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308" r:id="rId7"/>
    <p:sldId id="261" r:id="rId8"/>
    <p:sldId id="311" r:id="rId9"/>
    <p:sldId id="262" r:id="rId10"/>
    <p:sldId id="313" r:id="rId11"/>
    <p:sldId id="264" r:id="rId12"/>
    <p:sldId id="314" r:id="rId13"/>
    <p:sldId id="265" r:id="rId14"/>
    <p:sldId id="266" r:id="rId15"/>
    <p:sldId id="315" r:id="rId16"/>
    <p:sldId id="317" r:id="rId17"/>
    <p:sldId id="316" r:id="rId18"/>
    <p:sldId id="318" r:id="rId19"/>
    <p:sldId id="268" r:id="rId20"/>
    <p:sldId id="319" r:id="rId21"/>
    <p:sldId id="269" r:id="rId22"/>
    <p:sldId id="320" r:id="rId23"/>
    <p:sldId id="321" r:id="rId24"/>
    <p:sldId id="322" r:id="rId25"/>
    <p:sldId id="323" r:id="rId26"/>
    <p:sldId id="270" r:id="rId27"/>
    <p:sldId id="324" r:id="rId2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 지혁" initials="유지" lastIdx="1" clrIdx="0">
    <p:extLst>
      <p:ext uri="{19B8F6BF-5375-455C-9EA6-DF929625EA0E}">
        <p15:presenceInfo xmlns:p15="http://schemas.microsoft.com/office/powerpoint/2012/main" userId="5328fe705fa4ca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7987" autoAdjust="0"/>
  </p:normalViewPr>
  <p:slideViewPr>
    <p:cSldViewPr>
      <p:cViewPr>
        <p:scale>
          <a:sx n="75" d="100"/>
          <a:sy n="75" d="100"/>
        </p:scale>
        <p:origin x="1690" y="-2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5T12:20:24.66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0F809-B88A-4226-AC50-8C71B877B000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01CAD-1C6E-4CF0-B394-34FA0E594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 제가 발표할 주제는 지난 수요일 연세대에서 들은 </a:t>
            </a:r>
            <a:r>
              <a:rPr lang="en-US" altLang="ko-KR" dirty="0"/>
              <a:t>‘</a:t>
            </a:r>
            <a:r>
              <a:rPr lang="ko-KR" altLang="en-US" dirty="0"/>
              <a:t>타이밍 </a:t>
            </a:r>
            <a:r>
              <a:rPr lang="en-US" altLang="ko-KR" dirty="0"/>
              <a:t>- </a:t>
            </a:r>
            <a:r>
              <a:rPr lang="ko-KR" altLang="en-US" dirty="0"/>
              <a:t>안전 정보 흐름 </a:t>
            </a:r>
            <a:r>
              <a:rPr lang="ko-KR" altLang="en-US" dirty="0" err="1"/>
              <a:t>보안을위한</a:t>
            </a:r>
            <a:r>
              <a:rPr lang="ko-KR" altLang="en-US" dirty="0"/>
              <a:t> 프로세서 아키텍처 및 설계 방법론 재검토</a:t>
            </a:r>
            <a:r>
              <a:rPr lang="en-US" altLang="ko-KR" dirty="0"/>
              <a:t>’</a:t>
            </a:r>
            <a:r>
              <a:rPr lang="ko-KR" altLang="en-US" dirty="0"/>
              <a:t>에 대한 세미나 리뷰입니다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권교수님의 도움 덕분으로 </a:t>
            </a:r>
            <a:r>
              <a:rPr lang="ko-KR" altLang="en-US" dirty="0" err="1"/>
              <a:t>서국원</a:t>
            </a:r>
            <a:r>
              <a:rPr lang="ko-KR" altLang="en-US" dirty="0"/>
              <a:t> 교수님께서 당시 발표하신 </a:t>
            </a:r>
            <a:r>
              <a:rPr lang="en-US" altLang="ko-KR" dirty="0"/>
              <a:t>ppt</a:t>
            </a:r>
            <a:r>
              <a:rPr lang="ko-KR" altLang="en-US" dirty="0"/>
              <a:t>를 받았는데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ppt</a:t>
            </a:r>
            <a:r>
              <a:rPr lang="ko-KR" altLang="en-US" dirty="0"/>
              <a:t>를 중심으로 제가 부가적으로 붙인 슬라이드와 함께 알아보겠습니다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01CAD-1C6E-4CF0-B394-34FA0E5946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0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system</a:t>
            </a:r>
            <a:r>
              <a:rPr lang="ko-KR" altLang="en-US" dirty="0"/>
              <a:t>은 점차 하드웨어적 보안에 의존하는 추세이지만 현대 프로세서들은 복잡하고</a:t>
            </a:r>
            <a:r>
              <a:rPr lang="en-US" altLang="ko-KR" dirty="0"/>
              <a:t>, </a:t>
            </a:r>
            <a:r>
              <a:rPr lang="ko-KR" altLang="en-US" dirty="0"/>
              <a:t>오류가 발생하기 쉽기 때문에 하드웨어 보안은 중요합니다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01CAD-1C6E-4CF0-B394-34FA0E5946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세미나의 목차는 첫번째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 channel attack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예시들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안전한 정보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흐름용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보안을 위한 프로세서 아키텍처 소개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 두번째에서 제시한 모델의 보안성 보장을 위한 하드웨어 레벨 정보의 설계 시간 분석 네번째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연구팀의 보안 프로세서 및 가속기 설계 경험</a:t>
            </a:r>
            <a:r>
              <a:rPr lang="ko-KR" altLang="ko-KR" dirty="0">
                <a:effectLst/>
              </a:rPr>
              <a:t>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진행하였습니다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이번주는 첫번째와 두번째 목차인 사이드 채널 공격의 예시와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timing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공격을 막기 위한 프로세서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아키텍쳐에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 알아볼 예정입니다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01CAD-1C6E-4CF0-B394-34FA0E5946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 channel attack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발생하는 계기에 대해 설명 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컴퓨터는 연산과정을 진행하면서 물리적 환경에 영향을 미치며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물리적 속성의 변화를 통해 정보가 누출될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 속성에 예시를 들자면 타이밍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전력 소비량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전자파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음향 등이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좀 더 쉽게 설명하자면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연산의 과정 혹은 결과로 타이밍의 변화 혹은 파워 소비량의 변화가 일어나는데 이를 잘 관찰하면 중요한 정보를 얻을 수 있다는 뜻입니다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매커니즘을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채널이 바로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 channel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 channel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convert channels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물리적 특성을 사용하여 시스템에 대한 권한이나 지식 없이 정보를 전송할 수 있는 방식입니다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의도치 않게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 channels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발생시키는 채널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나는 원하지 않았는데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권한이나 지식이 없는 남에게 나의 정보를 전송할 수 있는 채널을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 channels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01CAD-1C6E-4CF0-B394-34FA0E5946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이전의 대표적인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 channel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공격의 예시로는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side-channel attack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전력 소비량을 관찰하여 대상 장치에서 비밀 정보 를 알아낼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스마트카드 칩에서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 key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만든다고 가정을 들겠습니다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power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재면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더 쓰고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덜 쓰므로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측정하면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10111..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방식으로 키 값을 측정할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이 공격 방식은 물리적 접근이 가능해야 하므로 디바이스에 물리적으로 바로 옆에 있어야 측정이 가능하다는 단점이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.’’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01CAD-1C6E-4CF0-B394-34FA0E5946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8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 channel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나온 것이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환경에서의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side channel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01CAD-1C6E-4CF0-B394-34FA0E5946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5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01010..=&gt; power</a:t>
            </a:r>
            <a:r>
              <a:rPr lang="ko-KR" altLang="en-US" dirty="0"/>
              <a:t>를 적게 썼다 많이 썼다 반복 </a:t>
            </a:r>
            <a:r>
              <a:rPr lang="en-US" altLang="ko-KR" dirty="0"/>
              <a:t>=&gt; delay </a:t>
            </a:r>
            <a:r>
              <a:rPr lang="ko-KR" altLang="en-US" dirty="0"/>
              <a:t>측정 가능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01CAD-1C6E-4CF0-B394-34FA0E5946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1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540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540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540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45709" y="1230630"/>
            <a:ext cx="3495040" cy="406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C540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9314" y="2061464"/>
            <a:ext cx="6405371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540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17421"/>
            <a:ext cx="7931784" cy="3801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C540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27297" y="6585915"/>
            <a:ext cx="208978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19311" y="658591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92246"/>
            <a:ext cx="9143999" cy="6365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3587"/>
            <a:ext cx="9144000" cy="6344920"/>
          </a:xfrm>
          <a:custGeom>
            <a:avLst/>
            <a:gdLst/>
            <a:ahLst/>
            <a:cxnLst/>
            <a:rect l="l" t="t" r="r" b="b"/>
            <a:pathLst>
              <a:path w="9144000" h="6344920">
                <a:moveTo>
                  <a:pt x="9144000" y="6344410"/>
                </a:moveTo>
                <a:lnTo>
                  <a:pt x="9144000" y="0"/>
                </a:lnTo>
                <a:lnTo>
                  <a:pt x="0" y="0"/>
                </a:lnTo>
                <a:lnTo>
                  <a:pt x="0" y="6344410"/>
                </a:lnTo>
                <a:lnTo>
                  <a:pt x="9144000" y="63444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7088" y="0"/>
            <a:ext cx="7296911" cy="784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315200" cy="7848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4B12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4320" rIns="0" bIns="0" rtlCol="0">
            <a:spAutoFit/>
          </a:bodyPr>
          <a:lstStyle/>
          <a:p>
            <a:pPr marL="239395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4000" spc="-260" dirty="0"/>
              <a:t>Rethinking </a:t>
            </a:r>
            <a:r>
              <a:rPr sz="4000" spc="-335" dirty="0"/>
              <a:t>Processor </a:t>
            </a:r>
            <a:r>
              <a:rPr sz="4000" spc="-200" dirty="0"/>
              <a:t>Architecture</a:t>
            </a:r>
            <a:r>
              <a:rPr sz="4000" spc="-710" dirty="0"/>
              <a:t> </a:t>
            </a:r>
            <a:r>
              <a:rPr sz="4000" spc="-254" dirty="0"/>
              <a:t>and  </a:t>
            </a:r>
            <a:r>
              <a:rPr sz="4000" spc="-340" dirty="0"/>
              <a:t>Design </a:t>
            </a:r>
            <a:r>
              <a:rPr sz="4000" spc="-210" dirty="0"/>
              <a:t>Methodologies </a:t>
            </a:r>
            <a:r>
              <a:rPr sz="4000" spc="-75" dirty="0"/>
              <a:t>for</a:t>
            </a:r>
            <a:r>
              <a:rPr sz="4000" spc="-745" dirty="0"/>
              <a:t> </a:t>
            </a:r>
            <a:r>
              <a:rPr sz="4000" spc="-325" dirty="0"/>
              <a:t>Timing-Safe  </a:t>
            </a:r>
            <a:r>
              <a:rPr sz="4000" spc="-160" dirty="0"/>
              <a:t>Information </a:t>
            </a:r>
            <a:r>
              <a:rPr sz="4000" spc="-260" dirty="0"/>
              <a:t>Flow</a:t>
            </a:r>
            <a:r>
              <a:rPr sz="4000" spc="-700" dirty="0"/>
              <a:t> </a:t>
            </a:r>
            <a:r>
              <a:rPr sz="4000" spc="-260" dirty="0"/>
              <a:t>Security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695069" y="4124705"/>
            <a:ext cx="5826125" cy="159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8270" marR="1386840" algn="ctr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Gookwon Edward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Suh  Cornell</a:t>
            </a:r>
            <a:r>
              <a:rPr sz="24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University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(Collaboration with Andrew Myers and Zhiru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Zhang)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0361" y="1495958"/>
            <a:ext cx="4964836" cy="2598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7456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60" dirty="0"/>
              <a:t>RO </a:t>
            </a:r>
            <a:r>
              <a:rPr sz="4000" spc="-305" dirty="0"/>
              <a:t>Frequency </a:t>
            </a:r>
            <a:r>
              <a:rPr sz="4000" spc="-320" dirty="0"/>
              <a:t>vs. </a:t>
            </a:r>
            <a:r>
              <a:rPr sz="4000" spc="-290" dirty="0"/>
              <a:t>Power</a:t>
            </a:r>
            <a:r>
              <a:rPr sz="4000" spc="-900" dirty="0"/>
              <a:t> </a:t>
            </a:r>
            <a:r>
              <a:rPr sz="4000" spc="-254" dirty="0"/>
              <a:t>Consumption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35940" y="4458427"/>
            <a:ext cx="7400925" cy="187261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10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the sum of 20 RO counters as the power monitor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output</a:t>
            </a:r>
          </a:p>
          <a:p>
            <a:pPr marL="469900" lvl="1" indent="-182880">
              <a:lnSpc>
                <a:spcPct val="100000"/>
              </a:lnSpc>
              <a:spcBef>
                <a:spcPts val="400"/>
              </a:spcBef>
              <a:buClr>
                <a:srgbClr val="A00915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Results from experiments on Zedboard (28nm </a:t>
            </a:r>
            <a:r>
              <a:rPr sz="1600" spc="-10" dirty="0">
                <a:solidFill>
                  <a:srgbClr val="7B400E"/>
                </a:solidFill>
                <a:latin typeface="Arial"/>
                <a:cs typeface="Arial"/>
              </a:rPr>
              <a:t>Zynq-7020</a:t>
            </a:r>
            <a:r>
              <a:rPr sz="1600" spc="15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SoC)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A00915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RO frequency </a:t>
            </a:r>
            <a:r>
              <a:rPr sz="2000" spc="-5" dirty="0">
                <a:latin typeface="Arial"/>
                <a:cs typeface="Arial"/>
              </a:rPr>
              <a:t>vs </a:t>
            </a:r>
            <a:r>
              <a:rPr sz="2000" dirty="0">
                <a:latin typeface="Arial"/>
                <a:cs typeface="Arial"/>
              </a:rPr>
              <a:t>power consumption (# of active power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viruses)</a:t>
            </a: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follows a linear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fit</a:t>
            </a:r>
          </a:p>
          <a:p>
            <a:pPr marL="469900" lvl="1" indent="-182880">
              <a:lnSpc>
                <a:spcPct val="100000"/>
              </a:lnSpc>
              <a:spcBef>
                <a:spcPts val="400"/>
              </a:spcBef>
              <a:buClr>
                <a:srgbClr val="A00915"/>
              </a:buClr>
              <a:buSzPct val="84375"/>
              <a:buFont typeface="Arial"/>
              <a:buChar char="•"/>
              <a:tabLst>
                <a:tab pos="470534" algn="l"/>
              </a:tabLst>
            </a:pPr>
            <a:r>
              <a:rPr sz="1600" i="1" dirty="0">
                <a:solidFill>
                  <a:srgbClr val="7B400E"/>
                </a:solidFill>
                <a:latin typeface="Arial"/>
                <a:cs typeface="Arial"/>
              </a:rPr>
              <a:t>f(n</a:t>
            </a:r>
            <a:r>
              <a:rPr sz="1575" i="1" baseline="-21164" dirty="0">
                <a:solidFill>
                  <a:srgbClr val="7B400E"/>
                </a:solidFill>
                <a:latin typeface="Arial"/>
                <a:cs typeface="Arial"/>
              </a:rPr>
              <a:t>pv</a:t>
            </a:r>
            <a:r>
              <a:rPr sz="1600" i="1" dirty="0">
                <a:solidFill>
                  <a:srgbClr val="7B400E"/>
                </a:solidFill>
                <a:latin typeface="Arial"/>
                <a:cs typeface="Arial"/>
              </a:rPr>
              <a:t>) </a:t>
            </a:r>
            <a:r>
              <a:rPr sz="1600" i="1" spc="-5" dirty="0">
                <a:solidFill>
                  <a:srgbClr val="7B400E"/>
                </a:solidFill>
                <a:latin typeface="Arial"/>
                <a:cs typeface="Arial"/>
              </a:rPr>
              <a:t>= -1800*n</a:t>
            </a:r>
            <a:r>
              <a:rPr sz="1575" i="1" spc="-7" baseline="-21164" dirty="0">
                <a:solidFill>
                  <a:srgbClr val="7B400E"/>
                </a:solidFill>
                <a:latin typeface="Arial"/>
                <a:cs typeface="Arial"/>
              </a:rPr>
              <a:t>pv </a:t>
            </a:r>
            <a:r>
              <a:rPr sz="1600" i="1" spc="-5" dirty="0">
                <a:solidFill>
                  <a:srgbClr val="7B400E"/>
                </a:solidFill>
                <a:latin typeface="Arial"/>
                <a:cs typeface="Arial"/>
              </a:rPr>
              <a:t>+ 9.147 * 10</a:t>
            </a:r>
            <a:r>
              <a:rPr sz="1575" i="1" spc="-7" baseline="26455" dirty="0">
                <a:solidFill>
                  <a:srgbClr val="7B400E"/>
                </a:solidFill>
                <a:latin typeface="Arial"/>
                <a:cs typeface="Arial"/>
              </a:rPr>
              <a:t>8</a:t>
            </a:r>
            <a:r>
              <a:rPr sz="1600" i="1" spc="-5" dirty="0">
                <a:solidFill>
                  <a:srgbClr val="7B400E"/>
                </a:solidFill>
                <a:latin typeface="Arial"/>
                <a:cs typeface="Arial"/>
              </a:rPr>
              <a:t>, </a:t>
            </a:r>
            <a:r>
              <a:rPr sz="1600" i="1" dirty="0">
                <a:solidFill>
                  <a:srgbClr val="7B400E"/>
                </a:solidFill>
                <a:latin typeface="Arial"/>
                <a:cs typeface="Arial"/>
              </a:rPr>
              <a:t>R</a:t>
            </a:r>
            <a:r>
              <a:rPr sz="1575" i="1" baseline="26455" dirty="0">
                <a:solidFill>
                  <a:srgbClr val="7B400E"/>
                </a:solidFill>
                <a:latin typeface="Arial"/>
                <a:cs typeface="Arial"/>
              </a:rPr>
              <a:t>2 </a:t>
            </a:r>
            <a:r>
              <a:rPr sz="1600" i="1" spc="-5" dirty="0">
                <a:solidFill>
                  <a:srgbClr val="7B400E"/>
                </a:solidFill>
                <a:latin typeface="Arial"/>
                <a:cs typeface="Arial"/>
              </a:rPr>
              <a:t>=</a:t>
            </a:r>
            <a:r>
              <a:rPr sz="1600" i="1" spc="-17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7B400E"/>
                </a:solidFill>
                <a:latin typeface="Arial"/>
                <a:cs typeface="Arial"/>
              </a:rPr>
              <a:t>.9966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09001" y="1630785"/>
            <a:ext cx="2136760" cy="839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2944" y="2625089"/>
            <a:ext cx="22529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Power </a:t>
            </a:r>
            <a:r>
              <a:rPr sz="1400" dirty="0">
                <a:latin typeface="Arial"/>
                <a:cs typeface="Arial"/>
              </a:rPr>
              <a:t>Virus (PV)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circuit</a:t>
            </a:r>
          </a:p>
          <a:p>
            <a:pPr marL="120650" indent="-107950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dirty="0">
                <a:latin typeface="Arial"/>
                <a:cs typeface="Arial"/>
              </a:rPr>
              <a:t>16,000 instances on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FPGA</a:t>
            </a:r>
          </a:p>
          <a:p>
            <a:pPr marL="120650" indent="-107950">
              <a:lnSpc>
                <a:spcPct val="100000"/>
              </a:lnSpc>
              <a:buChar char="-"/>
              <a:tabLst>
                <a:tab pos="121285" algn="l"/>
              </a:tabLst>
            </a:pPr>
            <a:r>
              <a:rPr sz="1400" spc="-5" dirty="0">
                <a:latin typeface="Arial"/>
                <a:cs typeface="Arial"/>
              </a:rPr>
              <a:t>Enable </a:t>
            </a:r>
            <a:r>
              <a:rPr sz="1400" dirty="0">
                <a:latin typeface="Arial"/>
                <a:cs typeface="Arial"/>
              </a:rPr>
              <a:t>a subset to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control</a:t>
            </a: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power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consumption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97035" y="6585915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277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7143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/>
              <a:t>Simple</a:t>
            </a:r>
            <a:r>
              <a:rPr sz="4000" spc="-440" dirty="0"/>
              <a:t> </a:t>
            </a:r>
            <a:r>
              <a:rPr sz="4000" spc="-290" dirty="0"/>
              <a:t>Power</a:t>
            </a:r>
            <a:r>
              <a:rPr sz="4000" spc="-430" dirty="0"/>
              <a:t> </a:t>
            </a:r>
            <a:r>
              <a:rPr sz="4000" spc="-320" dirty="0"/>
              <a:t>Analysis</a:t>
            </a:r>
            <a:r>
              <a:rPr sz="4000" spc="-450" dirty="0"/>
              <a:t> </a:t>
            </a:r>
            <a:r>
              <a:rPr sz="4000" spc="-235" dirty="0"/>
              <a:t>Attack</a:t>
            </a:r>
            <a:r>
              <a:rPr sz="4000" spc="-459" dirty="0"/>
              <a:t> </a:t>
            </a:r>
            <a:r>
              <a:rPr sz="4000" spc="-170" dirty="0"/>
              <a:t>on</a:t>
            </a:r>
            <a:r>
              <a:rPr sz="4000" spc="-420" dirty="0"/>
              <a:t> </a:t>
            </a:r>
            <a:r>
              <a:rPr sz="4000" spc="-725" dirty="0"/>
              <a:t>RSA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35940" y="1213607"/>
            <a:ext cx="7475220" cy="15684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1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Implemented a 1,024-bit RSA crypto engine computing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mod_exp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00"/>
              </a:spcBef>
              <a:buClr>
                <a:srgbClr val="A00915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Constant-time computation using a square-and-multiply</a:t>
            </a:r>
            <a:r>
              <a:rPr sz="1600" spc="45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algorithm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A00915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The RO-based power monitor on the same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FPGA</a:t>
            </a:r>
          </a:p>
          <a:p>
            <a:pPr marL="469900" lvl="1" indent="-182880">
              <a:lnSpc>
                <a:spcPct val="100000"/>
              </a:lnSpc>
              <a:spcBef>
                <a:spcPts val="400"/>
              </a:spcBef>
              <a:buClr>
                <a:srgbClr val="A00915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The observed </a:t>
            </a:r>
            <a:r>
              <a:rPr sz="1600" spc="-10" dirty="0">
                <a:solidFill>
                  <a:srgbClr val="7B400E"/>
                </a:solidFill>
                <a:latin typeface="Arial"/>
                <a:cs typeface="Arial"/>
              </a:rPr>
              <a:t>power </a:t>
            </a: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consumption reveals the value of each</a:t>
            </a:r>
            <a:r>
              <a:rPr sz="1600" spc="8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7B400E"/>
                </a:solidFill>
                <a:latin typeface="Arial"/>
                <a:cs typeface="Arial"/>
              </a:rPr>
              <a:t>bit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4206" y="3214476"/>
            <a:ext cx="2446316" cy="3104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230" y="4581905"/>
            <a:ext cx="2464435" cy="577850"/>
          </a:xfrm>
          <a:custGeom>
            <a:avLst/>
            <a:gdLst/>
            <a:ahLst/>
            <a:cxnLst/>
            <a:rect l="l" t="t" r="r" b="b"/>
            <a:pathLst>
              <a:path w="2464435" h="577850">
                <a:moveTo>
                  <a:pt x="0" y="577596"/>
                </a:moveTo>
                <a:lnTo>
                  <a:pt x="2464308" y="577596"/>
                </a:lnTo>
                <a:lnTo>
                  <a:pt x="2464308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8407" y="3501503"/>
            <a:ext cx="5311056" cy="2655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97035" y="6585915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DB587C-AFA2-4466-B135-69FDE4B22D67}"/>
              </a:ext>
            </a:extLst>
          </p:cNvPr>
          <p:cNvSpPr txBox="1"/>
          <p:nvPr/>
        </p:nvSpPr>
        <p:spPr>
          <a:xfrm>
            <a:off x="3733800" y="2855172"/>
            <a:ext cx="549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RSA operation</a:t>
            </a:r>
            <a:r>
              <a:rPr lang="ko-KR" altLang="en-US" b="1" dirty="0"/>
              <a:t>이</a:t>
            </a:r>
            <a:r>
              <a:rPr lang="ko-KR" altLang="ko-KR" b="1" dirty="0"/>
              <a:t> </a:t>
            </a:r>
            <a:r>
              <a:rPr lang="en-US" altLang="ko-KR" b="1" dirty="0"/>
              <a:t>1</a:t>
            </a:r>
            <a:r>
              <a:rPr lang="ko-KR" altLang="ko-KR" b="1" dirty="0"/>
              <a:t>일</a:t>
            </a:r>
            <a:r>
              <a:rPr lang="en-US" altLang="ko-KR" b="1" dirty="0"/>
              <a:t> </a:t>
            </a:r>
            <a:r>
              <a:rPr lang="ko-KR" altLang="en-US" b="1" dirty="0"/>
              <a:t>때</a:t>
            </a:r>
            <a:r>
              <a:rPr lang="ko-KR" altLang="ko-KR" b="1" dirty="0"/>
              <a:t> 명령어가 더 많</a:t>
            </a:r>
            <a:r>
              <a:rPr lang="ko-KR" altLang="en-US" b="1" dirty="0"/>
              <a:t>기 때문에 </a:t>
            </a:r>
            <a:r>
              <a:rPr lang="ko-KR" altLang="ko-KR" b="1" dirty="0"/>
              <a:t> </a:t>
            </a:r>
            <a:r>
              <a:rPr lang="en-US" altLang="ko-KR" b="1" dirty="0"/>
              <a:t>power consumption</a:t>
            </a:r>
            <a:r>
              <a:rPr lang="ko-KR" altLang="en-US" b="1" dirty="0"/>
              <a:t> 증가 </a:t>
            </a:r>
            <a:r>
              <a:rPr lang="ko-KR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en-US" altLang="ko-KR" b="1" dirty="0"/>
              <a:t> power output</a:t>
            </a:r>
            <a:r>
              <a:rPr lang="ko-KR" altLang="en-US" b="1" dirty="0"/>
              <a:t> 감소</a:t>
            </a:r>
            <a:endParaRPr lang="ko-KR" altLang="ko-K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3087" y="4557027"/>
            <a:ext cx="3966762" cy="1988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6576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5" dirty="0"/>
              <a:t>CPU-to-FPGA </a:t>
            </a:r>
            <a:r>
              <a:rPr sz="4000" spc="-290" dirty="0"/>
              <a:t>Power </a:t>
            </a:r>
            <a:r>
              <a:rPr sz="4000" spc="-370" dirty="0"/>
              <a:t>Side</a:t>
            </a:r>
            <a:r>
              <a:rPr sz="4000" spc="-575" dirty="0"/>
              <a:t> </a:t>
            </a:r>
            <a:r>
              <a:rPr sz="4000" spc="-320" dirty="0"/>
              <a:t>Channel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35940" y="1213607"/>
            <a:ext cx="7607300" cy="134937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1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FPGA System-on-Chips (SoCs) contain both CPU and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FPGA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00"/>
              </a:spcBef>
              <a:buClr>
                <a:srgbClr val="A00915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The </a:t>
            </a:r>
            <a:r>
              <a:rPr sz="1600" spc="-10" dirty="0">
                <a:solidFill>
                  <a:srgbClr val="7B400E"/>
                </a:solidFill>
                <a:latin typeface="Arial"/>
                <a:cs typeface="Arial"/>
              </a:rPr>
              <a:t>power </a:t>
            </a: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distribution network is</a:t>
            </a:r>
            <a:r>
              <a:rPr sz="1600" spc="4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shared</a:t>
            </a:r>
            <a:endParaRPr sz="16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6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The CPU power consumption can be observed on an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FPGA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00"/>
              </a:spcBef>
              <a:buClr>
                <a:srgbClr val="A00915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Demonstrated an attack on timing-channel protection based on inserting</a:t>
            </a:r>
            <a:r>
              <a:rPr sz="1600" spc="21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B400E"/>
                </a:solidFill>
                <a:latin typeface="Arial"/>
                <a:cs typeface="Arial"/>
              </a:rPr>
              <a:t>delays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4884" y="2695955"/>
            <a:ext cx="3380870" cy="3701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98391" y="2715767"/>
            <a:ext cx="5062727" cy="1287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9871" y="3909567"/>
            <a:ext cx="193675" cy="151130"/>
          </a:xfrm>
          <a:custGeom>
            <a:avLst/>
            <a:gdLst/>
            <a:ahLst/>
            <a:cxnLst/>
            <a:rect l="l" t="t" r="r" b="b"/>
            <a:pathLst>
              <a:path w="193675" h="151129">
                <a:moveTo>
                  <a:pt x="0" y="150875"/>
                </a:moveTo>
                <a:lnTo>
                  <a:pt x="193548" y="150875"/>
                </a:lnTo>
                <a:lnTo>
                  <a:pt x="193548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3419" y="3909567"/>
            <a:ext cx="2367280" cy="151130"/>
          </a:xfrm>
          <a:custGeom>
            <a:avLst/>
            <a:gdLst/>
            <a:ahLst/>
            <a:cxnLst/>
            <a:rect l="l" t="t" r="r" b="b"/>
            <a:pathLst>
              <a:path w="2367279" h="151129">
                <a:moveTo>
                  <a:pt x="0" y="150875"/>
                </a:moveTo>
                <a:lnTo>
                  <a:pt x="2366772" y="150875"/>
                </a:lnTo>
                <a:lnTo>
                  <a:pt x="2366772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97933" y="3884167"/>
            <a:ext cx="25844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212121"/>
                </a:solidFill>
                <a:latin typeface="Arial"/>
                <a:cs typeface="Arial"/>
              </a:rPr>
              <a:t>P.J. Plauger, The Standard C </a:t>
            </a:r>
            <a:r>
              <a:rPr sz="1050" spc="-5" dirty="0">
                <a:solidFill>
                  <a:srgbClr val="212121"/>
                </a:solidFill>
                <a:latin typeface="Arial"/>
                <a:cs typeface="Arial"/>
              </a:rPr>
              <a:t>Library,</a:t>
            </a:r>
            <a:r>
              <a:rPr sz="1050" spc="-1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212121"/>
                </a:solidFill>
                <a:latin typeface="Arial"/>
                <a:cs typeface="Arial"/>
              </a:rPr>
              <a:t>1992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41882" y="3586734"/>
            <a:ext cx="1910080" cy="1457325"/>
          </a:xfrm>
          <a:custGeom>
            <a:avLst/>
            <a:gdLst/>
            <a:ahLst/>
            <a:cxnLst/>
            <a:rect l="l" t="t" r="r" b="b"/>
            <a:pathLst>
              <a:path w="1910079" h="1457325">
                <a:moveTo>
                  <a:pt x="0" y="1456944"/>
                </a:moveTo>
                <a:lnTo>
                  <a:pt x="1909571" y="1456944"/>
                </a:lnTo>
                <a:lnTo>
                  <a:pt x="1909571" y="0"/>
                </a:lnTo>
                <a:lnTo>
                  <a:pt x="0" y="0"/>
                </a:lnTo>
                <a:lnTo>
                  <a:pt x="0" y="1456944"/>
                </a:lnTo>
                <a:close/>
              </a:path>
            </a:pathLst>
          </a:custGeom>
          <a:solidFill>
            <a:srgbClr val="A631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1882" y="3586734"/>
            <a:ext cx="1910080" cy="1457325"/>
          </a:xfrm>
          <a:custGeom>
            <a:avLst/>
            <a:gdLst/>
            <a:ahLst/>
            <a:cxnLst/>
            <a:rect l="l" t="t" r="r" b="b"/>
            <a:pathLst>
              <a:path w="1910079" h="1457325">
                <a:moveTo>
                  <a:pt x="0" y="1456944"/>
                </a:moveTo>
                <a:lnTo>
                  <a:pt x="1909571" y="1456944"/>
                </a:lnTo>
                <a:lnTo>
                  <a:pt x="1909571" y="0"/>
                </a:lnTo>
                <a:lnTo>
                  <a:pt x="0" y="0"/>
                </a:lnTo>
                <a:lnTo>
                  <a:pt x="0" y="1456944"/>
                </a:lnTo>
                <a:close/>
              </a:path>
            </a:pathLst>
          </a:custGeom>
          <a:ln w="25908">
            <a:solidFill>
              <a:srgbClr val="7921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909" y="5359146"/>
            <a:ext cx="3131820" cy="887094"/>
          </a:xfrm>
          <a:custGeom>
            <a:avLst/>
            <a:gdLst/>
            <a:ahLst/>
            <a:cxnLst/>
            <a:rect l="l" t="t" r="r" b="b"/>
            <a:pathLst>
              <a:path w="3131820" h="887095">
                <a:moveTo>
                  <a:pt x="0" y="886967"/>
                </a:moveTo>
                <a:lnTo>
                  <a:pt x="3131819" y="886967"/>
                </a:lnTo>
                <a:lnTo>
                  <a:pt x="3131819" y="0"/>
                </a:lnTo>
                <a:lnTo>
                  <a:pt x="0" y="0"/>
                </a:lnTo>
                <a:lnTo>
                  <a:pt x="0" y="886967"/>
                </a:lnTo>
                <a:close/>
              </a:path>
            </a:pathLst>
          </a:custGeom>
          <a:solidFill>
            <a:srgbClr val="A631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909" y="5359146"/>
            <a:ext cx="3131820" cy="887094"/>
          </a:xfrm>
          <a:custGeom>
            <a:avLst/>
            <a:gdLst/>
            <a:ahLst/>
            <a:cxnLst/>
            <a:rect l="l" t="t" r="r" b="b"/>
            <a:pathLst>
              <a:path w="3131820" h="887095">
                <a:moveTo>
                  <a:pt x="0" y="886967"/>
                </a:moveTo>
                <a:lnTo>
                  <a:pt x="3131819" y="886967"/>
                </a:lnTo>
                <a:lnTo>
                  <a:pt x="3131819" y="0"/>
                </a:lnTo>
                <a:lnTo>
                  <a:pt x="0" y="0"/>
                </a:lnTo>
                <a:lnTo>
                  <a:pt x="0" y="886967"/>
                </a:lnTo>
                <a:close/>
              </a:path>
            </a:pathLst>
          </a:custGeom>
          <a:ln w="25908">
            <a:solidFill>
              <a:srgbClr val="7921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2254" y="4667250"/>
            <a:ext cx="349250" cy="984885"/>
          </a:xfrm>
          <a:custGeom>
            <a:avLst/>
            <a:gdLst/>
            <a:ahLst/>
            <a:cxnLst/>
            <a:rect l="l" t="t" r="r" b="b"/>
            <a:pathLst>
              <a:path w="349250" h="984885">
                <a:moveTo>
                  <a:pt x="348995" y="810006"/>
                </a:moveTo>
                <a:lnTo>
                  <a:pt x="0" y="810006"/>
                </a:lnTo>
                <a:lnTo>
                  <a:pt x="174497" y="984504"/>
                </a:lnTo>
                <a:lnTo>
                  <a:pt x="348995" y="810006"/>
                </a:lnTo>
                <a:close/>
              </a:path>
              <a:path w="349250" h="984885">
                <a:moveTo>
                  <a:pt x="261746" y="0"/>
                </a:moveTo>
                <a:lnTo>
                  <a:pt x="87248" y="0"/>
                </a:lnTo>
                <a:lnTo>
                  <a:pt x="87248" y="810006"/>
                </a:lnTo>
                <a:lnTo>
                  <a:pt x="261746" y="810006"/>
                </a:lnTo>
                <a:lnTo>
                  <a:pt x="261746" y="0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2254" y="4667250"/>
            <a:ext cx="349250" cy="984885"/>
          </a:xfrm>
          <a:custGeom>
            <a:avLst/>
            <a:gdLst/>
            <a:ahLst/>
            <a:cxnLst/>
            <a:rect l="l" t="t" r="r" b="b"/>
            <a:pathLst>
              <a:path w="349250" h="984885">
                <a:moveTo>
                  <a:pt x="0" y="810006"/>
                </a:moveTo>
                <a:lnTo>
                  <a:pt x="87248" y="810006"/>
                </a:lnTo>
                <a:lnTo>
                  <a:pt x="87248" y="0"/>
                </a:lnTo>
                <a:lnTo>
                  <a:pt x="261746" y="0"/>
                </a:lnTo>
                <a:lnTo>
                  <a:pt x="261746" y="810006"/>
                </a:lnTo>
                <a:lnTo>
                  <a:pt x="348995" y="810006"/>
                </a:lnTo>
                <a:lnTo>
                  <a:pt x="174497" y="984504"/>
                </a:lnTo>
                <a:lnTo>
                  <a:pt x="0" y="810006"/>
                </a:lnTo>
                <a:close/>
              </a:path>
            </a:pathLst>
          </a:custGeom>
          <a:ln w="25908">
            <a:solidFill>
              <a:srgbClr val="7921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27733" y="6522322"/>
            <a:ext cx="1160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Xilinx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Zynq-7000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54396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6989" y="4602495"/>
            <a:ext cx="3966762" cy="1988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6576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5" dirty="0"/>
              <a:t>CPU-to-FPGA </a:t>
            </a:r>
            <a:r>
              <a:rPr sz="4000" spc="-290" dirty="0"/>
              <a:t>Power </a:t>
            </a:r>
            <a:r>
              <a:rPr sz="4000" spc="-370" dirty="0"/>
              <a:t>Side</a:t>
            </a:r>
            <a:r>
              <a:rPr sz="4000" spc="-575" dirty="0"/>
              <a:t> </a:t>
            </a:r>
            <a:r>
              <a:rPr sz="4000" spc="-320" dirty="0"/>
              <a:t>Channel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35940" y="1213607"/>
            <a:ext cx="8074660" cy="3282309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1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FPGA System-on-Chips (SoCs) contain both CPU and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FPGA</a:t>
            </a:r>
          </a:p>
          <a:p>
            <a:pPr marL="469900" lvl="1" indent="-182880">
              <a:lnSpc>
                <a:spcPct val="100000"/>
              </a:lnSpc>
              <a:spcBef>
                <a:spcPts val="400"/>
              </a:spcBef>
              <a:buClr>
                <a:srgbClr val="A00915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The </a:t>
            </a:r>
            <a:r>
              <a:rPr sz="1600" spc="-10" dirty="0">
                <a:solidFill>
                  <a:srgbClr val="7B400E"/>
                </a:solidFill>
                <a:latin typeface="Arial"/>
                <a:cs typeface="Arial"/>
              </a:rPr>
              <a:t>power </a:t>
            </a: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distribution network is</a:t>
            </a:r>
            <a:r>
              <a:rPr sz="1600" spc="4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shared</a:t>
            </a:r>
            <a:endParaRPr lang="en-US" altLang="ko-KR" sz="1600" spc="-5" dirty="0">
              <a:solidFill>
                <a:srgbClr val="7B400E"/>
              </a:solidFill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00"/>
              </a:spcBef>
              <a:buClr>
                <a:srgbClr val="A00915"/>
              </a:buClr>
              <a:buSzPct val="84375"/>
              <a:buChar char="•"/>
              <a:tabLst>
                <a:tab pos="470534" algn="l"/>
              </a:tabLst>
            </a:pPr>
            <a:endParaRPr sz="16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6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The CPU power consumption can be observed on an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FPGA</a:t>
            </a:r>
          </a:p>
          <a:p>
            <a:pPr marL="469900" lvl="1" indent="-182880">
              <a:lnSpc>
                <a:spcPct val="150000"/>
              </a:lnSpc>
              <a:spcBef>
                <a:spcPts val="400"/>
              </a:spcBef>
              <a:buClr>
                <a:srgbClr val="A00915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7B400E"/>
                </a:solidFill>
                <a:latin typeface="Arial"/>
                <a:cs typeface="Arial"/>
              </a:rPr>
              <a:t>Demonstrated an attack on timing-channel protection based on inserting</a:t>
            </a:r>
            <a:r>
              <a:rPr sz="1600" spc="21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B400E"/>
                </a:solidFill>
                <a:latin typeface="Arial"/>
                <a:cs typeface="Arial"/>
              </a:rPr>
              <a:t>delays</a:t>
            </a:r>
            <a:endParaRPr lang="en-US" altLang="ko-KR" sz="1600" spc="-10" dirty="0">
              <a:solidFill>
                <a:srgbClr val="7B400E"/>
              </a:solidFill>
              <a:latin typeface="Arial"/>
              <a:cs typeface="Arial"/>
            </a:endParaRPr>
          </a:p>
          <a:p>
            <a:pPr marL="469900" lvl="1" indent="-182880">
              <a:lnSpc>
                <a:spcPct val="150000"/>
              </a:lnSpc>
              <a:spcBef>
                <a:spcPts val="400"/>
              </a:spcBef>
              <a:buClr>
                <a:srgbClr val="A00915"/>
              </a:buClr>
              <a:buSzPct val="84375"/>
              <a:buFontTx/>
              <a:buChar char="•"/>
              <a:tabLst>
                <a:tab pos="470534" algn="l"/>
              </a:tabLst>
            </a:pPr>
            <a:r>
              <a:rPr lang="en-US" altLang="ko-KR" sz="1600" dirty="0">
                <a:solidFill>
                  <a:schemeClr val="tx1"/>
                </a:solidFill>
              </a:rPr>
              <a:t>RSA</a:t>
            </a:r>
            <a:r>
              <a:rPr lang="ko-KR" altLang="ko-KR" sz="1600" dirty="0">
                <a:solidFill>
                  <a:schemeClr val="tx1"/>
                </a:solidFill>
              </a:rPr>
              <a:t>를 수행하고 있는 디바이스에 </a:t>
            </a:r>
            <a:r>
              <a:rPr lang="en-US" altLang="ko-KR" sz="1600" dirty="0">
                <a:solidFill>
                  <a:schemeClr val="tx1"/>
                </a:solidFill>
              </a:rPr>
              <a:t>pin</a:t>
            </a:r>
            <a:r>
              <a:rPr lang="ko-KR" altLang="ko-KR" sz="1600" dirty="0">
                <a:solidFill>
                  <a:schemeClr val="tx1"/>
                </a:solidFill>
              </a:rPr>
              <a:t>을 꽂아서 </a:t>
            </a:r>
            <a:r>
              <a:rPr lang="en-US" altLang="ko-KR" sz="1600" dirty="0">
                <a:solidFill>
                  <a:schemeClr val="tx1"/>
                </a:solidFill>
              </a:rPr>
              <a:t>FPGA</a:t>
            </a:r>
            <a:r>
              <a:rPr lang="ko-KR" altLang="ko-KR" sz="1600" dirty="0">
                <a:solidFill>
                  <a:schemeClr val="tx1"/>
                </a:solidFill>
              </a:rPr>
              <a:t>로 </a:t>
            </a:r>
            <a:r>
              <a:rPr lang="en-US" altLang="ko-KR" sz="1600" dirty="0">
                <a:solidFill>
                  <a:schemeClr val="tx1"/>
                </a:solidFill>
              </a:rPr>
              <a:t>power</a:t>
            </a:r>
            <a:r>
              <a:rPr lang="en-US" altLang="ko-KR" sz="1600" dirty="0"/>
              <a:t> </a:t>
            </a:r>
            <a:r>
              <a:rPr lang="ko-KR" altLang="ko-KR" sz="1600" dirty="0">
                <a:solidFill>
                  <a:schemeClr val="tx1"/>
                </a:solidFill>
              </a:rPr>
              <a:t>측정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en-US" altLang="ko-KR" sz="1600" spc="-10" dirty="0">
              <a:solidFill>
                <a:srgbClr val="7B400E"/>
              </a:solidFill>
              <a:latin typeface="Arial"/>
              <a:cs typeface="Arial"/>
            </a:endParaRPr>
          </a:p>
          <a:p>
            <a:pPr marL="469900" lvl="1" indent="-182880">
              <a:lnSpc>
                <a:spcPct val="150000"/>
              </a:lnSpc>
              <a:spcBef>
                <a:spcPts val="400"/>
              </a:spcBef>
              <a:buClr>
                <a:srgbClr val="A00915"/>
              </a:buClr>
              <a:buSzPct val="84375"/>
              <a:buFontTx/>
              <a:buChar char="•"/>
              <a:tabLst>
                <a:tab pos="470534" algn="l"/>
              </a:tabLst>
            </a:pPr>
            <a:r>
              <a:rPr lang="ko-KR" altLang="ko-KR" sz="1600" dirty="0">
                <a:solidFill>
                  <a:schemeClr val="tx1"/>
                </a:solidFill>
              </a:rPr>
              <a:t>프로세서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ko-KR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/>
              <a:t> frequency</a:t>
            </a:r>
            <a:r>
              <a:rPr lang="ko-KR" altLang="ko-KR" sz="1600" dirty="0">
                <a:solidFill>
                  <a:schemeClr val="tx1"/>
                </a:solidFill>
              </a:rPr>
              <a:t>를 측정해서 어디서 프로세스가 </a:t>
            </a:r>
            <a:r>
              <a:rPr lang="en-US" altLang="ko-KR" sz="1600" dirty="0"/>
              <a:t>activity</a:t>
            </a:r>
            <a:r>
              <a:rPr lang="ko-KR" altLang="ko-KR" sz="1600" dirty="0">
                <a:solidFill>
                  <a:schemeClr val="tx1"/>
                </a:solidFill>
              </a:rPr>
              <a:t>를 많이 하고 있는지를 알 수 </a:t>
            </a:r>
            <a:r>
              <a:rPr lang="ko-KR" altLang="en-US" sz="1600" dirty="0">
                <a:solidFill>
                  <a:schemeClr val="tx1"/>
                </a:solidFill>
              </a:rPr>
              <a:t>있음</a:t>
            </a:r>
            <a:r>
              <a:rPr lang="en-US" altLang="ko-KR" sz="1600" dirty="0">
                <a:solidFill>
                  <a:schemeClr val="tx1"/>
                </a:solidFill>
              </a:rPr>
              <a:t> -&gt; </a:t>
            </a:r>
            <a:r>
              <a:rPr lang="ko-KR" altLang="ko-KR" sz="1600" dirty="0">
                <a:solidFill>
                  <a:schemeClr val="tx1"/>
                </a:solidFill>
              </a:rPr>
              <a:t> 프로그램이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현재</a:t>
            </a:r>
            <a:r>
              <a:rPr lang="ko-KR" altLang="ko-KR" sz="1600" dirty="0">
                <a:solidFill>
                  <a:schemeClr val="tx1"/>
                </a:solidFill>
              </a:rPr>
              <a:t> 시작부분인지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혹은 </a:t>
            </a:r>
            <a:r>
              <a:rPr lang="ko-KR" altLang="ko-KR" sz="1600" dirty="0">
                <a:solidFill>
                  <a:schemeClr val="tx1"/>
                </a:solidFill>
              </a:rPr>
              <a:t>끝부분인지 등을 알 수 있</a:t>
            </a:r>
            <a:r>
              <a:rPr lang="ko-KR" altLang="en-US" sz="1600" dirty="0">
                <a:solidFill>
                  <a:schemeClr val="tx1"/>
                </a:solidFill>
              </a:rPr>
              <a:t>음</a:t>
            </a:r>
            <a:endParaRPr lang="ko-KR" altLang="ko-KR" sz="1600" dirty="0">
              <a:solidFill>
                <a:schemeClr val="tx1"/>
              </a:solidFill>
            </a:endParaRPr>
          </a:p>
          <a:p>
            <a:pPr marL="469900" lvl="1" indent="-182880">
              <a:lnSpc>
                <a:spcPct val="100000"/>
              </a:lnSpc>
              <a:spcBef>
                <a:spcPts val="400"/>
              </a:spcBef>
              <a:buClr>
                <a:srgbClr val="A00915"/>
              </a:buClr>
              <a:buSzPct val="84375"/>
              <a:buChar char="•"/>
              <a:tabLst>
                <a:tab pos="470534" algn="l"/>
              </a:tabLst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4814" y="4952682"/>
            <a:ext cx="3820700" cy="1287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7800" y="4409966"/>
            <a:ext cx="2367280" cy="151130"/>
          </a:xfrm>
          <a:custGeom>
            <a:avLst/>
            <a:gdLst/>
            <a:ahLst/>
            <a:cxnLst/>
            <a:rect l="l" t="t" r="r" b="b"/>
            <a:pathLst>
              <a:path w="2367279" h="151129">
                <a:moveTo>
                  <a:pt x="0" y="150875"/>
                </a:moveTo>
                <a:lnTo>
                  <a:pt x="2366772" y="150875"/>
                </a:lnTo>
                <a:lnTo>
                  <a:pt x="2366772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5580" y="4668074"/>
            <a:ext cx="25844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212121"/>
                </a:solidFill>
                <a:latin typeface="Arial"/>
                <a:cs typeface="Arial"/>
              </a:rPr>
              <a:t>P.J. Plauger, The Standard C </a:t>
            </a:r>
            <a:r>
              <a:rPr sz="1050" spc="-5" dirty="0">
                <a:solidFill>
                  <a:srgbClr val="212121"/>
                </a:solidFill>
                <a:latin typeface="Arial"/>
                <a:cs typeface="Arial"/>
              </a:rPr>
              <a:t>Library,</a:t>
            </a:r>
            <a:r>
              <a:rPr sz="1050" spc="-1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212121"/>
                </a:solidFill>
                <a:latin typeface="Arial"/>
                <a:cs typeface="Arial"/>
              </a:rPr>
              <a:t>1992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7733" y="6522322"/>
            <a:ext cx="1160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Xilinx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Zynq-7000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7562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9" dirty="0"/>
              <a:t>Convolutional </a:t>
            </a:r>
            <a:r>
              <a:rPr sz="4000" spc="-245" dirty="0"/>
              <a:t>Neural </a:t>
            </a:r>
            <a:r>
              <a:rPr sz="4000" spc="-229" dirty="0"/>
              <a:t>Networks</a:t>
            </a:r>
            <a:r>
              <a:rPr sz="4000" spc="-844" dirty="0"/>
              <a:t> </a:t>
            </a:r>
            <a:r>
              <a:rPr sz="4000" spc="-425" dirty="0"/>
              <a:t>(CNNs)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35940" y="3902202"/>
            <a:ext cx="7950834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280"/>
              </a:lnSpc>
              <a:spcBef>
                <a:spcPts val="100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CNNs have enormous computational and memory requirements,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</a:p>
          <a:p>
            <a:pPr marL="194945">
              <a:lnSpc>
                <a:spcPts val="2200"/>
              </a:lnSpc>
            </a:pPr>
            <a:r>
              <a:rPr sz="2000" dirty="0">
                <a:latin typeface="Arial"/>
                <a:cs typeface="Arial"/>
              </a:rPr>
              <a:t>are becoming an </a:t>
            </a:r>
            <a:r>
              <a:rPr sz="2000" b="1" spc="-5" dirty="0">
                <a:latin typeface="Arial"/>
                <a:cs typeface="Arial"/>
              </a:rPr>
              <a:t>obvious </a:t>
            </a:r>
            <a:r>
              <a:rPr sz="2000" b="1" dirty="0">
                <a:latin typeface="Arial"/>
                <a:cs typeface="Arial"/>
              </a:rPr>
              <a:t>target for hardware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acceleration</a:t>
            </a:r>
            <a:endParaRPr sz="2000" dirty="0">
              <a:latin typeface="Arial"/>
              <a:cs typeface="Arial"/>
            </a:endParaRPr>
          </a:p>
          <a:p>
            <a:pPr marL="194945">
              <a:lnSpc>
                <a:spcPts val="1720"/>
              </a:lnSpc>
            </a:pPr>
            <a:r>
              <a:rPr sz="1500" dirty="0">
                <a:latin typeface="Arial"/>
                <a:cs typeface="Arial"/>
              </a:rPr>
              <a:t>(e.g., [Chen </a:t>
            </a:r>
            <a:r>
              <a:rPr sz="1500" spc="-5" dirty="0">
                <a:latin typeface="Arial"/>
                <a:cs typeface="Arial"/>
              </a:rPr>
              <a:t>ASPLOS’14], </a:t>
            </a:r>
            <a:r>
              <a:rPr sz="1500" dirty="0">
                <a:latin typeface="Arial"/>
                <a:cs typeface="Arial"/>
              </a:rPr>
              <a:t>[Zhang </a:t>
            </a:r>
            <a:r>
              <a:rPr sz="1500" spc="-15" dirty="0">
                <a:latin typeface="Arial"/>
                <a:cs typeface="Arial"/>
              </a:rPr>
              <a:t>FPGA’15], </a:t>
            </a:r>
            <a:r>
              <a:rPr sz="1500" dirty="0">
                <a:latin typeface="Arial"/>
                <a:cs typeface="Arial"/>
              </a:rPr>
              <a:t>[Chen, MICRO’16], [Google,</a:t>
            </a:r>
            <a:r>
              <a:rPr sz="1500" spc="-21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ISCA’17])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95580" marR="781050" indent="-182880">
              <a:lnSpc>
                <a:spcPts val="2160"/>
              </a:lnSpc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b="1" dirty="0">
                <a:latin typeface="Arial"/>
                <a:cs typeface="Arial"/>
              </a:rPr>
              <a:t>Memory access address and </a:t>
            </a:r>
            <a:r>
              <a:rPr sz="2000" b="1" spc="-5" dirty="0">
                <a:latin typeface="Arial"/>
                <a:cs typeface="Arial"/>
              </a:rPr>
              <a:t>type </a:t>
            </a:r>
            <a:r>
              <a:rPr sz="2000" b="1" dirty="0">
                <a:latin typeface="Arial"/>
                <a:cs typeface="Arial"/>
              </a:rPr>
              <a:t>(R/W) may leak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confidential  information</a:t>
            </a:r>
          </a:p>
          <a:p>
            <a:pPr marL="469900" lvl="1" indent="-182880">
              <a:lnSpc>
                <a:spcPct val="100000"/>
              </a:lnSpc>
              <a:spcBef>
                <a:spcPts val="185"/>
              </a:spcBef>
              <a:buClr>
                <a:srgbClr val="A00915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Directly probe a memory</a:t>
            </a:r>
            <a:r>
              <a:rPr sz="1700" spc="-45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bus</a:t>
            </a:r>
            <a:endParaRPr sz="17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04"/>
              </a:spcBef>
              <a:buClr>
                <a:srgbClr val="A00915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Monitor through page </a:t>
            </a:r>
            <a:r>
              <a:rPr sz="1700" spc="-5" dirty="0">
                <a:solidFill>
                  <a:srgbClr val="7B400E"/>
                </a:solidFill>
                <a:latin typeface="Arial"/>
                <a:cs typeface="Arial"/>
              </a:rPr>
              <a:t>faults </a:t>
            </a: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under an </a:t>
            </a:r>
            <a:r>
              <a:rPr sz="1700" spc="-5" dirty="0">
                <a:solidFill>
                  <a:srgbClr val="7B400E"/>
                </a:solidFill>
                <a:latin typeface="Arial"/>
                <a:cs typeface="Arial"/>
              </a:rPr>
              <a:t>untrusted OS (Intel</a:t>
            </a:r>
            <a:r>
              <a:rPr sz="1700" spc="11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SGX)</a:t>
            </a:r>
            <a:endParaRPr sz="17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04"/>
              </a:spcBef>
              <a:buClr>
                <a:srgbClr val="A00915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Monitor </a:t>
            </a:r>
            <a:r>
              <a:rPr sz="1700" spc="-5" dirty="0">
                <a:solidFill>
                  <a:srgbClr val="7B400E"/>
                </a:solidFill>
                <a:latin typeface="Arial"/>
                <a:cs typeface="Arial"/>
              </a:rPr>
              <a:t>writes </a:t>
            </a: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through changes in</a:t>
            </a:r>
            <a:r>
              <a:rPr sz="1700" spc="2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memory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1473859"/>
            <a:ext cx="7809619" cy="1754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6859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Memory </a:t>
            </a:r>
            <a:r>
              <a:rPr sz="4000" spc="-434" dirty="0"/>
              <a:t>Access </a:t>
            </a:r>
            <a:r>
              <a:rPr sz="4000" spc="-370" dirty="0"/>
              <a:t>Side </a:t>
            </a:r>
            <a:r>
              <a:rPr sz="4000" spc="-300" dirty="0"/>
              <a:t>Channel:</a:t>
            </a:r>
            <a:r>
              <a:rPr sz="4000" spc="-755" dirty="0"/>
              <a:t> </a:t>
            </a:r>
            <a:r>
              <a:rPr sz="4000" spc="-525" dirty="0"/>
              <a:t>CNN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7767066" y="650875"/>
            <a:ext cx="8426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60" dirty="0">
                <a:solidFill>
                  <a:srgbClr val="C54030"/>
                </a:solidFill>
                <a:latin typeface="Arial"/>
                <a:cs typeface="Arial"/>
              </a:rPr>
              <a:t>[DAC</a:t>
            </a:r>
            <a:r>
              <a:rPr sz="2000" spc="-395" dirty="0">
                <a:solidFill>
                  <a:srgbClr val="C5403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C54030"/>
                </a:solidFill>
                <a:latin typeface="Arial"/>
                <a:cs typeface="Arial"/>
              </a:rPr>
              <a:t>18]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02123" y="4896611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660"/>
                </a:lnTo>
              </a:path>
            </a:pathLst>
          </a:custGeom>
          <a:ln w="85344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68958" y="5784900"/>
            <a:ext cx="901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DejaVu Sans"/>
                <a:cs typeface="DejaVu Sans"/>
              </a:rPr>
              <a:t>𝐋</a:t>
            </a:r>
            <a:r>
              <a:rPr sz="2400" spc="-210" dirty="0">
                <a:latin typeface="DejaVu Sans"/>
                <a:cs typeface="DejaVu Sans"/>
              </a:rPr>
              <a:t>𝐚</a:t>
            </a:r>
            <a:r>
              <a:rPr sz="2400" spc="-245" dirty="0">
                <a:latin typeface="DejaVu Sans"/>
                <a:cs typeface="DejaVu Sans"/>
              </a:rPr>
              <a:t>𝐲</a:t>
            </a:r>
            <a:r>
              <a:rPr sz="2400" spc="-215" dirty="0">
                <a:latin typeface="DejaVu Sans"/>
                <a:cs typeface="DejaVu Sans"/>
              </a:rPr>
              <a:t>𝐞</a:t>
            </a:r>
            <a:r>
              <a:rPr sz="2400" spc="-690" dirty="0">
                <a:latin typeface="DejaVu Sans"/>
                <a:cs typeface="DejaVu Sans"/>
              </a:rPr>
              <a:t>𝐫</a:t>
            </a:r>
            <a:r>
              <a:rPr sz="2625" spc="-1005" baseline="-15873" dirty="0">
                <a:latin typeface="DejaVu Sans"/>
                <a:cs typeface="DejaVu Sans"/>
              </a:rPr>
              <a:t>𝒊</a:t>
            </a:r>
            <a:endParaRPr sz="2625" baseline="-15873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2670" y="5811113"/>
            <a:ext cx="1186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0" dirty="0">
                <a:latin typeface="DejaVu Sans"/>
                <a:cs typeface="DejaVu Sans"/>
              </a:rPr>
              <a:t>𝐋𝐚𝐲𝐞𝐫</a:t>
            </a:r>
            <a:r>
              <a:rPr sz="2625" spc="-315" baseline="-15873" dirty="0">
                <a:latin typeface="DejaVu Sans"/>
                <a:cs typeface="DejaVu Sans"/>
              </a:rPr>
              <a:t>𝐢+𝟏</a:t>
            </a:r>
            <a:endParaRPr sz="2625" baseline="-15873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4553" y="5103114"/>
            <a:ext cx="3328670" cy="39814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Arial"/>
                <a:cs typeface="Arial"/>
              </a:rPr>
              <a:t>Load </a:t>
            </a:r>
            <a:r>
              <a:rPr sz="1800" b="1" dirty="0">
                <a:latin typeface="Arial"/>
                <a:cs typeface="Arial"/>
              </a:rPr>
              <a:t>input </a:t>
            </a:r>
            <a:r>
              <a:rPr sz="1800" b="1" spc="-15" dirty="0">
                <a:latin typeface="Arial"/>
                <a:cs typeface="Arial"/>
              </a:rPr>
              <a:t>FMAP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2741" y="4696205"/>
            <a:ext cx="3406140" cy="401320"/>
          </a:xfrm>
          <a:custGeom>
            <a:avLst/>
            <a:gdLst/>
            <a:ahLst/>
            <a:cxnLst/>
            <a:rect l="l" t="t" r="r" b="b"/>
            <a:pathLst>
              <a:path w="3406140" h="401320">
                <a:moveTo>
                  <a:pt x="0" y="400812"/>
                </a:moveTo>
                <a:lnTo>
                  <a:pt x="3406140" y="400812"/>
                </a:lnTo>
                <a:lnTo>
                  <a:pt x="340614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8877" y="5097017"/>
            <a:ext cx="3406140" cy="398145"/>
          </a:xfrm>
          <a:custGeom>
            <a:avLst/>
            <a:gdLst/>
            <a:ahLst/>
            <a:cxnLst/>
            <a:rect l="l" t="t" r="r" b="b"/>
            <a:pathLst>
              <a:path w="3406140" h="398145">
                <a:moveTo>
                  <a:pt x="0" y="397763"/>
                </a:moveTo>
                <a:lnTo>
                  <a:pt x="3406140" y="397763"/>
                </a:lnTo>
                <a:lnTo>
                  <a:pt x="3406140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97179" y="4288535"/>
          <a:ext cx="4026532" cy="119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605">
                <a:tc gridSpan="3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Load input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FMAP &amp;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filters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Compute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5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Store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FMAP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535940" y="1217421"/>
            <a:ext cx="7931784" cy="3858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5" dirty="0">
                <a:solidFill>
                  <a:srgbClr val="000000"/>
                </a:solidFill>
              </a:rPr>
              <a:t>CNN </a:t>
            </a:r>
            <a:r>
              <a:rPr sz="2000" b="1" dirty="0">
                <a:solidFill>
                  <a:srgbClr val="000000"/>
                </a:solidFill>
                <a:latin typeface="Arial"/>
                <a:cs typeface="Arial"/>
              </a:rPr>
              <a:t>structures </a:t>
            </a:r>
            <a:r>
              <a:rPr sz="2000" dirty="0">
                <a:solidFill>
                  <a:srgbClr val="000000"/>
                </a:solidFill>
              </a:rPr>
              <a:t>can be inferred by exploiting memory</a:t>
            </a:r>
            <a:r>
              <a:rPr sz="2000" spc="-16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access</a:t>
            </a:r>
            <a:endParaRPr sz="2000" dirty="0">
              <a:latin typeface="Arial"/>
              <a:cs typeface="Arial"/>
            </a:endParaRPr>
          </a:p>
          <a:p>
            <a:pPr marL="194945">
              <a:lnSpc>
                <a:spcPts val="2160"/>
              </a:lnSpc>
            </a:pPr>
            <a:r>
              <a:rPr lang="en-US" sz="2000" dirty="0">
                <a:solidFill>
                  <a:srgbClr val="000000"/>
                </a:solidFill>
              </a:rPr>
              <a:t>P</a:t>
            </a:r>
            <a:r>
              <a:rPr sz="2000" dirty="0">
                <a:solidFill>
                  <a:srgbClr val="000000"/>
                </a:solidFill>
              </a:rPr>
              <a:t>atterns</a:t>
            </a:r>
            <a:endParaRPr sz="2000" dirty="0"/>
          </a:p>
          <a:p>
            <a:pPr marL="469900" lvl="1" indent="-182880">
              <a:lnSpc>
                <a:spcPct val="100000"/>
              </a:lnSpc>
              <a:spcBef>
                <a:spcPts val="5"/>
              </a:spcBef>
              <a:buClr>
                <a:srgbClr val="A00915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7B400E"/>
                </a:solidFill>
                <a:latin typeface="Arial"/>
                <a:cs typeface="Arial"/>
              </a:rPr>
              <a:t>The number of</a:t>
            </a:r>
            <a:r>
              <a:rPr sz="1900" spc="35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7B400E"/>
                </a:solidFill>
                <a:latin typeface="Arial"/>
                <a:cs typeface="Arial"/>
              </a:rPr>
              <a:t>layers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buClr>
                <a:srgbClr val="A00915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7B400E"/>
                </a:solidFill>
                <a:latin typeface="Arial"/>
                <a:cs typeface="Arial"/>
              </a:rPr>
              <a:t>Structural parameters of each</a:t>
            </a:r>
            <a:r>
              <a:rPr sz="1900" spc="10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7B400E"/>
                </a:solidFill>
                <a:latin typeface="Arial"/>
                <a:cs typeface="Arial"/>
              </a:rPr>
              <a:t>layer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5"/>
              </a:spcBef>
              <a:buClr>
                <a:srgbClr val="A00915"/>
              </a:buClr>
              <a:buSzPct val="88235"/>
              <a:buFont typeface="Wingdings"/>
              <a:buChar char=""/>
              <a:tabLst>
                <a:tab pos="744855" algn="l"/>
              </a:tabLst>
            </a:pPr>
            <a:r>
              <a:rPr sz="1700" dirty="0">
                <a:latin typeface="Arial"/>
                <a:cs typeface="Arial"/>
              </a:rPr>
              <a:t>Size of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input/output </a:t>
            </a:r>
            <a:r>
              <a:rPr sz="1700" spc="-5" dirty="0">
                <a:latin typeface="Arial"/>
                <a:cs typeface="Arial"/>
              </a:rPr>
              <a:t>feature </a:t>
            </a:r>
            <a:r>
              <a:rPr sz="1700" dirty="0">
                <a:latin typeface="Arial"/>
                <a:cs typeface="Arial"/>
              </a:rPr>
              <a:t>map of each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layer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A00915"/>
              </a:buClr>
              <a:buSzPct val="88235"/>
              <a:buFont typeface="Wingdings"/>
              <a:buChar char=""/>
              <a:tabLst>
                <a:tab pos="744855" algn="l"/>
              </a:tabLst>
            </a:pPr>
            <a:r>
              <a:rPr sz="1700" dirty="0">
                <a:latin typeface="Arial"/>
                <a:cs typeface="Arial"/>
              </a:rPr>
              <a:t>Size of </a:t>
            </a:r>
            <a:r>
              <a:rPr sz="1700" spc="-5" dirty="0">
                <a:latin typeface="Arial"/>
                <a:cs typeface="Arial"/>
              </a:rPr>
              <a:t>the weights </a:t>
            </a:r>
            <a:r>
              <a:rPr sz="1700" dirty="0">
                <a:latin typeface="Arial"/>
                <a:cs typeface="Arial"/>
              </a:rPr>
              <a:t>of each</a:t>
            </a:r>
            <a:r>
              <a:rPr sz="1700" spc="4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layer</a:t>
            </a:r>
            <a:endParaRPr sz="17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A00915"/>
              </a:buClr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80000"/>
              </a:lnSpc>
              <a:spcBef>
                <a:spcPts val="5"/>
              </a:spcBef>
              <a:buClr>
                <a:srgbClr val="A00915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solidFill>
                  <a:srgbClr val="000000"/>
                </a:solidFill>
              </a:rPr>
              <a:t>Dynamic zero pruning </a:t>
            </a:r>
            <a:r>
              <a:rPr sz="2200" dirty="0">
                <a:solidFill>
                  <a:srgbClr val="000000"/>
                </a:solidFill>
              </a:rPr>
              <a:t>in </a:t>
            </a:r>
            <a:r>
              <a:rPr sz="2200" spc="-5" dirty="0">
                <a:solidFill>
                  <a:srgbClr val="000000"/>
                </a:solidFill>
              </a:rPr>
              <a:t>hardware increases performance and  energy efficiency </a:t>
            </a:r>
            <a:r>
              <a:rPr sz="1800" spc="-5" dirty="0">
                <a:solidFill>
                  <a:srgbClr val="000000"/>
                </a:solidFill>
              </a:rPr>
              <a:t>[Parashar et al.,</a:t>
            </a:r>
            <a:r>
              <a:rPr sz="1800" spc="35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ISCA’17]</a:t>
            </a:r>
            <a:endParaRPr sz="1800" dirty="0"/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A00915"/>
              </a:buClr>
              <a:buSzPct val="84210"/>
              <a:buFont typeface="Arial"/>
              <a:buChar char="•"/>
              <a:tabLst>
                <a:tab pos="470534" algn="l"/>
              </a:tabLst>
            </a:pPr>
            <a:r>
              <a:rPr sz="1900" b="1" spc="-5" dirty="0">
                <a:solidFill>
                  <a:srgbClr val="7B400E"/>
                </a:solidFill>
                <a:latin typeface="Arial"/>
                <a:cs typeface="Arial"/>
              </a:rPr>
              <a:t>BUT also </a:t>
            </a:r>
            <a:r>
              <a:rPr sz="1900" b="1" spc="-10" dirty="0">
                <a:solidFill>
                  <a:srgbClr val="7B400E"/>
                </a:solidFill>
                <a:latin typeface="Arial"/>
                <a:cs typeface="Arial"/>
              </a:rPr>
              <a:t>reveals </a:t>
            </a:r>
            <a:r>
              <a:rPr sz="1900" b="1" spc="-5" dirty="0">
                <a:solidFill>
                  <a:srgbClr val="7B400E"/>
                </a:solidFill>
                <a:latin typeface="Arial"/>
                <a:cs typeface="Arial"/>
              </a:rPr>
              <a:t>additional information on kernel</a:t>
            </a:r>
            <a:r>
              <a:rPr sz="1900" b="1" spc="114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900" b="1" spc="5" dirty="0">
                <a:solidFill>
                  <a:srgbClr val="7B400E"/>
                </a:solidFill>
                <a:latin typeface="Arial"/>
                <a:cs typeface="Arial"/>
              </a:rPr>
              <a:t>weights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4664075" marR="122555">
              <a:lnSpc>
                <a:spcPct val="100000"/>
              </a:lnSpc>
            </a:pP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Read-after-write</a:t>
            </a:r>
            <a:r>
              <a:rPr sz="1800" b="1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Arial"/>
                <a:cs typeface="Arial"/>
              </a:rPr>
              <a:t>dependency  </a:t>
            </a:r>
            <a:r>
              <a:rPr sz="1800" b="1" dirty="0">
                <a:solidFill>
                  <a:srgbClr val="000000"/>
                </a:solidFill>
                <a:latin typeface="Arial"/>
                <a:cs typeface="Arial"/>
              </a:rPr>
              <a:t>on </a:t>
            </a:r>
            <a:r>
              <a:rPr sz="1800" b="1" spc="-5" dirty="0">
                <a:solidFill>
                  <a:srgbClr val="000000"/>
                </a:solidFill>
                <a:latin typeface="Arial"/>
                <a:cs typeface="Arial"/>
              </a:rPr>
              <a:t>feature</a:t>
            </a:r>
            <a:r>
              <a:rPr sz="18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Arial"/>
                <a:cs typeface="Arial"/>
              </a:rPr>
              <a:t>map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0685" y="5858967"/>
            <a:ext cx="1791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Layer</a:t>
            </a: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boundary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52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6859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Memory </a:t>
            </a:r>
            <a:r>
              <a:rPr sz="4000" spc="-434" dirty="0"/>
              <a:t>Access </a:t>
            </a:r>
            <a:r>
              <a:rPr sz="4000" spc="-370" dirty="0"/>
              <a:t>Side </a:t>
            </a:r>
            <a:r>
              <a:rPr sz="4000" spc="-300" dirty="0"/>
              <a:t>Channel:</a:t>
            </a:r>
            <a:r>
              <a:rPr sz="4000" spc="-755" dirty="0"/>
              <a:t> </a:t>
            </a:r>
            <a:r>
              <a:rPr sz="4000" spc="-525" dirty="0"/>
              <a:t>CNN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7767066" y="650875"/>
            <a:ext cx="8426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60" dirty="0">
                <a:solidFill>
                  <a:srgbClr val="C54030"/>
                </a:solidFill>
                <a:latin typeface="Arial"/>
                <a:cs typeface="Arial"/>
              </a:rPr>
              <a:t>[DAC</a:t>
            </a:r>
            <a:r>
              <a:rPr sz="2000" spc="-395" dirty="0">
                <a:solidFill>
                  <a:srgbClr val="C5403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C54030"/>
                </a:solidFill>
                <a:latin typeface="Arial"/>
                <a:cs typeface="Arial"/>
              </a:rPr>
              <a:t>18]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2741" y="4696205"/>
            <a:ext cx="3406140" cy="401320"/>
          </a:xfrm>
          <a:custGeom>
            <a:avLst/>
            <a:gdLst/>
            <a:ahLst/>
            <a:cxnLst/>
            <a:rect l="l" t="t" r="r" b="b"/>
            <a:pathLst>
              <a:path w="3406140" h="401320">
                <a:moveTo>
                  <a:pt x="0" y="400812"/>
                </a:moveTo>
                <a:lnTo>
                  <a:pt x="3406140" y="400812"/>
                </a:lnTo>
                <a:lnTo>
                  <a:pt x="340614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8877" y="5097017"/>
            <a:ext cx="3406140" cy="398145"/>
          </a:xfrm>
          <a:custGeom>
            <a:avLst/>
            <a:gdLst/>
            <a:ahLst/>
            <a:cxnLst/>
            <a:rect l="l" t="t" r="r" b="b"/>
            <a:pathLst>
              <a:path w="3406140" h="398145">
                <a:moveTo>
                  <a:pt x="0" y="397763"/>
                </a:moveTo>
                <a:lnTo>
                  <a:pt x="3406140" y="397763"/>
                </a:lnTo>
                <a:lnTo>
                  <a:pt x="3406140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535940" y="1217421"/>
            <a:ext cx="7931784" cy="49641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270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ko-KR" altLang="en-US" sz="2000" spc="5" dirty="0">
                <a:solidFill>
                  <a:srgbClr val="000000"/>
                </a:solidFill>
              </a:rPr>
              <a:t>     </a:t>
            </a:r>
            <a:endParaRPr lang="en-US" altLang="ko-KR" sz="2000" spc="5" dirty="0">
              <a:solidFill>
                <a:srgbClr val="000000"/>
              </a:solidFill>
            </a:endParaRPr>
          </a:p>
          <a:p>
            <a:pPr marL="355600" indent="-34290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 panose="05000000000000000000" pitchFamily="2" charset="2"/>
              <a:buChar char="§"/>
              <a:tabLst>
                <a:tab pos="195580" algn="l"/>
              </a:tabLst>
            </a:pPr>
            <a:r>
              <a:rPr lang="ko-KR" altLang="en-US" sz="2000" spc="5" dirty="0">
                <a:solidFill>
                  <a:srgbClr val="000000"/>
                </a:solidFill>
              </a:rPr>
              <a:t>메모리 액세스 패턴을 이용하여 </a:t>
            </a:r>
            <a:r>
              <a:rPr lang="en-US" altLang="ko-KR" sz="2000" spc="5" dirty="0">
                <a:solidFill>
                  <a:srgbClr val="000000"/>
                </a:solidFill>
              </a:rPr>
              <a:t>CNN </a:t>
            </a:r>
            <a:r>
              <a:rPr lang="ko-KR" altLang="en-US" sz="2000" spc="5" dirty="0">
                <a:solidFill>
                  <a:srgbClr val="000000"/>
                </a:solidFill>
              </a:rPr>
              <a:t>구조 추론 </a:t>
            </a:r>
            <a:endParaRPr lang="en-US" altLang="ko-KR" sz="2000" spc="5" dirty="0">
              <a:solidFill>
                <a:srgbClr val="000000"/>
              </a:solidFill>
            </a:endParaRPr>
          </a:p>
          <a:p>
            <a:pPr marL="1270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endParaRPr lang="en-US" altLang="ko-KR" sz="1800" spc="5" dirty="0">
              <a:solidFill>
                <a:srgbClr val="000000"/>
              </a:solidFill>
            </a:endParaRPr>
          </a:p>
          <a:p>
            <a:pPr marL="1270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en-US" altLang="ko-KR" sz="1800" spc="5" dirty="0">
                <a:solidFill>
                  <a:srgbClr val="000000"/>
                </a:solidFill>
                <a:latin typeface="Arial"/>
                <a:cs typeface="Arial"/>
              </a:rPr>
              <a:t>     1)  </a:t>
            </a:r>
            <a:r>
              <a:rPr sz="1800" spc="-5" dirty="0">
                <a:solidFill>
                  <a:srgbClr val="7B400E"/>
                </a:solidFill>
                <a:latin typeface="Arial"/>
                <a:cs typeface="Arial"/>
              </a:rPr>
              <a:t>The number of</a:t>
            </a:r>
            <a:r>
              <a:rPr sz="1800" spc="35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B400E"/>
                </a:solidFill>
                <a:latin typeface="Arial"/>
                <a:cs typeface="Arial"/>
              </a:rPr>
              <a:t>layers</a:t>
            </a:r>
            <a:endParaRPr lang="en-US" altLang="ko-KR" sz="1800" spc="-5" dirty="0">
              <a:solidFill>
                <a:srgbClr val="7B400E"/>
              </a:solidFill>
              <a:latin typeface="Arial"/>
              <a:cs typeface="Arial"/>
            </a:endParaRPr>
          </a:p>
          <a:p>
            <a:pPr marL="12700" algn="l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en-US" altLang="ko-KR" sz="1600" spc="-5" dirty="0">
                <a:solidFill>
                  <a:srgbClr val="7B400E"/>
                </a:solidFill>
              </a:rPr>
              <a:t>		- </a:t>
            </a:r>
            <a:r>
              <a:rPr lang="en-US" altLang="ko-KR" sz="1600" spc="-5" dirty="0" err="1">
                <a:solidFill>
                  <a:schemeClr val="tx1"/>
                </a:solidFill>
              </a:rPr>
              <a:t>i</a:t>
            </a:r>
            <a:r>
              <a:rPr lang="ko-KR" altLang="en-US" sz="1600" spc="-5" dirty="0">
                <a:solidFill>
                  <a:schemeClr val="tx1"/>
                </a:solidFill>
              </a:rPr>
              <a:t>번째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layer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output=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i+1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번째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layer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input</a:t>
            </a:r>
          </a:p>
          <a:p>
            <a:pPr marL="12700" algn="l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		-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앞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layer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store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후 다음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layer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load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실행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(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read-after-write dependency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/>
            </a:endParaRPr>
          </a:p>
          <a:p>
            <a:pPr marL="12700" algn="l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/>
            </a:endParaRPr>
          </a:p>
          <a:p>
            <a:pPr marL="12700" algn="l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  		if)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 특정 위치의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access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 패턴이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write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연산만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혹은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read after write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만 수행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.</a:t>
            </a:r>
          </a:p>
          <a:p>
            <a:pPr marL="12700" algn="l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 		=&gt; layer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의 시작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 끝 위치 추론 가능 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  <a:cs typeface="Times New Roman"/>
            </a:endParaRPr>
          </a:p>
          <a:p>
            <a:pPr marL="12700" algn="l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</a:rPr>
              <a:t>  		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cs typeface="Times New Roman"/>
                <a:sym typeface="Wingdings" panose="05000000000000000000" pitchFamily="2" charset="2"/>
              </a:rPr>
              <a:t>=&gt; layer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  <a:cs typeface="Times New Roman"/>
                <a:sym typeface="Wingdings" panose="05000000000000000000" pitchFamily="2" charset="2"/>
              </a:rPr>
              <a:t>개수 추론 </a:t>
            </a:r>
            <a:endParaRPr sz="1600" dirty="0">
              <a:latin typeface="Times New Roman"/>
              <a:cs typeface="Times New Roman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3E57C6-FFC4-49C9-8B42-2279A833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61669"/>
            <a:ext cx="6859906" cy="18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6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6859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Memory </a:t>
            </a:r>
            <a:r>
              <a:rPr sz="4000" spc="-434" dirty="0"/>
              <a:t>Access </a:t>
            </a:r>
            <a:r>
              <a:rPr sz="4000" spc="-370" dirty="0"/>
              <a:t>Side </a:t>
            </a:r>
            <a:r>
              <a:rPr sz="4000" spc="-300" dirty="0"/>
              <a:t>Channel:</a:t>
            </a:r>
            <a:r>
              <a:rPr sz="4000" spc="-755" dirty="0"/>
              <a:t> </a:t>
            </a:r>
            <a:r>
              <a:rPr sz="4000" spc="-525" dirty="0"/>
              <a:t>CNN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7767066" y="650875"/>
            <a:ext cx="8426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60" dirty="0">
                <a:solidFill>
                  <a:srgbClr val="C54030"/>
                </a:solidFill>
                <a:latin typeface="Arial"/>
                <a:cs typeface="Arial"/>
              </a:rPr>
              <a:t>[DAC</a:t>
            </a:r>
            <a:r>
              <a:rPr sz="2000" spc="-395" dirty="0">
                <a:solidFill>
                  <a:srgbClr val="C5403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C54030"/>
                </a:solidFill>
                <a:latin typeface="Arial"/>
                <a:cs typeface="Arial"/>
              </a:rPr>
              <a:t>18]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2741" y="4696205"/>
            <a:ext cx="3406140" cy="401320"/>
          </a:xfrm>
          <a:custGeom>
            <a:avLst/>
            <a:gdLst/>
            <a:ahLst/>
            <a:cxnLst/>
            <a:rect l="l" t="t" r="r" b="b"/>
            <a:pathLst>
              <a:path w="3406140" h="401320">
                <a:moveTo>
                  <a:pt x="0" y="400812"/>
                </a:moveTo>
                <a:lnTo>
                  <a:pt x="3406140" y="400812"/>
                </a:lnTo>
                <a:lnTo>
                  <a:pt x="340614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8877" y="5097017"/>
            <a:ext cx="3406140" cy="398145"/>
          </a:xfrm>
          <a:custGeom>
            <a:avLst/>
            <a:gdLst/>
            <a:ahLst/>
            <a:cxnLst/>
            <a:rect l="l" t="t" r="r" b="b"/>
            <a:pathLst>
              <a:path w="3406140" h="398145">
                <a:moveTo>
                  <a:pt x="0" y="397763"/>
                </a:moveTo>
                <a:lnTo>
                  <a:pt x="3406140" y="397763"/>
                </a:lnTo>
                <a:lnTo>
                  <a:pt x="3406140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535940" y="1217421"/>
            <a:ext cx="7931784" cy="502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270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ko-KR" altLang="en-US" sz="2000" spc="5" dirty="0">
                <a:solidFill>
                  <a:srgbClr val="000000"/>
                </a:solidFill>
              </a:rPr>
              <a:t>     </a:t>
            </a:r>
            <a:endParaRPr lang="en-US" altLang="ko-KR" sz="2000" spc="5" dirty="0">
              <a:solidFill>
                <a:srgbClr val="000000"/>
              </a:solidFill>
            </a:endParaRPr>
          </a:p>
          <a:p>
            <a:pPr marL="355600" indent="-34290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 panose="05000000000000000000" pitchFamily="2" charset="2"/>
              <a:buChar char="§"/>
              <a:tabLst>
                <a:tab pos="195580" algn="l"/>
              </a:tabLst>
            </a:pPr>
            <a:r>
              <a:rPr lang="ko-KR" altLang="en-US" sz="2000" spc="5" dirty="0">
                <a:solidFill>
                  <a:srgbClr val="000000"/>
                </a:solidFill>
              </a:rPr>
              <a:t>메모리 액세스 패턴을 이용하여 </a:t>
            </a:r>
            <a:r>
              <a:rPr lang="en-US" altLang="ko-KR" sz="2000" spc="5" dirty="0">
                <a:solidFill>
                  <a:srgbClr val="000000"/>
                </a:solidFill>
              </a:rPr>
              <a:t>CNN </a:t>
            </a:r>
            <a:r>
              <a:rPr lang="ko-KR" altLang="en-US" sz="2000" spc="5" dirty="0">
                <a:solidFill>
                  <a:srgbClr val="000000"/>
                </a:solidFill>
              </a:rPr>
              <a:t>구조 추론 </a:t>
            </a:r>
            <a:endParaRPr lang="en-US" altLang="ko-KR" sz="2000" spc="5" dirty="0">
              <a:solidFill>
                <a:srgbClr val="000000"/>
              </a:solidFill>
            </a:endParaRPr>
          </a:p>
          <a:p>
            <a:pPr marL="355600" indent="-34290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 panose="05000000000000000000" pitchFamily="2" charset="2"/>
              <a:buChar char="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287020" lvl="1">
              <a:lnSpc>
                <a:spcPct val="100000"/>
              </a:lnSpc>
              <a:buClr>
                <a:srgbClr val="A00915"/>
              </a:buClr>
              <a:buSzPct val="84210"/>
              <a:tabLst>
                <a:tab pos="470534" algn="l"/>
              </a:tabLst>
            </a:pPr>
            <a:r>
              <a:rPr lang="en-US" altLang="ko-KR" spc="5" dirty="0">
                <a:solidFill>
                  <a:srgbClr val="000000"/>
                </a:solidFill>
              </a:rPr>
              <a:t>2</a:t>
            </a:r>
            <a:r>
              <a:rPr lang="en-US" altLang="ko-KR" sz="1800" spc="5" dirty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en-US" altLang="ko-KR" sz="1900" spc="-5" dirty="0">
                <a:solidFill>
                  <a:srgbClr val="7B400E"/>
                </a:solidFill>
                <a:latin typeface="Arial"/>
                <a:cs typeface="Arial"/>
              </a:rPr>
              <a:t>Structural parameters of each</a:t>
            </a:r>
            <a:r>
              <a:rPr lang="en-US" altLang="ko-KR" sz="1900" spc="10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lang="en-US" altLang="ko-KR" sz="1900" spc="-5" dirty="0">
                <a:solidFill>
                  <a:srgbClr val="7B400E"/>
                </a:solidFill>
                <a:latin typeface="Arial"/>
                <a:cs typeface="Arial"/>
              </a:rPr>
              <a:t>layer</a:t>
            </a:r>
          </a:p>
          <a:p>
            <a:pPr marL="287020" lvl="1">
              <a:lnSpc>
                <a:spcPct val="100000"/>
              </a:lnSpc>
              <a:buClr>
                <a:srgbClr val="A00915"/>
              </a:buClr>
              <a:buSzPct val="84210"/>
              <a:tabLst>
                <a:tab pos="470534" algn="l"/>
              </a:tabLst>
            </a:pPr>
            <a:endParaRPr lang="en-US" altLang="ko-KR"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5"/>
              </a:spcBef>
              <a:buClr>
                <a:srgbClr val="A00915"/>
              </a:buClr>
              <a:buSzPct val="88235"/>
              <a:buFont typeface="Wingdings"/>
              <a:buChar char=""/>
              <a:tabLst>
                <a:tab pos="744855" algn="l"/>
              </a:tabLst>
            </a:pPr>
            <a:r>
              <a:rPr lang="en-US" altLang="ko-KR" sz="1700" dirty="0">
                <a:latin typeface="Arial"/>
                <a:cs typeface="Arial"/>
              </a:rPr>
              <a:t>Size of </a:t>
            </a:r>
            <a:r>
              <a:rPr lang="en-US" altLang="ko-KR" sz="1700" spc="-5" dirty="0">
                <a:latin typeface="Arial"/>
                <a:cs typeface="Arial"/>
              </a:rPr>
              <a:t>the </a:t>
            </a:r>
            <a:r>
              <a:rPr lang="en-US" altLang="ko-KR" sz="1700" dirty="0">
                <a:latin typeface="Arial"/>
                <a:cs typeface="Arial"/>
              </a:rPr>
              <a:t>input/output </a:t>
            </a:r>
            <a:r>
              <a:rPr lang="en-US" altLang="ko-KR" sz="1700" spc="-5" dirty="0">
                <a:latin typeface="Arial"/>
                <a:cs typeface="Arial"/>
              </a:rPr>
              <a:t>feature </a:t>
            </a:r>
            <a:r>
              <a:rPr lang="en-US" altLang="ko-KR" sz="1700" dirty="0">
                <a:latin typeface="Arial"/>
                <a:cs typeface="Arial"/>
              </a:rPr>
              <a:t>map of each</a:t>
            </a:r>
            <a:r>
              <a:rPr lang="en-US" altLang="ko-KR" sz="1700" spc="65" dirty="0">
                <a:latin typeface="Arial"/>
                <a:cs typeface="Arial"/>
              </a:rPr>
              <a:t> </a:t>
            </a:r>
            <a:r>
              <a:rPr lang="en-US" altLang="ko-KR" sz="1700" spc="-5" dirty="0">
                <a:latin typeface="Arial"/>
                <a:cs typeface="Arial"/>
              </a:rPr>
              <a:t>layer</a:t>
            </a:r>
            <a:endParaRPr lang="en-US" altLang="ko-KR" sz="17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A00915"/>
              </a:buClr>
              <a:buSzPct val="88235"/>
              <a:buFont typeface="Wingdings"/>
              <a:buChar char=""/>
              <a:tabLst>
                <a:tab pos="744855" algn="l"/>
              </a:tabLst>
            </a:pPr>
            <a:r>
              <a:rPr lang="en-US" altLang="ko-KR" sz="1700" dirty="0">
                <a:latin typeface="Arial"/>
                <a:cs typeface="Arial"/>
              </a:rPr>
              <a:t>Size of </a:t>
            </a:r>
            <a:r>
              <a:rPr lang="en-US" altLang="ko-KR" sz="1700" spc="-5" dirty="0">
                <a:latin typeface="Arial"/>
                <a:cs typeface="Arial"/>
              </a:rPr>
              <a:t>the weights </a:t>
            </a:r>
            <a:r>
              <a:rPr lang="en-US" altLang="ko-KR" sz="1700" dirty="0">
                <a:latin typeface="Arial"/>
                <a:cs typeface="Arial"/>
              </a:rPr>
              <a:t>of each</a:t>
            </a:r>
            <a:r>
              <a:rPr lang="en-US" altLang="ko-KR" sz="1700" spc="40" dirty="0">
                <a:latin typeface="Arial"/>
                <a:cs typeface="Arial"/>
              </a:rPr>
              <a:t> </a:t>
            </a:r>
            <a:r>
              <a:rPr lang="en-US" altLang="ko-KR" sz="1700" spc="-5" dirty="0">
                <a:latin typeface="Arial"/>
                <a:cs typeface="Arial"/>
              </a:rPr>
              <a:t>layer : read</a:t>
            </a:r>
            <a:r>
              <a:rPr lang="ko-KR" altLang="en-US" sz="1700" spc="-5" dirty="0">
                <a:latin typeface="Arial"/>
                <a:cs typeface="Arial"/>
              </a:rPr>
              <a:t>만 연산하는 부분의 </a:t>
            </a:r>
            <a:r>
              <a:rPr lang="en-US" altLang="ko-KR" sz="1700" spc="-5" dirty="0">
                <a:latin typeface="Arial"/>
                <a:cs typeface="Arial"/>
              </a:rPr>
              <a:t>size</a:t>
            </a:r>
            <a:r>
              <a:rPr lang="ko-KR" altLang="en-US" sz="1700" spc="-5" dirty="0">
                <a:latin typeface="Arial"/>
                <a:cs typeface="Arial"/>
              </a:rPr>
              <a:t>로 추론 가능 </a:t>
            </a:r>
            <a:endParaRPr lang="en-US" altLang="ko-KR" sz="1700" spc="-5" dirty="0">
              <a:latin typeface="Arial"/>
              <a:cs typeface="Arial"/>
            </a:endParaRPr>
          </a:p>
          <a:p>
            <a:pPr marL="847090" lvl="2" indent="-285750">
              <a:buClr>
                <a:srgbClr val="A00915"/>
              </a:buClr>
              <a:buSzPct val="88235"/>
              <a:buFont typeface="Symbol" panose="05050102010706020507" pitchFamily="18" charset="2"/>
              <a:buChar char="Þ"/>
              <a:tabLst>
                <a:tab pos="744855" algn="l"/>
              </a:tabLst>
            </a:pPr>
            <a:r>
              <a:rPr lang="ko-KR" altLang="ko-KR" dirty="0"/>
              <a:t> </a:t>
            </a:r>
            <a:r>
              <a:rPr lang="ko-KR" altLang="ko-KR" sz="1600" dirty="0"/>
              <a:t>대</a:t>
            </a:r>
            <a:r>
              <a:rPr lang="ko-KR" altLang="en-US" sz="1600" dirty="0"/>
              <a:t>략적인</a:t>
            </a:r>
            <a:r>
              <a:rPr lang="ko-KR" altLang="ko-KR" sz="1600" dirty="0"/>
              <a:t> </a:t>
            </a:r>
            <a:r>
              <a:rPr lang="en-US" altLang="ko-KR" sz="1600" dirty="0"/>
              <a:t>CNN </a:t>
            </a:r>
            <a:r>
              <a:rPr lang="ko-KR" altLang="ko-KR" sz="1600" dirty="0"/>
              <a:t>구조를 알 수 있다</a:t>
            </a:r>
            <a:r>
              <a:rPr lang="en-US" altLang="ko-KR" sz="1600" dirty="0"/>
              <a:t>.</a:t>
            </a:r>
          </a:p>
          <a:p>
            <a:pPr marL="561340" lvl="2">
              <a:buClr>
                <a:srgbClr val="A00915"/>
              </a:buClr>
              <a:buSzPct val="88235"/>
              <a:tabLst>
                <a:tab pos="744855" algn="l"/>
              </a:tabLst>
            </a:pPr>
            <a:r>
              <a:rPr lang="en-US" altLang="ko-KR" sz="1400" dirty="0"/>
              <a:t> Ex)’layer</a:t>
            </a:r>
            <a:r>
              <a:rPr lang="ko-KR" altLang="ko-KR" sz="1400" dirty="0"/>
              <a:t>는 몇 개고</a:t>
            </a:r>
            <a:r>
              <a:rPr lang="en-US" altLang="ko-KR" sz="1400" dirty="0"/>
              <a:t>, weight</a:t>
            </a:r>
            <a:r>
              <a:rPr lang="ko-KR" altLang="ko-KR" sz="1400" dirty="0"/>
              <a:t>는 어떤 </a:t>
            </a:r>
            <a:r>
              <a:rPr lang="en-US" altLang="ko-KR" sz="1400" dirty="0"/>
              <a:t>filter size </a:t>
            </a:r>
            <a:r>
              <a:rPr lang="ko-KR" altLang="ko-KR" sz="1400" dirty="0"/>
              <a:t>중 하나 일 것이다</a:t>
            </a:r>
            <a:r>
              <a:rPr lang="en-US" altLang="ko-KR" sz="1400" dirty="0"/>
              <a:t>.’</a:t>
            </a:r>
            <a:r>
              <a:rPr lang="ko-KR" altLang="ko-KR" sz="1400" dirty="0"/>
              <a:t>라고 추론한 내용을 기반으로 </a:t>
            </a:r>
            <a:r>
              <a:rPr lang="en-US" altLang="ko-KR" sz="1400" dirty="0"/>
              <a:t>test </a:t>
            </a:r>
            <a:endParaRPr lang="ko-KR" altLang="ko-KR" sz="1400" dirty="0"/>
          </a:p>
          <a:p>
            <a:pPr marL="561340" lvl="2">
              <a:lnSpc>
                <a:spcPct val="100000"/>
              </a:lnSpc>
              <a:buClr>
                <a:srgbClr val="A00915"/>
              </a:buClr>
              <a:buSzPct val="88235"/>
              <a:tabLst>
                <a:tab pos="744855" algn="l"/>
              </a:tabLst>
            </a:pPr>
            <a:endParaRPr lang="en-US" altLang="ko-KR" sz="1700" dirty="0">
              <a:latin typeface="Arial"/>
              <a:cs typeface="Arial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3E57C6-FFC4-49C9-8B42-2279A833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61669"/>
            <a:ext cx="6859906" cy="18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45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6859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Memory </a:t>
            </a:r>
            <a:r>
              <a:rPr sz="4000" spc="-434" dirty="0"/>
              <a:t>Access </a:t>
            </a:r>
            <a:r>
              <a:rPr sz="4000" spc="-370" dirty="0"/>
              <a:t>Side </a:t>
            </a:r>
            <a:r>
              <a:rPr sz="4000" spc="-300" dirty="0"/>
              <a:t>Channel:</a:t>
            </a:r>
            <a:r>
              <a:rPr sz="4000" spc="-755" dirty="0"/>
              <a:t> </a:t>
            </a:r>
            <a:r>
              <a:rPr sz="4000" spc="-525" dirty="0"/>
              <a:t>CNN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7767066" y="650875"/>
            <a:ext cx="8426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60" dirty="0">
                <a:solidFill>
                  <a:srgbClr val="C54030"/>
                </a:solidFill>
                <a:latin typeface="Arial"/>
                <a:cs typeface="Arial"/>
              </a:rPr>
              <a:t>[DAC</a:t>
            </a:r>
            <a:r>
              <a:rPr sz="2000" spc="-395" dirty="0">
                <a:solidFill>
                  <a:srgbClr val="C5403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C54030"/>
                </a:solidFill>
                <a:latin typeface="Arial"/>
                <a:cs typeface="Arial"/>
              </a:rPr>
              <a:t>18]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2741" y="4696205"/>
            <a:ext cx="3406140" cy="401320"/>
          </a:xfrm>
          <a:custGeom>
            <a:avLst/>
            <a:gdLst/>
            <a:ahLst/>
            <a:cxnLst/>
            <a:rect l="l" t="t" r="r" b="b"/>
            <a:pathLst>
              <a:path w="3406140" h="401320">
                <a:moveTo>
                  <a:pt x="0" y="400812"/>
                </a:moveTo>
                <a:lnTo>
                  <a:pt x="3406140" y="400812"/>
                </a:lnTo>
                <a:lnTo>
                  <a:pt x="340614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8877" y="5097017"/>
            <a:ext cx="3406140" cy="398145"/>
          </a:xfrm>
          <a:custGeom>
            <a:avLst/>
            <a:gdLst/>
            <a:ahLst/>
            <a:cxnLst/>
            <a:rect l="l" t="t" r="r" b="b"/>
            <a:pathLst>
              <a:path w="3406140" h="398145">
                <a:moveTo>
                  <a:pt x="0" y="397763"/>
                </a:moveTo>
                <a:lnTo>
                  <a:pt x="3406140" y="397763"/>
                </a:lnTo>
                <a:lnTo>
                  <a:pt x="3406140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52400" y="1217421"/>
            <a:ext cx="8915400" cy="5248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270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endParaRPr lang="en-US" altLang="ko-KR" sz="2000" spc="5" dirty="0">
              <a:solidFill>
                <a:srgbClr val="000000"/>
              </a:solidFill>
            </a:endParaRPr>
          </a:p>
          <a:p>
            <a:pPr marL="1270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endParaRPr lang="en-US" altLang="ko-KR" sz="2400" spc="5" dirty="0">
              <a:solidFill>
                <a:srgbClr val="000000"/>
              </a:solidFill>
            </a:endParaRPr>
          </a:p>
          <a:p>
            <a:pPr marL="195580" marR="5080" indent="-182880">
              <a:lnSpc>
                <a:spcPct val="150000"/>
              </a:lnSpc>
              <a:spcBef>
                <a:spcPts val="5"/>
              </a:spcBef>
              <a:buClr>
                <a:srgbClr val="A00915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lang="ko-KR" altLang="en-US" sz="2000" spc="-5" dirty="0">
                <a:solidFill>
                  <a:srgbClr val="000000"/>
                </a:solidFill>
                <a:latin typeface="+mn-ea"/>
              </a:rPr>
              <a:t> 하드웨어의 </a:t>
            </a:r>
            <a:r>
              <a:rPr lang="en-US" altLang="ko-KR" sz="2000" spc="-5" dirty="0">
                <a:solidFill>
                  <a:srgbClr val="000000"/>
                </a:solidFill>
                <a:latin typeface="+mn-ea"/>
              </a:rPr>
              <a:t>Dynamic zero pruning</a:t>
            </a:r>
            <a:r>
              <a:rPr lang="ko-KR" altLang="en-US" sz="2000" spc="-5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spc="-5" dirty="0">
                <a:solidFill>
                  <a:srgbClr val="000000"/>
                </a:solidFill>
                <a:latin typeface="+mn-ea"/>
              </a:rPr>
              <a:t>[Parashar et al., ISCA'17]</a:t>
            </a:r>
            <a:r>
              <a:rPr lang="ko-KR" altLang="en-US" sz="2000" spc="-5" dirty="0">
                <a:solidFill>
                  <a:srgbClr val="000000"/>
                </a:solidFill>
                <a:latin typeface="+mn-ea"/>
              </a:rPr>
              <a:t>을 이용하여</a:t>
            </a:r>
            <a:r>
              <a:rPr lang="ko-KR" altLang="en-US" sz="2000" spc="-5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2000" spc="-5" dirty="0">
                <a:solidFill>
                  <a:schemeClr val="tx1"/>
                </a:solidFill>
                <a:latin typeface="+mn-ea"/>
              </a:rPr>
              <a:t>kernel</a:t>
            </a:r>
            <a:r>
              <a:rPr lang="en-US" altLang="ko-KR" sz="2000" spc="114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spc="5" dirty="0">
                <a:solidFill>
                  <a:schemeClr val="tx1"/>
                </a:solidFill>
                <a:latin typeface="+mn-ea"/>
              </a:rPr>
              <a:t>weights</a:t>
            </a:r>
            <a:r>
              <a:rPr lang="ko-KR" altLang="en-US" sz="2000" spc="5" dirty="0">
                <a:solidFill>
                  <a:schemeClr val="tx1"/>
                </a:solidFill>
                <a:latin typeface="+mn-ea"/>
              </a:rPr>
              <a:t> 추론</a:t>
            </a:r>
            <a:endParaRPr lang="en-US" altLang="ko-KR" sz="2000" spc="5" dirty="0">
              <a:solidFill>
                <a:schemeClr val="tx1"/>
              </a:solidFill>
              <a:latin typeface="+mn-ea"/>
            </a:endParaRPr>
          </a:p>
          <a:p>
            <a:pPr marL="12700">
              <a:lnSpc>
                <a:spcPct val="15000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en-US" altLang="ko-KR" sz="1800" spc="5" dirty="0">
                <a:solidFill>
                  <a:srgbClr val="000000"/>
                </a:solidFill>
              </a:rPr>
              <a:t>		</a:t>
            </a:r>
            <a:r>
              <a:rPr lang="en-US" altLang="ko-KR" sz="1800" spc="-5" dirty="0">
                <a:solidFill>
                  <a:srgbClr val="7B400E"/>
                </a:solidFill>
              </a:rPr>
              <a:t>if)</a:t>
            </a:r>
            <a:r>
              <a:rPr lang="en-US" altLang="ko-KR" sz="1800" spc="5" dirty="0">
                <a:solidFill>
                  <a:srgbClr val="000000"/>
                </a:solidFill>
              </a:rPr>
              <a:t> </a:t>
            </a:r>
            <a:r>
              <a:rPr lang="en-US" altLang="ko-KR" sz="1800" spc="-5" dirty="0">
                <a:solidFill>
                  <a:srgbClr val="7B400E"/>
                </a:solidFill>
              </a:rPr>
              <a:t>Weight </a:t>
            </a:r>
            <a:r>
              <a:rPr lang="ko-KR" altLang="en-US" sz="1800" spc="-5" dirty="0">
                <a:solidFill>
                  <a:srgbClr val="7B400E"/>
                </a:solidFill>
              </a:rPr>
              <a:t>값 </a:t>
            </a:r>
            <a:r>
              <a:rPr lang="en-US" altLang="ko-KR" sz="1800" spc="-5" dirty="0">
                <a:solidFill>
                  <a:srgbClr val="7B400E"/>
                </a:solidFill>
              </a:rPr>
              <a:t>= 0</a:t>
            </a:r>
          </a:p>
          <a:p>
            <a:pPr marL="12700">
              <a:lnSpc>
                <a:spcPct val="15000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en-US" altLang="ko-KR" sz="1800" spc="-5" dirty="0">
                <a:solidFill>
                  <a:srgbClr val="7B400E"/>
                </a:solidFill>
              </a:rPr>
              <a:t>		</a:t>
            </a:r>
            <a:r>
              <a:rPr lang="en-US" altLang="ko-KR" sz="1600" spc="-5" dirty="0">
                <a:solidFill>
                  <a:schemeClr val="tx1"/>
                </a:solidFill>
              </a:rPr>
              <a:t>	-</a:t>
            </a:r>
            <a:r>
              <a:rPr lang="ko-KR" altLang="en-US" sz="1600" spc="-5" dirty="0">
                <a:solidFill>
                  <a:schemeClr val="tx1"/>
                </a:solidFill>
              </a:rPr>
              <a:t>연산을 수행하지 않음</a:t>
            </a:r>
            <a:r>
              <a:rPr lang="en-US" altLang="ko-KR" sz="1600" spc="-5" dirty="0">
                <a:solidFill>
                  <a:schemeClr val="tx1"/>
                </a:solidFill>
              </a:rPr>
              <a:t>(</a:t>
            </a:r>
            <a:r>
              <a:rPr lang="ko-KR" altLang="en-US" sz="1600" spc="-5" dirty="0">
                <a:solidFill>
                  <a:schemeClr val="tx1"/>
                </a:solidFill>
              </a:rPr>
              <a:t>최적화</a:t>
            </a:r>
            <a:r>
              <a:rPr lang="en-US" altLang="ko-KR" sz="1600" spc="-5" dirty="0">
                <a:solidFill>
                  <a:schemeClr val="tx1"/>
                </a:solidFill>
              </a:rPr>
              <a:t>) 		</a:t>
            </a:r>
          </a:p>
          <a:p>
            <a:pPr marL="12700">
              <a:lnSpc>
                <a:spcPct val="150000"/>
              </a:lnSpc>
              <a:spcBef>
                <a:spcPts val="10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en-US" altLang="ko-KR" sz="1600" spc="-5" dirty="0">
                <a:solidFill>
                  <a:schemeClr val="tx1"/>
                </a:solidFill>
              </a:rPr>
              <a:t>			- memory compression: </a:t>
            </a:r>
            <a:r>
              <a:rPr lang="ko-KR" altLang="en-US" sz="1600" spc="-5" dirty="0">
                <a:solidFill>
                  <a:schemeClr val="tx1"/>
                </a:solidFill>
              </a:rPr>
              <a:t>메모리에서 </a:t>
            </a:r>
            <a:r>
              <a:rPr lang="en-US" altLang="ko-KR" sz="1600" spc="-5" dirty="0">
                <a:solidFill>
                  <a:schemeClr val="tx1"/>
                </a:solidFill>
              </a:rPr>
              <a:t>read </a:t>
            </a:r>
            <a:r>
              <a:rPr lang="ko-KR" altLang="en-US" sz="1600" spc="-5" dirty="0">
                <a:solidFill>
                  <a:schemeClr val="tx1"/>
                </a:solidFill>
              </a:rPr>
              <a:t>한 값이 </a:t>
            </a:r>
            <a:r>
              <a:rPr lang="en-US" altLang="ko-KR" sz="1600" spc="-5" dirty="0">
                <a:solidFill>
                  <a:schemeClr val="tx1"/>
                </a:solidFill>
              </a:rPr>
              <a:t>0</a:t>
            </a:r>
            <a:r>
              <a:rPr lang="ko-KR" altLang="en-US" sz="1600" spc="-5" dirty="0">
                <a:solidFill>
                  <a:schemeClr val="tx1"/>
                </a:solidFill>
              </a:rPr>
              <a:t>이면 </a:t>
            </a:r>
            <a:r>
              <a:rPr lang="en-US" altLang="ko-KR" sz="1600" spc="-5" dirty="0">
                <a:solidFill>
                  <a:schemeClr val="tx1"/>
                </a:solidFill>
              </a:rPr>
              <a:t>write</a:t>
            </a:r>
            <a:r>
              <a:rPr lang="ko-KR" altLang="en-US" sz="1600" spc="-5" dirty="0">
                <a:solidFill>
                  <a:schemeClr val="tx1"/>
                </a:solidFill>
              </a:rPr>
              <a:t>하지 않음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cs typeface="Times New Roman"/>
            </a:endParaRPr>
          </a:p>
          <a:p>
            <a:pPr marL="12700" marR="0" lvl="0" indent="0" algn="l" defTabSz="914400" eaLnBrk="1" fontAlgn="auto" latinLnBrk="0" hangingPunct="1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Clr>
                <a:srgbClr val="A00915"/>
              </a:buClr>
              <a:buSzPct val="85000"/>
              <a:buFontTx/>
              <a:buNone/>
              <a:tabLst>
                <a:tab pos="195580" algn="l"/>
              </a:tabLst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/>
              </a:rPr>
              <a:t>			- memory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/>
              </a:rPr>
              <a:t>에서 읽고 안 쓰는 부분을 보면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/>
              </a:rPr>
              <a:t>neural network weight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/>
              </a:rPr>
              <a:t>의 어디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/>
              </a:rPr>
              <a:t>			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/>
              </a:rPr>
              <a:t>부분이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/>
              </a:rPr>
              <a:t>0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/>
              </a:rPr>
              <a:t>인지 추론 가능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cs typeface="Times New Roman"/>
            </a:endParaRPr>
          </a:p>
          <a:p>
            <a:pPr marL="12700" marR="0" lvl="0" indent="0" algn="l" defTabSz="914400" eaLnBrk="1" fontAlgn="auto" latinLnBrk="0" hangingPunct="1">
              <a:lnSpc>
                <a:spcPts val="2160"/>
              </a:lnSpc>
              <a:spcBef>
                <a:spcPts val="105"/>
              </a:spcBef>
              <a:spcAft>
                <a:spcPts val="0"/>
              </a:spcAft>
              <a:buClr>
                <a:srgbClr val="A00915"/>
              </a:buClr>
              <a:buSzPct val="85000"/>
              <a:buFontTx/>
              <a:buNone/>
              <a:tabLst>
                <a:tab pos="195580" algn="l"/>
              </a:tabLst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cs typeface="Times New Roman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3E57C6-FFC4-49C9-8B42-2279A833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61669"/>
            <a:ext cx="6859906" cy="18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5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6831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85" dirty="0"/>
              <a:t>Microarchitecture </a:t>
            </a:r>
            <a:r>
              <a:rPr sz="4000" spc="-260" dirty="0"/>
              <a:t>Timing</a:t>
            </a:r>
            <a:r>
              <a:rPr sz="4000" spc="-730" dirty="0"/>
              <a:t> </a:t>
            </a:r>
            <a:r>
              <a:rPr sz="4000" spc="-345" dirty="0"/>
              <a:t>Channels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35940" y="1211325"/>
            <a:ext cx="7453630" cy="148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375"/>
              </a:lnSpc>
              <a:spcBef>
                <a:spcPts val="95"/>
              </a:spcBef>
              <a:buClr>
                <a:srgbClr val="A00915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Arial"/>
                <a:cs typeface="Arial"/>
              </a:rPr>
              <a:t>Dynamic allocation of shared resources introduces</a:t>
            </a:r>
            <a:r>
              <a:rPr sz="2200" spc="16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timing</a:t>
            </a:r>
            <a:endParaRPr sz="2200">
              <a:latin typeface="Arial"/>
              <a:cs typeface="Arial"/>
            </a:endParaRPr>
          </a:p>
          <a:p>
            <a:pPr marL="194945">
              <a:lnSpc>
                <a:spcPts val="2375"/>
              </a:lnSpc>
            </a:pP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dependence </a:t>
            </a:r>
            <a:r>
              <a:rPr sz="2200" spc="-5" dirty="0">
                <a:latin typeface="Arial"/>
                <a:cs typeface="Arial"/>
              </a:rPr>
              <a:t>between software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modules</a:t>
            </a:r>
            <a:endParaRPr sz="2200">
              <a:latin typeface="Arial"/>
              <a:cs typeface="Arial"/>
            </a:endParaRPr>
          </a:p>
          <a:p>
            <a:pPr marL="469900" marR="5080" lvl="1" indent="-182880">
              <a:lnSpc>
                <a:spcPct val="80000"/>
              </a:lnSpc>
              <a:spcBef>
                <a:spcPts val="470"/>
              </a:spcBef>
              <a:buClr>
                <a:srgbClr val="A00915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7B400E"/>
                </a:solidFill>
                <a:latin typeface="Arial"/>
                <a:cs typeface="Arial"/>
              </a:rPr>
              <a:t>Functional units, branch </a:t>
            </a:r>
            <a:r>
              <a:rPr sz="1900" spc="-15" dirty="0">
                <a:solidFill>
                  <a:srgbClr val="7B400E"/>
                </a:solidFill>
                <a:latin typeface="Arial"/>
                <a:cs typeface="Arial"/>
              </a:rPr>
              <a:t>predictor, </a:t>
            </a:r>
            <a:r>
              <a:rPr sz="1900" spc="-5" dirty="0">
                <a:solidFill>
                  <a:srgbClr val="7B400E"/>
                </a:solidFill>
                <a:latin typeface="Arial"/>
                <a:cs typeface="Arial"/>
              </a:rPr>
              <a:t>caches, interconnect, </a:t>
            </a:r>
            <a:r>
              <a:rPr sz="1900" spc="-25" dirty="0">
                <a:solidFill>
                  <a:srgbClr val="7B400E"/>
                </a:solidFill>
                <a:latin typeface="Arial"/>
                <a:cs typeface="Arial"/>
              </a:rPr>
              <a:t>memory,  </a:t>
            </a:r>
            <a:r>
              <a:rPr sz="1900" spc="-5" dirty="0">
                <a:solidFill>
                  <a:srgbClr val="7B400E"/>
                </a:solidFill>
                <a:latin typeface="Arial"/>
                <a:cs typeface="Arial"/>
              </a:rPr>
              <a:t>accelerators,</a:t>
            </a:r>
            <a:r>
              <a:rPr sz="1900" spc="3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7B400E"/>
                </a:solidFill>
                <a:latin typeface="Arial"/>
                <a:cs typeface="Arial"/>
              </a:rPr>
              <a:t>etc.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ts val="2630"/>
              </a:lnSpc>
              <a:buClr>
                <a:srgbClr val="A00915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Arial"/>
                <a:cs typeface="Arial"/>
              </a:rPr>
              <a:t>Cannot be fully controlled in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software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66259" y="4541520"/>
            <a:ext cx="896619" cy="315595"/>
          </a:xfrm>
          <a:custGeom>
            <a:avLst/>
            <a:gdLst/>
            <a:ahLst/>
            <a:cxnLst/>
            <a:rect l="l" t="t" r="r" b="b"/>
            <a:pathLst>
              <a:path w="896620" h="315595">
                <a:moveTo>
                  <a:pt x="0" y="315467"/>
                </a:moveTo>
                <a:lnTo>
                  <a:pt x="896112" y="315467"/>
                </a:lnTo>
                <a:lnTo>
                  <a:pt x="89611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4872" y="4541520"/>
            <a:ext cx="1961514" cy="315595"/>
          </a:xfrm>
          <a:custGeom>
            <a:avLst/>
            <a:gdLst/>
            <a:ahLst/>
            <a:cxnLst/>
            <a:rect l="l" t="t" r="r" b="b"/>
            <a:pathLst>
              <a:path w="1961514" h="315595">
                <a:moveTo>
                  <a:pt x="0" y="315467"/>
                </a:moveTo>
                <a:lnTo>
                  <a:pt x="1961388" y="315467"/>
                </a:lnTo>
                <a:lnTo>
                  <a:pt x="19613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8548" y="3229355"/>
            <a:ext cx="5773420" cy="2467610"/>
          </a:xfrm>
          <a:custGeom>
            <a:avLst/>
            <a:gdLst/>
            <a:ahLst/>
            <a:cxnLst/>
            <a:rect l="l" t="t" r="r" b="b"/>
            <a:pathLst>
              <a:path w="5773420" h="2467610">
                <a:moveTo>
                  <a:pt x="0" y="2467356"/>
                </a:moveTo>
                <a:lnTo>
                  <a:pt x="5772911" y="2467356"/>
                </a:lnTo>
                <a:lnTo>
                  <a:pt x="5772911" y="0"/>
                </a:lnTo>
                <a:lnTo>
                  <a:pt x="0" y="0"/>
                </a:lnTo>
                <a:lnTo>
                  <a:pt x="0" y="24673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8548" y="3229355"/>
            <a:ext cx="5773420" cy="2467610"/>
          </a:xfrm>
          <a:custGeom>
            <a:avLst/>
            <a:gdLst/>
            <a:ahLst/>
            <a:cxnLst/>
            <a:rect l="l" t="t" r="r" b="b"/>
            <a:pathLst>
              <a:path w="5773420" h="2467610">
                <a:moveTo>
                  <a:pt x="0" y="2467356"/>
                </a:moveTo>
                <a:lnTo>
                  <a:pt x="5772911" y="2467356"/>
                </a:lnTo>
                <a:lnTo>
                  <a:pt x="5772911" y="0"/>
                </a:lnTo>
                <a:lnTo>
                  <a:pt x="0" y="0"/>
                </a:lnTo>
                <a:lnTo>
                  <a:pt x="0" y="2467356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0967" y="3380232"/>
            <a:ext cx="1310640" cy="457200"/>
          </a:xfrm>
          <a:custGeom>
            <a:avLst/>
            <a:gdLst/>
            <a:ahLst/>
            <a:cxnLst/>
            <a:rect l="l" t="t" r="r" b="b"/>
            <a:pathLst>
              <a:path w="1310639" h="457200">
                <a:moveTo>
                  <a:pt x="0" y="457200"/>
                </a:moveTo>
                <a:lnTo>
                  <a:pt x="1310640" y="457200"/>
                </a:lnTo>
                <a:lnTo>
                  <a:pt x="131064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10967" y="3380232"/>
            <a:ext cx="1310640" cy="457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Core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72784" y="3398520"/>
            <a:ext cx="1310640" cy="311150"/>
          </a:xfrm>
          <a:custGeom>
            <a:avLst/>
            <a:gdLst/>
            <a:ahLst/>
            <a:cxnLst/>
            <a:rect l="l" t="t" r="r" b="b"/>
            <a:pathLst>
              <a:path w="1310640" h="311150">
                <a:moveTo>
                  <a:pt x="0" y="310895"/>
                </a:moveTo>
                <a:lnTo>
                  <a:pt x="1310639" y="310895"/>
                </a:lnTo>
                <a:lnTo>
                  <a:pt x="1310639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72784" y="3398520"/>
            <a:ext cx="1310640" cy="31115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229"/>
              </a:spcBef>
            </a:pPr>
            <a:r>
              <a:rPr sz="1600" spc="-5" dirty="0">
                <a:latin typeface="Arial"/>
                <a:cs typeface="Arial"/>
              </a:rPr>
              <a:t>TRNG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6500" y="4297679"/>
            <a:ext cx="1310640" cy="370840"/>
          </a:xfrm>
          <a:prstGeom prst="rect">
            <a:avLst/>
          </a:prstGeom>
          <a:solidFill>
            <a:srgbClr val="D9D9D9"/>
          </a:solidFill>
          <a:ln w="12192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465"/>
              </a:spcBef>
            </a:pPr>
            <a:r>
              <a:rPr sz="1600" spc="-10" dirty="0">
                <a:latin typeface="Arial"/>
                <a:cs typeface="Arial"/>
              </a:rPr>
              <a:t>CNN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6303" y="3380232"/>
            <a:ext cx="1310640" cy="462280"/>
          </a:xfrm>
          <a:prstGeom prst="rect">
            <a:avLst/>
          </a:prstGeom>
          <a:solidFill>
            <a:srgbClr val="D9D9D9"/>
          </a:solidFill>
          <a:ln w="12192">
            <a:solidFill>
              <a:srgbClr val="00000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819"/>
              </a:spcBef>
            </a:pPr>
            <a:r>
              <a:rPr sz="1600" spc="-5" dirty="0">
                <a:latin typeface="Arial"/>
                <a:cs typeface="Arial"/>
              </a:rPr>
              <a:t>Core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32120" y="3384803"/>
            <a:ext cx="393700" cy="2158365"/>
          </a:xfrm>
          <a:custGeom>
            <a:avLst/>
            <a:gdLst/>
            <a:ahLst/>
            <a:cxnLst/>
            <a:rect l="l" t="t" r="r" b="b"/>
            <a:pathLst>
              <a:path w="393700" h="2158365">
                <a:moveTo>
                  <a:pt x="0" y="2157984"/>
                </a:moveTo>
                <a:lnTo>
                  <a:pt x="393191" y="2157984"/>
                </a:lnTo>
                <a:lnTo>
                  <a:pt x="393191" y="0"/>
                </a:lnTo>
                <a:lnTo>
                  <a:pt x="0" y="0"/>
                </a:lnTo>
                <a:lnTo>
                  <a:pt x="0" y="2157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32120" y="3384803"/>
            <a:ext cx="393700" cy="215836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vert270" wrap="square" lIns="0" tIns="6985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550"/>
              </a:spcBef>
            </a:pPr>
            <a:r>
              <a:rPr sz="1600" spc="-5" dirty="0">
                <a:latin typeface="Arial"/>
                <a:cs typeface="Arial"/>
              </a:rPr>
              <a:t>On-Chip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Interconnect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12492" y="5041391"/>
            <a:ext cx="2854960" cy="500380"/>
          </a:xfrm>
          <a:custGeom>
            <a:avLst/>
            <a:gdLst/>
            <a:ahLst/>
            <a:cxnLst/>
            <a:rect l="l" t="t" r="r" b="b"/>
            <a:pathLst>
              <a:path w="2854960" h="500379">
                <a:moveTo>
                  <a:pt x="0" y="499872"/>
                </a:moveTo>
                <a:lnTo>
                  <a:pt x="2854452" y="499872"/>
                </a:lnTo>
                <a:lnTo>
                  <a:pt x="2854452" y="0"/>
                </a:lnTo>
                <a:lnTo>
                  <a:pt x="0" y="0"/>
                </a:lnTo>
                <a:lnTo>
                  <a:pt x="0" y="4998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12492" y="5041391"/>
            <a:ext cx="2854960" cy="500380"/>
          </a:xfrm>
          <a:custGeom>
            <a:avLst/>
            <a:gdLst/>
            <a:ahLst/>
            <a:cxnLst/>
            <a:rect l="l" t="t" r="r" b="b"/>
            <a:pathLst>
              <a:path w="2854960" h="500379">
                <a:moveTo>
                  <a:pt x="0" y="499872"/>
                </a:moveTo>
                <a:lnTo>
                  <a:pt x="2854452" y="499872"/>
                </a:lnTo>
                <a:lnTo>
                  <a:pt x="2854452" y="0"/>
                </a:lnTo>
                <a:lnTo>
                  <a:pt x="0" y="0"/>
                </a:lnTo>
                <a:lnTo>
                  <a:pt x="0" y="4998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91357" y="5152771"/>
            <a:ext cx="1697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Memory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86500" y="5218176"/>
            <a:ext cx="1310640" cy="311150"/>
          </a:xfrm>
          <a:custGeom>
            <a:avLst/>
            <a:gdLst/>
            <a:ahLst/>
            <a:cxnLst/>
            <a:rect l="l" t="t" r="r" b="b"/>
            <a:pathLst>
              <a:path w="1310640" h="311150">
                <a:moveTo>
                  <a:pt x="0" y="310896"/>
                </a:moveTo>
                <a:lnTo>
                  <a:pt x="1310640" y="310896"/>
                </a:lnTo>
                <a:lnTo>
                  <a:pt x="1310640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86500" y="5218176"/>
            <a:ext cx="1310640" cy="311150"/>
          </a:xfrm>
          <a:custGeom>
            <a:avLst/>
            <a:gdLst/>
            <a:ahLst/>
            <a:cxnLst/>
            <a:rect l="l" t="t" r="r" b="b"/>
            <a:pathLst>
              <a:path w="1310640" h="311150">
                <a:moveTo>
                  <a:pt x="0" y="310896"/>
                </a:moveTo>
                <a:lnTo>
                  <a:pt x="1310640" y="310896"/>
                </a:lnTo>
                <a:lnTo>
                  <a:pt x="1310640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95643" y="5235955"/>
            <a:ext cx="295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12492" y="4021835"/>
            <a:ext cx="1310640" cy="303530"/>
          </a:xfrm>
          <a:custGeom>
            <a:avLst/>
            <a:gdLst/>
            <a:ahLst/>
            <a:cxnLst/>
            <a:rect l="l" t="t" r="r" b="b"/>
            <a:pathLst>
              <a:path w="1310639" h="303529">
                <a:moveTo>
                  <a:pt x="0" y="303275"/>
                </a:moveTo>
                <a:lnTo>
                  <a:pt x="1310640" y="303275"/>
                </a:lnTo>
                <a:lnTo>
                  <a:pt x="1310640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12492" y="4021835"/>
            <a:ext cx="1310640" cy="30353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latin typeface="Arial"/>
                <a:cs typeface="Arial"/>
              </a:rPr>
              <a:t>L1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15539" y="4539996"/>
            <a:ext cx="2851785" cy="317500"/>
          </a:xfrm>
          <a:custGeom>
            <a:avLst/>
            <a:gdLst/>
            <a:ahLst/>
            <a:cxnLst/>
            <a:rect l="l" t="t" r="r" b="b"/>
            <a:pathLst>
              <a:path w="2851785" h="317500">
                <a:moveTo>
                  <a:pt x="0" y="316991"/>
                </a:moveTo>
                <a:lnTo>
                  <a:pt x="2851404" y="316991"/>
                </a:lnTo>
                <a:lnTo>
                  <a:pt x="2851404" y="0"/>
                </a:lnTo>
                <a:lnTo>
                  <a:pt x="0" y="0"/>
                </a:lnTo>
                <a:lnTo>
                  <a:pt x="0" y="3169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15539" y="4539996"/>
            <a:ext cx="2851785" cy="3175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60"/>
              </a:spcBef>
            </a:pPr>
            <a:r>
              <a:rPr sz="1600" spc="-5" dirty="0">
                <a:latin typeface="Arial"/>
                <a:cs typeface="Arial"/>
              </a:rPr>
              <a:t>L2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56303" y="4021835"/>
            <a:ext cx="1310640" cy="303530"/>
          </a:xfrm>
          <a:prstGeom prst="rect">
            <a:avLst/>
          </a:prstGeom>
          <a:solidFill>
            <a:srgbClr val="D9D9D9"/>
          </a:solidFill>
          <a:ln w="12192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latin typeface="Arial"/>
                <a:cs typeface="Arial"/>
              </a:rPr>
              <a:t>L1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10383" y="5814059"/>
            <a:ext cx="3802379" cy="373380"/>
          </a:xfrm>
          <a:custGeom>
            <a:avLst/>
            <a:gdLst/>
            <a:ahLst/>
            <a:cxnLst/>
            <a:rect l="l" t="t" r="r" b="b"/>
            <a:pathLst>
              <a:path w="3802379" h="373379">
                <a:moveTo>
                  <a:pt x="0" y="373379"/>
                </a:moveTo>
                <a:lnTo>
                  <a:pt x="3802379" y="373379"/>
                </a:lnTo>
                <a:lnTo>
                  <a:pt x="3802379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10383" y="5814059"/>
            <a:ext cx="3802379" cy="37338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"/>
                <a:cs typeface="Arial"/>
              </a:rPr>
              <a:t>DRAM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86500" y="4774691"/>
            <a:ext cx="1310640" cy="337185"/>
          </a:xfrm>
          <a:custGeom>
            <a:avLst/>
            <a:gdLst/>
            <a:ahLst/>
            <a:cxnLst/>
            <a:rect l="l" t="t" r="r" b="b"/>
            <a:pathLst>
              <a:path w="1310640" h="337185">
                <a:moveTo>
                  <a:pt x="0" y="336804"/>
                </a:moveTo>
                <a:lnTo>
                  <a:pt x="1310640" y="336804"/>
                </a:lnTo>
                <a:lnTo>
                  <a:pt x="1310640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86500" y="4774691"/>
            <a:ext cx="1310640" cy="337185"/>
          </a:xfrm>
          <a:custGeom>
            <a:avLst/>
            <a:gdLst/>
            <a:ahLst/>
            <a:cxnLst/>
            <a:rect l="l" t="t" r="r" b="b"/>
            <a:pathLst>
              <a:path w="1310640" h="337185">
                <a:moveTo>
                  <a:pt x="0" y="336804"/>
                </a:moveTo>
                <a:lnTo>
                  <a:pt x="1310640" y="336804"/>
                </a:lnTo>
                <a:lnTo>
                  <a:pt x="1310640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704203" y="4804664"/>
            <a:ext cx="476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41395" y="3837432"/>
            <a:ext cx="52069" cy="184150"/>
          </a:xfrm>
          <a:custGeom>
            <a:avLst/>
            <a:gdLst/>
            <a:ahLst/>
            <a:cxnLst/>
            <a:rect l="l" t="t" r="r" b="b"/>
            <a:pathLst>
              <a:path w="52069" h="184150">
                <a:moveTo>
                  <a:pt x="19930" y="133159"/>
                </a:moveTo>
                <a:lnTo>
                  <a:pt x="889" y="133350"/>
                </a:lnTo>
                <a:lnTo>
                  <a:pt x="26797" y="183896"/>
                </a:lnTo>
                <a:lnTo>
                  <a:pt x="45311" y="145923"/>
                </a:lnTo>
                <a:lnTo>
                  <a:pt x="20066" y="145923"/>
                </a:lnTo>
                <a:lnTo>
                  <a:pt x="19930" y="133159"/>
                </a:lnTo>
                <a:close/>
              </a:path>
              <a:path w="52069" h="184150">
                <a:moveTo>
                  <a:pt x="32630" y="133032"/>
                </a:moveTo>
                <a:lnTo>
                  <a:pt x="19930" y="133159"/>
                </a:lnTo>
                <a:lnTo>
                  <a:pt x="20066" y="145923"/>
                </a:lnTo>
                <a:lnTo>
                  <a:pt x="32766" y="145796"/>
                </a:lnTo>
                <a:lnTo>
                  <a:pt x="32630" y="133032"/>
                </a:lnTo>
                <a:close/>
              </a:path>
              <a:path w="52069" h="184150">
                <a:moveTo>
                  <a:pt x="51689" y="132842"/>
                </a:moveTo>
                <a:lnTo>
                  <a:pt x="32630" y="133032"/>
                </a:lnTo>
                <a:lnTo>
                  <a:pt x="32766" y="145796"/>
                </a:lnTo>
                <a:lnTo>
                  <a:pt x="20066" y="145923"/>
                </a:lnTo>
                <a:lnTo>
                  <a:pt x="45311" y="145923"/>
                </a:lnTo>
                <a:lnTo>
                  <a:pt x="51689" y="132842"/>
                </a:lnTo>
                <a:close/>
              </a:path>
              <a:path w="52069" h="184150">
                <a:moveTo>
                  <a:pt x="31758" y="50736"/>
                </a:moveTo>
                <a:lnTo>
                  <a:pt x="19058" y="50863"/>
                </a:lnTo>
                <a:lnTo>
                  <a:pt x="19930" y="133159"/>
                </a:lnTo>
                <a:lnTo>
                  <a:pt x="32630" y="133032"/>
                </a:lnTo>
                <a:lnTo>
                  <a:pt x="31758" y="50736"/>
                </a:lnTo>
                <a:close/>
              </a:path>
              <a:path w="52069" h="184150">
                <a:moveTo>
                  <a:pt x="24892" y="0"/>
                </a:moveTo>
                <a:lnTo>
                  <a:pt x="0" y="51054"/>
                </a:lnTo>
                <a:lnTo>
                  <a:pt x="19058" y="50863"/>
                </a:lnTo>
                <a:lnTo>
                  <a:pt x="18923" y="38100"/>
                </a:lnTo>
                <a:lnTo>
                  <a:pt x="44355" y="37973"/>
                </a:lnTo>
                <a:lnTo>
                  <a:pt x="24892" y="0"/>
                </a:lnTo>
                <a:close/>
              </a:path>
              <a:path w="52069" h="184150">
                <a:moveTo>
                  <a:pt x="31623" y="37973"/>
                </a:moveTo>
                <a:lnTo>
                  <a:pt x="18923" y="38100"/>
                </a:lnTo>
                <a:lnTo>
                  <a:pt x="19058" y="50863"/>
                </a:lnTo>
                <a:lnTo>
                  <a:pt x="31758" y="50736"/>
                </a:lnTo>
                <a:lnTo>
                  <a:pt x="31623" y="37973"/>
                </a:lnTo>
                <a:close/>
              </a:path>
              <a:path w="52069" h="184150">
                <a:moveTo>
                  <a:pt x="44355" y="37973"/>
                </a:moveTo>
                <a:lnTo>
                  <a:pt x="31623" y="37973"/>
                </a:lnTo>
                <a:lnTo>
                  <a:pt x="31758" y="50736"/>
                </a:lnTo>
                <a:lnTo>
                  <a:pt x="50800" y="50546"/>
                </a:lnTo>
                <a:lnTo>
                  <a:pt x="44355" y="37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5079" y="5541264"/>
            <a:ext cx="50800" cy="273685"/>
          </a:xfrm>
          <a:custGeom>
            <a:avLst/>
            <a:gdLst/>
            <a:ahLst/>
            <a:cxnLst/>
            <a:rect l="l" t="t" r="r" b="b"/>
            <a:pathLst>
              <a:path w="50800" h="273685">
                <a:moveTo>
                  <a:pt x="19050" y="222440"/>
                </a:moveTo>
                <a:lnTo>
                  <a:pt x="0" y="222440"/>
                </a:lnTo>
                <a:lnTo>
                  <a:pt x="25400" y="273240"/>
                </a:lnTo>
                <a:lnTo>
                  <a:pt x="44450" y="235140"/>
                </a:lnTo>
                <a:lnTo>
                  <a:pt x="19050" y="235140"/>
                </a:lnTo>
                <a:lnTo>
                  <a:pt x="19050" y="222440"/>
                </a:lnTo>
                <a:close/>
              </a:path>
              <a:path w="50800" h="273685">
                <a:moveTo>
                  <a:pt x="31750" y="38100"/>
                </a:moveTo>
                <a:lnTo>
                  <a:pt x="19050" y="38100"/>
                </a:lnTo>
                <a:lnTo>
                  <a:pt x="19050" y="235140"/>
                </a:lnTo>
                <a:lnTo>
                  <a:pt x="31750" y="235140"/>
                </a:lnTo>
                <a:lnTo>
                  <a:pt x="31750" y="38100"/>
                </a:lnTo>
                <a:close/>
              </a:path>
              <a:path w="50800" h="273685">
                <a:moveTo>
                  <a:pt x="50800" y="222440"/>
                </a:moveTo>
                <a:lnTo>
                  <a:pt x="31750" y="222440"/>
                </a:lnTo>
                <a:lnTo>
                  <a:pt x="31750" y="235140"/>
                </a:lnTo>
                <a:lnTo>
                  <a:pt x="44450" y="235140"/>
                </a:lnTo>
                <a:lnTo>
                  <a:pt x="50800" y="222440"/>
                </a:lnTo>
                <a:close/>
              </a:path>
              <a:path w="50800" h="273685">
                <a:moveTo>
                  <a:pt x="25400" y="0"/>
                </a:moveTo>
                <a:lnTo>
                  <a:pt x="0" y="50800"/>
                </a:lnTo>
                <a:lnTo>
                  <a:pt x="19050" y="50800"/>
                </a:lnTo>
                <a:lnTo>
                  <a:pt x="19050" y="38100"/>
                </a:lnTo>
                <a:lnTo>
                  <a:pt x="44450" y="38100"/>
                </a:lnTo>
                <a:lnTo>
                  <a:pt x="25400" y="0"/>
                </a:lnTo>
                <a:close/>
              </a:path>
              <a:path w="50800" h="273685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50800" y="50800"/>
                </a:lnTo>
                <a:lnTo>
                  <a:pt x="444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16419" y="5529071"/>
            <a:ext cx="50800" cy="277495"/>
          </a:xfrm>
          <a:custGeom>
            <a:avLst/>
            <a:gdLst/>
            <a:ahLst/>
            <a:cxnLst/>
            <a:rect l="l" t="t" r="r" b="b"/>
            <a:pathLst>
              <a:path w="50800" h="277495">
                <a:moveTo>
                  <a:pt x="19050" y="226567"/>
                </a:moveTo>
                <a:lnTo>
                  <a:pt x="0" y="226567"/>
                </a:lnTo>
                <a:lnTo>
                  <a:pt x="25400" y="277367"/>
                </a:lnTo>
                <a:lnTo>
                  <a:pt x="44450" y="239267"/>
                </a:lnTo>
                <a:lnTo>
                  <a:pt x="19050" y="239267"/>
                </a:lnTo>
                <a:lnTo>
                  <a:pt x="19050" y="226567"/>
                </a:lnTo>
                <a:close/>
              </a:path>
              <a:path w="50800" h="277495">
                <a:moveTo>
                  <a:pt x="31750" y="38099"/>
                </a:moveTo>
                <a:lnTo>
                  <a:pt x="19050" y="38099"/>
                </a:lnTo>
                <a:lnTo>
                  <a:pt x="19050" y="239267"/>
                </a:lnTo>
                <a:lnTo>
                  <a:pt x="31750" y="239267"/>
                </a:lnTo>
                <a:lnTo>
                  <a:pt x="31750" y="38099"/>
                </a:lnTo>
                <a:close/>
              </a:path>
              <a:path w="50800" h="277495">
                <a:moveTo>
                  <a:pt x="50800" y="226567"/>
                </a:moveTo>
                <a:lnTo>
                  <a:pt x="31750" y="226567"/>
                </a:lnTo>
                <a:lnTo>
                  <a:pt x="31750" y="239267"/>
                </a:lnTo>
                <a:lnTo>
                  <a:pt x="44450" y="239267"/>
                </a:lnTo>
                <a:lnTo>
                  <a:pt x="50800" y="226567"/>
                </a:lnTo>
                <a:close/>
              </a:path>
              <a:path w="50800" h="277495">
                <a:moveTo>
                  <a:pt x="25400" y="0"/>
                </a:moveTo>
                <a:lnTo>
                  <a:pt x="0" y="50799"/>
                </a:lnTo>
                <a:lnTo>
                  <a:pt x="19050" y="50799"/>
                </a:lnTo>
                <a:lnTo>
                  <a:pt x="19050" y="38099"/>
                </a:lnTo>
                <a:lnTo>
                  <a:pt x="44450" y="38099"/>
                </a:lnTo>
                <a:lnTo>
                  <a:pt x="25400" y="0"/>
                </a:lnTo>
                <a:close/>
              </a:path>
              <a:path w="50800" h="277495">
                <a:moveTo>
                  <a:pt x="44450" y="38099"/>
                </a:moveTo>
                <a:lnTo>
                  <a:pt x="31750" y="38099"/>
                </a:lnTo>
                <a:lnTo>
                  <a:pt x="31750" y="50799"/>
                </a:lnTo>
                <a:lnTo>
                  <a:pt x="50800" y="50799"/>
                </a:lnTo>
                <a:lnTo>
                  <a:pt x="444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86223" y="3842003"/>
            <a:ext cx="50800" cy="179705"/>
          </a:xfrm>
          <a:custGeom>
            <a:avLst/>
            <a:gdLst/>
            <a:ahLst/>
            <a:cxnLst/>
            <a:rect l="l" t="t" r="r" b="b"/>
            <a:pathLst>
              <a:path w="50800" h="179704">
                <a:moveTo>
                  <a:pt x="19050" y="128905"/>
                </a:moveTo>
                <a:lnTo>
                  <a:pt x="0" y="128905"/>
                </a:lnTo>
                <a:lnTo>
                  <a:pt x="25400" y="179705"/>
                </a:lnTo>
                <a:lnTo>
                  <a:pt x="44450" y="141605"/>
                </a:lnTo>
                <a:lnTo>
                  <a:pt x="19050" y="141605"/>
                </a:lnTo>
                <a:lnTo>
                  <a:pt x="19050" y="128905"/>
                </a:lnTo>
                <a:close/>
              </a:path>
              <a:path w="50800" h="179704">
                <a:moveTo>
                  <a:pt x="31750" y="38100"/>
                </a:moveTo>
                <a:lnTo>
                  <a:pt x="19050" y="38100"/>
                </a:lnTo>
                <a:lnTo>
                  <a:pt x="19050" y="141605"/>
                </a:lnTo>
                <a:lnTo>
                  <a:pt x="31750" y="141605"/>
                </a:lnTo>
                <a:lnTo>
                  <a:pt x="31750" y="38100"/>
                </a:lnTo>
                <a:close/>
              </a:path>
              <a:path w="50800" h="179704">
                <a:moveTo>
                  <a:pt x="50800" y="128905"/>
                </a:moveTo>
                <a:lnTo>
                  <a:pt x="31750" y="128905"/>
                </a:lnTo>
                <a:lnTo>
                  <a:pt x="31750" y="141605"/>
                </a:lnTo>
                <a:lnTo>
                  <a:pt x="44450" y="141605"/>
                </a:lnTo>
                <a:lnTo>
                  <a:pt x="50800" y="128905"/>
                </a:lnTo>
                <a:close/>
              </a:path>
              <a:path w="50800" h="179704">
                <a:moveTo>
                  <a:pt x="25400" y="0"/>
                </a:moveTo>
                <a:lnTo>
                  <a:pt x="0" y="50800"/>
                </a:lnTo>
                <a:lnTo>
                  <a:pt x="19050" y="50800"/>
                </a:lnTo>
                <a:lnTo>
                  <a:pt x="19050" y="38100"/>
                </a:lnTo>
                <a:lnTo>
                  <a:pt x="44450" y="38100"/>
                </a:lnTo>
                <a:lnTo>
                  <a:pt x="25400" y="0"/>
                </a:lnTo>
                <a:close/>
              </a:path>
              <a:path w="50800" h="179704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50800" y="50800"/>
                </a:lnTo>
                <a:lnTo>
                  <a:pt x="444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6223" y="4325111"/>
            <a:ext cx="50800" cy="215900"/>
          </a:xfrm>
          <a:custGeom>
            <a:avLst/>
            <a:gdLst/>
            <a:ahLst/>
            <a:cxnLst/>
            <a:rect l="l" t="t" r="r" b="b"/>
            <a:pathLst>
              <a:path w="50800" h="215900">
                <a:moveTo>
                  <a:pt x="19050" y="164719"/>
                </a:moveTo>
                <a:lnTo>
                  <a:pt x="0" y="164719"/>
                </a:lnTo>
                <a:lnTo>
                  <a:pt x="25400" y="215519"/>
                </a:lnTo>
                <a:lnTo>
                  <a:pt x="44450" y="177419"/>
                </a:lnTo>
                <a:lnTo>
                  <a:pt x="19050" y="177419"/>
                </a:lnTo>
                <a:lnTo>
                  <a:pt x="19050" y="164719"/>
                </a:lnTo>
                <a:close/>
              </a:path>
              <a:path w="50800" h="215900">
                <a:moveTo>
                  <a:pt x="31750" y="38100"/>
                </a:moveTo>
                <a:lnTo>
                  <a:pt x="19050" y="38100"/>
                </a:lnTo>
                <a:lnTo>
                  <a:pt x="19050" y="177419"/>
                </a:lnTo>
                <a:lnTo>
                  <a:pt x="31750" y="177419"/>
                </a:lnTo>
                <a:lnTo>
                  <a:pt x="31750" y="38100"/>
                </a:lnTo>
                <a:close/>
              </a:path>
              <a:path w="50800" h="215900">
                <a:moveTo>
                  <a:pt x="50800" y="164719"/>
                </a:moveTo>
                <a:lnTo>
                  <a:pt x="31750" y="164719"/>
                </a:lnTo>
                <a:lnTo>
                  <a:pt x="31750" y="177419"/>
                </a:lnTo>
                <a:lnTo>
                  <a:pt x="44450" y="177419"/>
                </a:lnTo>
                <a:lnTo>
                  <a:pt x="50800" y="164719"/>
                </a:lnTo>
                <a:close/>
              </a:path>
              <a:path w="50800" h="215900">
                <a:moveTo>
                  <a:pt x="25400" y="0"/>
                </a:moveTo>
                <a:lnTo>
                  <a:pt x="0" y="50800"/>
                </a:lnTo>
                <a:lnTo>
                  <a:pt x="19050" y="50800"/>
                </a:lnTo>
                <a:lnTo>
                  <a:pt x="19050" y="38100"/>
                </a:lnTo>
                <a:lnTo>
                  <a:pt x="44450" y="38100"/>
                </a:lnTo>
                <a:lnTo>
                  <a:pt x="25400" y="0"/>
                </a:lnTo>
                <a:close/>
              </a:path>
              <a:path w="50800" h="215900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50800" y="50800"/>
                </a:lnTo>
                <a:lnTo>
                  <a:pt x="444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2411" y="4325111"/>
            <a:ext cx="50800" cy="215900"/>
          </a:xfrm>
          <a:custGeom>
            <a:avLst/>
            <a:gdLst/>
            <a:ahLst/>
            <a:cxnLst/>
            <a:rect l="l" t="t" r="r" b="b"/>
            <a:pathLst>
              <a:path w="50800" h="215900">
                <a:moveTo>
                  <a:pt x="19050" y="164719"/>
                </a:moveTo>
                <a:lnTo>
                  <a:pt x="0" y="164719"/>
                </a:lnTo>
                <a:lnTo>
                  <a:pt x="25400" y="215519"/>
                </a:lnTo>
                <a:lnTo>
                  <a:pt x="44450" y="177419"/>
                </a:lnTo>
                <a:lnTo>
                  <a:pt x="19050" y="177419"/>
                </a:lnTo>
                <a:lnTo>
                  <a:pt x="19050" y="164719"/>
                </a:lnTo>
                <a:close/>
              </a:path>
              <a:path w="50800" h="215900">
                <a:moveTo>
                  <a:pt x="31750" y="38100"/>
                </a:moveTo>
                <a:lnTo>
                  <a:pt x="19050" y="38100"/>
                </a:lnTo>
                <a:lnTo>
                  <a:pt x="19050" y="177419"/>
                </a:lnTo>
                <a:lnTo>
                  <a:pt x="31750" y="177419"/>
                </a:lnTo>
                <a:lnTo>
                  <a:pt x="31750" y="38100"/>
                </a:lnTo>
                <a:close/>
              </a:path>
              <a:path w="50800" h="215900">
                <a:moveTo>
                  <a:pt x="50800" y="164719"/>
                </a:moveTo>
                <a:lnTo>
                  <a:pt x="31750" y="164719"/>
                </a:lnTo>
                <a:lnTo>
                  <a:pt x="31750" y="177419"/>
                </a:lnTo>
                <a:lnTo>
                  <a:pt x="44450" y="177419"/>
                </a:lnTo>
                <a:lnTo>
                  <a:pt x="50800" y="164719"/>
                </a:lnTo>
                <a:close/>
              </a:path>
              <a:path w="50800" h="215900">
                <a:moveTo>
                  <a:pt x="25400" y="0"/>
                </a:moveTo>
                <a:lnTo>
                  <a:pt x="0" y="50800"/>
                </a:lnTo>
                <a:lnTo>
                  <a:pt x="19050" y="50800"/>
                </a:lnTo>
                <a:lnTo>
                  <a:pt x="19050" y="38100"/>
                </a:lnTo>
                <a:lnTo>
                  <a:pt x="44450" y="38100"/>
                </a:lnTo>
                <a:lnTo>
                  <a:pt x="25400" y="0"/>
                </a:lnTo>
                <a:close/>
              </a:path>
              <a:path w="50800" h="215900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50800" y="50800"/>
                </a:lnTo>
                <a:lnTo>
                  <a:pt x="444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66944" y="4673219"/>
            <a:ext cx="241300" cy="51435"/>
          </a:xfrm>
          <a:custGeom>
            <a:avLst/>
            <a:gdLst/>
            <a:ahLst/>
            <a:cxnLst/>
            <a:rect l="l" t="t" r="r" b="b"/>
            <a:pathLst>
              <a:path w="241300" h="51435">
                <a:moveTo>
                  <a:pt x="50672" y="380"/>
                </a:moveTo>
                <a:lnTo>
                  <a:pt x="0" y="25907"/>
                </a:lnTo>
                <a:lnTo>
                  <a:pt x="50926" y="51180"/>
                </a:lnTo>
                <a:lnTo>
                  <a:pt x="50832" y="32257"/>
                </a:lnTo>
                <a:lnTo>
                  <a:pt x="38100" y="32257"/>
                </a:lnTo>
                <a:lnTo>
                  <a:pt x="38100" y="19557"/>
                </a:lnTo>
                <a:lnTo>
                  <a:pt x="50768" y="19519"/>
                </a:lnTo>
                <a:lnTo>
                  <a:pt x="50672" y="380"/>
                </a:lnTo>
                <a:close/>
              </a:path>
              <a:path w="241300" h="51435">
                <a:moveTo>
                  <a:pt x="228760" y="19049"/>
                </a:moveTo>
                <a:lnTo>
                  <a:pt x="203200" y="19049"/>
                </a:lnTo>
                <a:lnTo>
                  <a:pt x="203200" y="31749"/>
                </a:lnTo>
                <a:lnTo>
                  <a:pt x="190452" y="31789"/>
                </a:lnTo>
                <a:lnTo>
                  <a:pt x="190500" y="50799"/>
                </a:lnTo>
                <a:lnTo>
                  <a:pt x="241300" y="25272"/>
                </a:lnTo>
                <a:lnTo>
                  <a:pt x="228760" y="19049"/>
                </a:lnTo>
                <a:close/>
              </a:path>
              <a:path w="241300" h="51435">
                <a:moveTo>
                  <a:pt x="50768" y="19519"/>
                </a:moveTo>
                <a:lnTo>
                  <a:pt x="38100" y="19557"/>
                </a:lnTo>
                <a:lnTo>
                  <a:pt x="38100" y="32257"/>
                </a:lnTo>
                <a:lnTo>
                  <a:pt x="50832" y="32218"/>
                </a:lnTo>
                <a:lnTo>
                  <a:pt x="50768" y="19519"/>
                </a:lnTo>
                <a:close/>
              </a:path>
              <a:path w="241300" h="51435">
                <a:moveTo>
                  <a:pt x="50832" y="32218"/>
                </a:moveTo>
                <a:lnTo>
                  <a:pt x="38100" y="32257"/>
                </a:lnTo>
                <a:lnTo>
                  <a:pt x="50832" y="32257"/>
                </a:lnTo>
                <a:close/>
              </a:path>
              <a:path w="241300" h="51435">
                <a:moveTo>
                  <a:pt x="190420" y="19089"/>
                </a:moveTo>
                <a:lnTo>
                  <a:pt x="50768" y="19519"/>
                </a:lnTo>
                <a:lnTo>
                  <a:pt x="50832" y="32218"/>
                </a:lnTo>
                <a:lnTo>
                  <a:pt x="190452" y="31789"/>
                </a:lnTo>
                <a:lnTo>
                  <a:pt x="190420" y="19089"/>
                </a:lnTo>
                <a:close/>
              </a:path>
              <a:path w="241300" h="51435">
                <a:moveTo>
                  <a:pt x="203200" y="19049"/>
                </a:moveTo>
                <a:lnTo>
                  <a:pt x="190420" y="19089"/>
                </a:lnTo>
                <a:lnTo>
                  <a:pt x="190452" y="31789"/>
                </a:lnTo>
                <a:lnTo>
                  <a:pt x="203200" y="31749"/>
                </a:lnTo>
                <a:lnTo>
                  <a:pt x="203200" y="19049"/>
                </a:lnTo>
                <a:close/>
              </a:path>
              <a:path w="241300" h="51435">
                <a:moveTo>
                  <a:pt x="190372" y="0"/>
                </a:moveTo>
                <a:lnTo>
                  <a:pt x="190420" y="19089"/>
                </a:lnTo>
                <a:lnTo>
                  <a:pt x="228760" y="19049"/>
                </a:lnTo>
                <a:lnTo>
                  <a:pt x="190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66944" y="5264911"/>
            <a:ext cx="241300" cy="52069"/>
          </a:xfrm>
          <a:custGeom>
            <a:avLst/>
            <a:gdLst/>
            <a:ahLst/>
            <a:cxnLst/>
            <a:rect l="l" t="t" r="r" b="b"/>
            <a:pathLst>
              <a:path w="241300" h="52070">
                <a:moveTo>
                  <a:pt x="50545" y="1269"/>
                </a:moveTo>
                <a:lnTo>
                  <a:pt x="0" y="27178"/>
                </a:lnTo>
                <a:lnTo>
                  <a:pt x="51053" y="52069"/>
                </a:lnTo>
                <a:lnTo>
                  <a:pt x="50864" y="33146"/>
                </a:lnTo>
                <a:lnTo>
                  <a:pt x="38100" y="33146"/>
                </a:lnTo>
                <a:lnTo>
                  <a:pt x="37972" y="20446"/>
                </a:lnTo>
                <a:lnTo>
                  <a:pt x="50736" y="20329"/>
                </a:lnTo>
                <a:lnTo>
                  <a:pt x="50545" y="1269"/>
                </a:lnTo>
                <a:close/>
              </a:path>
              <a:path w="241300" h="52070">
                <a:moveTo>
                  <a:pt x="229057" y="18922"/>
                </a:moveTo>
                <a:lnTo>
                  <a:pt x="203072" y="18922"/>
                </a:lnTo>
                <a:lnTo>
                  <a:pt x="203200" y="31622"/>
                </a:lnTo>
                <a:lnTo>
                  <a:pt x="190563" y="31739"/>
                </a:lnTo>
                <a:lnTo>
                  <a:pt x="190753" y="50800"/>
                </a:lnTo>
                <a:lnTo>
                  <a:pt x="241300" y="24891"/>
                </a:lnTo>
                <a:lnTo>
                  <a:pt x="229057" y="18922"/>
                </a:lnTo>
                <a:close/>
              </a:path>
              <a:path w="241300" h="52070">
                <a:moveTo>
                  <a:pt x="50736" y="20329"/>
                </a:moveTo>
                <a:lnTo>
                  <a:pt x="37972" y="20446"/>
                </a:lnTo>
                <a:lnTo>
                  <a:pt x="38100" y="33146"/>
                </a:lnTo>
                <a:lnTo>
                  <a:pt x="50863" y="33029"/>
                </a:lnTo>
                <a:lnTo>
                  <a:pt x="50736" y="20329"/>
                </a:lnTo>
                <a:close/>
              </a:path>
              <a:path w="241300" h="52070">
                <a:moveTo>
                  <a:pt x="50863" y="33029"/>
                </a:moveTo>
                <a:lnTo>
                  <a:pt x="38100" y="33146"/>
                </a:lnTo>
                <a:lnTo>
                  <a:pt x="50864" y="33146"/>
                </a:lnTo>
                <a:close/>
              </a:path>
              <a:path w="241300" h="52070">
                <a:moveTo>
                  <a:pt x="190436" y="19039"/>
                </a:moveTo>
                <a:lnTo>
                  <a:pt x="50736" y="20329"/>
                </a:lnTo>
                <a:lnTo>
                  <a:pt x="50863" y="33029"/>
                </a:lnTo>
                <a:lnTo>
                  <a:pt x="190563" y="31739"/>
                </a:lnTo>
                <a:lnTo>
                  <a:pt x="190436" y="19039"/>
                </a:lnTo>
                <a:close/>
              </a:path>
              <a:path w="241300" h="52070">
                <a:moveTo>
                  <a:pt x="203072" y="18922"/>
                </a:moveTo>
                <a:lnTo>
                  <a:pt x="190436" y="19039"/>
                </a:lnTo>
                <a:lnTo>
                  <a:pt x="190563" y="31739"/>
                </a:lnTo>
                <a:lnTo>
                  <a:pt x="203200" y="31622"/>
                </a:lnTo>
                <a:lnTo>
                  <a:pt x="203072" y="18922"/>
                </a:lnTo>
                <a:close/>
              </a:path>
              <a:path w="241300" h="52070">
                <a:moveTo>
                  <a:pt x="190245" y="0"/>
                </a:moveTo>
                <a:lnTo>
                  <a:pt x="190436" y="19039"/>
                </a:lnTo>
                <a:lnTo>
                  <a:pt x="229057" y="18922"/>
                </a:lnTo>
                <a:lnTo>
                  <a:pt x="190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25311" y="5348223"/>
            <a:ext cx="357505" cy="50800"/>
          </a:xfrm>
          <a:custGeom>
            <a:avLst/>
            <a:gdLst/>
            <a:ahLst/>
            <a:cxnLst/>
            <a:rect l="l" t="t" r="r" b="b"/>
            <a:pathLst>
              <a:path w="357504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357504" h="50800">
                <a:moveTo>
                  <a:pt x="306197" y="0"/>
                </a:moveTo>
                <a:lnTo>
                  <a:pt x="306197" y="50800"/>
                </a:lnTo>
                <a:lnTo>
                  <a:pt x="344297" y="31750"/>
                </a:lnTo>
                <a:lnTo>
                  <a:pt x="318897" y="31750"/>
                </a:lnTo>
                <a:lnTo>
                  <a:pt x="318897" y="19050"/>
                </a:lnTo>
                <a:lnTo>
                  <a:pt x="344297" y="19050"/>
                </a:lnTo>
                <a:lnTo>
                  <a:pt x="306197" y="0"/>
                </a:lnTo>
                <a:close/>
              </a:path>
              <a:path w="357504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357504" h="50800">
                <a:moveTo>
                  <a:pt x="306197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306197" y="31750"/>
                </a:lnTo>
                <a:lnTo>
                  <a:pt x="306197" y="19050"/>
                </a:lnTo>
                <a:close/>
              </a:path>
              <a:path w="357504" h="50800">
                <a:moveTo>
                  <a:pt x="344297" y="19050"/>
                </a:moveTo>
                <a:lnTo>
                  <a:pt x="318897" y="19050"/>
                </a:lnTo>
                <a:lnTo>
                  <a:pt x="318897" y="31750"/>
                </a:lnTo>
                <a:lnTo>
                  <a:pt x="344297" y="31750"/>
                </a:lnTo>
                <a:lnTo>
                  <a:pt x="356997" y="25400"/>
                </a:lnTo>
                <a:lnTo>
                  <a:pt x="3442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34455" y="4923028"/>
            <a:ext cx="357505" cy="50800"/>
          </a:xfrm>
          <a:custGeom>
            <a:avLst/>
            <a:gdLst/>
            <a:ahLst/>
            <a:cxnLst/>
            <a:rect l="l" t="t" r="r" b="b"/>
            <a:pathLst>
              <a:path w="357504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357504" h="50800">
                <a:moveTo>
                  <a:pt x="306197" y="0"/>
                </a:moveTo>
                <a:lnTo>
                  <a:pt x="306197" y="50800"/>
                </a:lnTo>
                <a:lnTo>
                  <a:pt x="344297" y="31750"/>
                </a:lnTo>
                <a:lnTo>
                  <a:pt x="318897" y="31750"/>
                </a:lnTo>
                <a:lnTo>
                  <a:pt x="318897" y="19050"/>
                </a:lnTo>
                <a:lnTo>
                  <a:pt x="344297" y="19050"/>
                </a:lnTo>
                <a:lnTo>
                  <a:pt x="306197" y="0"/>
                </a:lnTo>
                <a:close/>
              </a:path>
              <a:path w="357504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357504" h="50800">
                <a:moveTo>
                  <a:pt x="306197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306197" y="31750"/>
                </a:lnTo>
                <a:lnTo>
                  <a:pt x="306197" y="19050"/>
                </a:lnTo>
                <a:close/>
              </a:path>
              <a:path w="357504" h="50800">
                <a:moveTo>
                  <a:pt x="344297" y="19050"/>
                </a:moveTo>
                <a:lnTo>
                  <a:pt x="318897" y="19050"/>
                </a:lnTo>
                <a:lnTo>
                  <a:pt x="318897" y="31750"/>
                </a:lnTo>
                <a:lnTo>
                  <a:pt x="344297" y="31750"/>
                </a:lnTo>
                <a:lnTo>
                  <a:pt x="356997" y="25400"/>
                </a:lnTo>
                <a:lnTo>
                  <a:pt x="3442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25311" y="3508755"/>
            <a:ext cx="357505" cy="50800"/>
          </a:xfrm>
          <a:custGeom>
            <a:avLst/>
            <a:gdLst/>
            <a:ahLst/>
            <a:cxnLst/>
            <a:rect l="l" t="t" r="r" b="b"/>
            <a:pathLst>
              <a:path w="357504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357504" h="50800">
                <a:moveTo>
                  <a:pt x="306197" y="0"/>
                </a:moveTo>
                <a:lnTo>
                  <a:pt x="306197" y="50800"/>
                </a:lnTo>
                <a:lnTo>
                  <a:pt x="344297" y="31750"/>
                </a:lnTo>
                <a:lnTo>
                  <a:pt x="318897" y="31750"/>
                </a:lnTo>
                <a:lnTo>
                  <a:pt x="318897" y="19050"/>
                </a:lnTo>
                <a:lnTo>
                  <a:pt x="344297" y="19050"/>
                </a:lnTo>
                <a:lnTo>
                  <a:pt x="306197" y="0"/>
                </a:lnTo>
                <a:close/>
              </a:path>
              <a:path w="357504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357504" h="50800">
                <a:moveTo>
                  <a:pt x="306197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306197" y="31750"/>
                </a:lnTo>
                <a:lnTo>
                  <a:pt x="306197" y="19050"/>
                </a:lnTo>
                <a:close/>
              </a:path>
              <a:path w="357504" h="50800">
                <a:moveTo>
                  <a:pt x="344297" y="19050"/>
                </a:moveTo>
                <a:lnTo>
                  <a:pt x="318897" y="19050"/>
                </a:lnTo>
                <a:lnTo>
                  <a:pt x="318897" y="31750"/>
                </a:lnTo>
                <a:lnTo>
                  <a:pt x="344297" y="31750"/>
                </a:lnTo>
                <a:lnTo>
                  <a:pt x="356997" y="25400"/>
                </a:lnTo>
                <a:lnTo>
                  <a:pt x="3442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19215" y="4432300"/>
            <a:ext cx="357505" cy="50800"/>
          </a:xfrm>
          <a:custGeom>
            <a:avLst/>
            <a:gdLst/>
            <a:ahLst/>
            <a:cxnLst/>
            <a:rect l="l" t="t" r="r" b="b"/>
            <a:pathLst>
              <a:path w="357504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357504" h="50800">
                <a:moveTo>
                  <a:pt x="306197" y="0"/>
                </a:moveTo>
                <a:lnTo>
                  <a:pt x="306197" y="50800"/>
                </a:lnTo>
                <a:lnTo>
                  <a:pt x="344297" y="31750"/>
                </a:lnTo>
                <a:lnTo>
                  <a:pt x="318897" y="31750"/>
                </a:lnTo>
                <a:lnTo>
                  <a:pt x="318897" y="19050"/>
                </a:lnTo>
                <a:lnTo>
                  <a:pt x="344297" y="19050"/>
                </a:lnTo>
                <a:lnTo>
                  <a:pt x="306197" y="0"/>
                </a:lnTo>
                <a:close/>
              </a:path>
              <a:path w="357504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357504" h="50800">
                <a:moveTo>
                  <a:pt x="306197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306197" y="31750"/>
                </a:lnTo>
                <a:lnTo>
                  <a:pt x="306197" y="19050"/>
                </a:lnTo>
                <a:close/>
              </a:path>
              <a:path w="357504" h="50800">
                <a:moveTo>
                  <a:pt x="344297" y="19050"/>
                </a:moveTo>
                <a:lnTo>
                  <a:pt x="318897" y="19050"/>
                </a:lnTo>
                <a:lnTo>
                  <a:pt x="318897" y="31750"/>
                </a:lnTo>
                <a:lnTo>
                  <a:pt x="344297" y="31750"/>
                </a:lnTo>
                <a:lnTo>
                  <a:pt x="356997" y="25400"/>
                </a:lnTo>
                <a:lnTo>
                  <a:pt x="3442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284976" y="3817620"/>
            <a:ext cx="1310640" cy="370840"/>
          </a:xfrm>
          <a:prstGeom prst="rect">
            <a:avLst/>
          </a:prstGeom>
          <a:solidFill>
            <a:srgbClr val="D9D9D9"/>
          </a:solidFill>
          <a:ln w="12192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459"/>
              </a:spcBef>
            </a:pPr>
            <a:r>
              <a:rPr sz="1600" spc="-10" dirty="0">
                <a:latin typeface="Arial"/>
                <a:cs typeface="Arial"/>
              </a:rPr>
              <a:t>GPU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19215" y="3976623"/>
            <a:ext cx="357505" cy="50800"/>
          </a:xfrm>
          <a:custGeom>
            <a:avLst/>
            <a:gdLst/>
            <a:ahLst/>
            <a:cxnLst/>
            <a:rect l="l" t="t" r="r" b="b"/>
            <a:pathLst>
              <a:path w="357504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357504" h="50800">
                <a:moveTo>
                  <a:pt x="306197" y="0"/>
                </a:moveTo>
                <a:lnTo>
                  <a:pt x="306197" y="50800"/>
                </a:lnTo>
                <a:lnTo>
                  <a:pt x="344297" y="31750"/>
                </a:lnTo>
                <a:lnTo>
                  <a:pt x="318897" y="31750"/>
                </a:lnTo>
                <a:lnTo>
                  <a:pt x="318897" y="19050"/>
                </a:lnTo>
                <a:lnTo>
                  <a:pt x="344297" y="19050"/>
                </a:lnTo>
                <a:lnTo>
                  <a:pt x="306197" y="0"/>
                </a:lnTo>
                <a:close/>
              </a:path>
              <a:path w="357504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357504" h="50800">
                <a:moveTo>
                  <a:pt x="306197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306197" y="31750"/>
                </a:lnTo>
                <a:lnTo>
                  <a:pt x="306197" y="19050"/>
                </a:lnTo>
                <a:close/>
              </a:path>
              <a:path w="357504" h="50800">
                <a:moveTo>
                  <a:pt x="344297" y="19050"/>
                </a:moveTo>
                <a:lnTo>
                  <a:pt x="318897" y="19050"/>
                </a:lnTo>
                <a:lnTo>
                  <a:pt x="318897" y="31750"/>
                </a:lnTo>
                <a:lnTo>
                  <a:pt x="344297" y="31750"/>
                </a:lnTo>
                <a:lnTo>
                  <a:pt x="356997" y="25400"/>
                </a:lnTo>
                <a:lnTo>
                  <a:pt x="3442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43607" y="3546475"/>
            <a:ext cx="664845" cy="122555"/>
          </a:xfrm>
          <a:custGeom>
            <a:avLst/>
            <a:gdLst/>
            <a:ahLst/>
            <a:cxnLst/>
            <a:rect l="l" t="t" r="r" b="b"/>
            <a:pathLst>
              <a:path w="664844" h="122554">
                <a:moveTo>
                  <a:pt x="593852" y="46989"/>
                </a:moveTo>
                <a:lnTo>
                  <a:pt x="589890" y="77212"/>
                </a:lnTo>
                <a:lnTo>
                  <a:pt x="602488" y="78867"/>
                </a:lnTo>
                <a:lnTo>
                  <a:pt x="600456" y="93980"/>
                </a:lnTo>
                <a:lnTo>
                  <a:pt x="587691" y="93980"/>
                </a:lnTo>
                <a:lnTo>
                  <a:pt x="583946" y="122555"/>
                </a:lnTo>
                <a:lnTo>
                  <a:pt x="664464" y="94742"/>
                </a:lnTo>
                <a:lnTo>
                  <a:pt x="663337" y="93980"/>
                </a:lnTo>
                <a:lnTo>
                  <a:pt x="600456" y="93980"/>
                </a:lnTo>
                <a:lnTo>
                  <a:pt x="587908" y="92329"/>
                </a:lnTo>
                <a:lnTo>
                  <a:pt x="660896" y="92329"/>
                </a:lnTo>
                <a:lnTo>
                  <a:pt x="593852" y="46989"/>
                </a:lnTo>
                <a:close/>
              </a:path>
              <a:path w="664844" h="122554">
                <a:moveTo>
                  <a:pt x="589890" y="77212"/>
                </a:moveTo>
                <a:lnTo>
                  <a:pt x="587908" y="92329"/>
                </a:lnTo>
                <a:lnTo>
                  <a:pt x="600456" y="93980"/>
                </a:lnTo>
                <a:lnTo>
                  <a:pt x="602488" y="78867"/>
                </a:lnTo>
                <a:lnTo>
                  <a:pt x="589890" y="77212"/>
                </a:lnTo>
                <a:close/>
              </a:path>
              <a:path w="664844" h="122554">
                <a:moveTo>
                  <a:pt x="2031" y="0"/>
                </a:moveTo>
                <a:lnTo>
                  <a:pt x="0" y="14986"/>
                </a:lnTo>
                <a:lnTo>
                  <a:pt x="587908" y="92329"/>
                </a:lnTo>
                <a:lnTo>
                  <a:pt x="589890" y="77212"/>
                </a:lnTo>
                <a:lnTo>
                  <a:pt x="20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34162" y="3320923"/>
            <a:ext cx="1514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Functional units,  Branch</a:t>
            </a:r>
            <a:r>
              <a:rPr sz="16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predictor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5803" y="4224654"/>
            <a:ext cx="1400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Shared caches  (cache</a:t>
            </a:r>
            <a:r>
              <a:rPr sz="16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latency)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850517" y="4186682"/>
            <a:ext cx="702945" cy="278765"/>
          </a:xfrm>
          <a:custGeom>
            <a:avLst/>
            <a:gdLst/>
            <a:ahLst/>
            <a:cxnLst/>
            <a:rect l="l" t="t" r="r" b="b"/>
            <a:pathLst>
              <a:path w="702944" h="278764">
                <a:moveTo>
                  <a:pt x="628527" y="28560"/>
                </a:moveTo>
                <a:lnTo>
                  <a:pt x="0" y="264414"/>
                </a:lnTo>
                <a:lnTo>
                  <a:pt x="5333" y="278765"/>
                </a:lnTo>
                <a:lnTo>
                  <a:pt x="633860" y="42833"/>
                </a:lnTo>
                <a:lnTo>
                  <a:pt x="628527" y="28560"/>
                </a:lnTo>
                <a:close/>
              </a:path>
              <a:path w="702944" h="278764">
                <a:moveTo>
                  <a:pt x="688408" y="24130"/>
                </a:moveTo>
                <a:lnTo>
                  <a:pt x="640333" y="24130"/>
                </a:lnTo>
                <a:lnTo>
                  <a:pt x="645794" y="38354"/>
                </a:lnTo>
                <a:lnTo>
                  <a:pt x="633860" y="42833"/>
                </a:lnTo>
                <a:lnTo>
                  <a:pt x="644525" y="71374"/>
                </a:lnTo>
                <a:lnTo>
                  <a:pt x="688408" y="24130"/>
                </a:lnTo>
                <a:close/>
              </a:path>
              <a:path w="702944" h="278764">
                <a:moveTo>
                  <a:pt x="640333" y="24130"/>
                </a:moveTo>
                <a:lnTo>
                  <a:pt x="628527" y="28560"/>
                </a:lnTo>
                <a:lnTo>
                  <a:pt x="633860" y="42833"/>
                </a:lnTo>
                <a:lnTo>
                  <a:pt x="645794" y="38354"/>
                </a:lnTo>
                <a:lnTo>
                  <a:pt x="640333" y="24130"/>
                </a:lnTo>
                <a:close/>
              </a:path>
              <a:path w="702944" h="278764">
                <a:moveTo>
                  <a:pt x="617855" y="0"/>
                </a:moveTo>
                <a:lnTo>
                  <a:pt x="628527" y="28560"/>
                </a:lnTo>
                <a:lnTo>
                  <a:pt x="640333" y="24130"/>
                </a:lnTo>
                <a:lnTo>
                  <a:pt x="688408" y="24130"/>
                </a:lnTo>
                <a:lnTo>
                  <a:pt x="702563" y="8890"/>
                </a:lnTo>
                <a:lnTo>
                  <a:pt x="61785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51914" y="4567554"/>
            <a:ext cx="757555" cy="156210"/>
          </a:xfrm>
          <a:custGeom>
            <a:avLst/>
            <a:gdLst/>
            <a:ahLst/>
            <a:cxnLst/>
            <a:rect l="l" t="t" r="r" b="b"/>
            <a:pathLst>
              <a:path w="757555" h="156210">
                <a:moveTo>
                  <a:pt x="680649" y="126099"/>
                </a:moveTo>
                <a:lnTo>
                  <a:pt x="675767" y="156210"/>
                </a:lnTo>
                <a:lnTo>
                  <a:pt x="757047" y="130937"/>
                </a:lnTo>
                <a:lnTo>
                  <a:pt x="753179" y="128143"/>
                </a:lnTo>
                <a:lnTo>
                  <a:pt x="693166" y="128143"/>
                </a:lnTo>
                <a:lnTo>
                  <a:pt x="680649" y="126099"/>
                </a:lnTo>
                <a:close/>
              </a:path>
              <a:path w="757555" h="156210">
                <a:moveTo>
                  <a:pt x="683079" y="111116"/>
                </a:moveTo>
                <a:lnTo>
                  <a:pt x="680649" y="126099"/>
                </a:lnTo>
                <a:lnTo>
                  <a:pt x="693166" y="128143"/>
                </a:lnTo>
                <a:lnTo>
                  <a:pt x="695579" y="113157"/>
                </a:lnTo>
                <a:lnTo>
                  <a:pt x="683079" y="111116"/>
                </a:lnTo>
                <a:close/>
              </a:path>
              <a:path w="757555" h="156210">
                <a:moveTo>
                  <a:pt x="687959" y="81026"/>
                </a:moveTo>
                <a:lnTo>
                  <a:pt x="683079" y="111116"/>
                </a:lnTo>
                <a:lnTo>
                  <a:pt x="695579" y="113157"/>
                </a:lnTo>
                <a:lnTo>
                  <a:pt x="693166" y="128143"/>
                </a:lnTo>
                <a:lnTo>
                  <a:pt x="753179" y="128143"/>
                </a:lnTo>
                <a:lnTo>
                  <a:pt x="687959" y="81026"/>
                </a:lnTo>
                <a:close/>
              </a:path>
              <a:path w="757555" h="156210">
                <a:moveTo>
                  <a:pt x="2540" y="0"/>
                </a:moveTo>
                <a:lnTo>
                  <a:pt x="0" y="14986"/>
                </a:lnTo>
                <a:lnTo>
                  <a:pt x="680649" y="126099"/>
                </a:lnTo>
                <a:lnTo>
                  <a:pt x="683079" y="111116"/>
                </a:lnTo>
                <a:lnTo>
                  <a:pt x="254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064378" y="2855722"/>
            <a:ext cx="18535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Shared</a:t>
            </a:r>
            <a:r>
              <a:rPr sz="16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Interconnect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693283" y="3103626"/>
            <a:ext cx="76835" cy="410209"/>
          </a:xfrm>
          <a:custGeom>
            <a:avLst/>
            <a:gdLst/>
            <a:ahLst/>
            <a:cxnLst/>
            <a:rect l="l" t="t" r="r" b="b"/>
            <a:pathLst>
              <a:path w="76835" h="410210">
                <a:moveTo>
                  <a:pt x="0" y="330708"/>
                </a:moveTo>
                <a:lnTo>
                  <a:pt x="30861" y="410210"/>
                </a:lnTo>
                <a:lnTo>
                  <a:pt x="69745" y="347599"/>
                </a:lnTo>
                <a:lnTo>
                  <a:pt x="44322" y="347599"/>
                </a:lnTo>
                <a:lnTo>
                  <a:pt x="29209" y="346201"/>
                </a:lnTo>
                <a:lnTo>
                  <a:pt x="30388" y="333558"/>
                </a:lnTo>
                <a:lnTo>
                  <a:pt x="0" y="330708"/>
                </a:lnTo>
                <a:close/>
              </a:path>
              <a:path w="76835" h="410210">
                <a:moveTo>
                  <a:pt x="30388" y="333558"/>
                </a:moveTo>
                <a:lnTo>
                  <a:pt x="29209" y="346201"/>
                </a:lnTo>
                <a:lnTo>
                  <a:pt x="44322" y="347599"/>
                </a:lnTo>
                <a:lnTo>
                  <a:pt x="45504" y="334976"/>
                </a:lnTo>
                <a:lnTo>
                  <a:pt x="30388" y="333558"/>
                </a:lnTo>
                <a:close/>
              </a:path>
              <a:path w="76835" h="410210">
                <a:moveTo>
                  <a:pt x="45504" y="334976"/>
                </a:moveTo>
                <a:lnTo>
                  <a:pt x="44322" y="347599"/>
                </a:lnTo>
                <a:lnTo>
                  <a:pt x="69745" y="347599"/>
                </a:lnTo>
                <a:lnTo>
                  <a:pt x="75818" y="337820"/>
                </a:lnTo>
                <a:lnTo>
                  <a:pt x="45504" y="334976"/>
                </a:lnTo>
                <a:close/>
              </a:path>
              <a:path w="76835" h="410210">
                <a:moveTo>
                  <a:pt x="61467" y="0"/>
                </a:moveTo>
                <a:lnTo>
                  <a:pt x="30388" y="333558"/>
                </a:lnTo>
                <a:lnTo>
                  <a:pt x="45504" y="334976"/>
                </a:lnTo>
                <a:lnTo>
                  <a:pt x="76707" y="1524"/>
                </a:lnTo>
                <a:lnTo>
                  <a:pt x="614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86918" y="5059171"/>
            <a:ext cx="16287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Shared memory  controller /</a:t>
            </a:r>
            <a:r>
              <a:rPr sz="16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DRAM  (memory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latency)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944116" y="5253228"/>
            <a:ext cx="664210" cy="86995"/>
          </a:xfrm>
          <a:custGeom>
            <a:avLst/>
            <a:gdLst/>
            <a:ahLst/>
            <a:cxnLst/>
            <a:rect l="l" t="t" r="r" b="b"/>
            <a:pathLst>
              <a:path w="664210" h="86995">
                <a:moveTo>
                  <a:pt x="590550" y="10541"/>
                </a:moveTo>
                <a:lnTo>
                  <a:pt x="588417" y="40900"/>
                </a:lnTo>
                <a:lnTo>
                  <a:pt x="601090" y="41783"/>
                </a:lnTo>
                <a:lnTo>
                  <a:pt x="600075" y="57023"/>
                </a:lnTo>
                <a:lnTo>
                  <a:pt x="587285" y="57023"/>
                </a:lnTo>
                <a:lnTo>
                  <a:pt x="585215" y="86487"/>
                </a:lnTo>
                <a:lnTo>
                  <a:pt x="656296" y="57023"/>
                </a:lnTo>
                <a:lnTo>
                  <a:pt x="600075" y="57023"/>
                </a:lnTo>
                <a:lnTo>
                  <a:pt x="587347" y="56136"/>
                </a:lnTo>
                <a:lnTo>
                  <a:pt x="658434" y="56136"/>
                </a:lnTo>
                <a:lnTo>
                  <a:pt x="663956" y="53848"/>
                </a:lnTo>
                <a:lnTo>
                  <a:pt x="590550" y="10541"/>
                </a:lnTo>
                <a:close/>
              </a:path>
              <a:path w="664210" h="86995">
                <a:moveTo>
                  <a:pt x="588417" y="40900"/>
                </a:moveTo>
                <a:lnTo>
                  <a:pt x="587347" y="56136"/>
                </a:lnTo>
                <a:lnTo>
                  <a:pt x="600075" y="57023"/>
                </a:lnTo>
                <a:lnTo>
                  <a:pt x="601090" y="41783"/>
                </a:lnTo>
                <a:lnTo>
                  <a:pt x="588417" y="40900"/>
                </a:lnTo>
                <a:close/>
              </a:path>
              <a:path w="664210" h="86995">
                <a:moveTo>
                  <a:pt x="1015" y="0"/>
                </a:moveTo>
                <a:lnTo>
                  <a:pt x="0" y="15240"/>
                </a:lnTo>
                <a:lnTo>
                  <a:pt x="587347" y="56136"/>
                </a:lnTo>
                <a:lnTo>
                  <a:pt x="588417" y="40900"/>
                </a:lnTo>
                <a:lnTo>
                  <a:pt x="101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65451" y="5430392"/>
            <a:ext cx="587375" cy="528955"/>
          </a:xfrm>
          <a:custGeom>
            <a:avLst/>
            <a:gdLst/>
            <a:ahLst/>
            <a:cxnLst/>
            <a:rect l="l" t="t" r="r" b="b"/>
            <a:pathLst>
              <a:path w="587375" h="528954">
                <a:moveTo>
                  <a:pt x="525459" y="483445"/>
                </a:moveTo>
                <a:lnTo>
                  <a:pt x="505079" y="506133"/>
                </a:lnTo>
                <a:lnTo>
                  <a:pt x="587248" y="528713"/>
                </a:lnTo>
                <a:lnTo>
                  <a:pt x="572758" y="491947"/>
                </a:lnTo>
                <a:lnTo>
                  <a:pt x="534924" y="491947"/>
                </a:lnTo>
                <a:lnTo>
                  <a:pt x="525459" y="483445"/>
                </a:lnTo>
                <a:close/>
              </a:path>
              <a:path w="587375" h="528954">
                <a:moveTo>
                  <a:pt x="535635" y="472117"/>
                </a:moveTo>
                <a:lnTo>
                  <a:pt x="525459" y="483445"/>
                </a:lnTo>
                <a:lnTo>
                  <a:pt x="534924" y="491947"/>
                </a:lnTo>
                <a:lnTo>
                  <a:pt x="545084" y="480606"/>
                </a:lnTo>
                <a:lnTo>
                  <a:pt x="535635" y="472117"/>
                </a:lnTo>
                <a:close/>
              </a:path>
              <a:path w="587375" h="528954">
                <a:moveTo>
                  <a:pt x="556006" y="449440"/>
                </a:moveTo>
                <a:lnTo>
                  <a:pt x="535635" y="472117"/>
                </a:lnTo>
                <a:lnTo>
                  <a:pt x="545084" y="480606"/>
                </a:lnTo>
                <a:lnTo>
                  <a:pt x="534924" y="491947"/>
                </a:lnTo>
                <a:lnTo>
                  <a:pt x="572758" y="491947"/>
                </a:lnTo>
                <a:lnTo>
                  <a:pt x="556006" y="449440"/>
                </a:lnTo>
                <a:close/>
              </a:path>
              <a:path w="587375" h="528954">
                <a:moveTo>
                  <a:pt x="10160" y="0"/>
                </a:moveTo>
                <a:lnTo>
                  <a:pt x="0" y="11429"/>
                </a:lnTo>
                <a:lnTo>
                  <a:pt x="525459" y="483445"/>
                </a:lnTo>
                <a:lnTo>
                  <a:pt x="535635" y="472117"/>
                </a:lnTo>
                <a:lnTo>
                  <a:pt x="101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475601" y="2901187"/>
            <a:ext cx="1323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Shared HW</a:t>
            </a:r>
            <a:r>
              <a:rPr sz="16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51776" y="3136519"/>
            <a:ext cx="547370" cy="439420"/>
          </a:xfrm>
          <a:custGeom>
            <a:avLst/>
            <a:gdLst/>
            <a:ahLst/>
            <a:cxnLst/>
            <a:rect l="l" t="t" r="r" b="b"/>
            <a:pathLst>
              <a:path w="547370" h="439420">
                <a:moveTo>
                  <a:pt x="35814" y="361695"/>
                </a:moveTo>
                <a:lnTo>
                  <a:pt x="0" y="438911"/>
                </a:lnTo>
                <a:lnTo>
                  <a:pt x="83312" y="421131"/>
                </a:lnTo>
                <a:lnTo>
                  <a:pt x="70625" y="405256"/>
                </a:lnTo>
                <a:lnTo>
                  <a:pt x="54355" y="405256"/>
                </a:lnTo>
                <a:lnTo>
                  <a:pt x="44830" y="393445"/>
                </a:lnTo>
                <a:lnTo>
                  <a:pt x="54815" y="385473"/>
                </a:lnTo>
                <a:lnTo>
                  <a:pt x="35814" y="361695"/>
                </a:lnTo>
                <a:close/>
              </a:path>
              <a:path w="547370" h="439420">
                <a:moveTo>
                  <a:pt x="54815" y="385473"/>
                </a:moveTo>
                <a:lnTo>
                  <a:pt x="44830" y="393445"/>
                </a:lnTo>
                <a:lnTo>
                  <a:pt x="54355" y="405256"/>
                </a:lnTo>
                <a:lnTo>
                  <a:pt x="64289" y="397328"/>
                </a:lnTo>
                <a:lnTo>
                  <a:pt x="54815" y="385473"/>
                </a:lnTo>
                <a:close/>
              </a:path>
              <a:path w="547370" h="439420">
                <a:moveTo>
                  <a:pt x="64289" y="397328"/>
                </a:moveTo>
                <a:lnTo>
                  <a:pt x="54355" y="405256"/>
                </a:lnTo>
                <a:lnTo>
                  <a:pt x="70625" y="405256"/>
                </a:lnTo>
                <a:lnTo>
                  <a:pt x="64289" y="397328"/>
                </a:lnTo>
                <a:close/>
              </a:path>
              <a:path w="547370" h="439420">
                <a:moveTo>
                  <a:pt x="537591" y="0"/>
                </a:moveTo>
                <a:lnTo>
                  <a:pt x="54815" y="385473"/>
                </a:lnTo>
                <a:lnTo>
                  <a:pt x="64289" y="397328"/>
                </a:lnTo>
                <a:lnTo>
                  <a:pt x="547116" y="11937"/>
                </a:lnTo>
                <a:lnTo>
                  <a:pt x="5375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5179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/>
              <a:t>Need </a:t>
            </a:r>
            <a:r>
              <a:rPr sz="4000" spc="-75" dirty="0"/>
              <a:t>for</a:t>
            </a:r>
            <a:r>
              <a:rPr sz="4000" spc="-670" dirty="0"/>
              <a:t> </a:t>
            </a:r>
            <a:r>
              <a:rPr sz="4000" spc="-370" dirty="0"/>
              <a:t>Secure </a:t>
            </a:r>
            <a:r>
              <a:rPr sz="4000" spc="-270" dirty="0"/>
              <a:t>Hardware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35940" y="1378661"/>
            <a:ext cx="7953375" cy="2527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16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Systems are increasingly relying on hardware for protection of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critical</a:t>
            </a:r>
          </a:p>
          <a:p>
            <a:pPr marL="194945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software</a:t>
            </a: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A00915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ARM </a:t>
            </a:r>
            <a:r>
              <a:rPr sz="1700" spc="-5" dirty="0">
                <a:solidFill>
                  <a:srgbClr val="7B400E"/>
                </a:solidFill>
                <a:latin typeface="Arial"/>
                <a:cs typeface="Arial"/>
              </a:rPr>
              <a:t>TrustZone, Intel </a:t>
            </a: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SGX, IBM</a:t>
            </a:r>
            <a:r>
              <a:rPr sz="1700" spc="-4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SecureBlue</a:t>
            </a:r>
            <a:endParaRPr sz="17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A00915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45" dirty="0">
                <a:latin typeface="Arial"/>
                <a:cs typeface="Arial"/>
              </a:rPr>
              <a:t>Yet, </a:t>
            </a:r>
            <a:r>
              <a:rPr sz="2000" dirty="0">
                <a:latin typeface="Arial"/>
                <a:cs typeface="Arial"/>
              </a:rPr>
              <a:t>modern processors are complex 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error-prone</a:t>
            </a: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A00915"/>
              </a:buClr>
              <a:buSzPct val="85294"/>
              <a:buChar char="•"/>
              <a:tabLst>
                <a:tab pos="470534" algn="l"/>
              </a:tabLst>
            </a:pPr>
            <a:r>
              <a:rPr sz="1700" spc="-15" dirty="0">
                <a:solidFill>
                  <a:srgbClr val="7B400E"/>
                </a:solidFill>
                <a:latin typeface="Arial"/>
                <a:cs typeface="Arial"/>
              </a:rPr>
              <a:t>Moreover, </a:t>
            </a:r>
            <a:r>
              <a:rPr sz="1700" spc="-5" dirty="0">
                <a:solidFill>
                  <a:srgbClr val="7B400E"/>
                </a:solidFill>
                <a:latin typeface="Arial"/>
                <a:cs typeface="Arial"/>
              </a:rPr>
              <a:t>difficult </a:t>
            </a: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to</a:t>
            </a:r>
            <a:r>
              <a:rPr sz="1700" spc="15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patch!</a:t>
            </a:r>
            <a:endParaRPr sz="17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A00915"/>
              </a:buClr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Also, vulnerable to side/covert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channels</a:t>
            </a:r>
          </a:p>
          <a:p>
            <a:pPr marL="469900" lvl="1" indent="-182880">
              <a:lnSpc>
                <a:spcPct val="100000"/>
              </a:lnSpc>
              <a:spcBef>
                <a:spcPts val="15"/>
              </a:spcBef>
              <a:buClr>
                <a:srgbClr val="A00915"/>
              </a:buClr>
              <a:buSzPct val="85294"/>
              <a:buChar char="•"/>
              <a:tabLst>
                <a:tab pos="470534" algn="l"/>
              </a:tabLst>
            </a:pPr>
            <a:r>
              <a:rPr sz="1700" spc="-5" dirty="0">
                <a:solidFill>
                  <a:srgbClr val="7B400E"/>
                </a:solidFill>
                <a:latin typeface="Arial"/>
                <a:cs typeface="Arial"/>
              </a:rPr>
              <a:t>Microarchitecture </a:t>
            </a:r>
            <a:r>
              <a:rPr sz="1700" dirty="0">
                <a:solidFill>
                  <a:srgbClr val="7B400E"/>
                </a:solidFill>
                <a:latin typeface="Arial"/>
                <a:cs typeface="Arial"/>
              </a:rPr>
              <a:t>timing channels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0016" y="4181855"/>
            <a:ext cx="3465576" cy="2109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7735" y="4607052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3090" y="4494009"/>
            <a:ext cx="2617000" cy="1696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2647" y="5129784"/>
            <a:ext cx="1293876" cy="1293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37576" y="5129784"/>
            <a:ext cx="819912" cy="1447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6831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85" dirty="0"/>
              <a:t>Microarchitecture </a:t>
            </a:r>
            <a:r>
              <a:rPr sz="4000" spc="-260" dirty="0"/>
              <a:t>Timing</a:t>
            </a:r>
            <a:r>
              <a:rPr sz="4000" spc="-730" dirty="0"/>
              <a:t> </a:t>
            </a:r>
            <a:r>
              <a:rPr sz="4000" spc="-345" dirty="0"/>
              <a:t>Channels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35940" y="1211325"/>
            <a:ext cx="7453630" cy="148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375"/>
              </a:lnSpc>
              <a:spcBef>
                <a:spcPts val="95"/>
              </a:spcBef>
              <a:buClr>
                <a:srgbClr val="A00915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Arial"/>
                <a:cs typeface="Arial"/>
              </a:rPr>
              <a:t>Dynamic allocation of shared resources introduces</a:t>
            </a:r>
            <a:r>
              <a:rPr sz="2200" spc="160" dirty="0"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timing</a:t>
            </a:r>
            <a:endParaRPr sz="2200" b="1" dirty="0">
              <a:latin typeface="Arial"/>
              <a:cs typeface="Arial"/>
            </a:endParaRPr>
          </a:p>
          <a:p>
            <a:pPr marL="194945">
              <a:lnSpc>
                <a:spcPts val="2375"/>
              </a:lnSpc>
            </a:pP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dependence </a:t>
            </a:r>
            <a:r>
              <a:rPr sz="2200" b="1" spc="-5" dirty="0">
                <a:latin typeface="Arial"/>
                <a:cs typeface="Arial"/>
              </a:rPr>
              <a:t>between software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modules</a:t>
            </a:r>
            <a:endParaRPr sz="2200" b="1" dirty="0">
              <a:latin typeface="Arial"/>
              <a:cs typeface="Arial"/>
            </a:endParaRPr>
          </a:p>
          <a:p>
            <a:pPr marL="469900" marR="5080" lvl="1" indent="-182880">
              <a:lnSpc>
                <a:spcPct val="80000"/>
              </a:lnSpc>
              <a:spcBef>
                <a:spcPts val="470"/>
              </a:spcBef>
              <a:buClr>
                <a:srgbClr val="A00915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7B400E"/>
                </a:solidFill>
                <a:latin typeface="Arial"/>
                <a:cs typeface="Arial"/>
              </a:rPr>
              <a:t>Functional units, branch </a:t>
            </a:r>
            <a:r>
              <a:rPr sz="1900" spc="-15" dirty="0">
                <a:solidFill>
                  <a:srgbClr val="7B400E"/>
                </a:solidFill>
                <a:latin typeface="Arial"/>
                <a:cs typeface="Arial"/>
              </a:rPr>
              <a:t>predictor, </a:t>
            </a:r>
            <a:r>
              <a:rPr sz="1900" spc="-5" dirty="0">
                <a:solidFill>
                  <a:srgbClr val="7B400E"/>
                </a:solidFill>
                <a:latin typeface="Arial"/>
                <a:cs typeface="Arial"/>
              </a:rPr>
              <a:t>caches, interconnect, </a:t>
            </a:r>
            <a:r>
              <a:rPr sz="1900" spc="-25" dirty="0">
                <a:solidFill>
                  <a:srgbClr val="7B400E"/>
                </a:solidFill>
                <a:latin typeface="Arial"/>
                <a:cs typeface="Arial"/>
              </a:rPr>
              <a:t>memory,  </a:t>
            </a:r>
            <a:r>
              <a:rPr sz="1900" spc="-5" dirty="0">
                <a:solidFill>
                  <a:srgbClr val="7B400E"/>
                </a:solidFill>
                <a:latin typeface="Arial"/>
                <a:cs typeface="Arial"/>
              </a:rPr>
              <a:t>accelerators,</a:t>
            </a:r>
            <a:r>
              <a:rPr sz="1900" spc="3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7B400E"/>
                </a:solidFill>
                <a:latin typeface="Arial"/>
                <a:cs typeface="Arial"/>
              </a:rPr>
              <a:t>etc.</a:t>
            </a:r>
            <a:endParaRPr sz="1900" dirty="0">
              <a:latin typeface="Arial"/>
              <a:cs typeface="Arial"/>
            </a:endParaRPr>
          </a:p>
          <a:p>
            <a:pPr marL="195580" indent="-182880">
              <a:lnSpc>
                <a:spcPts val="2630"/>
              </a:lnSpc>
              <a:buClr>
                <a:srgbClr val="A00915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Arial"/>
                <a:cs typeface="Arial"/>
              </a:rPr>
              <a:t>Cannot be fully controlled in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software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66259" y="4541520"/>
            <a:ext cx="896619" cy="315595"/>
          </a:xfrm>
          <a:custGeom>
            <a:avLst/>
            <a:gdLst/>
            <a:ahLst/>
            <a:cxnLst/>
            <a:rect l="l" t="t" r="r" b="b"/>
            <a:pathLst>
              <a:path w="896620" h="315595">
                <a:moveTo>
                  <a:pt x="0" y="315467"/>
                </a:moveTo>
                <a:lnTo>
                  <a:pt x="896112" y="315467"/>
                </a:lnTo>
                <a:lnTo>
                  <a:pt x="896112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4872" y="4541520"/>
            <a:ext cx="1961514" cy="315595"/>
          </a:xfrm>
          <a:custGeom>
            <a:avLst/>
            <a:gdLst/>
            <a:ahLst/>
            <a:cxnLst/>
            <a:rect l="l" t="t" r="r" b="b"/>
            <a:pathLst>
              <a:path w="1961514" h="315595">
                <a:moveTo>
                  <a:pt x="0" y="315467"/>
                </a:moveTo>
                <a:lnTo>
                  <a:pt x="1961388" y="315467"/>
                </a:lnTo>
                <a:lnTo>
                  <a:pt x="1961388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8548" y="3229355"/>
            <a:ext cx="5773420" cy="2467610"/>
          </a:xfrm>
          <a:custGeom>
            <a:avLst/>
            <a:gdLst/>
            <a:ahLst/>
            <a:cxnLst/>
            <a:rect l="l" t="t" r="r" b="b"/>
            <a:pathLst>
              <a:path w="5773420" h="2467610">
                <a:moveTo>
                  <a:pt x="0" y="2467356"/>
                </a:moveTo>
                <a:lnTo>
                  <a:pt x="5772911" y="2467356"/>
                </a:lnTo>
                <a:lnTo>
                  <a:pt x="5772911" y="0"/>
                </a:lnTo>
                <a:lnTo>
                  <a:pt x="0" y="0"/>
                </a:lnTo>
                <a:lnTo>
                  <a:pt x="0" y="24673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8548" y="3229355"/>
            <a:ext cx="5773420" cy="2467610"/>
          </a:xfrm>
          <a:custGeom>
            <a:avLst/>
            <a:gdLst/>
            <a:ahLst/>
            <a:cxnLst/>
            <a:rect l="l" t="t" r="r" b="b"/>
            <a:pathLst>
              <a:path w="5773420" h="2467610">
                <a:moveTo>
                  <a:pt x="0" y="2467356"/>
                </a:moveTo>
                <a:lnTo>
                  <a:pt x="5772911" y="2467356"/>
                </a:lnTo>
                <a:lnTo>
                  <a:pt x="5772911" y="0"/>
                </a:lnTo>
                <a:lnTo>
                  <a:pt x="0" y="0"/>
                </a:lnTo>
                <a:lnTo>
                  <a:pt x="0" y="2467356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0967" y="3380232"/>
            <a:ext cx="1310640" cy="457200"/>
          </a:xfrm>
          <a:custGeom>
            <a:avLst/>
            <a:gdLst/>
            <a:ahLst/>
            <a:cxnLst/>
            <a:rect l="l" t="t" r="r" b="b"/>
            <a:pathLst>
              <a:path w="1310639" h="457200">
                <a:moveTo>
                  <a:pt x="0" y="457200"/>
                </a:moveTo>
                <a:lnTo>
                  <a:pt x="1310640" y="457200"/>
                </a:lnTo>
                <a:lnTo>
                  <a:pt x="131064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10967" y="3380232"/>
            <a:ext cx="1310640" cy="457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Core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72784" y="3398520"/>
            <a:ext cx="1310640" cy="311150"/>
          </a:xfrm>
          <a:custGeom>
            <a:avLst/>
            <a:gdLst/>
            <a:ahLst/>
            <a:cxnLst/>
            <a:rect l="l" t="t" r="r" b="b"/>
            <a:pathLst>
              <a:path w="1310640" h="311150">
                <a:moveTo>
                  <a:pt x="0" y="310895"/>
                </a:moveTo>
                <a:lnTo>
                  <a:pt x="1310639" y="310895"/>
                </a:lnTo>
                <a:lnTo>
                  <a:pt x="1310639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72784" y="3398520"/>
            <a:ext cx="1310640" cy="31115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229"/>
              </a:spcBef>
            </a:pPr>
            <a:r>
              <a:rPr sz="1600" spc="-5" dirty="0">
                <a:latin typeface="Arial"/>
                <a:cs typeface="Arial"/>
              </a:rPr>
              <a:t>TRNG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6500" y="4297679"/>
            <a:ext cx="1310640" cy="370840"/>
          </a:xfrm>
          <a:prstGeom prst="rect">
            <a:avLst/>
          </a:prstGeom>
          <a:solidFill>
            <a:srgbClr val="D9D9D9"/>
          </a:solidFill>
          <a:ln w="12192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465"/>
              </a:spcBef>
            </a:pPr>
            <a:r>
              <a:rPr sz="1600" spc="-10" dirty="0">
                <a:latin typeface="Arial"/>
                <a:cs typeface="Arial"/>
              </a:rPr>
              <a:t>CNN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6303" y="3380232"/>
            <a:ext cx="1310640" cy="462280"/>
          </a:xfrm>
          <a:prstGeom prst="rect">
            <a:avLst/>
          </a:prstGeom>
          <a:solidFill>
            <a:srgbClr val="D9D9D9"/>
          </a:solidFill>
          <a:ln w="12192">
            <a:solidFill>
              <a:srgbClr val="00000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819"/>
              </a:spcBef>
            </a:pPr>
            <a:r>
              <a:rPr sz="1600" spc="-5" dirty="0">
                <a:latin typeface="Arial"/>
                <a:cs typeface="Arial"/>
              </a:rPr>
              <a:t>Core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32120" y="3384803"/>
            <a:ext cx="393700" cy="2158365"/>
          </a:xfrm>
          <a:custGeom>
            <a:avLst/>
            <a:gdLst/>
            <a:ahLst/>
            <a:cxnLst/>
            <a:rect l="l" t="t" r="r" b="b"/>
            <a:pathLst>
              <a:path w="393700" h="2158365">
                <a:moveTo>
                  <a:pt x="0" y="2157984"/>
                </a:moveTo>
                <a:lnTo>
                  <a:pt x="393191" y="2157984"/>
                </a:lnTo>
                <a:lnTo>
                  <a:pt x="393191" y="0"/>
                </a:lnTo>
                <a:lnTo>
                  <a:pt x="0" y="0"/>
                </a:lnTo>
                <a:lnTo>
                  <a:pt x="0" y="2157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32120" y="3384803"/>
            <a:ext cx="393700" cy="215836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vert270" wrap="square" lIns="0" tIns="6985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550"/>
              </a:spcBef>
            </a:pPr>
            <a:r>
              <a:rPr sz="1600" spc="-5" dirty="0">
                <a:latin typeface="Arial"/>
                <a:cs typeface="Arial"/>
              </a:rPr>
              <a:t>On-Chip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Interconnect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12492" y="5041391"/>
            <a:ext cx="2854960" cy="500380"/>
          </a:xfrm>
          <a:custGeom>
            <a:avLst/>
            <a:gdLst/>
            <a:ahLst/>
            <a:cxnLst/>
            <a:rect l="l" t="t" r="r" b="b"/>
            <a:pathLst>
              <a:path w="2854960" h="500379">
                <a:moveTo>
                  <a:pt x="0" y="499872"/>
                </a:moveTo>
                <a:lnTo>
                  <a:pt x="2854452" y="499872"/>
                </a:lnTo>
                <a:lnTo>
                  <a:pt x="2854452" y="0"/>
                </a:lnTo>
                <a:lnTo>
                  <a:pt x="0" y="0"/>
                </a:lnTo>
                <a:lnTo>
                  <a:pt x="0" y="4998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12492" y="5041391"/>
            <a:ext cx="2854960" cy="500380"/>
          </a:xfrm>
          <a:custGeom>
            <a:avLst/>
            <a:gdLst/>
            <a:ahLst/>
            <a:cxnLst/>
            <a:rect l="l" t="t" r="r" b="b"/>
            <a:pathLst>
              <a:path w="2854960" h="500379">
                <a:moveTo>
                  <a:pt x="0" y="499872"/>
                </a:moveTo>
                <a:lnTo>
                  <a:pt x="2854452" y="499872"/>
                </a:lnTo>
                <a:lnTo>
                  <a:pt x="2854452" y="0"/>
                </a:lnTo>
                <a:lnTo>
                  <a:pt x="0" y="0"/>
                </a:lnTo>
                <a:lnTo>
                  <a:pt x="0" y="4998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91357" y="5152771"/>
            <a:ext cx="1697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Memory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86500" y="5218176"/>
            <a:ext cx="1310640" cy="311150"/>
          </a:xfrm>
          <a:custGeom>
            <a:avLst/>
            <a:gdLst/>
            <a:ahLst/>
            <a:cxnLst/>
            <a:rect l="l" t="t" r="r" b="b"/>
            <a:pathLst>
              <a:path w="1310640" h="311150">
                <a:moveTo>
                  <a:pt x="0" y="310896"/>
                </a:moveTo>
                <a:lnTo>
                  <a:pt x="1310640" y="310896"/>
                </a:lnTo>
                <a:lnTo>
                  <a:pt x="1310640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86500" y="5218176"/>
            <a:ext cx="1310640" cy="311150"/>
          </a:xfrm>
          <a:custGeom>
            <a:avLst/>
            <a:gdLst/>
            <a:ahLst/>
            <a:cxnLst/>
            <a:rect l="l" t="t" r="r" b="b"/>
            <a:pathLst>
              <a:path w="1310640" h="311150">
                <a:moveTo>
                  <a:pt x="0" y="310896"/>
                </a:moveTo>
                <a:lnTo>
                  <a:pt x="1310640" y="310896"/>
                </a:lnTo>
                <a:lnTo>
                  <a:pt x="1310640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95643" y="5235955"/>
            <a:ext cx="295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12492" y="4021835"/>
            <a:ext cx="1310640" cy="303530"/>
          </a:xfrm>
          <a:custGeom>
            <a:avLst/>
            <a:gdLst/>
            <a:ahLst/>
            <a:cxnLst/>
            <a:rect l="l" t="t" r="r" b="b"/>
            <a:pathLst>
              <a:path w="1310639" h="303529">
                <a:moveTo>
                  <a:pt x="0" y="303275"/>
                </a:moveTo>
                <a:lnTo>
                  <a:pt x="1310640" y="303275"/>
                </a:lnTo>
                <a:lnTo>
                  <a:pt x="1310640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12492" y="4021835"/>
            <a:ext cx="1310640" cy="30353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latin typeface="Arial"/>
                <a:cs typeface="Arial"/>
              </a:rPr>
              <a:t>L1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15539" y="4539996"/>
            <a:ext cx="2851785" cy="317500"/>
          </a:xfrm>
          <a:custGeom>
            <a:avLst/>
            <a:gdLst/>
            <a:ahLst/>
            <a:cxnLst/>
            <a:rect l="l" t="t" r="r" b="b"/>
            <a:pathLst>
              <a:path w="2851785" h="317500">
                <a:moveTo>
                  <a:pt x="0" y="316991"/>
                </a:moveTo>
                <a:lnTo>
                  <a:pt x="2851404" y="316991"/>
                </a:lnTo>
                <a:lnTo>
                  <a:pt x="2851404" y="0"/>
                </a:lnTo>
                <a:lnTo>
                  <a:pt x="0" y="0"/>
                </a:lnTo>
                <a:lnTo>
                  <a:pt x="0" y="3169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15539" y="4539996"/>
            <a:ext cx="2851785" cy="3175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60"/>
              </a:spcBef>
            </a:pPr>
            <a:r>
              <a:rPr sz="1600" spc="-5" dirty="0">
                <a:latin typeface="Arial"/>
                <a:cs typeface="Arial"/>
              </a:rPr>
              <a:t>L2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56303" y="4021835"/>
            <a:ext cx="1310640" cy="303530"/>
          </a:xfrm>
          <a:prstGeom prst="rect">
            <a:avLst/>
          </a:prstGeom>
          <a:solidFill>
            <a:srgbClr val="D9D9D9"/>
          </a:solidFill>
          <a:ln w="12192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latin typeface="Arial"/>
                <a:cs typeface="Arial"/>
              </a:rPr>
              <a:t>L1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10383" y="5814059"/>
            <a:ext cx="3802379" cy="373380"/>
          </a:xfrm>
          <a:custGeom>
            <a:avLst/>
            <a:gdLst/>
            <a:ahLst/>
            <a:cxnLst/>
            <a:rect l="l" t="t" r="r" b="b"/>
            <a:pathLst>
              <a:path w="3802379" h="373379">
                <a:moveTo>
                  <a:pt x="0" y="373379"/>
                </a:moveTo>
                <a:lnTo>
                  <a:pt x="3802379" y="373379"/>
                </a:lnTo>
                <a:lnTo>
                  <a:pt x="3802379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10383" y="5814059"/>
            <a:ext cx="3802379" cy="37338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"/>
                <a:cs typeface="Arial"/>
              </a:rPr>
              <a:t>DRAM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86500" y="4774691"/>
            <a:ext cx="1310640" cy="337185"/>
          </a:xfrm>
          <a:custGeom>
            <a:avLst/>
            <a:gdLst/>
            <a:ahLst/>
            <a:cxnLst/>
            <a:rect l="l" t="t" r="r" b="b"/>
            <a:pathLst>
              <a:path w="1310640" h="337185">
                <a:moveTo>
                  <a:pt x="0" y="336804"/>
                </a:moveTo>
                <a:lnTo>
                  <a:pt x="1310640" y="336804"/>
                </a:lnTo>
                <a:lnTo>
                  <a:pt x="1310640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86500" y="4774691"/>
            <a:ext cx="1310640" cy="337185"/>
          </a:xfrm>
          <a:custGeom>
            <a:avLst/>
            <a:gdLst/>
            <a:ahLst/>
            <a:cxnLst/>
            <a:rect l="l" t="t" r="r" b="b"/>
            <a:pathLst>
              <a:path w="1310640" h="337185">
                <a:moveTo>
                  <a:pt x="0" y="336804"/>
                </a:moveTo>
                <a:lnTo>
                  <a:pt x="1310640" y="336804"/>
                </a:lnTo>
                <a:lnTo>
                  <a:pt x="1310640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704203" y="4804664"/>
            <a:ext cx="476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41395" y="3837432"/>
            <a:ext cx="52069" cy="184150"/>
          </a:xfrm>
          <a:custGeom>
            <a:avLst/>
            <a:gdLst/>
            <a:ahLst/>
            <a:cxnLst/>
            <a:rect l="l" t="t" r="r" b="b"/>
            <a:pathLst>
              <a:path w="52069" h="184150">
                <a:moveTo>
                  <a:pt x="19930" y="133159"/>
                </a:moveTo>
                <a:lnTo>
                  <a:pt x="889" y="133350"/>
                </a:lnTo>
                <a:lnTo>
                  <a:pt x="26797" y="183896"/>
                </a:lnTo>
                <a:lnTo>
                  <a:pt x="45311" y="145923"/>
                </a:lnTo>
                <a:lnTo>
                  <a:pt x="20066" y="145923"/>
                </a:lnTo>
                <a:lnTo>
                  <a:pt x="19930" y="133159"/>
                </a:lnTo>
                <a:close/>
              </a:path>
              <a:path w="52069" h="184150">
                <a:moveTo>
                  <a:pt x="32630" y="133032"/>
                </a:moveTo>
                <a:lnTo>
                  <a:pt x="19930" y="133159"/>
                </a:lnTo>
                <a:lnTo>
                  <a:pt x="20066" y="145923"/>
                </a:lnTo>
                <a:lnTo>
                  <a:pt x="32766" y="145796"/>
                </a:lnTo>
                <a:lnTo>
                  <a:pt x="32630" y="133032"/>
                </a:lnTo>
                <a:close/>
              </a:path>
              <a:path w="52069" h="184150">
                <a:moveTo>
                  <a:pt x="51689" y="132842"/>
                </a:moveTo>
                <a:lnTo>
                  <a:pt x="32630" y="133032"/>
                </a:lnTo>
                <a:lnTo>
                  <a:pt x="32766" y="145796"/>
                </a:lnTo>
                <a:lnTo>
                  <a:pt x="20066" y="145923"/>
                </a:lnTo>
                <a:lnTo>
                  <a:pt x="45311" y="145923"/>
                </a:lnTo>
                <a:lnTo>
                  <a:pt x="51689" y="132842"/>
                </a:lnTo>
                <a:close/>
              </a:path>
              <a:path w="52069" h="184150">
                <a:moveTo>
                  <a:pt x="31758" y="50736"/>
                </a:moveTo>
                <a:lnTo>
                  <a:pt x="19058" y="50863"/>
                </a:lnTo>
                <a:lnTo>
                  <a:pt x="19930" y="133159"/>
                </a:lnTo>
                <a:lnTo>
                  <a:pt x="32630" y="133032"/>
                </a:lnTo>
                <a:lnTo>
                  <a:pt x="31758" y="50736"/>
                </a:lnTo>
                <a:close/>
              </a:path>
              <a:path w="52069" h="184150">
                <a:moveTo>
                  <a:pt x="24892" y="0"/>
                </a:moveTo>
                <a:lnTo>
                  <a:pt x="0" y="51054"/>
                </a:lnTo>
                <a:lnTo>
                  <a:pt x="19058" y="50863"/>
                </a:lnTo>
                <a:lnTo>
                  <a:pt x="18923" y="38100"/>
                </a:lnTo>
                <a:lnTo>
                  <a:pt x="44355" y="37973"/>
                </a:lnTo>
                <a:lnTo>
                  <a:pt x="24892" y="0"/>
                </a:lnTo>
                <a:close/>
              </a:path>
              <a:path w="52069" h="184150">
                <a:moveTo>
                  <a:pt x="31623" y="37973"/>
                </a:moveTo>
                <a:lnTo>
                  <a:pt x="18923" y="38100"/>
                </a:lnTo>
                <a:lnTo>
                  <a:pt x="19058" y="50863"/>
                </a:lnTo>
                <a:lnTo>
                  <a:pt x="31758" y="50736"/>
                </a:lnTo>
                <a:lnTo>
                  <a:pt x="31623" y="37973"/>
                </a:lnTo>
                <a:close/>
              </a:path>
              <a:path w="52069" h="184150">
                <a:moveTo>
                  <a:pt x="44355" y="37973"/>
                </a:moveTo>
                <a:lnTo>
                  <a:pt x="31623" y="37973"/>
                </a:lnTo>
                <a:lnTo>
                  <a:pt x="31758" y="50736"/>
                </a:lnTo>
                <a:lnTo>
                  <a:pt x="50800" y="50546"/>
                </a:lnTo>
                <a:lnTo>
                  <a:pt x="44355" y="37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5079" y="5541264"/>
            <a:ext cx="50800" cy="273685"/>
          </a:xfrm>
          <a:custGeom>
            <a:avLst/>
            <a:gdLst/>
            <a:ahLst/>
            <a:cxnLst/>
            <a:rect l="l" t="t" r="r" b="b"/>
            <a:pathLst>
              <a:path w="50800" h="273685">
                <a:moveTo>
                  <a:pt x="19050" y="222440"/>
                </a:moveTo>
                <a:lnTo>
                  <a:pt x="0" y="222440"/>
                </a:lnTo>
                <a:lnTo>
                  <a:pt x="25400" y="273240"/>
                </a:lnTo>
                <a:lnTo>
                  <a:pt x="44450" y="235140"/>
                </a:lnTo>
                <a:lnTo>
                  <a:pt x="19050" y="235140"/>
                </a:lnTo>
                <a:lnTo>
                  <a:pt x="19050" y="222440"/>
                </a:lnTo>
                <a:close/>
              </a:path>
              <a:path w="50800" h="273685">
                <a:moveTo>
                  <a:pt x="31750" y="38100"/>
                </a:moveTo>
                <a:lnTo>
                  <a:pt x="19050" y="38100"/>
                </a:lnTo>
                <a:lnTo>
                  <a:pt x="19050" y="235140"/>
                </a:lnTo>
                <a:lnTo>
                  <a:pt x="31750" y="235140"/>
                </a:lnTo>
                <a:lnTo>
                  <a:pt x="31750" y="38100"/>
                </a:lnTo>
                <a:close/>
              </a:path>
              <a:path w="50800" h="273685">
                <a:moveTo>
                  <a:pt x="50800" y="222440"/>
                </a:moveTo>
                <a:lnTo>
                  <a:pt x="31750" y="222440"/>
                </a:lnTo>
                <a:lnTo>
                  <a:pt x="31750" y="235140"/>
                </a:lnTo>
                <a:lnTo>
                  <a:pt x="44450" y="235140"/>
                </a:lnTo>
                <a:lnTo>
                  <a:pt x="50800" y="222440"/>
                </a:lnTo>
                <a:close/>
              </a:path>
              <a:path w="50800" h="273685">
                <a:moveTo>
                  <a:pt x="25400" y="0"/>
                </a:moveTo>
                <a:lnTo>
                  <a:pt x="0" y="50800"/>
                </a:lnTo>
                <a:lnTo>
                  <a:pt x="19050" y="50800"/>
                </a:lnTo>
                <a:lnTo>
                  <a:pt x="19050" y="38100"/>
                </a:lnTo>
                <a:lnTo>
                  <a:pt x="44450" y="38100"/>
                </a:lnTo>
                <a:lnTo>
                  <a:pt x="25400" y="0"/>
                </a:lnTo>
                <a:close/>
              </a:path>
              <a:path w="50800" h="273685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50800" y="50800"/>
                </a:lnTo>
                <a:lnTo>
                  <a:pt x="444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16419" y="5529071"/>
            <a:ext cx="50800" cy="277495"/>
          </a:xfrm>
          <a:custGeom>
            <a:avLst/>
            <a:gdLst/>
            <a:ahLst/>
            <a:cxnLst/>
            <a:rect l="l" t="t" r="r" b="b"/>
            <a:pathLst>
              <a:path w="50800" h="277495">
                <a:moveTo>
                  <a:pt x="19050" y="226567"/>
                </a:moveTo>
                <a:lnTo>
                  <a:pt x="0" y="226567"/>
                </a:lnTo>
                <a:lnTo>
                  <a:pt x="25400" y="277367"/>
                </a:lnTo>
                <a:lnTo>
                  <a:pt x="44450" y="239267"/>
                </a:lnTo>
                <a:lnTo>
                  <a:pt x="19050" y="239267"/>
                </a:lnTo>
                <a:lnTo>
                  <a:pt x="19050" y="226567"/>
                </a:lnTo>
                <a:close/>
              </a:path>
              <a:path w="50800" h="277495">
                <a:moveTo>
                  <a:pt x="31750" y="38099"/>
                </a:moveTo>
                <a:lnTo>
                  <a:pt x="19050" y="38099"/>
                </a:lnTo>
                <a:lnTo>
                  <a:pt x="19050" y="239267"/>
                </a:lnTo>
                <a:lnTo>
                  <a:pt x="31750" y="239267"/>
                </a:lnTo>
                <a:lnTo>
                  <a:pt x="31750" y="38099"/>
                </a:lnTo>
                <a:close/>
              </a:path>
              <a:path w="50800" h="277495">
                <a:moveTo>
                  <a:pt x="50800" y="226567"/>
                </a:moveTo>
                <a:lnTo>
                  <a:pt x="31750" y="226567"/>
                </a:lnTo>
                <a:lnTo>
                  <a:pt x="31750" y="239267"/>
                </a:lnTo>
                <a:lnTo>
                  <a:pt x="44450" y="239267"/>
                </a:lnTo>
                <a:lnTo>
                  <a:pt x="50800" y="226567"/>
                </a:lnTo>
                <a:close/>
              </a:path>
              <a:path w="50800" h="277495">
                <a:moveTo>
                  <a:pt x="25400" y="0"/>
                </a:moveTo>
                <a:lnTo>
                  <a:pt x="0" y="50799"/>
                </a:lnTo>
                <a:lnTo>
                  <a:pt x="19050" y="50799"/>
                </a:lnTo>
                <a:lnTo>
                  <a:pt x="19050" y="38099"/>
                </a:lnTo>
                <a:lnTo>
                  <a:pt x="44450" y="38099"/>
                </a:lnTo>
                <a:lnTo>
                  <a:pt x="25400" y="0"/>
                </a:lnTo>
                <a:close/>
              </a:path>
              <a:path w="50800" h="277495">
                <a:moveTo>
                  <a:pt x="44450" y="38099"/>
                </a:moveTo>
                <a:lnTo>
                  <a:pt x="31750" y="38099"/>
                </a:lnTo>
                <a:lnTo>
                  <a:pt x="31750" y="50799"/>
                </a:lnTo>
                <a:lnTo>
                  <a:pt x="50800" y="50799"/>
                </a:lnTo>
                <a:lnTo>
                  <a:pt x="444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86223" y="3842003"/>
            <a:ext cx="50800" cy="179705"/>
          </a:xfrm>
          <a:custGeom>
            <a:avLst/>
            <a:gdLst/>
            <a:ahLst/>
            <a:cxnLst/>
            <a:rect l="l" t="t" r="r" b="b"/>
            <a:pathLst>
              <a:path w="50800" h="179704">
                <a:moveTo>
                  <a:pt x="19050" y="128905"/>
                </a:moveTo>
                <a:lnTo>
                  <a:pt x="0" y="128905"/>
                </a:lnTo>
                <a:lnTo>
                  <a:pt x="25400" y="179705"/>
                </a:lnTo>
                <a:lnTo>
                  <a:pt x="44450" y="141605"/>
                </a:lnTo>
                <a:lnTo>
                  <a:pt x="19050" y="141605"/>
                </a:lnTo>
                <a:lnTo>
                  <a:pt x="19050" y="128905"/>
                </a:lnTo>
                <a:close/>
              </a:path>
              <a:path w="50800" h="179704">
                <a:moveTo>
                  <a:pt x="31750" y="38100"/>
                </a:moveTo>
                <a:lnTo>
                  <a:pt x="19050" y="38100"/>
                </a:lnTo>
                <a:lnTo>
                  <a:pt x="19050" y="141605"/>
                </a:lnTo>
                <a:lnTo>
                  <a:pt x="31750" y="141605"/>
                </a:lnTo>
                <a:lnTo>
                  <a:pt x="31750" y="38100"/>
                </a:lnTo>
                <a:close/>
              </a:path>
              <a:path w="50800" h="179704">
                <a:moveTo>
                  <a:pt x="50800" y="128905"/>
                </a:moveTo>
                <a:lnTo>
                  <a:pt x="31750" y="128905"/>
                </a:lnTo>
                <a:lnTo>
                  <a:pt x="31750" y="141605"/>
                </a:lnTo>
                <a:lnTo>
                  <a:pt x="44450" y="141605"/>
                </a:lnTo>
                <a:lnTo>
                  <a:pt x="50800" y="128905"/>
                </a:lnTo>
                <a:close/>
              </a:path>
              <a:path w="50800" h="179704">
                <a:moveTo>
                  <a:pt x="25400" y="0"/>
                </a:moveTo>
                <a:lnTo>
                  <a:pt x="0" y="50800"/>
                </a:lnTo>
                <a:lnTo>
                  <a:pt x="19050" y="50800"/>
                </a:lnTo>
                <a:lnTo>
                  <a:pt x="19050" y="38100"/>
                </a:lnTo>
                <a:lnTo>
                  <a:pt x="44450" y="38100"/>
                </a:lnTo>
                <a:lnTo>
                  <a:pt x="25400" y="0"/>
                </a:lnTo>
                <a:close/>
              </a:path>
              <a:path w="50800" h="179704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50800" y="50800"/>
                </a:lnTo>
                <a:lnTo>
                  <a:pt x="444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6223" y="4325111"/>
            <a:ext cx="50800" cy="215900"/>
          </a:xfrm>
          <a:custGeom>
            <a:avLst/>
            <a:gdLst/>
            <a:ahLst/>
            <a:cxnLst/>
            <a:rect l="l" t="t" r="r" b="b"/>
            <a:pathLst>
              <a:path w="50800" h="215900">
                <a:moveTo>
                  <a:pt x="19050" y="164719"/>
                </a:moveTo>
                <a:lnTo>
                  <a:pt x="0" y="164719"/>
                </a:lnTo>
                <a:lnTo>
                  <a:pt x="25400" y="215519"/>
                </a:lnTo>
                <a:lnTo>
                  <a:pt x="44450" y="177419"/>
                </a:lnTo>
                <a:lnTo>
                  <a:pt x="19050" y="177419"/>
                </a:lnTo>
                <a:lnTo>
                  <a:pt x="19050" y="164719"/>
                </a:lnTo>
                <a:close/>
              </a:path>
              <a:path w="50800" h="215900">
                <a:moveTo>
                  <a:pt x="31750" y="38100"/>
                </a:moveTo>
                <a:lnTo>
                  <a:pt x="19050" y="38100"/>
                </a:lnTo>
                <a:lnTo>
                  <a:pt x="19050" y="177419"/>
                </a:lnTo>
                <a:lnTo>
                  <a:pt x="31750" y="177419"/>
                </a:lnTo>
                <a:lnTo>
                  <a:pt x="31750" y="38100"/>
                </a:lnTo>
                <a:close/>
              </a:path>
              <a:path w="50800" h="215900">
                <a:moveTo>
                  <a:pt x="50800" y="164719"/>
                </a:moveTo>
                <a:lnTo>
                  <a:pt x="31750" y="164719"/>
                </a:lnTo>
                <a:lnTo>
                  <a:pt x="31750" y="177419"/>
                </a:lnTo>
                <a:lnTo>
                  <a:pt x="44450" y="177419"/>
                </a:lnTo>
                <a:lnTo>
                  <a:pt x="50800" y="164719"/>
                </a:lnTo>
                <a:close/>
              </a:path>
              <a:path w="50800" h="215900">
                <a:moveTo>
                  <a:pt x="25400" y="0"/>
                </a:moveTo>
                <a:lnTo>
                  <a:pt x="0" y="50800"/>
                </a:lnTo>
                <a:lnTo>
                  <a:pt x="19050" y="50800"/>
                </a:lnTo>
                <a:lnTo>
                  <a:pt x="19050" y="38100"/>
                </a:lnTo>
                <a:lnTo>
                  <a:pt x="44450" y="38100"/>
                </a:lnTo>
                <a:lnTo>
                  <a:pt x="25400" y="0"/>
                </a:lnTo>
                <a:close/>
              </a:path>
              <a:path w="50800" h="215900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50800" y="50800"/>
                </a:lnTo>
                <a:lnTo>
                  <a:pt x="444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2411" y="4325111"/>
            <a:ext cx="50800" cy="215900"/>
          </a:xfrm>
          <a:custGeom>
            <a:avLst/>
            <a:gdLst/>
            <a:ahLst/>
            <a:cxnLst/>
            <a:rect l="l" t="t" r="r" b="b"/>
            <a:pathLst>
              <a:path w="50800" h="215900">
                <a:moveTo>
                  <a:pt x="19050" y="164719"/>
                </a:moveTo>
                <a:lnTo>
                  <a:pt x="0" y="164719"/>
                </a:lnTo>
                <a:lnTo>
                  <a:pt x="25400" y="215519"/>
                </a:lnTo>
                <a:lnTo>
                  <a:pt x="44450" y="177419"/>
                </a:lnTo>
                <a:lnTo>
                  <a:pt x="19050" y="177419"/>
                </a:lnTo>
                <a:lnTo>
                  <a:pt x="19050" y="164719"/>
                </a:lnTo>
                <a:close/>
              </a:path>
              <a:path w="50800" h="215900">
                <a:moveTo>
                  <a:pt x="31750" y="38100"/>
                </a:moveTo>
                <a:lnTo>
                  <a:pt x="19050" y="38100"/>
                </a:lnTo>
                <a:lnTo>
                  <a:pt x="19050" y="177419"/>
                </a:lnTo>
                <a:lnTo>
                  <a:pt x="31750" y="177419"/>
                </a:lnTo>
                <a:lnTo>
                  <a:pt x="31750" y="38100"/>
                </a:lnTo>
                <a:close/>
              </a:path>
              <a:path w="50800" h="215900">
                <a:moveTo>
                  <a:pt x="50800" y="164719"/>
                </a:moveTo>
                <a:lnTo>
                  <a:pt x="31750" y="164719"/>
                </a:lnTo>
                <a:lnTo>
                  <a:pt x="31750" y="177419"/>
                </a:lnTo>
                <a:lnTo>
                  <a:pt x="44450" y="177419"/>
                </a:lnTo>
                <a:lnTo>
                  <a:pt x="50800" y="164719"/>
                </a:lnTo>
                <a:close/>
              </a:path>
              <a:path w="50800" h="215900">
                <a:moveTo>
                  <a:pt x="25400" y="0"/>
                </a:moveTo>
                <a:lnTo>
                  <a:pt x="0" y="50800"/>
                </a:lnTo>
                <a:lnTo>
                  <a:pt x="19050" y="50800"/>
                </a:lnTo>
                <a:lnTo>
                  <a:pt x="19050" y="38100"/>
                </a:lnTo>
                <a:lnTo>
                  <a:pt x="44450" y="38100"/>
                </a:lnTo>
                <a:lnTo>
                  <a:pt x="25400" y="0"/>
                </a:lnTo>
                <a:close/>
              </a:path>
              <a:path w="50800" h="215900">
                <a:moveTo>
                  <a:pt x="44450" y="38100"/>
                </a:moveTo>
                <a:lnTo>
                  <a:pt x="31750" y="38100"/>
                </a:lnTo>
                <a:lnTo>
                  <a:pt x="31750" y="50800"/>
                </a:lnTo>
                <a:lnTo>
                  <a:pt x="50800" y="50800"/>
                </a:lnTo>
                <a:lnTo>
                  <a:pt x="444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66944" y="4673219"/>
            <a:ext cx="241300" cy="51435"/>
          </a:xfrm>
          <a:custGeom>
            <a:avLst/>
            <a:gdLst/>
            <a:ahLst/>
            <a:cxnLst/>
            <a:rect l="l" t="t" r="r" b="b"/>
            <a:pathLst>
              <a:path w="241300" h="51435">
                <a:moveTo>
                  <a:pt x="50672" y="380"/>
                </a:moveTo>
                <a:lnTo>
                  <a:pt x="0" y="25907"/>
                </a:lnTo>
                <a:lnTo>
                  <a:pt x="50926" y="51180"/>
                </a:lnTo>
                <a:lnTo>
                  <a:pt x="50832" y="32257"/>
                </a:lnTo>
                <a:lnTo>
                  <a:pt x="38100" y="32257"/>
                </a:lnTo>
                <a:lnTo>
                  <a:pt x="38100" y="19557"/>
                </a:lnTo>
                <a:lnTo>
                  <a:pt x="50768" y="19519"/>
                </a:lnTo>
                <a:lnTo>
                  <a:pt x="50672" y="380"/>
                </a:lnTo>
                <a:close/>
              </a:path>
              <a:path w="241300" h="51435">
                <a:moveTo>
                  <a:pt x="228760" y="19049"/>
                </a:moveTo>
                <a:lnTo>
                  <a:pt x="203200" y="19049"/>
                </a:lnTo>
                <a:lnTo>
                  <a:pt x="203200" y="31749"/>
                </a:lnTo>
                <a:lnTo>
                  <a:pt x="190452" y="31789"/>
                </a:lnTo>
                <a:lnTo>
                  <a:pt x="190500" y="50799"/>
                </a:lnTo>
                <a:lnTo>
                  <a:pt x="241300" y="25272"/>
                </a:lnTo>
                <a:lnTo>
                  <a:pt x="228760" y="19049"/>
                </a:lnTo>
                <a:close/>
              </a:path>
              <a:path w="241300" h="51435">
                <a:moveTo>
                  <a:pt x="50768" y="19519"/>
                </a:moveTo>
                <a:lnTo>
                  <a:pt x="38100" y="19557"/>
                </a:lnTo>
                <a:lnTo>
                  <a:pt x="38100" y="32257"/>
                </a:lnTo>
                <a:lnTo>
                  <a:pt x="50832" y="32218"/>
                </a:lnTo>
                <a:lnTo>
                  <a:pt x="50768" y="19519"/>
                </a:lnTo>
                <a:close/>
              </a:path>
              <a:path w="241300" h="51435">
                <a:moveTo>
                  <a:pt x="50832" y="32218"/>
                </a:moveTo>
                <a:lnTo>
                  <a:pt x="38100" y="32257"/>
                </a:lnTo>
                <a:lnTo>
                  <a:pt x="50832" y="32257"/>
                </a:lnTo>
                <a:close/>
              </a:path>
              <a:path w="241300" h="51435">
                <a:moveTo>
                  <a:pt x="190420" y="19089"/>
                </a:moveTo>
                <a:lnTo>
                  <a:pt x="50768" y="19519"/>
                </a:lnTo>
                <a:lnTo>
                  <a:pt x="50832" y="32218"/>
                </a:lnTo>
                <a:lnTo>
                  <a:pt x="190452" y="31789"/>
                </a:lnTo>
                <a:lnTo>
                  <a:pt x="190420" y="19089"/>
                </a:lnTo>
                <a:close/>
              </a:path>
              <a:path w="241300" h="51435">
                <a:moveTo>
                  <a:pt x="203200" y="19049"/>
                </a:moveTo>
                <a:lnTo>
                  <a:pt x="190420" y="19089"/>
                </a:lnTo>
                <a:lnTo>
                  <a:pt x="190452" y="31789"/>
                </a:lnTo>
                <a:lnTo>
                  <a:pt x="203200" y="31749"/>
                </a:lnTo>
                <a:lnTo>
                  <a:pt x="203200" y="19049"/>
                </a:lnTo>
                <a:close/>
              </a:path>
              <a:path w="241300" h="51435">
                <a:moveTo>
                  <a:pt x="190372" y="0"/>
                </a:moveTo>
                <a:lnTo>
                  <a:pt x="190420" y="19089"/>
                </a:lnTo>
                <a:lnTo>
                  <a:pt x="228760" y="19049"/>
                </a:lnTo>
                <a:lnTo>
                  <a:pt x="190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66944" y="5264911"/>
            <a:ext cx="241300" cy="52069"/>
          </a:xfrm>
          <a:custGeom>
            <a:avLst/>
            <a:gdLst/>
            <a:ahLst/>
            <a:cxnLst/>
            <a:rect l="l" t="t" r="r" b="b"/>
            <a:pathLst>
              <a:path w="241300" h="52070">
                <a:moveTo>
                  <a:pt x="50545" y="1269"/>
                </a:moveTo>
                <a:lnTo>
                  <a:pt x="0" y="27178"/>
                </a:lnTo>
                <a:lnTo>
                  <a:pt x="51053" y="52069"/>
                </a:lnTo>
                <a:lnTo>
                  <a:pt x="50864" y="33146"/>
                </a:lnTo>
                <a:lnTo>
                  <a:pt x="38100" y="33146"/>
                </a:lnTo>
                <a:lnTo>
                  <a:pt x="37972" y="20446"/>
                </a:lnTo>
                <a:lnTo>
                  <a:pt x="50736" y="20329"/>
                </a:lnTo>
                <a:lnTo>
                  <a:pt x="50545" y="1269"/>
                </a:lnTo>
                <a:close/>
              </a:path>
              <a:path w="241300" h="52070">
                <a:moveTo>
                  <a:pt x="229057" y="18922"/>
                </a:moveTo>
                <a:lnTo>
                  <a:pt x="203072" y="18922"/>
                </a:lnTo>
                <a:lnTo>
                  <a:pt x="203200" y="31622"/>
                </a:lnTo>
                <a:lnTo>
                  <a:pt x="190563" y="31739"/>
                </a:lnTo>
                <a:lnTo>
                  <a:pt x="190753" y="50800"/>
                </a:lnTo>
                <a:lnTo>
                  <a:pt x="241300" y="24891"/>
                </a:lnTo>
                <a:lnTo>
                  <a:pt x="229057" y="18922"/>
                </a:lnTo>
                <a:close/>
              </a:path>
              <a:path w="241300" h="52070">
                <a:moveTo>
                  <a:pt x="50736" y="20329"/>
                </a:moveTo>
                <a:lnTo>
                  <a:pt x="37972" y="20446"/>
                </a:lnTo>
                <a:lnTo>
                  <a:pt x="38100" y="33146"/>
                </a:lnTo>
                <a:lnTo>
                  <a:pt x="50863" y="33029"/>
                </a:lnTo>
                <a:lnTo>
                  <a:pt x="50736" y="20329"/>
                </a:lnTo>
                <a:close/>
              </a:path>
              <a:path w="241300" h="52070">
                <a:moveTo>
                  <a:pt x="50863" y="33029"/>
                </a:moveTo>
                <a:lnTo>
                  <a:pt x="38100" y="33146"/>
                </a:lnTo>
                <a:lnTo>
                  <a:pt x="50864" y="33146"/>
                </a:lnTo>
                <a:close/>
              </a:path>
              <a:path w="241300" h="52070">
                <a:moveTo>
                  <a:pt x="190436" y="19039"/>
                </a:moveTo>
                <a:lnTo>
                  <a:pt x="50736" y="20329"/>
                </a:lnTo>
                <a:lnTo>
                  <a:pt x="50863" y="33029"/>
                </a:lnTo>
                <a:lnTo>
                  <a:pt x="190563" y="31739"/>
                </a:lnTo>
                <a:lnTo>
                  <a:pt x="190436" y="19039"/>
                </a:lnTo>
                <a:close/>
              </a:path>
              <a:path w="241300" h="52070">
                <a:moveTo>
                  <a:pt x="203072" y="18922"/>
                </a:moveTo>
                <a:lnTo>
                  <a:pt x="190436" y="19039"/>
                </a:lnTo>
                <a:lnTo>
                  <a:pt x="190563" y="31739"/>
                </a:lnTo>
                <a:lnTo>
                  <a:pt x="203200" y="31622"/>
                </a:lnTo>
                <a:lnTo>
                  <a:pt x="203072" y="18922"/>
                </a:lnTo>
                <a:close/>
              </a:path>
              <a:path w="241300" h="52070">
                <a:moveTo>
                  <a:pt x="190245" y="0"/>
                </a:moveTo>
                <a:lnTo>
                  <a:pt x="190436" y="19039"/>
                </a:lnTo>
                <a:lnTo>
                  <a:pt x="229057" y="18922"/>
                </a:lnTo>
                <a:lnTo>
                  <a:pt x="190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25311" y="5348223"/>
            <a:ext cx="357505" cy="50800"/>
          </a:xfrm>
          <a:custGeom>
            <a:avLst/>
            <a:gdLst/>
            <a:ahLst/>
            <a:cxnLst/>
            <a:rect l="l" t="t" r="r" b="b"/>
            <a:pathLst>
              <a:path w="357504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357504" h="50800">
                <a:moveTo>
                  <a:pt x="306197" y="0"/>
                </a:moveTo>
                <a:lnTo>
                  <a:pt x="306197" y="50800"/>
                </a:lnTo>
                <a:lnTo>
                  <a:pt x="344297" y="31750"/>
                </a:lnTo>
                <a:lnTo>
                  <a:pt x="318897" y="31750"/>
                </a:lnTo>
                <a:lnTo>
                  <a:pt x="318897" y="19050"/>
                </a:lnTo>
                <a:lnTo>
                  <a:pt x="344297" y="19050"/>
                </a:lnTo>
                <a:lnTo>
                  <a:pt x="306197" y="0"/>
                </a:lnTo>
                <a:close/>
              </a:path>
              <a:path w="357504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357504" h="50800">
                <a:moveTo>
                  <a:pt x="306197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306197" y="31750"/>
                </a:lnTo>
                <a:lnTo>
                  <a:pt x="306197" y="19050"/>
                </a:lnTo>
                <a:close/>
              </a:path>
              <a:path w="357504" h="50800">
                <a:moveTo>
                  <a:pt x="344297" y="19050"/>
                </a:moveTo>
                <a:lnTo>
                  <a:pt x="318897" y="19050"/>
                </a:lnTo>
                <a:lnTo>
                  <a:pt x="318897" y="31750"/>
                </a:lnTo>
                <a:lnTo>
                  <a:pt x="344297" y="31750"/>
                </a:lnTo>
                <a:lnTo>
                  <a:pt x="356997" y="25400"/>
                </a:lnTo>
                <a:lnTo>
                  <a:pt x="3442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34455" y="4923028"/>
            <a:ext cx="357505" cy="50800"/>
          </a:xfrm>
          <a:custGeom>
            <a:avLst/>
            <a:gdLst/>
            <a:ahLst/>
            <a:cxnLst/>
            <a:rect l="l" t="t" r="r" b="b"/>
            <a:pathLst>
              <a:path w="357504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357504" h="50800">
                <a:moveTo>
                  <a:pt x="306197" y="0"/>
                </a:moveTo>
                <a:lnTo>
                  <a:pt x="306197" y="50800"/>
                </a:lnTo>
                <a:lnTo>
                  <a:pt x="344297" y="31750"/>
                </a:lnTo>
                <a:lnTo>
                  <a:pt x="318897" y="31750"/>
                </a:lnTo>
                <a:lnTo>
                  <a:pt x="318897" y="19050"/>
                </a:lnTo>
                <a:lnTo>
                  <a:pt x="344297" y="19050"/>
                </a:lnTo>
                <a:lnTo>
                  <a:pt x="306197" y="0"/>
                </a:lnTo>
                <a:close/>
              </a:path>
              <a:path w="357504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357504" h="50800">
                <a:moveTo>
                  <a:pt x="306197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306197" y="31750"/>
                </a:lnTo>
                <a:lnTo>
                  <a:pt x="306197" y="19050"/>
                </a:lnTo>
                <a:close/>
              </a:path>
              <a:path w="357504" h="50800">
                <a:moveTo>
                  <a:pt x="344297" y="19050"/>
                </a:moveTo>
                <a:lnTo>
                  <a:pt x="318897" y="19050"/>
                </a:lnTo>
                <a:lnTo>
                  <a:pt x="318897" y="31750"/>
                </a:lnTo>
                <a:lnTo>
                  <a:pt x="344297" y="31750"/>
                </a:lnTo>
                <a:lnTo>
                  <a:pt x="356997" y="25400"/>
                </a:lnTo>
                <a:lnTo>
                  <a:pt x="3442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25311" y="3508755"/>
            <a:ext cx="357505" cy="50800"/>
          </a:xfrm>
          <a:custGeom>
            <a:avLst/>
            <a:gdLst/>
            <a:ahLst/>
            <a:cxnLst/>
            <a:rect l="l" t="t" r="r" b="b"/>
            <a:pathLst>
              <a:path w="357504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357504" h="50800">
                <a:moveTo>
                  <a:pt x="306197" y="0"/>
                </a:moveTo>
                <a:lnTo>
                  <a:pt x="306197" y="50800"/>
                </a:lnTo>
                <a:lnTo>
                  <a:pt x="344297" y="31750"/>
                </a:lnTo>
                <a:lnTo>
                  <a:pt x="318897" y="31750"/>
                </a:lnTo>
                <a:lnTo>
                  <a:pt x="318897" y="19050"/>
                </a:lnTo>
                <a:lnTo>
                  <a:pt x="344297" y="19050"/>
                </a:lnTo>
                <a:lnTo>
                  <a:pt x="306197" y="0"/>
                </a:lnTo>
                <a:close/>
              </a:path>
              <a:path w="357504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357504" h="50800">
                <a:moveTo>
                  <a:pt x="306197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306197" y="31750"/>
                </a:lnTo>
                <a:lnTo>
                  <a:pt x="306197" y="19050"/>
                </a:lnTo>
                <a:close/>
              </a:path>
              <a:path w="357504" h="50800">
                <a:moveTo>
                  <a:pt x="344297" y="19050"/>
                </a:moveTo>
                <a:lnTo>
                  <a:pt x="318897" y="19050"/>
                </a:lnTo>
                <a:lnTo>
                  <a:pt x="318897" y="31750"/>
                </a:lnTo>
                <a:lnTo>
                  <a:pt x="344297" y="31750"/>
                </a:lnTo>
                <a:lnTo>
                  <a:pt x="356997" y="25400"/>
                </a:lnTo>
                <a:lnTo>
                  <a:pt x="3442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19215" y="4432300"/>
            <a:ext cx="357505" cy="50800"/>
          </a:xfrm>
          <a:custGeom>
            <a:avLst/>
            <a:gdLst/>
            <a:ahLst/>
            <a:cxnLst/>
            <a:rect l="l" t="t" r="r" b="b"/>
            <a:pathLst>
              <a:path w="357504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357504" h="50800">
                <a:moveTo>
                  <a:pt x="306197" y="0"/>
                </a:moveTo>
                <a:lnTo>
                  <a:pt x="306197" y="50800"/>
                </a:lnTo>
                <a:lnTo>
                  <a:pt x="344297" y="31750"/>
                </a:lnTo>
                <a:lnTo>
                  <a:pt x="318897" y="31750"/>
                </a:lnTo>
                <a:lnTo>
                  <a:pt x="318897" y="19050"/>
                </a:lnTo>
                <a:lnTo>
                  <a:pt x="344297" y="19050"/>
                </a:lnTo>
                <a:lnTo>
                  <a:pt x="306197" y="0"/>
                </a:lnTo>
                <a:close/>
              </a:path>
              <a:path w="357504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357504" h="50800">
                <a:moveTo>
                  <a:pt x="306197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306197" y="31750"/>
                </a:lnTo>
                <a:lnTo>
                  <a:pt x="306197" y="19050"/>
                </a:lnTo>
                <a:close/>
              </a:path>
              <a:path w="357504" h="50800">
                <a:moveTo>
                  <a:pt x="344297" y="19050"/>
                </a:moveTo>
                <a:lnTo>
                  <a:pt x="318897" y="19050"/>
                </a:lnTo>
                <a:lnTo>
                  <a:pt x="318897" y="31750"/>
                </a:lnTo>
                <a:lnTo>
                  <a:pt x="344297" y="31750"/>
                </a:lnTo>
                <a:lnTo>
                  <a:pt x="356997" y="25400"/>
                </a:lnTo>
                <a:lnTo>
                  <a:pt x="3442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284976" y="3817620"/>
            <a:ext cx="1310640" cy="370840"/>
          </a:xfrm>
          <a:prstGeom prst="rect">
            <a:avLst/>
          </a:prstGeom>
          <a:solidFill>
            <a:srgbClr val="D9D9D9"/>
          </a:solidFill>
          <a:ln w="12192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459"/>
              </a:spcBef>
            </a:pPr>
            <a:r>
              <a:rPr sz="1600" spc="-10" dirty="0">
                <a:latin typeface="Arial"/>
                <a:cs typeface="Arial"/>
              </a:rPr>
              <a:t>GPU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19215" y="3976623"/>
            <a:ext cx="357505" cy="50800"/>
          </a:xfrm>
          <a:custGeom>
            <a:avLst/>
            <a:gdLst/>
            <a:ahLst/>
            <a:cxnLst/>
            <a:rect l="l" t="t" r="r" b="b"/>
            <a:pathLst>
              <a:path w="357504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357504" h="50800">
                <a:moveTo>
                  <a:pt x="306197" y="0"/>
                </a:moveTo>
                <a:lnTo>
                  <a:pt x="306197" y="50800"/>
                </a:lnTo>
                <a:lnTo>
                  <a:pt x="344297" y="31750"/>
                </a:lnTo>
                <a:lnTo>
                  <a:pt x="318897" y="31750"/>
                </a:lnTo>
                <a:lnTo>
                  <a:pt x="318897" y="19050"/>
                </a:lnTo>
                <a:lnTo>
                  <a:pt x="344297" y="19050"/>
                </a:lnTo>
                <a:lnTo>
                  <a:pt x="306197" y="0"/>
                </a:lnTo>
                <a:close/>
              </a:path>
              <a:path w="357504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357504" h="50800">
                <a:moveTo>
                  <a:pt x="306197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306197" y="31750"/>
                </a:lnTo>
                <a:lnTo>
                  <a:pt x="306197" y="19050"/>
                </a:lnTo>
                <a:close/>
              </a:path>
              <a:path w="357504" h="50800">
                <a:moveTo>
                  <a:pt x="344297" y="19050"/>
                </a:moveTo>
                <a:lnTo>
                  <a:pt x="318897" y="19050"/>
                </a:lnTo>
                <a:lnTo>
                  <a:pt x="318897" y="31750"/>
                </a:lnTo>
                <a:lnTo>
                  <a:pt x="344297" y="31750"/>
                </a:lnTo>
                <a:lnTo>
                  <a:pt x="356997" y="25400"/>
                </a:lnTo>
                <a:lnTo>
                  <a:pt x="34429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43607" y="3546475"/>
            <a:ext cx="664845" cy="122555"/>
          </a:xfrm>
          <a:custGeom>
            <a:avLst/>
            <a:gdLst/>
            <a:ahLst/>
            <a:cxnLst/>
            <a:rect l="l" t="t" r="r" b="b"/>
            <a:pathLst>
              <a:path w="664844" h="122554">
                <a:moveTo>
                  <a:pt x="593852" y="46989"/>
                </a:moveTo>
                <a:lnTo>
                  <a:pt x="589890" y="77212"/>
                </a:lnTo>
                <a:lnTo>
                  <a:pt x="602488" y="78867"/>
                </a:lnTo>
                <a:lnTo>
                  <a:pt x="600456" y="93980"/>
                </a:lnTo>
                <a:lnTo>
                  <a:pt x="587691" y="93980"/>
                </a:lnTo>
                <a:lnTo>
                  <a:pt x="583946" y="122555"/>
                </a:lnTo>
                <a:lnTo>
                  <a:pt x="664464" y="94742"/>
                </a:lnTo>
                <a:lnTo>
                  <a:pt x="663337" y="93980"/>
                </a:lnTo>
                <a:lnTo>
                  <a:pt x="600456" y="93980"/>
                </a:lnTo>
                <a:lnTo>
                  <a:pt x="587908" y="92329"/>
                </a:lnTo>
                <a:lnTo>
                  <a:pt x="660896" y="92329"/>
                </a:lnTo>
                <a:lnTo>
                  <a:pt x="593852" y="46989"/>
                </a:lnTo>
                <a:close/>
              </a:path>
              <a:path w="664844" h="122554">
                <a:moveTo>
                  <a:pt x="589890" y="77212"/>
                </a:moveTo>
                <a:lnTo>
                  <a:pt x="587908" y="92329"/>
                </a:lnTo>
                <a:lnTo>
                  <a:pt x="600456" y="93980"/>
                </a:lnTo>
                <a:lnTo>
                  <a:pt x="602488" y="78867"/>
                </a:lnTo>
                <a:lnTo>
                  <a:pt x="589890" y="77212"/>
                </a:lnTo>
                <a:close/>
              </a:path>
              <a:path w="664844" h="122554">
                <a:moveTo>
                  <a:pt x="2031" y="0"/>
                </a:moveTo>
                <a:lnTo>
                  <a:pt x="0" y="14986"/>
                </a:lnTo>
                <a:lnTo>
                  <a:pt x="587908" y="92329"/>
                </a:lnTo>
                <a:lnTo>
                  <a:pt x="589890" y="77212"/>
                </a:lnTo>
                <a:lnTo>
                  <a:pt x="20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34162" y="3320923"/>
            <a:ext cx="1514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Functional units,  Branch</a:t>
            </a:r>
            <a:r>
              <a:rPr sz="16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predictor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5803" y="4224654"/>
            <a:ext cx="1400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Shared caches  (cache</a:t>
            </a:r>
            <a:r>
              <a:rPr sz="16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latency)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850517" y="4186682"/>
            <a:ext cx="702945" cy="278765"/>
          </a:xfrm>
          <a:custGeom>
            <a:avLst/>
            <a:gdLst/>
            <a:ahLst/>
            <a:cxnLst/>
            <a:rect l="l" t="t" r="r" b="b"/>
            <a:pathLst>
              <a:path w="702944" h="278764">
                <a:moveTo>
                  <a:pt x="628527" y="28560"/>
                </a:moveTo>
                <a:lnTo>
                  <a:pt x="0" y="264414"/>
                </a:lnTo>
                <a:lnTo>
                  <a:pt x="5333" y="278765"/>
                </a:lnTo>
                <a:lnTo>
                  <a:pt x="633860" y="42833"/>
                </a:lnTo>
                <a:lnTo>
                  <a:pt x="628527" y="28560"/>
                </a:lnTo>
                <a:close/>
              </a:path>
              <a:path w="702944" h="278764">
                <a:moveTo>
                  <a:pt x="688408" y="24130"/>
                </a:moveTo>
                <a:lnTo>
                  <a:pt x="640333" y="24130"/>
                </a:lnTo>
                <a:lnTo>
                  <a:pt x="645794" y="38354"/>
                </a:lnTo>
                <a:lnTo>
                  <a:pt x="633860" y="42833"/>
                </a:lnTo>
                <a:lnTo>
                  <a:pt x="644525" y="71374"/>
                </a:lnTo>
                <a:lnTo>
                  <a:pt x="688408" y="24130"/>
                </a:lnTo>
                <a:close/>
              </a:path>
              <a:path w="702944" h="278764">
                <a:moveTo>
                  <a:pt x="640333" y="24130"/>
                </a:moveTo>
                <a:lnTo>
                  <a:pt x="628527" y="28560"/>
                </a:lnTo>
                <a:lnTo>
                  <a:pt x="633860" y="42833"/>
                </a:lnTo>
                <a:lnTo>
                  <a:pt x="645794" y="38354"/>
                </a:lnTo>
                <a:lnTo>
                  <a:pt x="640333" y="24130"/>
                </a:lnTo>
                <a:close/>
              </a:path>
              <a:path w="702944" h="278764">
                <a:moveTo>
                  <a:pt x="617855" y="0"/>
                </a:moveTo>
                <a:lnTo>
                  <a:pt x="628527" y="28560"/>
                </a:lnTo>
                <a:lnTo>
                  <a:pt x="640333" y="24130"/>
                </a:lnTo>
                <a:lnTo>
                  <a:pt x="688408" y="24130"/>
                </a:lnTo>
                <a:lnTo>
                  <a:pt x="702563" y="8890"/>
                </a:lnTo>
                <a:lnTo>
                  <a:pt x="61785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51914" y="4567554"/>
            <a:ext cx="757555" cy="156210"/>
          </a:xfrm>
          <a:custGeom>
            <a:avLst/>
            <a:gdLst/>
            <a:ahLst/>
            <a:cxnLst/>
            <a:rect l="l" t="t" r="r" b="b"/>
            <a:pathLst>
              <a:path w="757555" h="156210">
                <a:moveTo>
                  <a:pt x="680649" y="126099"/>
                </a:moveTo>
                <a:lnTo>
                  <a:pt x="675767" y="156210"/>
                </a:lnTo>
                <a:lnTo>
                  <a:pt x="757047" y="130937"/>
                </a:lnTo>
                <a:lnTo>
                  <a:pt x="753179" y="128143"/>
                </a:lnTo>
                <a:lnTo>
                  <a:pt x="693166" y="128143"/>
                </a:lnTo>
                <a:lnTo>
                  <a:pt x="680649" y="126099"/>
                </a:lnTo>
                <a:close/>
              </a:path>
              <a:path w="757555" h="156210">
                <a:moveTo>
                  <a:pt x="683079" y="111116"/>
                </a:moveTo>
                <a:lnTo>
                  <a:pt x="680649" y="126099"/>
                </a:lnTo>
                <a:lnTo>
                  <a:pt x="693166" y="128143"/>
                </a:lnTo>
                <a:lnTo>
                  <a:pt x="695579" y="113157"/>
                </a:lnTo>
                <a:lnTo>
                  <a:pt x="683079" y="111116"/>
                </a:lnTo>
                <a:close/>
              </a:path>
              <a:path w="757555" h="156210">
                <a:moveTo>
                  <a:pt x="687959" y="81026"/>
                </a:moveTo>
                <a:lnTo>
                  <a:pt x="683079" y="111116"/>
                </a:lnTo>
                <a:lnTo>
                  <a:pt x="695579" y="113157"/>
                </a:lnTo>
                <a:lnTo>
                  <a:pt x="693166" y="128143"/>
                </a:lnTo>
                <a:lnTo>
                  <a:pt x="753179" y="128143"/>
                </a:lnTo>
                <a:lnTo>
                  <a:pt x="687959" y="81026"/>
                </a:lnTo>
                <a:close/>
              </a:path>
              <a:path w="757555" h="156210">
                <a:moveTo>
                  <a:pt x="2540" y="0"/>
                </a:moveTo>
                <a:lnTo>
                  <a:pt x="0" y="14986"/>
                </a:lnTo>
                <a:lnTo>
                  <a:pt x="680649" y="126099"/>
                </a:lnTo>
                <a:lnTo>
                  <a:pt x="683079" y="111116"/>
                </a:lnTo>
                <a:lnTo>
                  <a:pt x="254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064378" y="2855722"/>
            <a:ext cx="18535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Shared</a:t>
            </a:r>
            <a:r>
              <a:rPr sz="16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Interconnect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693283" y="3103626"/>
            <a:ext cx="76835" cy="410209"/>
          </a:xfrm>
          <a:custGeom>
            <a:avLst/>
            <a:gdLst/>
            <a:ahLst/>
            <a:cxnLst/>
            <a:rect l="l" t="t" r="r" b="b"/>
            <a:pathLst>
              <a:path w="76835" h="410210">
                <a:moveTo>
                  <a:pt x="0" y="330708"/>
                </a:moveTo>
                <a:lnTo>
                  <a:pt x="30861" y="410210"/>
                </a:lnTo>
                <a:lnTo>
                  <a:pt x="69745" y="347599"/>
                </a:lnTo>
                <a:lnTo>
                  <a:pt x="44322" y="347599"/>
                </a:lnTo>
                <a:lnTo>
                  <a:pt x="29209" y="346201"/>
                </a:lnTo>
                <a:lnTo>
                  <a:pt x="30388" y="333558"/>
                </a:lnTo>
                <a:lnTo>
                  <a:pt x="0" y="330708"/>
                </a:lnTo>
                <a:close/>
              </a:path>
              <a:path w="76835" h="410210">
                <a:moveTo>
                  <a:pt x="30388" y="333558"/>
                </a:moveTo>
                <a:lnTo>
                  <a:pt x="29209" y="346201"/>
                </a:lnTo>
                <a:lnTo>
                  <a:pt x="44322" y="347599"/>
                </a:lnTo>
                <a:lnTo>
                  <a:pt x="45504" y="334976"/>
                </a:lnTo>
                <a:lnTo>
                  <a:pt x="30388" y="333558"/>
                </a:lnTo>
                <a:close/>
              </a:path>
              <a:path w="76835" h="410210">
                <a:moveTo>
                  <a:pt x="45504" y="334976"/>
                </a:moveTo>
                <a:lnTo>
                  <a:pt x="44322" y="347599"/>
                </a:lnTo>
                <a:lnTo>
                  <a:pt x="69745" y="347599"/>
                </a:lnTo>
                <a:lnTo>
                  <a:pt x="75818" y="337820"/>
                </a:lnTo>
                <a:lnTo>
                  <a:pt x="45504" y="334976"/>
                </a:lnTo>
                <a:close/>
              </a:path>
              <a:path w="76835" h="410210">
                <a:moveTo>
                  <a:pt x="61467" y="0"/>
                </a:moveTo>
                <a:lnTo>
                  <a:pt x="30388" y="333558"/>
                </a:lnTo>
                <a:lnTo>
                  <a:pt x="45504" y="334976"/>
                </a:lnTo>
                <a:lnTo>
                  <a:pt x="76707" y="1524"/>
                </a:lnTo>
                <a:lnTo>
                  <a:pt x="614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86918" y="5059171"/>
            <a:ext cx="16287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Shared memory  controller /</a:t>
            </a:r>
            <a:r>
              <a:rPr sz="16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DRAM  (memory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latency)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944116" y="5253228"/>
            <a:ext cx="664210" cy="86995"/>
          </a:xfrm>
          <a:custGeom>
            <a:avLst/>
            <a:gdLst/>
            <a:ahLst/>
            <a:cxnLst/>
            <a:rect l="l" t="t" r="r" b="b"/>
            <a:pathLst>
              <a:path w="664210" h="86995">
                <a:moveTo>
                  <a:pt x="590550" y="10541"/>
                </a:moveTo>
                <a:lnTo>
                  <a:pt x="588417" y="40900"/>
                </a:lnTo>
                <a:lnTo>
                  <a:pt x="601090" y="41783"/>
                </a:lnTo>
                <a:lnTo>
                  <a:pt x="600075" y="57023"/>
                </a:lnTo>
                <a:lnTo>
                  <a:pt x="587285" y="57023"/>
                </a:lnTo>
                <a:lnTo>
                  <a:pt x="585215" y="86487"/>
                </a:lnTo>
                <a:lnTo>
                  <a:pt x="656296" y="57023"/>
                </a:lnTo>
                <a:lnTo>
                  <a:pt x="600075" y="57023"/>
                </a:lnTo>
                <a:lnTo>
                  <a:pt x="587347" y="56136"/>
                </a:lnTo>
                <a:lnTo>
                  <a:pt x="658434" y="56136"/>
                </a:lnTo>
                <a:lnTo>
                  <a:pt x="663956" y="53848"/>
                </a:lnTo>
                <a:lnTo>
                  <a:pt x="590550" y="10541"/>
                </a:lnTo>
                <a:close/>
              </a:path>
              <a:path w="664210" h="86995">
                <a:moveTo>
                  <a:pt x="588417" y="40900"/>
                </a:moveTo>
                <a:lnTo>
                  <a:pt x="587347" y="56136"/>
                </a:lnTo>
                <a:lnTo>
                  <a:pt x="600075" y="57023"/>
                </a:lnTo>
                <a:lnTo>
                  <a:pt x="601090" y="41783"/>
                </a:lnTo>
                <a:lnTo>
                  <a:pt x="588417" y="40900"/>
                </a:lnTo>
                <a:close/>
              </a:path>
              <a:path w="664210" h="86995">
                <a:moveTo>
                  <a:pt x="1015" y="0"/>
                </a:moveTo>
                <a:lnTo>
                  <a:pt x="0" y="15240"/>
                </a:lnTo>
                <a:lnTo>
                  <a:pt x="587347" y="56136"/>
                </a:lnTo>
                <a:lnTo>
                  <a:pt x="588417" y="40900"/>
                </a:lnTo>
                <a:lnTo>
                  <a:pt x="101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65451" y="5430392"/>
            <a:ext cx="587375" cy="528955"/>
          </a:xfrm>
          <a:custGeom>
            <a:avLst/>
            <a:gdLst/>
            <a:ahLst/>
            <a:cxnLst/>
            <a:rect l="l" t="t" r="r" b="b"/>
            <a:pathLst>
              <a:path w="587375" h="528954">
                <a:moveTo>
                  <a:pt x="525459" y="483445"/>
                </a:moveTo>
                <a:lnTo>
                  <a:pt x="505079" y="506133"/>
                </a:lnTo>
                <a:lnTo>
                  <a:pt x="587248" y="528713"/>
                </a:lnTo>
                <a:lnTo>
                  <a:pt x="572758" y="491947"/>
                </a:lnTo>
                <a:lnTo>
                  <a:pt x="534924" y="491947"/>
                </a:lnTo>
                <a:lnTo>
                  <a:pt x="525459" y="483445"/>
                </a:lnTo>
                <a:close/>
              </a:path>
              <a:path w="587375" h="528954">
                <a:moveTo>
                  <a:pt x="535635" y="472117"/>
                </a:moveTo>
                <a:lnTo>
                  <a:pt x="525459" y="483445"/>
                </a:lnTo>
                <a:lnTo>
                  <a:pt x="534924" y="491947"/>
                </a:lnTo>
                <a:lnTo>
                  <a:pt x="545084" y="480606"/>
                </a:lnTo>
                <a:lnTo>
                  <a:pt x="535635" y="472117"/>
                </a:lnTo>
                <a:close/>
              </a:path>
              <a:path w="587375" h="528954">
                <a:moveTo>
                  <a:pt x="556006" y="449440"/>
                </a:moveTo>
                <a:lnTo>
                  <a:pt x="535635" y="472117"/>
                </a:lnTo>
                <a:lnTo>
                  <a:pt x="545084" y="480606"/>
                </a:lnTo>
                <a:lnTo>
                  <a:pt x="534924" y="491947"/>
                </a:lnTo>
                <a:lnTo>
                  <a:pt x="572758" y="491947"/>
                </a:lnTo>
                <a:lnTo>
                  <a:pt x="556006" y="449440"/>
                </a:lnTo>
                <a:close/>
              </a:path>
              <a:path w="587375" h="528954">
                <a:moveTo>
                  <a:pt x="10160" y="0"/>
                </a:moveTo>
                <a:lnTo>
                  <a:pt x="0" y="11429"/>
                </a:lnTo>
                <a:lnTo>
                  <a:pt x="525459" y="483445"/>
                </a:lnTo>
                <a:lnTo>
                  <a:pt x="535635" y="472117"/>
                </a:lnTo>
                <a:lnTo>
                  <a:pt x="101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475601" y="2901187"/>
            <a:ext cx="1323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Shared HW</a:t>
            </a:r>
            <a:r>
              <a:rPr sz="16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51776" y="3136519"/>
            <a:ext cx="547370" cy="439420"/>
          </a:xfrm>
          <a:custGeom>
            <a:avLst/>
            <a:gdLst/>
            <a:ahLst/>
            <a:cxnLst/>
            <a:rect l="l" t="t" r="r" b="b"/>
            <a:pathLst>
              <a:path w="547370" h="439420">
                <a:moveTo>
                  <a:pt x="35814" y="361695"/>
                </a:moveTo>
                <a:lnTo>
                  <a:pt x="0" y="438911"/>
                </a:lnTo>
                <a:lnTo>
                  <a:pt x="83312" y="421131"/>
                </a:lnTo>
                <a:lnTo>
                  <a:pt x="70625" y="405256"/>
                </a:lnTo>
                <a:lnTo>
                  <a:pt x="54355" y="405256"/>
                </a:lnTo>
                <a:lnTo>
                  <a:pt x="44830" y="393445"/>
                </a:lnTo>
                <a:lnTo>
                  <a:pt x="54815" y="385473"/>
                </a:lnTo>
                <a:lnTo>
                  <a:pt x="35814" y="361695"/>
                </a:lnTo>
                <a:close/>
              </a:path>
              <a:path w="547370" h="439420">
                <a:moveTo>
                  <a:pt x="54815" y="385473"/>
                </a:moveTo>
                <a:lnTo>
                  <a:pt x="44830" y="393445"/>
                </a:lnTo>
                <a:lnTo>
                  <a:pt x="54355" y="405256"/>
                </a:lnTo>
                <a:lnTo>
                  <a:pt x="64289" y="397328"/>
                </a:lnTo>
                <a:lnTo>
                  <a:pt x="54815" y="385473"/>
                </a:lnTo>
                <a:close/>
              </a:path>
              <a:path w="547370" h="439420">
                <a:moveTo>
                  <a:pt x="64289" y="397328"/>
                </a:moveTo>
                <a:lnTo>
                  <a:pt x="54355" y="405256"/>
                </a:lnTo>
                <a:lnTo>
                  <a:pt x="70625" y="405256"/>
                </a:lnTo>
                <a:lnTo>
                  <a:pt x="64289" y="397328"/>
                </a:lnTo>
                <a:close/>
              </a:path>
              <a:path w="547370" h="439420">
                <a:moveTo>
                  <a:pt x="537591" y="0"/>
                </a:moveTo>
                <a:lnTo>
                  <a:pt x="54815" y="385473"/>
                </a:lnTo>
                <a:lnTo>
                  <a:pt x="64289" y="397328"/>
                </a:lnTo>
                <a:lnTo>
                  <a:pt x="547116" y="11937"/>
                </a:lnTo>
                <a:lnTo>
                  <a:pt x="5375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678E92-60F7-49C4-9AA0-435D71624BFB}"/>
              </a:ext>
            </a:extLst>
          </p:cNvPr>
          <p:cNvSpPr/>
          <p:nvPr/>
        </p:nvSpPr>
        <p:spPr>
          <a:xfrm>
            <a:off x="355803" y="1105092"/>
            <a:ext cx="8363508" cy="166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tx1"/>
                </a:solidFill>
              </a:rPr>
              <a:t>코어</a:t>
            </a:r>
            <a:r>
              <a:rPr lang="en-US" altLang="ko-KR" dirty="0">
                <a:solidFill>
                  <a:schemeClr val="tx1"/>
                </a:solidFill>
              </a:rPr>
              <a:t>1 </a:t>
            </a:r>
            <a:r>
              <a:rPr lang="ko-KR" altLang="ko-KR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memory access</a:t>
            </a:r>
            <a:r>
              <a:rPr lang="ko-KR" altLang="ko-KR" dirty="0">
                <a:solidFill>
                  <a:schemeClr val="tx1"/>
                </a:solidFill>
              </a:rPr>
              <a:t>를 많이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하면 코어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memory access time</a:t>
            </a:r>
            <a:r>
              <a:rPr lang="ko-KR" altLang="en-US" dirty="0">
                <a:solidFill>
                  <a:schemeClr val="tx1"/>
                </a:solidFill>
              </a:rPr>
              <a:t>이 증가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>
                <a:solidFill>
                  <a:schemeClr val="tx1"/>
                </a:solidFill>
              </a:rPr>
              <a:t>Process</a:t>
            </a:r>
            <a:r>
              <a:rPr lang="ko-KR" altLang="en-US" dirty="0">
                <a:solidFill>
                  <a:schemeClr val="tx1"/>
                </a:solidFill>
              </a:rPr>
              <a:t>간 </a:t>
            </a:r>
            <a:r>
              <a:rPr lang="en-US" altLang="ko-KR" dirty="0">
                <a:solidFill>
                  <a:schemeClr val="tx1"/>
                </a:solidFill>
              </a:rPr>
              <a:t>dependency </a:t>
            </a:r>
            <a:r>
              <a:rPr lang="ko-KR" altLang="en-US" dirty="0">
                <a:solidFill>
                  <a:schemeClr val="tx1"/>
                </a:solidFill>
              </a:rPr>
              <a:t>발생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>
                <a:solidFill>
                  <a:schemeClr val="tx1"/>
                </a:solidFill>
              </a:rPr>
              <a:t>Timing dependency</a:t>
            </a:r>
            <a:r>
              <a:rPr lang="ko-KR" altLang="en-US" dirty="0">
                <a:solidFill>
                  <a:schemeClr val="tx1"/>
                </a:solidFill>
              </a:rPr>
              <a:t>를 측정하여 정보 알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0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4340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25" dirty="0"/>
              <a:t>Cache </a:t>
            </a:r>
            <a:r>
              <a:rPr sz="4000" spc="-260" dirty="0"/>
              <a:t>Timing</a:t>
            </a:r>
            <a:r>
              <a:rPr sz="4000" spc="-495" dirty="0"/>
              <a:t> </a:t>
            </a:r>
            <a:r>
              <a:rPr sz="4000" spc="-320" dirty="0"/>
              <a:t>Channel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2292095" y="1612391"/>
            <a:ext cx="1728470" cy="1801495"/>
          </a:xfrm>
          <a:custGeom>
            <a:avLst/>
            <a:gdLst/>
            <a:ahLst/>
            <a:cxnLst/>
            <a:rect l="l" t="t" r="r" b="b"/>
            <a:pathLst>
              <a:path w="1728470" h="1801495">
                <a:moveTo>
                  <a:pt x="0" y="1801367"/>
                </a:moveTo>
                <a:lnTo>
                  <a:pt x="1728216" y="1801367"/>
                </a:lnTo>
                <a:lnTo>
                  <a:pt x="1728216" y="0"/>
                </a:lnTo>
                <a:lnTo>
                  <a:pt x="0" y="0"/>
                </a:lnTo>
                <a:lnTo>
                  <a:pt x="0" y="180136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6772" y="2548127"/>
            <a:ext cx="428625" cy="502920"/>
          </a:xfrm>
          <a:custGeom>
            <a:avLst/>
            <a:gdLst/>
            <a:ahLst/>
            <a:cxnLst/>
            <a:rect l="l" t="t" r="r" b="b"/>
            <a:pathLst>
              <a:path w="428625" h="502919">
                <a:moveTo>
                  <a:pt x="0" y="502920"/>
                </a:moveTo>
                <a:lnTo>
                  <a:pt x="428244" y="502920"/>
                </a:lnTo>
                <a:lnTo>
                  <a:pt x="42824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9820" y="2543127"/>
            <a:ext cx="421005" cy="438150"/>
          </a:xfrm>
          <a:prstGeom prst="rect">
            <a:avLst/>
          </a:prstGeom>
          <a:solidFill>
            <a:srgbClr val="A6C3D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30"/>
              </a:spcBef>
            </a:pPr>
            <a:r>
              <a:rPr sz="1600" b="1" dirty="0">
                <a:latin typeface="Arial"/>
                <a:cs typeface="Arial"/>
              </a:rPr>
              <a:t>P0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5248" y="1826514"/>
            <a:ext cx="429895" cy="506730"/>
          </a:xfrm>
          <a:prstGeom prst="rect">
            <a:avLst/>
          </a:prstGeom>
          <a:solidFill>
            <a:srgbClr val="FF0000"/>
          </a:solidFill>
          <a:ln w="9144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0"/>
              </a:spcBef>
            </a:pPr>
            <a:r>
              <a:rPr sz="1600" b="1" spc="-5" dirty="0">
                <a:latin typeface="Arial"/>
                <a:cs typeface="Arial"/>
              </a:rPr>
              <a:t>P1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95777" y="2765298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18" y="0"/>
                </a:lnTo>
              </a:path>
            </a:pathLst>
          </a:custGeom>
          <a:ln w="32003">
            <a:solidFill>
              <a:srgbClr val="3E75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95777" y="2116073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18" y="0"/>
                </a:lnTo>
              </a:path>
            </a:pathLst>
          </a:custGeom>
          <a:ln w="320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9795" y="1684020"/>
            <a:ext cx="1005840" cy="1303020"/>
          </a:xfrm>
          <a:custGeom>
            <a:avLst/>
            <a:gdLst/>
            <a:ahLst/>
            <a:cxnLst/>
            <a:rect l="l" t="t" r="r" b="b"/>
            <a:pathLst>
              <a:path w="1005839" h="1303020">
                <a:moveTo>
                  <a:pt x="0" y="1303019"/>
                </a:moveTo>
                <a:lnTo>
                  <a:pt x="1005840" y="1303019"/>
                </a:lnTo>
                <a:lnTo>
                  <a:pt x="1005840" y="0"/>
                </a:lnTo>
                <a:lnTo>
                  <a:pt x="0" y="0"/>
                </a:lnTo>
                <a:lnTo>
                  <a:pt x="0" y="130301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9795" y="1684020"/>
            <a:ext cx="1005840" cy="1667510"/>
          </a:xfrm>
          <a:custGeom>
            <a:avLst/>
            <a:gdLst/>
            <a:ahLst/>
            <a:cxnLst/>
            <a:rect l="l" t="t" r="r" b="b"/>
            <a:pathLst>
              <a:path w="1005839" h="1667510">
                <a:moveTo>
                  <a:pt x="0" y="1667255"/>
                </a:moveTo>
                <a:lnTo>
                  <a:pt x="1005840" y="1667255"/>
                </a:lnTo>
                <a:lnTo>
                  <a:pt x="1005840" y="0"/>
                </a:lnTo>
                <a:lnTo>
                  <a:pt x="0" y="0"/>
                </a:lnTo>
                <a:lnTo>
                  <a:pt x="0" y="1667255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1423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423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423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423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423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423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423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423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423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423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1423" y="2115311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1423" y="211378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1423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1423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1423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11423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54679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54679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4679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54679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4679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54679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54679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54679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54679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54679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80" y="143255"/>
                </a:lnTo>
                <a:lnTo>
                  <a:pt x="144780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54679" y="2115311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54679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54679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54679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54679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54679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793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9793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9793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793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9793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9793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9793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793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9793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9793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7935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7935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9793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9793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9793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793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4271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4271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4271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4271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4271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4271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4271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4271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4271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4271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42715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42715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4271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4271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4271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4271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87496" y="2836164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87496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87496" y="2691383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87496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87496" y="2546604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87496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87496" y="2401823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87496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87496" y="2258567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39" h="143510">
                <a:moveTo>
                  <a:pt x="0" y="143255"/>
                </a:moveTo>
                <a:lnTo>
                  <a:pt x="141731" y="143255"/>
                </a:lnTo>
                <a:lnTo>
                  <a:pt x="141731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87496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87496" y="2115311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39" h="143510">
                <a:moveTo>
                  <a:pt x="0" y="143255"/>
                </a:moveTo>
                <a:lnTo>
                  <a:pt x="141731" y="143255"/>
                </a:lnTo>
                <a:lnTo>
                  <a:pt x="141731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87496" y="211378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87496" y="1970532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87496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87496" y="1825751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87496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29228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29228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29228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29228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29228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29228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29228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29228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29228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29228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29228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29228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29228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29228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29228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29228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16785" y="2765298"/>
            <a:ext cx="576580" cy="71755"/>
          </a:xfrm>
          <a:custGeom>
            <a:avLst/>
            <a:gdLst/>
            <a:ahLst/>
            <a:cxnLst/>
            <a:rect l="l" t="t" r="r" b="b"/>
            <a:pathLst>
              <a:path w="576580" h="71755">
                <a:moveTo>
                  <a:pt x="576071" y="0"/>
                </a:moveTo>
                <a:lnTo>
                  <a:pt x="0" y="71627"/>
                </a:lnTo>
                <a:lnTo>
                  <a:pt x="156394" y="67792"/>
                </a:lnTo>
                <a:lnTo>
                  <a:pt x="206533" y="66008"/>
                </a:lnTo>
                <a:lnTo>
                  <a:pt x="254684" y="63807"/>
                </a:lnTo>
                <a:lnTo>
                  <a:pt x="300251" y="61090"/>
                </a:lnTo>
                <a:lnTo>
                  <a:pt x="342640" y="57761"/>
                </a:lnTo>
                <a:lnTo>
                  <a:pt x="381253" y="53721"/>
                </a:lnTo>
                <a:lnTo>
                  <a:pt x="448020" y="41540"/>
                </a:lnTo>
                <a:lnTo>
                  <a:pt x="502475" y="25717"/>
                </a:lnTo>
                <a:lnTo>
                  <a:pt x="545024" y="10465"/>
                </a:lnTo>
                <a:lnTo>
                  <a:pt x="576071" y="0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16277" y="2757042"/>
            <a:ext cx="576580" cy="128270"/>
          </a:xfrm>
          <a:custGeom>
            <a:avLst/>
            <a:gdLst/>
            <a:ahLst/>
            <a:cxnLst/>
            <a:rect l="l" t="t" r="r" b="b"/>
            <a:pathLst>
              <a:path w="576580" h="128269">
                <a:moveTo>
                  <a:pt x="529650" y="36830"/>
                </a:moveTo>
                <a:lnTo>
                  <a:pt x="380238" y="36830"/>
                </a:lnTo>
                <a:lnTo>
                  <a:pt x="388112" y="80264"/>
                </a:lnTo>
                <a:lnTo>
                  <a:pt x="367921" y="83897"/>
                </a:lnTo>
                <a:lnTo>
                  <a:pt x="379476" y="128270"/>
                </a:lnTo>
                <a:lnTo>
                  <a:pt x="529650" y="36830"/>
                </a:lnTo>
                <a:close/>
              </a:path>
              <a:path w="576580" h="128269">
                <a:moveTo>
                  <a:pt x="356779" y="41109"/>
                </a:moveTo>
                <a:lnTo>
                  <a:pt x="254127" y="50037"/>
                </a:lnTo>
                <a:lnTo>
                  <a:pt x="156337" y="53975"/>
                </a:lnTo>
                <a:lnTo>
                  <a:pt x="0" y="57785"/>
                </a:lnTo>
                <a:lnTo>
                  <a:pt x="1016" y="101981"/>
                </a:lnTo>
                <a:lnTo>
                  <a:pt x="157480" y="98171"/>
                </a:lnTo>
                <a:lnTo>
                  <a:pt x="207772" y="96393"/>
                </a:lnTo>
                <a:lnTo>
                  <a:pt x="279654" y="92837"/>
                </a:lnTo>
                <a:lnTo>
                  <a:pt x="323977" y="89789"/>
                </a:lnTo>
                <a:lnTo>
                  <a:pt x="367921" y="83897"/>
                </a:lnTo>
                <a:lnTo>
                  <a:pt x="356779" y="41109"/>
                </a:lnTo>
                <a:close/>
              </a:path>
              <a:path w="576580" h="128269">
                <a:moveTo>
                  <a:pt x="380238" y="36830"/>
                </a:moveTo>
                <a:lnTo>
                  <a:pt x="356779" y="41109"/>
                </a:lnTo>
                <a:lnTo>
                  <a:pt x="367921" y="83897"/>
                </a:lnTo>
                <a:lnTo>
                  <a:pt x="388112" y="80264"/>
                </a:lnTo>
                <a:lnTo>
                  <a:pt x="380238" y="36830"/>
                </a:lnTo>
                <a:close/>
              </a:path>
              <a:path w="576580" h="128269">
                <a:moveTo>
                  <a:pt x="346075" y="0"/>
                </a:moveTo>
                <a:lnTo>
                  <a:pt x="356779" y="41109"/>
                </a:lnTo>
                <a:lnTo>
                  <a:pt x="380238" y="36830"/>
                </a:lnTo>
                <a:lnTo>
                  <a:pt x="529650" y="36830"/>
                </a:lnTo>
                <a:lnTo>
                  <a:pt x="576580" y="8255"/>
                </a:lnTo>
                <a:lnTo>
                  <a:pt x="346075" y="0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71752" y="1921636"/>
            <a:ext cx="721360" cy="128270"/>
          </a:xfrm>
          <a:custGeom>
            <a:avLst/>
            <a:gdLst/>
            <a:ahLst/>
            <a:cxnLst/>
            <a:rect l="l" t="t" r="r" b="b"/>
            <a:pathLst>
              <a:path w="721360" h="128269">
                <a:moveTo>
                  <a:pt x="501884" y="86557"/>
                </a:moveTo>
                <a:lnTo>
                  <a:pt x="490473" y="127888"/>
                </a:lnTo>
                <a:lnTo>
                  <a:pt x="721105" y="122809"/>
                </a:lnTo>
                <a:lnTo>
                  <a:pt x="671214" y="91439"/>
                </a:lnTo>
                <a:lnTo>
                  <a:pt x="524764" y="91439"/>
                </a:lnTo>
                <a:lnTo>
                  <a:pt x="501884" y="86557"/>
                </a:lnTo>
                <a:close/>
              </a:path>
              <a:path w="721360" h="128269">
                <a:moveTo>
                  <a:pt x="513659" y="43905"/>
                </a:moveTo>
                <a:lnTo>
                  <a:pt x="501884" y="86557"/>
                </a:lnTo>
                <a:lnTo>
                  <a:pt x="524764" y="91439"/>
                </a:lnTo>
                <a:lnTo>
                  <a:pt x="534035" y="48260"/>
                </a:lnTo>
                <a:lnTo>
                  <a:pt x="513659" y="43905"/>
                </a:lnTo>
                <a:close/>
              </a:path>
              <a:path w="721360" h="128269">
                <a:moveTo>
                  <a:pt x="525779" y="0"/>
                </a:moveTo>
                <a:lnTo>
                  <a:pt x="513659" y="43905"/>
                </a:lnTo>
                <a:lnTo>
                  <a:pt x="534035" y="48260"/>
                </a:lnTo>
                <a:lnTo>
                  <a:pt x="524764" y="91439"/>
                </a:lnTo>
                <a:lnTo>
                  <a:pt x="671214" y="91439"/>
                </a:lnTo>
                <a:lnTo>
                  <a:pt x="525779" y="0"/>
                </a:lnTo>
                <a:close/>
              </a:path>
              <a:path w="721360" h="128269">
                <a:moveTo>
                  <a:pt x="496429" y="85393"/>
                </a:moveTo>
                <a:lnTo>
                  <a:pt x="501884" y="86557"/>
                </a:lnTo>
                <a:lnTo>
                  <a:pt x="502184" y="85471"/>
                </a:lnTo>
                <a:lnTo>
                  <a:pt x="497966" y="85471"/>
                </a:lnTo>
                <a:lnTo>
                  <a:pt x="496429" y="85393"/>
                </a:lnTo>
                <a:close/>
              </a:path>
              <a:path w="721360" h="128269">
                <a:moveTo>
                  <a:pt x="494410" y="84962"/>
                </a:moveTo>
                <a:lnTo>
                  <a:pt x="496429" y="85393"/>
                </a:lnTo>
                <a:lnTo>
                  <a:pt x="497966" y="85471"/>
                </a:lnTo>
                <a:lnTo>
                  <a:pt x="494410" y="84962"/>
                </a:lnTo>
                <a:close/>
              </a:path>
              <a:path w="721360" h="128269">
                <a:moveTo>
                  <a:pt x="502324" y="84962"/>
                </a:moveTo>
                <a:lnTo>
                  <a:pt x="494410" y="84962"/>
                </a:lnTo>
                <a:lnTo>
                  <a:pt x="497966" y="85471"/>
                </a:lnTo>
                <a:lnTo>
                  <a:pt x="502184" y="85471"/>
                </a:lnTo>
                <a:lnTo>
                  <a:pt x="502324" y="84962"/>
                </a:lnTo>
                <a:close/>
              </a:path>
              <a:path w="721360" h="128269">
                <a:moveTo>
                  <a:pt x="507" y="29083"/>
                </a:moveTo>
                <a:lnTo>
                  <a:pt x="0" y="73278"/>
                </a:lnTo>
                <a:lnTo>
                  <a:pt x="401447" y="81152"/>
                </a:lnTo>
                <a:lnTo>
                  <a:pt x="496429" y="85393"/>
                </a:lnTo>
                <a:lnTo>
                  <a:pt x="494410" y="84962"/>
                </a:lnTo>
                <a:lnTo>
                  <a:pt x="502324" y="84962"/>
                </a:lnTo>
                <a:lnTo>
                  <a:pt x="513659" y="43905"/>
                </a:lnTo>
                <a:lnTo>
                  <a:pt x="502539" y="41528"/>
                </a:lnTo>
                <a:lnTo>
                  <a:pt x="500125" y="41275"/>
                </a:lnTo>
                <a:lnTo>
                  <a:pt x="402971" y="36957"/>
                </a:lnTo>
                <a:lnTo>
                  <a:pt x="507" y="290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03776" y="1684020"/>
            <a:ext cx="1071880" cy="1655445"/>
          </a:xfrm>
          <a:custGeom>
            <a:avLst/>
            <a:gdLst/>
            <a:ahLst/>
            <a:cxnLst/>
            <a:rect l="l" t="t" r="r" b="b"/>
            <a:pathLst>
              <a:path w="1071879" h="1655445">
                <a:moveTo>
                  <a:pt x="0" y="1655064"/>
                </a:moveTo>
                <a:lnTo>
                  <a:pt x="1071372" y="1655064"/>
                </a:lnTo>
                <a:lnTo>
                  <a:pt x="1071372" y="0"/>
                </a:lnTo>
                <a:lnTo>
                  <a:pt x="0" y="0"/>
                </a:lnTo>
                <a:lnTo>
                  <a:pt x="0" y="1655064"/>
                </a:lnTo>
                <a:close/>
              </a:path>
            </a:pathLst>
          </a:custGeom>
          <a:solidFill>
            <a:srgbClr val="F9E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03776" y="1684020"/>
            <a:ext cx="1071880" cy="1655445"/>
          </a:xfrm>
          <a:custGeom>
            <a:avLst/>
            <a:gdLst/>
            <a:ahLst/>
            <a:cxnLst/>
            <a:rect l="l" t="t" r="r" b="b"/>
            <a:pathLst>
              <a:path w="1071879" h="1655445">
                <a:moveTo>
                  <a:pt x="0" y="1655064"/>
                </a:moveTo>
                <a:lnTo>
                  <a:pt x="1071372" y="1655064"/>
                </a:lnTo>
                <a:lnTo>
                  <a:pt x="1071372" y="0"/>
                </a:lnTo>
                <a:lnTo>
                  <a:pt x="0" y="0"/>
                </a:lnTo>
                <a:lnTo>
                  <a:pt x="0" y="16550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685033" y="1303731"/>
            <a:ext cx="2540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3875" algn="l"/>
              </a:tabLst>
            </a:pPr>
            <a:r>
              <a:rPr sz="1600" spc="-5" dirty="0">
                <a:latin typeface="Arial"/>
                <a:cs typeface="Arial"/>
              </a:rPr>
              <a:t>Processor	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144011" y="3061993"/>
            <a:ext cx="5867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021073" y="2512314"/>
            <a:ext cx="283845" cy="1270"/>
          </a:xfrm>
          <a:custGeom>
            <a:avLst/>
            <a:gdLst/>
            <a:ahLst/>
            <a:cxnLst/>
            <a:rect l="l" t="t" r="r" b="b"/>
            <a:pathLst>
              <a:path w="283845" h="1269">
                <a:moveTo>
                  <a:pt x="0" y="1143"/>
                </a:moveTo>
                <a:lnTo>
                  <a:pt x="283717" y="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8931" y="2546604"/>
            <a:ext cx="1150620" cy="516890"/>
          </a:xfrm>
          <a:custGeom>
            <a:avLst/>
            <a:gdLst/>
            <a:ahLst/>
            <a:cxnLst/>
            <a:rect l="l" t="t" r="r" b="b"/>
            <a:pathLst>
              <a:path w="1150620" h="516889">
                <a:moveTo>
                  <a:pt x="1064514" y="0"/>
                </a:moveTo>
                <a:lnTo>
                  <a:pt x="86106" y="0"/>
                </a:lnTo>
                <a:lnTo>
                  <a:pt x="52592" y="6774"/>
                </a:lnTo>
                <a:lnTo>
                  <a:pt x="25222" y="25241"/>
                </a:lnTo>
                <a:lnTo>
                  <a:pt x="6767" y="52613"/>
                </a:lnTo>
                <a:lnTo>
                  <a:pt x="0" y="86106"/>
                </a:lnTo>
                <a:lnTo>
                  <a:pt x="0" y="430530"/>
                </a:lnTo>
                <a:lnTo>
                  <a:pt x="6767" y="464022"/>
                </a:lnTo>
                <a:lnTo>
                  <a:pt x="25222" y="491394"/>
                </a:lnTo>
                <a:lnTo>
                  <a:pt x="52592" y="509861"/>
                </a:lnTo>
                <a:lnTo>
                  <a:pt x="86106" y="516636"/>
                </a:lnTo>
                <a:lnTo>
                  <a:pt x="1064514" y="516636"/>
                </a:lnTo>
                <a:lnTo>
                  <a:pt x="1098006" y="509861"/>
                </a:lnTo>
                <a:lnTo>
                  <a:pt x="1125378" y="491394"/>
                </a:lnTo>
                <a:lnTo>
                  <a:pt x="1143845" y="464022"/>
                </a:lnTo>
                <a:lnTo>
                  <a:pt x="1150620" y="430530"/>
                </a:lnTo>
                <a:lnTo>
                  <a:pt x="1150620" y="86106"/>
                </a:lnTo>
                <a:lnTo>
                  <a:pt x="1143845" y="52613"/>
                </a:lnTo>
                <a:lnTo>
                  <a:pt x="1125378" y="25241"/>
                </a:lnTo>
                <a:lnTo>
                  <a:pt x="1098006" y="6774"/>
                </a:lnTo>
                <a:lnTo>
                  <a:pt x="1064514" y="0"/>
                </a:lnTo>
                <a:close/>
              </a:path>
            </a:pathLst>
          </a:custGeom>
          <a:solidFill>
            <a:srgbClr val="A6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8931" y="2546604"/>
            <a:ext cx="1150620" cy="516890"/>
          </a:xfrm>
          <a:custGeom>
            <a:avLst/>
            <a:gdLst/>
            <a:ahLst/>
            <a:cxnLst/>
            <a:rect l="l" t="t" r="r" b="b"/>
            <a:pathLst>
              <a:path w="1150620" h="516889">
                <a:moveTo>
                  <a:pt x="0" y="86106"/>
                </a:moveTo>
                <a:lnTo>
                  <a:pt x="6767" y="52613"/>
                </a:lnTo>
                <a:lnTo>
                  <a:pt x="25222" y="25241"/>
                </a:lnTo>
                <a:lnTo>
                  <a:pt x="52592" y="6774"/>
                </a:lnTo>
                <a:lnTo>
                  <a:pt x="86106" y="0"/>
                </a:lnTo>
                <a:lnTo>
                  <a:pt x="1064514" y="0"/>
                </a:lnTo>
                <a:lnTo>
                  <a:pt x="1098006" y="6774"/>
                </a:lnTo>
                <a:lnTo>
                  <a:pt x="1125378" y="25241"/>
                </a:lnTo>
                <a:lnTo>
                  <a:pt x="1143845" y="52613"/>
                </a:lnTo>
                <a:lnTo>
                  <a:pt x="1150620" y="86106"/>
                </a:lnTo>
                <a:lnTo>
                  <a:pt x="1150620" y="430530"/>
                </a:lnTo>
                <a:lnTo>
                  <a:pt x="1143845" y="464022"/>
                </a:lnTo>
                <a:lnTo>
                  <a:pt x="1125378" y="491394"/>
                </a:lnTo>
                <a:lnTo>
                  <a:pt x="1098006" y="509861"/>
                </a:lnTo>
                <a:lnTo>
                  <a:pt x="1064514" y="516636"/>
                </a:lnTo>
                <a:lnTo>
                  <a:pt x="86106" y="516636"/>
                </a:lnTo>
                <a:lnTo>
                  <a:pt x="52592" y="509861"/>
                </a:lnTo>
                <a:lnTo>
                  <a:pt x="25222" y="491394"/>
                </a:lnTo>
                <a:lnTo>
                  <a:pt x="6767" y="464022"/>
                </a:lnTo>
                <a:lnTo>
                  <a:pt x="0" y="430530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08761" y="2666492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600455" y="1731264"/>
            <a:ext cx="1150620" cy="515620"/>
          </a:xfrm>
          <a:custGeom>
            <a:avLst/>
            <a:gdLst/>
            <a:ahLst/>
            <a:cxnLst/>
            <a:rect l="l" t="t" r="r" b="b"/>
            <a:pathLst>
              <a:path w="1150620" h="515619">
                <a:moveTo>
                  <a:pt x="1064768" y="0"/>
                </a:moveTo>
                <a:lnTo>
                  <a:pt x="85851" y="0"/>
                </a:lnTo>
                <a:lnTo>
                  <a:pt x="52436" y="6752"/>
                </a:lnTo>
                <a:lnTo>
                  <a:pt x="25147" y="25161"/>
                </a:lnTo>
                <a:lnTo>
                  <a:pt x="6747" y="52452"/>
                </a:lnTo>
                <a:lnTo>
                  <a:pt x="0" y="85851"/>
                </a:lnTo>
                <a:lnTo>
                  <a:pt x="0" y="429260"/>
                </a:lnTo>
                <a:lnTo>
                  <a:pt x="6747" y="462659"/>
                </a:lnTo>
                <a:lnTo>
                  <a:pt x="25147" y="489950"/>
                </a:lnTo>
                <a:lnTo>
                  <a:pt x="52436" y="508359"/>
                </a:lnTo>
                <a:lnTo>
                  <a:pt x="85851" y="515112"/>
                </a:lnTo>
                <a:lnTo>
                  <a:pt x="1064768" y="515112"/>
                </a:lnTo>
                <a:lnTo>
                  <a:pt x="1098167" y="508359"/>
                </a:lnTo>
                <a:lnTo>
                  <a:pt x="1125458" y="489950"/>
                </a:lnTo>
                <a:lnTo>
                  <a:pt x="1143867" y="462659"/>
                </a:lnTo>
                <a:lnTo>
                  <a:pt x="1150620" y="429260"/>
                </a:lnTo>
                <a:lnTo>
                  <a:pt x="1150620" y="85851"/>
                </a:lnTo>
                <a:lnTo>
                  <a:pt x="1143867" y="52452"/>
                </a:lnTo>
                <a:lnTo>
                  <a:pt x="1125458" y="25161"/>
                </a:lnTo>
                <a:lnTo>
                  <a:pt x="1098167" y="6752"/>
                </a:lnTo>
                <a:lnTo>
                  <a:pt x="10647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0455" y="1731264"/>
            <a:ext cx="1150620" cy="515620"/>
          </a:xfrm>
          <a:custGeom>
            <a:avLst/>
            <a:gdLst/>
            <a:ahLst/>
            <a:cxnLst/>
            <a:rect l="l" t="t" r="r" b="b"/>
            <a:pathLst>
              <a:path w="1150620" h="515619">
                <a:moveTo>
                  <a:pt x="0" y="85851"/>
                </a:moveTo>
                <a:lnTo>
                  <a:pt x="6747" y="52452"/>
                </a:lnTo>
                <a:lnTo>
                  <a:pt x="25147" y="25161"/>
                </a:lnTo>
                <a:lnTo>
                  <a:pt x="52436" y="6752"/>
                </a:lnTo>
                <a:lnTo>
                  <a:pt x="85851" y="0"/>
                </a:lnTo>
                <a:lnTo>
                  <a:pt x="1064768" y="0"/>
                </a:lnTo>
                <a:lnTo>
                  <a:pt x="1098167" y="6752"/>
                </a:lnTo>
                <a:lnTo>
                  <a:pt x="1125458" y="25161"/>
                </a:lnTo>
                <a:lnTo>
                  <a:pt x="1143867" y="52452"/>
                </a:lnTo>
                <a:lnTo>
                  <a:pt x="1150620" y="85851"/>
                </a:lnTo>
                <a:lnTo>
                  <a:pt x="1150620" y="429260"/>
                </a:lnTo>
                <a:lnTo>
                  <a:pt x="1143867" y="462659"/>
                </a:lnTo>
                <a:lnTo>
                  <a:pt x="1125458" y="489950"/>
                </a:lnTo>
                <a:lnTo>
                  <a:pt x="1098167" y="508359"/>
                </a:lnTo>
                <a:lnTo>
                  <a:pt x="1064768" y="515112"/>
                </a:lnTo>
                <a:lnTo>
                  <a:pt x="85851" y="515112"/>
                </a:lnTo>
                <a:lnTo>
                  <a:pt x="52436" y="508359"/>
                </a:lnTo>
                <a:lnTo>
                  <a:pt x="25147" y="489950"/>
                </a:lnTo>
                <a:lnTo>
                  <a:pt x="6747" y="462659"/>
                </a:lnTo>
                <a:lnTo>
                  <a:pt x="0" y="429260"/>
                </a:lnTo>
                <a:lnTo>
                  <a:pt x="0" y="8585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710895" y="1850517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795523" y="2030983"/>
            <a:ext cx="692150" cy="789305"/>
          </a:xfrm>
          <a:custGeom>
            <a:avLst/>
            <a:gdLst/>
            <a:ahLst/>
            <a:cxnLst/>
            <a:rect l="l" t="t" r="r" b="b"/>
            <a:pathLst>
              <a:path w="692150" h="789305">
                <a:moveTo>
                  <a:pt x="128289" y="38419"/>
                </a:moveTo>
                <a:lnTo>
                  <a:pt x="125924" y="76398"/>
                </a:lnTo>
                <a:lnTo>
                  <a:pt x="133350" y="76962"/>
                </a:lnTo>
                <a:lnTo>
                  <a:pt x="163068" y="81279"/>
                </a:lnTo>
                <a:lnTo>
                  <a:pt x="221614" y="92582"/>
                </a:lnTo>
                <a:lnTo>
                  <a:pt x="278383" y="106933"/>
                </a:lnTo>
                <a:lnTo>
                  <a:pt x="333120" y="124332"/>
                </a:lnTo>
                <a:lnTo>
                  <a:pt x="385190" y="144525"/>
                </a:lnTo>
                <a:lnTo>
                  <a:pt x="433958" y="167004"/>
                </a:lnTo>
                <a:lnTo>
                  <a:pt x="479171" y="191642"/>
                </a:lnTo>
                <a:lnTo>
                  <a:pt x="520191" y="218058"/>
                </a:lnTo>
                <a:lnTo>
                  <a:pt x="556387" y="245999"/>
                </a:lnTo>
                <a:lnTo>
                  <a:pt x="587628" y="274954"/>
                </a:lnTo>
                <a:lnTo>
                  <a:pt x="613155" y="304673"/>
                </a:lnTo>
                <a:lnTo>
                  <a:pt x="639952" y="349885"/>
                </a:lnTo>
                <a:lnTo>
                  <a:pt x="652652" y="394335"/>
                </a:lnTo>
                <a:lnTo>
                  <a:pt x="653541" y="409066"/>
                </a:lnTo>
                <a:lnTo>
                  <a:pt x="652906" y="423799"/>
                </a:lnTo>
                <a:lnTo>
                  <a:pt x="640461" y="468756"/>
                </a:lnTo>
                <a:lnTo>
                  <a:pt x="613155" y="514223"/>
                </a:lnTo>
                <a:lnTo>
                  <a:pt x="587121" y="544194"/>
                </a:lnTo>
                <a:lnTo>
                  <a:pt x="555243" y="573404"/>
                </a:lnTo>
                <a:lnTo>
                  <a:pt x="518160" y="601471"/>
                </a:lnTo>
                <a:lnTo>
                  <a:pt x="476376" y="628014"/>
                </a:lnTo>
                <a:lnTo>
                  <a:pt x="430275" y="652652"/>
                </a:lnTo>
                <a:lnTo>
                  <a:pt x="380364" y="675258"/>
                </a:lnTo>
                <a:lnTo>
                  <a:pt x="327406" y="695451"/>
                </a:lnTo>
                <a:lnTo>
                  <a:pt x="271652" y="712977"/>
                </a:lnTo>
                <a:lnTo>
                  <a:pt x="213487" y="727328"/>
                </a:lnTo>
                <a:lnTo>
                  <a:pt x="153924" y="738631"/>
                </a:lnTo>
                <a:lnTo>
                  <a:pt x="93090" y="746505"/>
                </a:lnTo>
                <a:lnTo>
                  <a:pt x="31495" y="750569"/>
                </a:lnTo>
                <a:lnTo>
                  <a:pt x="0" y="750951"/>
                </a:lnTo>
                <a:lnTo>
                  <a:pt x="507" y="789051"/>
                </a:lnTo>
                <a:lnTo>
                  <a:pt x="64134" y="787018"/>
                </a:lnTo>
                <a:lnTo>
                  <a:pt x="127888" y="780923"/>
                </a:lnTo>
                <a:lnTo>
                  <a:pt x="190373" y="771016"/>
                </a:lnTo>
                <a:lnTo>
                  <a:pt x="251459" y="757681"/>
                </a:lnTo>
                <a:lnTo>
                  <a:pt x="310642" y="741044"/>
                </a:lnTo>
                <a:lnTo>
                  <a:pt x="367283" y="721487"/>
                </a:lnTo>
                <a:lnTo>
                  <a:pt x="420877" y="699262"/>
                </a:lnTo>
                <a:lnTo>
                  <a:pt x="471170" y="674496"/>
                </a:lnTo>
                <a:lnTo>
                  <a:pt x="517651" y="647445"/>
                </a:lnTo>
                <a:lnTo>
                  <a:pt x="559688" y="618489"/>
                </a:lnTo>
                <a:lnTo>
                  <a:pt x="596900" y="587628"/>
                </a:lnTo>
                <a:lnTo>
                  <a:pt x="628776" y="555116"/>
                </a:lnTo>
                <a:lnTo>
                  <a:pt x="654938" y="521080"/>
                </a:lnTo>
                <a:lnTo>
                  <a:pt x="674497" y="485775"/>
                </a:lnTo>
                <a:lnTo>
                  <a:pt x="687197" y="448944"/>
                </a:lnTo>
                <a:lnTo>
                  <a:pt x="691641" y="411099"/>
                </a:lnTo>
                <a:lnTo>
                  <a:pt x="690752" y="392175"/>
                </a:lnTo>
                <a:lnTo>
                  <a:pt x="682625" y="354583"/>
                </a:lnTo>
                <a:lnTo>
                  <a:pt x="666876" y="318135"/>
                </a:lnTo>
                <a:lnTo>
                  <a:pt x="644271" y="282828"/>
                </a:lnTo>
                <a:lnTo>
                  <a:pt x="615696" y="249300"/>
                </a:lnTo>
                <a:lnTo>
                  <a:pt x="581787" y="217550"/>
                </a:lnTo>
                <a:lnTo>
                  <a:pt x="542798" y="187325"/>
                </a:lnTo>
                <a:lnTo>
                  <a:pt x="499237" y="159257"/>
                </a:lnTo>
                <a:lnTo>
                  <a:pt x="451612" y="133223"/>
                </a:lnTo>
                <a:lnTo>
                  <a:pt x="400557" y="109727"/>
                </a:lnTo>
                <a:lnTo>
                  <a:pt x="346328" y="88645"/>
                </a:lnTo>
                <a:lnTo>
                  <a:pt x="289432" y="70485"/>
                </a:lnTo>
                <a:lnTo>
                  <a:pt x="230377" y="55499"/>
                </a:lnTo>
                <a:lnTo>
                  <a:pt x="169671" y="43814"/>
                </a:lnTo>
                <a:lnTo>
                  <a:pt x="138811" y="39242"/>
                </a:lnTo>
                <a:lnTo>
                  <a:pt x="128289" y="38419"/>
                </a:lnTo>
                <a:close/>
              </a:path>
              <a:path w="692150" h="789305">
                <a:moveTo>
                  <a:pt x="130682" y="0"/>
                </a:moveTo>
                <a:lnTo>
                  <a:pt x="12953" y="50037"/>
                </a:lnTo>
                <a:lnTo>
                  <a:pt x="123570" y="114173"/>
                </a:lnTo>
                <a:lnTo>
                  <a:pt x="125924" y="76398"/>
                </a:lnTo>
                <a:lnTo>
                  <a:pt x="106552" y="74929"/>
                </a:lnTo>
                <a:lnTo>
                  <a:pt x="109600" y="36956"/>
                </a:lnTo>
                <a:lnTo>
                  <a:pt x="128380" y="36956"/>
                </a:lnTo>
                <a:lnTo>
                  <a:pt x="130682" y="0"/>
                </a:lnTo>
                <a:close/>
              </a:path>
              <a:path w="692150" h="789305">
                <a:moveTo>
                  <a:pt x="109600" y="36956"/>
                </a:moveTo>
                <a:lnTo>
                  <a:pt x="106552" y="74929"/>
                </a:lnTo>
                <a:lnTo>
                  <a:pt x="125924" y="76398"/>
                </a:lnTo>
                <a:lnTo>
                  <a:pt x="128289" y="38419"/>
                </a:lnTo>
                <a:lnTo>
                  <a:pt x="109600" y="36956"/>
                </a:lnTo>
                <a:close/>
              </a:path>
              <a:path w="692150" h="789305">
                <a:moveTo>
                  <a:pt x="128380" y="36956"/>
                </a:moveTo>
                <a:lnTo>
                  <a:pt x="109600" y="36956"/>
                </a:lnTo>
                <a:lnTo>
                  <a:pt x="128289" y="38419"/>
                </a:lnTo>
                <a:lnTo>
                  <a:pt x="128380" y="36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13963" y="1851660"/>
            <a:ext cx="3344545" cy="978535"/>
          </a:xfrm>
          <a:custGeom>
            <a:avLst/>
            <a:gdLst/>
            <a:ahLst/>
            <a:cxnLst/>
            <a:rect l="l" t="t" r="r" b="b"/>
            <a:pathLst>
              <a:path w="3344545" h="978535">
                <a:moveTo>
                  <a:pt x="3344037" y="0"/>
                </a:moveTo>
                <a:lnTo>
                  <a:pt x="606933" y="0"/>
                </a:lnTo>
                <a:lnTo>
                  <a:pt x="606933" y="570738"/>
                </a:lnTo>
                <a:lnTo>
                  <a:pt x="0" y="586866"/>
                </a:lnTo>
                <a:lnTo>
                  <a:pt x="606933" y="815339"/>
                </a:lnTo>
                <a:lnTo>
                  <a:pt x="606933" y="978407"/>
                </a:lnTo>
                <a:lnTo>
                  <a:pt x="3344037" y="978407"/>
                </a:lnTo>
                <a:lnTo>
                  <a:pt x="3344037" y="0"/>
                </a:lnTo>
                <a:close/>
              </a:path>
            </a:pathLst>
          </a:custGeom>
          <a:solidFill>
            <a:srgbClr val="E7E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13963" y="1851660"/>
            <a:ext cx="3344545" cy="978535"/>
          </a:xfrm>
          <a:custGeom>
            <a:avLst/>
            <a:gdLst/>
            <a:ahLst/>
            <a:cxnLst/>
            <a:rect l="l" t="t" r="r" b="b"/>
            <a:pathLst>
              <a:path w="3344545" h="978535">
                <a:moveTo>
                  <a:pt x="606933" y="0"/>
                </a:moveTo>
                <a:lnTo>
                  <a:pt x="1063116" y="0"/>
                </a:lnTo>
                <a:lnTo>
                  <a:pt x="1747392" y="0"/>
                </a:lnTo>
                <a:lnTo>
                  <a:pt x="3344037" y="0"/>
                </a:lnTo>
                <a:lnTo>
                  <a:pt x="3344037" y="570738"/>
                </a:lnTo>
                <a:lnTo>
                  <a:pt x="3344037" y="815339"/>
                </a:lnTo>
                <a:lnTo>
                  <a:pt x="3344037" y="978407"/>
                </a:lnTo>
                <a:lnTo>
                  <a:pt x="1747392" y="978407"/>
                </a:lnTo>
                <a:lnTo>
                  <a:pt x="1063116" y="978407"/>
                </a:lnTo>
                <a:lnTo>
                  <a:pt x="606933" y="978407"/>
                </a:lnTo>
                <a:lnTo>
                  <a:pt x="606933" y="815339"/>
                </a:lnTo>
                <a:lnTo>
                  <a:pt x="0" y="586866"/>
                </a:lnTo>
                <a:lnTo>
                  <a:pt x="606933" y="570738"/>
                </a:lnTo>
                <a:lnTo>
                  <a:pt x="60693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4651375" y="1902078"/>
            <a:ext cx="167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Leak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sensitive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233798" y="2176094"/>
            <a:ext cx="2512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information </a:t>
            </a:r>
            <a:r>
              <a:rPr sz="1800" spc="-45" dirty="0">
                <a:latin typeface="Arial"/>
                <a:cs typeface="Arial"/>
              </a:rPr>
              <a:t>through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FF0000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773295" y="2450972"/>
            <a:ext cx="143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timing</a:t>
            </a:r>
            <a:r>
              <a:rPr sz="1800" b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channel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82396" y="2987039"/>
            <a:ext cx="3279775" cy="441959"/>
          </a:xfrm>
          <a:custGeom>
            <a:avLst/>
            <a:gdLst/>
            <a:ahLst/>
            <a:cxnLst/>
            <a:rect l="l" t="t" r="r" b="b"/>
            <a:pathLst>
              <a:path w="3279775" h="441960">
                <a:moveTo>
                  <a:pt x="0" y="441960"/>
                </a:moveTo>
                <a:lnTo>
                  <a:pt x="3279648" y="441960"/>
                </a:lnTo>
                <a:lnTo>
                  <a:pt x="3279648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solidFill>
            <a:srgbClr val="FFF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82396" y="2987039"/>
            <a:ext cx="3279775" cy="441959"/>
          </a:xfrm>
          <a:custGeom>
            <a:avLst/>
            <a:gdLst/>
            <a:ahLst/>
            <a:cxnLst/>
            <a:rect l="l" t="t" r="r" b="b"/>
            <a:pathLst>
              <a:path w="3279775" h="441960">
                <a:moveTo>
                  <a:pt x="0" y="441960"/>
                </a:moveTo>
                <a:lnTo>
                  <a:pt x="3279648" y="441960"/>
                </a:lnTo>
                <a:lnTo>
                  <a:pt x="3279648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888491" y="3005454"/>
            <a:ext cx="147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array[s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296667" y="3005454"/>
            <a:ext cx="172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ecret*4096];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550669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550669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85722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85722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585722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85722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85722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85722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30145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930145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30145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930145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30145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930145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59279" y="4732020"/>
            <a:ext cx="91439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59279" y="4963667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59279" y="5195315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85722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85722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85722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1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85722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1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85722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1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85722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1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30145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930145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30145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930145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930145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30145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775817" y="4723638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337817" y="3971290"/>
            <a:ext cx="1162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170228" y="5384038"/>
            <a:ext cx="29527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509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2910077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910077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945129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945129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45129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45129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45129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45129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89553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89553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89553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89553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89553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89553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18688" y="4732020"/>
            <a:ext cx="91439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18688" y="4963667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18688" y="5195315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945129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945129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945129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45129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945129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945129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89553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89553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289553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289553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289553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289553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269485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269485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304538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304538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304538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304538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648961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48961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648961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648961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648961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648961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578096" y="4732020"/>
            <a:ext cx="91439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578096" y="4963667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578096" y="5195315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304538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304538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304538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304538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48961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648961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254757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19" h="86995">
                <a:moveTo>
                  <a:pt x="568452" y="0"/>
                </a:moveTo>
                <a:lnTo>
                  <a:pt x="568452" y="86868"/>
                </a:lnTo>
                <a:lnTo>
                  <a:pt x="626364" y="57912"/>
                </a:lnTo>
                <a:lnTo>
                  <a:pt x="582930" y="57912"/>
                </a:lnTo>
                <a:lnTo>
                  <a:pt x="582930" y="28956"/>
                </a:lnTo>
                <a:lnTo>
                  <a:pt x="626363" y="28956"/>
                </a:lnTo>
                <a:lnTo>
                  <a:pt x="568452" y="0"/>
                </a:lnTo>
                <a:close/>
              </a:path>
              <a:path w="655319" h="86995">
                <a:moveTo>
                  <a:pt x="56845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2" y="57912"/>
                </a:lnTo>
                <a:lnTo>
                  <a:pt x="568452" y="28956"/>
                </a:lnTo>
                <a:close/>
              </a:path>
              <a:path w="655319" h="86995">
                <a:moveTo>
                  <a:pt x="626363" y="28956"/>
                </a:moveTo>
                <a:lnTo>
                  <a:pt x="582930" y="28956"/>
                </a:lnTo>
                <a:lnTo>
                  <a:pt x="582930" y="57912"/>
                </a:lnTo>
                <a:lnTo>
                  <a:pt x="626364" y="57912"/>
                </a:lnTo>
                <a:lnTo>
                  <a:pt x="655319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614165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20" h="86995">
                <a:moveTo>
                  <a:pt x="568451" y="0"/>
                </a:moveTo>
                <a:lnTo>
                  <a:pt x="568451" y="86868"/>
                </a:lnTo>
                <a:lnTo>
                  <a:pt x="626364" y="57912"/>
                </a:lnTo>
                <a:lnTo>
                  <a:pt x="582930" y="57912"/>
                </a:lnTo>
                <a:lnTo>
                  <a:pt x="582930" y="28956"/>
                </a:lnTo>
                <a:lnTo>
                  <a:pt x="626363" y="28956"/>
                </a:lnTo>
                <a:lnTo>
                  <a:pt x="568451" y="0"/>
                </a:lnTo>
                <a:close/>
              </a:path>
              <a:path w="655320" h="86995">
                <a:moveTo>
                  <a:pt x="568451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1" y="57912"/>
                </a:lnTo>
                <a:lnTo>
                  <a:pt x="568451" y="28956"/>
                </a:lnTo>
                <a:close/>
              </a:path>
              <a:path w="655320" h="86995">
                <a:moveTo>
                  <a:pt x="626363" y="28956"/>
                </a:moveTo>
                <a:lnTo>
                  <a:pt x="582930" y="28956"/>
                </a:lnTo>
                <a:lnTo>
                  <a:pt x="582930" y="57912"/>
                </a:lnTo>
                <a:lnTo>
                  <a:pt x="626364" y="57912"/>
                </a:lnTo>
                <a:lnTo>
                  <a:pt x="655320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973573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20" h="86995">
                <a:moveTo>
                  <a:pt x="568451" y="0"/>
                </a:moveTo>
                <a:lnTo>
                  <a:pt x="568451" y="86868"/>
                </a:lnTo>
                <a:lnTo>
                  <a:pt x="626364" y="57912"/>
                </a:lnTo>
                <a:lnTo>
                  <a:pt x="582929" y="57912"/>
                </a:lnTo>
                <a:lnTo>
                  <a:pt x="582929" y="28956"/>
                </a:lnTo>
                <a:lnTo>
                  <a:pt x="626363" y="28956"/>
                </a:lnTo>
                <a:lnTo>
                  <a:pt x="568451" y="0"/>
                </a:lnTo>
                <a:close/>
              </a:path>
              <a:path w="655320" h="86995">
                <a:moveTo>
                  <a:pt x="568451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1" y="57912"/>
                </a:lnTo>
                <a:lnTo>
                  <a:pt x="568451" y="28956"/>
                </a:lnTo>
                <a:close/>
              </a:path>
              <a:path w="655320" h="86995">
                <a:moveTo>
                  <a:pt x="626363" y="28956"/>
                </a:moveTo>
                <a:lnTo>
                  <a:pt x="582929" y="28956"/>
                </a:lnTo>
                <a:lnTo>
                  <a:pt x="582929" y="57912"/>
                </a:lnTo>
                <a:lnTo>
                  <a:pt x="626364" y="57912"/>
                </a:lnTo>
                <a:lnTo>
                  <a:pt x="655320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304538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304538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304538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304538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648961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648961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648961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648961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628894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28894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63946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663946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63946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63946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08370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008370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08370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08370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08370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08370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503" y="4732020"/>
            <a:ext cx="91440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37503" y="4963667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37503" y="5195315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663946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63946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63946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63946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008370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008370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663946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63946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63946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63946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08370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08370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08370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008370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1663954" y="3405785"/>
            <a:ext cx="484505" cy="5638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20"/>
              </a:spcBef>
            </a:pP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way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  <a:tabLst>
                <a:tab pos="381000" algn="l"/>
              </a:tabLst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0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2781426" y="6111341"/>
            <a:ext cx="960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P1 fills</a:t>
            </a:r>
            <a:r>
              <a:rPr sz="16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the  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4229480" y="6126276"/>
            <a:ext cx="837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P2</a:t>
            </a:r>
            <a:r>
              <a:rPr sz="16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reads</a:t>
            </a:r>
            <a:endParaRPr sz="16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sz="16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array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5431916" y="6126276"/>
            <a:ext cx="10991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P1 reads</a:t>
            </a:r>
            <a:r>
              <a:rPr sz="16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its</a:t>
            </a:r>
            <a:endParaRPr sz="16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6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again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6368034" y="4475226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66725" h="76200">
                <a:moveTo>
                  <a:pt x="466343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3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368034" y="4086605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371082" y="4275582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 txBox="1"/>
          <p:nvPr/>
        </p:nvSpPr>
        <p:spPr>
          <a:xfrm>
            <a:off x="6870954" y="3957954"/>
            <a:ext cx="1101090" cy="7761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ct val="71000"/>
              </a:lnSpc>
              <a:spcBef>
                <a:spcPts val="725"/>
              </a:spcBef>
            </a:pP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</a:t>
            </a:r>
            <a:endParaRPr lang="en-US" altLang="ko-KR" sz="1800" spc="-2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2700" marR="5080">
              <a:lnSpc>
                <a:spcPct val="71000"/>
              </a:lnSpc>
              <a:spcBef>
                <a:spcPts val="725"/>
              </a:spcBef>
            </a:pP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 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b="1" spc="-150" dirty="0">
                <a:solidFill>
                  <a:srgbClr val="C00000"/>
                </a:solidFill>
                <a:latin typeface="Arial"/>
                <a:cs typeface="Arial"/>
              </a:rPr>
              <a:t>Slow</a:t>
            </a:r>
            <a:r>
              <a:rPr sz="1800" b="1" spc="-20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(miss)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6368034" y="5426202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368034" y="5651753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68034" y="5874258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466725" h="76200">
                <a:moveTo>
                  <a:pt x="466343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466343" y="48005"/>
                </a:lnTo>
                <a:lnTo>
                  <a:pt x="466343" y="28193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 txBox="1"/>
          <p:nvPr/>
        </p:nvSpPr>
        <p:spPr>
          <a:xfrm>
            <a:off x="6870954" y="5298694"/>
            <a:ext cx="835660" cy="7480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1600"/>
              </a:lnSpc>
              <a:spcBef>
                <a:spcPts val="495"/>
              </a:spcBef>
            </a:pP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</a:t>
            </a:r>
            <a:r>
              <a:rPr sz="1800" spc="-1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(hit)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7220711" y="1258824"/>
            <a:ext cx="1389017" cy="9250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269" name="object 2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4340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25" dirty="0"/>
              <a:t>Cache </a:t>
            </a:r>
            <a:r>
              <a:rPr sz="4000" spc="-260" dirty="0"/>
              <a:t>Timing</a:t>
            </a:r>
            <a:r>
              <a:rPr sz="4000" spc="-495" dirty="0"/>
              <a:t> </a:t>
            </a:r>
            <a:r>
              <a:rPr sz="4000" spc="-320" dirty="0"/>
              <a:t>Channel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2292095" y="1612391"/>
            <a:ext cx="1728470" cy="1801495"/>
          </a:xfrm>
          <a:custGeom>
            <a:avLst/>
            <a:gdLst/>
            <a:ahLst/>
            <a:cxnLst/>
            <a:rect l="l" t="t" r="r" b="b"/>
            <a:pathLst>
              <a:path w="1728470" h="1801495">
                <a:moveTo>
                  <a:pt x="0" y="1801367"/>
                </a:moveTo>
                <a:lnTo>
                  <a:pt x="1728216" y="1801367"/>
                </a:lnTo>
                <a:lnTo>
                  <a:pt x="1728216" y="0"/>
                </a:lnTo>
                <a:lnTo>
                  <a:pt x="0" y="0"/>
                </a:lnTo>
                <a:lnTo>
                  <a:pt x="0" y="180136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6772" y="2548127"/>
            <a:ext cx="428625" cy="502920"/>
          </a:xfrm>
          <a:custGeom>
            <a:avLst/>
            <a:gdLst/>
            <a:ahLst/>
            <a:cxnLst/>
            <a:rect l="l" t="t" r="r" b="b"/>
            <a:pathLst>
              <a:path w="428625" h="502919">
                <a:moveTo>
                  <a:pt x="0" y="502920"/>
                </a:moveTo>
                <a:lnTo>
                  <a:pt x="428244" y="502920"/>
                </a:lnTo>
                <a:lnTo>
                  <a:pt x="42824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9820" y="2543127"/>
            <a:ext cx="421005" cy="438150"/>
          </a:xfrm>
          <a:prstGeom prst="rect">
            <a:avLst/>
          </a:prstGeom>
          <a:solidFill>
            <a:srgbClr val="A6C3D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30"/>
              </a:spcBef>
            </a:pPr>
            <a:r>
              <a:rPr sz="1600" b="1" dirty="0">
                <a:latin typeface="Arial"/>
                <a:cs typeface="Arial"/>
              </a:rPr>
              <a:t>P0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5248" y="1826514"/>
            <a:ext cx="429895" cy="506730"/>
          </a:xfrm>
          <a:prstGeom prst="rect">
            <a:avLst/>
          </a:prstGeom>
          <a:solidFill>
            <a:srgbClr val="FF0000"/>
          </a:solidFill>
          <a:ln w="9144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0"/>
              </a:spcBef>
            </a:pPr>
            <a:r>
              <a:rPr sz="1600" b="1" spc="-5" dirty="0">
                <a:latin typeface="Arial"/>
                <a:cs typeface="Arial"/>
              </a:rPr>
              <a:t>P1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95777" y="2765298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18" y="0"/>
                </a:lnTo>
              </a:path>
            </a:pathLst>
          </a:custGeom>
          <a:ln w="32003">
            <a:solidFill>
              <a:srgbClr val="3E75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95777" y="2116073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18" y="0"/>
                </a:lnTo>
              </a:path>
            </a:pathLst>
          </a:custGeom>
          <a:ln w="320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9795" y="1684020"/>
            <a:ext cx="1005840" cy="1303020"/>
          </a:xfrm>
          <a:custGeom>
            <a:avLst/>
            <a:gdLst/>
            <a:ahLst/>
            <a:cxnLst/>
            <a:rect l="l" t="t" r="r" b="b"/>
            <a:pathLst>
              <a:path w="1005839" h="1303020">
                <a:moveTo>
                  <a:pt x="0" y="1303019"/>
                </a:moveTo>
                <a:lnTo>
                  <a:pt x="1005840" y="1303019"/>
                </a:lnTo>
                <a:lnTo>
                  <a:pt x="1005840" y="0"/>
                </a:lnTo>
                <a:lnTo>
                  <a:pt x="0" y="0"/>
                </a:lnTo>
                <a:lnTo>
                  <a:pt x="0" y="130301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9795" y="1684020"/>
            <a:ext cx="1005840" cy="1667510"/>
          </a:xfrm>
          <a:custGeom>
            <a:avLst/>
            <a:gdLst/>
            <a:ahLst/>
            <a:cxnLst/>
            <a:rect l="l" t="t" r="r" b="b"/>
            <a:pathLst>
              <a:path w="1005839" h="1667510">
                <a:moveTo>
                  <a:pt x="0" y="1667255"/>
                </a:moveTo>
                <a:lnTo>
                  <a:pt x="1005840" y="1667255"/>
                </a:lnTo>
                <a:lnTo>
                  <a:pt x="1005840" y="0"/>
                </a:lnTo>
                <a:lnTo>
                  <a:pt x="0" y="0"/>
                </a:lnTo>
                <a:lnTo>
                  <a:pt x="0" y="1667255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1423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423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423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423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423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423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423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423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423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423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1423" y="2115311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1423" y="211378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1423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1423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1423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11423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54679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54679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4679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54679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4679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54679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54679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54679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54679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54679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80" y="143255"/>
                </a:lnTo>
                <a:lnTo>
                  <a:pt x="144780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54679" y="2115311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54679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54679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54679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54679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54679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793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9793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9793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793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9793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9793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9793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793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9793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9793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7935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7935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9793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9793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9793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793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4271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4271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4271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4271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4271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4271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4271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4271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4271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4271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42715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42715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4271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4271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4271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4271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87496" y="2836164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87496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87496" y="2691383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87496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87496" y="2546604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87496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87496" y="2401823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87496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87496" y="2258567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39" h="143510">
                <a:moveTo>
                  <a:pt x="0" y="143255"/>
                </a:moveTo>
                <a:lnTo>
                  <a:pt x="141731" y="143255"/>
                </a:lnTo>
                <a:lnTo>
                  <a:pt x="141731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87496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87496" y="2115311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39" h="143510">
                <a:moveTo>
                  <a:pt x="0" y="143255"/>
                </a:moveTo>
                <a:lnTo>
                  <a:pt x="141731" y="143255"/>
                </a:lnTo>
                <a:lnTo>
                  <a:pt x="141731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87496" y="211378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87496" y="1970532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87496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87496" y="1825751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87496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29228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29228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29228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29228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29228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29228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29228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29228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29228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29228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29228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29228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29228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29228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29228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29228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16785" y="2765298"/>
            <a:ext cx="576580" cy="71755"/>
          </a:xfrm>
          <a:custGeom>
            <a:avLst/>
            <a:gdLst/>
            <a:ahLst/>
            <a:cxnLst/>
            <a:rect l="l" t="t" r="r" b="b"/>
            <a:pathLst>
              <a:path w="576580" h="71755">
                <a:moveTo>
                  <a:pt x="576071" y="0"/>
                </a:moveTo>
                <a:lnTo>
                  <a:pt x="0" y="71627"/>
                </a:lnTo>
                <a:lnTo>
                  <a:pt x="156394" y="67792"/>
                </a:lnTo>
                <a:lnTo>
                  <a:pt x="206533" y="66008"/>
                </a:lnTo>
                <a:lnTo>
                  <a:pt x="254684" y="63807"/>
                </a:lnTo>
                <a:lnTo>
                  <a:pt x="300251" y="61090"/>
                </a:lnTo>
                <a:lnTo>
                  <a:pt x="342640" y="57761"/>
                </a:lnTo>
                <a:lnTo>
                  <a:pt x="381253" y="53721"/>
                </a:lnTo>
                <a:lnTo>
                  <a:pt x="448020" y="41540"/>
                </a:lnTo>
                <a:lnTo>
                  <a:pt x="502475" y="25717"/>
                </a:lnTo>
                <a:lnTo>
                  <a:pt x="545024" y="10465"/>
                </a:lnTo>
                <a:lnTo>
                  <a:pt x="576071" y="0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16277" y="2757042"/>
            <a:ext cx="576580" cy="128270"/>
          </a:xfrm>
          <a:custGeom>
            <a:avLst/>
            <a:gdLst/>
            <a:ahLst/>
            <a:cxnLst/>
            <a:rect l="l" t="t" r="r" b="b"/>
            <a:pathLst>
              <a:path w="576580" h="128269">
                <a:moveTo>
                  <a:pt x="529650" y="36830"/>
                </a:moveTo>
                <a:lnTo>
                  <a:pt x="380238" y="36830"/>
                </a:lnTo>
                <a:lnTo>
                  <a:pt x="388112" y="80264"/>
                </a:lnTo>
                <a:lnTo>
                  <a:pt x="367921" y="83897"/>
                </a:lnTo>
                <a:lnTo>
                  <a:pt x="379476" y="128270"/>
                </a:lnTo>
                <a:lnTo>
                  <a:pt x="529650" y="36830"/>
                </a:lnTo>
                <a:close/>
              </a:path>
              <a:path w="576580" h="128269">
                <a:moveTo>
                  <a:pt x="356779" y="41109"/>
                </a:moveTo>
                <a:lnTo>
                  <a:pt x="254127" y="50037"/>
                </a:lnTo>
                <a:lnTo>
                  <a:pt x="156337" y="53975"/>
                </a:lnTo>
                <a:lnTo>
                  <a:pt x="0" y="57785"/>
                </a:lnTo>
                <a:lnTo>
                  <a:pt x="1016" y="101981"/>
                </a:lnTo>
                <a:lnTo>
                  <a:pt x="157480" y="98171"/>
                </a:lnTo>
                <a:lnTo>
                  <a:pt x="207772" y="96393"/>
                </a:lnTo>
                <a:lnTo>
                  <a:pt x="279654" y="92837"/>
                </a:lnTo>
                <a:lnTo>
                  <a:pt x="323977" y="89789"/>
                </a:lnTo>
                <a:lnTo>
                  <a:pt x="367921" y="83897"/>
                </a:lnTo>
                <a:lnTo>
                  <a:pt x="356779" y="41109"/>
                </a:lnTo>
                <a:close/>
              </a:path>
              <a:path w="576580" h="128269">
                <a:moveTo>
                  <a:pt x="380238" y="36830"/>
                </a:moveTo>
                <a:lnTo>
                  <a:pt x="356779" y="41109"/>
                </a:lnTo>
                <a:lnTo>
                  <a:pt x="367921" y="83897"/>
                </a:lnTo>
                <a:lnTo>
                  <a:pt x="388112" y="80264"/>
                </a:lnTo>
                <a:lnTo>
                  <a:pt x="380238" y="36830"/>
                </a:lnTo>
                <a:close/>
              </a:path>
              <a:path w="576580" h="128269">
                <a:moveTo>
                  <a:pt x="346075" y="0"/>
                </a:moveTo>
                <a:lnTo>
                  <a:pt x="356779" y="41109"/>
                </a:lnTo>
                <a:lnTo>
                  <a:pt x="380238" y="36830"/>
                </a:lnTo>
                <a:lnTo>
                  <a:pt x="529650" y="36830"/>
                </a:lnTo>
                <a:lnTo>
                  <a:pt x="576580" y="8255"/>
                </a:lnTo>
                <a:lnTo>
                  <a:pt x="346075" y="0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71752" y="1921636"/>
            <a:ext cx="721360" cy="128270"/>
          </a:xfrm>
          <a:custGeom>
            <a:avLst/>
            <a:gdLst/>
            <a:ahLst/>
            <a:cxnLst/>
            <a:rect l="l" t="t" r="r" b="b"/>
            <a:pathLst>
              <a:path w="721360" h="128269">
                <a:moveTo>
                  <a:pt x="501884" y="86557"/>
                </a:moveTo>
                <a:lnTo>
                  <a:pt x="490473" y="127888"/>
                </a:lnTo>
                <a:lnTo>
                  <a:pt x="721105" y="122809"/>
                </a:lnTo>
                <a:lnTo>
                  <a:pt x="671214" y="91439"/>
                </a:lnTo>
                <a:lnTo>
                  <a:pt x="524764" y="91439"/>
                </a:lnTo>
                <a:lnTo>
                  <a:pt x="501884" y="86557"/>
                </a:lnTo>
                <a:close/>
              </a:path>
              <a:path w="721360" h="128269">
                <a:moveTo>
                  <a:pt x="513659" y="43905"/>
                </a:moveTo>
                <a:lnTo>
                  <a:pt x="501884" y="86557"/>
                </a:lnTo>
                <a:lnTo>
                  <a:pt x="524764" y="91439"/>
                </a:lnTo>
                <a:lnTo>
                  <a:pt x="534035" y="48260"/>
                </a:lnTo>
                <a:lnTo>
                  <a:pt x="513659" y="43905"/>
                </a:lnTo>
                <a:close/>
              </a:path>
              <a:path w="721360" h="128269">
                <a:moveTo>
                  <a:pt x="525779" y="0"/>
                </a:moveTo>
                <a:lnTo>
                  <a:pt x="513659" y="43905"/>
                </a:lnTo>
                <a:lnTo>
                  <a:pt x="534035" y="48260"/>
                </a:lnTo>
                <a:lnTo>
                  <a:pt x="524764" y="91439"/>
                </a:lnTo>
                <a:lnTo>
                  <a:pt x="671214" y="91439"/>
                </a:lnTo>
                <a:lnTo>
                  <a:pt x="525779" y="0"/>
                </a:lnTo>
                <a:close/>
              </a:path>
              <a:path w="721360" h="128269">
                <a:moveTo>
                  <a:pt x="496429" y="85393"/>
                </a:moveTo>
                <a:lnTo>
                  <a:pt x="501884" y="86557"/>
                </a:lnTo>
                <a:lnTo>
                  <a:pt x="502184" y="85471"/>
                </a:lnTo>
                <a:lnTo>
                  <a:pt x="497966" y="85471"/>
                </a:lnTo>
                <a:lnTo>
                  <a:pt x="496429" y="85393"/>
                </a:lnTo>
                <a:close/>
              </a:path>
              <a:path w="721360" h="128269">
                <a:moveTo>
                  <a:pt x="494410" y="84962"/>
                </a:moveTo>
                <a:lnTo>
                  <a:pt x="496429" y="85393"/>
                </a:lnTo>
                <a:lnTo>
                  <a:pt x="497966" y="85471"/>
                </a:lnTo>
                <a:lnTo>
                  <a:pt x="494410" y="84962"/>
                </a:lnTo>
                <a:close/>
              </a:path>
              <a:path w="721360" h="128269">
                <a:moveTo>
                  <a:pt x="502324" y="84962"/>
                </a:moveTo>
                <a:lnTo>
                  <a:pt x="494410" y="84962"/>
                </a:lnTo>
                <a:lnTo>
                  <a:pt x="497966" y="85471"/>
                </a:lnTo>
                <a:lnTo>
                  <a:pt x="502184" y="85471"/>
                </a:lnTo>
                <a:lnTo>
                  <a:pt x="502324" y="84962"/>
                </a:lnTo>
                <a:close/>
              </a:path>
              <a:path w="721360" h="128269">
                <a:moveTo>
                  <a:pt x="507" y="29083"/>
                </a:moveTo>
                <a:lnTo>
                  <a:pt x="0" y="73278"/>
                </a:lnTo>
                <a:lnTo>
                  <a:pt x="401447" y="81152"/>
                </a:lnTo>
                <a:lnTo>
                  <a:pt x="496429" y="85393"/>
                </a:lnTo>
                <a:lnTo>
                  <a:pt x="494410" y="84962"/>
                </a:lnTo>
                <a:lnTo>
                  <a:pt x="502324" y="84962"/>
                </a:lnTo>
                <a:lnTo>
                  <a:pt x="513659" y="43905"/>
                </a:lnTo>
                <a:lnTo>
                  <a:pt x="502539" y="41528"/>
                </a:lnTo>
                <a:lnTo>
                  <a:pt x="500125" y="41275"/>
                </a:lnTo>
                <a:lnTo>
                  <a:pt x="402971" y="36957"/>
                </a:lnTo>
                <a:lnTo>
                  <a:pt x="507" y="290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03776" y="1684020"/>
            <a:ext cx="1071880" cy="1655445"/>
          </a:xfrm>
          <a:custGeom>
            <a:avLst/>
            <a:gdLst/>
            <a:ahLst/>
            <a:cxnLst/>
            <a:rect l="l" t="t" r="r" b="b"/>
            <a:pathLst>
              <a:path w="1071879" h="1655445">
                <a:moveTo>
                  <a:pt x="0" y="1655064"/>
                </a:moveTo>
                <a:lnTo>
                  <a:pt x="1071372" y="1655064"/>
                </a:lnTo>
                <a:lnTo>
                  <a:pt x="1071372" y="0"/>
                </a:lnTo>
                <a:lnTo>
                  <a:pt x="0" y="0"/>
                </a:lnTo>
                <a:lnTo>
                  <a:pt x="0" y="1655064"/>
                </a:lnTo>
                <a:close/>
              </a:path>
            </a:pathLst>
          </a:custGeom>
          <a:solidFill>
            <a:srgbClr val="F9E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03776" y="1684020"/>
            <a:ext cx="1071880" cy="1655445"/>
          </a:xfrm>
          <a:custGeom>
            <a:avLst/>
            <a:gdLst/>
            <a:ahLst/>
            <a:cxnLst/>
            <a:rect l="l" t="t" r="r" b="b"/>
            <a:pathLst>
              <a:path w="1071879" h="1655445">
                <a:moveTo>
                  <a:pt x="0" y="1655064"/>
                </a:moveTo>
                <a:lnTo>
                  <a:pt x="1071372" y="1655064"/>
                </a:lnTo>
                <a:lnTo>
                  <a:pt x="1071372" y="0"/>
                </a:lnTo>
                <a:lnTo>
                  <a:pt x="0" y="0"/>
                </a:lnTo>
                <a:lnTo>
                  <a:pt x="0" y="16550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685033" y="1303731"/>
            <a:ext cx="2540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3875" algn="l"/>
              </a:tabLst>
            </a:pPr>
            <a:r>
              <a:rPr sz="1600" spc="-5" dirty="0">
                <a:latin typeface="Arial"/>
                <a:cs typeface="Arial"/>
              </a:rPr>
              <a:t>Processor	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144011" y="3061993"/>
            <a:ext cx="5867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021073" y="2512314"/>
            <a:ext cx="283845" cy="1270"/>
          </a:xfrm>
          <a:custGeom>
            <a:avLst/>
            <a:gdLst/>
            <a:ahLst/>
            <a:cxnLst/>
            <a:rect l="l" t="t" r="r" b="b"/>
            <a:pathLst>
              <a:path w="283845" h="1269">
                <a:moveTo>
                  <a:pt x="0" y="1143"/>
                </a:moveTo>
                <a:lnTo>
                  <a:pt x="283717" y="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8931" y="2546604"/>
            <a:ext cx="1150620" cy="516890"/>
          </a:xfrm>
          <a:custGeom>
            <a:avLst/>
            <a:gdLst/>
            <a:ahLst/>
            <a:cxnLst/>
            <a:rect l="l" t="t" r="r" b="b"/>
            <a:pathLst>
              <a:path w="1150620" h="516889">
                <a:moveTo>
                  <a:pt x="1064514" y="0"/>
                </a:moveTo>
                <a:lnTo>
                  <a:pt x="86106" y="0"/>
                </a:lnTo>
                <a:lnTo>
                  <a:pt x="52592" y="6774"/>
                </a:lnTo>
                <a:lnTo>
                  <a:pt x="25222" y="25241"/>
                </a:lnTo>
                <a:lnTo>
                  <a:pt x="6767" y="52613"/>
                </a:lnTo>
                <a:lnTo>
                  <a:pt x="0" y="86106"/>
                </a:lnTo>
                <a:lnTo>
                  <a:pt x="0" y="430530"/>
                </a:lnTo>
                <a:lnTo>
                  <a:pt x="6767" y="464022"/>
                </a:lnTo>
                <a:lnTo>
                  <a:pt x="25222" y="491394"/>
                </a:lnTo>
                <a:lnTo>
                  <a:pt x="52592" y="509861"/>
                </a:lnTo>
                <a:lnTo>
                  <a:pt x="86106" y="516636"/>
                </a:lnTo>
                <a:lnTo>
                  <a:pt x="1064514" y="516636"/>
                </a:lnTo>
                <a:lnTo>
                  <a:pt x="1098006" y="509861"/>
                </a:lnTo>
                <a:lnTo>
                  <a:pt x="1125378" y="491394"/>
                </a:lnTo>
                <a:lnTo>
                  <a:pt x="1143845" y="464022"/>
                </a:lnTo>
                <a:lnTo>
                  <a:pt x="1150620" y="430530"/>
                </a:lnTo>
                <a:lnTo>
                  <a:pt x="1150620" y="86106"/>
                </a:lnTo>
                <a:lnTo>
                  <a:pt x="1143845" y="52613"/>
                </a:lnTo>
                <a:lnTo>
                  <a:pt x="1125378" y="25241"/>
                </a:lnTo>
                <a:lnTo>
                  <a:pt x="1098006" y="6774"/>
                </a:lnTo>
                <a:lnTo>
                  <a:pt x="1064514" y="0"/>
                </a:lnTo>
                <a:close/>
              </a:path>
            </a:pathLst>
          </a:custGeom>
          <a:solidFill>
            <a:srgbClr val="A6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8931" y="2546604"/>
            <a:ext cx="1150620" cy="516890"/>
          </a:xfrm>
          <a:custGeom>
            <a:avLst/>
            <a:gdLst/>
            <a:ahLst/>
            <a:cxnLst/>
            <a:rect l="l" t="t" r="r" b="b"/>
            <a:pathLst>
              <a:path w="1150620" h="516889">
                <a:moveTo>
                  <a:pt x="0" y="86106"/>
                </a:moveTo>
                <a:lnTo>
                  <a:pt x="6767" y="52613"/>
                </a:lnTo>
                <a:lnTo>
                  <a:pt x="25222" y="25241"/>
                </a:lnTo>
                <a:lnTo>
                  <a:pt x="52592" y="6774"/>
                </a:lnTo>
                <a:lnTo>
                  <a:pt x="86106" y="0"/>
                </a:lnTo>
                <a:lnTo>
                  <a:pt x="1064514" y="0"/>
                </a:lnTo>
                <a:lnTo>
                  <a:pt x="1098006" y="6774"/>
                </a:lnTo>
                <a:lnTo>
                  <a:pt x="1125378" y="25241"/>
                </a:lnTo>
                <a:lnTo>
                  <a:pt x="1143845" y="52613"/>
                </a:lnTo>
                <a:lnTo>
                  <a:pt x="1150620" y="86106"/>
                </a:lnTo>
                <a:lnTo>
                  <a:pt x="1150620" y="430530"/>
                </a:lnTo>
                <a:lnTo>
                  <a:pt x="1143845" y="464022"/>
                </a:lnTo>
                <a:lnTo>
                  <a:pt x="1125378" y="491394"/>
                </a:lnTo>
                <a:lnTo>
                  <a:pt x="1098006" y="509861"/>
                </a:lnTo>
                <a:lnTo>
                  <a:pt x="1064514" y="516636"/>
                </a:lnTo>
                <a:lnTo>
                  <a:pt x="86106" y="516636"/>
                </a:lnTo>
                <a:lnTo>
                  <a:pt x="52592" y="509861"/>
                </a:lnTo>
                <a:lnTo>
                  <a:pt x="25222" y="491394"/>
                </a:lnTo>
                <a:lnTo>
                  <a:pt x="6767" y="464022"/>
                </a:lnTo>
                <a:lnTo>
                  <a:pt x="0" y="430530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08761" y="2666492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600455" y="1731264"/>
            <a:ext cx="1150620" cy="515620"/>
          </a:xfrm>
          <a:custGeom>
            <a:avLst/>
            <a:gdLst/>
            <a:ahLst/>
            <a:cxnLst/>
            <a:rect l="l" t="t" r="r" b="b"/>
            <a:pathLst>
              <a:path w="1150620" h="515619">
                <a:moveTo>
                  <a:pt x="1064768" y="0"/>
                </a:moveTo>
                <a:lnTo>
                  <a:pt x="85851" y="0"/>
                </a:lnTo>
                <a:lnTo>
                  <a:pt x="52436" y="6752"/>
                </a:lnTo>
                <a:lnTo>
                  <a:pt x="25147" y="25161"/>
                </a:lnTo>
                <a:lnTo>
                  <a:pt x="6747" y="52452"/>
                </a:lnTo>
                <a:lnTo>
                  <a:pt x="0" y="85851"/>
                </a:lnTo>
                <a:lnTo>
                  <a:pt x="0" y="429260"/>
                </a:lnTo>
                <a:lnTo>
                  <a:pt x="6747" y="462659"/>
                </a:lnTo>
                <a:lnTo>
                  <a:pt x="25147" y="489950"/>
                </a:lnTo>
                <a:lnTo>
                  <a:pt x="52436" y="508359"/>
                </a:lnTo>
                <a:lnTo>
                  <a:pt x="85851" y="515112"/>
                </a:lnTo>
                <a:lnTo>
                  <a:pt x="1064768" y="515112"/>
                </a:lnTo>
                <a:lnTo>
                  <a:pt x="1098167" y="508359"/>
                </a:lnTo>
                <a:lnTo>
                  <a:pt x="1125458" y="489950"/>
                </a:lnTo>
                <a:lnTo>
                  <a:pt x="1143867" y="462659"/>
                </a:lnTo>
                <a:lnTo>
                  <a:pt x="1150620" y="429260"/>
                </a:lnTo>
                <a:lnTo>
                  <a:pt x="1150620" y="85851"/>
                </a:lnTo>
                <a:lnTo>
                  <a:pt x="1143867" y="52452"/>
                </a:lnTo>
                <a:lnTo>
                  <a:pt x="1125458" y="25161"/>
                </a:lnTo>
                <a:lnTo>
                  <a:pt x="1098167" y="6752"/>
                </a:lnTo>
                <a:lnTo>
                  <a:pt x="10647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0455" y="1731264"/>
            <a:ext cx="1150620" cy="515620"/>
          </a:xfrm>
          <a:custGeom>
            <a:avLst/>
            <a:gdLst/>
            <a:ahLst/>
            <a:cxnLst/>
            <a:rect l="l" t="t" r="r" b="b"/>
            <a:pathLst>
              <a:path w="1150620" h="515619">
                <a:moveTo>
                  <a:pt x="0" y="85851"/>
                </a:moveTo>
                <a:lnTo>
                  <a:pt x="6747" y="52452"/>
                </a:lnTo>
                <a:lnTo>
                  <a:pt x="25147" y="25161"/>
                </a:lnTo>
                <a:lnTo>
                  <a:pt x="52436" y="6752"/>
                </a:lnTo>
                <a:lnTo>
                  <a:pt x="85851" y="0"/>
                </a:lnTo>
                <a:lnTo>
                  <a:pt x="1064768" y="0"/>
                </a:lnTo>
                <a:lnTo>
                  <a:pt x="1098167" y="6752"/>
                </a:lnTo>
                <a:lnTo>
                  <a:pt x="1125458" y="25161"/>
                </a:lnTo>
                <a:lnTo>
                  <a:pt x="1143867" y="52452"/>
                </a:lnTo>
                <a:lnTo>
                  <a:pt x="1150620" y="85851"/>
                </a:lnTo>
                <a:lnTo>
                  <a:pt x="1150620" y="429260"/>
                </a:lnTo>
                <a:lnTo>
                  <a:pt x="1143867" y="462659"/>
                </a:lnTo>
                <a:lnTo>
                  <a:pt x="1125458" y="489950"/>
                </a:lnTo>
                <a:lnTo>
                  <a:pt x="1098167" y="508359"/>
                </a:lnTo>
                <a:lnTo>
                  <a:pt x="1064768" y="515112"/>
                </a:lnTo>
                <a:lnTo>
                  <a:pt x="85851" y="515112"/>
                </a:lnTo>
                <a:lnTo>
                  <a:pt x="52436" y="508359"/>
                </a:lnTo>
                <a:lnTo>
                  <a:pt x="25147" y="489950"/>
                </a:lnTo>
                <a:lnTo>
                  <a:pt x="6747" y="462659"/>
                </a:lnTo>
                <a:lnTo>
                  <a:pt x="0" y="429260"/>
                </a:lnTo>
                <a:lnTo>
                  <a:pt x="0" y="8585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710895" y="1850517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795523" y="2030983"/>
            <a:ext cx="692150" cy="789305"/>
          </a:xfrm>
          <a:custGeom>
            <a:avLst/>
            <a:gdLst/>
            <a:ahLst/>
            <a:cxnLst/>
            <a:rect l="l" t="t" r="r" b="b"/>
            <a:pathLst>
              <a:path w="692150" h="789305">
                <a:moveTo>
                  <a:pt x="128289" y="38419"/>
                </a:moveTo>
                <a:lnTo>
                  <a:pt x="125924" y="76398"/>
                </a:lnTo>
                <a:lnTo>
                  <a:pt x="133350" y="76962"/>
                </a:lnTo>
                <a:lnTo>
                  <a:pt x="163068" y="81279"/>
                </a:lnTo>
                <a:lnTo>
                  <a:pt x="221614" y="92582"/>
                </a:lnTo>
                <a:lnTo>
                  <a:pt x="278383" y="106933"/>
                </a:lnTo>
                <a:lnTo>
                  <a:pt x="333120" y="124332"/>
                </a:lnTo>
                <a:lnTo>
                  <a:pt x="385190" y="144525"/>
                </a:lnTo>
                <a:lnTo>
                  <a:pt x="433958" y="167004"/>
                </a:lnTo>
                <a:lnTo>
                  <a:pt x="479171" y="191642"/>
                </a:lnTo>
                <a:lnTo>
                  <a:pt x="520191" y="218058"/>
                </a:lnTo>
                <a:lnTo>
                  <a:pt x="556387" y="245999"/>
                </a:lnTo>
                <a:lnTo>
                  <a:pt x="587628" y="274954"/>
                </a:lnTo>
                <a:lnTo>
                  <a:pt x="613155" y="304673"/>
                </a:lnTo>
                <a:lnTo>
                  <a:pt x="639952" y="349885"/>
                </a:lnTo>
                <a:lnTo>
                  <a:pt x="652652" y="394335"/>
                </a:lnTo>
                <a:lnTo>
                  <a:pt x="653541" y="409066"/>
                </a:lnTo>
                <a:lnTo>
                  <a:pt x="652906" y="423799"/>
                </a:lnTo>
                <a:lnTo>
                  <a:pt x="640461" y="468756"/>
                </a:lnTo>
                <a:lnTo>
                  <a:pt x="613155" y="514223"/>
                </a:lnTo>
                <a:lnTo>
                  <a:pt x="587121" y="544194"/>
                </a:lnTo>
                <a:lnTo>
                  <a:pt x="555243" y="573404"/>
                </a:lnTo>
                <a:lnTo>
                  <a:pt x="518160" y="601471"/>
                </a:lnTo>
                <a:lnTo>
                  <a:pt x="476376" y="628014"/>
                </a:lnTo>
                <a:lnTo>
                  <a:pt x="430275" y="652652"/>
                </a:lnTo>
                <a:lnTo>
                  <a:pt x="380364" y="675258"/>
                </a:lnTo>
                <a:lnTo>
                  <a:pt x="327406" y="695451"/>
                </a:lnTo>
                <a:lnTo>
                  <a:pt x="271652" y="712977"/>
                </a:lnTo>
                <a:lnTo>
                  <a:pt x="213487" y="727328"/>
                </a:lnTo>
                <a:lnTo>
                  <a:pt x="153924" y="738631"/>
                </a:lnTo>
                <a:lnTo>
                  <a:pt x="93090" y="746505"/>
                </a:lnTo>
                <a:lnTo>
                  <a:pt x="31495" y="750569"/>
                </a:lnTo>
                <a:lnTo>
                  <a:pt x="0" y="750951"/>
                </a:lnTo>
                <a:lnTo>
                  <a:pt x="507" y="789051"/>
                </a:lnTo>
                <a:lnTo>
                  <a:pt x="64134" y="787018"/>
                </a:lnTo>
                <a:lnTo>
                  <a:pt x="127888" y="780923"/>
                </a:lnTo>
                <a:lnTo>
                  <a:pt x="190373" y="771016"/>
                </a:lnTo>
                <a:lnTo>
                  <a:pt x="251459" y="757681"/>
                </a:lnTo>
                <a:lnTo>
                  <a:pt x="310642" y="741044"/>
                </a:lnTo>
                <a:lnTo>
                  <a:pt x="367283" y="721487"/>
                </a:lnTo>
                <a:lnTo>
                  <a:pt x="420877" y="699262"/>
                </a:lnTo>
                <a:lnTo>
                  <a:pt x="471170" y="674496"/>
                </a:lnTo>
                <a:lnTo>
                  <a:pt x="517651" y="647445"/>
                </a:lnTo>
                <a:lnTo>
                  <a:pt x="559688" y="618489"/>
                </a:lnTo>
                <a:lnTo>
                  <a:pt x="596900" y="587628"/>
                </a:lnTo>
                <a:lnTo>
                  <a:pt x="628776" y="555116"/>
                </a:lnTo>
                <a:lnTo>
                  <a:pt x="654938" y="521080"/>
                </a:lnTo>
                <a:lnTo>
                  <a:pt x="674497" y="485775"/>
                </a:lnTo>
                <a:lnTo>
                  <a:pt x="687197" y="448944"/>
                </a:lnTo>
                <a:lnTo>
                  <a:pt x="691641" y="411099"/>
                </a:lnTo>
                <a:lnTo>
                  <a:pt x="690752" y="392175"/>
                </a:lnTo>
                <a:lnTo>
                  <a:pt x="682625" y="354583"/>
                </a:lnTo>
                <a:lnTo>
                  <a:pt x="666876" y="318135"/>
                </a:lnTo>
                <a:lnTo>
                  <a:pt x="644271" y="282828"/>
                </a:lnTo>
                <a:lnTo>
                  <a:pt x="615696" y="249300"/>
                </a:lnTo>
                <a:lnTo>
                  <a:pt x="581787" y="217550"/>
                </a:lnTo>
                <a:lnTo>
                  <a:pt x="542798" y="187325"/>
                </a:lnTo>
                <a:lnTo>
                  <a:pt x="499237" y="159257"/>
                </a:lnTo>
                <a:lnTo>
                  <a:pt x="451612" y="133223"/>
                </a:lnTo>
                <a:lnTo>
                  <a:pt x="400557" y="109727"/>
                </a:lnTo>
                <a:lnTo>
                  <a:pt x="346328" y="88645"/>
                </a:lnTo>
                <a:lnTo>
                  <a:pt x="289432" y="70485"/>
                </a:lnTo>
                <a:lnTo>
                  <a:pt x="230377" y="55499"/>
                </a:lnTo>
                <a:lnTo>
                  <a:pt x="169671" y="43814"/>
                </a:lnTo>
                <a:lnTo>
                  <a:pt x="138811" y="39242"/>
                </a:lnTo>
                <a:lnTo>
                  <a:pt x="128289" y="38419"/>
                </a:lnTo>
                <a:close/>
              </a:path>
              <a:path w="692150" h="789305">
                <a:moveTo>
                  <a:pt x="130682" y="0"/>
                </a:moveTo>
                <a:lnTo>
                  <a:pt x="12953" y="50037"/>
                </a:lnTo>
                <a:lnTo>
                  <a:pt x="123570" y="114173"/>
                </a:lnTo>
                <a:lnTo>
                  <a:pt x="125924" y="76398"/>
                </a:lnTo>
                <a:lnTo>
                  <a:pt x="106552" y="74929"/>
                </a:lnTo>
                <a:lnTo>
                  <a:pt x="109600" y="36956"/>
                </a:lnTo>
                <a:lnTo>
                  <a:pt x="128380" y="36956"/>
                </a:lnTo>
                <a:lnTo>
                  <a:pt x="130682" y="0"/>
                </a:lnTo>
                <a:close/>
              </a:path>
              <a:path w="692150" h="789305">
                <a:moveTo>
                  <a:pt x="109600" y="36956"/>
                </a:moveTo>
                <a:lnTo>
                  <a:pt x="106552" y="74929"/>
                </a:lnTo>
                <a:lnTo>
                  <a:pt x="125924" y="76398"/>
                </a:lnTo>
                <a:lnTo>
                  <a:pt x="128289" y="38419"/>
                </a:lnTo>
                <a:lnTo>
                  <a:pt x="109600" y="36956"/>
                </a:lnTo>
                <a:close/>
              </a:path>
              <a:path w="692150" h="789305">
                <a:moveTo>
                  <a:pt x="128380" y="36956"/>
                </a:moveTo>
                <a:lnTo>
                  <a:pt x="109600" y="36956"/>
                </a:lnTo>
                <a:lnTo>
                  <a:pt x="128289" y="38419"/>
                </a:lnTo>
                <a:lnTo>
                  <a:pt x="128380" y="36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13963" y="1851660"/>
            <a:ext cx="3344545" cy="978535"/>
          </a:xfrm>
          <a:custGeom>
            <a:avLst/>
            <a:gdLst/>
            <a:ahLst/>
            <a:cxnLst/>
            <a:rect l="l" t="t" r="r" b="b"/>
            <a:pathLst>
              <a:path w="3344545" h="978535">
                <a:moveTo>
                  <a:pt x="3344037" y="0"/>
                </a:moveTo>
                <a:lnTo>
                  <a:pt x="606933" y="0"/>
                </a:lnTo>
                <a:lnTo>
                  <a:pt x="606933" y="570738"/>
                </a:lnTo>
                <a:lnTo>
                  <a:pt x="0" y="586866"/>
                </a:lnTo>
                <a:lnTo>
                  <a:pt x="606933" y="815339"/>
                </a:lnTo>
                <a:lnTo>
                  <a:pt x="606933" y="978407"/>
                </a:lnTo>
                <a:lnTo>
                  <a:pt x="3344037" y="978407"/>
                </a:lnTo>
                <a:lnTo>
                  <a:pt x="3344037" y="0"/>
                </a:lnTo>
                <a:close/>
              </a:path>
            </a:pathLst>
          </a:custGeom>
          <a:solidFill>
            <a:srgbClr val="E7E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13963" y="1851660"/>
            <a:ext cx="3344545" cy="978535"/>
          </a:xfrm>
          <a:custGeom>
            <a:avLst/>
            <a:gdLst/>
            <a:ahLst/>
            <a:cxnLst/>
            <a:rect l="l" t="t" r="r" b="b"/>
            <a:pathLst>
              <a:path w="3344545" h="978535">
                <a:moveTo>
                  <a:pt x="606933" y="0"/>
                </a:moveTo>
                <a:lnTo>
                  <a:pt x="1063116" y="0"/>
                </a:lnTo>
                <a:lnTo>
                  <a:pt x="1747392" y="0"/>
                </a:lnTo>
                <a:lnTo>
                  <a:pt x="3344037" y="0"/>
                </a:lnTo>
                <a:lnTo>
                  <a:pt x="3344037" y="570738"/>
                </a:lnTo>
                <a:lnTo>
                  <a:pt x="3344037" y="815339"/>
                </a:lnTo>
                <a:lnTo>
                  <a:pt x="3344037" y="978407"/>
                </a:lnTo>
                <a:lnTo>
                  <a:pt x="1747392" y="978407"/>
                </a:lnTo>
                <a:lnTo>
                  <a:pt x="1063116" y="978407"/>
                </a:lnTo>
                <a:lnTo>
                  <a:pt x="606933" y="978407"/>
                </a:lnTo>
                <a:lnTo>
                  <a:pt x="606933" y="815339"/>
                </a:lnTo>
                <a:lnTo>
                  <a:pt x="0" y="586866"/>
                </a:lnTo>
                <a:lnTo>
                  <a:pt x="606933" y="570738"/>
                </a:lnTo>
                <a:lnTo>
                  <a:pt x="60693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4651375" y="1902078"/>
            <a:ext cx="167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Leak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sensitive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233798" y="2176094"/>
            <a:ext cx="2512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information </a:t>
            </a:r>
            <a:r>
              <a:rPr sz="1800" spc="-45" dirty="0">
                <a:latin typeface="Arial"/>
                <a:cs typeface="Arial"/>
              </a:rPr>
              <a:t>through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FF0000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773295" y="2450972"/>
            <a:ext cx="143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timing</a:t>
            </a:r>
            <a:r>
              <a:rPr sz="1800" b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channel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82396" y="2987039"/>
            <a:ext cx="3279775" cy="441959"/>
          </a:xfrm>
          <a:custGeom>
            <a:avLst/>
            <a:gdLst/>
            <a:ahLst/>
            <a:cxnLst/>
            <a:rect l="l" t="t" r="r" b="b"/>
            <a:pathLst>
              <a:path w="3279775" h="441960">
                <a:moveTo>
                  <a:pt x="0" y="441960"/>
                </a:moveTo>
                <a:lnTo>
                  <a:pt x="3279648" y="441960"/>
                </a:lnTo>
                <a:lnTo>
                  <a:pt x="3279648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solidFill>
            <a:srgbClr val="FFF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82396" y="2987039"/>
            <a:ext cx="3279775" cy="441959"/>
          </a:xfrm>
          <a:custGeom>
            <a:avLst/>
            <a:gdLst/>
            <a:ahLst/>
            <a:cxnLst/>
            <a:rect l="l" t="t" r="r" b="b"/>
            <a:pathLst>
              <a:path w="3279775" h="441960">
                <a:moveTo>
                  <a:pt x="0" y="441960"/>
                </a:moveTo>
                <a:lnTo>
                  <a:pt x="3279648" y="441960"/>
                </a:lnTo>
                <a:lnTo>
                  <a:pt x="3279648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888491" y="3005454"/>
            <a:ext cx="147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array[s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296667" y="3005454"/>
            <a:ext cx="172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ecret*4096];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550669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550669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85722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85722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585722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85722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85722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85722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30145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930145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30145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930145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30145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930145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59279" y="4732020"/>
            <a:ext cx="91439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59279" y="4963667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59279" y="5195315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85722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85722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85722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1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85722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1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85722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1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85722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1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30145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930145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30145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930145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930145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30145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775817" y="4723638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337817" y="3971290"/>
            <a:ext cx="1162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170228" y="5384038"/>
            <a:ext cx="29527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509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2910077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910077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945129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945129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45129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45129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45129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45129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89553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89553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89553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89553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89553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89553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18688" y="4732020"/>
            <a:ext cx="91439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18688" y="4963667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18688" y="5195315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945129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945129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945129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45129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945129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945129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89553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89553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289553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289553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289553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289553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269485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269485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304538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304538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304538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304538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648961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48961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648961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648961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648961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648961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578096" y="4732020"/>
            <a:ext cx="91439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578096" y="4963667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578096" y="5195315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304538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304538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304538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304538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48961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648961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254757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19" h="86995">
                <a:moveTo>
                  <a:pt x="568452" y="0"/>
                </a:moveTo>
                <a:lnTo>
                  <a:pt x="568452" y="86868"/>
                </a:lnTo>
                <a:lnTo>
                  <a:pt x="626364" y="57912"/>
                </a:lnTo>
                <a:lnTo>
                  <a:pt x="582930" y="57912"/>
                </a:lnTo>
                <a:lnTo>
                  <a:pt x="582930" y="28956"/>
                </a:lnTo>
                <a:lnTo>
                  <a:pt x="626363" y="28956"/>
                </a:lnTo>
                <a:lnTo>
                  <a:pt x="568452" y="0"/>
                </a:lnTo>
                <a:close/>
              </a:path>
              <a:path w="655319" h="86995">
                <a:moveTo>
                  <a:pt x="56845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2" y="57912"/>
                </a:lnTo>
                <a:lnTo>
                  <a:pt x="568452" y="28956"/>
                </a:lnTo>
                <a:close/>
              </a:path>
              <a:path w="655319" h="86995">
                <a:moveTo>
                  <a:pt x="626363" y="28956"/>
                </a:moveTo>
                <a:lnTo>
                  <a:pt x="582930" y="28956"/>
                </a:lnTo>
                <a:lnTo>
                  <a:pt x="582930" y="57912"/>
                </a:lnTo>
                <a:lnTo>
                  <a:pt x="626364" y="57912"/>
                </a:lnTo>
                <a:lnTo>
                  <a:pt x="655319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614165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20" h="86995">
                <a:moveTo>
                  <a:pt x="568451" y="0"/>
                </a:moveTo>
                <a:lnTo>
                  <a:pt x="568451" y="86868"/>
                </a:lnTo>
                <a:lnTo>
                  <a:pt x="626364" y="57912"/>
                </a:lnTo>
                <a:lnTo>
                  <a:pt x="582930" y="57912"/>
                </a:lnTo>
                <a:lnTo>
                  <a:pt x="582930" y="28956"/>
                </a:lnTo>
                <a:lnTo>
                  <a:pt x="626363" y="28956"/>
                </a:lnTo>
                <a:lnTo>
                  <a:pt x="568451" y="0"/>
                </a:lnTo>
                <a:close/>
              </a:path>
              <a:path w="655320" h="86995">
                <a:moveTo>
                  <a:pt x="568451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1" y="57912"/>
                </a:lnTo>
                <a:lnTo>
                  <a:pt x="568451" y="28956"/>
                </a:lnTo>
                <a:close/>
              </a:path>
              <a:path w="655320" h="86995">
                <a:moveTo>
                  <a:pt x="626363" y="28956"/>
                </a:moveTo>
                <a:lnTo>
                  <a:pt x="582930" y="28956"/>
                </a:lnTo>
                <a:lnTo>
                  <a:pt x="582930" y="57912"/>
                </a:lnTo>
                <a:lnTo>
                  <a:pt x="626364" y="57912"/>
                </a:lnTo>
                <a:lnTo>
                  <a:pt x="655320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973573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20" h="86995">
                <a:moveTo>
                  <a:pt x="568451" y="0"/>
                </a:moveTo>
                <a:lnTo>
                  <a:pt x="568451" y="86868"/>
                </a:lnTo>
                <a:lnTo>
                  <a:pt x="626364" y="57912"/>
                </a:lnTo>
                <a:lnTo>
                  <a:pt x="582929" y="57912"/>
                </a:lnTo>
                <a:lnTo>
                  <a:pt x="582929" y="28956"/>
                </a:lnTo>
                <a:lnTo>
                  <a:pt x="626363" y="28956"/>
                </a:lnTo>
                <a:lnTo>
                  <a:pt x="568451" y="0"/>
                </a:lnTo>
                <a:close/>
              </a:path>
              <a:path w="655320" h="86995">
                <a:moveTo>
                  <a:pt x="568451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1" y="57912"/>
                </a:lnTo>
                <a:lnTo>
                  <a:pt x="568451" y="28956"/>
                </a:lnTo>
                <a:close/>
              </a:path>
              <a:path w="655320" h="86995">
                <a:moveTo>
                  <a:pt x="626363" y="28956"/>
                </a:moveTo>
                <a:lnTo>
                  <a:pt x="582929" y="28956"/>
                </a:lnTo>
                <a:lnTo>
                  <a:pt x="582929" y="57912"/>
                </a:lnTo>
                <a:lnTo>
                  <a:pt x="626364" y="57912"/>
                </a:lnTo>
                <a:lnTo>
                  <a:pt x="655320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304538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304538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304538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304538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648961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648961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648961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648961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628894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28894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63946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663946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63946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63946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08370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008370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08370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08370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08370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08370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503" y="4732020"/>
            <a:ext cx="91440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37503" y="4963667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37503" y="5195315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663946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63946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63946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63946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008370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008370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663946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63946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63946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63946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08370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08370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08370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008370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1663954" y="3405785"/>
            <a:ext cx="484505" cy="5638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20"/>
              </a:spcBef>
            </a:pP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way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  <a:tabLst>
                <a:tab pos="381000" algn="l"/>
              </a:tabLst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0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2781426" y="6111341"/>
            <a:ext cx="960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P1 fills</a:t>
            </a:r>
            <a:r>
              <a:rPr sz="16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the  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4229480" y="6126276"/>
            <a:ext cx="837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P2</a:t>
            </a:r>
            <a:r>
              <a:rPr sz="16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reads</a:t>
            </a:r>
            <a:endParaRPr sz="16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sz="16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array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5431916" y="6126276"/>
            <a:ext cx="10991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P1 reads</a:t>
            </a:r>
            <a:r>
              <a:rPr sz="16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its</a:t>
            </a:r>
            <a:endParaRPr sz="16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6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again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6368034" y="4475226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66725" h="76200">
                <a:moveTo>
                  <a:pt x="466343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3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368034" y="4086605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371082" y="4275582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 txBox="1"/>
          <p:nvPr/>
        </p:nvSpPr>
        <p:spPr>
          <a:xfrm>
            <a:off x="6870954" y="3957954"/>
            <a:ext cx="1101090" cy="7761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ct val="71000"/>
              </a:lnSpc>
              <a:spcBef>
                <a:spcPts val="725"/>
              </a:spcBef>
            </a:pP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</a:t>
            </a:r>
            <a:endParaRPr lang="en-US" altLang="ko-KR" sz="1800" spc="-2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2700" marR="5080">
              <a:lnSpc>
                <a:spcPct val="71000"/>
              </a:lnSpc>
              <a:spcBef>
                <a:spcPts val="725"/>
              </a:spcBef>
            </a:pP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b="1" spc="-150" dirty="0">
                <a:solidFill>
                  <a:srgbClr val="C00000"/>
                </a:solidFill>
                <a:latin typeface="Arial"/>
                <a:cs typeface="Arial"/>
              </a:rPr>
              <a:t>Slow</a:t>
            </a:r>
            <a:r>
              <a:rPr sz="1800" b="1" spc="-20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(miss)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6368034" y="5426202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368034" y="5651753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68034" y="5874258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466725" h="76200">
                <a:moveTo>
                  <a:pt x="466343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466343" y="48005"/>
                </a:lnTo>
                <a:lnTo>
                  <a:pt x="466343" y="28193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 txBox="1"/>
          <p:nvPr/>
        </p:nvSpPr>
        <p:spPr>
          <a:xfrm>
            <a:off x="6870954" y="5298694"/>
            <a:ext cx="835660" cy="7480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1600"/>
              </a:lnSpc>
              <a:spcBef>
                <a:spcPts val="495"/>
              </a:spcBef>
            </a:pP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</a:t>
            </a:r>
            <a:r>
              <a:rPr sz="1800" spc="-1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(hit)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7220711" y="1258824"/>
            <a:ext cx="1389017" cy="9250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269" name="object 2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273" name="설명선: 왼쪽 화살표 272">
            <a:extLst>
              <a:ext uri="{FF2B5EF4-FFF2-40B4-BE49-F238E27FC236}">
                <a16:creationId xmlns:a16="http://schemas.microsoft.com/office/drawing/2014/main" id="{347E541E-FA46-42E1-9BAA-1FB189704C5B}"/>
              </a:ext>
            </a:extLst>
          </p:cNvPr>
          <p:cNvSpPr/>
          <p:nvPr/>
        </p:nvSpPr>
        <p:spPr>
          <a:xfrm>
            <a:off x="4087368" y="2870225"/>
            <a:ext cx="4457702" cy="71465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몇 번째 </a:t>
            </a:r>
            <a:r>
              <a:rPr lang="en-US" altLang="ko-KR" dirty="0">
                <a:solidFill>
                  <a:schemeClr val="tx1"/>
                </a:solidFill>
              </a:rPr>
              <a:t>array</a:t>
            </a:r>
            <a:r>
              <a:rPr lang="ko-KR" altLang="en-US" dirty="0">
                <a:solidFill>
                  <a:schemeClr val="tx1"/>
                </a:solidFill>
              </a:rPr>
              <a:t>를 접근했는지 알면 </a:t>
            </a:r>
            <a:r>
              <a:rPr lang="en-US" altLang="ko-KR" dirty="0">
                <a:solidFill>
                  <a:schemeClr val="tx1"/>
                </a:solidFill>
              </a:rPr>
              <a:t>key</a:t>
            </a:r>
            <a:r>
              <a:rPr lang="ko-KR" altLang="en-US" dirty="0">
                <a:solidFill>
                  <a:schemeClr val="tx1"/>
                </a:solidFill>
              </a:rPr>
              <a:t>값을 알 수 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20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4340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25" dirty="0"/>
              <a:t>Cache </a:t>
            </a:r>
            <a:r>
              <a:rPr sz="4000" spc="-260" dirty="0"/>
              <a:t>Timing</a:t>
            </a:r>
            <a:r>
              <a:rPr sz="4000" spc="-495" dirty="0"/>
              <a:t> </a:t>
            </a:r>
            <a:r>
              <a:rPr sz="4000" spc="-320" dirty="0"/>
              <a:t>Channel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2292095" y="1612391"/>
            <a:ext cx="1728470" cy="1801495"/>
          </a:xfrm>
          <a:custGeom>
            <a:avLst/>
            <a:gdLst/>
            <a:ahLst/>
            <a:cxnLst/>
            <a:rect l="l" t="t" r="r" b="b"/>
            <a:pathLst>
              <a:path w="1728470" h="1801495">
                <a:moveTo>
                  <a:pt x="0" y="1801367"/>
                </a:moveTo>
                <a:lnTo>
                  <a:pt x="1728216" y="1801367"/>
                </a:lnTo>
                <a:lnTo>
                  <a:pt x="1728216" y="0"/>
                </a:lnTo>
                <a:lnTo>
                  <a:pt x="0" y="0"/>
                </a:lnTo>
                <a:lnTo>
                  <a:pt x="0" y="180136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6772" y="2548127"/>
            <a:ext cx="428625" cy="502920"/>
          </a:xfrm>
          <a:custGeom>
            <a:avLst/>
            <a:gdLst/>
            <a:ahLst/>
            <a:cxnLst/>
            <a:rect l="l" t="t" r="r" b="b"/>
            <a:pathLst>
              <a:path w="428625" h="502919">
                <a:moveTo>
                  <a:pt x="0" y="502920"/>
                </a:moveTo>
                <a:lnTo>
                  <a:pt x="428244" y="502920"/>
                </a:lnTo>
                <a:lnTo>
                  <a:pt x="42824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9820" y="2543127"/>
            <a:ext cx="421005" cy="438150"/>
          </a:xfrm>
          <a:prstGeom prst="rect">
            <a:avLst/>
          </a:prstGeom>
          <a:solidFill>
            <a:srgbClr val="A6C3D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30"/>
              </a:spcBef>
            </a:pPr>
            <a:r>
              <a:rPr sz="1600" b="1" dirty="0">
                <a:latin typeface="Arial"/>
                <a:cs typeface="Arial"/>
              </a:rPr>
              <a:t>P0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5248" y="1826514"/>
            <a:ext cx="429895" cy="506730"/>
          </a:xfrm>
          <a:prstGeom prst="rect">
            <a:avLst/>
          </a:prstGeom>
          <a:solidFill>
            <a:srgbClr val="FF0000"/>
          </a:solidFill>
          <a:ln w="9144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0"/>
              </a:spcBef>
            </a:pPr>
            <a:r>
              <a:rPr sz="1600" b="1" spc="-5" dirty="0">
                <a:latin typeface="Arial"/>
                <a:cs typeface="Arial"/>
              </a:rPr>
              <a:t>P1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95777" y="2765298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18" y="0"/>
                </a:lnTo>
              </a:path>
            </a:pathLst>
          </a:custGeom>
          <a:ln w="32003">
            <a:solidFill>
              <a:srgbClr val="3E75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95777" y="2116073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18" y="0"/>
                </a:lnTo>
              </a:path>
            </a:pathLst>
          </a:custGeom>
          <a:ln w="320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9795" y="1684020"/>
            <a:ext cx="1005840" cy="1303020"/>
          </a:xfrm>
          <a:custGeom>
            <a:avLst/>
            <a:gdLst/>
            <a:ahLst/>
            <a:cxnLst/>
            <a:rect l="l" t="t" r="r" b="b"/>
            <a:pathLst>
              <a:path w="1005839" h="1303020">
                <a:moveTo>
                  <a:pt x="0" y="1303019"/>
                </a:moveTo>
                <a:lnTo>
                  <a:pt x="1005840" y="1303019"/>
                </a:lnTo>
                <a:lnTo>
                  <a:pt x="1005840" y="0"/>
                </a:lnTo>
                <a:lnTo>
                  <a:pt x="0" y="0"/>
                </a:lnTo>
                <a:lnTo>
                  <a:pt x="0" y="130301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9795" y="1684020"/>
            <a:ext cx="1005840" cy="1667510"/>
          </a:xfrm>
          <a:custGeom>
            <a:avLst/>
            <a:gdLst/>
            <a:ahLst/>
            <a:cxnLst/>
            <a:rect l="l" t="t" r="r" b="b"/>
            <a:pathLst>
              <a:path w="1005839" h="1667510">
                <a:moveTo>
                  <a:pt x="0" y="1667255"/>
                </a:moveTo>
                <a:lnTo>
                  <a:pt x="1005840" y="1667255"/>
                </a:lnTo>
                <a:lnTo>
                  <a:pt x="1005840" y="0"/>
                </a:lnTo>
                <a:lnTo>
                  <a:pt x="0" y="0"/>
                </a:lnTo>
                <a:lnTo>
                  <a:pt x="0" y="1667255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1423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423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423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423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423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423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423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423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423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423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1423" y="2115311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1423" y="211378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1423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1423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1423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11423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54679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54679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4679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54679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4679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54679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54679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54679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54679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54679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80" y="143255"/>
                </a:lnTo>
                <a:lnTo>
                  <a:pt x="144780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54679" y="2115311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54679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54679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54679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54679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54679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793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9793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9793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793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9793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9793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9793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793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9793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9793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7935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7935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9793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9793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9793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793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4271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4271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4271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4271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4271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4271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4271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4271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4271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4271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42715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42715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4271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4271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4271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4271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87496" y="2836164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87496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87496" y="2691383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87496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87496" y="2546604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87496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87496" y="2401823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87496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87496" y="2258567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39" h="143510">
                <a:moveTo>
                  <a:pt x="0" y="143255"/>
                </a:moveTo>
                <a:lnTo>
                  <a:pt x="141731" y="143255"/>
                </a:lnTo>
                <a:lnTo>
                  <a:pt x="141731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87496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87496" y="2115311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39" h="143510">
                <a:moveTo>
                  <a:pt x="0" y="143255"/>
                </a:moveTo>
                <a:lnTo>
                  <a:pt x="141731" y="143255"/>
                </a:lnTo>
                <a:lnTo>
                  <a:pt x="141731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87496" y="211378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87496" y="1970532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87496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87496" y="1825751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87496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29228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29228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29228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29228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29228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29228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29228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29228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29228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29228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29228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29228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29228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29228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29228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29228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16785" y="2765298"/>
            <a:ext cx="576580" cy="71755"/>
          </a:xfrm>
          <a:custGeom>
            <a:avLst/>
            <a:gdLst/>
            <a:ahLst/>
            <a:cxnLst/>
            <a:rect l="l" t="t" r="r" b="b"/>
            <a:pathLst>
              <a:path w="576580" h="71755">
                <a:moveTo>
                  <a:pt x="576071" y="0"/>
                </a:moveTo>
                <a:lnTo>
                  <a:pt x="0" y="71627"/>
                </a:lnTo>
                <a:lnTo>
                  <a:pt x="156394" y="67792"/>
                </a:lnTo>
                <a:lnTo>
                  <a:pt x="206533" y="66008"/>
                </a:lnTo>
                <a:lnTo>
                  <a:pt x="254684" y="63807"/>
                </a:lnTo>
                <a:lnTo>
                  <a:pt x="300251" y="61090"/>
                </a:lnTo>
                <a:lnTo>
                  <a:pt x="342640" y="57761"/>
                </a:lnTo>
                <a:lnTo>
                  <a:pt x="381253" y="53721"/>
                </a:lnTo>
                <a:lnTo>
                  <a:pt x="448020" y="41540"/>
                </a:lnTo>
                <a:lnTo>
                  <a:pt x="502475" y="25717"/>
                </a:lnTo>
                <a:lnTo>
                  <a:pt x="545024" y="10465"/>
                </a:lnTo>
                <a:lnTo>
                  <a:pt x="576071" y="0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16277" y="2757042"/>
            <a:ext cx="576580" cy="128270"/>
          </a:xfrm>
          <a:custGeom>
            <a:avLst/>
            <a:gdLst/>
            <a:ahLst/>
            <a:cxnLst/>
            <a:rect l="l" t="t" r="r" b="b"/>
            <a:pathLst>
              <a:path w="576580" h="128269">
                <a:moveTo>
                  <a:pt x="529650" y="36830"/>
                </a:moveTo>
                <a:lnTo>
                  <a:pt x="380238" y="36830"/>
                </a:lnTo>
                <a:lnTo>
                  <a:pt x="388112" y="80264"/>
                </a:lnTo>
                <a:lnTo>
                  <a:pt x="367921" y="83897"/>
                </a:lnTo>
                <a:lnTo>
                  <a:pt x="379476" y="128270"/>
                </a:lnTo>
                <a:lnTo>
                  <a:pt x="529650" y="36830"/>
                </a:lnTo>
                <a:close/>
              </a:path>
              <a:path w="576580" h="128269">
                <a:moveTo>
                  <a:pt x="356779" y="41109"/>
                </a:moveTo>
                <a:lnTo>
                  <a:pt x="254127" y="50037"/>
                </a:lnTo>
                <a:lnTo>
                  <a:pt x="156337" y="53975"/>
                </a:lnTo>
                <a:lnTo>
                  <a:pt x="0" y="57785"/>
                </a:lnTo>
                <a:lnTo>
                  <a:pt x="1016" y="101981"/>
                </a:lnTo>
                <a:lnTo>
                  <a:pt x="157480" y="98171"/>
                </a:lnTo>
                <a:lnTo>
                  <a:pt x="207772" y="96393"/>
                </a:lnTo>
                <a:lnTo>
                  <a:pt x="279654" y="92837"/>
                </a:lnTo>
                <a:lnTo>
                  <a:pt x="323977" y="89789"/>
                </a:lnTo>
                <a:lnTo>
                  <a:pt x="367921" y="83897"/>
                </a:lnTo>
                <a:lnTo>
                  <a:pt x="356779" y="41109"/>
                </a:lnTo>
                <a:close/>
              </a:path>
              <a:path w="576580" h="128269">
                <a:moveTo>
                  <a:pt x="380238" y="36830"/>
                </a:moveTo>
                <a:lnTo>
                  <a:pt x="356779" y="41109"/>
                </a:lnTo>
                <a:lnTo>
                  <a:pt x="367921" y="83897"/>
                </a:lnTo>
                <a:lnTo>
                  <a:pt x="388112" y="80264"/>
                </a:lnTo>
                <a:lnTo>
                  <a:pt x="380238" y="36830"/>
                </a:lnTo>
                <a:close/>
              </a:path>
              <a:path w="576580" h="128269">
                <a:moveTo>
                  <a:pt x="346075" y="0"/>
                </a:moveTo>
                <a:lnTo>
                  <a:pt x="356779" y="41109"/>
                </a:lnTo>
                <a:lnTo>
                  <a:pt x="380238" y="36830"/>
                </a:lnTo>
                <a:lnTo>
                  <a:pt x="529650" y="36830"/>
                </a:lnTo>
                <a:lnTo>
                  <a:pt x="576580" y="8255"/>
                </a:lnTo>
                <a:lnTo>
                  <a:pt x="346075" y="0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71752" y="1921636"/>
            <a:ext cx="721360" cy="128270"/>
          </a:xfrm>
          <a:custGeom>
            <a:avLst/>
            <a:gdLst/>
            <a:ahLst/>
            <a:cxnLst/>
            <a:rect l="l" t="t" r="r" b="b"/>
            <a:pathLst>
              <a:path w="721360" h="128269">
                <a:moveTo>
                  <a:pt x="501884" y="86557"/>
                </a:moveTo>
                <a:lnTo>
                  <a:pt x="490473" y="127888"/>
                </a:lnTo>
                <a:lnTo>
                  <a:pt x="721105" y="122809"/>
                </a:lnTo>
                <a:lnTo>
                  <a:pt x="671214" y="91439"/>
                </a:lnTo>
                <a:lnTo>
                  <a:pt x="524764" y="91439"/>
                </a:lnTo>
                <a:lnTo>
                  <a:pt x="501884" y="86557"/>
                </a:lnTo>
                <a:close/>
              </a:path>
              <a:path w="721360" h="128269">
                <a:moveTo>
                  <a:pt x="513659" y="43905"/>
                </a:moveTo>
                <a:lnTo>
                  <a:pt x="501884" y="86557"/>
                </a:lnTo>
                <a:lnTo>
                  <a:pt x="524764" y="91439"/>
                </a:lnTo>
                <a:lnTo>
                  <a:pt x="534035" y="48260"/>
                </a:lnTo>
                <a:lnTo>
                  <a:pt x="513659" y="43905"/>
                </a:lnTo>
                <a:close/>
              </a:path>
              <a:path w="721360" h="128269">
                <a:moveTo>
                  <a:pt x="525779" y="0"/>
                </a:moveTo>
                <a:lnTo>
                  <a:pt x="513659" y="43905"/>
                </a:lnTo>
                <a:lnTo>
                  <a:pt x="534035" y="48260"/>
                </a:lnTo>
                <a:lnTo>
                  <a:pt x="524764" y="91439"/>
                </a:lnTo>
                <a:lnTo>
                  <a:pt x="671214" y="91439"/>
                </a:lnTo>
                <a:lnTo>
                  <a:pt x="525779" y="0"/>
                </a:lnTo>
                <a:close/>
              </a:path>
              <a:path w="721360" h="128269">
                <a:moveTo>
                  <a:pt x="496429" y="85393"/>
                </a:moveTo>
                <a:lnTo>
                  <a:pt x="501884" y="86557"/>
                </a:lnTo>
                <a:lnTo>
                  <a:pt x="502184" y="85471"/>
                </a:lnTo>
                <a:lnTo>
                  <a:pt x="497966" y="85471"/>
                </a:lnTo>
                <a:lnTo>
                  <a:pt x="496429" y="85393"/>
                </a:lnTo>
                <a:close/>
              </a:path>
              <a:path w="721360" h="128269">
                <a:moveTo>
                  <a:pt x="494410" y="84962"/>
                </a:moveTo>
                <a:lnTo>
                  <a:pt x="496429" y="85393"/>
                </a:lnTo>
                <a:lnTo>
                  <a:pt x="497966" y="85471"/>
                </a:lnTo>
                <a:lnTo>
                  <a:pt x="494410" y="84962"/>
                </a:lnTo>
                <a:close/>
              </a:path>
              <a:path w="721360" h="128269">
                <a:moveTo>
                  <a:pt x="502324" y="84962"/>
                </a:moveTo>
                <a:lnTo>
                  <a:pt x="494410" y="84962"/>
                </a:lnTo>
                <a:lnTo>
                  <a:pt x="497966" y="85471"/>
                </a:lnTo>
                <a:lnTo>
                  <a:pt x="502184" y="85471"/>
                </a:lnTo>
                <a:lnTo>
                  <a:pt x="502324" y="84962"/>
                </a:lnTo>
                <a:close/>
              </a:path>
              <a:path w="721360" h="128269">
                <a:moveTo>
                  <a:pt x="507" y="29083"/>
                </a:moveTo>
                <a:lnTo>
                  <a:pt x="0" y="73278"/>
                </a:lnTo>
                <a:lnTo>
                  <a:pt x="401447" y="81152"/>
                </a:lnTo>
                <a:lnTo>
                  <a:pt x="496429" y="85393"/>
                </a:lnTo>
                <a:lnTo>
                  <a:pt x="494410" y="84962"/>
                </a:lnTo>
                <a:lnTo>
                  <a:pt x="502324" y="84962"/>
                </a:lnTo>
                <a:lnTo>
                  <a:pt x="513659" y="43905"/>
                </a:lnTo>
                <a:lnTo>
                  <a:pt x="502539" y="41528"/>
                </a:lnTo>
                <a:lnTo>
                  <a:pt x="500125" y="41275"/>
                </a:lnTo>
                <a:lnTo>
                  <a:pt x="402971" y="36957"/>
                </a:lnTo>
                <a:lnTo>
                  <a:pt x="507" y="290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03776" y="1684020"/>
            <a:ext cx="1071880" cy="1655445"/>
          </a:xfrm>
          <a:custGeom>
            <a:avLst/>
            <a:gdLst/>
            <a:ahLst/>
            <a:cxnLst/>
            <a:rect l="l" t="t" r="r" b="b"/>
            <a:pathLst>
              <a:path w="1071879" h="1655445">
                <a:moveTo>
                  <a:pt x="0" y="1655064"/>
                </a:moveTo>
                <a:lnTo>
                  <a:pt x="1071372" y="1655064"/>
                </a:lnTo>
                <a:lnTo>
                  <a:pt x="1071372" y="0"/>
                </a:lnTo>
                <a:lnTo>
                  <a:pt x="0" y="0"/>
                </a:lnTo>
                <a:lnTo>
                  <a:pt x="0" y="1655064"/>
                </a:lnTo>
                <a:close/>
              </a:path>
            </a:pathLst>
          </a:custGeom>
          <a:solidFill>
            <a:srgbClr val="F9E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03776" y="1684020"/>
            <a:ext cx="1071880" cy="1655445"/>
          </a:xfrm>
          <a:custGeom>
            <a:avLst/>
            <a:gdLst/>
            <a:ahLst/>
            <a:cxnLst/>
            <a:rect l="l" t="t" r="r" b="b"/>
            <a:pathLst>
              <a:path w="1071879" h="1655445">
                <a:moveTo>
                  <a:pt x="0" y="1655064"/>
                </a:moveTo>
                <a:lnTo>
                  <a:pt x="1071372" y="1655064"/>
                </a:lnTo>
                <a:lnTo>
                  <a:pt x="1071372" y="0"/>
                </a:lnTo>
                <a:lnTo>
                  <a:pt x="0" y="0"/>
                </a:lnTo>
                <a:lnTo>
                  <a:pt x="0" y="16550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685033" y="1303731"/>
            <a:ext cx="2540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3875" algn="l"/>
              </a:tabLst>
            </a:pPr>
            <a:r>
              <a:rPr sz="1600" spc="-5" dirty="0">
                <a:latin typeface="Arial"/>
                <a:cs typeface="Arial"/>
              </a:rPr>
              <a:t>Processor	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144011" y="3061993"/>
            <a:ext cx="5867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021073" y="2512314"/>
            <a:ext cx="283845" cy="1270"/>
          </a:xfrm>
          <a:custGeom>
            <a:avLst/>
            <a:gdLst/>
            <a:ahLst/>
            <a:cxnLst/>
            <a:rect l="l" t="t" r="r" b="b"/>
            <a:pathLst>
              <a:path w="283845" h="1269">
                <a:moveTo>
                  <a:pt x="0" y="1143"/>
                </a:moveTo>
                <a:lnTo>
                  <a:pt x="283717" y="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8931" y="2546604"/>
            <a:ext cx="1150620" cy="516890"/>
          </a:xfrm>
          <a:custGeom>
            <a:avLst/>
            <a:gdLst/>
            <a:ahLst/>
            <a:cxnLst/>
            <a:rect l="l" t="t" r="r" b="b"/>
            <a:pathLst>
              <a:path w="1150620" h="516889">
                <a:moveTo>
                  <a:pt x="1064514" y="0"/>
                </a:moveTo>
                <a:lnTo>
                  <a:pt x="86106" y="0"/>
                </a:lnTo>
                <a:lnTo>
                  <a:pt x="52592" y="6774"/>
                </a:lnTo>
                <a:lnTo>
                  <a:pt x="25222" y="25241"/>
                </a:lnTo>
                <a:lnTo>
                  <a:pt x="6767" y="52613"/>
                </a:lnTo>
                <a:lnTo>
                  <a:pt x="0" y="86106"/>
                </a:lnTo>
                <a:lnTo>
                  <a:pt x="0" y="430530"/>
                </a:lnTo>
                <a:lnTo>
                  <a:pt x="6767" y="464022"/>
                </a:lnTo>
                <a:lnTo>
                  <a:pt x="25222" y="491394"/>
                </a:lnTo>
                <a:lnTo>
                  <a:pt x="52592" y="509861"/>
                </a:lnTo>
                <a:lnTo>
                  <a:pt x="86106" y="516636"/>
                </a:lnTo>
                <a:lnTo>
                  <a:pt x="1064514" y="516636"/>
                </a:lnTo>
                <a:lnTo>
                  <a:pt x="1098006" y="509861"/>
                </a:lnTo>
                <a:lnTo>
                  <a:pt x="1125378" y="491394"/>
                </a:lnTo>
                <a:lnTo>
                  <a:pt x="1143845" y="464022"/>
                </a:lnTo>
                <a:lnTo>
                  <a:pt x="1150620" y="430530"/>
                </a:lnTo>
                <a:lnTo>
                  <a:pt x="1150620" y="86106"/>
                </a:lnTo>
                <a:lnTo>
                  <a:pt x="1143845" y="52613"/>
                </a:lnTo>
                <a:lnTo>
                  <a:pt x="1125378" y="25241"/>
                </a:lnTo>
                <a:lnTo>
                  <a:pt x="1098006" y="6774"/>
                </a:lnTo>
                <a:lnTo>
                  <a:pt x="1064514" y="0"/>
                </a:lnTo>
                <a:close/>
              </a:path>
            </a:pathLst>
          </a:custGeom>
          <a:solidFill>
            <a:srgbClr val="A6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8931" y="2546604"/>
            <a:ext cx="1150620" cy="516890"/>
          </a:xfrm>
          <a:custGeom>
            <a:avLst/>
            <a:gdLst/>
            <a:ahLst/>
            <a:cxnLst/>
            <a:rect l="l" t="t" r="r" b="b"/>
            <a:pathLst>
              <a:path w="1150620" h="516889">
                <a:moveTo>
                  <a:pt x="0" y="86106"/>
                </a:moveTo>
                <a:lnTo>
                  <a:pt x="6767" y="52613"/>
                </a:lnTo>
                <a:lnTo>
                  <a:pt x="25222" y="25241"/>
                </a:lnTo>
                <a:lnTo>
                  <a:pt x="52592" y="6774"/>
                </a:lnTo>
                <a:lnTo>
                  <a:pt x="86106" y="0"/>
                </a:lnTo>
                <a:lnTo>
                  <a:pt x="1064514" y="0"/>
                </a:lnTo>
                <a:lnTo>
                  <a:pt x="1098006" y="6774"/>
                </a:lnTo>
                <a:lnTo>
                  <a:pt x="1125378" y="25241"/>
                </a:lnTo>
                <a:lnTo>
                  <a:pt x="1143845" y="52613"/>
                </a:lnTo>
                <a:lnTo>
                  <a:pt x="1150620" y="86106"/>
                </a:lnTo>
                <a:lnTo>
                  <a:pt x="1150620" y="430530"/>
                </a:lnTo>
                <a:lnTo>
                  <a:pt x="1143845" y="464022"/>
                </a:lnTo>
                <a:lnTo>
                  <a:pt x="1125378" y="491394"/>
                </a:lnTo>
                <a:lnTo>
                  <a:pt x="1098006" y="509861"/>
                </a:lnTo>
                <a:lnTo>
                  <a:pt x="1064514" y="516636"/>
                </a:lnTo>
                <a:lnTo>
                  <a:pt x="86106" y="516636"/>
                </a:lnTo>
                <a:lnTo>
                  <a:pt x="52592" y="509861"/>
                </a:lnTo>
                <a:lnTo>
                  <a:pt x="25222" y="491394"/>
                </a:lnTo>
                <a:lnTo>
                  <a:pt x="6767" y="464022"/>
                </a:lnTo>
                <a:lnTo>
                  <a:pt x="0" y="430530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08761" y="2666492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600455" y="1731264"/>
            <a:ext cx="1150620" cy="515620"/>
          </a:xfrm>
          <a:custGeom>
            <a:avLst/>
            <a:gdLst/>
            <a:ahLst/>
            <a:cxnLst/>
            <a:rect l="l" t="t" r="r" b="b"/>
            <a:pathLst>
              <a:path w="1150620" h="515619">
                <a:moveTo>
                  <a:pt x="1064768" y="0"/>
                </a:moveTo>
                <a:lnTo>
                  <a:pt x="85851" y="0"/>
                </a:lnTo>
                <a:lnTo>
                  <a:pt x="52436" y="6752"/>
                </a:lnTo>
                <a:lnTo>
                  <a:pt x="25147" y="25161"/>
                </a:lnTo>
                <a:lnTo>
                  <a:pt x="6747" y="52452"/>
                </a:lnTo>
                <a:lnTo>
                  <a:pt x="0" y="85851"/>
                </a:lnTo>
                <a:lnTo>
                  <a:pt x="0" y="429260"/>
                </a:lnTo>
                <a:lnTo>
                  <a:pt x="6747" y="462659"/>
                </a:lnTo>
                <a:lnTo>
                  <a:pt x="25147" y="489950"/>
                </a:lnTo>
                <a:lnTo>
                  <a:pt x="52436" y="508359"/>
                </a:lnTo>
                <a:lnTo>
                  <a:pt x="85851" y="515112"/>
                </a:lnTo>
                <a:lnTo>
                  <a:pt x="1064768" y="515112"/>
                </a:lnTo>
                <a:lnTo>
                  <a:pt x="1098167" y="508359"/>
                </a:lnTo>
                <a:lnTo>
                  <a:pt x="1125458" y="489950"/>
                </a:lnTo>
                <a:lnTo>
                  <a:pt x="1143867" y="462659"/>
                </a:lnTo>
                <a:lnTo>
                  <a:pt x="1150620" y="429260"/>
                </a:lnTo>
                <a:lnTo>
                  <a:pt x="1150620" y="85851"/>
                </a:lnTo>
                <a:lnTo>
                  <a:pt x="1143867" y="52452"/>
                </a:lnTo>
                <a:lnTo>
                  <a:pt x="1125458" y="25161"/>
                </a:lnTo>
                <a:lnTo>
                  <a:pt x="1098167" y="6752"/>
                </a:lnTo>
                <a:lnTo>
                  <a:pt x="10647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0455" y="1731264"/>
            <a:ext cx="1150620" cy="515620"/>
          </a:xfrm>
          <a:custGeom>
            <a:avLst/>
            <a:gdLst/>
            <a:ahLst/>
            <a:cxnLst/>
            <a:rect l="l" t="t" r="r" b="b"/>
            <a:pathLst>
              <a:path w="1150620" h="515619">
                <a:moveTo>
                  <a:pt x="0" y="85851"/>
                </a:moveTo>
                <a:lnTo>
                  <a:pt x="6747" y="52452"/>
                </a:lnTo>
                <a:lnTo>
                  <a:pt x="25147" y="25161"/>
                </a:lnTo>
                <a:lnTo>
                  <a:pt x="52436" y="6752"/>
                </a:lnTo>
                <a:lnTo>
                  <a:pt x="85851" y="0"/>
                </a:lnTo>
                <a:lnTo>
                  <a:pt x="1064768" y="0"/>
                </a:lnTo>
                <a:lnTo>
                  <a:pt x="1098167" y="6752"/>
                </a:lnTo>
                <a:lnTo>
                  <a:pt x="1125458" y="25161"/>
                </a:lnTo>
                <a:lnTo>
                  <a:pt x="1143867" y="52452"/>
                </a:lnTo>
                <a:lnTo>
                  <a:pt x="1150620" y="85851"/>
                </a:lnTo>
                <a:lnTo>
                  <a:pt x="1150620" y="429260"/>
                </a:lnTo>
                <a:lnTo>
                  <a:pt x="1143867" y="462659"/>
                </a:lnTo>
                <a:lnTo>
                  <a:pt x="1125458" y="489950"/>
                </a:lnTo>
                <a:lnTo>
                  <a:pt x="1098167" y="508359"/>
                </a:lnTo>
                <a:lnTo>
                  <a:pt x="1064768" y="515112"/>
                </a:lnTo>
                <a:lnTo>
                  <a:pt x="85851" y="515112"/>
                </a:lnTo>
                <a:lnTo>
                  <a:pt x="52436" y="508359"/>
                </a:lnTo>
                <a:lnTo>
                  <a:pt x="25147" y="489950"/>
                </a:lnTo>
                <a:lnTo>
                  <a:pt x="6747" y="462659"/>
                </a:lnTo>
                <a:lnTo>
                  <a:pt x="0" y="429260"/>
                </a:lnTo>
                <a:lnTo>
                  <a:pt x="0" y="8585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710895" y="1850517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795523" y="2030983"/>
            <a:ext cx="692150" cy="789305"/>
          </a:xfrm>
          <a:custGeom>
            <a:avLst/>
            <a:gdLst/>
            <a:ahLst/>
            <a:cxnLst/>
            <a:rect l="l" t="t" r="r" b="b"/>
            <a:pathLst>
              <a:path w="692150" h="789305">
                <a:moveTo>
                  <a:pt x="128289" y="38419"/>
                </a:moveTo>
                <a:lnTo>
                  <a:pt x="125924" y="76398"/>
                </a:lnTo>
                <a:lnTo>
                  <a:pt x="133350" y="76962"/>
                </a:lnTo>
                <a:lnTo>
                  <a:pt x="163068" y="81279"/>
                </a:lnTo>
                <a:lnTo>
                  <a:pt x="221614" y="92582"/>
                </a:lnTo>
                <a:lnTo>
                  <a:pt x="278383" y="106933"/>
                </a:lnTo>
                <a:lnTo>
                  <a:pt x="333120" y="124332"/>
                </a:lnTo>
                <a:lnTo>
                  <a:pt x="385190" y="144525"/>
                </a:lnTo>
                <a:lnTo>
                  <a:pt x="433958" y="167004"/>
                </a:lnTo>
                <a:lnTo>
                  <a:pt x="479171" y="191642"/>
                </a:lnTo>
                <a:lnTo>
                  <a:pt x="520191" y="218058"/>
                </a:lnTo>
                <a:lnTo>
                  <a:pt x="556387" y="245999"/>
                </a:lnTo>
                <a:lnTo>
                  <a:pt x="587628" y="274954"/>
                </a:lnTo>
                <a:lnTo>
                  <a:pt x="613155" y="304673"/>
                </a:lnTo>
                <a:lnTo>
                  <a:pt x="639952" y="349885"/>
                </a:lnTo>
                <a:lnTo>
                  <a:pt x="652652" y="394335"/>
                </a:lnTo>
                <a:lnTo>
                  <a:pt x="653541" y="409066"/>
                </a:lnTo>
                <a:lnTo>
                  <a:pt x="652906" y="423799"/>
                </a:lnTo>
                <a:lnTo>
                  <a:pt x="640461" y="468756"/>
                </a:lnTo>
                <a:lnTo>
                  <a:pt x="613155" y="514223"/>
                </a:lnTo>
                <a:lnTo>
                  <a:pt x="587121" y="544194"/>
                </a:lnTo>
                <a:lnTo>
                  <a:pt x="555243" y="573404"/>
                </a:lnTo>
                <a:lnTo>
                  <a:pt x="518160" y="601471"/>
                </a:lnTo>
                <a:lnTo>
                  <a:pt x="476376" y="628014"/>
                </a:lnTo>
                <a:lnTo>
                  <a:pt x="430275" y="652652"/>
                </a:lnTo>
                <a:lnTo>
                  <a:pt x="380364" y="675258"/>
                </a:lnTo>
                <a:lnTo>
                  <a:pt x="327406" y="695451"/>
                </a:lnTo>
                <a:lnTo>
                  <a:pt x="271652" y="712977"/>
                </a:lnTo>
                <a:lnTo>
                  <a:pt x="213487" y="727328"/>
                </a:lnTo>
                <a:lnTo>
                  <a:pt x="153924" y="738631"/>
                </a:lnTo>
                <a:lnTo>
                  <a:pt x="93090" y="746505"/>
                </a:lnTo>
                <a:lnTo>
                  <a:pt x="31495" y="750569"/>
                </a:lnTo>
                <a:lnTo>
                  <a:pt x="0" y="750951"/>
                </a:lnTo>
                <a:lnTo>
                  <a:pt x="507" y="789051"/>
                </a:lnTo>
                <a:lnTo>
                  <a:pt x="64134" y="787018"/>
                </a:lnTo>
                <a:lnTo>
                  <a:pt x="127888" y="780923"/>
                </a:lnTo>
                <a:lnTo>
                  <a:pt x="190373" y="771016"/>
                </a:lnTo>
                <a:lnTo>
                  <a:pt x="251459" y="757681"/>
                </a:lnTo>
                <a:lnTo>
                  <a:pt x="310642" y="741044"/>
                </a:lnTo>
                <a:lnTo>
                  <a:pt x="367283" y="721487"/>
                </a:lnTo>
                <a:lnTo>
                  <a:pt x="420877" y="699262"/>
                </a:lnTo>
                <a:lnTo>
                  <a:pt x="471170" y="674496"/>
                </a:lnTo>
                <a:lnTo>
                  <a:pt x="517651" y="647445"/>
                </a:lnTo>
                <a:lnTo>
                  <a:pt x="559688" y="618489"/>
                </a:lnTo>
                <a:lnTo>
                  <a:pt x="596900" y="587628"/>
                </a:lnTo>
                <a:lnTo>
                  <a:pt x="628776" y="555116"/>
                </a:lnTo>
                <a:lnTo>
                  <a:pt x="654938" y="521080"/>
                </a:lnTo>
                <a:lnTo>
                  <a:pt x="674497" y="485775"/>
                </a:lnTo>
                <a:lnTo>
                  <a:pt x="687197" y="448944"/>
                </a:lnTo>
                <a:lnTo>
                  <a:pt x="691641" y="411099"/>
                </a:lnTo>
                <a:lnTo>
                  <a:pt x="690752" y="392175"/>
                </a:lnTo>
                <a:lnTo>
                  <a:pt x="682625" y="354583"/>
                </a:lnTo>
                <a:lnTo>
                  <a:pt x="666876" y="318135"/>
                </a:lnTo>
                <a:lnTo>
                  <a:pt x="644271" y="282828"/>
                </a:lnTo>
                <a:lnTo>
                  <a:pt x="615696" y="249300"/>
                </a:lnTo>
                <a:lnTo>
                  <a:pt x="581787" y="217550"/>
                </a:lnTo>
                <a:lnTo>
                  <a:pt x="542798" y="187325"/>
                </a:lnTo>
                <a:lnTo>
                  <a:pt x="499237" y="159257"/>
                </a:lnTo>
                <a:lnTo>
                  <a:pt x="451612" y="133223"/>
                </a:lnTo>
                <a:lnTo>
                  <a:pt x="400557" y="109727"/>
                </a:lnTo>
                <a:lnTo>
                  <a:pt x="346328" y="88645"/>
                </a:lnTo>
                <a:lnTo>
                  <a:pt x="289432" y="70485"/>
                </a:lnTo>
                <a:lnTo>
                  <a:pt x="230377" y="55499"/>
                </a:lnTo>
                <a:lnTo>
                  <a:pt x="169671" y="43814"/>
                </a:lnTo>
                <a:lnTo>
                  <a:pt x="138811" y="39242"/>
                </a:lnTo>
                <a:lnTo>
                  <a:pt x="128289" y="38419"/>
                </a:lnTo>
                <a:close/>
              </a:path>
              <a:path w="692150" h="789305">
                <a:moveTo>
                  <a:pt x="130682" y="0"/>
                </a:moveTo>
                <a:lnTo>
                  <a:pt x="12953" y="50037"/>
                </a:lnTo>
                <a:lnTo>
                  <a:pt x="123570" y="114173"/>
                </a:lnTo>
                <a:lnTo>
                  <a:pt x="125924" y="76398"/>
                </a:lnTo>
                <a:lnTo>
                  <a:pt x="106552" y="74929"/>
                </a:lnTo>
                <a:lnTo>
                  <a:pt x="109600" y="36956"/>
                </a:lnTo>
                <a:lnTo>
                  <a:pt x="128380" y="36956"/>
                </a:lnTo>
                <a:lnTo>
                  <a:pt x="130682" y="0"/>
                </a:lnTo>
                <a:close/>
              </a:path>
              <a:path w="692150" h="789305">
                <a:moveTo>
                  <a:pt x="109600" y="36956"/>
                </a:moveTo>
                <a:lnTo>
                  <a:pt x="106552" y="74929"/>
                </a:lnTo>
                <a:lnTo>
                  <a:pt x="125924" y="76398"/>
                </a:lnTo>
                <a:lnTo>
                  <a:pt x="128289" y="38419"/>
                </a:lnTo>
                <a:lnTo>
                  <a:pt x="109600" y="36956"/>
                </a:lnTo>
                <a:close/>
              </a:path>
              <a:path w="692150" h="789305">
                <a:moveTo>
                  <a:pt x="128380" y="36956"/>
                </a:moveTo>
                <a:lnTo>
                  <a:pt x="109600" y="36956"/>
                </a:lnTo>
                <a:lnTo>
                  <a:pt x="128289" y="38419"/>
                </a:lnTo>
                <a:lnTo>
                  <a:pt x="128380" y="36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13963" y="1851660"/>
            <a:ext cx="3344545" cy="978535"/>
          </a:xfrm>
          <a:custGeom>
            <a:avLst/>
            <a:gdLst/>
            <a:ahLst/>
            <a:cxnLst/>
            <a:rect l="l" t="t" r="r" b="b"/>
            <a:pathLst>
              <a:path w="3344545" h="978535">
                <a:moveTo>
                  <a:pt x="3344037" y="0"/>
                </a:moveTo>
                <a:lnTo>
                  <a:pt x="606933" y="0"/>
                </a:lnTo>
                <a:lnTo>
                  <a:pt x="606933" y="570738"/>
                </a:lnTo>
                <a:lnTo>
                  <a:pt x="0" y="586866"/>
                </a:lnTo>
                <a:lnTo>
                  <a:pt x="606933" y="815339"/>
                </a:lnTo>
                <a:lnTo>
                  <a:pt x="606933" y="978407"/>
                </a:lnTo>
                <a:lnTo>
                  <a:pt x="3344037" y="978407"/>
                </a:lnTo>
                <a:lnTo>
                  <a:pt x="3344037" y="0"/>
                </a:lnTo>
                <a:close/>
              </a:path>
            </a:pathLst>
          </a:custGeom>
          <a:solidFill>
            <a:srgbClr val="E7E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13963" y="1851660"/>
            <a:ext cx="3344545" cy="978535"/>
          </a:xfrm>
          <a:custGeom>
            <a:avLst/>
            <a:gdLst/>
            <a:ahLst/>
            <a:cxnLst/>
            <a:rect l="l" t="t" r="r" b="b"/>
            <a:pathLst>
              <a:path w="3344545" h="978535">
                <a:moveTo>
                  <a:pt x="606933" y="0"/>
                </a:moveTo>
                <a:lnTo>
                  <a:pt x="1063116" y="0"/>
                </a:lnTo>
                <a:lnTo>
                  <a:pt x="1747392" y="0"/>
                </a:lnTo>
                <a:lnTo>
                  <a:pt x="3344037" y="0"/>
                </a:lnTo>
                <a:lnTo>
                  <a:pt x="3344037" y="570738"/>
                </a:lnTo>
                <a:lnTo>
                  <a:pt x="3344037" y="815339"/>
                </a:lnTo>
                <a:lnTo>
                  <a:pt x="3344037" y="978407"/>
                </a:lnTo>
                <a:lnTo>
                  <a:pt x="1747392" y="978407"/>
                </a:lnTo>
                <a:lnTo>
                  <a:pt x="1063116" y="978407"/>
                </a:lnTo>
                <a:lnTo>
                  <a:pt x="606933" y="978407"/>
                </a:lnTo>
                <a:lnTo>
                  <a:pt x="606933" y="815339"/>
                </a:lnTo>
                <a:lnTo>
                  <a:pt x="0" y="586866"/>
                </a:lnTo>
                <a:lnTo>
                  <a:pt x="606933" y="570738"/>
                </a:lnTo>
                <a:lnTo>
                  <a:pt x="60693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4651375" y="1902078"/>
            <a:ext cx="167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Leak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sensitive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233798" y="2176094"/>
            <a:ext cx="2512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information </a:t>
            </a:r>
            <a:r>
              <a:rPr sz="1800" spc="-45" dirty="0">
                <a:latin typeface="Arial"/>
                <a:cs typeface="Arial"/>
              </a:rPr>
              <a:t>through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FF0000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773295" y="2450972"/>
            <a:ext cx="143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timing</a:t>
            </a:r>
            <a:r>
              <a:rPr sz="1800" b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channel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82396" y="2987039"/>
            <a:ext cx="3279775" cy="441959"/>
          </a:xfrm>
          <a:custGeom>
            <a:avLst/>
            <a:gdLst/>
            <a:ahLst/>
            <a:cxnLst/>
            <a:rect l="l" t="t" r="r" b="b"/>
            <a:pathLst>
              <a:path w="3279775" h="441960">
                <a:moveTo>
                  <a:pt x="0" y="441960"/>
                </a:moveTo>
                <a:lnTo>
                  <a:pt x="3279648" y="441960"/>
                </a:lnTo>
                <a:lnTo>
                  <a:pt x="3279648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solidFill>
            <a:srgbClr val="FFF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82396" y="2987039"/>
            <a:ext cx="3279775" cy="441959"/>
          </a:xfrm>
          <a:custGeom>
            <a:avLst/>
            <a:gdLst/>
            <a:ahLst/>
            <a:cxnLst/>
            <a:rect l="l" t="t" r="r" b="b"/>
            <a:pathLst>
              <a:path w="3279775" h="441960">
                <a:moveTo>
                  <a:pt x="0" y="441960"/>
                </a:moveTo>
                <a:lnTo>
                  <a:pt x="3279648" y="441960"/>
                </a:lnTo>
                <a:lnTo>
                  <a:pt x="3279648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888491" y="3005454"/>
            <a:ext cx="147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array[s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296667" y="3005454"/>
            <a:ext cx="172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ecret*4096];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550669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550669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85722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85722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585722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85722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85722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85722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30145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930145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30145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930145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30145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930145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59279" y="4732020"/>
            <a:ext cx="91439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59279" y="4963667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59279" y="5195315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85722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85722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85722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1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85722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1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85722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1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85722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1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30145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930145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30145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930145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930145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30145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775817" y="4723638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337817" y="3971290"/>
            <a:ext cx="1162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170228" y="5384038"/>
            <a:ext cx="29527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509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2910077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910077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945129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945129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45129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45129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45129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45129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89553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89553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89553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89553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89553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89553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18688" y="4732020"/>
            <a:ext cx="91439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18688" y="4963667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18688" y="5195315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945129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945129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945129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45129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945129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945129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89553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89553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289553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289553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289553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289553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269485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269485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304538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304538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304538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304538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648961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48961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648961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648961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648961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648961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578096" y="4732020"/>
            <a:ext cx="91439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578096" y="4963667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578096" y="5195315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304538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304538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304538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304538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48961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648961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254757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19" h="86995">
                <a:moveTo>
                  <a:pt x="568452" y="0"/>
                </a:moveTo>
                <a:lnTo>
                  <a:pt x="568452" y="86868"/>
                </a:lnTo>
                <a:lnTo>
                  <a:pt x="626364" y="57912"/>
                </a:lnTo>
                <a:lnTo>
                  <a:pt x="582930" y="57912"/>
                </a:lnTo>
                <a:lnTo>
                  <a:pt x="582930" y="28956"/>
                </a:lnTo>
                <a:lnTo>
                  <a:pt x="626363" y="28956"/>
                </a:lnTo>
                <a:lnTo>
                  <a:pt x="568452" y="0"/>
                </a:lnTo>
                <a:close/>
              </a:path>
              <a:path w="655319" h="86995">
                <a:moveTo>
                  <a:pt x="56845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2" y="57912"/>
                </a:lnTo>
                <a:lnTo>
                  <a:pt x="568452" y="28956"/>
                </a:lnTo>
                <a:close/>
              </a:path>
              <a:path w="655319" h="86995">
                <a:moveTo>
                  <a:pt x="626363" y="28956"/>
                </a:moveTo>
                <a:lnTo>
                  <a:pt x="582930" y="28956"/>
                </a:lnTo>
                <a:lnTo>
                  <a:pt x="582930" y="57912"/>
                </a:lnTo>
                <a:lnTo>
                  <a:pt x="626364" y="57912"/>
                </a:lnTo>
                <a:lnTo>
                  <a:pt x="655319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614165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20" h="86995">
                <a:moveTo>
                  <a:pt x="568451" y="0"/>
                </a:moveTo>
                <a:lnTo>
                  <a:pt x="568451" y="86868"/>
                </a:lnTo>
                <a:lnTo>
                  <a:pt x="626364" y="57912"/>
                </a:lnTo>
                <a:lnTo>
                  <a:pt x="582930" y="57912"/>
                </a:lnTo>
                <a:lnTo>
                  <a:pt x="582930" y="28956"/>
                </a:lnTo>
                <a:lnTo>
                  <a:pt x="626363" y="28956"/>
                </a:lnTo>
                <a:lnTo>
                  <a:pt x="568451" y="0"/>
                </a:lnTo>
                <a:close/>
              </a:path>
              <a:path w="655320" h="86995">
                <a:moveTo>
                  <a:pt x="568451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1" y="57912"/>
                </a:lnTo>
                <a:lnTo>
                  <a:pt x="568451" y="28956"/>
                </a:lnTo>
                <a:close/>
              </a:path>
              <a:path w="655320" h="86995">
                <a:moveTo>
                  <a:pt x="626363" y="28956"/>
                </a:moveTo>
                <a:lnTo>
                  <a:pt x="582930" y="28956"/>
                </a:lnTo>
                <a:lnTo>
                  <a:pt x="582930" y="57912"/>
                </a:lnTo>
                <a:lnTo>
                  <a:pt x="626364" y="57912"/>
                </a:lnTo>
                <a:lnTo>
                  <a:pt x="655320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973573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20" h="86995">
                <a:moveTo>
                  <a:pt x="568451" y="0"/>
                </a:moveTo>
                <a:lnTo>
                  <a:pt x="568451" y="86868"/>
                </a:lnTo>
                <a:lnTo>
                  <a:pt x="626364" y="57912"/>
                </a:lnTo>
                <a:lnTo>
                  <a:pt x="582929" y="57912"/>
                </a:lnTo>
                <a:lnTo>
                  <a:pt x="582929" y="28956"/>
                </a:lnTo>
                <a:lnTo>
                  <a:pt x="626363" y="28956"/>
                </a:lnTo>
                <a:lnTo>
                  <a:pt x="568451" y="0"/>
                </a:lnTo>
                <a:close/>
              </a:path>
              <a:path w="655320" h="86995">
                <a:moveTo>
                  <a:pt x="568451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1" y="57912"/>
                </a:lnTo>
                <a:lnTo>
                  <a:pt x="568451" y="28956"/>
                </a:lnTo>
                <a:close/>
              </a:path>
              <a:path w="655320" h="86995">
                <a:moveTo>
                  <a:pt x="626363" y="28956"/>
                </a:moveTo>
                <a:lnTo>
                  <a:pt x="582929" y="28956"/>
                </a:lnTo>
                <a:lnTo>
                  <a:pt x="582929" y="57912"/>
                </a:lnTo>
                <a:lnTo>
                  <a:pt x="626364" y="57912"/>
                </a:lnTo>
                <a:lnTo>
                  <a:pt x="655320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304538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304538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304538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304538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648961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648961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648961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648961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628894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28894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63946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663946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63946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63946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08370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008370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08370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08370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08370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08370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503" y="4732020"/>
            <a:ext cx="91440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37503" y="4963667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37503" y="5195315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663946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63946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63946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63946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008370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008370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663946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63946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63946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63946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08370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08370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08370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008370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1663954" y="3405785"/>
            <a:ext cx="484505" cy="5638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20"/>
              </a:spcBef>
            </a:pP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way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  <a:tabLst>
                <a:tab pos="381000" algn="l"/>
              </a:tabLst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0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2781426" y="6111341"/>
            <a:ext cx="109258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P1 fills</a:t>
            </a:r>
            <a:r>
              <a:rPr sz="16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the  cache</a:t>
            </a:r>
            <a:endParaRPr sz="1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4229480" y="6126276"/>
            <a:ext cx="837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P2</a:t>
            </a:r>
            <a:r>
              <a:rPr sz="16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reads</a:t>
            </a:r>
            <a:endParaRPr sz="16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sz="16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array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5431916" y="6126276"/>
            <a:ext cx="10991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P1 reads</a:t>
            </a:r>
            <a:r>
              <a:rPr sz="16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its</a:t>
            </a:r>
            <a:endParaRPr sz="16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6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again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6368034" y="4475226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66725" h="76200">
                <a:moveTo>
                  <a:pt x="466343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3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368034" y="4086605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371082" y="4275582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 txBox="1"/>
          <p:nvPr/>
        </p:nvSpPr>
        <p:spPr>
          <a:xfrm>
            <a:off x="6870954" y="3957954"/>
            <a:ext cx="1101090" cy="7761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ct val="71000"/>
              </a:lnSpc>
              <a:spcBef>
                <a:spcPts val="725"/>
              </a:spcBef>
            </a:pP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</a:t>
            </a:r>
            <a:endParaRPr lang="en-US" altLang="ko-KR" sz="1800" spc="-2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2700" marR="5080">
              <a:lnSpc>
                <a:spcPct val="71000"/>
              </a:lnSpc>
              <a:spcBef>
                <a:spcPts val="725"/>
              </a:spcBef>
            </a:pP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 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b="1" spc="-150" dirty="0">
                <a:solidFill>
                  <a:srgbClr val="C00000"/>
                </a:solidFill>
                <a:latin typeface="Arial"/>
                <a:cs typeface="Arial"/>
              </a:rPr>
              <a:t>Slow</a:t>
            </a:r>
            <a:r>
              <a:rPr sz="1800" b="1" spc="-20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(miss)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6368034" y="5426202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368034" y="5651753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68034" y="5874258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466725" h="76200">
                <a:moveTo>
                  <a:pt x="466343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466343" y="48005"/>
                </a:lnTo>
                <a:lnTo>
                  <a:pt x="466343" y="28193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 txBox="1"/>
          <p:nvPr/>
        </p:nvSpPr>
        <p:spPr>
          <a:xfrm>
            <a:off x="6870954" y="5298694"/>
            <a:ext cx="835660" cy="7480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1600"/>
              </a:lnSpc>
              <a:spcBef>
                <a:spcPts val="495"/>
              </a:spcBef>
            </a:pP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</a:t>
            </a:r>
            <a:r>
              <a:rPr sz="1800" spc="-1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(hit)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7220711" y="1258824"/>
            <a:ext cx="1389017" cy="9250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269" name="object 2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4013710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4340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25" dirty="0"/>
              <a:t>Cache </a:t>
            </a:r>
            <a:r>
              <a:rPr sz="4000" spc="-260" dirty="0"/>
              <a:t>Timing</a:t>
            </a:r>
            <a:r>
              <a:rPr sz="4000" spc="-495" dirty="0"/>
              <a:t> </a:t>
            </a:r>
            <a:r>
              <a:rPr sz="4000" spc="-320" dirty="0"/>
              <a:t>Channel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2292095" y="1612391"/>
            <a:ext cx="1728470" cy="1801495"/>
          </a:xfrm>
          <a:custGeom>
            <a:avLst/>
            <a:gdLst/>
            <a:ahLst/>
            <a:cxnLst/>
            <a:rect l="l" t="t" r="r" b="b"/>
            <a:pathLst>
              <a:path w="1728470" h="1801495">
                <a:moveTo>
                  <a:pt x="0" y="1801367"/>
                </a:moveTo>
                <a:lnTo>
                  <a:pt x="1728216" y="1801367"/>
                </a:lnTo>
                <a:lnTo>
                  <a:pt x="1728216" y="0"/>
                </a:lnTo>
                <a:lnTo>
                  <a:pt x="0" y="0"/>
                </a:lnTo>
                <a:lnTo>
                  <a:pt x="0" y="180136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6772" y="2548127"/>
            <a:ext cx="428625" cy="502920"/>
          </a:xfrm>
          <a:custGeom>
            <a:avLst/>
            <a:gdLst/>
            <a:ahLst/>
            <a:cxnLst/>
            <a:rect l="l" t="t" r="r" b="b"/>
            <a:pathLst>
              <a:path w="428625" h="502919">
                <a:moveTo>
                  <a:pt x="0" y="502920"/>
                </a:moveTo>
                <a:lnTo>
                  <a:pt x="428244" y="502920"/>
                </a:lnTo>
                <a:lnTo>
                  <a:pt x="42824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9820" y="2543127"/>
            <a:ext cx="421005" cy="438150"/>
          </a:xfrm>
          <a:prstGeom prst="rect">
            <a:avLst/>
          </a:prstGeom>
          <a:solidFill>
            <a:srgbClr val="A6C3D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30"/>
              </a:spcBef>
            </a:pPr>
            <a:r>
              <a:rPr sz="1600" b="1" dirty="0">
                <a:latin typeface="Arial"/>
                <a:cs typeface="Arial"/>
              </a:rPr>
              <a:t>P0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5248" y="1826514"/>
            <a:ext cx="429895" cy="506730"/>
          </a:xfrm>
          <a:prstGeom prst="rect">
            <a:avLst/>
          </a:prstGeom>
          <a:solidFill>
            <a:srgbClr val="FF0000"/>
          </a:solidFill>
          <a:ln w="9144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0"/>
              </a:spcBef>
            </a:pPr>
            <a:r>
              <a:rPr sz="1600" b="1" spc="-5" dirty="0">
                <a:latin typeface="Arial"/>
                <a:cs typeface="Arial"/>
              </a:rPr>
              <a:t>P1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95777" y="2765298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18" y="0"/>
                </a:lnTo>
              </a:path>
            </a:pathLst>
          </a:custGeom>
          <a:ln w="32003">
            <a:solidFill>
              <a:srgbClr val="3E75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95777" y="2116073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18" y="0"/>
                </a:lnTo>
              </a:path>
            </a:pathLst>
          </a:custGeom>
          <a:ln w="320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9795" y="1684020"/>
            <a:ext cx="1005840" cy="1303020"/>
          </a:xfrm>
          <a:custGeom>
            <a:avLst/>
            <a:gdLst/>
            <a:ahLst/>
            <a:cxnLst/>
            <a:rect l="l" t="t" r="r" b="b"/>
            <a:pathLst>
              <a:path w="1005839" h="1303020">
                <a:moveTo>
                  <a:pt x="0" y="1303019"/>
                </a:moveTo>
                <a:lnTo>
                  <a:pt x="1005840" y="1303019"/>
                </a:lnTo>
                <a:lnTo>
                  <a:pt x="1005840" y="0"/>
                </a:lnTo>
                <a:lnTo>
                  <a:pt x="0" y="0"/>
                </a:lnTo>
                <a:lnTo>
                  <a:pt x="0" y="130301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9795" y="1684020"/>
            <a:ext cx="1005840" cy="1667510"/>
          </a:xfrm>
          <a:custGeom>
            <a:avLst/>
            <a:gdLst/>
            <a:ahLst/>
            <a:cxnLst/>
            <a:rect l="l" t="t" r="r" b="b"/>
            <a:pathLst>
              <a:path w="1005839" h="1667510">
                <a:moveTo>
                  <a:pt x="0" y="1667255"/>
                </a:moveTo>
                <a:lnTo>
                  <a:pt x="1005840" y="1667255"/>
                </a:lnTo>
                <a:lnTo>
                  <a:pt x="1005840" y="0"/>
                </a:lnTo>
                <a:lnTo>
                  <a:pt x="0" y="0"/>
                </a:lnTo>
                <a:lnTo>
                  <a:pt x="0" y="1667255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1423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423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423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423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423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423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423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423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423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423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1423" y="2115311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1423" y="211378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1423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1423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1423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11423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54679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54679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4679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54679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4679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54679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54679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54679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54679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54679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80" y="143255"/>
                </a:lnTo>
                <a:lnTo>
                  <a:pt x="144780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54679" y="2115311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54679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54679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54679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54679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54679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793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9793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9793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793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9793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9793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9793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793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9793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9793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7935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7935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9793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9793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9793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793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4271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4271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4271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4271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4271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4271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4271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4271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4271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4271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42715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42715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4271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4271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4271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4271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87496" y="2836164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87496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87496" y="2691383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87496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87496" y="2546604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87496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87496" y="2401823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87496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87496" y="2258567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39" h="143510">
                <a:moveTo>
                  <a:pt x="0" y="143255"/>
                </a:moveTo>
                <a:lnTo>
                  <a:pt x="141731" y="143255"/>
                </a:lnTo>
                <a:lnTo>
                  <a:pt x="141731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87496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87496" y="2115311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39" h="143510">
                <a:moveTo>
                  <a:pt x="0" y="143255"/>
                </a:moveTo>
                <a:lnTo>
                  <a:pt x="141731" y="143255"/>
                </a:lnTo>
                <a:lnTo>
                  <a:pt x="141731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87496" y="211378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87496" y="1970532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87496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87496" y="1825751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87496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29228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29228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29228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29228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29228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29228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29228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29228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29228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29228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29228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29228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29228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29228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29228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29228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16785" y="2765298"/>
            <a:ext cx="576580" cy="71755"/>
          </a:xfrm>
          <a:custGeom>
            <a:avLst/>
            <a:gdLst/>
            <a:ahLst/>
            <a:cxnLst/>
            <a:rect l="l" t="t" r="r" b="b"/>
            <a:pathLst>
              <a:path w="576580" h="71755">
                <a:moveTo>
                  <a:pt x="576071" y="0"/>
                </a:moveTo>
                <a:lnTo>
                  <a:pt x="0" y="71627"/>
                </a:lnTo>
                <a:lnTo>
                  <a:pt x="156394" y="67792"/>
                </a:lnTo>
                <a:lnTo>
                  <a:pt x="206533" y="66008"/>
                </a:lnTo>
                <a:lnTo>
                  <a:pt x="254684" y="63807"/>
                </a:lnTo>
                <a:lnTo>
                  <a:pt x="300251" y="61090"/>
                </a:lnTo>
                <a:lnTo>
                  <a:pt x="342640" y="57761"/>
                </a:lnTo>
                <a:lnTo>
                  <a:pt x="381253" y="53721"/>
                </a:lnTo>
                <a:lnTo>
                  <a:pt x="448020" y="41540"/>
                </a:lnTo>
                <a:lnTo>
                  <a:pt x="502475" y="25717"/>
                </a:lnTo>
                <a:lnTo>
                  <a:pt x="545024" y="10465"/>
                </a:lnTo>
                <a:lnTo>
                  <a:pt x="576071" y="0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16277" y="2757042"/>
            <a:ext cx="576580" cy="128270"/>
          </a:xfrm>
          <a:custGeom>
            <a:avLst/>
            <a:gdLst/>
            <a:ahLst/>
            <a:cxnLst/>
            <a:rect l="l" t="t" r="r" b="b"/>
            <a:pathLst>
              <a:path w="576580" h="128269">
                <a:moveTo>
                  <a:pt x="529650" y="36830"/>
                </a:moveTo>
                <a:lnTo>
                  <a:pt x="380238" y="36830"/>
                </a:lnTo>
                <a:lnTo>
                  <a:pt x="388112" y="80264"/>
                </a:lnTo>
                <a:lnTo>
                  <a:pt x="367921" y="83897"/>
                </a:lnTo>
                <a:lnTo>
                  <a:pt x="379476" y="128270"/>
                </a:lnTo>
                <a:lnTo>
                  <a:pt x="529650" y="36830"/>
                </a:lnTo>
                <a:close/>
              </a:path>
              <a:path w="576580" h="128269">
                <a:moveTo>
                  <a:pt x="356779" y="41109"/>
                </a:moveTo>
                <a:lnTo>
                  <a:pt x="254127" y="50037"/>
                </a:lnTo>
                <a:lnTo>
                  <a:pt x="156337" y="53975"/>
                </a:lnTo>
                <a:lnTo>
                  <a:pt x="0" y="57785"/>
                </a:lnTo>
                <a:lnTo>
                  <a:pt x="1016" y="101981"/>
                </a:lnTo>
                <a:lnTo>
                  <a:pt x="157480" y="98171"/>
                </a:lnTo>
                <a:lnTo>
                  <a:pt x="207772" y="96393"/>
                </a:lnTo>
                <a:lnTo>
                  <a:pt x="279654" y="92837"/>
                </a:lnTo>
                <a:lnTo>
                  <a:pt x="323977" y="89789"/>
                </a:lnTo>
                <a:lnTo>
                  <a:pt x="367921" y="83897"/>
                </a:lnTo>
                <a:lnTo>
                  <a:pt x="356779" y="41109"/>
                </a:lnTo>
                <a:close/>
              </a:path>
              <a:path w="576580" h="128269">
                <a:moveTo>
                  <a:pt x="380238" y="36830"/>
                </a:moveTo>
                <a:lnTo>
                  <a:pt x="356779" y="41109"/>
                </a:lnTo>
                <a:lnTo>
                  <a:pt x="367921" y="83897"/>
                </a:lnTo>
                <a:lnTo>
                  <a:pt x="388112" y="80264"/>
                </a:lnTo>
                <a:lnTo>
                  <a:pt x="380238" y="36830"/>
                </a:lnTo>
                <a:close/>
              </a:path>
              <a:path w="576580" h="128269">
                <a:moveTo>
                  <a:pt x="346075" y="0"/>
                </a:moveTo>
                <a:lnTo>
                  <a:pt x="356779" y="41109"/>
                </a:lnTo>
                <a:lnTo>
                  <a:pt x="380238" y="36830"/>
                </a:lnTo>
                <a:lnTo>
                  <a:pt x="529650" y="36830"/>
                </a:lnTo>
                <a:lnTo>
                  <a:pt x="576580" y="8255"/>
                </a:lnTo>
                <a:lnTo>
                  <a:pt x="346075" y="0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71752" y="1921636"/>
            <a:ext cx="721360" cy="128270"/>
          </a:xfrm>
          <a:custGeom>
            <a:avLst/>
            <a:gdLst/>
            <a:ahLst/>
            <a:cxnLst/>
            <a:rect l="l" t="t" r="r" b="b"/>
            <a:pathLst>
              <a:path w="721360" h="128269">
                <a:moveTo>
                  <a:pt x="501884" y="86557"/>
                </a:moveTo>
                <a:lnTo>
                  <a:pt x="490473" y="127888"/>
                </a:lnTo>
                <a:lnTo>
                  <a:pt x="721105" y="122809"/>
                </a:lnTo>
                <a:lnTo>
                  <a:pt x="671214" y="91439"/>
                </a:lnTo>
                <a:lnTo>
                  <a:pt x="524764" y="91439"/>
                </a:lnTo>
                <a:lnTo>
                  <a:pt x="501884" y="86557"/>
                </a:lnTo>
                <a:close/>
              </a:path>
              <a:path w="721360" h="128269">
                <a:moveTo>
                  <a:pt x="513659" y="43905"/>
                </a:moveTo>
                <a:lnTo>
                  <a:pt x="501884" y="86557"/>
                </a:lnTo>
                <a:lnTo>
                  <a:pt x="524764" y="91439"/>
                </a:lnTo>
                <a:lnTo>
                  <a:pt x="534035" y="48260"/>
                </a:lnTo>
                <a:lnTo>
                  <a:pt x="513659" y="43905"/>
                </a:lnTo>
                <a:close/>
              </a:path>
              <a:path w="721360" h="128269">
                <a:moveTo>
                  <a:pt x="525779" y="0"/>
                </a:moveTo>
                <a:lnTo>
                  <a:pt x="513659" y="43905"/>
                </a:lnTo>
                <a:lnTo>
                  <a:pt x="534035" y="48260"/>
                </a:lnTo>
                <a:lnTo>
                  <a:pt x="524764" y="91439"/>
                </a:lnTo>
                <a:lnTo>
                  <a:pt x="671214" y="91439"/>
                </a:lnTo>
                <a:lnTo>
                  <a:pt x="525779" y="0"/>
                </a:lnTo>
                <a:close/>
              </a:path>
              <a:path w="721360" h="128269">
                <a:moveTo>
                  <a:pt x="496429" y="85393"/>
                </a:moveTo>
                <a:lnTo>
                  <a:pt x="501884" y="86557"/>
                </a:lnTo>
                <a:lnTo>
                  <a:pt x="502184" y="85471"/>
                </a:lnTo>
                <a:lnTo>
                  <a:pt x="497966" y="85471"/>
                </a:lnTo>
                <a:lnTo>
                  <a:pt x="496429" y="85393"/>
                </a:lnTo>
                <a:close/>
              </a:path>
              <a:path w="721360" h="128269">
                <a:moveTo>
                  <a:pt x="494410" y="84962"/>
                </a:moveTo>
                <a:lnTo>
                  <a:pt x="496429" y="85393"/>
                </a:lnTo>
                <a:lnTo>
                  <a:pt x="497966" y="85471"/>
                </a:lnTo>
                <a:lnTo>
                  <a:pt x="494410" y="84962"/>
                </a:lnTo>
                <a:close/>
              </a:path>
              <a:path w="721360" h="128269">
                <a:moveTo>
                  <a:pt x="502324" y="84962"/>
                </a:moveTo>
                <a:lnTo>
                  <a:pt x="494410" y="84962"/>
                </a:lnTo>
                <a:lnTo>
                  <a:pt x="497966" y="85471"/>
                </a:lnTo>
                <a:lnTo>
                  <a:pt x="502184" y="85471"/>
                </a:lnTo>
                <a:lnTo>
                  <a:pt x="502324" y="84962"/>
                </a:lnTo>
                <a:close/>
              </a:path>
              <a:path w="721360" h="128269">
                <a:moveTo>
                  <a:pt x="507" y="29083"/>
                </a:moveTo>
                <a:lnTo>
                  <a:pt x="0" y="73278"/>
                </a:lnTo>
                <a:lnTo>
                  <a:pt x="401447" y="81152"/>
                </a:lnTo>
                <a:lnTo>
                  <a:pt x="496429" y="85393"/>
                </a:lnTo>
                <a:lnTo>
                  <a:pt x="494410" y="84962"/>
                </a:lnTo>
                <a:lnTo>
                  <a:pt x="502324" y="84962"/>
                </a:lnTo>
                <a:lnTo>
                  <a:pt x="513659" y="43905"/>
                </a:lnTo>
                <a:lnTo>
                  <a:pt x="502539" y="41528"/>
                </a:lnTo>
                <a:lnTo>
                  <a:pt x="500125" y="41275"/>
                </a:lnTo>
                <a:lnTo>
                  <a:pt x="402971" y="36957"/>
                </a:lnTo>
                <a:lnTo>
                  <a:pt x="507" y="290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03776" y="1684020"/>
            <a:ext cx="1071880" cy="1655445"/>
          </a:xfrm>
          <a:custGeom>
            <a:avLst/>
            <a:gdLst/>
            <a:ahLst/>
            <a:cxnLst/>
            <a:rect l="l" t="t" r="r" b="b"/>
            <a:pathLst>
              <a:path w="1071879" h="1655445">
                <a:moveTo>
                  <a:pt x="0" y="1655064"/>
                </a:moveTo>
                <a:lnTo>
                  <a:pt x="1071372" y="1655064"/>
                </a:lnTo>
                <a:lnTo>
                  <a:pt x="1071372" y="0"/>
                </a:lnTo>
                <a:lnTo>
                  <a:pt x="0" y="0"/>
                </a:lnTo>
                <a:lnTo>
                  <a:pt x="0" y="1655064"/>
                </a:lnTo>
                <a:close/>
              </a:path>
            </a:pathLst>
          </a:custGeom>
          <a:solidFill>
            <a:srgbClr val="F9E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03776" y="1684020"/>
            <a:ext cx="1071880" cy="1655445"/>
          </a:xfrm>
          <a:custGeom>
            <a:avLst/>
            <a:gdLst/>
            <a:ahLst/>
            <a:cxnLst/>
            <a:rect l="l" t="t" r="r" b="b"/>
            <a:pathLst>
              <a:path w="1071879" h="1655445">
                <a:moveTo>
                  <a:pt x="0" y="1655064"/>
                </a:moveTo>
                <a:lnTo>
                  <a:pt x="1071372" y="1655064"/>
                </a:lnTo>
                <a:lnTo>
                  <a:pt x="1071372" y="0"/>
                </a:lnTo>
                <a:lnTo>
                  <a:pt x="0" y="0"/>
                </a:lnTo>
                <a:lnTo>
                  <a:pt x="0" y="16550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685033" y="1303731"/>
            <a:ext cx="2540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3875" algn="l"/>
              </a:tabLst>
            </a:pPr>
            <a:r>
              <a:rPr sz="1600" spc="-5" dirty="0">
                <a:latin typeface="Arial"/>
                <a:cs typeface="Arial"/>
              </a:rPr>
              <a:t>Processor	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144011" y="3061993"/>
            <a:ext cx="5867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021073" y="2512314"/>
            <a:ext cx="283845" cy="1270"/>
          </a:xfrm>
          <a:custGeom>
            <a:avLst/>
            <a:gdLst/>
            <a:ahLst/>
            <a:cxnLst/>
            <a:rect l="l" t="t" r="r" b="b"/>
            <a:pathLst>
              <a:path w="283845" h="1269">
                <a:moveTo>
                  <a:pt x="0" y="1143"/>
                </a:moveTo>
                <a:lnTo>
                  <a:pt x="283717" y="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8931" y="2546604"/>
            <a:ext cx="1150620" cy="516890"/>
          </a:xfrm>
          <a:custGeom>
            <a:avLst/>
            <a:gdLst/>
            <a:ahLst/>
            <a:cxnLst/>
            <a:rect l="l" t="t" r="r" b="b"/>
            <a:pathLst>
              <a:path w="1150620" h="516889">
                <a:moveTo>
                  <a:pt x="1064514" y="0"/>
                </a:moveTo>
                <a:lnTo>
                  <a:pt x="86106" y="0"/>
                </a:lnTo>
                <a:lnTo>
                  <a:pt x="52592" y="6774"/>
                </a:lnTo>
                <a:lnTo>
                  <a:pt x="25222" y="25241"/>
                </a:lnTo>
                <a:lnTo>
                  <a:pt x="6767" y="52613"/>
                </a:lnTo>
                <a:lnTo>
                  <a:pt x="0" y="86106"/>
                </a:lnTo>
                <a:lnTo>
                  <a:pt x="0" y="430530"/>
                </a:lnTo>
                <a:lnTo>
                  <a:pt x="6767" y="464022"/>
                </a:lnTo>
                <a:lnTo>
                  <a:pt x="25222" y="491394"/>
                </a:lnTo>
                <a:lnTo>
                  <a:pt x="52592" y="509861"/>
                </a:lnTo>
                <a:lnTo>
                  <a:pt x="86106" y="516636"/>
                </a:lnTo>
                <a:lnTo>
                  <a:pt x="1064514" y="516636"/>
                </a:lnTo>
                <a:lnTo>
                  <a:pt x="1098006" y="509861"/>
                </a:lnTo>
                <a:lnTo>
                  <a:pt x="1125378" y="491394"/>
                </a:lnTo>
                <a:lnTo>
                  <a:pt x="1143845" y="464022"/>
                </a:lnTo>
                <a:lnTo>
                  <a:pt x="1150620" y="430530"/>
                </a:lnTo>
                <a:lnTo>
                  <a:pt x="1150620" y="86106"/>
                </a:lnTo>
                <a:lnTo>
                  <a:pt x="1143845" y="52613"/>
                </a:lnTo>
                <a:lnTo>
                  <a:pt x="1125378" y="25241"/>
                </a:lnTo>
                <a:lnTo>
                  <a:pt x="1098006" y="6774"/>
                </a:lnTo>
                <a:lnTo>
                  <a:pt x="1064514" y="0"/>
                </a:lnTo>
                <a:close/>
              </a:path>
            </a:pathLst>
          </a:custGeom>
          <a:solidFill>
            <a:srgbClr val="A6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8931" y="2546604"/>
            <a:ext cx="1150620" cy="516890"/>
          </a:xfrm>
          <a:custGeom>
            <a:avLst/>
            <a:gdLst/>
            <a:ahLst/>
            <a:cxnLst/>
            <a:rect l="l" t="t" r="r" b="b"/>
            <a:pathLst>
              <a:path w="1150620" h="516889">
                <a:moveTo>
                  <a:pt x="0" y="86106"/>
                </a:moveTo>
                <a:lnTo>
                  <a:pt x="6767" y="52613"/>
                </a:lnTo>
                <a:lnTo>
                  <a:pt x="25222" y="25241"/>
                </a:lnTo>
                <a:lnTo>
                  <a:pt x="52592" y="6774"/>
                </a:lnTo>
                <a:lnTo>
                  <a:pt x="86106" y="0"/>
                </a:lnTo>
                <a:lnTo>
                  <a:pt x="1064514" y="0"/>
                </a:lnTo>
                <a:lnTo>
                  <a:pt x="1098006" y="6774"/>
                </a:lnTo>
                <a:lnTo>
                  <a:pt x="1125378" y="25241"/>
                </a:lnTo>
                <a:lnTo>
                  <a:pt x="1143845" y="52613"/>
                </a:lnTo>
                <a:lnTo>
                  <a:pt x="1150620" y="86106"/>
                </a:lnTo>
                <a:lnTo>
                  <a:pt x="1150620" y="430530"/>
                </a:lnTo>
                <a:lnTo>
                  <a:pt x="1143845" y="464022"/>
                </a:lnTo>
                <a:lnTo>
                  <a:pt x="1125378" y="491394"/>
                </a:lnTo>
                <a:lnTo>
                  <a:pt x="1098006" y="509861"/>
                </a:lnTo>
                <a:lnTo>
                  <a:pt x="1064514" y="516636"/>
                </a:lnTo>
                <a:lnTo>
                  <a:pt x="86106" y="516636"/>
                </a:lnTo>
                <a:lnTo>
                  <a:pt x="52592" y="509861"/>
                </a:lnTo>
                <a:lnTo>
                  <a:pt x="25222" y="491394"/>
                </a:lnTo>
                <a:lnTo>
                  <a:pt x="6767" y="464022"/>
                </a:lnTo>
                <a:lnTo>
                  <a:pt x="0" y="430530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08761" y="2666492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600455" y="1731264"/>
            <a:ext cx="1150620" cy="515620"/>
          </a:xfrm>
          <a:custGeom>
            <a:avLst/>
            <a:gdLst/>
            <a:ahLst/>
            <a:cxnLst/>
            <a:rect l="l" t="t" r="r" b="b"/>
            <a:pathLst>
              <a:path w="1150620" h="515619">
                <a:moveTo>
                  <a:pt x="1064768" y="0"/>
                </a:moveTo>
                <a:lnTo>
                  <a:pt x="85851" y="0"/>
                </a:lnTo>
                <a:lnTo>
                  <a:pt x="52436" y="6752"/>
                </a:lnTo>
                <a:lnTo>
                  <a:pt x="25147" y="25161"/>
                </a:lnTo>
                <a:lnTo>
                  <a:pt x="6747" y="52452"/>
                </a:lnTo>
                <a:lnTo>
                  <a:pt x="0" y="85851"/>
                </a:lnTo>
                <a:lnTo>
                  <a:pt x="0" y="429260"/>
                </a:lnTo>
                <a:lnTo>
                  <a:pt x="6747" y="462659"/>
                </a:lnTo>
                <a:lnTo>
                  <a:pt x="25147" y="489950"/>
                </a:lnTo>
                <a:lnTo>
                  <a:pt x="52436" y="508359"/>
                </a:lnTo>
                <a:lnTo>
                  <a:pt x="85851" y="515112"/>
                </a:lnTo>
                <a:lnTo>
                  <a:pt x="1064768" y="515112"/>
                </a:lnTo>
                <a:lnTo>
                  <a:pt x="1098167" y="508359"/>
                </a:lnTo>
                <a:lnTo>
                  <a:pt x="1125458" y="489950"/>
                </a:lnTo>
                <a:lnTo>
                  <a:pt x="1143867" y="462659"/>
                </a:lnTo>
                <a:lnTo>
                  <a:pt x="1150620" y="429260"/>
                </a:lnTo>
                <a:lnTo>
                  <a:pt x="1150620" y="85851"/>
                </a:lnTo>
                <a:lnTo>
                  <a:pt x="1143867" y="52452"/>
                </a:lnTo>
                <a:lnTo>
                  <a:pt x="1125458" y="25161"/>
                </a:lnTo>
                <a:lnTo>
                  <a:pt x="1098167" y="6752"/>
                </a:lnTo>
                <a:lnTo>
                  <a:pt x="10647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0455" y="1731264"/>
            <a:ext cx="1150620" cy="515620"/>
          </a:xfrm>
          <a:custGeom>
            <a:avLst/>
            <a:gdLst/>
            <a:ahLst/>
            <a:cxnLst/>
            <a:rect l="l" t="t" r="r" b="b"/>
            <a:pathLst>
              <a:path w="1150620" h="515619">
                <a:moveTo>
                  <a:pt x="0" y="85851"/>
                </a:moveTo>
                <a:lnTo>
                  <a:pt x="6747" y="52452"/>
                </a:lnTo>
                <a:lnTo>
                  <a:pt x="25147" y="25161"/>
                </a:lnTo>
                <a:lnTo>
                  <a:pt x="52436" y="6752"/>
                </a:lnTo>
                <a:lnTo>
                  <a:pt x="85851" y="0"/>
                </a:lnTo>
                <a:lnTo>
                  <a:pt x="1064768" y="0"/>
                </a:lnTo>
                <a:lnTo>
                  <a:pt x="1098167" y="6752"/>
                </a:lnTo>
                <a:lnTo>
                  <a:pt x="1125458" y="25161"/>
                </a:lnTo>
                <a:lnTo>
                  <a:pt x="1143867" y="52452"/>
                </a:lnTo>
                <a:lnTo>
                  <a:pt x="1150620" y="85851"/>
                </a:lnTo>
                <a:lnTo>
                  <a:pt x="1150620" y="429260"/>
                </a:lnTo>
                <a:lnTo>
                  <a:pt x="1143867" y="462659"/>
                </a:lnTo>
                <a:lnTo>
                  <a:pt x="1125458" y="489950"/>
                </a:lnTo>
                <a:lnTo>
                  <a:pt x="1098167" y="508359"/>
                </a:lnTo>
                <a:lnTo>
                  <a:pt x="1064768" y="515112"/>
                </a:lnTo>
                <a:lnTo>
                  <a:pt x="85851" y="515112"/>
                </a:lnTo>
                <a:lnTo>
                  <a:pt x="52436" y="508359"/>
                </a:lnTo>
                <a:lnTo>
                  <a:pt x="25147" y="489950"/>
                </a:lnTo>
                <a:lnTo>
                  <a:pt x="6747" y="462659"/>
                </a:lnTo>
                <a:lnTo>
                  <a:pt x="0" y="429260"/>
                </a:lnTo>
                <a:lnTo>
                  <a:pt x="0" y="8585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710895" y="1850517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795523" y="2030983"/>
            <a:ext cx="692150" cy="789305"/>
          </a:xfrm>
          <a:custGeom>
            <a:avLst/>
            <a:gdLst/>
            <a:ahLst/>
            <a:cxnLst/>
            <a:rect l="l" t="t" r="r" b="b"/>
            <a:pathLst>
              <a:path w="692150" h="789305">
                <a:moveTo>
                  <a:pt x="128289" y="38419"/>
                </a:moveTo>
                <a:lnTo>
                  <a:pt x="125924" y="76398"/>
                </a:lnTo>
                <a:lnTo>
                  <a:pt x="133350" y="76962"/>
                </a:lnTo>
                <a:lnTo>
                  <a:pt x="163068" y="81279"/>
                </a:lnTo>
                <a:lnTo>
                  <a:pt x="221614" y="92582"/>
                </a:lnTo>
                <a:lnTo>
                  <a:pt x="278383" y="106933"/>
                </a:lnTo>
                <a:lnTo>
                  <a:pt x="333120" y="124332"/>
                </a:lnTo>
                <a:lnTo>
                  <a:pt x="385190" y="144525"/>
                </a:lnTo>
                <a:lnTo>
                  <a:pt x="433958" y="167004"/>
                </a:lnTo>
                <a:lnTo>
                  <a:pt x="479171" y="191642"/>
                </a:lnTo>
                <a:lnTo>
                  <a:pt x="520191" y="218058"/>
                </a:lnTo>
                <a:lnTo>
                  <a:pt x="556387" y="245999"/>
                </a:lnTo>
                <a:lnTo>
                  <a:pt x="587628" y="274954"/>
                </a:lnTo>
                <a:lnTo>
                  <a:pt x="613155" y="304673"/>
                </a:lnTo>
                <a:lnTo>
                  <a:pt x="639952" y="349885"/>
                </a:lnTo>
                <a:lnTo>
                  <a:pt x="652652" y="394335"/>
                </a:lnTo>
                <a:lnTo>
                  <a:pt x="653541" y="409066"/>
                </a:lnTo>
                <a:lnTo>
                  <a:pt x="652906" y="423799"/>
                </a:lnTo>
                <a:lnTo>
                  <a:pt x="640461" y="468756"/>
                </a:lnTo>
                <a:lnTo>
                  <a:pt x="613155" y="514223"/>
                </a:lnTo>
                <a:lnTo>
                  <a:pt x="587121" y="544194"/>
                </a:lnTo>
                <a:lnTo>
                  <a:pt x="555243" y="573404"/>
                </a:lnTo>
                <a:lnTo>
                  <a:pt x="518160" y="601471"/>
                </a:lnTo>
                <a:lnTo>
                  <a:pt x="476376" y="628014"/>
                </a:lnTo>
                <a:lnTo>
                  <a:pt x="430275" y="652652"/>
                </a:lnTo>
                <a:lnTo>
                  <a:pt x="380364" y="675258"/>
                </a:lnTo>
                <a:lnTo>
                  <a:pt x="327406" y="695451"/>
                </a:lnTo>
                <a:lnTo>
                  <a:pt x="271652" y="712977"/>
                </a:lnTo>
                <a:lnTo>
                  <a:pt x="213487" y="727328"/>
                </a:lnTo>
                <a:lnTo>
                  <a:pt x="153924" y="738631"/>
                </a:lnTo>
                <a:lnTo>
                  <a:pt x="93090" y="746505"/>
                </a:lnTo>
                <a:lnTo>
                  <a:pt x="31495" y="750569"/>
                </a:lnTo>
                <a:lnTo>
                  <a:pt x="0" y="750951"/>
                </a:lnTo>
                <a:lnTo>
                  <a:pt x="507" y="789051"/>
                </a:lnTo>
                <a:lnTo>
                  <a:pt x="64134" y="787018"/>
                </a:lnTo>
                <a:lnTo>
                  <a:pt x="127888" y="780923"/>
                </a:lnTo>
                <a:lnTo>
                  <a:pt x="190373" y="771016"/>
                </a:lnTo>
                <a:lnTo>
                  <a:pt x="251459" y="757681"/>
                </a:lnTo>
                <a:lnTo>
                  <a:pt x="310642" y="741044"/>
                </a:lnTo>
                <a:lnTo>
                  <a:pt x="367283" y="721487"/>
                </a:lnTo>
                <a:lnTo>
                  <a:pt x="420877" y="699262"/>
                </a:lnTo>
                <a:lnTo>
                  <a:pt x="471170" y="674496"/>
                </a:lnTo>
                <a:lnTo>
                  <a:pt x="517651" y="647445"/>
                </a:lnTo>
                <a:lnTo>
                  <a:pt x="559688" y="618489"/>
                </a:lnTo>
                <a:lnTo>
                  <a:pt x="596900" y="587628"/>
                </a:lnTo>
                <a:lnTo>
                  <a:pt x="628776" y="555116"/>
                </a:lnTo>
                <a:lnTo>
                  <a:pt x="654938" y="521080"/>
                </a:lnTo>
                <a:lnTo>
                  <a:pt x="674497" y="485775"/>
                </a:lnTo>
                <a:lnTo>
                  <a:pt x="687197" y="448944"/>
                </a:lnTo>
                <a:lnTo>
                  <a:pt x="691641" y="411099"/>
                </a:lnTo>
                <a:lnTo>
                  <a:pt x="690752" y="392175"/>
                </a:lnTo>
                <a:lnTo>
                  <a:pt x="682625" y="354583"/>
                </a:lnTo>
                <a:lnTo>
                  <a:pt x="666876" y="318135"/>
                </a:lnTo>
                <a:lnTo>
                  <a:pt x="644271" y="282828"/>
                </a:lnTo>
                <a:lnTo>
                  <a:pt x="615696" y="249300"/>
                </a:lnTo>
                <a:lnTo>
                  <a:pt x="581787" y="217550"/>
                </a:lnTo>
                <a:lnTo>
                  <a:pt x="542798" y="187325"/>
                </a:lnTo>
                <a:lnTo>
                  <a:pt x="499237" y="159257"/>
                </a:lnTo>
                <a:lnTo>
                  <a:pt x="451612" y="133223"/>
                </a:lnTo>
                <a:lnTo>
                  <a:pt x="400557" y="109727"/>
                </a:lnTo>
                <a:lnTo>
                  <a:pt x="346328" y="88645"/>
                </a:lnTo>
                <a:lnTo>
                  <a:pt x="289432" y="70485"/>
                </a:lnTo>
                <a:lnTo>
                  <a:pt x="230377" y="55499"/>
                </a:lnTo>
                <a:lnTo>
                  <a:pt x="169671" y="43814"/>
                </a:lnTo>
                <a:lnTo>
                  <a:pt x="138811" y="39242"/>
                </a:lnTo>
                <a:lnTo>
                  <a:pt x="128289" y="38419"/>
                </a:lnTo>
                <a:close/>
              </a:path>
              <a:path w="692150" h="789305">
                <a:moveTo>
                  <a:pt x="130682" y="0"/>
                </a:moveTo>
                <a:lnTo>
                  <a:pt x="12953" y="50037"/>
                </a:lnTo>
                <a:lnTo>
                  <a:pt x="123570" y="114173"/>
                </a:lnTo>
                <a:lnTo>
                  <a:pt x="125924" y="76398"/>
                </a:lnTo>
                <a:lnTo>
                  <a:pt x="106552" y="74929"/>
                </a:lnTo>
                <a:lnTo>
                  <a:pt x="109600" y="36956"/>
                </a:lnTo>
                <a:lnTo>
                  <a:pt x="128380" y="36956"/>
                </a:lnTo>
                <a:lnTo>
                  <a:pt x="130682" y="0"/>
                </a:lnTo>
                <a:close/>
              </a:path>
              <a:path w="692150" h="789305">
                <a:moveTo>
                  <a:pt x="109600" y="36956"/>
                </a:moveTo>
                <a:lnTo>
                  <a:pt x="106552" y="74929"/>
                </a:lnTo>
                <a:lnTo>
                  <a:pt x="125924" y="76398"/>
                </a:lnTo>
                <a:lnTo>
                  <a:pt x="128289" y="38419"/>
                </a:lnTo>
                <a:lnTo>
                  <a:pt x="109600" y="36956"/>
                </a:lnTo>
                <a:close/>
              </a:path>
              <a:path w="692150" h="789305">
                <a:moveTo>
                  <a:pt x="128380" y="36956"/>
                </a:moveTo>
                <a:lnTo>
                  <a:pt x="109600" y="36956"/>
                </a:lnTo>
                <a:lnTo>
                  <a:pt x="128289" y="38419"/>
                </a:lnTo>
                <a:lnTo>
                  <a:pt x="128380" y="36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13963" y="1851660"/>
            <a:ext cx="3344545" cy="978535"/>
          </a:xfrm>
          <a:custGeom>
            <a:avLst/>
            <a:gdLst/>
            <a:ahLst/>
            <a:cxnLst/>
            <a:rect l="l" t="t" r="r" b="b"/>
            <a:pathLst>
              <a:path w="3344545" h="978535">
                <a:moveTo>
                  <a:pt x="3344037" y="0"/>
                </a:moveTo>
                <a:lnTo>
                  <a:pt x="606933" y="0"/>
                </a:lnTo>
                <a:lnTo>
                  <a:pt x="606933" y="570738"/>
                </a:lnTo>
                <a:lnTo>
                  <a:pt x="0" y="586866"/>
                </a:lnTo>
                <a:lnTo>
                  <a:pt x="606933" y="815339"/>
                </a:lnTo>
                <a:lnTo>
                  <a:pt x="606933" y="978407"/>
                </a:lnTo>
                <a:lnTo>
                  <a:pt x="3344037" y="978407"/>
                </a:lnTo>
                <a:lnTo>
                  <a:pt x="3344037" y="0"/>
                </a:lnTo>
                <a:close/>
              </a:path>
            </a:pathLst>
          </a:custGeom>
          <a:solidFill>
            <a:srgbClr val="E7E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13963" y="1851660"/>
            <a:ext cx="3344545" cy="978535"/>
          </a:xfrm>
          <a:custGeom>
            <a:avLst/>
            <a:gdLst/>
            <a:ahLst/>
            <a:cxnLst/>
            <a:rect l="l" t="t" r="r" b="b"/>
            <a:pathLst>
              <a:path w="3344545" h="978535">
                <a:moveTo>
                  <a:pt x="606933" y="0"/>
                </a:moveTo>
                <a:lnTo>
                  <a:pt x="1063116" y="0"/>
                </a:lnTo>
                <a:lnTo>
                  <a:pt x="1747392" y="0"/>
                </a:lnTo>
                <a:lnTo>
                  <a:pt x="3344037" y="0"/>
                </a:lnTo>
                <a:lnTo>
                  <a:pt x="3344037" y="570738"/>
                </a:lnTo>
                <a:lnTo>
                  <a:pt x="3344037" y="815339"/>
                </a:lnTo>
                <a:lnTo>
                  <a:pt x="3344037" y="978407"/>
                </a:lnTo>
                <a:lnTo>
                  <a:pt x="1747392" y="978407"/>
                </a:lnTo>
                <a:lnTo>
                  <a:pt x="1063116" y="978407"/>
                </a:lnTo>
                <a:lnTo>
                  <a:pt x="606933" y="978407"/>
                </a:lnTo>
                <a:lnTo>
                  <a:pt x="606933" y="815339"/>
                </a:lnTo>
                <a:lnTo>
                  <a:pt x="0" y="586866"/>
                </a:lnTo>
                <a:lnTo>
                  <a:pt x="606933" y="570738"/>
                </a:lnTo>
                <a:lnTo>
                  <a:pt x="60693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4651375" y="1902078"/>
            <a:ext cx="167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Leak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sensitive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233798" y="2176094"/>
            <a:ext cx="2512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information </a:t>
            </a:r>
            <a:r>
              <a:rPr sz="1800" spc="-45" dirty="0">
                <a:latin typeface="Arial"/>
                <a:cs typeface="Arial"/>
              </a:rPr>
              <a:t>through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FF0000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773295" y="2450972"/>
            <a:ext cx="143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timing</a:t>
            </a:r>
            <a:r>
              <a:rPr sz="1800" b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channel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82396" y="2987039"/>
            <a:ext cx="3279775" cy="441959"/>
          </a:xfrm>
          <a:custGeom>
            <a:avLst/>
            <a:gdLst/>
            <a:ahLst/>
            <a:cxnLst/>
            <a:rect l="l" t="t" r="r" b="b"/>
            <a:pathLst>
              <a:path w="3279775" h="441960">
                <a:moveTo>
                  <a:pt x="0" y="441960"/>
                </a:moveTo>
                <a:lnTo>
                  <a:pt x="3279648" y="441960"/>
                </a:lnTo>
                <a:lnTo>
                  <a:pt x="3279648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solidFill>
            <a:srgbClr val="FFF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82396" y="2987039"/>
            <a:ext cx="3279775" cy="441959"/>
          </a:xfrm>
          <a:custGeom>
            <a:avLst/>
            <a:gdLst/>
            <a:ahLst/>
            <a:cxnLst/>
            <a:rect l="l" t="t" r="r" b="b"/>
            <a:pathLst>
              <a:path w="3279775" h="441960">
                <a:moveTo>
                  <a:pt x="0" y="441960"/>
                </a:moveTo>
                <a:lnTo>
                  <a:pt x="3279648" y="441960"/>
                </a:lnTo>
                <a:lnTo>
                  <a:pt x="3279648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888491" y="3005454"/>
            <a:ext cx="147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array[s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296667" y="3005454"/>
            <a:ext cx="172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ecret*4096];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550669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550669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85722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85722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585722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85722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85722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85722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30145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930145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30145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930145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30145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930145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59279" y="4732020"/>
            <a:ext cx="91439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59279" y="4963667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59279" y="5195315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85722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85722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85722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1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85722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1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85722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1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85722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1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30145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930145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30145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930145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930145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30145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775817" y="4723638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337817" y="3971290"/>
            <a:ext cx="1162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170228" y="5384038"/>
            <a:ext cx="29527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509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2910077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910077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945129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945129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45129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45129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45129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45129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89553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89553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89553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89553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89553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89553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18688" y="4732020"/>
            <a:ext cx="91439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18688" y="4963667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18688" y="5195315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945129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945129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945129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45129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945129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945129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89553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89553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289553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289553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289553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289553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269485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269485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304538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304538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304538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304538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648961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48961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648961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648961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648961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648961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578096" y="4732020"/>
            <a:ext cx="91439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578096" y="4963667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578096" y="5195315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304538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304538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304538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304538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48961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648961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254757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19" h="86995">
                <a:moveTo>
                  <a:pt x="568452" y="0"/>
                </a:moveTo>
                <a:lnTo>
                  <a:pt x="568452" y="86868"/>
                </a:lnTo>
                <a:lnTo>
                  <a:pt x="626364" y="57912"/>
                </a:lnTo>
                <a:lnTo>
                  <a:pt x="582930" y="57912"/>
                </a:lnTo>
                <a:lnTo>
                  <a:pt x="582930" y="28956"/>
                </a:lnTo>
                <a:lnTo>
                  <a:pt x="626363" y="28956"/>
                </a:lnTo>
                <a:lnTo>
                  <a:pt x="568452" y="0"/>
                </a:lnTo>
                <a:close/>
              </a:path>
              <a:path w="655319" h="86995">
                <a:moveTo>
                  <a:pt x="56845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2" y="57912"/>
                </a:lnTo>
                <a:lnTo>
                  <a:pt x="568452" y="28956"/>
                </a:lnTo>
                <a:close/>
              </a:path>
              <a:path w="655319" h="86995">
                <a:moveTo>
                  <a:pt x="626363" y="28956"/>
                </a:moveTo>
                <a:lnTo>
                  <a:pt x="582930" y="28956"/>
                </a:lnTo>
                <a:lnTo>
                  <a:pt x="582930" y="57912"/>
                </a:lnTo>
                <a:lnTo>
                  <a:pt x="626364" y="57912"/>
                </a:lnTo>
                <a:lnTo>
                  <a:pt x="655319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614165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20" h="86995">
                <a:moveTo>
                  <a:pt x="568451" y="0"/>
                </a:moveTo>
                <a:lnTo>
                  <a:pt x="568451" y="86868"/>
                </a:lnTo>
                <a:lnTo>
                  <a:pt x="626364" y="57912"/>
                </a:lnTo>
                <a:lnTo>
                  <a:pt x="582930" y="57912"/>
                </a:lnTo>
                <a:lnTo>
                  <a:pt x="582930" y="28956"/>
                </a:lnTo>
                <a:lnTo>
                  <a:pt x="626363" y="28956"/>
                </a:lnTo>
                <a:lnTo>
                  <a:pt x="568451" y="0"/>
                </a:lnTo>
                <a:close/>
              </a:path>
              <a:path w="655320" h="86995">
                <a:moveTo>
                  <a:pt x="568451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1" y="57912"/>
                </a:lnTo>
                <a:lnTo>
                  <a:pt x="568451" y="28956"/>
                </a:lnTo>
                <a:close/>
              </a:path>
              <a:path w="655320" h="86995">
                <a:moveTo>
                  <a:pt x="626363" y="28956"/>
                </a:moveTo>
                <a:lnTo>
                  <a:pt x="582930" y="28956"/>
                </a:lnTo>
                <a:lnTo>
                  <a:pt x="582930" y="57912"/>
                </a:lnTo>
                <a:lnTo>
                  <a:pt x="626364" y="57912"/>
                </a:lnTo>
                <a:lnTo>
                  <a:pt x="655320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973573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20" h="86995">
                <a:moveTo>
                  <a:pt x="568451" y="0"/>
                </a:moveTo>
                <a:lnTo>
                  <a:pt x="568451" y="86868"/>
                </a:lnTo>
                <a:lnTo>
                  <a:pt x="626364" y="57912"/>
                </a:lnTo>
                <a:lnTo>
                  <a:pt x="582929" y="57912"/>
                </a:lnTo>
                <a:lnTo>
                  <a:pt x="582929" y="28956"/>
                </a:lnTo>
                <a:lnTo>
                  <a:pt x="626363" y="28956"/>
                </a:lnTo>
                <a:lnTo>
                  <a:pt x="568451" y="0"/>
                </a:lnTo>
                <a:close/>
              </a:path>
              <a:path w="655320" h="86995">
                <a:moveTo>
                  <a:pt x="568451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1" y="57912"/>
                </a:lnTo>
                <a:lnTo>
                  <a:pt x="568451" y="28956"/>
                </a:lnTo>
                <a:close/>
              </a:path>
              <a:path w="655320" h="86995">
                <a:moveTo>
                  <a:pt x="626363" y="28956"/>
                </a:moveTo>
                <a:lnTo>
                  <a:pt x="582929" y="28956"/>
                </a:lnTo>
                <a:lnTo>
                  <a:pt x="582929" y="57912"/>
                </a:lnTo>
                <a:lnTo>
                  <a:pt x="626364" y="57912"/>
                </a:lnTo>
                <a:lnTo>
                  <a:pt x="655320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304538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304538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304538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304538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648961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648961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648961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648961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628894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28894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63946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663946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63946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63946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08370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008370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08370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08370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08370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08370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503" y="4732020"/>
            <a:ext cx="91440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37503" y="4963667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37503" y="5195315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663946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63946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63946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63946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008370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008370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663946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63946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63946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63946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08370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08370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08370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008370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1663954" y="3405785"/>
            <a:ext cx="484505" cy="5638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20"/>
              </a:spcBef>
            </a:pP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way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  <a:tabLst>
                <a:tab pos="381000" algn="l"/>
              </a:tabLst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0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2781426" y="6111341"/>
            <a:ext cx="960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P1 fills</a:t>
            </a:r>
            <a:r>
              <a:rPr sz="16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the  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4229480" y="6126276"/>
            <a:ext cx="99555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P2</a:t>
            </a:r>
            <a:r>
              <a:rPr sz="16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reads</a:t>
            </a:r>
            <a:endParaRPr sz="16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array</a:t>
            </a:r>
            <a:endParaRPr sz="1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5431916" y="6126276"/>
            <a:ext cx="10991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P1 reads</a:t>
            </a:r>
            <a:r>
              <a:rPr sz="16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its</a:t>
            </a:r>
            <a:endParaRPr sz="16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6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again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6368034" y="4475226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66725" h="76200">
                <a:moveTo>
                  <a:pt x="466343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3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368034" y="4086605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371082" y="4275582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 txBox="1"/>
          <p:nvPr/>
        </p:nvSpPr>
        <p:spPr>
          <a:xfrm>
            <a:off x="6870954" y="3957954"/>
            <a:ext cx="1101090" cy="7761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ct val="71000"/>
              </a:lnSpc>
              <a:spcBef>
                <a:spcPts val="725"/>
              </a:spcBef>
            </a:pP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</a:t>
            </a:r>
            <a:endParaRPr lang="en-US" altLang="ko-KR" sz="1800" spc="-2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2700" marR="5080">
              <a:lnSpc>
                <a:spcPct val="71000"/>
              </a:lnSpc>
              <a:spcBef>
                <a:spcPts val="725"/>
              </a:spcBef>
            </a:pP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 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b="1" spc="-150" dirty="0">
                <a:solidFill>
                  <a:srgbClr val="C00000"/>
                </a:solidFill>
                <a:latin typeface="Arial"/>
                <a:cs typeface="Arial"/>
              </a:rPr>
              <a:t>Slow</a:t>
            </a:r>
            <a:r>
              <a:rPr sz="1800" b="1" spc="-20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(miss)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6368034" y="5426202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368034" y="5651753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68034" y="5874258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466725" h="76200">
                <a:moveTo>
                  <a:pt x="466343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466343" y="48005"/>
                </a:lnTo>
                <a:lnTo>
                  <a:pt x="466343" y="28193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 txBox="1"/>
          <p:nvPr/>
        </p:nvSpPr>
        <p:spPr>
          <a:xfrm>
            <a:off x="6870954" y="5298694"/>
            <a:ext cx="835660" cy="7480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1600"/>
              </a:lnSpc>
              <a:spcBef>
                <a:spcPts val="495"/>
              </a:spcBef>
            </a:pP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</a:t>
            </a:r>
            <a:r>
              <a:rPr sz="1800" spc="-1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(hit)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7220711" y="1258824"/>
            <a:ext cx="1389017" cy="9250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269" name="object 2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270" name="설명선: 아래쪽 화살표 269">
            <a:extLst>
              <a:ext uri="{FF2B5EF4-FFF2-40B4-BE49-F238E27FC236}">
                <a16:creationId xmlns:a16="http://schemas.microsoft.com/office/drawing/2014/main" id="{F001924D-3842-4983-B918-43DADE8B77DD}"/>
              </a:ext>
            </a:extLst>
          </p:cNvPr>
          <p:cNvSpPr/>
          <p:nvPr/>
        </p:nvSpPr>
        <p:spPr>
          <a:xfrm>
            <a:off x="1252613" y="3045078"/>
            <a:ext cx="6620612" cy="898272"/>
          </a:xfrm>
          <a:prstGeom prst="downArrowCallout">
            <a:avLst>
              <a:gd name="adj1" fmla="val 17747"/>
              <a:gd name="adj2" fmla="val 17142"/>
              <a:gd name="adj3" fmla="val 25000"/>
              <a:gd name="adj4" fmla="val 649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Secret key</a:t>
            </a:r>
            <a:r>
              <a:rPr lang="ko-KR" altLang="ko-KR" dirty="0">
                <a:solidFill>
                  <a:schemeClr val="tx1"/>
                </a:solidFill>
              </a:rPr>
              <a:t>에 따라 </a:t>
            </a:r>
            <a:r>
              <a:rPr lang="en-US" altLang="ko-KR" dirty="0">
                <a:solidFill>
                  <a:schemeClr val="tx1"/>
                </a:solidFill>
              </a:rPr>
              <a:t>memory address</a:t>
            </a:r>
            <a:r>
              <a:rPr lang="ko-KR" altLang="ko-KR" dirty="0">
                <a:solidFill>
                  <a:schemeClr val="tx1"/>
                </a:solidFill>
              </a:rPr>
              <a:t> 달라짐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특정 </a:t>
            </a:r>
            <a:r>
              <a:rPr lang="en-US" altLang="ko-KR" dirty="0">
                <a:solidFill>
                  <a:schemeClr val="tx1"/>
                </a:solidFill>
              </a:rPr>
              <a:t>cache set access</a:t>
            </a:r>
          </a:p>
        </p:txBody>
      </p:sp>
    </p:spTree>
    <p:extLst>
      <p:ext uri="{BB962C8B-B14F-4D97-AF65-F5344CB8AC3E}">
        <p14:creationId xmlns:p14="http://schemas.microsoft.com/office/powerpoint/2010/main" val="598939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4340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25" dirty="0"/>
              <a:t>Cache </a:t>
            </a:r>
            <a:r>
              <a:rPr sz="4000" spc="-260" dirty="0"/>
              <a:t>Timing</a:t>
            </a:r>
            <a:r>
              <a:rPr sz="4000" spc="-495" dirty="0"/>
              <a:t> </a:t>
            </a:r>
            <a:r>
              <a:rPr sz="4000" spc="-320" dirty="0"/>
              <a:t>Channel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2292095" y="1612391"/>
            <a:ext cx="1728470" cy="1801495"/>
          </a:xfrm>
          <a:custGeom>
            <a:avLst/>
            <a:gdLst/>
            <a:ahLst/>
            <a:cxnLst/>
            <a:rect l="l" t="t" r="r" b="b"/>
            <a:pathLst>
              <a:path w="1728470" h="1801495">
                <a:moveTo>
                  <a:pt x="0" y="1801367"/>
                </a:moveTo>
                <a:lnTo>
                  <a:pt x="1728216" y="1801367"/>
                </a:lnTo>
                <a:lnTo>
                  <a:pt x="1728216" y="0"/>
                </a:lnTo>
                <a:lnTo>
                  <a:pt x="0" y="0"/>
                </a:lnTo>
                <a:lnTo>
                  <a:pt x="0" y="180136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6772" y="2548127"/>
            <a:ext cx="428625" cy="502920"/>
          </a:xfrm>
          <a:custGeom>
            <a:avLst/>
            <a:gdLst/>
            <a:ahLst/>
            <a:cxnLst/>
            <a:rect l="l" t="t" r="r" b="b"/>
            <a:pathLst>
              <a:path w="428625" h="502919">
                <a:moveTo>
                  <a:pt x="0" y="502920"/>
                </a:moveTo>
                <a:lnTo>
                  <a:pt x="428244" y="502920"/>
                </a:lnTo>
                <a:lnTo>
                  <a:pt x="42824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9820" y="2543127"/>
            <a:ext cx="421005" cy="438150"/>
          </a:xfrm>
          <a:prstGeom prst="rect">
            <a:avLst/>
          </a:prstGeom>
          <a:solidFill>
            <a:srgbClr val="A6C3D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30"/>
              </a:spcBef>
            </a:pPr>
            <a:r>
              <a:rPr sz="1600" b="1" dirty="0">
                <a:latin typeface="Arial"/>
                <a:cs typeface="Arial"/>
              </a:rPr>
              <a:t>P0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5248" y="1826514"/>
            <a:ext cx="429895" cy="506730"/>
          </a:xfrm>
          <a:prstGeom prst="rect">
            <a:avLst/>
          </a:prstGeom>
          <a:solidFill>
            <a:srgbClr val="FF0000"/>
          </a:solidFill>
          <a:ln w="9144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0"/>
              </a:spcBef>
            </a:pPr>
            <a:r>
              <a:rPr sz="1600" b="1" spc="-5" dirty="0">
                <a:latin typeface="Arial"/>
                <a:cs typeface="Arial"/>
              </a:rPr>
              <a:t>P1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95777" y="2765298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18" y="0"/>
                </a:lnTo>
              </a:path>
            </a:pathLst>
          </a:custGeom>
          <a:ln w="32003">
            <a:solidFill>
              <a:srgbClr val="3E75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95777" y="2116073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18" y="0"/>
                </a:lnTo>
              </a:path>
            </a:pathLst>
          </a:custGeom>
          <a:ln w="320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9795" y="1684020"/>
            <a:ext cx="1005840" cy="1303020"/>
          </a:xfrm>
          <a:custGeom>
            <a:avLst/>
            <a:gdLst/>
            <a:ahLst/>
            <a:cxnLst/>
            <a:rect l="l" t="t" r="r" b="b"/>
            <a:pathLst>
              <a:path w="1005839" h="1303020">
                <a:moveTo>
                  <a:pt x="0" y="1303019"/>
                </a:moveTo>
                <a:lnTo>
                  <a:pt x="1005840" y="1303019"/>
                </a:lnTo>
                <a:lnTo>
                  <a:pt x="1005840" y="0"/>
                </a:lnTo>
                <a:lnTo>
                  <a:pt x="0" y="0"/>
                </a:lnTo>
                <a:lnTo>
                  <a:pt x="0" y="130301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9795" y="1684020"/>
            <a:ext cx="1005840" cy="1667510"/>
          </a:xfrm>
          <a:custGeom>
            <a:avLst/>
            <a:gdLst/>
            <a:ahLst/>
            <a:cxnLst/>
            <a:rect l="l" t="t" r="r" b="b"/>
            <a:pathLst>
              <a:path w="1005839" h="1667510">
                <a:moveTo>
                  <a:pt x="0" y="1667255"/>
                </a:moveTo>
                <a:lnTo>
                  <a:pt x="1005840" y="1667255"/>
                </a:lnTo>
                <a:lnTo>
                  <a:pt x="1005840" y="0"/>
                </a:lnTo>
                <a:lnTo>
                  <a:pt x="0" y="0"/>
                </a:lnTo>
                <a:lnTo>
                  <a:pt x="0" y="1667255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1423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423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423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423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1423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423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11423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1423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1423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1423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1423" y="2115311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1423" y="211378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1423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1423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1423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11423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54679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54679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4679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54679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4679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54679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54679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54679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54679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54679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80" y="143255"/>
                </a:lnTo>
                <a:lnTo>
                  <a:pt x="144780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54679" y="2115311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6" y="143255"/>
                </a:lnTo>
                <a:lnTo>
                  <a:pt x="143256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54679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54679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54679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54679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6" y="144779"/>
                </a:lnTo>
                <a:lnTo>
                  <a:pt x="143256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54679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80" y="144779"/>
                </a:lnTo>
                <a:lnTo>
                  <a:pt x="144780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793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9793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9793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793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9793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9793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9793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793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9793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9793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7935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7935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9793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9793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9793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793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4271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42715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4271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42715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4271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42715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4271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42715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4271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42715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42715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42715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4271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42715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4271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42715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87496" y="2836164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87496" y="283616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87496" y="2691383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87496" y="269138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87496" y="2546604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87496" y="2546604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87496" y="2401823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87496" y="2401823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87496" y="2258567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39" h="143510">
                <a:moveTo>
                  <a:pt x="0" y="143255"/>
                </a:moveTo>
                <a:lnTo>
                  <a:pt x="141731" y="143255"/>
                </a:lnTo>
                <a:lnTo>
                  <a:pt x="141731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87496" y="22585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87496" y="2115311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39" h="143510">
                <a:moveTo>
                  <a:pt x="0" y="143255"/>
                </a:moveTo>
                <a:lnTo>
                  <a:pt x="141731" y="143255"/>
                </a:lnTo>
                <a:lnTo>
                  <a:pt x="141731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87496" y="2113788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87496" y="1970532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87496" y="1970532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87496" y="1825751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39" h="144780">
                <a:moveTo>
                  <a:pt x="0" y="144779"/>
                </a:moveTo>
                <a:lnTo>
                  <a:pt x="141731" y="144779"/>
                </a:lnTo>
                <a:lnTo>
                  <a:pt x="141731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87496" y="1825751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0" y="144779"/>
                </a:moveTo>
                <a:lnTo>
                  <a:pt x="143255" y="144779"/>
                </a:lnTo>
                <a:lnTo>
                  <a:pt x="143255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29228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29228" y="283616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29228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29228" y="269138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29228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29228" y="2546604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29228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29228" y="2401823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29228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29228" y="2258567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29228" y="2115311"/>
            <a:ext cx="144780" cy="143510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0" y="143255"/>
                </a:moveTo>
                <a:lnTo>
                  <a:pt x="144779" y="143255"/>
                </a:lnTo>
                <a:lnTo>
                  <a:pt x="144779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29228" y="211378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29228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29228" y="1970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29228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29228" y="1825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16785" y="2765298"/>
            <a:ext cx="576580" cy="71755"/>
          </a:xfrm>
          <a:custGeom>
            <a:avLst/>
            <a:gdLst/>
            <a:ahLst/>
            <a:cxnLst/>
            <a:rect l="l" t="t" r="r" b="b"/>
            <a:pathLst>
              <a:path w="576580" h="71755">
                <a:moveTo>
                  <a:pt x="576071" y="0"/>
                </a:moveTo>
                <a:lnTo>
                  <a:pt x="0" y="71627"/>
                </a:lnTo>
                <a:lnTo>
                  <a:pt x="156394" y="67792"/>
                </a:lnTo>
                <a:lnTo>
                  <a:pt x="206533" y="66008"/>
                </a:lnTo>
                <a:lnTo>
                  <a:pt x="254684" y="63807"/>
                </a:lnTo>
                <a:lnTo>
                  <a:pt x="300251" y="61090"/>
                </a:lnTo>
                <a:lnTo>
                  <a:pt x="342640" y="57761"/>
                </a:lnTo>
                <a:lnTo>
                  <a:pt x="381253" y="53721"/>
                </a:lnTo>
                <a:lnTo>
                  <a:pt x="448020" y="41540"/>
                </a:lnTo>
                <a:lnTo>
                  <a:pt x="502475" y="25717"/>
                </a:lnTo>
                <a:lnTo>
                  <a:pt x="545024" y="10465"/>
                </a:lnTo>
                <a:lnTo>
                  <a:pt x="576071" y="0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16277" y="2757042"/>
            <a:ext cx="576580" cy="128270"/>
          </a:xfrm>
          <a:custGeom>
            <a:avLst/>
            <a:gdLst/>
            <a:ahLst/>
            <a:cxnLst/>
            <a:rect l="l" t="t" r="r" b="b"/>
            <a:pathLst>
              <a:path w="576580" h="128269">
                <a:moveTo>
                  <a:pt x="529650" y="36830"/>
                </a:moveTo>
                <a:lnTo>
                  <a:pt x="380238" y="36830"/>
                </a:lnTo>
                <a:lnTo>
                  <a:pt x="388112" y="80264"/>
                </a:lnTo>
                <a:lnTo>
                  <a:pt x="367921" y="83897"/>
                </a:lnTo>
                <a:lnTo>
                  <a:pt x="379476" y="128270"/>
                </a:lnTo>
                <a:lnTo>
                  <a:pt x="529650" y="36830"/>
                </a:lnTo>
                <a:close/>
              </a:path>
              <a:path w="576580" h="128269">
                <a:moveTo>
                  <a:pt x="356779" y="41109"/>
                </a:moveTo>
                <a:lnTo>
                  <a:pt x="254127" y="50037"/>
                </a:lnTo>
                <a:lnTo>
                  <a:pt x="156337" y="53975"/>
                </a:lnTo>
                <a:lnTo>
                  <a:pt x="0" y="57785"/>
                </a:lnTo>
                <a:lnTo>
                  <a:pt x="1016" y="101981"/>
                </a:lnTo>
                <a:lnTo>
                  <a:pt x="157480" y="98171"/>
                </a:lnTo>
                <a:lnTo>
                  <a:pt x="207772" y="96393"/>
                </a:lnTo>
                <a:lnTo>
                  <a:pt x="279654" y="92837"/>
                </a:lnTo>
                <a:lnTo>
                  <a:pt x="323977" y="89789"/>
                </a:lnTo>
                <a:lnTo>
                  <a:pt x="367921" y="83897"/>
                </a:lnTo>
                <a:lnTo>
                  <a:pt x="356779" y="41109"/>
                </a:lnTo>
                <a:close/>
              </a:path>
              <a:path w="576580" h="128269">
                <a:moveTo>
                  <a:pt x="380238" y="36830"/>
                </a:moveTo>
                <a:lnTo>
                  <a:pt x="356779" y="41109"/>
                </a:lnTo>
                <a:lnTo>
                  <a:pt x="367921" y="83897"/>
                </a:lnTo>
                <a:lnTo>
                  <a:pt x="388112" y="80264"/>
                </a:lnTo>
                <a:lnTo>
                  <a:pt x="380238" y="36830"/>
                </a:lnTo>
                <a:close/>
              </a:path>
              <a:path w="576580" h="128269">
                <a:moveTo>
                  <a:pt x="346075" y="0"/>
                </a:moveTo>
                <a:lnTo>
                  <a:pt x="356779" y="41109"/>
                </a:lnTo>
                <a:lnTo>
                  <a:pt x="380238" y="36830"/>
                </a:lnTo>
                <a:lnTo>
                  <a:pt x="529650" y="36830"/>
                </a:lnTo>
                <a:lnTo>
                  <a:pt x="576580" y="8255"/>
                </a:lnTo>
                <a:lnTo>
                  <a:pt x="346075" y="0"/>
                </a:lnTo>
                <a:close/>
              </a:path>
            </a:pathLst>
          </a:custGeom>
          <a:solidFill>
            <a:srgbClr val="3E7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71752" y="1921636"/>
            <a:ext cx="721360" cy="128270"/>
          </a:xfrm>
          <a:custGeom>
            <a:avLst/>
            <a:gdLst/>
            <a:ahLst/>
            <a:cxnLst/>
            <a:rect l="l" t="t" r="r" b="b"/>
            <a:pathLst>
              <a:path w="721360" h="128269">
                <a:moveTo>
                  <a:pt x="501884" y="86557"/>
                </a:moveTo>
                <a:lnTo>
                  <a:pt x="490473" y="127888"/>
                </a:lnTo>
                <a:lnTo>
                  <a:pt x="721105" y="122809"/>
                </a:lnTo>
                <a:lnTo>
                  <a:pt x="671214" y="91439"/>
                </a:lnTo>
                <a:lnTo>
                  <a:pt x="524764" y="91439"/>
                </a:lnTo>
                <a:lnTo>
                  <a:pt x="501884" y="86557"/>
                </a:lnTo>
                <a:close/>
              </a:path>
              <a:path w="721360" h="128269">
                <a:moveTo>
                  <a:pt x="513659" y="43905"/>
                </a:moveTo>
                <a:lnTo>
                  <a:pt x="501884" y="86557"/>
                </a:lnTo>
                <a:lnTo>
                  <a:pt x="524764" y="91439"/>
                </a:lnTo>
                <a:lnTo>
                  <a:pt x="534035" y="48260"/>
                </a:lnTo>
                <a:lnTo>
                  <a:pt x="513659" y="43905"/>
                </a:lnTo>
                <a:close/>
              </a:path>
              <a:path w="721360" h="128269">
                <a:moveTo>
                  <a:pt x="525779" y="0"/>
                </a:moveTo>
                <a:lnTo>
                  <a:pt x="513659" y="43905"/>
                </a:lnTo>
                <a:lnTo>
                  <a:pt x="534035" y="48260"/>
                </a:lnTo>
                <a:lnTo>
                  <a:pt x="524764" y="91439"/>
                </a:lnTo>
                <a:lnTo>
                  <a:pt x="671214" y="91439"/>
                </a:lnTo>
                <a:lnTo>
                  <a:pt x="525779" y="0"/>
                </a:lnTo>
                <a:close/>
              </a:path>
              <a:path w="721360" h="128269">
                <a:moveTo>
                  <a:pt x="496429" y="85393"/>
                </a:moveTo>
                <a:lnTo>
                  <a:pt x="501884" y="86557"/>
                </a:lnTo>
                <a:lnTo>
                  <a:pt x="502184" y="85471"/>
                </a:lnTo>
                <a:lnTo>
                  <a:pt x="497966" y="85471"/>
                </a:lnTo>
                <a:lnTo>
                  <a:pt x="496429" y="85393"/>
                </a:lnTo>
                <a:close/>
              </a:path>
              <a:path w="721360" h="128269">
                <a:moveTo>
                  <a:pt x="494410" y="84962"/>
                </a:moveTo>
                <a:lnTo>
                  <a:pt x="496429" y="85393"/>
                </a:lnTo>
                <a:lnTo>
                  <a:pt x="497966" y="85471"/>
                </a:lnTo>
                <a:lnTo>
                  <a:pt x="494410" y="84962"/>
                </a:lnTo>
                <a:close/>
              </a:path>
              <a:path w="721360" h="128269">
                <a:moveTo>
                  <a:pt x="502324" y="84962"/>
                </a:moveTo>
                <a:lnTo>
                  <a:pt x="494410" y="84962"/>
                </a:lnTo>
                <a:lnTo>
                  <a:pt x="497966" y="85471"/>
                </a:lnTo>
                <a:lnTo>
                  <a:pt x="502184" y="85471"/>
                </a:lnTo>
                <a:lnTo>
                  <a:pt x="502324" y="84962"/>
                </a:lnTo>
                <a:close/>
              </a:path>
              <a:path w="721360" h="128269">
                <a:moveTo>
                  <a:pt x="507" y="29083"/>
                </a:moveTo>
                <a:lnTo>
                  <a:pt x="0" y="73278"/>
                </a:lnTo>
                <a:lnTo>
                  <a:pt x="401447" y="81152"/>
                </a:lnTo>
                <a:lnTo>
                  <a:pt x="496429" y="85393"/>
                </a:lnTo>
                <a:lnTo>
                  <a:pt x="494410" y="84962"/>
                </a:lnTo>
                <a:lnTo>
                  <a:pt x="502324" y="84962"/>
                </a:lnTo>
                <a:lnTo>
                  <a:pt x="513659" y="43905"/>
                </a:lnTo>
                <a:lnTo>
                  <a:pt x="502539" y="41528"/>
                </a:lnTo>
                <a:lnTo>
                  <a:pt x="500125" y="41275"/>
                </a:lnTo>
                <a:lnTo>
                  <a:pt x="402971" y="36957"/>
                </a:lnTo>
                <a:lnTo>
                  <a:pt x="507" y="290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03776" y="1684020"/>
            <a:ext cx="1071880" cy="1655445"/>
          </a:xfrm>
          <a:custGeom>
            <a:avLst/>
            <a:gdLst/>
            <a:ahLst/>
            <a:cxnLst/>
            <a:rect l="l" t="t" r="r" b="b"/>
            <a:pathLst>
              <a:path w="1071879" h="1655445">
                <a:moveTo>
                  <a:pt x="0" y="1655064"/>
                </a:moveTo>
                <a:lnTo>
                  <a:pt x="1071372" y="1655064"/>
                </a:lnTo>
                <a:lnTo>
                  <a:pt x="1071372" y="0"/>
                </a:lnTo>
                <a:lnTo>
                  <a:pt x="0" y="0"/>
                </a:lnTo>
                <a:lnTo>
                  <a:pt x="0" y="1655064"/>
                </a:lnTo>
                <a:close/>
              </a:path>
            </a:pathLst>
          </a:custGeom>
          <a:solidFill>
            <a:srgbClr val="F9E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03776" y="1684020"/>
            <a:ext cx="1071880" cy="1655445"/>
          </a:xfrm>
          <a:custGeom>
            <a:avLst/>
            <a:gdLst/>
            <a:ahLst/>
            <a:cxnLst/>
            <a:rect l="l" t="t" r="r" b="b"/>
            <a:pathLst>
              <a:path w="1071879" h="1655445">
                <a:moveTo>
                  <a:pt x="0" y="1655064"/>
                </a:moveTo>
                <a:lnTo>
                  <a:pt x="1071372" y="1655064"/>
                </a:lnTo>
                <a:lnTo>
                  <a:pt x="1071372" y="0"/>
                </a:lnTo>
                <a:lnTo>
                  <a:pt x="0" y="0"/>
                </a:lnTo>
                <a:lnTo>
                  <a:pt x="0" y="16550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685033" y="1303731"/>
            <a:ext cx="2540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3875" algn="l"/>
              </a:tabLst>
            </a:pPr>
            <a:r>
              <a:rPr sz="1600" spc="-5" dirty="0">
                <a:latin typeface="Arial"/>
                <a:cs typeface="Arial"/>
              </a:rPr>
              <a:t>Processor	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144011" y="3061993"/>
            <a:ext cx="5867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021073" y="2512314"/>
            <a:ext cx="283845" cy="1270"/>
          </a:xfrm>
          <a:custGeom>
            <a:avLst/>
            <a:gdLst/>
            <a:ahLst/>
            <a:cxnLst/>
            <a:rect l="l" t="t" r="r" b="b"/>
            <a:pathLst>
              <a:path w="283845" h="1269">
                <a:moveTo>
                  <a:pt x="0" y="1143"/>
                </a:moveTo>
                <a:lnTo>
                  <a:pt x="283717" y="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8931" y="2546604"/>
            <a:ext cx="1150620" cy="516890"/>
          </a:xfrm>
          <a:custGeom>
            <a:avLst/>
            <a:gdLst/>
            <a:ahLst/>
            <a:cxnLst/>
            <a:rect l="l" t="t" r="r" b="b"/>
            <a:pathLst>
              <a:path w="1150620" h="516889">
                <a:moveTo>
                  <a:pt x="1064514" y="0"/>
                </a:moveTo>
                <a:lnTo>
                  <a:pt x="86106" y="0"/>
                </a:lnTo>
                <a:lnTo>
                  <a:pt x="52592" y="6774"/>
                </a:lnTo>
                <a:lnTo>
                  <a:pt x="25222" y="25241"/>
                </a:lnTo>
                <a:lnTo>
                  <a:pt x="6767" y="52613"/>
                </a:lnTo>
                <a:lnTo>
                  <a:pt x="0" y="86106"/>
                </a:lnTo>
                <a:lnTo>
                  <a:pt x="0" y="430530"/>
                </a:lnTo>
                <a:lnTo>
                  <a:pt x="6767" y="464022"/>
                </a:lnTo>
                <a:lnTo>
                  <a:pt x="25222" y="491394"/>
                </a:lnTo>
                <a:lnTo>
                  <a:pt x="52592" y="509861"/>
                </a:lnTo>
                <a:lnTo>
                  <a:pt x="86106" y="516636"/>
                </a:lnTo>
                <a:lnTo>
                  <a:pt x="1064514" y="516636"/>
                </a:lnTo>
                <a:lnTo>
                  <a:pt x="1098006" y="509861"/>
                </a:lnTo>
                <a:lnTo>
                  <a:pt x="1125378" y="491394"/>
                </a:lnTo>
                <a:lnTo>
                  <a:pt x="1143845" y="464022"/>
                </a:lnTo>
                <a:lnTo>
                  <a:pt x="1150620" y="430530"/>
                </a:lnTo>
                <a:lnTo>
                  <a:pt x="1150620" y="86106"/>
                </a:lnTo>
                <a:lnTo>
                  <a:pt x="1143845" y="52613"/>
                </a:lnTo>
                <a:lnTo>
                  <a:pt x="1125378" y="25241"/>
                </a:lnTo>
                <a:lnTo>
                  <a:pt x="1098006" y="6774"/>
                </a:lnTo>
                <a:lnTo>
                  <a:pt x="1064514" y="0"/>
                </a:lnTo>
                <a:close/>
              </a:path>
            </a:pathLst>
          </a:custGeom>
          <a:solidFill>
            <a:srgbClr val="A6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8931" y="2546604"/>
            <a:ext cx="1150620" cy="516890"/>
          </a:xfrm>
          <a:custGeom>
            <a:avLst/>
            <a:gdLst/>
            <a:ahLst/>
            <a:cxnLst/>
            <a:rect l="l" t="t" r="r" b="b"/>
            <a:pathLst>
              <a:path w="1150620" h="516889">
                <a:moveTo>
                  <a:pt x="0" y="86106"/>
                </a:moveTo>
                <a:lnTo>
                  <a:pt x="6767" y="52613"/>
                </a:lnTo>
                <a:lnTo>
                  <a:pt x="25222" y="25241"/>
                </a:lnTo>
                <a:lnTo>
                  <a:pt x="52592" y="6774"/>
                </a:lnTo>
                <a:lnTo>
                  <a:pt x="86106" y="0"/>
                </a:lnTo>
                <a:lnTo>
                  <a:pt x="1064514" y="0"/>
                </a:lnTo>
                <a:lnTo>
                  <a:pt x="1098006" y="6774"/>
                </a:lnTo>
                <a:lnTo>
                  <a:pt x="1125378" y="25241"/>
                </a:lnTo>
                <a:lnTo>
                  <a:pt x="1143845" y="52613"/>
                </a:lnTo>
                <a:lnTo>
                  <a:pt x="1150620" y="86106"/>
                </a:lnTo>
                <a:lnTo>
                  <a:pt x="1150620" y="430530"/>
                </a:lnTo>
                <a:lnTo>
                  <a:pt x="1143845" y="464022"/>
                </a:lnTo>
                <a:lnTo>
                  <a:pt x="1125378" y="491394"/>
                </a:lnTo>
                <a:lnTo>
                  <a:pt x="1098006" y="509861"/>
                </a:lnTo>
                <a:lnTo>
                  <a:pt x="1064514" y="516636"/>
                </a:lnTo>
                <a:lnTo>
                  <a:pt x="86106" y="516636"/>
                </a:lnTo>
                <a:lnTo>
                  <a:pt x="52592" y="509861"/>
                </a:lnTo>
                <a:lnTo>
                  <a:pt x="25222" y="491394"/>
                </a:lnTo>
                <a:lnTo>
                  <a:pt x="6767" y="464022"/>
                </a:lnTo>
                <a:lnTo>
                  <a:pt x="0" y="430530"/>
                </a:lnTo>
                <a:lnTo>
                  <a:pt x="0" y="8610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08761" y="2666492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600455" y="1731264"/>
            <a:ext cx="1150620" cy="515620"/>
          </a:xfrm>
          <a:custGeom>
            <a:avLst/>
            <a:gdLst/>
            <a:ahLst/>
            <a:cxnLst/>
            <a:rect l="l" t="t" r="r" b="b"/>
            <a:pathLst>
              <a:path w="1150620" h="515619">
                <a:moveTo>
                  <a:pt x="1064768" y="0"/>
                </a:moveTo>
                <a:lnTo>
                  <a:pt x="85851" y="0"/>
                </a:lnTo>
                <a:lnTo>
                  <a:pt x="52436" y="6752"/>
                </a:lnTo>
                <a:lnTo>
                  <a:pt x="25147" y="25161"/>
                </a:lnTo>
                <a:lnTo>
                  <a:pt x="6747" y="52452"/>
                </a:lnTo>
                <a:lnTo>
                  <a:pt x="0" y="85851"/>
                </a:lnTo>
                <a:lnTo>
                  <a:pt x="0" y="429260"/>
                </a:lnTo>
                <a:lnTo>
                  <a:pt x="6747" y="462659"/>
                </a:lnTo>
                <a:lnTo>
                  <a:pt x="25147" y="489950"/>
                </a:lnTo>
                <a:lnTo>
                  <a:pt x="52436" y="508359"/>
                </a:lnTo>
                <a:lnTo>
                  <a:pt x="85851" y="515112"/>
                </a:lnTo>
                <a:lnTo>
                  <a:pt x="1064768" y="515112"/>
                </a:lnTo>
                <a:lnTo>
                  <a:pt x="1098167" y="508359"/>
                </a:lnTo>
                <a:lnTo>
                  <a:pt x="1125458" y="489950"/>
                </a:lnTo>
                <a:lnTo>
                  <a:pt x="1143867" y="462659"/>
                </a:lnTo>
                <a:lnTo>
                  <a:pt x="1150620" y="429260"/>
                </a:lnTo>
                <a:lnTo>
                  <a:pt x="1150620" y="85851"/>
                </a:lnTo>
                <a:lnTo>
                  <a:pt x="1143867" y="52452"/>
                </a:lnTo>
                <a:lnTo>
                  <a:pt x="1125458" y="25161"/>
                </a:lnTo>
                <a:lnTo>
                  <a:pt x="1098167" y="6752"/>
                </a:lnTo>
                <a:lnTo>
                  <a:pt x="10647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0455" y="1731264"/>
            <a:ext cx="1150620" cy="515620"/>
          </a:xfrm>
          <a:custGeom>
            <a:avLst/>
            <a:gdLst/>
            <a:ahLst/>
            <a:cxnLst/>
            <a:rect l="l" t="t" r="r" b="b"/>
            <a:pathLst>
              <a:path w="1150620" h="515619">
                <a:moveTo>
                  <a:pt x="0" y="85851"/>
                </a:moveTo>
                <a:lnTo>
                  <a:pt x="6747" y="52452"/>
                </a:lnTo>
                <a:lnTo>
                  <a:pt x="25147" y="25161"/>
                </a:lnTo>
                <a:lnTo>
                  <a:pt x="52436" y="6752"/>
                </a:lnTo>
                <a:lnTo>
                  <a:pt x="85851" y="0"/>
                </a:lnTo>
                <a:lnTo>
                  <a:pt x="1064768" y="0"/>
                </a:lnTo>
                <a:lnTo>
                  <a:pt x="1098167" y="6752"/>
                </a:lnTo>
                <a:lnTo>
                  <a:pt x="1125458" y="25161"/>
                </a:lnTo>
                <a:lnTo>
                  <a:pt x="1143867" y="52452"/>
                </a:lnTo>
                <a:lnTo>
                  <a:pt x="1150620" y="85851"/>
                </a:lnTo>
                <a:lnTo>
                  <a:pt x="1150620" y="429260"/>
                </a:lnTo>
                <a:lnTo>
                  <a:pt x="1143867" y="462659"/>
                </a:lnTo>
                <a:lnTo>
                  <a:pt x="1125458" y="489950"/>
                </a:lnTo>
                <a:lnTo>
                  <a:pt x="1098167" y="508359"/>
                </a:lnTo>
                <a:lnTo>
                  <a:pt x="1064768" y="515112"/>
                </a:lnTo>
                <a:lnTo>
                  <a:pt x="85851" y="515112"/>
                </a:lnTo>
                <a:lnTo>
                  <a:pt x="52436" y="508359"/>
                </a:lnTo>
                <a:lnTo>
                  <a:pt x="25147" y="489950"/>
                </a:lnTo>
                <a:lnTo>
                  <a:pt x="6747" y="462659"/>
                </a:lnTo>
                <a:lnTo>
                  <a:pt x="0" y="429260"/>
                </a:lnTo>
                <a:lnTo>
                  <a:pt x="0" y="8585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710895" y="1850517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795523" y="2030983"/>
            <a:ext cx="692150" cy="789305"/>
          </a:xfrm>
          <a:custGeom>
            <a:avLst/>
            <a:gdLst/>
            <a:ahLst/>
            <a:cxnLst/>
            <a:rect l="l" t="t" r="r" b="b"/>
            <a:pathLst>
              <a:path w="692150" h="789305">
                <a:moveTo>
                  <a:pt x="128289" y="38419"/>
                </a:moveTo>
                <a:lnTo>
                  <a:pt x="125924" y="76398"/>
                </a:lnTo>
                <a:lnTo>
                  <a:pt x="133350" y="76962"/>
                </a:lnTo>
                <a:lnTo>
                  <a:pt x="163068" y="81279"/>
                </a:lnTo>
                <a:lnTo>
                  <a:pt x="221614" y="92582"/>
                </a:lnTo>
                <a:lnTo>
                  <a:pt x="278383" y="106933"/>
                </a:lnTo>
                <a:lnTo>
                  <a:pt x="333120" y="124332"/>
                </a:lnTo>
                <a:lnTo>
                  <a:pt x="385190" y="144525"/>
                </a:lnTo>
                <a:lnTo>
                  <a:pt x="433958" y="167004"/>
                </a:lnTo>
                <a:lnTo>
                  <a:pt x="479171" y="191642"/>
                </a:lnTo>
                <a:lnTo>
                  <a:pt x="520191" y="218058"/>
                </a:lnTo>
                <a:lnTo>
                  <a:pt x="556387" y="245999"/>
                </a:lnTo>
                <a:lnTo>
                  <a:pt x="587628" y="274954"/>
                </a:lnTo>
                <a:lnTo>
                  <a:pt x="613155" y="304673"/>
                </a:lnTo>
                <a:lnTo>
                  <a:pt x="639952" y="349885"/>
                </a:lnTo>
                <a:lnTo>
                  <a:pt x="652652" y="394335"/>
                </a:lnTo>
                <a:lnTo>
                  <a:pt x="653541" y="409066"/>
                </a:lnTo>
                <a:lnTo>
                  <a:pt x="652906" y="423799"/>
                </a:lnTo>
                <a:lnTo>
                  <a:pt x="640461" y="468756"/>
                </a:lnTo>
                <a:lnTo>
                  <a:pt x="613155" y="514223"/>
                </a:lnTo>
                <a:lnTo>
                  <a:pt x="587121" y="544194"/>
                </a:lnTo>
                <a:lnTo>
                  <a:pt x="555243" y="573404"/>
                </a:lnTo>
                <a:lnTo>
                  <a:pt x="518160" y="601471"/>
                </a:lnTo>
                <a:lnTo>
                  <a:pt x="476376" y="628014"/>
                </a:lnTo>
                <a:lnTo>
                  <a:pt x="430275" y="652652"/>
                </a:lnTo>
                <a:lnTo>
                  <a:pt x="380364" y="675258"/>
                </a:lnTo>
                <a:lnTo>
                  <a:pt x="327406" y="695451"/>
                </a:lnTo>
                <a:lnTo>
                  <a:pt x="271652" y="712977"/>
                </a:lnTo>
                <a:lnTo>
                  <a:pt x="213487" y="727328"/>
                </a:lnTo>
                <a:lnTo>
                  <a:pt x="153924" y="738631"/>
                </a:lnTo>
                <a:lnTo>
                  <a:pt x="93090" y="746505"/>
                </a:lnTo>
                <a:lnTo>
                  <a:pt x="31495" y="750569"/>
                </a:lnTo>
                <a:lnTo>
                  <a:pt x="0" y="750951"/>
                </a:lnTo>
                <a:lnTo>
                  <a:pt x="507" y="789051"/>
                </a:lnTo>
                <a:lnTo>
                  <a:pt x="64134" y="787018"/>
                </a:lnTo>
                <a:lnTo>
                  <a:pt x="127888" y="780923"/>
                </a:lnTo>
                <a:lnTo>
                  <a:pt x="190373" y="771016"/>
                </a:lnTo>
                <a:lnTo>
                  <a:pt x="251459" y="757681"/>
                </a:lnTo>
                <a:lnTo>
                  <a:pt x="310642" y="741044"/>
                </a:lnTo>
                <a:lnTo>
                  <a:pt x="367283" y="721487"/>
                </a:lnTo>
                <a:lnTo>
                  <a:pt x="420877" y="699262"/>
                </a:lnTo>
                <a:lnTo>
                  <a:pt x="471170" y="674496"/>
                </a:lnTo>
                <a:lnTo>
                  <a:pt x="517651" y="647445"/>
                </a:lnTo>
                <a:lnTo>
                  <a:pt x="559688" y="618489"/>
                </a:lnTo>
                <a:lnTo>
                  <a:pt x="596900" y="587628"/>
                </a:lnTo>
                <a:lnTo>
                  <a:pt x="628776" y="555116"/>
                </a:lnTo>
                <a:lnTo>
                  <a:pt x="654938" y="521080"/>
                </a:lnTo>
                <a:lnTo>
                  <a:pt x="674497" y="485775"/>
                </a:lnTo>
                <a:lnTo>
                  <a:pt x="687197" y="448944"/>
                </a:lnTo>
                <a:lnTo>
                  <a:pt x="691641" y="411099"/>
                </a:lnTo>
                <a:lnTo>
                  <a:pt x="690752" y="392175"/>
                </a:lnTo>
                <a:lnTo>
                  <a:pt x="682625" y="354583"/>
                </a:lnTo>
                <a:lnTo>
                  <a:pt x="666876" y="318135"/>
                </a:lnTo>
                <a:lnTo>
                  <a:pt x="644271" y="282828"/>
                </a:lnTo>
                <a:lnTo>
                  <a:pt x="615696" y="249300"/>
                </a:lnTo>
                <a:lnTo>
                  <a:pt x="581787" y="217550"/>
                </a:lnTo>
                <a:lnTo>
                  <a:pt x="542798" y="187325"/>
                </a:lnTo>
                <a:lnTo>
                  <a:pt x="499237" y="159257"/>
                </a:lnTo>
                <a:lnTo>
                  <a:pt x="451612" y="133223"/>
                </a:lnTo>
                <a:lnTo>
                  <a:pt x="400557" y="109727"/>
                </a:lnTo>
                <a:lnTo>
                  <a:pt x="346328" y="88645"/>
                </a:lnTo>
                <a:lnTo>
                  <a:pt x="289432" y="70485"/>
                </a:lnTo>
                <a:lnTo>
                  <a:pt x="230377" y="55499"/>
                </a:lnTo>
                <a:lnTo>
                  <a:pt x="169671" y="43814"/>
                </a:lnTo>
                <a:lnTo>
                  <a:pt x="138811" y="39242"/>
                </a:lnTo>
                <a:lnTo>
                  <a:pt x="128289" y="38419"/>
                </a:lnTo>
                <a:close/>
              </a:path>
              <a:path w="692150" h="789305">
                <a:moveTo>
                  <a:pt x="130682" y="0"/>
                </a:moveTo>
                <a:lnTo>
                  <a:pt x="12953" y="50037"/>
                </a:lnTo>
                <a:lnTo>
                  <a:pt x="123570" y="114173"/>
                </a:lnTo>
                <a:lnTo>
                  <a:pt x="125924" y="76398"/>
                </a:lnTo>
                <a:lnTo>
                  <a:pt x="106552" y="74929"/>
                </a:lnTo>
                <a:lnTo>
                  <a:pt x="109600" y="36956"/>
                </a:lnTo>
                <a:lnTo>
                  <a:pt x="128380" y="36956"/>
                </a:lnTo>
                <a:lnTo>
                  <a:pt x="130682" y="0"/>
                </a:lnTo>
                <a:close/>
              </a:path>
              <a:path w="692150" h="789305">
                <a:moveTo>
                  <a:pt x="109600" y="36956"/>
                </a:moveTo>
                <a:lnTo>
                  <a:pt x="106552" y="74929"/>
                </a:lnTo>
                <a:lnTo>
                  <a:pt x="125924" y="76398"/>
                </a:lnTo>
                <a:lnTo>
                  <a:pt x="128289" y="38419"/>
                </a:lnTo>
                <a:lnTo>
                  <a:pt x="109600" y="36956"/>
                </a:lnTo>
                <a:close/>
              </a:path>
              <a:path w="692150" h="789305">
                <a:moveTo>
                  <a:pt x="128380" y="36956"/>
                </a:moveTo>
                <a:lnTo>
                  <a:pt x="109600" y="36956"/>
                </a:lnTo>
                <a:lnTo>
                  <a:pt x="128289" y="38419"/>
                </a:lnTo>
                <a:lnTo>
                  <a:pt x="128380" y="36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13963" y="1851660"/>
            <a:ext cx="3344545" cy="978535"/>
          </a:xfrm>
          <a:custGeom>
            <a:avLst/>
            <a:gdLst/>
            <a:ahLst/>
            <a:cxnLst/>
            <a:rect l="l" t="t" r="r" b="b"/>
            <a:pathLst>
              <a:path w="3344545" h="978535">
                <a:moveTo>
                  <a:pt x="3344037" y="0"/>
                </a:moveTo>
                <a:lnTo>
                  <a:pt x="606933" y="0"/>
                </a:lnTo>
                <a:lnTo>
                  <a:pt x="606933" y="570738"/>
                </a:lnTo>
                <a:lnTo>
                  <a:pt x="0" y="586866"/>
                </a:lnTo>
                <a:lnTo>
                  <a:pt x="606933" y="815339"/>
                </a:lnTo>
                <a:lnTo>
                  <a:pt x="606933" y="978407"/>
                </a:lnTo>
                <a:lnTo>
                  <a:pt x="3344037" y="978407"/>
                </a:lnTo>
                <a:lnTo>
                  <a:pt x="3344037" y="0"/>
                </a:lnTo>
                <a:close/>
              </a:path>
            </a:pathLst>
          </a:custGeom>
          <a:solidFill>
            <a:srgbClr val="E7E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13963" y="1851660"/>
            <a:ext cx="3344545" cy="978535"/>
          </a:xfrm>
          <a:custGeom>
            <a:avLst/>
            <a:gdLst/>
            <a:ahLst/>
            <a:cxnLst/>
            <a:rect l="l" t="t" r="r" b="b"/>
            <a:pathLst>
              <a:path w="3344545" h="978535">
                <a:moveTo>
                  <a:pt x="606933" y="0"/>
                </a:moveTo>
                <a:lnTo>
                  <a:pt x="1063116" y="0"/>
                </a:lnTo>
                <a:lnTo>
                  <a:pt x="1747392" y="0"/>
                </a:lnTo>
                <a:lnTo>
                  <a:pt x="3344037" y="0"/>
                </a:lnTo>
                <a:lnTo>
                  <a:pt x="3344037" y="570738"/>
                </a:lnTo>
                <a:lnTo>
                  <a:pt x="3344037" y="815339"/>
                </a:lnTo>
                <a:lnTo>
                  <a:pt x="3344037" y="978407"/>
                </a:lnTo>
                <a:lnTo>
                  <a:pt x="1747392" y="978407"/>
                </a:lnTo>
                <a:lnTo>
                  <a:pt x="1063116" y="978407"/>
                </a:lnTo>
                <a:lnTo>
                  <a:pt x="606933" y="978407"/>
                </a:lnTo>
                <a:lnTo>
                  <a:pt x="606933" y="815339"/>
                </a:lnTo>
                <a:lnTo>
                  <a:pt x="0" y="586866"/>
                </a:lnTo>
                <a:lnTo>
                  <a:pt x="606933" y="570738"/>
                </a:lnTo>
                <a:lnTo>
                  <a:pt x="60693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4651375" y="1902078"/>
            <a:ext cx="167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Leak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sensitive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233798" y="2176094"/>
            <a:ext cx="2512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information </a:t>
            </a:r>
            <a:r>
              <a:rPr sz="1800" spc="-45" dirty="0">
                <a:latin typeface="Arial"/>
                <a:cs typeface="Arial"/>
              </a:rPr>
              <a:t>through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FF0000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773295" y="2450972"/>
            <a:ext cx="143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timing</a:t>
            </a:r>
            <a:r>
              <a:rPr sz="1800" b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channel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82396" y="2987039"/>
            <a:ext cx="3279775" cy="441959"/>
          </a:xfrm>
          <a:custGeom>
            <a:avLst/>
            <a:gdLst/>
            <a:ahLst/>
            <a:cxnLst/>
            <a:rect l="l" t="t" r="r" b="b"/>
            <a:pathLst>
              <a:path w="3279775" h="441960">
                <a:moveTo>
                  <a:pt x="0" y="441960"/>
                </a:moveTo>
                <a:lnTo>
                  <a:pt x="3279648" y="441960"/>
                </a:lnTo>
                <a:lnTo>
                  <a:pt x="3279648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solidFill>
            <a:srgbClr val="FFF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82396" y="2987039"/>
            <a:ext cx="3279775" cy="441959"/>
          </a:xfrm>
          <a:custGeom>
            <a:avLst/>
            <a:gdLst/>
            <a:ahLst/>
            <a:cxnLst/>
            <a:rect l="l" t="t" r="r" b="b"/>
            <a:pathLst>
              <a:path w="3279775" h="441960">
                <a:moveTo>
                  <a:pt x="0" y="441960"/>
                </a:moveTo>
                <a:lnTo>
                  <a:pt x="3279648" y="441960"/>
                </a:lnTo>
                <a:lnTo>
                  <a:pt x="3279648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888491" y="3005454"/>
            <a:ext cx="147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array[s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296667" y="3005454"/>
            <a:ext cx="172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ecret*4096];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550669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550669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85722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85722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585722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85722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85722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85722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30145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930145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30145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930145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30145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930145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59279" y="4732020"/>
            <a:ext cx="91439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59279" y="4963667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59279" y="5195315"/>
            <a:ext cx="91439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85722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1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85722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1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85722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1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85722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1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85722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1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1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85722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1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1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30145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930145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30145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930145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930145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30145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775817" y="4723638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337817" y="3971290"/>
            <a:ext cx="1162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170228" y="5384038"/>
            <a:ext cx="29527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509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511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2910077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910077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945129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945129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45129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45129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45129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45129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89553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89553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89553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89553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89553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89553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18688" y="4732020"/>
            <a:ext cx="91439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18688" y="4963667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18688" y="5195315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945129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945129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945129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45129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945129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945129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19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7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89553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89553" y="54277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289553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289553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289553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289553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269485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269485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304538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304538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304538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304538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648961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48961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648961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648961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648961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648961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7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578096" y="4732020"/>
            <a:ext cx="91439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578096" y="4963667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578096" y="5195315"/>
            <a:ext cx="91439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304538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304538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304538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304538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48961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39"/>
                </a:lnTo>
                <a:lnTo>
                  <a:pt x="274320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648961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7"/>
                </a:lnTo>
                <a:lnTo>
                  <a:pt x="274320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8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254757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19" h="86995">
                <a:moveTo>
                  <a:pt x="568452" y="0"/>
                </a:moveTo>
                <a:lnTo>
                  <a:pt x="568452" y="86868"/>
                </a:lnTo>
                <a:lnTo>
                  <a:pt x="626364" y="57912"/>
                </a:lnTo>
                <a:lnTo>
                  <a:pt x="582930" y="57912"/>
                </a:lnTo>
                <a:lnTo>
                  <a:pt x="582930" y="28956"/>
                </a:lnTo>
                <a:lnTo>
                  <a:pt x="626363" y="28956"/>
                </a:lnTo>
                <a:lnTo>
                  <a:pt x="568452" y="0"/>
                </a:lnTo>
                <a:close/>
              </a:path>
              <a:path w="655319" h="86995">
                <a:moveTo>
                  <a:pt x="56845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2" y="57912"/>
                </a:lnTo>
                <a:lnTo>
                  <a:pt x="568452" y="28956"/>
                </a:lnTo>
                <a:close/>
              </a:path>
              <a:path w="655319" h="86995">
                <a:moveTo>
                  <a:pt x="626363" y="28956"/>
                </a:moveTo>
                <a:lnTo>
                  <a:pt x="582930" y="28956"/>
                </a:lnTo>
                <a:lnTo>
                  <a:pt x="582930" y="57912"/>
                </a:lnTo>
                <a:lnTo>
                  <a:pt x="626364" y="57912"/>
                </a:lnTo>
                <a:lnTo>
                  <a:pt x="655319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614165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20" h="86995">
                <a:moveTo>
                  <a:pt x="568451" y="0"/>
                </a:moveTo>
                <a:lnTo>
                  <a:pt x="568451" y="86868"/>
                </a:lnTo>
                <a:lnTo>
                  <a:pt x="626364" y="57912"/>
                </a:lnTo>
                <a:lnTo>
                  <a:pt x="582930" y="57912"/>
                </a:lnTo>
                <a:lnTo>
                  <a:pt x="582930" y="28956"/>
                </a:lnTo>
                <a:lnTo>
                  <a:pt x="626363" y="28956"/>
                </a:lnTo>
                <a:lnTo>
                  <a:pt x="568451" y="0"/>
                </a:lnTo>
                <a:close/>
              </a:path>
              <a:path w="655320" h="86995">
                <a:moveTo>
                  <a:pt x="568451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1" y="57912"/>
                </a:lnTo>
                <a:lnTo>
                  <a:pt x="568451" y="28956"/>
                </a:lnTo>
                <a:close/>
              </a:path>
              <a:path w="655320" h="86995">
                <a:moveTo>
                  <a:pt x="626363" y="28956"/>
                </a:moveTo>
                <a:lnTo>
                  <a:pt x="582930" y="28956"/>
                </a:lnTo>
                <a:lnTo>
                  <a:pt x="582930" y="57912"/>
                </a:lnTo>
                <a:lnTo>
                  <a:pt x="626364" y="57912"/>
                </a:lnTo>
                <a:lnTo>
                  <a:pt x="655320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973573" y="4969764"/>
            <a:ext cx="655320" cy="86995"/>
          </a:xfrm>
          <a:custGeom>
            <a:avLst/>
            <a:gdLst/>
            <a:ahLst/>
            <a:cxnLst/>
            <a:rect l="l" t="t" r="r" b="b"/>
            <a:pathLst>
              <a:path w="655320" h="86995">
                <a:moveTo>
                  <a:pt x="568451" y="0"/>
                </a:moveTo>
                <a:lnTo>
                  <a:pt x="568451" y="86868"/>
                </a:lnTo>
                <a:lnTo>
                  <a:pt x="626364" y="57912"/>
                </a:lnTo>
                <a:lnTo>
                  <a:pt x="582929" y="57912"/>
                </a:lnTo>
                <a:lnTo>
                  <a:pt x="582929" y="28956"/>
                </a:lnTo>
                <a:lnTo>
                  <a:pt x="626363" y="28956"/>
                </a:lnTo>
                <a:lnTo>
                  <a:pt x="568451" y="0"/>
                </a:lnTo>
                <a:close/>
              </a:path>
              <a:path w="655320" h="86995">
                <a:moveTo>
                  <a:pt x="568451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68451" y="57912"/>
                </a:lnTo>
                <a:lnTo>
                  <a:pt x="568451" y="28956"/>
                </a:lnTo>
                <a:close/>
              </a:path>
              <a:path w="655320" h="86995">
                <a:moveTo>
                  <a:pt x="626363" y="28956"/>
                </a:moveTo>
                <a:lnTo>
                  <a:pt x="582929" y="28956"/>
                </a:lnTo>
                <a:lnTo>
                  <a:pt x="582929" y="57912"/>
                </a:lnTo>
                <a:lnTo>
                  <a:pt x="626364" y="57912"/>
                </a:lnTo>
                <a:lnTo>
                  <a:pt x="655320" y="43434"/>
                </a:lnTo>
                <a:lnTo>
                  <a:pt x="6263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304538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304538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304538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304538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648961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648961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648961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8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8" y="155448"/>
                </a:lnTo>
                <a:lnTo>
                  <a:pt x="248412" y="155448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20" y="129540"/>
                </a:lnTo>
                <a:lnTo>
                  <a:pt x="274320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648961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8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20" y="25908"/>
                </a:lnTo>
                <a:lnTo>
                  <a:pt x="274320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8"/>
                </a:lnTo>
                <a:lnTo>
                  <a:pt x="25908" y="155448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628894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28894" y="4016502"/>
            <a:ext cx="704215" cy="1993900"/>
          </a:xfrm>
          <a:custGeom>
            <a:avLst/>
            <a:gdLst/>
            <a:ahLst/>
            <a:cxnLst/>
            <a:rect l="l" t="t" r="r" b="b"/>
            <a:pathLst>
              <a:path w="704214" h="1993900">
                <a:moveTo>
                  <a:pt x="0" y="1993392"/>
                </a:moveTo>
                <a:lnTo>
                  <a:pt x="704088" y="1993392"/>
                </a:lnTo>
                <a:lnTo>
                  <a:pt x="704088" y="0"/>
                </a:lnTo>
                <a:lnTo>
                  <a:pt x="0" y="0"/>
                </a:lnTo>
                <a:lnTo>
                  <a:pt x="0" y="19933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63946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663946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63946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63946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08370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008370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08370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08370" y="42420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08370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7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7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08370" y="4437126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7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37503" y="4732020"/>
            <a:ext cx="91440" cy="9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37503" y="4963667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37503" y="5195315"/>
            <a:ext cx="91440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663946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63946" y="5619750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63946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63946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008370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7"/>
                </a:lnTo>
                <a:lnTo>
                  <a:pt x="0" y="129539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7"/>
                </a:lnTo>
                <a:lnTo>
                  <a:pt x="248412" y="155447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39"/>
                </a:lnTo>
                <a:lnTo>
                  <a:pt x="274319" y="25907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008370" y="5814821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7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7"/>
                </a:lnTo>
                <a:lnTo>
                  <a:pt x="274319" y="129539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7"/>
                </a:lnTo>
                <a:lnTo>
                  <a:pt x="25907" y="155447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39"/>
                </a:lnTo>
                <a:lnTo>
                  <a:pt x="0" y="25907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663946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63946" y="4048505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63946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63946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08370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0"/>
                </a:lnTo>
                <a:lnTo>
                  <a:pt x="7572" y="7572"/>
                </a:lnTo>
                <a:lnTo>
                  <a:pt x="2030" y="15805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42"/>
                </a:lnTo>
                <a:lnTo>
                  <a:pt x="7572" y="147875"/>
                </a:lnTo>
                <a:lnTo>
                  <a:pt x="15805" y="153417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7"/>
                </a:lnTo>
                <a:lnTo>
                  <a:pt x="266747" y="147875"/>
                </a:lnTo>
                <a:lnTo>
                  <a:pt x="272289" y="139642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05"/>
                </a:lnTo>
                <a:lnTo>
                  <a:pt x="266747" y="7572"/>
                </a:lnTo>
                <a:lnTo>
                  <a:pt x="258514" y="2030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08370" y="5423153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05"/>
                </a:lnTo>
                <a:lnTo>
                  <a:pt x="7572" y="7572"/>
                </a:lnTo>
                <a:lnTo>
                  <a:pt x="15805" y="2030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0"/>
                </a:lnTo>
                <a:lnTo>
                  <a:pt x="266747" y="7572"/>
                </a:lnTo>
                <a:lnTo>
                  <a:pt x="272289" y="15805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42"/>
                </a:lnTo>
                <a:lnTo>
                  <a:pt x="266747" y="147875"/>
                </a:lnTo>
                <a:lnTo>
                  <a:pt x="258514" y="153417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7"/>
                </a:lnTo>
                <a:lnTo>
                  <a:pt x="7572" y="147875"/>
                </a:lnTo>
                <a:lnTo>
                  <a:pt x="2030" y="139642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08370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248412" y="0"/>
                </a:moveTo>
                <a:lnTo>
                  <a:pt x="25907" y="0"/>
                </a:lnTo>
                <a:lnTo>
                  <a:pt x="15805" y="2035"/>
                </a:lnTo>
                <a:lnTo>
                  <a:pt x="7572" y="7586"/>
                </a:lnTo>
                <a:lnTo>
                  <a:pt x="2030" y="15821"/>
                </a:lnTo>
                <a:lnTo>
                  <a:pt x="0" y="25908"/>
                </a:lnTo>
                <a:lnTo>
                  <a:pt x="0" y="129540"/>
                </a:lnTo>
                <a:lnTo>
                  <a:pt x="2030" y="139626"/>
                </a:lnTo>
                <a:lnTo>
                  <a:pt x="7572" y="147861"/>
                </a:lnTo>
                <a:lnTo>
                  <a:pt x="15805" y="153412"/>
                </a:lnTo>
                <a:lnTo>
                  <a:pt x="25907" y="155448"/>
                </a:lnTo>
                <a:lnTo>
                  <a:pt x="248412" y="155448"/>
                </a:lnTo>
                <a:lnTo>
                  <a:pt x="258514" y="153412"/>
                </a:lnTo>
                <a:lnTo>
                  <a:pt x="266747" y="147861"/>
                </a:lnTo>
                <a:lnTo>
                  <a:pt x="272289" y="139626"/>
                </a:lnTo>
                <a:lnTo>
                  <a:pt x="274319" y="129540"/>
                </a:lnTo>
                <a:lnTo>
                  <a:pt x="274319" y="25908"/>
                </a:lnTo>
                <a:lnTo>
                  <a:pt x="272289" y="15821"/>
                </a:lnTo>
                <a:lnTo>
                  <a:pt x="266747" y="7586"/>
                </a:lnTo>
                <a:lnTo>
                  <a:pt x="258514" y="2035"/>
                </a:lnTo>
                <a:lnTo>
                  <a:pt x="248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008370" y="5616702"/>
            <a:ext cx="274320" cy="155575"/>
          </a:xfrm>
          <a:custGeom>
            <a:avLst/>
            <a:gdLst/>
            <a:ahLst/>
            <a:cxnLst/>
            <a:rect l="l" t="t" r="r" b="b"/>
            <a:pathLst>
              <a:path w="274320" h="155575">
                <a:moveTo>
                  <a:pt x="0" y="25908"/>
                </a:moveTo>
                <a:lnTo>
                  <a:pt x="2030" y="15821"/>
                </a:lnTo>
                <a:lnTo>
                  <a:pt x="7572" y="7586"/>
                </a:lnTo>
                <a:lnTo>
                  <a:pt x="15805" y="2035"/>
                </a:lnTo>
                <a:lnTo>
                  <a:pt x="25907" y="0"/>
                </a:lnTo>
                <a:lnTo>
                  <a:pt x="248412" y="0"/>
                </a:lnTo>
                <a:lnTo>
                  <a:pt x="258514" y="2035"/>
                </a:lnTo>
                <a:lnTo>
                  <a:pt x="266747" y="7586"/>
                </a:lnTo>
                <a:lnTo>
                  <a:pt x="272289" y="15821"/>
                </a:lnTo>
                <a:lnTo>
                  <a:pt x="274319" y="25908"/>
                </a:lnTo>
                <a:lnTo>
                  <a:pt x="274319" y="129540"/>
                </a:lnTo>
                <a:lnTo>
                  <a:pt x="272289" y="139626"/>
                </a:lnTo>
                <a:lnTo>
                  <a:pt x="266747" y="147861"/>
                </a:lnTo>
                <a:lnTo>
                  <a:pt x="258514" y="153412"/>
                </a:lnTo>
                <a:lnTo>
                  <a:pt x="248412" y="155448"/>
                </a:lnTo>
                <a:lnTo>
                  <a:pt x="25907" y="155448"/>
                </a:lnTo>
                <a:lnTo>
                  <a:pt x="15805" y="153412"/>
                </a:lnTo>
                <a:lnTo>
                  <a:pt x="7572" y="147861"/>
                </a:lnTo>
                <a:lnTo>
                  <a:pt x="2030" y="139626"/>
                </a:lnTo>
                <a:lnTo>
                  <a:pt x="0" y="129540"/>
                </a:lnTo>
                <a:lnTo>
                  <a:pt x="0" y="25908"/>
                </a:lnTo>
                <a:close/>
              </a:path>
            </a:pathLst>
          </a:custGeom>
          <a:ln w="25908">
            <a:solidFill>
              <a:srgbClr val="887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1663954" y="3405785"/>
            <a:ext cx="484505" cy="5638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20"/>
              </a:spcBef>
            </a:pP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way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  <a:tabLst>
                <a:tab pos="381000" algn="l"/>
              </a:tabLst>
            </a:pP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0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2781426" y="6111341"/>
            <a:ext cx="960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P1 fills</a:t>
            </a:r>
            <a:r>
              <a:rPr sz="16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the  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4229480" y="6126276"/>
            <a:ext cx="837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P2</a:t>
            </a:r>
            <a:r>
              <a:rPr sz="16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reads</a:t>
            </a:r>
            <a:endParaRPr sz="16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sz="16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array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5431916" y="6126276"/>
            <a:ext cx="131394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P1 reads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its</a:t>
            </a:r>
            <a:endParaRPr sz="16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again</a:t>
            </a:r>
            <a:endParaRPr sz="1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6368034" y="4475226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466725" h="76200">
                <a:moveTo>
                  <a:pt x="466343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3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368034" y="4086605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371082" y="4275582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 txBox="1"/>
          <p:nvPr/>
        </p:nvSpPr>
        <p:spPr>
          <a:xfrm>
            <a:off x="6870954" y="3957954"/>
            <a:ext cx="1101090" cy="7761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ct val="71000"/>
              </a:lnSpc>
              <a:spcBef>
                <a:spcPts val="725"/>
              </a:spcBef>
            </a:pP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</a:t>
            </a:r>
            <a:endParaRPr lang="en-US" altLang="ko-KR" sz="1800" spc="-2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2700" marR="5080">
              <a:lnSpc>
                <a:spcPct val="71000"/>
              </a:lnSpc>
              <a:spcBef>
                <a:spcPts val="725"/>
              </a:spcBef>
            </a:pP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b="1" spc="-150" dirty="0">
                <a:solidFill>
                  <a:srgbClr val="C00000"/>
                </a:solidFill>
                <a:latin typeface="Arial"/>
                <a:cs typeface="Arial"/>
              </a:rPr>
              <a:t>Slow</a:t>
            </a:r>
            <a:r>
              <a:rPr sz="1800" b="1" spc="-20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(miss)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6368034" y="5426202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368034" y="5651753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466725" h="76200">
                <a:moveTo>
                  <a:pt x="46634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466343" y="48006"/>
                </a:lnTo>
                <a:lnTo>
                  <a:pt x="466343" y="28194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68034" y="5874258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466725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466725" h="76200">
                <a:moveTo>
                  <a:pt x="466343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466343" y="48005"/>
                </a:lnTo>
                <a:lnTo>
                  <a:pt x="466343" y="28193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 txBox="1"/>
          <p:nvPr/>
        </p:nvSpPr>
        <p:spPr>
          <a:xfrm>
            <a:off x="6870954" y="5298694"/>
            <a:ext cx="835660" cy="7480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1600"/>
              </a:lnSpc>
              <a:spcBef>
                <a:spcPts val="495"/>
              </a:spcBef>
            </a:pP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(hit)  </a:t>
            </a:r>
            <a:r>
              <a:rPr sz="1800" spc="-145" dirty="0">
                <a:solidFill>
                  <a:srgbClr val="292934"/>
                </a:solidFill>
                <a:latin typeface="Arial"/>
                <a:cs typeface="Arial"/>
              </a:rPr>
              <a:t>Fast</a:t>
            </a:r>
            <a:r>
              <a:rPr sz="1800" spc="-1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(hit)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7220711" y="1258824"/>
            <a:ext cx="1389017" cy="9250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269" name="object 2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271" name="설명선: 아래쪽 화살표 270">
            <a:extLst>
              <a:ext uri="{FF2B5EF4-FFF2-40B4-BE49-F238E27FC236}">
                <a16:creationId xmlns:a16="http://schemas.microsoft.com/office/drawing/2014/main" id="{5E44B006-3A90-4BD2-8720-C1C4CA6F7B9E}"/>
              </a:ext>
            </a:extLst>
          </p:cNvPr>
          <p:cNvSpPr/>
          <p:nvPr/>
        </p:nvSpPr>
        <p:spPr>
          <a:xfrm>
            <a:off x="4224781" y="3097401"/>
            <a:ext cx="3648444" cy="898272"/>
          </a:xfrm>
          <a:prstGeom prst="downArrowCallout">
            <a:avLst>
              <a:gd name="adj1" fmla="val 17747"/>
              <a:gd name="adj2" fmla="val 17142"/>
              <a:gd name="adj3" fmla="val 25000"/>
              <a:gd name="adj4" fmla="val 649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Set</a:t>
            </a:r>
            <a:r>
              <a:rPr lang="ko-KR" altLang="en-US" sz="1600" dirty="0">
                <a:solidFill>
                  <a:schemeClr val="tx1"/>
                </a:solidFill>
              </a:rPr>
              <a:t> 구조를 알고 있으면 </a:t>
            </a:r>
            <a:r>
              <a:rPr lang="en-US" altLang="ko-KR" sz="1600" dirty="0">
                <a:solidFill>
                  <a:schemeClr val="tx1"/>
                </a:solidFill>
              </a:rPr>
              <a:t>secret key</a:t>
            </a:r>
            <a:r>
              <a:rPr lang="ko-KR" altLang="en-US" sz="1600" dirty="0">
                <a:solidFill>
                  <a:schemeClr val="tx1"/>
                </a:solidFill>
              </a:rPr>
              <a:t>값 알 수 있음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55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6494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/>
              <a:t>Need </a:t>
            </a:r>
            <a:r>
              <a:rPr sz="4000" spc="-75" dirty="0"/>
              <a:t>for</a:t>
            </a:r>
            <a:r>
              <a:rPr sz="4000" spc="-785" dirty="0"/>
              <a:t> </a:t>
            </a:r>
            <a:r>
              <a:rPr sz="4000" spc="-315" dirty="0"/>
              <a:t>a </a:t>
            </a:r>
            <a:r>
              <a:rPr sz="4000" spc="-265" dirty="0"/>
              <a:t>New </a:t>
            </a:r>
            <a:r>
              <a:rPr sz="4000" spc="-445" dirty="0"/>
              <a:t>HW-SW </a:t>
            </a:r>
            <a:r>
              <a:rPr sz="4000" spc="-240" dirty="0"/>
              <a:t>Contract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2366772" y="4971288"/>
            <a:ext cx="4300728" cy="1132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6772" y="4971288"/>
            <a:ext cx="4300855" cy="1132840"/>
          </a:xfrm>
          <a:custGeom>
            <a:avLst/>
            <a:gdLst/>
            <a:ahLst/>
            <a:cxnLst/>
            <a:rect l="l" t="t" r="r" b="b"/>
            <a:pathLst>
              <a:path w="4300855" h="1132839">
                <a:moveTo>
                  <a:pt x="0" y="1132332"/>
                </a:moveTo>
                <a:lnTo>
                  <a:pt x="4300728" y="1132332"/>
                </a:lnTo>
                <a:lnTo>
                  <a:pt x="4300728" y="0"/>
                </a:lnTo>
                <a:lnTo>
                  <a:pt x="0" y="0"/>
                </a:lnTo>
                <a:lnTo>
                  <a:pt x="0" y="113233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6578" y="5299354"/>
            <a:ext cx="1800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66772" y="4131564"/>
            <a:ext cx="4300855" cy="833755"/>
          </a:xfrm>
          <a:custGeom>
            <a:avLst/>
            <a:gdLst/>
            <a:ahLst/>
            <a:cxnLst/>
            <a:rect l="l" t="t" r="r" b="b"/>
            <a:pathLst>
              <a:path w="4300855" h="833754">
                <a:moveTo>
                  <a:pt x="0" y="833628"/>
                </a:moveTo>
                <a:lnTo>
                  <a:pt x="4300728" y="833628"/>
                </a:lnTo>
                <a:lnTo>
                  <a:pt x="4300728" y="0"/>
                </a:lnTo>
                <a:lnTo>
                  <a:pt x="0" y="0"/>
                </a:lnTo>
                <a:lnTo>
                  <a:pt x="0" y="833628"/>
                </a:lnTo>
                <a:close/>
              </a:path>
            </a:pathLst>
          </a:custGeom>
          <a:solidFill>
            <a:srgbClr val="89BD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6772" y="3832859"/>
            <a:ext cx="4300855" cy="1132840"/>
          </a:xfrm>
          <a:custGeom>
            <a:avLst/>
            <a:gdLst/>
            <a:ahLst/>
            <a:cxnLst/>
            <a:rect l="l" t="t" r="r" b="b"/>
            <a:pathLst>
              <a:path w="4300855" h="1132839">
                <a:moveTo>
                  <a:pt x="0" y="1132332"/>
                </a:moveTo>
                <a:lnTo>
                  <a:pt x="4300728" y="1132332"/>
                </a:lnTo>
                <a:lnTo>
                  <a:pt x="4300728" y="0"/>
                </a:lnTo>
                <a:lnTo>
                  <a:pt x="0" y="0"/>
                </a:lnTo>
                <a:lnTo>
                  <a:pt x="0" y="113233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6772" y="2695955"/>
            <a:ext cx="4300855" cy="1132840"/>
          </a:xfrm>
          <a:custGeom>
            <a:avLst/>
            <a:gdLst/>
            <a:ahLst/>
            <a:cxnLst/>
            <a:rect l="l" t="t" r="r" b="b"/>
            <a:pathLst>
              <a:path w="4300855" h="1132839">
                <a:moveTo>
                  <a:pt x="0" y="1132332"/>
                </a:moveTo>
                <a:lnTo>
                  <a:pt x="4300728" y="1132332"/>
                </a:lnTo>
                <a:lnTo>
                  <a:pt x="4300728" y="0"/>
                </a:lnTo>
                <a:lnTo>
                  <a:pt x="0" y="0"/>
                </a:lnTo>
                <a:lnTo>
                  <a:pt x="0" y="113233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6772" y="1562100"/>
            <a:ext cx="4300855" cy="355600"/>
          </a:xfrm>
          <a:custGeom>
            <a:avLst/>
            <a:gdLst/>
            <a:ahLst/>
            <a:cxnLst/>
            <a:rect l="l" t="t" r="r" b="b"/>
            <a:pathLst>
              <a:path w="4300855" h="355600">
                <a:moveTo>
                  <a:pt x="0" y="355091"/>
                </a:moveTo>
                <a:lnTo>
                  <a:pt x="4300728" y="355091"/>
                </a:lnTo>
                <a:lnTo>
                  <a:pt x="4300728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89BD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6772" y="1562100"/>
            <a:ext cx="4300855" cy="1132840"/>
          </a:xfrm>
          <a:custGeom>
            <a:avLst/>
            <a:gdLst/>
            <a:ahLst/>
            <a:cxnLst/>
            <a:rect l="l" t="t" r="r" b="b"/>
            <a:pathLst>
              <a:path w="4300855" h="1132839">
                <a:moveTo>
                  <a:pt x="0" y="1132332"/>
                </a:moveTo>
                <a:lnTo>
                  <a:pt x="4300728" y="1132332"/>
                </a:lnTo>
                <a:lnTo>
                  <a:pt x="4300728" y="0"/>
                </a:lnTo>
                <a:lnTo>
                  <a:pt x="0" y="0"/>
                </a:lnTo>
                <a:lnTo>
                  <a:pt x="0" y="113233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27298" y="1930189"/>
            <a:ext cx="2979420" cy="162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02895" marR="297180" algn="ctr">
              <a:lnSpc>
                <a:spcPts val="2300"/>
              </a:lnSpc>
              <a:spcBef>
                <a:spcPts val="235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ING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LANGUAGES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06240" y="4620767"/>
            <a:ext cx="621791" cy="573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06240" y="3546347"/>
            <a:ext cx="621791" cy="573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6240" y="2340864"/>
            <a:ext cx="621791" cy="573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6240" y="4608576"/>
            <a:ext cx="622300" cy="581025"/>
          </a:xfrm>
          <a:custGeom>
            <a:avLst/>
            <a:gdLst/>
            <a:ahLst/>
            <a:cxnLst/>
            <a:rect l="l" t="t" r="r" b="b"/>
            <a:pathLst>
              <a:path w="622300" h="581025">
                <a:moveTo>
                  <a:pt x="0" y="580644"/>
                </a:moveTo>
                <a:lnTo>
                  <a:pt x="621791" y="580644"/>
                </a:lnTo>
                <a:lnTo>
                  <a:pt x="621791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solidFill>
            <a:srgbClr val="E3283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5811" y="4940808"/>
            <a:ext cx="1603248" cy="1141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58288" y="4611446"/>
            <a:ext cx="711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800" dirty="0">
                <a:solidFill>
                  <a:srgbClr val="838686"/>
                </a:solidFill>
                <a:latin typeface="Arial Black"/>
                <a:cs typeface="Arial Black"/>
              </a:rPr>
              <a:t>😈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2336" y="1917192"/>
            <a:ext cx="8229600" cy="2214880"/>
          </a:xfrm>
          <a:custGeom>
            <a:avLst/>
            <a:gdLst/>
            <a:ahLst/>
            <a:cxnLst/>
            <a:rect l="l" t="t" r="r" b="b"/>
            <a:pathLst>
              <a:path w="8229600" h="2214879">
                <a:moveTo>
                  <a:pt x="0" y="2214372"/>
                </a:moveTo>
                <a:lnTo>
                  <a:pt x="8229600" y="2214372"/>
                </a:lnTo>
                <a:lnTo>
                  <a:pt x="8229600" y="0"/>
                </a:lnTo>
                <a:lnTo>
                  <a:pt x="0" y="0"/>
                </a:lnTo>
                <a:lnTo>
                  <a:pt x="0" y="221437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2336" y="1917192"/>
            <a:ext cx="8229600" cy="2214880"/>
          </a:xfrm>
          <a:custGeom>
            <a:avLst/>
            <a:gdLst/>
            <a:ahLst/>
            <a:cxnLst/>
            <a:rect l="l" t="t" r="r" b="b"/>
            <a:pathLst>
              <a:path w="8229600" h="2214879">
                <a:moveTo>
                  <a:pt x="0" y="2214372"/>
                </a:moveTo>
                <a:lnTo>
                  <a:pt x="8229600" y="2214372"/>
                </a:lnTo>
                <a:lnTo>
                  <a:pt x="8229600" y="0"/>
                </a:lnTo>
                <a:lnTo>
                  <a:pt x="0" y="0"/>
                </a:lnTo>
                <a:lnTo>
                  <a:pt x="0" y="221437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0466" y="2101037"/>
            <a:ext cx="7742555" cy="2451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Microarchitectural side channels </a:t>
            </a:r>
            <a:r>
              <a:rPr sz="2000" b="1" dirty="0">
                <a:solidFill>
                  <a:srgbClr val="C54030"/>
                </a:solidFill>
                <a:latin typeface="Arial"/>
                <a:cs typeface="Arial"/>
              </a:rPr>
              <a:t>b</a:t>
            </a:r>
            <a:r>
              <a:rPr sz="2000" b="1" i="1" dirty="0">
                <a:solidFill>
                  <a:srgbClr val="C54030"/>
                </a:solidFill>
                <a:latin typeface="Arial"/>
                <a:cs typeface="Arial"/>
              </a:rPr>
              <a:t>ypass </a:t>
            </a:r>
            <a:r>
              <a:rPr sz="2000" b="1" dirty="0">
                <a:solidFill>
                  <a:srgbClr val="C54030"/>
                </a:solidFill>
                <a:latin typeface="Arial"/>
                <a:cs typeface="Arial"/>
              </a:rPr>
              <a:t>current </a:t>
            </a:r>
            <a:r>
              <a:rPr sz="2000" b="1" spc="-5" dirty="0">
                <a:solidFill>
                  <a:srgbClr val="C54030"/>
                </a:solidFill>
                <a:latin typeface="Arial"/>
                <a:cs typeface="Arial"/>
              </a:rPr>
              <a:t>ISA</a:t>
            </a:r>
            <a:r>
              <a:rPr sz="2000" b="1" spc="-190" dirty="0">
                <a:solidFill>
                  <a:srgbClr val="C5403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54030"/>
                </a:solidFill>
                <a:latin typeface="Arial"/>
                <a:cs typeface="Arial"/>
              </a:rPr>
              <a:t>contracts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1700" dirty="0">
                <a:latin typeface="Arial"/>
                <a:cs typeface="Arial"/>
              </a:rPr>
              <a:t>Timing-independent definition of Architecture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1.0</a:t>
            </a:r>
          </a:p>
          <a:p>
            <a:pPr marL="355600" indent="-34290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Arial"/>
                <a:cs typeface="Arial"/>
              </a:rPr>
              <a:t>Problem: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No contract </a:t>
            </a:r>
            <a:r>
              <a:rPr sz="2000" dirty="0">
                <a:latin typeface="Arial"/>
                <a:cs typeface="Arial"/>
              </a:rPr>
              <a:t>between software and hardware for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timing</a:t>
            </a:r>
          </a:p>
          <a:p>
            <a:pPr marL="756285" marR="448945" lvl="1" indent="-286385">
              <a:lnSpc>
                <a:spcPts val="163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700" dirty="0">
                <a:latin typeface="Arial"/>
                <a:cs typeface="Arial"/>
              </a:rPr>
              <a:t>Microarchitecture timing channels </a:t>
            </a:r>
            <a:r>
              <a:rPr sz="1700" b="1" dirty="0">
                <a:latin typeface="Arial"/>
                <a:cs typeface="Arial"/>
              </a:rPr>
              <a:t>cannot </a:t>
            </a:r>
            <a:r>
              <a:rPr sz="1700" dirty="0">
                <a:latin typeface="Arial"/>
                <a:cs typeface="Arial"/>
              </a:rPr>
              <a:t>be </a:t>
            </a:r>
            <a:r>
              <a:rPr sz="1700" spc="-5" dirty="0">
                <a:latin typeface="Arial"/>
                <a:cs typeface="Arial"/>
              </a:rPr>
              <a:t>effectively </a:t>
            </a:r>
            <a:r>
              <a:rPr sz="1700" dirty="0">
                <a:latin typeface="Arial"/>
                <a:cs typeface="Arial"/>
              </a:rPr>
              <a:t>reasoned or  controlled in</a:t>
            </a:r>
            <a:r>
              <a:rPr sz="1700" spc="-5" dirty="0">
                <a:latin typeface="Arial"/>
                <a:cs typeface="Arial"/>
              </a:rPr>
              <a:t> software</a:t>
            </a:r>
            <a:endParaRPr sz="17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285" algn="l"/>
                <a:tab pos="756920" algn="l"/>
              </a:tabLst>
            </a:pPr>
            <a:r>
              <a:rPr sz="1700" dirty="0">
                <a:latin typeface="Arial"/>
                <a:cs typeface="Arial"/>
              </a:rPr>
              <a:t>Not clear </a:t>
            </a:r>
            <a:r>
              <a:rPr sz="1700" spc="-5" dirty="0">
                <a:latin typeface="Arial"/>
                <a:cs typeface="Arial"/>
              </a:rPr>
              <a:t>what hardware </a:t>
            </a:r>
            <a:r>
              <a:rPr sz="1700" dirty="0">
                <a:latin typeface="Arial"/>
                <a:cs typeface="Arial"/>
              </a:rPr>
              <a:t>needs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provide </a:t>
            </a:r>
            <a:r>
              <a:rPr sz="1700" spc="-5" dirty="0">
                <a:latin typeface="Arial"/>
                <a:cs typeface="Arial"/>
              </a:rPr>
              <a:t>for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security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47205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6494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/>
              <a:t>Need </a:t>
            </a:r>
            <a:r>
              <a:rPr sz="4000" spc="-75" dirty="0"/>
              <a:t>for</a:t>
            </a:r>
            <a:r>
              <a:rPr sz="4000" spc="-785" dirty="0"/>
              <a:t> </a:t>
            </a:r>
            <a:r>
              <a:rPr sz="4000" spc="-315" dirty="0"/>
              <a:t>a </a:t>
            </a:r>
            <a:r>
              <a:rPr sz="4000" spc="-265" dirty="0"/>
              <a:t>New </a:t>
            </a:r>
            <a:r>
              <a:rPr sz="4000" spc="-445" dirty="0"/>
              <a:t>HW-SW </a:t>
            </a:r>
            <a:r>
              <a:rPr sz="4000" spc="-240" dirty="0"/>
              <a:t>Contract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3616578" y="5299354"/>
            <a:ext cx="1800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335" y="1243007"/>
            <a:ext cx="8316975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lnSpc>
                <a:spcPts val="2655"/>
              </a:lnSpc>
              <a:buFontTx/>
              <a:buAutoNum type="arabicParenR"/>
            </a:pPr>
            <a:r>
              <a:rPr lang="en-US" altLang="ko-KR" sz="2400" spc="-5" dirty="0">
                <a:latin typeface="Arial"/>
                <a:cs typeface="Arial"/>
              </a:rPr>
              <a:t>Abstraction</a:t>
            </a:r>
            <a:r>
              <a:rPr lang="en-US" altLang="ko-KR" sz="2800" spc="-5" dirty="0">
                <a:latin typeface="Arial"/>
                <a:cs typeface="Arial"/>
              </a:rPr>
              <a:t> </a:t>
            </a:r>
          </a:p>
          <a:p>
            <a:pPr>
              <a:lnSpc>
                <a:spcPts val="2655"/>
              </a:lnSpc>
            </a:pPr>
            <a:r>
              <a:rPr lang="en-US" altLang="ko-KR" dirty="0"/>
              <a:t>	- HW </a:t>
            </a:r>
            <a:r>
              <a:rPr lang="ko-KR" altLang="ko-KR" dirty="0"/>
              <a:t>설계자는 </a:t>
            </a:r>
            <a:r>
              <a:rPr lang="en-US" altLang="ko-KR" dirty="0"/>
              <a:t>HW</a:t>
            </a:r>
            <a:r>
              <a:rPr lang="ko-KR" altLang="ko-KR" dirty="0"/>
              <a:t>적 </a:t>
            </a:r>
            <a:r>
              <a:rPr lang="en-US" altLang="ko-KR" dirty="0"/>
              <a:t>contract, SW </a:t>
            </a:r>
            <a:r>
              <a:rPr lang="ko-KR" altLang="ko-KR" dirty="0"/>
              <a:t>설계자는 </a:t>
            </a:r>
            <a:r>
              <a:rPr lang="en-US" altLang="ko-KR" dirty="0"/>
              <a:t>SW</a:t>
            </a:r>
            <a:r>
              <a:rPr lang="ko-KR" altLang="ko-KR" dirty="0"/>
              <a:t>적 </a:t>
            </a:r>
            <a:r>
              <a:rPr lang="en-US" altLang="ko-KR" dirty="0"/>
              <a:t>contract</a:t>
            </a:r>
            <a:r>
              <a:rPr lang="ko-KR" altLang="ko-KR" dirty="0"/>
              <a:t>이 존재</a:t>
            </a:r>
            <a:endParaRPr lang="en-US" altLang="ko-KR" dirty="0"/>
          </a:p>
          <a:p>
            <a:pPr marL="457200" indent="-457200">
              <a:lnSpc>
                <a:spcPts val="2655"/>
              </a:lnSpc>
              <a:buAutoNum type="arabicParenR"/>
            </a:pPr>
            <a:endParaRPr lang="en-US" altLang="ko-KR" sz="2400" spc="-5" dirty="0">
              <a:latin typeface="Arial"/>
              <a:cs typeface="Arial"/>
            </a:endParaRPr>
          </a:p>
          <a:p>
            <a:pPr>
              <a:lnSpc>
                <a:spcPts val="2655"/>
              </a:lnSpc>
            </a:pPr>
            <a:r>
              <a:rPr lang="en-US" altLang="ko-KR" sz="2400" dirty="0">
                <a:latin typeface="Arial"/>
                <a:cs typeface="Arial"/>
              </a:rPr>
              <a:t>2) No contract between software and hardware for</a:t>
            </a:r>
            <a:r>
              <a:rPr lang="en-US" altLang="ko-KR" sz="2400" spc="-220" dirty="0">
                <a:latin typeface="Arial"/>
                <a:cs typeface="Arial"/>
              </a:rPr>
              <a:t> </a:t>
            </a:r>
            <a:r>
              <a:rPr lang="en-US" altLang="ko-KR" sz="2400" dirty="0">
                <a:latin typeface="Arial"/>
                <a:cs typeface="Arial"/>
              </a:rPr>
              <a:t>timing</a:t>
            </a:r>
          </a:p>
          <a:p>
            <a:pPr>
              <a:lnSpc>
                <a:spcPts val="2655"/>
              </a:lnSpc>
            </a:pPr>
            <a:r>
              <a:rPr lang="en-US" altLang="ko-KR" sz="2400" dirty="0">
                <a:latin typeface="Arial"/>
                <a:cs typeface="Arial"/>
              </a:rPr>
              <a:t> 	</a:t>
            </a:r>
            <a:r>
              <a:rPr lang="en-US" altLang="ko-KR" dirty="0">
                <a:latin typeface="Arial"/>
                <a:cs typeface="Arial"/>
              </a:rPr>
              <a:t>- ISA</a:t>
            </a:r>
            <a:r>
              <a:rPr lang="ko-KR" altLang="en-US" dirty="0">
                <a:latin typeface="Arial"/>
                <a:cs typeface="Arial"/>
              </a:rPr>
              <a:t> 입장에서 </a:t>
            </a:r>
            <a:r>
              <a:rPr lang="en-US" altLang="ko-KR" dirty="0">
                <a:latin typeface="Arial"/>
                <a:cs typeface="Arial"/>
              </a:rPr>
              <a:t>timing attack</a:t>
            </a:r>
            <a:r>
              <a:rPr lang="ko-KR" altLang="en-US" dirty="0">
                <a:latin typeface="Arial"/>
                <a:cs typeface="Arial"/>
              </a:rPr>
              <a:t>은 버그가 아님</a:t>
            </a:r>
            <a:endParaRPr lang="en-US" altLang="ko-KR" dirty="0">
              <a:latin typeface="Arial"/>
              <a:cs typeface="Arial"/>
            </a:endParaRPr>
          </a:p>
          <a:p>
            <a:pPr>
              <a:lnSpc>
                <a:spcPts val="2655"/>
              </a:lnSpc>
            </a:pPr>
            <a:r>
              <a:rPr lang="en-US" altLang="ko-KR" dirty="0">
                <a:latin typeface="Arial"/>
                <a:cs typeface="Arial"/>
              </a:rPr>
              <a:t>	- </a:t>
            </a:r>
            <a:r>
              <a:rPr lang="ko-KR" altLang="en-US" dirty="0">
                <a:latin typeface="Arial"/>
                <a:cs typeface="Arial"/>
              </a:rPr>
              <a:t>각자가 </a:t>
            </a:r>
            <a:r>
              <a:rPr lang="en-US" altLang="ko-KR" dirty="0">
                <a:latin typeface="Arial"/>
                <a:cs typeface="Arial"/>
              </a:rPr>
              <a:t>contract</a:t>
            </a:r>
            <a:r>
              <a:rPr lang="ko-KR" altLang="en-US" dirty="0">
                <a:latin typeface="Arial"/>
                <a:cs typeface="Arial"/>
              </a:rPr>
              <a:t>에 맞게 설계했음에도</a:t>
            </a:r>
            <a:r>
              <a:rPr lang="en-US" altLang="ko-KR" dirty="0">
                <a:latin typeface="Arial"/>
                <a:cs typeface="Arial"/>
              </a:rPr>
              <a:t>, </a:t>
            </a:r>
            <a:r>
              <a:rPr lang="ko-KR" altLang="en-US" dirty="0">
                <a:latin typeface="Arial"/>
                <a:cs typeface="Arial"/>
              </a:rPr>
              <a:t>보안 문제 발생 </a:t>
            </a:r>
            <a:endParaRPr lang="en-US" altLang="ko-KR" dirty="0">
              <a:latin typeface="Arial"/>
              <a:cs typeface="Arial"/>
            </a:endParaRPr>
          </a:p>
          <a:p>
            <a:pPr>
              <a:lnSpc>
                <a:spcPts val="2655"/>
              </a:lnSpc>
            </a:pPr>
            <a:endParaRPr lang="en-US" altLang="ko-KR" dirty="0">
              <a:latin typeface="Arial"/>
              <a:cs typeface="Arial"/>
            </a:endParaRPr>
          </a:p>
          <a:p>
            <a:pPr>
              <a:lnSpc>
                <a:spcPts val="2655"/>
              </a:lnSpc>
            </a:pPr>
            <a:endParaRPr dirty="0">
              <a:latin typeface="Arial"/>
              <a:cs typeface="Arial"/>
            </a:endParaRPr>
          </a:p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원인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HW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간 소통의 문제 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	- </a:t>
            </a:r>
            <a:r>
              <a:rPr lang="en-US" altLang="ko-KR" dirty="0">
                <a:latin typeface="+mj-ea"/>
                <a:ea typeface="+mj-ea"/>
                <a:cs typeface="Times New Roman"/>
              </a:rPr>
              <a:t>SW: HW</a:t>
            </a:r>
            <a:r>
              <a:rPr lang="ko-KR" altLang="en-US" dirty="0">
                <a:latin typeface="+mj-ea"/>
                <a:ea typeface="+mj-ea"/>
                <a:cs typeface="Times New Roman"/>
              </a:rPr>
              <a:t>에게 어떤 </a:t>
            </a:r>
            <a:r>
              <a:rPr lang="en-US" altLang="ko-KR" dirty="0">
                <a:latin typeface="+mj-ea"/>
                <a:ea typeface="+mj-ea"/>
                <a:cs typeface="Times New Roman"/>
              </a:rPr>
              <a:t>time</a:t>
            </a:r>
            <a:r>
              <a:rPr lang="ko-KR" altLang="en-US" dirty="0">
                <a:latin typeface="+mj-ea"/>
                <a:ea typeface="+mj-ea"/>
                <a:cs typeface="Times New Roman"/>
              </a:rPr>
              <a:t>이 중요한지 보고</a:t>
            </a:r>
            <a:r>
              <a:rPr lang="en-US" altLang="ko-KR" dirty="0">
                <a:latin typeface="+mj-ea"/>
                <a:ea typeface="+mj-ea"/>
                <a:cs typeface="Times New Roman"/>
              </a:rPr>
              <a:t>X</a:t>
            </a:r>
          </a:p>
          <a:p>
            <a:r>
              <a:rPr lang="en-US" altLang="ko-KR" dirty="0">
                <a:latin typeface="+mj-ea"/>
                <a:ea typeface="+mj-ea"/>
                <a:cs typeface="Times New Roman"/>
              </a:rPr>
              <a:t>	-HW: </a:t>
            </a:r>
            <a:r>
              <a:rPr lang="ko-KR" altLang="en-US" dirty="0">
                <a:latin typeface="+mj-ea"/>
                <a:ea typeface="+mj-ea"/>
                <a:cs typeface="Times New Roman"/>
              </a:rPr>
              <a:t>어떤 </a:t>
            </a:r>
            <a:r>
              <a:rPr lang="en-US" altLang="ko-KR" dirty="0">
                <a:latin typeface="+mj-ea"/>
                <a:ea typeface="+mj-ea"/>
                <a:cs typeface="Times New Roman"/>
              </a:rPr>
              <a:t>time</a:t>
            </a:r>
            <a:r>
              <a:rPr lang="ko-KR" altLang="en-US" dirty="0">
                <a:latin typeface="+mj-ea"/>
                <a:ea typeface="+mj-ea"/>
                <a:cs typeface="Times New Roman"/>
              </a:rPr>
              <a:t>은 </a:t>
            </a:r>
            <a:r>
              <a:rPr lang="en-US" altLang="ko-KR" dirty="0">
                <a:latin typeface="+mj-ea"/>
                <a:ea typeface="+mj-ea"/>
                <a:cs typeface="Times New Roman"/>
              </a:rPr>
              <a:t>dependency</a:t>
            </a:r>
            <a:r>
              <a:rPr lang="ko-KR" altLang="en-US" dirty="0">
                <a:latin typeface="+mj-ea"/>
                <a:ea typeface="+mj-ea"/>
                <a:cs typeface="Times New Roman"/>
              </a:rPr>
              <a:t>가 있어도 되고</a:t>
            </a:r>
            <a:r>
              <a:rPr lang="en-US" altLang="ko-KR" dirty="0">
                <a:latin typeface="+mj-ea"/>
                <a:ea typeface="+mj-ea"/>
                <a:cs typeface="Times New Roman"/>
              </a:rPr>
              <a:t>, </a:t>
            </a:r>
            <a:r>
              <a:rPr lang="ko-KR" altLang="en-US" dirty="0">
                <a:latin typeface="+mj-ea"/>
                <a:ea typeface="+mj-ea"/>
                <a:cs typeface="Times New Roman"/>
              </a:rPr>
              <a:t>없어야 하는지 구분 </a:t>
            </a:r>
            <a:r>
              <a:rPr lang="en-US" altLang="ko-KR" dirty="0">
                <a:latin typeface="+mj-ea"/>
                <a:ea typeface="+mj-ea"/>
                <a:cs typeface="Times New Roman"/>
              </a:rPr>
              <a:t>X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ko-KR" dirty="0">
              <a:latin typeface="+mj-ea"/>
              <a:ea typeface="+mj-ea"/>
            </a:endParaRPr>
          </a:p>
          <a:p>
            <a:pPr lvl="0"/>
            <a:r>
              <a:rPr lang="en-US" altLang="ko-KR" dirty="0">
                <a:latin typeface="+mj-ea"/>
                <a:ea typeface="+mj-ea"/>
              </a:rPr>
              <a:t> ∴ </a:t>
            </a:r>
            <a:r>
              <a:rPr lang="ko-KR" altLang="ko-KR" dirty="0">
                <a:latin typeface="+mj-ea"/>
                <a:ea typeface="+mj-ea"/>
              </a:rPr>
              <a:t>어떻게 </a:t>
            </a:r>
            <a:r>
              <a:rPr lang="ko-KR" altLang="en-US" dirty="0">
                <a:latin typeface="+mj-ea"/>
                <a:ea typeface="+mj-ea"/>
              </a:rPr>
              <a:t>정보를 보호 할 것인지의 문제도 있지만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ko-KR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HW</a:t>
            </a:r>
            <a:r>
              <a:rPr lang="ko-KR" altLang="ko-KR" dirty="0">
                <a:latin typeface="+mj-ea"/>
                <a:ea typeface="+mj-ea"/>
              </a:rPr>
              <a:t>와 </a:t>
            </a:r>
            <a:r>
              <a:rPr lang="en-US" altLang="ko-KR" dirty="0">
                <a:latin typeface="+mj-ea"/>
                <a:ea typeface="+mj-ea"/>
              </a:rPr>
              <a:t>SW</a:t>
            </a:r>
            <a:r>
              <a:rPr lang="ko-KR" altLang="ko-KR" dirty="0">
                <a:latin typeface="+mj-ea"/>
                <a:ea typeface="+mj-ea"/>
              </a:rPr>
              <a:t>가 </a:t>
            </a:r>
            <a:r>
              <a:rPr lang="en-US" altLang="ko-KR" dirty="0">
                <a:latin typeface="+mj-ea"/>
                <a:ea typeface="+mj-ea"/>
              </a:rPr>
              <a:t>timing channel, </a:t>
            </a:r>
            <a:r>
              <a:rPr lang="ko-KR" altLang="en-US" dirty="0">
                <a:latin typeface="+mj-ea"/>
                <a:ea typeface="+mj-ea"/>
              </a:rPr>
              <a:t>보안 특성을 서로 알 수 있을 지 역시 해결해야 할 문제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ING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LANGUAGES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8288" y="4611446"/>
            <a:ext cx="711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800" dirty="0">
                <a:solidFill>
                  <a:srgbClr val="838686"/>
                </a:solidFill>
                <a:latin typeface="Arial Black"/>
                <a:cs typeface="Arial Black"/>
              </a:rPr>
              <a:t>😈</a:t>
            </a:r>
            <a:endParaRPr sz="5400" dirty="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8A755B29-E87C-4F7D-AEC7-2246DC8E12DA}"/>
              </a:ext>
            </a:extLst>
          </p:cNvPr>
          <p:cNvSpPr/>
          <p:nvPr/>
        </p:nvSpPr>
        <p:spPr>
          <a:xfrm>
            <a:off x="3717798" y="3381064"/>
            <a:ext cx="636270" cy="533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6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1911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0" dirty="0"/>
              <a:t>R</a:t>
            </a:r>
            <a:r>
              <a:rPr sz="4000" spc="-210" dirty="0"/>
              <a:t>o</a:t>
            </a:r>
            <a:r>
              <a:rPr sz="4000" spc="-409" dirty="0"/>
              <a:t>a</a:t>
            </a:r>
            <a:r>
              <a:rPr sz="4000" spc="-225" dirty="0"/>
              <a:t>d</a:t>
            </a:r>
            <a:r>
              <a:rPr sz="4000" spc="-240" dirty="0"/>
              <a:t>m</a:t>
            </a:r>
            <a:r>
              <a:rPr sz="4000" spc="-409" dirty="0"/>
              <a:t>a</a:t>
            </a:r>
            <a:r>
              <a:rPr sz="4000" spc="-130" dirty="0"/>
              <a:t>p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97035" y="6585915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205376"/>
            <a:ext cx="7998459" cy="48120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A00915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Side-channel </a:t>
            </a:r>
            <a:r>
              <a:rPr sz="2400" dirty="0">
                <a:latin typeface="Arial"/>
                <a:cs typeface="Arial"/>
              </a:rPr>
              <a:t>attack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examples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A00915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7B400E"/>
                </a:solidFill>
                <a:latin typeface="Arial"/>
                <a:cs typeface="Arial"/>
              </a:rPr>
              <a:t>Software-exploitable side channels in modern</a:t>
            </a:r>
            <a:r>
              <a:rPr sz="2000" spc="-125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B400E"/>
                </a:solidFill>
                <a:latin typeface="Arial"/>
                <a:cs typeface="Arial"/>
              </a:rPr>
              <a:t>systems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A00915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A00915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Hyperflow: Processor </a:t>
            </a:r>
            <a:r>
              <a:rPr sz="2400" dirty="0">
                <a:latin typeface="Arial"/>
                <a:cs typeface="Arial"/>
              </a:rPr>
              <a:t>architecture for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timing-safe</a:t>
            </a: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information flow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security</a:t>
            </a:r>
            <a:endParaRPr sz="2400" dirty="0">
              <a:latin typeface="Arial"/>
              <a:cs typeface="Arial"/>
            </a:endParaRPr>
          </a:p>
          <a:p>
            <a:pPr marL="469900" marR="5080" lvl="1" indent="-182880">
              <a:lnSpc>
                <a:spcPct val="100000"/>
              </a:lnSpc>
              <a:spcBef>
                <a:spcPts val="484"/>
              </a:spcBef>
              <a:buClr>
                <a:srgbClr val="A00915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7B400E"/>
                </a:solidFill>
                <a:latin typeface="Arial"/>
                <a:cs typeface="Arial"/>
              </a:rPr>
              <a:t>New </a:t>
            </a:r>
            <a:r>
              <a:rPr sz="2000" spc="-5" dirty="0">
                <a:solidFill>
                  <a:srgbClr val="7B400E"/>
                </a:solidFill>
                <a:latin typeface="Arial"/>
                <a:cs typeface="Arial"/>
              </a:rPr>
              <a:t>HW-SW </a:t>
            </a:r>
            <a:r>
              <a:rPr sz="2000" dirty="0">
                <a:solidFill>
                  <a:srgbClr val="7B400E"/>
                </a:solidFill>
                <a:latin typeface="Arial"/>
                <a:cs typeface="Arial"/>
              </a:rPr>
              <a:t>contract that enables control of hardware-level</a:t>
            </a:r>
            <a:r>
              <a:rPr sz="2000" spc="-185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B400E"/>
                </a:solidFill>
                <a:latin typeface="Arial"/>
                <a:cs typeface="Arial"/>
              </a:rPr>
              <a:t>timing  channels in</a:t>
            </a:r>
            <a:r>
              <a:rPr sz="2000" spc="-3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B400E"/>
                </a:solidFill>
                <a:latin typeface="Arial"/>
                <a:cs typeface="Arial"/>
              </a:rPr>
              <a:t>software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A00915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195580" marR="727075" indent="-182880">
              <a:lnSpc>
                <a:spcPct val="100000"/>
              </a:lnSpc>
              <a:buClr>
                <a:srgbClr val="A00915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Secure HDL: Design-time analysis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hardware-level  information flow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strong security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assurance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00915"/>
              </a:buClr>
              <a:buFont typeface="Wingdings"/>
              <a:buChar char=""/>
            </a:pPr>
            <a:endParaRPr sz="3000" dirty="0">
              <a:latin typeface="Times New Roman"/>
              <a:cs typeface="Times New Roman"/>
            </a:endParaRPr>
          </a:p>
          <a:p>
            <a:pPr marL="195580" marR="673100" indent="-182880">
              <a:lnSpc>
                <a:spcPct val="100000"/>
              </a:lnSpc>
              <a:buClr>
                <a:srgbClr val="A00915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Our </a:t>
            </a:r>
            <a:r>
              <a:rPr sz="2400" spc="-5" dirty="0">
                <a:latin typeface="Arial"/>
                <a:cs typeface="Arial"/>
              </a:rPr>
              <a:t>experiences in designing secure processors and  accelerators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4969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0" dirty="0"/>
              <a:t>Covert </a:t>
            </a:r>
            <a:r>
              <a:rPr sz="4000" spc="-254" dirty="0"/>
              <a:t>and </a:t>
            </a:r>
            <a:r>
              <a:rPr sz="4000" spc="-370" dirty="0"/>
              <a:t>Side</a:t>
            </a:r>
            <a:r>
              <a:rPr sz="4000" spc="-825" dirty="0"/>
              <a:t> </a:t>
            </a:r>
            <a:r>
              <a:rPr sz="4000" spc="-345" dirty="0"/>
              <a:t>Channels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97035" y="6585915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278382"/>
            <a:ext cx="7903209" cy="455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114300" indent="-182880">
              <a:lnSpc>
                <a:spcPct val="100000"/>
              </a:lnSpc>
              <a:spcBef>
                <a:spcPts val="100"/>
              </a:spcBef>
              <a:buClr>
                <a:srgbClr val="A00915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Computation </a:t>
            </a:r>
            <a:r>
              <a:rPr sz="2400" spc="-10" dirty="0">
                <a:latin typeface="Arial"/>
                <a:cs typeface="Arial"/>
              </a:rPr>
              <a:t>affects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physical world, and an observer  can measure physical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effects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00915"/>
              </a:buClr>
              <a:buFont typeface="Wingdings"/>
              <a:buChar char=""/>
            </a:pPr>
            <a:endParaRPr sz="21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A00915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Confidential information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leak </a:t>
            </a:r>
            <a:r>
              <a:rPr sz="2400" dirty="0">
                <a:latin typeface="Arial"/>
                <a:cs typeface="Arial"/>
              </a:rPr>
              <a:t>through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physical</a:t>
            </a:r>
            <a:endParaRPr sz="2400" dirty="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properties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intended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communications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A00915"/>
              </a:buClr>
              <a:buSzPct val="85000"/>
              <a:buChar char="•"/>
              <a:tabLst>
                <a:tab pos="470534" algn="l"/>
              </a:tabLst>
            </a:pPr>
            <a:r>
              <a:rPr sz="2000" spc="-10" dirty="0">
                <a:solidFill>
                  <a:srgbClr val="7B400E"/>
                </a:solidFill>
                <a:latin typeface="Arial"/>
                <a:cs typeface="Arial"/>
              </a:rPr>
              <a:t>Timing, </a:t>
            </a:r>
            <a:r>
              <a:rPr sz="2000" dirty="0">
                <a:solidFill>
                  <a:srgbClr val="7B400E"/>
                </a:solidFill>
                <a:latin typeface="Arial"/>
                <a:cs typeface="Arial"/>
              </a:rPr>
              <a:t>power consumption, EM, temperature, acoustic,</a:t>
            </a:r>
            <a:r>
              <a:rPr sz="2000" spc="-20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B400E"/>
                </a:solidFill>
                <a:latin typeface="Arial"/>
                <a:cs typeface="Arial"/>
              </a:rPr>
              <a:t>etc.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A00915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A00915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Covert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channels</a:t>
            </a:r>
            <a:endParaRPr sz="2400" dirty="0">
              <a:latin typeface="Arial"/>
              <a:cs typeface="Arial"/>
            </a:endParaRPr>
          </a:p>
          <a:p>
            <a:pPr marL="469900" marR="5080" lvl="1" indent="-182880">
              <a:lnSpc>
                <a:spcPct val="100000"/>
              </a:lnSpc>
              <a:spcBef>
                <a:spcPts val="484"/>
              </a:spcBef>
              <a:buClr>
                <a:srgbClr val="A00915"/>
              </a:buClr>
              <a:buSzPct val="85000"/>
              <a:buChar char="•"/>
              <a:tabLst>
                <a:tab pos="470534" algn="l"/>
              </a:tabLst>
            </a:pPr>
            <a:r>
              <a:rPr sz="2000" spc="5" dirty="0">
                <a:solidFill>
                  <a:srgbClr val="7B400E"/>
                </a:solidFill>
                <a:latin typeface="Arial"/>
                <a:cs typeface="Arial"/>
              </a:rPr>
              <a:t>Use </a:t>
            </a:r>
            <a:r>
              <a:rPr sz="2000" dirty="0">
                <a:solidFill>
                  <a:srgbClr val="7B400E"/>
                </a:solidFill>
                <a:latin typeface="Arial"/>
                <a:cs typeface="Arial"/>
              </a:rPr>
              <a:t>unintended physical properties to transmit information</a:t>
            </a:r>
            <a:r>
              <a:rPr sz="2000" spc="-204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B400E"/>
                </a:solidFill>
                <a:latin typeface="Arial"/>
                <a:cs typeface="Arial"/>
              </a:rPr>
              <a:t>without  the authorization or knowledge of a</a:t>
            </a:r>
            <a:r>
              <a:rPr sz="2000" spc="-13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B400E"/>
                </a:solidFill>
                <a:latin typeface="Arial"/>
                <a:cs typeface="Arial"/>
              </a:rPr>
              <a:t>system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A00915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A00915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Side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channels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A00915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7B400E"/>
                </a:solidFill>
                <a:latin typeface="Arial"/>
                <a:cs typeface="Arial"/>
              </a:rPr>
              <a:t>Unintentional covert</a:t>
            </a:r>
            <a:r>
              <a:rPr sz="2000" spc="-55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B400E"/>
                </a:solidFill>
                <a:latin typeface="Arial"/>
                <a:cs typeface="Arial"/>
              </a:rPr>
              <a:t>channels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7594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5" dirty="0"/>
              <a:t>Traditional </a:t>
            </a:r>
            <a:r>
              <a:rPr sz="4000" spc="-290" dirty="0"/>
              <a:t>Power </a:t>
            </a:r>
            <a:r>
              <a:rPr sz="4000" spc="-335" dirty="0"/>
              <a:t>Side-Channel</a:t>
            </a:r>
            <a:r>
              <a:rPr sz="4000" spc="-830" dirty="0"/>
              <a:t> </a:t>
            </a:r>
            <a:r>
              <a:rPr sz="4000" spc="-285" dirty="0"/>
              <a:t>Attacks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35940" y="4710176"/>
            <a:ext cx="7891780" cy="16179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390"/>
              </a:spcBef>
              <a:buClr>
                <a:srgbClr val="A00915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Arial"/>
                <a:cs typeface="Arial"/>
              </a:rPr>
              <a:t>Infer secret information from target device by observing power  consumption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00915"/>
              </a:buClr>
              <a:buFont typeface="Wingdings"/>
              <a:buChar char=""/>
            </a:pPr>
            <a:endParaRPr sz="2400" dirty="0">
              <a:latin typeface="Times New Roman"/>
              <a:cs typeface="Times New Roman"/>
            </a:endParaRPr>
          </a:p>
          <a:p>
            <a:pPr marL="195580" marR="114300" indent="-182880">
              <a:lnSpc>
                <a:spcPts val="2380"/>
              </a:lnSpc>
              <a:buClr>
                <a:srgbClr val="A00915"/>
              </a:buClr>
              <a:buSzPct val="84090"/>
              <a:buFont typeface="Wingdings"/>
              <a:buChar char=""/>
              <a:tabLst>
                <a:tab pos="195580" algn="l"/>
              </a:tabLst>
            </a:pPr>
            <a:r>
              <a:rPr sz="2200" spc="-10" dirty="0">
                <a:latin typeface="Arial"/>
                <a:cs typeface="Arial"/>
              </a:rPr>
              <a:t>Traditional </a:t>
            </a:r>
            <a:r>
              <a:rPr sz="2200" spc="-5" dirty="0">
                <a:latin typeface="Arial"/>
                <a:cs typeface="Arial"/>
              </a:rPr>
              <a:t>threat models require physical access or proximity  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device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928" y="1217675"/>
            <a:ext cx="4072128" cy="3217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3439" y="4316983"/>
            <a:ext cx="1254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999999"/>
                </a:solidFill>
                <a:latin typeface="Arial"/>
                <a:cs typeface="Arial"/>
              </a:rPr>
              <a:t>Source:</a:t>
            </a:r>
            <a:r>
              <a:rPr sz="1200" spc="-4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999999"/>
                </a:solidFill>
                <a:latin typeface="Arial"/>
                <a:cs typeface="Arial"/>
              </a:rPr>
              <a:t>Wikipedia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40615" y="2183892"/>
            <a:ext cx="4541281" cy="1367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03901" y="3610482"/>
            <a:ext cx="2199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999999"/>
                </a:solidFill>
                <a:latin typeface="Arial"/>
                <a:cs typeface="Arial"/>
              </a:rPr>
              <a:t>Source: Cryptography</a:t>
            </a:r>
            <a:r>
              <a:rPr sz="1200" spc="-7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Research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97035" y="6585915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3087" y="4755146"/>
            <a:ext cx="3966762" cy="1988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6377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80" dirty="0"/>
              <a:t>FPGA-Based </a:t>
            </a:r>
            <a:r>
              <a:rPr sz="4000" spc="-290" dirty="0"/>
              <a:t>Power </a:t>
            </a:r>
            <a:r>
              <a:rPr sz="4000" spc="-370" dirty="0"/>
              <a:t>Side</a:t>
            </a:r>
            <a:r>
              <a:rPr sz="4000" spc="-550" dirty="0"/>
              <a:t> </a:t>
            </a:r>
            <a:r>
              <a:rPr sz="4000" spc="-320" dirty="0"/>
              <a:t>Channel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344918" y="650875"/>
            <a:ext cx="1260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95" dirty="0">
                <a:solidFill>
                  <a:srgbClr val="C54030"/>
                </a:solidFill>
                <a:latin typeface="Arial"/>
                <a:cs typeface="Arial"/>
              </a:rPr>
              <a:t>[IEEE </a:t>
            </a:r>
            <a:r>
              <a:rPr sz="2000" spc="-290" dirty="0">
                <a:solidFill>
                  <a:srgbClr val="C54030"/>
                </a:solidFill>
                <a:latin typeface="Arial"/>
                <a:cs typeface="Arial"/>
              </a:rPr>
              <a:t>S&amp;P</a:t>
            </a:r>
            <a:r>
              <a:rPr sz="2000" spc="-425" dirty="0">
                <a:solidFill>
                  <a:srgbClr val="C5403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C54030"/>
                </a:solidFill>
                <a:latin typeface="Arial"/>
                <a:cs typeface="Arial"/>
              </a:rPr>
              <a:t>18]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215858"/>
            <a:ext cx="6869430" cy="10890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FPGA can be programmed to work as a power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monitor</a:t>
            </a:r>
          </a:p>
          <a:p>
            <a:pPr marL="469900" lvl="1" indent="-182880">
              <a:lnSpc>
                <a:spcPct val="100000"/>
              </a:lnSpc>
              <a:spcBef>
                <a:spcPts val="445"/>
              </a:spcBef>
              <a:buClr>
                <a:srgbClr val="A00915"/>
              </a:buClr>
              <a:buSzPct val="83333"/>
              <a:buChar char="•"/>
              <a:tabLst>
                <a:tab pos="470534" algn="l"/>
              </a:tabLst>
            </a:pPr>
            <a:r>
              <a:rPr sz="1800" spc="-15" dirty="0">
                <a:solidFill>
                  <a:srgbClr val="7B400E"/>
                </a:solidFill>
                <a:latin typeface="Arial"/>
                <a:cs typeface="Arial"/>
              </a:rPr>
              <a:t>Power </a:t>
            </a:r>
            <a:r>
              <a:rPr sz="1800" spc="-5" dirty="0">
                <a:solidFill>
                  <a:srgbClr val="7B400E"/>
                </a:solidFill>
                <a:latin typeface="Arial"/>
                <a:cs typeface="Arial"/>
              </a:rPr>
              <a:t>consumption can be inferred </a:t>
            </a:r>
            <a:r>
              <a:rPr sz="1800" dirty="0">
                <a:solidFill>
                  <a:srgbClr val="7B400E"/>
                </a:solidFill>
                <a:latin typeface="Arial"/>
                <a:cs typeface="Arial"/>
              </a:rPr>
              <a:t>from the </a:t>
            </a:r>
            <a:r>
              <a:rPr sz="1800" spc="-5" dirty="0">
                <a:solidFill>
                  <a:srgbClr val="7B400E"/>
                </a:solidFill>
                <a:latin typeface="Arial"/>
                <a:cs typeface="Arial"/>
              </a:rPr>
              <a:t>delay</a:t>
            </a:r>
            <a:r>
              <a:rPr sz="1800" spc="105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B400E"/>
                </a:solidFill>
                <a:latin typeface="Arial"/>
                <a:cs typeface="Arial"/>
              </a:rPr>
              <a:t>variation</a:t>
            </a:r>
            <a:endParaRPr sz="18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70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Remote power analysis attack on FPGA or CPU on an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27297" y="6547815"/>
            <a:ext cx="2089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888888"/>
                </a:solidFill>
                <a:latin typeface="Arial"/>
                <a:cs typeface="Arial"/>
              </a:rPr>
              <a:t>G. </a:t>
            </a:r>
            <a:r>
              <a:rPr sz="1200" spc="-70" dirty="0">
                <a:solidFill>
                  <a:srgbClr val="888888"/>
                </a:solidFill>
                <a:latin typeface="Arial"/>
                <a:cs typeface="Arial"/>
              </a:rPr>
              <a:t>Edward </a:t>
            </a:r>
            <a:r>
              <a:rPr sz="1200" spc="-90" dirty="0">
                <a:solidFill>
                  <a:srgbClr val="888888"/>
                </a:solidFill>
                <a:latin typeface="Arial"/>
                <a:cs typeface="Arial"/>
              </a:rPr>
              <a:t>Suh, </a:t>
            </a: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Cornell</a:t>
            </a:r>
            <a:r>
              <a:rPr sz="1200" spc="-10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888888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9735" y="65478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7733" y="6507886"/>
            <a:ext cx="1160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Xilinx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Zynq-7000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4884" y="2695955"/>
            <a:ext cx="3380870" cy="3701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1882" y="3586734"/>
            <a:ext cx="1910080" cy="1457325"/>
          </a:xfrm>
          <a:custGeom>
            <a:avLst/>
            <a:gdLst/>
            <a:ahLst/>
            <a:cxnLst/>
            <a:rect l="l" t="t" r="r" b="b"/>
            <a:pathLst>
              <a:path w="1910079" h="1457325">
                <a:moveTo>
                  <a:pt x="0" y="1456944"/>
                </a:moveTo>
                <a:lnTo>
                  <a:pt x="1909571" y="1456944"/>
                </a:lnTo>
                <a:lnTo>
                  <a:pt x="1909571" y="0"/>
                </a:lnTo>
                <a:lnTo>
                  <a:pt x="0" y="0"/>
                </a:lnTo>
                <a:lnTo>
                  <a:pt x="0" y="1456944"/>
                </a:lnTo>
                <a:close/>
              </a:path>
            </a:pathLst>
          </a:custGeom>
          <a:solidFill>
            <a:srgbClr val="A631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1882" y="3586734"/>
            <a:ext cx="1910080" cy="1457325"/>
          </a:xfrm>
          <a:custGeom>
            <a:avLst/>
            <a:gdLst/>
            <a:ahLst/>
            <a:cxnLst/>
            <a:rect l="l" t="t" r="r" b="b"/>
            <a:pathLst>
              <a:path w="1910079" h="1457325">
                <a:moveTo>
                  <a:pt x="0" y="1456944"/>
                </a:moveTo>
                <a:lnTo>
                  <a:pt x="1909571" y="1456944"/>
                </a:lnTo>
                <a:lnTo>
                  <a:pt x="1909571" y="0"/>
                </a:lnTo>
                <a:lnTo>
                  <a:pt x="0" y="0"/>
                </a:lnTo>
                <a:lnTo>
                  <a:pt x="0" y="1456944"/>
                </a:lnTo>
                <a:close/>
              </a:path>
            </a:pathLst>
          </a:custGeom>
          <a:ln w="25908">
            <a:solidFill>
              <a:srgbClr val="7921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909" y="5359146"/>
            <a:ext cx="3131820" cy="887094"/>
          </a:xfrm>
          <a:custGeom>
            <a:avLst/>
            <a:gdLst/>
            <a:ahLst/>
            <a:cxnLst/>
            <a:rect l="l" t="t" r="r" b="b"/>
            <a:pathLst>
              <a:path w="3131820" h="887095">
                <a:moveTo>
                  <a:pt x="0" y="886967"/>
                </a:moveTo>
                <a:lnTo>
                  <a:pt x="3131819" y="886967"/>
                </a:lnTo>
                <a:lnTo>
                  <a:pt x="3131819" y="0"/>
                </a:lnTo>
                <a:lnTo>
                  <a:pt x="0" y="0"/>
                </a:lnTo>
                <a:lnTo>
                  <a:pt x="0" y="886967"/>
                </a:lnTo>
                <a:close/>
              </a:path>
            </a:pathLst>
          </a:custGeom>
          <a:solidFill>
            <a:srgbClr val="A631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909" y="5359146"/>
            <a:ext cx="3131820" cy="887094"/>
          </a:xfrm>
          <a:custGeom>
            <a:avLst/>
            <a:gdLst/>
            <a:ahLst/>
            <a:cxnLst/>
            <a:rect l="l" t="t" r="r" b="b"/>
            <a:pathLst>
              <a:path w="3131820" h="887095">
                <a:moveTo>
                  <a:pt x="0" y="886967"/>
                </a:moveTo>
                <a:lnTo>
                  <a:pt x="3131819" y="886967"/>
                </a:lnTo>
                <a:lnTo>
                  <a:pt x="3131819" y="0"/>
                </a:lnTo>
                <a:lnTo>
                  <a:pt x="0" y="0"/>
                </a:lnTo>
                <a:lnTo>
                  <a:pt x="0" y="886967"/>
                </a:lnTo>
                <a:close/>
              </a:path>
            </a:pathLst>
          </a:custGeom>
          <a:ln w="25908">
            <a:solidFill>
              <a:srgbClr val="7921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2254" y="4667250"/>
            <a:ext cx="349250" cy="984885"/>
          </a:xfrm>
          <a:custGeom>
            <a:avLst/>
            <a:gdLst/>
            <a:ahLst/>
            <a:cxnLst/>
            <a:rect l="l" t="t" r="r" b="b"/>
            <a:pathLst>
              <a:path w="349250" h="984885">
                <a:moveTo>
                  <a:pt x="348995" y="810006"/>
                </a:moveTo>
                <a:lnTo>
                  <a:pt x="0" y="810006"/>
                </a:lnTo>
                <a:lnTo>
                  <a:pt x="174497" y="984504"/>
                </a:lnTo>
                <a:lnTo>
                  <a:pt x="348995" y="810006"/>
                </a:lnTo>
                <a:close/>
              </a:path>
              <a:path w="349250" h="984885">
                <a:moveTo>
                  <a:pt x="261746" y="0"/>
                </a:moveTo>
                <a:lnTo>
                  <a:pt x="87248" y="0"/>
                </a:lnTo>
                <a:lnTo>
                  <a:pt x="87248" y="810006"/>
                </a:lnTo>
                <a:lnTo>
                  <a:pt x="261746" y="810006"/>
                </a:lnTo>
                <a:lnTo>
                  <a:pt x="261746" y="0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2254" y="4667250"/>
            <a:ext cx="349250" cy="984885"/>
          </a:xfrm>
          <a:custGeom>
            <a:avLst/>
            <a:gdLst/>
            <a:ahLst/>
            <a:cxnLst/>
            <a:rect l="l" t="t" r="r" b="b"/>
            <a:pathLst>
              <a:path w="349250" h="984885">
                <a:moveTo>
                  <a:pt x="0" y="810006"/>
                </a:moveTo>
                <a:lnTo>
                  <a:pt x="87248" y="810006"/>
                </a:lnTo>
                <a:lnTo>
                  <a:pt x="87248" y="0"/>
                </a:lnTo>
                <a:lnTo>
                  <a:pt x="261746" y="0"/>
                </a:lnTo>
                <a:lnTo>
                  <a:pt x="261746" y="810006"/>
                </a:lnTo>
                <a:lnTo>
                  <a:pt x="348995" y="810006"/>
                </a:lnTo>
                <a:lnTo>
                  <a:pt x="174497" y="984504"/>
                </a:lnTo>
                <a:lnTo>
                  <a:pt x="0" y="810006"/>
                </a:lnTo>
                <a:close/>
              </a:path>
            </a:pathLst>
          </a:custGeom>
          <a:ln w="25908">
            <a:solidFill>
              <a:srgbClr val="7921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00183" y="2604636"/>
            <a:ext cx="4192100" cy="19977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7622" y="5595365"/>
            <a:ext cx="795655" cy="376555"/>
          </a:xfrm>
          <a:custGeom>
            <a:avLst/>
            <a:gdLst/>
            <a:ahLst/>
            <a:cxnLst/>
            <a:rect l="l" t="t" r="r" b="b"/>
            <a:pathLst>
              <a:path w="795655" h="376554">
                <a:moveTo>
                  <a:pt x="188214" y="0"/>
                </a:moveTo>
                <a:lnTo>
                  <a:pt x="0" y="188214"/>
                </a:lnTo>
                <a:lnTo>
                  <a:pt x="188214" y="376428"/>
                </a:lnTo>
                <a:lnTo>
                  <a:pt x="188214" y="282321"/>
                </a:lnTo>
                <a:lnTo>
                  <a:pt x="701421" y="282321"/>
                </a:lnTo>
                <a:lnTo>
                  <a:pt x="795528" y="188214"/>
                </a:lnTo>
                <a:lnTo>
                  <a:pt x="701421" y="94107"/>
                </a:lnTo>
                <a:lnTo>
                  <a:pt x="188214" y="94107"/>
                </a:lnTo>
                <a:lnTo>
                  <a:pt x="188214" y="0"/>
                </a:lnTo>
                <a:close/>
              </a:path>
              <a:path w="795655" h="376554">
                <a:moveTo>
                  <a:pt x="701421" y="282321"/>
                </a:moveTo>
                <a:lnTo>
                  <a:pt x="607314" y="282321"/>
                </a:lnTo>
                <a:lnTo>
                  <a:pt x="607314" y="376428"/>
                </a:lnTo>
                <a:lnTo>
                  <a:pt x="701421" y="282321"/>
                </a:lnTo>
                <a:close/>
              </a:path>
              <a:path w="795655" h="376554">
                <a:moveTo>
                  <a:pt x="607314" y="0"/>
                </a:moveTo>
                <a:lnTo>
                  <a:pt x="607314" y="94107"/>
                </a:lnTo>
                <a:lnTo>
                  <a:pt x="701421" y="94107"/>
                </a:lnTo>
                <a:lnTo>
                  <a:pt x="607314" y="0"/>
                </a:lnTo>
                <a:close/>
              </a:path>
            </a:pathLst>
          </a:custGeom>
          <a:solidFill>
            <a:srgbClr val="A63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7622" y="5595365"/>
            <a:ext cx="795655" cy="376555"/>
          </a:xfrm>
          <a:custGeom>
            <a:avLst/>
            <a:gdLst/>
            <a:ahLst/>
            <a:cxnLst/>
            <a:rect l="l" t="t" r="r" b="b"/>
            <a:pathLst>
              <a:path w="795655" h="376554">
                <a:moveTo>
                  <a:pt x="0" y="188214"/>
                </a:moveTo>
                <a:lnTo>
                  <a:pt x="188214" y="0"/>
                </a:lnTo>
                <a:lnTo>
                  <a:pt x="188214" y="94107"/>
                </a:lnTo>
                <a:lnTo>
                  <a:pt x="607314" y="94107"/>
                </a:lnTo>
                <a:lnTo>
                  <a:pt x="607314" y="0"/>
                </a:lnTo>
                <a:lnTo>
                  <a:pt x="795528" y="188214"/>
                </a:lnTo>
                <a:lnTo>
                  <a:pt x="607314" y="376428"/>
                </a:lnTo>
                <a:lnTo>
                  <a:pt x="607314" y="282321"/>
                </a:lnTo>
                <a:lnTo>
                  <a:pt x="188214" y="282321"/>
                </a:lnTo>
                <a:lnTo>
                  <a:pt x="188214" y="376428"/>
                </a:lnTo>
                <a:lnTo>
                  <a:pt x="0" y="188214"/>
                </a:lnTo>
                <a:close/>
              </a:path>
            </a:pathLst>
          </a:custGeom>
          <a:ln w="25908">
            <a:solidFill>
              <a:srgbClr val="7921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0362" y="5595365"/>
            <a:ext cx="875030" cy="414655"/>
          </a:xfrm>
          <a:prstGeom prst="rect">
            <a:avLst/>
          </a:prstGeom>
          <a:solidFill>
            <a:srgbClr val="C4D6E9"/>
          </a:solidFill>
          <a:ln w="25907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Arial"/>
                <a:cs typeface="Arial"/>
              </a:rPr>
              <a:t>Victim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20873" y="5595365"/>
            <a:ext cx="988060" cy="414655"/>
          </a:xfrm>
          <a:custGeom>
            <a:avLst/>
            <a:gdLst/>
            <a:ahLst/>
            <a:cxnLst/>
            <a:rect l="l" t="t" r="r" b="b"/>
            <a:pathLst>
              <a:path w="988060" h="414654">
                <a:moveTo>
                  <a:pt x="0" y="414528"/>
                </a:moveTo>
                <a:lnTo>
                  <a:pt x="987551" y="414528"/>
                </a:lnTo>
                <a:lnTo>
                  <a:pt x="987551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solidFill>
            <a:srgbClr val="F8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20873" y="5595365"/>
            <a:ext cx="988060" cy="414655"/>
          </a:xfrm>
          <a:custGeom>
            <a:avLst/>
            <a:gdLst/>
            <a:ahLst/>
            <a:cxnLst/>
            <a:rect l="l" t="t" r="r" b="b"/>
            <a:pathLst>
              <a:path w="988060" h="414654">
                <a:moveTo>
                  <a:pt x="0" y="414528"/>
                </a:moveTo>
                <a:lnTo>
                  <a:pt x="987551" y="414528"/>
                </a:lnTo>
                <a:lnTo>
                  <a:pt x="987551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30729" y="5708141"/>
            <a:ext cx="1327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6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81477" y="5595365"/>
            <a:ext cx="727075" cy="414655"/>
          </a:xfrm>
          <a:prstGeom prst="rect">
            <a:avLst/>
          </a:prstGeom>
          <a:solidFill>
            <a:srgbClr val="F8D0C4"/>
          </a:solidFill>
          <a:ln w="25907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r>
              <a:rPr sz="1800" spc="-55" dirty="0">
                <a:latin typeface="Arial"/>
                <a:cs typeface="Arial"/>
              </a:rPr>
              <a:t>ttacker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8601" y="4219194"/>
            <a:ext cx="876300" cy="416559"/>
          </a:xfrm>
          <a:prstGeom prst="rect">
            <a:avLst/>
          </a:prstGeom>
          <a:solidFill>
            <a:srgbClr val="C4D6E9"/>
          </a:solidFill>
          <a:ln w="25908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440"/>
              </a:spcBef>
            </a:pPr>
            <a:r>
              <a:rPr sz="1800" spc="-50" dirty="0">
                <a:latin typeface="Arial"/>
                <a:cs typeface="Arial"/>
              </a:rPr>
              <a:t>Victim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92401" y="5671565"/>
            <a:ext cx="989330" cy="414655"/>
          </a:xfrm>
          <a:custGeom>
            <a:avLst/>
            <a:gdLst/>
            <a:ahLst/>
            <a:cxnLst/>
            <a:rect l="l" t="t" r="r" b="b"/>
            <a:pathLst>
              <a:path w="989330" h="414654">
                <a:moveTo>
                  <a:pt x="0" y="414528"/>
                </a:moveTo>
                <a:lnTo>
                  <a:pt x="989076" y="414528"/>
                </a:lnTo>
                <a:lnTo>
                  <a:pt x="9890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solidFill>
            <a:srgbClr val="F8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92401" y="5671565"/>
            <a:ext cx="989330" cy="414655"/>
          </a:xfrm>
          <a:custGeom>
            <a:avLst/>
            <a:gdLst/>
            <a:ahLst/>
            <a:cxnLst/>
            <a:rect l="l" t="t" r="r" b="b"/>
            <a:pathLst>
              <a:path w="989330" h="414654">
                <a:moveTo>
                  <a:pt x="0" y="414528"/>
                </a:moveTo>
                <a:lnTo>
                  <a:pt x="989076" y="414528"/>
                </a:lnTo>
                <a:lnTo>
                  <a:pt x="989076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92401" y="5671565"/>
            <a:ext cx="728980" cy="41465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434"/>
              </a:spcBef>
            </a:pPr>
            <a:r>
              <a:rPr sz="1800" spc="-75" dirty="0">
                <a:latin typeface="Arial"/>
                <a:cs typeface="Arial"/>
              </a:rPr>
              <a:t>Attack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0873" y="5671565"/>
            <a:ext cx="260985" cy="338455"/>
          </a:xfrm>
          <a:prstGeom prst="rect">
            <a:avLst/>
          </a:prstGeom>
          <a:solidFill>
            <a:srgbClr val="F8D0C4"/>
          </a:solidFill>
          <a:ln w="25908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r>
              <a:rPr sz="1800" spc="-40" dirty="0">
                <a:latin typeface="Arial"/>
                <a:cs typeface="Arial"/>
              </a:rPr>
              <a:t>er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23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6377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80" dirty="0"/>
              <a:t>FPGA-Based </a:t>
            </a:r>
            <a:r>
              <a:rPr sz="4000" spc="-290" dirty="0"/>
              <a:t>Power </a:t>
            </a:r>
            <a:r>
              <a:rPr sz="4000" spc="-370" dirty="0"/>
              <a:t>Side</a:t>
            </a:r>
            <a:r>
              <a:rPr sz="4000" spc="-550" dirty="0"/>
              <a:t> </a:t>
            </a:r>
            <a:r>
              <a:rPr sz="4000" spc="-320" dirty="0"/>
              <a:t>Channel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344918" y="650875"/>
            <a:ext cx="1260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95" dirty="0">
                <a:solidFill>
                  <a:srgbClr val="C54030"/>
                </a:solidFill>
                <a:latin typeface="Arial"/>
                <a:cs typeface="Arial"/>
              </a:rPr>
              <a:t>[IEEE </a:t>
            </a:r>
            <a:r>
              <a:rPr sz="2000" spc="-290" dirty="0">
                <a:solidFill>
                  <a:srgbClr val="C54030"/>
                </a:solidFill>
                <a:latin typeface="Arial"/>
                <a:cs typeface="Arial"/>
              </a:rPr>
              <a:t>S&amp;P</a:t>
            </a:r>
            <a:r>
              <a:rPr sz="2000" spc="-425" dirty="0">
                <a:solidFill>
                  <a:srgbClr val="C5403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C54030"/>
                </a:solidFill>
                <a:latin typeface="Arial"/>
                <a:cs typeface="Arial"/>
              </a:rPr>
              <a:t>18]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731803"/>
            <a:ext cx="8203311" cy="38619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5580" indent="-182880">
              <a:spcBef>
                <a:spcPts val="59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lang="en-US" sz="2000" b="1" dirty="0">
                <a:latin typeface="Arial"/>
                <a:cs typeface="Arial"/>
              </a:rPr>
              <a:t>FPGA</a:t>
            </a:r>
            <a:r>
              <a:rPr lang="en-US" altLang="ko-KR" sz="2000" b="1" dirty="0"/>
              <a:t>(Field Programmable Gate Array):</a:t>
            </a:r>
            <a:r>
              <a:rPr lang="ko-KR" altLang="ko-KR" sz="2000" b="1" dirty="0"/>
              <a:t> 디지털 회로를  프로그</a:t>
            </a:r>
            <a:r>
              <a:rPr lang="ko-KR" altLang="en-US" sz="2000" b="1" dirty="0"/>
              <a:t>래밍</a:t>
            </a:r>
            <a:r>
              <a:rPr lang="ko-KR" altLang="ko-KR" sz="2000" b="1" dirty="0"/>
              <a:t>하듯이 설계할 수 있게 만들어진 반도체 칩</a:t>
            </a:r>
            <a:endParaRPr lang="en-US" altLang="ko-KR" sz="2000" b="1" dirty="0"/>
          </a:p>
          <a:p>
            <a:pPr marL="195580" indent="-182880">
              <a:spcBef>
                <a:spcPts val="59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dirty="0"/>
          </a:p>
          <a:p>
            <a:pPr marL="12700">
              <a:spcBef>
                <a:spcPts val="59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en-US" altLang="ko-KR" sz="2000" dirty="0"/>
              <a:t>- </a:t>
            </a:r>
            <a:r>
              <a:rPr lang="ko-KR" altLang="ko-KR" sz="2000" dirty="0"/>
              <a:t>비어 있는 회로판과 같이</a:t>
            </a:r>
            <a:r>
              <a:rPr lang="en-US" altLang="ko-KR" sz="2000" dirty="0"/>
              <a:t> </a:t>
            </a:r>
            <a:r>
              <a:rPr lang="ko-KR" altLang="ko-KR" sz="2000" dirty="0"/>
              <a:t>그 자체로</a:t>
            </a:r>
            <a:r>
              <a:rPr lang="ko-KR" altLang="en-US" sz="2000" dirty="0"/>
              <a:t>는</a:t>
            </a:r>
            <a:r>
              <a:rPr lang="ko-KR" altLang="ko-KR" sz="2000" dirty="0"/>
              <a:t> 아무것도 할 수 없</a:t>
            </a:r>
            <a:r>
              <a:rPr lang="ko-KR" altLang="en-US" sz="2000" dirty="0"/>
              <a:t>으며</a:t>
            </a:r>
            <a:r>
              <a:rPr lang="en-US" altLang="ko-KR" sz="2000" dirty="0"/>
              <a:t> </a:t>
            </a:r>
            <a:r>
              <a:rPr lang="ko-KR" altLang="ko-KR" sz="2000" dirty="0"/>
              <a:t>디자이너</a:t>
            </a:r>
            <a:r>
              <a:rPr lang="ko-KR" altLang="en-US" sz="2000" dirty="0"/>
              <a:t>가 </a:t>
            </a:r>
            <a:r>
              <a:rPr lang="en-US" altLang="ko-KR" sz="2000" dirty="0"/>
              <a:t>bit file</a:t>
            </a:r>
            <a:r>
              <a:rPr lang="ko-KR" altLang="en-US" sz="2000" dirty="0"/>
              <a:t>이라는 </a:t>
            </a:r>
            <a:r>
              <a:rPr lang="ko-KR" altLang="ko-KR" sz="2000" dirty="0"/>
              <a:t>구성 파일을 작성</a:t>
            </a:r>
            <a:r>
              <a:rPr lang="en-US" altLang="ko-KR" sz="2000" dirty="0"/>
              <a:t> </a:t>
            </a:r>
            <a:r>
              <a:rPr lang="ko-KR" altLang="en-US" sz="2000" dirty="0"/>
              <a:t>후 </a:t>
            </a:r>
            <a:r>
              <a:rPr lang="ko-KR" altLang="ko-KR" sz="2000" dirty="0"/>
              <a:t> 로드</a:t>
            </a:r>
            <a:r>
              <a:rPr lang="ko-KR" altLang="en-US" sz="2000" dirty="0"/>
              <a:t>를 하면  </a:t>
            </a:r>
            <a:r>
              <a:rPr lang="en-US" altLang="ko-KR" sz="2000" dirty="0"/>
              <a:t> FPGA</a:t>
            </a:r>
            <a:r>
              <a:rPr lang="ko-KR" altLang="ko-KR" sz="2000" dirty="0"/>
              <a:t>는 설계한 디지털 회로처럼 동작</a:t>
            </a:r>
            <a:endParaRPr lang="en-US" altLang="ko-KR" sz="2000" dirty="0"/>
          </a:p>
          <a:p>
            <a:pPr marL="195580" indent="-182880">
              <a:spcBef>
                <a:spcPts val="59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sz="2000" dirty="0"/>
          </a:p>
          <a:p>
            <a:pPr marL="12700">
              <a:spcBef>
                <a:spcPts val="59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en-US" altLang="ko-KR" sz="2000" dirty="0"/>
              <a:t>=&gt;FPGA </a:t>
            </a:r>
            <a:r>
              <a:rPr lang="ko-KR" altLang="en-US" sz="2000" dirty="0"/>
              <a:t>환경에서 </a:t>
            </a:r>
            <a:r>
              <a:rPr lang="en-US" altLang="ko-KR" sz="2000" dirty="0"/>
              <a:t>power</a:t>
            </a:r>
            <a:r>
              <a:rPr lang="ko-KR" altLang="en-US" sz="2000" dirty="0"/>
              <a:t>를 측정하는 디바이스를 만든 후  </a:t>
            </a:r>
            <a:r>
              <a:rPr lang="en-US" altLang="ko-KR" sz="2000" dirty="0"/>
              <a:t>software program</a:t>
            </a:r>
            <a:r>
              <a:rPr lang="ko-KR" altLang="en-US" sz="2000" dirty="0"/>
              <a:t> </a:t>
            </a:r>
            <a:r>
              <a:rPr lang="en-US" altLang="ko-KR" sz="2000" dirty="0"/>
              <a:t>power</a:t>
            </a:r>
            <a:r>
              <a:rPr lang="ko-KR" altLang="en-US" sz="2000" dirty="0"/>
              <a:t>를 잴 수 있음 </a:t>
            </a:r>
            <a:endParaRPr lang="en-US" altLang="ko-KR" sz="2000" dirty="0"/>
          </a:p>
          <a:p>
            <a:pPr marL="195580" indent="-182880">
              <a:spcBef>
                <a:spcPts val="59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dirty="0"/>
          </a:p>
          <a:p>
            <a:pPr marL="195580" indent="-182880">
              <a:spcBef>
                <a:spcPts val="59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dirty="0"/>
          </a:p>
        </p:txBody>
      </p:sp>
      <p:sp>
        <p:nvSpPr>
          <p:cNvPr id="8" name="object 8"/>
          <p:cNvSpPr txBox="1"/>
          <p:nvPr/>
        </p:nvSpPr>
        <p:spPr>
          <a:xfrm>
            <a:off x="3527297" y="6547815"/>
            <a:ext cx="2089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888888"/>
                </a:solidFill>
                <a:latin typeface="Arial"/>
                <a:cs typeface="Arial"/>
              </a:rPr>
              <a:t>G. </a:t>
            </a:r>
            <a:r>
              <a:rPr sz="1200" spc="-70" dirty="0">
                <a:solidFill>
                  <a:srgbClr val="888888"/>
                </a:solidFill>
                <a:latin typeface="Arial"/>
                <a:cs typeface="Arial"/>
              </a:rPr>
              <a:t>Edward </a:t>
            </a:r>
            <a:r>
              <a:rPr sz="1200" spc="-90" dirty="0">
                <a:solidFill>
                  <a:srgbClr val="888888"/>
                </a:solidFill>
                <a:latin typeface="Arial"/>
                <a:cs typeface="Arial"/>
              </a:rPr>
              <a:t>Suh, </a:t>
            </a: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Cornell</a:t>
            </a:r>
            <a:r>
              <a:rPr sz="1200" spc="-10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888888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9735" y="65478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7733" y="6507886"/>
            <a:ext cx="1160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Xilinx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Zynq-7000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6377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80" dirty="0"/>
              <a:t>FPGA-Based </a:t>
            </a:r>
            <a:r>
              <a:rPr sz="4000" spc="-290" dirty="0"/>
              <a:t>Power </a:t>
            </a:r>
            <a:r>
              <a:rPr sz="4000" spc="-370" dirty="0"/>
              <a:t>Side</a:t>
            </a:r>
            <a:r>
              <a:rPr sz="4000" spc="-550" dirty="0"/>
              <a:t> </a:t>
            </a:r>
            <a:r>
              <a:rPr sz="4000" spc="-320" dirty="0"/>
              <a:t>Channel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344918" y="650875"/>
            <a:ext cx="1260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95" dirty="0">
                <a:solidFill>
                  <a:srgbClr val="C54030"/>
                </a:solidFill>
                <a:latin typeface="Arial"/>
                <a:cs typeface="Arial"/>
              </a:rPr>
              <a:t>[IEEE </a:t>
            </a:r>
            <a:r>
              <a:rPr sz="2000" spc="-290" dirty="0">
                <a:solidFill>
                  <a:srgbClr val="C54030"/>
                </a:solidFill>
                <a:latin typeface="Arial"/>
                <a:cs typeface="Arial"/>
              </a:rPr>
              <a:t>S&amp;P</a:t>
            </a:r>
            <a:r>
              <a:rPr sz="2000" spc="-425" dirty="0">
                <a:solidFill>
                  <a:srgbClr val="C5403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C54030"/>
                </a:solidFill>
                <a:latin typeface="Arial"/>
                <a:cs typeface="Arial"/>
              </a:rPr>
              <a:t>18]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9" y="1215858"/>
            <a:ext cx="8203311" cy="658577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spcBef>
                <a:spcPts val="59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endParaRPr lang="en-US" altLang="ko-KR" sz="2000" b="1" dirty="0"/>
          </a:p>
          <a:p>
            <a:pPr marL="195580" indent="-182880">
              <a:lnSpc>
                <a:spcPct val="150000"/>
              </a:lnSpc>
              <a:spcBef>
                <a:spcPts val="59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lang="en-US" altLang="ko-KR" sz="2000" dirty="0"/>
              <a:t> </a:t>
            </a:r>
            <a:r>
              <a:rPr lang="en-US" altLang="ko-KR" sz="2000" b="1" dirty="0"/>
              <a:t>P(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power):</a:t>
            </a:r>
            <a:r>
              <a:rPr lang="ko-KR" altLang="en-US" sz="2000" b="1" dirty="0"/>
              <a:t> 단위 시간동안 전류가 하는 일의 양</a:t>
            </a:r>
            <a:r>
              <a:rPr lang="en-US" altLang="ko-KR" sz="2000" b="1" dirty="0"/>
              <a:t>, P = IV</a:t>
            </a:r>
          </a:p>
          <a:p>
            <a:pPr marL="355600" indent="-342900">
              <a:lnSpc>
                <a:spcPct val="150000"/>
              </a:lnSpc>
              <a:spcBef>
                <a:spcPts val="595"/>
              </a:spcBef>
              <a:buClr>
                <a:srgbClr val="A00915"/>
              </a:buClr>
              <a:buSzPct val="85000"/>
              <a:buFontTx/>
              <a:buChar char="-"/>
              <a:tabLst>
                <a:tab pos="195580" algn="l"/>
              </a:tabLst>
            </a:pPr>
            <a:r>
              <a:rPr lang="en-US" altLang="ko-KR" sz="2000" dirty="0"/>
              <a:t>Power</a:t>
            </a:r>
            <a:r>
              <a:rPr lang="ko-KR" altLang="en-US" sz="2000" dirty="0"/>
              <a:t> 소비 </a:t>
            </a:r>
            <a:r>
              <a:rPr lang="en-US" altLang="ko-KR" sz="2000" dirty="0"/>
              <a:t>=&gt; P</a:t>
            </a:r>
            <a:r>
              <a:rPr lang="ko-KR" altLang="en-US" sz="2000" dirty="0"/>
              <a:t> 감소 </a:t>
            </a:r>
            <a:r>
              <a:rPr lang="en-US" altLang="ko-KR" sz="2000" dirty="0"/>
              <a:t>=&gt; V </a:t>
            </a:r>
            <a:r>
              <a:rPr lang="ko-KR" altLang="en-US" sz="2000" dirty="0"/>
              <a:t>감소  </a:t>
            </a:r>
            <a:r>
              <a:rPr lang="en-US" altLang="ko-KR" sz="2000" b="1" dirty="0"/>
              <a:t>(voltage drop)</a:t>
            </a:r>
          </a:p>
          <a:p>
            <a:pPr marL="355600" indent="-342900">
              <a:lnSpc>
                <a:spcPct val="150000"/>
              </a:lnSpc>
              <a:spcBef>
                <a:spcPts val="595"/>
              </a:spcBef>
              <a:buClr>
                <a:srgbClr val="A00915"/>
              </a:buClr>
              <a:buSzPct val="85000"/>
              <a:buFontTx/>
              <a:buChar char="-"/>
              <a:tabLst>
                <a:tab pos="195580" algn="l"/>
              </a:tabLst>
            </a:pPr>
            <a:r>
              <a:rPr lang="ko-KR" altLang="en-US" sz="2000" dirty="0"/>
              <a:t>떨어진 </a:t>
            </a:r>
            <a:r>
              <a:rPr lang="en-US" altLang="ko-KR" sz="2000" dirty="0"/>
              <a:t>voltage </a:t>
            </a:r>
            <a:r>
              <a:rPr lang="ko-KR" altLang="en-US" sz="2000" dirty="0"/>
              <a:t>를 회복하여 논리 회로가 안정되고 유효한 신호를 출력할 때까지 </a:t>
            </a:r>
            <a:r>
              <a:rPr lang="en-US" altLang="ko-KR" sz="2000" dirty="0"/>
              <a:t>delay</a:t>
            </a:r>
            <a:r>
              <a:rPr lang="ko-KR" altLang="en-US" sz="2000" dirty="0"/>
              <a:t> 발생  </a:t>
            </a:r>
            <a:r>
              <a:rPr lang="en-US" altLang="ko-KR" sz="2000" b="1" dirty="0"/>
              <a:t>( propagation delay) </a:t>
            </a:r>
          </a:p>
          <a:p>
            <a:pPr marL="12700">
              <a:lnSpc>
                <a:spcPct val="150000"/>
              </a:lnSpc>
              <a:spcBef>
                <a:spcPts val="59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en-US" altLang="ko-KR" sz="2000" b="1" dirty="0"/>
              <a:t> </a:t>
            </a:r>
          </a:p>
          <a:p>
            <a:pPr marL="355600" indent="-342900">
              <a:lnSpc>
                <a:spcPct val="150000"/>
              </a:lnSpc>
              <a:spcBef>
                <a:spcPts val="595"/>
              </a:spcBef>
              <a:buClr>
                <a:srgbClr val="A00915"/>
              </a:buClr>
              <a:buSzPct val="85000"/>
              <a:buFont typeface="Wingdings" panose="05000000000000000000" pitchFamily="2" charset="2"/>
              <a:buChar char="§"/>
              <a:tabLst>
                <a:tab pos="195580" algn="l"/>
              </a:tabLst>
            </a:pPr>
            <a:r>
              <a:rPr lang="ko-KR" altLang="en-US" sz="2000" b="1" dirty="0"/>
              <a:t>역 연산</a:t>
            </a:r>
            <a:endParaRPr lang="en-US" altLang="ko-KR" sz="2000" b="1" dirty="0"/>
          </a:p>
          <a:p>
            <a:pPr marL="355600" indent="-342900">
              <a:lnSpc>
                <a:spcPct val="150000"/>
              </a:lnSpc>
              <a:spcBef>
                <a:spcPts val="595"/>
              </a:spcBef>
              <a:buClr>
                <a:srgbClr val="A00915"/>
              </a:buClr>
              <a:buSzPct val="85000"/>
              <a:buFontTx/>
              <a:buChar char="-"/>
              <a:tabLst>
                <a:tab pos="195580" algn="l"/>
              </a:tabLst>
            </a:pPr>
            <a:r>
              <a:rPr lang="en-US" altLang="ko-KR" sz="2000" dirty="0"/>
              <a:t>Delay </a:t>
            </a:r>
            <a:r>
              <a:rPr lang="ko-KR" altLang="en-US" sz="2000" dirty="0"/>
              <a:t>측정 및 분석  </a:t>
            </a:r>
            <a:r>
              <a:rPr lang="en-US" altLang="ko-KR" sz="2000" dirty="0"/>
              <a:t>-&gt; voltage </a:t>
            </a:r>
            <a:r>
              <a:rPr lang="ko-KR" altLang="en-US" sz="2000" dirty="0"/>
              <a:t>측정 및 분석</a:t>
            </a:r>
            <a:r>
              <a:rPr lang="en-US" altLang="ko-KR" sz="2000" dirty="0"/>
              <a:t> -&gt; Power </a:t>
            </a:r>
            <a:r>
              <a:rPr lang="ko-KR" altLang="en-US" sz="2000" dirty="0"/>
              <a:t>소비량 측정 가능</a:t>
            </a:r>
            <a:endParaRPr lang="en-US" altLang="ko-KR" sz="2000" dirty="0"/>
          </a:p>
          <a:p>
            <a:pPr marL="355600" indent="-342900">
              <a:lnSpc>
                <a:spcPct val="150000"/>
              </a:lnSpc>
              <a:spcBef>
                <a:spcPts val="595"/>
              </a:spcBef>
              <a:buClr>
                <a:srgbClr val="A00915"/>
              </a:buClr>
              <a:buSzPct val="85000"/>
              <a:buFontTx/>
              <a:buChar char="-"/>
              <a:tabLst>
                <a:tab pos="195580" algn="l"/>
              </a:tabLst>
            </a:pPr>
            <a:r>
              <a:rPr lang="ko-KR" altLang="en-US" sz="2000" dirty="0"/>
              <a:t>주어진 시간 내 </a:t>
            </a:r>
            <a:r>
              <a:rPr lang="en-US" altLang="ko-KR" sz="2000" dirty="0"/>
              <a:t>010101..</a:t>
            </a:r>
            <a:r>
              <a:rPr lang="ko-KR" altLang="en-US" sz="2000" dirty="0"/>
              <a:t>이 몇 번 실행 되는지 측정 </a:t>
            </a:r>
            <a:r>
              <a:rPr lang="en-US" altLang="ko-KR" sz="2000" dirty="0"/>
              <a:t> (delay </a:t>
            </a:r>
            <a:r>
              <a:rPr lang="ko-KR" altLang="en-US" sz="2000" dirty="0"/>
              <a:t>알 수 있음</a:t>
            </a:r>
            <a:r>
              <a:rPr lang="en-US" altLang="ko-KR" sz="2000" dirty="0"/>
              <a:t>) </a:t>
            </a:r>
          </a:p>
          <a:p>
            <a:pPr marL="355600" indent="-342900">
              <a:lnSpc>
                <a:spcPct val="150000"/>
              </a:lnSpc>
              <a:spcBef>
                <a:spcPts val="595"/>
              </a:spcBef>
              <a:buClr>
                <a:srgbClr val="A00915"/>
              </a:buClr>
              <a:buSzPct val="85000"/>
              <a:buFontTx/>
              <a:buChar char="-"/>
              <a:tabLst>
                <a:tab pos="195580" algn="l"/>
              </a:tabLst>
            </a:pPr>
            <a:endParaRPr lang="en-US" altLang="ko-KR" sz="2000" b="1" dirty="0"/>
          </a:p>
          <a:p>
            <a:pPr marL="12700">
              <a:lnSpc>
                <a:spcPct val="150000"/>
              </a:lnSpc>
              <a:spcBef>
                <a:spcPts val="595"/>
              </a:spcBef>
              <a:buClr>
                <a:srgbClr val="A00915"/>
              </a:buClr>
              <a:buSzPct val="85000"/>
              <a:tabLst>
                <a:tab pos="195580" algn="l"/>
              </a:tabLst>
            </a:pPr>
            <a:r>
              <a:rPr lang="en-US" altLang="ko-KR" sz="2000" b="1" dirty="0"/>
              <a:t> </a:t>
            </a:r>
          </a:p>
          <a:p>
            <a:pPr marL="355600" indent="-342900">
              <a:lnSpc>
                <a:spcPct val="150000"/>
              </a:lnSpc>
              <a:spcBef>
                <a:spcPts val="595"/>
              </a:spcBef>
              <a:buClr>
                <a:srgbClr val="A00915"/>
              </a:buClr>
              <a:buSzPct val="85000"/>
              <a:buFont typeface="Arial" panose="020B0604020202020204" pitchFamily="34" charset="0"/>
              <a:buChar char="•"/>
              <a:tabLst>
                <a:tab pos="195580" algn="l"/>
              </a:tabLst>
            </a:pPr>
            <a:endParaRPr lang="en-US" altLang="ko-KR" sz="2000" b="1" dirty="0"/>
          </a:p>
          <a:p>
            <a:pPr marL="195580" indent="-182880">
              <a:spcBef>
                <a:spcPts val="59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endParaRPr lang="en-US" altLang="ko-KR" dirty="0"/>
          </a:p>
        </p:txBody>
      </p:sp>
      <p:sp>
        <p:nvSpPr>
          <p:cNvPr id="8" name="object 8"/>
          <p:cNvSpPr txBox="1"/>
          <p:nvPr/>
        </p:nvSpPr>
        <p:spPr>
          <a:xfrm>
            <a:off x="3527297" y="6547815"/>
            <a:ext cx="2089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888888"/>
                </a:solidFill>
                <a:latin typeface="Arial"/>
                <a:cs typeface="Arial"/>
              </a:rPr>
              <a:t>G. </a:t>
            </a:r>
            <a:r>
              <a:rPr sz="1200" spc="-70" dirty="0">
                <a:solidFill>
                  <a:srgbClr val="888888"/>
                </a:solidFill>
                <a:latin typeface="Arial"/>
                <a:cs typeface="Arial"/>
              </a:rPr>
              <a:t>Edward </a:t>
            </a:r>
            <a:r>
              <a:rPr sz="1200" spc="-90" dirty="0">
                <a:solidFill>
                  <a:srgbClr val="888888"/>
                </a:solidFill>
                <a:latin typeface="Arial"/>
                <a:cs typeface="Arial"/>
              </a:rPr>
              <a:t>Suh, </a:t>
            </a: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Cornell</a:t>
            </a:r>
            <a:r>
              <a:rPr sz="1200" spc="-10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888888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9735" y="65478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7733" y="6507886"/>
            <a:ext cx="1160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Xilinx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Zynq-7000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434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36" y="1130808"/>
            <a:ext cx="8336915" cy="0"/>
          </a:xfrm>
          <a:custGeom>
            <a:avLst/>
            <a:gdLst/>
            <a:ahLst/>
            <a:cxnLst/>
            <a:rect l="l" t="t" r="r" b="b"/>
            <a:pathLst>
              <a:path w="8336915">
                <a:moveTo>
                  <a:pt x="0" y="0"/>
                </a:moveTo>
                <a:lnTo>
                  <a:pt x="8336407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97891"/>
            <a:ext cx="5471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80" dirty="0"/>
              <a:t>FPGA-Based </a:t>
            </a:r>
            <a:r>
              <a:rPr sz="4000" spc="-290" dirty="0"/>
              <a:t>Power</a:t>
            </a:r>
            <a:r>
              <a:rPr sz="4000" spc="-415" dirty="0"/>
              <a:t> </a:t>
            </a:r>
            <a:r>
              <a:rPr sz="4000" spc="-85" dirty="0"/>
              <a:t>Monitor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35940" y="1278382"/>
            <a:ext cx="8045450" cy="2197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Can we build a power monitor by programming an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FPGA?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00915"/>
              </a:buClr>
              <a:buFont typeface="Wingdings"/>
              <a:buChar char=""/>
            </a:pPr>
            <a:endParaRPr sz="1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Propagation delay reflects the power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consumption</a:t>
            </a:r>
          </a:p>
          <a:p>
            <a:pPr marL="469900" lvl="1" indent="-182880">
              <a:lnSpc>
                <a:spcPct val="100000"/>
              </a:lnSpc>
              <a:spcBef>
                <a:spcPts val="440"/>
              </a:spcBef>
              <a:buClr>
                <a:srgbClr val="A00915"/>
              </a:buClr>
              <a:buSzPct val="83333"/>
              <a:buChar char="•"/>
              <a:tabLst>
                <a:tab pos="470534" algn="l"/>
              </a:tabLst>
            </a:pPr>
            <a:r>
              <a:rPr sz="1800" dirty="0">
                <a:solidFill>
                  <a:srgbClr val="7B400E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7B400E"/>
                </a:solidFill>
                <a:latin typeface="Arial"/>
                <a:cs typeface="Arial"/>
              </a:rPr>
              <a:t>current flow leads </a:t>
            </a:r>
            <a:r>
              <a:rPr sz="1800" dirty="0">
                <a:solidFill>
                  <a:srgbClr val="7B400E"/>
                </a:solidFill>
                <a:latin typeface="Arial"/>
                <a:cs typeface="Arial"/>
              </a:rPr>
              <a:t>to IR </a:t>
            </a:r>
            <a:r>
              <a:rPr sz="1800" spc="-5" dirty="0">
                <a:solidFill>
                  <a:srgbClr val="7B400E"/>
                </a:solidFill>
                <a:latin typeface="Arial"/>
                <a:cs typeface="Arial"/>
              </a:rPr>
              <a:t>voltage drops in </a:t>
            </a:r>
            <a:r>
              <a:rPr sz="1800" dirty="0">
                <a:solidFill>
                  <a:srgbClr val="7B400E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7B400E"/>
                </a:solidFill>
                <a:latin typeface="Arial"/>
                <a:cs typeface="Arial"/>
              </a:rPr>
              <a:t>power </a:t>
            </a:r>
            <a:r>
              <a:rPr sz="1800" spc="-5" dirty="0">
                <a:solidFill>
                  <a:srgbClr val="7B400E"/>
                </a:solidFill>
                <a:latin typeface="Arial"/>
                <a:cs typeface="Arial"/>
              </a:rPr>
              <a:t>distribution</a:t>
            </a:r>
            <a:r>
              <a:rPr sz="1800" spc="160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B400E"/>
                </a:solidFill>
                <a:latin typeface="Arial"/>
                <a:cs typeface="Arial"/>
              </a:rPr>
              <a:t>network</a:t>
            </a:r>
            <a:endParaRPr sz="18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30"/>
              </a:spcBef>
              <a:buClr>
                <a:srgbClr val="A00915"/>
              </a:buClr>
              <a:buSzPct val="83333"/>
              <a:buChar char="•"/>
              <a:tabLst>
                <a:tab pos="470534" algn="l"/>
              </a:tabLst>
            </a:pPr>
            <a:r>
              <a:rPr sz="1800" spc="-5" dirty="0">
                <a:solidFill>
                  <a:srgbClr val="7B400E"/>
                </a:solidFill>
                <a:latin typeface="Arial"/>
                <a:cs typeface="Arial"/>
              </a:rPr>
              <a:t>Propagation </a:t>
            </a:r>
            <a:r>
              <a:rPr sz="1800" spc="-10" dirty="0">
                <a:solidFill>
                  <a:srgbClr val="7B400E"/>
                </a:solidFill>
                <a:latin typeface="Arial"/>
                <a:cs typeface="Arial"/>
              </a:rPr>
              <a:t>delays </a:t>
            </a:r>
            <a:r>
              <a:rPr sz="1800" spc="-5" dirty="0">
                <a:solidFill>
                  <a:srgbClr val="7B400E"/>
                </a:solidFill>
                <a:latin typeface="Arial"/>
                <a:cs typeface="Arial"/>
              </a:rPr>
              <a:t>are proportional </a:t>
            </a:r>
            <a:r>
              <a:rPr sz="1800" dirty="0">
                <a:solidFill>
                  <a:srgbClr val="7B400E"/>
                </a:solidFill>
                <a:latin typeface="Arial"/>
                <a:cs typeface="Arial"/>
              </a:rPr>
              <a:t>to the</a:t>
            </a:r>
            <a:r>
              <a:rPr sz="1800" spc="85" dirty="0">
                <a:solidFill>
                  <a:srgbClr val="7B400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B400E"/>
                </a:solidFill>
                <a:latin typeface="Arial"/>
                <a:cs typeface="Arial"/>
              </a:rPr>
              <a:t>voltage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A00915"/>
              </a:buClr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A00915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The propagation delay can be converted into digital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values!</a:t>
            </a:r>
          </a:p>
        </p:txBody>
      </p:sp>
      <p:sp>
        <p:nvSpPr>
          <p:cNvPr id="6" name="object 6"/>
          <p:cNvSpPr/>
          <p:nvPr/>
        </p:nvSpPr>
        <p:spPr>
          <a:xfrm>
            <a:off x="4088940" y="3895633"/>
            <a:ext cx="4651151" cy="1606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62525" y="5701690"/>
            <a:ext cx="3048000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Delay </a:t>
            </a:r>
            <a:r>
              <a:rPr sz="1400" dirty="0">
                <a:latin typeface="Arial"/>
                <a:cs typeface="Arial"/>
              </a:rPr>
              <a:t>Line + </a:t>
            </a:r>
            <a:r>
              <a:rPr sz="1400" spc="-5" dirty="0">
                <a:latin typeface="Arial"/>
                <a:cs typeface="Arial"/>
              </a:rPr>
              <a:t>Time-to-Digital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Converter</a:t>
            </a:r>
            <a:endParaRPr sz="1400">
              <a:latin typeface="Arial"/>
              <a:cs typeface="Arial"/>
            </a:endParaRPr>
          </a:p>
          <a:p>
            <a:pPr marL="770255">
              <a:lnSpc>
                <a:spcPct val="100000"/>
              </a:lnSpc>
              <a:spcBef>
                <a:spcPts val="965"/>
              </a:spcBef>
            </a:pP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Gnad et </a:t>
            </a:r>
            <a:r>
              <a:rPr sz="1200" spc="-5" dirty="0">
                <a:solidFill>
                  <a:srgbClr val="999999"/>
                </a:solidFill>
                <a:latin typeface="Arial"/>
                <a:cs typeface="Arial"/>
              </a:rPr>
              <a:t>al.,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FPT</a:t>
            </a:r>
            <a:r>
              <a:rPr sz="1200" spc="-4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999999"/>
                </a:solidFill>
                <a:latin typeface="Arial"/>
                <a:cs typeface="Arial"/>
              </a:rPr>
              <a:t>‘16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30" y="4056215"/>
            <a:ext cx="3582112" cy="1462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1984" y="5682488"/>
            <a:ext cx="2448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Ring </a:t>
            </a:r>
            <a:r>
              <a:rPr sz="1400" dirty="0">
                <a:latin typeface="Arial"/>
                <a:cs typeface="Arial"/>
              </a:rPr>
              <a:t>Oscillator </a:t>
            </a:r>
            <a:r>
              <a:rPr sz="1400" spc="-5" dirty="0">
                <a:latin typeface="Arial"/>
                <a:cs typeface="Arial"/>
              </a:rPr>
              <a:t>(RO)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Counter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5" dirty="0"/>
              <a:t>G. </a:t>
            </a:r>
            <a:r>
              <a:rPr spc="-70" dirty="0"/>
              <a:t>Edward </a:t>
            </a:r>
            <a:r>
              <a:rPr spc="-90" dirty="0"/>
              <a:t>Suh, </a:t>
            </a:r>
            <a:r>
              <a:rPr spc="-50" dirty="0"/>
              <a:t>Cornell</a:t>
            </a:r>
            <a:r>
              <a:rPr spc="-105" dirty="0"/>
              <a:t> </a:t>
            </a:r>
            <a:r>
              <a:rPr spc="-40" dirty="0"/>
              <a:t>University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97035" y="6585915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2305</Words>
  <Application>Microsoft Office PowerPoint</Application>
  <PresentationFormat>화면 슬라이드 쇼(4:3)</PresentationFormat>
  <Paragraphs>496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DejaVu Sans</vt:lpstr>
      <vt:lpstr>맑은 고딕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Office Theme</vt:lpstr>
      <vt:lpstr>PowerPoint 프레젠테이션</vt:lpstr>
      <vt:lpstr>Need for Secure Hardware</vt:lpstr>
      <vt:lpstr>Roadmap</vt:lpstr>
      <vt:lpstr>Covert and Side Channels</vt:lpstr>
      <vt:lpstr>Traditional Power Side-Channel Attacks</vt:lpstr>
      <vt:lpstr>FPGA-Based Power Side Channel</vt:lpstr>
      <vt:lpstr>FPGA-Based Power Side Channel</vt:lpstr>
      <vt:lpstr>FPGA-Based Power Side Channel</vt:lpstr>
      <vt:lpstr>FPGA-Based Power Monitor</vt:lpstr>
      <vt:lpstr>RO Frequency vs. Power Consumption</vt:lpstr>
      <vt:lpstr>Simple Power Analysis Attack on RSA</vt:lpstr>
      <vt:lpstr>CPU-to-FPGA Power Side Channel</vt:lpstr>
      <vt:lpstr>CPU-to-FPGA Power Side Channel</vt:lpstr>
      <vt:lpstr>Convolutional Neural Networks (CNNs)</vt:lpstr>
      <vt:lpstr>Memory Access Side Channel: CNN</vt:lpstr>
      <vt:lpstr>Memory Access Side Channel: CNN</vt:lpstr>
      <vt:lpstr>Memory Access Side Channel: CNN</vt:lpstr>
      <vt:lpstr>Memory Access Side Channel: CNN</vt:lpstr>
      <vt:lpstr>Microarchitecture Timing Channels</vt:lpstr>
      <vt:lpstr>Microarchitecture Timing Channels</vt:lpstr>
      <vt:lpstr>Cache Timing Channel</vt:lpstr>
      <vt:lpstr>Cache Timing Channel</vt:lpstr>
      <vt:lpstr>Cache Timing Channel</vt:lpstr>
      <vt:lpstr>Cache Timing Channel</vt:lpstr>
      <vt:lpstr>Cache Timing Channel</vt:lpstr>
      <vt:lpstr>Need for a New HW-SW Contract</vt:lpstr>
      <vt:lpstr>Need for a New HW-SW Contract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and Demo Platform</dc:title>
  <dc:creator>Edward Suh</dc:creator>
  <cp:lastModifiedBy>유 지혁</cp:lastModifiedBy>
  <cp:revision>32</cp:revision>
  <dcterms:created xsi:type="dcterms:W3CDTF">2019-08-04T16:27:05Z</dcterms:created>
  <dcterms:modified xsi:type="dcterms:W3CDTF">2019-08-05T06:21:00Z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2019-08-04T00:00:00Z</vt:filetime>
  </property>
</Properties>
</file>