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282">
          <p15:clr>
            <a:srgbClr val="A4A3A4"/>
          </p15:clr>
        </p15:guide>
        <p15:guide id="2" orient="horz" pos="4032">
          <p15:clr>
            <a:srgbClr val="A4A3A4"/>
          </p15:clr>
        </p15:guide>
        <p15:guide id="3" orient="horz" pos="157">
          <p15:clr>
            <a:srgbClr val="A4A3A4"/>
          </p15:clr>
        </p15:guide>
        <p15:guide id="4" orient="horz" pos="1009">
          <p15:clr>
            <a:srgbClr val="A4A3A4"/>
          </p15:clr>
        </p15:guide>
        <p15:guide id="5" orient="horz" pos="3888">
          <p15:clr>
            <a:srgbClr val="A4A3A4"/>
          </p15:clr>
        </p15:guide>
        <p15:guide id="6" pos="5470">
          <p15:clr>
            <a:srgbClr val="A4A3A4"/>
          </p15:clr>
        </p15:guide>
        <p15:guide id="7" pos="287">
          <p15:clr>
            <a:srgbClr val="A4A3A4"/>
          </p15:clr>
        </p15:guide>
        <p15:guide id="8" pos="2889">
          <p15:clr>
            <a:srgbClr val="A4A3A4"/>
          </p15:clr>
        </p15:guide>
        <p15:guide id="9" pos="2811">
          <p15:clr>
            <a:srgbClr val="A4A3A4"/>
          </p15:clr>
        </p15:guide>
        <p15:guide id="10" pos="2947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23" roundtripDataSignature="AMtx7mjOG1QiVg+oUscdQmLKm4XwgJDI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8D70BE4-809A-4304-B423-E0A31A74D1F9}">
  <a:tblStyle styleId="{D8D70BE4-809A-4304-B423-E0A31A74D1F9}" styleName="Table_0">
    <a:wholeTbl>
      <a:tcTxStyle b="off" i="off">
        <a:font>
          <a:latin typeface="Intel Clear"/>
          <a:ea typeface="Intel Clear"/>
          <a:cs typeface="Intel Clear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BF5"/>
          </a:solidFill>
        </a:fill>
      </a:tcStyle>
    </a:wholeTbl>
    <a:band1H>
      <a:tcTxStyle/>
      <a:tcStyle>
        <a:fill>
          <a:solidFill>
            <a:srgbClr val="CAD4EA"/>
          </a:solidFill>
        </a:fill>
      </a:tcStyle>
    </a:band1H>
    <a:band2H>
      <a:tcTxStyle/>
    </a:band2H>
    <a:band1V>
      <a:tcTxStyle/>
      <a:tcStyle>
        <a:fill>
          <a:solidFill>
            <a:srgbClr val="CAD4EA"/>
          </a:solidFill>
        </a:fill>
      </a:tcStyle>
    </a:band1V>
    <a:band2V>
      <a:tcTxStyle/>
    </a:band2V>
    <a:lastCol>
      <a:tcTxStyle b="on" i="off">
        <a:font>
          <a:latin typeface="Intel Clear"/>
          <a:ea typeface="Intel Clear"/>
          <a:cs typeface="Intel Clear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Intel Clear"/>
          <a:ea typeface="Intel Clear"/>
          <a:cs typeface="Intel Clear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Intel Clear"/>
          <a:ea typeface="Intel Clear"/>
          <a:cs typeface="Intel Clear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Intel Clear"/>
          <a:ea typeface="Intel Clear"/>
          <a:cs typeface="Intel Clear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282" orient="horz"/>
        <p:guide pos="4032" orient="horz"/>
        <p:guide pos="157" orient="horz"/>
        <p:guide pos="1009" orient="horz"/>
        <p:guide pos="3888" orient="horz"/>
        <p:guide pos="5470"/>
        <p:guide pos="287"/>
        <p:guide pos="2889"/>
        <p:guide pos="2811"/>
        <p:guide pos="2947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bcho.tistory.com/688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104" name="Google Shape;104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목표: </a:t>
            </a:r>
            <a:endParaRPr/>
          </a:p>
        </p:txBody>
      </p:sp>
      <p:sp>
        <p:nvSpPr>
          <p:cNvPr id="225" name="Google Shape;225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Fasle positive 뜻 설명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데스크 탑의 경우, threshold 구하는게 점점 줄어들다 고정됨. 이유를 몰겠음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Hit 보다 미만인 경우 아예 쓰레기값 나옴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첫 번째는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공격은 특정 메모리 라인에 대한 액세스를 식별합니다.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반면 대부분의 이전 공격은 특정 캐시 세트와 같은 더 큰 클래스의 위치에 대한 액세스를 식별합니다. 결과적으로 FLUSH + RELOAD는 충실도가 높고 오탐 (false positive)이 없으며 액세스 감지를위한 추가 처리가 필요하지 않습니다. Gullasch et 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공격은 또한 특정 메모리 라인에 대한 액세스를 식별하고, 공격은 종종 희생자 프로세스를 방해하고 결과적으로 오탐 (false positive)으로 고통받습니다.</a:t>
            </a:r>
            <a:endParaRPr/>
          </a:p>
        </p:txBody>
      </p:sp>
      <p:sp>
        <p:nvSpPr>
          <p:cNvPr id="152" name="Google Shape;152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Cross core, </a:t>
            </a:r>
            <a:endParaRPr/>
          </a:p>
        </p:txBody>
      </p:sp>
      <p:sp>
        <p:nvSpPr>
          <p:cNvPr id="171" name="Google Shape;171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setup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Aws EC2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-Ubuntu 16.04 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-Intel Xeon E5-2676 v3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아마존의 EC2 서비스는 VM 기반의 컴퓨팅 자원을 제공하는 서비스이다.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클릭 몇 번으로 저기 바다 넘어있는 나라에 내 서버를 만들 수 있으며, 내가 사용한 만큼만 비용을 지불하면 된다.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아마존 EC2에서 제공하는 VM은 성능과 특성에 따라 여러가지 타입을 가지고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GT/s : giga transfer per sec, pcie는 직렬 방식이므로 이 단위를 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이제 QPI 버스는 DDR과 같이 클럭주기 당 2 회 전송됩니다. 인텔은 이것을 이중 펌핑이라고 부릅니다. 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-intel core i5-8400 @2.8GHz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-Ubuntu 16.04</a:t>
            </a:r>
            <a:br>
              <a:rPr b="0" i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일반적인 인스턴스 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1세대 인스턴스(m1) : m1.* 이름으로 시작하며 아마존에서 일반적으로 제공하는 가상화된 VM 인스턴스 이다.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2세대 인스턴스(m3) : 2012년에 발표한 인스턴스로 m3.* 로 시작하며, 기존에 비해서 50% 이상의 높은 CPU 성능을 가지고 있다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br>
              <a:rPr lang="en-US"/>
            </a:br>
            <a:r>
              <a:rPr b="0" i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출처: </a:t>
            </a:r>
            <a:r>
              <a:rPr b="0" i="0" lang="en-US" sz="1200" u="sng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https://bcho.tistory.com/688</a:t>
            </a:r>
            <a:r>
              <a:rPr b="0" i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[조대협의 블로그]</a:t>
            </a:r>
            <a:endParaRPr/>
          </a:p>
        </p:txBody>
      </p:sp>
      <p:sp>
        <p:nvSpPr>
          <p:cNvPr id="182" name="Google Shape;182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2"/>
                </a:solidFill>
              </a:rPr>
              <a:t>  false positive. (speculative memory access) Because of spatial locality, the processor puts data in cache memory, not just the original address-point data, but the attacker must lower the threshold to filter it out.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accen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8"/>
          <p:cNvSpPr txBox="1"/>
          <p:nvPr>
            <p:ph type="ctrTitle"/>
          </p:nvPr>
        </p:nvSpPr>
        <p:spPr>
          <a:xfrm>
            <a:off x="470739" y="2961596"/>
            <a:ext cx="8212886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8"/>
          <p:cNvSpPr txBox="1"/>
          <p:nvPr>
            <p:ph idx="1" type="subTitle"/>
          </p:nvPr>
        </p:nvSpPr>
        <p:spPr>
          <a:xfrm>
            <a:off x="455613" y="4651630"/>
            <a:ext cx="6330212" cy="12338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descr="W:\Clients\Intel\PRODUCTION\2012_13_Production\ASSETS_LOGOS_2012-13\Assets_Complete_2012-13\ PEEL AWAY\Intel_Peels\Intel_Peels_RGB\Peel_rgb_png\peel_rt_btm_drkBlue_rgb_216.png" id="19" name="Google Shape;19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891" y="5394579"/>
            <a:ext cx="1892808" cy="1463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Section Break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>
            <p:ph type="title"/>
          </p:nvPr>
        </p:nvSpPr>
        <p:spPr>
          <a:xfrm>
            <a:off x="455613" y="2159448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0" sz="36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" type="body"/>
          </p:nvPr>
        </p:nvSpPr>
        <p:spPr>
          <a:xfrm>
            <a:off x="455613" y="367023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b="1" sz="1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p27"/>
          <p:cNvSpPr txBox="1"/>
          <p:nvPr>
            <p:ph idx="12" type="sldNum"/>
          </p:nvPr>
        </p:nvSpPr>
        <p:spPr>
          <a:xfrm>
            <a:off x="6872352" y="645619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Section Break" showMasterSp="0">
  <p:cSld name="Blue Section Break">
    <p:bg>
      <p:bgPr>
        <a:solidFill>
          <a:schemeClr val="accen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.psf\Home\Desktop\NewIntelFooterWHT4x3.png" id="79" name="Google Shape;79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587" y="6400800"/>
            <a:ext cx="91440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8"/>
          <p:cNvSpPr txBox="1"/>
          <p:nvPr>
            <p:ph type="title"/>
          </p:nvPr>
        </p:nvSpPr>
        <p:spPr>
          <a:xfrm>
            <a:off x="455613" y="2159448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sz="3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8"/>
          <p:cNvSpPr txBox="1"/>
          <p:nvPr>
            <p:ph idx="1" type="body"/>
          </p:nvPr>
        </p:nvSpPr>
        <p:spPr>
          <a:xfrm>
            <a:off x="455613" y="367023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2" name="Google Shape;82;p28"/>
          <p:cNvSpPr txBox="1"/>
          <p:nvPr>
            <p:ph idx="12" type="sldNum"/>
          </p:nvPr>
        </p:nvSpPr>
        <p:spPr>
          <a:xfrm>
            <a:off x="6872352" y="645619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Section Break Image" showMasterSp="0">
  <p:cSld name="Blue Section Break Image">
    <p:bg>
      <p:bgPr>
        <a:solidFill>
          <a:schemeClr val="accen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.psf\Home\Desktop\NewIntelFooterWHT4x3.png" id="84" name="Google Shape;84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587" y="6400800"/>
            <a:ext cx="91440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9"/>
          <p:cNvSpPr txBox="1"/>
          <p:nvPr>
            <p:ph type="title"/>
          </p:nvPr>
        </p:nvSpPr>
        <p:spPr>
          <a:xfrm>
            <a:off x="455613" y="2871402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sz="3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9"/>
          <p:cNvSpPr txBox="1"/>
          <p:nvPr>
            <p:ph idx="1" type="body"/>
          </p:nvPr>
        </p:nvSpPr>
        <p:spPr>
          <a:xfrm>
            <a:off x="455613" y="4382187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7" name="Google Shape;87;p29"/>
          <p:cNvSpPr txBox="1"/>
          <p:nvPr>
            <p:ph idx="12" type="sldNum"/>
          </p:nvPr>
        </p:nvSpPr>
        <p:spPr>
          <a:xfrm>
            <a:off x="6872352" y="645619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29"/>
          <p:cNvSpPr/>
          <p:nvPr>
            <p:ph idx="2" type="pic"/>
          </p:nvPr>
        </p:nvSpPr>
        <p:spPr>
          <a:xfrm>
            <a:off x="0" y="1"/>
            <a:ext cx="9144000" cy="3251200"/>
          </a:xfrm>
          <a:prstGeom prst="rect">
            <a:avLst/>
          </a:prstGeom>
          <a:solidFill>
            <a:srgbClr val="EFF0F1"/>
          </a:solidFill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0"/>
          <p:cNvSpPr txBox="1"/>
          <p:nvPr>
            <p:ph type="title"/>
          </p:nvPr>
        </p:nvSpPr>
        <p:spPr>
          <a:xfrm>
            <a:off x="455613" y="442278"/>
            <a:ext cx="8228012" cy="9887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0"/>
          <p:cNvSpPr txBox="1"/>
          <p:nvPr>
            <p:ph idx="10" type="dt"/>
          </p:nvPr>
        </p:nvSpPr>
        <p:spPr>
          <a:xfrm>
            <a:off x="457200" y="636236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0"/>
          <p:cNvSpPr txBox="1"/>
          <p:nvPr>
            <p:ph idx="12" type="sldNum"/>
          </p:nvPr>
        </p:nvSpPr>
        <p:spPr>
          <a:xfrm>
            <a:off x="6872352" y="645619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1"/>
          <p:cNvSpPr txBox="1"/>
          <p:nvPr>
            <p:ph idx="12" type="sldNum"/>
          </p:nvPr>
        </p:nvSpPr>
        <p:spPr>
          <a:xfrm>
            <a:off x="6872352" y="645619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 Cover" showMasterSp="0" type="blank">
  <p:cSld name="BLANK">
    <p:bg>
      <p:bgPr>
        <a:solidFill>
          <a:schemeClr val="accen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.psf\Home\Desktop\Intel.png" id="99" name="Google Shape;99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31366" y="2606672"/>
            <a:ext cx="2497257" cy="164592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32"/>
          <p:cNvSpPr/>
          <p:nvPr/>
        </p:nvSpPr>
        <p:spPr>
          <a:xfrm>
            <a:off x="455613" y="6470533"/>
            <a:ext cx="1893147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Intel Confidential — Do Not Forward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9"/>
          <p:cNvSpPr txBox="1"/>
          <p:nvPr>
            <p:ph type="title"/>
          </p:nvPr>
        </p:nvSpPr>
        <p:spPr>
          <a:xfrm>
            <a:off x="455613" y="442278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2" type="sldNum"/>
          </p:nvPr>
        </p:nvSpPr>
        <p:spPr>
          <a:xfrm>
            <a:off x="6872352" y="645619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19"/>
          <p:cNvSpPr txBox="1"/>
          <p:nvPr>
            <p:ph idx="1" type="body"/>
          </p:nvPr>
        </p:nvSpPr>
        <p:spPr>
          <a:xfrm>
            <a:off x="457200" y="1601788"/>
            <a:ext cx="4005264" cy="4570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rgbClr val="0071C5"/>
              </a:buClr>
              <a:buSzPts val="2200"/>
              <a:buNone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2pPr>
            <a:lvl3pPr indent="-330200" lvl="2" marL="13716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Char char="▪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2" type="body"/>
          </p:nvPr>
        </p:nvSpPr>
        <p:spPr>
          <a:xfrm>
            <a:off x="4678363" y="1601788"/>
            <a:ext cx="4005264" cy="4570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rgbClr val="0071C5"/>
              </a:buClr>
              <a:buSzPts val="2200"/>
              <a:buNone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2pPr>
            <a:lvl3pPr indent="-330200" lvl="2" marL="13716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Char char="▪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 showMasterSp="0">
  <p:cSld name="Title Slide 2">
    <p:bg>
      <p:bgPr>
        <a:solidFill>
          <a:schemeClr val="accen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0"/>
          <p:cNvSpPr txBox="1"/>
          <p:nvPr>
            <p:ph type="ctrTitle"/>
          </p:nvPr>
        </p:nvSpPr>
        <p:spPr>
          <a:xfrm>
            <a:off x="470739" y="3140900"/>
            <a:ext cx="8212886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0"/>
          <p:cNvSpPr txBox="1"/>
          <p:nvPr>
            <p:ph idx="1" type="subTitle"/>
          </p:nvPr>
        </p:nvSpPr>
        <p:spPr>
          <a:xfrm>
            <a:off x="455613" y="4830934"/>
            <a:ext cx="6330212" cy="12338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1200"/>
              </a:spcBef>
              <a:spcAft>
                <a:spcPts val="0"/>
              </a:spcAft>
              <a:buClr>
                <a:srgbClr val="FFDA00"/>
              </a:buClr>
              <a:buSzPts val="1600"/>
              <a:buNone/>
              <a:defRPr b="1" sz="1600">
                <a:solidFill>
                  <a:srgbClr val="FFDA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Google Shape;29;p20"/>
          <p:cNvSpPr/>
          <p:nvPr/>
        </p:nvSpPr>
        <p:spPr>
          <a:xfrm>
            <a:off x="455613" y="6470533"/>
            <a:ext cx="1893147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Intel Confidential — Do Not Forward</a:t>
            </a:r>
            <a:endParaRPr/>
          </a:p>
        </p:txBody>
      </p:sp>
      <p:sp>
        <p:nvSpPr>
          <p:cNvPr id="30" name="Google Shape;30;p20"/>
          <p:cNvSpPr/>
          <p:nvPr/>
        </p:nvSpPr>
        <p:spPr>
          <a:xfrm>
            <a:off x="-10368" y="0"/>
            <a:ext cx="9158557" cy="911412"/>
          </a:xfrm>
          <a:custGeom>
            <a:rect b="b" l="l" r="r" t="t"/>
            <a:pathLst>
              <a:path extrusionOk="0" h="911412" w="9158557">
                <a:moveTo>
                  <a:pt x="522" y="0"/>
                </a:moveTo>
                <a:cubicBezTo>
                  <a:pt x="-1968" y="301314"/>
                  <a:pt x="5386" y="609241"/>
                  <a:pt x="2896" y="910555"/>
                </a:cubicBezTo>
                <a:lnTo>
                  <a:pt x="5396661" y="911412"/>
                </a:lnTo>
                <a:lnTo>
                  <a:pt x="5912132" y="597647"/>
                </a:lnTo>
                <a:lnTo>
                  <a:pt x="9154366" y="595274"/>
                </a:lnTo>
                <a:cubicBezTo>
                  <a:pt x="9156856" y="393568"/>
                  <a:pt x="9156067" y="201706"/>
                  <a:pt x="9158557" y="0"/>
                </a:cubicBezTo>
                <a:lnTo>
                  <a:pt x="52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\\.psf\Home\Desktop\Intel.png" id="31" name="Google Shape;31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5773" y="1813263"/>
            <a:ext cx="1220881" cy="804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arge Bullet Content">
  <p:cSld name="Title and Large Bullet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/>
          <p:nvPr>
            <p:ph idx="1" type="body"/>
          </p:nvPr>
        </p:nvSpPr>
        <p:spPr>
          <a:xfrm>
            <a:off x="455614" y="1601789"/>
            <a:ext cx="8228012" cy="45704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71C5"/>
              </a:buClr>
              <a:buSzPts val="2200"/>
              <a:buFont typeface="Noto Sans Symbols"/>
              <a:buNone/>
              <a:defRPr/>
            </a:lvl1pPr>
            <a:lvl2pPr indent="-368300" lvl="1" marL="9144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200"/>
              <a:buChar char="▪"/>
              <a:defRPr sz="2200"/>
            </a:lvl2pPr>
            <a:lvl3pPr indent="-368300" lvl="2" marL="13716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00"/>
              <a:buChar char="▪"/>
              <a:defRPr sz="22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05493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12" type="sldNum"/>
          </p:nvPr>
        </p:nvSpPr>
        <p:spPr>
          <a:xfrm>
            <a:off x="6872352" y="645619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21"/>
          <p:cNvSpPr txBox="1"/>
          <p:nvPr>
            <p:ph type="title"/>
          </p:nvPr>
        </p:nvSpPr>
        <p:spPr>
          <a:xfrm>
            <a:off x="455613" y="44227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2"/>
          <p:cNvSpPr txBox="1"/>
          <p:nvPr>
            <p:ph idx="1" type="body"/>
          </p:nvPr>
        </p:nvSpPr>
        <p:spPr>
          <a:xfrm>
            <a:off x="455614" y="1601789"/>
            <a:ext cx="8228012" cy="45704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71C5"/>
              </a:buClr>
              <a:buSzPts val="2200"/>
              <a:buFont typeface="Noto Sans Symbols"/>
              <a:buNone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type="title"/>
          </p:nvPr>
        </p:nvSpPr>
        <p:spPr>
          <a:xfrm>
            <a:off x="455613" y="44227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2" type="sldNum"/>
          </p:nvPr>
        </p:nvSpPr>
        <p:spPr>
          <a:xfrm>
            <a:off x="6872352" y="645619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and Attribute" type="obj">
  <p:cSld name="OBJEC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3"/>
          <p:cNvSpPr txBox="1"/>
          <p:nvPr>
            <p:ph type="title"/>
          </p:nvPr>
        </p:nvSpPr>
        <p:spPr>
          <a:xfrm>
            <a:off x="455613" y="442278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0" i="0" sz="3600" u="none" strike="noStrik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3"/>
          <p:cNvSpPr txBox="1"/>
          <p:nvPr>
            <p:ph idx="1" type="body"/>
          </p:nvPr>
        </p:nvSpPr>
        <p:spPr>
          <a:xfrm>
            <a:off x="455612" y="1601789"/>
            <a:ext cx="8228013" cy="4570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 Sans"/>
              <a:buChar char="−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Char char="▪"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algn="l">
              <a:spcBef>
                <a:spcPts val="220"/>
              </a:spcBef>
              <a:spcAft>
                <a:spcPts val="0"/>
              </a:spcAft>
              <a:buClr>
                <a:schemeClr val="dk2"/>
              </a:buClr>
              <a:buSzPts val="1100"/>
              <a:buChar char="–"/>
              <a:defRPr sz="1100">
                <a:latin typeface="Arial"/>
                <a:ea typeface="Arial"/>
                <a:cs typeface="Arial"/>
                <a:sym typeface="Arial"/>
              </a:defRPr>
            </a:lvl4pPr>
            <a:lvl5pPr indent="-295275" lvl="4" marL="2286000" algn="l">
              <a:spcBef>
                <a:spcPts val="210"/>
              </a:spcBef>
              <a:spcAft>
                <a:spcPts val="0"/>
              </a:spcAft>
              <a:buClr>
                <a:schemeClr val="dk2"/>
              </a:buClr>
              <a:buSzPts val="1050"/>
              <a:buChar char="–"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12" type="sldNum"/>
          </p:nvPr>
        </p:nvSpPr>
        <p:spPr>
          <a:xfrm>
            <a:off x="6872352" y="645619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Bleed Image" showMasterSp="0">
  <p:cSld name="Full Bleed Imag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/>
          <p:nvPr>
            <p:ph idx="2" type="pic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FF0F1"/>
          </a:solidFill>
          <a:ln>
            <a:noFill/>
          </a:ln>
        </p:spPr>
      </p:sp>
      <p:pic>
        <p:nvPicPr>
          <p:cNvPr id="52" name="Google Shape;52;p24"/>
          <p:cNvPicPr preferRelativeResize="0"/>
          <p:nvPr>
            <p:ph idx="3" type="pic"/>
          </p:nvPr>
        </p:nvPicPr>
        <p:blipFill/>
        <p:spPr>
          <a:xfrm>
            <a:off x="-1587" y="6400800"/>
            <a:ext cx="9144000" cy="4572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53" name="Google Shape;53;p24"/>
          <p:cNvSpPr txBox="1"/>
          <p:nvPr>
            <p:ph type="title"/>
          </p:nvPr>
        </p:nvSpPr>
        <p:spPr>
          <a:xfrm>
            <a:off x="455613" y="442278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4"/>
          <p:cNvSpPr txBox="1"/>
          <p:nvPr>
            <p:ph idx="12" type="sldNum"/>
          </p:nvPr>
        </p:nvSpPr>
        <p:spPr>
          <a:xfrm>
            <a:off x="6872352" y="645619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ttom Half Image" showMasterSp="0">
  <p:cSld name="Bottom Half Imag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5"/>
          <p:cNvSpPr/>
          <p:nvPr>
            <p:ph idx="2" type="pic"/>
          </p:nvPr>
        </p:nvSpPr>
        <p:spPr>
          <a:xfrm>
            <a:off x="0" y="3432174"/>
            <a:ext cx="9144000" cy="3425825"/>
          </a:xfrm>
          <a:prstGeom prst="rect">
            <a:avLst/>
          </a:prstGeom>
          <a:solidFill>
            <a:srgbClr val="EFF0F1"/>
          </a:solidFill>
          <a:ln>
            <a:noFill/>
          </a:ln>
        </p:spPr>
      </p:sp>
      <p:pic>
        <p:nvPicPr>
          <p:cNvPr id="59" name="Google Shape;59;p25"/>
          <p:cNvPicPr preferRelativeResize="0"/>
          <p:nvPr>
            <p:ph idx="3" type="pic"/>
          </p:nvPr>
        </p:nvPicPr>
        <p:blipFill/>
        <p:spPr>
          <a:xfrm>
            <a:off x="-1587" y="6400800"/>
            <a:ext cx="9144000" cy="4572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60" name="Google Shape;60;p25"/>
          <p:cNvSpPr txBox="1"/>
          <p:nvPr>
            <p:ph type="title"/>
          </p:nvPr>
        </p:nvSpPr>
        <p:spPr>
          <a:xfrm>
            <a:off x="455613" y="432118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 txBox="1"/>
          <p:nvPr>
            <p:ph idx="1" type="body"/>
          </p:nvPr>
        </p:nvSpPr>
        <p:spPr>
          <a:xfrm>
            <a:off x="455613" y="1601788"/>
            <a:ext cx="4006850" cy="17446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rgbClr val="0071C5"/>
              </a:buClr>
              <a:buSzPts val="2200"/>
              <a:buNone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2pPr>
            <a:lvl3pPr indent="-330200" lvl="2" marL="13716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Char char="▪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idx="4" type="body"/>
          </p:nvPr>
        </p:nvSpPr>
        <p:spPr>
          <a:xfrm>
            <a:off x="4676775" y="1601788"/>
            <a:ext cx="4006850" cy="17446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rgbClr val="0071C5"/>
              </a:buClr>
              <a:buSzPts val="2200"/>
              <a:buNone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2pPr>
            <a:lvl3pPr indent="-330200" lvl="2" marL="13716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Char char="▪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25"/>
          <p:cNvSpPr txBox="1"/>
          <p:nvPr>
            <p:ph idx="12" type="sldNum"/>
          </p:nvPr>
        </p:nvSpPr>
        <p:spPr>
          <a:xfrm>
            <a:off x="6872352" y="645619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ight Half Image" showMasterSp="0">
  <p:cSld name="Right Half Imag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6"/>
          <p:cNvSpPr/>
          <p:nvPr>
            <p:ph idx="2" type="pic"/>
          </p:nvPr>
        </p:nvSpPr>
        <p:spPr>
          <a:xfrm>
            <a:off x="4678362" y="0"/>
            <a:ext cx="4465637" cy="6857999"/>
          </a:xfrm>
          <a:prstGeom prst="rect">
            <a:avLst/>
          </a:prstGeom>
          <a:solidFill>
            <a:srgbClr val="EFF0F1"/>
          </a:solidFill>
          <a:ln>
            <a:noFill/>
          </a:ln>
        </p:spPr>
      </p:sp>
      <p:pic>
        <p:nvPicPr>
          <p:cNvPr id="68" name="Google Shape;68;p26"/>
          <p:cNvPicPr preferRelativeResize="0"/>
          <p:nvPr>
            <p:ph idx="3" type="pic"/>
          </p:nvPr>
        </p:nvPicPr>
        <p:blipFill/>
        <p:spPr>
          <a:xfrm>
            <a:off x="-1587" y="6400800"/>
            <a:ext cx="9144000" cy="4572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69" name="Google Shape;69;p26"/>
          <p:cNvSpPr txBox="1"/>
          <p:nvPr>
            <p:ph type="title"/>
          </p:nvPr>
        </p:nvSpPr>
        <p:spPr>
          <a:xfrm>
            <a:off x="455613" y="452438"/>
            <a:ext cx="40068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" type="body"/>
          </p:nvPr>
        </p:nvSpPr>
        <p:spPr>
          <a:xfrm>
            <a:off x="457200" y="1804988"/>
            <a:ext cx="4005264" cy="4570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rgbClr val="0071C5"/>
              </a:buClr>
              <a:buSzPts val="2200"/>
              <a:buNone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2pPr>
            <a:lvl3pPr indent="-330200" lvl="2" marL="13716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Char char="▪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2" type="sldNum"/>
          </p:nvPr>
        </p:nvSpPr>
        <p:spPr>
          <a:xfrm>
            <a:off x="6872352" y="645619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455613" y="44227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455613" y="1601789"/>
            <a:ext cx="8228012" cy="45704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1200"/>
              </a:spcBef>
              <a:spcAft>
                <a:spcPts val="0"/>
              </a:spcAft>
              <a:buClr>
                <a:srgbClr val="0071C5"/>
              </a:buClr>
              <a:buSzPts val="2200"/>
              <a:buFont typeface="Noto Sans Symbols"/>
              <a:buNone/>
              <a:defRPr b="0" i="0" sz="2200" u="none" cap="none" strike="noStrike">
                <a:solidFill>
                  <a:srgbClr val="0071C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6872352" y="645619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\\.psf\Home\Desktop\NewIntelFooter.png" id="15" name="Google Shape;15;p1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Relationship Id="rId5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Relationship Id="rId4" Type="http://schemas.openxmlformats.org/officeDocument/2006/relationships/image" Target="../media/image2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6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 txBox="1"/>
          <p:nvPr>
            <p:ph type="ctrTitle"/>
          </p:nvPr>
        </p:nvSpPr>
        <p:spPr>
          <a:xfrm>
            <a:off x="470739" y="2910797"/>
            <a:ext cx="8212886" cy="103647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Verdana"/>
              <a:buNone/>
            </a:pPr>
            <a:r>
              <a:rPr b="1" lang="en-US" sz="3400">
                <a:latin typeface="Verdana"/>
                <a:ea typeface="Verdana"/>
                <a:cs typeface="Verdana"/>
                <a:sym typeface="Verdana"/>
              </a:rPr>
              <a:t>SCAL</a:t>
            </a:r>
            <a:r>
              <a:rPr lang="en-US" sz="3400">
                <a:latin typeface="Verdana"/>
                <a:ea typeface="Verdana"/>
                <a:cs typeface="Verdana"/>
                <a:sym typeface="Verdana"/>
              </a:rPr>
              <a:t>able</a:t>
            </a:r>
            <a:r>
              <a:rPr b="1" lang="en-US" sz="3400">
                <a:latin typeface="Verdana"/>
                <a:ea typeface="Verdana"/>
                <a:cs typeface="Verdana"/>
                <a:sym typeface="Verdana"/>
              </a:rPr>
              <a:t> AR</a:t>
            </a:r>
            <a:r>
              <a:rPr lang="en-US" sz="3400">
                <a:latin typeface="Verdana"/>
                <a:ea typeface="Verdana"/>
                <a:cs typeface="Verdana"/>
                <a:sym typeface="Verdana"/>
              </a:rPr>
              <a:t>chitecture laboratory (</a:t>
            </a:r>
            <a:r>
              <a:rPr b="1" lang="en-US" sz="3400">
                <a:latin typeface="Verdana"/>
                <a:ea typeface="Verdana"/>
                <a:cs typeface="Verdana"/>
                <a:sym typeface="Verdana"/>
              </a:rPr>
              <a:t>SCALAR</a:t>
            </a:r>
            <a:r>
              <a:rPr lang="en-US" sz="3400">
                <a:latin typeface="Verdana"/>
                <a:ea typeface="Verdana"/>
                <a:cs typeface="Verdana"/>
                <a:sym typeface="Verdana"/>
              </a:rPr>
              <a:t>)</a:t>
            </a:r>
            <a:endParaRPr sz="3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7" name="Google Shape;107;p1"/>
          <p:cNvSpPr txBox="1"/>
          <p:nvPr>
            <p:ph idx="1" type="subTitle"/>
          </p:nvPr>
        </p:nvSpPr>
        <p:spPr>
          <a:xfrm>
            <a:off x="492492" y="4484617"/>
            <a:ext cx="5666513" cy="12338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en-US" sz="2200"/>
              <a:t>홍익대학교 컴퓨터공학과 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en-US" sz="2200"/>
              <a:t>권건우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en-US" sz="2200"/>
              <a:t>김지현, 김민준, 유지혁</a:t>
            </a:r>
            <a:endParaRPr sz="2200"/>
          </a:p>
        </p:txBody>
      </p:sp>
      <p:sp>
        <p:nvSpPr>
          <p:cNvPr id="108" name="Google Shape;108;p1"/>
          <p:cNvSpPr/>
          <p:nvPr/>
        </p:nvSpPr>
        <p:spPr>
          <a:xfrm>
            <a:off x="6242693" y="4651630"/>
            <a:ext cx="869136" cy="457200"/>
          </a:xfrm>
          <a:prstGeom prst="ellipse">
            <a:avLst/>
          </a:prstGeom>
          <a:solidFill>
            <a:srgbClr val="3FA2D8"/>
          </a:solidFill>
          <a:ln cap="flat" cmpd="sng" w="254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5565050" y="5261230"/>
            <a:ext cx="869136" cy="457200"/>
          </a:xfrm>
          <a:prstGeom prst="ellipse">
            <a:avLst/>
          </a:prstGeom>
          <a:solidFill>
            <a:srgbClr val="3FA2D8"/>
          </a:solidFill>
          <a:ln cap="flat" cmpd="sng" w="254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6920336" y="5261230"/>
            <a:ext cx="869136" cy="457200"/>
          </a:xfrm>
          <a:prstGeom prst="ellipse">
            <a:avLst/>
          </a:prstGeom>
          <a:solidFill>
            <a:srgbClr val="3FA2D8"/>
          </a:solidFill>
          <a:ln cap="flat" cmpd="sng" w="254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6292839" y="4741730"/>
            <a:ext cx="76014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Device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5619546" y="5351330"/>
            <a:ext cx="7473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Circuit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7061937" y="5351330"/>
            <a:ext cx="63671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Arch.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" name="Google Shape;114;p1"/>
          <p:cNvCxnSpPr>
            <a:stCxn id="108" idx="3"/>
            <a:endCxn id="109" idx="0"/>
          </p:cNvCxnSpPr>
          <p:nvPr/>
        </p:nvCxnSpPr>
        <p:spPr>
          <a:xfrm flipH="1">
            <a:off x="5999475" y="5041875"/>
            <a:ext cx="370500" cy="2193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cxnSp>
        <p:nvCxnSpPr>
          <p:cNvPr id="115" name="Google Shape;115;p1"/>
          <p:cNvCxnSpPr>
            <a:stCxn id="110" idx="2"/>
            <a:endCxn id="109" idx="6"/>
          </p:cNvCxnSpPr>
          <p:nvPr/>
        </p:nvCxnSpPr>
        <p:spPr>
          <a:xfrm rot="10800000">
            <a:off x="6434336" y="5489830"/>
            <a:ext cx="4860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cxnSp>
        <p:nvCxnSpPr>
          <p:cNvPr id="116" name="Google Shape;116;p1"/>
          <p:cNvCxnSpPr>
            <a:stCxn id="110" idx="0"/>
            <a:endCxn id="108" idx="5"/>
          </p:cNvCxnSpPr>
          <p:nvPr/>
        </p:nvCxnSpPr>
        <p:spPr>
          <a:xfrm rot="10800000">
            <a:off x="6984404" y="5041930"/>
            <a:ext cx="370500" cy="2193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pic>
        <p:nvPicPr>
          <p:cNvPr id="117" name="Google Shape;11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739" y="581967"/>
            <a:ext cx="2038635" cy="466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"/>
          <p:cNvSpPr txBox="1"/>
          <p:nvPr>
            <p:ph type="title"/>
          </p:nvPr>
        </p:nvSpPr>
        <p:spPr>
          <a:xfrm>
            <a:off x="228600" y="140723"/>
            <a:ext cx="8686800" cy="6756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Verdana"/>
              <a:buNone/>
            </a:pPr>
            <a:r>
              <a:rPr b="1" lang="en-US" sz="3200">
                <a:latin typeface="Verdana"/>
                <a:ea typeface="Verdana"/>
                <a:cs typeface="Verdana"/>
                <a:sym typeface="Verdana"/>
              </a:rPr>
              <a:t>Threshold</a:t>
            </a:r>
            <a:endParaRPr/>
          </a:p>
        </p:txBody>
      </p:sp>
      <p:sp>
        <p:nvSpPr>
          <p:cNvPr id="214" name="Google Shape;214;p10"/>
          <p:cNvSpPr txBox="1"/>
          <p:nvPr>
            <p:ph idx="12" type="sldNum"/>
          </p:nvPr>
        </p:nvSpPr>
        <p:spPr>
          <a:xfrm>
            <a:off x="6781800" y="645619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5" name="Google Shape;21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060" y="686266"/>
            <a:ext cx="3189236" cy="6031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35421" y="750842"/>
            <a:ext cx="5179980" cy="535688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0"/>
          <p:cNvSpPr/>
          <p:nvPr/>
        </p:nvSpPr>
        <p:spPr>
          <a:xfrm>
            <a:off x="322060" y="2770632"/>
            <a:ext cx="3189236" cy="146304"/>
          </a:xfrm>
          <a:prstGeom prst="frame">
            <a:avLst>
              <a:gd fmla="val 1250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8" name="Google Shape;218;p10"/>
          <p:cNvCxnSpPr/>
          <p:nvPr/>
        </p:nvCxnSpPr>
        <p:spPr>
          <a:xfrm>
            <a:off x="5126475" y="1322962"/>
            <a:ext cx="0" cy="4173562"/>
          </a:xfrm>
          <a:prstGeom prst="straightConnector1">
            <a:avLst/>
          </a:prstGeom>
          <a:noFill/>
          <a:ln cap="flat" cmpd="sng" w="254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9" name="Google Shape;219;p10"/>
          <p:cNvCxnSpPr/>
          <p:nvPr/>
        </p:nvCxnSpPr>
        <p:spPr>
          <a:xfrm flipH="1">
            <a:off x="5225601" y="1657302"/>
            <a:ext cx="360315" cy="272375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0" name="Google Shape;220;p10"/>
          <p:cNvSpPr txBox="1"/>
          <p:nvPr/>
        </p:nvSpPr>
        <p:spPr>
          <a:xfrm>
            <a:off x="5585916" y="1368100"/>
            <a:ext cx="11575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Threshold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0"/>
          <p:cNvSpPr txBox="1"/>
          <p:nvPr/>
        </p:nvSpPr>
        <p:spPr>
          <a:xfrm>
            <a:off x="4255477" y="6107723"/>
            <a:ext cx="5179979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lower the threshold, the lower the number of false positives</a:t>
            </a: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"/>
          <p:cNvSpPr txBox="1"/>
          <p:nvPr>
            <p:ph type="title"/>
          </p:nvPr>
        </p:nvSpPr>
        <p:spPr>
          <a:xfrm>
            <a:off x="228600" y="140723"/>
            <a:ext cx="8686800" cy="6756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Verdana"/>
              <a:buNone/>
            </a:pPr>
            <a:r>
              <a:rPr b="1" lang="en-US" sz="3200">
                <a:latin typeface="Verdana"/>
                <a:ea typeface="Verdana"/>
                <a:cs typeface="Verdana"/>
                <a:sym typeface="Verdana"/>
              </a:rPr>
              <a:t>Attacking Open SSL </a:t>
            </a:r>
            <a:endParaRPr/>
          </a:p>
        </p:txBody>
      </p:sp>
      <p:sp>
        <p:nvSpPr>
          <p:cNvPr id="228" name="Google Shape;228;p11"/>
          <p:cNvSpPr txBox="1"/>
          <p:nvPr>
            <p:ph idx="12" type="sldNum"/>
          </p:nvPr>
        </p:nvSpPr>
        <p:spPr>
          <a:xfrm>
            <a:off x="6872352" y="645619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9" name="Google Shape;229;p11"/>
          <p:cNvSpPr txBox="1"/>
          <p:nvPr/>
        </p:nvSpPr>
        <p:spPr>
          <a:xfrm>
            <a:off x="5345748" y="4671086"/>
            <a:ext cx="356965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1"/>
          <p:cNvSpPr txBox="1"/>
          <p:nvPr/>
        </p:nvSpPr>
        <p:spPr>
          <a:xfrm>
            <a:off x="404914" y="3891304"/>
            <a:ext cx="8022887" cy="2616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Precondition: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know plain text. 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Goal: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we can figure out the data values of a T-table, we can recover the encryption key.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a flush + reload attack, an attacker can find the byte information stored in a t-table, and recover the key value by inversely computing the AES algorithm.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1"/>
          <p:cNvSpPr/>
          <p:nvPr/>
        </p:nvSpPr>
        <p:spPr>
          <a:xfrm>
            <a:off x="710119" y="1177047"/>
            <a:ext cx="2159541" cy="554476"/>
          </a:xfrm>
          <a:prstGeom prst="rect">
            <a:avLst/>
          </a:prstGeom>
          <a:solidFill>
            <a:srgbClr val="C8EF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Plain text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1"/>
          <p:cNvSpPr/>
          <p:nvPr/>
        </p:nvSpPr>
        <p:spPr>
          <a:xfrm>
            <a:off x="1575880" y="1804004"/>
            <a:ext cx="428017" cy="132343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1"/>
          <p:cNvSpPr/>
          <p:nvPr/>
        </p:nvSpPr>
        <p:spPr>
          <a:xfrm>
            <a:off x="710117" y="3263393"/>
            <a:ext cx="2159541" cy="554476"/>
          </a:xfrm>
          <a:prstGeom prst="rect">
            <a:avLst/>
          </a:prstGeom>
          <a:solidFill>
            <a:srgbClr val="C8EF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Cipher text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4" name="Google Shape;234;p11"/>
          <p:cNvCxnSpPr/>
          <p:nvPr/>
        </p:nvCxnSpPr>
        <p:spPr>
          <a:xfrm rot="10800000">
            <a:off x="1916350" y="2465723"/>
            <a:ext cx="1916348" cy="0"/>
          </a:xfrm>
          <a:prstGeom prst="straightConnector1">
            <a:avLst/>
          </a:prstGeom>
          <a:noFill/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5" name="Google Shape;235;p11"/>
          <p:cNvSpPr/>
          <p:nvPr/>
        </p:nvSpPr>
        <p:spPr>
          <a:xfrm>
            <a:off x="3795169" y="1791825"/>
            <a:ext cx="4143983" cy="1201362"/>
          </a:xfrm>
          <a:prstGeom prst="roundRect">
            <a:avLst>
              <a:gd fmla="val 16667" name="adj"/>
            </a:avLst>
          </a:prstGeom>
          <a:solidFill>
            <a:srgbClr val="C8EF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T-table, encryption key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2"/>
          <p:cNvSpPr txBox="1"/>
          <p:nvPr>
            <p:ph type="title"/>
          </p:nvPr>
        </p:nvSpPr>
        <p:spPr>
          <a:xfrm>
            <a:off x="228600" y="140723"/>
            <a:ext cx="8686800" cy="6756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Verdana"/>
              <a:buNone/>
            </a:pPr>
            <a:r>
              <a:rPr b="1" lang="en-US" sz="3200">
                <a:latin typeface="Verdana"/>
                <a:ea typeface="Verdana"/>
                <a:cs typeface="Verdana"/>
                <a:sym typeface="Verdana"/>
              </a:rPr>
              <a:t>Attacking Open SSL </a:t>
            </a:r>
            <a:endParaRPr/>
          </a:p>
        </p:txBody>
      </p:sp>
      <p:sp>
        <p:nvSpPr>
          <p:cNvPr id="242" name="Google Shape;242;p12"/>
          <p:cNvSpPr txBox="1"/>
          <p:nvPr>
            <p:ph idx="12" type="sldNum"/>
          </p:nvPr>
        </p:nvSpPr>
        <p:spPr>
          <a:xfrm>
            <a:off x="6872352" y="645619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3" name="Google Shape;24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952" y="1337941"/>
            <a:ext cx="7451387" cy="4703712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2"/>
          <p:cNvSpPr txBox="1"/>
          <p:nvPr/>
        </p:nvSpPr>
        <p:spPr>
          <a:xfrm>
            <a:off x="340468" y="816347"/>
            <a:ext cx="162451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AES Algorithm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"/>
          <p:cNvSpPr txBox="1"/>
          <p:nvPr>
            <p:ph type="title"/>
          </p:nvPr>
        </p:nvSpPr>
        <p:spPr>
          <a:xfrm>
            <a:off x="228600" y="140723"/>
            <a:ext cx="8686800" cy="6756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Verdana"/>
              <a:buNone/>
            </a:pPr>
            <a:r>
              <a:rPr b="1" lang="en-US" sz="3200">
                <a:latin typeface="Verdana"/>
                <a:ea typeface="Verdana"/>
                <a:cs typeface="Verdana"/>
                <a:sym typeface="Verdana"/>
              </a:rPr>
              <a:t>Attacking Open SSL </a:t>
            </a:r>
            <a:endParaRPr/>
          </a:p>
        </p:txBody>
      </p:sp>
      <p:sp>
        <p:nvSpPr>
          <p:cNvPr id="251" name="Google Shape;251;p13"/>
          <p:cNvSpPr txBox="1"/>
          <p:nvPr>
            <p:ph idx="12" type="sldNum"/>
          </p:nvPr>
        </p:nvSpPr>
        <p:spPr>
          <a:xfrm>
            <a:off x="6872352" y="645619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2" name="Google Shape;25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765" y="1324179"/>
            <a:ext cx="7451387" cy="3490428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3"/>
          <p:cNvSpPr txBox="1"/>
          <p:nvPr/>
        </p:nvSpPr>
        <p:spPr>
          <a:xfrm>
            <a:off x="340468" y="816347"/>
            <a:ext cx="1624519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AES Algorithm</a:t>
            </a:r>
            <a:endParaRPr b="1"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3"/>
          <p:cNvSpPr txBox="1"/>
          <p:nvPr/>
        </p:nvSpPr>
        <p:spPr>
          <a:xfrm>
            <a:off x="4063892" y="1826575"/>
            <a:ext cx="295720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T-table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3"/>
          <p:cNvSpPr/>
          <p:nvPr/>
        </p:nvSpPr>
        <p:spPr>
          <a:xfrm>
            <a:off x="3973340" y="1253957"/>
            <a:ext cx="4942060" cy="496138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6" name="Google Shape;25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21948" y="794639"/>
            <a:ext cx="4029075" cy="4716264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13"/>
          <p:cNvSpPr/>
          <p:nvPr/>
        </p:nvSpPr>
        <p:spPr>
          <a:xfrm>
            <a:off x="6767331" y="2601578"/>
            <a:ext cx="1608184" cy="17308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3"/>
          <p:cNvSpPr txBox="1"/>
          <p:nvPr/>
        </p:nvSpPr>
        <p:spPr>
          <a:xfrm>
            <a:off x="6303131" y="1392907"/>
            <a:ext cx="187277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←Using T-table</a:t>
            </a:r>
            <a:endParaRPr b="1"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3"/>
          <p:cNvSpPr txBox="1"/>
          <p:nvPr/>
        </p:nvSpPr>
        <p:spPr>
          <a:xfrm>
            <a:off x="6634264" y="5817140"/>
            <a:ext cx="228113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* </a:t>
            </a:r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3"/>
          <p:cNvSpPr txBox="1"/>
          <p:nvPr/>
        </p:nvSpPr>
        <p:spPr>
          <a:xfrm>
            <a:off x="108865" y="5548119"/>
            <a:ext cx="86868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round key used for each round of AES is generated using the round key used in the previous round.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4"/>
          <p:cNvSpPr txBox="1"/>
          <p:nvPr>
            <p:ph type="title"/>
          </p:nvPr>
        </p:nvSpPr>
        <p:spPr>
          <a:xfrm>
            <a:off x="228600" y="140723"/>
            <a:ext cx="8686800" cy="6756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Verdana"/>
              <a:buNone/>
            </a:pPr>
            <a:r>
              <a:rPr b="1" lang="en-US" sz="3200">
                <a:latin typeface="Verdana"/>
                <a:ea typeface="Verdana"/>
                <a:cs typeface="Verdana"/>
                <a:sym typeface="Verdana"/>
              </a:rPr>
              <a:t>Attacking Open SSL </a:t>
            </a:r>
            <a:endParaRPr/>
          </a:p>
        </p:txBody>
      </p:sp>
      <p:sp>
        <p:nvSpPr>
          <p:cNvPr id="267" name="Google Shape;267;p14"/>
          <p:cNvSpPr txBox="1"/>
          <p:nvPr>
            <p:ph idx="12" type="sldNum"/>
          </p:nvPr>
        </p:nvSpPr>
        <p:spPr>
          <a:xfrm>
            <a:off x="6872352" y="645619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8" name="Google Shape;26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784" y="4419953"/>
            <a:ext cx="5437761" cy="1257406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id="269" name="Google Shape;26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9143" y="900553"/>
            <a:ext cx="5437761" cy="938797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id="270" name="Google Shape;270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7783" y="2659503"/>
            <a:ext cx="5437761" cy="839186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271" name="Google Shape;271;p14"/>
          <p:cNvSpPr/>
          <p:nvPr/>
        </p:nvSpPr>
        <p:spPr>
          <a:xfrm>
            <a:off x="2679969" y="1970117"/>
            <a:ext cx="535022" cy="470362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4"/>
          <p:cNvSpPr/>
          <p:nvPr/>
        </p:nvSpPr>
        <p:spPr>
          <a:xfrm>
            <a:off x="2660513" y="3724140"/>
            <a:ext cx="535022" cy="470362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4"/>
          <p:cNvSpPr txBox="1"/>
          <p:nvPr/>
        </p:nvSpPr>
        <p:spPr>
          <a:xfrm>
            <a:off x="6102605" y="769788"/>
            <a:ext cx="310612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To monitor the victim's cache line, we use the libcrypto library to find the offset address of the t-table.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4"/>
          <p:cNvSpPr txBox="1"/>
          <p:nvPr/>
        </p:nvSpPr>
        <p:spPr>
          <a:xfrm>
            <a:off x="6167336" y="2814880"/>
            <a:ext cx="234946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Generate AES encryption key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4"/>
          <p:cNvSpPr txBox="1"/>
          <p:nvPr/>
        </p:nvSpPr>
        <p:spPr>
          <a:xfrm>
            <a:off x="6167336" y="4437977"/>
            <a:ext cx="2976664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3.Using flush reload attacks to find out the cache line of the t-table used by the victim.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5"/>
          <p:cNvSpPr txBox="1"/>
          <p:nvPr>
            <p:ph type="title"/>
          </p:nvPr>
        </p:nvSpPr>
        <p:spPr>
          <a:xfrm>
            <a:off x="228600" y="140723"/>
            <a:ext cx="8686800" cy="6756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Verdana"/>
              <a:buNone/>
            </a:pPr>
            <a:r>
              <a:rPr b="1" lang="en-US" sz="3200">
                <a:latin typeface="Verdana"/>
                <a:ea typeface="Verdana"/>
                <a:cs typeface="Verdana"/>
                <a:sym typeface="Verdana"/>
              </a:rPr>
              <a:t>Attacking Open SSL </a:t>
            </a:r>
            <a:endParaRPr/>
          </a:p>
        </p:txBody>
      </p:sp>
      <p:sp>
        <p:nvSpPr>
          <p:cNvPr id="282" name="Google Shape;282;p15"/>
          <p:cNvSpPr txBox="1"/>
          <p:nvPr>
            <p:ph idx="12" type="sldNum"/>
          </p:nvPr>
        </p:nvSpPr>
        <p:spPr>
          <a:xfrm>
            <a:off x="6781800" y="645619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3" name="Google Shape;283;p15"/>
          <p:cNvSpPr txBox="1"/>
          <p:nvPr/>
        </p:nvSpPr>
        <p:spPr>
          <a:xfrm>
            <a:off x="1498057" y="1457496"/>
            <a:ext cx="487355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4" name="Google Shape;28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599" y="1457496"/>
            <a:ext cx="4201492" cy="3726493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5"/>
          <p:cNvSpPr txBox="1"/>
          <p:nvPr/>
        </p:nvSpPr>
        <p:spPr>
          <a:xfrm>
            <a:off x="1181482" y="5495929"/>
            <a:ext cx="22957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Intel Xeon E5-2676 v3 </a:t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5"/>
          <p:cNvSpPr txBox="1"/>
          <p:nvPr/>
        </p:nvSpPr>
        <p:spPr>
          <a:xfrm>
            <a:off x="5861347" y="5548609"/>
            <a:ext cx="36186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Intel core i5-8400</a:t>
            </a:r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7" name="Google Shape;28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13911" y="1447600"/>
            <a:ext cx="4303629" cy="3726493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15"/>
          <p:cNvSpPr txBox="1"/>
          <p:nvPr/>
        </p:nvSpPr>
        <p:spPr>
          <a:xfrm>
            <a:off x="6517532" y="5138802"/>
            <a:ext cx="122568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Threshold(cycles)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228600" y="140723"/>
            <a:ext cx="8686800" cy="6756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Verdana"/>
              <a:buNone/>
            </a:pPr>
            <a:r>
              <a:rPr b="1" lang="en-US" sz="3200">
                <a:latin typeface="Verdana"/>
                <a:ea typeface="Verdana"/>
                <a:cs typeface="Verdana"/>
                <a:sym typeface="Verdana"/>
              </a:rPr>
              <a:t>Future Work</a:t>
            </a:r>
            <a:br>
              <a:rPr b="1" lang="en-US" sz="3200">
                <a:latin typeface="Verdana"/>
                <a:ea typeface="Verdana"/>
                <a:cs typeface="Verdana"/>
                <a:sym typeface="Verdana"/>
              </a:rPr>
            </a:br>
            <a:br>
              <a:rPr lang="en-US" sz="3200">
                <a:latin typeface="Verdana"/>
                <a:ea typeface="Verdana"/>
                <a:cs typeface="Verdana"/>
                <a:sym typeface="Verdana"/>
              </a:rPr>
            </a:br>
            <a:endParaRPr b="1" sz="3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5" name="Google Shape;295;p16"/>
          <p:cNvSpPr txBox="1"/>
          <p:nvPr>
            <p:ph idx="12" type="sldNum"/>
          </p:nvPr>
        </p:nvSpPr>
        <p:spPr>
          <a:xfrm>
            <a:off x="6781800" y="645619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6" name="Google Shape;296;p16"/>
          <p:cNvSpPr txBox="1"/>
          <p:nvPr/>
        </p:nvSpPr>
        <p:spPr>
          <a:xfrm>
            <a:off x="437745" y="1374949"/>
            <a:ext cx="7986408" cy="3354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will reproduce the flush reload attack in a cross-core environment.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We will study how to get the exact threshold.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We will study another method of timing channel attack and a method of randomizing cache address access.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79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"/>
          <p:cNvSpPr txBox="1"/>
          <p:nvPr>
            <p:ph type="title"/>
          </p:nvPr>
        </p:nvSpPr>
        <p:spPr>
          <a:xfrm>
            <a:off x="228599" y="150451"/>
            <a:ext cx="8686800" cy="6756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Verdana"/>
              <a:buNone/>
            </a:pPr>
            <a:r>
              <a:rPr b="1" lang="en-US" sz="3200">
                <a:latin typeface="Verdana"/>
                <a:ea typeface="Verdana"/>
                <a:cs typeface="Verdana"/>
                <a:sym typeface="Verdana"/>
              </a:rPr>
              <a:t>Outline</a:t>
            </a:r>
            <a:endParaRPr/>
          </a:p>
        </p:txBody>
      </p:sp>
      <p:sp>
        <p:nvSpPr>
          <p:cNvPr id="124" name="Google Shape;124;p2"/>
          <p:cNvSpPr txBox="1"/>
          <p:nvPr>
            <p:ph idx="12" type="sldNum"/>
          </p:nvPr>
        </p:nvSpPr>
        <p:spPr>
          <a:xfrm>
            <a:off x="6872352" y="645619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2"/>
          <p:cNvSpPr/>
          <p:nvPr/>
        </p:nvSpPr>
        <p:spPr>
          <a:xfrm>
            <a:off x="146089" y="1397674"/>
            <a:ext cx="8859863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Flush + Reload Attacks 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Threshold</a:t>
            </a:r>
            <a:endParaRPr/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Attacking Open SSL</a:t>
            </a:r>
            <a:r>
              <a:rPr b="1"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Future Work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460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"/>
          <p:cNvSpPr txBox="1"/>
          <p:nvPr>
            <p:ph type="title"/>
          </p:nvPr>
        </p:nvSpPr>
        <p:spPr>
          <a:xfrm>
            <a:off x="228600" y="140723"/>
            <a:ext cx="8686800" cy="6756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Verdana"/>
              <a:buNone/>
            </a:pPr>
            <a:r>
              <a:rPr b="1" lang="en-US" sz="3200">
                <a:latin typeface="Verdana"/>
                <a:ea typeface="Verdana"/>
                <a:cs typeface="Verdana"/>
                <a:sym typeface="Verdana"/>
              </a:rPr>
              <a:t>FLUSH+RELOAD</a:t>
            </a:r>
            <a:endParaRPr b="1" sz="3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2" name="Google Shape;132;p3"/>
          <p:cNvSpPr txBox="1"/>
          <p:nvPr>
            <p:ph idx="12" type="sldNum"/>
          </p:nvPr>
        </p:nvSpPr>
        <p:spPr>
          <a:xfrm>
            <a:off x="6872352" y="645619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3" name="Google Shape;13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749" y="850028"/>
            <a:ext cx="3772467" cy="4309353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"/>
          <p:cNvSpPr txBox="1"/>
          <p:nvPr/>
        </p:nvSpPr>
        <p:spPr>
          <a:xfrm>
            <a:off x="551989" y="5245422"/>
            <a:ext cx="3003986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AutoNum type="arabicPeriod"/>
            </a:pPr>
            <a:r>
              <a:rPr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shared L3 cache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AutoNum type="arabicPeriod"/>
            </a:pPr>
            <a:r>
              <a:rPr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Inclusive cache</a:t>
            </a:r>
            <a:endParaRPr/>
          </a:p>
          <a:p>
            <a:pPr indent="-1651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850028"/>
            <a:ext cx="4572000" cy="412296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"/>
          <p:cNvSpPr/>
          <p:nvPr/>
        </p:nvSpPr>
        <p:spPr>
          <a:xfrm>
            <a:off x="4027251" y="2733472"/>
            <a:ext cx="651753" cy="675624"/>
          </a:xfrm>
          <a:prstGeom prst="mathPlus">
            <a:avLst>
              <a:gd fmla="val 2352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81714" y="742158"/>
            <a:ext cx="260985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77177" y="1259428"/>
            <a:ext cx="162877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55797" y="4711398"/>
            <a:ext cx="1457325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"/>
          <p:cNvSpPr txBox="1"/>
          <p:nvPr/>
        </p:nvSpPr>
        <p:spPr>
          <a:xfrm>
            <a:off x="4738015" y="5382392"/>
            <a:ext cx="429724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Timing Differences in Load Times</a:t>
            </a:r>
            <a:endParaRPr sz="2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"/>
          <p:cNvSpPr txBox="1"/>
          <p:nvPr>
            <p:ph type="title"/>
          </p:nvPr>
        </p:nvSpPr>
        <p:spPr>
          <a:xfrm>
            <a:off x="228600" y="140723"/>
            <a:ext cx="8686800" cy="6756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Verdana"/>
              <a:buNone/>
            </a:pPr>
            <a:r>
              <a:rPr b="1" lang="en-US" sz="3200">
                <a:latin typeface="Verdana"/>
                <a:ea typeface="Verdana"/>
                <a:cs typeface="Verdana"/>
                <a:sym typeface="Verdana"/>
              </a:rPr>
              <a:t>FLUSH+RELOAD</a:t>
            </a:r>
            <a:endParaRPr b="1" sz="3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7" name="Google Shape;147;p4"/>
          <p:cNvSpPr txBox="1"/>
          <p:nvPr>
            <p:ph idx="12" type="sldNum"/>
          </p:nvPr>
        </p:nvSpPr>
        <p:spPr>
          <a:xfrm>
            <a:off x="6872352" y="645619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p4"/>
          <p:cNvSpPr txBox="1"/>
          <p:nvPr/>
        </p:nvSpPr>
        <p:spPr>
          <a:xfrm>
            <a:off x="319152" y="1587887"/>
            <a:ext cx="8686800" cy="36822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1) Flush: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Flush shared address from cache.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2) Wait for victim 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3) Reload: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access for accessing the shared address.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timing was fast it was placed in cache by victim. If slow victim did not use the address.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"/>
          <p:cNvSpPr txBox="1"/>
          <p:nvPr>
            <p:ph type="title"/>
          </p:nvPr>
        </p:nvSpPr>
        <p:spPr>
          <a:xfrm>
            <a:off x="228600" y="140723"/>
            <a:ext cx="8686800" cy="6756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Verdana"/>
              <a:buNone/>
            </a:pPr>
            <a:r>
              <a:rPr b="1" lang="en-US" sz="3200">
                <a:latin typeface="Verdana"/>
                <a:ea typeface="Verdana"/>
                <a:cs typeface="Verdana"/>
                <a:sym typeface="Verdana"/>
              </a:rPr>
              <a:t>FLUSH+RELOAD</a:t>
            </a:r>
            <a:endParaRPr b="1" sz="3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5" name="Google Shape;155;p5"/>
          <p:cNvSpPr txBox="1"/>
          <p:nvPr>
            <p:ph idx="12" type="sldNum"/>
          </p:nvPr>
        </p:nvSpPr>
        <p:spPr>
          <a:xfrm>
            <a:off x="6872352" y="645619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p5"/>
          <p:cNvSpPr/>
          <p:nvPr/>
        </p:nvSpPr>
        <p:spPr>
          <a:xfrm>
            <a:off x="303773" y="5237823"/>
            <a:ext cx="8572500" cy="137839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CEAFF"/>
              </a:gs>
              <a:gs pos="35000">
                <a:srgbClr val="C2F0FF"/>
              </a:gs>
              <a:gs pos="100000">
                <a:srgbClr val="E5FAFF"/>
              </a:gs>
            </a:gsLst>
            <a:lin ang="16200000" scaled="0"/>
          </a:gradFill>
          <a:ln cap="flat" cmpd="sng" w="9525">
            <a:solidFill>
              <a:srgbClr val="86C3E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 to specific memory lines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 fidelity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does not suffer from false positives</a:t>
            </a:r>
            <a:endParaRPr/>
          </a:p>
        </p:txBody>
      </p:sp>
      <p:sp>
        <p:nvSpPr>
          <p:cNvPr id="157" name="Google Shape;157;p5"/>
          <p:cNvSpPr/>
          <p:nvPr/>
        </p:nvSpPr>
        <p:spPr>
          <a:xfrm>
            <a:off x="292100" y="1258138"/>
            <a:ext cx="8496300" cy="3771062"/>
          </a:xfrm>
          <a:prstGeom prst="roundRect">
            <a:avLst>
              <a:gd fmla="val 2790" name="adj"/>
            </a:avLst>
          </a:prstGeom>
          <a:noFill/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5"/>
          <p:cNvSpPr/>
          <p:nvPr/>
        </p:nvSpPr>
        <p:spPr>
          <a:xfrm>
            <a:off x="355600" y="897948"/>
            <a:ext cx="1328676" cy="457200"/>
          </a:xfrm>
          <a:prstGeom prst="roundRect">
            <a:avLst>
              <a:gd fmla="val 22540" name="adj"/>
            </a:avLst>
          </a:prstGeom>
          <a:gradFill>
            <a:gsLst>
              <a:gs pos="0">
                <a:srgbClr val="ACEAFF"/>
              </a:gs>
              <a:gs pos="35000">
                <a:srgbClr val="C2F0FF"/>
              </a:gs>
              <a:gs pos="100000">
                <a:srgbClr val="E5FAFF"/>
              </a:gs>
            </a:gsLst>
            <a:lin ang="16200000" scaled="0"/>
          </a:gradFill>
          <a:ln cap="flat" cmpd="sng" w="9525">
            <a:solidFill>
              <a:srgbClr val="86C3E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</a:t>
            </a:r>
            <a:endParaRPr/>
          </a:p>
        </p:txBody>
      </p:sp>
      <p:cxnSp>
        <p:nvCxnSpPr>
          <p:cNvPr id="159" name="Google Shape;159;p5"/>
          <p:cNvCxnSpPr/>
          <p:nvPr/>
        </p:nvCxnSpPr>
        <p:spPr>
          <a:xfrm>
            <a:off x="2844344" y="2901996"/>
            <a:ext cx="690600" cy="600"/>
          </a:xfrm>
          <a:prstGeom prst="bentConnector3">
            <a:avLst>
              <a:gd fmla="val 49999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sp>
        <p:nvSpPr>
          <p:cNvPr id="160" name="Google Shape;160;p5"/>
          <p:cNvSpPr/>
          <p:nvPr/>
        </p:nvSpPr>
        <p:spPr>
          <a:xfrm>
            <a:off x="2583455" y="2737209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pic>
        <p:nvPicPr>
          <p:cNvPr id="161" name="Google Shape;16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495" y="1480132"/>
            <a:ext cx="7688104" cy="3549068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5"/>
          <p:cNvSpPr/>
          <p:nvPr/>
        </p:nvSpPr>
        <p:spPr>
          <a:xfrm>
            <a:off x="6767263" y="1281756"/>
            <a:ext cx="1593690" cy="675624"/>
          </a:xfrm>
          <a:prstGeom prst="donut">
            <a:avLst>
              <a:gd fmla="val 25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5"/>
          <p:cNvSpPr/>
          <p:nvPr/>
        </p:nvSpPr>
        <p:spPr>
          <a:xfrm>
            <a:off x="3534936" y="1527243"/>
            <a:ext cx="2569708" cy="1209966"/>
          </a:xfrm>
          <a:prstGeom prst="frame">
            <a:avLst>
              <a:gd fmla="val 1250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5"/>
          <p:cNvSpPr/>
          <p:nvPr/>
        </p:nvSpPr>
        <p:spPr>
          <a:xfrm>
            <a:off x="4385547" y="3143668"/>
            <a:ext cx="1317024" cy="59701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Previous attack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5"/>
          <p:cNvSpPr/>
          <p:nvPr/>
        </p:nvSpPr>
        <p:spPr>
          <a:xfrm>
            <a:off x="6843439" y="2845159"/>
            <a:ext cx="1517514" cy="59701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Flush +Reload attack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6" name="Google Shape;166;p5"/>
          <p:cNvCxnSpPr/>
          <p:nvPr/>
        </p:nvCxnSpPr>
        <p:spPr>
          <a:xfrm rot="10800000">
            <a:off x="5123510" y="2728577"/>
            <a:ext cx="0" cy="415091"/>
          </a:xfrm>
          <a:prstGeom prst="straightConnector1">
            <a:avLst/>
          </a:prstGeom>
          <a:noFill/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7" name="Google Shape;167;p5"/>
          <p:cNvCxnSpPr/>
          <p:nvPr/>
        </p:nvCxnSpPr>
        <p:spPr>
          <a:xfrm rot="10800000">
            <a:off x="7558777" y="1957380"/>
            <a:ext cx="0" cy="918032"/>
          </a:xfrm>
          <a:prstGeom prst="straightConnector1">
            <a:avLst/>
          </a:prstGeom>
          <a:noFill/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"/>
          <p:cNvSpPr txBox="1"/>
          <p:nvPr>
            <p:ph type="title"/>
          </p:nvPr>
        </p:nvSpPr>
        <p:spPr>
          <a:xfrm>
            <a:off x="228600" y="140723"/>
            <a:ext cx="8686800" cy="6756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Verdana"/>
              <a:buNone/>
            </a:pPr>
            <a:r>
              <a:rPr b="1" lang="en-US" sz="3200">
                <a:latin typeface="Verdana"/>
                <a:ea typeface="Verdana"/>
                <a:cs typeface="Verdana"/>
                <a:sym typeface="Verdana"/>
              </a:rPr>
              <a:t>FLUSH+RELOAD</a:t>
            </a:r>
            <a:endParaRPr b="1" sz="3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4" name="Google Shape;174;p6"/>
          <p:cNvSpPr txBox="1"/>
          <p:nvPr>
            <p:ph idx="12" type="sldNum"/>
          </p:nvPr>
        </p:nvSpPr>
        <p:spPr>
          <a:xfrm>
            <a:off x="6872352" y="645619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5" name="Google Shape;175;p6"/>
          <p:cNvSpPr/>
          <p:nvPr/>
        </p:nvSpPr>
        <p:spPr>
          <a:xfrm>
            <a:off x="303773" y="5237824"/>
            <a:ext cx="8572500" cy="1143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CEAFF"/>
              </a:gs>
              <a:gs pos="35000">
                <a:srgbClr val="C2F0FF"/>
              </a:gs>
              <a:gs pos="100000">
                <a:srgbClr val="E5FAFF"/>
              </a:gs>
            </a:gsLst>
            <a:lin ang="16200000" scaled="0"/>
          </a:gradFill>
          <a:ln cap="flat" cmpd="sng" w="9525">
            <a:solidFill>
              <a:srgbClr val="86C3E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focuses on the LLC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attack program and the victim do not need to share the execution core.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6"/>
          <p:cNvSpPr/>
          <p:nvPr/>
        </p:nvSpPr>
        <p:spPr>
          <a:xfrm>
            <a:off x="292100" y="1258138"/>
            <a:ext cx="8496300" cy="3771062"/>
          </a:xfrm>
          <a:prstGeom prst="roundRect">
            <a:avLst>
              <a:gd fmla="val 2790" name="adj"/>
            </a:avLst>
          </a:prstGeom>
          <a:noFill/>
          <a:ln cap="flat" cmpd="sng" w="25400">
            <a:solidFill>
              <a:srgbClr val="00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6"/>
          <p:cNvSpPr/>
          <p:nvPr/>
        </p:nvSpPr>
        <p:spPr>
          <a:xfrm>
            <a:off x="355600" y="897948"/>
            <a:ext cx="1328676" cy="457200"/>
          </a:xfrm>
          <a:prstGeom prst="roundRect">
            <a:avLst>
              <a:gd fmla="val 22540" name="adj"/>
            </a:avLst>
          </a:prstGeom>
          <a:gradFill>
            <a:gsLst>
              <a:gs pos="0">
                <a:srgbClr val="ACEAFF"/>
              </a:gs>
              <a:gs pos="35000">
                <a:srgbClr val="C2F0FF"/>
              </a:gs>
              <a:gs pos="100000">
                <a:srgbClr val="E5FAFF"/>
              </a:gs>
            </a:gsLst>
            <a:lin ang="16200000" scaled="0"/>
          </a:gradFill>
          <a:ln cap="flat" cmpd="sng" w="9525">
            <a:solidFill>
              <a:srgbClr val="86C3E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</a:t>
            </a:r>
            <a:endParaRPr/>
          </a:p>
        </p:txBody>
      </p:sp>
      <p:pic>
        <p:nvPicPr>
          <p:cNvPr id="178" name="Google Shape;17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567" y="1529302"/>
            <a:ext cx="8093412" cy="3325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/>
          <p:cNvSpPr txBox="1"/>
          <p:nvPr>
            <p:ph type="title"/>
          </p:nvPr>
        </p:nvSpPr>
        <p:spPr>
          <a:xfrm>
            <a:off x="228600" y="140723"/>
            <a:ext cx="8686800" cy="6756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Verdana"/>
              <a:buNone/>
            </a:pPr>
            <a:r>
              <a:rPr b="1" lang="en-US" sz="3200">
                <a:latin typeface="Verdana"/>
                <a:ea typeface="Verdana"/>
                <a:cs typeface="Verdana"/>
                <a:sym typeface="Verdana"/>
              </a:rPr>
              <a:t>Test setup </a:t>
            </a:r>
            <a:br>
              <a:rPr lang="en-US" sz="3200"/>
            </a:br>
            <a:endParaRPr b="1" sz="3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5" name="Google Shape;185;p7"/>
          <p:cNvSpPr txBox="1"/>
          <p:nvPr>
            <p:ph idx="12" type="sldNum"/>
          </p:nvPr>
        </p:nvSpPr>
        <p:spPr>
          <a:xfrm>
            <a:off x="6781800" y="645619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6" name="Google Shape;18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62476" y="3419476"/>
            <a:ext cx="19048" cy="19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14876" y="3571876"/>
            <a:ext cx="19048" cy="19048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7"/>
          <p:cNvSpPr txBox="1"/>
          <p:nvPr/>
        </p:nvSpPr>
        <p:spPr>
          <a:xfrm>
            <a:off x="970100" y="4780854"/>
            <a:ext cx="6077293" cy="1723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OS: Ubuntu 16.04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Xeon E5-2676: AWS EC2(virtual machine)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9" name="Google Shape;189;p7"/>
          <p:cNvGraphicFramePr/>
          <p:nvPr/>
        </p:nvGraphicFramePr>
        <p:xfrm>
          <a:off x="970100" y="961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{D8D70BE4-809A-4304-B423-E0A31A74D1F9}</a:tableStyleId>
              </a:tblPr>
              <a:tblGrid>
                <a:gridCol w="1734875"/>
                <a:gridCol w="2687850"/>
                <a:gridCol w="2687850"/>
              </a:tblGrid>
              <a:tr h="69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Intel Xeon E5-2676 v3 @ 2.4GHz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Intel core i5-8400 @2.8GHz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00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Code Name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Haswell-E/EP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Coffee Lake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00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Cores/Threads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10 Cores/ 20 Threads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6 Cores/ 6 Threads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00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Core Speed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2400.042MHz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2800.00MHz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00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Bus Speed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GT/s DMI</a:t>
                      </a:r>
                      <a:endParaRPr b="0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 GT/s DMI3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00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L1 Cache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10*32 Kbytes, 8-way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6*32 Kbytes, 8-way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00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L2 Cache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10*32 Kbytes, 8-way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6*32 Kbytes, 4-way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00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L3 Cache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25 Mbytes, 20-way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9 Mbytes, 12-way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"/>
          <p:cNvSpPr txBox="1"/>
          <p:nvPr>
            <p:ph type="title"/>
          </p:nvPr>
        </p:nvSpPr>
        <p:spPr>
          <a:xfrm>
            <a:off x="338328" y="168155"/>
            <a:ext cx="8686800" cy="6756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Verdana"/>
              <a:buNone/>
            </a:pPr>
            <a:r>
              <a:rPr b="1" lang="en-US" sz="3200">
                <a:latin typeface="Verdana"/>
                <a:ea typeface="Verdana"/>
                <a:cs typeface="Verdana"/>
                <a:sym typeface="Verdana"/>
              </a:rPr>
              <a:t>Threshold</a:t>
            </a:r>
            <a:endParaRPr b="1" sz="3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6" name="Google Shape;196;p8"/>
          <p:cNvSpPr txBox="1"/>
          <p:nvPr>
            <p:ph idx="12" type="sldNum"/>
          </p:nvPr>
        </p:nvSpPr>
        <p:spPr>
          <a:xfrm>
            <a:off x="6781800" y="645619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7" name="Google Shape;197;p8"/>
          <p:cNvSpPr txBox="1"/>
          <p:nvPr/>
        </p:nvSpPr>
        <p:spPr>
          <a:xfrm>
            <a:off x="165369" y="669991"/>
            <a:ext cx="8859759" cy="578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Measure the load time when cache hit and save the time taken in Hit histogram.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Measure the reload time when cache miss and store the time taken in Miss histogram.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Set the Threshold as the minimum of the sum of the time between the most frequent load time (cache hit) and the least reload time (cache miss).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Threshold: Both cache hits and cache misses do not occur, making it possible to divide.</a:t>
            </a:r>
            <a:endParaRPr sz="2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the lower the threshold, the lower the number of false positives.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"/>
          <p:cNvSpPr txBox="1"/>
          <p:nvPr>
            <p:ph type="title"/>
          </p:nvPr>
        </p:nvSpPr>
        <p:spPr>
          <a:xfrm>
            <a:off x="338328" y="168155"/>
            <a:ext cx="8686800" cy="6756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Verdana"/>
              <a:buNone/>
            </a:pPr>
            <a:r>
              <a:rPr b="1" lang="en-US" sz="3200">
                <a:latin typeface="Verdana"/>
                <a:ea typeface="Verdana"/>
                <a:cs typeface="Verdana"/>
                <a:sym typeface="Verdana"/>
              </a:rPr>
              <a:t>Threshold</a:t>
            </a:r>
            <a:endParaRPr b="1" sz="3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4" name="Google Shape;204;p9"/>
          <p:cNvSpPr txBox="1"/>
          <p:nvPr>
            <p:ph idx="12" type="sldNum"/>
          </p:nvPr>
        </p:nvSpPr>
        <p:spPr>
          <a:xfrm>
            <a:off x="6781800" y="645619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5" name="Google Shape;20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762" y="1021403"/>
            <a:ext cx="4894931" cy="2879388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9"/>
          <p:cNvSpPr txBox="1"/>
          <p:nvPr/>
        </p:nvSpPr>
        <p:spPr>
          <a:xfrm>
            <a:off x="5332184" y="1426866"/>
            <a:ext cx="3346704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Hit histogram[80] :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Calculating load times from cache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Miss histogram[80]: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Calculating load times from memory</a:t>
            </a:r>
            <a:endParaRPr/>
          </a:p>
          <a:p>
            <a:pPr indent="-190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Hit max_i: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frequent cache access time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miss_ min_i: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min memory access time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763" y="3900791"/>
            <a:ext cx="4894931" cy="2879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tel_Presentation Template_4x3_CLEAR_040114">
  <a:themeElements>
    <a:clrScheme name="Intel Clear Jan 2014">
      <a:dk1>
        <a:srgbClr val="000000"/>
      </a:dk1>
      <a:lt1>
        <a:srgbClr val="FFFFFF"/>
      </a:lt1>
      <a:dk2>
        <a:srgbClr val="004280"/>
      </a:dk2>
      <a:lt2>
        <a:srgbClr val="B1BABF"/>
      </a:lt2>
      <a:accent1>
        <a:srgbClr val="0071C5"/>
      </a:accent1>
      <a:accent2>
        <a:srgbClr val="00AEEF"/>
      </a:accent2>
      <a:accent3>
        <a:srgbClr val="8DC8E8"/>
      </a:accent3>
      <a:accent4>
        <a:srgbClr val="FFDA00"/>
      </a:accent4>
      <a:accent5>
        <a:srgbClr val="FDB813"/>
      </a:accent5>
      <a:accent6>
        <a:srgbClr val="A6CE39"/>
      </a:accent6>
      <a:hlink>
        <a:srgbClr val="00AEEF"/>
      </a:hlink>
      <a:folHlink>
        <a:srgbClr val="0071C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2013-06-17T18:04:50Z</dcterms:created>
  <dc:creator>Liz Solomon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80daddc1-b1df-4a4b-81de-f24e08801e55</vt:lpwstr>
  </property>
  <property fmtid="{D5CDD505-2E9C-101B-9397-08002B2CF9AE}" pid="3" name="CTP_BU">
    <vt:lpwstr>NA</vt:lpwstr>
  </property>
  <property fmtid="{D5CDD505-2E9C-101B-9397-08002B2CF9AE}" pid="4" name="CTP_TimeStamp">
    <vt:lpwstr>2017-11-19 05:27:45Z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