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7" r:id="rId1"/>
  </p:sldMasterIdLst>
  <p:notesMasterIdLst>
    <p:notesMasterId r:id="rId78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340" r:id="rId12"/>
    <p:sldId id="266" r:id="rId13"/>
    <p:sldId id="268" r:id="rId14"/>
    <p:sldId id="269" r:id="rId15"/>
    <p:sldId id="272" r:id="rId16"/>
    <p:sldId id="270" r:id="rId17"/>
    <p:sldId id="341" r:id="rId18"/>
    <p:sldId id="271" r:id="rId19"/>
    <p:sldId id="273" r:id="rId20"/>
    <p:sldId id="342" r:id="rId21"/>
    <p:sldId id="275" r:id="rId22"/>
    <p:sldId id="276" r:id="rId23"/>
    <p:sldId id="278" r:id="rId24"/>
    <p:sldId id="279" r:id="rId25"/>
    <p:sldId id="280" r:id="rId26"/>
    <p:sldId id="277" r:id="rId27"/>
    <p:sldId id="323" r:id="rId28"/>
    <p:sldId id="281" r:id="rId29"/>
    <p:sldId id="283" r:id="rId30"/>
    <p:sldId id="284" r:id="rId31"/>
    <p:sldId id="324" r:id="rId32"/>
    <p:sldId id="285" r:id="rId33"/>
    <p:sldId id="325" r:id="rId34"/>
    <p:sldId id="286" r:id="rId35"/>
    <p:sldId id="302" r:id="rId36"/>
    <p:sldId id="343" r:id="rId37"/>
    <p:sldId id="303" r:id="rId38"/>
    <p:sldId id="287" r:id="rId39"/>
    <p:sldId id="301" r:id="rId40"/>
    <p:sldId id="290" r:id="rId41"/>
    <p:sldId id="288" r:id="rId42"/>
    <p:sldId id="291" r:id="rId43"/>
    <p:sldId id="292" r:id="rId44"/>
    <p:sldId id="293" r:id="rId45"/>
    <p:sldId id="294" r:id="rId46"/>
    <p:sldId id="298" r:id="rId47"/>
    <p:sldId id="299" r:id="rId48"/>
    <p:sldId id="305" r:id="rId49"/>
    <p:sldId id="300" r:id="rId50"/>
    <p:sldId id="306" r:id="rId51"/>
    <p:sldId id="322" r:id="rId52"/>
    <p:sldId id="304" r:id="rId53"/>
    <p:sldId id="319" r:id="rId54"/>
    <p:sldId id="315" r:id="rId55"/>
    <p:sldId id="316" r:id="rId56"/>
    <p:sldId id="318" r:id="rId57"/>
    <p:sldId id="309" r:id="rId58"/>
    <p:sldId id="310" r:id="rId59"/>
    <p:sldId id="320" r:id="rId60"/>
    <p:sldId id="321" r:id="rId61"/>
    <p:sldId id="312" r:id="rId62"/>
    <p:sldId id="311" r:id="rId63"/>
    <p:sldId id="313" r:id="rId64"/>
    <p:sldId id="326" r:id="rId65"/>
    <p:sldId id="327" r:id="rId66"/>
    <p:sldId id="328" r:id="rId67"/>
    <p:sldId id="334" r:id="rId68"/>
    <p:sldId id="329" r:id="rId69"/>
    <p:sldId id="331" r:id="rId70"/>
    <p:sldId id="332" r:id="rId71"/>
    <p:sldId id="333" r:id="rId72"/>
    <p:sldId id="339" r:id="rId73"/>
    <p:sldId id="335" r:id="rId74"/>
    <p:sldId id="336" r:id="rId75"/>
    <p:sldId id="337" r:id="rId76"/>
    <p:sldId id="338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89274"/>
  </p:normalViewPr>
  <p:slideViewPr>
    <p:cSldViewPr snapToGrid="0">
      <p:cViewPr varScale="1">
        <p:scale>
          <a:sx n="90" d="100"/>
          <a:sy n="90" d="100"/>
        </p:scale>
        <p:origin x="1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viewProps" Target="viewProps.xml"/><Relationship Id="rId81" Type="http://schemas.openxmlformats.org/officeDocument/2006/relationships/theme" Target="theme/theme1.xml"/><Relationship Id="rId82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9" Type="http://schemas.openxmlformats.org/officeDocument/2006/relationships/presProps" Target="pres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7D85C-7731-40EE-BAF2-89FC78CB474F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8FBE16-63A0-47C9-B2C4-B4DFBEE05184}">
      <dgm:prSet phldrT="[Text]" custT="1"/>
      <dgm:spPr/>
      <dgm:t>
        <a:bodyPr/>
        <a:lstStyle/>
        <a:p>
          <a:pPr>
            <a:lnSpc>
              <a:spcPct val="114000"/>
            </a:lnSpc>
            <a:spcBef>
              <a:spcPts val="600"/>
            </a:spcBef>
            <a:spcAft>
              <a:spcPts val="600"/>
            </a:spcAft>
          </a:pPr>
          <a:r>
            <a:rPr lang="en-US" sz="2400" b="1" i="1" dirty="0"/>
            <a:t>Advantages</a:t>
          </a:r>
        </a:p>
      </dgm:t>
    </dgm:pt>
    <dgm:pt modelId="{DE324CC6-D1D3-430D-812A-E1F65EC3BEE7}" type="parTrans" cxnId="{4C9AE4F9-EE0F-441B-B39E-6E888590DD25}">
      <dgm:prSet/>
      <dgm:spPr/>
      <dgm:t>
        <a:bodyPr/>
        <a:lstStyle/>
        <a:p>
          <a:endParaRPr lang="en-US"/>
        </a:p>
      </dgm:t>
    </dgm:pt>
    <dgm:pt modelId="{CAE5BA4A-6FA2-44E6-ACB5-8C84B2637378}" type="sibTrans" cxnId="{4C9AE4F9-EE0F-441B-B39E-6E888590DD25}">
      <dgm:prSet/>
      <dgm:spPr/>
      <dgm:t>
        <a:bodyPr/>
        <a:lstStyle/>
        <a:p>
          <a:endParaRPr lang="en-US"/>
        </a:p>
      </dgm:t>
    </dgm:pt>
    <dgm:pt modelId="{42EA9467-4DD6-4FE1-8D68-DC4A67F3915D}">
      <dgm:prSet phldrT="[Text]" custT="1"/>
      <dgm:spPr/>
      <dgm:t>
        <a:bodyPr/>
        <a:lstStyle/>
        <a:p>
          <a:pPr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dirty="0"/>
            <a:t>Disadvantages</a:t>
          </a:r>
        </a:p>
      </dgm:t>
    </dgm:pt>
    <dgm:pt modelId="{3A1B5216-A618-4580-B71A-F662B2F4D899}" type="parTrans" cxnId="{6F3015F5-4CAA-40CB-9188-CA834234028A}">
      <dgm:prSet/>
      <dgm:spPr/>
      <dgm:t>
        <a:bodyPr/>
        <a:lstStyle/>
        <a:p>
          <a:endParaRPr lang="en-US"/>
        </a:p>
      </dgm:t>
    </dgm:pt>
    <dgm:pt modelId="{7414973C-9185-4A34-A1D9-29DAC0684FFF}" type="sibTrans" cxnId="{6F3015F5-4CAA-40CB-9188-CA834234028A}">
      <dgm:prSet/>
      <dgm:spPr/>
      <dgm:t>
        <a:bodyPr/>
        <a:lstStyle/>
        <a:p>
          <a:endParaRPr lang="en-US"/>
        </a:p>
      </dgm:t>
    </dgm:pt>
    <dgm:pt modelId="{E5D5F86C-DFD4-48C6-878F-93BC922A2DDF}">
      <dgm:prSet phldrT="[Text]" custT="1"/>
      <dgm:spPr/>
      <dgm:t>
        <a:bodyPr/>
        <a:lstStyle/>
        <a:p>
          <a:pPr>
            <a:lnSpc>
              <a:spcPct val="114000"/>
            </a:lnSpc>
            <a:spcBef>
              <a:spcPts val="600"/>
            </a:spcBef>
            <a:spcAft>
              <a:spcPts val="600"/>
            </a:spcAft>
          </a:pPr>
          <a:r>
            <a:rPr lang="en-US" sz="1800" dirty="0"/>
            <a:t>Easier to design as it resembles real world</a:t>
          </a:r>
        </a:p>
      </dgm:t>
    </dgm:pt>
    <dgm:pt modelId="{4CCCB4BF-F05E-4942-87F3-2A94EB13855C}" type="parTrans" cxnId="{F85C8330-99EC-480C-B362-37A0DBE0EE34}">
      <dgm:prSet/>
      <dgm:spPr/>
      <dgm:t>
        <a:bodyPr/>
        <a:lstStyle/>
        <a:p>
          <a:endParaRPr lang="en-US"/>
        </a:p>
      </dgm:t>
    </dgm:pt>
    <dgm:pt modelId="{9C46D88A-39BC-4E2C-8189-5599F2B98457}" type="sibTrans" cxnId="{F85C8330-99EC-480C-B362-37A0DBE0EE34}">
      <dgm:prSet/>
      <dgm:spPr/>
      <dgm:t>
        <a:bodyPr/>
        <a:lstStyle/>
        <a:p>
          <a:endParaRPr lang="en-US"/>
        </a:p>
      </dgm:t>
    </dgm:pt>
    <dgm:pt modelId="{FDC9DA9D-062C-4478-8049-7E0200DC9161}">
      <dgm:prSet phldrT="[Text]" custT="1"/>
      <dgm:spPr/>
      <dgm:t>
        <a:bodyPr/>
        <a:lstStyle/>
        <a:p>
          <a:pPr>
            <a:lnSpc>
              <a:spcPct val="114000"/>
            </a:lnSpc>
            <a:spcBef>
              <a:spcPts val="600"/>
            </a:spcBef>
            <a:spcAft>
              <a:spcPts val="600"/>
            </a:spcAft>
          </a:pPr>
          <a:r>
            <a:rPr lang="en-US" sz="1800" dirty="0"/>
            <a:t>Easier to maintain as modularity is enforced</a:t>
          </a:r>
        </a:p>
      </dgm:t>
    </dgm:pt>
    <dgm:pt modelId="{A999CC3F-0A12-4E0C-B156-DCC2565453E0}" type="parTrans" cxnId="{B4A77CF5-BC96-41DE-A16E-8B15BBFA84D9}">
      <dgm:prSet/>
      <dgm:spPr/>
      <dgm:t>
        <a:bodyPr/>
        <a:lstStyle/>
        <a:p>
          <a:endParaRPr lang="en-US"/>
        </a:p>
      </dgm:t>
    </dgm:pt>
    <dgm:pt modelId="{53C9A0DE-7D21-4279-BCA8-7DA44C0707C7}" type="sibTrans" cxnId="{B4A77CF5-BC96-41DE-A16E-8B15BBFA84D9}">
      <dgm:prSet/>
      <dgm:spPr/>
      <dgm:t>
        <a:bodyPr/>
        <a:lstStyle/>
        <a:p>
          <a:endParaRPr lang="en-US"/>
        </a:p>
      </dgm:t>
    </dgm:pt>
    <dgm:pt modelId="{477487D4-0577-456E-915A-F56E5182DD31}">
      <dgm:prSet phldrT="[Text]" custT="1"/>
      <dgm:spPr/>
      <dgm:t>
        <a:bodyPr/>
        <a:lstStyle/>
        <a:p>
          <a:pPr>
            <a:lnSpc>
              <a:spcPct val="114000"/>
            </a:lnSpc>
            <a:spcBef>
              <a:spcPts val="600"/>
            </a:spcBef>
            <a:spcAft>
              <a:spcPts val="600"/>
            </a:spcAft>
          </a:pPr>
          <a:r>
            <a:rPr lang="en-US" sz="1800" dirty="0"/>
            <a:t>Less efficient in execution</a:t>
          </a:r>
        </a:p>
      </dgm:t>
    </dgm:pt>
    <dgm:pt modelId="{8B0577DC-5B5B-4564-BD3F-10B84B071027}" type="parTrans" cxnId="{874E407F-9393-4BDA-9512-6730D5DF9812}">
      <dgm:prSet/>
      <dgm:spPr/>
      <dgm:t>
        <a:bodyPr/>
        <a:lstStyle/>
        <a:p>
          <a:endParaRPr lang="en-US"/>
        </a:p>
      </dgm:t>
    </dgm:pt>
    <dgm:pt modelId="{FC2CD12D-5CC5-4AA1-AEA3-81870B0C3375}" type="sibTrans" cxnId="{874E407F-9393-4BDA-9512-6730D5DF9812}">
      <dgm:prSet/>
      <dgm:spPr/>
      <dgm:t>
        <a:bodyPr/>
        <a:lstStyle/>
        <a:p>
          <a:endParaRPr lang="en-US"/>
        </a:p>
      </dgm:t>
    </dgm:pt>
    <dgm:pt modelId="{C5749AA1-8855-4E9D-B487-66EE0AA909A1}">
      <dgm:prSet phldrT="[Text]" custT="1"/>
      <dgm:spPr/>
      <dgm:t>
        <a:bodyPr/>
        <a:lstStyle/>
        <a:p>
          <a:pPr>
            <a:lnSpc>
              <a:spcPct val="114000"/>
            </a:lnSpc>
            <a:spcBef>
              <a:spcPts val="600"/>
            </a:spcBef>
            <a:spcAft>
              <a:spcPts val="600"/>
            </a:spcAft>
          </a:pPr>
          <a:r>
            <a:rPr lang="en-US" sz="1800" dirty="0"/>
            <a:t>Extensible</a:t>
          </a:r>
        </a:p>
      </dgm:t>
    </dgm:pt>
    <dgm:pt modelId="{E7865E79-C28B-49E7-B7B2-0FE8922673E4}" type="parTrans" cxnId="{35460BAA-4661-4703-9F67-83CDD848C454}">
      <dgm:prSet/>
      <dgm:spPr/>
      <dgm:t>
        <a:bodyPr/>
        <a:lstStyle/>
        <a:p>
          <a:endParaRPr lang="en-US"/>
        </a:p>
      </dgm:t>
    </dgm:pt>
    <dgm:pt modelId="{D2799EF9-A269-4AF6-B9B6-A9AB93DDE8AB}" type="sibTrans" cxnId="{35460BAA-4661-4703-9F67-83CDD848C454}">
      <dgm:prSet/>
      <dgm:spPr/>
      <dgm:t>
        <a:bodyPr/>
        <a:lstStyle/>
        <a:p>
          <a:endParaRPr lang="en-US"/>
        </a:p>
      </dgm:t>
    </dgm:pt>
    <dgm:pt modelId="{5D42239C-C18A-4D94-83B8-721824FEBBEA}">
      <dgm:prSet phldrT="[Text]" custT="1"/>
      <dgm:spPr/>
      <dgm:t>
        <a:bodyPr/>
        <a:lstStyle/>
        <a:p>
          <a:pPr>
            <a:lnSpc>
              <a:spcPct val="114000"/>
            </a:lnSpc>
            <a:spcBef>
              <a:spcPts val="600"/>
            </a:spcBef>
            <a:spcAft>
              <a:spcPts val="600"/>
            </a:spcAft>
          </a:pPr>
          <a:r>
            <a:rPr lang="en-US" sz="1800" dirty="0"/>
            <a:t>Longer code with higher design overhead</a:t>
          </a:r>
        </a:p>
      </dgm:t>
    </dgm:pt>
    <dgm:pt modelId="{F9BA09EA-248B-481E-89F6-4DEA2E21CD53}" type="parTrans" cxnId="{3AD5BE76-E674-4167-9C75-517177CE3A13}">
      <dgm:prSet/>
      <dgm:spPr/>
      <dgm:t>
        <a:bodyPr/>
        <a:lstStyle/>
        <a:p>
          <a:endParaRPr lang="en-US"/>
        </a:p>
      </dgm:t>
    </dgm:pt>
    <dgm:pt modelId="{B9424D7B-9585-4AA4-8808-0C49012C0ACB}" type="sibTrans" cxnId="{3AD5BE76-E674-4167-9C75-517177CE3A13}">
      <dgm:prSet/>
      <dgm:spPr/>
      <dgm:t>
        <a:bodyPr/>
        <a:lstStyle/>
        <a:p>
          <a:endParaRPr lang="en-US"/>
        </a:p>
      </dgm:t>
    </dgm:pt>
    <dgm:pt modelId="{A986C1A7-D6A7-4B6F-A1C8-5E511C6B4FD7}" type="pres">
      <dgm:prSet presAssocID="{51F7D85C-7731-40EE-BAF2-89FC78CB474F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113868-63C2-4D70-99EA-142DC7321E99}" type="pres">
      <dgm:prSet presAssocID="{51F7D85C-7731-40EE-BAF2-89FC78CB474F}" presName="Background" presStyleLbl="bgImgPlace1" presStyleIdx="0" presStyleCnt="1" custScaleX="124078" custLinFactNeighborX="8304" custLinFactNeighborY="7867"/>
      <dgm:spPr>
        <a:solidFill>
          <a:schemeClr val="accent1">
            <a:lumMod val="20000"/>
            <a:lumOff val="80000"/>
          </a:schemeClr>
        </a:solidFill>
      </dgm:spPr>
    </dgm:pt>
    <dgm:pt modelId="{44FCA89E-C8DE-44C8-A7CE-D6CAB078A0A6}" type="pres">
      <dgm:prSet presAssocID="{51F7D85C-7731-40EE-BAF2-89FC78CB474F}" presName="ParentText1" presStyleLbl="revTx" presStyleIdx="0" presStyleCnt="2" custScaleX="151678" custScaleY="103158" custLinFactNeighborX="-8897" custLinFactNeighborY="476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8EFE9-6697-4894-89DD-026713A232AA}" type="pres">
      <dgm:prSet presAssocID="{51F7D85C-7731-40EE-BAF2-89FC78CB474F}" presName="ParentText2" presStyleLbl="revTx" presStyleIdx="1" presStyleCnt="2" custScaleX="113686" custLinFactNeighborX="16426" custLinFactNeighborY="33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911F56-4B08-4126-8212-C047FDB530E5}" type="pres">
      <dgm:prSet presAssocID="{51F7D85C-7731-40EE-BAF2-89FC78CB474F}" presName="Plus" presStyleLbl="alignNode1" presStyleIdx="0" presStyleCnt="2" custScaleX="77848" custScaleY="77294" custLinFactX="-17752" custLinFactNeighborX="-100000"/>
      <dgm:spPr/>
    </dgm:pt>
    <dgm:pt modelId="{0493DFF0-119F-4BF2-A968-E5A1B9EE0EE0}" type="pres">
      <dgm:prSet presAssocID="{51F7D85C-7731-40EE-BAF2-89FC78CB474F}" presName="Minus" presStyleLbl="alignNode1" presStyleIdx="1" presStyleCnt="2" custScaleX="80272" custScaleY="71300" custLinFactX="19889" custLinFactNeighborX="100000" custLinFactNeighborY="40050"/>
      <dgm:spPr/>
    </dgm:pt>
    <dgm:pt modelId="{C14BEF0C-7071-4982-8569-FEE203D8B2FC}" type="pres">
      <dgm:prSet presAssocID="{51F7D85C-7731-40EE-BAF2-89FC78CB474F}" presName="Divider" presStyleLbl="parChTrans1D1" presStyleIdx="0" presStyleCnt="1" custLinFactX="12801831" custLinFactNeighborX="12900000" custLinFactNeighborY="4388"/>
      <dgm:spPr/>
    </dgm:pt>
  </dgm:ptLst>
  <dgm:cxnLst>
    <dgm:cxn modelId="{1A188EB5-77A1-4E93-85A3-4D47C6C5C8EE}" type="presOf" srcId="{E5D5F86C-DFD4-48C6-878F-93BC922A2DDF}" destId="{44FCA89E-C8DE-44C8-A7CE-D6CAB078A0A6}" srcOrd="0" destOrd="1" presId="urn:microsoft.com/office/officeart/2009/3/layout/PlusandMinus"/>
    <dgm:cxn modelId="{35460BAA-4661-4703-9F67-83CDD848C454}" srcId="{368FBE16-63A0-47C9-B2C4-B4DFBEE05184}" destId="{C5749AA1-8855-4E9D-B487-66EE0AA909A1}" srcOrd="2" destOrd="0" parTransId="{E7865E79-C28B-49E7-B7B2-0FE8922673E4}" sibTransId="{D2799EF9-A269-4AF6-B9B6-A9AB93DDE8AB}"/>
    <dgm:cxn modelId="{874E407F-9393-4BDA-9512-6730D5DF9812}" srcId="{42EA9467-4DD6-4FE1-8D68-DC4A67F3915D}" destId="{477487D4-0577-456E-915A-F56E5182DD31}" srcOrd="0" destOrd="0" parTransId="{8B0577DC-5B5B-4564-BD3F-10B84B071027}" sibTransId="{FC2CD12D-5CC5-4AA1-AEA3-81870B0C3375}"/>
    <dgm:cxn modelId="{027AF674-5502-4FE4-9FCF-B6C159E24601}" type="presOf" srcId="{42EA9467-4DD6-4FE1-8D68-DC4A67F3915D}" destId="{2E38EFE9-6697-4894-89DD-026713A232AA}" srcOrd="0" destOrd="0" presId="urn:microsoft.com/office/officeart/2009/3/layout/PlusandMinus"/>
    <dgm:cxn modelId="{4C9AE4F9-EE0F-441B-B39E-6E888590DD25}" srcId="{51F7D85C-7731-40EE-BAF2-89FC78CB474F}" destId="{368FBE16-63A0-47C9-B2C4-B4DFBEE05184}" srcOrd="0" destOrd="0" parTransId="{DE324CC6-D1D3-430D-812A-E1F65EC3BEE7}" sibTransId="{CAE5BA4A-6FA2-44E6-ACB5-8C84B2637378}"/>
    <dgm:cxn modelId="{F85C8330-99EC-480C-B362-37A0DBE0EE34}" srcId="{368FBE16-63A0-47C9-B2C4-B4DFBEE05184}" destId="{E5D5F86C-DFD4-48C6-878F-93BC922A2DDF}" srcOrd="0" destOrd="0" parTransId="{4CCCB4BF-F05E-4942-87F3-2A94EB13855C}" sibTransId="{9C46D88A-39BC-4E2C-8189-5599F2B98457}"/>
    <dgm:cxn modelId="{95A23920-B8F8-4BF0-8C42-B82B34A9440A}" type="presOf" srcId="{51F7D85C-7731-40EE-BAF2-89FC78CB474F}" destId="{A986C1A7-D6A7-4B6F-A1C8-5E511C6B4FD7}" srcOrd="0" destOrd="0" presId="urn:microsoft.com/office/officeart/2009/3/layout/PlusandMinus"/>
    <dgm:cxn modelId="{F63AA6C6-F9CB-4491-8087-B5DAD098DBAF}" type="presOf" srcId="{368FBE16-63A0-47C9-B2C4-B4DFBEE05184}" destId="{44FCA89E-C8DE-44C8-A7CE-D6CAB078A0A6}" srcOrd="0" destOrd="0" presId="urn:microsoft.com/office/officeart/2009/3/layout/PlusandMinus"/>
    <dgm:cxn modelId="{6F3015F5-4CAA-40CB-9188-CA834234028A}" srcId="{51F7D85C-7731-40EE-BAF2-89FC78CB474F}" destId="{42EA9467-4DD6-4FE1-8D68-DC4A67F3915D}" srcOrd="1" destOrd="0" parTransId="{3A1B5216-A618-4580-B71A-F662B2F4D899}" sibTransId="{7414973C-9185-4A34-A1D9-29DAC0684FFF}"/>
    <dgm:cxn modelId="{5D4CBEA6-819C-45CD-88A6-2B7936423670}" type="presOf" srcId="{C5749AA1-8855-4E9D-B487-66EE0AA909A1}" destId="{44FCA89E-C8DE-44C8-A7CE-D6CAB078A0A6}" srcOrd="0" destOrd="3" presId="urn:microsoft.com/office/officeart/2009/3/layout/PlusandMinus"/>
    <dgm:cxn modelId="{C7AF946D-3AB3-49AD-984B-0A9F5012D1C6}" type="presOf" srcId="{477487D4-0577-456E-915A-F56E5182DD31}" destId="{2E38EFE9-6697-4894-89DD-026713A232AA}" srcOrd="0" destOrd="1" presId="urn:microsoft.com/office/officeart/2009/3/layout/PlusandMinus"/>
    <dgm:cxn modelId="{3AD5BE76-E674-4167-9C75-517177CE3A13}" srcId="{42EA9467-4DD6-4FE1-8D68-DC4A67F3915D}" destId="{5D42239C-C18A-4D94-83B8-721824FEBBEA}" srcOrd="1" destOrd="0" parTransId="{F9BA09EA-248B-481E-89F6-4DEA2E21CD53}" sibTransId="{B9424D7B-9585-4AA4-8808-0C49012C0ACB}"/>
    <dgm:cxn modelId="{A2504B87-3CE4-49AF-8DE8-84486B75BDCB}" type="presOf" srcId="{5D42239C-C18A-4D94-83B8-721824FEBBEA}" destId="{2E38EFE9-6697-4894-89DD-026713A232AA}" srcOrd="0" destOrd="2" presId="urn:microsoft.com/office/officeart/2009/3/layout/PlusandMinus"/>
    <dgm:cxn modelId="{5F5B6C34-2A7F-417C-8C65-54E483268CAB}" type="presOf" srcId="{FDC9DA9D-062C-4478-8049-7E0200DC9161}" destId="{44FCA89E-C8DE-44C8-A7CE-D6CAB078A0A6}" srcOrd="0" destOrd="2" presId="urn:microsoft.com/office/officeart/2009/3/layout/PlusandMinus"/>
    <dgm:cxn modelId="{B4A77CF5-BC96-41DE-A16E-8B15BBFA84D9}" srcId="{368FBE16-63A0-47C9-B2C4-B4DFBEE05184}" destId="{FDC9DA9D-062C-4478-8049-7E0200DC9161}" srcOrd="1" destOrd="0" parTransId="{A999CC3F-0A12-4E0C-B156-DCC2565453E0}" sibTransId="{53C9A0DE-7D21-4279-BCA8-7DA44C0707C7}"/>
    <dgm:cxn modelId="{5AD8F9BD-CAFB-413C-A175-2E62B24084C9}" type="presParOf" srcId="{A986C1A7-D6A7-4B6F-A1C8-5E511C6B4FD7}" destId="{ED113868-63C2-4D70-99EA-142DC7321E99}" srcOrd="0" destOrd="0" presId="urn:microsoft.com/office/officeart/2009/3/layout/PlusandMinus"/>
    <dgm:cxn modelId="{64C85BA7-1F4B-4E90-8C5B-9C617B6F4747}" type="presParOf" srcId="{A986C1A7-D6A7-4B6F-A1C8-5E511C6B4FD7}" destId="{44FCA89E-C8DE-44C8-A7CE-D6CAB078A0A6}" srcOrd="1" destOrd="0" presId="urn:microsoft.com/office/officeart/2009/3/layout/PlusandMinus"/>
    <dgm:cxn modelId="{51432A23-33BA-41A5-BC03-8C575F10B27D}" type="presParOf" srcId="{A986C1A7-D6A7-4B6F-A1C8-5E511C6B4FD7}" destId="{2E38EFE9-6697-4894-89DD-026713A232AA}" srcOrd="2" destOrd="0" presId="urn:microsoft.com/office/officeart/2009/3/layout/PlusandMinus"/>
    <dgm:cxn modelId="{A57B1A30-BEB3-48F3-B90A-71D31F65969C}" type="presParOf" srcId="{A986C1A7-D6A7-4B6F-A1C8-5E511C6B4FD7}" destId="{DE911F56-4B08-4126-8212-C047FDB530E5}" srcOrd="3" destOrd="0" presId="urn:microsoft.com/office/officeart/2009/3/layout/PlusandMinus"/>
    <dgm:cxn modelId="{3038FC77-D016-45ED-A7DE-E95430548F2D}" type="presParOf" srcId="{A986C1A7-D6A7-4B6F-A1C8-5E511C6B4FD7}" destId="{0493DFF0-119F-4BF2-A968-E5A1B9EE0EE0}" srcOrd="4" destOrd="0" presId="urn:microsoft.com/office/officeart/2009/3/layout/PlusandMinus"/>
    <dgm:cxn modelId="{B1CC44CF-20CB-48EB-809D-ECEB165E1B12}" type="presParOf" srcId="{A986C1A7-D6A7-4B6F-A1C8-5E511C6B4FD7}" destId="{C14BEF0C-7071-4982-8569-FEE203D8B2FC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13868-63C2-4D70-99EA-142DC7321E99}">
      <dsp:nvSpPr>
        <dsp:cNvPr id="0" name=""/>
        <dsp:cNvSpPr/>
      </dsp:nvSpPr>
      <dsp:spPr>
        <a:xfrm>
          <a:off x="-316329" y="1010507"/>
          <a:ext cx="8592780" cy="3578955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CA89E-C8DE-44C8-A7CE-D6CAB078A0A6}">
      <dsp:nvSpPr>
        <dsp:cNvPr id="0" name=""/>
        <dsp:cNvSpPr/>
      </dsp:nvSpPr>
      <dsp:spPr>
        <a:xfrm>
          <a:off x="-106582" y="1302754"/>
          <a:ext cx="4877795" cy="3158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114000"/>
            </a:lnSpc>
            <a:spcBef>
              <a:spcPct val="0"/>
            </a:spcBef>
            <a:spcAft>
              <a:spcPts val="600"/>
            </a:spcAft>
          </a:pPr>
          <a:r>
            <a:rPr lang="en-US" sz="2400" b="1" i="1" kern="1200" dirty="0"/>
            <a:t>Advantages</a:t>
          </a:r>
        </a:p>
        <a:p>
          <a:pPr marL="171450" lvl="1" indent="-171450" algn="l" defTabSz="800100">
            <a:lnSpc>
              <a:spcPct val="114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 dirty="0"/>
            <a:t>Easier to design as it resembles real world</a:t>
          </a:r>
        </a:p>
        <a:p>
          <a:pPr marL="171450" lvl="1" indent="-171450" algn="l" defTabSz="800100">
            <a:lnSpc>
              <a:spcPct val="114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 dirty="0"/>
            <a:t>Easier to maintain as modularity is enforced</a:t>
          </a:r>
        </a:p>
        <a:p>
          <a:pPr marL="171450" lvl="1" indent="-171450" algn="l" defTabSz="800100">
            <a:lnSpc>
              <a:spcPct val="114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 dirty="0"/>
            <a:t>Extensible</a:t>
          </a:r>
        </a:p>
      </dsp:txBody>
      <dsp:txXfrm>
        <a:off x="-106582" y="1302754"/>
        <a:ext cx="4877795" cy="3158443"/>
      </dsp:txXfrm>
    </dsp:sp>
    <dsp:sp modelId="{2E38EFE9-6697-4894-89DD-026713A232AA}">
      <dsp:nvSpPr>
        <dsp:cNvPr id="0" name=""/>
        <dsp:cNvSpPr/>
      </dsp:nvSpPr>
      <dsp:spPr>
        <a:xfrm>
          <a:off x="4304105" y="1308541"/>
          <a:ext cx="3656015" cy="3061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/>
            <a:t>Disadvantages</a:t>
          </a:r>
        </a:p>
        <a:p>
          <a:pPr marL="171450" lvl="1" indent="-171450" algn="l" defTabSz="800100">
            <a:lnSpc>
              <a:spcPct val="114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 dirty="0"/>
            <a:t>Less efficient in execution</a:t>
          </a:r>
        </a:p>
        <a:p>
          <a:pPr marL="171450" lvl="1" indent="-171450" algn="l" defTabSz="800100">
            <a:lnSpc>
              <a:spcPct val="114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 dirty="0"/>
            <a:t>Longer code with higher design overhead</a:t>
          </a:r>
        </a:p>
      </dsp:txBody>
      <dsp:txXfrm>
        <a:off x="4304105" y="1308541"/>
        <a:ext cx="3656015" cy="3061752"/>
      </dsp:txXfrm>
    </dsp:sp>
    <dsp:sp modelId="{DE911F56-4B08-4126-8212-C047FDB530E5}">
      <dsp:nvSpPr>
        <dsp:cNvPr id="0" name=""/>
        <dsp:cNvSpPr/>
      </dsp:nvSpPr>
      <dsp:spPr>
        <a:xfrm>
          <a:off x="-49120" y="223955"/>
          <a:ext cx="1053455" cy="1045958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3DFF0-119F-4BF2-A968-E5A1B9EE0EE0}">
      <dsp:nvSpPr>
        <dsp:cNvPr id="0" name=""/>
        <dsp:cNvSpPr/>
      </dsp:nvSpPr>
      <dsp:spPr>
        <a:xfrm>
          <a:off x="6937761" y="794408"/>
          <a:ext cx="1022359" cy="31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EF0C-7071-4982-8569-FEE203D8B2FC}">
      <dsp:nvSpPr>
        <dsp:cNvPr id="0" name=""/>
        <dsp:cNvSpPr/>
      </dsp:nvSpPr>
      <dsp:spPr>
        <a:xfrm>
          <a:off x="4184650" y="1339978"/>
          <a:ext cx="796" cy="2924268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6B99C-C13A-4E51-8B27-1A99C2617433}" type="datetimeFigureOut">
              <a:rPr lang="en-SG" smtClean="0"/>
              <a:t>3/1/17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72389-DF68-4BD2-8317-115C6DB2AB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110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Illustrate by drawing arrows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2389-DF68-4BD2-8317-115C6DB2ABC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609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Illustrate immutability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2389-DF68-4BD2-8317-115C6DB2ABC5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57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Encapsulation: talk about getters/setters</a:t>
            </a:r>
          </a:p>
          <a:p>
            <a:r>
              <a:rPr lang="en-US" dirty="0" smtClean="0"/>
              <a:t>Inheritance: Animal</a:t>
            </a:r>
            <a:r>
              <a:rPr lang="en-US" baseline="0" dirty="0" smtClean="0"/>
              <a:t> -&gt; Dog, Cat</a:t>
            </a:r>
          </a:p>
          <a:p>
            <a:r>
              <a:rPr lang="en-US" dirty="0" smtClean="0"/>
              <a:t>Abstraction: Similar</a:t>
            </a:r>
            <a:r>
              <a:rPr lang="en-US" baseline="0" dirty="0" smtClean="0"/>
              <a:t> to encapsulation</a:t>
            </a:r>
          </a:p>
          <a:p>
            <a:r>
              <a:rPr lang="en-US" baseline="0" dirty="0" smtClean="0"/>
              <a:t>Polymorphism: Similar to overloading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2389-DF68-4BD2-8317-115C6DB2ABC5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211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 to Polymorphism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2389-DF68-4BD2-8317-115C6DB2ABC5}" type="slidenum">
              <a:rPr lang="en-SG" smtClean="0"/>
              <a:t>56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44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 if no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2389-DF68-4BD2-8317-115C6DB2ABC5}" type="slidenum">
              <a:rPr lang="en-SG" smtClean="0"/>
              <a:t>59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5514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 if no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2389-DF68-4BD2-8317-115C6DB2ABC5}" type="slidenum">
              <a:rPr lang="en-SG" smtClean="0"/>
              <a:t>60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36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631575"/>
            <a:ext cx="8372475" cy="44818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cycle process: 	Writing → Compiling → Executing </a:t>
            </a:r>
            <a:endParaRPr lang="en-S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5811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231341" y="1524001"/>
            <a:ext cx="4418947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1:</a:t>
            </a:r>
            <a:r>
              <a:rPr lang="en-SG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Bank Account – Designer Mode</a:t>
            </a:r>
            <a:endParaRPr lang="en-S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888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Modifiers</a:t>
            </a:r>
          </a:p>
        </p:txBody>
      </p:sp>
    </p:spTree>
    <p:extLst>
      <p:ext uri="{BB962C8B-B14F-4D97-AF65-F5344CB8AC3E}">
        <p14:creationId xmlns:p14="http://schemas.microsoft.com/office/powerpoint/2010/main" val="4064089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95717"/>
            <a:ext cx="4114893" cy="451774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cycle process: 	Writing → Compiling → Executing </a:t>
            </a:r>
            <a:endParaRPr lang="en-S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45106" y="1595717"/>
            <a:ext cx="4124232" cy="45098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60359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Freeform 12"/>
          <p:cNvSpPr/>
          <p:nvPr/>
        </p:nvSpPr>
        <p:spPr>
          <a:xfrm>
            <a:off x="35100" y="-16934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 userDrawn="1"/>
        </p:nvSpPr>
        <p:spPr>
          <a:xfrm>
            <a:off x="-14170" y="4619364"/>
            <a:ext cx="8464695" cy="1415595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 userDrawn="1"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 rot="21420000">
            <a:off x="203238" y="1082920"/>
            <a:ext cx="7780885" cy="1912672"/>
          </a:xfrm>
        </p:spPr>
        <p:txBody>
          <a:bodyPr anchor="ctr">
            <a:noAutofit/>
          </a:bodyPr>
          <a:lstStyle>
            <a:lvl1pPr algn="ctr">
              <a:defRPr sz="5000" b="1" cap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21420000">
            <a:off x="312910" y="3453155"/>
            <a:ext cx="7767876" cy="1088732"/>
          </a:xfrm>
        </p:spPr>
        <p:txBody>
          <a:bodyPr anchor="t">
            <a:noAutofit/>
          </a:bodyPr>
          <a:lstStyle>
            <a:lvl1pPr marL="0" indent="0" algn="ctr">
              <a:buNone/>
              <a:defRPr sz="2400" cap="none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5335">
            <a:off x="150015" y="4948147"/>
            <a:ext cx="2894741" cy="942356"/>
          </a:xfrm>
          <a:noFill/>
        </p:spPr>
        <p:txBody>
          <a:bodyPr/>
          <a:lstStyle>
            <a:lvl1pPr algn="ctr">
              <a:defRPr sz="2400" cap="none">
                <a:solidFill>
                  <a:schemeClr val="bg1"/>
                </a:solidFill>
              </a:defRPr>
            </a:lvl1pPr>
          </a:lstStyle>
          <a:p>
            <a:fld id="{CCAC5FB2-C04D-4EBC-AC98-F25499A7EB2B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33" name="5-Point Star 32"/>
          <p:cNvSpPr/>
          <p:nvPr/>
        </p:nvSpPr>
        <p:spPr>
          <a:xfrm rot="21420000">
            <a:off x="3247252" y="5069467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4970" l="0" r="100000">
                        <a14:foregroundMark x1="8473" y1="25956" x2="8473" y2="25956"/>
                        <a14:foregroundMark x1="14461" y1="23139" x2="14461" y2="23139"/>
                        <a14:foregroundMark x1="22957" y1="26861" x2="22957" y2="26861"/>
                        <a14:foregroundMark x1="31175" y1="24447" x2="31175" y2="24447"/>
                        <a14:foregroundMark x1="34401" y1="25553" x2="34401" y2="25553"/>
                        <a14:foregroundMark x1="49536" y1="28169" x2="49536" y2="28169"/>
                        <a14:foregroundMark x1="52925" y1="23642" x2="52925" y2="23642"/>
                        <a14:foregroundMark x1="60887" y1="27264" x2="60887" y2="27264"/>
                        <a14:foregroundMark x1="65622" y1="25855" x2="65622" y2="25855"/>
                        <a14:foregroundMark x1="69615" y1="27364" x2="69615" y2="27364"/>
                        <a14:foregroundMark x1="75116" y1="24849" x2="75116" y2="24849"/>
                        <a14:foregroundMark x1="77437" y1="25755" x2="77437" y2="25755"/>
                        <a14:foregroundMark x1="82382" y1="23944" x2="82382" y2="23944"/>
                        <a14:foregroundMark x1="89949" y1="21429" x2="89949" y2="21429"/>
                        <a14:foregroundMark x1="91388" y1="59960" x2="91388" y2="59960"/>
                        <a14:foregroundMark x1="88672" y1="61066" x2="88672" y2="61066"/>
                        <a14:foregroundMark x1="81244" y1="60765" x2="81244" y2="60765"/>
                        <a14:foregroundMark x1="77112" y1="56740" x2="77112" y2="56740"/>
                        <a14:foregroundMark x1="68268" y1="56539" x2="68268" y2="56539"/>
                        <a14:foregroundMark x1="64160" y1="58149" x2="64160" y2="58149"/>
                        <a14:foregroundMark x1="58310" y1="59356" x2="58310" y2="59356"/>
                        <a14:foregroundMark x1="55362" y1="56740" x2="55362" y2="56740"/>
                        <a14:foregroundMark x1="50929" y1="61871" x2="50929" y2="61871"/>
                        <a14:foregroundMark x1="45218" y1="65996" x2="45218" y2="65996"/>
                        <a14:foregroundMark x1="32498" y1="57344" x2="32498" y2="57344"/>
                        <a14:foregroundMark x1="26741" y1="56237" x2="26741" y2="56237"/>
                        <a14:foregroundMark x1="16945" y1="58249" x2="16945" y2="58249"/>
                        <a14:foregroundMark x1="14369" y1="56942" x2="14369" y2="56942"/>
                        <a14:foregroundMark x1="8310" y1="59356" x2="8310" y2="59356"/>
                        <a14:foregroundMark x1="6058" y1="60161" x2="6058" y2="60161"/>
                        <a14:foregroundMark x1="35794" y1="77767" x2="35794" y2="77767"/>
                        <a14:foregroundMark x1="37303" y1="68008" x2="37303" y2="68008"/>
                        <a14:foregroundMark x1="39276" y1="64789" x2="39276" y2="64789"/>
                        <a14:foregroundMark x1="38324" y1="77062" x2="38324" y2="77062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40183">
            <a:off x="4042487" y="4776318"/>
            <a:ext cx="4103864" cy="94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00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2424" y="0"/>
            <a:ext cx="8779884" cy="6264780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4" y="0"/>
            <a:ext cx="8779884" cy="2268071"/>
          </a:xfrm>
        </p:spPr>
        <p:txBody>
          <a:bodyPr anchor="b">
            <a:normAutofit/>
          </a:bodyPr>
          <a:lstStyle>
            <a:lvl1pPr algn="ctr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057" y="2814918"/>
            <a:ext cx="8288990" cy="3220113"/>
          </a:xfrm>
        </p:spPr>
        <p:txBody>
          <a:bodyPr anchor="ctr">
            <a:normAutofit/>
          </a:bodyPr>
          <a:lstStyle>
            <a:lvl1pPr marL="342900" indent="-342900"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02752" y="6264780"/>
            <a:ext cx="2738707" cy="388279"/>
          </a:xfrm>
        </p:spPr>
        <p:txBody>
          <a:bodyPr/>
          <a:lstStyle/>
          <a:p>
            <a:fld id="{8BB45D66-D5AD-4318-95D0-761768CCAB7D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980328" cy="379300"/>
          </a:xfrm>
        </p:spPr>
        <p:txBody>
          <a:bodyPr/>
          <a:lstStyle/>
          <a:p>
            <a:r>
              <a:rPr lang="en-US" dirty="0"/>
              <a:t>Java Confidence Course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2424" y="2400093"/>
            <a:ext cx="8779884" cy="19967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3020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82F-DCDF-4220-ACC5-21D819AB3886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7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8372475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Program Structure</a:t>
            </a:r>
          </a:p>
        </p:txBody>
      </p:sp>
    </p:spTree>
    <p:extLst>
      <p:ext uri="{BB962C8B-B14F-4D97-AF65-F5344CB8AC3E}">
        <p14:creationId xmlns:p14="http://schemas.microsoft.com/office/powerpoint/2010/main" val="2907638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8372475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Java Elements</a:t>
            </a:r>
          </a:p>
        </p:txBody>
      </p:sp>
    </p:spTree>
    <p:extLst>
      <p:ext uri="{BB962C8B-B14F-4D97-AF65-F5344CB8AC3E}">
        <p14:creationId xmlns:p14="http://schemas.microsoft.com/office/powerpoint/2010/main" val="1074416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8372475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SG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 Basic Principles</a:t>
            </a:r>
            <a:endParaRPr lang="en-S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3793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8372475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1:</a:t>
            </a:r>
            <a:r>
              <a:rPr lang="en-SG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Bank Account</a:t>
            </a:r>
            <a:endParaRPr lang="en-S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0019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8372475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Initialisation of Arrays</a:t>
            </a:r>
          </a:p>
        </p:txBody>
      </p:sp>
    </p:spTree>
    <p:extLst>
      <p:ext uri="{BB962C8B-B14F-4D97-AF65-F5344CB8AC3E}">
        <p14:creationId xmlns:p14="http://schemas.microsoft.com/office/powerpoint/2010/main" val="2866004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8372475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vs </a:t>
            </a:r>
            <a:r>
              <a:rPr lang="en-SG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Arraylists</a:t>
            </a:r>
            <a:endParaRPr lang="en-S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2717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8372475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Arraylists</a:t>
            </a:r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Initialisation</a:t>
            </a:r>
          </a:p>
        </p:txBody>
      </p:sp>
    </p:spTree>
    <p:extLst>
      <p:ext uri="{BB962C8B-B14F-4D97-AF65-F5344CB8AC3E}">
        <p14:creationId xmlns:p14="http://schemas.microsoft.com/office/powerpoint/2010/main" val="2514568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ntro to 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240" y="522090"/>
            <a:ext cx="8779884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63788" y="6263356"/>
            <a:ext cx="2877671" cy="389704"/>
          </a:xfrm>
        </p:spPr>
        <p:txBody>
          <a:bodyPr/>
          <a:lstStyle>
            <a:lvl1pPr>
              <a:defRPr sz="1800" cap="none"/>
            </a:lvl1pPr>
          </a:lstStyle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" y="6264782"/>
            <a:ext cx="3863787" cy="379300"/>
          </a:xfrm>
        </p:spPr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141694" y="1524001"/>
            <a:ext cx="4508594" cy="4589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3239" y="72073"/>
            <a:ext cx="8779885" cy="369332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r>
              <a:rPr lang="en-S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1:</a:t>
            </a:r>
            <a:r>
              <a:rPr lang="en-SG" baseline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Bank Account – User Class</a:t>
            </a:r>
            <a:endParaRPr lang="en-S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894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23239" y="1"/>
            <a:ext cx="8984964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11"/>
          <p:cNvSpPr/>
          <p:nvPr/>
        </p:nvSpPr>
        <p:spPr>
          <a:xfrm>
            <a:off x="-19048" y="1"/>
            <a:ext cx="8829969" cy="6255803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39" y="531068"/>
            <a:ext cx="8779885" cy="771603"/>
          </a:xfrm>
          <a:prstGeom prst="rect">
            <a:avLst/>
          </a:prstGeom>
        </p:spPr>
        <p:txBody>
          <a:bodyPr vert="horz" lIns="27432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197" y="1401304"/>
            <a:ext cx="8378638" cy="46857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0" y="6273745"/>
            <a:ext cx="2626659" cy="3882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1525D1B-243C-47AB-8EE0-7469E20CA550}" type="datetime3">
              <a:rPr lang="en-US" smtClean="0"/>
              <a:pPr/>
              <a:t>3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" y="6273747"/>
            <a:ext cx="4715340" cy="379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60508" y="6273746"/>
            <a:ext cx="2114551" cy="428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7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4" r:id="rId6"/>
    <p:sldLayoutId id="2147483715" r:id="rId7"/>
    <p:sldLayoutId id="2147483716" r:id="rId8"/>
    <p:sldLayoutId id="2147483713" r:id="rId9"/>
    <p:sldLayoutId id="2147483712" r:id="rId10"/>
    <p:sldLayoutId id="2147483707" r:id="rId11"/>
    <p:sldLayoutId id="2147483706" r:id="rId12"/>
    <p:sldLayoutId id="2147483688" r:id="rId13"/>
    <p:sldLayoutId id="2147483690" r:id="rId14"/>
    <p:sldLayoutId id="2147483694" r:id="rId15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none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none" baseline="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none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none" baseline="0">
          <a:solidFill>
            <a:schemeClr val="tx1">
              <a:lumMod val="65000"/>
              <a:lumOff val="3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omp.nus.edu.sg/~cs1020/2_resources/online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oracle.com/javase/8/docs/api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Java Confidence Course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312910" y="3360391"/>
            <a:ext cx="7767876" cy="1088732"/>
          </a:xfrm>
        </p:spPr>
        <p:txBody>
          <a:bodyPr/>
          <a:lstStyle/>
          <a:p>
            <a:r>
              <a:rPr lang="en-SG" dirty="0" smtClean="0"/>
              <a:t>Lee Han Cheng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>Computer Science, Year </a:t>
            </a:r>
            <a:r>
              <a:rPr lang="en-SG" dirty="0" smtClean="0"/>
              <a:t>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F0F8-536F-4A11-9190-C60469649E93}" type="datetime3">
              <a:rPr lang="en-US" smtClean="0"/>
              <a:t>3 January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39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Methods vs.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SG" dirty="0"/>
              <a:t>Similar to C programming, all parameters in Java are passed by </a:t>
            </a:r>
            <a:r>
              <a:rPr lang="en-SG" b="1" dirty="0"/>
              <a:t>value</a:t>
            </a:r>
            <a:r>
              <a:rPr lang="en-SG" dirty="0"/>
              <a:t>.</a:t>
            </a:r>
          </a:p>
          <a:p>
            <a:pPr lvl="1">
              <a:spcAft>
                <a:spcPts val="600"/>
              </a:spcAft>
            </a:pPr>
            <a:r>
              <a:rPr lang="en-SG" dirty="0" smtClean="0"/>
              <a:t>Upon method invocation, a copy of the actual argument is created.</a:t>
            </a:r>
          </a:p>
          <a:p>
            <a:pPr lvl="1"/>
            <a:r>
              <a:rPr lang="en-SG" dirty="0" smtClean="0"/>
              <a:t>The method parameter &amp; its corresponding actual parameter are two independent variables.</a:t>
            </a:r>
          </a:p>
          <a:p>
            <a:r>
              <a:rPr lang="en-SG" dirty="0" smtClean="0"/>
              <a:t>To </a:t>
            </a:r>
            <a:r>
              <a:rPr lang="en-SG" dirty="0"/>
              <a:t>let a method modify the actual </a:t>
            </a:r>
            <a:r>
              <a:rPr lang="en-SG" dirty="0" smtClean="0"/>
              <a:t>argument (pass by </a:t>
            </a:r>
            <a:r>
              <a:rPr lang="en-SG" b="1" dirty="0" smtClean="0"/>
              <a:t>reference</a:t>
            </a:r>
            <a:r>
              <a:rPr lang="en-SG" dirty="0" smtClean="0"/>
              <a:t>):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45422"/>
              </p:ext>
            </p:extLst>
          </p:nvPr>
        </p:nvGraphicFramePr>
        <p:xfrm>
          <a:off x="618564" y="4132731"/>
          <a:ext cx="7942729" cy="12834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15453">
                  <a:extLst>
                    <a:ext uri="{9D8B030D-6E8A-4147-A177-3AD203B41FA5}">
                      <a16:colId xmlns="" xmlns:a16="http://schemas.microsoft.com/office/drawing/2014/main" val="2339158526"/>
                    </a:ext>
                  </a:extLst>
                </a:gridCol>
                <a:gridCol w="4927276">
                  <a:extLst>
                    <a:ext uri="{9D8B030D-6E8A-4147-A177-3AD203B41FA5}">
                      <a16:colId xmlns="" xmlns:a16="http://schemas.microsoft.com/office/drawing/2014/main" val="105537860"/>
                    </a:ext>
                  </a:extLst>
                </a:gridCol>
              </a:tblGrid>
              <a:tr h="460469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33040624"/>
                  </a:ext>
                </a:extLst>
              </a:tr>
              <a:tr h="731836"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Pointers</a:t>
                      </a:r>
                      <a:r>
                        <a:rPr lang="en-SG" dirty="0"/>
                        <a:t> are needed</a:t>
                      </a:r>
                      <a:r>
                        <a:rPr lang="en-SG" dirty="0" smtClean="0"/>
                        <a:t>.</a:t>
                      </a:r>
                    </a:p>
                    <a:p>
                      <a:pPr algn="ctr"/>
                      <a:r>
                        <a:rPr lang="en-SG" dirty="0" smtClean="0"/>
                        <a:t>e.g. modify(</a:t>
                      </a:r>
                      <a:r>
                        <a:rPr lang="en-SG" dirty="0" err="1" smtClean="0"/>
                        <a:t>int</a:t>
                      </a:r>
                      <a:r>
                        <a:rPr lang="en-SG" dirty="0" smtClean="0"/>
                        <a:t>* </a:t>
                      </a:r>
                      <a:r>
                        <a:rPr lang="en-SG" dirty="0" err="1" smtClean="0"/>
                        <a:t>ptr</a:t>
                      </a:r>
                      <a:r>
                        <a:rPr lang="en-SG" dirty="0" smtClean="0"/>
                        <a:t>)</a:t>
                      </a:r>
                      <a:endParaRPr lang="en-SG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="1" dirty="0"/>
                        <a:t>Object reference data types</a:t>
                      </a:r>
                      <a:r>
                        <a:rPr lang="en-SG" b="1" baseline="0" dirty="0"/>
                        <a:t> </a:t>
                      </a:r>
                      <a:r>
                        <a:rPr lang="en-SG" baseline="0" dirty="0"/>
                        <a:t>are needed</a:t>
                      </a:r>
                      <a:r>
                        <a:rPr lang="en-SG" baseline="0" dirty="0" smtClean="0"/>
                        <a:t>.</a:t>
                      </a:r>
                    </a:p>
                    <a:p>
                      <a:pPr algn="ctr"/>
                      <a:r>
                        <a:rPr lang="en-SG" baseline="0" dirty="0" smtClean="0"/>
                        <a:t>e.g. modify(</a:t>
                      </a:r>
                      <a:r>
                        <a:rPr lang="en-SG" baseline="0" dirty="0" err="1" smtClean="0"/>
                        <a:t>SomeObject</a:t>
                      </a:r>
                      <a:r>
                        <a:rPr lang="en-SG" baseline="0" dirty="0" smtClean="0"/>
                        <a:t> o) </a:t>
                      </a:r>
                      <a:endParaRPr lang="en-SG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173396009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92878" y="5539040"/>
            <a:ext cx="2833965" cy="45154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274320" rIns="274320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SG" dirty="0"/>
              <a:t>Will be covered later…</a:t>
            </a:r>
          </a:p>
        </p:txBody>
      </p:sp>
    </p:spTree>
    <p:extLst>
      <p:ext uri="{BB962C8B-B14F-4D97-AF65-F5344CB8AC3E}">
        <p14:creationId xmlns:p14="http://schemas.microsoft.com/office/powerpoint/2010/main" val="1450184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04703797"/>
              </p:ext>
            </p:extLst>
          </p:nvPr>
        </p:nvGraphicFramePr>
        <p:xfrm>
          <a:off x="277813" y="1524000"/>
          <a:ext cx="837247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62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62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 by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 by reference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r>
                        <a:rPr lang="en-US" baseline="0" dirty="0" smtClean="0"/>
                        <a:t> class </a:t>
                      </a:r>
                      <a:r>
                        <a:rPr lang="en-US" baseline="0" dirty="0" err="1" smtClean="0"/>
                        <a:t>PassByVal</a:t>
                      </a:r>
                      <a:r>
                        <a:rPr lang="en-US" baseline="0" dirty="0" smtClean="0"/>
                        <a:t> {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public void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inc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) {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++;</a:t>
                      </a:r>
                    </a:p>
                    <a:p>
                      <a:r>
                        <a:rPr lang="en-US" baseline="0" dirty="0" smtClean="0"/>
                        <a:t>    }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public static void main(String[] </a:t>
                      </a:r>
                      <a:r>
                        <a:rPr lang="en-US" baseline="0" dirty="0" err="1" smtClean="0"/>
                        <a:t>args</a:t>
                      </a:r>
                      <a:r>
                        <a:rPr lang="en-US" baseline="0" dirty="0" smtClean="0"/>
                        <a:t>) {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value = 1;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System.out.println</a:t>
                      </a:r>
                      <a:r>
                        <a:rPr lang="en-US" baseline="0" dirty="0" smtClean="0"/>
                        <a:t>(value); // 1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inc</a:t>
                      </a:r>
                      <a:r>
                        <a:rPr lang="en-US" baseline="0" dirty="0" smtClean="0"/>
                        <a:t>(value);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System.out.println</a:t>
                      </a:r>
                      <a:r>
                        <a:rPr lang="en-US" baseline="0" dirty="0" smtClean="0"/>
                        <a:t>(value); // 1</a:t>
                      </a:r>
                    </a:p>
                    <a:p>
                      <a:r>
                        <a:rPr lang="en-US" baseline="0" dirty="0" smtClean="0"/>
                        <a:t>    }</a:t>
                      </a:r>
                    </a:p>
                    <a:p>
                      <a:r>
                        <a:rPr lang="en-US" baseline="0" smtClean="0"/>
                        <a:t>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PassByRef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public static void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[0]++;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endParaRPr lang="mr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public static void main(String[]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{1};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[0]); // 1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mr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[0]); // 2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332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Packages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Library in Java is known as </a:t>
            </a:r>
            <a:r>
              <a:rPr lang="en-SG" b="1" dirty="0"/>
              <a:t>package</a:t>
            </a:r>
            <a:r>
              <a:rPr lang="en-SG" dirty="0"/>
              <a:t>.</a:t>
            </a:r>
          </a:p>
          <a:p>
            <a:pPr>
              <a:spcAft>
                <a:spcPts val="600"/>
              </a:spcAft>
            </a:pPr>
            <a:r>
              <a:rPr lang="en-SG" dirty="0"/>
              <a:t>To use a predefined library, the correct package must be imported at the start of the program.</a:t>
            </a:r>
          </a:p>
          <a:p>
            <a:pPr lvl="1">
              <a:spcAft>
                <a:spcPts val="600"/>
              </a:spcAft>
            </a:pPr>
            <a:r>
              <a:rPr lang="en-SG" dirty="0"/>
              <a:t>All packages under a group can be imported with a “*”.</a:t>
            </a:r>
          </a:p>
          <a:p>
            <a:pPr lvl="1"/>
            <a:r>
              <a:rPr lang="en-SG" dirty="0"/>
              <a:t>Packages under “</a:t>
            </a:r>
            <a:r>
              <a:rPr lang="en-SG" dirty="0" err="1">
                <a:latin typeface="Lucida Sans" panose="020B0602030504020204" pitchFamily="34" charset="0"/>
              </a:rPr>
              <a:t>java.lang</a:t>
            </a:r>
            <a:r>
              <a:rPr lang="en-SG" dirty="0"/>
              <a:t>” are imported by </a:t>
            </a:r>
            <a:r>
              <a:rPr lang="en-SG" dirty="0" smtClean="0"/>
              <a:t>default. (E.g. Math, String)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770405"/>
              </p:ext>
            </p:extLst>
          </p:nvPr>
        </p:nvGraphicFramePr>
        <p:xfrm>
          <a:off x="1004047" y="4373405"/>
          <a:ext cx="7557245" cy="12594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4505">
                  <a:extLst>
                    <a:ext uri="{9D8B030D-6E8A-4147-A177-3AD203B41FA5}">
                      <a16:colId xmlns="" xmlns:a16="http://schemas.microsoft.com/office/drawing/2014/main" val="2339158526"/>
                    </a:ext>
                  </a:extLst>
                </a:gridCol>
                <a:gridCol w="3812740">
                  <a:extLst>
                    <a:ext uri="{9D8B030D-6E8A-4147-A177-3AD203B41FA5}">
                      <a16:colId xmlns="" xmlns:a16="http://schemas.microsoft.com/office/drawing/2014/main" val="105537860"/>
                    </a:ext>
                  </a:extLst>
                </a:gridCol>
              </a:tblGrid>
              <a:tr h="55376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33040624"/>
                  </a:ext>
                </a:extLst>
              </a:tr>
              <a:tr h="705732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Lucida Sans" panose="020B0602030504020204" pitchFamily="34" charset="0"/>
                        </a:rPr>
                        <a:t>include &lt;</a:t>
                      </a:r>
                      <a:r>
                        <a:rPr lang="en-SG" dirty="0" err="1">
                          <a:latin typeface="Lucida Sans" panose="020B0602030504020204" pitchFamily="34" charset="0"/>
                        </a:rPr>
                        <a:t>stdio.h</a:t>
                      </a:r>
                      <a:r>
                        <a:rPr lang="en-SG" dirty="0">
                          <a:latin typeface="Lucida Sans" panose="020B0602030504020204" pitchFamily="34" charset="0"/>
                        </a:rPr>
                        <a:t>&gt;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Lucida Sans" panose="020B0602030504020204" pitchFamily="34" charset="0"/>
                        </a:rPr>
                        <a:t>import </a:t>
                      </a:r>
                      <a:r>
                        <a:rPr lang="en-SG" dirty="0" err="1">
                          <a:latin typeface="Lucida Sans" panose="020B0602030504020204" pitchFamily="34" charset="0"/>
                        </a:rPr>
                        <a:t>java.util</a:t>
                      </a:r>
                      <a:r>
                        <a:rPr lang="en-SG" dirty="0">
                          <a:latin typeface="Lucida Sans" panose="020B0602030504020204" pitchFamily="34" charset="0"/>
                        </a:rPr>
                        <a:t>.*</a:t>
                      </a:r>
                      <a:r>
                        <a:rPr lang="en-SG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;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173396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894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1: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Introduction to Java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cycle process: </a:t>
            </a:r>
            <a:br>
              <a:rPr lang="en-US" dirty="0"/>
            </a:br>
            <a:r>
              <a:rPr lang="en-US" dirty="0"/>
              <a:t>Writing (using editor) → Compiling (</a:t>
            </a:r>
            <a:r>
              <a:rPr lang="en-US" dirty="0" err="1"/>
              <a:t>javac</a:t>
            </a:r>
            <a:r>
              <a:rPr lang="en-US" dirty="0"/>
              <a:t>) → Executing (java)</a:t>
            </a:r>
          </a:p>
          <a:p>
            <a:r>
              <a:rPr lang="en-US" dirty="0"/>
              <a:t>Basic program structure</a:t>
            </a:r>
          </a:p>
          <a:p>
            <a:r>
              <a:rPr lang="en-US" b="1" dirty="0">
                <a:solidFill>
                  <a:srgbClr val="FFFF00"/>
                </a:solidFill>
                <a:effectLst/>
              </a:rPr>
              <a:t>Basic Java elements</a:t>
            </a:r>
            <a:endParaRPr lang="en-SG" b="1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3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24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Arithmetic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Numeric Data Types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601928"/>
              </p:ext>
            </p:extLst>
          </p:nvPr>
        </p:nvGraphicFramePr>
        <p:xfrm>
          <a:off x="519954" y="2200106"/>
          <a:ext cx="8130333" cy="345375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32692">
                  <a:extLst>
                    <a:ext uri="{9D8B030D-6E8A-4147-A177-3AD203B41FA5}">
                      <a16:colId xmlns="" xmlns:a16="http://schemas.microsoft.com/office/drawing/2014/main" val="1602155590"/>
                    </a:ext>
                  </a:extLst>
                </a:gridCol>
                <a:gridCol w="869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83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803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15909"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No. of bytes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9171">
                <a:tc rowSpan="4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Courier New" pitchFamily="49" charset="0"/>
                        </a:rPr>
                        <a:t>Integer </a:t>
                      </a:r>
                      <a:br>
                        <a:rPr lang="en-US" sz="1800" b="1" dirty="0">
                          <a:latin typeface="+mn-lt"/>
                          <a:cs typeface="Courier New" pitchFamily="49" charset="0"/>
                        </a:rPr>
                      </a:br>
                      <a:r>
                        <a:rPr lang="en-US" sz="1800" b="1" dirty="0">
                          <a:latin typeface="+mn-lt"/>
                          <a:cs typeface="Courier New" pitchFamily="49" charset="0"/>
                        </a:rPr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r>
                        <a:rPr lang="en-US" sz="1600" b="0" baseline="300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to 2</a:t>
                      </a:r>
                      <a:r>
                        <a:rPr lang="en-US" sz="16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9171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r>
                        <a:rPr lang="en-US" sz="1600" b="0" baseline="300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to 2</a:t>
                      </a:r>
                      <a:r>
                        <a:rPr lang="en-US" sz="16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rgbClr val="FFFF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int</a:t>
                      </a:r>
                      <a:endParaRPr lang="en-US" sz="1600" b="0" dirty="0">
                        <a:solidFill>
                          <a:srgbClr val="FFFF00"/>
                        </a:solidFill>
                        <a:latin typeface="Lucida Sans" panose="020B0602030504020204" pitchFamily="34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-2</a:t>
                      </a:r>
                      <a:r>
                        <a:rPr lang="en-US" sz="1600" b="1" baseline="30000" dirty="0">
                          <a:solidFill>
                            <a:srgbClr val="C00000"/>
                          </a:solidFill>
                        </a:rPr>
                        <a:t>31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</a:rPr>
                        <a:t> to 2</a:t>
                      </a:r>
                      <a:r>
                        <a:rPr lang="en-US" sz="1600" b="1" kern="1200" baseline="300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9171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r>
                        <a:rPr lang="en-US" sz="1600" b="0" baseline="30000" dirty="0">
                          <a:solidFill>
                            <a:schemeClr val="tx1"/>
                          </a:solidFill>
                        </a:rPr>
                        <a:t>63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to 2</a:t>
                      </a:r>
                      <a:r>
                        <a:rPr lang="en-US" sz="16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16893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Courier New" pitchFamily="49" charset="0"/>
                        </a:rPr>
                        <a:t>Floating-Point</a:t>
                      </a:r>
                      <a:r>
                        <a:rPr lang="en-US" sz="1800" b="1" baseline="0" dirty="0">
                          <a:latin typeface="+mn-lt"/>
                          <a:cs typeface="Courier New" pitchFamily="49" charset="0"/>
                        </a:rPr>
                        <a:t> </a:t>
                      </a:r>
                      <a:br>
                        <a:rPr lang="en-US" sz="1800" b="1" baseline="0" dirty="0">
                          <a:latin typeface="+mn-lt"/>
                          <a:cs typeface="Courier New" pitchFamily="49" charset="0"/>
                        </a:rPr>
                      </a:br>
                      <a:r>
                        <a:rPr lang="en-US" sz="1800" b="1" baseline="0" dirty="0">
                          <a:latin typeface="+mn-lt"/>
                          <a:cs typeface="Courier New" pitchFamily="49" charset="0"/>
                        </a:rPr>
                        <a:t>Data Types</a:t>
                      </a:r>
                      <a:endParaRPr lang="en-US" sz="1800" b="1" dirty="0">
                        <a:latin typeface="+mn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Negative: -3.4028235E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+38 to -1.4E-45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Positive:  1.4E-45 to 3.4028235E+38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8160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FFFF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Negative: -1.7976931348623157E+308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</a:rPr>
                        <a:t> to -4.9E-324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</a:rPr>
                        <a:t>Positive:  4.9E-324 to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1.7976931348623157E+308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97763" y="1636282"/>
            <a:ext cx="2071396" cy="45154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274320" rIns="274320" rtlCol="0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SG" smtClean="0"/>
              <a:t>1 byte = 8 bits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4072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Boolean Data Type  [NEW]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SG" dirty="0"/>
              <a:t>Stores Boolean value 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true</a:t>
            </a:r>
            <a:r>
              <a:rPr lang="en-SG" dirty="0"/>
              <a:t> or 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false</a:t>
            </a:r>
            <a:r>
              <a:rPr lang="en-SG" dirty="0"/>
              <a:t>, which are keywords in Java.</a:t>
            </a:r>
          </a:p>
          <a:p>
            <a:pPr>
              <a:spcBef>
                <a:spcPts val="600"/>
              </a:spcBef>
            </a:pPr>
            <a:r>
              <a:rPr lang="en-SG" dirty="0"/>
              <a:t>Boolean expression evaluates to either 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true</a:t>
            </a:r>
            <a:r>
              <a:rPr lang="en-SG" dirty="0"/>
              <a:t> or 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false</a:t>
            </a:r>
            <a:r>
              <a:rPr lang="en-SG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31224" y="111126"/>
            <a:ext cx="2976282" cy="10339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91440" rIns="9144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SG" sz="1600" dirty="0">
                <a:latin typeface="+mj-lt"/>
              </a:rPr>
              <a:t>For C, zero means ‘false’ &amp; any other value is ‘true’.</a:t>
            </a:r>
          </a:p>
          <a:p>
            <a:pPr algn="ctr">
              <a:lnSpc>
                <a:spcPct val="114000"/>
              </a:lnSpc>
            </a:pPr>
            <a:r>
              <a:rPr lang="en-SG" sz="1600" dirty="0">
                <a:latin typeface="+mj-lt"/>
              </a:rPr>
              <a:t>This does not apply in Java!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25062"/>
              </p:ext>
            </p:extLst>
          </p:nvPr>
        </p:nvGraphicFramePr>
        <p:xfrm>
          <a:off x="151871" y="3818732"/>
          <a:ext cx="4531566" cy="2240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148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09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057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3220">
                <a:tc rowSpan="6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660066"/>
                          </a:solidFill>
                          <a:latin typeface="+mn-lt"/>
                          <a:cs typeface="Courier New" pitchFamily="49" charset="0"/>
                        </a:rPr>
                        <a:t>Relational Operators</a:t>
                      </a:r>
                    </a:p>
                    <a:p>
                      <a:pPr algn="ctr"/>
                      <a:endParaRPr lang="en-US" sz="1400" b="1" dirty="0">
                        <a:solidFill>
                          <a:srgbClr val="660066"/>
                        </a:solidFill>
                        <a:latin typeface="+mn-lt"/>
                        <a:cs typeface="Courier New" pitchFamily="49" charset="0"/>
                      </a:endParaRPr>
                    </a:p>
                    <a:p>
                      <a:r>
                        <a:rPr lang="en-US" sz="1400" b="0" dirty="0"/>
                        <a:t>Operands are variables / values that can be compared directly.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400" dirty="0"/>
                        <a:t>Examples:</a:t>
                      </a:r>
                    </a:p>
                    <a:p>
                      <a:endParaRPr lang="en-US" sz="120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US" sz="14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  X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&lt;</a:t>
                      </a:r>
                      <a:r>
                        <a:rPr lang="en-US" sz="14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 Y</a:t>
                      </a:r>
                    </a:p>
                    <a:p>
                      <a:r>
                        <a:rPr lang="en-US" sz="14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  1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&gt;=</a:t>
                      </a:r>
                      <a:r>
                        <a:rPr lang="en-US" sz="14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 4</a:t>
                      </a:r>
                      <a:endParaRPr lang="en-US" sz="1400" b="0" dirty="0">
                        <a:solidFill>
                          <a:srgbClr val="660066"/>
                        </a:solidFill>
                        <a:latin typeface="Lucida Sans" panose="020B0602030504020204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3220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larger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220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less</a:t>
                      </a:r>
                      <a:r>
                        <a:rPr lang="en-US" sz="1400" baseline="0" dirty="0"/>
                        <a:t> than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b="0" baseline="0" dirty="0"/>
                        <a:t>or equal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3220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larger than or</a:t>
                      </a:r>
                      <a:r>
                        <a:rPr lang="en-US" sz="1400" baseline="0" dirty="0"/>
                        <a:t> equal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220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4180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87033"/>
              </p:ext>
            </p:extLst>
          </p:nvPr>
        </p:nvGraphicFramePr>
        <p:xfrm>
          <a:off x="4806390" y="3818732"/>
          <a:ext cx="3870138" cy="2240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42645">
                  <a:extLst>
                    <a:ext uri="{9D8B030D-6E8A-4147-A177-3AD203B41FA5}">
                      <a16:colId xmlns="" xmlns:a16="http://schemas.microsoft.com/office/drawing/2014/main" val="3551817758"/>
                    </a:ext>
                  </a:extLst>
                </a:gridCol>
                <a:gridCol w="546847">
                  <a:extLst>
                    <a:ext uri="{9D8B030D-6E8A-4147-A177-3AD203B41FA5}">
                      <a16:colId xmlns="" xmlns:a16="http://schemas.microsoft.com/office/drawing/2014/main" val="1292724543"/>
                    </a:ext>
                  </a:extLst>
                </a:gridCol>
                <a:gridCol w="1280646">
                  <a:extLst>
                    <a:ext uri="{9D8B030D-6E8A-4147-A177-3AD203B41FA5}">
                      <a16:colId xmlns="" xmlns:a16="http://schemas.microsoft.com/office/drawing/2014/main" val="3024721441"/>
                    </a:ext>
                  </a:extLst>
                </a:gridCol>
              </a:tblGrid>
              <a:tr h="31115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660066"/>
                          </a:solidFill>
                          <a:latin typeface="+mn-lt"/>
                          <a:cs typeface="Courier New" pitchFamily="49" charset="0"/>
                        </a:rPr>
                        <a:t>Logical</a:t>
                      </a:r>
                      <a:r>
                        <a:rPr lang="en-US" sz="1400" b="1" baseline="0" dirty="0">
                          <a:solidFill>
                            <a:srgbClr val="660066"/>
                          </a:solidFill>
                          <a:latin typeface="+mn-lt"/>
                          <a:cs typeface="Courier New" pitchFamily="49" charset="0"/>
                        </a:rPr>
                        <a:t> Operators</a:t>
                      </a:r>
                    </a:p>
                    <a:p>
                      <a:pPr algn="ctr"/>
                      <a:endParaRPr lang="en-US" sz="1400" b="1" baseline="0" dirty="0">
                        <a:solidFill>
                          <a:srgbClr val="660066"/>
                        </a:solidFill>
                        <a:latin typeface="+mn-lt"/>
                        <a:cs typeface="Courier New" pitchFamily="49" charset="0"/>
                      </a:endParaRPr>
                    </a:p>
                    <a:p>
                      <a:r>
                        <a:rPr lang="en-US" sz="1400" b="0" dirty="0"/>
                        <a:t>Operands are </a:t>
                      </a:r>
                      <a:r>
                        <a:rPr lang="en-US" sz="1400" b="0" dirty="0" err="1"/>
                        <a:t>boolean</a:t>
                      </a:r>
                      <a:r>
                        <a:rPr lang="en-US" sz="1400" b="0" dirty="0"/>
                        <a:t> variables / expressions.</a:t>
                      </a:r>
                    </a:p>
                    <a:p>
                      <a:endParaRPr lang="en-US" sz="1200" dirty="0"/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Examples: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 (X &lt; Y)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&amp;&amp;</a:t>
                      </a:r>
                      <a:r>
                        <a:rPr lang="en-US" sz="14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  (Y &lt; Z)</a:t>
                      </a:r>
                    </a:p>
                    <a:p>
                      <a:r>
                        <a:rPr lang="en-US" sz="1400" b="1" baseline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 </a:t>
                      </a:r>
                      <a:r>
                        <a:rPr lang="en-US" sz="14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!</a:t>
                      </a:r>
                      <a:r>
                        <a:rPr lang="en-US" sz="1400" b="1" dirty="0" err="1">
                          <a:latin typeface="Lucida Sans" panose="020B0602030504020204" pitchFamily="34" charset="0"/>
                          <a:cs typeface="Courier New" pitchFamily="49" charset="0"/>
                        </a:rPr>
                        <a:t>isEven</a:t>
                      </a:r>
                      <a:r>
                        <a:rPr lang="en-US" sz="1400" b="1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65837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3485947"/>
                  </a:ext>
                </a:extLst>
              </a:tr>
              <a:tr h="311150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405389"/>
                  </a:ext>
                </a:extLst>
              </a:tr>
              <a:tr h="1306830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exclusive-or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9760547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9176" y="2795782"/>
            <a:ext cx="2187388" cy="72331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91440" rIns="9144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SG" sz="1600" b="1" dirty="0">
                <a:solidFill>
                  <a:schemeClr val="bg1"/>
                </a:solidFill>
                <a:latin typeface="+mj-lt"/>
              </a:rPr>
              <a:t>Syntax:</a:t>
            </a:r>
          </a:p>
          <a:p>
            <a:pPr algn="ctr">
              <a:lnSpc>
                <a:spcPct val="114000"/>
              </a:lnSpc>
            </a:pPr>
            <a:r>
              <a:rPr lang="en-SG" sz="1600" dirty="0" err="1">
                <a:solidFill>
                  <a:schemeClr val="bg1"/>
                </a:solidFill>
                <a:latin typeface="Lucida Sans" panose="020B0602030504020204" pitchFamily="34" charset="0"/>
              </a:rPr>
              <a:t>boolean</a:t>
            </a:r>
            <a:r>
              <a:rPr lang="en-SG" sz="1600" dirty="0">
                <a:solidFill>
                  <a:schemeClr val="bg1"/>
                </a:solidFill>
                <a:latin typeface="Lucida Sans" panose="020B0602030504020204" pitchFamily="34" charset="0"/>
              </a:rPr>
              <a:t>  </a:t>
            </a:r>
            <a:r>
              <a:rPr lang="en-SG" sz="1600" i="1" dirty="0">
                <a:solidFill>
                  <a:schemeClr val="bg1"/>
                </a:solidFill>
                <a:latin typeface="Lucida Sans" panose="020B0602030504020204" pitchFamily="34" charset="0"/>
              </a:rPr>
              <a:t>variable</a:t>
            </a:r>
            <a:r>
              <a:rPr lang="en-SG" sz="1600" dirty="0">
                <a:solidFill>
                  <a:schemeClr val="bg1"/>
                </a:solidFill>
                <a:latin typeface="+mj-lt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54519" y="2592895"/>
            <a:ext cx="3729317" cy="10339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lIns="91440" rIns="9144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SG" sz="1600" b="1" dirty="0">
                <a:solidFill>
                  <a:srgbClr val="002060"/>
                </a:solidFill>
                <a:latin typeface="+mj-lt"/>
              </a:rPr>
              <a:t>Example:</a:t>
            </a:r>
          </a:p>
          <a:p>
            <a:pPr>
              <a:lnSpc>
                <a:spcPct val="114000"/>
              </a:lnSpc>
            </a:pPr>
            <a:r>
              <a:rPr lang="en-SG" sz="1600" dirty="0" err="1">
                <a:solidFill>
                  <a:srgbClr val="002060"/>
                </a:solidFill>
                <a:latin typeface="Lucida Sans" panose="020B0602030504020204" pitchFamily="34" charset="0"/>
              </a:rPr>
              <a:t>int</a:t>
            </a:r>
            <a:r>
              <a:rPr lang="en-SG" sz="1600" dirty="0">
                <a:solidFill>
                  <a:srgbClr val="002060"/>
                </a:solidFill>
                <a:latin typeface="Lucida Sans" panose="020B0602030504020204" pitchFamily="34" charset="0"/>
              </a:rPr>
              <a:t> </a:t>
            </a:r>
            <a:r>
              <a:rPr lang="en-SG" sz="1600" i="1" dirty="0">
                <a:solidFill>
                  <a:srgbClr val="002060"/>
                </a:solidFill>
                <a:latin typeface="Lucida Sans" panose="020B0602030504020204" pitchFamily="34" charset="0"/>
              </a:rPr>
              <a:t>input</a:t>
            </a:r>
            <a:r>
              <a:rPr lang="en-SG" sz="1600" dirty="0">
                <a:solidFill>
                  <a:srgbClr val="002060"/>
                </a:solidFill>
                <a:latin typeface="Lucida Sans" panose="020B0602030504020204" pitchFamily="34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SG" sz="1600" dirty="0" err="1">
                <a:solidFill>
                  <a:srgbClr val="002060"/>
                </a:solidFill>
                <a:latin typeface="Lucida Sans" panose="020B0602030504020204" pitchFamily="34" charset="0"/>
              </a:rPr>
              <a:t>boolean</a:t>
            </a:r>
            <a:r>
              <a:rPr lang="en-SG" sz="1600" dirty="0">
                <a:solidFill>
                  <a:srgbClr val="002060"/>
                </a:solidFill>
                <a:latin typeface="Lucida Sans" panose="020B0602030504020204" pitchFamily="34" charset="0"/>
              </a:rPr>
              <a:t> </a:t>
            </a:r>
            <a:r>
              <a:rPr lang="en-SG" sz="1600" i="1" dirty="0" err="1">
                <a:solidFill>
                  <a:srgbClr val="002060"/>
                </a:solidFill>
                <a:latin typeface="Lucida Sans" panose="020B0602030504020204" pitchFamily="34" charset="0"/>
              </a:rPr>
              <a:t>isEven</a:t>
            </a:r>
            <a:r>
              <a:rPr lang="en-SG" sz="1600" dirty="0">
                <a:solidFill>
                  <a:srgbClr val="002060"/>
                </a:solidFill>
                <a:latin typeface="Lucida Sans" panose="020B0602030504020204" pitchFamily="34" charset="0"/>
              </a:rPr>
              <a:t> = (</a:t>
            </a:r>
            <a:r>
              <a:rPr lang="en-SG" sz="1600" i="1" dirty="0">
                <a:solidFill>
                  <a:srgbClr val="002060"/>
                </a:solidFill>
                <a:latin typeface="Lucida Sans" panose="020B0602030504020204" pitchFamily="34" charset="0"/>
              </a:rPr>
              <a:t>input</a:t>
            </a:r>
            <a:r>
              <a:rPr lang="en-SG" sz="1600" dirty="0">
                <a:solidFill>
                  <a:srgbClr val="002060"/>
                </a:solidFill>
                <a:latin typeface="Lucida Sans" panose="020B0602030504020204" pitchFamily="34" charset="0"/>
              </a:rPr>
              <a:t> % 2 == 0); </a:t>
            </a:r>
          </a:p>
        </p:txBody>
      </p:sp>
    </p:spTree>
    <p:extLst>
      <p:ext uri="{BB962C8B-B14F-4D97-AF65-F5344CB8AC3E}">
        <p14:creationId xmlns:p14="http://schemas.microsoft.com/office/powerpoint/2010/main" val="3072845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912759"/>
              </p:ext>
            </p:extLst>
          </p:nvPr>
        </p:nvGraphicFramePr>
        <p:xfrm>
          <a:off x="603181" y="2027714"/>
          <a:ext cx="6936137" cy="30194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9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401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61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1058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Parentheses Grouping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1058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++, 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Postfix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incrementor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decrementor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759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++, --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+, 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Prefix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incrementor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decrementor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Unary +, 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1058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*, /,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Multiplication, Division, Remainder of division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1058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cs typeface="Courier New" pitchFamily="49" charset="0"/>
                        </a:rPr>
                        <a:t>+, 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Addition,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Subtraction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675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=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+=, 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–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=, *=, /=, %=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Assignment Operator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Shorthand Operators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←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7923022" y="2027714"/>
            <a:ext cx="0" cy="298873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6829328" y="3416404"/>
            <a:ext cx="2187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Higher Precedence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3976" y="5255386"/>
            <a:ext cx="7253713" cy="8309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latin typeface="+mj-lt"/>
              </a:rPr>
              <a:t>For the ‘+’ operator, </a:t>
            </a:r>
            <a:r>
              <a:rPr lang="en-SG" sz="1600" dirty="0">
                <a:highlight>
                  <a:srgbClr val="00FF00"/>
                </a:highlight>
                <a:latin typeface="Lucida Sans" panose="020B0602030504020204" pitchFamily="34" charset="0"/>
              </a:rPr>
              <a:t>&lt;value1&gt; </a:t>
            </a:r>
            <a:r>
              <a:rPr lang="en-SG" sz="1600" b="1" dirty="0">
                <a:highlight>
                  <a:srgbClr val="00FF00"/>
                </a:highlight>
                <a:latin typeface="Lucida Sans" panose="020B0602030504020204" pitchFamily="34" charset="0"/>
              </a:rPr>
              <a:t>+</a:t>
            </a:r>
            <a:r>
              <a:rPr lang="en-SG" sz="1600" dirty="0">
                <a:highlight>
                  <a:srgbClr val="00FF00"/>
                </a:highlight>
                <a:latin typeface="Lucida Sans" panose="020B0602030504020204" pitchFamily="34" charset="0"/>
              </a:rPr>
              <a:t> &lt;value2&gt;</a:t>
            </a:r>
            <a:r>
              <a:rPr lang="en-SG" sz="1600" dirty="0">
                <a:latin typeface="Lucida Sans" panose="020B0602030504020204" pitchFamily="34" charset="0"/>
              </a:rPr>
              <a:t> </a:t>
            </a:r>
            <a:r>
              <a:rPr lang="en-SG" sz="1600" dirty="0"/>
              <a:t>can 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b="1" dirty="0"/>
              <a:t>Addition</a:t>
            </a:r>
            <a:r>
              <a:rPr lang="en-SG" sz="1600" dirty="0"/>
              <a:t> if both operands are integers</a:t>
            </a:r>
            <a:r>
              <a:rPr lang="en-SG" sz="1600" dirty="0" smtClean="0"/>
              <a:t>. (1 + 1 = 2)</a:t>
            </a:r>
            <a:endParaRPr lang="en-SG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b="1" dirty="0"/>
              <a:t>Concatenation</a:t>
            </a:r>
            <a:r>
              <a:rPr lang="en-SG" sz="1600" dirty="0"/>
              <a:t> if either one of the operands is a string</a:t>
            </a:r>
            <a:r>
              <a:rPr lang="en-SG" sz="1600" dirty="0" smtClean="0"/>
              <a:t>. (“1” + “1” = “11”)</a:t>
            </a:r>
            <a:endParaRPr lang="en-SG" sz="1600" dirty="0"/>
          </a:p>
        </p:txBody>
      </p:sp>
      <p:sp>
        <p:nvSpPr>
          <p:cNvPr id="14" name="Rectangle 13"/>
          <p:cNvSpPr/>
          <p:nvPr/>
        </p:nvSpPr>
        <p:spPr>
          <a:xfrm>
            <a:off x="188259" y="1450124"/>
            <a:ext cx="8283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b="1" dirty="0"/>
              <a:t>Precedence (determine grouping)  </a:t>
            </a:r>
            <a:r>
              <a:rPr lang="en-SG" b="1" dirty="0">
                <a:sym typeface="Wingdings" panose="05000000000000000000" pitchFamily="2" charset="2"/>
              </a:rPr>
              <a:t>  Associativity (for same precedence)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603715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the following </a:t>
            </a:r>
            <a:r>
              <a:rPr lang="en-US" dirty="0" err="1" smtClean="0"/>
              <a:t>boolean</a:t>
            </a:r>
            <a:r>
              <a:rPr lang="en-US" dirty="0" smtClean="0"/>
              <a:t> expressions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1+1 &lt; 2</a:t>
            </a:r>
          </a:p>
          <a:p>
            <a:r>
              <a:rPr lang="en-US" dirty="0" smtClean="0"/>
              <a:t>1+1 &gt;= 1*1</a:t>
            </a:r>
          </a:p>
          <a:p>
            <a:r>
              <a:rPr lang="en-US" dirty="0" smtClean="0"/>
              <a:t>(3/2) == 1</a:t>
            </a:r>
          </a:p>
          <a:p>
            <a:r>
              <a:rPr lang="en-US" dirty="0" smtClean="0"/>
              <a:t>(6%5 &lt; </a:t>
            </a:r>
            <a:r>
              <a:rPr lang="en-US" dirty="0"/>
              <a:t>4</a:t>
            </a:r>
            <a:r>
              <a:rPr lang="en-US" dirty="0" smtClean="0"/>
              <a:t>) &amp;&amp; (3-2 &lt;= 1)</a:t>
            </a:r>
          </a:p>
          <a:p>
            <a:r>
              <a:rPr lang="en-US" dirty="0" smtClean="0"/>
              <a:t>(1+2 == 3+4) || !(4-3 == 2-1)</a:t>
            </a:r>
          </a:p>
          <a:p>
            <a:r>
              <a:rPr lang="en-US" dirty="0" smtClean="0"/>
              <a:t>!((</a:t>
            </a:r>
            <a:r>
              <a:rPr lang="en-US" dirty="0"/>
              <a:t>1+2 </a:t>
            </a:r>
            <a:r>
              <a:rPr lang="en-US" dirty="0" smtClean="0"/>
              <a:t>!= </a:t>
            </a:r>
            <a:r>
              <a:rPr lang="en-US" dirty="0"/>
              <a:t>3+4) </a:t>
            </a:r>
            <a:r>
              <a:rPr lang="en-US" dirty="0" smtClean="0"/>
              <a:t>&amp;&amp; (</a:t>
            </a:r>
            <a:r>
              <a:rPr lang="en-US" dirty="0"/>
              <a:t>4-3 </a:t>
            </a:r>
            <a:r>
              <a:rPr lang="en-US" dirty="0" smtClean="0"/>
              <a:t>!= </a:t>
            </a:r>
            <a:r>
              <a:rPr lang="en-US" dirty="0"/>
              <a:t>2-1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6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SG" dirty="0"/>
              <a:t>Numeric Data Type Conversion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When operands of an operation have differing types: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If one of the operands is </a:t>
            </a:r>
            <a:r>
              <a:rPr lang="en-US" dirty="0">
                <a:latin typeface="Lucida Sans" panose="020B0602030504020204" pitchFamily="34" charset="0"/>
              </a:rPr>
              <a:t>double</a:t>
            </a:r>
            <a:r>
              <a:rPr lang="en-US" dirty="0"/>
              <a:t>, convert the other to </a:t>
            </a:r>
            <a:r>
              <a:rPr lang="en-US" dirty="0">
                <a:latin typeface="Lucida Sans" panose="020B0602030504020204" pitchFamily="34" charset="0"/>
              </a:rPr>
              <a:t>double.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Otherwise, if one of them is </a:t>
            </a:r>
            <a:r>
              <a:rPr lang="en-US" dirty="0">
                <a:latin typeface="Lucida Sans" panose="020B0602030504020204" pitchFamily="34" charset="0"/>
              </a:rPr>
              <a:t>float</a:t>
            </a:r>
            <a:r>
              <a:rPr lang="en-US" dirty="0"/>
              <a:t>, convert the other to </a:t>
            </a:r>
            <a:r>
              <a:rPr lang="en-US" dirty="0">
                <a:latin typeface="Lucida Sans" panose="020B0602030504020204" pitchFamily="34" charset="0"/>
              </a:rPr>
              <a:t>float.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Otherwise, if one of them is </a:t>
            </a:r>
            <a:r>
              <a:rPr lang="en-US" dirty="0">
                <a:latin typeface="Lucida Sans" panose="020B0602030504020204" pitchFamily="34" charset="0"/>
              </a:rPr>
              <a:t>long</a:t>
            </a:r>
            <a:r>
              <a:rPr lang="en-US" dirty="0"/>
              <a:t>, convert the other to </a:t>
            </a:r>
            <a:r>
              <a:rPr lang="en-US" dirty="0">
                <a:latin typeface="Lucida Sans" panose="020B0602030504020204" pitchFamily="34" charset="0"/>
              </a:rPr>
              <a:t>long.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Otherwise, convert both into </a:t>
            </a:r>
            <a:r>
              <a:rPr lang="en-US" dirty="0">
                <a:latin typeface="Lucida Sans" panose="020B0602030504020204" pitchFamily="34" charset="0"/>
              </a:rPr>
              <a:t>int.</a:t>
            </a:r>
          </a:p>
          <a:p>
            <a:pPr>
              <a:spcAft>
                <a:spcPts val="600"/>
              </a:spcAft>
            </a:pPr>
            <a:r>
              <a:rPr lang="en-US" dirty="0"/>
              <a:t>When value is assigned to a variable of differing types: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Widening (Promotion): </a:t>
            </a:r>
            <a:r>
              <a:rPr lang="en-US" dirty="0"/>
              <a:t>Value has a smaller range compared to the variable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Converted automatically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Narrowing (Demotion): </a:t>
            </a:r>
            <a:r>
              <a:rPr lang="en-US" dirty="0"/>
              <a:t>Value has a larger range compared to the variable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Explicit type casting is needed</a:t>
            </a:r>
          </a:p>
          <a:p>
            <a:pPr lvl="1"/>
            <a:r>
              <a:rPr lang="en-US" dirty="0" smtClean="0"/>
              <a:t>E</a:t>
            </a:r>
            <a:r>
              <a:rPr lang="en-SG" dirty="0" smtClean="0"/>
              <a:t>.g.: double d = 1; </a:t>
            </a:r>
            <a:r>
              <a:rPr lang="en-SG" dirty="0" err="1" smtClean="0"/>
              <a:t>int</a:t>
            </a:r>
            <a:r>
              <a:rPr lang="en-SG" dirty="0" smtClean="0"/>
              <a:t> </a:t>
            </a:r>
            <a:r>
              <a:rPr lang="en-SG" dirty="0" err="1" smtClean="0"/>
              <a:t>i</a:t>
            </a:r>
            <a:r>
              <a:rPr lang="en-SG" dirty="0" smtClean="0"/>
              <a:t> = (</a:t>
            </a:r>
            <a:r>
              <a:rPr lang="en-SG" dirty="0" err="1" smtClean="0"/>
              <a:t>int</a:t>
            </a:r>
            <a:r>
              <a:rPr lang="en-SG" dirty="0" smtClean="0"/>
              <a:t>) d;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6571131" y="5731113"/>
            <a:ext cx="1936375" cy="723319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SG" sz="1600" dirty="0"/>
              <a:t>Syntax:</a:t>
            </a:r>
          </a:p>
          <a:p>
            <a:pPr algn="ctr">
              <a:lnSpc>
                <a:spcPct val="114000"/>
              </a:lnSpc>
            </a:pPr>
            <a:r>
              <a:rPr lang="en-SG" sz="1600" dirty="0">
                <a:latin typeface="Lucida Sans" panose="020B0602030504020204" pitchFamily="34" charset="0"/>
              </a:rPr>
              <a:t>(datatype)  value</a:t>
            </a:r>
          </a:p>
        </p:txBody>
      </p:sp>
      <p:cxnSp>
        <p:nvCxnSpPr>
          <p:cNvPr id="17" name="Straight Connector 16"/>
          <p:cNvCxnSpPr>
            <a:stCxn id="15" idx="1"/>
          </p:cNvCxnSpPr>
          <p:nvPr/>
        </p:nvCxnSpPr>
        <p:spPr>
          <a:xfrm flipH="1" flipV="1">
            <a:off x="3863788" y="5247861"/>
            <a:ext cx="2707343" cy="8449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809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Control Statements – Selection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69564537"/>
              </p:ext>
            </p:extLst>
          </p:nvPr>
        </p:nvGraphicFramePr>
        <p:xfrm>
          <a:off x="277813" y="1541925"/>
          <a:ext cx="8372476" cy="243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9881">
                  <a:extLst>
                    <a:ext uri="{9D8B030D-6E8A-4147-A177-3AD203B41FA5}">
                      <a16:colId xmlns="" xmlns:a16="http://schemas.microsoft.com/office/drawing/2014/main" val="4118016220"/>
                    </a:ext>
                  </a:extLst>
                </a:gridCol>
                <a:gridCol w="6032595">
                  <a:extLst>
                    <a:ext uri="{9D8B030D-6E8A-4147-A177-3AD203B41FA5}">
                      <a16:colId xmlns="" xmlns:a16="http://schemas.microsoft.com/office/drawing/2014/main" val="390085114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if  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(a &gt; b)  {</a:t>
                      </a:r>
                      <a:br>
                        <a:rPr lang="en-US" sz="1600" b="0" dirty="0">
                          <a:latin typeface="Lucida Sans" panose="020B0602030504020204" pitchFamily="34" charset="0"/>
                        </a:rPr>
                      </a:b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>       </a:t>
                      </a:r>
                      <a:r>
                        <a:rPr lang="en-US" sz="1600" b="0" dirty="0" err="1" smtClean="0">
                          <a:latin typeface="Lucida Sans" panose="020B0602030504020204" pitchFamily="34" charset="0"/>
                        </a:rPr>
                        <a:t>cmp</a:t>
                      </a: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> = 1;</a:t>
                      </a:r>
                      <a:endParaRPr lang="en-US" sz="1600" b="0" dirty="0">
                        <a:latin typeface="Lucida Sans" panose="020B0602030504020204" pitchFamily="34" charset="0"/>
                      </a:endParaRP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  }</a:t>
                      </a:r>
                      <a:r>
                        <a:rPr lang="en-US" sz="1600" b="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else if  </a:t>
                      </a: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>(a &lt; b) {</a:t>
                      </a:r>
                      <a:br>
                        <a:rPr lang="en-US" sz="1600" b="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>       </a:t>
                      </a:r>
                      <a:r>
                        <a:rPr lang="en-US" sz="1600" b="0" dirty="0" err="1" smtClean="0">
                          <a:latin typeface="Lucida Sans" panose="020B0602030504020204" pitchFamily="34" charset="0"/>
                        </a:rPr>
                        <a:t>cmp</a:t>
                      </a:r>
                      <a:r>
                        <a:rPr lang="en-US" sz="1600" b="0" baseline="0" dirty="0" smtClean="0">
                          <a:latin typeface="Lucida Sans" panose="020B0602030504020204" pitchFamily="34" charset="0"/>
                        </a:rPr>
                        <a:t> = -1;</a:t>
                      </a:r>
                      <a:endParaRPr lang="en-US" sz="1600" b="0" dirty="0" smtClean="0">
                        <a:latin typeface="Lucida Sans" panose="020B0602030504020204" pitchFamily="34" charset="0"/>
                      </a:endParaRP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>   }</a:t>
                      </a:r>
                      <a:r>
                        <a:rPr lang="en-US" sz="1600" b="0" baseline="0" dirty="0" smtClean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else</a:t>
                      </a: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> {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/>
                      </a:r>
                      <a:br>
                        <a:rPr lang="en-US" sz="1600" b="0" dirty="0">
                          <a:latin typeface="Lucida Sans" panose="020B0602030504020204" pitchFamily="34" charset="0"/>
                        </a:rPr>
                      </a:b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>       </a:t>
                      </a:r>
                      <a:r>
                        <a:rPr lang="en-US" sz="1600" b="0" dirty="0" err="1" smtClean="0">
                          <a:latin typeface="Lucida Sans" panose="020B0602030504020204" pitchFamily="34" charset="0"/>
                        </a:rPr>
                        <a:t>cmp</a:t>
                      </a: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> = 0;</a:t>
                      </a:r>
                      <a:endParaRPr lang="en-US" sz="1600" b="0" dirty="0">
                        <a:latin typeface="Lucida Sans" panose="020B0602030504020204" pitchFamily="34" charset="0"/>
                      </a:endParaRP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  }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u="sng" dirty="0">
                          <a:latin typeface="Lucida Sans" panose="020B0602030504020204" pitchFamily="34" charset="0"/>
                        </a:rPr>
                        <a:t>if-else </a:t>
                      </a:r>
                      <a:r>
                        <a:rPr lang="en-US" sz="1600" b="1" u="sng" dirty="0"/>
                        <a:t>Statement</a:t>
                      </a:r>
                    </a:p>
                    <a:p>
                      <a:pPr marL="742950" lvl="1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Lucida Sans" panose="020B0602030504020204" pitchFamily="34" charset="0"/>
                        </a:rPr>
                        <a:t>else</a:t>
                      </a:r>
                      <a:r>
                        <a:rPr lang="en-US" sz="1600" dirty="0"/>
                        <a:t>-part is optional</a:t>
                      </a:r>
                    </a:p>
                    <a:p>
                      <a:pPr lvl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/>
                        <a:t>Condition:</a:t>
                      </a:r>
                    </a:p>
                    <a:p>
                      <a:pPr marL="1200150" lvl="2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Must be a </a:t>
                      </a:r>
                      <a:r>
                        <a:rPr lang="en-US" sz="1600" dirty="0" err="1">
                          <a:latin typeface="Lucida Sans" panose="020B0602030504020204" pitchFamily="34" charset="0"/>
                        </a:rPr>
                        <a:t>boolean</a:t>
                      </a:r>
                      <a:r>
                        <a:rPr lang="en-US" sz="1600" dirty="0"/>
                        <a:t> expression</a:t>
                      </a:r>
                    </a:p>
                    <a:p>
                      <a:pPr marL="1200150" lvl="2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Unlike C, integer values are NOT valid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741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933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Brief Overview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92777225"/>
              </p:ext>
            </p:extLst>
          </p:nvPr>
        </p:nvGraphicFramePr>
        <p:xfrm>
          <a:off x="331693" y="1829077"/>
          <a:ext cx="7019366" cy="3571316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019366">
                  <a:extLst>
                    <a:ext uri="{9D8B030D-6E8A-4147-A177-3AD203B41FA5}">
                      <a16:colId xmlns="" xmlns:a16="http://schemas.microsoft.com/office/drawing/2014/main" val="779701214"/>
                    </a:ext>
                  </a:extLst>
                </a:gridCol>
              </a:tblGrid>
              <a:tr h="892829">
                <a:tc>
                  <a:txBody>
                    <a:bodyPr/>
                    <a:lstStyle/>
                    <a:p>
                      <a:r>
                        <a:rPr lang="en-SG" sz="1800" dirty="0"/>
                        <a:t>1.   Introduction to Java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2102823147"/>
                  </a:ext>
                </a:extLst>
              </a:tr>
              <a:tr h="892829">
                <a:tc>
                  <a:txBody>
                    <a:bodyPr/>
                    <a:lstStyle/>
                    <a:p>
                      <a:r>
                        <a:rPr lang="en-SG" sz="1800" dirty="0"/>
                        <a:t>2.   Object-Oriented</a:t>
                      </a:r>
                      <a:r>
                        <a:rPr lang="en-SG" sz="1800" baseline="0" dirty="0"/>
                        <a:t> Programming (OOP) Part 1 – User Mode</a:t>
                      </a:r>
                      <a:endParaRPr lang="en-SG" sz="1800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721261827"/>
                  </a:ext>
                </a:extLst>
              </a:tr>
              <a:tr h="892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3.   Object-Oriented</a:t>
                      </a:r>
                      <a:r>
                        <a:rPr lang="en-SG" sz="1800" baseline="0" dirty="0"/>
                        <a:t> Programming (OOP) Part 2 – Designer Mode</a:t>
                      </a:r>
                      <a:endParaRPr lang="en-SG" sz="1800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2508313406"/>
                  </a:ext>
                </a:extLst>
              </a:tr>
              <a:tr h="892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dirty="0"/>
                        <a:t>4.   Arrays &amp; </a:t>
                      </a:r>
                      <a:r>
                        <a:rPr lang="en-SG" sz="1800" dirty="0" err="1"/>
                        <a:t>Arraylists</a:t>
                      </a:r>
                      <a:endParaRPr lang="en-SG" sz="1800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3795057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72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Control Statements – Selection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15638086"/>
              </p:ext>
            </p:extLst>
          </p:nvPr>
        </p:nvGraphicFramePr>
        <p:xfrm>
          <a:off x="277813" y="1541925"/>
          <a:ext cx="8372476" cy="356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66603">
                  <a:extLst>
                    <a:ext uri="{9D8B030D-6E8A-4147-A177-3AD203B41FA5}">
                      <a16:colId xmlns="" xmlns:a16="http://schemas.microsoft.com/office/drawing/2014/main" val="4118016220"/>
                    </a:ext>
                  </a:extLst>
                </a:gridCol>
                <a:gridCol w="5505873">
                  <a:extLst>
                    <a:ext uri="{9D8B030D-6E8A-4147-A177-3AD203B41FA5}">
                      <a16:colId xmlns="" xmlns:a16="http://schemas.microsoft.com/office/drawing/2014/main" val="390085114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switch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>(</a:t>
                      </a:r>
                      <a:r>
                        <a:rPr lang="en-US" sz="1600" b="0" dirty="0" err="1" smtClean="0">
                          <a:latin typeface="Lucida Sans" panose="020B0602030504020204" pitchFamily="34" charset="0"/>
                        </a:rPr>
                        <a:t>str</a:t>
                      </a: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>)  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{</a:t>
                      </a: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case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>“</a:t>
                      </a:r>
                      <a:r>
                        <a:rPr lang="en-US" sz="1600" b="0" dirty="0" err="1" smtClean="0">
                          <a:latin typeface="Lucida Sans" panose="020B0602030504020204" pitchFamily="34" charset="0"/>
                        </a:rPr>
                        <a:t>abc</a:t>
                      </a: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>”:</a:t>
                      </a:r>
                      <a:r>
                        <a:rPr lang="en-US" sz="1600" b="0" baseline="0" dirty="0" smtClean="0">
                          <a:latin typeface="Lucida Sans" panose="020B0602030504020204" pitchFamily="34" charset="0"/>
                        </a:rPr>
                        <a:t/>
                      </a:r>
                      <a:br>
                        <a:rPr lang="en-US" sz="1600" b="0" baseline="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1600" b="0" baseline="0" dirty="0" smtClean="0">
                          <a:latin typeface="Lucida Sans" panose="020B0602030504020204" pitchFamily="34" charset="0"/>
                        </a:rPr>
                        <a:t>             result = “GOOD”;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/>
                      </a:r>
                      <a:br>
                        <a:rPr lang="en-US" sz="1600" b="0" dirty="0">
                          <a:latin typeface="Lucida Sans" panose="020B0602030504020204" pitchFamily="34" charset="0"/>
                        </a:rPr>
                      </a:b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break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;</a:t>
                      </a: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case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>“</a:t>
                      </a:r>
                      <a:r>
                        <a:rPr lang="en-US" sz="1600" b="0" dirty="0" err="1" smtClean="0">
                          <a:latin typeface="Lucida Sans" panose="020B0602030504020204" pitchFamily="34" charset="0"/>
                        </a:rPr>
                        <a:t>def</a:t>
                      </a: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>”:</a:t>
                      </a:r>
                      <a:br>
                        <a:rPr lang="en-US" sz="1600" b="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case</a:t>
                      </a: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> “</a:t>
                      </a:r>
                      <a:r>
                        <a:rPr lang="en-US" sz="1600" b="0" dirty="0" err="1" smtClean="0">
                          <a:latin typeface="Lucida Sans" panose="020B0602030504020204" pitchFamily="34" charset="0"/>
                        </a:rPr>
                        <a:t>ghi</a:t>
                      </a: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>”:</a:t>
                      </a:r>
                      <a:br>
                        <a:rPr lang="en-US" sz="1600" b="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>             result</a:t>
                      </a:r>
                      <a:r>
                        <a:rPr lang="en-US" sz="1600" b="0" baseline="0" dirty="0" smtClean="0">
                          <a:latin typeface="Lucida Sans" panose="020B0602030504020204" pitchFamily="34" charset="0"/>
                        </a:rPr>
                        <a:t> = “OK”;</a:t>
                      </a: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/>
                      </a:r>
                      <a:br>
                        <a:rPr lang="en-US" sz="1600" b="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1600" b="0" baseline="0" dirty="0" smtClean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break</a:t>
                      </a:r>
                      <a:r>
                        <a:rPr lang="en-US" sz="1600" b="0" baseline="0" dirty="0" smtClean="0">
                          <a:latin typeface="Lucida Sans" panose="020B0602030504020204" pitchFamily="34" charset="0"/>
                        </a:rPr>
                        <a:t>;</a:t>
                      </a:r>
                      <a:endParaRPr lang="en-US" sz="1600" b="0" baseline="0" dirty="0">
                        <a:solidFill>
                          <a:srgbClr val="0000FF"/>
                        </a:solidFill>
                        <a:latin typeface="Lucida Sans" panose="020B0602030504020204" pitchFamily="34" charset="0"/>
                      </a:endParaRP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baseline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default</a:t>
                      </a: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>:</a:t>
                      </a:r>
                      <a:br>
                        <a:rPr lang="en-US" sz="1600" b="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1600" b="0" dirty="0" smtClean="0">
                          <a:latin typeface="Lucida Sans" panose="020B0602030504020204" pitchFamily="34" charset="0"/>
                        </a:rPr>
                        <a:t>            </a:t>
                      </a:r>
                      <a:r>
                        <a:rPr lang="en-US" sz="1600" b="0" baseline="0" dirty="0" smtClean="0">
                          <a:latin typeface="Lucida Sans" panose="020B0602030504020204" pitchFamily="34" charset="0"/>
                        </a:rPr>
                        <a:t> result = “BAD”;</a:t>
                      </a:r>
                      <a:endParaRPr lang="en-US" sz="1600" b="0" dirty="0">
                        <a:latin typeface="Lucida Sans" panose="020B0602030504020204" pitchFamily="34" charset="0"/>
                      </a:endParaRP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  }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u="sng" dirty="0">
                          <a:latin typeface="Lucida Sans" panose="020B0602030504020204" pitchFamily="34" charset="0"/>
                        </a:rPr>
                        <a:t>switch-case</a:t>
                      </a:r>
                      <a:r>
                        <a:rPr lang="en-US" sz="1600" b="1" u="sng" dirty="0"/>
                        <a:t> Statement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Expression in </a:t>
                      </a:r>
                      <a:r>
                        <a:rPr lang="en-US" sz="1600" dirty="0">
                          <a:latin typeface="Lucida Sans" panose="020B0602030504020204" pitchFamily="34" charset="0"/>
                        </a:rPr>
                        <a:t>switch() </a:t>
                      </a:r>
                      <a:r>
                        <a:rPr lang="en-US" sz="1600" dirty="0"/>
                        <a:t>must evaluate to a value of </a:t>
                      </a:r>
                      <a:r>
                        <a:rPr lang="en-US" sz="1600" dirty="0" err="1" smtClean="0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US" sz="1600" dirty="0" smtClean="0">
                          <a:latin typeface="Lucida Sans" panose="020B0602030504020204" pitchFamily="34" charset="0"/>
                        </a:rPr>
                        <a:t>, byte, short, char, String,</a:t>
                      </a:r>
                      <a:r>
                        <a:rPr lang="en-US" sz="1600" baseline="0" dirty="0" smtClean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Lucida Sans" panose="020B0602030504020204" pitchFamily="34" charset="0"/>
                        </a:rPr>
                        <a:t>Enum</a:t>
                      </a:r>
                      <a:r>
                        <a:rPr lang="en-US" sz="1600" b="1" baseline="0" dirty="0" smtClean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baseline="0" dirty="0" smtClean="0">
                          <a:latin typeface="Lucida Sans" panose="020B0602030504020204" pitchFamily="34" charset="0"/>
                        </a:rPr>
                        <a:t>(not covered)</a:t>
                      </a:r>
                      <a:endParaRPr lang="en-US" sz="1600" dirty="0"/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Sans" panose="020B0602030504020204" pitchFamily="34" charset="0"/>
                        </a:rPr>
                        <a:t>      break</a:t>
                      </a:r>
                      <a:r>
                        <a:rPr lang="en-US" sz="1600" dirty="0"/>
                        <a:t>: stop the fall-through execution</a:t>
                      </a:r>
                      <a:br>
                        <a:rPr lang="en-US" sz="1600" dirty="0"/>
                      </a:br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Lucida Sans" panose="020B0602030504020204" pitchFamily="34" charset="0"/>
                        </a:rPr>
                        <a:t>    default</a:t>
                      </a:r>
                      <a:r>
                        <a:rPr lang="en-US" sz="1600" dirty="0"/>
                        <a:t>: catch all unmatched cases; may be optional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741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876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Control Statements – Repetition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03098995"/>
              </p:ext>
            </p:extLst>
          </p:nvPr>
        </p:nvGraphicFramePr>
        <p:xfrm>
          <a:off x="387982" y="1446099"/>
          <a:ext cx="8050397" cy="466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99795">
                  <a:extLst>
                    <a:ext uri="{9D8B030D-6E8A-4147-A177-3AD203B41FA5}">
                      <a16:colId xmlns="" xmlns:a16="http://schemas.microsoft.com/office/drawing/2014/main" val="4118016220"/>
                    </a:ext>
                  </a:extLst>
                </a:gridCol>
                <a:gridCol w="5050602">
                  <a:extLst>
                    <a:ext uri="{9D8B030D-6E8A-4147-A177-3AD203B41FA5}">
                      <a16:colId xmlns="" xmlns:a16="http://schemas.microsoft.com/office/drawing/2014/main" val="39008511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while (a &gt; b) {</a:t>
                      </a: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}</a:t>
                      </a:r>
                      <a:endParaRPr lang="en-US" sz="1600" b="0" dirty="0"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660066"/>
                          </a:solidFill>
                          <a:latin typeface="Lucida Sans" panose="020B0602030504020204" pitchFamily="34" charset="0"/>
                        </a:rPr>
                        <a:t>while</a:t>
                      </a:r>
                      <a:r>
                        <a:rPr lang="en-US" sz="1600" dirty="0"/>
                        <a:t> : check condition before executing body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/>
                        <a:t>Must be a </a:t>
                      </a:r>
                      <a:r>
                        <a:rPr lang="en-US" sz="1600" dirty="0" err="1">
                          <a:latin typeface="Lucida Sans" panose="020B0602030504020204" pitchFamily="34" charset="0"/>
                        </a:rPr>
                        <a:t>boolean</a:t>
                      </a:r>
                      <a:r>
                        <a:rPr lang="en-US" sz="1600" dirty="0"/>
                        <a:t> expression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07414400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do {</a:t>
                      </a:r>
                      <a:b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</a:br>
                      <a:endParaRPr lang="en-US" sz="1600" b="0" dirty="0">
                        <a:solidFill>
                          <a:srgbClr val="0000FF"/>
                        </a:solidFill>
                        <a:latin typeface="Lucida Sans" panose="020B0602030504020204" pitchFamily="34" charset="0"/>
                      </a:endParaRP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} while (a &gt; b);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660066"/>
                          </a:solidFill>
                          <a:latin typeface="Lucida Sans" panose="020B0602030504020204" pitchFamily="34" charset="0"/>
                        </a:rPr>
                        <a:t>do-while</a:t>
                      </a:r>
                      <a:r>
                        <a:rPr lang="en-US" sz="1600" dirty="0"/>
                        <a:t> : execute body before condition checking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/>
                        <a:t>Must be a </a:t>
                      </a:r>
                      <a:r>
                        <a:rPr lang="en-US" sz="1600" dirty="0" err="1">
                          <a:latin typeface="Lucida Sans" panose="020B0602030504020204" pitchFamily="34" charset="0"/>
                        </a:rPr>
                        <a:t>boolean</a:t>
                      </a:r>
                      <a:r>
                        <a:rPr lang="en-US" sz="1600" dirty="0"/>
                        <a:t> expression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27776584"/>
                  </a:ext>
                </a:extLst>
              </a:tr>
              <a:tr h="2590800">
                <a:tc>
                  <a:txBody>
                    <a:bodyPr/>
                    <a:lstStyle/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for (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Lucida Sans" panose="020B0602030504020204" pitchFamily="34" charset="0"/>
                        </a:rPr>
                        <a:t>A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; </a:t>
                      </a:r>
                      <a:r>
                        <a:rPr lang="en-US" sz="1600" b="1" dirty="0">
                          <a:solidFill>
                            <a:srgbClr val="006600"/>
                          </a:solidFill>
                          <a:latin typeface="Lucida Sans" panose="020B0602030504020204" pitchFamily="34" charset="0"/>
                        </a:rPr>
                        <a:t>B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;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Lucida Sans" panose="020B0602030504020204" pitchFamily="34" charset="0"/>
                        </a:rPr>
                        <a:t>C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) {</a:t>
                      </a: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Lucida Sans" panose="020B0602030504020204" pitchFamily="34" charset="0"/>
                        </a:rPr>
                        <a:t>   }</a:t>
                      </a:r>
                    </a:p>
                    <a:p>
                      <a:pPr marL="0" marR="0" lvl="0" indent="0" algn="just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In Java, the loop variable may be declared in the </a:t>
                      </a:r>
                      <a:r>
                        <a:rPr lang="en-US" sz="1400" dirty="0" err="1">
                          <a:highlight>
                            <a:srgbClr val="FFFF00"/>
                          </a:highlight>
                        </a:rPr>
                        <a:t>initialisation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 part of the ‘for’ loop</a:t>
                      </a: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</a:rPr>
                        <a:t>   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for (</a:t>
                      </a:r>
                      <a:r>
                        <a:rPr lang="en-US" sz="1400" b="0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US" sz="1400" b="0" baseline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400" b="0" i="1" baseline="0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i</a:t>
                      </a:r>
                      <a:r>
                        <a:rPr lang="en-US" sz="1400" b="0" baseline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 = 0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; </a:t>
                      </a:r>
                      <a:r>
                        <a:rPr lang="en-US" sz="1400" b="0" i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i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 &lt; </a:t>
                      </a:r>
                      <a:r>
                        <a:rPr lang="en-US" sz="1400" b="0" dirty="0" smtClean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10; </a:t>
                      </a:r>
                      <a:r>
                        <a:rPr lang="en-US" sz="1400" b="0" i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i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++) {</a:t>
                      </a:r>
                    </a:p>
                    <a:p>
                      <a:pPr eaLnBrk="0" hangingPunct="0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   }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Lucida Sans" panose="020B0602030504020204" pitchFamily="34" charset="0"/>
                        </a:rPr>
                        <a:t> A</a:t>
                      </a:r>
                      <a:r>
                        <a:rPr lang="en-US" sz="1600" dirty="0"/>
                        <a:t>:  initialization  (e.g. </a:t>
                      </a:r>
                      <a:r>
                        <a:rPr lang="en-US" sz="1600" b="0" i="1" dirty="0">
                          <a:latin typeface="Lucida Sans" panose="020B0602030504020204" pitchFamily="34" charset="0"/>
                        </a:rPr>
                        <a:t>i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= 0</a:t>
                      </a:r>
                      <a:r>
                        <a:rPr lang="en-US" sz="1600" dirty="0"/>
                        <a:t>)</a:t>
                      </a:r>
                    </a:p>
                    <a:p>
                      <a:pPr marL="0" inden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lang="en-US" sz="1600" b="1" dirty="0">
                          <a:solidFill>
                            <a:srgbClr val="006600"/>
                          </a:solidFill>
                          <a:latin typeface="Lucida Sans" panose="020B0602030504020204" pitchFamily="34" charset="0"/>
                        </a:rPr>
                        <a:t> B</a:t>
                      </a:r>
                      <a:r>
                        <a:rPr lang="en-US" sz="1600" dirty="0"/>
                        <a:t>:  </a:t>
                      </a:r>
                      <a:r>
                        <a:rPr lang="en-US" sz="1600" dirty="0" err="1" smtClean="0">
                          <a:latin typeface="Lucida Sans" panose="020B0602030504020204" pitchFamily="34" charset="0"/>
                        </a:rPr>
                        <a:t>boolean</a:t>
                      </a:r>
                      <a:r>
                        <a:rPr lang="en-US" sz="1600" dirty="0" smtClean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dirty="0" smtClean="0"/>
                        <a:t>condition      </a:t>
                      </a:r>
                      <a:r>
                        <a:rPr lang="en-US" sz="1600" dirty="0"/>
                        <a:t>(e.g. </a:t>
                      </a:r>
                      <a:r>
                        <a:rPr lang="en-US" sz="1600" b="0" i="1" dirty="0" err="1">
                          <a:latin typeface="Lucida Sans" panose="020B0602030504020204" pitchFamily="34" charset="0"/>
                        </a:rPr>
                        <a:t>i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&lt; 10</a:t>
                      </a:r>
                      <a:r>
                        <a:rPr lang="en-US" sz="1600" dirty="0"/>
                        <a:t>)</a:t>
                      </a:r>
                    </a:p>
                    <a:p>
                      <a:pPr marL="0" inden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Lucida Sans" panose="020B0602030504020204" pitchFamily="34" charset="0"/>
                        </a:rPr>
                        <a:t> C</a:t>
                      </a:r>
                      <a:r>
                        <a:rPr lang="en-US" sz="1600" dirty="0"/>
                        <a:t>:  </a:t>
                      </a:r>
                      <a:r>
                        <a:rPr lang="en-US" sz="1600" dirty="0" smtClean="0"/>
                        <a:t>update          </a:t>
                      </a:r>
                      <a:r>
                        <a:rPr lang="en-US" sz="1600" dirty="0"/>
                        <a:t>(e.g. </a:t>
                      </a:r>
                      <a:r>
                        <a:rPr lang="en-US" sz="1600" b="0" i="1" dirty="0" err="1">
                          <a:latin typeface="Lucida Sans" panose="020B0602030504020204" pitchFamily="34" charset="0"/>
                        </a:rPr>
                        <a:t>i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++</a:t>
                      </a:r>
                      <a:r>
                        <a:rPr lang="en-US" sz="1600" dirty="0"/>
                        <a:t>)</a:t>
                      </a:r>
                    </a:p>
                    <a:p>
                      <a:pPr marL="0" inden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endParaRPr lang="en-US" sz="1600" dirty="0"/>
                    </a:p>
                    <a:p>
                      <a:pPr marL="0" inden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lang="en-US" sz="1600" dirty="0"/>
                        <a:t>Any of the </a:t>
                      </a:r>
                      <a:r>
                        <a:rPr lang="en-US" sz="1600" dirty="0" smtClean="0"/>
                        <a:t>above </a:t>
                      </a:r>
                      <a:r>
                        <a:rPr lang="en-US" sz="1600" dirty="0"/>
                        <a:t>can be empty</a:t>
                      </a:r>
                    </a:p>
                    <a:p>
                      <a:pPr marL="0" inden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endParaRPr lang="en-US" sz="1600" dirty="0"/>
                    </a:p>
                    <a:p>
                      <a:pPr marL="0" inden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</a:pPr>
                      <a:r>
                        <a:rPr lang="en-US" sz="1600" dirty="0"/>
                        <a:t>Execution order:</a:t>
                      </a:r>
                      <a:r>
                        <a:rPr lang="en-US" sz="1600" baseline="0" dirty="0"/>
                        <a:t> </a:t>
                      </a:r>
                      <a:br>
                        <a:rPr lang="en-US" sz="1600" baseline="0" dirty="0"/>
                      </a:b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Lucida Sans" panose="020B0602030504020204" pitchFamily="34" charset="0"/>
                        </a:rPr>
                        <a:t>A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6600"/>
                          </a:solidFill>
                          <a:latin typeface="Lucida Sans" panose="020B0602030504020204" pitchFamily="34" charset="0"/>
                        </a:rPr>
                        <a:t>B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body</a:t>
                      </a:r>
                      <a:r>
                        <a:rPr lang="en-US" sz="1600" b="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baseline="0" dirty="0">
                          <a:latin typeface="Lucida Sans" panose="020B0602030504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Lucida Sans" panose="020B0602030504020204" pitchFamily="34" charset="0"/>
                        </a:rPr>
                        <a:t>C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6600"/>
                          </a:solidFill>
                          <a:latin typeface="Lucida Sans" panose="020B0602030504020204" pitchFamily="34" charset="0"/>
                        </a:rPr>
                        <a:t>B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body</a:t>
                      </a:r>
                      <a:r>
                        <a:rPr lang="en-US" sz="1600" b="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baseline="0" dirty="0">
                          <a:latin typeface="Lucida Sans" panose="020B0602030504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Lucida Sans" panose="020B0602030504020204" pitchFamily="34" charset="0"/>
                        </a:rPr>
                        <a:t>C</a:t>
                      </a:r>
                      <a:r>
                        <a:rPr lang="en-US" sz="1600" b="0" dirty="0">
                          <a:latin typeface="Lucida Sans" panose="020B0602030504020204" pitchFamily="34" charset="0"/>
                        </a:rPr>
                        <a:t>, …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00148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830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Java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32281305"/>
              </p:ext>
            </p:extLst>
          </p:nvPr>
        </p:nvGraphicFramePr>
        <p:xfrm>
          <a:off x="277813" y="1523999"/>
          <a:ext cx="8220729" cy="4034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15763">
                  <a:extLst>
                    <a:ext uri="{9D8B030D-6E8A-4147-A177-3AD203B41FA5}">
                      <a16:colId xmlns="" xmlns:a16="http://schemas.microsoft.com/office/drawing/2014/main" val="653309435"/>
                    </a:ext>
                  </a:extLst>
                </a:gridCol>
                <a:gridCol w="3469342">
                  <a:extLst>
                    <a:ext uri="{9D8B030D-6E8A-4147-A177-3AD203B41FA5}">
                      <a16:colId xmlns="" xmlns:a16="http://schemas.microsoft.com/office/drawing/2014/main" val="2167200879"/>
                    </a:ext>
                  </a:extLst>
                </a:gridCol>
                <a:gridCol w="2635624">
                  <a:extLst>
                    <a:ext uri="{9D8B030D-6E8A-4147-A177-3AD203B41FA5}">
                      <a16:colId xmlns="" xmlns:a16="http://schemas.microsoft.com/office/drawing/2014/main" val="772017846"/>
                    </a:ext>
                  </a:extLst>
                </a:gridCol>
              </a:tblGrid>
              <a:tr h="1659194">
                <a:tc>
                  <a:txBody>
                    <a:bodyPr/>
                    <a:lstStyle/>
                    <a:p>
                      <a:r>
                        <a:rPr lang="en-SG" b="1" u="sng" dirty="0"/>
                        <a:t>Identifier</a:t>
                      </a:r>
                    </a:p>
                    <a:p>
                      <a:endParaRPr lang="en-SG" sz="1600" dirty="0"/>
                    </a:p>
                    <a:p>
                      <a:r>
                        <a:rPr lang="en-SG" sz="1600" dirty="0"/>
                        <a:t>A name that we associate with some program 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Class name (</a:t>
                      </a:r>
                      <a:r>
                        <a:rPr kumimoji="0" lang="en-SG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FF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UpperCamelCase</a:t>
                      </a: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dirty="0"/>
                    </a:p>
                    <a:p>
                      <a:r>
                        <a:rPr lang="en-SG" sz="1600" dirty="0"/>
                        <a:t>Variable name </a:t>
                      </a: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SG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lowerCamelCase</a:t>
                      </a: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Parameter name </a:t>
                      </a: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SG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lowerCamelCase</a:t>
                      </a: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Can consist</a:t>
                      </a:r>
                      <a:r>
                        <a:rPr lang="en-SG" sz="1600" baseline="0" dirty="0"/>
                        <a:t> of (‘</a:t>
                      </a:r>
                      <a:r>
                        <a:rPr lang="en-SG" sz="1600" baseline="0" dirty="0" err="1"/>
                        <a:t>a’~‘z</a:t>
                      </a:r>
                      <a:r>
                        <a:rPr lang="en-SG" sz="1600" baseline="0" dirty="0"/>
                        <a:t>’, ‘A’~‘Z’), (‘0’~’9’), underscore &amp; dollar sign.</a:t>
                      </a:r>
                    </a:p>
                    <a:p>
                      <a:endParaRPr lang="en-SG" sz="1600" baseline="0" dirty="0"/>
                    </a:p>
                    <a:p>
                      <a:r>
                        <a:rPr lang="en-SG" sz="1600" baseline="0" dirty="0"/>
                        <a:t>Cannot start with a digit character. 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69452873"/>
                  </a:ext>
                </a:extLst>
              </a:tr>
              <a:tr h="1171196">
                <a:tc>
                  <a:txBody>
                    <a:bodyPr/>
                    <a:lstStyle/>
                    <a:p>
                      <a:r>
                        <a:rPr lang="en-SG" b="1" u="sng" dirty="0"/>
                        <a:t>Variable</a:t>
                      </a:r>
                    </a:p>
                    <a:p>
                      <a:endParaRPr lang="en-SG" sz="1600" dirty="0"/>
                    </a:p>
                    <a:p>
                      <a:r>
                        <a:rPr lang="en-SG" sz="1600" dirty="0"/>
                        <a:t>Used to store data in a program.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lowerCamelCase</a:t>
                      </a:r>
                      <a:endParaRPr lang="en-SG" sz="1600" dirty="0"/>
                    </a:p>
                    <a:p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priceOfGood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;</a:t>
                      </a: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double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vol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For Java,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v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ariables are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initialised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differently. </a:t>
                      </a:r>
                      <a:br>
                        <a:rPr lang="en-US" sz="16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</a:br>
                      <a:r>
                        <a:rPr lang="en-US" sz="1600" i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e.g. objects → null, </a:t>
                      </a:r>
                      <a:r>
                        <a:rPr lang="en-US" sz="1600" i="1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int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→ 0, </a:t>
                      </a:r>
                      <a:r>
                        <a:rPr lang="en-US" sz="1600" i="1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boolean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</a:rPr>
                        <a:t> → false etc.</a:t>
                      </a:r>
                      <a:endParaRPr lang="en-SG" sz="1600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2133041"/>
                  </a:ext>
                </a:extLst>
              </a:tr>
              <a:tr h="1203730">
                <a:tc>
                  <a:txBody>
                    <a:bodyPr/>
                    <a:lstStyle/>
                    <a:p>
                      <a:r>
                        <a:rPr lang="en-SG" b="1" u="sng" dirty="0"/>
                        <a:t>Constant</a:t>
                      </a:r>
                    </a:p>
                    <a:p>
                      <a:endParaRPr lang="en-SG" b="1" u="sng" dirty="0"/>
                    </a:p>
                    <a:p>
                      <a:r>
                        <a:rPr lang="en-SG" sz="1600" b="0" u="none" dirty="0"/>
                        <a:t>Used to represent</a:t>
                      </a:r>
                      <a:r>
                        <a:rPr lang="en-SG" sz="1600" b="0" u="none" baseline="0" dirty="0"/>
                        <a:t> a fixed value</a:t>
                      </a:r>
                      <a:endParaRPr lang="en-SG" sz="1600" b="0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 uppercase with underscore</a:t>
                      </a:r>
                      <a:endParaRPr lang="en-US" sz="1600" dirty="0">
                        <a:highlight>
                          <a:srgbClr val="00FF00"/>
                        </a:highlight>
                        <a:latin typeface="Lucida Sans" panose="020B0602030504020204" pitchFamily="34" charset="0"/>
                      </a:endParaRPr>
                    </a:p>
                    <a:p>
                      <a:r>
                        <a:rPr lang="en-US" sz="1600" dirty="0">
                          <a:latin typeface="Lucida Sans" panose="020B0602030504020204" pitchFamily="34" charset="0"/>
                        </a:rPr>
                        <a:t>public static final </a:t>
                      </a:r>
                      <a:r>
                        <a:rPr lang="en-US" sz="160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US" sz="1600" dirty="0">
                          <a:latin typeface="Lucida Sans" panose="020B0602030504020204" pitchFamily="34" charset="0"/>
                        </a:rPr>
                        <a:t> NUM = 65;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  <a:p>
                      <a:endParaRPr lang="en-SG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  <a:cs typeface="Courier New" panose="02070309020205020404" pitchFamily="49" charset="0"/>
                        </a:rPr>
                        <a:t>final</a:t>
                      </a:r>
                      <a:r>
                        <a:rPr lang="en-US" sz="1600" dirty="0"/>
                        <a:t> indicates that the value cannot be changed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8204103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77813" y="5734566"/>
            <a:ext cx="8220729" cy="34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  <a:spcBef>
                <a:spcPts val="600"/>
              </a:spcBef>
            </a:pPr>
            <a:r>
              <a:rPr lang="en-US" sz="1600" i="1" dirty="0"/>
              <a:t>Guidelines:  </a:t>
            </a:r>
            <a:r>
              <a:rPr lang="en-US" sz="1600" i="1" dirty="0">
                <a:hlinkClick r:id="rId2"/>
              </a:rPr>
              <a:t>http://www.comp.nus.edu.sg/~cs1020/2_resources/online.html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411616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Input – Creating the Scanner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Using the predefined 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Scanner</a:t>
            </a:r>
            <a:r>
              <a:rPr lang="en-SG" dirty="0"/>
              <a:t> class is a simple way to read data from the standard input </a:t>
            </a:r>
            <a:r>
              <a:rPr lang="en-SG" dirty="0">
                <a:solidFill>
                  <a:srgbClr val="FF0000"/>
                </a:solidFill>
                <a:latin typeface="Lucida Sans" panose="020B0602030504020204" pitchFamily="34" charset="0"/>
              </a:rPr>
              <a:t>System.in</a:t>
            </a:r>
            <a:r>
              <a:rPr lang="en-SG" dirty="0"/>
              <a:t>, which accepts input from the keyboard.</a:t>
            </a:r>
            <a:br>
              <a:rPr lang="en-SG" dirty="0"/>
            </a:br>
            <a:r>
              <a:rPr lang="en-SG" dirty="0"/>
              <a:t>(Scanner is provided by the </a:t>
            </a:r>
            <a:r>
              <a:rPr lang="en-SG" dirty="0" err="1">
                <a:solidFill>
                  <a:schemeClr val="accent1"/>
                </a:solidFill>
                <a:latin typeface="Lucida Sans" panose="020B0602030504020204" pitchFamily="34" charset="0"/>
              </a:rPr>
              <a:t>java.util</a:t>
            </a:r>
            <a:r>
              <a:rPr lang="en-SG" dirty="0">
                <a:solidFill>
                  <a:schemeClr val="accent1"/>
                </a:solidFill>
                <a:latin typeface="Lucida Sans" panose="020B0602030504020204" pitchFamily="34" charset="0"/>
              </a:rPr>
              <a:t> </a:t>
            </a:r>
            <a:r>
              <a:rPr lang="en-SG" dirty="0"/>
              <a:t>package)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759324" y="2918189"/>
            <a:ext cx="5197290" cy="2486918"/>
          </a:xfrm>
          <a:prstGeom prst="roundRect">
            <a:avLst>
              <a:gd name="adj" fmla="val 174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sz="1600" dirty="0">
                <a:latin typeface="Lucida Sans" panose="020B0602030504020204" pitchFamily="34" charset="0"/>
              </a:rPr>
              <a:t>import </a:t>
            </a:r>
            <a:r>
              <a:rPr lang="en-SG" sz="1600" dirty="0" err="1">
                <a:latin typeface="Lucida Sans" panose="020B0602030504020204" pitchFamily="34" charset="0"/>
              </a:rPr>
              <a:t>java.util.Scanner</a:t>
            </a:r>
            <a:r>
              <a:rPr lang="en-SG" sz="1600" dirty="0">
                <a:latin typeface="Lucida Sans" panose="020B0602030504020204" pitchFamily="34" charset="0"/>
              </a:rPr>
              <a:t>;</a:t>
            </a:r>
          </a:p>
          <a:p>
            <a:endParaRPr lang="en-SG" sz="1600" dirty="0">
              <a:latin typeface="Lucida Sans" panose="020B0602030504020204" pitchFamily="34" charset="0"/>
            </a:endParaRP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public class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SampleProgram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{</a:t>
            </a:r>
          </a:p>
          <a:p>
            <a:endParaRPr lang="en-SG" sz="1600" dirty="0">
              <a:solidFill>
                <a:schemeClr val="tx1">
                  <a:lumMod val="50000"/>
                  <a:lumOff val="50000"/>
                </a:schemeClr>
              </a:solidFill>
              <a:latin typeface="Lucida Sans" panose="020B0602030504020204" pitchFamily="34" charset="0"/>
            </a:endParaRP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public static void main(String[]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args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) {</a:t>
            </a:r>
            <a:endParaRPr lang="en-SG" sz="1600" dirty="0">
              <a:latin typeface="Lucida Sans" panose="020B0602030504020204" pitchFamily="34" charset="0"/>
            </a:endParaRPr>
          </a:p>
          <a:p>
            <a:r>
              <a:rPr lang="en-SG" sz="1600" dirty="0">
                <a:latin typeface="Lucida Sans" panose="020B0602030504020204" pitchFamily="34" charset="0"/>
              </a:rPr>
              <a:t>            </a:t>
            </a:r>
            <a:r>
              <a:rPr lang="en-SG" sz="1600" b="1" dirty="0">
                <a:latin typeface="Lucida Sans" panose="020B0602030504020204" pitchFamily="34" charset="0"/>
              </a:rPr>
              <a:t>Scanner </a:t>
            </a:r>
            <a:r>
              <a:rPr lang="en-SG" sz="1600" b="1" dirty="0" err="1">
                <a:latin typeface="Lucida Sans" panose="020B0602030504020204" pitchFamily="34" charset="0"/>
              </a:rPr>
              <a:t>sc</a:t>
            </a:r>
            <a:r>
              <a:rPr lang="en-SG" sz="1600" b="1" dirty="0">
                <a:latin typeface="Lucida Sans" panose="020B0602030504020204" pitchFamily="34" charset="0"/>
              </a:rPr>
              <a:t> = new Scanner(System.in);</a:t>
            </a:r>
            <a:r>
              <a:rPr lang="en-SG" sz="1600" dirty="0">
                <a:latin typeface="Lucida Sans" panose="020B0602030504020204" pitchFamily="34" charset="0"/>
              </a:rPr>
              <a:t/>
            </a:r>
            <a:br>
              <a:rPr lang="en-SG" sz="1600" dirty="0">
                <a:latin typeface="Lucida Sans" panose="020B0602030504020204" pitchFamily="34" charset="0"/>
              </a:rPr>
            </a:b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}</a:t>
            </a:r>
          </a:p>
          <a:p>
            <a:endParaRPr lang="en-SG" sz="1600" dirty="0">
              <a:solidFill>
                <a:schemeClr val="tx1">
                  <a:lumMod val="50000"/>
                  <a:lumOff val="50000"/>
                </a:schemeClr>
              </a:solidFill>
              <a:latin typeface="Lucida Sans" panose="020B0602030504020204" pitchFamily="34" charset="0"/>
            </a:endParaRP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}</a:t>
            </a:r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>
            <a:off x="3792071" y="4598894"/>
            <a:ext cx="551238" cy="1027543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6615" y="5626437"/>
            <a:ext cx="447338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Declares a variable “</a:t>
            </a:r>
            <a:r>
              <a:rPr lang="en-S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sc</a:t>
            </a:r>
            <a:r>
              <a:rPr lang="en-S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of Scanner type</a:t>
            </a:r>
          </a:p>
        </p:txBody>
      </p:sp>
    </p:spTree>
    <p:extLst>
      <p:ext uri="{BB962C8B-B14F-4D97-AF65-F5344CB8AC3E}">
        <p14:creationId xmlns:p14="http://schemas.microsoft.com/office/powerpoint/2010/main" val="108775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Input – Reading Input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SG" dirty="0"/>
              <a:t>Using this 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Scanner</a:t>
            </a:r>
            <a:r>
              <a:rPr lang="en-SG" dirty="0"/>
              <a:t> variable, we may read multiple data (of different data types), one at a </a:t>
            </a:r>
            <a:r>
              <a:rPr lang="en-SG" dirty="0" smtClean="0"/>
              <a:t>time</a:t>
            </a:r>
            <a:r>
              <a:rPr lang="en-SG" dirty="0"/>
              <a:t>.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79562" y="2934433"/>
            <a:ext cx="5197290" cy="3253264"/>
          </a:xfrm>
          <a:prstGeom prst="roundRect">
            <a:avLst>
              <a:gd name="adj" fmla="val 58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sz="1600" dirty="0">
                <a:latin typeface="Lucida Sans" panose="020B0602030504020204" pitchFamily="34" charset="0"/>
              </a:rPr>
              <a:t>import </a:t>
            </a:r>
            <a:r>
              <a:rPr lang="en-SG" sz="1600" dirty="0" err="1">
                <a:latin typeface="Lucida Sans" panose="020B0602030504020204" pitchFamily="34" charset="0"/>
              </a:rPr>
              <a:t>java.util.Scanner</a:t>
            </a:r>
            <a:r>
              <a:rPr lang="en-SG" sz="1600" dirty="0">
                <a:latin typeface="Lucida Sans" panose="020B0602030504020204" pitchFamily="34" charset="0"/>
              </a:rPr>
              <a:t>;</a:t>
            </a:r>
          </a:p>
          <a:p>
            <a:endParaRPr lang="en-SG" sz="1600" dirty="0">
              <a:latin typeface="Lucida Sans" panose="020B0602030504020204" pitchFamily="34" charset="0"/>
            </a:endParaRP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public class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SampleProgram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{</a:t>
            </a: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public static void main(String[]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args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) {</a:t>
            </a:r>
            <a:endParaRPr lang="en-SG" sz="1600" dirty="0">
              <a:latin typeface="Lucida Sans" panose="020B0602030504020204" pitchFamily="34" charset="0"/>
            </a:endParaRPr>
          </a:p>
          <a:p>
            <a:r>
              <a:rPr lang="en-SG" sz="1600" dirty="0">
                <a:latin typeface="Lucida Sans" panose="020B0602030504020204" pitchFamily="34" charset="0"/>
              </a:rPr>
              <a:t>            </a:t>
            </a:r>
            <a:r>
              <a:rPr lang="en-SG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Scanner </a:t>
            </a:r>
            <a:r>
              <a:rPr lang="en-SG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sc</a:t>
            </a:r>
            <a:r>
              <a:rPr lang="en-SG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= new Scanner(System.in);</a:t>
            </a:r>
          </a:p>
          <a:p>
            <a:endParaRPr lang="en-SG" sz="1600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  <a:p>
            <a:r>
              <a:rPr lang="en-SG" sz="1600" b="1" dirty="0">
                <a:latin typeface="Lucida Sans" panose="020B0602030504020204" pitchFamily="34" charset="0"/>
              </a:rPr>
              <a:t>            </a:t>
            </a:r>
            <a:r>
              <a:rPr lang="en-SG" sz="1600" b="1" dirty="0" err="1">
                <a:latin typeface="Lucida Sans" panose="020B0602030504020204" pitchFamily="34" charset="0"/>
              </a:rPr>
              <a:t>int</a:t>
            </a:r>
            <a:r>
              <a:rPr lang="en-SG" sz="1600" b="1" dirty="0">
                <a:latin typeface="Lucida Sans" panose="020B0602030504020204" pitchFamily="34" charset="0"/>
              </a:rPr>
              <a:t> num1 = </a:t>
            </a:r>
            <a:r>
              <a:rPr lang="en-SG" sz="1600" b="1" dirty="0" err="1">
                <a:latin typeface="Lucida Sans" panose="020B0602030504020204" pitchFamily="34" charset="0"/>
              </a:rPr>
              <a:t>sc.nextInt</a:t>
            </a:r>
            <a:r>
              <a:rPr lang="en-SG" sz="1600" b="1" dirty="0">
                <a:latin typeface="Lucida Sans" panose="020B0602030504020204" pitchFamily="34" charset="0"/>
              </a:rPr>
              <a:t>();</a:t>
            </a:r>
          </a:p>
          <a:p>
            <a:r>
              <a:rPr lang="en-SG" sz="1600" b="1" dirty="0">
                <a:latin typeface="Lucida Sans" panose="020B0602030504020204" pitchFamily="34" charset="0"/>
              </a:rPr>
              <a:t>            double num2 = </a:t>
            </a:r>
            <a:r>
              <a:rPr lang="en-SG" sz="1600" b="1" dirty="0" err="1">
                <a:latin typeface="Lucida Sans" panose="020B0602030504020204" pitchFamily="34" charset="0"/>
              </a:rPr>
              <a:t>sc.nextDouble</a:t>
            </a:r>
            <a:r>
              <a:rPr lang="en-SG" sz="1600" b="1" dirty="0">
                <a:latin typeface="Lucida Sans" panose="020B0602030504020204" pitchFamily="34" charset="0"/>
              </a:rPr>
              <a:t>();</a:t>
            </a:r>
          </a:p>
          <a:p>
            <a:r>
              <a:rPr lang="en-SG" sz="1600" b="1" dirty="0">
                <a:latin typeface="Lucida Sans" panose="020B0602030504020204" pitchFamily="34" charset="0"/>
              </a:rPr>
              <a:t>            String word = </a:t>
            </a:r>
            <a:r>
              <a:rPr lang="en-SG" sz="1600" b="1" dirty="0" err="1">
                <a:latin typeface="Lucida Sans" panose="020B0602030504020204" pitchFamily="34" charset="0"/>
              </a:rPr>
              <a:t>sc.next</a:t>
            </a:r>
            <a:r>
              <a:rPr lang="en-SG" sz="1600" b="1" dirty="0">
                <a:latin typeface="Lucida Sans" panose="020B0602030504020204" pitchFamily="34" charset="0"/>
              </a:rPr>
              <a:t>();</a:t>
            </a:r>
          </a:p>
          <a:p>
            <a:r>
              <a:rPr lang="en-SG" sz="1600" b="1" dirty="0">
                <a:latin typeface="Lucida Sans" panose="020B0602030504020204" pitchFamily="34" charset="0"/>
              </a:rPr>
              <a:t>            String sentence = </a:t>
            </a:r>
            <a:r>
              <a:rPr lang="en-SG" sz="1600" b="1" dirty="0" err="1">
                <a:latin typeface="Lucida Sans" panose="020B0602030504020204" pitchFamily="34" charset="0"/>
              </a:rPr>
              <a:t>sc.nextLine</a:t>
            </a:r>
            <a:r>
              <a:rPr lang="en-SG" sz="1600" b="1" dirty="0">
                <a:latin typeface="Lucida Sans" panose="020B0602030504020204" pitchFamily="34" charset="0"/>
              </a:rPr>
              <a:t>();</a:t>
            </a:r>
            <a:r>
              <a:rPr lang="en-SG" sz="1600" dirty="0">
                <a:latin typeface="Lucida Sans" panose="020B0602030504020204" pitchFamily="34" charset="0"/>
              </a:rPr>
              <a:t/>
            </a:r>
            <a:br>
              <a:rPr lang="en-SG" sz="1600" dirty="0">
                <a:latin typeface="Lucida Sans" panose="020B0602030504020204" pitchFamily="34" charset="0"/>
              </a:rPr>
            </a:b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}</a:t>
            </a: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96121" y="4333589"/>
            <a:ext cx="3952782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 an integer.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96121" y="4657511"/>
            <a:ext cx="3952782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 an real number.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96121" y="4981433"/>
            <a:ext cx="3952782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 a token.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96121" y="5305355"/>
            <a:ext cx="3946951" cy="5847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Advances this scanner past the current line &amp; returns the input that was skipped.</a:t>
            </a:r>
            <a:endParaRPr lang="en-SG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23244" y="2308251"/>
            <a:ext cx="3073436" cy="196564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SG" sz="1600" dirty="0" smtClean="0">
                <a:latin typeface="Lucida Sans" panose="020B0602030504020204" pitchFamily="34" charset="0"/>
              </a:rPr>
              <a:t>Input: 1 2.5 Hello How you?</a:t>
            </a:r>
          </a:p>
          <a:p>
            <a:pPr algn="ctr">
              <a:lnSpc>
                <a:spcPct val="114000"/>
              </a:lnSpc>
            </a:pPr>
            <a:r>
              <a:rPr lang="en-SG" sz="1600" dirty="0" smtClean="0">
                <a:latin typeface="Lucida Sans" panose="020B0602030504020204" pitchFamily="34" charset="0"/>
              </a:rPr>
              <a:t>num1 = 1</a:t>
            </a:r>
          </a:p>
          <a:p>
            <a:pPr algn="ctr">
              <a:lnSpc>
                <a:spcPct val="114000"/>
              </a:lnSpc>
            </a:pPr>
            <a:r>
              <a:rPr lang="en-SG" sz="1600" dirty="0">
                <a:latin typeface="Lucida Sans" panose="020B0602030504020204" pitchFamily="34" charset="0"/>
              </a:rPr>
              <a:t>n</a:t>
            </a:r>
            <a:r>
              <a:rPr lang="en-SG" sz="1600" dirty="0" smtClean="0">
                <a:latin typeface="Lucida Sans" panose="020B0602030504020204" pitchFamily="34" charset="0"/>
              </a:rPr>
              <a:t>um2 = 2.5</a:t>
            </a:r>
          </a:p>
          <a:p>
            <a:pPr algn="ctr">
              <a:lnSpc>
                <a:spcPct val="114000"/>
              </a:lnSpc>
            </a:pPr>
            <a:r>
              <a:rPr lang="en-SG" sz="1600" dirty="0">
                <a:latin typeface="Lucida Sans" panose="020B0602030504020204" pitchFamily="34" charset="0"/>
              </a:rPr>
              <a:t>w</a:t>
            </a:r>
            <a:r>
              <a:rPr lang="en-SG" sz="1600" dirty="0" smtClean="0">
                <a:latin typeface="Lucida Sans" panose="020B0602030504020204" pitchFamily="34" charset="0"/>
              </a:rPr>
              <a:t>ord = “Hello”</a:t>
            </a:r>
          </a:p>
          <a:p>
            <a:pPr algn="ctr">
              <a:lnSpc>
                <a:spcPct val="114000"/>
              </a:lnSpc>
            </a:pPr>
            <a:r>
              <a:rPr lang="en-SG" sz="1600" dirty="0">
                <a:latin typeface="Lucida Sans" panose="020B0602030504020204" pitchFamily="34" charset="0"/>
              </a:rPr>
              <a:t>s</a:t>
            </a:r>
            <a:r>
              <a:rPr lang="en-SG" sz="1600" dirty="0" smtClean="0">
                <a:latin typeface="Lucida Sans" panose="020B0602030504020204" pitchFamily="34" charset="0"/>
              </a:rPr>
              <a:t>entence = “How you?”</a:t>
            </a:r>
            <a:endParaRPr lang="en-SG" sz="16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Output – The Standard Output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  <a:latin typeface="Lucida Sans" panose="020B0602030504020204" pitchFamily="34" charset="0"/>
                <a:cs typeface="Courier New" pitchFamily="49" charset="0"/>
              </a:rPr>
              <a:t>System.out</a:t>
            </a:r>
            <a:r>
              <a:rPr lang="en-US" dirty="0">
                <a:latin typeface="Lucida Sans" panose="020B0602030504020204" pitchFamily="34" charset="0"/>
              </a:rPr>
              <a:t> </a:t>
            </a:r>
            <a:r>
              <a:rPr lang="en-US" dirty="0"/>
              <a:t>is the predefined output device, which refers to the monitor/screen of your computer.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49891" y="2414475"/>
            <a:ext cx="4497238" cy="2628662"/>
          </a:xfrm>
          <a:prstGeom prst="roundRect">
            <a:avLst>
              <a:gd name="adj" fmla="val 58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sz="1600" dirty="0">
                <a:latin typeface="Lucida Sans" panose="020B0602030504020204" pitchFamily="34" charset="0"/>
              </a:rPr>
              <a:t>import </a:t>
            </a:r>
            <a:r>
              <a:rPr lang="en-SG" sz="1600" dirty="0" err="1">
                <a:latin typeface="Lucida Sans" panose="020B0602030504020204" pitchFamily="34" charset="0"/>
              </a:rPr>
              <a:t>java.util.Scanner</a:t>
            </a:r>
            <a:r>
              <a:rPr lang="en-SG" sz="1600" dirty="0">
                <a:latin typeface="Lucida Sans" panose="020B0602030504020204" pitchFamily="34" charset="0"/>
              </a:rPr>
              <a:t>;</a:t>
            </a:r>
          </a:p>
          <a:p>
            <a:endParaRPr lang="en-SG" sz="1600" dirty="0">
              <a:latin typeface="Lucida Sans" panose="020B0602030504020204" pitchFamily="34" charset="0"/>
            </a:endParaRP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public class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SampleProgram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{</a:t>
            </a: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public static void main(String[] </a:t>
            </a:r>
            <a:r>
              <a:rPr lang="en-SG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args</a:t>
            </a: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) {</a:t>
            </a:r>
            <a:endParaRPr lang="en-SG" sz="1600" dirty="0">
              <a:latin typeface="Lucida Sans" panose="020B0602030504020204" pitchFamily="34" charset="0"/>
            </a:endParaRPr>
          </a:p>
          <a:p>
            <a:r>
              <a:rPr lang="en-SG" sz="1600" dirty="0">
                <a:latin typeface="Lucida Sans" panose="020B0602030504020204" pitchFamily="34" charset="0"/>
              </a:rPr>
              <a:t>            </a:t>
            </a:r>
            <a:r>
              <a:rPr lang="en-SG" sz="1600" dirty="0" err="1" smtClean="0">
                <a:latin typeface="Lucida Sans" panose="020B0602030504020204" pitchFamily="34" charset="0"/>
              </a:rPr>
              <a:t>int</a:t>
            </a:r>
            <a:r>
              <a:rPr lang="en-SG" sz="1600" dirty="0" smtClean="0">
                <a:latin typeface="Lucida Sans" panose="020B0602030504020204" pitchFamily="34" charset="0"/>
              </a:rPr>
              <a:t> </a:t>
            </a:r>
            <a:r>
              <a:rPr lang="en-SG" sz="1600" dirty="0" err="1" smtClean="0">
                <a:latin typeface="Lucida Sans" panose="020B0602030504020204" pitchFamily="34" charset="0"/>
              </a:rPr>
              <a:t>num</a:t>
            </a:r>
            <a:r>
              <a:rPr lang="en-SG" sz="1600" dirty="0" smtClean="0">
                <a:latin typeface="Lucida Sans" panose="020B0602030504020204" pitchFamily="34" charset="0"/>
              </a:rPr>
              <a:t> = 1;</a:t>
            </a:r>
          </a:p>
          <a:p>
            <a:r>
              <a:rPr lang="en-SG" sz="1600" dirty="0">
                <a:latin typeface="Lucida Sans" panose="020B0602030504020204" pitchFamily="34" charset="0"/>
              </a:rPr>
              <a:t> </a:t>
            </a:r>
            <a:r>
              <a:rPr lang="en-SG" sz="1600" dirty="0" smtClean="0">
                <a:latin typeface="Lucida Sans" panose="020B0602030504020204" pitchFamily="34" charset="0"/>
              </a:rPr>
              <a:t>           </a:t>
            </a:r>
            <a:r>
              <a:rPr lang="en-SG" sz="1600" dirty="0" err="1" smtClean="0">
                <a:latin typeface="Lucida Sans" panose="020B0602030504020204" pitchFamily="34" charset="0"/>
              </a:rPr>
              <a:t>System.out.println</a:t>
            </a:r>
            <a:r>
              <a:rPr lang="en-SG" sz="1600" dirty="0">
                <a:latin typeface="Lucida Sans" panose="020B0602030504020204" pitchFamily="34" charset="0"/>
              </a:rPr>
              <a:t>(“ABC”);</a:t>
            </a:r>
          </a:p>
          <a:p>
            <a:r>
              <a:rPr lang="en-SG" sz="1600" dirty="0">
                <a:latin typeface="Lucida Sans" panose="020B0602030504020204" pitchFamily="34" charset="0"/>
              </a:rPr>
              <a:t>            </a:t>
            </a:r>
            <a:r>
              <a:rPr lang="en-SG" sz="1600" dirty="0" err="1">
                <a:latin typeface="Lucida Sans" panose="020B0602030504020204" pitchFamily="34" charset="0"/>
              </a:rPr>
              <a:t>System.out.print</a:t>
            </a:r>
            <a:r>
              <a:rPr lang="en-SG" sz="1600" dirty="0">
                <a:latin typeface="Lucida Sans" panose="020B0602030504020204" pitchFamily="34" charset="0"/>
              </a:rPr>
              <a:t>(5);</a:t>
            </a:r>
          </a:p>
          <a:p>
            <a:r>
              <a:rPr lang="en-SG" sz="1600" dirty="0">
                <a:latin typeface="Lucida Sans" panose="020B0602030504020204" pitchFamily="34" charset="0"/>
              </a:rPr>
              <a:t>            </a:t>
            </a:r>
            <a:r>
              <a:rPr lang="en-SG" sz="1600" dirty="0" err="1">
                <a:latin typeface="Lucida Sans" panose="020B0602030504020204" pitchFamily="34" charset="0"/>
              </a:rPr>
              <a:t>System.out.printf</a:t>
            </a:r>
            <a:r>
              <a:rPr lang="en-SG" sz="1600" dirty="0" smtClean="0">
                <a:latin typeface="Lucida Sans" panose="020B0602030504020204" pitchFamily="34" charset="0"/>
              </a:rPr>
              <a:t>(“%d”, </a:t>
            </a:r>
            <a:r>
              <a:rPr lang="en-SG" sz="1600" dirty="0" err="1">
                <a:latin typeface="Lucida Sans" panose="020B0602030504020204" pitchFamily="34" charset="0"/>
              </a:rPr>
              <a:t>num</a:t>
            </a:r>
            <a:r>
              <a:rPr lang="en-SG" sz="1600" dirty="0">
                <a:latin typeface="Lucida Sans" panose="020B0602030504020204" pitchFamily="34" charset="0"/>
              </a:rPr>
              <a:t>);</a:t>
            </a:r>
            <a:br>
              <a:rPr lang="en-SG" sz="1600" dirty="0">
                <a:latin typeface="Lucida Sans" panose="020B0602030504020204" pitchFamily="34" charset="0"/>
              </a:rPr>
            </a:br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}</a:t>
            </a:r>
          </a:p>
          <a:p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0342" y="3566363"/>
            <a:ext cx="3799946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“ABC” and then terminate the line.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50342" y="3890285"/>
            <a:ext cx="3799946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“5” </a:t>
            </a:r>
            <a:r>
              <a:rPr lang="en-SG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en-S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terminating the line.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0342" y="4214207"/>
            <a:ext cx="3799946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Outputs similar to C programming.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06524"/>
              </p:ext>
            </p:extLst>
          </p:nvPr>
        </p:nvGraphicFramePr>
        <p:xfrm>
          <a:off x="5302623" y="4611063"/>
          <a:ext cx="3301926" cy="152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78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40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Lucida Sans" panose="020B0602030504020204" pitchFamily="34" charset="0"/>
                          <a:cs typeface="Courier New" pitchFamily="49" charset="0"/>
                        </a:rPr>
                        <a:t>%d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</a:t>
                      </a:r>
                      <a:r>
                        <a:rPr lang="en-US" sz="1400" baseline="0" dirty="0"/>
                        <a:t> integer value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%f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double floating</a:t>
                      </a:r>
                      <a:r>
                        <a:rPr lang="en-US" sz="1400" baseline="0" dirty="0"/>
                        <a:t>-point </a:t>
                      </a:r>
                      <a:r>
                        <a:rPr lang="en-US" sz="14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%s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%b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</a:t>
                      </a:r>
                      <a:r>
                        <a:rPr lang="en-US" sz="1400" dirty="0" err="1"/>
                        <a:t>boolean</a:t>
                      </a:r>
                      <a:r>
                        <a:rPr lang="en-US" sz="1400" baseline="0" dirty="0"/>
                        <a:t> value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Lucida Sans" panose="020B0602030504020204" pitchFamily="34" charset="0"/>
                          <a:ea typeface="+mn-ea"/>
                          <a:cs typeface="Courier New" pitchFamily="49" charset="0"/>
                        </a:rPr>
                        <a:t>%c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</a:t>
                      </a:r>
                      <a:r>
                        <a:rPr lang="en-US" sz="1400" baseline="0" dirty="0"/>
                        <a:t> character value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86635" y="4903576"/>
            <a:ext cx="2263151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tIns="91440" bIns="91440">
            <a:spAutoFit/>
          </a:bodyPr>
          <a:lstStyle/>
          <a:p>
            <a:pPr algn="ctr"/>
            <a:r>
              <a:rPr lang="en-US" sz="1400" b="1" i="1" dirty="0">
                <a:latin typeface="Lucida Sans" panose="020B0602030504020204" pitchFamily="34" charset="0"/>
                <a:cs typeface="Courier New" pitchFamily="49" charset="0"/>
              </a:rPr>
              <a:t>%[–][W].[P]</a:t>
            </a:r>
          </a:p>
          <a:p>
            <a:pPr algn="ctr"/>
            <a:endParaRPr lang="en-US" sz="1400" b="1" dirty="0">
              <a:latin typeface="Lucida Sans" panose="020B0602030504020204" pitchFamily="34" charset="0"/>
              <a:cs typeface="Courier New" pitchFamily="49" charset="0"/>
            </a:endParaRPr>
          </a:p>
          <a:p>
            <a:r>
              <a:rPr lang="en-US" sz="1400" b="1" dirty="0">
                <a:latin typeface="Lucida Sans" panose="020B0602030504020204" pitchFamily="34" charset="0"/>
                <a:cs typeface="Courier New" pitchFamily="49" charset="0"/>
              </a:rPr>
              <a:t>   –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:</a:t>
            </a:r>
            <a:r>
              <a:rPr lang="en-US" sz="1400" b="1" dirty="0">
                <a:latin typeface="Lucida Sans" panose="020B0602030504020204" pitchFamily="34" charset="0"/>
                <a:cs typeface="Courier New" pitchFamily="49" charset="0"/>
              </a:rPr>
              <a:t>  </a:t>
            </a:r>
            <a:r>
              <a:rPr lang="en-US" sz="1400" dirty="0">
                <a:latin typeface="+mj-lt"/>
                <a:cs typeface="Courier New" pitchFamily="49" charset="0"/>
              </a:rPr>
              <a:t>For left alignment</a:t>
            </a:r>
          </a:p>
          <a:p>
            <a:r>
              <a:rPr lang="en-US" sz="1400" b="1" dirty="0">
                <a:latin typeface="Lucida Sans" panose="020B0602030504020204" pitchFamily="34" charset="0"/>
                <a:cs typeface="Courier New" pitchFamily="49" charset="0"/>
              </a:rPr>
              <a:t>  W</a:t>
            </a:r>
            <a:r>
              <a:rPr lang="en-US" sz="1400" dirty="0">
                <a:latin typeface="+mj-lt"/>
                <a:cs typeface="Courier New" pitchFamily="49" charset="0"/>
              </a:rPr>
              <a:t>:</a:t>
            </a:r>
            <a:r>
              <a:rPr lang="en-US" sz="1400" b="1" dirty="0">
                <a:latin typeface="+mj-lt"/>
                <a:cs typeface="Courier New" pitchFamily="49" charset="0"/>
              </a:rPr>
              <a:t>  </a:t>
            </a:r>
            <a:r>
              <a:rPr lang="en-US" sz="1400" dirty="0">
                <a:latin typeface="+mj-lt"/>
                <a:cs typeface="Courier New" pitchFamily="49" charset="0"/>
              </a:rPr>
              <a:t>For width</a:t>
            </a:r>
          </a:p>
          <a:p>
            <a:r>
              <a:rPr lang="en-US" sz="1400" b="1" dirty="0">
                <a:latin typeface="Lucida Sans" panose="020B0602030504020204" pitchFamily="34" charset="0"/>
                <a:cs typeface="Courier New" pitchFamily="49" charset="0"/>
              </a:rPr>
              <a:t>   P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:</a:t>
            </a:r>
            <a:r>
              <a:rPr lang="en-US" sz="1400" b="1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+mj-lt"/>
                <a:cs typeface="Courier New" pitchFamily="49" charset="0"/>
              </a:rPr>
              <a:t>For precision + type</a:t>
            </a:r>
          </a:p>
        </p:txBody>
      </p:sp>
    </p:spTree>
    <p:extLst>
      <p:ext uri="{BB962C8B-B14F-4D97-AF65-F5344CB8AC3E}">
        <p14:creationId xmlns:p14="http://schemas.microsoft.com/office/powerpoint/2010/main" val="2579739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Basic Input &amp; Output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Compare &amp; Contrast</a:t>
            </a:r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67480"/>
              </p:ext>
            </p:extLst>
          </p:nvPr>
        </p:nvGraphicFramePr>
        <p:xfrm>
          <a:off x="564403" y="2043952"/>
          <a:ext cx="7799294" cy="3992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63838">
                  <a:extLst>
                    <a:ext uri="{9D8B030D-6E8A-4147-A177-3AD203B41FA5}">
                      <a16:colId xmlns="" xmlns:a16="http://schemas.microsoft.com/office/drawing/2014/main" val="3450509070"/>
                    </a:ext>
                  </a:extLst>
                </a:gridCol>
                <a:gridCol w="5235456">
                  <a:extLst>
                    <a:ext uri="{9D8B030D-6E8A-4147-A177-3AD203B41FA5}">
                      <a16:colId xmlns="" xmlns:a16="http://schemas.microsoft.com/office/drawing/2014/main" val="240413036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Java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="" xmlns:a16="http://schemas.microsoft.com/office/drawing/2014/main" val="4208208878"/>
                  </a:ext>
                </a:extLst>
              </a:tr>
              <a:tr h="3444240"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#include &lt;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stdio.h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&gt;</a:t>
                      </a:r>
                    </a:p>
                    <a:p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 main(void) {</a:t>
                      </a: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</a:t>
                      </a: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num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;</a:t>
                      </a:r>
                    </a:p>
                    <a:p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scanf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(“%d”, &amp;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num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);</a:t>
                      </a: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</a:t>
                      </a:r>
                    </a:p>
                    <a:p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printf</a:t>
                      </a:r>
                      <a:r>
                        <a:rPr lang="en-SG" sz="1600" dirty="0" smtClean="0">
                          <a:latin typeface="Lucida Sans" panose="020B0602030504020204" pitchFamily="34" charset="0"/>
                        </a:rPr>
                        <a:t>(“%d\n”,</a:t>
                      </a:r>
                      <a:r>
                        <a:rPr lang="en-SG" sz="1600" dirty="0" err="1" smtClean="0">
                          <a:latin typeface="Lucida Sans" panose="020B0602030504020204" pitchFamily="34" charset="0"/>
                        </a:rPr>
                        <a:t>num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);</a:t>
                      </a:r>
                    </a:p>
                    <a:p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return 0;</a:t>
                      </a: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}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import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java.util.Scanner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;</a:t>
                      </a:r>
                    </a:p>
                    <a:p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public class </a:t>
                      </a:r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SampleProgram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 {</a:t>
                      </a:r>
                    </a:p>
                    <a:p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public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static void main(String[]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args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) {</a:t>
                      </a:r>
                    </a:p>
                    <a:p>
                      <a:endParaRPr lang="en-SG" sz="1600" baseline="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      Scanner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sc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= new Scanner(System.in);</a:t>
                      </a:r>
                    </a:p>
                    <a:p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     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num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=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sc.nextInt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();</a:t>
                      </a:r>
                    </a:p>
                    <a:p>
                      <a:endParaRPr lang="en-SG" sz="1600" baseline="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     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System.out.println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(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num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);</a:t>
                      </a:r>
                    </a:p>
                    <a:p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}</a:t>
                      </a:r>
                    </a:p>
                    <a:p>
                      <a:endParaRPr lang="en-SG" sz="1600" baseline="0" dirty="0">
                        <a:latin typeface="Lucida Sans" panose="020B0602030504020204" pitchFamily="34" charset="0"/>
                      </a:endParaRPr>
                    </a:p>
                    <a:p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}</a:t>
                      </a:r>
                      <a:endParaRPr lang="en-SG" sz="1600" dirty="0"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="" xmlns:a16="http://schemas.microsoft.com/office/drawing/2014/main" val="170435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291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Practice Exercises: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4900677" cy="4589462"/>
          </a:xfrm>
        </p:spPr>
        <p:txBody>
          <a:bodyPr>
            <a:normAutofit/>
          </a:bodyPr>
          <a:lstStyle/>
          <a:p>
            <a:r>
              <a:rPr lang="en-SG" dirty="0"/>
              <a:t>Create a Hello </a:t>
            </a:r>
            <a:r>
              <a:rPr lang="en-SG" dirty="0" smtClean="0"/>
              <a:t>NAME program.</a:t>
            </a:r>
          </a:p>
          <a:p>
            <a:r>
              <a:rPr lang="en-US" dirty="0" smtClean="0"/>
              <a:t>Create </a:t>
            </a:r>
            <a:r>
              <a:rPr lang="en-US" dirty="0"/>
              <a:t>a program that inputs an integer </a:t>
            </a:r>
            <a:r>
              <a:rPr lang="en-US" i="1" dirty="0"/>
              <a:t>n </a:t>
            </a:r>
            <a:r>
              <a:rPr lang="en-US" dirty="0"/>
              <a:t>greater than 1 and prints the odd numbers from 1 to </a:t>
            </a:r>
            <a:r>
              <a:rPr lang="en-US" i="1" dirty="0"/>
              <a:t>n</a:t>
            </a:r>
            <a:r>
              <a:rPr lang="en-US" dirty="0"/>
              <a:t> separated by a space. Prompt the user to input another integer if </a:t>
            </a:r>
            <a:r>
              <a:rPr lang="en-US" i="1" dirty="0"/>
              <a:t>n </a:t>
            </a:r>
            <a:r>
              <a:rPr lang="en-US" dirty="0"/>
              <a:t>is</a:t>
            </a:r>
            <a:r>
              <a:rPr lang="en-US" i="1" dirty="0"/>
              <a:t> </a:t>
            </a:r>
            <a:r>
              <a:rPr lang="en-US" dirty="0"/>
              <a:t>not greater than 1. </a:t>
            </a:r>
            <a:endParaRPr lang="en-US" dirty="0" smtClean="0"/>
          </a:p>
          <a:p>
            <a:r>
              <a:rPr lang="en-US" b="1" dirty="0" smtClean="0"/>
              <a:t>Create a program that inputs two integers (dividend and divisor) and prints the quotient (in 2dp). (Caution: handle division by 0 error gracefully).</a:t>
            </a:r>
            <a:endParaRPr lang="en-US" b="1" dirty="0"/>
          </a:p>
          <a:p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5374433" y="1524001"/>
            <a:ext cx="32750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 John</a:t>
            </a:r>
          </a:p>
          <a:p>
            <a:r>
              <a:rPr lang="en-US" dirty="0" smtClean="0"/>
              <a:t>Output: Hello, John!</a:t>
            </a:r>
          </a:p>
          <a:p>
            <a:r>
              <a:rPr lang="en-US" dirty="0" smtClean="0"/>
              <a:t>--------------------------------</a:t>
            </a:r>
          </a:p>
          <a:p>
            <a:r>
              <a:rPr lang="en-US" dirty="0" smtClean="0"/>
              <a:t>Input: 10</a:t>
            </a:r>
          </a:p>
          <a:p>
            <a:r>
              <a:rPr lang="en-US" dirty="0" smtClean="0"/>
              <a:t>Output: 1 3 5 7 9</a:t>
            </a:r>
          </a:p>
          <a:p>
            <a:endParaRPr lang="en-US" dirty="0"/>
          </a:p>
          <a:p>
            <a:r>
              <a:rPr lang="en-US" dirty="0" smtClean="0"/>
              <a:t>Input: 0</a:t>
            </a:r>
          </a:p>
          <a:p>
            <a:r>
              <a:rPr lang="en-US" dirty="0" smtClean="0"/>
              <a:t>Output: Enter an integer greater than 1</a:t>
            </a:r>
          </a:p>
          <a:p>
            <a:r>
              <a:rPr lang="en-US" dirty="0" smtClean="0"/>
              <a:t>--------------------------------</a:t>
            </a:r>
          </a:p>
          <a:p>
            <a:r>
              <a:rPr lang="en-US" dirty="0" smtClean="0"/>
              <a:t>Input: 4 6</a:t>
            </a:r>
          </a:p>
          <a:p>
            <a:r>
              <a:rPr lang="en-US" dirty="0" smtClean="0"/>
              <a:t>Output: 0.67</a:t>
            </a:r>
          </a:p>
          <a:p>
            <a:endParaRPr lang="en-US" dirty="0"/>
          </a:p>
          <a:p>
            <a:r>
              <a:rPr lang="en-US" dirty="0" smtClean="0"/>
              <a:t>Input: 3 0</a:t>
            </a:r>
          </a:p>
          <a:p>
            <a:r>
              <a:rPr lang="en-US" dirty="0" smtClean="0"/>
              <a:t>Output: Cannot divide by zero!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96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API - Application Programming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An interface for other programs to interact with a program without having direct access to the internal data of the program.</a:t>
            </a:r>
            <a:endParaRPr lang="en-US" dirty="0"/>
          </a:p>
          <a:p>
            <a:r>
              <a:rPr lang="en-US" dirty="0"/>
              <a:t>Documentation: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docs.oracle.com/javase/7/docs/api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endParaRPr lang="en-SG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612644" y="3239650"/>
            <a:ext cx="4371733" cy="2755344"/>
          </a:xfrm>
          <a:prstGeom prst="roundRect">
            <a:avLst>
              <a:gd name="adj" fmla="val 58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sz="1400" b="1" dirty="0">
                <a:latin typeface="Lucida Sans" panose="020B0602030504020204" pitchFamily="34" charset="0"/>
              </a:rPr>
              <a:t>import </a:t>
            </a:r>
            <a:r>
              <a:rPr lang="en-SG" sz="1400" b="1" dirty="0" err="1">
                <a:latin typeface="Lucida Sans" panose="020B0602030504020204" pitchFamily="34" charset="0"/>
              </a:rPr>
              <a:t>java.util.Scanner</a:t>
            </a:r>
            <a:r>
              <a:rPr lang="en-SG" sz="1400" b="1" dirty="0">
                <a:latin typeface="Lucida Sans" panose="020B0602030504020204" pitchFamily="34" charset="0"/>
              </a:rPr>
              <a:t>;</a:t>
            </a:r>
          </a:p>
          <a:p>
            <a:endParaRPr lang="en-SG" sz="1400" dirty="0">
              <a:latin typeface="Lucida Sans" panose="020B0602030504020204" pitchFamily="34" charset="0"/>
            </a:endParaRPr>
          </a:p>
          <a:p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public class </a:t>
            </a:r>
            <a:r>
              <a:rPr lang="en-SG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SampleProgram</a:t>
            </a:r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{</a:t>
            </a:r>
          </a:p>
          <a:p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public static void main(String[] </a:t>
            </a:r>
            <a:r>
              <a:rPr lang="en-SG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args</a:t>
            </a:r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) {</a:t>
            </a:r>
            <a:endParaRPr lang="en-SG" sz="1400" dirty="0">
              <a:latin typeface="Lucida Sans" panose="020B0602030504020204" pitchFamily="34" charset="0"/>
            </a:endParaRPr>
          </a:p>
          <a:p>
            <a:r>
              <a:rPr lang="en-SG" sz="1400" dirty="0">
                <a:solidFill>
                  <a:schemeClr val="tx1"/>
                </a:solidFill>
                <a:latin typeface="Lucida Sans" panose="020B0602030504020204" pitchFamily="34" charset="0"/>
              </a:rPr>
              <a:t>            </a:t>
            </a:r>
            <a:r>
              <a:rPr lang="en-SG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Scanner </a:t>
            </a:r>
            <a:r>
              <a:rPr lang="en-SG" sz="1400" b="1" dirty="0" err="1">
                <a:solidFill>
                  <a:schemeClr val="tx1"/>
                </a:solidFill>
                <a:latin typeface="Lucida Sans" panose="020B0602030504020204" pitchFamily="34" charset="0"/>
              </a:rPr>
              <a:t>sc</a:t>
            </a:r>
            <a:r>
              <a:rPr lang="en-SG" sz="1400" b="1" dirty="0">
                <a:solidFill>
                  <a:schemeClr val="tx1"/>
                </a:solidFill>
                <a:latin typeface="Lucida Sans" panose="020B0602030504020204" pitchFamily="34" charset="0"/>
              </a:rPr>
              <a:t> = new Scanner(System.in);</a:t>
            </a:r>
          </a:p>
          <a:p>
            <a:endParaRPr lang="en-SG" sz="1400" b="1" dirty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  <a:p>
            <a:r>
              <a:rPr lang="en-SG" sz="1400" b="1" dirty="0">
                <a:latin typeface="Lucida Sans" panose="020B0602030504020204" pitchFamily="34" charset="0"/>
              </a:rPr>
              <a:t>            </a:t>
            </a:r>
            <a:r>
              <a:rPr lang="en-SG" sz="1400" b="1" dirty="0" err="1">
                <a:latin typeface="Lucida Sans" panose="020B0602030504020204" pitchFamily="34" charset="0"/>
              </a:rPr>
              <a:t>int</a:t>
            </a:r>
            <a:r>
              <a:rPr lang="en-SG" sz="1400" b="1" dirty="0">
                <a:latin typeface="Lucida Sans" panose="020B0602030504020204" pitchFamily="34" charset="0"/>
              </a:rPr>
              <a:t> num1 = </a:t>
            </a:r>
            <a:r>
              <a:rPr lang="en-SG" sz="1400" b="1" dirty="0" err="1">
                <a:latin typeface="Lucida Sans" panose="020B0602030504020204" pitchFamily="34" charset="0"/>
              </a:rPr>
              <a:t>sc.nextInt</a:t>
            </a:r>
            <a:r>
              <a:rPr lang="en-SG" sz="1400" b="1" dirty="0">
                <a:latin typeface="Lucida Sans" panose="020B0602030504020204" pitchFamily="34" charset="0"/>
              </a:rPr>
              <a:t>();</a:t>
            </a:r>
          </a:p>
          <a:p>
            <a:r>
              <a:rPr lang="en-SG" sz="1400" b="1" dirty="0">
                <a:latin typeface="Lucida Sans" panose="020B0602030504020204" pitchFamily="34" charset="0"/>
              </a:rPr>
              <a:t>            double num2 = </a:t>
            </a:r>
            <a:r>
              <a:rPr lang="en-SG" sz="1400" b="1" dirty="0" err="1">
                <a:latin typeface="Lucida Sans" panose="020B0602030504020204" pitchFamily="34" charset="0"/>
              </a:rPr>
              <a:t>sc.nextDouble</a:t>
            </a:r>
            <a:r>
              <a:rPr lang="en-SG" sz="1400" b="1" dirty="0">
                <a:latin typeface="Lucida Sans" panose="020B0602030504020204" pitchFamily="34" charset="0"/>
              </a:rPr>
              <a:t>();</a:t>
            </a:r>
          </a:p>
          <a:p>
            <a:r>
              <a:rPr lang="en-SG" sz="1400" b="1" dirty="0">
                <a:latin typeface="Lucida Sans" panose="020B0602030504020204" pitchFamily="34" charset="0"/>
              </a:rPr>
              <a:t>            String word = </a:t>
            </a:r>
            <a:r>
              <a:rPr lang="en-SG" sz="1400" b="1" dirty="0" err="1">
                <a:latin typeface="Lucida Sans" panose="020B0602030504020204" pitchFamily="34" charset="0"/>
              </a:rPr>
              <a:t>sc.next</a:t>
            </a:r>
            <a:r>
              <a:rPr lang="en-SG" sz="1400" b="1" dirty="0">
                <a:latin typeface="Lucida Sans" panose="020B0602030504020204" pitchFamily="34" charset="0"/>
              </a:rPr>
              <a:t>();</a:t>
            </a:r>
          </a:p>
          <a:p>
            <a:r>
              <a:rPr lang="en-SG" sz="1400" b="1" dirty="0">
                <a:latin typeface="Lucida Sans" panose="020B0602030504020204" pitchFamily="34" charset="0"/>
              </a:rPr>
              <a:t>            String sentence = </a:t>
            </a:r>
            <a:r>
              <a:rPr lang="en-SG" sz="1400" b="1" dirty="0" err="1">
                <a:latin typeface="Lucida Sans" panose="020B0602030504020204" pitchFamily="34" charset="0"/>
              </a:rPr>
              <a:t>sc.nextLine</a:t>
            </a:r>
            <a:r>
              <a:rPr lang="en-SG" sz="1400" b="1" dirty="0">
                <a:latin typeface="Lucida Sans" panose="020B0602030504020204" pitchFamily="34" charset="0"/>
              </a:rPr>
              <a:t>();</a:t>
            </a:r>
            <a:r>
              <a:rPr lang="en-SG" sz="1400" dirty="0">
                <a:latin typeface="Lucida Sans" panose="020B0602030504020204" pitchFamily="34" charset="0"/>
              </a:rPr>
              <a:t/>
            </a:r>
            <a:br>
              <a:rPr lang="en-SG" sz="1400" dirty="0">
                <a:latin typeface="Lucida Sans" panose="020B0602030504020204" pitchFamily="34" charset="0"/>
              </a:rPr>
            </a:br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      }</a:t>
            </a:r>
          </a:p>
          <a:p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5363" y="3238681"/>
            <a:ext cx="2976282" cy="41273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91440" rIns="91440" rtlCol="0" anchor="ctr">
            <a:spAutoFit/>
          </a:bodyPr>
          <a:lstStyle/>
          <a:p>
            <a:pPr>
              <a:lnSpc>
                <a:spcPct val="114000"/>
              </a:lnSpc>
            </a:pPr>
            <a:r>
              <a:rPr lang="en-SG" sz="1600" dirty="0">
                <a:latin typeface="+mj-lt"/>
              </a:rPr>
              <a:t>1. Try locating the package!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5363" y="3852402"/>
            <a:ext cx="2991037" cy="723319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91440" rIns="91440" rtlCol="0" anchor="ctr">
            <a:spAutoFit/>
          </a:bodyPr>
          <a:lstStyle/>
          <a:p>
            <a:pPr>
              <a:lnSpc>
                <a:spcPct val="114000"/>
              </a:lnSpc>
            </a:pPr>
            <a:r>
              <a:rPr lang="en-SG" sz="1600" dirty="0">
                <a:latin typeface="+mj-lt"/>
              </a:rPr>
              <a:t>2. From the notes, understand how the Scanner works!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5363" y="4710920"/>
            <a:ext cx="2991037" cy="723319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91440" rIns="91440" rtlCol="0" anchor="ctr">
            <a:spAutoFit/>
          </a:bodyPr>
          <a:lstStyle/>
          <a:p>
            <a:pPr>
              <a:lnSpc>
                <a:spcPct val="114000"/>
              </a:lnSpc>
            </a:pPr>
            <a:r>
              <a:rPr lang="en-SG" sz="1600" dirty="0">
                <a:latin typeface="+mj-lt"/>
              </a:rPr>
              <a:t>3. Locate these methods &amp; understand how they work!</a:t>
            </a:r>
          </a:p>
        </p:txBody>
      </p:sp>
    </p:spTree>
    <p:extLst>
      <p:ext uri="{BB962C8B-B14F-4D97-AF65-F5344CB8AC3E}">
        <p14:creationId xmlns:p14="http://schemas.microsoft.com/office/powerpoint/2010/main" val="754504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String Class – Part 1 of 2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pPr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69459" y="1477004"/>
            <a:ext cx="6705599" cy="298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</a:rPr>
              <a:t>public class</a:t>
            </a:r>
            <a:r>
              <a:rPr lang="en-US" sz="1400" dirty="0">
                <a:solidFill>
                  <a:srgbClr val="7030A0"/>
                </a:solidFill>
                <a:latin typeface="Lucida Sans" panose="020B0602030504020204" pitchFamily="34" charset="0"/>
              </a:rPr>
              <a:t> </a:t>
            </a:r>
            <a:r>
              <a:rPr lang="en-US" sz="1400" dirty="0" err="1">
                <a:latin typeface="Lucida Sans" panose="020B0602030504020204" pitchFamily="34" charset="0"/>
              </a:rPr>
              <a:t>TestString</a:t>
            </a:r>
            <a:r>
              <a:rPr lang="en-US" sz="1400" dirty="0">
                <a:latin typeface="Lucida Sans" panose="020B0602030504020204" pitchFamily="34" charset="0"/>
              </a:rPr>
              <a:t> {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rgbClr val="7F7F7F"/>
                </a:solidFill>
                <a:latin typeface="Lucida Sans" panose="020B0602030504020204" pitchFamily="34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</a:rPr>
              <a:t>public static void </a:t>
            </a:r>
            <a:r>
              <a:rPr lang="en-US" sz="1400" dirty="0">
                <a:latin typeface="Lucida Sans" panose="020B0602030504020204" pitchFamily="34" charset="0"/>
              </a:rPr>
              <a:t>main(String[] </a:t>
            </a:r>
            <a:r>
              <a:rPr lang="en-US" sz="1400" dirty="0" err="1">
                <a:latin typeface="Lucida Sans" panose="020B0602030504020204" pitchFamily="34" charset="0"/>
              </a:rPr>
              <a:t>args</a:t>
            </a:r>
            <a:r>
              <a:rPr lang="en-US" sz="1400" dirty="0">
                <a:latin typeface="Lucida Sans" panose="020B0602030504020204" pitchFamily="34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String text = </a:t>
            </a: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</a:rPr>
              <a:t>new</a:t>
            </a:r>
            <a:r>
              <a:rPr lang="en-US" sz="1400" dirty="0">
                <a:latin typeface="Lucida Sans" panose="020B0602030504020204" pitchFamily="34" charset="0"/>
              </a:rPr>
              <a:t> String(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"I'm studying CS1020."</a:t>
            </a:r>
            <a:r>
              <a:rPr lang="en-US" sz="1400" dirty="0">
                <a:latin typeface="Lucida Sans" panose="020B0602030504020204" pitchFamily="34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  <a:r>
              <a:rPr lang="en-US" sz="1400" dirty="0">
                <a:solidFill>
                  <a:srgbClr val="800000"/>
                </a:solidFill>
                <a:latin typeface="Lucida Sans" panose="020B0602030504020204" pitchFamily="34" charset="0"/>
              </a:rPr>
              <a:t>// or </a:t>
            </a:r>
            <a:r>
              <a:rPr lang="en-US" sz="1400" dirty="0">
                <a:latin typeface="Lucida Sans" panose="020B0602030504020204" pitchFamily="34" charset="0"/>
              </a:rPr>
              <a:t>String text = 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"I'm studying CS1020."</a:t>
            </a:r>
            <a:r>
              <a:rPr lang="en-US" sz="1400" dirty="0">
                <a:latin typeface="Lucida Sans" panose="020B0602030504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"text: " </a:t>
            </a:r>
            <a:r>
              <a:rPr lang="en-US" sz="1400" dirty="0">
                <a:latin typeface="Lucida Sans" panose="020B0602030504020204" pitchFamily="34" charset="0"/>
              </a:rPr>
              <a:t>+ text);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</a:t>
            </a:r>
            <a:r>
              <a:rPr lang="en-US" sz="1400" dirty="0" err="1">
                <a:solidFill>
                  <a:srgbClr val="006600"/>
                </a:solidFill>
                <a:latin typeface="Lucida Sans" panose="020B0602030504020204" pitchFamily="34" charset="0"/>
              </a:rPr>
              <a:t>text.length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() = " </a:t>
            </a:r>
            <a:r>
              <a:rPr lang="en-US" sz="1400" dirty="0">
                <a:latin typeface="Lucida Sans" panose="020B0602030504020204" pitchFamily="34" charset="0"/>
              </a:rPr>
              <a:t>+ </a:t>
            </a:r>
            <a:r>
              <a:rPr lang="en-US" sz="1400" dirty="0" err="1">
                <a:latin typeface="Lucida Sans" panose="020B0602030504020204" pitchFamily="34" charset="0"/>
              </a:rPr>
              <a:t>text.length</a:t>
            </a:r>
            <a:r>
              <a:rPr lang="en-US" sz="1400" dirty="0">
                <a:latin typeface="Lucida Sans" panose="020B0602030504020204" pitchFamily="34" charset="0"/>
              </a:rPr>
              <a:t>());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</a:t>
            </a:r>
            <a:r>
              <a:rPr lang="en-US" sz="1400" dirty="0" err="1">
                <a:solidFill>
                  <a:srgbClr val="006600"/>
                </a:solidFill>
                <a:latin typeface="Lucida Sans" panose="020B0602030504020204" pitchFamily="34" charset="0"/>
              </a:rPr>
              <a:t>text.charAt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(5) = " </a:t>
            </a:r>
            <a:r>
              <a:rPr lang="en-US" sz="1400" dirty="0">
                <a:latin typeface="Lucida Sans" panose="020B0602030504020204" pitchFamily="34" charset="0"/>
              </a:rPr>
              <a:t>+ </a:t>
            </a:r>
            <a:r>
              <a:rPr lang="en-US" sz="1400" dirty="0" err="1">
                <a:latin typeface="Lucida Sans" panose="020B0602030504020204" pitchFamily="34" charset="0"/>
              </a:rPr>
              <a:t>text.charAt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5</a:t>
            </a:r>
            <a:r>
              <a:rPr lang="en-US" sz="1400" dirty="0">
                <a:latin typeface="Lucida Sans" panose="020B0602030504020204" pitchFamily="34" charset="0"/>
              </a:rPr>
              <a:t>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rgbClr val="7F7F7F"/>
                </a:solidFill>
                <a:latin typeface="Lucida Sans" panose="020B0602030504020204" pitchFamily="34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</a:t>
            </a:r>
            <a:r>
              <a:rPr lang="en-US" sz="1400" dirty="0" err="1">
                <a:solidFill>
                  <a:srgbClr val="006600"/>
                </a:solidFill>
                <a:latin typeface="Lucida Sans" panose="020B0602030504020204" pitchFamily="34" charset="0"/>
              </a:rPr>
              <a:t>text.substring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(5,8) = "</a:t>
            </a:r>
            <a:r>
              <a:rPr lang="en-US" sz="1400" dirty="0">
                <a:latin typeface="Lucida Sans" panose="020B0602030504020204" pitchFamily="34" charset="0"/>
              </a:rPr>
              <a:t> + </a:t>
            </a:r>
            <a:r>
              <a:rPr lang="en-US" sz="1400" dirty="0" err="1">
                <a:latin typeface="Lucida Sans" panose="020B0602030504020204" pitchFamily="34" charset="0"/>
              </a:rPr>
              <a:t>text.substring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5</a:t>
            </a:r>
            <a:r>
              <a:rPr lang="en-US" sz="1400" dirty="0">
                <a:latin typeface="Lucida Sans" panose="020B0602030504020204" pitchFamily="34" charset="0"/>
              </a:rPr>
              <a:t>,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8</a:t>
            </a:r>
            <a:r>
              <a:rPr lang="en-US" sz="1400" dirty="0">
                <a:latin typeface="Lucida Sans" panose="020B0602030504020204" pitchFamily="34" charset="0"/>
              </a:rPr>
              <a:t>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rgbClr val="7F7F7F"/>
                </a:solidFill>
                <a:latin typeface="Lucida Sans" panose="020B0602030504020204" pitchFamily="34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</a:t>
            </a:r>
            <a:r>
              <a:rPr lang="en-US" sz="1400" dirty="0" err="1">
                <a:solidFill>
                  <a:srgbClr val="006600"/>
                </a:solidFill>
                <a:latin typeface="Lucida Sans" panose="020B0602030504020204" pitchFamily="34" charset="0"/>
              </a:rPr>
              <a:t>text.indexOf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Lucida Sans" panose="020B0602030504020204" pitchFamily="34" charset="0"/>
              </a:rPr>
              <a:t>\"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in</a:t>
            </a:r>
            <a:r>
              <a:rPr lang="en-US" sz="1400" dirty="0">
                <a:solidFill>
                  <a:srgbClr val="FF0000"/>
                </a:solidFill>
                <a:latin typeface="Lucida Sans" panose="020B0602030504020204" pitchFamily="34" charset="0"/>
              </a:rPr>
              <a:t>\"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) = " </a:t>
            </a:r>
            <a:r>
              <a:rPr lang="en-US" sz="1400" dirty="0">
                <a:latin typeface="Lucida Sans" panose="020B0602030504020204" pitchFamily="34" charset="0"/>
              </a:rPr>
              <a:t>+ </a:t>
            </a:r>
            <a:r>
              <a:rPr lang="en-US" sz="1400" dirty="0" err="1">
                <a:latin typeface="Lucida Sans" panose="020B0602030504020204" pitchFamily="34" charset="0"/>
              </a:rPr>
              <a:t>text.indexOf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"in"</a:t>
            </a:r>
            <a:r>
              <a:rPr lang="en-US" sz="1400" dirty="0">
                <a:latin typeface="Lucida Sans" panose="020B0602030504020204" pitchFamily="34" charset="0"/>
              </a:rPr>
              <a:t>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US" sz="900" dirty="0">
              <a:latin typeface="Lucida Sans" panose="020B0602030504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56967" y="4223154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urier New" pitchFamily="49" charset="0"/>
              </a:rPr>
              <a:t>text: I'm studying CS1020.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56967" y="4594106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  <a:cs typeface="Courier New" pitchFamily="49" charset="0"/>
              </a:rPr>
              <a:t>text.length</a:t>
            </a:r>
            <a:r>
              <a:rPr lang="en-US" dirty="0">
                <a:latin typeface="+mj-lt"/>
                <a:cs typeface="Courier New" pitchFamily="49" charset="0"/>
              </a:rPr>
              <a:t>() = 20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56967" y="5315891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  <a:cs typeface="Courier New" pitchFamily="49" charset="0"/>
              </a:rPr>
              <a:t>text.substring</a:t>
            </a:r>
            <a:r>
              <a:rPr lang="en-US" dirty="0">
                <a:latin typeface="+mj-lt"/>
                <a:cs typeface="Courier New" pitchFamily="49" charset="0"/>
              </a:rPr>
              <a:t>(5,8) = </a:t>
            </a:r>
            <a:r>
              <a:rPr lang="en-US" dirty="0" err="1">
                <a:latin typeface="+mj-lt"/>
                <a:cs typeface="Courier New" pitchFamily="49" charset="0"/>
              </a:rPr>
              <a:t>tud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6967" y="5685223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  <a:cs typeface="Courier New" pitchFamily="49" charset="0"/>
              </a:rPr>
              <a:t>text.indexOf</a:t>
            </a:r>
            <a:r>
              <a:rPr lang="en-US" dirty="0">
                <a:latin typeface="+mj-lt"/>
                <a:cs typeface="Courier New" pitchFamily="49" charset="0"/>
              </a:rPr>
              <a:t>("in") = 9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6967" y="4966935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  <a:cs typeface="Courier New" pitchFamily="49" charset="0"/>
              </a:rPr>
              <a:t>text.charAt</a:t>
            </a:r>
            <a:r>
              <a:rPr lang="en-US" dirty="0">
                <a:latin typeface="+mj-lt"/>
                <a:cs typeface="Courier New" pitchFamily="49" charset="0"/>
              </a:rPr>
              <a:t>(5) = t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5848" y="1477004"/>
            <a:ext cx="1954306" cy="3662541"/>
          </a:xfrm>
          <a:prstGeom prst="rect">
            <a:avLst/>
          </a:prstGeom>
          <a:solidFill>
            <a:srgbClr val="FFCCFF"/>
          </a:solidFill>
          <a:ln>
            <a:solidFill>
              <a:srgbClr val="CC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charAt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concat</a:t>
            </a:r>
            <a:r>
              <a:rPr lang="en-US" sz="2000" dirty="0"/>
              <a:t>()</a:t>
            </a:r>
          </a:p>
          <a:p>
            <a:r>
              <a:rPr lang="en-US" sz="2000" dirty="0"/>
              <a:t>equals()</a:t>
            </a:r>
          </a:p>
          <a:p>
            <a:r>
              <a:rPr lang="en-US" sz="2000" dirty="0" err="1"/>
              <a:t>indexOf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lastIndexOf</a:t>
            </a:r>
            <a:r>
              <a:rPr lang="en-US" sz="2000" dirty="0"/>
              <a:t>()</a:t>
            </a:r>
          </a:p>
          <a:p>
            <a:r>
              <a:rPr lang="en-US" sz="2000" dirty="0"/>
              <a:t>length()</a:t>
            </a:r>
          </a:p>
          <a:p>
            <a:r>
              <a:rPr lang="en-US" sz="2000" dirty="0" err="1"/>
              <a:t>toLowerCase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toUpperCase</a:t>
            </a:r>
            <a:r>
              <a:rPr lang="en-US" sz="2000" dirty="0"/>
              <a:t>()</a:t>
            </a:r>
          </a:p>
          <a:p>
            <a:r>
              <a:rPr lang="en-US" sz="2000" dirty="0"/>
              <a:t>substring()</a:t>
            </a:r>
          </a:p>
          <a:p>
            <a:r>
              <a:rPr lang="en-US" sz="2000" dirty="0"/>
              <a:t>trim()</a:t>
            </a:r>
          </a:p>
          <a:p>
            <a:endParaRPr lang="en-US" sz="1200" i="1" dirty="0"/>
          </a:p>
          <a:p>
            <a:r>
              <a:rPr lang="en-US" sz="1600" i="1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1335855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1: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Introduction to Java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/>
              </a:rPr>
              <a:t>Run cycle process: </a:t>
            </a:r>
            <a:br>
              <a:rPr lang="en-US" b="1" dirty="0">
                <a:solidFill>
                  <a:srgbClr val="FFFF00"/>
                </a:solidFill>
                <a:effectLst/>
              </a:rPr>
            </a:br>
            <a:r>
              <a:rPr lang="en-US" b="1" dirty="0">
                <a:solidFill>
                  <a:srgbClr val="FFFF00"/>
                </a:solidFill>
                <a:effectLst/>
              </a:rPr>
              <a:t>Writing (using editor) → Compiling (</a:t>
            </a:r>
            <a:r>
              <a:rPr lang="en-US" b="1" dirty="0" err="1">
                <a:solidFill>
                  <a:srgbClr val="FFFF00"/>
                </a:solidFill>
                <a:effectLst/>
              </a:rPr>
              <a:t>javac</a:t>
            </a:r>
            <a:r>
              <a:rPr lang="en-US" b="1" dirty="0">
                <a:solidFill>
                  <a:srgbClr val="FFFF00"/>
                </a:solidFill>
                <a:effectLst/>
              </a:rPr>
              <a:t>) → Executing (java)</a:t>
            </a:r>
          </a:p>
          <a:p>
            <a:r>
              <a:rPr lang="en-US" dirty="0">
                <a:effectLst/>
              </a:rPr>
              <a:t>Basic program structure</a:t>
            </a:r>
          </a:p>
          <a:p>
            <a:r>
              <a:rPr lang="en-US" dirty="0">
                <a:effectLst/>
              </a:rPr>
              <a:t>Basic Java elements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3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40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String Class – Part 2 of 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pPr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69459" y="1477004"/>
            <a:ext cx="6705599" cy="3280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public class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TestString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 {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	public static void main(String[]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args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		</a:t>
            </a:r>
            <a:r>
              <a:rPr lang="en-US" sz="1400" dirty="0">
                <a:latin typeface="Lucida Sans" panose="020B0602030504020204" pitchFamily="34" charset="0"/>
              </a:rPr>
              <a:t>String text = new String("I'm studying CS1020</a:t>
            </a:r>
            <a:r>
              <a:rPr lang="en-US" sz="1400" dirty="0" smtClean="0">
                <a:latin typeface="Lucida Sans" panose="020B0602030504020204" pitchFamily="34" charset="0"/>
              </a:rPr>
              <a:t>.");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</a:t>
            </a:r>
            <a:r>
              <a:rPr lang="en-US" sz="1400" dirty="0" smtClean="0">
                <a:latin typeface="Lucida Sans" panose="020B0602030504020204" pitchFamily="34" charset="0"/>
              </a:rPr>
              <a:t>	text = </a:t>
            </a:r>
            <a:r>
              <a:rPr lang="en-US" sz="1400" dirty="0" err="1" smtClean="0">
                <a:latin typeface="Lucida Sans" panose="020B0602030504020204" pitchFamily="34" charset="0"/>
              </a:rPr>
              <a:t>text.toUpperCase</a:t>
            </a:r>
            <a:r>
              <a:rPr lang="en-US" sz="1400" dirty="0" smtClean="0">
                <a:latin typeface="Lucida Sans" panose="020B0602030504020204" pitchFamily="34" charset="0"/>
              </a:rPr>
              <a:t>();</a:t>
            </a:r>
            <a:r>
              <a:rPr lang="en-US" sz="1400" dirty="0">
                <a:latin typeface="Lucida Sans" panose="020B0602030504020204" pitchFamily="34" charset="0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  <a:r>
              <a:rPr lang="en-US" sz="1400" dirty="0" smtClean="0">
                <a:latin typeface="Lucida Sans" panose="020B0602030504020204" pitchFamily="34" charset="0"/>
              </a:rPr>
              <a:t>String </a:t>
            </a:r>
            <a:r>
              <a:rPr lang="en-US" sz="1400" dirty="0" err="1" smtClean="0">
                <a:latin typeface="Lucida Sans" panose="020B0602030504020204" pitchFamily="34" charset="0"/>
              </a:rPr>
              <a:t>newText</a:t>
            </a:r>
            <a:r>
              <a:rPr lang="en-US" sz="1400" dirty="0" smtClean="0">
                <a:latin typeface="Lucida Sans" panose="020B0602030504020204" pitchFamily="34" charset="0"/>
              </a:rPr>
              <a:t> </a:t>
            </a:r>
            <a:r>
              <a:rPr lang="en-US" sz="1400" dirty="0">
                <a:latin typeface="Lucida Sans" panose="020B0602030504020204" pitchFamily="34" charset="0"/>
              </a:rPr>
              <a:t>= </a:t>
            </a:r>
            <a:r>
              <a:rPr lang="en-US" sz="1400" dirty="0" smtClean="0">
                <a:latin typeface="Lucida Sans" panose="020B0602030504020204" pitchFamily="34" charset="0"/>
              </a:rPr>
              <a:t>“I’M STUDYING CS1020.”;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</a:t>
            </a:r>
            <a:r>
              <a:rPr lang="en-US" sz="1400" dirty="0" smtClean="0">
                <a:latin typeface="Lucida Sans" panose="020B0602030504020204" pitchFamily="34" charset="0"/>
              </a:rPr>
              <a:t>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 smtClean="0">
                <a:latin typeface="Lucida Sans" panose="020B0602030504020204" pitchFamily="34" charset="0"/>
              </a:rPr>
              <a:t>(</a:t>
            </a:r>
            <a:r>
              <a:rPr lang="en-US" sz="1400" dirty="0" smtClean="0">
                <a:solidFill>
                  <a:srgbClr val="006600"/>
                </a:solidFill>
                <a:latin typeface="Lucida Sans" panose="020B0602030504020204" pitchFamily="34" charset="0"/>
              </a:rPr>
              <a:t>”text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: " </a:t>
            </a:r>
            <a:r>
              <a:rPr lang="en-US" sz="1400" dirty="0">
                <a:latin typeface="Lucida Sans" panose="020B0602030504020204" pitchFamily="34" charset="0"/>
              </a:rPr>
              <a:t>+ t</a:t>
            </a:r>
            <a:r>
              <a:rPr lang="en-US" sz="1400" dirty="0" smtClean="0">
                <a:latin typeface="Lucida Sans" panose="020B0602030504020204" pitchFamily="34" charset="0"/>
              </a:rPr>
              <a:t>ext);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 smtClean="0">
                <a:latin typeface="Lucida Sans" panose="020B0602030504020204" pitchFamily="34" charset="0"/>
              </a:rPr>
              <a:t>		</a:t>
            </a:r>
            <a:r>
              <a:rPr lang="en-US" sz="1400" dirty="0" err="1" smtClean="0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</a:t>
            </a:r>
            <a:r>
              <a:rPr lang="en-US" sz="1400" dirty="0" err="1">
                <a:solidFill>
                  <a:srgbClr val="006600"/>
                </a:solidFill>
                <a:latin typeface="Lucida Sans" panose="020B0602030504020204" pitchFamily="34" charset="0"/>
              </a:rPr>
              <a:t>newText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: " </a:t>
            </a:r>
            <a:r>
              <a:rPr lang="en-US" sz="1400" dirty="0">
                <a:latin typeface="Lucida Sans" panose="020B0602030504020204" pitchFamily="34" charset="0"/>
              </a:rPr>
              <a:t>+ </a:t>
            </a:r>
            <a:r>
              <a:rPr lang="en-US" sz="1400" dirty="0" err="1">
                <a:latin typeface="Lucida Sans" panose="020B0602030504020204" pitchFamily="34" charset="0"/>
              </a:rPr>
              <a:t>newText</a:t>
            </a:r>
            <a:r>
              <a:rPr lang="en-US" sz="1400" dirty="0" smtClean="0">
                <a:latin typeface="Lucida Sans" panose="020B0602030504020204" pitchFamily="34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US" sz="1400" dirty="0">
              <a:latin typeface="Lucida Sans" panose="020B0602030504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</a:rPr>
              <a:t>		if</a:t>
            </a:r>
            <a:r>
              <a:rPr lang="en-US" sz="1400" dirty="0">
                <a:latin typeface="Lucida Sans" panose="020B0602030504020204" pitchFamily="34" charset="0"/>
              </a:rPr>
              <a:t> (</a:t>
            </a:r>
            <a:r>
              <a:rPr lang="en-US" sz="1400" dirty="0" smtClean="0">
                <a:highlight>
                  <a:srgbClr val="00FF00"/>
                </a:highlight>
                <a:latin typeface="Lucida Sans" panose="020B0602030504020204" pitchFamily="34" charset="0"/>
              </a:rPr>
              <a:t>text == </a:t>
            </a:r>
            <a:r>
              <a:rPr lang="en-US" sz="1400" dirty="0" err="1">
                <a:highlight>
                  <a:srgbClr val="00FF00"/>
                </a:highlight>
                <a:latin typeface="Lucida Sans" panose="020B0602030504020204" pitchFamily="34" charset="0"/>
              </a:rPr>
              <a:t>newText</a:t>
            </a:r>
            <a:r>
              <a:rPr lang="en-US" sz="1400" dirty="0">
                <a:latin typeface="Lucida Sans" panose="020B0602030504020204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"text and </a:t>
            </a:r>
            <a:r>
              <a:rPr lang="en-US" sz="1400" dirty="0" err="1">
                <a:solidFill>
                  <a:srgbClr val="006600"/>
                </a:solidFill>
                <a:latin typeface="Lucida Sans" panose="020B0602030504020204" pitchFamily="34" charset="0"/>
              </a:rPr>
              <a:t>newText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 are equal."</a:t>
            </a:r>
            <a:r>
              <a:rPr lang="en-US" sz="1400" dirty="0">
                <a:latin typeface="Lucida Sans" panose="020B0602030504020204" pitchFamily="34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</a:rPr>
              <a:t>else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latin typeface="Lucida Sans" panose="020B0602030504020204" pitchFamily="34" charset="0"/>
              </a:rPr>
              <a:t>			</a:t>
            </a:r>
            <a:r>
              <a:rPr lang="en-US" sz="1400" dirty="0" err="1">
                <a:latin typeface="Lucida Sans" panose="020B0602030504020204" pitchFamily="34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</a:rPr>
              <a:t>(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"text and </a:t>
            </a:r>
            <a:r>
              <a:rPr lang="en-US" sz="1400" dirty="0" err="1">
                <a:solidFill>
                  <a:srgbClr val="006600"/>
                </a:solidFill>
                <a:latin typeface="Lucida Sans" panose="020B0602030504020204" pitchFamily="34" charset="0"/>
              </a:rPr>
              <a:t>newText</a:t>
            </a:r>
            <a:r>
              <a:rPr lang="en-US" sz="1400" dirty="0">
                <a:solidFill>
                  <a:srgbClr val="006600"/>
                </a:solidFill>
                <a:latin typeface="Lucida Sans" panose="020B0602030504020204" pitchFamily="34" charset="0"/>
              </a:rPr>
              <a:t> are not equal."</a:t>
            </a:r>
            <a:r>
              <a:rPr lang="en-US" sz="1400" dirty="0">
                <a:latin typeface="Lucida Sans" panose="020B0602030504020204" pitchFamily="34" charset="0"/>
              </a:rPr>
              <a:t>);</a:t>
            </a:r>
            <a:endParaRPr lang="en-US" sz="900" dirty="0">
              <a:latin typeface="Lucida Sans" panose="020B0602030504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1506" y="4874681"/>
            <a:ext cx="6172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  <a:cs typeface="Courier New" pitchFamily="49" charset="0"/>
              </a:rPr>
              <a:t>newText</a:t>
            </a:r>
            <a:r>
              <a:rPr lang="en-US" dirty="0">
                <a:latin typeface="+mj-lt"/>
                <a:cs typeface="Courier New" pitchFamily="49" charset="0"/>
              </a:rPr>
              <a:t>: I'M STUDYING </a:t>
            </a:r>
            <a:r>
              <a:rPr lang="en-US" dirty="0" smtClean="0">
                <a:latin typeface="+mj-lt"/>
                <a:cs typeface="Courier New" pitchFamily="49" charset="0"/>
              </a:rPr>
              <a:t>CS1020.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11506" y="5277167"/>
            <a:ext cx="45720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urier New" pitchFamily="49" charset="0"/>
              </a:rPr>
              <a:t>text and </a:t>
            </a:r>
            <a:r>
              <a:rPr lang="en-US" dirty="0" err="1">
                <a:latin typeface="+mj-lt"/>
                <a:cs typeface="Courier New" pitchFamily="49" charset="0"/>
              </a:rPr>
              <a:t>newText</a:t>
            </a:r>
            <a:r>
              <a:rPr lang="en-US" dirty="0">
                <a:latin typeface="+mj-lt"/>
                <a:cs typeface="Courier New" pitchFamily="49" charset="0"/>
              </a:rPr>
              <a:t> are not equal.</a:t>
            </a:r>
            <a:endParaRPr lang="en-SG" dirty="0">
              <a:latin typeface="+mj-lt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506" y="5580239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C00000"/>
                </a:solidFill>
              </a:rPr>
              <a:t>Reason: Strings are objects. To check if two strings contain the same text, the highlighted part should be </a:t>
            </a:r>
            <a:r>
              <a:rPr lang="en-SG" sz="1600" dirty="0" err="1">
                <a:latin typeface="Lucida Sans" panose="020B0602030504020204" pitchFamily="34" charset="0"/>
              </a:rPr>
              <a:t>text.equals</a:t>
            </a:r>
            <a:r>
              <a:rPr lang="en-SG" sz="1600" dirty="0">
                <a:latin typeface="Lucida Sans" panose="020B0602030504020204" pitchFamily="34" charset="0"/>
              </a:rPr>
              <a:t>(</a:t>
            </a:r>
            <a:r>
              <a:rPr lang="en-SG" sz="1600" dirty="0" err="1">
                <a:latin typeface="Lucida Sans" panose="020B0602030504020204" pitchFamily="34" charset="0"/>
              </a:rPr>
              <a:t>newText</a:t>
            </a:r>
            <a:r>
              <a:rPr lang="en-SG" sz="1600" dirty="0">
                <a:latin typeface="Lucida Sans" panose="020B0602030504020204" pitchFamily="34" charset="0"/>
              </a:rPr>
              <a:t>)</a:t>
            </a:r>
            <a:r>
              <a:rPr lang="en-SG" sz="16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848" y="1477004"/>
            <a:ext cx="1954306" cy="3662541"/>
          </a:xfrm>
          <a:prstGeom prst="rect">
            <a:avLst/>
          </a:prstGeom>
          <a:solidFill>
            <a:srgbClr val="FFCCFF"/>
          </a:solidFill>
          <a:ln>
            <a:solidFill>
              <a:srgbClr val="CC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charAt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concat</a:t>
            </a:r>
            <a:r>
              <a:rPr lang="en-US" sz="2000" dirty="0"/>
              <a:t>()</a:t>
            </a:r>
          </a:p>
          <a:p>
            <a:r>
              <a:rPr lang="en-US" sz="2000" dirty="0"/>
              <a:t>equals()</a:t>
            </a:r>
          </a:p>
          <a:p>
            <a:r>
              <a:rPr lang="en-US" sz="2000" dirty="0" err="1"/>
              <a:t>indexOf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lastIndexOf</a:t>
            </a:r>
            <a:r>
              <a:rPr lang="en-US" sz="2000" dirty="0"/>
              <a:t>()</a:t>
            </a:r>
          </a:p>
          <a:p>
            <a:r>
              <a:rPr lang="en-US" sz="2000" dirty="0"/>
              <a:t>length()</a:t>
            </a:r>
          </a:p>
          <a:p>
            <a:r>
              <a:rPr lang="en-US" sz="2000" dirty="0" err="1"/>
              <a:t>toLowerCase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toUpperCase</a:t>
            </a:r>
            <a:r>
              <a:rPr lang="en-US" sz="2000" dirty="0"/>
              <a:t>()</a:t>
            </a:r>
          </a:p>
          <a:p>
            <a:r>
              <a:rPr lang="en-US" sz="2000" dirty="0"/>
              <a:t>substring()</a:t>
            </a:r>
          </a:p>
          <a:p>
            <a:r>
              <a:rPr lang="en-US" sz="2000" dirty="0"/>
              <a:t>trim()</a:t>
            </a:r>
          </a:p>
          <a:p>
            <a:endParaRPr lang="en-US" sz="1200" i="1" dirty="0"/>
          </a:p>
          <a:p>
            <a:r>
              <a:rPr lang="en-US" sz="1600" i="1" dirty="0"/>
              <a:t>And many more…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11506" y="4496371"/>
            <a:ext cx="6172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urier New" pitchFamily="49" charset="0"/>
              </a:rPr>
              <a:t>t</a:t>
            </a:r>
            <a:r>
              <a:rPr lang="en-US" dirty="0" smtClean="0">
                <a:latin typeface="+mj-lt"/>
                <a:cs typeface="Courier New" pitchFamily="49" charset="0"/>
              </a:rPr>
              <a:t>ext</a:t>
            </a:r>
            <a:r>
              <a:rPr lang="en-US" dirty="0">
                <a:latin typeface="+mj-lt"/>
                <a:cs typeface="Courier New" pitchFamily="49" charset="0"/>
              </a:rPr>
              <a:t>: I'M STUDYING </a:t>
            </a:r>
            <a:r>
              <a:rPr lang="en-US" dirty="0" smtClean="0">
                <a:latin typeface="+mj-lt"/>
                <a:cs typeface="Courier New" pitchFamily="49" charset="0"/>
              </a:rPr>
              <a:t>CS1020.</a:t>
            </a:r>
            <a:endParaRPr lang="en-SG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43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Practice Exercises: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77813" y="1524001"/>
            <a:ext cx="5208587" cy="4589462"/>
          </a:xfrm>
        </p:spPr>
        <p:txBody>
          <a:bodyPr>
            <a:normAutofit lnSpcReduction="10000"/>
          </a:bodyPr>
          <a:lstStyle/>
          <a:p>
            <a:r>
              <a:rPr lang="en-SG" dirty="0"/>
              <a:t>Create a program that inputs a string and a number. Output the string that number of times, separated by newlines.</a:t>
            </a:r>
          </a:p>
          <a:p>
            <a:r>
              <a:rPr lang="en-SG" dirty="0" smtClean="0"/>
              <a:t>Create </a:t>
            </a:r>
            <a:r>
              <a:rPr lang="en-SG" dirty="0"/>
              <a:t>a program that inputs a string and outputs all the vowels present in alphabetical order separated by commas</a:t>
            </a:r>
            <a:r>
              <a:rPr lang="en-SG" dirty="0" smtClean="0"/>
              <a:t>.</a:t>
            </a:r>
          </a:p>
          <a:p>
            <a:r>
              <a:rPr lang="en-SG" b="1" dirty="0" smtClean="0"/>
              <a:t>Create a program that inputs a string and outputs true if the string is a palindrome (i.e. the string reads the same forward and backward, e.g. madam, </a:t>
            </a:r>
            <a:r>
              <a:rPr lang="en-SG" b="1" dirty="0" err="1" smtClean="0"/>
              <a:t>pullup</a:t>
            </a:r>
            <a:r>
              <a:rPr lang="en-SG" b="1" dirty="0" smtClean="0"/>
              <a:t>), false otherwise.</a:t>
            </a:r>
            <a:endParaRPr lang="en-SG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61045" y="1483557"/>
            <a:ext cx="33140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 Hello 3</a:t>
            </a:r>
          </a:p>
          <a:p>
            <a:r>
              <a:rPr lang="en-US" dirty="0" smtClean="0"/>
              <a:t>Output: Hello</a:t>
            </a:r>
          </a:p>
          <a:p>
            <a:r>
              <a:rPr lang="en-US" dirty="0" smtClean="0"/>
              <a:t>Hello</a:t>
            </a:r>
          </a:p>
          <a:p>
            <a:r>
              <a:rPr lang="en-US" dirty="0" smtClean="0"/>
              <a:t>Hello</a:t>
            </a:r>
          </a:p>
          <a:p>
            <a:r>
              <a:rPr lang="en-US" dirty="0" smtClean="0"/>
              <a:t>------------------------------</a:t>
            </a:r>
            <a:endParaRPr lang="en-US" dirty="0"/>
          </a:p>
          <a:p>
            <a:r>
              <a:rPr lang="en-US" dirty="0" smtClean="0"/>
              <a:t>Input: Confidence</a:t>
            </a:r>
          </a:p>
          <a:p>
            <a:r>
              <a:rPr lang="en-US" dirty="0" smtClean="0"/>
              <a:t>Output: </a:t>
            </a:r>
            <a:r>
              <a:rPr lang="en-US" dirty="0" err="1" smtClean="0"/>
              <a:t>o,i,e,e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Input: A is my grade!</a:t>
            </a:r>
          </a:p>
          <a:p>
            <a:r>
              <a:rPr lang="en-US" dirty="0" smtClean="0"/>
              <a:t>Output: </a:t>
            </a:r>
            <a:r>
              <a:rPr lang="en-US" dirty="0" err="1" smtClean="0"/>
              <a:t>A,I,a,e</a:t>
            </a:r>
            <a:endParaRPr lang="en-US" dirty="0" smtClean="0"/>
          </a:p>
          <a:p>
            <a:r>
              <a:rPr lang="en-US" dirty="0" smtClean="0"/>
              <a:t>------------------------------</a:t>
            </a:r>
          </a:p>
          <a:p>
            <a:r>
              <a:rPr lang="en-US" dirty="0" smtClean="0"/>
              <a:t>Input: madam</a:t>
            </a:r>
          </a:p>
          <a:p>
            <a:r>
              <a:rPr lang="en-US" dirty="0" smtClean="0"/>
              <a:t>Output: madam is palindrome.</a:t>
            </a:r>
          </a:p>
          <a:p>
            <a:endParaRPr lang="en-US" dirty="0"/>
          </a:p>
          <a:p>
            <a:r>
              <a:rPr lang="en-US" dirty="0" smtClean="0"/>
              <a:t>Input: mad</a:t>
            </a:r>
          </a:p>
          <a:p>
            <a:r>
              <a:rPr lang="en-US" dirty="0" smtClean="0"/>
              <a:t>Output: mad is not palindrome.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9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Math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813" y="1524001"/>
            <a:ext cx="1981200" cy="3293209"/>
          </a:xfrm>
          <a:prstGeom prst="rect">
            <a:avLst/>
          </a:prstGeom>
          <a:solidFill>
            <a:srgbClr val="FFFF00"/>
          </a:solidFill>
          <a:ln>
            <a:solidFill>
              <a:srgbClr val="CC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abs()</a:t>
            </a:r>
          </a:p>
          <a:p>
            <a:r>
              <a:rPr lang="en-US" sz="2000" dirty="0"/>
              <a:t>ceil()</a:t>
            </a:r>
          </a:p>
          <a:p>
            <a:r>
              <a:rPr lang="en-US" sz="2000" dirty="0"/>
              <a:t>floor()</a:t>
            </a:r>
          </a:p>
          <a:p>
            <a:r>
              <a:rPr lang="en-US" sz="2000" dirty="0" err="1"/>
              <a:t>hypot</a:t>
            </a:r>
            <a:r>
              <a:rPr lang="en-US" sz="2000" dirty="0"/>
              <a:t>()</a:t>
            </a:r>
          </a:p>
          <a:p>
            <a:r>
              <a:rPr lang="en-US" sz="2000" dirty="0"/>
              <a:t>max()</a:t>
            </a:r>
          </a:p>
          <a:p>
            <a:r>
              <a:rPr lang="en-US" sz="2000" dirty="0"/>
              <a:t>min()</a:t>
            </a:r>
          </a:p>
          <a:p>
            <a:r>
              <a:rPr lang="en-US" sz="2000" dirty="0" err="1"/>
              <a:t>pow</a:t>
            </a:r>
            <a:r>
              <a:rPr lang="en-US" sz="2000" dirty="0"/>
              <a:t>()</a:t>
            </a:r>
          </a:p>
          <a:p>
            <a:r>
              <a:rPr lang="en-US" sz="2000" dirty="0"/>
              <a:t>random()</a:t>
            </a:r>
          </a:p>
          <a:p>
            <a:r>
              <a:rPr lang="en-US" sz="2000" dirty="0" err="1"/>
              <a:t>sqrt</a:t>
            </a:r>
            <a:r>
              <a:rPr lang="en-US" sz="2000" dirty="0"/>
              <a:t>()</a:t>
            </a:r>
          </a:p>
          <a:p>
            <a:endParaRPr lang="en-US" sz="1200" i="1" dirty="0"/>
          </a:p>
          <a:p>
            <a:r>
              <a:rPr lang="en-US" sz="1600" i="1" dirty="0"/>
              <a:t>And many more…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813" y="4968529"/>
            <a:ext cx="1981200" cy="923330"/>
          </a:xfrm>
          <a:prstGeom prst="rect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 class attributes (constants):</a:t>
            </a:r>
          </a:p>
          <a:p>
            <a:r>
              <a:rPr lang="en-US" dirty="0">
                <a:solidFill>
                  <a:srgbClr val="0000CC"/>
                </a:solidFill>
              </a:rPr>
              <a:t>E</a:t>
            </a:r>
            <a:r>
              <a:rPr lang="en-US" dirty="0"/>
              <a:t> and </a:t>
            </a:r>
            <a:r>
              <a:rPr lang="en-US" dirty="0">
                <a:solidFill>
                  <a:srgbClr val="0000CC"/>
                </a:solidFill>
              </a:rPr>
              <a:t>PI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54941" y="1524001"/>
            <a:ext cx="6589059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class 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TestMath2 {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0000CC"/>
                </a:solidFill>
                <a:latin typeface="Lucida Sans" panose="020B0602030504020204" pitchFamily="34" charset="0"/>
                <a:cs typeface="Courier New" pitchFamily="49" charset="0"/>
              </a:rPr>
              <a:t>public static void 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main(String[] 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) {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14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double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 num1 = 3.2, num2 = 9.6, num3 = 5.8;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9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System.out.printf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Lucida Sans" panose="020B0602030504020204" pitchFamily="34" charset="0"/>
                <a:cs typeface="Courier New" pitchFamily="49" charset="0"/>
              </a:rPr>
              <a:t>"pow(%.2f,%.2f) = %.3f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\n", 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	                  num1, num2, 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Math.pow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(num1,num2));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9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("</a:t>
            </a:r>
            <a:r>
              <a:rPr lang="en-US" sz="1400" dirty="0">
                <a:solidFill>
                  <a:srgbClr val="008000"/>
                </a:solidFill>
                <a:latin typeface="Lucida Sans" panose="020B0602030504020204" pitchFamily="34" charset="0"/>
                <a:cs typeface="Courier New" pitchFamily="49" charset="0"/>
              </a:rPr>
              <a:t>Largest = " 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+ 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	                   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Math.max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Math.max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(num1,num2), num3));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9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US" sz="1400" dirty="0">
                <a:solidFill>
                  <a:srgbClr val="008000"/>
                </a:solidFill>
                <a:latin typeface="Lucida Sans" panose="020B0602030504020204" pitchFamily="34" charset="0"/>
                <a:cs typeface="Courier New" pitchFamily="49" charset="0"/>
              </a:rPr>
              <a:t>"Generating 2 random values:"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nn-NO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nn-NO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nn-NO" sz="1400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nn-NO" sz="1400" dirty="0">
                <a:latin typeface="Lucida Sans" panose="020B0602030504020204" pitchFamily="34" charset="0"/>
                <a:cs typeface="Courier New" pitchFamily="49" charset="0"/>
              </a:rPr>
              <a:t> i=</a:t>
            </a:r>
            <a:r>
              <a:rPr lang="nn-NO" sz="1400" dirty="0">
                <a:solidFill>
                  <a:srgbClr val="0080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nn-NO" sz="1400" dirty="0">
                <a:latin typeface="Lucida Sans" panose="020B0602030504020204" pitchFamily="34" charset="0"/>
                <a:cs typeface="Courier New" pitchFamily="49" charset="0"/>
              </a:rPr>
              <a:t>; i&lt;</a:t>
            </a:r>
            <a:r>
              <a:rPr lang="nn-NO" sz="1400" dirty="0">
                <a:solidFill>
                  <a:srgbClr val="008000"/>
                </a:solidFill>
                <a:latin typeface="Lucida Sans" panose="020B0602030504020204" pitchFamily="34" charset="0"/>
                <a:cs typeface="Courier New" pitchFamily="49" charset="0"/>
              </a:rPr>
              <a:t>2</a:t>
            </a:r>
            <a:r>
              <a:rPr lang="nn-NO" sz="1400" dirty="0">
                <a:latin typeface="Lucida Sans" panose="020B0602030504020204" pitchFamily="34" charset="0"/>
                <a:cs typeface="Courier New" pitchFamily="49" charset="0"/>
              </a:rPr>
              <a:t>; i++)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US" sz="1400" dirty="0" err="1">
                <a:latin typeface="Lucida Sans" panose="020B0602030504020204" pitchFamily="34" charset="0"/>
                <a:cs typeface="Courier New" pitchFamily="49" charset="0"/>
              </a:rPr>
              <a:t>Math.random</a:t>
            </a: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());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	}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400" dirty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SG" sz="1400" dirty="0">
              <a:latin typeface="Lucida Sans" panose="020B06020305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3788" y="4626224"/>
            <a:ext cx="3163982" cy="1354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Courier New" pitchFamily="49" charset="0"/>
              </a:rPr>
              <a:t>pow(3.20,9.60) = 70703.317</a:t>
            </a:r>
            <a:endParaRPr lang="en-US" sz="1600" b="1" dirty="0">
              <a:solidFill>
                <a:srgbClr val="0000CC"/>
              </a:solidFill>
              <a:latin typeface="+mj-lt"/>
              <a:cs typeface="Courier New" pitchFamily="49" charset="0"/>
            </a:endParaRPr>
          </a:p>
          <a:p>
            <a:r>
              <a:rPr lang="en-US" sz="1600" dirty="0">
                <a:latin typeface="+mj-lt"/>
                <a:cs typeface="Courier New" pitchFamily="49" charset="0"/>
              </a:rPr>
              <a:t>Largest = 9.6</a:t>
            </a:r>
          </a:p>
          <a:p>
            <a:r>
              <a:rPr lang="en-US" sz="1600" dirty="0">
                <a:latin typeface="+mj-lt"/>
                <a:cs typeface="Courier New" pitchFamily="49" charset="0"/>
              </a:rPr>
              <a:t>Generating 2 random values:</a:t>
            </a:r>
          </a:p>
          <a:p>
            <a:r>
              <a:rPr lang="en-US" sz="1600" dirty="0">
                <a:latin typeface="+mj-lt"/>
                <a:cs typeface="Courier New" pitchFamily="49" charset="0"/>
              </a:rPr>
              <a:t>0.874782725744965</a:t>
            </a:r>
          </a:p>
          <a:p>
            <a:r>
              <a:rPr lang="en-US" sz="1600" dirty="0">
                <a:latin typeface="+mj-lt"/>
                <a:cs typeface="Courier New" pitchFamily="49" charset="0"/>
              </a:rPr>
              <a:t>0.948361014412348</a:t>
            </a:r>
          </a:p>
        </p:txBody>
      </p:sp>
    </p:spTree>
    <p:extLst>
      <p:ext uri="{BB962C8B-B14F-4D97-AF65-F5344CB8AC3E}">
        <p14:creationId xmlns:p14="http://schemas.microsoft.com/office/powerpoint/2010/main" val="3661654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Practice Exercises: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SG" dirty="0"/>
              <a:t>Create a program that takes in the radius (which is a double) and</a:t>
            </a:r>
          </a:p>
          <a:p>
            <a:pPr lvl="1"/>
            <a:r>
              <a:rPr lang="en-SG" dirty="0"/>
              <a:t>outputs the surface area of a sphere</a:t>
            </a:r>
            <a:r>
              <a:rPr lang="en-SG" dirty="0" smtClean="0"/>
              <a:t>.</a:t>
            </a:r>
            <a:endParaRPr lang="en-SG" dirty="0"/>
          </a:p>
          <a:p>
            <a:pPr lvl="1"/>
            <a:r>
              <a:rPr lang="en-SG" b="1" dirty="0"/>
              <a:t>outputs the volume of a sphere.</a:t>
            </a:r>
          </a:p>
          <a:p>
            <a:r>
              <a:rPr lang="en-SG" b="1" dirty="0"/>
              <a:t>Create a program that takes in the opposite and adjacent of a right angled </a:t>
            </a:r>
            <a:r>
              <a:rPr lang="en-SG" b="1" dirty="0" smtClean="0"/>
              <a:t>triangle (both double). </a:t>
            </a:r>
            <a:r>
              <a:rPr lang="en-SG" b="1" dirty="0"/>
              <a:t>Output the hypotenuse of this </a:t>
            </a:r>
            <a:r>
              <a:rPr lang="en-SG" b="1" dirty="0" smtClean="0"/>
              <a:t>triangle (in 3dp).</a:t>
            </a:r>
            <a:br>
              <a:rPr lang="en-SG" b="1" dirty="0" smtClean="0"/>
            </a:br>
            <a:r>
              <a:rPr lang="en-SG" dirty="0" smtClean="0"/>
              <a:t>E.g. 3 4 </a:t>
            </a:r>
            <a:r>
              <a:rPr lang="en-SG" dirty="0" smtClean="0">
                <a:sym typeface="Wingdings" panose="05000000000000000000" pitchFamily="2" charset="2"/>
              </a:rPr>
              <a:t> 5</a:t>
            </a:r>
            <a:endParaRPr lang="en-SG" dirty="0"/>
          </a:p>
          <a:p>
            <a:r>
              <a:rPr lang="en-SG" dirty="0"/>
              <a:t>Create a program that generates a random number and outputs the integer value of a quarter of the square root of this number.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624681"/>
              </p:ext>
            </p:extLst>
          </p:nvPr>
        </p:nvGraphicFramePr>
        <p:xfrm>
          <a:off x="4731845" y="2646406"/>
          <a:ext cx="1141556" cy="680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Equation" r:id="rId3" imgW="660240" imgH="393480" progId="Equation.3">
                  <p:embed/>
                </p:oleObj>
              </mc:Choice>
              <mc:Fallback>
                <p:oleObj name="Equation" r:id="rId3" imgW="6602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1845" y="2646406"/>
                        <a:ext cx="1141556" cy="680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376958"/>
              </p:ext>
            </p:extLst>
          </p:nvPr>
        </p:nvGraphicFramePr>
        <p:xfrm>
          <a:off x="5066460" y="2145675"/>
          <a:ext cx="1096962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5" imgW="634680" imgH="203040" progId="Equation.3">
                  <p:embed/>
                </p:oleObj>
              </mc:Choice>
              <mc:Fallback>
                <p:oleObj name="Equation" r:id="rId5" imgW="634680" imgH="2030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6460" y="2145675"/>
                        <a:ext cx="1096962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313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2: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1 – User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1" dirty="0">
                <a:solidFill>
                  <a:srgbClr val="FFFF00"/>
                </a:solidFill>
              </a:rPr>
              <a:t>Introduction to OOP</a:t>
            </a:r>
          </a:p>
          <a:p>
            <a:r>
              <a:rPr lang="en-SG" dirty="0"/>
              <a:t>Modifiers</a:t>
            </a:r>
          </a:p>
          <a:p>
            <a:r>
              <a:rPr lang="en-SG" dirty="0"/>
              <a:t>Class Methods vs. Instance Methods</a:t>
            </a:r>
          </a:p>
          <a:p>
            <a:r>
              <a:rPr lang="en-SG" dirty="0"/>
              <a:t>Constructors</a:t>
            </a:r>
          </a:p>
          <a:p>
            <a:r>
              <a:rPr lang="en-SG" dirty="0"/>
              <a:t>Overloading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3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97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Procedure Programming vs OP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71021271"/>
              </p:ext>
            </p:extLst>
          </p:nvPr>
        </p:nvGraphicFramePr>
        <p:xfrm>
          <a:off x="277813" y="1524000"/>
          <a:ext cx="837247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6238"/>
                <a:gridCol w="4186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Procedure</a:t>
                      </a:r>
                      <a:r>
                        <a:rPr lang="en-US" sz="2800" baseline="0" dirty="0" smtClean="0"/>
                        <a:t> Programming       (e.g. C)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Object-oriented Programming (e.g. Java)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Top down design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Object focused design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Limited code reuse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Code reuse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Complex code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Complex design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Global data focused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Protected data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358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D22F896-40B5-4ADD-8801-0D06FADFA09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5362" name="Picture 2" descr="https://www.ibm.com/developerworks/rational/library/content/RationalEdge/sep04/bell/bell_fig4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99" y="1778770"/>
            <a:ext cx="6969966" cy="41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79502" y="1772815"/>
            <a:ext cx="231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name</a:t>
            </a:r>
          </a:p>
          <a:p>
            <a:endParaRPr lang="en-US" dirty="0" smtClean="0"/>
          </a:p>
          <a:p>
            <a:r>
              <a:rPr lang="en-US" dirty="0" smtClean="0"/>
              <a:t>Data - Attributes</a:t>
            </a:r>
          </a:p>
          <a:p>
            <a:endParaRPr lang="en-US" dirty="0" smtClean="0"/>
          </a:p>
          <a:p>
            <a:r>
              <a:rPr lang="en-US" dirty="0" err="1" smtClean="0"/>
              <a:t>Behaviour</a:t>
            </a:r>
            <a:r>
              <a:rPr lang="en-US" dirty="0" smtClean="0"/>
              <a:t> -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24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2: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1 – User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Introduction to OOP</a:t>
            </a:r>
          </a:p>
          <a:p>
            <a:r>
              <a:rPr lang="en-SG" b="1" dirty="0">
                <a:solidFill>
                  <a:srgbClr val="FFFF00"/>
                </a:solidFill>
              </a:rPr>
              <a:t>Modifiers</a:t>
            </a:r>
          </a:p>
          <a:p>
            <a:r>
              <a:rPr lang="en-SG" dirty="0"/>
              <a:t>Class Methods vs. Instance Methods</a:t>
            </a:r>
          </a:p>
          <a:p>
            <a:r>
              <a:rPr lang="en-SG" dirty="0"/>
              <a:t>Constructors</a:t>
            </a:r>
          </a:p>
          <a:p>
            <a:r>
              <a:rPr lang="en-SG" dirty="0"/>
              <a:t>Overloading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3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07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Modifiers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Keywords added to specify the way a class/attribute/method works.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40988"/>
              </p:ext>
            </p:extLst>
          </p:nvPr>
        </p:nvGraphicFramePr>
        <p:xfrm>
          <a:off x="582706" y="2239682"/>
          <a:ext cx="7951694" cy="17998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75847">
                  <a:extLst>
                    <a:ext uri="{9D8B030D-6E8A-4147-A177-3AD203B41FA5}">
                      <a16:colId xmlns="" xmlns:a16="http://schemas.microsoft.com/office/drawing/2014/main" val="3026832489"/>
                    </a:ext>
                  </a:extLst>
                </a:gridCol>
                <a:gridCol w="3975847">
                  <a:extLst>
                    <a:ext uri="{9D8B030D-6E8A-4147-A177-3AD203B41FA5}">
                      <a16:colId xmlns="" xmlns:a16="http://schemas.microsoft.com/office/drawing/2014/main" val="1941980611"/>
                    </a:ext>
                  </a:extLst>
                </a:gridCol>
              </a:tblGrid>
              <a:tr h="611094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Access-Control</a:t>
                      </a:r>
                      <a:r>
                        <a:rPr lang="en-SG" baseline="0" dirty="0"/>
                        <a:t> Modifiers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Non-Access Modifiers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7011339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highlight>
                            <a:srgbClr val="00FF00"/>
                          </a:highlight>
                          <a:latin typeface="Lucida Sans" panose="020B0602030504020204" pitchFamily="34" charset="0"/>
                        </a:rPr>
                        <a:t>public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area (double length)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aseline="0" dirty="0">
                          <a:highlight>
                            <a:srgbClr val="00FF00"/>
                          </a:highlight>
                          <a:latin typeface="Lucida Sans" panose="020B0602030504020204" pitchFamily="34" charset="0"/>
                        </a:rPr>
                        <a:t>private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double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intRate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(float y) </a:t>
                      </a:r>
                      <a:r>
                        <a:rPr lang="en-SG" sz="1600" baseline="0" dirty="0">
                          <a:highlight>
                            <a:srgbClr val="00FF00"/>
                          </a:highlight>
                          <a:latin typeface="Lucida Sans" panose="020B0602030504020204" pitchFamily="34" charset="0"/>
                        </a:rPr>
                        <a:t>protected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float volume (</a:t>
                      </a:r>
                      <a:r>
                        <a:rPr kumimoji="0" lang="en-SG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SG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Sans" panose="020B0602030504020204" pitchFamily="34" charset="0"/>
                          <a:ea typeface="+mn-ea"/>
                          <a:cs typeface="+mn-cs"/>
                        </a:rPr>
                        <a:t> radius)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Lucida Sans" panose="020B0602030504020204" pitchFamily="34" charset="0"/>
                        </a:rPr>
                        <a:t>public </a:t>
                      </a:r>
                      <a:r>
                        <a:rPr lang="en-SG" sz="1600" dirty="0">
                          <a:highlight>
                            <a:srgbClr val="FFFF00"/>
                          </a:highlight>
                          <a:latin typeface="Lucida Sans" panose="020B0602030504020204" pitchFamily="34" charset="0"/>
                        </a:rPr>
                        <a:t>static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void main(String[ ]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args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)</a:t>
                      </a:r>
                    </a:p>
                    <a:p>
                      <a:pPr algn="ctr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public </a:t>
                      </a:r>
                      <a:r>
                        <a:rPr lang="en-SG" sz="1600" baseline="0" dirty="0">
                          <a:highlight>
                            <a:srgbClr val="FFFF00"/>
                          </a:highlight>
                          <a:latin typeface="Lucida Sans" panose="020B0602030504020204" pitchFamily="34" charset="0"/>
                        </a:rPr>
                        <a:t>static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final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RADIUS = 5;</a:t>
                      </a:r>
                    </a:p>
                    <a:p>
                      <a:pPr algn="ctr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public </a:t>
                      </a:r>
                      <a:r>
                        <a:rPr lang="en-SG" sz="1600" baseline="0" dirty="0">
                          <a:highlight>
                            <a:srgbClr val="FFFF00"/>
                          </a:highlight>
                          <a:latin typeface="Lucida Sans" panose="020B0602030504020204" pitchFamily="34" charset="0"/>
                        </a:rPr>
                        <a:t>static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void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printArray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()</a:t>
                      </a:r>
                      <a:endParaRPr lang="en-SG" sz="1600" dirty="0">
                        <a:latin typeface="Lucida Sans" panose="020B0602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1905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312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Access-Control Modifiers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23629660"/>
              </p:ext>
            </p:extLst>
          </p:nvPr>
        </p:nvGraphicFramePr>
        <p:xfrm>
          <a:off x="277813" y="1524000"/>
          <a:ext cx="8305800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495">
                  <a:extLst>
                    <a:ext uri="{9D8B030D-6E8A-4147-A177-3AD203B41FA5}">
                      <a16:colId xmlns="" xmlns:a16="http://schemas.microsoft.com/office/drawing/2014/main" val="180346764"/>
                    </a:ext>
                  </a:extLst>
                </a:gridCol>
                <a:gridCol w="1546672">
                  <a:extLst>
                    <a:ext uri="{9D8B030D-6E8A-4147-A177-3AD203B41FA5}">
                      <a16:colId xmlns="" xmlns:a16="http://schemas.microsoft.com/office/drawing/2014/main" val="3021583481"/>
                    </a:ext>
                  </a:extLst>
                </a:gridCol>
                <a:gridCol w="1901695">
                  <a:extLst>
                    <a:ext uri="{9D8B030D-6E8A-4147-A177-3AD203B41FA5}">
                      <a16:colId xmlns="" xmlns:a16="http://schemas.microsoft.com/office/drawing/2014/main" val="981244459"/>
                    </a:ext>
                  </a:extLst>
                </a:gridCol>
                <a:gridCol w="1508443">
                  <a:extLst>
                    <a:ext uri="{9D8B030D-6E8A-4147-A177-3AD203B41FA5}">
                      <a16:colId xmlns="" xmlns:a16="http://schemas.microsoft.com/office/drawing/2014/main" val="3952643698"/>
                    </a:ext>
                  </a:extLst>
                </a:gridCol>
                <a:gridCol w="1674495">
                  <a:extLst>
                    <a:ext uri="{9D8B030D-6E8A-4147-A177-3AD203B41FA5}">
                      <a16:colId xmlns="" xmlns:a16="http://schemas.microsoft.com/office/drawing/2014/main" val="629298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Own class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Same</a:t>
                      </a:r>
                      <a:r>
                        <a:rPr lang="en-US" sz="2800" baseline="0" dirty="0" smtClean="0"/>
                        <a:t> Package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Subclass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Anyone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812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public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0875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protected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496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(default)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646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private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00B050"/>
                          </a:solidFill>
                        </a:rPr>
                        <a:t>Y</a:t>
                      </a:r>
                      <a:endParaRPr 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sz="2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6419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50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Brief History &amp; Background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z="1400" smtClean="0"/>
              <a:pPr/>
              <a:t>3 January 2017</a:t>
            </a:fld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277813" y="1595717"/>
            <a:ext cx="5163763" cy="4517745"/>
          </a:xfrm>
        </p:spPr>
        <p:txBody>
          <a:bodyPr/>
          <a:lstStyle/>
          <a:p>
            <a:r>
              <a:rPr lang="en-SG" dirty="0" smtClean="0"/>
              <a:t>High-level, object-oriented programming language</a:t>
            </a:r>
            <a:endParaRPr lang="en-SG" dirty="0"/>
          </a:p>
          <a:p>
            <a:r>
              <a:rPr lang="en-SG" dirty="0" smtClean="0"/>
              <a:t>Write </a:t>
            </a:r>
            <a:r>
              <a:rPr lang="en-SG" dirty="0"/>
              <a:t>Once, Run Everywhere</a:t>
            </a:r>
            <a:r>
              <a:rPr lang="en-SG" dirty="0" smtClean="0"/>
              <a:t>™</a:t>
            </a:r>
          </a:p>
          <a:p>
            <a:pPr lvl="1"/>
            <a:r>
              <a:rPr lang="en-SG" dirty="0" smtClean="0"/>
              <a:t>Compiled code can run on any platform</a:t>
            </a:r>
          </a:p>
          <a:p>
            <a:r>
              <a:rPr lang="en-SG" dirty="0" smtClean="0"/>
              <a:t>Latest version Java SE 8, but for CS1020, we will be using Java SE 7</a:t>
            </a:r>
            <a:endParaRPr lang="en-SG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663786" y="2463369"/>
            <a:ext cx="2628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59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2: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1 – User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Introduction to OOP</a:t>
            </a:r>
          </a:p>
          <a:p>
            <a:r>
              <a:rPr lang="en-SG" dirty="0"/>
              <a:t>Modifiers</a:t>
            </a:r>
          </a:p>
          <a:p>
            <a:r>
              <a:rPr lang="en-SG" b="1" dirty="0">
                <a:solidFill>
                  <a:srgbClr val="FFFF00"/>
                </a:solidFill>
              </a:rPr>
              <a:t>Class Methods vs. Instance Methods</a:t>
            </a:r>
          </a:p>
          <a:p>
            <a:r>
              <a:rPr lang="en-SG" dirty="0"/>
              <a:t>Constructors</a:t>
            </a:r>
          </a:p>
          <a:p>
            <a:r>
              <a:rPr lang="en-SG" dirty="0"/>
              <a:t>Overloading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3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96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Class Methods vs. Instance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89257580"/>
              </p:ext>
            </p:extLst>
          </p:nvPr>
        </p:nvGraphicFramePr>
        <p:xfrm>
          <a:off x="186648" y="1687159"/>
          <a:ext cx="8453066" cy="4114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70199">
                  <a:extLst>
                    <a:ext uri="{9D8B030D-6E8A-4147-A177-3AD203B41FA5}">
                      <a16:colId xmlns="" xmlns:a16="http://schemas.microsoft.com/office/drawing/2014/main" val="1998018936"/>
                    </a:ext>
                  </a:extLst>
                </a:gridCol>
                <a:gridCol w="4282867">
                  <a:extLst>
                    <a:ext uri="{9D8B030D-6E8A-4147-A177-3AD203B41FA5}">
                      <a16:colId xmlns="" xmlns:a16="http://schemas.microsoft.com/office/drawing/2014/main" val="70607715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Class Methods</a:t>
                      </a:r>
                      <a:r>
                        <a:rPr lang="en-SG" sz="2000" dirty="0"/>
                        <a:t/>
                      </a:r>
                      <a:br>
                        <a:rPr lang="en-SG" sz="2000" dirty="0"/>
                      </a:br>
                      <a:r>
                        <a:rPr lang="en-SG" sz="2000" dirty="0"/>
                        <a:t>(Static</a:t>
                      </a:r>
                      <a:r>
                        <a:rPr lang="en-SG" sz="2000" baseline="0" dirty="0"/>
                        <a:t> Methods)</a:t>
                      </a:r>
                      <a:endParaRPr lang="en-SG" sz="2000" b="0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Instance</a:t>
                      </a:r>
                      <a:r>
                        <a:rPr lang="en-SG" sz="2800" baseline="0" dirty="0"/>
                        <a:t> Methods</a:t>
                      </a:r>
                      <a:r>
                        <a:rPr lang="en-SG" sz="2000" baseline="0" dirty="0"/>
                        <a:t/>
                      </a:r>
                      <a:br>
                        <a:rPr lang="en-SG" sz="2000" baseline="0" dirty="0"/>
                      </a:br>
                      <a:r>
                        <a:rPr lang="en-SG" sz="2000" baseline="0" dirty="0"/>
                        <a:t>(Non-Static Methods)</a:t>
                      </a:r>
                      <a:endParaRPr lang="en-SG" sz="2000" b="0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3734415207"/>
                  </a:ext>
                </a:extLst>
              </a:tr>
              <a:tr h="824752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No object is needed to use the method.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The method must be applied to an object</a:t>
                      </a:r>
                      <a:r>
                        <a:rPr lang="en-SG" sz="2000" baseline="0" dirty="0"/>
                        <a:t> (instance) of the class.</a:t>
                      </a:r>
                      <a:endParaRPr lang="en-SG" sz="2000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2142777619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All methods</a:t>
                      </a:r>
                      <a:r>
                        <a:rPr lang="en-SG" sz="2000" baseline="0" dirty="0"/>
                        <a:t> in Math class</a:t>
                      </a:r>
                      <a:br>
                        <a:rPr lang="en-SG" sz="2000" baseline="0" dirty="0"/>
                      </a:br>
                      <a:r>
                        <a:rPr lang="en-SG" sz="1800" baseline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double</a:t>
                      </a:r>
                      <a:r>
                        <a:rPr lang="en-SG" sz="18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x = </a:t>
                      </a:r>
                      <a:r>
                        <a:rPr lang="en-SG" sz="1800" baseline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Math.PI</a:t>
                      </a:r>
                      <a:r>
                        <a:rPr lang="en-SG" sz="18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  <a:p>
                      <a:pPr algn="ctr"/>
                      <a:r>
                        <a:rPr lang="en-SG" sz="1800" baseline="0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</a:t>
                      </a:r>
                      <a:r>
                        <a:rPr lang="en-SG" sz="18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y = (</a:t>
                      </a:r>
                      <a:r>
                        <a:rPr lang="en-SG" sz="1800" baseline="0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</a:t>
                      </a:r>
                      <a:r>
                        <a:rPr lang="en-SG" sz="18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 </a:t>
                      </a:r>
                      <a:r>
                        <a:rPr lang="en-SG" sz="1800" baseline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Math.pow</a:t>
                      </a:r>
                      <a:r>
                        <a:rPr lang="en-SG" sz="18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(x, 2);</a:t>
                      </a:r>
                      <a:endParaRPr lang="en-SG" sz="18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All methods</a:t>
                      </a:r>
                      <a:r>
                        <a:rPr lang="en-SG" sz="2000" baseline="0" dirty="0"/>
                        <a:t> in Scanner class</a:t>
                      </a:r>
                    </a:p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Scanner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SG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scanner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 new </a:t>
                      </a:r>
                      <a:r>
                        <a:rPr lang="en-SG" sz="18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Scanner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(System.in);</a:t>
                      </a:r>
                    </a:p>
                    <a:p>
                      <a:pPr algn="ctr"/>
                      <a:r>
                        <a:rPr lang="en-SG" sz="1800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height = </a:t>
                      </a:r>
                      <a:r>
                        <a:rPr lang="en-SG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scanner.nextInt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();</a:t>
                      </a:r>
                      <a:endParaRPr lang="en-SG" sz="18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98556796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String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SG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 </a:t>
                      </a:r>
                      <a:r>
                        <a:rPr lang="en-SG" sz="1800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String</a:t>
                      </a:r>
                      <a:r>
                        <a:rPr lang="en-SG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.valueOf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(123);</a:t>
                      </a:r>
                      <a:endParaRPr lang="en-SG" sz="18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String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SG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= “ABC”</a:t>
                      </a:r>
                    </a:p>
                    <a:p>
                      <a:pPr algn="ctr"/>
                      <a:r>
                        <a:rPr lang="en-SG" sz="1800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SG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num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SG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 </a:t>
                      </a:r>
                      <a:r>
                        <a:rPr lang="en-SG" sz="18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str.length</a:t>
                      </a:r>
                      <a:r>
                        <a:rPr lang="en-SG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();</a:t>
                      </a:r>
                      <a:endParaRPr lang="en-SG" sz="1800" dirty="0"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338002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394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2: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1 – User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Introduction to OOP</a:t>
            </a:r>
          </a:p>
          <a:p>
            <a:r>
              <a:rPr lang="en-SG" dirty="0"/>
              <a:t>Modifiers</a:t>
            </a:r>
          </a:p>
          <a:p>
            <a:r>
              <a:rPr lang="en-SG" dirty="0"/>
              <a:t>Class Methods vs. Instance Methods</a:t>
            </a:r>
          </a:p>
          <a:p>
            <a:r>
              <a:rPr lang="en-SG" b="1" dirty="0">
                <a:solidFill>
                  <a:srgbClr val="FFFF00"/>
                </a:solidFill>
              </a:rPr>
              <a:t>Constructors</a:t>
            </a:r>
          </a:p>
          <a:p>
            <a:r>
              <a:rPr lang="en-SG" dirty="0"/>
              <a:t>Overloading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3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85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Constructors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When a class provides instance methods, instances (objects) have to be created from that class.</a:t>
            </a:r>
          </a:p>
          <a:p>
            <a:r>
              <a:rPr lang="en-SG" dirty="0"/>
              <a:t>This requires a special method called the constructor.</a:t>
            </a:r>
          </a:p>
          <a:p>
            <a:r>
              <a:rPr lang="en-SG" dirty="0"/>
              <a:t>The word ‘new’ is used to invoke the constructor.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0217" y="3893087"/>
            <a:ext cx="4370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dirty="0">
                <a:latin typeface="Lucida Sans" panose="020B0602030504020204" pitchFamily="34" charset="0"/>
              </a:rPr>
              <a:t>Scanner </a:t>
            </a:r>
            <a:r>
              <a:rPr lang="en-SG" dirty="0" err="1">
                <a:latin typeface="Lucida Sans" panose="020B0602030504020204" pitchFamily="34" charset="0"/>
              </a:rPr>
              <a:t>sc</a:t>
            </a:r>
            <a:r>
              <a:rPr lang="en-SG" dirty="0">
                <a:latin typeface="Lucida Sans" panose="020B0602030504020204" pitchFamily="34" charset="0"/>
              </a:rPr>
              <a:t> = </a:t>
            </a:r>
            <a:r>
              <a:rPr lang="en-SG" dirty="0">
                <a:solidFill>
                  <a:srgbClr val="FF0000"/>
                </a:solidFill>
                <a:latin typeface="Lucida Sans" panose="020B0602030504020204" pitchFamily="34" charset="0"/>
              </a:rPr>
              <a:t>new</a:t>
            </a:r>
            <a:r>
              <a:rPr lang="en-SG" dirty="0">
                <a:latin typeface="Lucida Sans" panose="020B0602030504020204" pitchFamily="34" charset="0"/>
              </a:rPr>
              <a:t> Scanner(System.in);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8147" y="4338078"/>
            <a:ext cx="3649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Lucida Sans" panose="020B0602030504020204" pitchFamily="34" charset="0"/>
              </a:rPr>
              <a:t>String </a:t>
            </a:r>
            <a:r>
              <a:rPr lang="en-SG" dirty="0" err="1">
                <a:latin typeface="Lucida Sans" panose="020B0602030504020204" pitchFamily="34" charset="0"/>
              </a:rPr>
              <a:t>str</a:t>
            </a:r>
            <a:r>
              <a:rPr lang="en-SG" dirty="0">
                <a:latin typeface="Lucida Sans" panose="020B0602030504020204" pitchFamily="34" charset="0"/>
              </a:rPr>
              <a:t> = </a:t>
            </a:r>
            <a:r>
              <a:rPr lang="en-SG" dirty="0">
                <a:solidFill>
                  <a:srgbClr val="FF0000"/>
                </a:solidFill>
                <a:latin typeface="Lucida Sans" panose="020B0602030504020204" pitchFamily="34" charset="0"/>
              </a:rPr>
              <a:t>new</a:t>
            </a:r>
            <a:r>
              <a:rPr lang="en-SG" dirty="0">
                <a:latin typeface="Lucida Sans" panose="020B0602030504020204" pitchFamily="34" charset="0"/>
              </a:rPr>
              <a:t> String();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25789" y="4364132"/>
            <a:ext cx="3649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Lucida Sans" panose="020B0602030504020204" pitchFamily="34" charset="0"/>
              </a:rPr>
              <a:t>String </a:t>
            </a:r>
            <a:r>
              <a:rPr lang="en-SG" dirty="0" err="1">
                <a:latin typeface="Lucida Sans" panose="020B0602030504020204" pitchFamily="34" charset="0"/>
              </a:rPr>
              <a:t>str</a:t>
            </a:r>
            <a:r>
              <a:rPr lang="en-SG" dirty="0">
                <a:latin typeface="Lucida Sans" panose="020B0602030504020204" pitchFamily="34" charset="0"/>
              </a:rPr>
              <a:t> = “”;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76918" y="4548798"/>
            <a:ext cx="1541929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8147" y="4915632"/>
            <a:ext cx="6813175" cy="1015663"/>
          </a:xfrm>
          <a:prstGeom prst="rect">
            <a:avLst/>
          </a:prstGeom>
          <a:solidFill>
            <a:srgbClr val="FFFF00"/>
          </a:solidFill>
        </p:spPr>
        <p:txBody>
          <a:bodyPr wrap="square" lIns="182880" tIns="91440" rIns="274320" bIns="91440" rtlCol="0">
            <a:spAutoFit/>
          </a:bodyPr>
          <a:lstStyle/>
          <a:p>
            <a:r>
              <a:rPr lang="en-SG" dirty="0"/>
              <a:t>String is a special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It has an alternative syntax to construct a String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String objects are immutable.</a:t>
            </a:r>
          </a:p>
        </p:txBody>
      </p:sp>
    </p:spTree>
    <p:extLst>
      <p:ext uri="{BB962C8B-B14F-4D97-AF65-F5344CB8AC3E}">
        <p14:creationId xmlns:p14="http://schemas.microsoft.com/office/powerpoint/2010/main" val="891923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2: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1 – User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Introduction to OOP</a:t>
            </a:r>
          </a:p>
          <a:p>
            <a:r>
              <a:rPr lang="en-SG" dirty="0"/>
              <a:t>Modifiers</a:t>
            </a:r>
          </a:p>
          <a:p>
            <a:r>
              <a:rPr lang="en-SG" dirty="0"/>
              <a:t>Class Methods vs. Instance Methods</a:t>
            </a:r>
          </a:p>
          <a:p>
            <a:r>
              <a:rPr lang="en-SG" dirty="0"/>
              <a:t>Constructors</a:t>
            </a:r>
          </a:p>
          <a:p>
            <a:r>
              <a:rPr lang="en-SG" b="1" dirty="0">
                <a:solidFill>
                  <a:srgbClr val="FFFF00"/>
                </a:solidFill>
              </a:rPr>
              <a:t>Overloading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3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44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Overloading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26943" y="1493477"/>
            <a:ext cx="8372475" cy="4589462"/>
          </a:xfrm>
        </p:spPr>
        <p:txBody>
          <a:bodyPr/>
          <a:lstStyle/>
          <a:p>
            <a:r>
              <a:rPr lang="en-SG" dirty="0"/>
              <a:t>Methods with identical names but with different parameters.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662" y="2898889"/>
            <a:ext cx="4643589" cy="18457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9662" y="2498778"/>
            <a:ext cx="2008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Math</a:t>
            </a:r>
            <a:r>
              <a:rPr lang="en-US" sz="2000" dirty="0"/>
              <a:t> class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-1" r="61704"/>
          <a:stretch/>
        </p:blipFill>
        <p:spPr bwMode="auto">
          <a:xfrm>
            <a:off x="5106496" y="2735931"/>
            <a:ext cx="3492921" cy="101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4" cstate="print"/>
          <a:srcRect l="1848" r="72019"/>
          <a:stretch/>
        </p:blipFill>
        <p:spPr bwMode="auto">
          <a:xfrm>
            <a:off x="5111440" y="3752475"/>
            <a:ext cx="3500501" cy="86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1072378" y="2086360"/>
            <a:ext cx="2715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Overloaded Methods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02623" y="2098668"/>
            <a:ext cx="3151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Overloaded constructors</a:t>
            </a:r>
          </a:p>
        </p:txBody>
      </p:sp>
    </p:spTree>
    <p:extLst>
      <p:ext uri="{BB962C8B-B14F-4D97-AF65-F5344CB8AC3E}">
        <p14:creationId xmlns:p14="http://schemas.microsoft.com/office/powerpoint/2010/main" val="1827200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3: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2 – Designer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/>
              </a:rPr>
              <a:t>Four main basic principles </a:t>
            </a:r>
            <a:br>
              <a:rPr lang="en-US" b="1" dirty="0">
                <a:solidFill>
                  <a:srgbClr val="FFFF00"/>
                </a:solidFill>
                <a:effectLst/>
              </a:rPr>
            </a:br>
            <a:r>
              <a:rPr lang="en-US" b="1" dirty="0">
                <a:solidFill>
                  <a:srgbClr val="FFFF00"/>
                </a:solidFill>
                <a:effectLst/>
              </a:rPr>
              <a:t>- Encapsulation, Inheritance, Abstraction, Polymorphism </a:t>
            </a:r>
          </a:p>
          <a:p>
            <a:r>
              <a:rPr lang="en-US" dirty="0">
                <a:effectLst/>
              </a:rPr>
              <a:t>OOP Pros and Cons</a:t>
            </a:r>
          </a:p>
          <a:p>
            <a:r>
              <a:rPr lang="en-US" dirty="0">
                <a:effectLst/>
              </a:rPr>
              <a:t>Case Study 1: Bank Account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3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78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 Fundamental OOP Concepts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21598739"/>
              </p:ext>
            </p:extLst>
          </p:nvPr>
        </p:nvGraphicFramePr>
        <p:xfrm>
          <a:off x="277813" y="1523996"/>
          <a:ext cx="8319339" cy="432995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74450">
                  <a:extLst>
                    <a:ext uri="{9D8B030D-6E8A-4147-A177-3AD203B41FA5}">
                      <a16:colId xmlns="" xmlns:a16="http://schemas.microsoft.com/office/drawing/2014/main" val="2873290805"/>
                    </a:ext>
                  </a:extLst>
                </a:gridCol>
                <a:gridCol w="5744889">
                  <a:extLst>
                    <a:ext uri="{9D8B030D-6E8A-4147-A177-3AD203B41FA5}">
                      <a16:colId xmlns="" xmlns:a16="http://schemas.microsoft.com/office/drawing/2014/main" val="3463232476"/>
                    </a:ext>
                  </a:extLst>
                </a:gridCol>
              </a:tblGrid>
              <a:tr h="1057699">
                <a:tc>
                  <a:txBody>
                    <a:bodyPr/>
                    <a:lstStyle/>
                    <a:p>
                      <a:r>
                        <a:rPr lang="en-SG" sz="2400" dirty="0"/>
                        <a:t>Encapsulation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Bundling data and associated functionalities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Hide internal details and restricting access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1137596156"/>
                  </a:ext>
                </a:extLst>
              </a:tr>
              <a:tr h="958540">
                <a:tc>
                  <a:txBody>
                    <a:bodyPr/>
                    <a:lstStyle/>
                    <a:p>
                      <a:r>
                        <a:rPr lang="en-SG" sz="2400" dirty="0"/>
                        <a:t>Inheritance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Deriving a class from another, affording code reuse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2108566785"/>
                  </a:ext>
                </a:extLst>
              </a:tr>
              <a:tr h="1355177">
                <a:tc>
                  <a:txBody>
                    <a:bodyPr/>
                    <a:lstStyle/>
                    <a:p>
                      <a:r>
                        <a:rPr lang="en-SG" sz="2400" dirty="0"/>
                        <a:t>Abstraction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Hiding the complexity of the implementation</a:t>
                      </a:r>
                    </a:p>
                    <a:p>
                      <a:pPr marL="285750" lvl="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Focusing on the specifications and not the implementation details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2609020734"/>
                  </a:ext>
                </a:extLst>
              </a:tr>
              <a:tr h="958540">
                <a:tc>
                  <a:txBody>
                    <a:bodyPr/>
                    <a:lstStyle/>
                    <a:p>
                      <a:r>
                        <a:rPr lang="en-SG" sz="2400" dirty="0"/>
                        <a:t>Polymorphism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Behavior of functionality changes according to the actual type of data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="" xmlns:a16="http://schemas.microsoft.com/office/drawing/2014/main" val="218612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03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3: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2 – Designer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Four main basic principles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- Encapsulation, Inheritance, Abstraction, Polymorphism </a:t>
            </a:r>
          </a:p>
          <a:p>
            <a:r>
              <a:rPr lang="en-US" b="1" dirty="0">
                <a:solidFill>
                  <a:srgbClr val="FFFF00"/>
                </a:solidFill>
                <a:effectLst/>
              </a:rPr>
              <a:t>OOP Pros and Cons</a:t>
            </a:r>
          </a:p>
          <a:p>
            <a:r>
              <a:rPr lang="en-US" dirty="0">
                <a:effectLst/>
              </a:rPr>
              <a:t>Case Study 1: Bank Account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3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2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OOP Pros and Cons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8437856"/>
              </p:ext>
            </p:extLst>
          </p:nvPr>
        </p:nvGraphicFramePr>
        <p:xfrm>
          <a:off x="455216" y="1493477"/>
          <a:ext cx="7960121" cy="458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672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Run Cycle of a Java Program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pPr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61489452"/>
              </p:ext>
            </p:extLst>
          </p:nvPr>
        </p:nvGraphicFramePr>
        <p:xfrm>
          <a:off x="246480" y="1649880"/>
          <a:ext cx="8359635" cy="3214558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940035">
                  <a:extLst>
                    <a:ext uri="{9D8B030D-6E8A-4147-A177-3AD203B41FA5}">
                      <a16:colId xmlns="" xmlns:a16="http://schemas.microsoft.com/office/drawing/2014/main" val="2453264134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1575390054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4204686144"/>
                    </a:ext>
                  </a:extLst>
                </a:gridCol>
              </a:tblGrid>
              <a:tr h="784319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SG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36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3600" dirty="0"/>
                        <a:t>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14721687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Text Editor</a:t>
                      </a:r>
                      <a:br>
                        <a:rPr lang="en-SG" sz="1600" dirty="0"/>
                      </a:br>
                      <a:r>
                        <a:rPr lang="en-SG" sz="1600" b="0" dirty="0"/>
                        <a:t>(e.g.</a:t>
                      </a:r>
                      <a:r>
                        <a:rPr lang="en-SG" sz="1600" b="0" baseline="0" dirty="0"/>
                        <a:t> VIM, Eclipse, Sublime Text Editor)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400" b="1" dirty="0">
                          <a:latin typeface="Lucida Sans" panose="020B0602030504020204" pitchFamily="34" charset="0"/>
                        </a:rPr>
                        <a:t>vim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w</a:t>
                      </a:r>
                      <a:r>
                        <a:rPr lang="en-SG" sz="1400" b="1" dirty="0" err="1">
                          <a:latin typeface="Lucida Sans" panose="020B0602030504020204" pitchFamily="34" charset="0"/>
                        </a:rPr>
                        <a:t>elcome.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c</a:t>
                      </a:r>
                      <a:endParaRPr lang="en-SG" sz="1400" b="1" dirty="0">
                        <a:solidFill>
                          <a:srgbClr val="C00000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400" b="1" dirty="0">
                          <a:latin typeface="Lucida Sans" panose="020B0602030504020204" pitchFamily="34" charset="0"/>
                        </a:rPr>
                        <a:t>vim</a:t>
                      </a:r>
                      <a:r>
                        <a:rPr lang="en-SG" sz="1400" b="1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W</a:t>
                      </a:r>
                      <a:r>
                        <a:rPr lang="en-SG" sz="1400" b="1" baseline="0" dirty="0">
                          <a:latin typeface="Lucida Sans" panose="020B0602030504020204" pitchFamily="34" charset="0"/>
                        </a:rPr>
                        <a:t>elcome.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java</a:t>
                      </a:r>
                      <a:endParaRPr lang="en-SG" sz="1400" b="1" dirty="0">
                        <a:solidFill>
                          <a:srgbClr val="C00000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58097138"/>
                  </a:ext>
                </a:extLst>
              </a:tr>
              <a:tr h="784319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dirty="0"/>
                        <a:t>Compiler</a:t>
                      </a:r>
                      <a:br>
                        <a:rPr lang="en-SG" sz="1600" dirty="0"/>
                      </a:br>
                      <a:r>
                        <a:rPr lang="en-SG" sz="1600" b="0" dirty="0"/>
                        <a:t>(C compiler vs. Java compiler)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400" b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gcc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 –Wall</a:t>
                      </a:r>
                      <a:r>
                        <a:rPr lang="en-SG" sz="1400" b="1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w</a:t>
                      </a:r>
                      <a:r>
                        <a:rPr lang="en-SG" sz="1400" b="1" dirty="0" err="1">
                          <a:latin typeface="Lucida Sans" panose="020B0602030504020204" pitchFamily="34" charset="0"/>
                        </a:rPr>
                        <a:t>elcome.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c</a:t>
                      </a:r>
                      <a:endParaRPr lang="en-SG" sz="1400" b="1" dirty="0">
                        <a:solidFill>
                          <a:srgbClr val="C00000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400" b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javac</a:t>
                      </a:r>
                      <a:r>
                        <a:rPr lang="en-SG" sz="1400" b="1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W</a:t>
                      </a:r>
                      <a:r>
                        <a:rPr lang="en-SG" sz="1400" b="1" dirty="0">
                          <a:latin typeface="Lucida Sans" panose="020B0602030504020204" pitchFamily="34" charset="0"/>
                        </a:rPr>
                        <a:t>elcome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.java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4883665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600" dirty="0"/>
                        <a:t>Execution</a:t>
                      </a:r>
                      <a:br>
                        <a:rPr lang="en-SG" sz="1600" dirty="0"/>
                      </a:br>
                      <a:r>
                        <a:rPr lang="en-SG" sz="1600" b="0" dirty="0"/>
                        <a:t>(Executable</a:t>
                      </a:r>
                      <a:r>
                        <a:rPr lang="en-SG" sz="1600" b="0" baseline="0" dirty="0"/>
                        <a:t> file </a:t>
                      </a:r>
                      <a:r>
                        <a:rPr lang="en-SG" sz="1600" b="0" dirty="0"/>
                        <a:t>vs.</a:t>
                      </a:r>
                      <a:r>
                        <a:rPr lang="en-SG" sz="1600" b="0" baseline="0" dirty="0"/>
                        <a:t> Java Virtual Machine)</a:t>
                      </a:r>
                      <a:endParaRPr lang="en-SG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400" b="1" dirty="0" err="1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a.out</a:t>
                      </a:r>
                      <a:endParaRPr lang="en-SG" sz="1400" b="1" dirty="0">
                        <a:solidFill>
                          <a:srgbClr val="C00000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java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 Welcome</a:t>
                      </a:r>
                      <a:endParaRPr lang="en-SG" sz="1400" b="1" dirty="0">
                        <a:solidFill>
                          <a:srgbClr val="C00000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7335520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46480" y="5081649"/>
            <a:ext cx="8359635" cy="892552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During the compilation process, </a:t>
            </a:r>
            <a:r>
              <a:rPr lang="en-SG" dirty="0">
                <a:solidFill>
                  <a:srgbClr val="FFFF00"/>
                </a:solidFill>
                <a:latin typeface="Lucida Sans" panose="020B0602030504020204" pitchFamily="34" charset="0"/>
              </a:rPr>
              <a:t>Welcome.java</a:t>
            </a:r>
            <a:r>
              <a:rPr lang="en-SG" dirty="0">
                <a:solidFill>
                  <a:srgbClr val="FFFF00"/>
                </a:solidFill>
              </a:rPr>
              <a:t> </a:t>
            </a:r>
            <a:r>
              <a:rPr lang="en-SG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SG" dirty="0" err="1">
                <a:solidFill>
                  <a:srgbClr val="FFFF00"/>
                </a:solidFill>
                <a:latin typeface="Lucida Sans" panose="020B0602030504020204" pitchFamily="34" charset="0"/>
                <a:sym typeface="Wingdings" panose="05000000000000000000" pitchFamily="2" charset="2"/>
              </a:rPr>
              <a:t>Welcome.class</a:t>
            </a:r>
            <a:r>
              <a:rPr lang="en-SG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SG" dirty="0">
              <a:solidFill>
                <a:schemeClr val="bg1"/>
              </a:solidFill>
              <a:latin typeface="Lucida Sans" panose="020B0602030504020204" pitchFamily="34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sym typeface="Wingdings" panose="05000000000000000000" pitchFamily="2" charset="2"/>
              </a:rPr>
              <a:t>This </a:t>
            </a:r>
            <a:r>
              <a:rPr lang="en-SG" dirty="0" err="1">
                <a:solidFill>
                  <a:srgbClr val="FFFF00"/>
                </a:solidFill>
                <a:latin typeface="Lucida Sans" panose="020B0602030504020204" pitchFamily="34" charset="0"/>
                <a:sym typeface="Wingdings" panose="05000000000000000000" pitchFamily="2" charset="2"/>
              </a:rPr>
              <a:t>Welcome.class</a:t>
            </a:r>
            <a:r>
              <a:rPr lang="en-SG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SG" dirty="0">
                <a:solidFill>
                  <a:schemeClr val="bg1"/>
                </a:solidFill>
                <a:sym typeface="Wingdings" panose="05000000000000000000" pitchFamily="2" charset="2"/>
              </a:rPr>
              <a:t>file works for any platform (e.g. Windows vs. Mac OS).</a:t>
            </a:r>
          </a:p>
        </p:txBody>
      </p:sp>
    </p:spTree>
    <p:extLst>
      <p:ext uri="{BB962C8B-B14F-4D97-AF65-F5344CB8AC3E}">
        <p14:creationId xmlns:p14="http://schemas.microsoft.com/office/powerpoint/2010/main" val="1203294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3: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2 – Designer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Four main basic principles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- Encapsulation, Inheritance, Abstraction, Polymorphism </a:t>
            </a:r>
          </a:p>
          <a:p>
            <a:r>
              <a:rPr lang="en-US" dirty="0">
                <a:effectLst/>
              </a:rPr>
              <a:t>OOP Pros and Cons</a:t>
            </a:r>
          </a:p>
          <a:p>
            <a:r>
              <a:rPr lang="en-US" b="1" dirty="0">
                <a:solidFill>
                  <a:srgbClr val="FFFF00"/>
                </a:solidFill>
                <a:effectLst/>
              </a:rPr>
              <a:t>Case Study: Bank Account – Designer Mode</a:t>
            </a:r>
          </a:p>
          <a:p>
            <a:r>
              <a:rPr lang="en-US" dirty="0">
                <a:effectLst/>
              </a:rPr>
              <a:t>Case Study: Bank Account – User Mode</a:t>
            </a:r>
            <a:endParaRPr lang="en-US" b="1" dirty="0">
              <a:solidFill>
                <a:srgbClr val="FFFF00"/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3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5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to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5483" y="1524001"/>
            <a:ext cx="8264806" cy="4589462"/>
          </a:xfrm>
        </p:spPr>
        <p:txBody>
          <a:bodyPr>
            <a:normAutofit/>
          </a:bodyPr>
          <a:lstStyle/>
          <a:p>
            <a:r>
              <a:rPr lang="en-SG" dirty="0"/>
              <a:t>Purpose: 	A template to create instances (objects) out of it.</a:t>
            </a:r>
          </a:p>
          <a:p>
            <a:r>
              <a:rPr lang="en-SG" dirty="0"/>
              <a:t>Consists of 	</a:t>
            </a:r>
            <a:r>
              <a:rPr lang="en-SG" b="1" dirty="0"/>
              <a:t>Attributes</a:t>
            </a:r>
            <a:r>
              <a:rPr lang="en-SG" dirty="0"/>
              <a:t> + </a:t>
            </a:r>
            <a:r>
              <a:rPr lang="en-SG" b="1" dirty="0"/>
              <a:t>Methods</a:t>
            </a:r>
          </a:p>
          <a:p>
            <a:r>
              <a:rPr lang="en-SG" dirty="0"/>
              <a:t>All instances (objects) of the same class are independent entities that possess the same set of attributes and behaviours.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dirty="0"/>
              <a:t>To use the </a:t>
            </a:r>
            <a:r>
              <a:rPr lang="en-SG" u="sng" dirty="0"/>
              <a:t>service class</a:t>
            </a:r>
            <a:r>
              <a:rPr lang="en-SG" dirty="0"/>
              <a:t>, </a:t>
            </a:r>
            <a:r>
              <a:rPr lang="en-SG" u="sng" dirty="0"/>
              <a:t>a client class</a:t>
            </a:r>
            <a:r>
              <a:rPr lang="en-SG" dirty="0"/>
              <a:t> has to be created to access it.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SG" dirty="0"/>
              <a:t>A service class does not have a main program and it cannot be executed.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dirty="0"/>
              <a:t>Service class &amp; client class can be merged in a single program.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SG" dirty="0"/>
              <a:t>There can only be 1 public class in such a program &amp; the public class name must be identical to the program name.</a:t>
            </a:r>
          </a:p>
        </p:txBody>
      </p:sp>
    </p:spTree>
    <p:extLst>
      <p:ext uri="{BB962C8B-B14F-4D97-AF65-F5344CB8AC3E}">
        <p14:creationId xmlns:p14="http://schemas.microsoft.com/office/powerpoint/2010/main" val="2045599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Instance attributes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Attributes </a:t>
            </a:r>
            <a:r>
              <a:rPr lang="en-US" dirty="0"/>
              <a:t>are usually </a:t>
            </a:r>
            <a:r>
              <a:rPr lang="en-US" dirty="0">
                <a:solidFill>
                  <a:srgbClr val="C00000"/>
                </a:solidFill>
              </a:rPr>
              <a:t>private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Constants </a:t>
            </a:r>
            <a:r>
              <a:rPr lang="en-US" dirty="0"/>
              <a:t>are usually </a:t>
            </a:r>
            <a:r>
              <a:rPr lang="en-US" dirty="0" smtClean="0">
                <a:solidFill>
                  <a:srgbClr val="C00000"/>
                </a:solidFill>
              </a:rPr>
              <a:t>public.</a:t>
            </a:r>
            <a:endParaRPr lang="en-US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 err="1" smtClean="0">
                <a:solidFill>
                  <a:srgbClr val="C00000"/>
                </a:solidFill>
                <a:latin typeface="Lucida Sans" panose="020B0602030504020204" pitchFamily="34" charset="0"/>
              </a:rPr>
              <a:t>acctNum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  <a:latin typeface="Lucida Sans" panose="020B0602030504020204" pitchFamily="34" charset="0"/>
              </a:rPr>
              <a:t>balance</a:t>
            </a:r>
            <a:r>
              <a:rPr lang="en-US" dirty="0"/>
              <a:t> are </a:t>
            </a:r>
            <a:r>
              <a:rPr lang="en-US" u="sng" dirty="0"/>
              <a:t>instance attributes</a:t>
            </a:r>
            <a:r>
              <a:rPr lang="en-US" dirty="0"/>
              <a:t>, which can be accessed using </a:t>
            </a:r>
            <a:r>
              <a:rPr lang="en-US" u="sng" dirty="0"/>
              <a:t>instance methods</a:t>
            </a:r>
            <a:r>
              <a:rPr lang="en-US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Cannot be accessed using </a:t>
            </a:r>
            <a:r>
              <a:rPr lang="en-US" u="sng" dirty="0" smtClean="0"/>
              <a:t>class methods</a:t>
            </a:r>
            <a:r>
              <a:rPr lang="en-US" dirty="0" smtClean="0"/>
              <a:t>. (Why?)</a:t>
            </a:r>
            <a:endParaRPr lang="en-US" u="sng" dirty="0"/>
          </a:p>
        </p:txBody>
      </p:sp>
      <p:pic>
        <p:nvPicPr>
          <p:cNvPr id="1051" name="Object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960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Class attributes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Quantity </a:t>
            </a:r>
            <a:r>
              <a:rPr lang="en-US" dirty="0">
                <a:solidFill>
                  <a:schemeClr val="tx1"/>
                </a:solidFill>
              </a:rPr>
              <a:t>is a class attribute in </a:t>
            </a:r>
            <a:r>
              <a:rPr lang="en-US" dirty="0" err="1">
                <a:solidFill>
                  <a:schemeClr val="tx1"/>
                </a:solidFill>
              </a:rPr>
              <a:t>BankAcct</a:t>
            </a:r>
            <a:r>
              <a:rPr lang="en-US" dirty="0">
                <a:solidFill>
                  <a:schemeClr val="tx1"/>
                </a:solidFill>
              </a:rPr>
              <a:t> class (denoted by </a:t>
            </a:r>
            <a:r>
              <a:rPr lang="en-US" dirty="0">
                <a:solidFill>
                  <a:srgbClr val="C00000"/>
                </a:solidFill>
                <a:latin typeface="Lucida Sans" panose="020B0602030504020204" pitchFamily="34" charset="0"/>
              </a:rPr>
              <a:t>static</a:t>
            </a:r>
            <a:r>
              <a:rPr lang="en-US" dirty="0">
                <a:solidFill>
                  <a:schemeClr val="tx1"/>
                </a:solidFill>
              </a:rPr>
              <a:t>), which is shared by all instances (objects) of that class.</a:t>
            </a:r>
          </a:p>
          <a:p>
            <a:r>
              <a:rPr lang="en-US" u="sng" dirty="0">
                <a:solidFill>
                  <a:schemeClr val="tx1"/>
                </a:solidFill>
              </a:rPr>
              <a:t>Class attributes</a:t>
            </a:r>
            <a:r>
              <a:rPr lang="en-US" dirty="0">
                <a:solidFill>
                  <a:schemeClr val="tx1"/>
                </a:solidFill>
              </a:rPr>
              <a:t> can be accessed using </a:t>
            </a:r>
            <a:r>
              <a:rPr lang="en-US" u="sng" dirty="0" smtClean="0">
                <a:solidFill>
                  <a:schemeClr val="tx1"/>
                </a:solidFill>
              </a:rPr>
              <a:t>class / instance </a:t>
            </a:r>
            <a:r>
              <a:rPr lang="en-US" u="sng" dirty="0">
                <a:solidFill>
                  <a:schemeClr val="tx1"/>
                </a:solidFill>
              </a:rPr>
              <a:t>methods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pic>
        <p:nvPicPr>
          <p:cNvPr id="11285" name="Object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964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Constructors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Each class has one or more </a:t>
            </a:r>
            <a:r>
              <a:rPr lang="en-US" sz="2400" dirty="0">
                <a:solidFill>
                  <a:srgbClr val="C00000"/>
                </a:solidFill>
              </a:rPr>
              <a:t>constructors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To create an instance of the class</a:t>
            </a:r>
          </a:p>
          <a:p>
            <a:pPr lvl="1">
              <a:spcBef>
                <a:spcPts val="300"/>
              </a:spcBef>
            </a:pPr>
            <a:r>
              <a:rPr lang="en-US" sz="2200" dirty="0">
                <a:solidFill>
                  <a:srgbClr val="C00000"/>
                </a:solidFill>
              </a:rPr>
              <a:t>Default constructor </a:t>
            </a:r>
            <a:r>
              <a:rPr lang="en-US" sz="2200" dirty="0"/>
              <a:t>has no parameter and is automatically generated by compiler if class designer does not provide any constructor.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Non-default constructors are added by class designer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Constructors can be overloaded</a:t>
            </a:r>
          </a:p>
        </p:txBody>
      </p:sp>
      <p:pic>
        <p:nvPicPr>
          <p:cNvPr id="7190" name="Object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415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Overloading constructors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What is “this”?</a:t>
            </a:r>
          </a:p>
          <a:p>
            <a:pPr lvl="1"/>
            <a:r>
              <a:rPr lang="en-US" dirty="0" err="1" smtClean="0"/>
              <a:t>this.acctNum</a:t>
            </a:r>
            <a:r>
              <a:rPr lang="en-US" dirty="0" smtClean="0"/>
              <a:t> is the instance attribute</a:t>
            </a:r>
          </a:p>
          <a:p>
            <a:pPr lvl="1"/>
            <a:r>
              <a:rPr lang="en-US" sz="1800" dirty="0" err="1" smtClean="0"/>
              <a:t>acctNum</a:t>
            </a:r>
            <a:r>
              <a:rPr lang="en-US" sz="1800" dirty="0" smtClean="0"/>
              <a:t> is the parameter</a:t>
            </a:r>
            <a:endParaRPr lang="en-US" sz="1800" dirty="0"/>
          </a:p>
        </p:txBody>
      </p:sp>
      <p:pic>
        <p:nvPicPr>
          <p:cNvPr id="8214" name="Object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797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Overloading constructors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Calling to “this” must be the 1</a:t>
            </a:r>
            <a:r>
              <a:rPr lang="en-US" sz="2200" baseline="30000" dirty="0"/>
              <a:t>st</a:t>
            </a:r>
            <a:r>
              <a:rPr lang="en-US" sz="2200" dirty="0"/>
              <a:t> statement in a constructor.</a:t>
            </a:r>
          </a:p>
          <a:p>
            <a:r>
              <a:rPr lang="en-US" sz="2200" dirty="0"/>
              <a:t>When the default constructor (i.e. Constructor 1) is called, it in turn calls the 2</a:t>
            </a:r>
            <a:r>
              <a:rPr lang="en-US" sz="2200" baseline="30000" dirty="0"/>
              <a:t>nd</a:t>
            </a:r>
            <a:r>
              <a:rPr lang="en-US" sz="2200" dirty="0"/>
              <a:t> constructor to create a </a:t>
            </a:r>
            <a:r>
              <a:rPr lang="en-US" sz="2200" dirty="0" err="1">
                <a:latin typeface="Lucida Sans" panose="020B0602030504020204" pitchFamily="34" charset="0"/>
              </a:rPr>
              <a:t>BankAcct</a:t>
            </a:r>
            <a:r>
              <a:rPr lang="en-US" sz="2200" dirty="0">
                <a:latin typeface="Lucida Sans" panose="020B0602030504020204" pitchFamily="34" charset="0"/>
              </a:rPr>
              <a:t> </a:t>
            </a:r>
            <a:r>
              <a:rPr lang="en-US" sz="2200" dirty="0"/>
              <a:t>of </a:t>
            </a:r>
            <a:r>
              <a:rPr lang="en-US" sz="2200" dirty="0" err="1">
                <a:latin typeface="Lucida Sans" panose="020B0602030504020204" pitchFamily="34" charset="0"/>
              </a:rPr>
              <a:t>acctNum</a:t>
            </a:r>
            <a:r>
              <a:rPr lang="en-US" sz="2200" dirty="0"/>
              <a:t> = 9999 and </a:t>
            </a:r>
            <a:r>
              <a:rPr lang="en-US" sz="2200" dirty="0">
                <a:latin typeface="Lucida Sans" panose="020B0602030504020204" pitchFamily="34" charset="0"/>
              </a:rPr>
              <a:t>balance</a:t>
            </a:r>
            <a:r>
              <a:rPr lang="en-US" sz="2200" dirty="0"/>
              <a:t> = 450.</a:t>
            </a:r>
            <a:endParaRPr lang="en-US" sz="2000" dirty="0"/>
          </a:p>
        </p:txBody>
      </p:sp>
      <p:pic>
        <p:nvPicPr>
          <p:cNvPr id="10260" name="Object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685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Methods (</a:t>
            </a:r>
            <a:r>
              <a:rPr lang="en-SG" sz="2400" dirty="0" err="1" smtClean="0"/>
              <a:t>Accessors</a:t>
            </a:r>
            <a:r>
              <a:rPr lang="en-SG" sz="2400" dirty="0" smtClean="0"/>
              <a:t> / </a:t>
            </a:r>
            <a:r>
              <a:rPr lang="en-SG" sz="2400" dirty="0" err="1" smtClean="0"/>
              <a:t>Mutators</a:t>
            </a:r>
            <a:r>
              <a:rPr lang="en-SG" sz="2400" dirty="0" smtClean="0"/>
              <a:t>)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An </a:t>
            </a:r>
            <a:r>
              <a:rPr lang="en-US" dirty="0">
                <a:solidFill>
                  <a:srgbClr val="C00000"/>
                </a:solidFill>
              </a:rPr>
              <a:t>accessor </a:t>
            </a:r>
            <a:r>
              <a:rPr lang="en-US" dirty="0"/>
              <a:t>is a method that accesses (retrieves) the value of an object’s attribute</a:t>
            </a:r>
          </a:p>
          <a:p>
            <a:pPr lvl="1">
              <a:spcBef>
                <a:spcPts val="300"/>
              </a:spcBef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>
                <a:solidFill>
                  <a:srgbClr val="0000FF"/>
                </a:solidFill>
              </a:rPr>
              <a:t>getAcctNum</a:t>
            </a:r>
            <a:r>
              <a:rPr lang="en-US" dirty="0">
                <a:solidFill>
                  <a:srgbClr val="0000FF"/>
                </a:solidFill>
              </a:rPr>
              <a:t>()</a:t>
            </a:r>
            <a:r>
              <a:rPr lang="en-US" dirty="0"/>
              <a:t>, </a:t>
            </a:r>
            <a:r>
              <a:rPr lang="en-US" dirty="0" err="1">
                <a:solidFill>
                  <a:srgbClr val="0000FF"/>
                </a:solidFill>
              </a:rPr>
              <a:t>getBalance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Return type: usually same as data type of variable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A </a:t>
            </a:r>
            <a:r>
              <a:rPr lang="en-US" dirty="0" err="1">
                <a:solidFill>
                  <a:srgbClr val="C00000"/>
                </a:solidFill>
              </a:rPr>
              <a:t>mutator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method that mutates (modifies) the value of an object’s attribute</a:t>
            </a:r>
          </a:p>
          <a:p>
            <a:pPr lvl="1">
              <a:spcBef>
                <a:spcPts val="300"/>
              </a:spcBef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smtClean="0">
                <a:solidFill>
                  <a:srgbClr val="0000FF"/>
                </a:solidFill>
              </a:rPr>
              <a:t>withdraw(</a:t>
            </a:r>
            <a:r>
              <a:rPr lang="en-US" dirty="0" err="1" smtClean="0">
                <a:solidFill>
                  <a:srgbClr val="0000FF"/>
                </a:solidFill>
              </a:rPr>
              <a:t>amt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deposit(</a:t>
            </a:r>
            <a:r>
              <a:rPr lang="en-US" dirty="0" err="1" smtClean="0">
                <a:solidFill>
                  <a:srgbClr val="0000FF"/>
                </a:solidFill>
              </a:rPr>
              <a:t>amt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spcBef>
                <a:spcPts val="300"/>
              </a:spcBef>
            </a:pPr>
            <a:r>
              <a:rPr lang="en-US" dirty="0" smtClean="0"/>
              <a:t>Return type: usually </a:t>
            </a:r>
            <a:r>
              <a:rPr lang="en-US" dirty="0" smtClean="0">
                <a:solidFill>
                  <a:srgbClr val="0000FF"/>
                </a:solidFill>
              </a:rPr>
              <a:t>void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SG" sz="1800" dirty="0"/>
          </a:p>
        </p:txBody>
      </p:sp>
      <p:pic>
        <p:nvPicPr>
          <p:cNvPr id="4122" name="Object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036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/>
              <a:t>Try these: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726141" y="1524001"/>
            <a:ext cx="7924147" cy="4589462"/>
          </a:xfrm>
        </p:spPr>
        <p:txBody>
          <a:bodyPr>
            <a:normAutofit/>
          </a:bodyPr>
          <a:lstStyle/>
          <a:p>
            <a:r>
              <a:rPr lang="en-SG" sz="1800" dirty="0"/>
              <a:t>Create a </a:t>
            </a:r>
            <a:r>
              <a:rPr lang="en-SG" sz="1800" dirty="0" smtClean="0"/>
              <a:t>method </a:t>
            </a:r>
            <a:r>
              <a:rPr lang="en-SG" sz="1800" b="1" dirty="0" smtClean="0"/>
              <a:t>public void withdraw(double amount)</a:t>
            </a:r>
            <a:r>
              <a:rPr lang="en-SG" sz="1800" dirty="0" smtClean="0"/>
              <a:t> </a:t>
            </a:r>
            <a:r>
              <a:rPr lang="en-SG" sz="1800" dirty="0"/>
              <a:t>to withdraw money from a bank account.</a:t>
            </a:r>
          </a:p>
          <a:p>
            <a:r>
              <a:rPr lang="en-SG" sz="1800" dirty="0" smtClean="0"/>
              <a:t>Create a method </a:t>
            </a:r>
            <a:r>
              <a:rPr lang="en-SG" sz="1800" b="1" dirty="0" smtClean="0"/>
              <a:t>public void </a:t>
            </a:r>
            <a:r>
              <a:rPr lang="en-SG" sz="1800" b="1" dirty="0" err="1" smtClean="0"/>
              <a:t>updateAcct</a:t>
            </a:r>
            <a:r>
              <a:rPr lang="en-SG" sz="1800" b="1" dirty="0" smtClean="0"/>
              <a:t>(</a:t>
            </a:r>
            <a:r>
              <a:rPr lang="en-SG" sz="1800" b="1" dirty="0" err="1" smtClean="0"/>
              <a:t>int</a:t>
            </a:r>
            <a:r>
              <a:rPr lang="en-SG" sz="1800" b="1" dirty="0" smtClean="0"/>
              <a:t> </a:t>
            </a:r>
            <a:r>
              <a:rPr lang="en-SG" sz="1800" b="1" dirty="0" err="1" smtClean="0"/>
              <a:t>newAcctNumber</a:t>
            </a:r>
            <a:r>
              <a:rPr lang="en-SG" sz="1800" b="1" dirty="0" smtClean="0"/>
              <a:t>)</a:t>
            </a:r>
            <a:endParaRPr lang="en-SG" sz="1800" dirty="0" smtClean="0"/>
          </a:p>
          <a:p>
            <a:pPr lvl="1"/>
            <a:r>
              <a:rPr lang="en-SG" sz="1600" dirty="0" smtClean="0"/>
              <a:t>How </a:t>
            </a:r>
            <a:r>
              <a:rPr lang="en-SG" sz="1600" dirty="0"/>
              <a:t>can we change a bank account number to another but keeping the balance intact?</a:t>
            </a:r>
          </a:p>
          <a:p>
            <a:pPr lvl="1"/>
            <a:r>
              <a:rPr lang="en-SG" sz="1600" dirty="0"/>
              <a:t>Create a method to output the updated bank account number.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52400" y="4532903"/>
            <a:ext cx="5823068" cy="1585049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lIns="182880" tIns="182880" rIns="274320" bIns="18288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1" dirty="0">
                <a:latin typeface="+mj-lt"/>
                <a:cs typeface="Courier New" pitchFamily="49" charset="0"/>
              </a:rPr>
              <a:t>Note: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+mj-lt"/>
                <a:cs typeface="Courier New" pitchFamily="49" charset="0"/>
              </a:rPr>
              <a:t>There is no main method in </a:t>
            </a:r>
            <a:r>
              <a:rPr lang="en-US" sz="1600" dirty="0" err="1">
                <a:latin typeface="+mj-lt"/>
                <a:cs typeface="Courier New" pitchFamily="49" charset="0"/>
              </a:rPr>
              <a:t>BankAcct</a:t>
            </a:r>
            <a:r>
              <a:rPr lang="en-US" sz="1600" dirty="0">
                <a:latin typeface="+mj-lt"/>
                <a:cs typeface="Courier New" pitchFamily="49" charset="0"/>
              </a:rPr>
              <a:t> class.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+mj-lt"/>
                <a:cs typeface="Courier New" pitchFamily="49" charset="0"/>
              </a:rPr>
              <a:t>It is a designer class, not a user class (application program).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+mj-lt"/>
                <a:cs typeface="Courier New" pitchFamily="49" charset="0"/>
              </a:rPr>
              <a:t>You cannot execute </a:t>
            </a:r>
            <a:r>
              <a:rPr lang="en-US" sz="1600" dirty="0" err="1">
                <a:latin typeface="+mj-lt"/>
                <a:cs typeface="Courier New" pitchFamily="49" charset="0"/>
              </a:rPr>
              <a:t>BankAcct</a:t>
            </a:r>
            <a:r>
              <a:rPr lang="en-US" sz="1600" dirty="0">
                <a:latin typeface="+mj-lt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5903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Overriding Parent Method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SG" sz="1800" dirty="0"/>
              <a:t>Overriding method: </a:t>
            </a:r>
            <a:r>
              <a:rPr lang="en-SG" sz="1800" dirty="0" err="1"/>
              <a:t>toString</a:t>
            </a:r>
            <a:r>
              <a:rPr lang="en-SG" sz="1800" dirty="0"/>
              <a:t>()</a:t>
            </a:r>
          </a:p>
          <a:p>
            <a:pPr lvl="1"/>
            <a:r>
              <a:rPr lang="en-SG" sz="1600" dirty="0"/>
              <a:t>Returns a string, which is a string representation of the data in an object (up to you to format the string to your desired liking).</a:t>
            </a:r>
          </a:p>
          <a:p>
            <a:endParaRPr lang="en-SG" sz="1800" dirty="0"/>
          </a:p>
        </p:txBody>
      </p:sp>
      <p:pic>
        <p:nvPicPr>
          <p:cNvPr id="12308" name="Object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541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1: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Introduction to Java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cycle process: </a:t>
            </a:r>
            <a:br>
              <a:rPr lang="en-US" dirty="0"/>
            </a:br>
            <a:r>
              <a:rPr lang="en-US" dirty="0"/>
              <a:t>Writing (using editor) → Compiling (</a:t>
            </a:r>
            <a:r>
              <a:rPr lang="en-US" dirty="0" err="1"/>
              <a:t>javac</a:t>
            </a:r>
            <a:r>
              <a:rPr lang="en-US" dirty="0"/>
              <a:t>) → Executing (java)</a:t>
            </a:r>
          </a:p>
          <a:p>
            <a:r>
              <a:rPr lang="en-US" b="1" dirty="0">
                <a:solidFill>
                  <a:srgbClr val="FFFF00"/>
                </a:solidFill>
                <a:effectLst/>
              </a:rPr>
              <a:t>Basic program structure</a:t>
            </a:r>
          </a:p>
          <a:p>
            <a:r>
              <a:rPr lang="en-US" dirty="0">
                <a:effectLst/>
              </a:rPr>
              <a:t>Basic Java elements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3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48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 smtClean="0"/>
              <a:t>Overriding Parent Method</a:t>
            </a:r>
            <a:endParaRPr lang="en-SG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SG" sz="1800" dirty="0"/>
              <a:t>Overriding method: equals()</a:t>
            </a:r>
          </a:p>
          <a:p>
            <a:pPr lvl="1"/>
            <a:r>
              <a:rPr lang="en-SG" sz="1600" dirty="0" smtClean="0"/>
              <a:t>Defines the condition in which </a:t>
            </a:r>
            <a:r>
              <a:rPr lang="en-SG" sz="1600" b="1" dirty="0" smtClean="0"/>
              <a:t>this</a:t>
            </a:r>
            <a:r>
              <a:rPr lang="en-SG" sz="1600" dirty="0" smtClean="0"/>
              <a:t> object is considered equal to </a:t>
            </a:r>
            <a:r>
              <a:rPr lang="en-SG" sz="1600" b="1" dirty="0" err="1" smtClean="0"/>
              <a:t>obj</a:t>
            </a:r>
            <a:endParaRPr lang="en-SG" sz="1600" b="1" dirty="0"/>
          </a:p>
          <a:p>
            <a:r>
              <a:rPr lang="en-SG" sz="1800" dirty="0"/>
              <a:t>Why not ‘==‘?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SG" sz="1600" dirty="0"/>
              <a:t>== compares the references of objects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SG" sz="1600" dirty="0" smtClean="0"/>
              <a:t>.equals</a:t>
            </a:r>
            <a:r>
              <a:rPr lang="en-SG" sz="1600" dirty="0"/>
              <a:t>() compares if 2 objects have the same data values.</a:t>
            </a:r>
          </a:p>
          <a:p>
            <a:endParaRPr lang="en-SG" sz="1800" dirty="0"/>
          </a:p>
        </p:txBody>
      </p:sp>
      <p:pic>
        <p:nvPicPr>
          <p:cNvPr id="13331" name="Object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069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3: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OOP Part 2 – Designer Mode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Four main basic principles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- Encapsulation, Inheritance, Abstraction, Polymorphism </a:t>
            </a:r>
          </a:p>
          <a:p>
            <a:r>
              <a:rPr lang="en-US" dirty="0">
                <a:effectLst/>
              </a:rPr>
              <a:t>OOP Pros and Cons</a:t>
            </a:r>
          </a:p>
          <a:p>
            <a:r>
              <a:rPr lang="en-US" dirty="0"/>
              <a:t>Case Study: Bank Account – Designer Mode</a:t>
            </a:r>
          </a:p>
          <a:p>
            <a:r>
              <a:rPr lang="en-US" b="1" dirty="0">
                <a:solidFill>
                  <a:srgbClr val="FFFF00"/>
                </a:solidFill>
                <a:effectLst/>
              </a:rPr>
              <a:t>Case Study: Bank Account – User Mode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3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37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Sample User </a:t>
            </a:r>
            <a:r>
              <a:rPr lang="en-SG" dirty="0" smtClean="0"/>
              <a:t>Class (</a:t>
            </a:r>
            <a:r>
              <a:rPr lang="en-SG" dirty="0" err="1" smtClean="0"/>
              <a:t>TestBankAcct</a:t>
            </a:r>
            <a:r>
              <a:rPr lang="en-SG" dirty="0" smtClean="0"/>
              <a:t>)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Which constructor is used?</a:t>
            </a:r>
          </a:p>
          <a:p>
            <a:r>
              <a:rPr lang="en-SG" dirty="0"/>
              <a:t>What is the output?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5800" y="2809558"/>
            <a:ext cx="36576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urier New" pitchFamily="49" charset="0"/>
              </a:rPr>
              <a:t>Before transactions: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Account number: 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Balance: 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Account number: 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Balance: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4286886"/>
            <a:ext cx="36576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Courier New" pitchFamily="49" charset="0"/>
              </a:rPr>
              <a:t>After transactions: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Account number: 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Balance: 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Account number: 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Balance: </a:t>
            </a:r>
          </a:p>
        </p:txBody>
      </p:sp>
      <p:pic>
        <p:nvPicPr>
          <p:cNvPr id="6165" name="Object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524000"/>
            <a:ext cx="3810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698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Compiling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9624" y="1524001"/>
            <a:ext cx="8300664" cy="4589462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BankAcct.java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TestBankAcct.java</a:t>
            </a:r>
            <a:r>
              <a:rPr lang="en-US" dirty="0"/>
              <a:t> can be compiled independently.</a:t>
            </a:r>
          </a:p>
          <a:p>
            <a:pPr>
              <a:spcBef>
                <a:spcPts val="600"/>
              </a:spcBef>
            </a:pPr>
            <a:r>
              <a:rPr lang="en-US" dirty="0"/>
              <a:t>Only </a:t>
            </a:r>
            <a:r>
              <a:rPr lang="en-US" dirty="0" err="1">
                <a:solidFill>
                  <a:srgbClr val="0000FF"/>
                </a:solidFill>
              </a:rPr>
              <a:t>TestBackAcct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class can be executed.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kern="0" dirty="0"/>
              <a:t>We say </a:t>
            </a:r>
            <a:r>
              <a:rPr lang="en-US" kern="0" dirty="0" err="1">
                <a:solidFill>
                  <a:srgbClr val="0000FF"/>
                </a:solidFill>
              </a:rPr>
              <a:t>TestBankAcct</a:t>
            </a:r>
            <a:r>
              <a:rPr lang="en-US" kern="0" dirty="0">
                <a:solidFill>
                  <a:srgbClr val="0000FF"/>
                </a:solidFill>
              </a:rPr>
              <a:t> </a:t>
            </a:r>
            <a:r>
              <a:rPr lang="en-US" kern="0" dirty="0">
                <a:solidFill>
                  <a:srgbClr val="C00000"/>
                </a:solidFill>
              </a:rPr>
              <a:t>uses</a:t>
            </a:r>
            <a:r>
              <a:rPr lang="en-US" kern="0" dirty="0"/>
              <a:t> or </a:t>
            </a:r>
            <a:r>
              <a:rPr lang="en-US" kern="0" dirty="0">
                <a:solidFill>
                  <a:srgbClr val="C00000"/>
                </a:solidFill>
              </a:rPr>
              <a:t>depends on</a:t>
            </a:r>
            <a:r>
              <a:rPr lang="en-US" kern="0" dirty="0"/>
              <a:t> </a:t>
            </a:r>
            <a:r>
              <a:rPr lang="en-US" kern="0" dirty="0" err="1">
                <a:solidFill>
                  <a:srgbClr val="0000FF"/>
                </a:solidFill>
              </a:rPr>
              <a:t>BankAcct</a:t>
            </a:r>
            <a:r>
              <a:rPr lang="en-US" kern="0" dirty="0"/>
              <a:t>.</a:t>
            </a:r>
          </a:p>
          <a:p>
            <a:pPr>
              <a:spcBef>
                <a:spcPts val="600"/>
              </a:spcBef>
            </a:pPr>
            <a:r>
              <a:rPr lang="en-US" kern="0" dirty="0"/>
              <a:t>We can write many clients that depend on the same service class. </a:t>
            </a:r>
          </a:p>
          <a:p>
            <a:pPr>
              <a:spcBef>
                <a:spcPts val="600"/>
              </a:spcBef>
            </a:pPr>
            <a:r>
              <a:rPr lang="en-US" kern="0" dirty="0"/>
              <a:t>Likewise, a client may also depend on more than one service class. </a:t>
            </a:r>
            <a:endParaRPr lang="en-US" sz="18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2627333" y="2674305"/>
            <a:ext cx="3571695" cy="1107996"/>
          </a:xfrm>
          <a:prstGeom prst="rect">
            <a:avLst/>
          </a:prstGeom>
          <a:solidFill>
            <a:srgbClr val="CCFF99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74320" tIns="91440" rIns="274320" bIns="91440" rtlCol="0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  <a:latin typeface="Lucida Sans" panose="020B0602030504020204" pitchFamily="34" charset="0"/>
                <a:cs typeface="Courier New" pitchFamily="49" charset="0"/>
              </a:rPr>
              <a:t>javac BankAcct.java</a:t>
            </a:r>
          </a:p>
          <a:p>
            <a:r>
              <a:rPr lang="en-US" sz="2000" dirty="0">
                <a:solidFill>
                  <a:srgbClr val="660066"/>
                </a:solidFill>
                <a:latin typeface="Lucida Sans" panose="020B0602030504020204" pitchFamily="34" charset="0"/>
                <a:cs typeface="Courier New" pitchFamily="49" charset="0"/>
              </a:rPr>
              <a:t>javac TestBankAcct.java</a:t>
            </a:r>
          </a:p>
          <a:p>
            <a:r>
              <a:rPr lang="en-US" sz="2000" dirty="0">
                <a:solidFill>
                  <a:srgbClr val="660066"/>
                </a:solidFill>
                <a:latin typeface="Lucida Sans" panose="020B0602030504020204" pitchFamily="34" charset="0"/>
                <a:cs typeface="Courier New" pitchFamily="49" charset="0"/>
              </a:rPr>
              <a:t>java TestBankAcct</a:t>
            </a:r>
            <a:endParaRPr lang="en-SG" sz="2000" dirty="0">
              <a:solidFill>
                <a:srgbClr val="660066"/>
              </a:solidFill>
              <a:latin typeface="Lucida Sans" panose="020B0602030504020204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367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4: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Arrays &amp; </a:t>
            </a:r>
            <a:r>
              <a:rPr lang="en-SG" dirty="0" err="1">
                <a:solidFill>
                  <a:schemeClr val="bg1"/>
                </a:solidFill>
              </a:rPr>
              <a:t>Arraylists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FF00"/>
                </a:solidFill>
                <a:effectLst/>
              </a:rPr>
              <a:t>Initialisation</a:t>
            </a:r>
            <a:r>
              <a:rPr lang="en-US" b="1" dirty="0">
                <a:solidFill>
                  <a:srgbClr val="FFFF00"/>
                </a:solidFill>
                <a:effectLst/>
              </a:rPr>
              <a:t> of Arrays</a:t>
            </a:r>
          </a:p>
          <a:p>
            <a:r>
              <a:rPr lang="en-US" dirty="0"/>
              <a:t>Arrays vs </a:t>
            </a:r>
            <a:r>
              <a:rPr lang="en-US" dirty="0" err="1"/>
              <a:t>Arraylists</a:t>
            </a:r>
            <a:endParaRPr lang="en-US" dirty="0"/>
          </a:p>
          <a:p>
            <a:r>
              <a:rPr lang="en-US" dirty="0" err="1"/>
              <a:t>Arraylist</a:t>
            </a:r>
            <a:r>
              <a:rPr lang="en-US" dirty="0"/>
              <a:t>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3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03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 to Arrays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The simplest way to store a collection of data of the same type.</a:t>
            </a:r>
          </a:p>
          <a:p>
            <a:r>
              <a:rPr lang="en-SG" dirty="0"/>
              <a:t>In Java, array is an object. It has a public length </a:t>
            </a:r>
            <a:r>
              <a:rPr lang="en-SG" b="1" dirty="0"/>
              <a:t>attribute</a:t>
            </a:r>
            <a:r>
              <a:rPr lang="en-SG" dirty="0"/>
              <a:t> (not a method!)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dirty="0"/>
              <a:t>Stores its elements in contiguous memory.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SG" dirty="0"/>
              <a:t>Array index starts from zero.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3869" y="4146918"/>
            <a:ext cx="7158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dirty="0">
                <a:solidFill>
                  <a:srgbClr val="C00000"/>
                </a:solidFill>
                <a:highlight>
                  <a:srgbClr val="FFFF00"/>
                </a:highlight>
                <a:latin typeface="Lucida Sans" panose="020B0602030504020204" pitchFamily="34" charset="0"/>
              </a:rPr>
              <a:t>&lt;data type&gt;[ ]&lt;variable&gt; = new&lt;data type&gt;[&lt;size&gt;];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3578" y="4853191"/>
            <a:ext cx="4469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err="1">
                <a:solidFill>
                  <a:srgbClr val="C00000"/>
                </a:solidFill>
                <a:latin typeface="Lucida Sans" panose="020B0602030504020204" pitchFamily="34" charset="0"/>
              </a:rPr>
              <a:t>int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[] digits = new </a:t>
            </a:r>
            <a:r>
              <a:rPr lang="en-SG" dirty="0" err="1">
                <a:solidFill>
                  <a:srgbClr val="C00000"/>
                </a:solidFill>
                <a:latin typeface="Lucida Sans" panose="020B0602030504020204" pitchFamily="34" charset="0"/>
              </a:rPr>
              <a:t>int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[10]; </a:t>
            </a:r>
          </a:p>
          <a:p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double[] scores = new double[85];</a:t>
            </a:r>
          </a:p>
          <a:p>
            <a:r>
              <a:rPr lang="en-SG" dirty="0" err="1">
                <a:solidFill>
                  <a:srgbClr val="C00000"/>
                </a:solidFill>
                <a:latin typeface="Lucida Sans" panose="020B0602030504020204" pitchFamily="34" charset="0"/>
              </a:rPr>
              <a:t>boolean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[] payable = new </a:t>
            </a:r>
            <a:r>
              <a:rPr lang="en-SG" dirty="0" err="1">
                <a:solidFill>
                  <a:srgbClr val="C00000"/>
                </a:solidFill>
                <a:latin typeface="Lucida Sans" panose="020B0602030504020204" pitchFamily="34" charset="0"/>
              </a:rPr>
              <a:t>boolean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[5];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98495" y="4853191"/>
            <a:ext cx="3256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ym typeface="Wingdings" panose="05000000000000000000" pitchFamily="2" charset="2"/>
              </a:rPr>
              <a:t> 	</a:t>
            </a:r>
            <a:r>
              <a:rPr lang="en-SG" b="1" dirty="0"/>
              <a:t>Default value: 0</a:t>
            </a:r>
          </a:p>
          <a:p>
            <a:r>
              <a:rPr lang="en-SG" b="1" dirty="0">
                <a:sym typeface="Wingdings" panose="05000000000000000000" pitchFamily="2" charset="2"/>
              </a:rPr>
              <a:t>	</a:t>
            </a:r>
            <a:r>
              <a:rPr lang="en-SG" b="1" dirty="0"/>
              <a:t>Default value: 0.0</a:t>
            </a:r>
          </a:p>
          <a:p>
            <a:r>
              <a:rPr lang="en-SG" b="1" dirty="0">
                <a:sym typeface="Wingdings" panose="05000000000000000000" pitchFamily="2" charset="2"/>
              </a:rPr>
              <a:t>	</a:t>
            </a:r>
            <a:r>
              <a:rPr lang="en-SG" b="1" dirty="0"/>
              <a:t>Default value: false</a:t>
            </a:r>
          </a:p>
        </p:txBody>
      </p:sp>
    </p:spTree>
    <p:extLst>
      <p:ext uri="{BB962C8B-B14F-4D97-AF65-F5344CB8AC3E}">
        <p14:creationId xmlns:p14="http://schemas.microsoft.com/office/powerpoint/2010/main" val="2518228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1-Dimensional Arrays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19331" y="1736944"/>
            <a:ext cx="7187699" cy="3847207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class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TestArray1 {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static void 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main(String[] args) {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SG" sz="1600" dirty="0" err="1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[]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;			 </a:t>
            </a:r>
            <a:r>
              <a:rPr lang="en-SG" sz="14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// </a:t>
            </a:r>
            <a:r>
              <a:rPr lang="en-SG" sz="1400" dirty="0" err="1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4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 is a reference</a:t>
            </a: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4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= 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new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SG" sz="1600" dirty="0" err="1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5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]; 	</a:t>
            </a:r>
            <a:r>
              <a:rPr lang="en-SG" sz="16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// </a:t>
            </a:r>
            <a:r>
              <a:rPr lang="en-SG" sz="1600" dirty="0" err="1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 now refers (points) to this new array</a:t>
            </a:r>
            <a:endParaRPr lang="en-SG" sz="16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System.out.println(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"Length = " 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+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arr.length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 =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100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1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 =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 -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37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2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 =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1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 /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2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endParaRPr lang="en-SG" sz="16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nn-NO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 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nn-NO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 i=</a:t>
            </a:r>
            <a:r>
              <a:rPr lang="nn-NO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; i&lt;arr.length; i++)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	System.out.println(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</a:t>
            </a:r>
            <a:r>
              <a:rPr lang="en-SG" sz="1600" dirty="0" err="1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[" 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+ i +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"] = " 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+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}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US" sz="1600" dirty="0">
              <a:latin typeface="Lucida Sans" panose="020B0602030504020204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75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2-Dimensional Arrays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4172" y="1624209"/>
            <a:ext cx="7620000" cy="4293483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class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Test2DArray {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static void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main(String[] args) {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[][] array2D = { {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4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5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2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}, {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1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3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}, {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7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1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5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6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} };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endParaRPr lang="en-SG" sz="105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System.out.println(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"array2D.length = "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+ array2D.length);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nn-NO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nn-NO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 </a:t>
            </a:r>
            <a:r>
              <a:rPr lang="nn-NO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nn-NO" dirty="0">
                <a:latin typeface="Lucida Sans" panose="020B0602030504020204" pitchFamily="34" charset="0"/>
                <a:cs typeface="Courier New" pitchFamily="49" charset="0"/>
              </a:rPr>
              <a:t> i = </a:t>
            </a:r>
            <a:r>
              <a:rPr lang="nn-NO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nn-NO" dirty="0">
                <a:latin typeface="Lucida Sans" panose="020B0602030504020204" pitchFamily="34" charset="0"/>
                <a:cs typeface="Courier New" pitchFamily="49" charset="0"/>
              </a:rPr>
              <a:t>; i &lt; array2D.length; i++)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	System.out.println(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"array2D["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+ i +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"].length = " 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	                   + array2D[i].length);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endParaRPr lang="en-SG" sz="105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row =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; row &lt; array2D.length; row++) {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col =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; col &lt; array2D[row].length; col++)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		System.out.print(array2D[row][col] +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 "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	System.out.println();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}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}</a:t>
            </a:r>
          </a:p>
          <a:p>
            <a:pPr>
              <a:tabLst>
                <a:tab pos="176213" algn="l"/>
                <a:tab pos="446088" algn="l"/>
                <a:tab pos="717550" algn="l"/>
                <a:tab pos="89376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Lucida Sans" panose="020B0602030504020204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92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Enhanced For-Loop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7833" y="2091189"/>
            <a:ext cx="4015711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Syntax:</a:t>
            </a:r>
          </a:p>
          <a:p>
            <a:endParaRPr lang="en-US" i="1" dirty="0"/>
          </a:p>
          <a:p>
            <a:pPr algn="ctr"/>
            <a:r>
              <a:rPr lang="en-US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datatype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e: </a:t>
            </a:r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array_name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)</a:t>
            </a:r>
          </a:p>
          <a:p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Go through all elements in the array. “e” automatically refers to the array element sequentially in each iteration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133440" y="1653107"/>
            <a:ext cx="4522045" cy="393954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class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TestArray2 {</a:t>
            </a: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static void 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main(String[]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 {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endParaRPr lang="en-SG" sz="16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[]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= {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35.1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21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57.7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18.3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};</a:t>
            </a:r>
            <a:endParaRPr lang="en-SG" sz="1400" dirty="0">
              <a:solidFill>
                <a:srgbClr val="663300"/>
              </a:solidFill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nn-NO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 (int 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i=</a:t>
            </a:r>
            <a:r>
              <a:rPr lang="nn-NO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; i&lt;arr.length; i++) 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System.out.print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 +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 "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US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endParaRPr lang="en-SG" sz="16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System.out.println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();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element: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 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System.out.print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(element +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 "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US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endParaRPr lang="en-SG" sz="16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System.out.println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();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US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 smtClean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SG" sz="16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US" sz="1600" dirty="0">
              <a:latin typeface="Lucida Sans" panose="020B0602030504020204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902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String[] in main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7813" y="1476990"/>
            <a:ext cx="632564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class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TestCommandLineArgs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 {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static void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main(String[] 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) {</a:t>
            </a:r>
            <a:endParaRPr lang="en-SG" dirty="0">
              <a:solidFill>
                <a:srgbClr val="663300"/>
              </a:solidFill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en-SG" dirty="0" err="1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=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; 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&lt;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args.length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; 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++)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System.out.println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</a:t>
            </a:r>
            <a:r>
              <a:rPr lang="en-SG" dirty="0" err="1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["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+ 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 + </a:t>
            </a:r>
            <a:r>
              <a:rPr lang="en-SG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"] = " 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+ 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]);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	}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</a:tabLst>
            </a:pPr>
            <a:r>
              <a:rPr lang="en-SG" dirty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SG" dirty="0">
              <a:latin typeface="Lucida Sans" panose="020B0602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9282" y="3818732"/>
            <a:ext cx="719100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java </a:t>
            </a:r>
            <a:r>
              <a:rPr lang="en-US" sz="1600" dirty="0" err="1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TestCommandLineArgs</a:t>
            </a:r>
            <a:r>
              <a:rPr lang="en-US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 The "Harry Potter" series has 7 books.</a:t>
            </a:r>
          </a:p>
          <a:p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[0] = The</a:t>
            </a:r>
          </a:p>
          <a:p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[1] = Harry Potter</a:t>
            </a:r>
          </a:p>
          <a:p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[2] = series</a:t>
            </a:r>
          </a:p>
          <a:p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[3] = has</a:t>
            </a:r>
          </a:p>
          <a:p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[4] = 7</a:t>
            </a:r>
          </a:p>
          <a:p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[5] = books.</a:t>
            </a:r>
            <a:endParaRPr lang="en-SG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2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Main Method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pPr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When the operating system starts running a program, the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en-SG" dirty="0"/>
              <a:t> method is the first to be executed.</a:t>
            </a:r>
          </a:p>
          <a:p>
            <a:r>
              <a:rPr lang="en-SG" dirty="0"/>
              <a:t>There should only be 1 main method in a program.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73354"/>
              </p:ext>
            </p:extLst>
          </p:nvPr>
        </p:nvGraphicFramePr>
        <p:xfrm>
          <a:off x="556931" y="3388662"/>
          <a:ext cx="7897905" cy="2510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854">
                  <a:extLst>
                    <a:ext uri="{9D8B030D-6E8A-4147-A177-3AD203B41FA5}">
                      <a16:colId xmlns="" xmlns:a16="http://schemas.microsoft.com/office/drawing/2014/main" val="2339158526"/>
                    </a:ext>
                  </a:extLst>
                </a:gridCol>
                <a:gridCol w="4887051">
                  <a:extLst>
                    <a:ext uri="{9D8B030D-6E8A-4147-A177-3AD203B41FA5}">
                      <a16:colId xmlns="" xmlns:a16="http://schemas.microsoft.com/office/drawing/2014/main" val="105537860"/>
                    </a:ext>
                  </a:extLst>
                </a:gridCol>
              </a:tblGrid>
              <a:tr h="46324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Java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33040624"/>
                  </a:ext>
                </a:extLst>
              </a:tr>
              <a:tr h="2046867">
                <a:tc>
                  <a:txBody>
                    <a:bodyPr/>
                    <a:lstStyle/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 main(void)  {</a:t>
                      </a:r>
                    </a:p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return 0;</a:t>
                      </a:r>
                    </a:p>
                    <a:p>
                      <a:pPr algn="l"/>
                      <a:r>
                        <a:rPr lang="en-SG" sz="1600" dirty="0">
                          <a:latin typeface="Lucida Sans" panose="020B0602030504020204" pitchFamily="34" charset="0"/>
                        </a:rPr>
                        <a:t>}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Lucida Sans" panose="020B0602030504020204" pitchFamily="34" charset="0"/>
                        </a:rPr>
                        <a:t>public</a:t>
                      </a:r>
                      <a:r>
                        <a:rPr lang="en-SG" sz="16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Lucida Sans" panose="020B0602030504020204" pitchFamily="34" charset="0"/>
                        </a:rPr>
                        <a:t> static void 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main (String[] </a:t>
                      </a:r>
                      <a:r>
                        <a:rPr lang="en-SG" sz="1600" baseline="0" dirty="0" err="1">
                          <a:latin typeface="Lucida Sans" panose="020B0602030504020204" pitchFamily="34" charset="0"/>
                        </a:rPr>
                        <a:t>args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) {</a:t>
                      </a:r>
                    </a:p>
                    <a:p>
                      <a:pPr algn="l"/>
                      <a:endParaRPr lang="en-SG" sz="1600" baseline="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endParaRPr lang="en-SG" sz="1600" baseline="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}</a:t>
                      </a:r>
                      <a:endParaRPr lang="en-SG" sz="1600" dirty="0"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33960093"/>
                  </a:ext>
                </a:extLst>
              </a:tr>
            </a:tbl>
          </a:graphicData>
        </a:graphic>
      </p:graphicFrame>
      <p:sp>
        <p:nvSpPr>
          <p:cNvPr id="18" name="Left Brace 17"/>
          <p:cNvSpPr/>
          <p:nvPr/>
        </p:nvSpPr>
        <p:spPr>
          <a:xfrm rot="5400000">
            <a:off x="4500234" y="3557796"/>
            <a:ext cx="143155" cy="1703669"/>
          </a:xfrm>
          <a:prstGeom prst="leftBrace">
            <a:avLst>
              <a:gd name="adj1" fmla="val 51272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647181" y="3938700"/>
            <a:ext cx="1972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keywords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19792" y="3888332"/>
            <a:ext cx="1972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51026" y="501743"/>
            <a:ext cx="3603810" cy="80092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SG" b="1" dirty="0"/>
              <a:t>C programming:    Function</a:t>
            </a:r>
          </a:p>
          <a:p>
            <a:pPr>
              <a:lnSpc>
                <a:spcPct val="114000"/>
              </a:lnSpc>
            </a:pPr>
            <a:r>
              <a:rPr lang="en-SG" b="1" dirty="0"/>
              <a:t>Java programming:  Method</a:t>
            </a:r>
          </a:p>
        </p:txBody>
      </p:sp>
      <p:cxnSp>
        <p:nvCxnSpPr>
          <p:cNvPr id="28" name="Straight Arrow Connector 27"/>
          <p:cNvCxnSpPr>
            <a:stCxn id="20" idx="2"/>
          </p:cNvCxnSpPr>
          <p:nvPr/>
        </p:nvCxnSpPr>
        <p:spPr>
          <a:xfrm flipH="1">
            <a:off x="5791201" y="4226886"/>
            <a:ext cx="814897" cy="22233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57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Returning 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936" y="1321894"/>
            <a:ext cx="8525311" cy="499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class 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TestArray4 {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static void 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main(String[]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args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 {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[] values;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values =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makeArray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5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,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999.0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value: values) {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System.out.println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(value +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}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}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6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// To create an array and return it to caller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static 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[]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makeArray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(</a:t>
            </a:r>
            <a:r>
              <a:rPr lang="en-SG" sz="1600" dirty="0" err="1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size, 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limit) {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[]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= 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new double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[size];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nn-NO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for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int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 i=</a:t>
            </a:r>
            <a:r>
              <a:rPr lang="nn-NO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nn-NO" sz="1600" dirty="0">
                <a:latin typeface="Lucida Sans" panose="020B0602030504020204" pitchFamily="34" charset="0"/>
                <a:cs typeface="Courier New" pitchFamily="49" charset="0"/>
              </a:rPr>
              <a:t>; i &lt; arr.length; i++)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	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[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i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] = limit/(i+</a:t>
            </a:r>
            <a:r>
              <a:rPr lang="en-SG" sz="16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1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endParaRPr lang="en-SG" sz="10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6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return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SG" sz="1600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	}</a:t>
            </a:r>
          </a:p>
          <a:p>
            <a:pPr>
              <a:tabLst>
                <a:tab pos="268288" algn="l"/>
                <a:tab pos="538163" algn="l"/>
                <a:tab pos="806450" algn="l"/>
                <a:tab pos="1076325" algn="l"/>
                <a:tab pos="1344613" algn="l"/>
              </a:tabLst>
            </a:pPr>
            <a:r>
              <a:rPr lang="en-SG" sz="1600" dirty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US" sz="1600" dirty="0">
              <a:latin typeface="Lucida Sans" panose="020B0602030504020204" pitchFamily="34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31894" y="4033381"/>
            <a:ext cx="861410" cy="375781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80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Common Mistakes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71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118880"/>
              </p:ext>
            </p:extLst>
          </p:nvPr>
        </p:nvGraphicFramePr>
        <p:xfrm>
          <a:off x="929164" y="1636735"/>
          <a:ext cx="6774342" cy="1227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171">
                  <a:extLst>
                    <a:ext uri="{9D8B030D-6E8A-4147-A177-3AD203B41FA5}">
                      <a16:colId xmlns="" xmlns:a16="http://schemas.microsoft.com/office/drawing/2014/main" val="1713940596"/>
                    </a:ext>
                  </a:extLst>
                </a:gridCol>
                <a:gridCol w="3387171">
                  <a:extLst>
                    <a:ext uri="{9D8B030D-6E8A-4147-A177-3AD203B41FA5}">
                      <a16:colId xmlns="" xmlns:a16="http://schemas.microsoft.com/office/drawing/2014/main" val="4256772641"/>
                    </a:ext>
                  </a:extLst>
                </a:gridCol>
              </a:tblGrid>
              <a:tr h="542795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  <a:r>
                        <a:rPr lang="en-SG" dirty="0" smtClean="0"/>
                        <a:t>ength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</a:t>
                      </a:r>
                      <a:r>
                        <a:rPr lang="en-SG" dirty="0" smtClean="0"/>
                        <a:t>ength</a:t>
                      </a:r>
                      <a:r>
                        <a:rPr lang="en-SG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40831568"/>
                  </a:ext>
                </a:extLst>
              </a:tr>
              <a:tr h="6847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 obtain length (size) of 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an array </a:t>
                      </a:r>
                      <a:r>
                        <a:rPr lang="en-US" sz="1800" dirty="0" err="1"/>
                        <a:t>arr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 obtain length of 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a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r>
                        <a:rPr lang="en-US" sz="1800" dirty="0"/>
                        <a:t> object </a:t>
                      </a:r>
                      <a:r>
                        <a:rPr lang="en-US" sz="1800" dirty="0" err="1"/>
                        <a:t>str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0359955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36190" y="3198350"/>
            <a:ext cx="79602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Array index out of range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Beware of </a:t>
            </a:r>
            <a:r>
              <a:rPr lang="en-US" sz="2000" dirty="0" err="1">
                <a:solidFill>
                  <a:srgbClr val="0000FF"/>
                </a:solidFill>
              </a:rPr>
              <a:t>ArrayIndexOutOfBoundsException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35466" y="4109144"/>
            <a:ext cx="5161737" cy="1754326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dirty="0">
                <a:latin typeface="Lucida Sans" panose="020B0602030504020204" pitchFamily="34" charset="0"/>
              </a:rPr>
              <a:t>public static void main(String[] args) {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dirty="0">
                <a:latin typeface="Lucida Sans" panose="020B0602030504020204" pitchFamily="34" charset="0"/>
              </a:rPr>
              <a:t>	int[] numbers = new int[10];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US" dirty="0">
                <a:latin typeface="Lucida Sans" panose="020B0602030504020204" pitchFamily="34" charset="0"/>
              </a:rPr>
              <a:t>	. . .</a:t>
            </a:r>
            <a:endParaRPr lang="en-SG" dirty="0">
              <a:latin typeface="Lucida Sans" panose="020B0602030504020204" pitchFamily="34" charset="0"/>
            </a:endParaRP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dirty="0">
                <a:latin typeface="Lucida Sans" panose="020B0602030504020204" pitchFamily="34" charset="0"/>
              </a:rPr>
              <a:t>	for (int i = </a:t>
            </a:r>
            <a:r>
              <a:rPr lang="en-SG" dirty="0" smtClean="0">
                <a:latin typeface="Lucida Sans" panose="020B0602030504020204" pitchFamily="34" charset="0"/>
              </a:rPr>
              <a:t>0; </a:t>
            </a:r>
            <a:r>
              <a:rPr lang="en-SG" dirty="0" err="1">
                <a:solidFill>
                  <a:srgbClr val="C00000"/>
                </a:solidFill>
                <a:latin typeface="Lucida Sans" panose="020B0602030504020204" pitchFamily="34" charset="0"/>
              </a:rPr>
              <a:t>i</a:t>
            </a:r>
            <a:r>
              <a:rPr lang="en-SG" dirty="0">
                <a:solidFill>
                  <a:srgbClr val="C00000"/>
                </a:solidFill>
                <a:latin typeface="Lucida Sans" panose="020B0602030504020204" pitchFamily="34" charset="0"/>
              </a:rPr>
              <a:t> &lt; numbers.length</a:t>
            </a:r>
            <a:r>
              <a:rPr lang="en-SG" dirty="0">
                <a:latin typeface="Lucida Sans" panose="020B0602030504020204" pitchFamily="34" charset="0"/>
              </a:rPr>
              <a:t>; i++)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dirty="0">
                <a:latin typeface="Lucida Sans" panose="020B0602030504020204" pitchFamily="34" charset="0"/>
              </a:rPr>
              <a:t>		System.out.println(numbers[i]);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dirty="0">
                <a:latin typeface="Lucida Sans" panose="020B0602030504020204" pitchFamily="34" charset="0"/>
              </a:rPr>
              <a:t>}</a:t>
            </a:r>
            <a:r>
              <a:rPr lang="en-US" dirty="0">
                <a:solidFill>
                  <a:srgbClr val="006600"/>
                </a:solidFill>
                <a:latin typeface="Lucida Sans" panose="020B0602030504020204" pitchFamily="34" charset="0"/>
              </a:rPr>
              <a:t>	</a:t>
            </a:r>
            <a:endParaRPr lang="en-US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Practice Exercises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/>
              <a:t>Create a program that takes in 3 integers, multiply them and list out all the digits that do not appear in the answer</a:t>
            </a:r>
            <a:r>
              <a:rPr lang="en-SG" dirty="0" smtClean="0"/>
              <a:t>.</a:t>
            </a:r>
          </a:p>
          <a:p>
            <a:pPr lvl="1"/>
            <a:r>
              <a:rPr lang="en-SG" dirty="0" smtClean="0"/>
              <a:t>Input: 3 4 5			11 22 33</a:t>
            </a:r>
          </a:p>
          <a:p>
            <a:pPr lvl="1"/>
            <a:r>
              <a:rPr lang="en-SG" dirty="0" smtClean="0"/>
              <a:t>Output: 1 2 3 4 5 7 8 9	0 1 2 3 4 5</a:t>
            </a:r>
            <a:endParaRPr lang="en-SG" dirty="0"/>
          </a:p>
          <a:p>
            <a:r>
              <a:rPr lang="en-SG" b="1" dirty="0"/>
              <a:t>Create a program that takes in a string and outputs the alphabets in alphabetical order that are absent in the string</a:t>
            </a:r>
            <a:r>
              <a:rPr lang="en-SG" b="1" dirty="0" smtClean="0"/>
              <a:t>.</a:t>
            </a:r>
          </a:p>
          <a:p>
            <a:pPr lvl="1"/>
            <a:r>
              <a:rPr lang="en-SG" dirty="0" smtClean="0"/>
              <a:t>Input: a slow brown fox jumps over the lazy pig</a:t>
            </a:r>
          </a:p>
          <a:p>
            <a:pPr lvl="1"/>
            <a:r>
              <a:rPr lang="en-SG" dirty="0" smtClean="0"/>
              <a:t>Output: c d k q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4462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chemeClr val="bg1"/>
                </a:solidFill>
              </a:rPr>
              <a:t>Chapter 4:</a:t>
            </a:r>
            <a:r>
              <a:rPr lang="en-SG" dirty="0">
                <a:solidFill>
                  <a:schemeClr val="bg1"/>
                </a:solidFill>
              </a:rPr>
              <a:t/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Arrays &amp; </a:t>
            </a:r>
            <a:r>
              <a:rPr lang="en-SG" dirty="0" err="1">
                <a:solidFill>
                  <a:schemeClr val="bg1"/>
                </a:solidFill>
              </a:rPr>
              <a:t>Arraylists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Initialisation</a:t>
            </a:r>
            <a:r>
              <a:rPr lang="en-US" dirty="0"/>
              <a:t> of Arrays</a:t>
            </a:r>
          </a:p>
          <a:p>
            <a:r>
              <a:rPr lang="en-US" b="1" dirty="0">
                <a:solidFill>
                  <a:srgbClr val="FFFF00"/>
                </a:solidFill>
                <a:effectLst/>
              </a:rPr>
              <a:t>Arrays vs </a:t>
            </a:r>
            <a:r>
              <a:rPr lang="en-US" b="1" dirty="0" err="1">
                <a:solidFill>
                  <a:srgbClr val="FFFF00"/>
                </a:solidFill>
                <a:effectLst/>
              </a:rPr>
              <a:t>Arraylists</a:t>
            </a:r>
            <a:endParaRPr lang="en-US" b="1" dirty="0">
              <a:solidFill>
                <a:srgbClr val="FFFF00"/>
              </a:solidFill>
              <a:effectLst/>
            </a:endParaRPr>
          </a:p>
          <a:p>
            <a:r>
              <a:rPr lang="en-US" dirty="0" err="1"/>
              <a:t>Arraylist</a:t>
            </a:r>
            <a:r>
              <a:rPr lang="en-US" dirty="0"/>
              <a:t>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0464-E9E9-4B4D-87C7-E55CDC3656B1}" type="datetime3">
              <a:rPr lang="en-US" smtClean="0"/>
              <a:pPr/>
              <a:t>3 January 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2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Drawbacks of Arrays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D66-D5AD-4318-95D0-761768CCAB7D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200" dirty="0"/>
              <a:t>Once initialized, the array size is </a:t>
            </a:r>
            <a:r>
              <a:rPr lang="en-US" sz="2200" dirty="0">
                <a:solidFill>
                  <a:srgbClr val="0000FF"/>
                </a:solidFill>
              </a:rPr>
              <a:t>fixed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Reconstruction is required if the array size changes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To overcome such limitation, we can use some classes related to </a:t>
            </a:r>
            <a:r>
              <a:rPr lang="en-US" sz="2200" dirty="0" smtClean="0"/>
              <a:t>array, with dynamic sizing.</a:t>
            </a:r>
            <a:endParaRPr lang="en-US" sz="2200" dirty="0"/>
          </a:p>
          <a:p>
            <a:pPr lvl="1">
              <a:spcBef>
                <a:spcPts val="600"/>
              </a:spcBef>
            </a:pPr>
            <a:r>
              <a:rPr lang="en-US" sz="2000" dirty="0" smtClean="0"/>
              <a:t>Vector (deprecated)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u="sng" dirty="0" err="1" smtClean="0"/>
              <a:t>ArrayList</a:t>
            </a:r>
            <a:endParaRPr lang="en-US" sz="2000" u="sng" dirty="0" smtClean="0"/>
          </a:p>
          <a:p>
            <a:pPr lvl="2">
              <a:spcBef>
                <a:spcPts val="600"/>
              </a:spcBef>
            </a:pPr>
            <a:r>
              <a:rPr lang="en-US" dirty="0" smtClean="0"/>
              <a:t>Methods: get(index), add(item), remove(index), </a:t>
            </a:r>
            <a:r>
              <a:rPr lang="en-US" dirty="0" err="1" smtClean="0"/>
              <a:t>isEmpty</a:t>
            </a:r>
            <a:r>
              <a:rPr lang="en-US" dirty="0" smtClean="0"/>
              <a:t>(), </a:t>
            </a:r>
            <a:r>
              <a:rPr lang="mr-IN" dirty="0" smtClean="0"/>
              <a:t>…</a:t>
            </a:r>
            <a:r>
              <a:rPr lang="en-US" dirty="0" smtClean="0"/>
              <a:t> (read API)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96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Arraylist</a:t>
            </a:r>
            <a:r>
              <a:rPr lang="en-SG" dirty="0"/>
              <a:t> Initialisation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7211" y="1524001"/>
            <a:ext cx="3122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Lucida Sans" panose="020B0602030504020204" pitchFamily="34" charset="0"/>
                <a:cs typeface="Courier New" pitchFamily="49" charset="0"/>
              </a:rPr>
              <a:t>import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java.util.ArrayList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445" y="2323306"/>
            <a:ext cx="80309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US" sz="1400" i="1" dirty="0">
                <a:latin typeface="Lucida Sans" panose="020B0602030504020204" pitchFamily="34" charset="0"/>
                <a:cs typeface="Courier New" pitchFamily="49" charset="0"/>
              </a:rPr>
              <a:t>//  Declaration of a </a:t>
            </a:r>
            <a:r>
              <a:rPr lang="en-US" sz="1400" i="1" dirty="0" err="1">
                <a:latin typeface="Lucida Sans" panose="020B0602030504020204" pitchFamily="34" charset="0"/>
                <a:cs typeface="Courier New" pitchFamily="49" charset="0"/>
              </a:rPr>
              <a:t>ArrayList</a:t>
            </a:r>
            <a:r>
              <a:rPr lang="en-US" sz="1400" i="1" dirty="0">
                <a:latin typeface="Lucida Sans" panose="020B0602030504020204" pitchFamily="34" charset="0"/>
                <a:cs typeface="Courier New" pitchFamily="49" charset="0"/>
              </a:rPr>
              <a:t> reference</a:t>
            </a:r>
          </a:p>
          <a:p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 </a:t>
            </a:r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ArrayList</a:t>
            </a:r>
            <a:r>
              <a:rPr lang="en-US" dirty="0">
                <a:solidFill>
                  <a:srgbClr val="C00000"/>
                </a:solidFill>
                <a:latin typeface="Lucida Sans" panose="020B0602030504020204" pitchFamily="34" charset="0"/>
                <a:cs typeface="Courier New" pitchFamily="49" charset="0"/>
              </a:rPr>
              <a:t>&lt;E&gt;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;</a:t>
            </a:r>
          </a:p>
          <a:p>
            <a:endParaRPr lang="en-US" dirty="0">
              <a:latin typeface="Lucida Sans" panose="020B0602030504020204" pitchFamily="34" charset="0"/>
              <a:cs typeface="Courier New" pitchFamily="49" charset="0"/>
            </a:endParaRPr>
          </a:p>
          <a:p>
            <a:endParaRPr lang="en-US" dirty="0">
              <a:latin typeface="Lucida Sans" panose="020B0602030504020204" pitchFamily="34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cs typeface="Courier New" pitchFamily="49" charset="0"/>
              </a:rPr>
              <a:t>  </a:t>
            </a:r>
            <a:r>
              <a:rPr lang="en-US" sz="1400" i="1" dirty="0">
                <a:latin typeface="Lucida Sans" panose="020B0602030504020204" pitchFamily="34" charset="0"/>
                <a:cs typeface="Courier New" pitchFamily="49" charset="0"/>
              </a:rPr>
              <a:t>//  Initialize a empty </a:t>
            </a:r>
            <a:r>
              <a:rPr lang="en-US" sz="1400" i="1" dirty="0" err="1">
                <a:latin typeface="Lucida Sans" panose="020B0602030504020204" pitchFamily="34" charset="0"/>
                <a:cs typeface="Courier New" pitchFamily="49" charset="0"/>
              </a:rPr>
              <a:t>ArrayList</a:t>
            </a:r>
            <a:r>
              <a:rPr lang="en-US" sz="1400" i="1" dirty="0">
                <a:latin typeface="Lucida Sans" panose="020B0602030504020204" pitchFamily="34" charset="0"/>
                <a:cs typeface="Courier New" pitchFamily="49" charset="0"/>
              </a:rPr>
              <a:t> object</a:t>
            </a:r>
            <a:endParaRPr lang="en-US" i="1" dirty="0">
              <a:latin typeface="Lucida Sans" panose="020B0602030504020204" pitchFamily="34" charset="0"/>
              <a:cs typeface="Courier New" pitchFamily="49" charset="0"/>
            </a:endParaRPr>
          </a:p>
          <a:p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 </a:t>
            </a:r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arr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 = new </a:t>
            </a:r>
            <a:r>
              <a:rPr lang="en-US" dirty="0" err="1">
                <a:latin typeface="Lucida Sans" panose="020B0602030504020204" pitchFamily="34" charset="0"/>
                <a:cs typeface="Courier New" pitchFamily="49" charset="0"/>
              </a:rPr>
              <a:t>ArrayList</a:t>
            </a:r>
            <a:r>
              <a:rPr lang="en-US" dirty="0">
                <a:solidFill>
                  <a:srgbClr val="C00000"/>
                </a:solidFill>
                <a:latin typeface="Lucida Sans" panose="020B0602030504020204" pitchFamily="34" charset="0"/>
                <a:cs typeface="Courier New" pitchFamily="49" charset="0"/>
              </a:rPr>
              <a:t>&lt;E&gt;</a:t>
            </a:r>
            <a:r>
              <a:rPr lang="en-US" dirty="0">
                <a:latin typeface="Lucida Sans" panose="020B0602030504020204" pitchFamily="34" charset="0"/>
                <a:cs typeface="Courier New" pitchFamily="49" charset="0"/>
              </a:rPr>
              <a:t>();  </a:t>
            </a:r>
            <a:endParaRPr lang="en-SG" dirty="0">
              <a:latin typeface="Lucida Sans" panose="020B0602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89581" y="4174937"/>
            <a:ext cx="3868382" cy="923330"/>
          </a:xfrm>
          <a:prstGeom prst="rect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 </a:t>
            </a:r>
            <a:r>
              <a:rPr lang="mr-IN" dirty="0" smtClean="0"/>
              <a:t>–</a:t>
            </a:r>
            <a:r>
              <a:rPr lang="en-US" dirty="0" smtClean="0"/>
              <a:t> generic, </a:t>
            </a:r>
            <a:r>
              <a:rPr lang="en-US" dirty="0" err="1" smtClean="0"/>
              <a:t>datatype</a:t>
            </a:r>
            <a:r>
              <a:rPr lang="en-US" dirty="0" smtClean="0"/>
              <a:t> to be filled during declaration and initialization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Read on Java Generics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808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6481" y="1524001"/>
            <a:ext cx="5660907" cy="4385816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400" dirty="0">
                <a:solidFill>
                  <a:srgbClr val="7030A0"/>
                </a:solidFill>
                <a:latin typeface="Lucida Sans" panose="020B0602030504020204" pitchFamily="34" charset="0"/>
              </a:rPr>
              <a:t>import</a:t>
            </a:r>
            <a:r>
              <a:rPr lang="en-US" sz="1400" dirty="0">
                <a:latin typeface="Lucida Sans" panose="020B0602030504020204" pitchFamily="34" charset="0"/>
              </a:rPr>
              <a:t> </a:t>
            </a:r>
            <a:r>
              <a:rPr lang="en-US" sz="1400" dirty="0" err="1">
                <a:latin typeface="Lucida Sans" panose="020B0602030504020204" pitchFamily="34" charset="0"/>
              </a:rPr>
              <a:t>java.util.ArrayList</a:t>
            </a:r>
            <a:r>
              <a:rPr lang="en-US" sz="1400" dirty="0">
                <a:latin typeface="Lucida Sans" panose="020B0602030504020204" pitchFamily="34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400" dirty="0">
                <a:solidFill>
                  <a:srgbClr val="7030A0"/>
                </a:solidFill>
                <a:latin typeface="Lucida Sans" panose="020B0602030504020204" pitchFamily="34" charset="0"/>
              </a:rPr>
              <a:t>import</a:t>
            </a:r>
            <a:r>
              <a:rPr lang="en-US" sz="1400" dirty="0">
                <a:latin typeface="Lucida Sans" panose="020B0602030504020204" pitchFamily="34" charset="0"/>
              </a:rPr>
              <a:t> java.util.Scanner;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100" dirty="0">
              <a:latin typeface="Lucida Sans" panose="020B0602030504020204" pitchFamily="34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400" dirty="0">
                <a:solidFill>
                  <a:srgbClr val="0000FF"/>
                </a:solidFill>
                <a:latin typeface="Lucida Sans" panose="020B0602030504020204" pitchFamily="34" charset="0"/>
              </a:rPr>
              <a:t>public class</a:t>
            </a:r>
            <a:r>
              <a:rPr lang="en-US" sz="1400" dirty="0">
                <a:latin typeface="Lucida Sans" panose="020B0602030504020204" pitchFamily="34" charset="0"/>
              </a:rPr>
              <a:t> </a:t>
            </a: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TestArrayList {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</a:t>
            </a:r>
            <a:r>
              <a:rPr lang="en-SG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public static void </a:t>
            </a: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main(String[] args) {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Scanner sc = </a:t>
            </a:r>
            <a:r>
              <a:rPr lang="en-SG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new</a:t>
            </a: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 Scanner(System.in);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ArrayList&lt;Integer&gt; list = </a:t>
            </a:r>
            <a:r>
              <a:rPr lang="en-SG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new</a:t>
            </a: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 ArrayList&lt;Integer&gt;();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endParaRPr lang="en-SG" sz="11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200" dirty="0">
                <a:latin typeface="Lucida Sans" panose="020B0602030504020204" pitchFamily="34" charset="0"/>
                <a:cs typeface="Courier New" pitchFamily="49" charset="0"/>
              </a:rPr>
              <a:t>System.out.println(</a:t>
            </a:r>
            <a:r>
              <a:rPr lang="en-SG" sz="12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"Enter a list of integers, press ctrl-d to end."</a:t>
            </a:r>
            <a:r>
              <a:rPr lang="en-SG" sz="1200" dirty="0">
                <a:latin typeface="Lucida Sans" panose="020B0602030504020204" pitchFamily="34" charset="0"/>
                <a:cs typeface="Courier New" pitchFamily="49" charset="0"/>
              </a:rPr>
              <a:t>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400" dirty="0">
                <a:solidFill>
                  <a:srgbClr val="0000FF"/>
                </a:solidFill>
                <a:latin typeface="Lucida Sans" panose="020B0602030504020204" pitchFamily="34" charset="0"/>
                <a:cs typeface="Courier New" pitchFamily="49" charset="0"/>
              </a:rPr>
              <a:t>while</a:t>
            </a: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 (sc.hasNext()) {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	list.add(sc.nextInt());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}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endParaRPr lang="en-SG" sz="11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System.out.println(list); </a:t>
            </a:r>
            <a:r>
              <a:rPr lang="en-SG" sz="14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// using ArrayList's toString()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endParaRPr lang="en-SG" sz="11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</a:t>
            </a:r>
            <a:r>
              <a:rPr lang="en-SG" sz="1400" dirty="0">
                <a:solidFill>
                  <a:srgbClr val="663300"/>
                </a:solidFill>
                <a:latin typeface="Lucida Sans" panose="020B0602030504020204" pitchFamily="34" charset="0"/>
                <a:cs typeface="Courier New" pitchFamily="49" charset="0"/>
              </a:rPr>
              <a:t>// Move first value to last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list.add(list.remove(</a:t>
            </a:r>
            <a:r>
              <a:rPr lang="en-SG" sz="1400" dirty="0">
                <a:solidFill>
                  <a:srgbClr val="006600"/>
                </a:solidFill>
                <a:latin typeface="Lucida Sans" panose="020B0602030504020204" pitchFamily="34" charset="0"/>
                <a:cs typeface="Courier New" pitchFamily="49" charset="0"/>
              </a:rPr>
              <a:t>0</a:t>
            </a: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));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endParaRPr lang="en-SG" sz="1100" dirty="0">
              <a:latin typeface="Lucida Sans" panose="020B0602030504020204" pitchFamily="34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	System.out.println(list); 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	}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sz="1400" dirty="0">
                <a:latin typeface="Lucida Sans" panose="020B0602030504020204" pitchFamily="34" charset="0"/>
                <a:cs typeface="Courier New" pitchFamily="49" charset="0"/>
              </a:rPr>
              <a:t>}</a:t>
            </a:r>
            <a:endParaRPr lang="en-US" sz="1400" dirty="0">
              <a:latin typeface="Lucida Sans" panose="020B0602030504020204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58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SG" dirty="0"/>
              <a:t>A Java program consists of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class(</a:t>
            </a:r>
            <a:r>
              <a:rPr lang="en-SG" dirty="0" err="1">
                <a:solidFill>
                  <a:schemeClr val="accent6">
                    <a:lumMod val="75000"/>
                  </a:schemeClr>
                </a:solidFill>
              </a:rPr>
              <a:t>es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SG" dirty="0"/>
              <a:t>.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</a:pPr>
            <a:r>
              <a:rPr lang="en-SG" dirty="0"/>
              <a:t>A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SG" dirty="0"/>
              <a:t> is given a name &amp; its definition is delimited by braces.</a:t>
            </a:r>
          </a:p>
          <a:p>
            <a:pPr lvl="1" algn="l">
              <a:spcBef>
                <a:spcPts val="600"/>
              </a:spcBef>
            </a:pPr>
            <a:r>
              <a:rPr lang="en-SG" dirty="0"/>
              <a:t>The </a:t>
            </a: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en-SG" dirty="0"/>
              <a:t> method is always enclosed in a </a:t>
            </a:r>
            <a:r>
              <a:rPr lang="en-SG" dirty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SG" dirty="0"/>
              <a:t>. </a:t>
            </a:r>
            <a:br>
              <a:rPr lang="en-SG" dirty="0"/>
            </a:br>
            <a:r>
              <a:rPr lang="en-SG" b="1" dirty="0"/>
              <a:t>This particular class name must be the same as the file name!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6458"/>
              </p:ext>
            </p:extLst>
          </p:nvPr>
        </p:nvGraphicFramePr>
        <p:xfrm>
          <a:off x="663389" y="3487272"/>
          <a:ext cx="7763434" cy="256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199">
                  <a:extLst>
                    <a:ext uri="{9D8B030D-6E8A-4147-A177-3AD203B41FA5}">
                      <a16:colId xmlns="" xmlns:a16="http://schemas.microsoft.com/office/drawing/2014/main" val="2339158526"/>
                    </a:ext>
                  </a:extLst>
                </a:gridCol>
                <a:gridCol w="5428235">
                  <a:extLst>
                    <a:ext uri="{9D8B030D-6E8A-4147-A177-3AD203B41FA5}">
                      <a16:colId xmlns="" xmlns:a16="http://schemas.microsoft.com/office/drawing/2014/main" val="105537860"/>
                    </a:ext>
                  </a:extLst>
                </a:gridCol>
              </a:tblGrid>
              <a:tr h="42148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Java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33040624"/>
                  </a:ext>
                </a:extLst>
              </a:tr>
              <a:tr h="2139353">
                <a:tc>
                  <a:txBody>
                    <a:bodyPr/>
                    <a:lstStyle/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dirty="0" err="1"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 main(void)  {</a:t>
                      </a:r>
                    </a:p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return 0;</a:t>
                      </a:r>
                    </a:p>
                    <a:p>
                      <a:pPr algn="l"/>
                      <a:r>
                        <a:rPr lang="en-SG" sz="1600" dirty="0">
                          <a:latin typeface="Lucida Sans" panose="020B0602030504020204" pitchFamily="34" charset="0"/>
                        </a:rPr>
                        <a:t>}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latin typeface="Lucida Sans" panose="020B0602030504020204" pitchFamily="34" charset="0"/>
                        </a:rPr>
                        <a:t>public class Welcome { </a:t>
                      </a:r>
                    </a:p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public</a:t>
                      </a:r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static void main (String[] </a:t>
                      </a:r>
                      <a:r>
                        <a:rPr lang="en-SG" sz="16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args</a:t>
                      </a:r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) {</a:t>
                      </a:r>
                    </a:p>
                    <a:p>
                      <a:pPr algn="l"/>
                      <a:endParaRPr lang="en-SG" sz="16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}</a:t>
                      </a:r>
                    </a:p>
                    <a:p>
                      <a:pPr algn="l"/>
                      <a:endParaRPr lang="en-SG" sz="16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</a:rPr>
                        <a:t>}</a:t>
                      </a:r>
                      <a:endParaRPr lang="en-SG" sz="16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3396009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02623" y="5050419"/>
            <a:ext cx="3380345" cy="76212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SG" sz="1600" dirty="0"/>
              <a:t>For this example, this program must be named </a:t>
            </a:r>
            <a:r>
              <a:rPr lang="en-SG" sz="1600" b="1" dirty="0">
                <a:latin typeface="Lucida Sans" panose="020B0602030504020204" pitchFamily="34" charset="0"/>
              </a:rPr>
              <a:t>Welcome.java</a:t>
            </a:r>
            <a:r>
              <a:rPr lang="en-SG" dirty="0"/>
              <a:t>.</a:t>
            </a:r>
            <a:endParaRPr lang="en-SG" sz="16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40BD-34CE-41CA-8F90-D70CCDBCC8C7}" type="datetime3">
              <a:rPr lang="en-US" smtClean="0"/>
              <a:t>3 January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Confidence Course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SG" dirty="0"/>
              <a:t>A class contains method(s).</a:t>
            </a:r>
          </a:p>
          <a:p>
            <a:pPr lvl="1"/>
            <a:r>
              <a:rPr lang="en-SG" dirty="0"/>
              <a:t>A method is given a name &amp; contains a group of programming statements.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1026" y="501743"/>
            <a:ext cx="3603810" cy="80092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SG" b="1" dirty="0"/>
              <a:t>C programming:    Function</a:t>
            </a:r>
          </a:p>
          <a:p>
            <a:pPr>
              <a:lnSpc>
                <a:spcPct val="114000"/>
              </a:lnSpc>
            </a:pPr>
            <a:r>
              <a:rPr lang="en-SG" b="1" dirty="0"/>
              <a:t>Java programming:  Method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532691"/>
              </p:ext>
            </p:extLst>
          </p:nvPr>
        </p:nvGraphicFramePr>
        <p:xfrm>
          <a:off x="754155" y="3110755"/>
          <a:ext cx="7763434" cy="289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129">
                  <a:extLst>
                    <a:ext uri="{9D8B030D-6E8A-4147-A177-3AD203B41FA5}">
                      <a16:colId xmlns="" xmlns:a16="http://schemas.microsoft.com/office/drawing/2014/main" val="2339158526"/>
                    </a:ext>
                  </a:extLst>
                </a:gridCol>
                <a:gridCol w="5002305">
                  <a:extLst>
                    <a:ext uri="{9D8B030D-6E8A-4147-A177-3AD203B41FA5}">
                      <a16:colId xmlns="" xmlns:a16="http://schemas.microsoft.com/office/drawing/2014/main" val="105537860"/>
                    </a:ext>
                  </a:extLst>
                </a:gridCol>
              </a:tblGrid>
              <a:tr h="42148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Java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33040624"/>
                  </a:ext>
                </a:extLst>
              </a:tr>
              <a:tr h="2468880">
                <a:tc>
                  <a:txBody>
                    <a:bodyPr/>
                    <a:lstStyle/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int</a:t>
                      </a:r>
                      <a:r>
                        <a:rPr lang="en-SG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main(void)  {</a:t>
                      </a:r>
                    </a:p>
                    <a:p>
                      <a:pPr algn="l"/>
                      <a:r>
                        <a:rPr lang="en-SG" sz="1600" dirty="0">
                          <a:latin typeface="Lucida Sans" panose="020B0602030504020204" pitchFamily="34" charset="0"/>
                        </a:rPr>
                        <a:t>      double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600" i="1" baseline="0" dirty="0">
                          <a:latin typeface="Lucida Sans" panose="020B0602030504020204" pitchFamily="34" charset="0"/>
                        </a:rPr>
                        <a:t>y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= </a:t>
                      </a:r>
                      <a:r>
                        <a:rPr lang="en-SG" sz="1600" baseline="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a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rea(1.1);</a:t>
                      </a:r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SG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return 0;</a:t>
                      </a:r>
                    </a:p>
                    <a:p>
                      <a:pPr algn="l"/>
                      <a:r>
                        <a:rPr lang="en-SG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}</a:t>
                      </a:r>
                    </a:p>
                    <a:p>
                      <a:pPr algn="l"/>
                      <a:endParaRPr lang="en-SG" sz="1600" dirty="0"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dirty="0">
                          <a:latin typeface="Lucida Sans" panose="020B0602030504020204" pitchFamily="34" charset="0"/>
                        </a:rPr>
                        <a:t>double </a:t>
                      </a:r>
                      <a:r>
                        <a:rPr lang="en-SG" sz="1600" dirty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a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rea (double </a:t>
                      </a:r>
                      <a:r>
                        <a:rPr lang="en-SG" sz="1600" i="1" dirty="0">
                          <a:latin typeface="Lucida Sans" panose="020B0602030504020204" pitchFamily="34" charset="0"/>
                        </a:rPr>
                        <a:t>x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)  {</a:t>
                      </a:r>
                    </a:p>
                    <a:p>
                      <a:pPr algn="l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return </a:t>
                      </a:r>
                      <a:r>
                        <a:rPr lang="en-SG" sz="1600" i="1" baseline="0" dirty="0">
                          <a:latin typeface="Lucida Sans" panose="020B0602030504020204" pitchFamily="34" charset="0"/>
                        </a:rPr>
                        <a:t>x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* </a:t>
                      </a:r>
                      <a:r>
                        <a:rPr lang="en-SG" sz="1600" i="1" baseline="0" dirty="0">
                          <a:latin typeface="Lucida Sans" panose="020B0602030504020204" pitchFamily="34" charset="0"/>
                        </a:rPr>
                        <a:t>x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;</a:t>
                      </a:r>
                    </a:p>
                    <a:p>
                      <a:pPr algn="l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}</a:t>
                      </a:r>
                      <a:endParaRPr lang="en-SG" sz="1600" dirty="0"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public class Welcome { </a:t>
                      </a:r>
                    </a:p>
                    <a:p>
                      <a:pPr algn="l"/>
                      <a:r>
                        <a:rPr lang="en-SG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public</a:t>
                      </a:r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static void main (String[] </a:t>
                      </a:r>
                      <a:r>
                        <a:rPr lang="en-SG" sz="16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args</a:t>
                      </a:r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) {</a:t>
                      </a: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      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double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600" i="1" baseline="0" dirty="0">
                          <a:latin typeface="Lucida Sans" panose="020B0602030504020204" pitchFamily="34" charset="0"/>
                        </a:rPr>
                        <a:t>y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= </a:t>
                      </a:r>
                      <a:r>
                        <a:rPr lang="en-SG" sz="1600" baseline="0" dirty="0" err="1" smtClean="0">
                          <a:latin typeface="Lucida Sans" panose="020B0602030504020204" pitchFamily="34" charset="0"/>
                        </a:rPr>
                        <a:t>get</a:t>
                      </a:r>
                      <a:r>
                        <a:rPr lang="en-SG" sz="1600" baseline="0" dirty="0" err="1" smtClean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A</a:t>
                      </a:r>
                      <a:r>
                        <a:rPr lang="en-SG" sz="1600" baseline="0" dirty="0" err="1" smtClean="0">
                          <a:latin typeface="Lucida Sans" panose="020B0602030504020204" pitchFamily="34" charset="0"/>
                        </a:rPr>
                        <a:t>rea</a:t>
                      </a:r>
                      <a:r>
                        <a:rPr lang="en-SG" sz="1600" baseline="0" dirty="0" smtClean="0">
                          <a:latin typeface="Lucida Sans" panose="020B0602030504020204" pitchFamily="34" charset="0"/>
                        </a:rPr>
                        <a:t>(1.1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);</a:t>
                      </a:r>
                      <a:endParaRPr lang="en-SG" sz="16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}</a:t>
                      </a: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</a:t>
                      </a: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      </a:t>
                      </a:r>
                      <a:r>
                        <a:rPr lang="en-SG" sz="1600" baseline="0" dirty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</a:rPr>
                        <a:t>public </a:t>
                      </a:r>
                      <a:r>
                        <a:rPr lang="en-SG" sz="1600" baseline="0" dirty="0" smtClean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</a:rPr>
                        <a:t>static </a:t>
                      </a:r>
                      <a:r>
                        <a:rPr lang="en-SG" sz="1600" dirty="0" smtClean="0">
                          <a:latin typeface="Lucida Sans" panose="020B0602030504020204" pitchFamily="34" charset="0"/>
                        </a:rPr>
                        <a:t>double </a:t>
                      </a:r>
                      <a:r>
                        <a:rPr lang="en-SG" sz="1600" dirty="0" err="1" smtClean="0">
                          <a:latin typeface="Lucida Sans" panose="020B0602030504020204" pitchFamily="34" charset="0"/>
                        </a:rPr>
                        <a:t>get</a:t>
                      </a:r>
                      <a:r>
                        <a:rPr lang="en-SG" sz="1600" dirty="0" err="1" smtClean="0">
                          <a:solidFill>
                            <a:srgbClr val="C00000"/>
                          </a:solidFill>
                          <a:latin typeface="Lucida Sans" panose="020B0602030504020204" pitchFamily="34" charset="0"/>
                        </a:rPr>
                        <a:t>A</a:t>
                      </a:r>
                      <a:r>
                        <a:rPr lang="en-SG" sz="1600" dirty="0" err="1" smtClean="0">
                          <a:latin typeface="Lucida Sans" panose="020B0602030504020204" pitchFamily="34" charset="0"/>
                        </a:rPr>
                        <a:t>rea</a:t>
                      </a:r>
                      <a:r>
                        <a:rPr lang="en-SG" sz="1600" dirty="0" smtClean="0">
                          <a:latin typeface="Lucida Sans" panose="020B0602030504020204" pitchFamily="34" charset="0"/>
                        </a:rPr>
                        <a:t> 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(double </a:t>
                      </a:r>
                      <a:r>
                        <a:rPr lang="en-SG" sz="1600" i="1" dirty="0">
                          <a:latin typeface="Lucida Sans" panose="020B0602030504020204" pitchFamily="34" charset="0"/>
                        </a:rPr>
                        <a:t>x</a:t>
                      </a:r>
                      <a:r>
                        <a:rPr lang="en-SG" sz="1600" dirty="0">
                          <a:latin typeface="Lucida Sans" panose="020B0602030504020204" pitchFamily="34" charset="0"/>
                        </a:rPr>
                        <a:t>)  {</a:t>
                      </a:r>
                    </a:p>
                    <a:p>
                      <a:pPr algn="l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      return </a:t>
                      </a:r>
                      <a:r>
                        <a:rPr lang="en-SG" sz="1600" i="1" baseline="0" dirty="0">
                          <a:latin typeface="Lucida Sans" panose="020B0602030504020204" pitchFamily="34" charset="0"/>
                        </a:rPr>
                        <a:t>x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* </a:t>
                      </a:r>
                      <a:r>
                        <a:rPr lang="en-SG" sz="1600" i="1" baseline="0" dirty="0">
                          <a:latin typeface="Lucida Sans" panose="020B0602030504020204" pitchFamily="34" charset="0"/>
                        </a:rPr>
                        <a:t>x</a:t>
                      </a:r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;</a:t>
                      </a:r>
                    </a:p>
                    <a:p>
                      <a:pPr algn="l"/>
                      <a:r>
                        <a:rPr lang="en-SG" sz="1600" baseline="0" dirty="0">
                          <a:latin typeface="Lucida Sans" panose="020B0602030504020204" pitchFamily="34" charset="0"/>
                        </a:rPr>
                        <a:t>      }</a:t>
                      </a:r>
                      <a:endParaRPr lang="en-SG" sz="160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  <a:p>
                      <a:pPr algn="l"/>
                      <a:r>
                        <a:rPr lang="en-SG" sz="16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Lucida Sans" panose="020B0602030504020204" pitchFamily="34" charset="0"/>
                        </a:rPr>
                        <a:t>}</a:t>
                      </a:r>
                      <a:endParaRPr lang="en-SG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3396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076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1387</TotalTime>
  <Words>4404</Words>
  <Application>Microsoft Macintosh PowerPoint</Application>
  <PresentationFormat>On-screen Show (4:3)</PresentationFormat>
  <Paragraphs>1228</Paragraphs>
  <Slides>76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Calibri</vt:lpstr>
      <vt:lpstr>Courier New</vt:lpstr>
      <vt:lpstr>Lucida Sans</vt:lpstr>
      <vt:lpstr>Segoe UI</vt:lpstr>
      <vt:lpstr>Wingdings</vt:lpstr>
      <vt:lpstr>Arial</vt:lpstr>
      <vt:lpstr>Main Event</vt:lpstr>
      <vt:lpstr>Equation</vt:lpstr>
      <vt:lpstr>Java Confidence Course 2017</vt:lpstr>
      <vt:lpstr>Brief Overview</vt:lpstr>
      <vt:lpstr>Chapter 1: Introduction to Java</vt:lpstr>
      <vt:lpstr>Brief History &amp; Background</vt:lpstr>
      <vt:lpstr>Run Cycle of a Java Program</vt:lpstr>
      <vt:lpstr>Chapter 1: Introduction to Java</vt:lpstr>
      <vt:lpstr>Main Method</vt:lpstr>
      <vt:lpstr>Class</vt:lpstr>
      <vt:lpstr>Methods</vt:lpstr>
      <vt:lpstr>Methods vs. Functions</vt:lpstr>
      <vt:lpstr>Example</vt:lpstr>
      <vt:lpstr>Packages</vt:lpstr>
      <vt:lpstr>Chapter 1: Introduction to Java</vt:lpstr>
      <vt:lpstr>Arithmetic Expressions</vt:lpstr>
      <vt:lpstr>Boolean Data Type  [NEW]</vt:lpstr>
      <vt:lpstr>Operators</vt:lpstr>
      <vt:lpstr>Evaluate the following boolean expressions</vt:lpstr>
      <vt:lpstr>Numeric Data Type Conversion</vt:lpstr>
      <vt:lpstr>Control Statements – Selection Statements</vt:lpstr>
      <vt:lpstr>Control Statements – Selection Statements</vt:lpstr>
      <vt:lpstr>Control Statements – Repetition Statements</vt:lpstr>
      <vt:lpstr>Java Style</vt:lpstr>
      <vt:lpstr>Basic Input – Creating the Scanner class</vt:lpstr>
      <vt:lpstr>Basic Input – Reading Input</vt:lpstr>
      <vt:lpstr>Basic Output – The Standard Output</vt:lpstr>
      <vt:lpstr>Basic Input &amp; Output</vt:lpstr>
      <vt:lpstr>Practice Exercises:</vt:lpstr>
      <vt:lpstr>API - Application Programming Interface</vt:lpstr>
      <vt:lpstr>String Class – Part 1 of 2 </vt:lpstr>
      <vt:lpstr>String Class – Part 2 of 2</vt:lpstr>
      <vt:lpstr>Practice Exercises:</vt:lpstr>
      <vt:lpstr>Math Class</vt:lpstr>
      <vt:lpstr>Practice Exercises:</vt:lpstr>
      <vt:lpstr>Chapter 2: OOP Part 1 – User Mode</vt:lpstr>
      <vt:lpstr>Procedure Programming vs OP</vt:lpstr>
      <vt:lpstr>Example</vt:lpstr>
      <vt:lpstr>Chapter 2: OOP Part 1 – User Mode</vt:lpstr>
      <vt:lpstr>Modifiers</vt:lpstr>
      <vt:lpstr>Access-Control Modifiers</vt:lpstr>
      <vt:lpstr>Chapter 2: OOP Part 1 – User Mode</vt:lpstr>
      <vt:lpstr>Class Methods vs. Instance Methods</vt:lpstr>
      <vt:lpstr>Chapter 2: OOP Part 1 – User Mode</vt:lpstr>
      <vt:lpstr>Constructors</vt:lpstr>
      <vt:lpstr>Chapter 2: OOP Part 1 – User Mode</vt:lpstr>
      <vt:lpstr>Overloading</vt:lpstr>
      <vt:lpstr>Chapter 3: OOP Part 2 – Designer Mode</vt:lpstr>
      <vt:lpstr>4 Fundamental OOP Concepts</vt:lpstr>
      <vt:lpstr>Chapter 3: OOP Part 2 – Designer Mode</vt:lpstr>
      <vt:lpstr>OOP Pros and Cons</vt:lpstr>
      <vt:lpstr>Chapter 3: OOP Part 2 – Designer Mode</vt:lpstr>
      <vt:lpstr>Introduction to Class</vt:lpstr>
      <vt:lpstr>Instance attributes</vt:lpstr>
      <vt:lpstr>Class attributes</vt:lpstr>
      <vt:lpstr>Constructors</vt:lpstr>
      <vt:lpstr>Overloading constructors</vt:lpstr>
      <vt:lpstr>Overloading constructors</vt:lpstr>
      <vt:lpstr>Methods (Accessors / Mutators)</vt:lpstr>
      <vt:lpstr>Try these:</vt:lpstr>
      <vt:lpstr>Overriding Parent Method</vt:lpstr>
      <vt:lpstr>Overriding Parent Method</vt:lpstr>
      <vt:lpstr>Chapter 3: OOP Part 2 – Designer Mode</vt:lpstr>
      <vt:lpstr>Sample User Class (TestBankAcct)</vt:lpstr>
      <vt:lpstr>Compiling Classes</vt:lpstr>
      <vt:lpstr>Chapter 4: Arrays &amp; Arraylists</vt:lpstr>
      <vt:lpstr>Introduction to Arrays</vt:lpstr>
      <vt:lpstr>1-Dimensional Arrays</vt:lpstr>
      <vt:lpstr>2-Dimensional Arrays</vt:lpstr>
      <vt:lpstr>Enhanced For-Loop</vt:lpstr>
      <vt:lpstr>String[] in main method</vt:lpstr>
      <vt:lpstr>Returning an Array</vt:lpstr>
      <vt:lpstr>Common Mistakes</vt:lpstr>
      <vt:lpstr>Practice Exercises</vt:lpstr>
      <vt:lpstr>Chapter 4: Arrays &amp; Arraylists</vt:lpstr>
      <vt:lpstr>Drawbacks of Arrays</vt:lpstr>
      <vt:lpstr>Arraylist Initialisation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Loh Zi Bin Robin</dc:creator>
  <cp:lastModifiedBy>Microsoft Office User</cp:lastModifiedBy>
  <cp:revision>141</cp:revision>
  <dcterms:created xsi:type="dcterms:W3CDTF">2016-12-13T15:09:36Z</dcterms:created>
  <dcterms:modified xsi:type="dcterms:W3CDTF">2017-01-03T12:33:45Z</dcterms:modified>
</cp:coreProperties>
</file>