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8" r:id="rId6"/>
    <p:sldId id="271" r:id="rId7"/>
    <p:sldId id="259" r:id="rId8"/>
    <p:sldId id="260" r:id="rId9"/>
    <p:sldId id="275" r:id="rId10"/>
    <p:sldId id="273" r:id="rId11"/>
    <p:sldId id="272" r:id="rId12"/>
    <p:sldId id="316" r:id="rId13"/>
    <p:sldId id="276" r:id="rId14"/>
    <p:sldId id="317" r:id="rId15"/>
    <p:sldId id="277" r:id="rId16"/>
    <p:sldId id="262" r:id="rId17"/>
    <p:sldId id="314" r:id="rId18"/>
    <p:sldId id="265" r:id="rId19"/>
    <p:sldId id="278" r:id="rId20"/>
    <p:sldId id="315" r:id="rId21"/>
    <p:sldId id="280" r:id="rId22"/>
    <p:sldId id="281" r:id="rId23"/>
    <p:sldId id="279" r:id="rId24"/>
    <p:sldId id="313" r:id="rId25"/>
    <p:sldId id="312" r:id="rId2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F2F2F2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A6300B-6983-4E03-84CD-5B5B91E3484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B7C3D6-FEEA-4D9F-AACF-AE0674C391B0}" type="datetime1">
              <a:rPr lang="zh-TW" altLang="en-US" noProof="0" smtClean="0"/>
              <a:t>2022/6/10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9230CFA-805A-4FD3-B3A0-DAAA5993DA17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265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88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319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478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589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639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841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05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影像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圖片版面配置區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 title="職稱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 title="副標題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按一下以編輯副標題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 title="職稱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 title="副標題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平形四邊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標題 1" title="職稱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1" name="文字版面配置區 2" title="副標題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cxnSp>
        <p:nvCxnSpPr>
          <p:cNvPr id="21" name="直線接點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6" name="直線接點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形四邊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對角線條紋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28" name="直線接點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形四邊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10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TW" sz="3400" b="1" noProof="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</a:p>
        </p:txBody>
      </p:sp>
      <p:sp>
        <p:nvSpPr>
          <p:cNvPr id="36" name="平形四邊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7" name="標題 1" title="職稱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 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對角線條紋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28" name="直線接點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形四邊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10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TW" sz="3400" b="1" noProof="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</a:p>
        </p:txBody>
      </p:sp>
      <p:sp>
        <p:nvSpPr>
          <p:cNvPr id="36" name="平形四邊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7" name="標題 1" title="職稱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 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預留位置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對角線條紋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28" name="直線接點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形四邊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10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TW" sz="3400" b="1" noProof="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</a:p>
        </p:txBody>
      </p:sp>
      <p:sp>
        <p:nvSpPr>
          <p:cNvPr id="36" name="平形四邊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7" name="標題 1" title="職稱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 </a:t>
            </a:r>
          </a:p>
        </p:txBody>
      </p:sp>
      <p:sp>
        <p:nvSpPr>
          <p:cNvPr id="18" name="文字版面配置區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28600" lvl="0" indent="-22860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預留位置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內容預留位置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4" name="內容預留位置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 title="職稱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版面配置區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Clr>
                <a:schemeClr val="accent2"/>
              </a:buCl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buClr>
                <a:schemeClr val="accent2"/>
              </a:buCl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Clr>
                <a:schemeClr val="accent2"/>
              </a:buCl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buClr>
                <a:schemeClr val="accent2"/>
              </a:buCl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 title="職稱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版面配置區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圖片版面配置區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10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TW" sz="3400" b="1" noProof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對角線條紋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28" name="直線接點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邊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0" name="平形四邊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10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TW" sz="3400" b="1" noProof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對角線條紋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29" name="直線接點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形四邊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1" name="平形四邊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" name="標題 1" title="職稱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影像的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平形四邊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標題 1" title="職稱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1" name="文字版面配置區 2" title="副標題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cxnSp>
        <p:nvCxnSpPr>
          <p:cNvPr id="21" name="直線接點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6" name="直線接點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圖片版面配置區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形四邊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1310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版面配置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 title="項目符號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4" name="直線接點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版面配置區 4" title="副標題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按一下至副標題樣式</a:t>
            </a:r>
          </a:p>
        </p:txBody>
      </p:sp>
      <p:sp>
        <p:nvSpPr>
          <p:cNvPr id="2" name="標題 1" title="職稱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 </a:t>
            </a:r>
            <a:br>
              <a:rPr lang="zh-TW" altLang="en-US" noProof="0"/>
            </a:br>
            <a:r>
              <a:rPr lang="zh-TW" altLang="en-US" noProof="0"/>
              <a:t>母片標題樣式 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版面配置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內容版面配置區 2" title="項目符號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5" name="平行四邊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4" name="直線接點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版面配置區 4" title="副標題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按一下至副標題樣式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710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TW" sz="3400" b="1" noProof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</a:p>
        </p:txBody>
      </p:sp>
      <p:sp>
        <p:nvSpPr>
          <p:cNvPr id="19" name="標題 1" title="職稱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 </a:t>
            </a:r>
            <a:br>
              <a:rPr lang="zh-TW" altLang="en-US" noProof="0"/>
            </a:br>
            <a:r>
              <a:rPr lang="zh-TW" altLang="en-US" noProof="0"/>
              <a:t>母片標題樣式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與副標題進行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對角線條紋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28" name="直線接點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形四邊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內容版面配置區 3" title="項目符號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IN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TW" altLang="en-US" noProof="0"/>
              <a:t>按一下以編輯母片文字樣式</a:t>
            </a:r>
          </a:p>
          <a:p>
            <a:pPr lvl="1" rtl="0">
              <a:buClr>
                <a:schemeClr val="accent2"/>
              </a:buClr>
            </a:pPr>
            <a:r>
              <a:rPr lang="zh-TW" altLang="en-US" noProof="0"/>
              <a:t>第二層</a:t>
            </a:r>
          </a:p>
          <a:p>
            <a:pPr lvl="2" rtl="0">
              <a:buClr>
                <a:schemeClr val="accent2"/>
              </a:buClr>
            </a:pPr>
            <a:r>
              <a:rPr lang="zh-TW" altLang="en-US" noProof="0"/>
              <a:t>第三層</a:t>
            </a:r>
          </a:p>
          <a:p>
            <a:pPr lvl="3" rtl="0">
              <a:buClr>
                <a:schemeClr val="accent2"/>
              </a:buClr>
            </a:pPr>
            <a:r>
              <a:rPr lang="zh-TW" altLang="en-US" noProof="0"/>
              <a:t>第四層</a:t>
            </a:r>
          </a:p>
          <a:p>
            <a:pPr lvl="4" rtl="0">
              <a:buClr>
                <a:schemeClr val="accent2"/>
              </a:buClr>
            </a:pPr>
            <a:r>
              <a:rPr lang="zh-TW" altLang="en-US" noProof="0"/>
              <a:t>第五層</a:t>
            </a:r>
          </a:p>
        </p:txBody>
      </p:sp>
      <p:sp>
        <p:nvSpPr>
          <p:cNvPr id="19" name="文字預留位置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內容版面配置區 5" title="項目符號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IN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TW" altLang="en-US" noProof="0"/>
              <a:t>按一下以編輯母片文字樣式</a:t>
            </a:r>
          </a:p>
          <a:p>
            <a:pPr lvl="1" rtl="0">
              <a:buClr>
                <a:schemeClr val="accent2"/>
              </a:buClr>
            </a:pPr>
            <a:r>
              <a:rPr lang="zh-TW" altLang="en-US" noProof="0"/>
              <a:t>第二層</a:t>
            </a:r>
          </a:p>
          <a:p>
            <a:pPr lvl="2" rtl="0">
              <a:buClr>
                <a:schemeClr val="accent2"/>
              </a:buClr>
            </a:pPr>
            <a:r>
              <a:rPr lang="zh-TW" altLang="en-US" noProof="0"/>
              <a:t>第三層</a:t>
            </a:r>
          </a:p>
          <a:p>
            <a:pPr lvl="3" rtl="0">
              <a:buClr>
                <a:schemeClr val="accent2"/>
              </a:buClr>
            </a:pPr>
            <a:r>
              <a:rPr lang="zh-TW" altLang="en-US" noProof="0"/>
              <a:t>第四層</a:t>
            </a:r>
          </a:p>
          <a:p>
            <a:pPr lvl="4" rtl="0">
              <a:buClr>
                <a:schemeClr val="accent2"/>
              </a:buClr>
            </a:pPr>
            <a:r>
              <a:rPr lang="zh-TW" altLang="en-US" noProof="0"/>
              <a:t>第五層</a:t>
            </a:r>
          </a:p>
        </p:txBody>
      </p:sp>
      <p:sp>
        <p:nvSpPr>
          <p:cNvPr id="24" name="文字版面配置區 4" title="副標題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按一下至副標題樣式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10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TW" sz="3400" b="1" noProof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  <a:endParaRPr lang="zh-TW" altLang="en-US" sz="3400" b="1" noProof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平形四邊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7" name="標題 1" title="職稱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10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TW" sz="3400" b="1" noProof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對角線條紋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30" name="直線接點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形四邊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3" name="平形四邊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文字版面配置區 4" title="副標題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按一下至副標題樣式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7" name="標題 1" title="職稱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此處輸入文字</a:t>
            </a:r>
          </a:p>
        </p:txBody>
      </p:sp>
      <p:sp>
        <p:nvSpPr>
          <p:cNvPr id="20" name="圖表預留位置 2" title="圖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按一下圖示以新增圖表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預留位置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按一下圖示以新增表格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104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zh-TW" sz="3400" b="1" noProof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對角線條紋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28" name="直線接點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形四邊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6" name="平形四邊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文字版面配置區 4" title="副標題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按一下至副標題樣式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7" name="標題 1" title="職稱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片版面配置區 31" title="影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 noProof="0"/>
              <a:t>在這裡插入影像或將影像拖放到這裡</a:t>
            </a:r>
          </a:p>
        </p:txBody>
      </p: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 title="職稱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在此放入標題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謝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 title="職稱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姓名</a:t>
            </a:r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電話號碼</a:t>
            </a:r>
          </a:p>
        </p:txBody>
      </p:sp>
      <p:sp>
        <p:nvSpPr>
          <p:cNvPr id="11" name="文字版面配置區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電子郵件 </a:t>
            </a:r>
          </a:p>
        </p:txBody>
      </p:sp>
      <p:sp>
        <p:nvSpPr>
          <p:cNvPr id="13" name="文字版面配置區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公司網站</a:t>
            </a:r>
          </a:p>
        </p:txBody>
      </p:sp>
      <p:sp>
        <p:nvSpPr>
          <p:cNvPr id="14" name="圖案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圖案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案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圖案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圖片版面配置區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99F50C-BE38-4BD0-BA84-9B090E1F2B9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標題版面配置區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  <p:sldLayoutId id="214748371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gelsma/yacc-tutorial" TargetMode="External"/><Relationship Id="rId7" Type="http://schemas.openxmlformats.org/officeDocument/2006/relationships/hyperlink" Target="https://www.geeksforgeeks.org/introduction-to-yacc/" TargetMode="External"/><Relationship Id="rId2" Type="http://schemas.openxmlformats.org/officeDocument/2006/relationships/hyperlink" Target="https://youtube.com/playlist?list=PLkB3phqR3X43IRqPT0t1iBfmT5bvn198Z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lia.net/tinyc/ch8_flex.html" TargetMode="External"/><Relationship Id="rId5" Type="http://schemas.openxmlformats.org/officeDocument/2006/relationships/hyperlink" Target="https://zh.wikipedia.org/zh-tw/LALR%E8%AF%AD%E6%B3%95%E5%88%86%E6%9E%90%E5%99%A8" TargetMode="External"/><Relationship Id="rId4" Type="http://schemas.openxmlformats.org/officeDocument/2006/relationships/hyperlink" Target="https://docs.oracle.com/cd/E19504-01/802-5880/6i9k05dh3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2">
                <a:lumMod val="40000"/>
                <a:lumOff val="60000"/>
              </a:schemeClr>
            </a:gs>
            <a:gs pos="76000">
              <a:schemeClr val="accent4">
                <a:lumMod val="40000"/>
                <a:lumOff val="60000"/>
              </a:schemeClr>
            </a:gs>
            <a:gs pos="4000">
              <a:schemeClr val="accent1">
                <a:lumMod val="25000"/>
                <a:lumOff val="75000"/>
              </a:schemeClr>
            </a:gs>
            <a:gs pos="22000">
              <a:schemeClr val="accent1">
                <a:lumMod val="25000"/>
                <a:lumOff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版面配置區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041" r="6041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18" name="六邊形 17" descr="影像中間的純深色六邊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031365" y="2776144"/>
            <a:ext cx="1642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LEX</a:t>
            </a:r>
          </a:p>
          <a:p>
            <a:pPr algn="ctr" rtl="0"/>
            <a:r>
              <a:rPr lang="en-US" altLang="zh-TW" sz="4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YACC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sz="3600" dirty="0"/>
              <a:t>期末報告</a:t>
            </a:r>
            <a:br>
              <a:rPr lang="en-US" altLang="zh-TW" dirty="0"/>
            </a:br>
            <a:r>
              <a:rPr lang="en-US" altLang="zh-TW" dirty="0"/>
              <a:t>LEX&amp;YACC</a:t>
            </a:r>
            <a:r>
              <a:rPr lang="zh-TW" altLang="en-US" dirty="0"/>
              <a:t>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7661" y="3560315"/>
            <a:ext cx="4854339" cy="1257574"/>
          </a:xfrm>
        </p:spPr>
        <p:txBody>
          <a:bodyPr rtlCol="0"/>
          <a:lstStyle/>
          <a:p>
            <a:pPr rtl="0"/>
            <a:r>
              <a:rPr lang="en-US" altLang="zh-TW" dirty="0"/>
              <a:t>B0827213</a:t>
            </a:r>
            <a:r>
              <a:rPr lang="zh-TW" altLang="en-US" dirty="0"/>
              <a:t>陳昱慈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9C26EC-162D-2740-9B9F-9B93E77B35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63B9746-624F-ECEB-42B6-1A5A973F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Flowchart of LEX&amp;YACC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19CC60E-8341-3B16-9712-5A0B3B9A808D}"/>
              </a:ext>
            </a:extLst>
          </p:cNvPr>
          <p:cNvSpPr/>
          <p:nvPr/>
        </p:nvSpPr>
        <p:spPr>
          <a:xfrm>
            <a:off x="4235336" y="2112040"/>
            <a:ext cx="1986709" cy="1189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YACC Compiler</a:t>
            </a:r>
            <a:endParaRPr lang="zh-TW" altLang="en-US" sz="2000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3B083C96-55BC-FB56-9FE3-D9CE0ED12535}"/>
              </a:ext>
            </a:extLst>
          </p:cNvPr>
          <p:cNvSpPr/>
          <p:nvPr/>
        </p:nvSpPr>
        <p:spPr>
          <a:xfrm>
            <a:off x="2737821" y="2595532"/>
            <a:ext cx="1262491" cy="37958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0454CA-5072-A680-E05B-D95F373AF4A1}"/>
              </a:ext>
            </a:extLst>
          </p:cNvPr>
          <p:cNvSpPr txBox="1"/>
          <p:nvPr/>
        </p:nvSpPr>
        <p:spPr>
          <a:xfrm>
            <a:off x="1295102" y="2060090"/>
            <a:ext cx="138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Lang.y</a:t>
            </a:r>
            <a:endParaRPr lang="zh-TW" altLang="en-US" sz="32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92D472B-1A04-8434-DEE5-E35FC64FCC72}"/>
              </a:ext>
            </a:extLst>
          </p:cNvPr>
          <p:cNvSpPr/>
          <p:nvPr/>
        </p:nvSpPr>
        <p:spPr>
          <a:xfrm rot="2733950">
            <a:off x="6174956" y="3504071"/>
            <a:ext cx="2087243" cy="37958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8A4A5F6-284B-23BF-2EC3-3211FE6AACC3}"/>
              </a:ext>
            </a:extLst>
          </p:cNvPr>
          <p:cNvSpPr/>
          <p:nvPr/>
        </p:nvSpPr>
        <p:spPr>
          <a:xfrm rot="6880227">
            <a:off x="4055045" y="3772445"/>
            <a:ext cx="1105918" cy="37958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BD1F51-489A-176E-BE23-765B79F1F9B0}"/>
              </a:ext>
            </a:extLst>
          </p:cNvPr>
          <p:cNvSpPr txBox="1"/>
          <p:nvPr/>
        </p:nvSpPr>
        <p:spPr>
          <a:xfrm>
            <a:off x="7563822" y="2883050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y.tab.c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8D4FE4F-A373-ACFB-A662-4E73784B5905}"/>
              </a:ext>
            </a:extLst>
          </p:cNvPr>
          <p:cNvSpPr txBox="1"/>
          <p:nvPr/>
        </p:nvSpPr>
        <p:spPr>
          <a:xfrm>
            <a:off x="2819102" y="3391050"/>
            <a:ext cx="136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y.tab.h</a:t>
            </a:r>
            <a:endParaRPr lang="zh-TW" altLang="en-US" sz="28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71188E3-4EE3-F160-4791-62F5E8CE9F0F}"/>
              </a:ext>
            </a:extLst>
          </p:cNvPr>
          <p:cNvGrpSpPr/>
          <p:nvPr/>
        </p:nvGrpSpPr>
        <p:grpSpPr>
          <a:xfrm>
            <a:off x="1721822" y="4667377"/>
            <a:ext cx="7106163" cy="1214671"/>
            <a:chOff x="1242312" y="4329954"/>
            <a:chExt cx="6931928" cy="860615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F7F2D7A6-1DEC-9BD3-CA90-CCC06EFA33DB}"/>
                </a:ext>
              </a:extLst>
            </p:cNvPr>
            <p:cNvSpPr/>
            <p:nvPr/>
          </p:nvSpPr>
          <p:spPr>
            <a:xfrm>
              <a:off x="2653555" y="4347883"/>
              <a:ext cx="1937997" cy="8426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LEX Compiler</a:t>
              </a:r>
              <a:endParaRPr lang="zh-TW" altLang="en-US" sz="2000" dirty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7FDB33C-AC64-B8C8-9B7D-1C0305A4BF55}"/>
                </a:ext>
              </a:extLst>
            </p:cNvPr>
            <p:cNvSpPr/>
            <p:nvPr/>
          </p:nvSpPr>
          <p:spPr>
            <a:xfrm>
              <a:off x="6141660" y="4329954"/>
              <a:ext cx="2032580" cy="842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C Compiler</a:t>
              </a:r>
              <a:endParaRPr lang="zh-TW" altLang="en-US" sz="2000" dirty="0"/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FAEFB7BD-A644-9EF0-EA6D-D3DC83085B28}"/>
                </a:ext>
              </a:extLst>
            </p:cNvPr>
            <p:cNvSpPr/>
            <p:nvPr/>
          </p:nvSpPr>
          <p:spPr>
            <a:xfrm>
              <a:off x="1281955" y="4661650"/>
              <a:ext cx="1231536" cy="26893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accent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A23D6C1-C26F-1ED9-25A0-B661139B84B7}"/>
                </a:ext>
              </a:extLst>
            </p:cNvPr>
            <p:cNvSpPr txBox="1"/>
            <p:nvPr/>
          </p:nvSpPr>
          <p:spPr>
            <a:xfrm>
              <a:off x="4818321" y="4362616"/>
              <a:ext cx="1180544" cy="33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lex.yy.c</a:t>
              </a:r>
              <a:endParaRPr lang="zh-TW" altLang="en-US" sz="28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DD8060D-7A19-B675-7AFB-1AEA1075DB4F}"/>
                </a:ext>
              </a:extLst>
            </p:cNvPr>
            <p:cNvSpPr txBox="1"/>
            <p:nvPr/>
          </p:nvSpPr>
          <p:spPr>
            <a:xfrm>
              <a:off x="1242312" y="4331754"/>
              <a:ext cx="1213728" cy="370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words.l</a:t>
              </a:r>
              <a:endParaRPr lang="zh-TW" altLang="en-US" sz="2800" dirty="0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B526EC35-032D-D74F-FF8E-A8D31100D2A9}"/>
                </a:ext>
              </a:extLst>
            </p:cNvPr>
            <p:cNvSpPr/>
            <p:nvPr/>
          </p:nvSpPr>
          <p:spPr>
            <a:xfrm>
              <a:off x="4778190" y="4625791"/>
              <a:ext cx="1231536" cy="26893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accent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9BE14E93-7ECF-F4C9-5BEE-9E3584B098B7}"/>
              </a:ext>
            </a:extLst>
          </p:cNvPr>
          <p:cNvSpPr/>
          <p:nvPr/>
        </p:nvSpPr>
        <p:spPr>
          <a:xfrm>
            <a:off x="1427182" y="4559450"/>
            <a:ext cx="7508240" cy="1513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6CD4AA1-A2AE-B957-A69D-E1C488ACDE93}"/>
              </a:ext>
            </a:extLst>
          </p:cNvPr>
          <p:cNvSpPr txBox="1"/>
          <p:nvPr/>
        </p:nvSpPr>
        <p:spPr>
          <a:xfrm>
            <a:off x="493657" y="5033384"/>
            <a:ext cx="74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LEX</a:t>
            </a:r>
            <a:endParaRPr lang="zh-TW" altLang="en-US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C832696-D66F-A204-6EB9-A17071D3C269}"/>
              </a:ext>
            </a:extLst>
          </p:cNvPr>
          <p:cNvSpPr txBox="1"/>
          <p:nvPr/>
        </p:nvSpPr>
        <p:spPr>
          <a:xfrm>
            <a:off x="1589742" y="382793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對應每個</a:t>
            </a:r>
            <a:r>
              <a:rPr lang="en-US" altLang="zh-TW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token</a:t>
            </a:r>
            <a:r>
              <a:rPr lang="zh-TW" altLang="en-US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的文法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CF24D5B-545B-96FE-AC3A-036E3A8E47B7}"/>
              </a:ext>
            </a:extLst>
          </p:cNvPr>
          <p:cNvSpPr txBox="1"/>
          <p:nvPr/>
        </p:nvSpPr>
        <p:spPr>
          <a:xfrm>
            <a:off x="441662" y="260873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包含</a:t>
            </a:r>
            <a:r>
              <a:rPr lang="en-US" altLang="zh-TW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CFG</a:t>
            </a:r>
            <a:r>
              <a:rPr lang="zh-TW" altLang="en-US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與相關陳述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2EE4742-07E3-4F94-8E6A-51655DD63642}"/>
              </a:ext>
            </a:extLst>
          </p:cNvPr>
          <p:cNvGrpSpPr/>
          <p:nvPr/>
        </p:nvGrpSpPr>
        <p:grpSpPr>
          <a:xfrm>
            <a:off x="9343210" y="5033436"/>
            <a:ext cx="2359912" cy="470366"/>
            <a:chOff x="9110726" y="4719671"/>
            <a:chExt cx="2359912" cy="470366"/>
          </a:xfrm>
        </p:grpSpPr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2BC3917A-525C-14A6-923B-B1EC1F3C165E}"/>
                </a:ext>
              </a:extLst>
            </p:cNvPr>
            <p:cNvSpPr/>
            <p:nvPr/>
          </p:nvSpPr>
          <p:spPr>
            <a:xfrm>
              <a:off x="9110726" y="4810498"/>
              <a:ext cx="1184196" cy="32897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accent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99E8A78-AFC8-4988-27E5-B32612F5A8B0}"/>
                </a:ext>
              </a:extLst>
            </p:cNvPr>
            <p:cNvSpPr txBox="1"/>
            <p:nvPr/>
          </p:nvSpPr>
          <p:spPr>
            <a:xfrm>
              <a:off x="10433243" y="4719671"/>
              <a:ext cx="1037395" cy="470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.out</a:t>
              </a:r>
              <a:endParaRPr lang="zh-TW" altLang="en-US" sz="2800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A64546A-DE96-898E-6D27-5EE9226D38F9}"/>
              </a:ext>
            </a:extLst>
          </p:cNvPr>
          <p:cNvSpPr txBox="1"/>
          <p:nvPr/>
        </p:nvSpPr>
        <p:spPr>
          <a:xfrm>
            <a:off x="3776682" y="1596024"/>
            <a:ext cx="303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</a:t>
            </a:r>
            <a:r>
              <a:rPr lang="en-US" altLang="zh-TW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LALR</a:t>
            </a:r>
            <a:r>
              <a:rPr lang="zh-TW" altLang="en-US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進行解析</a:t>
            </a:r>
            <a:r>
              <a:rPr lang="en-US" altLang="zh-TW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(Parsing)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3EA74F6-29D6-478D-BCD4-7346EF53C408}"/>
              </a:ext>
            </a:extLst>
          </p:cNvPr>
          <p:cNvSpPr txBox="1"/>
          <p:nvPr/>
        </p:nvSpPr>
        <p:spPr>
          <a:xfrm>
            <a:off x="7584142" y="3289450"/>
            <a:ext cx="2570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包含</a:t>
            </a:r>
            <a:r>
              <a:rPr lang="en-US" altLang="zh-TW" b="1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Parsing Table</a:t>
            </a:r>
            <a:endParaRPr lang="zh-TW" altLang="en-US" b="1" dirty="0">
              <a:solidFill>
                <a:schemeClr val="accent4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7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/>
      <p:bldP spid="24" grpId="0" animBg="1"/>
      <p:bldP spid="25" grpId="0"/>
      <p:bldP spid="26" grpId="0"/>
      <p:bldP spid="28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45BEF01-BC39-F2E5-F421-53D177D7FC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E65D74-7A44-2932-E426-C8F7E49BA0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E1D9408-55D0-C1F2-741E-327202DF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BB9244-D5F1-8EBF-C872-3A1A663DAF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圖表版面配置區 5">
            <a:extLst>
              <a:ext uri="{FF2B5EF4-FFF2-40B4-BE49-F238E27FC236}">
                <a16:creationId xmlns:a16="http://schemas.microsoft.com/office/drawing/2014/main" id="{B4760B25-A5B4-51E0-18C1-EAA0F42C5C2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16ADC5-E73C-373B-FA66-EC8042A9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93" y="1073124"/>
            <a:ext cx="8547685" cy="48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ED45409-E5EF-A722-A368-12440208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12" y="2247397"/>
            <a:ext cx="4911633" cy="1789855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程式介紹</a:t>
            </a:r>
            <a:endParaRPr lang="zh-TW" altLang="en-US" sz="4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D1E48B-FA23-BC47-4D9A-907568E6B86D}"/>
              </a:ext>
            </a:extLst>
          </p:cNvPr>
          <p:cNvSpPr txBox="1"/>
          <p:nvPr/>
        </p:nvSpPr>
        <p:spPr>
          <a:xfrm>
            <a:off x="6532880" y="4094480"/>
            <a:ext cx="440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0140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四則運算計算機</a:t>
            </a:r>
          </a:p>
        </p:txBody>
      </p:sp>
    </p:spTree>
    <p:extLst>
      <p:ext uri="{BB962C8B-B14F-4D97-AF65-F5344CB8AC3E}">
        <p14:creationId xmlns:p14="http://schemas.microsoft.com/office/powerpoint/2010/main" val="425657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程式功能大綱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TW" smtClean="0"/>
              <a:pPr rtl="0"/>
              <a:t>13</a:t>
            </a:fld>
            <a:endParaRPr lang="zh-TW" altLang="en-US" dirty="0"/>
          </a:p>
        </p:txBody>
      </p:sp>
      <p:sp>
        <p:nvSpPr>
          <p:cNvPr id="19" name="文字版面配置區 11">
            <a:extLst>
              <a:ext uri="{FF2B5EF4-FFF2-40B4-BE49-F238E27FC236}">
                <a16:creationId xmlns:a16="http://schemas.microsoft.com/office/drawing/2014/main" id="{3354FE1C-3A8F-D8DB-A090-02528D9C9309}"/>
              </a:ext>
            </a:extLst>
          </p:cNvPr>
          <p:cNvSpPr txBox="1">
            <a:spLocks/>
          </p:cNvSpPr>
          <p:nvPr/>
        </p:nvSpPr>
        <p:spPr>
          <a:xfrm>
            <a:off x="6058854" y="2046402"/>
            <a:ext cx="5225764" cy="296247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TW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63B6D548-47EA-19F4-C1AE-B68F52132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25653"/>
              </p:ext>
            </p:extLst>
          </p:nvPr>
        </p:nvGraphicFramePr>
        <p:xfrm>
          <a:off x="924560" y="1974426"/>
          <a:ext cx="10190480" cy="38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240">
                  <a:extLst>
                    <a:ext uri="{9D8B030D-6E8A-4147-A177-3AD203B41FA5}">
                      <a16:colId xmlns:a16="http://schemas.microsoft.com/office/drawing/2014/main" val="2984565877"/>
                    </a:ext>
                  </a:extLst>
                </a:gridCol>
                <a:gridCol w="5095240">
                  <a:extLst>
                    <a:ext uri="{9D8B030D-6E8A-4147-A177-3AD203B41FA5}">
                      <a16:colId xmlns:a16="http://schemas.microsoft.com/office/drawing/2014/main" val="3907561606"/>
                    </a:ext>
                  </a:extLst>
                </a:gridCol>
              </a:tblGrid>
              <a:tr h="1063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參考教學之功能</a:t>
                      </a:r>
                      <a:endParaRPr lang="en-US" altLang="zh-TW" sz="2400" b="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主要改動之功能</a:t>
                      </a:r>
                      <a:endParaRPr lang="en-US" altLang="zh-TW" sz="2400" b="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40979"/>
                  </a:ext>
                </a:extLst>
              </a:tr>
              <a:tr h="944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變數相加</a:t>
                      </a:r>
                      <a:r>
                        <a:rPr lang="en-US" altLang="zh-TW" sz="2400" b="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/</a:t>
                      </a:r>
                      <a:r>
                        <a:rPr lang="zh-TW" altLang="en-US" sz="2400" b="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減的功能</a:t>
                      </a:r>
                      <a:endParaRPr lang="en-US" altLang="zh-TW" sz="2400" b="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變數新增乘除與括號的功能</a:t>
                      </a:r>
                      <a:endParaRPr lang="en-US" altLang="zh-TW" sz="2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63149"/>
                  </a:ext>
                </a:extLst>
              </a:tr>
              <a:tr h="924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輸出變數值以供觀看</a:t>
                      </a:r>
                      <a:r>
                        <a:rPr lang="en-US" altLang="zh-TW" sz="2400" b="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可判定運算子優先權</a:t>
                      </a:r>
                      <a:endParaRPr lang="en-US" altLang="zh-TW" sz="2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7120"/>
                  </a:ext>
                </a:extLst>
              </a:tr>
              <a:tr h="924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可關閉程式</a:t>
                      </a:r>
                      <a:r>
                        <a:rPr lang="en-US" altLang="zh-TW" sz="2400" b="0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(exit)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可判定負號與減號的差別</a:t>
                      </a:r>
                      <a:endParaRPr lang="en-US" altLang="zh-TW" sz="2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1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9ABB4F-926C-770E-49AE-2B931F537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2"/>
            <a:ext cx="9639507" cy="608895"/>
          </a:xfrm>
        </p:spPr>
        <p:txBody>
          <a:bodyPr numCol="1"/>
          <a:lstStyle/>
          <a:p>
            <a:r>
              <a:rPr lang="zh-TW" altLang="en-US" sz="2400" b="1" dirty="0"/>
              <a:t>圖為預計結果，為了產生此結果，勢必要辨別出</a:t>
            </a:r>
            <a:r>
              <a:rPr lang="en-US" altLang="zh-TW" sz="2400" b="1" dirty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運算子</a:t>
            </a:r>
            <a:r>
              <a:rPr lang="en-US" altLang="zh-TW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:[-+*/()=]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運算值</a:t>
            </a:r>
            <a:r>
              <a:rPr lang="en-US" altLang="zh-TW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[0-9]+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變數</a:t>
            </a:r>
            <a:r>
              <a:rPr lang="en-US" altLang="zh-TW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:[a-</a:t>
            </a:r>
            <a:r>
              <a:rPr lang="en-US" altLang="zh-TW" sz="2800" dirty="0" err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zA</a:t>
            </a:r>
            <a:r>
              <a:rPr lang="en-US" altLang="zh-TW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-z]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“print”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“exit”</a:t>
            </a:r>
            <a:endParaRPr lang="zh-TW" altLang="en-US" sz="28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37289C1-487F-DFD9-6903-A677B305C83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F2080C5-AAAC-8090-F446-BACFBA72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程式邏輯</a:t>
            </a:r>
          </a:p>
        </p:txBody>
      </p:sp>
      <p:pic>
        <p:nvPicPr>
          <p:cNvPr id="34" name="圖表版面配置區 33">
            <a:extLst>
              <a:ext uri="{FF2B5EF4-FFF2-40B4-BE49-F238E27FC236}">
                <a16:creationId xmlns:a16="http://schemas.microsoft.com/office/drawing/2014/main" id="{628ED655-427E-BAE5-60C9-6B616457B6F4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 rotWithShape="1">
          <a:blip r:embed="rId2"/>
          <a:srcRect r="15441" b="35352"/>
          <a:stretch/>
        </p:blipFill>
        <p:spPr>
          <a:xfrm>
            <a:off x="4460240" y="2147124"/>
            <a:ext cx="7259465" cy="34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0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906C0BC2-E5F8-18EB-5625-5CF417177378}"/>
              </a:ext>
            </a:extLst>
          </p:cNvPr>
          <p:cNvGrpSpPr/>
          <p:nvPr/>
        </p:nvGrpSpPr>
        <p:grpSpPr>
          <a:xfrm>
            <a:off x="2058866" y="1971040"/>
            <a:ext cx="6384094" cy="3761704"/>
            <a:chOff x="802018" y="1897400"/>
            <a:chExt cx="6491974" cy="3825270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DCC89664-3C2F-1EB1-0001-FC504AE34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16" r="60292"/>
            <a:stretch/>
          </p:blipFill>
          <p:spPr>
            <a:xfrm>
              <a:off x="802018" y="1897400"/>
              <a:ext cx="3653441" cy="3825270"/>
            </a:xfrm>
            <a:prstGeom prst="rect">
              <a:avLst/>
            </a:prstGeom>
            <a:noFill/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439259EE-7B94-91BA-6736-1107A437A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3090" y="3119310"/>
              <a:ext cx="5210902" cy="1838582"/>
            </a:xfrm>
            <a:prstGeom prst="rect">
              <a:avLst/>
            </a:prstGeom>
          </p:spPr>
        </p:pic>
      </p:grp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F5239123-2470-D6E9-D171-14229C6613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altLang="zh-TW" noProof="0" smtClean="0"/>
              <a:pPr>
                <a:spcAft>
                  <a:spcPts val="600"/>
                </a:spcAft>
              </a:pPr>
              <a:t>15</a:t>
            </a:fld>
            <a:endParaRPr lang="zh-TW" altLang="en-US" noProof="0"/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rtlCol="0" anchor="b">
            <a:normAutofit/>
          </a:bodyPr>
          <a:lstStyle/>
          <a:p>
            <a:r>
              <a:rPr lang="zh-TW" altLang="en-US" dirty="0"/>
              <a:t>程式邏輯－</a:t>
            </a:r>
            <a:r>
              <a:rPr lang="en-US" altLang="zh-TW" dirty="0" err="1"/>
              <a:t>calculate.l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8188D6-2883-879C-DAAA-CE7BDF5ABF33}"/>
              </a:ext>
            </a:extLst>
          </p:cNvPr>
          <p:cNvSpPr/>
          <p:nvPr/>
        </p:nvSpPr>
        <p:spPr>
          <a:xfrm>
            <a:off x="3390452" y="3137647"/>
            <a:ext cx="5042348" cy="1820433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FDD477E-B899-FFA0-2071-43CC3CE8989A}"/>
              </a:ext>
            </a:extLst>
          </p:cNvPr>
          <p:cNvSpPr/>
          <p:nvPr/>
        </p:nvSpPr>
        <p:spPr>
          <a:xfrm>
            <a:off x="2018852" y="2174240"/>
            <a:ext cx="2045148" cy="23368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53F59C0-6FAA-42F0-D1A8-4F425128E012}"/>
              </a:ext>
            </a:extLst>
          </p:cNvPr>
          <p:cNvSpPr txBox="1"/>
          <p:nvPr/>
        </p:nvSpPr>
        <p:spPr>
          <a:xfrm>
            <a:off x="8605520" y="359664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變數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8AB6621-6EBC-8596-E359-B4337DC396ED}"/>
              </a:ext>
            </a:extLst>
          </p:cNvPr>
          <p:cNvSpPr txBox="1"/>
          <p:nvPr/>
        </p:nvSpPr>
        <p:spPr>
          <a:xfrm>
            <a:off x="8605520" y="387096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運算值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BE148BA-B8D6-D21A-3C36-43866A48A9F8}"/>
              </a:ext>
            </a:extLst>
          </p:cNvPr>
          <p:cNvSpPr txBox="1"/>
          <p:nvPr/>
        </p:nvSpPr>
        <p:spPr>
          <a:xfrm>
            <a:off x="8605520" y="429768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運算子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56E8C38-279B-0622-122E-821AE6833991}"/>
              </a:ext>
            </a:extLst>
          </p:cNvPr>
          <p:cNvSpPr/>
          <p:nvPr/>
        </p:nvSpPr>
        <p:spPr>
          <a:xfrm>
            <a:off x="2011680" y="3688080"/>
            <a:ext cx="6380480" cy="254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8080C8C-5BD3-4452-974B-76DEA0182794}"/>
              </a:ext>
            </a:extLst>
          </p:cNvPr>
          <p:cNvSpPr/>
          <p:nvPr/>
        </p:nvSpPr>
        <p:spPr>
          <a:xfrm>
            <a:off x="2059492" y="5283200"/>
            <a:ext cx="3193228" cy="22352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0.0377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773 L 0.00183 0.1030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26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/>
      <p:bldP spid="44" grpId="0"/>
      <p:bldP spid="45" grpId="0"/>
      <p:bldP spid="46" grpId="0" animBg="1"/>
      <p:bldP spid="46" grpId="1" animBg="1"/>
      <p:bldP spid="46" grpId="2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C08930EF-51F7-E06F-876F-EF1D1288C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5"/>
          <a:stretch/>
        </p:blipFill>
        <p:spPr>
          <a:xfrm>
            <a:off x="1527134" y="2214881"/>
            <a:ext cx="3425296" cy="2915920"/>
          </a:xfrm>
          <a:prstGeom prst="rect">
            <a:avLst/>
          </a:prstGeom>
        </p:spPr>
      </p:pic>
      <p:sp>
        <p:nvSpPr>
          <p:cNvPr id="11" name="標題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cs typeface="Calibri Light" panose="020F0302020204030204" pitchFamily="34" charset="0"/>
              </a:rPr>
              <a:t>程式邏輯－</a:t>
            </a:r>
            <a:r>
              <a:rPr lang="en-US" altLang="zh-TW" dirty="0" err="1"/>
              <a:t>calculate.y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F8953E-0C9F-4B98-5A28-45FF9C2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PART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C5F3C73-D35A-B3F4-2E53-8EBD8029BD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B38E3F-3565-F47B-4F2F-8D75785C8803}"/>
              </a:ext>
            </a:extLst>
          </p:cNvPr>
          <p:cNvSpPr/>
          <p:nvPr/>
        </p:nvSpPr>
        <p:spPr>
          <a:xfrm>
            <a:off x="1480372" y="2325444"/>
            <a:ext cx="3397624" cy="295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BF60B4C-1AC2-49A5-702E-567DB0F037F0}"/>
              </a:ext>
            </a:extLst>
          </p:cNvPr>
          <p:cNvGrpSpPr/>
          <p:nvPr/>
        </p:nvGrpSpPr>
        <p:grpSpPr>
          <a:xfrm>
            <a:off x="5354320" y="3098800"/>
            <a:ext cx="5321986" cy="1393325"/>
            <a:chOff x="5232400" y="2895600"/>
            <a:chExt cx="5321986" cy="1393325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76C1EA0B-3E94-408A-2A3E-9723B4EC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3320" y="3241040"/>
              <a:ext cx="5301066" cy="1047885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275F8C6-CA6E-5940-14DA-3540BDBE2AA7}"/>
                </a:ext>
              </a:extLst>
            </p:cNvPr>
            <p:cNvSpPr txBox="1"/>
            <p:nvPr/>
          </p:nvSpPr>
          <p:spPr>
            <a:xfrm>
              <a:off x="5232400" y="28956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err="1">
                  <a:solidFill>
                    <a:schemeClr val="accent1"/>
                  </a:solidFill>
                </a:rPr>
                <a:t>calculate.l</a:t>
              </a:r>
              <a:endParaRPr lang="zh-TW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E467902C-ECD6-5229-CBFF-71EB73723ACD}"/>
              </a:ext>
            </a:extLst>
          </p:cNvPr>
          <p:cNvGrpSpPr/>
          <p:nvPr/>
        </p:nvGrpSpPr>
        <p:grpSpPr>
          <a:xfrm>
            <a:off x="5212080" y="2326640"/>
            <a:ext cx="4399280" cy="822960"/>
            <a:chOff x="5212080" y="2326640"/>
            <a:chExt cx="4399280" cy="822960"/>
          </a:xfrm>
        </p:grpSpPr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C2C5E377-2F0F-D4F8-4D5A-F0E8D5AFF43D}"/>
                </a:ext>
              </a:extLst>
            </p:cNvPr>
            <p:cNvSpPr/>
            <p:nvPr/>
          </p:nvSpPr>
          <p:spPr>
            <a:xfrm rot="10800000" flipH="1">
              <a:off x="5212080" y="2326640"/>
              <a:ext cx="1920240" cy="822960"/>
            </a:xfrm>
            <a:prstGeom prst="bentUp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C2BE9B25-0D0C-5272-6196-89773D35DB81}"/>
                </a:ext>
              </a:extLst>
            </p:cNvPr>
            <p:cNvGrpSpPr/>
            <p:nvPr/>
          </p:nvGrpSpPr>
          <p:grpSpPr>
            <a:xfrm>
              <a:off x="7196869" y="2439329"/>
              <a:ext cx="2414491" cy="490884"/>
              <a:chOff x="7186709" y="2439329"/>
              <a:chExt cx="2414491" cy="490884"/>
            </a:xfrm>
          </p:grpSpPr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D5F51E9D-BDEB-9587-C2BF-3AE929982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6709" y="2439329"/>
                <a:ext cx="2414491" cy="254540"/>
              </a:xfrm>
              <a:prstGeom prst="rect">
                <a:avLst/>
              </a:prstGeom>
            </p:spPr>
          </p:pic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8D587BB5-2838-A5C8-EB29-E7E5A65B27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0307"/>
              <a:stretch/>
            </p:blipFill>
            <p:spPr>
              <a:xfrm>
                <a:off x="7251927" y="2672081"/>
                <a:ext cx="1577113" cy="258132"/>
              </a:xfrm>
              <a:prstGeom prst="rect">
                <a:avLst/>
              </a:prstGeom>
            </p:spPr>
          </p:pic>
        </p:grp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A2DFB9C-AAD8-04E5-E790-5AF1000A4924}"/>
              </a:ext>
            </a:extLst>
          </p:cNvPr>
          <p:cNvSpPr txBox="1"/>
          <p:nvPr/>
        </p:nvSpPr>
        <p:spPr>
          <a:xfrm>
            <a:off x="4947920" y="4592320"/>
            <a:ext cx="592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%union</a:t>
            </a:r>
            <a:r>
              <a:rPr lang="zh-TW" alt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物件化不同型態的</a:t>
            </a:r>
            <a: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tokens</a:t>
            </a:r>
          </a:p>
          <a:p>
            <a:pPr algn="ctr"/>
            <a:r>
              <a:rPr lang="zh-TW" alt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以便於個別存取</a:t>
            </a:r>
            <a:endParaRPr lang="en-US" altLang="zh-TW" sz="24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52" name="表格 47">
            <a:extLst>
              <a:ext uri="{FF2B5EF4-FFF2-40B4-BE49-F238E27FC236}">
                <a16:creationId xmlns:a16="http://schemas.microsoft.com/office/drawing/2014/main" id="{EFCBC7D0-AD1A-5F97-31FB-B88CE1AC4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1712"/>
              </p:ext>
            </p:extLst>
          </p:nvPr>
        </p:nvGraphicFramePr>
        <p:xfrm>
          <a:off x="5110478" y="2001520"/>
          <a:ext cx="5577842" cy="366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921">
                  <a:extLst>
                    <a:ext uri="{9D8B030D-6E8A-4147-A177-3AD203B41FA5}">
                      <a16:colId xmlns:a16="http://schemas.microsoft.com/office/drawing/2014/main" val="2090968112"/>
                    </a:ext>
                  </a:extLst>
                </a:gridCol>
                <a:gridCol w="2788921">
                  <a:extLst>
                    <a:ext uri="{9D8B030D-6E8A-4147-A177-3AD203B41FA5}">
                      <a16:colId xmlns:a16="http://schemas.microsoft.com/office/drawing/2014/main" val="3687398542"/>
                    </a:ext>
                  </a:extLst>
                </a:gridCol>
              </a:tblGrid>
              <a:tr h="62713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Yacc Definition</a:t>
                      </a:r>
                    </a:p>
                  </a:txBody>
                  <a:tcPr marL="90357" marR="90357" marT="45178" marB="45178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To do</a:t>
                      </a:r>
                      <a:endParaRPr lang="zh-TW" altLang="en-US" sz="24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34454"/>
                  </a:ext>
                </a:extLst>
              </a:tr>
              <a:tr h="7137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%start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1222" marR="71222" marT="35610" marB="356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Start symbol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1222" marR="71222" marT="35610" marB="35610"/>
                </a:tc>
                <a:extLst>
                  <a:ext uri="{0D108BD9-81ED-4DB2-BD59-A6C34878D82A}">
                    <a16:rowId xmlns:a16="http://schemas.microsoft.com/office/drawing/2014/main" val="1346967476"/>
                  </a:ext>
                </a:extLst>
              </a:tr>
              <a:tr h="620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%token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1222" marR="71222" marT="35610" marB="356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The interface to lex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1222" marR="71222" marT="35610" marB="35610"/>
                </a:tc>
                <a:extLst>
                  <a:ext uri="{0D108BD9-81ED-4DB2-BD59-A6C34878D82A}">
                    <a16:rowId xmlns:a16="http://schemas.microsoft.com/office/drawing/2014/main" val="1613585996"/>
                  </a:ext>
                </a:extLst>
              </a:tr>
              <a:tr h="8515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%type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1222" marR="71222" marT="35610" marB="356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Type to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represent tokens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1222" marR="71222" marT="35610" marB="35610"/>
                </a:tc>
                <a:extLst>
                  <a:ext uri="{0D108BD9-81ED-4DB2-BD59-A6C34878D82A}">
                    <a16:rowId xmlns:a16="http://schemas.microsoft.com/office/drawing/2014/main" val="816604834"/>
                  </a:ext>
                </a:extLst>
              </a:tr>
              <a:tr h="8515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%union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1222" marR="71222" marT="35610" marB="356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Different Type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of tokens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1222" marR="71222" marT="35610" marB="35610"/>
                </a:tc>
                <a:extLst>
                  <a:ext uri="{0D108BD9-81ED-4DB2-BD59-A6C34878D82A}">
                    <a16:rowId xmlns:a16="http://schemas.microsoft.com/office/drawing/2014/main" val="1596712715"/>
                  </a:ext>
                </a:extLst>
              </a:tr>
            </a:tbl>
          </a:graphicData>
        </a:graphic>
      </p:graphicFrame>
      <p:graphicFrame>
        <p:nvGraphicFramePr>
          <p:cNvPr id="55" name="表格 29">
            <a:extLst>
              <a:ext uri="{FF2B5EF4-FFF2-40B4-BE49-F238E27FC236}">
                <a16:creationId xmlns:a16="http://schemas.microsoft.com/office/drawing/2014/main" id="{048AD938-3C6E-908F-885C-8BD3D179A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8910"/>
              </p:ext>
            </p:extLst>
          </p:nvPr>
        </p:nvGraphicFramePr>
        <p:xfrm>
          <a:off x="5122501" y="1989333"/>
          <a:ext cx="5629768" cy="390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884">
                  <a:extLst>
                    <a:ext uri="{9D8B030D-6E8A-4147-A177-3AD203B41FA5}">
                      <a16:colId xmlns:a16="http://schemas.microsoft.com/office/drawing/2014/main" val="3466684872"/>
                    </a:ext>
                  </a:extLst>
                </a:gridCol>
                <a:gridCol w="1407442">
                  <a:extLst>
                    <a:ext uri="{9D8B030D-6E8A-4147-A177-3AD203B41FA5}">
                      <a16:colId xmlns:a16="http://schemas.microsoft.com/office/drawing/2014/main" val="2161875578"/>
                    </a:ext>
                  </a:extLst>
                </a:gridCol>
                <a:gridCol w="1407442">
                  <a:extLst>
                    <a:ext uri="{9D8B030D-6E8A-4147-A177-3AD203B41FA5}">
                      <a16:colId xmlns:a16="http://schemas.microsoft.com/office/drawing/2014/main" val="3948191303"/>
                    </a:ext>
                  </a:extLst>
                </a:gridCol>
              </a:tblGrid>
              <a:tr h="356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YACC DEFINITION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2144" marR="72144" marT="36072" marB="3607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VARIABLE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1401"/>
                  </a:ext>
                </a:extLst>
              </a:tr>
              <a:tr h="356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%union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2144" marR="72144" marT="36072" marB="3607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{int num</a:t>
                      </a:r>
                      <a:r>
                        <a:rPr lang="zh-TW" altLang="en-US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;</a:t>
                      </a:r>
                      <a:r>
                        <a:rPr lang="zh-TW" altLang="en-US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char id</a:t>
                      </a:r>
                      <a:r>
                        <a:rPr lang="zh-TW" altLang="en-US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;}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16788"/>
                  </a:ext>
                </a:extLst>
              </a:tr>
              <a:tr h="356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%start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2144" marR="72144" marT="36072" marB="3607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line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68330"/>
                  </a:ext>
                </a:extLst>
              </a:tr>
              <a:tr h="352667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%tokens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print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70813"/>
                  </a:ext>
                </a:extLst>
              </a:tr>
              <a:tr h="3526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exit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8720"/>
                  </a:ext>
                </a:extLst>
              </a:tr>
              <a:tr h="3526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&lt;num&gt;number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99613"/>
                  </a:ext>
                </a:extLst>
              </a:tr>
              <a:tr h="3526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&lt;id&gt;identifier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32852"/>
                  </a:ext>
                </a:extLst>
              </a:tr>
              <a:tr h="35645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%type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&lt;num&gt;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2144" marR="72144" marT="36072" marB="36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&lt;id&gt;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2144" marR="72144" marT="36072" marB="36072"/>
                </a:tc>
                <a:extLst>
                  <a:ext uri="{0D108BD9-81ED-4DB2-BD59-A6C34878D82A}">
                    <a16:rowId xmlns:a16="http://schemas.microsoft.com/office/drawing/2014/main" val="1805523921"/>
                  </a:ext>
                </a:extLst>
              </a:tr>
              <a:tr h="3564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line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2144" marR="72144" marT="36072" marB="36072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assignment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67630" marR="67630" marT="33815" marB="33815"/>
                </a:tc>
                <a:extLst>
                  <a:ext uri="{0D108BD9-81ED-4DB2-BD59-A6C34878D82A}">
                    <a16:rowId xmlns:a16="http://schemas.microsoft.com/office/drawing/2014/main" val="264877026"/>
                  </a:ext>
                </a:extLst>
              </a:tr>
              <a:tr h="3564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exp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2144" marR="72144" marT="36072" marB="36072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06300"/>
                  </a:ext>
                </a:extLst>
              </a:tr>
              <a:tr h="3564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term</a:t>
                      </a:r>
                      <a:endParaRPr lang="zh-TW" altLang="en-US" sz="1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2144" marR="72144" marT="36072" marB="36072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9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A73D117A-621B-53A4-363A-25104A2D15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DEFINE PART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28C714-AD55-3AB0-60DE-B41A72149E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7E2A717-4D75-C1D0-A9A7-DB4A8817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程式邏輯</a:t>
            </a:r>
            <a:r>
              <a:rPr lang="zh-TW" altLang="en-US" dirty="0">
                <a:solidFill>
                  <a:schemeClr val="tx1"/>
                </a:solidFill>
                <a:cs typeface="Calibri Light" panose="020F0302020204030204" pitchFamily="34" charset="0"/>
              </a:rPr>
              <a:t>－</a:t>
            </a:r>
            <a:r>
              <a:rPr lang="en-US" altLang="zh-TW" dirty="0" err="1"/>
              <a:t>calculate.y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1505DB0-13C2-29B5-FA49-D73A0A12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76"/>
          <a:stretch/>
        </p:blipFill>
        <p:spPr>
          <a:xfrm>
            <a:off x="5594054" y="1978926"/>
            <a:ext cx="6152931" cy="2400033"/>
          </a:xfrm>
          <a:prstGeom prst="rect">
            <a:avLst/>
          </a:prstGeom>
        </p:spPr>
      </p:pic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2909A674-2382-8426-D5F4-4DFEAD717FCC}"/>
              </a:ext>
            </a:extLst>
          </p:cNvPr>
          <p:cNvSpPr/>
          <p:nvPr/>
        </p:nvSpPr>
        <p:spPr>
          <a:xfrm>
            <a:off x="4043680" y="2976880"/>
            <a:ext cx="1361440" cy="49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2085E4B4-0417-DDF8-2C20-DFDF4707E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" t="72771" r="40129" b="19341"/>
          <a:stretch/>
        </p:blipFill>
        <p:spPr>
          <a:xfrm>
            <a:off x="629920" y="4673156"/>
            <a:ext cx="3241041" cy="427163"/>
          </a:xfrm>
          <a:prstGeom prst="rect">
            <a:avLst/>
          </a:prstGeom>
        </p:spPr>
      </p:pic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7FFE5D7-AB67-709B-8186-E2932E605D9D}"/>
              </a:ext>
            </a:extLst>
          </p:cNvPr>
          <p:cNvSpPr/>
          <p:nvPr/>
        </p:nvSpPr>
        <p:spPr>
          <a:xfrm>
            <a:off x="4074160" y="4551680"/>
            <a:ext cx="1361440" cy="49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54DF41D-EC65-B9BB-6325-B394EF9CF96F}"/>
              </a:ext>
            </a:extLst>
          </p:cNvPr>
          <p:cNvSpPr txBox="1"/>
          <p:nvPr/>
        </p:nvSpPr>
        <p:spPr>
          <a:xfrm>
            <a:off x="5961888" y="4540504"/>
            <a:ext cx="5547360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表示並</a:t>
            </a:r>
            <a:r>
              <a: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無結合性</a:t>
            </a:r>
            <a:endParaRPr lang="en-US" altLang="zh-TW" sz="2000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EX:1+2+3</a:t>
            </a:r>
            <a:r>
              <a: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SYNTAX ERROR!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C2C1539C-FB5B-0611-07BB-235223166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5" t="56446" r="49093" b="25436"/>
          <a:stretch/>
        </p:blipFill>
        <p:spPr>
          <a:xfrm>
            <a:off x="765134" y="2783840"/>
            <a:ext cx="278503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B4029B18-3224-38E2-1CDF-89CE73AF9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31" b="1"/>
          <a:stretch/>
        </p:blipFill>
        <p:spPr>
          <a:xfrm>
            <a:off x="1291652" y="2092961"/>
            <a:ext cx="8851292" cy="324104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637FD843-5348-00CE-6F92-B3BD577BC1F5}"/>
              </a:ext>
            </a:extLst>
          </p:cNvPr>
          <p:cNvGrpSpPr/>
          <p:nvPr/>
        </p:nvGrpSpPr>
        <p:grpSpPr>
          <a:xfrm>
            <a:off x="1288376" y="3040865"/>
            <a:ext cx="8760242" cy="1622575"/>
            <a:chOff x="221576" y="2451585"/>
            <a:chExt cx="8760242" cy="1622575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518BFC7-1140-C603-61E4-620A17F45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3997" y="2451585"/>
              <a:ext cx="4307821" cy="16225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E5A680B-7D00-633D-B5F4-ED88B9425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97" r="57743" b="66521"/>
            <a:stretch/>
          </p:blipFill>
          <p:spPr>
            <a:xfrm>
              <a:off x="221576" y="2486108"/>
              <a:ext cx="3631371" cy="1567732"/>
            </a:xfrm>
            <a:prstGeom prst="rect">
              <a:avLst/>
            </a:prstGeom>
          </p:spPr>
        </p:pic>
      </p:grpSp>
      <p:sp>
        <p:nvSpPr>
          <p:cNvPr id="11" name="標題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b="0" dirty="0">
                <a:solidFill>
                  <a:schemeClr val="tx1"/>
                </a:solidFill>
                <a:cs typeface="Calibri Light" panose="020F0302020204030204" pitchFamily="34" charset="0"/>
              </a:rPr>
              <a:t>程式講解－</a:t>
            </a:r>
            <a:r>
              <a:rPr lang="en-US" altLang="zh-TW" b="0" dirty="0" err="1"/>
              <a:t>calculate.y</a:t>
            </a:r>
            <a:endParaRPr lang="zh-TW" altLang="en-US" b="0" dirty="0">
              <a:solidFill>
                <a:schemeClr val="tx1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F8953E-0C9F-4B98-5A28-45FF9C2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RULE PART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D3E81CB-E7EB-F44F-EA0D-E9C1D71691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80D9B6D7-4370-18E2-8B85-56113B139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94467"/>
              </p:ext>
            </p:extLst>
          </p:nvPr>
        </p:nvGraphicFramePr>
        <p:xfrm>
          <a:off x="2194560" y="2712720"/>
          <a:ext cx="7447280" cy="36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640">
                  <a:extLst>
                    <a:ext uri="{9D8B030D-6E8A-4147-A177-3AD203B41FA5}">
                      <a16:colId xmlns:a16="http://schemas.microsoft.com/office/drawing/2014/main" val="1060236772"/>
                    </a:ext>
                  </a:extLst>
                </a:gridCol>
                <a:gridCol w="3723640">
                  <a:extLst>
                    <a:ext uri="{9D8B030D-6E8A-4147-A177-3AD203B41FA5}">
                      <a16:colId xmlns:a16="http://schemas.microsoft.com/office/drawing/2014/main" val="3256120258"/>
                    </a:ext>
                  </a:extLst>
                </a:gridCol>
              </a:tblGrid>
              <a:tr h="216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PRODUCTION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022" marR="91022" marT="45511" marB="45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ACTION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91022" marR="91022" marT="45511" marB="45511"/>
                </a:tc>
                <a:extLst>
                  <a:ext uri="{0D108BD9-81ED-4DB2-BD59-A6C34878D82A}">
                    <a16:rowId xmlns:a16="http://schemas.microsoft.com/office/drawing/2014/main" val="1295819080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75A7904-318E-B9CA-766F-672B04939093}"/>
              </a:ext>
            </a:extLst>
          </p:cNvPr>
          <p:cNvSpPr/>
          <p:nvPr/>
        </p:nvSpPr>
        <p:spPr>
          <a:xfrm>
            <a:off x="2326640" y="3820160"/>
            <a:ext cx="4165600" cy="264160"/>
          </a:xfrm>
          <a:prstGeom prst="rect">
            <a:avLst/>
          </a:prstGeom>
          <a:noFill/>
          <a:ln w="381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FA3B1BB-83CF-20FB-2706-6BC16C8C1B21}"/>
              </a:ext>
            </a:extLst>
          </p:cNvPr>
          <p:cNvSpPr txBox="1"/>
          <p:nvPr/>
        </p:nvSpPr>
        <p:spPr>
          <a:xfrm>
            <a:off x="7498080" y="3403600"/>
            <a:ext cx="2966720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%</a:t>
            </a:r>
            <a:r>
              <a:rPr lang="en-US" altLang="zh-TW" sz="2000" b="1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prec</a:t>
            </a:r>
            <a:r>
              <a: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為將此列的優先權</a:t>
            </a:r>
            <a:endParaRPr lang="en-US" altLang="zh-TW" sz="2000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設置與</a:t>
            </a:r>
            <a:r>
              <a:rPr lang="en-US" altLang="zh-TW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UMINUS</a:t>
            </a:r>
            <a:r>
              <a: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同層級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7C931CA7-02A1-2EB7-7BE3-F8088B3D9561}"/>
              </a:ext>
            </a:extLst>
          </p:cNvPr>
          <p:cNvSpPr/>
          <p:nvPr/>
        </p:nvSpPr>
        <p:spPr>
          <a:xfrm>
            <a:off x="6654800" y="3789680"/>
            <a:ext cx="84328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FB108FE-189D-05C2-3A0A-E261096888C7}"/>
              </a:ext>
            </a:extLst>
          </p:cNvPr>
          <p:cNvSpPr txBox="1"/>
          <p:nvPr/>
        </p:nvSpPr>
        <p:spPr>
          <a:xfrm>
            <a:off x="1005840" y="5435600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結論</a:t>
            </a:r>
            <a:r>
              <a:rPr lang="en-US" altLang="zh-TW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</a:p>
          <a:p>
            <a:r>
              <a:rPr lang="en-US" altLang="zh-TW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UMINUS</a:t>
            </a:r>
            <a:r>
              <a:rPr lang="zh-TW" altLang="en-US" sz="20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設定於只能出現同一個運算子一次的狀況，因此負號與減號會被分離不互相衝突。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53BD1D7-366A-8B79-4B39-510107243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31030"/>
              </p:ext>
            </p:extLst>
          </p:nvPr>
        </p:nvGraphicFramePr>
        <p:xfrm>
          <a:off x="2560320" y="1879844"/>
          <a:ext cx="7061200" cy="445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346668487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161875578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948191303"/>
                    </a:ext>
                  </a:extLst>
                </a:gridCol>
              </a:tblGrid>
              <a:tr h="422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YACC DEFINITION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581" marR="86581" marT="43291" marB="4329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VARIABLE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1401"/>
                  </a:ext>
                </a:extLst>
              </a:tr>
              <a:tr h="422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%union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581" marR="86581" marT="43291" marB="4329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{int num</a:t>
                      </a:r>
                      <a:r>
                        <a:rPr lang="zh-TW" altLang="en-US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;</a:t>
                      </a:r>
                      <a:r>
                        <a:rPr lang="zh-TW" altLang="en-US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char id</a:t>
                      </a:r>
                      <a:r>
                        <a:rPr lang="zh-TW" altLang="en-US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;}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16788"/>
                  </a:ext>
                </a:extLst>
              </a:tr>
              <a:tr h="4227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%start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581" marR="86581" marT="43291" marB="4329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line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68330"/>
                  </a:ext>
                </a:extLst>
              </a:tr>
              <a:tr h="42275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%tokens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print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70813"/>
                  </a:ext>
                </a:extLst>
              </a:tr>
              <a:tr h="4227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exit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8720"/>
                  </a:ext>
                </a:extLst>
              </a:tr>
              <a:tr h="4227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&lt;num&gt;number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99613"/>
                  </a:ext>
                </a:extLst>
              </a:tr>
              <a:tr h="4227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&lt;id&gt;identifier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32852"/>
                  </a:ext>
                </a:extLst>
              </a:tr>
              <a:tr h="375187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%type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&lt;num&gt;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581" marR="86581" marT="43291" marB="43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&lt;id&gt;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581" marR="86581" marT="43291" marB="43291"/>
                </a:tc>
                <a:extLst>
                  <a:ext uri="{0D108BD9-81ED-4DB2-BD59-A6C34878D82A}">
                    <a16:rowId xmlns:a16="http://schemas.microsoft.com/office/drawing/2014/main" val="1805523921"/>
                  </a:ext>
                </a:extLst>
              </a:tr>
              <a:tr h="3751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line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581" marR="86581" marT="43291" marB="43291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assignment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4173" marR="84173" marT="42087" marB="42087"/>
                </a:tc>
                <a:extLst>
                  <a:ext uri="{0D108BD9-81ED-4DB2-BD59-A6C34878D82A}">
                    <a16:rowId xmlns:a16="http://schemas.microsoft.com/office/drawing/2014/main" val="264877026"/>
                  </a:ext>
                </a:extLst>
              </a:tr>
              <a:tr h="3751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exp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581" marR="86581" marT="43291" marB="43291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06300"/>
                  </a:ext>
                </a:extLst>
              </a:tr>
              <a:tr h="3751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term</a:t>
                      </a:r>
                      <a:endParaRPr lang="zh-TW" altLang="en-US" sz="18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86581" marR="86581" marT="43291" marB="43291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b="0" dirty="0">
                <a:solidFill>
                  <a:schemeClr val="tx1"/>
                </a:solidFill>
                <a:cs typeface="Calibri Light" panose="020F0302020204030204" pitchFamily="34" charset="0"/>
              </a:rPr>
              <a:t>程式講解－</a:t>
            </a:r>
            <a:r>
              <a:rPr lang="en-US" altLang="zh-TW" b="0" dirty="0" err="1"/>
              <a:t>calculate.y</a:t>
            </a:r>
            <a:endParaRPr lang="zh-TW" altLang="en-US" b="0" dirty="0">
              <a:solidFill>
                <a:schemeClr val="tx1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F8953E-0C9F-4B98-5A28-45FF9C2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 PART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CBC0DE3-BFCB-18E8-742C-473F84F5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17" y="2193108"/>
            <a:ext cx="4166663" cy="3882572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7B8C244-3011-83F7-6DCE-5FCEDD03DFC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sp>
        <p:nvSpPr>
          <p:cNvPr id="19" name="右大括弧 18">
            <a:extLst>
              <a:ext uri="{FF2B5EF4-FFF2-40B4-BE49-F238E27FC236}">
                <a16:creationId xmlns:a16="http://schemas.microsoft.com/office/drawing/2014/main" id="{C5E1F032-8EA0-C5F6-CFDD-46260B41F43A}"/>
              </a:ext>
            </a:extLst>
          </p:cNvPr>
          <p:cNvSpPr/>
          <p:nvPr/>
        </p:nvSpPr>
        <p:spPr>
          <a:xfrm>
            <a:off x="5598160" y="2387600"/>
            <a:ext cx="1249680" cy="3586480"/>
          </a:xfrm>
          <a:prstGeom prst="rightBrace">
            <a:avLst/>
          </a:prstGeom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CD5227C-8836-6EF4-41E4-F9EC15819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7783"/>
              </p:ext>
            </p:extLst>
          </p:nvPr>
        </p:nvGraphicFramePr>
        <p:xfrm>
          <a:off x="7225553" y="3050490"/>
          <a:ext cx="39653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94">
                  <a:extLst>
                    <a:ext uri="{9D8B030D-6E8A-4147-A177-3AD203B41FA5}">
                      <a16:colId xmlns:a16="http://schemas.microsoft.com/office/drawing/2014/main" val="3388251357"/>
                    </a:ext>
                  </a:extLst>
                </a:gridCol>
                <a:gridCol w="1982694">
                  <a:extLst>
                    <a:ext uri="{9D8B030D-6E8A-4147-A177-3AD203B41FA5}">
                      <a16:colId xmlns:a16="http://schemas.microsoft.com/office/drawing/2014/main" val="2166703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Idx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‘A’=0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updateSymbolVal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‘B’=1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1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3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‘a’=26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5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‘b’=27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5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9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041" r="6041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10" name="六邊形 9" descr="影像中間的純深色六邊形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3012242" y="2891490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zh-TW" altLang="en-US" sz="6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目錄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11515A-0129-A43F-5117-771D0BD9ED19}"/>
              </a:ext>
            </a:extLst>
          </p:cNvPr>
          <p:cNvSpPr txBox="1"/>
          <p:nvPr/>
        </p:nvSpPr>
        <p:spPr>
          <a:xfrm>
            <a:off x="6320118" y="2265083"/>
            <a:ext cx="5191162" cy="223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LEX&amp;YACC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簡介  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－ 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P.3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程式介紹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	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－ 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P.10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參考資料與引用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－ 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P.20</a:t>
            </a:r>
            <a:endParaRPr lang="zh-TW" altLang="en-US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ED45409-E5EF-A722-A368-12440208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12" y="2247397"/>
            <a:ext cx="4911633" cy="1789855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</a:t>
            </a:r>
            <a:r>
              <a:rPr lang="en-US" altLang="zh-TW" sz="4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1390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3AA3E1-7808-1E2A-C471-BB600A738C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1133" y="1702021"/>
            <a:ext cx="10551698" cy="443285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 on lex/yacc.(Part 01 &amp; Part 02)</a:t>
            </a:r>
            <a:r>
              <a:rPr lang="zh-TW" alt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－</a:t>
            </a:r>
            <a:r>
              <a:rPr lang="en-US" altLang="zh-TW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Jonathan </a:t>
            </a:r>
            <a:r>
              <a:rPr lang="en-US" altLang="zh-TW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Engelsma</a:t>
            </a:r>
            <a:endParaRPr lang="en-US" altLang="zh-TW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TW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－</a:t>
            </a:r>
            <a:r>
              <a:rPr lang="en-US" altLang="zh-TW" b="1" i="0" u="none" strike="noStrike" dirty="0" err="1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jengelsma</a:t>
            </a:r>
            <a:r>
              <a:rPr lang="en-US" altLang="zh-TW" b="1" i="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yacc-tutorial</a:t>
            </a:r>
            <a:endParaRPr lang="en-US" altLang="zh-TW" b="1" dirty="0">
              <a:latin typeface="Adobe 繁黑體 Std B" panose="020B0700000000000000" pitchFamily="34" charset="-120"/>
              <a:ea typeface="Adobe 繁黑體 Std B" panose="020B0700000000000000" pitchFamily="34" charset="-12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Precedence</a:t>
            </a:r>
            <a:r>
              <a:rPr lang="zh-TW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－</a:t>
            </a:r>
            <a:r>
              <a:rPr lang="en-US" altLang="zh-TW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Oracle.com</a:t>
            </a:r>
            <a:endParaRPr lang="en-US" altLang="zh-TW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LALR</a:t>
            </a:r>
            <a:r>
              <a:rPr lang="zh-TW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語法分析器－維基百科</a:t>
            </a:r>
            <a:endParaRPr lang="en-US" altLang="zh-TW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自己动手写编译器 </a:t>
            </a:r>
            <a:r>
              <a:rPr lang="zh-TW" altLang="en-US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－</a:t>
            </a:r>
            <a:r>
              <a:rPr lang="zh-TW" altLang="en-US" b="1" i="0" dirty="0">
                <a:effectLst/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lang="en-US" altLang="zh-TW" b="1" i="0" dirty="0">
                <a:effectLst/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08</a:t>
            </a:r>
            <a:r>
              <a:rPr lang="zh-TW" altLang="en-US" b="1" i="0" dirty="0">
                <a:effectLst/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 用 </a:t>
            </a:r>
            <a:r>
              <a:rPr lang="en-US" altLang="zh-TW" b="1" i="0" dirty="0">
                <a:effectLst/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 </a:t>
            </a:r>
            <a:r>
              <a:rPr lang="zh-TW" altLang="en-US" b="1" i="0" dirty="0">
                <a:effectLst/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做词法分析</a:t>
            </a:r>
            <a:endParaRPr lang="en-US" altLang="zh-TW" b="1" i="0" dirty="0">
              <a:effectLst/>
              <a:latin typeface="Trebuchet MS" panose="020B0603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hlinkClick r:id="rId7"/>
              </a:rPr>
              <a:t>Introduction to YACC</a:t>
            </a:r>
            <a:endParaRPr lang="en-US" altLang="zh-TW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b="1" dirty="0"/>
          </a:p>
          <a:p>
            <a:pPr>
              <a:lnSpc>
                <a:spcPct val="200000"/>
              </a:lnSpc>
            </a:pPr>
            <a:endParaRPr lang="en-US" altLang="zh-TW" b="1" dirty="0"/>
          </a:p>
          <a:p>
            <a:pPr>
              <a:lnSpc>
                <a:spcPct val="200000"/>
              </a:lnSpc>
            </a:pPr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D2E5B-F132-1059-1C53-CB33A999B8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E1E21B8-A73A-B7D8-6881-B08F3042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參考資料與引用</a:t>
            </a:r>
          </a:p>
        </p:txBody>
      </p:sp>
    </p:spTree>
    <p:extLst>
      <p:ext uri="{BB962C8B-B14F-4D97-AF65-F5344CB8AC3E}">
        <p14:creationId xmlns:p14="http://schemas.microsoft.com/office/powerpoint/2010/main" val="249660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2">
                <a:lumMod val="40000"/>
                <a:lumOff val="60000"/>
              </a:schemeClr>
            </a:gs>
            <a:gs pos="76000">
              <a:schemeClr val="accent4">
                <a:lumMod val="40000"/>
                <a:lumOff val="60000"/>
              </a:schemeClr>
            </a:gs>
            <a:gs pos="4000">
              <a:schemeClr val="accent1">
                <a:lumMod val="25000"/>
                <a:lumOff val="75000"/>
              </a:schemeClr>
            </a:gs>
            <a:gs pos="22000">
              <a:schemeClr val="accent1">
                <a:lumMod val="25000"/>
                <a:lumOff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謝謝聆聽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!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ED45409-E5EF-A722-A368-12440208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12" y="2247397"/>
            <a:ext cx="4911633" cy="1789855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800" dirty="0"/>
              <a:t>LEX&amp;YACC</a:t>
            </a:r>
            <a:r>
              <a:rPr lang="zh-TW" altLang="en-US" sz="4800" dirty="0"/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148652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字版面配置區 52">
            <a:extLst>
              <a:ext uri="{FF2B5EF4-FFF2-40B4-BE49-F238E27FC236}">
                <a16:creationId xmlns:a16="http://schemas.microsoft.com/office/drawing/2014/main" id="{16E66A95-1558-72FF-C12D-758C3545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TW" altLang="en-US" b="1" dirty="0"/>
              <a:t>根據課程上所學習過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61484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en-US" altLang="zh-TW" smtClean="0"/>
              <a:pPr rtl="0">
                <a:spcAft>
                  <a:spcPts val="600"/>
                </a:spcAft>
              </a:pPr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n-US" altLang="zh-TW" dirty="0"/>
              <a:t>How to Work?</a:t>
            </a:r>
            <a:endParaRPr lang="zh-TW" altLang="en-US" dirty="0"/>
          </a:p>
        </p:txBody>
      </p:sp>
      <p:sp>
        <p:nvSpPr>
          <p:cNvPr id="54" name="文字版面配置區 53">
            <a:extLst>
              <a:ext uri="{FF2B5EF4-FFF2-40B4-BE49-F238E27FC236}">
                <a16:creationId xmlns:a16="http://schemas.microsoft.com/office/drawing/2014/main" id="{CBA8F0E4-9097-6659-73A7-E5BBF128EB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2" name="圖表版面配置區 51">
            <a:extLst>
              <a:ext uri="{FF2B5EF4-FFF2-40B4-BE49-F238E27FC236}">
                <a16:creationId xmlns:a16="http://schemas.microsoft.com/office/drawing/2014/main" id="{576612D5-A9B5-AECC-4C1E-16B4E3C415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10627" y="2005762"/>
            <a:ext cx="5719397" cy="4084470"/>
          </a:xfrm>
        </p:spPr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3C0FAC07-FA92-8E31-94CC-4BEEA0E3B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5"/>
          <a:stretch/>
        </p:blipFill>
        <p:spPr>
          <a:xfrm>
            <a:off x="3759793" y="1949998"/>
            <a:ext cx="6017894" cy="4708958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0642298-D3A7-3553-8E7B-9A399023AA5A}"/>
              </a:ext>
            </a:extLst>
          </p:cNvPr>
          <p:cNvSpPr txBox="1"/>
          <p:nvPr/>
        </p:nvSpPr>
        <p:spPr>
          <a:xfrm>
            <a:off x="1717633" y="259920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進行語句分析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74FA922-6F21-0129-BCE0-4BF4B90D91D3}"/>
              </a:ext>
            </a:extLst>
          </p:cNvPr>
          <p:cNvSpPr/>
          <p:nvPr/>
        </p:nvSpPr>
        <p:spPr>
          <a:xfrm>
            <a:off x="4005538" y="2667000"/>
            <a:ext cx="2362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1BF3A48-3F4A-D841-0768-AC0F252571FE}"/>
              </a:ext>
            </a:extLst>
          </p:cNvPr>
          <p:cNvSpPr/>
          <p:nvPr/>
        </p:nvSpPr>
        <p:spPr>
          <a:xfrm>
            <a:off x="4005538" y="3510280"/>
            <a:ext cx="2362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D0C6E21-04DF-052A-C319-105546A41AEB}"/>
              </a:ext>
            </a:extLst>
          </p:cNvPr>
          <p:cNvSpPr txBox="1"/>
          <p:nvPr/>
        </p:nvSpPr>
        <p:spPr>
          <a:xfrm>
            <a:off x="1748112" y="3432324"/>
            <a:ext cx="197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  </a:t>
            </a: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進行文法分析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C3F08FD-BCC2-18F0-549F-44CDAEE1D3FD}"/>
              </a:ext>
            </a:extLst>
          </p:cNvPr>
          <p:cNvSpPr txBox="1"/>
          <p:nvPr/>
        </p:nvSpPr>
        <p:spPr>
          <a:xfrm>
            <a:off x="1717633" y="2599204"/>
            <a:ext cx="19507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LEX</a:t>
            </a:r>
            <a:endParaRPr lang="zh-TW" altLang="en-US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C96A2B1-3C7E-BAD5-195B-CC8A73677843}"/>
              </a:ext>
            </a:extLst>
          </p:cNvPr>
          <p:cNvSpPr txBox="1"/>
          <p:nvPr/>
        </p:nvSpPr>
        <p:spPr>
          <a:xfrm>
            <a:off x="1748112" y="3432324"/>
            <a:ext cx="19710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YACC</a:t>
            </a:r>
            <a:endParaRPr lang="zh-TW" altLang="en-US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EDB252-71B5-8AC3-08A0-AEDABCF78D8F}"/>
              </a:ext>
            </a:extLst>
          </p:cNvPr>
          <p:cNvSpPr/>
          <p:nvPr/>
        </p:nvSpPr>
        <p:spPr>
          <a:xfrm>
            <a:off x="3995378" y="4790440"/>
            <a:ext cx="2362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7776191-5AB7-9601-C2DB-C24319953C30}"/>
              </a:ext>
            </a:extLst>
          </p:cNvPr>
          <p:cNvSpPr/>
          <p:nvPr/>
        </p:nvSpPr>
        <p:spPr>
          <a:xfrm>
            <a:off x="4005538" y="6182360"/>
            <a:ext cx="2362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06E251-90B2-38CC-4D92-9AFA4C8949FE}"/>
              </a:ext>
            </a:extLst>
          </p:cNvPr>
          <p:cNvSpPr/>
          <p:nvPr/>
        </p:nvSpPr>
        <p:spPr>
          <a:xfrm>
            <a:off x="7266898" y="3479800"/>
            <a:ext cx="2362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9063B4-091D-07CF-8B48-E2EC269B2C14}"/>
              </a:ext>
            </a:extLst>
          </p:cNvPr>
          <p:cNvSpPr/>
          <p:nvPr/>
        </p:nvSpPr>
        <p:spPr>
          <a:xfrm>
            <a:off x="7256738" y="4475480"/>
            <a:ext cx="2362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4316216B-FF75-23A9-7902-63F8A337C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89" y="2475449"/>
            <a:ext cx="1546605" cy="1324392"/>
          </a:xfrm>
          <a:prstGeom prst="rect">
            <a:avLst/>
          </a:prstGeom>
        </p:spPr>
      </p:pic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8403742F-5117-568F-3DA8-7B51045BF30C}"/>
              </a:ext>
            </a:extLst>
          </p:cNvPr>
          <p:cNvSpPr/>
          <p:nvPr/>
        </p:nvSpPr>
        <p:spPr>
          <a:xfrm>
            <a:off x="2052913" y="3058160"/>
            <a:ext cx="1554480" cy="274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2FECB7D-6BA4-4BEC-BDE9-B893FF03C1DA}"/>
              </a:ext>
            </a:extLst>
          </p:cNvPr>
          <p:cNvSpPr txBox="1"/>
          <p:nvPr/>
        </p:nvSpPr>
        <p:spPr>
          <a:xfrm>
            <a:off x="1717633" y="4712484"/>
            <a:ext cx="19507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   </a:t>
            </a: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進行語意分析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B3FAC7-3848-27A2-C55A-655410862CBA}"/>
              </a:ext>
            </a:extLst>
          </p:cNvPr>
          <p:cNvSpPr txBox="1"/>
          <p:nvPr/>
        </p:nvSpPr>
        <p:spPr>
          <a:xfrm>
            <a:off x="1737953" y="6094244"/>
            <a:ext cx="19507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4.   </a:t>
            </a: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中間語言轉換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A7BE995-69C1-983D-397D-686168B4A32D}"/>
              </a:ext>
            </a:extLst>
          </p:cNvPr>
          <p:cNvSpPr txBox="1"/>
          <p:nvPr/>
        </p:nvSpPr>
        <p:spPr>
          <a:xfrm>
            <a:off x="9744033" y="339168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5.   </a:t>
            </a: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語言最佳化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9CE73F8-8441-AC76-683A-59C830D088BC}"/>
              </a:ext>
            </a:extLst>
          </p:cNvPr>
          <p:cNvSpPr txBox="1"/>
          <p:nvPr/>
        </p:nvSpPr>
        <p:spPr>
          <a:xfrm>
            <a:off x="9855793" y="440768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6.   </a:t>
            </a: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機器語言轉換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C3B098-C1DA-2733-48B5-ADF9E9FA0504}"/>
              </a:ext>
            </a:extLst>
          </p:cNvPr>
          <p:cNvSpPr/>
          <p:nvPr/>
        </p:nvSpPr>
        <p:spPr>
          <a:xfrm>
            <a:off x="4005538" y="2667000"/>
            <a:ext cx="2362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4EA141-DDC5-4485-F3C7-F4A5CA77C5BF}"/>
              </a:ext>
            </a:extLst>
          </p:cNvPr>
          <p:cNvSpPr/>
          <p:nvPr/>
        </p:nvSpPr>
        <p:spPr>
          <a:xfrm>
            <a:off x="4005538" y="3510280"/>
            <a:ext cx="2362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 animBg="1"/>
      <p:bldP spid="32" grpId="1" animBg="1"/>
      <p:bldP spid="33" grpId="0" animBg="1"/>
      <p:bldP spid="33" grpId="1" animBg="1"/>
      <p:bldP spid="35" grpId="0"/>
      <p:bldP spid="35" grpId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/>
      <p:bldP spid="48" grpId="0" animBg="1"/>
      <p:bldP spid="48" grpId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字版面配置區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Lexical Analyzer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en-US" altLang="zh-TW" smtClean="0"/>
              <a:pPr rtl="0">
                <a:spcAft>
                  <a:spcPts val="600"/>
                </a:spcAft>
              </a:pPr>
              <a:t>5</a:t>
            </a:fld>
            <a:endParaRPr lang="zh-TW" altLang="en-US"/>
          </a:p>
        </p:txBody>
      </p:sp>
      <p:sp>
        <p:nvSpPr>
          <p:cNvPr id="41" name="標題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zh-TW" dirty="0"/>
              <a:t>LEX</a:t>
            </a:r>
            <a:endParaRPr lang="zh-TW" altLang="en-US" b="0" dirty="0"/>
          </a:p>
        </p:txBody>
      </p:sp>
      <p:sp>
        <p:nvSpPr>
          <p:cNvPr id="42" name="內容版面配置區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005762"/>
            <a:ext cx="11086445" cy="4083888"/>
          </a:xfrm>
        </p:spPr>
        <p:txBody>
          <a:bodyPr rtlCol="0">
            <a:normAutofit/>
          </a:bodyPr>
          <a:lstStyle/>
          <a:p>
            <a:pPr marL="342900" lvl="0" indent="-342900" rtl="0">
              <a:buFont typeface="Arial" panose="020B0604020202020204" pitchFamily="34" charset="0"/>
              <a:buChar char="•"/>
            </a:pPr>
            <a:r>
              <a:rPr lang="zh-TW" altLang="en-US" dirty="0"/>
              <a:t>主要以</a:t>
            </a:r>
            <a:r>
              <a:rPr lang="en-US" altLang="zh-TW" dirty="0"/>
              <a:t>C code</a:t>
            </a:r>
            <a:r>
              <a:rPr lang="zh-TW" altLang="en-US" dirty="0"/>
              <a:t>撰寫，目的為產生語法分析器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給予一套字句規則，進而生成一套單詞的流程→ </a:t>
            </a:r>
            <a:r>
              <a:rPr lang="en-US" altLang="zh-TW" u="sng" dirty="0">
                <a:solidFill>
                  <a:schemeClr val="accent1">
                    <a:lumMod val="90000"/>
                    <a:lumOff val="1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Conversion to DFA</a:t>
            </a:r>
          </a:p>
          <a:p>
            <a:pPr marL="342900" lvl="0" indent="-342900" rtl="0">
              <a:buFont typeface="Arial" panose="020B0604020202020204" pitchFamily="34" charset="0"/>
              <a:buChar char="•"/>
            </a:pPr>
            <a:r>
              <a:rPr lang="zh-TW" altLang="en-US" dirty="0"/>
              <a:t>規則以</a:t>
            </a:r>
            <a:r>
              <a:rPr lang="zh-TW" alt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正規表示法</a:t>
            </a:r>
            <a:r>
              <a:rPr lang="zh-TW" altLang="en-US" dirty="0"/>
              <a:t>撰寫，其對應的動作是以</a:t>
            </a:r>
            <a:r>
              <a:rPr lang="en-US" altLang="zh-TW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</a:t>
            </a:r>
            <a:r>
              <a:rPr lang="zh-TW" altLang="en-U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std Library</a:t>
            </a:r>
            <a:r>
              <a:rPr lang="zh-TW" altLang="en-US" dirty="0"/>
              <a:t>表示。</a:t>
            </a: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FAD0AEE-551D-CA7F-6D01-CA138FB23AC9}"/>
              </a:ext>
            </a:extLst>
          </p:cNvPr>
          <p:cNvGrpSpPr/>
          <p:nvPr/>
        </p:nvGrpSpPr>
        <p:grpSpPr>
          <a:xfrm>
            <a:off x="851649" y="4197996"/>
            <a:ext cx="10578350" cy="1351159"/>
            <a:chOff x="1281955" y="4329955"/>
            <a:chExt cx="9276590" cy="860614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4AF01AF-5CE3-DF42-606F-61CEA1724A96}"/>
                </a:ext>
              </a:extLst>
            </p:cNvPr>
            <p:cNvSpPr/>
            <p:nvPr/>
          </p:nvSpPr>
          <p:spPr>
            <a:xfrm>
              <a:off x="2653555" y="4347883"/>
              <a:ext cx="1937997" cy="8426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LEX Compiler</a:t>
              </a:r>
              <a:endParaRPr lang="zh-TW" altLang="en-US" sz="2000" dirty="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92760B7F-8909-5F55-505B-1F87AA296A9E}"/>
                </a:ext>
              </a:extLst>
            </p:cNvPr>
            <p:cNvSpPr/>
            <p:nvPr/>
          </p:nvSpPr>
          <p:spPr>
            <a:xfrm>
              <a:off x="6141660" y="4329955"/>
              <a:ext cx="2032580" cy="842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C Compiler</a:t>
              </a:r>
              <a:endParaRPr lang="zh-TW" altLang="en-US" sz="2000" dirty="0"/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9B973659-DF49-CDED-9F72-A29A6CD54943}"/>
                </a:ext>
              </a:extLst>
            </p:cNvPr>
            <p:cNvSpPr/>
            <p:nvPr/>
          </p:nvSpPr>
          <p:spPr>
            <a:xfrm>
              <a:off x="1281955" y="4661650"/>
              <a:ext cx="1231536" cy="26893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accent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F914DB8C-028E-9FF8-D77E-4BBDAFEF6920}"/>
                </a:ext>
              </a:extLst>
            </p:cNvPr>
            <p:cNvSpPr/>
            <p:nvPr/>
          </p:nvSpPr>
          <p:spPr>
            <a:xfrm>
              <a:off x="8256495" y="4616826"/>
              <a:ext cx="1155161" cy="23308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accent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F6D4BC-6482-C872-1BB4-0E671315141F}"/>
                </a:ext>
              </a:extLst>
            </p:cNvPr>
            <p:cNvSpPr txBox="1"/>
            <p:nvPr/>
          </p:nvSpPr>
          <p:spPr>
            <a:xfrm>
              <a:off x="4818321" y="4362616"/>
              <a:ext cx="1180544" cy="33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lex.yy.c</a:t>
              </a:r>
              <a:endParaRPr lang="zh-TW" altLang="en-US" sz="28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88E4316-306D-6E11-09D0-7D826AEC87A6}"/>
                </a:ext>
              </a:extLst>
            </p:cNvPr>
            <p:cNvSpPr txBox="1"/>
            <p:nvPr/>
          </p:nvSpPr>
          <p:spPr>
            <a:xfrm>
              <a:off x="1328074" y="4382144"/>
              <a:ext cx="1104805" cy="33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words.l</a:t>
              </a:r>
              <a:endParaRPr lang="zh-TW" altLang="en-US" sz="2800" dirty="0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C330862D-0B39-5AC6-7ECB-8525F57CAC6B}"/>
                </a:ext>
              </a:extLst>
            </p:cNvPr>
            <p:cNvSpPr/>
            <p:nvPr/>
          </p:nvSpPr>
          <p:spPr>
            <a:xfrm>
              <a:off x="4778190" y="4625791"/>
              <a:ext cx="1231536" cy="26893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accent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BFBD9B2-0D96-5024-6F9F-99F2E42A2B70}"/>
                </a:ext>
              </a:extLst>
            </p:cNvPr>
            <p:cNvSpPr txBox="1"/>
            <p:nvPr/>
          </p:nvSpPr>
          <p:spPr>
            <a:xfrm>
              <a:off x="9546586" y="4552474"/>
              <a:ext cx="1011959" cy="33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.out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B9C52B9-8BCB-639B-7DD7-944B71B8A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TW" altLang="en-US" b="1" dirty="0"/>
              <a:t>根據課程上所學習過</a:t>
            </a:r>
            <a:r>
              <a:rPr lang="en-US" altLang="zh-TW" b="1" dirty="0"/>
              <a:t>:</a:t>
            </a:r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7FF1D8-34A2-DF8E-496D-8606BC199D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371FBD5-0AAA-8117-2455-B7EB774C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正規表示法</a:t>
            </a:r>
            <a:r>
              <a:rPr lang="en-US" altLang="zh-TW" dirty="0"/>
              <a:t>(Regular Expression)</a:t>
            </a:r>
            <a:endParaRPr lang="zh-TW" altLang="en-US" dirty="0"/>
          </a:p>
        </p:txBody>
      </p:sp>
      <p:pic>
        <p:nvPicPr>
          <p:cNvPr id="10" name="圖表版面配置區 9">
            <a:extLst>
              <a:ext uri="{FF2B5EF4-FFF2-40B4-BE49-F238E27FC236}">
                <a16:creationId xmlns:a16="http://schemas.microsoft.com/office/drawing/2014/main" id="{52BE2D7A-CB19-AB8A-0DEF-D020F5E438F2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 rotWithShape="1">
          <a:blip r:embed="rId2"/>
          <a:srcRect t="9856"/>
          <a:stretch/>
        </p:blipFill>
        <p:spPr>
          <a:xfrm>
            <a:off x="2505915" y="2079811"/>
            <a:ext cx="6736696" cy="42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4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2B53E6-9289-97A3-9BE9-AF69A3CC06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4DBA712-0038-3AF7-2A92-44097F9C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.l look like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673B0E4-6421-DC06-DB1B-E402F156F9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TW" dirty="0"/>
              <a:t>DEFINE 	PART</a:t>
            </a:r>
          </a:p>
          <a:p>
            <a:r>
              <a:rPr lang="en-US" altLang="zh-TW" dirty="0"/>
              <a:t>%%</a:t>
            </a:r>
          </a:p>
          <a:p>
            <a:endParaRPr lang="en-US" altLang="zh-TW" dirty="0"/>
          </a:p>
          <a:p>
            <a:r>
              <a:rPr lang="en-US" altLang="zh-TW" dirty="0"/>
              <a:t>RULE		PART</a:t>
            </a:r>
          </a:p>
          <a:p>
            <a:r>
              <a:rPr lang="en-US" altLang="zh-TW" sz="1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PATTERN	ACTION</a:t>
            </a:r>
          </a:p>
          <a:p>
            <a:endParaRPr lang="en-US" altLang="zh-TW" dirty="0"/>
          </a:p>
          <a:p>
            <a:r>
              <a:rPr lang="en-US" altLang="zh-TW" dirty="0"/>
              <a:t>%%</a:t>
            </a:r>
          </a:p>
          <a:p>
            <a:r>
              <a:rPr lang="en-US" altLang="zh-TW" dirty="0"/>
              <a:t>C 		PART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E67EB1-5583-1B39-2038-2E9A6C523792}"/>
              </a:ext>
            </a:extLst>
          </p:cNvPr>
          <p:cNvSpPr txBox="1"/>
          <p:nvPr/>
        </p:nvSpPr>
        <p:spPr>
          <a:xfrm>
            <a:off x="4222375" y="1416423"/>
            <a:ext cx="67414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</a:t>
            </a:r>
            <a:r>
              <a:rPr lang="en-US" altLang="zh-TW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%%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進行以下三個部份的分割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DEFINE PART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主要用於匯入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Header File 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:#include&lt;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stdio.h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RULE PART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為一個集合內具有 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正規表示法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與 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的動作陳述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 PART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將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RULE PART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所包含的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ACTION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相關函式寫入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經常用以呼叫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Lexer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yylex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9151D699-0AE2-DE4A-7667-DB403026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84261"/>
              </p:ext>
            </p:extLst>
          </p:nvPr>
        </p:nvGraphicFramePr>
        <p:xfrm>
          <a:off x="4831977" y="4414023"/>
          <a:ext cx="434788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78">
                  <a:extLst>
                    <a:ext uri="{9D8B030D-6E8A-4147-A177-3AD203B41FA5}">
                      <a16:colId xmlns:a16="http://schemas.microsoft.com/office/drawing/2014/main" val="3224564493"/>
                    </a:ext>
                  </a:extLst>
                </a:gridCol>
                <a:gridCol w="2414504">
                  <a:extLst>
                    <a:ext uri="{9D8B030D-6E8A-4147-A177-3AD203B41FA5}">
                      <a16:colId xmlns:a16="http://schemas.microsoft.com/office/drawing/2014/main" val="847968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PATTERN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ACTION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[0-9]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printf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(“HELLOWORLD”);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7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97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字版面配置區 42">
            <a:extLst>
              <a:ext uri="{FF2B5EF4-FFF2-40B4-BE49-F238E27FC236}">
                <a16:creationId xmlns:a16="http://schemas.microsoft.com/office/drawing/2014/main" id="{D60945D8-8FD2-1921-2025-3710A6270E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11284266" cy="408388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主要以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撰寫，用以生成語法分析器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(Parser)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檔案撰寫方式與</a:t>
            </a:r>
            <a:r>
              <a:rPr lang="en-US" altLang="zh-TW" dirty="0"/>
              <a:t>LEX</a:t>
            </a:r>
            <a:r>
              <a:rPr lang="zh-TW" altLang="en-US" dirty="0"/>
              <a:t>相似皆是以</a:t>
            </a:r>
            <a:r>
              <a:rPr lang="en-US" altLang="zh-TW" b="1" dirty="0">
                <a:solidFill>
                  <a:schemeClr val="accent1"/>
                </a:solidFill>
              </a:rPr>
              <a:t>%%</a:t>
            </a:r>
            <a:r>
              <a:rPr lang="zh-TW" altLang="en-US" dirty="0"/>
              <a:t>進行分割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24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Context Free Grammar(CFG)</a:t>
            </a:r>
            <a:r>
              <a:rPr lang="zh-TW" altLang="en-US" sz="2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建構文法規則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，並以</a:t>
            </a:r>
            <a:r>
              <a:rPr lang="en-US" altLang="zh-TW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Parsing Algorithm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轉換</a:t>
            </a:r>
            <a:endParaRPr lang="en-US" altLang="zh-TW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YACC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Parsing Algorithm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LALR(Look-Ahead LR) </a:t>
            </a:r>
            <a:r>
              <a:rPr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→ </a:t>
            </a:r>
            <a:r>
              <a:rPr lang="en-US" altLang="zh-TW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 up Parsing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</a:t>
            </a: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C246738-D132-7011-3D02-E41364CE58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Yet Another Compiler </a:t>
            </a:r>
            <a:r>
              <a:rPr lang="en-US" altLang="zh-TW" b="0" i="0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Compiler</a:t>
            </a:r>
            <a:endParaRPr lang="zh-TW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5B3F7-AD4E-C821-50DD-52FD5A572F6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82A25BF-2A1C-CE50-A1B8-3230B632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YACC</a:t>
            </a:r>
            <a:endParaRPr lang="zh-TW" altLang="en-US" dirty="0"/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5F07252F-6B4E-B68F-A920-500900B9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48" y="1778000"/>
            <a:ext cx="6414020" cy="4236720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1A86E76B-552E-5C80-C9D1-955A4BD52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28" y="1727199"/>
            <a:ext cx="6157512" cy="4299897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511186D7-466A-17D4-CBBB-31F5B341F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240" y="1643911"/>
            <a:ext cx="7047506" cy="48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A8B1158-B9F6-7140-CD35-F2624B19EA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46E66B6-7456-A426-2319-4637CE3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8737617" cy="1147969"/>
          </a:xfrm>
        </p:spPr>
        <p:txBody>
          <a:bodyPr>
            <a:normAutofit/>
          </a:bodyPr>
          <a:lstStyle/>
          <a:p>
            <a:r>
              <a:rPr lang="en-US" altLang="zh-TW" dirty="0"/>
              <a:t>YACC DEFINITION</a:t>
            </a:r>
            <a:endParaRPr lang="zh-TW" altLang="en-US" dirty="0"/>
          </a:p>
        </p:txBody>
      </p:sp>
      <p:graphicFrame>
        <p:nvGraphicFramePr>
          <p:cNvPr id="18" name="表格 47">
            <a:extLst>
              <a:ext uri="{FF2B5EF4-FFF2-40B4-BE49-F238E27FC236}">
                <a16:creationId xmlns:a16="http://schemas.microsoft.com/office/drawing/2014/main" id="{DD9E68F7-6F0B-43AE-479B-E3C0E6C824B9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591999083"/>
              </p:ext>
            </p:extLst>
          </p:nvPr>
        </p:nvGraphicFramePr>
        <p:xfrm>
          <a:off x="1767705" y="1608489"/>
          <a:ext cx="8478922" cy="45328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39461">
                  <a:extLst>
                    <a:ext uri="{9D8B030D-6E8A-4147-A177-3AD203B41FA5}">
                      <a16:colId xmlns:a16="http://schemas.microsoft.com/office/drawing/2014/main" val="2090968112"/>
                    </a:ext>
                  </a:extLst>
                </a:gridCol>
                <a:gridCol w="4239461">
                  <a:extLst>
                    <a:ext uri="{9D8B030D-6E8A-4147-A177-3AD203B41FA5}">
                      <a16:colId xmlns:a16="http://schemas.microsoft.com/office/drawing/2014/main" val="3687398542"/>
                    </a:ext>
                  </a:extLst>
                </a:gridCol>
              </a:tblGrid>
              <a:tr h="58893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Yacc Definition</a:t>
                      </a:r>
                    </a:p>
                  </a:txBody>
                  <a:tcPr marL="74517" marR="74517" marT="37258" marB="37258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To do</a:t>
                      </a:r>
                      <a:endParaRPr lang="zh-TW" altLang="en-US" sz="24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34454"/>
                  </a:ext>
                </a:extLst>
              </a:tr>
              <a:tr h="670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%start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Start symbol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extLst>
                  <a:ext uri="{0D108BD9-81ED-4DB2-BD59-A6C34878D82A}">
                    <a16:rowId xmlns:a16="http://schemas.microsoft.com/office/drawing/2014/main" val="1346967476"/>
                  </a:ext>
                </a:extLst>
              </a:tr>
              <a:tr h="5636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%token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The interface to lex (tokens)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extLst>
                  <a:ext uri="{0D108BD9-81ED-4DB2-BD59-A6C34878D82A}">
                    <a16:rowId xmlns:a16="http://schemas.microsoft.com/office/drawing/2014/main" val="1613585996"/>
                  </a:ext>
                </a:extLst>
              </a:tr>
              <a:tr h="670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%type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Type to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represent tokens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extLst>
                  <a:ext uri="{0D108BD9-81ED-4DB2-BD59-A6C34878D82A}">
                    <a16:rowId xmlns:a16="http://schemas.microsoft.com/office/drawing/2014/main" val="816604834"/>
                  </a:ext>
                </a:extLst>
              </a:tr>
              <a:tr h="670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%union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Different Type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of tokens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extLst>
                  <a:ext uri="{0D108BD9-81ED-4DB2-BD59-A6C34878D82A}">
                    <a16:rowId xmlns:a16="http://schemas.microsoft.com/office/drawing/2014/main" val="1596712715"/>
                  </a:ext>
                </a:extLst>
              </a:tr>
              <a:tr h="670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$$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當前規則的回傳值</a:t>
                      </a:r>
                    </a:p>
                  </a:txBody>
                  <a:tcPr marL="74517" marR="74517" marT="37258" marB="37258"/>
                </a:tc>
                <a:extLst>
                  <a:ext uri="{0D108BD9-81ED-4DB2-BD59-A6C34878D82A}">
                    <a16:rowId xmlns:a16="http://schemas.microsoft.com/office/drawing/2014/main" val="1264537497"/>
                  </a:ext>
                </a:extLst>
              </a:tr>
              <a:tr h="670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$1,$2…$n</a:t>
                      </a:r>
                      <a:endParaRPr lang="zh-TW" altLang="en-US" sz="20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marL="74517" marR="74517" marT="37258" marB="372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Symbol and Tokens</a:t>
                      </a:r>
                      <a:r>
                        <a:rPr lang="zh-TW" altLang="en-US" sz="2000" b="1" dirty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的回傳值</a:t>
                      </a:r>
                    </a:p>
                  </a:txBody>
                  <a:tcPr marL="74517" marR="74517" marT="37258" marB="37258"/>
                </a:tc>
                <a:extLst>
                  <a:ext uri="{0D108BD9-81ED-4DB2-BD59-A6C34878D82A}">
                    <a16:rowId xmlns:a16="http://schemas.microsoft.com/office/drawing/2014/main" val="192891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7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4872_TF00951641_Win32" id="{91AED2FB-6D0D-448F-829F-B524595CAD50}" vid="{8477EB7A-CA86-478E-BB32-0A01AFAC53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六邊形簡報精簡版</Template>
  <TotalTime>1511</TotalTime>
  <Words>829</Words>
  <Application>Microsoft Office PowerPoint</Application>
  <PresentationFormat>寬螢幕</PresentationFormat>
  <Paragraphs>247</Paragraphs>
  <Slides>22</Slides>
  <Notes>10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Adobe 繁黑體 Std B</vt:lpstr>
      <vt:lpstr>Microsoft JhengHei UI</vt:lpstr>
      <vt:lpstr>Arial</vt:lpstr>
      <vt:lpstr>Arial</vt:lpstr>
      <vt:lpstr>Calibri</vt:lpstr>
      <vt:lpstr>Trebuchet MS</vt:lpstr>
      <vt:lpstr>Wingdings</vt:lpstr>
      <vt:lpstr>Office 佈景主題</vt:lpstr>
      <vt:lpstr>期末報告 LEX&amp;YACC應用</vt:lpstr>
      <vt:lpstr>PowerPoint 簡報</vt:lpstr>
      <vt:lpstr>LEX&amp;YACC簡介</vt:lpstr>
      <vt:lpstr>How to Work?</vt:lpstr>
      <vt:lpstr>LEX</vt:lpstr>
      <vt:lpstr>正規表示法(Regular Expression)</vt:lpstr>
      <vt:lpstr>How does .l look like</vt:lpstr>
      <vt:lpstr>YACC</vt:lpstr>
      <vt:lpstr>YACC DEFINITION</vt:lpstr>
      <vt:lpstr>The Flowchart of LEX&amp;YACC</vt:lpstr>
      <vt:lpstr>PowerPoint 簡報</vt:lpstr>
      <vt:lpstr>程式介紹</vt:lpstr>
      <vt:lpstr>程式功能大綱</vt:lpstr>
      <vt:lpstr>程式邏輯</vt:lpstr>
      <vt:lpstr>程式邏輯－calculate.l</vt:lpstr>
      <vt:lpstr>程式邏輯－calculate.y</vt:lpstr>
      <vt:lpstr>程式邏輯－calculate.y</vt:lpstr>
      <vt:lpstr>程式講解－calculate.y</vt:lpstr>
      <vt:lpstr>程式講解－calculate.y</vt:lpstr>
      <vt:lpstr>程式Demo</vt:lpstr>
      <vt:lpstr>參考資料與引用</vt:lpstr>
      <vt:lpstr>謝謝聆聽!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 LEX&amp;YACC應用</dc:title>
  <dc:creator>昱慈 陳</dc:creator>
  <cp:lastModifiedBy>昱慈 陳</cp:lastModifiedBy>
  <cp:revision>7</cp:revision>
  <dcterms:created xsi:type="dcterms:W3CDTF">2022-05-21T13:59:40Z</dcterms:created>
  <dcterms:modified xsi:type="dcterms:W3CDTF">2022-06-10T06:06:58Z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