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37"/>
  </p:notesMasterIdLst>
  <p:sldIdLst>
    <p:sldId id="256" r:id="rId2"/>
    <p:sldId id="257" r:id="rId3"/>
    <p:sldId id="350" r:id="rId4"/>
    <p:sldId id="382" r:id="rId5"/>
    <p:sldId id="383" r:id="rId6"/>
    <p:sldId id="384" r:id="rId7"/>
    <p:sldId id="385" r:id="rId8"/>
    <p:sldId id="386" r:id="rId9"/>
    <p:sldId id="387" r:id="rId10"/>
    <p:sldId id="388" r:id="rId11"/>
    <p:sldId id="389" r:id="rId12"/>
    <p:sldId id="390" r:id="rId13"/>
    <p:sldId id="303" r:id="rId14"/>
    <p:sldId id="353" r:id="rId15"/>
    <p:sldId id="355" r:id="rId16"/>
    <p:sldId id="356" r:id="rId17"/>
    <p:sldId id="364" r:id="rId18"/>
    <p:sldId id="365" r:id="rId19"/>
    <p:sldId id="368" r:id="rId20"/>
    <p:sldId id="369" r:id="rId21"/>
    <p:sldId id="370" r:id="rId22"/>
    <p:sldId id="366" r:id="rId23"/>
    <p:sldId id="371" r:id="rId24"/>
    <p:sldId id="367" r:id="rId25"/>
    <p:sldId id="362" r:id="rId26"/>
    <p:sldId id="372" r:id="rId27"/>
    <p:sldId id="375" r:id="rId28"/>
    <p:sldId id="376" r:id="rId29"/>
    <p:sldId id="377" r:id="rId30"/>
    <p:sldId id="378" r:id="rId31"/>
    <p:sldId id="379" r:id="rId32"/>
    <p:sldId id="380" r:id="rId33"/>
    <p:sldId id="381" r:id="rId34"/>
    <p:sldId id="357" r:id="rId35"/>
    <p:sldId id="300" r:id="rId36"/>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30" autoAdjust="0"/>
  </p:normalViewPr>
  <p:slideViewPr>
    <p:cSldViewPr snapToGrid="0" snapToObjects="1">
      <p:cViewPr>
        <p:scale>
          <a:sx n="72" d="100"/>
          <a:sy n="72" d="100"/>
        </p:scale>
        <p:origin x="-1224" y="-156"/>
      </p:cViewPr>
      <p:guideLst>
        <p:guide orient="horz" pos="2160"/>
        <p:guide pos="3779"/>
      </p:guideLst>
    </p:cSldViewPr>
  </p:slideViewPr>
  <p:notesTextViewPr>
    <p:cViewPr>
      <p:scale>
        <a:sx n="100" d="100"/>
        <a:sy n="100" d="100"/>
      </p:scale>
      <p:origin x="0" y="0"/>
    </p:cViewPr>
  </p:notesTextViewPr>
  <p:sorterViewPr>
    <p:cViewPr>
      <p:scale>
        <a:sx n="100" d="100"/>
        <a:sy n="100" d="100"/>
      </p:scale>
      <p:origin x="0" y="58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ECBFA-9E32-5141-87E9-F869C84A4AA4}" type="datetimeFigureOut">
              <a:rPr kumimoji="1" lang="zh-CN" altLang="en-US" smtClean="0"/>
              <a:t>2018/1/3</a:t>
            </a:fld>
            <a:endParaRPr kumimoji="1" lang="zh-CN" altLang="en-US"/>
          </a:p>
        </p:txBody>
      </p:sp>
      <p:sp>
        <p:nvSpPr>
          <p:cNvPr id="4" name="幻灯片图像占位符 3"/>
          <p:cNvSpPr>
            <a:spLocks noGrp="1" noRot="1" noChangeAspect="1"/>
          </p:cNvSpPr>
          <p:nvPr>
            <p:ph type="sldImg" idx="2"/>
          </p:nvPr>
        </p:nvSpPr>
        <p:spPr>
          <a:xfrm>
            <a:off x="380700" y="685800"/>
            <a:ext cx="60966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FA4C2-89B2-AC42-9C65-CEE7E17720D7}" type="slidenum">
              <a:rPr kumimoji="1" lang="zh-CN" altLang="en-US" smtClean="0"/>
              <a:t>‹#›</a:t>
            </a:fld>
            <a:endParaRPr kumimoji="1" lang="zh-CN" altLang="en-US"/>
          </a:p>
        </p:txBody>
      </p:sp>
    </p:spTree>
    <p:extLst>
      <p:ext uri="{BB962C8B-B14F-4D97-AF65-F5344CB8AC3E}">
        <p14:creationId xmlns:p14="http://schemas.microsoft.com/office/powerpoint/2010/main" val="32139593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2</a:t>
            </a:fld>
            <a:endParaRPr kumimoji="1" lang="zh-CN" altLang="en-US"/>
          </a:p>
        </p:txBody>
      </p:sp>
    </p:spTree>
    <p:extLst>
      <p:ext uri="{BB962C8B-B14F-4D97-AF65-F5344CB8AC3E}">
        <p14:creationId xmlns:p14="http://schemas.microsoft.com/office/powerpoint/2010/main" val="430033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11</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12</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14</a:t>
            </a:fld>
            <a:endParaRPr kumimoji="1" lang="zh-CN" altLang="en-US"/>
          </a:p>
        </p:txBody>
      </p:sp>
    </p:spTree>
    <p:extLst>
      <p:ext uri="{BB962C8B-B14F-4D97-AF65-F5344CB8AC3E}">
        <p14:creationId xmlns:p14="http://schemas.microsoft.com/office/powerpoint/2010/main" val="2296965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22</a:t>
            </a:fld>
            <a:endParaRPr kumimoji="1" lang="zh-CN" altLang="en-US"/>
          </a:p>
        </p:txBody>
      </p:sp>
    </p:spTree>
    <p:extLst>
      <p:ext uri="{BB962C8B-B14F-4D97-AF65-F5344CB8AC3E}">
        <p14:creationId xmlns:p14="http://schemas.microsoft.com/office/powerpoint/2010/main" val="3107089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26</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27</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28</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29</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30</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31</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3</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32</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33</a:t>
            </a:fld>
            <a:endParaRPr kumimoji="1" lang="zh-CN" altLang="en-US"/>
          </a:p>
        </p:txBody>
      </p:sp>
    </p:spTree>
    <p:extLst>
      <p:ext uri="{BB962C8B-B14F-4D97-AF65-F5344CB8AC3E}">
        <p14:creationId xmlns:p14="http://schemas.microsoft.com/office/powerpoint/2010/main" val="397888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34</a:t>
            </a:fld>
            <a:endParaRPr kumimoji="1" lang="zh-CN" altLang="en-US"/>
          </a:p>
        </p:txBody>
      </p:sp>
    </p:spTree>
    <p:extLst>
      <p:ext uri="{BB962C8B-B14F-4D97-AF65-F5344CB8AC3E}">
        <p14:creationId xmlns:p14="http://schemas.microsoft.com/office/powerpoint/2010/main" val="288611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4</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5</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6</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7</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8</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9</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10</a:t>
            </a:fld>
            <a:endParaRPr kumimoji="1" lang="zh-CN" altLang="en-US"/>
          </a:p>
        </p:txBody>
      </p:sp>
    </p:spTree>
    <p:extLst>
      <p:ext uri="{BB962C8B-B14F-4D97-AF65-F5344CB8AC3E}">
        <p14:creationId xmlns:p14="http://schemas.microsoft.com/office/powerpoint/2010/main" val="1417056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C:\Users\12074038\Desktop\苏宁ppt-0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218" cy="685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67485" y="1144769"/>
            <a:ext cx="10364235" cy="1470027"/>
          </a:xfrm>
          <a:prstGeom prst="rect">
            <a:avLst/>
          </a:prstGeom>
        </p:spPr>
        <p:txBody>
          <a:bodyPr/>
          <a:lstStyle>
            <a:lvl1pPr algn="l">
              <a:defRPr sz="400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67485" y="3356997"/>
            <a:ext cx="8535253" cy="1296146"/>
          </a:xfrm>
          <a:prstGeom prst="rect">
            <a:avLst/>
          </a:prstGeom>
        </p:spPr>
        <p:txBody>
          <a:bodyPr/>
          <a:lstStyle>
            <a:lvl1pPr marL="0" indent="0" algn="l">
              <a:buNone/>
              <a:defRPr sz="2800">
                <a:solidFill>
                  <a:schemeClr val="bg1"/>
                </a:solidFill>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79822" y="202630"/>
            <a:ext cx="7704770" cy="612001"/>
          </a:xfrm>
          <a:prstGeom prst="rect">
            <a:avLst/>
          </a:prstGeom>
        </p:spPr>
        <p:txBody>
          <a:bodyPr anchor="ctr" anchorCtr="0"/>
          <a:lstStyle>
            <a:lvl1pPr algn="l">
              <a:defRPr kumimoji="1" lang="zh-CN" altLang="en-US" sz="2400" b="1" kern="0" dirty="0">
                <a:solidFill>
                  <a:srgbClr val="0099FF"/>
                </a:solidFill>
                <a:latin typeface="微软雅黑" pitchFamily="34" charset="-122"/>
                <a:ea typeface="微软雅黑" pitchFamily="34" charset="-122"/>
                <a:cs typeface="宋体" pitchFamily="2" charset="-122"/>
              </a:defRPr>
            </a:lvl1pPr>
          </a:lstStyle>
          <a:p>
            <a:r>
              <a:rPr lang="zh-CN" altLang="en-US" dirty="0" smtClean="0"/>
              <a:t>单击此处编辑母版标题样式</a:t>
            </a:r>
            <a:endParaRPr lang="zh-CN" altLang="en-US" dirty="0"/>
          </a:p>
        </p:txBody>
      </p:sp>
      <p:sp>
        <p:nvSpPr>
          <p:cNvPr id="4" name="内容占位符 2"/>
          <p:cNvSpPr>
            <a:spLocks noGrp="1"/>
          </p:cNvSpPr>
          <p:nvPr>
            <p:ph idx="1"/>
          </p:nvPr>
        </p:nvSpPr>
        <p:spPr>
          <a:xfrm>
            <a:off x="373148" y="1190286"/>
            <a:ext cx="11161115" cy="5131695"/>
          </a:xfrm>
          <a:prstGeom prst="rect">
            <a:avLst/>
          </a:prstGeom>
        </p:spPr>
        <p:txBody>
          <a:bodyPr/>
          <a:lstStyle>
            <a:lvl1pPr>
              <a:buSzPct val="80000"/>
              <a:buFontTx/>
              <a:buBlip>
                <a:blip r:embed="rId2"/>
              </a:buBlip>
              <a:defRPr sz="2800"/>
            </a:lvl1pPr>
            <a:lvl2pPr>
              <a:buClr>
                <a:srgbClr val="002060"/>
              </a:buClr>
              <a:buSzPct val="80000"/>
              <a:buFont typeface="Wingdings" pitchFamily="2" charset="2"/>
              <a:buChar char="n"/>
              <a:defRPr sz="2400"/>
            </a:lvl2pPr>
            <a:lvl3pPr>
              <a:buSzPct val="80000"/>
              <a:buFont typeface="Wingdings" pitchFamily="2" charset="2"/>
              <a:buChar char="u"/>
              <a:defRPr sz="20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7"/>
          <p:cNvSpPr txBox="1">
            <a:spLocks noChangeArrowheads="1"/>
          </p:cNvSpPr>
          <p:nvPr userDrawn="1"/>
        </p:nvSpPr>
        <p:spPr>
          <a:xfrm>
            <a:off x="11605815" y="6553635"/>
            <a:ext cx="396040" cy="144000"/>
          </a:xfrm>
          <a:prstGeom prst="rect">
            <a:avLst/>
          </a:prstGeom>
        </p:spPr>
        <p:txBody>
          <a:bodyPr anchor="t"/>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defRPr/>
            </a:pPr>
            <a:fld id="{BACCADD3-3A16-4389-9DBB-AE968301EF1E}" type="slidenum">
              <a:rPr lang="zh-CN" altLang="en-US" sz="1200" smtClean="0"/>
              <a:t>‹#›</a:t>
            </a:fld>
            <a:endParaRPr lang="en-US" altLang="zh-CN" sz="1200" dirty="0" smtClean="0"/>
          </a:p>
          <a:p>
            <a:pPr eaLnBrk="1" hangingPunct="1">
              <a:defRPr/>
            </a:pPr>
            <a:endParaRPr lang="en-US" altLang="zh-CN" sz="1200" b="1" dirty="0">
              <a:solidFill>
                <a:prstClr val="white"/>
              </a:solidFill>
              <a:latin typeface="华文楷体" pitchFamily="2"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标题 1"/>
          <p:cNvSpPr>
            <a:spLocks noGrp="1"/>
          </p:cNvSpPr>
          <p:nvPr>
            <p:ph type="title"/>
          </p:nvPr>
        </p:nvSpPr>
        <p:spPr>
          <a:xfrm>
            <a:off x="379822" y="202630"/>
            <a:ext cx="7704770" cy="612001"/>
          </a:xfrm>
          <a:prstGeom prst="rect">
            <a:avLst/>
          </a:prstGeom>
        </p:spPr>
        <p:txBody>
          <a:bodyPr anchor="ctr" anchorCtr="0"/>
          <a:lstStyle>
            <a:lvl1pPr algn="l">
              <a:defRPr kumimoji="1" lang="zh-CN" altLang="en-US" sz="2400" b="1" kern="0" dirty="0">
                <a:solidFill>
                  <a:srgbClr val="0099FF"/>
                </a:solidFill>
                <a:latin typeface="微软雅黑" pitchFamily="34" charset="-122"/>
                <a:ea typeface="微软雅黑" pitchFamily="34" charset="-122"/>
                <a:cs typeface="宋体" pitchFamily="2" charset="-122"/>
              </a:defRPr>
            </a:lvl1pPr>
          </a:lstStyle>
          <a:p>
            <a:r>
              <a:rPr lang="zh-CN" altLang="en-US" dirty="0" smtClean="0"/>
              <a:t>单击此处编辑母版标题样式</a:t>
            </a:r>
            <a:endParaRPr lang="zh-CN" altLang="en-US" dirty="0"/>
          </a:p>
        </p:txBody>
      </p:sp>
      <p:sp>
        <p:nvSpPr>
          <p:cNvPr id="4" name="Rectangle 7"/>
          <p:cNvSpPr txBox="1">
            <a:spLocks noChangeArrowheads="1"/>
          </p:cNvSpPr>
          <p:nvPr userDrawn="1"/>
        </p:nvSpPr>
        <p:spPr>
          <a:xfrm>
            <a:off x="11605815" y="6553635"/>
            <a:ext cx="396040" cy="144000"/>
          </a:xfrm>
          <a:prstGeom prst="rect">
            <a:avLst/>
          </a:prstGeom>
        </p:spPr>
        <p:txBody>
          <a:bodyPr anchor="t"/>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defRPr/>
            </a:pPr>
            <a:fld id="{BACCADD3-3A16-4389-9DBB-AE968301EF1E}" type="slidenum">
              <a:rPr lang="zh-CN" altLang="en-US" sz="1200" smtClean="0"/>
              <a:t>‹#›</a:t>
            </a:fld>
            <a:endParaRPr lang="en-US" altLang="zh-CN" sz="1200" dirty="0" smtClean="0"/>
          </a:p>
          <a:p>
            <a:pPr eaLnBrk="1" hangingPunct="1">
              <a:defRPr/>
            </a:pPr>
            <a:endParaRPr lang="en-US" altLang="zh-CN" sz="1200" b="1" dirty="0">
              <a:solidFill>
                <a:prstClr val="white"/>
              </a:solidFill>
              <a:latin typeface="华文楷体"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MYSQL</a:t>
            </a:r>
            <a:r>
              <a:rPr kumimoji="1" lang="zh-CN" altLang="en-US" dirty="0" smtClean="0"/>
              <a:t>数据库高可用及分库分表使用介绍</a:t>
            </a:r>
            <a:endParaRPr kumimoji="1" lang="zh-CN" altLang="zh-CN" dirty="0" smtClean="0"/>
          </a:p>
        </p:txBody>
      </p:sp>
      <p:sp>
        <p:nvSpPr>
          <p:cNvPr id="3" name="副标题 2"/>
          <p:cNvSpPr>
            <a:spLocks noGrp="1"/>
          </p:cNvSpPr>
          <p:nvPr>
            <p:ph type="subTitle" idx="1"/>
          </p:nvPr>
        </p:nvSpPr>
        <p:spPr>
          <a:xfrm>
            <a:off x="6134545" y="3356997"/>
            <a:ext cx="5633315" cy="1296146"/>
          </a:xfrm>
        </p:spPr>
        <p:txBody>
          <a:bodyPr/>
          <a:lstStyle/>
          <a:p>
            <a:r>
              <a:rPr kumimoji="1" lang="zh-CN" altLang="en-US" dirty="0" smtClean="0"/>
              <a:t>田祥东</a:t>
            </a:r>
            <a:endParaRPr kumimoji="1" lang="en-US" altLang="zh-CN" dirty="0" smtClean="0"/>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zh-CN" altLang="en-US" dirty="0" smtClean="0"/>
              <a:t>、</a:t>
            </a:r>
            <a:r>
              <a:rPr kumimoji="1" lang="en-US" altLang="zh-CN" dirty="0" smtClean="0"/>
              <a:t>1.4MySQL</a:t>
            </a:r>
            <a:r>
              <a:rPr kumimoji="1" lang="zh-CN" altLang="en-US" dirty="0" smtClean="0"/>
              <a:t>主从同步高可用方案。</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636103" y="1046922"/>
            <a:ext cx="10906539" cy="3416320"/>
          </a:xfrm>
          <a:prstGeom prst="rect">
            <a:avLst/>
          </a:prstGeom>
        </p:spPr>
        <p:txBody>
          <a:bodyPr wrap="square">
            <a:spAutoFit/>
          </a:bodyPr>
          <a:lstStyle/>
          <a:p>
            <a:r>
              <a:rPr lang="zh-CN" altLang="zh-CN" dirty="0"/>
              <a:t>高可用 部署简单，</a:t>
            </a:r>
          </a:p>
          <a:p>
            <a:r>
              <a:rPr lang="zh-CN" altLang="zh-CN" dirty="0"/>
              <a:t>前端我们请求的是</a:t>
            </a:r>
            <a:r>
              <a:rPr lang="en-US" altLang="zh-CN" dirty="0"/>
              <a:t>VIP</a:t>
            </a:r>
            <a:r>
              <a:rPr lang="zh-CN" altLang="zh-CN" dirty="0"/>
              <a:t>地址。</a:t>
            </a:r>
            <a:r>
              <a:rPr lang="en-US" altLang="zh-CN" dirty="0"/>
              <a:t>VIP</a:t>
            </a:r>
            <a:r>
              <a:rPr lang="zh-CN" altLang="zh-CN" dirty="0"/>
              <a:t>地址就是虚拟的</a:t>
            </a:r>
            <a:r>
              <a:rPr lang="en-US" altLang="zh-CN" dirty="0"/>
              <a:t>ID</a:t>
            </a:r>
            <a:r>
              <a:rPr lang="zh-CN" altLang="zh-CN" dirty="0"/>
              <a:t>，不是网卡上的管理地址，是在网卡上添加的虚拟</a:t>
            </a:r>
            <a:r>
              <a:rPr lang="en-US" altLang="zh-CN" dirty="0"/>
              <a:t>ID</a:t>
            </a:r>
            <a:r>
              <a:rPr lang="zh-CN" altLang="zh-CN" dirty="0" smtClean="0"/>
              <a:t>，</a:t>
            </a:r>
            <a:endParaRPr lang="en-US" altLang="zh-CN" dirty="0" smtClean="0"/>
          </a:p>
          <a:p>
            <a:endParaRPr lang="en-US" altLang="zh-CN" dirty="0"/>
          </a:p>
          <a:p>
            <a:r>
              <a:rPr lang="en-US" altLang="zh-CN" dirty="0" err="1" smtClean="0"/>
              <a:t>keepalived</a:t>
            </a:r>
            <a:r>
              <a:rPr lang="en-US" altLang="zh-CN" dirty="0"/>
              <a:t>.</a:t>
            </a:r>
            <a:r>
              <a:rPr lang="zh-CN" altLang="zh-CN" dirty="0"/>
              <a:t>他们是怎么做检测的呢，就是说他们会做心跳检查，从库检查主库，主库如果说我还或者，</a:t>
            </a:r>
            <a:r>
              <a:rPr lang="zh-CN" altLang="zh-CN" dirty="0" smtClean="0"/>
              <a:t>如</a:t>
            </a:r>
            <a:endParaRPr lang="en-US" altLang="zh-CN" dirty="0" smtClean="0"/>
          </a:p>
          <a:p>
            <a:endParaRPr lang="en-US" altLang="zh-CN" dirty="0"/>
          </a:p>
          <a:p>
            <a:r>
              <a:rPr lang="zh-CN" altLang="zh-CN" dirty="0" smtClean="0"/>
              <a:t>果</a:t>
            </a:r>
            <a:r>
              <a:rPr lang="zh-CN" altLang="zh-CN" dirty="0"/>
              <a:t>在指定时间呢，从库接收不到主库的心跳呢，他就会接管，怎么接管呢，最简单的就是把他的</a:t>
            </a:r>
            <a:r>
              <a:rPr lang="en-US" altLang="zh-CN" dirty="0"/>
              <a:t>VIP</a:t>
            </a:r>
            <a:r>
              <a:rPr lang="zh-CN" altLang="zh-CN" dirty="0"/>
              <a:t>接过</a:t>
            </a:r>
            <a:r>
              <a:rPr lang="zh-CN" altLang="zh-CN" dirty="0" smtClean="0"/>
              <a:t>来</a:t>
            </a:r>
            <a:endParaRPr lang="en-US" altLang="zh-CN" dirty="0" smtClean="0"/>
          </a:p>
          <a:p>
            <a:endParaRPr lang="en-US" altLang="zh-CN" dirty="0" smtClean="0"/>
          </a:p>
          <a:p>
            <a:r>
              <a:rPr lang="zh-CN" altLang="zh-CN" dirty="0" smtClean="0"/>
              <a:t>。因为这台机器已经宕机了。他还会做</a:t>
            </a:r>
            <a:r>
              <a:rPr lang="en-US" altLang="zh-CN" dirty="0" err="1" smtClean="0"/>
              <a:t>ayp</a:t>
            </a:r>
            <a:r>
              <a:rPr lang="zh-CN" altLang="zh-CN" dirty="0" smtClean="0"/>
              <a:t>广播，说你这个主库已经失效了，不然大家还在用</a:t>
            </a:r>
            <a:r>
              <a:rPr lang="en-US" altLang="zh-CN" dirty="0" smtClean="0"/>
              <a:t>master</a:t>
            </a:r>
            <a:r>
              <a:rPr lang="zh-CN" altLang="zh-CN" dirty="0" smtClean="0"/>
              <a:t>的地址</a:t>
            </a:r>
            <a:endParaRPr lang="en-US" altLang="zh-CN" dirty="0" smtClean="0"/>
          </a:p>
          <a:p>
            <a:endParaRPr lang="en-US" altLang="zh-CN" dirty="0" smtClean="0"/>
          </a:p>
          <a:p>
            <a:r>
              <a:rPr lang="zh-CN" altLang="zh-CN" dirty="0" smtClean="0"/>
              <a:t>。</a:t>
            </a:r>
            <a:r>
              <a:rPr lang="zh-CN" altLang="zh-CN" dirty="0"/>
              <a:t>用的</a:t>
            </a:r>
            <a:r>
              <a:rPr lang="en-US" altLang="zh-CN" dirty="0"/>
              <a:t>mac</a:t>
            </a:r>
            <a:r>
              <a:rPr lang="zh-CN" altLang="zh-CN" dirty="0"/>
              <a:t>地址也清空了。这就是高可用的切换。前提是没有延迟</a:t>
            </a:r>
            <a:r>
              <a:rPr lang="zh-CN" altLang="zh-CN" dirty="0" smtClean="0"/>
              <a:t>。</a:t>
            </a:r>
            <a:endParaRPr lang="en-US" altLang="zh-CN" dirty="0" smtClean="0"/>
          </a:p>
          <a:p>
            <a:endParaRPr lang="zh-CN" altLang="zh-CN" dirty="0"/>
          </a:p>
          <a:p>
            <a:r>
              <a:rPr lang="zh-CN" altLang="zh-CN" dirty="0"/>
              <a:t>但是读写分离的话压力会比较大。</a:t>
            </a:r>
          </a:p>
        </p:txBody>
      </p:sp>
    </p:spTree>
    <p:extLst>
      <p:ext uri="{BB962C8B-B14F-4D97-AF65-F5344CB8AC3E}">
        <p14:creationId xmlns:p14="http://schemas.microsoft.com/office/powerpoint/2010/main" val="332686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zh-CN" altLang="en-US" dirty="0" smtClean="0"/>
              <a:t>、</a:t>
            </a:r>
            <a:r>
              <a:rPr kumimoji="1" lang="en-US" altLang="zh-CN" dirty="0" smtClean="0"/>
              <a:t>1.4MySQL</a:t>
            </a:r>
            <a:r>
              <a:rPr kumimoji="1" lang="zh-CN" altLang="en-US" dirty="0" smtClean="0"/>
              <a:t>主从同步高可用方案。</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p:nvPr/>
        </p:nvPicPr>
        <p:blipFill>
          <a:blip r:embed="rId3"/>
          <a:stretch>
            <a:fillRect/>
          </a:stretch>
        </p:blipFill>
        <p:spPr>
          <a:xfrm>
            <a:off x="815975" y="1060175"/>
            <a:ext cx="10991712" cy="5526156"/>
          </a:xfrm>
          <a:prstGeom prst="rect">
            <a:avLst/>
          </a:prstGeom>
        </p:spPr>
      </p:pic>
    </p:spTree>
    <p:extLst>
      <p:ext uri="{BB962C8B-B14F-4D97-AF65-F5344CB8AC3E}">
        <p14:creationId xmlns:p14="http://schemas.microsoft.com/office/powerpoint/2010/main" val="332686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zh-CN" altLang="en-US" dirty="0" smtClean="0"/>
              <a:t>、</a:t>
            </a:r>
            <a:r>
              <a:rPr kumimoji="1" lang="en-US" altLang="zh-CN" dirty="0" smtClean="0"/>
              <a:t>1.4MySQL</a:t>
            </a:r>
            <a:r>
              <a:rPr kumimoji="1" lang="zh-CN" altLang="en-US" dirty="0" smtClean="0"/>
              <a:t>主从同步高可用方案。</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636103" y="1046922"/>
            <a:ext cx="10906539" cy="1477328"/>
          </a:xfrm>
          <a:prstGeom prst="rect">
            <a:avLst/>
          </a:prstGeom>
        </p:spPr>
        <p:txBody>
          <a:bodyPr wrap="square">
            <a:spAutoFit/>
          </a:bodyPr>
          <a:lstStyle/>
          <a:p>
            <a:r>
              <a:rPr lang="zh-CN" altLang="zh-CN" dirty="0"/>
              <a:t>这种方案呢，我们会专门找一个</a:t>
            </a:r>
            <a:r>
              <a:rPr lang="en-US" altLang="zh-CN" dirty="0"/>
              <a:t>slave</a:t>
            </a:r>
            <a:r>
              <a:rPr lang="zh-CN" altLang="zh-CN" dirty="0"/>
              <a:t>专门做接管，尽可能与主库做一致，</a:t>
            </a:r>
          </a:p>
          <a:p>
            <a:r>
              <a:rPr lang="zh-CN" altLang="zh-CN" dirty="0"/>
              <a:t>还有就是我们</a:t>
            </a:r>
            <a:r>
              <a:rPr lang="en-US" altLang="zh-CN" dirty="0"/>
              <a:t>MySQL</a:t>
            </a:r>
            <a:r>
              <a:rPr lang="zh-CN" altLang="zh-CN" dirty="0"/>
              <a:t>里面有个半同步大家都知道，半同步就是我们在存储数据的时候直接在从库里面写 写完之后再提交事务。我这个</a:t>
            </a:r>
            <a:r>
              <a:rPr lang="en-US" altLang="zh-CN" dirty="0"/>
              <a:t>slave</a:t>
            </a:r>
            <a:r>
              <a:rPr lang="zh-CN" altLang="zh-CN" dirty="0"/>
              <a:t>能确保数据一致。</a:t>
            </a:r>
          </a:p>
          <a:p>
            <a:r>
              <a:rPr lang="en-US" altLang="zh-CN" dirty="0"/>
              <a:t> </a:t>
            </a:r>
            <a:endParaRPr lang="zh-CN" altLang="zh-CN" dirty="0"/>
          </a:p>
          <a:p>
            <a:r>
              <a:rPr lang="zh-CN" altLang="zh-CN" dirty="0"/>
              <a:t>没有最好的，只有适合的。</a:t>
            </a:r>
          </a:p>
        </p:txBody>
      </p:sp>
    </p:spTree>
    <p:extLst>
      <p:ext uri="{BB962C8B-B14F-4D97-AF65-F5344CB8AC3E}">
        <p14:creationId xmlns:p14="http://schemas.microsoft.com/office/powerpoint/2010/main" val="3162495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lang="en-US" altLang="zh-CN" dirty="0" err="1" smtClean="0"/>
              <a:t>MySql</a:t>
            </a:r>
            <a:r>
              <a:rPr lang="zh-CN" altLang="en-US" dirty="0">
                <a:sym typeface="+mn-ea"/>
              </a:rPr>
              <a:t>高可用架构介绍</a:t>
            </a:r>
            <a:r>
              <a:rPr lang="en-US" altLang="zh-CN" dirty="0" smtClean="0"/>
              <a:t>-</a:t>
            </a:r>
            <a:r>
              <a:rPr lang="zh-CN" altLang="en-US" dirty="0"/>
              <a:t>半</a:t>
            </a:r>
            <a:r>
              <a:rPr lang="zh-CN" altLang="en-US" dirty="0" smtClean="0"/>
              <a:t>同步复制原理</a:t>
            </a:r>
            <a:endParaRPr lang="zh-CN" altLang="en-US" dirty="0">
              <a:sym typeface="+mn-ea"/>
            </a:endParaRPr>
          </a:p>
        </p:txBody>
      </p:sp>
      <p:sp>
        <p:nvSpPr>
          <p:cNvPr id="5" name="TextBox 4"/>
          <p:cNvSpPr txBox="1"/>
          <p:nvPr/>
        </p:nvSpPr>
        <p:spPr>
          <a:xfrm>
            <a:off x="452517" y="4721737"/>
            <a:ext cx="10828605" cy="1200329"/>
          </a:xfrm>
          <a:prstGeom prst="rect">
            <a:avLst/>
          </a:prstGeom>
          <a:noFill/>
        </p:spPr>
        <p:txBody>
          <a:bodyPr wrap="none" rtlCol="0">
            <a:spAutoFit/>
          </a:bodyPr>
          <a:lstStyle/>
          <a:p>
            <a:r>
              <a:rPr lang="zh-CN" altLang="en-US" dirty="0"/>
              <a:t>半同步启动需要主从两端都需要加载安装各自对应的</a:t>
            </a:r>
            <a:r>
              <a:rPr lang="en-US" altLang="zh-CN" dirty="0"/>
              <a:t>semi</a:t>
            </a:r>
            <a:r>
              <a:rPr lang="zh-CN" altLang="en-US" dirty="0"/>
              <a:t>模块，从库端支持半同步功能的数量至少一台</a:t>
            </a:r>
            <a:r>
              <a:rPr lang="zh-CN" altLang="en-US" dirty="0" smtClean="0"/>
              <a:t>；</a:t>
            </a:r>
            <a:endParaRPr lang="en-US" altLang="zh-CN" dirty="0" smtClean="0"/>
          </a:p>
          <a:p>
            <a:r>
              <a:rPr lang="zh-CN" altLang="en-US" dirty="0" smtClean="0"/>
              <a:t>主</a:t>
            </a:r>
            <a:r>
              <a:rPr lang="zh-CN" altLang="en-US" dirty="0"/>
              <a:t>库端当一个事务成功提交后，并不及时反馈给前端用户，该线程会被临时</a:t>
            </a:r>
            <a:r>
              <a:rPr lang="en-US" altLang="zh-CN" dirty="0"/>
              <a:t>block</a:t>
            </a:r>
            <a:r>
              <a:rPr lang="zh-CN" altLang="en-US" dirty="0"/>
              <a:t>，等待由从库端</a:t>
            </a:r>
            <a:r>
              <a:rPr lang="zh-CN" altLang="en-US" dirty="0" smtClean="0"/>
              <a:t>返回</a:t>
            </a:r>
            <a:endParaRPr lang="en-US" altLang="zh-CN" dirty="0" smtClean="0"/>
          </a:p>
          <a:p>
            <a:r>
              <a:rPr lang="zh-CN" altLang="en-US" dirty="0" smtClean="0"/>
              <a:t>确认</a:t>
            </a:r>
            <a:r>
              <a:rPr lang="zh-CN" altLang="en-US" dirty="0"/>
              <a:t>该条事务也同时成功写入到</a:t>
            </a:r>
            <a:r>
              <a:rPr lang="en-US" altLang="zh-CN" dirty="0"/>
              <a:t>relay log</a:t>
            </a:r>
            <a:r>
              <a:rPr lang="zh-CN" altLang="en-US" dirty="0"/>
              <a:t>中的</a:t>
            </a:r>
            <a:r>
              <a:rPr lang="en-US" altLang="zh-CN" dirty="0"/>
              <a:t>receipt</a:t>
            </a:r>
            <a:r>
              <a:rPr lang="zh-CN" altLang="en-US" dirty="0"/>
              <a:t>（回执确认），这时主库线程才返回给</a:t>
            </a:r>
            <a:r>
              <a:rPr lang="zh-CN" altLang="en-US" dirty="0" smtClean="0"/>
              <a:t>当</a:t>
            </a:r>
            <a:endParaRPr lang="en-US" altLang="zh-CN" dirty="0" smtClean="0"/>
          </a:p>
          <a:p>
            <a:r>
              <a:rPr lang="zh-CN" altLang="en-US" dirty="0" smtClean="0"/>
              <a:t>前</a:t>
            </a:r>
            <a:r>
              <a:rPr lang="en-US" altLang="zh-CN" dirty="0"/>
              <a:t>session</a:t>
            </a:r>
            <a:r>
              <a:rPr lang="zh-CN" altLang="en-US" dirty="0"/>
              <a:t>告知操作完成，半同步复制并不关心在从库一端该事务是否都被执行并被提交完成。</a:t>
            </a:r>
          </a:p>
        </p:txBody>
      </p:sp>
      <p:sp>
        <p:nvSpPr>
          <p:cNvPr id="4" name="AutoShape 2" descr="E://Program%20Files%20(x86)/豆芽/SuningImFiles/sn14010157/picRec/PCIM20170711T214844646Z98.png"/>
          <p:cNvSpPr>
            <a:spLocks noChangeAspect="1" noChangeArrowheads="1"/>
          </p:cNvSpPr>
          <p:nvPr/>
        </p:nvSpPr>
        <p:spPr bwMode="auto">
          <a:xfrm>
            <a:off x="63500" y="-136525"/>
            <a:ext cx="819150"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E://Program%20Files%20(x86)/豆芽/SuningImFiles/sn14010157/picRec/PCIM20170711T214844646Z98.png"/>
          <p:cNvSpPr>
            <a:spLocks noChangeAspect="1" noChangeArrowheads="1"/>
          </p:cNvSpPr>
          <p:nvPr/>
        </p:nvSpPr>
        <p:spPr bwMode="auto">
          <a:xfrm>
            <a:off x="215900" y="15875"/>
            <a:ext cx="819150"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75" y="814631"/>
            <a:ext cx="5372100" cy="3752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a:t>
            </a:r>
            <a:r>
              <a:rPr lang="zh-CN" altLang="en-US" dirty="0">
                <a:latin typeface="微软雅黑" charset="0"/>
                <a:ea typeface="微软雅黑" charset="0"/>
                <a:sym typeface="+mn-ea"/>
              </a:rPr>
              <a:t>为什么要使用分库分表技术</a:t>
            </a:r>
            <a:endParaRPr lang="en-US" altLang="zh-CN" dirty="0">
              <a:latin typeface="微软雅黑" charset="0"/>
              <a:ea typeface="微软雅黑" charset="0"/>
              <a:sym typeface="+mn-ea"/>
            </a:endParaRPr>
          </a:p>
        </p:txBody>
      </p:sp>
      <p:sp>
        <p:nvSpPr>
          <p:cNvPr id="3" name="TextBox 2"/>
          <p:cNvSpPr txBox="1"/>
          <p:nvPr/>
        </p:nvSpPr>
        <p:spPr>
          <a:xfrm>
            <a:off x="167787" y="4996019"/>
            <a:ext cx="11719413" cy="1200329"/>
          </a:xfrm>
          <a:prstGeom prst="rect">
            <a:avLst/>
          </a:prstGeom>
          <a:noFill/>
        </p:spPr>
        <p:txBody>
          <a:bodyPr wrap="square" rtlCol="0">
            <a:spAutoFit/>
          </a:bodyPr>
          <a:lstStyle/>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说明：关系型</a:t>
            </a:r>
            <a:r>
              <a:rPr lang="zh-CN" altLang="en-US" dirty="0">
                <a:latin typeface="微软雅黑" pitchFamily="34" charset="-122"/>
                <a:ea typeface="微软雅黑" pitchFamily="34" charset="-122"/>
              </a:rPr>
              <a:t>数据库本身比较容易成为系统性能瓶颈，单机存储容量、连接数、处理能力等都很有限，数据库本身的“有状态性”导致了它并不像</a:t>
            </a:r>
            <a:r>
              <a:rPr lang="en-US" altLang="zh-CN" dirty="0">
                <a:latin typeface="微软雅黑" pitchFamily="34" charset="-122"/>
                <a:ea typeface="微软雅黑" pitchFamily="34" charset="-122"/>
              </a:rPr>
              <a:t>Web</a:t>
            </a:r>
            <a:r>
              <a:rPr lang="zh-CN" altLang="en-US" dirty="0">
                <a:latin typeface="微软雅黑" pitchFamily="34" charset="-122"/>
                <a:ea typeface="微软雅黑" pitchFamily="34" charset="-122"/>
              </a:rPr>
              <a:t>和应用服务器那么容易扩展。在互联网行业海量数据和高并发访问的考验下，聪明的技术人员提出了分库分表技术。</a:t>
            </a:r>
          </a:p>
        </p:txBody>
      </p:sp>
      <p:sp>
        <p:nvSpPr>
          <p:cNvPr id="4" name="椭圆 3"/>
          <p:cNvSpPr/>
          <p:nvPr/>
        </p:nvSpPr>
        <p:spPr>
          <a:xfrm>
            <a:off x="4393120" y="2080591"/>
            <a:ext cx="1899910" cy="120594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smtClean="0"/>
              <a:t>关系型数据库</a:t>
            </a:r>
            <a:endParaRPr lang="zh-CN" altLang="en-US" b="1" dirty="0"/>
          </a:p>
        </p:txBody>
      </p:sp>
      <p:sp>
        <p:nvSpPr>
          <p:cNvPr id="5" name="椭圆 4"/>
          <p:cNvSpPr/>
          <p:nvPr/>
        </p:nvSpPr>
        <p:spPr>
          <a:xfrm>
            <a:off x="2305929" y="1338470"/>
            <a:ext cx="1272210" cy="74212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smtClean="0"/>
              <a:t>存储容量</a:t>
            </a:r>
            <a:endParaRPr lang="zh-CN" altLang="en-US" b="1" dirty="0"/>
          </a:p>
        </p:txBody>
      </p:sp>
      <p:sp>
        <p:nvSpPr>
          <p:cNvPr id="6" name="椭圆 5"/>
          <p:cNvSpPr/>
          <p:nvPr/>
        </p:nvSpPr>
        <p:spPr>
          <a:xfrm>
            <a:off x="7096561" y="1241243"/>
            <a:ext cx="1272209" cy="74212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smtClean="0"/>
              <a:t>连接数</a:t>
            </a:r>
            <a:endParaRPr lang="zh-CN" altLang="en-US" b="1" dirty="0"/>
          </a:p>
        </p:txBody>
      </p:sp>
      <p:sp>
        <p:nvSpPr>
          <p:cNvPr id="7" name="椭圆 6"/>
          <p:cNvSpPr/>
          <p:nvPr/>
        </p:nvSpPr>
        <p:spPr>
          <a:xfrm>
            <a:off x="2305930" y="3554892"/>
            <a:ext cx="1272209" cy="74212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smtClean="0"/>
              <a:t>处理能力</a:t>
            </a:r>
            <a:endParaRPr lang="zh-CN" altLang="en-US" b="1" dirty="0"/>
          </a:p>
        </p:txBody>
      </p:sp>
      <p:sp>
        <p:nvSpPr>
          <p:cNvPr id="8" name="椭圆 7"/>
          <p:cNvSpPr/>
          <p:nvPr/>
        </p:nvSpPr>
        <p:spPr>
          <a:xfrm>
            <a:off x="7096562" y="3337380"/>
            <a:ext cx="1272209" cy="74212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smtClean="0"/>
              <a:t>其他</a:t>
            </a:r>
            <a:endParaRPr lang="zh-CN" altLang="en-US" b="1" dirty="0"/>
          </a:p>
        </p:txBody>
      </p:sp>
      <p:cxnSp>
        <p:nvCxnSpPr>
          <p:cNvPr id="10" name="曲线连接符 9"/>
          <p:cNvCxnSpPr>
            <a:stCxn id="4" idx="1"/>
            <a:endCxn id="5" idx="6"/>
          </p:cNvCxnSpPr>
          <p:nvPr/>
        </p:nvCxnSpPr>
        <p:spPr>
          <a:xfrm rot="16200000" flipV="1">
            <a:off x="3850914" y="1436757"/>
            <a:ext cx="547667" cy="1093216"/>
          </a:xfrm>
          <a:prstGeom prst="curved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曲线连接符 11"/>
          <p:cNvCxnSpPr>
            <a:stCxn id="4" idx="7"/>
            <a:endCxn id="6" idx="2"/>
          </p:cNvCxnSpPr>
          <p:nvPr/>
        </p:nvCxnSpPr>
        <p:spPr>
          <a:xfrm rot="5400000" flipH="1" flipV="1">
            <a:off x="6233231" y="1393868"/>
            <a:ext cx="644894" cy="1081766"/>
          </a:xfrm>
          <a:prstGeom prst="curved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4" name="曲线连接符 13"/>
          <p:cNvCxnSpPr>
            <a:stCxn id="4" idx="3"/>
            <a:endCxn id="7" idx="6"/>
          </p:cNvCxnSpPr>
          <p:nvPr/>
        </p:nvCxnSpPr>
        <p:spPr>
          <a:xfrm rot="5400000">
            <a:off x="3716737" y="2971334"/>
            <a:ext cx="816021" cy="1093216"/>
          </a:xfrm>
          <a:prstGeom prst="curved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曲线连接符 15"/>
          <p:cNvCxnSpPr>
            <a:stCxn id="4" idx="5"/>
            <a:endCxn id="8" idx="2"/>
          </p:cNvCxnSpPr>
          <p:nvPr/>
        </p:nvCxnSpPr>
        <p:spPr>
          <a:xfrm rot="16200000" flipH="1">
            <a:off x="6256424" y="2868302"/>
            <a:ext cx="598509" cy="1081767"/>
          </a:xfrm>
          <a:prstGeom prst="curvedConnector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17683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三、</a:t>
            </a:r>
            <a:r>
              <a:rPr lang="en-US" altLang="zh-CN" dirty="0">
                <a:latin typeface="微软雅黑" charset="0"/>
                <a:ea typeface="微软雅黑" charset="0"/>
              </a:rPr>
              <a:t>SNF-dal </a:t>
            </a:r>
            <a:r>
              <a:rPr lang="zh-CN" altLang="en-US" dirty="0">
                <a:latin typeface="微软雅黑" charset="0"/>
                <a:ea typeface="微软雅黑" charset="0"/>
              </a:rPr>
              <a:t>分库使用介绍</a:t>
            </a:r>
          </a:p>
        </p:txBody>
      </p:sp>
      <p:sp>
        <p:nvSpPr>
          <p:cNvPr id="3" name="TextBox 2"/>
          <p:cNvSpPr txBox="1"/>
          <p:nvPr/>
        </p:nvSpPr>
        <p:spPr>
          <a:xfrm>
            <a:off x="167787" y="1126435"/>
            <a:ext cx="11719413" cy="4339650"/>
          </a:xfrm>
          <a:prstGeom prst="rect">
            <a:avLst/>
          </a:prstGeom>
          <a:noFill/>
        </p:spPr>
        <p:txBody>
          <a:bodyPr wrap="square" rtlCol="0">
            <a:spAutoFit/>
          </a:bodyPr>
          <a:lstStyle/>
          <a:p>
            <a:r>
              <a:rPr lang="zh-CN" altLang="zh-CN" sz="2000" dirty="0" smtClean="0"/>
              <a:t>使用</a:t>
            </a:r>
            <a:r>
              <a:rPr lang="zh-CN" altLang="zh-CN" sz="2000" dirty="0"/>
              <a:t>分库客户端</a:t>
            </a:r>
            <a:r>
              <a:rPr lang="en-US" altLang="zh-CN" sz="2000" dirty="0" err="1"/>
              <a:t>ShardingDalClient</a:t>
            </a:r>
            <a:r>
              <a:rPr lang="zh-CN" altLang="zh-CN" sz="2000" dirty="0"/>
              <a:t>来实现分库功能，使用时需先添加</a:t>
            </a:r>
            <a:r>
              <a:rPr lang="en-US" altLang="zh-CN" sz="2000" dirty="0" smtClean="0"/>
              <a:t>snf-dal-sharding.jar,</a:t>
            </a:r>
            <a:r>
              <a:rPr lang="zh-CN" altLang="en-US" sz="2000" dirty="0" smtClean="0"/>
              <a:t>使用</a:t>
            </a:r>
            <a:r>
              <a:rPr lang="en-US" altLang="zh-CN" sz="2000" dirty="0" err="1" smtClean="0"/>
              <a:t>suning</a:t>
            </a:r>
            <a:r>
              <a:rPr lang="en-US" altLang="zh-CN" sz="2000" dirty="0" smtClean="0"/>
              <a:t> </a:t>
            </a:r>
            <a:r>
              <a:rPr lang="zh-CN" altLang="en-US" sz="2000" dirty="0" smtClean="0"/>
              <a:t>项目框架需在</a:t>
            </a:r>
            <a:r>
              <a:rPr lang="en-US" altLang="zh-CN" sz="2000" dirty="0" err="1" smtClean="0"/>
              <a:t>pom</a:t>
            </a:r>
            <a:r>
              <a:rPr lang="zh-CN" altLang="en-US" sz="2000" dirty="0" smtClean="0"/>
              <a:t>中引入</a:t>
            </a:r>
            <a:endParaRPr lang="en-US" altLang="zh-CN" sz="2000" dirty="0" smtClean="0"/>
          </a:p>
          <a:p>
            <a:r>
              <a:rPr lang="en-US" altLang="zh-CN" sz="2000" dirty="0" smtClean="0"/>
              <a:t>&lt;</a:t>
            </a:r>
            <a:r>
              <a:rPr lang="en-US" altLang="zh-CN" sz="2000" dirty="0"/>
              <a:t>dependency&gt;</a:t>
            </a:r>
          </a:p>
          <a:p>
            <a:r>
              <a:rPr lang="en-US" altLang="zh-CN" sz="2000" dirty="0"/>
              <a:t>&lt;</a:t>
            </a:r>
            <a:r>
              <a:rPr lang="en-US" altLang="zh-CN" sz="2000" dirty="0" err="1"/>
              <a:t>groupId</a:t>
            </a:r>
            <a:r>
              <a:rPr lang="en-US" altLang="zh-CN" sz="2000" dirty="0"/>
              <a:t>&gt;</a:t>
            </a:r>
            <a:r>
              <a:rPr lang="en-US" altLang="zh-CN" sz="2000" dirty="0" err="1"/>
              <a:t>com.suning.framework</a:t>
            </a:r>
            <a:r>
              <a:rPr lang="en-US" altLang="zh-CN" sz="2000" dirty="0"/>
              <a:t>&lt;/</a:t>
            </a:r>
            <a:r>
              <a:rPr lang="en-US" altLang="zh-CN" sz="2000" dirty="0" err="1"/>
              <a:t>groupId</a:t>
            </a:r>
            <a:r>
              <a:rPr lang="en-US" altLang="zh-CN" sz="2000" dirty="0"/>
              <a:t>&gt;</a:t>
            </a:r>
          </a:p>
          <a:p>
            <a:r>
              <a:rPr lang="en-US" altLang="zh-CN" sz="2000" dirty="0"/>
              <a:t>&lt;</a:t>
            </a:r>
            <a:r>
              <a:rPr lang="en-US" altLang="zh-CN" sz="2000" dirty="0" err="1" smtClean="0"/>
              <a:t>artifactId</a:t>
            </a:r>
            <a:r>
              <a:rPr lang="en-US" altLang="zh-CN" sz="2000" dirty="0" smtClean="0"/>
              <a:t>&gt;</a:t>
            </a:r>
            <a:r>
              <a:rPr lang="en-US" altLang="zh-CN" sz="2000" u="sng" dirty="0" err="1"/>
              <a:t>snf</a:t>
            </a:r>
            <a:r>
              <a:rPr lang="en-US" altLang="zh-CN" sz="2000" u="sng" dirty="0"/>
              <a:t>-dal-</a:t>
            </a:r>
            <a:r>
              <a:rPr lang="en-US" altLang="zh-CN" sz="2000" u="sng" dirty="0" err="1"/>
              <a:t>sharding</a:t>
            </a:r>
            <a:r>
              <a:rPr lang="en-US" altLang="zh-CN" sz="2000" u="sng" dirty="0" smtClean="0"/>
              <a:t>&lt;/</a:t>
            </a:r>
            <a:r>
              <a:rPr lang="en-US" altLang="zh-CN" sz="2000" u="sng" dirty="0" err="1"/>
              <a:t>artifactId</a:t>
            </a:r>
            <a:r>
              <a:rPr lang="en-US" altLang="zh-CN" sz="2000" u="sng" dirty="0"/>
              <a:t>&gt;</a:t>
            </a:r>
          </a:p>
          <a:p>
            <a:r>
              <a:rPr lang="en-US" altLang="zh-CN" sz="2000" dirty="0"/>
              <a:t>&lt;/</a:t>
            </a:r>
            <a:r>
              <a:rPr lang="en-US" altLang="zh-CN" sz="2000" dirty="0" smtClean="0"/>
              <a:t>dependency&gt;</a:t>
            </a:r>
            <a:r>
              <a:rPr lang="zh-CN" altLang="en-US" sz="2000" dirty="0" smtClean="0"/>
              <a:t>即可</a:t>
            </a:r>
            <a:r>
              <a:rPr lang="zh-CN" altLang="zh-CN" sz="2000" dirty="0" smtClean="0"/>
              <a:t>。</a:t>
            </a:r>
            <a:endParaRPr lang="en-US" altLang="zh-CN" sz="2000" dirty="0" smtClean="0"/>
          </a:p>
          <a:p>
            <a:r>
              <a:rPr lang="zh-CN" altLang="zh-CN" sz="2000" dirty="0" smtClean="0"/>
              <a:t>该</a:t>
            </a:r>
            <a:r>
              <a:rPr lang="en-US" altLang="zh-CN" sz="2000" dirty="0"/>
              <a:t>DAL</a:t>
            </a:r>
            <a:r>
              <a:rPr lang="zh-CN" altLang="zh-CN" sz="2000" dirty="0"/>
              <a:t>分库插件支持自定义表达式路由分库和增量区间路由分库，使用分库功能时需遵循以下步骤：</a:t>
            </a:r>
          </a:p>
          <a:p>
            <a:pPr lvl="0"/>
            <a:r>
              <a:rPr lang="en-US" altLang="zh-CN" sz="2000" dirty="0"/>
              <a:t>Step1 </a:t>
            </a:r>
            <a:r>
              <a:rPr lang="zh-CN" altLang="zh-CN" sz="2000" dirty="0"/>
              <a:t>配置所有分库数据源</a:t>
            </a:r>
            <a:r>
              <a:rPr lang="en-US" altLang="zh-CN" sz="2000" i="1" dirty="0"/>
              <a:t>dataSource1</a:t>
            </a:r>
            <a:r>
              <a:rPr lang="zh-CN" altLang="zh-CN" sz="2000" i="1" dirty="0"/>
              <a:t>、</a:t>
            </a:r>
            <a:r>
              <a:rPr lang="en-US" altLang="zh-CN" sz="2000" i="1" dirty="0"/>
              <a:t>dataSource2</a:t>
            </a:r>
            <a:r>
              <a:rPr lang="zh-CN" altLang="zh-CN" sz="2000" i="1" dirty="0"/>
              <a:t>、</a:t>
            </a:r>
            <a:r>
              <a:rPr lang="en-US" altLang="zh-CN" sz="2000" i="1" dirty="0"/>
              <a:t>dataSource3……</a:t>
            </a:r>
            <a:endParaRPr lang="zh-CN" altLang="zh-CN" sz="2000" dirty="0"/>
          </a:p>
          <a:p>
            <a:pPr lvl="0"/>
            <a:r>
              <a:rPr lang="en-US" altLang="zh-CN" sz="2000" dirty="0"/>
              <a:t>Step2 </a:t>
            </a:r>
            <a:r>
              <a:rPr lang="zh-CN" altLang="zh-CN" sz="2000" dirty="0"/>
              <a:t>配置数据源管理器</a:t>
            </a:r>
            <a:r>
              <a:rPr lang="en-US" altLang="zh-CN" sz="2000" i="1" dirty="0" err="1"/>
              <a:t>shardRegister</a:t>
            </a:r>
            <a:endParaRPr lang="zh-CN" altLang="zh-CN" sz="2000" dirty="0"/>
          </a:p>
          <a:p>
            <a:pPr lvl="0"/>
            <a:r>
              <a:rPr lang="en-US" altLang="zh-CN" sz="2000" dirty="0"/>
              <a:t>Step3 </a:t>
            </a:r>
            <a:r>
              <a:rPr lang="zh-CN" altLang="zh-CN" sz="2000" dirty="0"/>
              <a:t>配置分库规则</a:t>
            </a:r>
            <a:r>
              <a:rPr lang="en-US" altLang="zh-CN" sz="2000" i="1" dirty="0" err="1"/>
              <a:t>shardRouter</a:t>
            </a:r>
            <a:endParaRPr lang="zh-CN" altLang="zh-CN" sz="2000" dirty="0"/>
          </a:p>
          <a:p>
            <a:pPr lvl="0"/>
            <a:r>
              <a:rPr lang="en-US" altLang="zh-CN" sz="2000" dirty="0"/>
              <a:t>Step4 </a:t>
            </a:r>
            <a:r>
              <a:rPr lang="zh-CN" altLang="zh-CN" sz="2000" dirty="0"/>
              <a:t>绑定分库规则</a:t>
            </a:r>
            <a:r>
              <a:rPr lang="en-US" altLang="zh-CN" sz="2000" i="1" dirty="0"/>
              <a:t>dal-</a:t>
            </a:r>
            <a:r>
              <a:rPr lang="en-US" altLang="zh-CN" sz="2000" i="1" dirty="0" err="1"/>
              <a:t>api</a:t>
            </a:r>
            <a:r>
              <a:rPr lang="zh-CN" altLang="zh-CN" sz="2000" i="1" dirty="0"/>
              <a:t>方式</a:t>
            </a:r>
            <a:r>
              <a:rPr lang="zh-CN" altLang="zh-CN" sz="2000" i="1" dirty="0" smtClean="0"/>
              <a:t>、</a:t>
            </a:r>
            <a:r>
              <a:rPr lang="en-US" altLang="zh-CN" sz="2000" i="1" dirty="0" smtClean="0"/>
              <a:t>dal-</a:t>
            </a:r>
            <a:r>
              <a:rPr lang="en-US" altLang="zh-CN" sz="2000" i="1" dirty="0" err="1" smtClean="0"/>
              <a:t>sql</a:t>
            </a:r>
            <a:r>
              <a:rPr lang="zh-CN" altLang="zh-CN" sz="2000" i="1" dirty="0"/>
              <a:t>方式</a:t>
            </a:r>
            <a:endParaRPr lang="zh-CN" altLang="zh-CN" sz="2000" dirty="0"/>
          </a:p>
          <a:p>
            <a:pPr lvl="0"/>
            <a:r>
              <a:rPr lang="en-US" altLang="zh-CN" sz="2000" dirty="0"/>
              <a:t>Step5 </a:t>
            </a:r>
            <a:r>
              <a:rPr lang="zh-CN" altLang="zh-CN" sz="2000" dirty="0"/>
              <a:t>实例化分库客户端</a:t>
            </a:r>
            <a:r>
              <a:rPr lang="en-US" altLang="zh-CN" sz="2000" i="1" dirty="0" err="1"/>
              <a:t>ShardingDalClient</a:t>
            </a:r>
            <a:endParaRPr lang="zh-CN" altLang="zh-CN" sz="2000" dirty="0"/>
          </a:p>
          <a:p>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27444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配置所有分库数据源</a:t>
            </a:r>
            <a:endParaRPr lang="zh-CN" altLang="en-US" dirty="0">
              <a:latin typeface="微软雅黑" charset="0"/>
              <a:ea typeface="微软雅黑" charset="0"/>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855" y="4002117"/>
            <a:ext cx="10481224" cy="2849213"/>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54" y="814631"/>
            <a:ext cx="10481225" cy="3187486"/>
          </a:xfrm>
          <a:prstGeom prst="rect">
            <a:avLst/>
          </a:prstGeom>
        </p:spPr>
      </p:pic>
    </p:spTree>
    <p:extLst>
      <p:ext uri="{BB962C8B-B14F-4D97-AF65-F5344CB8AC3E}">
        <p14:creationId xmlns:p14="http://schemas.microsoft.com/office/powerpoint/2010/main" val="368038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配置数据源管理器</a:t>
            </a:r>
            <a:endParaRPr lang="zh-CN" altLang="en-US" dirty="0">
              <a:latin typeface="微软雅黑" charset="0"/>
              <a:ea typeface="微软雅黑" charset="0"/>
            </a:endParaRPr>
          </a:p>
        </p:txBody>
      </p:sp>
      <p:sp>
        <p:nvSpPr>
          <p:cNvPr id="8" name="TextBox 7"/>
          <p:cNvSpPr txBox="1"/>
          <p:nvPr/>
        </p:nvSpPr>
        <p:spPr>
          <a:xfrm>
            <a:off x="132521" y="1007165"/>
            <a:ext cx="11200502" cy="923330"/>
          </a:xfrm>
          <a:prstGeom prst="rect">
            <a:avLst/>
          </a:prstGeom>
          <a:noFill/>
        </p:spPr>
        <p:txBody>
          <a:bodyPr wrap="none" rtlCol="0">
            <a:spAutoFit/>
          </a:bodyPr>
          <a:lstStyle/>
          <a:p>
            <a:r>
              <a:rPr lang="zh-CN" altLang="en-US" dirty="0"/>
              <a:t>分库数据源管理器</a:t>
            </a:r>
            <a:r>
              <a:rPr lang="en-US" altLang="zh-CN" dirty="0" err="1"/>
              <a:t>shardRegister</a:t>
            </a:r>
            <a:r>
              <a:rPr lang="zh-CN" altLang="en-US" dirty="0"/>
              <a:t>用于管理所有的分库数据源，所有的数据源通过封装成</a:t>
            </a:r>
            <a:r>
              <a:rPr lang="en-US" altLang="zh-CN" dirty="0"/>
              <a:t>shard</a:t>
            </a:r>
            <a:r>
              <a:rPr lang="zh-CN" altLang="en-US" dirty="0"/>
              <a:t>的形式来注册。</a:t>
            </a:r>
          </a:p>
          <a:p>
            <a:r>
              <a:rPr lang="en-US" altLang="zh-CN" dirty="0"/>
              <a:t>shard</a:t>
            </a:r>
            <a:r>
              <a:rPr lang="zh-CN" altLang="en-US" dirty="0"/>
              <a:t>是分库路由中的一个分片，包含一个数据源的基本信息和说明信息。</a:t>
            </a:r>
          </a:p>
          <a:p>
            <a:r>
              <a:rPr lang="en-US" altLang="zh-CN" dirty="0" err="1"/>
              <a:t>shardRegister</a:t>
            </a:r>
            <a:r>
              <a:rPr lang="zh-CN" altLang="en-US" dirty="0"/>
              <a:t>配置示例如下：</a:t>
            </a:r>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 y="1930494"/>
            <a:ext cx="8811855" cy="4708843"/>
          </a:xfrm>
          <a:prstGeom prst="rect">
            <a:avLst/>
          </a:prstGeom>
        </p:spPr>
      </p:pic>
      <p:sp>
        <p:nvSpPr>
          <p:cNvPr id="10" name="TextBox 9"/>
          <p:cNvSpPr txBox="1"/>
          <p:nvPr/>
        </p:nvSpPr>
        <p:spPr>
          <a:xfrm>
            <a:off x="7581016" y="4808717"/>
            <a:ext cx="4314001" cy="1477328"/>
          </a:xfrm>
          <a:prstGeom prst="rect">
            <a:avLst/>
          </a:prstGeom>
          <a:noFill/>
        </p:spPr>
        <p:txBody>
          <a:bodyPr wrap="none" rtlCol="0">
            <a:spAutoFit/>
          </a:bodyPr>
          <a:lstStyle/>
          <a:p>
            <a:pPr lvl="0"/>
            <a:r>
              <a:rPr lang="zh-CN" altLang="zh-CN" dirty="0"/>
              <a:t>属性</a:t>
            </a:r>
            <a:r>
              <a:rPr lang="en-US" altLang="zh-CN" i="1" dirty="0"/>
              <a:t>shards </a:t>
            </a:r>
            <a:r>
              <a:rPr lang="zh-CN" altLang="zh-CN" dirty="0"/>
              <a:t>：分片集合</a:t>
            </a:r>
            <a:r>
              <a:rPr lang="zh-CN" altLang="zh-CN" dirty="0" smtClean="0"/>
              <a:t>，</a:t>
            </a:r>
            <a:endParaRPr lang="en-US" altLang="zh-CN" dirty="0" smtClean="0"/>
          </a:p>
          <a:p>
            <a:pPr lvl="0"/>
            <a:r>
              <a:rPr lang="zh-CN" altLang="zh-CN" dirty="0" smtClean="0"/>
              <a:t>包含</a:t>
            </a:r>
            <a:r>
              <a:rPr lang="zh-CN" altLang="zh-CN" dirty="0"/>
              <a:t>多个</a:t>
            </a:r>
            <a:r>
              <a:rPr lang="en-US" altLang="zh-CN" i="1" dirty="0"/>
              <a:t>Shard</a:t>
            </a:r>
            <a:r>
              <a:rPr lang="zh-CN" altLang="zh-CN" dirty="0"/>
              <a:t>，</a:t>
            </a:r>
            <a:r>
              <a:rPr lang="en-US" altLang="zh-CN" i="1" dirty="0"/>
              <a:t>Shard</a:t>
            </a:r>
            <a:r>
              <a:rPr lang="zh-CN" altLang="zh-CN" dirty="0"/>
              <a:t>中包含</a:t>
            </a:r>
            <a:r>
              <a:rPr lang="en-US" altLang="zh-CN" dirty="0"/>
              <a:t>3</a:t>
            </a:r>
            <a:r>
              <a:rPr lang="zh-CN" altLang="zh-CN" dirty="0"/>
              <a:t>个属性；</a:t>
            </a:r>
          </a:p>
          <a:p>
            <a:pPr lvl="0"/>
            <a:r>
              <a:rPr lang="en-US" altLang="zh-CN" i="1" dirty="0"/>
              <a:t>i</a:t>
            </a:r>
            <a:r>
              <a:rPr lang="en-US" altLang="zh-CN" i="1" dirty="0" smtClean="0"/>
              <a:t>d:</a:t>
            </a:r>
            <a:r>
              <a:rPr lang="zh-CN" altLang="zh-CN" dirty="0" smtClean="0"/>
              <a:t>表示</a:t>
            </a:r>
            <a:r>
              <a:rPr lang="zh-CN" altLang="zh-CN" dirty="0"/>
              <a:t>分片名称 </a:t>
            </a:r>
          </a:p>
          <a:p>
            <a:pPr lvl="0"/>
            <a:r>
              <a:rPr lang="en-US" altLang="zh-CN" i="1" dirty="0" err="1" smtClean="0"/>
              <a:t>dataSource</a:t>
            </a:r>
            <a:r>
              <a:rPr lang="en-US" altLang="zh-CN" i="1" dirty="0" smtClean="0"/>
              <a:t>:</a:t>
            </a:r>
            <a:r>
              <a:rPr lang="zh-CN" altLang="zh-CN" dirty="0" smtClean="0"/>
              <a:t>表示</a:t>
            </a:r>
            <a:r>
              <a:rPr lang="zh-CN" altLang="zh-CN" dirty="0"/>
              <a:t>数据源；</a:t>
            </a:r>
          </a:p>
          <a:p>
            <a:pPr lvl="0"/>
            <a:r>
              <a:rPr lang="en-US" altLang="zh-CN" i="1" dirty="0" smtClean="0"/>
              <a:t>Description:</a:t>
            </a:r>
            <a:r>
              <a:rPr lang="zh-CN" altLang="zh-CN" dirty="0" smtClean="0"/>
              <a:t>表示</a:t>
            </a:r>
            <a:r>
              <a:rPr lang="zh-CN" altLang="zh-CN" dirty="0"/>
              <a:t>对该数据源的描述</a:t>
            </a:r>
            <a:r>
              <a:rPr lang="en-US" altLang="zh-CN" dirty="0"/>
              <a:t>	</a:t>
            </a:r>
            <a:endParaRPr lang="zh-CN" altLang="zh-CN" dirty="0"/>
          </a:p>
        </p:txBody>
      </p:sp>
    </p:spTree>
    <p:extLst>
      <p:ext uri="{BB962C8B-B14F-4D97-AF65-F5344CB8AC3E}">
        <p14:creationId xmlns:p14="http://schemas.microsoft.com/office/powerpoint/2010/main" val="127664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配置分库规则</a:t>
            </a:r>
            <a:endParaRPr lang="zh-CN" altLang="en-US" dirty="0">
              <a:latin typeface="微软雅黑" charset="0"/>
              <a:ea typeface="微软雅黑" charset="0"/>
            </a:endParaRPr>
          </a:p>
        </p:txBody>
      </p:sp>
      <p:sp>
        <p:nvSpPr>
          <p:cNvPr id="3" name="TextBox 2"/>
          <p:cNvSpPr txBox="1"/>
          <p:nvPr/>
        </p:nvSpPr>
        <p:spPr>
          <a:xfrm>
            <a:off x="106020" y="888763"/>
            <a:ext cx="2186609" cy="369332"/>
          </a:xfrm>
          <a:prstGeom prst="rect">
            <a:avLst/>
          </a:prstGeom>
          <a:noFill/>
        </p:spPr>
        <p:txBody>
          <a:bodyPr wrap="square" rtlCol="0">
            <a:spAutoFit/>
          </a:bodyPr>
          <a:lstStyle/>
          <a:p>
            <a:pPr marL="0" lvl="3"/>
            <a:r>
              <a:rPr lang="en-US" altLang="zh-CN" b="1" dirty="0" smtClean="0"/>
              <a:t>1.</a:t>
            </a:r>
            <a:r>
              <a:rPr lang="zh-CN" altLang="zh-CN" b="1" dirty="0" smtClean="0"/>
              <a:t>表达式</a:t>
            </a:r>
            <a:r>
              <a:rPr lang="zh-CN" altLang="zh-CN" b="1" dirty="0"/>
              <a:t>分库</a:t>
            </a:r>
            <a:r>
              <a:rPr lang="zh-CN" altLang="zh-CN" b="1" dirty="0" smtClean="0"/>
              <a:t>路由</a:t>
            </a:r>
            <a:endParaRPr lang="zh-CN" altLang="en-US" dirty="0"/>
          </a:p>
        </p:txBody>
      </p:sp>
      <p:sp>
        <p:nvSpPr>
          <p:cNvPr id="4" name="TextBox 3"/>
          <p:cNvSpPr txBox="1"/>
          <p:nvPr/>
        </p:nvSpPr>
        <p:spPr>
          <a:xfrm>
            <a:off x="106020" y="1351722"/>
            <a:ext cx="9648795" cy="1477328"/>
          </a:xfrm>
          <a:prstGeom prst="rect">
            <a:avLst/>
          </a:prstGeom>
          <a:noFill/>
        </p:spPr>
        <p:txBody>
          <a:bodyPr wrap="none" rtlCol="0">
            <a:spAutoFit/>
          </a:bodyPr>
          <a:lstStyle/>
          <a:p>
            <a:r>
              <a:rPr lang="zh-CN" altLang="zh-CN" dirty="0"/>
              <a:t>表达式路由支持自定义的数据路由规则，用于定义规则的属性支持数值类型或者字符串类型</a:t>
            </a:r>
            <a:r>
              <a:rPr lang="zh-CN" altLang="zh-CN" dirty="0" smtClean="0"/>
              <a:t>，</a:t>
            </a:r>
            <a:endParaRPr lang="en-US" altLang="zh-CN" dirty="0" smtClean="0"/>
          </a:p>
          <a:p>
            <a:r>
              <a:rPr lang="zh-CN" altLang="zh-CN" dirty="0" smtClean="0"/>
              <a:t>规则</a:t>
            </a:r>
            <a:r>
              <a:rPr lang="zh-CN" altLang="zh-CN" dirty="0"/>
              <a:t>使用</a:t>
            </a:r>
            <a:r>
              <a:rPr lang="en-US" altLang="zh-CN" dirty="0"/>
              <a:t>OGNL</a:t>
            </a:r>
            <a:r>
              <a:rPr lang="zh-CN" altLang="zh-CN" dirty="0"/>
              <a:t>模板</a:t>
            </a:r>
            <a:r>
              <a:rPr lang="zh-CN" altLang="zh-CN" dirty="0" smtClean="0"/>
              <a:t>语言</a:t>
            </a:r>
            <a:r>
              <a:rPr lang="zh-CN" altLang="zh-CN" dirty="0"/>
              <a:t>定义。</a:t>
            </a:r>
          </a:p>
          <a:p>
            <a:r>
              <a:rPr lang="zh-CN" altLang="zh-CN" dirty="0"/>
              <a:t>表达式路由分库的规则包括数据增量路由，以自增主键定义路由规则为例：</a:t>
            </a:r>
          </a:p>
          <a:p>
            <a:r>
              <a:rPr lang="zh-CN" altLang="zh-CN" dirty="0"/>
              <a:t>定义</a:t>
            </a:r>
            <a:r>
              <a:rPr lang="en-US" altLang="zh-CN" dirty="0" err="1"/>
              <a:t>userId</a:t>
            </a:r>
            <a:r>
              <a:rPr lang="zh-CN" altLang="zh-CN" dirty="0"/>
              <a:t>在</a:t>
            </a:r>
            <a:r>
              <a:rPr lang="en-US" altLang="zh-CN" dirty="0"/>
              <a:t>0-1000</a:t>
            </a:r>
            <a:r>
              <a:rPr lang="zh-CN" altLang="zh-CN" dirty="0"/>
              <a:t>区间上数据路由到</a:t>
            </a:r>
            <a:r>
              <a:rPr lang="en-US" altLang="zh-CN" dirty="0"/>
              <a:t>shard1</a:t>
            </a:r>
            <a:r>
              <a:rPr lang="zh-CN" altLang="zh-CN" dirty="0"/>
              <a:t>，</a:t>
            </a:r>
            <a:r>
              <a:rPr lang="en-US" altLang="zh-CN" dirty="0"/>
              <a:t>1000-2000</a:t>
            </a:r>
            <a:r>
              <a:rPr lang="zh-CN" altLang="zh-CN" dirty="0"/>
              <a:t>区间上数据路由到</a:t>
            </a:r>
            <a:r>
              <a:rPr lang="en-US" altLang="zh-CN" dirty="0"/>
              <a:t>shard2:</a:t>
            </a:r>
            <a:endParaRPr lang="zh-CN" altLang="zh-CN" dirty="0"/>
          </a:p>
          <a:p>
            <a:endParaRPr lang="zh-CN" altLang="en-US" dirty="0"/>
          </a:p>
        </p:txBody>
      </p:sp>
      <p:sp>
        <p:nvSpPr>
          <p:cNvPr id="15"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Group 10"/>
          <p:cNvGrpSpPr>
            <a:grpSpLocks/>
          </p:cNvGrpSpPr>
          <p:nvPr/>
        </p:nvGrpSpPr>
        <p:grpSpPr bwMode="auto">
          <a:xfrm>
            <a:off x="1511490" y="3081096"/>
            <a:ext cx="5200650" cy="2206625"/>
            <a:chOff x="1832" y="7906"/>
            <a:chExt cx="8190" cy="3476"/>
          </a:xfrm>
        </p:grpSpPr>
        <p:sp>
          <p:nvSpPr>
            <p:cNvPr id="17" name="AutoShape 17"/>
            <p:cNvSpPr>
              <a:spLocks noChangeArrowheads="1"/>
            </p:cNvSpPr>
            <p:nvPr/>
          </p:nvSpPr>
          <p:spPr bwMode="auto">
            <a:xfrm>
              <a:off x="1832" y="7906"/>
              <a:ext cx="8190" cy="1072"/>
            </a:xfrm>
            <a:prstGeom prst="rightArrow">
              <a:avLst>
                <a:gd name="adj1" fmla="val 54593"/>
                <a:gd name="adj2" fmla="val 76010"/>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增长的</a:t>
              </a:r>
              <a:r>
                <a:rPr kumimoji="0" lang="en-US" altLang="zh-CN"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userId</a:t>
              </a:r>
              <a:endParaRPr kumimoji="0" lang="en-US" altLang="zh-CN"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defTabSz="914400" eaLnBrk="0" fontAlgn="base" hangingPunct="0">
                <a:spcBef>
                  <a:spcPct val="0"/>
                </a:spcBef>
                <a:spcAft>
                  <a:spcPct val="0"/>
                </a:spcAf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r>
                <a:rPr lang="en-US" altLang="zh-CN" sz="1200" dirty="0">
                  <a:latin typeface="Times New Roman" pitchFamily="18" charset="0"/>
                  <a:ea typeface="宋体" pitchFamily="2" charset="-122"/>
                  <a:cs typeface="Times New Roman" pitchFamily="18" charset="0"/>
                </a:rPr>
                <a:t> </a:t>
              </a:r>
              <a:r>
                <a:rPr lang="en-US" altLang="zh-CN" sz="1200" dirty="0" smtClean="0">
                  <a:latin typeface="Times New Roman" pitchFamily="18" charset="0"/>
                  <a:ea typeface="宋体" pitchFamily="2" charset="-122"/>
                  <a:cs typeface="Times New Roman" pitchFamily="18" charset="0"/>
                </a:rPr>
                <a:t>         1000 </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1200" dirty="0">
                  <a:latin typeface="Times New Roman" pitchFamily="18" charset="0"/>
                  <a:ea typeface="宋体" pitchFamily="2" charset="-122"/>
                  <a:cs typeface="Times New Roman" pitchFamily="18" charset="0"/>
                </a:rPr>
                <a:t> </a:t>
              </a:r>
              <a:r>
                <a:rPr lang="en-US" altLang="zh-CN" sz="1200" dirty="0" smtClean="0">
                  <a:latin typeface="Times New Roman" pitchFamily="18" charset="0"/>
                  <a:ea typeface="宋体" pitchFamily="2" charset="-122"/>
                  <a:cs typeface="Times New Roman" pitchFamily="18" charset="0"/>
                </a:rPr>
                <a:t>                     </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						</a:t>
              </a:r>
              <a:r>
                <a:rPr kumimoji="0" lang="en-US" altLang="zh-CN" sz="12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8" name="AutoShape 16"/>
            <p:cNvSpPr>
              <a:spLocks noChangeArrowheads="1"/>
            </p:cNvSpPr>
            <p:nvPr/>
          </p:nvSpPr>
          <p:spPr bwMode="auto">
            <a:xfrm>
              <a:off x="2068" y="9722"/>
              <a:ext cx="1532" cy="1660"/>
            </a:xfrm>
            <a:prstGeom prst="can">
              <a:avLst>
                <a:gd name="adj" fmla="val 27089"/>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ourier New" pitchFamily="49" charset="0"/>
                  <a:ea typeface="宋体" pitchFamily="2" charset="-122"/>
                  <a:cs typeface="Courier New" pitchFamily="49" charset="0"/>
                </a:rPr>
                <a:t>shard0</a:t>
              </a:r>
              <a:endParaRPr kumimoji="0" lang="en-US" altLang="zh-CN"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Courier New" pitchFamily="49" charset="0"/>
                  <a:ea typeface="新宋体" pitchFamily="49" charset="-122"/>
                  <a:cs typeface="Courier New" pitchFamily="49" charset="0"/>
                </a:rPr>
                <a:t>DB1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9" name="AutoShape 15"/>
            <p:cNvSpPr>
              <a:spLocks noChangeShapeType="1"/>
            </p:cNvSpPr>
            <p:nvPr/>
          </p:nvSpPr>
          <p:spPr bwMode="auto">
            <a:xfrm>
              <a:off x="1969" y="8711"/>
              <a:ext cx="873" cy="10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4"/>
            <p:cNvSpPr>
              <a:spLocks noChangeShapeType="1"/>
            </p:cNvSpPr>
            <p:nvPr/>
          </p:nvSpPr>
          <p:spPr bwMode="auto">
            <a:xfrm flipH="1">
              <a:off x="3030" y="8711"/>
              <a:ext cx="944" cy="10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3"/>
            <p:cNvSpPr>
              <a:spLocks noChangeShapeType="1"/>
            </p:cNvSpPr>
            <p:nvPr/>
          </p:nvSpPr>
          <p:spPr bwMode="auto">
            <a:xfrm>
              <a:off x="4168" y="8711"/>
              <a:ext cx="1025" cy="10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2"/>
            <p:cNvSpPr>
              <a:spLocks noChangeShapeType="1"/>
            </p:cNvSpPr>
            <p:nvPr/>
          </p:nvSpPr>
          <p:spPr bwMode="auto">
            <a:xfrm flipH="1">
              <a:off x="5259" y="8711"/>
              <a:ext cx="903" cy="10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11"/>
            <p:cNvSpPr>
              <a:spLocks noChangeArrowheads="1"/>
            </p:cNvSpPr>
            <p:nvPr/>
          </p:nvSpPr>
          <p:spPr bwMode="auto">
            <a:xfrm>
              <a:off x="4455" y="9722"/>
              <a:ext cx="1532" cy="1660"/>
            </a:xfrm>
            <a:prstGeom prst="can">
              <a:avLst>
                <a:gd name="adj" fmla="val 27089"/>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ourier New" pitchFamily="49" charset="0"/>
                  <a:ea typeface="宋体" pitchFamily="2" charset="-122"/>
                  <a:cs typeface="Courier New" pitchFamily="49" charset="0"/>
                </a:rPr>
                <a:t>shard1</a:t>
              </a:r>
              <a:endParaRPr kumimoji="0" lang="en-US" altLang="zh-CN"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Courier New" pitchFamily="49" charset="0"/>
                  <a:ea typeface="新宋体" pitchFamily="49" charset="-122"/>
                  <a:cs typeface="Courier New" pitchFamily="49" charset="0"/>
                </a:rPr>
                <a:t>DB2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4"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endParaRPr kumimoji="0" lang="en-US" altLang="zh-CN"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5563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配置分库规则</a:t>
            </a:r>
            <a:endParaRPr lang="zh-CN" altLang="en-US" dirty="0">
              <a:latin typeface="微软雅黑" charset="0"/>
              <a:ea typeface="微软雅黑" charset="0"/>
            </a:endParaRPr>
          </a:p>
        </p:txBody>
      </p:sp>
      <p:sp>
        <p:nvSpPr>
          <p:cNvPr id="15"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endParaRPr kumimoji="0" lang="en-US" altLang="zh-CN"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25287" y="1025530"/>
            <a:ext cx="10867077" cy="369332"/>
          </a:xfrm>
          <a:prstGeom prst="rect">
            <a:avLst/>
          </a:prstGeom>
          <a:noFill/>
        </p:spPr>
        <p:txBody>
          <a:bodyPr wrap="none" rtlCol="0">
            <a:spAutoFit/>
          </a:bodyPr>
          <a:lstStyle/>
          <a:p>
            <a:r>
              <a:rPr lang="zh-CN" altLang="zh-CN" dirty="0" smtClean="0"/>
              <a:t>在</a:t>
            </a:r>
            <a:r>
              <a:rPr lang="en-US" altLang="zh-CN" i="1" dirty="0" err="1"/>
              <a:t>sharding</a:t>
            </a:r>
            <a:r>
              <a:rPr lang="zh-CN" altLang="zh-CN" dirty="0"/>
              <a:t>目录下新建</a:t>
            </a:r>
            <a:r>
              <a:rPr lang="en-US" altLang="zh-CN" i="1" dirty="0"/>
              <a:t>sharding</a:t>
            </a:r>
            <a:r>
              <a:rPr lang="en-US" altLang="zh-CN" dirty="0"/>
              <a:t>.</a:t>
            </a:r>
            <a:r>
              <a:rPr lang="en-US" altLang="zh-CN" i="1" dirty="0"/>
              <a:t>xml</a:t>
            </a:r>
            <a:r>
              <a:rPr lang="zh-CN" altLang="zh-CN" dirty="0"/>
              <a:t>，用以配置路由规则，表达式路由规则</a:t>
            </a:r>
            <a:r>
              <a:rPr lang="en-US" altLang="zh-CN" i="1" dirty="0" err="1"/>
              <a:t>shardRouter</a:t>
            </a:r>
            <a:r>
              <a:rPr lang="zh-CN" altLang="zh-CN" dirty="0"/>
              <a:t>配置的示例如下</a:t>
            </a:r>
            <a:r>
              <a:rPr lang="zh-CN" altLang="zh-CN" dirty="0" smtClean="0"/>
              <a:t>：</a:t>
            </a:r>
            <a:endParaRPr lang="zh-CN" altLang="zh-CN" dirty="0"/>
          </a:p>
        </p:txBody>
      </p:sp>
      <p:sp>
        <p:nvSpPr>
          <p:cNvPr id="9"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0"/>
          <p:cNvSpPr>
            <a:spLocks noChangeArrowheads="1"/>
          </p:cNvSpPr>
          <p:nvPr/>
        </p:nvSpPr>
        <p:spPr bwMode="auto">
          <a:xfrm>
            <a:off x="1112838" y="1676400"/>
            <a:ext cx="5259387" cy="475297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200" dirty="0">
                <a:solidFill>
                  <a:schemeClr val="bg1"/>
                </a:solidFill>
              </a:rPr>
              <a:t>&lt;?xml version=</a:t>
            </a:r>
            <a:r>
              <a:rPr lang="en-US" altLang="zh-CN" sz="1200" i="1" dirty="0">
                <a:solidFill>
                  <a:schemeClr val="bg1"/>
                </a:solidFill>
              </a:rPr>
              <a:t>"1.0"</a:t>
            </a:r>
            <a:r>
              <a:rPr lang="en-US" altLang="zh-CN" sz="1200" dirty="0">
                <a:solidFill>
                  <a:schemeClr val="bg1"/>
                </a:solidFill>
              </a:rPr>
              <a:t> encoding=</a:t>
            </a:r>
            <a:r>
              <a:rPr lang="en-US" altLang="zh-CN" sz="1200" i="1" dirty="0">
                <a:solidFill>
                  <a:schemeClr val="bg1"/>
                </a:solidFill>
              </a:rPr>
              <a:t>"UTF-8"</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&lt;</a:t>
            </a:r>
            <a:r>
              <a:rPr lang="en-US" altLang="zh-CN" sz="1200" dirty="0" err="1">
                <a:solidFill>
                  <a:schemeClr val="bg1"/>
                </a:solidFill>
              </a:rPr>
              <a:t>sharding</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	&lt;</a:t>
            </a:r>
            <a:r>
              <a:rPr lang="en-US" altLang="zh-CN" sz="1200" dirty="0" err="1">
                <a:solidFill>
                  <a:schemeClr val="bg1"/>
                </a:solidFill>
              </a:rPr>
              <a:t>shardRouter</a:t>
            </a:r>
            <a:r>
              <a:rPr lang="en-US" altLang="zh-CN" sz="1200" dirty="0">
                <a:solidFill>
                  <a:schemeClr val="bg1"/>
                </a:solidFill>
              </a:rPr>
              <a:t> id=</a:t>
            </a:r>
            <a:r>
              <a:rPr lang="en-US" altLang="zh-CN" sz="1200" i="1" dirty="0">
                <a:solidFill>
                  <a:schemeClr val="bg1"/>
                </a:solidFill>
              </a:rPr>
              <a:t>"</a:t>
            </a:r>
            <a:r>
              <a:rPr lang="en-US" altLang="zh-CN" sz="1200" i="1" dirty="0" err="1">
                <a:solidFill>
                  <a:schemeClr val="bg1"/>
                </a:solidFill>
              </a:rPr>
              <a:t>expressionRouter</a:t>
            </a:r>
            <a:r>
              <a:rPr lang="en-US" altLang="zh-CN" sz="1200" i="1" dirty="0">
                <a:solidFill>
                  <a:schemeClr val="bg1"/>
                </a:solidFill>
              </a:rPr>
              <a:t>"</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		&lt;choose&gt;</a:t>
            </a:r>
            <a:endParaRPr lang="zh-CN" altLang="zh-CN" sz="1200" dirty="0">
              <a:solidFill>
                <a:schemeClr val="bg1"/>
              </a:solidFill>
            </a:endParaRPr>
          </a:p>
          <a:p>
            <a:r>
              <a:rPr lang="en-US" altLang="zh-CN" sz="1200" dirty="0">
                <a:solidFill>
                  <a:schemeClr val="bg1"/>
                </a:solidFill>
              </a:rPr>
              <a:t>			&lt;when test=</a:t>
            </a:r>
            <a:r>
              <a:rPr lang="en-US" altLang="zh-CN" sz="1200" i="1" dirty="0">
                <a:solidFill>
                  <a:schemeClr val="bg1"/>
                </a:solidFill>
              </a:rPr>
              <a:t>"</a:t>
            </a:r>
            <a:r>
              <a:rPr lang="en-US" altLang="zh-CN" sz="1200" i="1" dirty="0" err="1">
                <a:solidFill>
                  <a:schemeClr val="bg1"/>
                </a:solidFill>
              </a:rPr>
              <a:t>userId</a:t>
            </a:r>
            <a:r>
              <a:rPr lang="en-US" altLang="zh-CN" sz="1200" i="1" dirty="0">
                <a:solidFill>
                  <a:schemeClr val="bg1"/>
                </a:solidFill>
              </a:rPr>
              <a:t> &amp;</a:t>
            </a:r>
            <a:r>
              <a:rPr lang="en-US" altLang="zh-CN" sz="1200" i="1" dirty="0" err="1">
                <a:solidFill>
                  <a:schemeClr val="bg1"/>
                </a:solidFill>
              </a:rPr>
              <a:t>lt</a:t>
            </a:r>
            <a:r>
              <a:rPr lang="en-US" altLang="zh-CN" sz="1200" i="1" dirty="0">
                <a:solidFill>
                  <a:schemeClr val="bg1"/>
                </a:solidFill>
              </a:rPr>
              <a:t>;= 1000"</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				shard0</a:t>
            </a:r>
            <a:endParaRPr lang="zh-CN" altLang="zh-CN" sz="1200" dirty="0">
              <a:solidFill>
                <a:schemeClr val="bg1"/>
              </a:solidFill>
            </a:endParaRPr>
          </a:p>
          <a:p>
            <a:r>
              <a:rPr lang="en-US" altLang="zh-CN" sz="1200" dirty="0">
                <a:solidFill>
                  <a:schemeClr val="bg1"/>
                </a:solidFill>
              </a:rPr>
              <a:t>			&lt;/when&gt;</a:t>
            </a:r>
            <a:endParaRPr lang="zh-CN" altLang="zh-CN" sz="1200" dirty="0">
              <a:solidFill>
                <a:schemeClr val="bg1"/>
              </a:solidFill>
            </a:endParaRPr>
          </a:p>
          <a:p>
            <a:r>
              <a:rPr lang="en-US" altLang="zh-CN" sz="1200" dirty="0">
                <a:solidFill>
                  <a:schemeClr val="bg1"/>
                </a:solidFill>
              </a:rPr>
              <a:t>			&lt;when test=</a:t>
            </a:r>
            <a:r>
              <a:rPr lang="en-US" altLang="zh-CN" sz="1200" i="1" dirty="0">
                <a:solidFill>
                  <a:schemeClr val="bg1"/>
                </a:solidFill>
              </a:rPr>
              <a:t>"</a:t>
            </a:r>
            <a:r>
              <a:rPr lang="en-US" altLang="zh-CN" sz="1200" i="1" dirty="0" err="1">
                <a:solidFill>
                  <a:schemeClr val="bg1"/>
                </a:solidFill>
              </a:rPr>
              <a:t>userId</a:t>
            </a:r>
            <a:r>
              <a:rPr lang="en-US" altLang="zh-CN" sz="1200" i="1" dirty="0">
                <a:solidFill>
                  <a:schemeClr val="bg1"/>
                </a:solidFill>
              </a:rPr>
              <a:t> &amp;</a:t>
            </a:r>
            <a:r>
              <a:rPr lang="en-US" altLang="zh-CN" sz="1200" i="1" dirty="0" err="1">
                <a:solidFill>
                  <a:schemeClr val="bg1"/>
                </a:solidFill>
              </a:rPr>
              <a:t>gt</a:t>
            </a:r>
            <a:r>
              <a:rPr lang="en-US" altLang="zh-CN" sz="1200" i="1" dirty="0">
                <a:solidFill>
                  <a:schemeClr val="bg1"/>
                </a:solidFill>
              </a:rPr>
              <a:t>; 1000 and </a:t>
            </a:r>
            <a:r>
              <a:rPr lang="en-US" altLang="zh-CN" sz="1200" i="1" dirty="0" err="1">
                <a:solidFill>
                  <a:schemeClr val="bg1"/>
                </a:solidFill>
              </a:rPr>
              <a:t>userId</a:t>
            </a:r>
            <a:r>
              <a:rPr lang="en-US" altLang="zh-CN" sz="1200" i="1" dirty="0">
                <a:solidFill>
                  <a:schemeClr val="bg1"/>
                </a:solidFill>
              </a:rPr>
              <a:t> &amp;</a:t>
            </a:r>
            <a:r>
              <a:rPr lang="en-US" altLang="zh-CN" sz="1200" i="1" dirty="0" err="1">
                <a:solidFill>
                  <a:schemeClr val="bg1"/>
                </a:solidFill>
              </a:rPr>
              <a:t>lt</a:t>
            </a:r>
            <a:r>
              <a:rPr lang="en-US" altLang="zh-CN" sz="1200" i="1" dirty="0">
                <a:solidFill>
                  <a:schemeClr val="bg1"/>
                </a:solidFill>
              </a:rPr>
              <a:t>;= 2000"</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				shard1</a:t>
            </a:r>
            <a:endParaRPr lang="zh-CN" altLang="zh-CN" sz="1200" dirty="0">
              <a:solidFill>
                <a:schemeClr val="bg1"/>
              </a:solidFill>
            </a:endParaRPr>
          </a:p>
          <a:p>
            <a:r>
              <a:rPr lang="en-US" altLang="zh-CN" sz="1200" dirty="0">
                <a:solidFill>
                  <a:schemeClr val="bg1"/>
                </a:solidFill>
              </a:rPr>
              <a:t>			&lt;/when&gt;</a:t>
            </a:r>
            <a:endParaRPr lang="zh-CN" altLang="zh-CN" sz="1200" dirty="0">
              <a:solidFill>
                <a:schemeClr val="bg1"/>
              </a:solidFill>
            </a:endParaRPr>
          </a:p>
          <a:p>
            <a:r>
              <a:rPr lang="en-US" altLang="zh-CN" sz="1200" dirty="0">
                <a:solidFill>
                  <a:schemeClr val="bg1"/>
                </a:solidFill>
              </a:rPr>
              <a:t>			&lt;when test=</a:t>
            </a:r>
            <a:r>
              <a:rPr lang="en-US" altLang="zh-CN" sz="1200" i="1" dirty="0">
                <a:solidFill>
                  <a:schemeClr val="bg1"/>
                </a:solidFill>
              </a:rPr>
              <a:t>"</a:t>
            </a:r>
            <a:r>
              <a:rPr lang="en-US" altLang="zh-CN" sz="1200" i="1" dirty="0" err="1">
                <a:solidFill>
                  <a:schemeClr val="bg1"/>
                </a:solidFill>
              </a:rPr>
              <a:t>userId</a:t>
            </a:r>
            <a:r>
              <a:rPr lang="en-US" altLang="zh-CN" sz="1200" i="1" dirty="0">
                <a:solidFill>
                  <a:schemeClr val="bg1"/>
                </a:solidFill>
              </a:rPr>
              <a:t> &amp;</a:t>
            </a:r>
            <a:r>
              <a:rPr lang="en-US" altLang="zh-CN" sz="1200" i="1" dirty="0" err="1">
                <a:solidFill>
                  <a:schemeClr val="bg1"/>
                </a:solidFill>
              </a:rPr>
              <a:t>gt</a:t>
            </a:r>
            <a:r>
              <a:rPr lang="en-US" altLang="zh-CN" sz="1200" i="1" dirty="0">
                <a:solidFill>
                  <a:schemeClr val="bg1"/>
                </a:solidFill>
              </a:rPr>
              <a:t>; 2000 and </a:t>
            </a:r>
            <a:r>
              <a:rPr lang="en-US" altLang="zh-CN" sz="1200" i="1" dirty="0" err="1">
                <a:solidFill>
                  <a:schemeClr val="bg1"/>
                </a:solidFill>
              </a:rPr>
              <a:t>userId</a:t>
            </a:r>
            <a:r>
              <a:rPr lang="en-US" altLang="zh-CN" sz="1200" i="1" dirty="0">
                <a:solidFill>
                  <a:schemeClr val="bg1"/>
                </a:solidFill>
              </a:rPr>
              <a:t> &amp;</a:t>
            </a:r>
            <a:r>
              <a:rPr lang="en-US" altLang="zh-CN" sz="1200" i="1" dirty="0" err="1">
                <a:solidFill>
                  <a:schemeClr val="bg1"/>
                </a:solidFill>
              </a:rPr>
              <a:t>lt</a:t>
            </a:r>
            <a:r>
              <a:rPr lang="en-US" altLang="zh-CN" sz="1200" i="1" dirty="0">
                <a:solidFill>
                  <a:schemeClr val="bg1"/>
                </a:solidFill>
              </a:rPr>
              <a:t>;= 3000"</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				shard2</a:t>
            </a:r>
            <a:endParaRPr lang="zh-CN" altLang="zh-CN" sz="1200" dirty="0">
              <a:solidFill>
                <a:schemeClr val="bg1"/>
              </a:solidFill>
            </a:endParaRPr>
          </a:p>
          <a:p>
            <a:r>
              <a:rPr lang="en-US" altLang="zh-CN" sz="1200" dirty="0">
                <a:solidFill>
                  <a:schemeClr val="bg1"/>
                </a:solidFill>
              </a:rPr>
              <a:t>			&lt;/when&gt;</a:t>
            </a:r>
            <a:endParaRPr lang="zh-CN" altLang="zh-CN" sz="1200" dirty="0">
              <a:solidFill>
                <a:schemeClr val="bg1"/>
              </a:solidFill>
            </a:endParaRPr>
          </a:p>
          <a:p>
            <a:r>
              <a:rPr lang="en-US" altLang="zh-CN" sz="1200" dirty="0">
                <a:solidFill>
                  <a:schemeClr val="bg1"/>
                </a:solidFill>
              </a:rPr>
              <a:t>			&lt;otherwise&gt;</a:t>
            </a:r>
            <a:endParaRPr lang="zh-CN" altLang="zh-CN" sz="1200" dirty="0">
              <a:solidFill>
                <a:schemeClr val="bg1"/>
              </a:solidFill>
            </a:endParaRPr>
          </a:p>
          <a:p>
            <a:r>
              <a:rPr lang="en-US" altLang="zh-CN" sz="1200" dirty="0">
                <a:solidFill>
                  <a:schemeClr val="bg1"/>
                </a:solidFill>
              </a:rPr>
              <a:t>				&lt;if test=</a:t>
            </a:r>
            <a:r>
              <a:rPr lang="en-US" altLang="zh-CN" sz="1200" i="1" dirty="0">
                <a:solidFill>
                  <a:schemeClr val="bg1"/>
                </a:solidFill>
              </a:rPr>
              <a:t>"</a:t>
            </a:r>
            <a:r>
              <a:rPr lang="en-US" altLang="zh-CN" sz="1200" i="1" dirty="0" err="1">
                <a:solidFill>
                  <a:schemeClr val="bg1"/>
                </a:solidFill>
              </a:rPr>
              <a:t>userId</a:t>
            </a:r>
            <a:r>
              <a:rPr lang="en-US" altLang="zh-CN" sz="1200" i="1" dirty="0">
                <a:solidFill>
                  <a:schemeClr val="bg1"/>
                </a:solidFill>
              </a:rPr>
              <a:t> &amp;</a:t>
            </a:r>
            <a:r>
              <a:rPr lang="en-US" altLang="zh-CN" sz="1200" i="1" dirty="0" err="1">
                <a:solidFill>
                  <a:schemeClr val="bg1"/>
                </a:solidFill>
              </a:rPr>
              <a:t>lt</a:t>
            </a:r>
            <a:r>
              <a:rPr lang="en-US" altLang="zh-CN" sz="1200" i="1" dirty="0">
                <a:solidFill>
                  <a:schemeClr val="bg1"/>
                </a:solidFill>
              </a:rPr>
              <a:t>; 6000"</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					shard0</a:t>
            </a:r>
            <a:endParaRPr lang="zh-CN" altLang="zh-CN" sz="1200" dirty="0">
              <a:solidFill>
                <a:schemeClr val="bg1"/>
              </a:solidFill>
            </a:endParaRPr>
          </a:p>
          <a:p>
            <a:r>
              <a:rPr lang="en-US" altLang="zh-CN" sz="1200" dirty="0">
                <a:solidFill>
                  <a:schemeClr val="bg1"/>
                </a:solidFill>
              </a:rPr>
              <a:t>				&lt;/if&gt;</a:t>
            </a:r>
            <a:endParaRPr lang="zh-CN" altLang="zh-CN" sz="1200" dirty="0">
              <a:solidFill>
                <a:schemeClr val="bg1"/>
              </a:solidFill>
            </a:endParaRPr>
          </a:p>
          <a:p>
            <a:r>
              <a:rPr lang="en-US" altLang="zh-CN" sz="1200" dirty="0">
                <a:solidFill>
                  <a:schemeClr val="bg1"/>
                </a:solidFill>
              </a:rPr>
              <a:t>				&lt;if test=</a:t>
            </a:r>
            <a:r>
              <a:rPr lang="en-US" altLang="zh-CN" sz="1200" i="1" dirty="0">
                <a:solidFill>
                  <a:schemeClr val="bg1"/>
                </a:solidFill>
              </a:rPr>
              <a:t>"</a:t>
            </a:r>
            <a:r>
              <a:rPr lang="en-US" altLang="zh-CN" sz="1200" i="1" dirty="0" err="1">
                <a:solidFill>
                  <a:schemeClr val="bg1"/>
                </a:solidFill>
              </a:rPr>
              <a:t>userId</a:t>
            </a:r>
            <a:r>
              <a:rPr lang="en-US" altLang="zh-CN" sz="1200" i="1" dirty="0">
                <a:solidFill>
                  <a:schemeClr val="bg1"/>
                </a:solidFill>
              </a:rPr>
              <a:t> &amp;</a:t>
            </a:r>
            <a:r>
              <a:rPr lang="en-US" altLang="zh-CN" sz="1200" i="1" dirty="0" err="1">
                <a:solidFill>
                  <a:schemeClr val="bg1"/>
                </a:solidFill>
              </a:rPr>
              <a:t>gt</a:t>
            </a:r>
            <a:r>
              <a:rPr lang="en-US" altLang="zh-CN" sz="1200" i="1" dirty="0">
                <a:solidFill>
                  <a:schemeClr val="bg1"/>
                </a:solidFill>
              </a:rPr>
              <a:t>;= 6000"</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					shard1</a:t>
            </a:r>
            <a:endParaRPr lang="zh-CN" altLang="zh-CN" sz="1200" dirty="0">
              <a:solidFill>
                <a:schemeClr val="bg1"/>
              </a:solidFill>
            </a:endParaRPr>
          </a:p>
          <a:p>
            <a:r>
              <a:rPr lang="en-US" altLang="zh-CN" sz="1200" dirty="0">
                <a:solidFill>
                  <a:schemeClr val="bg1"/>
                </a:solidFill>
              </a:rPr>
              <a:t>				&lt;/if&gt;</a:t>
            </a:r>
            <a:endParaRPr lang="zh-CN" altLang="zh-CN" sz="1200" dirty="0">
              <a:solidFill>
                <a:schemeClr val="bg1"/>
              </a:solidFill>
            </a:endParaRPr>
          </a:p>
          <a:p>
            <a:r>
              <a:rPr lang="en-US" altLang="zh-CN" sz="1200" dirty="0">
                <a:solidFill>
                  <a:schemeClr val="bg1"/>
                </a:solidFill>
              </a:rPr>
              <a:t>			&lt;/otherwise&gt;</a:t>
            </a:r>
            <a:endParaRPr lang="zh-CN" altLang="zh-CN" sz="1200" dirty="0">
              <a:solidFill>
                <a:schemeClr val="bg1"/>
              </a:solidFill>
            </a:endParaRPr>
          </a:p>
          <a:p>
            <a:r>
              <a:rPr lang="en-US" altLang="zh-CN" sz="1200" dirty="0">
                <a:solidFill>
                  <a:schemeClr val="bg1"/>
                </a:solidFill>
              </a:rPr>
              <a:t>		&lt;/choose&gt;</a:t>
            </a:r>
            <a:endParaRPr lang="zh-CN" altLang="zh-CN" sz="1200" dirty="0">
              <a:solidFill>
                <a:schemeClr val="bg1"/>
              </a:solidFill>
            </a:endParaRPr>
          </a:p>
          <a:p>
            <a:r>
              <a:rPr lang="en-US" altLang="zh-CN" sz="1200" dirty="0">
                <a:solidFill>
                  <a:schemeClr val="bg1"/>
                </a:solidFill>
              </a:rPr>
              <a:t>	&lt;/</a:t>
            </a:r>
            <a:r>
              <a:rPr lang="en-US" altLang="zh-CN" sz="1200" dirty="0" err="1">
                <a:solidFill>
                  <a:schemeClr val="bg1"/>
                </a:solidFill>
              </a:rPr>
              <a:t>shardRouter</a:t>
            </a:r>
            <a:r>
              <a:rPr lang="en-US" altLang="zh-CN" sz="1200" dirty="0">
                <a:solidFill>
                  <a:schemeClr val="bg1"/>
                </a:solidFill>
              </a:rPr>
              <a:t>&gt;</a:t>
            </a:r>
            <a:endParaRPr lang="zh-CN" altLang="zh-CN" sz="1200" dirty="0">
              <a:solidFill>
                <a:schemeClr val="bg1"/>
              </a:solidFill>
            </a:endParaRPr>
          </a:p>
          <a:p>
            <a:r>
              <a:rPr lang="en-US" altLang="zh-CN" sz="1200" dirty="0">
                <a:solidFill>
                  <a:schemeClr val="bg1"/>
                </a:solidFill>
              </a:rPr>
              <a:t>&lt;/</a:t>
            </a:r>
            <a:r>
              <a:rPr lang="en-US" altLang="zh-CN" sz="1200" dirty="0" err="1">
                <a:solidFill>
                  <a:schemeClr val="bg1"/>
                </a:solidFill>
              </a:rPr>
              <a:t>sharding</a:t>
            </a:r>
            <a:r>
              <a:rPr lang="en-US" altLang="zh-CN" sz="1200" dirty="0">
                <a:solidFill>
                  <a:schemeClr val="bg1"/>
                </a:solidFill>
              </a:rPr>
              <a:t>&gt;</a:t>
            </a:r>
            <a:endParaRPr lang="zh-CN" altLang="zh-CN" sz="1200" dirty="0">
              <a:solidFill>
                <a:schemeClr val="bg1"/>
              </a:solidFill>
            </a:endParaRPr>
          </a:p>
        </p:txBody>
      </p:sp>
      <p:sp>
        <p:nvSpPr>
          <p:cNvPr id="27" name="TextBox 26"/>
          <p:cNvSpPr txBox="1"/>
          <p:nvPr/>
        </p:nvSpPr>
        <p:spPr>
          <a:xfrm>
            <a:off x="6459448" y="3803363"/>
            <a:ext cx="5533772" cy="2585323"/>
          </a:xfrm>
          <a:prstGeom prst="rect">
            <a:avLst/>
          </a:prstGeom>
          <a:noFill/>
        </p:spPr>
        <p:txBody>
          <a:bodyPr wrap="square" rtlCol="0">
            <a:spAutoFit/>
          </a:bodyPr>
          <a:lstStyle/>
          <a:p>
            <a:r>
              <a:rPr lang="zh-CN" altLang="zh-CN" dirty="0"/>
              <a:t>说明：</a:t>
            </a:r>
          </a:p>
          <a:p>
            <a:pPr lvl="0"/>
            <a:r>
              <a:rPr lang="zh-CN" altLang="zh-CN" dirty="0"/>
              <a:t>表达式分库路由规则的配置基于</a:t>
            </a:r>
            <a:r>
              <a:rPr lang="en-US" altLang="zh-CN" dirty="0"/>
              <a:t>OGNL</a:t>
            </a:r>
            <a:r>
              <a:rPr lang="zh-CN" altLang="zh-CN" dirty="0"/>
              <a:t>模板语言定义</a:t>
            </a:r>
            <a:r>
              <a:rPr lang="zh-CN" altLang="zh-CN" dirty="0" smtClean="0"/>
              <a:t>，</a:t>
            </a:r>
            <a:endParaRPr lang="en-US" altLang="zh-CN" dirty="0" smtClean="0"/>
          </a:p>
          <a:p>
            <a:pPr lvl="0"/>
            <a:r>
              <a:rPr lang="zh-CN" altLang="zh-CN" dirty="0" smtClean="0"/>
              <a:t>这里</a:t>
            </a:r>
            <a:r>
              <a:rPr lang="zh-CN" altLang="zh-CN" dirty="0"/>
              <a:t>提供</a:t>
            </a:r>
            <a:r>
              <a:rPr lang="en-US" altLang="zh-CN" dirty="0"/>
              <a:t>choose</a:t>
            </a:r>
            <a:r>
              <a:rPr lang="zh-CN" altLang="zh-CN" dirty="0"/>
              <a:t>、</a:t>
            </a:r>
            <a:r>
              <a:rPr lang="en-US" altLang="zh-CN" dirty="0"/>
              <a:t>when</a:t>
            </a:r>
            <a:r>
              <a:rPr lang="zh-CN" altLang="zh-CN" dirty="0"/>
              <a:t>、</a:t>
            </a:r>
            <a:r>
              <a:rPr lang="en-US" altLang="zh-CN" dirty="0"/>
              <a:t>if</a:t>
            </a:r>
            <a:r>
              <a:rPr lang="zh-CN" altLang="zh-CN" dirty="0"/>
              <a:t>、</a:t>
            </a:r>
            <a:r>
              <a:rPr lang="en-US" altLang="zh-CN" dirty="0"/>
              <a:t>otherwise</a:t>
            </a:r>
            <a:r>
              <a:rPr lang="zh-CN" altLang="zh-CN" dirty="0"/>
              <a:t>以及增量</a:t>
            </a:r>
            <a:r>
              <a:rPr lang="zh-CN" altLang="zh-CN" dirty="0" smtClean="0"/>
              <a:t>区间</a:t>
            </a:r>
            <a:endParaRPr lang="en-US" altLang="zh-CN" dirty="0" smtClean="0"/>
          </a:p>
          <a:p>
            <a:pPr lvl="0"/>
            <a:r>
              <a:rPr lang="zh-CN" altLang="zh-CN" dirty="0" smtClean="0"/>
              <a:t>路由</a:t>
            </a:r>
            <a:r>
              <a:rPr lang="zh-CN" altLang="zh-CN" dirty="0"/>
              <a:t>规则中使用的</a:t>
            </a:r>
            <a:r>
              <a:rPr lang="en-US" altLang="zh-CN" dirty="0"/>
              <a:t>interval</a:t>
            </a:r>
            <a:r>
              <a:rPr lang="zh-CN" altLang="zh-CN" dirty="0"/>
              <a:t>、</a:t>
            </a:r>
            <a:r>
              <a:rPr lang="en-US" altLang="zh-CN" dirty="0"/>
              <a:t>shard</a:t>
            </a:r>
            <a:r>
              <a:rPr lang="zh-CN" altLang="zh-CN" dirty="0"/>
              <a:t>等标签。</a:t>
            </a:r>
          </a:p>
          <a:p>
            <a:pPr lvl="0"/>
            <a:r>
              <a:rPr lang="en-US" altLang="zh-CN" i="1" dirty="0"/>
              <a:t>id</a:t>
            </a:r>
            <a:r>
              <a:rPr lang="zh-CN" altLang="zh-CN" i="1" dirty="0"/>
              <a:t>：</a:t>
            </a:r>
            <a:r>
              <a:rPr lang="en-US" altLang="zh-CN" i="1" dirty="0" err="1"/>
              <a:t>shardRouter</a:t>
            </a:r>
            <a:r>
              <a:rPr lang="zh-CN" altLang="zh-CN" dirty="0"/>
              <a:t>的属性，表示该路由规则的名称</a:t>
            </a:r>
            <a:r>
              <a:rPr lang="zh-CN" altLang="zh-CN" dirty="0" smtClean="0"/>
              <a:t>，</a:t>
            </a:r>
            <a:endParaRPr lang="en-US" altLang="zh-CN" dirty="0" smtClean="0"/>
          </a:p>
          <a:p>
            <a:pPr lvl="0"/>
            <a:r>
              <a:rPr lang="zh-CN" altLang="zh-CN" dirty="0" smtClean="0"/>
              <a:t>该</a:t>
            </a:r>
            <a:r>
              <a:rPr lang="zh-CN" altLang="zh-CN" dirty="0"/>
              <a:t>名称不能重复；</a:t>
            </a:r>
          </a:p>
          <a:p>
            <a:pPr lvl="0"/>
            <a:r>
              <a:rPr lang="en-US" altLang="zh-CN" i="1" dirty="0"/>
              <a:t>test</a:t>
            </a:r>
            <a:r>
              <a:rPr lang="zh-CN" altLang="zh-CN" i="1" dirty="0"/>
              <a:t>：</a:t>
            </a:r>
            <a:r>
              <a:rPr lang="zh-CN" altLang="zh-CN" dirty="0"/>
              <a:t>标签的属性，表示表达式内容；</a:t>
            </a:r>
          </a:p>
          <a:p>
            <a:r>
              <a:rPr lang="en-US" altLang="zh-CN" i="1" dirty="0"/>
              <a:t>shard0</a:t>
            </a:r>
            <a:r>
              <a:rPr lang="zh-CN" altLang="zh-CN" dirty="0"/>
              <a:t>等路由结果匹配分库数据源</a:t>
            </a:r>
            <a:r>
              <a:rPr lang="zh-CN" altLang="zh-CN" dirty="0" smtClean="0"/>
              <a:t>管理器</a:t>
            </a:r>
            <a:endParaRPr lang="en-US" altLang="zh-CN" dirty="0" smtClean="0"/>
          </a:p>
          <a:p>
            <a:r>
              <a:rPr lang="en-US" altLang="zh-CN" dirty="0" err="1" smtClean="0"/>
              <a:t>shardRegister</a:t>
            </a:r>
            <a:r>
              <a:rPr lang="zh-CN" altLang="zh-CN" dirty="0"/>
              <a:t>中的任一</a:t>
            </a:r>
            <a:r>
              <a:rPr lang="en-US" altLang="zh-CN" dirty="0"/>
              <a:t>shard</a:t>
            </a:r>
            <a:r>
              <a:rPr lang="zh-CN" altLang="zh-CN" dirty="0"/>
              <a:t>分片，</a:t>
            </a:r>
            <a:endParaRPr lang="zh-CN" altLang="en-US" dirty="0"/>
          </a:p>
        </p:txBody>
      </p:sp>
    </p:spTree>
    <p:extLst>
      <p:ext uri="{BB962C8B-B14F-4D97-AF65-F5344CB8AC3E}">
        <p14:creationId xmlns:p14="http://schemas.microsoft.com/office/powerpoint/2010/main" val="639558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目录</a:t>
            </a:r>
            <a:endParaRPr kumimoji="1" lang="zh-CN" altLang="en-US" dirty="0"/>
          </a:p>
        </p:txBody>
      </p:sp>
      <p:sp>
        <p:nvSpPr>
          <p:cNvPr id="3" name="内容占位符 2"/>
          <p:cNvSpPr>
            <a:spLocks noGrp="1"/>
          </p:cNvSpPr>
          <p:nvPr>
            <p:ph idx="1"/>
          </p:nvPr>
        </p:nvSpPr>
        <p:spPr/>
        <p:txBody>
          <a:bodyPr/>
          <a:lstStyle/>
          <a:p>
            <a:pPr>
              <a:buFont typeface="Wingdings" charset="0"/>
              <a:buChar char="p"/>
            </a:pPr>
            <a:r>
              <a:rPr kumimoji="1" lang="en-US" altLang="zh-CN" dirty="0" err="1">
                <a:latin typeface="微软雅黑" charset="0"/>
                <a:ea typeface="微软雅黑" charset="0"/>
              </a:rPr>
              <a:t>MySql</a:t>
            </a:r>
            <a:r>
              <a:rPr kumimoji="1" lang="zh-CN" altLang="en-US" dirty="0">
                <a:latin typeface="微软雅黑" charset="0"/>
                <a:ea typeface="微软雅黑" charset="0"/>
                <a:sym typeface="+mn-ea"/>
              </a:rPr>
              <a:t>高可用架构</a:t>
            </a:r>
            <a:r>
              <a:rPr kumimoji="1" lang="zh-CN" altLang="en-US" dirty="0" smtClean="0">
                <a:latin typeface="微软雅黑" charset="0"/>
                <a:ea typeface="微软雅黑" charset="0"/>
                <a:sym typeface="+mn-ea"/>
              </a:rPr>
              <a:t>介绍</a:t>
            </a:r>
            <a:endParaRPr kumimoji="1" lang="en-US" altLang="zh-CN" dirty="0" smtClean="0">
              <a:latin typeface="微软雅黑" charset="0"/>
              <a:ea typeface="微软雅黑" charset="0"/>
              <a:sym typeface="+mn-ea"/>
            </a:endParaRPr>
          </a:p>
          <a:p>
            <a:pPr>
              <a:buFont typeface="Wingdings" charset="0"/>
              <a:buChar char="p"/>
            </a:pPr>
            <a:r>
              <a:rPr kumimoji="1" lang="zh-CN" altLang="en-US" dirty="0" smtClean="0">
                <a:latin typeface="微软雅黑" charset="0"/>
                <a:ea typeface="微软雅黑" charset="0"/>
                <a:sym typeface="+mn-ea"/>
              </a:rPr>
              <a:t>为什么要使用分库分表技术</a:t>
            </a:r>
            <a:endParaRPr kumimoji="1" lang="en-US" altLang="zh-CN" dirty="0">
              <a:latin typeface="微软雅黑" charset="0"/>
              <a:ea typeface="微软雅黑" charset="0"/>
              <a:sym typeface="+mn-ea"/>
            </a:endParaRPr>
          </a:p>
          <a:p>
            <a:pPr>
              <a:buFont typeface="Wingdings" charset="0"/>
              <a:buChar char="p"/>
            </a:pPr>
            <a:r>
              <a:rPr kumimoji="1" lang="en-US" altLang="zh-CN" dirty="0" smtClean="0">
                <a:latin typeface="微软雅黑" charset="0"/>
                <a:ea typeface="微软雅黑" charset="0"/>
              </a:rPr>
              <a:t>SNF-dal </a:t>
            </a:r>
            <a:r>
              <a:rPr kumimoji="1" lang="zh-CN" altLang="en-US" dirty="0" smtClean="0">
                <a:latin typeface="微软雅黑" charset="0"/>
                <a:ea typeface="微软雅黑" charset="0"/>
              </a:rPr>
              <a:t>分库使用介绍</a:t>
            </a:r>
            <a:endParaRPr kumimoji="1" lang="zh-CN" altLang="en-US" dirty="0">
              <a:latin typeface="微软雅黑" charset="0"/>
              <a:ea typeface="微软雅黑" charset="0"/>
            </a:endParaRPr>
          </a:p>
          <a:p>
            <a:pPr>
              <a:buFont typeface="Wingdings" charset="0"/>
              <a:buChar char="p"/>
            </a:pPr>
            <a:r>
              <a:rPr kumimoji="1" lang="en-US" altLang="zh-CN" dirty="0" smtClean="0">
                <a:latin typeface="微软雅黑" charset="0"/>
                <a:ea typeface="微软雅黑" charset="0"/>
              </a:rPr>
              <a:t>SNF-dal </a:t>
            </a:r>
            <a:r>
              <a:rPr kumimoji="1" lang="zh-CN" altLang="en-US" dirty="0">
                <a:latin typeface="微软雅黑" charset="0"/>
                <a:ea typeface="微软雅黑" charset="0"/>
              </a:rPr>
              <a:t>分</a:t>
            </a:r>
            <a:r>
              <a:rPr kumimoji="1" lang="zh-CN" altLang="en-US" dirty="0" smtClean="0">
                <a:latin typeface="微软雅黑" charset="0"/>
                <a:ea typeface="微软雅黑" charset="0"/>
              </a:rPr>
              <a:t>表使用介绍</a:t>
            </a:r>
            <a:endParaRPr kumimoji="1" lang="zh-CN" altLang="en-US" dirty="0">
              <a:latin typeface="微软雅黑" charset="0"/>
              <a:ea typeface="微软雅黑" charset="0"/>
            </a:endParaRPr>
          </a:p>
          <a:p>
            <a:pPr>
              <a:buFont typeface="Wingdings" charset="0"/>
              <a:buChar char="p"/>
            </a:pPr>
            <a:r>
              <a:rPr kumimoji="1" lang="zh-CN" altLang="en-US" dirty="0">
                <a:latin typeface="微软雅黑" charset="0"/>
                <a:ea typeface="微软雅黑" charset="0"/>
              </a:rPr>
              <a:t>探讨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配置分库规则</a:t>
            </a:r>
            <a:endParaRPr lang="zh-CN" altLang="en-US" dirty="0">
              <a:latin typeface="微软雅黑" charset="0"/>
              <a:ea typeface="微软雅黑" charset="0"/>
            </a:endParaRPr>
          </a:p>
        </p:txBody>
      </p:sp>
      <p:sp>
        <p:nvSpPr>
          <p:cNvPr id="15"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endParaRPr kumimoji="0" lang="en-US" altLang="zh-CN"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25287" y="1025530"/>
            <a:ext cx="2729948" cy="369332"/>
          </a:xfrm>
          <a:prstGeom prst="rect">
            <a:avLst/>
          </a:prstGeom>
          <a:noFill/>
        </p:spPr>
        <p:txBody>
          <a:bodyPr wrap="square" rtlCol="0">
            <a:spAutoFit/>
          </a:bodyPr>
          <a:lstStyle/>
          <a:p>
            <a:pPr marL="0" lvl="3"/>
            <a:r>
              <a:rPr lang="en-US" altLang="zh-CN" dirty="0" smtClean="0"/>
              <a:t>2.</a:t>
            </a:r>
            <a:r>
              <a:rPr lang="zh-CN" altLang="zh-CN" b="1" dirty="0"/>
              <a:t>增量区间分库</a:t>
            </a:r>
            <a:r>
              <a:rPr lang="zh-CN" altLang="zh-CN" b="1" dirty="0" smtClean="0"/>
              <a:t>路由</a:t>
            </a:r>
            <a:endParaRPr lang="zh-CN" altLang="zh-CN" b="1" dirty="0"/>
          </a:p>
        </p:txBody>
      </p:sp>
      <p:sp>
        <p:nvSpPr>
          <p:cNvPr id="9"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TextBox 2"/>
          <p:cNvSpPr txBox="1"/>
          <p:nvPr/>
        </p:nvSpPr>
        <p:spPr>
          <a:xfrm>
            <a:off x="225287" y="1568079"/>
            <a:ext cx="12187952" cy="1477328"/>
          </a:xfrm>
          <a:prstGeom prst="rect">
            <a:avLst/>
          </a:prstGeom>
          <a:noFill/>
        </p:spPr>
        <p:txBody>
          <a:bodyPr wrap="none" rtlCol="0">
            <a:spAutoFit/>
          </a:bodyPr>
          <a:lstStyle/>
          <a:p>
            <a:r>
              <a:rPr lang="zh-CN" altLang="zh-CN" dirty="0"/>
              <a:t>增量区间散列路由方式是增量区间与数据散列两种路由方式的结合，先对数据进行增量路由再通过取模来做数据散列。</a:t>
            </a:r>
          </a:p>
          <a:p>
            <a:r>
              <a:rPr lang="zh-CN" altLang="zh-CN" dirty="0"/>
              <a:t>模拟一个增量区间散列分库路由的场景：本场景中</a:t>
            </a:r>
            <a:r>
              <a:rPr lang="en-US" altLang="zh-CN" dirty="0"/>
              <a:t>0-40000</a:t>
            </a:r>
            <a:r>
              <a:rPr lang="zh-CN" altLang="zh-CN" dirty="0"/>
              <a:t>为一个区间，</a:t>
            </a:r>
            <a:r>
              <a:rPr lang="en-US" altLang="zh-CN" dirty="0"/>
              <a:t>0-20000</a:t>
            </a:r>
            <a:r>
              <a:rPr lang="zh-CN" altLang="zh-CN" dirty="0"/>
              <a:t>对应第一个数据区间</a:t>
            </a:r>
            <a:r>
              <a:rPr lang="zh-CN" altLang="zh-CN" dirty="0" smtClean="0"/>
              <a:t>，</a:t>
            </a:r>
            <a:endParaRPr lang="en-US" altLang="zh-CN" dirty="0" smtClean="0"/>
          </a:p>
          <a:p>
            <a:r>
              <a:rPr lang="zh-CN" altLang="zh-CN" dirty="0" smtClean="0"/>
              <a:t>第一</a:t>
            </a:r>
            <a:r>
              <a:rPr lang="zh-CN" altLang="zh-CN" dirty="0"/>
              <a:t>区间中的两台数据库通过取模的方式做数据散列；</a:t>
            </a:r>
            <a:r>
              <a:rPr lang="en-US" altLang="zh-CN" dirty="0"/>
              <a:t>20001-40000</a:t>
            </a:r>
            <a:r>
              <a:rPr lang="zh-CN" altLang="zh-CN" dirty="0"/>
              <a:t>为第二个数据区间</a:t>
            </a:r>
            <a:r>
              <a:rPr lang="zh-CN" altLang="zh-CN" dirty="0" smtClean="0"/>
              <a:t>，</a:t>
            </a:r>
            <a:endParaRPr lang="en-US" altLang="zh-CN" dirty="0" smtClean="0"/>
          </a:p>
          <a:p>
            <a:r>
              <a:rPr lang="zh-CN" altLang="zh-CN" dirty="0" smtClean="0"/>
              <a:t>对</a:t>
            </a:r>
            <a:r>
              <a:rPr lang="zh-CN" altLang="zh-CN" dirty="0"/>
              <a:t>该区间中的三台数据库通过取模的方式做数据散列。</a:t>
            </a:r>
          </a:p>
          <a:p>
            <a:r>
              <a:rPr lang="zh-CN" altLang="zh-CN" dirty="0"/>
              <a:t>同样的，在</a:t>
            </a:r>
            <a:r>
              <a:rPr lang="en-US" altLang="zh-CN" i="1" dirty="0" err="1"/>
              <a:t>sharding</a:t>
            </a:r>
            <a:r>
              <a:rPr lang="zh-CN" altLang="zh-CN" dirty="0"/>
              <a:t>目录下</a:t>
            </a:r>
            <a:r>
              <a:rPr lang="en-US" altLang="zh-CN" i="1" dirty="0"/>
              <a:t>sharding.xml</a:t>
            </a:r>
            <a:r>
              <a:rPr lang="zh-CN" altLang="zh-CN" dirty="0"/>
              <a:t>文件中添加</a:t>
            </a:r>
            <a:r>
              <a:rPr lang="en-US" altLang="zh-CN" i="1" dirty="0" err="1"/>
              <a:t>shardRouter</a:t>
            </a:r>
            <a:r>
              <a:rPr lang="zh-CN" altLang="zh-CN" dirty="0"/>
              <a:t>配置：</a:t>
            </a:r>
            <a:endParaRPr lang="zh-CN" altLang="en-US" dirty="0"/>
          </a:p>
        </p:txBody>
      </p:sp>
      <p:sp>
        <p:nvSpPr>
          <p:cNvPr id="4" name="Rectangle 2"/>
          <p:cNvSpPr>
            <a:spLocks noChangeArrowheads="1"/>
          </p:cNvSpPr>
          <p:nvPr/>
        </p:nvSpPr>
        <p:spPr bwMode="auto">
          <a:xfrm>
            <a:off x="152400" y="3082747"/>
            <a:ext cx="5548312" cy="313252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r>
              <a:rPr lang="en-US" altLang="zh-CN" dirty="0">
                <a:solidFill>
                  <a:schemeClr val="bg1"/>
                </a:solidFill>
              </a:rPr>
              <a:t>	</a:t>
            </a:r>
            <a:r>
              <a:rPr lang="en-US" altLang="zh-CN" sz="1400" dirty="0">
                <a:solidFill>
                  <a:schemeClr val="bg1"/>
                </a:solidFill>
              </a:rPr>
              <a:t>&lt;</a:t>
            </a:r>
            <a:r>
              <a:rPr lang="en-US" altLang="zh-CN" sz="1400" dirty="0" err="1">
                <a:solidFill>
                  <a:schemeClr val="bg1"/>
                </a:solidFill>
              </a:rPr>
              <a:t>shardRouter</a:t>
            </a:r>
            <a:r>
              <a:rPr lang="en-US" altLang="zh-CN" sz="1400" dirty="0">
                <a:solidFill>
                  <a:schemeClr val="bg1"/>
                </a:solidFill>
              </a:rPr>
              <a:t> id=</a:t>
            </a:r>
            <a:r>
              <a:rPr lang="en-US" altLang="zh-CN" sz="1400" i="1" dirty="0">
                <a:solidFill>
                  <a:schemeClr val="bg1"/>
                </a:solidFill>
              </a:rPr>
              <a:t>"interval"</a:t>
            </a:r>
            <a:r>
              <a:rPr lang="en-US" altLang="zh-CN" sz="1400" dirty="0">
                <a:solidFill>
                  <a:schemeClr val="bg1"/>
                </a:solidFill>
              </a:rPr>
              <a:t>&gt;</a:t>
            </a:r>
            <a:endParaRPr lang="zh-CN" altLang="zh-CN" sz="1400" dirty="0">
              <a:solidFill>
                <a:schemeClr val="bg1"/>
              </a:solidFill>
            </a:endParaRPr>
          </a:p>
          <a:p>
            <a:r>
              <a:rPr lang="en-US" altLang="zh-CN" sz="1400" dirty="0">
                <a:solidFill>
                  <a:schemeClr val="bg1"/>
                </a:solidFill>
              </a:rPr>
              <a:t>		&lt;interval start=</a:t>
            </a:r>
            <a:r>
              <a:rPr lang="en-US" altLang="zh-CN" sz="1400" i="1" dirty="0">
                <a:solidFill>
                  <a:schemeClr val="bg1"/>
                </a:solidFill>
              </a:rPr>
              <a:t>"0"</a:t>
            </a:r>
            <a:r>
              <a:rPr lang="en-US" altLang="zh-CN" sz="1400" dirty="0">
                <a:solidFill>
                  <a:schemeClr val="bg1"/>
                </a:solidFill>
              </a:rPr>
              <a:t> end=</a:t>
            </a:r>
            <a:r>
              <a:rPr lang="en-US" altLang="zh-CN" sz="1400" i="1" dirty="0">
                <a:solidFill>
                  <a:schemeClr val="bg1"/>
                </a:solidFill>
              </a:rPr>
              <a:t>"20000"</a:t>
            </a:r>
            <a:r>
              <a:rPr lang="en-US" altLang="zh-CN" sz="1400" dirty="0">
                <a:solidFill>
                  <a:schemeClr val="bg1"/>
                </a:solidFill>
              </a:rPr>
              <a:t> mod=</a:t>
            </a:r>
            <a:r>
              <a:rPr lang="en-US" altLang="zh-CN" sz="1400" i="1" dirty="0">
                <a:solidFill>
                  <a:schemeClr val="bg1"/>
                </a:solidFill>
              </a:rPr>
              <a:t>"2"</a:t>
            </a:r>
            <a:r>
              <a:rPr lang="en-US" altLang="zh-CN" sz="1400" dirty="0">
                <a:solidFill>
                  <a:schemeClr val="bg1"/>
                </a:solidFill>
              </a:rPr>
              <a:t> </a:t>
            </a:r>
            <a:r>
              <a:rPr lang="en-US" altLang="zh-CN" sz="1400" dirty="0" err="1">
                <a:solidFill>
                  <a:schemeClr val="bg1"/>
                </a:solidFill>
              </a:rPr>
              <a:t>param</a:t>
            </a:r>
            <a:r>
              <a:rPr lang="en-US" altLang="zh-CN" sz="1400" dirty="0">
                <a:solidFill>
                  <a:schemeClr val="bg1"/>
                </a:solidFill>
              </a:rPr>
              <a:t>=</a:t>
            </a:r>
            <a:r>
              <a:rPr lang="en-US" altLang="zh-CN" sz="1400" i="1" dirty="0">
                <a:solidFill>
                  <a:schemeClr val="bg1"/>
                </a:solidFill>
              </a:rPr>
              <a:t>"</a:t>
            </a:r>
            <a:r>
              <a:rPr lang="en-US" altLang="zh-CN" sz="1400" i="1" dirty="0" err="1">
                <a:solidFill>
                  <a:schemeClr val="bg1"/>
                </a:solidFill>
              </a:rPr>
              <a:t>userId</a:t>
            </a:r>
            <a:r>
              <a:rPr lang="en-US" altLang="zh-CN" sz="1400" i="1" dirty="0">
                <a:solidFill>
                  <a:schemeClr val="bg1"/>
                </a:solidFill>
              </a:rPr>
              <a:t>"</a:t>
            </a:r>
            <a:r>
              <a:rPr lang="en-US" altLang="zh-CN" sz="1400" dirty="0">
                <a:solidFill>
                  <a:schemeClr val="bg1"/>
                </a:solidFill>
              </a:rPr>
              <a:t>&gt;</a:t>
            </a:r>
            <a:endParaRPr lang="zh-CN" altLang="zh-CN" sz="1400" dirty="0">
              <a:solidFill>
                <a:schemeClr val="bg1"/>
              </a:solidFill>
            </a:endParaRPr>
          </a:p>
          <a:p>
            <a:r>
              <a:rPr lang="en-US" altLang="zh-CN" sz="1400" dirty="0">
                <a:solidFill>
                  <a:schemeClr val="bg1"/>
                </a:solidFill>
              </a:rPr>
              <a:t>			&lt;shard result=</a:t>
            </a:r>
            <a:r>
              <a:rPr lang="en-US" altLang="zh-CN" sz="1400" i="1" dirty="0">
                <a:solidFill>
                  <a:schemeClr val="bg1"/>
                </a:solidFill>
              </a:rPr>
              <a:t>"0"</a:t>
            </a:r>
            <a:r>
              <a:rPr lang="en-US" altLang="zh-CN" sz="1400" dirty="0">
                <a:solidFill>
                  <a:schemeClr val="bg1"/>
                </a:solidFill>
              </a:rPr>
              <a:t>&gt;shard0&lt;/shard&gt;</a:t>
            </a:r>
            <a:endParaRPr lang="zh-CN" altLang="zh-CN" sz="1400" dirty="0">
              <a:solidFill>
                <a:schemeClr val="bg1"/>
              </a:solidFill>
            </a:endParaRPr>
          </a:p>
          <a:p>
            <a:r>
              <a:rPr lang="en-US" altLang="zh-CN" sz="1400" dirty="0">
                <a:solidFill>
                  <a:schemeClr val="bg1"/>
                </a:solidFill>
              </a:rPr>
              <a:t>			&lt;shard result=</a:t>
            </a:r>
            <a:r>
              <a:rPr lang="en-US" altLang="zh-CN" sz="1400" i="1" dirty="0">
                <a:solidFill>
                  <a:schemeClr val="bg1"/>
                </a:solidFill>
              </a:rPr>
              <a:t>"1"</a:t>
            </a:r>
            <a:r>
              <a:rPr lang="en-US" altLang="zh-CN" sz="1400" dirty="0">
                <a:solidFill>
                  <a:schemeClr val="bg1"/>
                </a:solidFill>
              </a:rPr>
              <a:t>&gt;shard1&lt;/shard&gt;</a:t>
            </a:r>
            <a:endParaRPr lang="zh-CN" altLang="zh-CN" sz="1400" dirty="0">
              <a:solidFill>
                <a:schemeClr val="bg1"/>
              </a:solidFill>
            </a:endParaRPr>
          </a:p>
          <a:p>
            <a:r>
              <a:rPr lang="en-US" altLang="zh-CN" sz="1400" dirty="0">
                <a:solidFill>
                  <a:schemeClr val="bg1"/>
                </a:solidFill>
              </a:rPr>
              <a:t>		&lt;/interval&gt;</a:t>
            </a:r>
            <a:endParaRPr lang="zh-CN" altLang="zh-CN" sz="1400" dirty="0">
              <a:solidFill>
                <a:schemeClr val="bg1"/>
              </a:solidFill>
            </a:endParaRPr>
          </a:p>
          <a:p>
            <a:r>
              <a:rPr lang="en-US" altLang="zh-CN" sz="1400" dirty="0">
                <a:solidFill>
                  <a:schemeClr val="bg1"/>
                </a:solidFill>
              </a:rPr>
              <a:t>		&lt;interval start=</a:t>
            </a:r>
            <a:r>
              <a:rPr lang="en-US" altLang="zh-CN" sz="1400" i="1" dirty="0">
                <a:solidFill>
                  <a:schemeClr val="bg1"/>
                </a:solidFill>
              </a:rPr>
              <a:t>"20001"</a:t>
            </a:r>
            <a:r>
              <a:rPr lang="en-US" altLang="zh-CN" sz="1400" dirty="0">
                <a:solidFill>
                  <a:schemeClr val="bg1"/>
                </a:solidFill>
              </a:rPr>
              <a:t> end=</a:t>
            </a:r>
            <a:r>
              <a:rPr lang="en-US" altLang="zh-CN" sz="1400" i="1" dirty="0">
                <a:solidFill>
                  <a:schemeClr val="bg1"/>
                </a:solidFill>
              </a:rPr>
              <a:t>"40000"</a:t>
            </a:r>
            <a:r>
              <a:rPr lang="en-US" altLang="zh-CN" sz="1400" dirty="0">
                <a:solidFill>
                  <a:schemeClr val="bg1"/>
                </a:solidFill>
              </a:rPr>
              <a:t> mod=</a:t>
            </a:r>
            <a:r>
              <a:rPr lang="en-US" altLang="zh-CN" sz="1400" i="1" dirty="0">
                <a:solidFill>
                  <a:schemeClr val="bg1"/>
                </a:solidFill>
              </a:rPr>
              <a:t>"4"</a:t>
            </a:r>
            <a:r>
              <a:rPr lang="en-US" altLang="zh-CN" sz="1400" dirty="0">
                <a:solidFill>
                  <a:schemeClr val="bg1"/>
                </a:solidFill>
              </a:rPr>
              <a:t> </a:t>
            </a:r>
            <a:r>
              <a:rPr lang="en-US" altLang="zh-CN" sz="1400" dirty="0" err="1">
                <a:solidFill>
                  <a:schemeClr val="bg1"/>
                </a:solidFill>
              </a:rPr>
              <a:t>param</a:t>
            </a:r>
            <a:r>
              <a:rPr lang="en-US" altLang="zh-CN" sz="1400" dirty="0">
                <a:solidFill>
                  <a:schemeClr val="bg1"/>
                </a:solidFill>
              </a:rPr>
              <a:t>=</a:t>
            </a:r>
            <a:r>
              <a:rPr lang="en-US" altLang="zh-CN" sz="1400" i="1" dirty="0">
                <a:solidFill>
                  <a:schemeClr val="bg1"/>
                </a:solidFill>
              </a:rPr>
              <a:t>"</a:t>
            </a:r>
            <a:r>
              <a:rPr lang="en-US" altLang="zh-CN" sz="1400" i="1" dirty="0" err="1">
                <a:solidFill>
                  <a:schemeClr val="bg1"/>
                </a:solidFill>
              </a:rPr>
              <a:t>userId</a:t>
            </a:r>
            <a:r>
              <a:rPr lang="en-US" altLang="zh-CN" sz="1400" i="1" dirty="0">
                <a:solidFill>
                  <a:schemeClr val="bg1"/>
                </a:solidFill>
              </a:rPr>
              <a:t>"</a:t>
            </a:r>
            <a:r>
              <a:rPr lang="en-US" altLang="zh-CN" sz="1400" dirty="0">
                <a:solidFill>
                  <a:schemeClr val="bg1"/>
                </a:solidFill>
              </a:rPr>
              <a:t>&gt;</a:t>
            </a:r>
            <a:endParaRPr lang="zh-CN" altLang="zh-CN" sz="1400" dirty="0">
              <a:solidFill>
                <a:schemeClr val="bg1"/>
              </a:solidFill>
            </a:endParaRPr>
          </a:p>
          <a:p>
            <a:r>
              <a:rPr lang="en-US" altLang="zh-CN" sz="1400" dirty="0">
                <a:solidFill>
                  <a:schemeClr val="bg1"/>
                </a:solidFill>
              </a:rPr>
              <a:t>			&lt;shard result=</a:t>
            </a:r>
            <a:r>
              <a:rPr lang="en-US" altLang="zh-CN" sz="1400" i="1" dirty="0">
                <a:solidFill>
                  <a:schemeClr val="bg1"/>
                </a:solidFill>
              </a:rPr>
              <a:t>"0"</a:t>
            </a:r>
            <a:r>
              <a:rPr lang="en-US" altLang="zh-CN" sz="1400" dirty="0">
                <a:solidFill>
                  <a:schemeClr val="bg1"/>
                </a:solidFill>
              </a:rPr>
              <a:t>&gt;shard0&lt;/shard&gt;</a:t>
            </a:r>
            <a:endParaRPr lang="zh-CN" altLang="zh-CN" sz="1400" dirty="0">
              <a:solidFill>
                <a:schemeClr val="bg1"/>
              </a:solidFill>
            </a:endParaRPr>
          </a:p>
          <a:p>
            <a:r>
              <a:rPr lang="en-US" altLang="zh-CN" sz="1400" dirty="0">
                <a:solidFill>
                  <a:schemeClr val="bg1"/>
                </a:solidFill>
              </a:rPr>
              <a:t>			&lt;shard result=</a:t>
            </a:r>
            <a:r>
              <a:rPr lang="en-US" altLang="zh-CN" sz="1400" i="1" dirty="0">
                <a:solidFill>
                  <a:schemeClr val="bg1"/>
                </a:solidFill>
              </a:rPr>
              <a:t>"1"</a:t>
            </a:r>
            <a:r>
              <a:rPr lang="en-US" altLang="zh-CN" sz="1400" dirty="0">
                <a:solidFill>
                  <a:schemeClr val="bg1"/>
                </a:solidFill>
              </a:rPr>
              <a:t>&gt;shard1&lt;/shard&gt;</a:t>
            </a:r>
            <a:endParaRPr lang="zh-CN" altLang="zh-CN" sz="1400" dirty="0">
              <a:solidFill>
                <a:schemeClr val="bg1"/>
              </a:solidFill>
            </a:endParaRPr>
          </a:p>
          <a:p>
            <a:r>
              <a:rPr lang="en-US" altLang="zh-CN" sz="1400" dirty="0">
                <a:solidFill>
                  <a:schemeClr val="bg1"/>
                </a:solidFill>
              </a:rPr>
              <a:t>			&lt;shard result=</a:t>
            </a:r>
            <a:r>
              <a:rPr lang="en-US" altLang="zh-CN" sz="1400" i="1" dirty="0">
                <a:solidFill>
                  <a:schemeClr val="bg1"/>
                </a:solidFill>
              </a:rPr>
              <a:t>"2,3"</a:t>
            </a:r>
            <a:r>
              <a:rPr lang="en-US" altLang="zh-CN" sz="1400" dirty="0">
                <a:solidFill>
                  <a:schemeClr val="bg1"/>
                </a:solidFill>
              </a:rPr>
              <a:t>&gt;shard2&lt;/shard&gt;</a:t>
            </a:r>
            <a:endParaRPr lang="zh-CN" altLang="zh-CN" sz="1400" dirty="0">
              <a:solidFill>
                <a:schemeClr val="bg1"/>
              </a:solidFill>
            </a:endParaRPr>
          </a:p>
          <a:p>
            <a:r>
              <a:rPr lang="en-US" altLang="zh-CN" sz="1400" dirty="0">
                <a:solidFill>
                  <a:schemeClr val="bg1"/>
                </a:solidFill>
              </a:rPr>
              <a:t>		&lt;/interval&gt;</a:t>
            </a:r>
            <a:endParaRPr lang="zh-CN" altLang="zh-CN" sz="1400" dirty="0">
              <a:solidFill>
                <a:schemeClr val="bg1"/>
              </a:solidFill>
            </a:endParaRPr>
          </a:p>
          <a:p>
            <a:r>
              <a:rPr lang="en-US" altLang="zh-CN" sz="1400" dirty="0">
                <a:solidFill>
                  <a:schemeClr val="bg1"/>
                </a:solidFill>
              </a:rPr>
              <a:t>	&lt;/</a:t>
            </a:r>
            <a:r>
              <a:rPr lang="en-US" altLang="zh-CN" sz="1400" dirty="0" err="1">
                <a:solidFill>
                  <a:schemeClr val="bg1"/>
                </a:solidFill>
              </a:rPr>
              <a:t>shardRouter</a:t>
            </a:r>
            <a:r>
              <a:rPr lang="en-US" altLang="zh-CN" sz="1400" dirty="0">
                <a:solidFill>
                  <a:schemeClr val="bg1"/>
                </a:solidFill>
              </a:rPr>
              <a:t>&gt;</a:t>
            </a:r>
            <a:endParaRPr lang="zh-CN" altLang="en-US" sz="1400" dirty="0">
              <a:solidFill>
                <a:schemeClr val="bg1"/>
              </a:solidFill>
            </a:endParaRPr>
          </a:p>
        </p:txBody>
      </p:sp>
      <p:sp>
        <p:nvSpPr>
          <p:cNvPr id="5" name="TextBox 4"/>
          <p:cNvSpPr txBox="1"/>
          <p:nvPr/>
        </p:nvSpPr>
        <p:spPr>
          <a:xfrm>
            <a:off x="5731566" y="4198759"/>
            <a:ext cx="6367670" cy="2308324"/>
          </a:xfrm>
          <a:prstGeom prst="rect">
            <a:avLst/>
          </a:prstGeom>
          <a:noFill/>
        </p:spPr>
        <p:txBody>
          <a:bodyPr wrap="square" rtlCol="0">
            <a:spAutoFit/>
          </a:bodyPr>
          <a:lstStyle/>
          <a:p>
            <a:r>
              <a:rPr lang="zh-CN" altLang="zh-CN" dirty="0"/>
              <a:t>说明：</a:t>
            </a:r>
          </a:p>
          <a:p>
            <a:pPr lvl="0"/>
            <a:r>
              <a:rPr lang="en-US" altLang="zh-CN" dirty="0"/>
              <a:t>start</a:t>
            </a:r>
            <a:r>
              <a:rPr lang="zh-CN" altLang="zh-CN" dirty="0"/>
              <a:t>和</a:t>
            </a:r>
            <a:r>
              <a:rPr lang="en-US" altLang="zh-CN" dirty="0"/>
              <a:t>end</a:t>
            </a:r>
            <a:r>
              <a:rPr lang="zh-CN" altLang="zh-CN" dirty="0"/>
              <a:t>属性都是闭区间；</a:t>
            </a:r>
          </a:p>
          <a:p>
            <a:pPr lvl="0"/>
            <a:r>
              <a:rPr lang="en-US" altLang="zh-CN" dirty="0"/>
              <a:t>mod=</a:t>
            </a:r>
            <a:r>
              <a:rPr lang="en-US" altLang="zh-CN" i="1" dirty="0"/>
              <a:t>"2"</a:t>
            </a:r>
            <a:r>
              <a:rPr lang="en-US" altLang="zh-CN" dirty="0"/>
              <a:t> </a:t>
            </a:r>
            <a:r>
              <a:rPr lang="zh-CN" altLang="zh-CN" dirty="0"/>
              <a:t>和</a:t>
            </a:r>
            <a:r>
              <a:rPr lang="en-US" altLang="zh-CN" dirty="0" err="1"/>
              <a:t>param</a:t>
            </a:r>
            <a:r>
              <a:rPr lang="en-US" altLang="zh-CN" dirty="0"/>
              <a:t>=</a:t>
            </a:r>
            <a:r>
              <a:rPr lang="en-US" altLang="zh-CN" i="1" dirty="0"/>
              <a:t>"</a:t>
            </a:r>
            <a:r>
              <a:rPr lang="en-US" altLang="zh-CN" i="1" dirty="0" err="1"/>
              <a:t>userId</a:t>
            </a:r>
            <a:r>
              <a:rPr lang="en-US" altLang="zh-CN" i="1" dirty="0"/>
              <a:t>"</a:t>
            </a:r>
            <a:r>
              <a:rPr lang="zh-CN" altLang="zh-CN" dirty="0"/>
              <a:t>表示拿</a:t>
            </a:r>
            <a:r>
              <a:rPr lang="en-US" altLang="zh-CN" i="1" dirty="0" err="1"/>
              <a:t>userId</a:t>
            </a:r>
            <a:r>
              <a:rPr lang="zh-CN" altLang="zh-CN" dirty="0"/>
              <a:t>值对</a:t>
            </a:r>
            <a:r>
              <a:rPr lang="en-US" altLang="zh-CN" dirty="0"/>
              <a:t>2</a:t>
            </a:r>
            <a:r>
              <a:rPr lang="zh-CN" altLang="zh-CN" dirty="0"/>
              <a:t>取模</a:t>
            </a:r>
            <a:r>
              <a:rPr lang="zh-CN" altLang="zh-CN" dirty="0" smtClean="0"/>
              <a:t>，</a:t>
            </a:r>
            <a:endParaRPr lang="en-US" altLang="zh-CN" dirty="0" smtClean="0"/>
          </a:p>
          <a:p>
            <a:pPr lvl="0"/>
            <a:r>
              <a:rPr lang="zh-CN" altLang="zh-CN" dirty="0" smtClean="0"/>
              <a:t>取</a:t>
            </a:r>
            <a:r>
              <a:rPr lang="zh-CN" altLang="zh-CN" dirty="0"/>
              <a:t>模后结果匹配</a:t>
            </a:r>
            <a:r>
              <a:rPr lang="en-US" altLang="zh-CN" dirty="0"/>
              <a:t>result</a:t>
            </a:r>
            <a:r>
              <a:rPr lang="zh-CN" altLang="zh-CN" dirty="0"/>
              <a:t>选择对应的</a:t>
            </a:r>
            <a:r>
              <a:rPr lang="en-US" altLang="zh-CN" dirty="0"/>
              <a:t>shard</a:t>
            </a:r>
            <a:r>
              <a:rPr lang="zh-CN" altLang="zh-CN" dirty="0"/>
              <a:t>分片，比如取</a:t>
            </a:r>
            <a:r>
              <a:rPr lang="zh-CN" altLang="zh-CN" dirty="0" smtClean="0"/>
              <a:t>模</a:t>
            </a:r>
            <a:endParaRPr lang="en-US" altLang="zh-CN" dirty="0" smtClean="0"/>
          </a:p>
          <a:p>
            <a:pPr lvl="0"/>
            <a:r>
              <a:rPr lang="zh-CN" altLang="zh-CN" dirty="0" smtClean="0"/>
              <a:t>结果</a:t>
            </a:r>
            <a:r>
              <a:rPr lang="zh-CN" altLang="zh-CN" dirty="0"/>
              <a:t>为</a:t>
            </a:r>
            <a:r>
              <a:rPr lang="en-US" altLang="zh-CN" dirty="0"/>
              <a:t>0</a:t>
            </a:r>
            <a:r>
              <a:rPr lang="zh-CN" altLang="zh-CN" dirty="0"/>
              <a:t>则对应</a:t>
            </a:r>
            <a:r>
              <a:rPr lang="en-US" altLang="zh-CN" dirty="0"/>
              <a:t>shard0</a:t>
            </a:r>
            <a:r>
              <a:rPr lang="zh-CN" altLang="zh-CN" dirty="0"/>
              <a:t>，结果为</a:t>
            </a:r>
            <a:r>
              <a:rPr lang="en-US" altLang="zh-CN" dirty="0"/>
              <a:t>1</a:t>
            </a:r>
            <a:r>
              <a:rPr lang="zh-CN" altLang="zh-CN" dirty="0"/>
              <a:t>则对应</a:t>
            </a:r>
            <a:r>
              <a:rPr lang="en-US" altLang="zh-CN" dirty="0"/>
              <a:t>shard1</a:t>
            </a:r>
            <a:r>
              <a:rPr lang="zh-CN" altLang="zh-CN" dirty="0"/>
              <a:t>；</a:t>
            </a:r>
          </a:p>
          <a:p>
            <a:pPr lvl="0"/>
            <a:r>
              <a:rPr lang="zh-CN" altLang="zh-CN" dirty="0"/>
              <a:t>这里需要注意的是，执行取模操作的分库参数只支持数值类型</a:t>
            </a:r>
            <a:r>
              <a:rPr lang="zh-CN" altLang="zh-CN" dirty="0" smtClean="0"/>
              <a:t>，</a:t>
            </a:r>
            <a:endParaRPr lang="en-US" altLang="zh-CN" dirty="0" smtClean="0"/>
          </a:p>
          <a:p>
            <a:pPr lvl="0"/>
            <a:r>
              <a:rPr lang="zh-CN" altLang="zh-CN" dirty="0" smtClean="0"/>
              <a:t>即</a:t>
            </a:r>
            <a:r>
              <a:rPr lang="zh-CN" altLang="zh-CN" dirty="0"/>
              <a:t>示例中</a:t>
            </a:r>
            <a:r>
              <a:rPr lang="en-US" altLang="zh-CN" i="1" dirty="0" err="1"/>
              <a:t>userId</a:t>
            </a:r>
            <a:r>
              <a:rPr lang="zh-CN" altLang="zh-CN" dirty="0"/>
              <a:t>。</a:t>
            </a:r>
          </a:p>
          <a:p>
            <a:endParaRPr lang="zh-CN" altLang="en-US" dirty="0"/>
          </a:p>
        </p:txBody>
      </p:sp>
    </p:spTree>
    <p:extLst>
      <p:ext uri="{BB962C8B-B14F-4D97-AF65-F5344CB8AC3E}">
        <p14:creationId xmlns:p14="http://schemas.microsoft.com/office/powerpoint/2010/main" val="2005487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配置分库规则</a:t>
            </a:r>
            <a:endParaRPr lang="zh-CN" altLang="en-US" dirty="0">
              <a:latin typeface="微软雅黑" charset="0"/>
              <a:ea typeface="微软雅黑" charset="0"/>
            </a:endParaRPr>
          </a:p>
        </p:txBody>
      </p:sp>
      <p:sp>
        <p:nvSpPr>
          <p:cNvPr id="15"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r>
            <a:b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endParaRPr kumimoji="0" lang="en-US" altLang="zh-CN"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25287" y="1025530"/>
            <a:ext cx="2004075" cy="369332"/>
          </a:xfrm>
          <a:prstGeom prst="rect">
            <a:avLst/>
          </a:prstGeom>
          <a:noFill/>
        </p:spPr>
        <p:txBody>
          <a:bodyPr wrap="none" rtlCol="0">
            <a:spAutoFit/>
          </a:bodyPr>
          <a:lstStyle/>
          <a:p>
            <a:pPr marL="0" lvl="3"/>
            <a:r>
              <a:rPr lang="en-US" altLang="zh-CN" dirty="0" smtClean="0"/>
              <a:t>3.</a:t>
            </a:r>
            <a:r>
              <a:rPr lang="zh-CN" altLang="en-US" b="1" dirty="0"/>
              <a:t>自定义</a:t>
            </a:r>
            <a:r>
              <a:rPr lang="zh-CN" altLang="zh-CN" b="1" dirty="0" smtClean="0"/>
              <a:t>分库</a:t>
            </a:r>
            <a:r>
              <a:rPr lang="zh-CN" altLang="zh-CN" b="1" dirty="0"/>
              <a:t>路由</a:t>
            </a:r>
          </a:p>
        </p:txBody>
      </p:sp>
      <p:sp>
        <p:nvSpPr>
          <p:cNvPr id="9"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0"/>
          <p:cNvSpPr>
            <a:spLocks noChangeArrowheads="1"/>
          </p:cNvSpPr>
          <p:nvPr/>
        </p:nvSpPr>
        <p:spPr bwMode="auto">
          <a:xfrm>
            <a:off x="1112838" y="1676400"/>
            <a:ext cx="5259387" cy="475297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600" dirty="0"/>
              <a:t>&lt;</a:t>
            </a:r>
            <a:r>
              <a:rPr lang="en-US" altLang="zh-CN" sz="1600" dirty="0" err="1"/>
              <a:t>shardRouter</a:t>
            </a:r>
            <a:r>
              <a:rPr lang="en-US" altLang="zh-CN" sz="1600" dirty="0"/>
              <a:t> id=</a:t>
            </a:r>
            <a:r>
              <a:rPr lang="en-US" altLang="zh-CN" sz="1600" i="1" dirty="0"/>
              <a:t>"</a:t>
            </a:r>
            <a:r>
              <a:rPr lang="en-US" altLang="zh-CN" sz="1600" i="1" dirty="0" err="1"/>
              <a:t>unitNoRouterReader</a:t>
            </a:r>
            <a:r>
              <a:rPr lang="en-US" altLang="zh-CN" sz="1600" i="1" dirty="0"/>
              <a:t>"&gt;</a:t>
            </a:r>
          </a:p>
          <a:p>
            <a:r>
              <a:rPr lang="en-US" altLang="zh-CN" sz="1600" dirty="0"/>
              <a:t>&lt;choose&gt;</a:t>
            </a:r>
          </a:p>
          <a:p>
            <a:r>
              <a:rPr lang="en-US" altLang="zh-CN" sz="1600" dirty="0"/>
              <a:t>&lt;if</a:t>
            </a:r>
          </a:p>
          <a:p>
            <a:r>
              <a:rPr lang="en-US" altLang="zh-CN" sz="1600" dirty="0"/>
              <a:t>test=</a:t>
            </a:r>
            <a:r>
              <a:rPr lang="en-US" altLang="zh-CN" sz="1600" i="1" dirty="0"/>
              <a:t>"@com.suning.logistics.ldcs.service.impl.sharding.ShardDB@getShard(</a:t>
            </a:r>
            <a:r>
              <a:rPr lang="en-US" altLang="zh-CN" sz="1600" i="1" dirty="0" err="1"/>
              <a:t>unitNo</a:t>
            </a:r>
            <a:r>
              <a:rPr lang="en-US" altLang="zh-CN" sz="1600" i="1" dirty="0"/>
              <a:t>) == 'shard1'"&gt;</a:t>
            </a:r>
          </a:p>
          <a:p>
            <a:r>
              <a:rPr lang="en-US" altLang="zh-CN" sz="1600" dirty="0"/>
              <a:t>shard_read1</a:t>
            </a:r>
          </a:p>
          <a:p>
            <a:r>
              <a:rPr lang="en-US" altLang="zh-CN" sz="1600" dirty="0"/>
              <a:t>&lt;/if&gt;</a:t>
            </a:r>
          </a:p>
          <a:p>
            <a:r>
              <a:rPr lang="en-US" altLang="zh-CN" sz="1600" dirty="0"/>
              <a:t>&lt;when</a:t>
            </a:r>
          </a:p>
          <a:p>
            <a:r>
              <a:rPr lang="en-US" altLang="zh-CN" sz="1600" dirty="0"/>
              <a:t>test=</a:t>
            </a:r>
            <a:r>
              <a:rPr lang="en-US" altLang="zh-CN" sz="1600" i="1" dirty="0"/>
              <a:t>"@com.suning.logistics.ldcs.service.impl.sharding.ShardDB@getShard(</a:t>
            </a:r>
            <a:r>
              <a:rPr lang="en-US" altLang="zh-CN" sz="1600" i="1" dirty="0" err="1"/>
              <a:t>unitNo</a:t>
            </a:r>
            <a:r>
              <a:rPr lang="en-US" altLang="zh-CN" sz="1600" i="1" dirty="0"/>
              <a:t>) == 'shard2'"&gt;</a:t>
            </a:r>
          </a:p>
          <a:p>
            <a:r>
              <a:rPr lang="en-US" altLang="zh-CN" sz="1600" dirty="0"/>
              <a:t>shard_read2</a:t>
            </a:r>
          </a:p>
          <a:p>
            <a:r>
              <a:rPr lang="en-US" altLang="zh-CN" sz="1600" dirty="0"/>
              <a:t>&lt;/when&gt;</a:t>
            </a:r>
          </a:p>
          <a:p>
            <a:r>
              <a:rPr lang="en-US" altLang="zh-CN" sz="1600" dirty="0"/>
              <a:t>&lt;when</a:t>
            </a:r>
          </a:p>
          <a:p>
            <a:r>
              <a:rPr lang="en-US" altLang="zh-CN" sz="1600" dirty="0"/>
              <a:t>test=</a:t>
            </a:r>
            <a:r>
              <a:rPr lang="en-US" altLang="zh-CN" sz="1600" i="1" dirty="0"/>
              <a:t>"@com.suning.logistics.ldcs.service.impl.sharding.ShardDB@getShard(</a:t>
            </a:r>
            <a:r>
              <a:rPr lang="en-US" altLang="zh-CN" sz="1600" i="1" dirty="0" err="1"/>
              <a:t>unitNo</a:t>
            </a:r>
            <a:r>
              <a:rPr lang="en-US" altLang="zh-CN" sz="1600" i="1" dirty="0"/>
              <a:t>) == 'shard3'"&gt;</a:t>
            </a:r>
          </a:p>
          <a:p>
            <a:r>
              <a:rPr lang="en-US" altLang="zh-CN" sz="1600" dirty="0"/>
              <a:t>shard_read3</a:t>
            </a:r>
          </a:p>
          <a:p>
            <a:r>
              <a:rPr lang="en-US" altLang="zh-CN" sz="1600" dirty="0"/>
              <a:t>&lt;/when</a:t>
            </a:r>
            <a:r>
              <a:rPr lang="en-US" altLang="zh-CN" sz="1600" dirty="0" smtClean="0"/>
              <a:t>&gt;</a:t>
            </a:r>
          </a:p>
          <a:p>
            <a:r>
              <a:rPr lang="en-US" altLang="zh-CN" sz="1600" dirty="0" smtClean="0"/>
              <a:t>&lt;/</a:t>
            </a:r>
            <a:r>
              <a:rPr lang="en-US" altLang="zh-CN" sz="1600" dirty="0"/>
              <a:t>choose&gt;</a:t>
            </a:r>
          </a:p>
          <a:p>
            <a:r>
              <a:rPr lang="en-US" altLang="zh-CN" sz="1600" dirty="0"/>
              <a:t>&lt;/</a:t>
            </a:r>
            <a:r>
              <a:rPr lang="en-US" altLang="zh-CN" sz="1600" dirty="0" err="1"/>
              <a:t>shardRouter</a:t>
            </a:r>
            <a:r>
              <a:rPr lang="en-US" altLang="zh-CN" sz="1600" dirty="0"/>
              <a:t>&gt;</a:t>
            </a:r>
            <a:endParaRPr lang="zh-CN" altLang="zh-CN" sz="1600" dirty="0"/>
          </a:p>
        </p:txBody>
      </p:sp>
      <p:sp>
        <p:nvSpPr>
          <p:cNvPr id="27" name="TextBox 26"/>
          <p:cNvSpPr txBox="1"/>
          <p:nvPr/>
        </p:nvSpPr>
        <p:spPr>
          <a:xfrm>
            <a:off x="6459448" y="4890027"/>
            <a:ext cx="5533772" cy="1477328"/>
          </a:xfrm>
          <a:prstGeom prst="rect">
            <a:avLst/>
          </a:prstGeom>
          <a:noFill/>
        </p:spPr>
        <p:txBody>
          <a:bodyPr wrap="square" rtlCol="0">
            <a:spAutoFit/>
          </a:bodyPr>
          <a:lstStyle/>
          <a:p>
            <a:r>
              <a:rPr lang="zh-CN" altLang="zh-CN" dirty="0"/>
              <a:t>说明：</a:t>
            </a:r>
          </a:p>
          <a:p>
            <a:pPr lvl="0"/>
            <a:r>
              <a:rPr lang="en-US" altLang="zh-CN" i="1" dirty="0"/>
              <a:t>@</a:t>
            </a:r>
            <a:r>
              <a:rPr lang="en-US" altLang="zh-CN" i="1" dirty="0" err="1" smtClean="0"/>
              <a:t>com.suning.logistics.ldcs.service.impl.sharding.ShardDB</a:t>
            </a:r>
            <a:r>
              <a:rPr lang="en-US" altLang="zh-CN" i="1" dirty="0" smtClean="0"/>
              <a:t> </a:t>
            </a:r>
            <a:r>
              <a:rPr lang="zh-CN" altLang="en-US" i="1" dirty="0" smtClean="0"/>
              <a:t>实体类</a:t>
            </a:r>
            <a:endParaRPr lang="en-US" altLang="zh-CN" i="1" dirty="0" smtClean="0"/>
          </a:p>
          <a:p>
            <a:pPr lvl="0"/>
            <a:r>
              <a:rPr lang="en-US" altLang="zh-CN" i="1" dirty="0"/>
              <a:t>@</a:t>
            </a:r>
            <a:r>
              <a:rPr lang="en-US" altLang="zh-CN" i="1" dirty="0" err="1"/>
              <a:t>getShard</a:t>
            </a:r>
            <a:r>
              <a:rPr lang="en-US" altLang="zh-CN" i="1" dirty="0"/>
              <a:t>(</a:t>
            </a:r>
            <a:r>
              <a:rPr lang="en-US" altLang="zh-CN" i="1" dirty="0" err="1"/>
              <a:t>unitNo</a:t>
            </a:r>
            <a:r>
              <a:rPr lang="en-US" altLang="zh-CN" i="1" dirty="0"/>
              <a:t>) </a:t>
            </a:r>
            <a:r>
              <a:rPr lang="en-US" altLang="zh-CN" i="1" dirty="0" smtClean="0"/>
              <a:t> </a:t>
            </a:r>
            <a:r>
              <a:rPr lang="zh-CN" altLang="en-US" i="1" dirty="0" smtClean="0"/>
              <a:t>调用实体类对应的方法，以及传参。</a:t>
            </a:r>
            <a:endParaRPr lang="zh-CN" altLang="en-US" dirty="0"/>
          </a:p>
        </p:txBody>
      </p:sp>
    </p:spTree>
    <p:extLst>
      <p:ext uri="{BB962C8B-B14F-4D97-AF65-F5344CB8AC3E}">
        <p14:creationId xmlns:p14="http://schemas.microsoft.com/office/powerpoint/2010/main" val="1511904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绑定分库规则</a:t>
            </a:r>
            <a:endParaRPr lang="zh-CN" altLang="en-US" dirty="0">
              <a:latin typeface="微软雅黑" charset="0"/>
              <a:ea typeface="微软雅黑" charset="0"/>
            </a:endParaRPr>
          </a:p>
        </p:txBody>
      </p:sp>
      <p:sp>
        <p:nvSpPr>
          <p:cNvPr id="3" name="TextBox 2"/>
          <p:cNvSpPr txBox="1"/>
          <p:nvPr/>
        </p:nvSpPr>
        <p:spPr>
          <a:xfrm>
            <a:off x="79523" y="993917"/>
            <a:ext cx="10931198" cy="1200329"/>
          </a:xfrm>
          <a:prstGeom prst="rect">
            <a:avLst/>
          </a:prstGeom>
          <a:noFill/>
        </p:spPr>
        <p:txBody>
          <a:bodyPr wrap="none" rtlCol="0">
            <a:spAutoFit/>
          </a:bodyPr>
          <a:lstStyle/>
          <a:p>
            <a:r>
              <a:rPr lang="zh-CN" altLang="zh-CN" dirty="0"/>
              <a:t>配置了路由规则之后，需要匹配使用该路由规则的实体</a:t>
            </a:r>
            <a:r>
              <a:rPr lang="en-US" altLang="zh-CN" dirty="0"/>
              <a:t>Bean</a:t>
            </a:r>
            <a:r>
              <a:rPr lang="zh-CN" altLang="zh-CN" dirty="0"/>
              <a:t>或者</a:t>
            </a:r>
            <a:r>
              <a:rPr lang="en-US" altLang="zh-CN" dirty="0" err="1"/>
              <a:t>SqlId</a:t>
            </a:r>
            <a:r>
              <a:rPr lang="en-US" altLang="zh-CN" dirty="0"/>
              <a:t>,</a:t>
            </a:r>
            <a:r>
              <a:rPr lang="zh-CN" altLang="zh-CN" dirty="0"/>
              <a:t>从而达到激活分库规则的目的。</a:t>
            </a:r>
          </a:p>
          <a:p>
            <a:r>
              <a:rPr lang="en-US" altLang="zh-CN" dirty="0"/>
              <a:t>dal-</a:t>
            </a:r>
            <a:r>
              <a:rPr lang="en-US" altLang="zh-CN" dirty="0" err="1"/>
              <a:t>sql</a:t>
            </a:r>
            <a:r>
              <a:rPr lang="zh-CN" altLang="zh-CN" dirty="0"/>
              <a:t>方式是基于</a:t>
            </a:r>
            <a:r>
              <a:rPr lang="en-US" altLang="zh-CN" dirty="0" err="1"/>
              <a:t>sql</a:t>
            </a:r>
            <a:r>
              <a:rPr lang="zh-CN" altLang="zh-CN" dirty="0"/>
              <a:t>语句绑定分库规则，这里我们通过配置</a:t>
            </a:r>
            <a:r>
              <a:rPr lang="en-US" altLang="zh-CN" i="1" dirty="0" err="1"/>
              <a:t>shardMapping</a:t>
            </a:r>
            <a:r>
              <a:rPr lang="zh-CN" altLang="zh-CN" dirty="0"/>
              <a:t>路由规则的激活；</a:t>
            </a:r>
            <a:r>
              <a:rPr lang="en-US" altLang="zh-CN" dirty="0"/>
              <a:t>dal-</a:t>
            </a:r>
            <a:r>
              <a:rPr lang="en-US" altLang="zh-CN" dirty="0" err="1"/>
              <a:t>api</a:t>
            </a:r>
            <a:r>
              <a:rPr lang="zh-CN" altLang="zh-CN" dirty="0"/>
              <a:t>方式</a:t>
            </a:r>
            <a:r>
              <a:rPr lang="zh-CN" altLang="zh-CN" dirty="0" smtClean="0"/>
              <a:t>是</a:t>
            </a:r>
            <a:endParaRPr lang="en-US" altLang="zh-CN" dirty="0" smtClean="0"/>
          </a:p>
          <a:p>
            <a:r>
              <a:rPr lang="zh-CN" altLang="zh-CN" dirty="0" smtClean="0"/>
              <a:t>基于</a:t>
            </a:r>
            <a:r>
              <a:rPr lang="en-US" altLang="zh-CN" dirty="0" err="1"/>
              <a:t>javaBean</a:t>
            </a:r>
            <a:r>
              <a:rPr lang="zh-CN" altLang="zh-CN" dirty="0"/>
              <a:t>绑定分库规则，这里是通过注解的方式来实现。</a:t>
            </a:r>
          </a:p>
          <a:p>
            <a:endParaRPr lang="zh-CN" altLang="en-US" dirty="0"/>
          </a:p>
        </p:txBody>
      </p:sp>
      <p:sp>
        <p:nvSpPr>
          <p:cNvPr id="4" name="TextBox 3"/>
          <p:cNvSpPr txBox="1"/>
          <p:nvPr/>
        </p:nvSpPr>
        <p:spPr>
          <a:xfrm>
            <a:off x="225287" y="2080590"/>
            <a:ext cx="4051109" cy="369332"/>
          </a:xfrm>
          <a:prstGeom prst="rect">
            <a:avLst/>
          </a:prstGeom>
          <a:noFill/>
        </p:spPr>
        <p:txBody>
          <a:bodyPr wrap="none" rtlCol="0">
            <a:spAutoFit/>
          </a:bodyPr>
          <a:lstStyle/>
          <a:p>
            <a:pPr marL="0" lvl="3"/>
            <a:r>
              <a:rPr lang="en-US" altLang="zh-CN" dirty="0"/>
              <a:t>Dal-</a:t>
            </a:r>
            <a:r>
              <a:rPr lang="en-US" altLang="zh-CN" dirty="0" err="1"/>
              <a:t>sql</a:t>
            </a:r>
            <a:r>
              <a:rPr lang="zh-CN" altLang="zh-CN" b="1" dirty="0"/>
              <a:t>方式基于</a:t>
            </a:r>
            <a:r>
              <a:rPr lang="en-US" altLang="zh-CN" dirty="0" err="1"/>
              <a:t>sql</a:t>
            </a:r>
            <a:r>
              <a:rPr lang="zh-CN" altLang="zh-CN" b="1" dirty="0"/>
              <a:t>语句绑定分库</a:t>
            </a:r>
            <a:r>
              <a:rPr lang="zh-CN" altLang="zh-CN" b="1" dirty="0" smtClean="0"/>
              <a:t>规则</a:t>
            </a:r>
            <a:r>
              <a:rPr lang="en-US" altLang="zh-CN" dirty="0"/>
              <a:t>:</a:t>
            </a:r>
            <a:endParaRPr lang="zh-CN" altLang="zh-CN" b="1" dirty="0"/>
          </a:p>
        </p:txBody>
      </p:sp>
      <p:sp>
        <p:nvSpPr>
          <p:cNvPr id="9" name="Rectangle 3"/>
          <p:cNvSpPr>
            <a:spLocks noChangeArrowheads="1"/>
          </p:cNvSpPr>
          <p:nvPr/>
        </p:nvSpPr>
        <p:spPr bwMode="auto">
          <a:xfrm>
            <a:off x="379820" y="2617368"/>
            <a:ext cx="7107657" cy="2862322"/>
          </a:xfrm>
          <a:prstGeom prst="rect">
            <a:avLst/>
          </a:prstGeom>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shardMapping</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&lt;statement&gt;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test.selectUser</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&lt;/statement&gt;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&lt;shard-ref&gt;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expressionRouter</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&lt;/shard-ref&gt;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shardMapping</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shardMapping</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&lt;namespace&gt;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test,order</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&lt;/namespace&gt;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&lt;shard-ref&gt;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expressionRouter</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&lt;/shard-ref&gt;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&lt;/</a:t>
            </a:r>
            <a:r>
              <a:rPr kumimoji="0" lang="en-US" altLang="zh-CN"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shardMapping</a:t>
            </a: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&gt;	</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	</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p:txBody>
      </p:sp>
      <p:sp>
        <p:nvSpPr>
          <p:cNvPr id="10" name="TextBox 9"/>
          <p:cNvSpPr txBox="1"/>
          <p:nvPr/>
        </p:nvSpPr>
        <p:spPr>
          <a:xfrm>
            <a:off x="159032" y="2584177"/>
            <a:ext cx="4942379" cy="646331"/>
          </a:xfrm>
          <a:prstGeom prst="rect">
            <a:avLst/>
          </a:prstGeom>
          <a:noFill/>
        </p:spPr>
        <p:txBody>
          <a:bodyPr wrap="none" rtlCol="0">
            <a:spAutoFit/>
          </a:bodyPr>
          <a:lstStyle/>
          <a:p>
            <a:r>
              <a:rPr lang="en-US" altLang="zh-CN" dirty="0"/>
              <a:t>DAL-SQL</a:t>
            </a:r>
            <a:r>
              <a:rPr lang="zh-CN" altLang="zh-CN" dirty="0"/>
              <a:t>方式的</a:t>
            </a:r>
            <a:r>
              <a:rPr lang="en-US" altLang="zh-CN" i="1" dirty="0" err="1"/>
              <a:t>shardMapping</a:t>
            </a:r>
            <a:r>
              <a:rPr lang="zh-CN" altLang="zh-CN" dirty="0"/>
              <a:t>配置示例如下：</a:t>
            </a:r>
          </a:p>
          <a:p>
            <a:endParaRPr lang="zh-CN" altLang="en-US" dirty="0"/>
          </a:p>
        </p:txBody>
      </p:sp>
      <p:sp>
        <p:nvSpPr>
          <p:cNvPr id="11" name="TextBox 10"/>
          <p:cNvSpPr txBox="1"/>
          <p:nvPr/>
        </p:nvSpPr>
        <p:spPr>
          <a:xfrm>
            <a:off x="7580242" y="3523190"/>
            <a:ext cx="4426228" cy="1938992"/>
          </a:xfrm>
          <a:prstGeom prst="rect">
            <a:avLst/>
          </a:prstGeom>
          <a:noFill/>
        </p:spPr>
        <p:txBody>
          <a:bodyPr wrap="square" rtlCol="0">
            <a:spAutoFit/>
          </a:bodyPr>
          <a:lstStyle/>
          <a:p>
            <a:r>
              <a:rPr lang="zh-CN" altLang="zh-CN" sz="1200" dirty="0"/>
              <a:t>说明：</a:t>
            </a:r>
          </a:p>
          <a:p>
            <a:r>
              <a:rPr lang="en-US" altLang="zh-CN" sz="1200" dirty="0"/>
              <a:t>statement:</a:t>
            </a:r>
            <a:r>
              <a:rPr lang="zh-CN" altLang="zh-CN" sz="1200" dirty="0"/>
              <a:t>基于一个</a:t>
            </a:r>
            <a:r>
              <a:rPr lang="en-US" altLang="zh-CN" sz="1200" dirty="0" err="1"/>
              <a:t>sqlId</a:t>
            </a:r>
            <a:r>
              <a:rPr lang="zh-CN" altLang="zh-CN" sz="1200" dirty="0"/>
              <a:t>绑定某个</a:t>
            </a:r>
            <a:r>
              <a:rPr lang="en-US" altLang="zh-CN" sz="1200" dirty="0" err="1"/>
              <a:t>sql</a:t>
            </a:r>
            <a:r>
              <a:rPr lang="zh-CN" altLang="zh-CN" sz="1200" dirty="0"/>
              <a:t>语句与分库规则的对应关系；</a:t>
            </a:r>
          </a:p>
          <a:p>
            <a:r>
              <a:rPr lang="en-US" altLang="zh-CN" sz="1200" dirty="0"/>
              <a:t>namespace</a:t>
            </a:r>
            <a:r>
              <a:rPr lang="zh-CN" altLang="zh-CN" sz="1200" dirty="0"/>
              <a:t>：基于</a:t>
            </a:r>
            <a:r>
              <a:rPr lang="en-US" altLang="zh-CN" sz="1200" dirty="0" err="1"/>
              <a:t>sqlMap</a:t>
            </a:r>
            <a:r>
              <a:rPr lang="zh-CN" altLang="zh-CN" sz="1200" dirty="0"/>
              <a:t>绑定</a:t>
            </a:r>
            <a:r>
              <a:rPr lang="en-US" altLang="zh-CN" sz="1200" dirty="0" err="1"/>
              <a:t>namaspace</a:t>
            </a:r>
            <a:r>
              <a:rPr lang="zh-CN" altLang="zh-CN" sz="1200" dirty="0"/>
              <a:t>下所有</a:t>
            </a:r>
            <a:r>
              <a:rPr lang="en-US" altLang="zh-CN" sz="1200" dirty="0" err="1"/>
              <a:t>sql</a:t>
            </a:r>
            <a:r>
              <a:rPr lang="zh-CN" altLang="zh-CN" sz="1200" dirty="0"/>
              <a:t>语句与</a:t>
            </a:r>
            <a:r>
              <a:rPr lang="zh-CN" altLang="zh-CN" sz="1200" dirty="0" smtClean="0"/>
              <a:t>分库</a:t>
            </a:r>
            <a:endParaRPr lang="en-US" altLang="zh-CN" sz="1200" dirty="0" smtClean="0"/>
          </a:p>
          <a:p>
            <a:r>
              <a:rPr lang="zh-CN" altLang="zh-CN" sz="1200" dirty="0" smtClean="0"/>
              <a:t>规则</a:t>
            </a:r>
            <a:r>
              <a:rPr lang="zh-CN" altLang="zh-CN" sz="1200" dirty="0"/>
              <a:t>的对应关系；</a:t>
            </a:r>
          </a:p>
          <a:p>
            <a:r>
              <a:rPr lang="en-US" altLang="zh-CN" sz="1200" i="1" dirty="0"/>
              <a:t>shard-ref:</a:t>
            </a:r>
            <a:r>
              <a:rPr lang="zh-CN" altLang="zh-CN" sz="1200" dirty="0"/>
              <a:t>表示对应的路由规则名称，即配置路由规则</a:t>
            </a:r>
            <a:r>
              <a:rPr lang="zh-CN" altLang="zh-CN" sz="1200" dirty="0" smtClean="0"/>
              <a:t>时</a:t>
            </a:r>
            <a:endParaRPr lang="en-US" altLang="zh-CN" sz="1200" dirty="0" smtClean="0"/>
          </a:p>
          <a:p>
            <a:r>
              <a:rPr lang="en-US" altLang="zh-CN" sz="1200" i="1" dirty="0" err="1" smtClean="0"/>
              <a:t>shardRouter</a:t>
            </a:r>
            <a:r>
              <a:rPr lang="zh-CN" altLang="zh-CN" sz="1200" dirty="0"/>
              <a:t>的属性</a:t>
            </a:r>
            <a:r>
              <a:rPr lang="en-US" altLang="zh-CN" sz="1200" i="1" dirty="0"/>
              <a:t>id </a:t>
            </a:r>
            <a:r>
              <a:rPr lang="en-US" altLang="zh-CN" sz="1200" dirty="0"/>
              <a:t>;</a:t>
            </a:r>
            <a:endParaRPr lang="zh-CN" altLang="zh-CN" sz="1200" dirty="0"/>
          </a:p>
          <a:p>
            <a:r>
              <a:rPr lang="zh-CN" altLang="zh-CN" sz="1200" dirty="0"/>
              <a:t>这里支持同时多个</a:t>
            </a:r>
            <a:r>
              <a:rPr lang="en-US" altLang="zh-CN" sz="1200" dirty="0"/>
              <a:t>statement/</a:t>
            </a:r>
            <a:r>
              <a:rPr lang="en-US" altLang="zh-CN" sz="1200" dirty="0" err="1"/>
              <a:t>amespace</a:t>
            </a:r>
            <a:r>
              <a:rPr lang="zh-CN" altLang="zh-CN" sz="1200" dirty="0"/>
              <a:t>对应同一个分库规则</a:t>
            </a:r>
            <a:r>
              <a:rPr lang="zh-CN" altLang="zh-CN" sz="1200" dirty="0" smtClean="0"/>
              <a:t>，</a:t>
            </a:r>
            <a:endParaRPr lang="en-US" altLang="zh-CN" sz="1200" dirty="0" smtClean="0"/>
          </a:p>
          <a:p>
            <a:r>
              <a:rPr lang="zh-CN" altLang="zh-CN" sz="1200" dirty="0" smtClean="0"/>
              <a:t>多</a:t>
            </a:r>
            <a:r>
              <a:rPr lang="zh-CN" altLang="zh-CN" sz="1200" dirty="0"/>
              <a:t>个</a:t>
            </a:r>
            <a:r>
              <a:rPr lang="en-US" altLang="zh-CN" sz="1200" dirty="0" err="1"/>
              <a:t>sqlId</a:t>
            </a:r>
            <a:r>
              <a:rPr lang="zh-CN" altLang="zh-CN" sz="1200" dirty="0"/>
              <a:t>或</a:t>
            </a:r>
            <a:r>
              <a:rPr lang="en-US" altLang="zh-CN" sz="1200" dirty="0"/>
              <a:t>namespace</a:t>
            </a:r>
            <a:r>
              <a:rPr lang="zh-CN" altLang="zh-CN" sz="1200" dirty="0"/>
              <a:t>之间只需“</a:t>
            </a:r>
            <a:r>
              <a:rPr lang="en-US" altLang="zh-CN" sz="1200" dirty="0"/>
              <a:t>,</a:t>
            </a:r>
            <a:r>
              <a:rPr lang="zh-CN" altLang="zh-CN" sz="1200" dirty="0"/>
              <a:t>”隔开即可。</a:t>
            </a:r>
          </a:p>
          <a:p>
            <a:endParaRPr lang="zh-CN" altLang="en-US" sz="1200" dirty="0"/>
          </a:p>
        </p:txBody>
      </p:sp>
    </p:spTree>
    <p:extLst>
      <p:ext uri="{BB962C8B-B14F-4D97-AF65-F5344CB8AC3E}">
        <p14:creationId xmlns:p14="http://schemas.microsoft.com/office/powerpoint/2010/main" val="155563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绑定分库规则</a:t>
            </a:r>
            <a:endParaRPr lang="zh-CN" altLang="en-US" dirty="0">
              <a:latin typeface="微软雅黑" charset="0"/>
              <a:ea typeface="微软雅黑" charset="0"/>
            </a:endParaRPr>
          </a:p>
        </p:txBody>
      </p:sp>
      <p:sp>
        <p:nvSpPr>
          <p:cNvPr id="8" name="Rectangle 1"/>
          <p:cNvSpPr>
            <a:spLocks noChangeArrowheads="1"/>
          </p:cNvSpPr>
          <p:nvPr/>
        </p:nvSpPr>
        <p:spPr bwMode="auto">
          <a:xfrm>
            <a:off x="485630" y="2188381"/>
            <a:ext cx="5330825" cy="2396882"/>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r>
              <a:rPr lang="en-US" altLang="zh-CN" dirty="0">
                <a:solidFill>
                  <a:schemeClr val="bg1"/>
                </a:solidFill>
              </a:rPr>
              <a:t>@</a:t>
            </a:r>
            <a:r>
              <a:rPr lang="en-US" altLang="zh-CN" dirty="0" err="1">
                <a:solidFill>
                  <a:schemeClr val="bg1"/>
                </a:solidFill>
              </a:rPr>
              <a:t>ShardMapping</a:t>
            </a:r>
            <a:r>
              <a:rPr lang="en-US" altLang="zh-CN" dirty="0">
                <a:solidFill>
                  <a:schemeClr val="bg1"/>
                </a:solidFill>
              </a:rPr>
              <a:t>(</a:t>
            </a:r>
            <a:r>
              <a:rPr lang="en-US" altLang="zh-CN" dirty="0" err="1">
                <a:solidFill>
                  <a:schemeClr val="bg1"/>
                </a:solidFill>
              </a:rPr>
              <a:t>shardRef</a:t>
            </a:r>
            <a:r>
              <a:rPr lang="en-US" altLang="zh-CN" dirty="0">
                <a:solidFill>
                  <a:schemeClr val="bg1"/>
                </a:solidFill>
              </a:rPr>
              <a:t>="</a:t>
            </a:r>
            <a:r>
              <a:rPr lang="en-US" altLang="zh-CN" dirty="0" err="1">
                <a:solidFill>
                  <a:schemeClr val="bg1"/>
                </a:solidFill>
              </a:rPr>
              <a:t>expressionRouter</a:t>
            </a:r>
            <a:r>
              <a:rPr lang="en-US" altLang="zh-CN" dirty="0">
                <a:solidFill>
                  <a:schemeClr val="bg1"/>
                </a:solidFill>
              </a:rPr>
              <a:t>")</a:t>
            </a:r>
            <a:endParaRPr lang="zh-CN" altLang="zh-CN" dirty="0">
              <a:solidFill>
                <a:schemeClr val="bg1"/>
              </a:solidFill>
            </a:endParaRPr>
          </a:p>
          <a:p>
            <a:r>
              <a:rPr lang="en-US" altLang="zh-CN" b="1" dirty="0">
                <a:solidFill>
                  <a:schemeClr val="bg1"/>
                </a:solidFill>
              </a:rPr>
              <a:t>	public</a:t>
            </a:r>
            <a:r>
              <a:rPr lang="en-US" altLang="zh-CN" dirty="0">
                <a:solidFill>
                  <a:schemeClr val="bg1"/>
                </a:solidFill>
              </a:rPr>
              <a:t> </a:t>
            </a:r>
            <a:r>
              <a:rPr lang="en-US" altLang="zh-CN" b="1" dirty="0">
                <a:solidFill>
                  <a:schemeClr val="bg1"/>
                </a:solidFill>
              </a:rPr>
              <a:t>class</a:t>
            </a:r>
            <a:r>
              <a:rPr lang="en-US" altLang="zh-CN" dirty="0">
                <a:solidFill>
                  <a:schemeClr val="bg1"/>
                </a:solidFill>
              </a:rPr>
              <a:t> Author </a:t>
            </a:r>
            <a:r>
              <a:rPr lang="en-US" altLang="zh-CN" b="1" dirty="0">
                <a:solidFill>
                  <a:schemeClr val="bg1"/>
                </a:solidFill>
              </a:rPr>
              <a:t>implements</a:t>
            </a:r>
            <a:r>
              <a:rPr lang="en-US" altLang="zh-CN" dirty="0">
                <a:solidFill>
                  <a:schemeClr val="bg1"/>
                </a:solidFill>
              </a:rPr>
              <a:t> </a:t>
            </a:r>
            <a:r>
              <a:rPr lang="en-US" altLang="zh-CN" dirty="0" err="1">
                <a:solidFill>
                  <a:schemeClr val="bg1"/>
                </a:solidFill>
              </a:rPr>
              <a:t>Serializable</a:t>
            </a:r>
            <a:r>
              <a:rPr lang="en-US" altLang="zh-CN" dirty="0">
                <a:solidFill>
                  <a:schemeClr val="bg1"/>
                </a:solidFill>
              </a:rPr>
              <a:t> {</a:t>
            </a:r>
            <a:endParaRPr lang="zh-CN" altLang="zh-CN" dirty="0">
              <a:solidFill>
                <a:schemeClr val="bg1"/>
              </a:solidFill>
            </a:endParaRPr>
          </a:p>
          <a:p>
            <a:r>
              <a:rPr lang="en-US" altLang="zh-CN" dirty="0">
                <a:solidFill>
                  <a:schemeClr val="bg1"/>
                </a:solidFill>
              </a:rPr>
              <a:t>   	 	</a:t>
            </a:r>
            <a:r>
              <a:rPr lang="en-US" altLang="zh-CN" b="1" dirty="0">
                <a:solidFill>
                  <a:schemeClr val="bg1"/>
                </a:solidFill>
              </a:rPr>
              <a:t>private</a:t>
            </a:r>
            <a:r>
              <a:rPr lang="en-US" altLang="zh-CN" dirty="0">
                <a:solidFill>
                  <a:schemeClr val="bg1"/>
                </a:solidFill>
              </a:rPr>
              <a:t> </a:t>
            </a:r>
            <a:r>
              <a:rPr lang="en-US" altLang="zh-CN" b="1" dirty="0">
                <a:solidFill>
                  <a:schemeClr val="bg1"/>
                </a:solidFill>
              </a:rPr>
              <a:t>static</a:t>
            </a:r>
            <a:r>
              <a:rPr lang="en-US" altLang="zh-CN" dirty="0">
                <a:solidFill>
                  <a:schemeClr val="bg1"/>
                </a:solidFill>
              </a:rPr>
              <a:t> </a:t>
            </a:r>
            <a:r>
              <a:rPr lang="en-US" altLang="zh-CN" b="1" dirty="0">
                <a:solidFill>
                  <a:schemeClr val="bg1"/>
                </a:solidFill>
              </a:rPr>
              <a:t>final</a:t>
            </a:r>
            <a:r>
              <a:rPr lang="en-US" altLang="zh-CN" dirty="0">
                <a:solidFill>
                  <a:schemeClr val="bg1"/>
                </a:solidFill>
              </a:rPr>
              <a:t> </a:t>
            </a:r>
            <a:r>
              <a:rPr lang="en-US" altLang="zh-CN" b="1" dirty="0">
                <a:solidFill>
                  <a:schemeClr val="bg1"/>
                </a:solidFill>
              </a:rPr>
              <a:t>long</a:t>
            </a:r>
            <a:r>
              <a:rPr lang="en-US" altLang="zh-CN" dirty="0">
                <a:solidFill>
                  <a:schemeClr val="bg1"/>
                </a:solidFill>
              </a:rPr>
              <a:t> </a:t>
            </a:r>
            <a:r>
              <a:rPr lang="en-US" altLang="zh-CN" i="1" dirty="0" err="1">
                <a:solidFill>
                  <a:schemeClr val="bg1"/>
                </a:solidFill>
              </a:rPr>
              <a:t>serialVersionUID</a:t>
            </a:r>
            <a:r>
              <a:rPr lang="en-US" altLang="zh-CN" dirty="0">
                <a:solidFill>
                  <a:schemeClr val="bg1"/>
                </a:solidFill>
              </a:rPr>
              <a:t> = 1L;</a:t>
            </a:r>
            <a:endParaRPr lang="zh-CN" altLang="zh-CN" dirty="0">
              <a:solidFill>
                <a:schemeClr val="bg1"/>
              </a:solidFill>
            </a:endParaRPr>
          </a:p>
          <a:p>
            <a:r>
              <a:rPr lang="en-US" altLang="zh-CN" dirty="0">
                <a:solidFill>
                  <a:schemeClr val="bg1"/>
                </a:solidFill>
              </a:rPr>
              <a:t>    		</a:t>
            </a:r>
            <a:r>
              <a:rPr lang="en-US" altLang="zh-CN" b="1" dirty="0">
                <a:solidFill>
                  <a:schemeClr val="bg1"/>
                </a:solidFill>
              </a:rPr>
              <a:t>protected</a:t>
            </a:r>
            <a:r>
              <a:rPr lang="en-US" altLang="zh-CN" dirty="0">
                <a:solidFill>
                  <a:schemeClr val="bg1"/>
                </a:solidFill>
              </a:rPr>
              <a:t> </a:t>
            </a:r>
            <a:r>
              <a:rPr lang="en-US" altLang="zh-CN" b="1" dirty="0" err="1">
                <a:solidFill>
                  <a:schemeClr val="bg1"/>
                </a:solidFill>
              </a:rPr>
              <a:t>int</a:t>
            </a:r>
            <a:r>
              <a:rPr lang="en-US" altLang="zh-CN" dirty="0">
                <a:solidFill>
                  <a:schemeClr val="bg1"/>
                </a:solidFill>
              </a:rPr>
              <a:t> </a:t>
            </a:r>
            <a:r>
              <a:rPr lang="en-US" altLang="zh-CN" dirty="0" err="1">
                <a:solidFill>
                  <a:schemeClr val="bg1"/>
                </a:solidFill>
              </a:rPr>
              <a:t>userId</a:t>
            </a:r>
            <a:r>
              <a:rPr lang="en-US" altLang="zh-CN" dirty="0">
                <a:solidFill>
                  <a:schemeClr val="bg1"/>
                </a:solidFill>
              </a:rPr>
              <a:t>;</a:t>
            </a:r>
            <a:endParaRPr lang="zh-CN" altLang="zh-CN" dirty="0">
              <a:solidFill>
                <a:schemeClr val="bg1"/>
              </a:solidFill>
            </a:endParaRPr>
          </a:p>
        </p:txBody>
      </p:sp>
      <p:sp>
        <p:nvSpPr>
          <p:cNvPr id="5" name="TextBox 4"/>
          <p:cNvSpPr txBox="1"/>
          <p:nvPr/>
        </p:nvSpPr>
        <p:spPr>
          <a:xfrm>
            <a:off x="503583" y="1126435"/>
            <a:ext cx="4496744" cy="369332"/>
          </a:xfrm>
          <a:prstGeom prst="rect">
            <a:avLst/>
          </a:prstGeom>
          <a:noFill/>
        </p:spPr>
        <p:txBody>
          <a:bodyPr wrap="none" rtlCol="0">
            <a:spAutoFit/>
          </a:bodyPr>
          <a:lstStyle/>
          <a:p>
            <a:pPr marL="0" lvl="3"/>
            <a:r>
              <a:rPr lang="en-US" altLang="zh-CN" dirty="0"/>
              <a:t>Dal-</a:t>
            </a:r>
            <a:r>
              <a:rPr lang="en-US" altLang="zh-CN" dirty="0" err="1"/>
              <a:t>api</a:t>
            </a:r>
            <a:r>
              <a:rPr lang="zh-CN" altLang="zh-CN" b="1" dirty="0"/>
              <a:t>方式基于</a:t>
            </a:r>
            <a:r>
              <a:rPr lang="en-US" altLang="zh-CN" dirty="0"/>
              <a:t>JavaBean</a:t>
            </a:r>
            <a:r>
              <a:rPr lang="zh-CN" altLang="zh-CN" b="1" dirty="0"/>
              <a:t>绑定分库</a:t>
            </a:r>
            <a:r>
              <a:rPr lang="zh-CN" altLang="zh-CN" b="1" dirty="0" smtClean="0"/>
              <a:t>规则</a:t>
            </a:r>
            <a:r>
              <a:rPr lang="zh-CN" altLang="en-US" dirty="0" smtClean="0"/>
              <a:t>：</a:t>
            </a:r>
            <a:endParaRPr lang="zh-CN" altLang="zh-CN" b="1" dirty="0"/>
          </a:p>
        </p:txBody>
      </p:sp>
      <p:sp>
        <p:nvSpPr>
          <p:cNvPr id="6" name="TextBox 5"/>
          <p:cNvSpPr txBox="1"/>
          <p:nvPr/>
        </p:nvSpPr>
        <p:spPr>
          <a:xfrm>
            <a:off x="490339" y="1563759"/>
            <a:ext cx="6587060" cy="369332"/>
          </a:xfrm>
          <a:prstGeom prst="rect">
            <a:avLst/>
          </a:prstGeom>
          <a:noFill/>
        </p:spPr>
        <p:txBody>
          <a:bodyPr wrap="none" rtlCol="0">
            <a:spAutoFit/>
          </a:bodyPr>
          <a:lstStyle/>
          <a:p>
            <a:r>
              <a:rPr lang="en-US" altLang="zh-CN" dirty="0"/>
              <a:t>Dal-</a:t>
            </a:r>
            <a:r>
              <a:rPr lang="en-US" altLang="zh-CN" dirty="0" err="1"/>
              <a:t>api</a:t>
            </a:r>
            <a:r>
              <a:rPr lang="zh-CN" altLang="zh-CN" dirty="0"/>
              <a:t>通过</a:t>
            </a:r>
            <a:r>
              <a:rPr lang="en-US" altLang="zh-CN" dirty="0"/>
              <a:t>@</a:t>
            </a:r>
            <a:r>
              <a:rPr lang="en-US" altLang="zh-CN" dirty="0" err="1"/>
              <a:t>ShardMapping</a:t>
            </a:r>
            <a:r>
              <a:rPr lang="zh-CN" altLang="zh-CN" dirty="0"/>
              <a:t>注解来绑定</a:t>
            </a:r>
            <a:r>
              <a:rPr lang="en-US" altLang="zh-CN" dirty="0" err="1"/>
              <a:t>shardRef</a:t>
            </a:r>
            <a:r>
              <a:rPr lang="zh-CN" altLang="zh-CN" dirty="0"/>
              <a:t>，示例如下</a:t>
            </a:r>
            <a:r>
              <a:rPr lang="zh-CN" altLang="zh-CN" dirty="0" smtClean="0"/>
              <a:t>：</a:t>
            </a:r>
            <a:endParaRPr lang="zh-CN" altLang="zh-CN" dirty="0"/>
          </a:p>
        </p:txBody>
      </p:sp>
    </p:spTree>
    <p:extLst>
      <p:ext uri="{BB962C8B-B14F-4D97-AF65-F5344CB8AC3E}">
        <p14:creationId xmlns:p14="http://schemas.microsoft.com/office/powerpoint/2010/main" val="397903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a:t>
            </a:r>
            <a:r>
              <a:rPr lang="zh-CN" altLang="en-US" dirty="0">
                <a:latin typeface="微软雅黑" charset="0"/>
                <a:ea typeface="微软雅黑" charset="0"/>
              </a:rPr>
              <a:t>分库使用介绍</a:t>
            </a:r>
            <a:r>
              <a:rPr lang="en-US" altLang="zh-CN" dirty="0" smtClean="0">
                <a:latin typeface="微软雅黑" charset="0"/>
                <a:ea typeface="微软雅黑" charset="0"/>
              </a:rPr>
              <a:t>-</a:t>
            </a:r>
            <a:r>
              <a:rPr lang="zh-CN" altLang="zh-CN" dirty="0"/>
              <a:t>实例化分库客户端</a:t>
            </a:r>
            <a:endParaRPr lang="zh-CN" altLang="en-US" dirty="0">
              <a:latin typeface="微软雅黑" charset="0"/>
              <a:ea typeface="微软雅黑" charset="0"/>
            </a:endParaRPr>
          </a:p>
        </p:txBody>
      </p:sp>
      <p:sp>
        <p:nvSpPr>
          <p:cNvPr id="3" name="矩形 2"/>
          <p:cNvSpPr/>
          <p:nvPr/>
        </p:nvSpPr>
        <p:spPr>
          <a:xfrm>
            <a:off x="490363" y="860753"/>
            <a:ext cx="10323411" cy="923330"/>
          </a:xfrm>
          <a:prstGeom prst="rect">
            <a:avLst/>
          </a:prstGeom>
        </p:spPr>
        <p:txBody>
          <a:bodyPr wrap="square">
            <a:spAutoFit/>
          </a:bodyPr>
          <a:lstStyle/>
          <a:p>
            <a:r>
              <a:rPr lang="zh-CN" altLang="zh-CN" dirty="0"/>
              <a:t>完成了数据源配置、分库数据源管理器的配置、分库规则的配置和激活之后，就需要把刚刚配置好的</a:t>
            </a:r>
            <a:r>
              <a:rPr lang="en-US" altLang="zh-CN" i="1" dirty="0"/>
              <a:t>sharding</a:t>
            </a:r>
            <a:r>
              <a:rPr lang="en-US" altLang="zh-CN" dirty="0"/>
              <a:t>.</a:t>
            </a:r>
            <a:r>
              <a:rPr lang="en-US" altLang="zh-CN" i="1" dirty="0"/>
              <a:t>xml</a:t>
            </a:r>
            <a:r>
              <a:rPr lang="zh-CN" altLang="zh-CN" dirty="0"/>
              <a:t>注入到</a:t>
            </a:r>
            <a:r>
              <a:rPr lang="en-US" altLang="zh-CN" i="1" dirty="0" err="1"/>
              <a:t>shardingDalClient</a:t>
            </a:r>
            <a:r>
              <a:rPr lang="zh-CN" altLang="zh-CN" dirty="0"/>
              <a:t>的配置中，实例化分库客户端就可以使用了：</a:t>
            </a:r>
          </a:p>
          <a:p>
            <a:endParaRPr lang="zh-CN" altLang="zh-CN" dirty="0"/>
          </a:p>
        </p:txBody>
      </p:sp>
      <p:sp>
        <p:nvSpPr>
          <p:cNvPr id="4" name="TextBox 3"/>
          <p:cNvSpPr txBox="1"/>
          <p:nvPr/>
        </p:nvSpPr>
        <p:spPr>
          <a:xfrm>
            <a:off x="622852" y="1550517"/>
            <a:ext cx="10853531" cy="36009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altLang="zh-CN" sz="1200" dirty="0"/>
              <a:t>&lt;!-- </a:t>
            </a:r>
            <a:r>
              <a:rPr lang="zh-CN" altLang="en-US" sz="1200" dirty="0"/>
              <a:t>多数据源环境 </a:t>
            </a:r>
            <a:r>
              <a:rPr lang="en-US" altLang="zh-CN" sz="1200" dirty="0"/>
              <a:t>--&gt;</a:t>
            </a:r>
          </a:p>
          <a:p>
            <a:r>
              <a:rPr lang="en-US" altLang="zh-CN" sz="1200" dirty="0"/>
              <a:t>&lt;bean id=</a:t>
            </a:r>
            <a:r>
              <a:rPr lang="en-US" altLang="zh-CN" sz="1200" i="1" dirty="0"/>
              <a:t>"</a:t>
            </a:r>
            <a:r>
              <a:rPr lang="en-US" altLang="zh-CN" sz="1200" i="1" dirty="0" err="1"/>
              <a:t>shardingDalClient</a:t>
            </a:r>
            <a:r>
              <a:rPr lang="en-US" altLang="zh-CN" sz="1200" i="1" dirty="0"/>
              <a:t>" class="</a:t>
            </a:r>
            <a:r>
              <a:rPr lang="en-US" altLang="zh-CN" sz="1200" i="1" dirty="0" err="1"/>
              <a:t>com.suning.framework.dal.client.support.ShardingDalClient</a:t>
            </a:r>
            <a:r>
              <a:rPr lang="en-US" altLang="zh-CN" sz="1200" i="1" dirty="0"/>
              <a:t>"&gt;</a:t>
            </a:r>
          </a:p>
          <a:p>
            <a:r>
              <a:rPr lang="en-US" altLang="zh-CN" sz="1200" dirty="0"/>
              <a:t>&lt;!-- </a:t>
            </a:r>
            <a:r>
              <a:rPr lang="zh-CN" altLang="en-US" sz="1200" dirty="0"/>
              <a:t>注入数据源管理器 </a:t>
            </a:r>
            <a:r>
              <a:rPr lang="en-US" altLang="zh-CN" sz="1200" dirty="0"/>
              <a:t>--&gt;</a:t>
            </a:r>
          </a:p>
          <a:p>
            <a:r>
              <a:rPr lang="en-US" altLang="zh-CN" sz="1200" dirty="0"/>
              <a:t>&lt;property name=</a:t>
            </a:r>
            <a:r>
              <a:rPr lang="en-US" altLang="zh-CN" sz="1200" i="1" dirty="0"/>
              <a:t>"</a:t>
            </a:r>
            <a:r>
              <a:rPr lang="en-US" altLang="zh-CN" sz="1200" i="1" dirty="0" err="1"/>
              <a:t>shardRegister</a:t>
            </a:r>
            <a:r>
              <a:rPr lang="en-US" altLang="zh-CN" sz="1200" i="1" dirty="0"/>
              <a:t>" ref="</a:t>
            </a:r>
            <a:r>
              <a:rPr lang="en-US" altLang="zh-CN" sz="1200" i="1" dirty="0" err="1"/>
              <a:t>shardRegister</a:t>
            </a:r>
            <a:r>
              <a:rPr lang="en-US" altLang="zh-CN" sz="1200" i="1" dirty="0"/>
              <a:t>" /&gt;</a:t>
            </a:r>
          </a:p>
          <a:p>
            <a:r>
              <a:rPr lang="en-US" altLang="zh-CN" sz="1200" dirty="0"/>
              <a:t>&lt;!-- </a:t>
            </a:r>
            <a:r>
              <a:rPr lang="en-US" altLang="zh-CN" sz="1200" dirty="0" err="1"/>
              <a:t>sqlMap</a:t>
            </a:r>
            <a:r>
              <a:rPr lang="zh-CN" altLang="en-US" sz="1200" dirty="0"/>
              <a:t>文件路径配置 </a:t>
            </a:r>
            <a:r>
              <a:rPr lang="en-US" altLang="zh-CN" sz="1200" dirty="0"/>
              <a:t>--&gt;</a:t>
            </a:r>
          </a:p>
          <a:p>
            <a:r>
              <a:rPr lang="en-US" altLang="zh-CN" sz="1200" dirty="0"/>
              <a:t>&lt;property name=</a:t>
            </a:r>
            <a:r>
              <a:rPr lang="en-US" altLang="zh-CN" sz="1200" i="1" dirty="0"/>
              <a:t>"</a:t>
            </a:r>
            <a:r>
              <a:rPr lang="en-US" altLang="zh-CN" sz="1200" i="1" dirty="0" err="1"/>
              <a:t>sqlMapConfigLocation</a:t>
            </a:r>
            <a:r>
              <a:rPr lang="en-US" altLang="zh-CN" sz="1200" i="1" dirty="0"/>
              <a:t>" value="</a:t>
            </a:r>
            <a:r>
              <a:rPr lang="en-US" altLang="zh-CN" sz="1200" i="1" dirty="0" err="1"/>
              <a:t>classpath</a:t>
            </a:r>
            <a:r>
              <a:rPr lang="en-US" altLang="zh-CN" sz="1200" i="1" dirty="0"/>
              <a:t>*:</a:t>
            </a:r>
            <a:r>
              <a:rPr lang="en-US" altLang="zh-CN" sz="1200" i="1" dirty="0" err="1"/>
              <a:t>conf</a:t>
            </a:r>
            <a:r>
              <a:rPr lang="en-US" altLang="zh-CN" sz="1200" i="1" dirty="0"/>
              <a:t>/</a:t>
            </a:r>
            <a:r>
              <a:rPr lang="en-US" altLang="zh-CN" sz="1200" i="1" dirty="0" err="1"/>
              <a:t>sqlMap</a:t>
            </a:r>
            <a:r>
              <a:rPr lang="en-US" altLang="zh-CN" sz="1200" i="1" dirty="0"/>
              <a:t>/*/</a:t>
            </a:r>
            <a:r>
              <a:rPr lang="en-US" altLang="zh-CN" sz="1200" i="1" dirty="0" err="1"/>
              <a:t>sqlMap</a:t>
            </a:r>
            <a:r>
              <a:rPr lang="en-US" altLang="zh-CN" sz="1200" i="1" dirty="0"/>
              <a:t>_*.xml" /&gt;</a:t>
            </a:r>
          </a:p>
          <a:p>
            <a:r>
              <a:rPr lang="en-US" altLang="zh-CN" sz="1200" dirty="0"/>
              <a:t>&lt;!-- </a:t>
            </a:r>
            <a:r>
              <a:rPr lang="zh-CN" altLang="en-US" sz="1200" dirty="0"/>
              <a:t>路由规则文件路径配置 </a:t>
            </a:r>
            <a:r>
              <a:rPr lang="en-US" altLang="zh-CN" sz="1200" dirty="0"/>
              <a:t>--&gt;</a:t>
            </a:r>
          </a:p>
          <a:p>
            <a:r>
              <a:rPr lang="en-US" altLang="zh-CN" sz="1200" dirty="0"/>
              <a:t>&lt;property name=</a:t>
            </a:r>
            <a:r>
              <a:rPr lang="en-US" altLang="zh-CN" sz="1200" i="1" dirty="0"/>
              <a:t>"</a:t>
            </a:r>
            <a:r>
              <a:rPr lang="en-US" altLang="zh-CN" sz="1200" i="1" dirty="0" err="1"/>
              <a:t>shardingConfigLocation</a:t>
            </a:r>
            <a:r>
              <a:rPr lang="en-US" altLang="zh-CN" sz="1200" i="1" dirty="0"/>
              <a:t>" value="</a:t>
            </a:r>
            <a:r>
              <a:rPr lang="en-US" altLang="zh-CN" sz="1200" i="1" dirty="0" err="1"/>
              <a:t>classpath</a:t>
            </a:r>
            <a:r>
              <a:rPr lang="en-US" altLang="zh-CN" sz="1200" i="1" dirty="0"/>
              <a:t>*:</a:t>
            </a:r>
            <a:r>
              <a:rPr lang="en-US" altLang="zh-CN" sz="1200" i="1" dirty="0" err="1"/>
              <a:t>conf</a:t>
            </a:r>
            <a:r>
              <a:rPr lang="en-US" altLang="zh-CN" sz="1200" i="1" dirty="0"/>
              <a:t>/</a:t>
            </a:r>
            <a:r>
              <a:rPr lang="en-US" altLang="zh-CN" sz="1200" i="1" dirty="0" err="1"/>
              <a:t>sharding</a:t>
            </a:r>
            <a:r>
              <a:rPr lang="en-US" altLang="zh-CN" sz="1200" i="1" dirty="0"/>
              <a:t>/${</a:t>
            </a:r>
            <a:r>
              <a:rPr lang="en-US" altLang="zh-CN" sz="1200" i="1" dirty="0" err="1"/>
              <a:t>envName</a:t>
            </a:r>
            <a:r>
              <a:rPr lang="en-US" altLang="zh-CN" sz="1200" i="1" dirty="0"/>
              <a:t>}/*.xml" /&gt;</a:t>
            </a:r>
          </a:p>
          <a:p>
            <a:r>
              <a:rPr lang="en-US" altLang="zh-CN" sz="1200" dirty="0"/>
              <a:t>&lt;!-- </a:t>
            </a:r>
            <a:r>
              <a:rPr lang="zh-CN" altLang="en-US" sz="1200" dirty="0"/>
              <a:t>实体</a:t>
            </a:r>
            <a:r>
              <a:rPr lang="en-US" altLang="zh-CN" sz="1200" dirty="0"/>
              <a:t>bean</a:t>
            </a:r>
            <a:r>
              <a:rPr lang="zh-CN" altLang="en-US" sz="1200" dirty="0"/>
              <a:t>路径配置 </a:t>
            </a:r>
            <a:r>
              <a:rPr lang="en-US" altLang="zh-CN" sz="1200" dirty="0"/>
              <a:t>--&gt;</a:t>
            </a:r>
          </a:p>
          <a:p>
            <a:r>
              <a:rPr lang="en-US" altLang="zh-CN" sz="1200" dirty="0"/>
              <a:t>&lt;property name=</a:t>
            </a:r>
            <a:r>
              <a:rPr lang="en-US" altLang="zh-CN" sz="1200" i="1" dirty="0"/>
              <a:t>"</a:t>
            </a:r>
            <a:r>
              <a:rPr lang="en-US" altLang="zh-CN" sz="1200" i="1" dirty="0" err="1"/>
              <a:t>entityPackage</a:t>
            </a:r>
            <a:r>
              <a:rPr lang="en-US" altLang="zh-CN" sz="1200" i="1" dirty="0"/>
              <a:t>" value="</a:t>
            </a:r>
            <a:r>
              <a:rPr lang="en-US" altLang="zh-CN" sz="1200" i="1" dirty="0" err="1"/>
              <a:t>com.suning.ldcs.dal</a:t>
            </a:r>
            <a:r>
              <a:rPr lang="en-US" altLang="zh-CN" sz="1200" i="1" dirty="0"/>
              <a:t>" /&gt;</a:t>
            </a:r>
          </a:p>
          <a:p>
            <a:r>
              <a:rPr lang="en-US" altLang="zh-CN" sz="1200" dirty="0"/>
              <a:t>&lt;!-- </a:t>
            </a:r>
            <a:r>
              <a:rPr lang="zh-CN" altLang="en-US" sz="1200" dirty="0"/>
              <a:t>默认数据源 </a:t>
            </a:r>
            <a:r>
              <a:rPr lang="en-US" altLang="zh-CN" sz="1200" dirty="0"/>
              <a:t>--&gt;</a:t>
            </a:r>
          </a:p>
          <a:p>
            <a:r>
              <a:rPr lang="en-US" altLang="zh-CN" sz="1200" dirty="0"/>
              <a:t>&lt;property name=</a:t>
            </a:r>
            <a:r>
              <a:rPr lang="en-US" altLang="zh-CN" sz="1200" i="1" dirty="0"/>
              <a:t>"</a:t>
            </a:r>
            <a:r>
              <a:rPr lang="en-US" altLang="zh-CN" sz="1200" i="1" dirty="0" err="1"/>
              <a:t>defualtShardName</a:t>
            </a:r>
            <a:r>
              <a:rPr lang="en-US" altLang="zh-CN" sz="1200" i="1" dirty="0"/>
              <a:t>" value="shard1" /&gt;</a:t>
            </a:r>
          </a:p>
          <a:p>
            <a:r>
              <a:rPr lang="en-US" altLang="zh-CN" sz="1200" dirty="0"/>
              <a:t>&lt;!-- </a:t>
            </a:r>
            <a:r>
              <a:rPr lang="zh-CN" altLang="en-US" sz="1200" dirty="0"/>
              <a:t>以下三个属性时</a:t>
            </a:r>
            <a:r>
              <a:rPr lang="en-US" altLang="zh-CN" sz="1200" u="sng" dirty="0" err="1"/>
              <a:t>sql</a:t>
            </a:r>
            <a:r>
              <a:rPr lang="zh-CN" altLang="en-US" sz="1200" u="sng" dirty="0"/>
              <a:t>执行超时会输出告警日志的配置 </a:t>
            </a:r>
            <a:r>
              <a:rPr lang="en-US" altLang="zh-CN" sz="1200" u="sng" dirty="0"/>
              <a:t>--&gt;</a:t>
            </a:r>
          </a:p>
          <a:p>
            <a:r>
              <a:rPr lang="en-US" altLang="zh-CN" sz="1200" dirty="0"/>
              <a:t>&lt;property name=</a:t>
            </a:r>
            <a:r>
              <a:rPr lang="en-US" altLang="zh-CN" sz="1200" i="1" dirty="0"/>
              <a:t>"</a:t>
            </a:r>
            <a:r>
              <a:rPr lang="en-US" altLang="zh-CN" sz="1200" i="1" dirty="0" err="1"/>
              <a:t>profileLongTimeRunningSql</a:t>
            </a:r>
            <a:r>
              <a:rPr lang="en-US" altLang="zh-CN" sz="1200" i="1" dirty="0"/>
              <a:t>" value="true" /&gt;</a:t>
            </a:r>
          </a:p>
          <a:p>
            <a:r>
              <a:rPr lang="en-US" altLang="zh-CN" sz="1200" dirty="0"/>
              <a:t>&lt;property name=</a:t>
            </a:r>
            <a:r>
              <a:rPr lang="en-US" altLang="zh-CN" sz="1200" i="1" dirty="0"/>
              <a:t>"</a:t>
            </a:r>
            <a:r>
              <a:rPr lang="en-US" altLang="zh-CN" sz="1200" i="1" dirty="0" err="1"/>
              <a:t>longTimeRunningSqlIntervalThreshold</a:t>
            </a:r>
            <a:r>
              <a:rPr lang="en-US" altLang="zh-CN" sz="1200" i="1" dirty="0"/>
              <a:t>" value="1" /&gt;</a:t>
            </a:r>
          </a:p>
          <a:p>
            <a:r>
              <a:rPr lang="en-US" altLang="zh-CN" sz="1200" dirty="0"/>
              <a:t>&lt;property name=</a:t>
            </a:r>
            <a:r>
              <a:rPr lang="en-US" altLang="zh-CN" sz="1200" i="1" dirty="0"/>
              <a:t>"</a:t>
            </a:r>
            <a:r>
              <a:rPr lang="en-US" altLang="zh-CN" sz="1200" i="1" dirty="0" err="1"/>
              <a:t>sqlAuditor</a:t>
            </a:r>
            <a:r>
              <a:rPr lang="en-US" altLang="zh-CN" sz="1200" i="1" dirty="0"/>
              <a:t>"&gt;</a:t>
            </a:r>
          </a:p>
          <a:p>
            <a:r>
              <a:rPr lang="en-US" altLang="zh-CN" sz="1200" dirty="0"/>
              <a:t>&lt;bean class=</a:t>
            </a:r>
            <a:r>
              <a:rPr lang="en-US" altLang="zh-CN" sz="1200" i="1" dirty="0"/>
              <a:t>"com.suning.framework.dal.client.support.audit.SimpleSqlAuditor" /&gt;</a:t>
            </a:r>
          </a:p>
          <a:p>
            <a:r>
              <a:rPr lang="en-US" altLang="zh-CN" sz="1200" dirty="0"/>
              <a:t>&lt;/property&gt;</a:t>
            </a:r>
          </a:p>
          <a:p>
            <a:r>
              <a:rPr lang="en-US" altLang="zh-CN" sz="1200" dirty="0"/>
              <a:t>&lt;/bean&gt;</a:t>
            </a:r>
            <a:endParaRPr lang="zh-CN" altLang="en-US" sz="1200" dirty="0"/>
          </a:p>
        </p:txBody>
      </p:sp>
      <p:sp>
        <p:nvSpPr>
          <p:cNvPr id="7" name="TextBox 6"/>
          <p:cNvSpPr txBox="1"/>
          <p:nvPr/>
        </p:nvSpPr>
        <p:spPr>
          <a:xfrm>
            <a:off x="609599" y="5181579"/>
            <a:ext cx="10853531" cy="138499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1200" dirty="0" smtClean="0"/>
              <a:t>说明：</a:t>
            </a:r>
            <a:endParaRPr lang="en-US" altLang="zh-CN" sz="1200" dirty="0" smtClean="0"/>
          </a:p>
          <a:p>
            <a:pPr lvl="0"/>
            <a:r>
              <a:rPr lang="zh-CN" altLang="zh-CN" sz="1200" dirty="0"/>
              <a:t>属性</a:t>
            </a:r>
            <a:r>
              <a:rPr lang="en-US" altLang="zh-CN" sz="1200" i="1" dirty="0" err="1"/>
              <a:t>shardRegister</a:t>
            </a:r>
            <a:r>
              <a:rPr lang="en-US" altLang="zh-CN" sz="1200" i="1" dirty="0"/>
              <a:t> </a:t>
            </a:r>
            <a:r>
              <a:rPr lang="zh-CN" altLang="zh-CN" sz="1200" dirty="0"/>
              <a:t>：统一数据源的</a:t>
            </a:r>
            <a:r>
              <a:rPr lang="zh-CN" altLang="zh-CN" sz="1200" dirty="0" smtClean="0"/>
              <a:t>管理。</a:t>
            </a:r>
            <a:endParaRPr lang="zh-CN" altLang="zh-CN" sz="1200" dirty="0"/>
          </a:p>
          <a:p>
            <a:pPr lvl="0"/>
            <a:r>
              <a:rPr lang="zh-CN" altLang="zh-CN" sz="1200" dirty="0"/>
              <a:t>属性</a:t>
            </a:r>
            <a:r>
              <a:rPr lang="en-US" altLang="zh-CN" sz="1200" i="1" dirty="0" err="1"/>
              <a:t>shardingConfigLocation</a:t>
            </a:r>
            <a:r>
              <a:rPr lang="en-US" altLang="zh-CN" sz="1200" i="1" dirty="0"/>
              <a:t> </a:t>
            </a:r>
            <a:r>
              <a:rPr lang="zh-CN" altLang="zh-CN" sz="1200" dirty="0"/>
              <a:t>：配置分库路由</a:t>
            </a:r>
            <a:r>
              <a:rPr lang="zh-CN" altLang="zh-CN" sz="1200" dirty="0" smtClean="0"/>
              <a:t>规则</a:t>
            </a:r>
            <a:r>
              <a:rPr lang="zh-CN" altLang="zh-CN" sz="1200" dirty="0"/>
              <a:t>的</a:t>
            </a:r>
            <a:r>
              <a:rPr lang="en-US" altLang="zh-CN" sz="1200" dirty="0"/>
              <a:t>xml</a:t>
            </a:r>
            <a:r>
              <a:rPr lang="zh-CN" altLang="zh-CN" sz="1200" dirty="0"/>
              <a:t>路径，支持通</a:t>
            </a:r>
            <a:r>
              <a:rPr lang="zh-CN" altLang="zh-CN" sz="1200" dirty="0" smtClean="0"/>
              <a:t>配</a:t>
            </a:r>
            <a:endParaRPr lang="en-US" altLang="zh-CN" sz="1200" dirty="0"/>
          </a:p>
          <a:p>
            <a:pPr lvl="0"/>
            <a:r>
              <a:rPr lang="zh-CN" altLang="zh-CN" sz="1200" dirty="0" smtClean="0"/>
              <a:t>属性</a:t>
            </a:r>
            <a:r>
              <a:rPr lang="en-US" altLang="zh-CN" sz="1200" i="1" dirty="0" err="1"/>
              <a:t>defualtShardName</a:t>
            </a:r>
            <a:r>
              <a:rPr lang="en-US" altLang="zh-CN" sz="1200" i="1" dirty="0"/>
              <a:t> </a:t>
            </a:r>
            <a:r>
              <a:rPr lang="zh-CN" altLang="zh-CN" sz="1200" dirty="0"/>
              <a:t>：默认的路由分片</a:t>
            </a:r>
            <a:r>
              <a:rPr lang="zh-CN" altLang="zh-CN" sz="1200" dirty="0" smtClean="0"/>
              <a:t>，即默认</a:t>
            </a:r>
            <a:r>
              <a:rPr lang="zh-CN" altLang="zh-CN" sz="1200" dirty="0"/>
              <a:t>数据源。路由不到分片时采用默认该默认数据源。</a:t>
            </a:r>
          </a:p>
          <a:p>
            <a:r>
              <a:rPr lang="zh-CN" altLang="zh-CN" sz="1200" dirty="0" smtClean="0"/>
              <a:t>由</a:t>
            </a:r>
            <a:r>
              <a:rPr lang="zh-CN" altLang="zh-CN" sz="1200" dirty="0"/>
              <a:t>上可以看到</a:t>
            </a:r>
            <a:r>
              <a:rPr lang="en-US" altLang="zh-CN" sz="1200" i="1" dirty="0" err="1"/>
              <a:t>ShardingDalClient</a:t>
            </a:r>
            <a:r>
              <a:rPr lang="zh-CN" altLang="zh-CN" sz="1200" dirty="0"/>
              <a:t>存在统一管理</a:t>
            </a:r>
            <a:r>
              <a:rPr lang="zh-CN" altLang="zh-CN" sz="1200" dirty="0" smtClean="0"/>
              <a:t>数据源</a:t>
            </a:r>
            <a:r>
              <a:rPr lang="zh-CN" altLang="zh-CN" sz="1200" dirty="0"/>
              <a:t>的概念，</a:t>
            </a:r>
            <a:r>
              <a:rPr lang="en-US" altLang="zh-CN" sz="1200" i="1" dirty="0" err="1"/>
              <a:t>shardRegister</a:t>
            </a:r>
            <a:r>
              <a:rPr lang="zh-CN" altLang="zh-CN" sz="1200" dirty="0"/>
              <a:t>将负责</a:t>
            </a:r>
            <a:r>
              <a:rPr lang="zh-CN" altLang="zh-CN" sz="1200" dirty="0" smtClean="0"/>
              <a:t>为</a:t>
            </a:r>
            <a:r>
              <a:rPr lang="en-US" altLang="zh-CN" sz="1200" i="1" dirty="0" err="1" smtClean="0"/>
              <a:t>ShardingDalClient</a:t>
            </a:r>
            <a:r>
              <a:rPr lang="zh-CN" altLang="zh-CN" sz="1200" dirty="0" smtClean="0"/>
              <a:t>和</a:t>
            </a:r>
            <a:r>
              <a:rPr lang="en-US" altLang="zh-CN" sz="1200" i="1" dirty="0" err="1" smtClean="0"/>
              <a:t>MultiDataSourceTransactionManager</a:t>
            </a:r>
            <a:r>
              <a:rPr lang="zh-CN" altLang="zh-CN" sz="1200" dirty="0"/>
              <a:t>提供一</a:t>
            </a:r>
            <a:r>
              <a:rPr lang="zh-CN" altLang="zh-CN" sz="1200" dirty="0" smtClean="0"/>
              <a:t>组</a:t>
            </a:r>
            <a:endParaRPr lang="en-US" altLang="zh-CN" sz="1200" dirty="0" smtClean="0"/>
          </a:p>
          <a:p>
            <a:r>
              <a:rPr lang="zh-CN" altLang="zh-CN" sz="1200" dirty="0" smtClean="0"/>
              <a:t>依赖</a:t>
            </a:r>
            <a:r>
              <a:rPr lang="zh-CN" altLang="zh-CN" sz="1200" dirty="0"/>
              <a:t>的数据源，</a:t>
            </a:r>
            <a:r>
              <a:rPr lang="en-US" altLang="zh-CN" sz="1200" i="1" dirty="0" err="1" smtClean="0"/>
              <a:t>MultiDataSourceTransactionManager</a:t>
            </a:r>
            <a:endParaRPr lang="en-US" altLang="zh-CN" sz="1200" i="1" dirty="0" smtClean="0"/>
          </a:p>
          <a:p>
            <a:r>
              <a:rPr lang="zh-CN" altLang="zh-CN" sz="1200" dirty="0" smtClean="0"/>
              <a:t>是</a:t>
            </a:r>
            <a:r>
              <a:rPr lang="zh-CN" altLang="zh-CN" sz="1200" dirty="0"/>
              <a:t>多数据源事务管理，事务模块模块的具体</a:t>
            </a:r>
            <a:r>
              <a:rPr lang="zh-CN" altLang="zh-CN" sz="1200" dirty="0" smtClean="0"/>
              <a:t>使用</a:t>
            </a:r>
            <a:endParaRPr lang="zh-CN" altLang="en-US" sz="1200" dirty="0"/>
          </a:p>
        </p:txBody>
      </p:sp>
    </p:spTree>
    <p:extLst>
      <p:ext uri="{BB962C8B-B14F-4D97-AF65-F5344CB8AC3E}">
        <p14:creationId xmlns:p14="http://schemas.microsoft.com/office/powerpoint/2010/main" val="62206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分表方式</a:t>
            </a:r>
            <a:endParaRPr lang="zh-CN" altLang="en-US" dirty="0">
              <a:latin typeface="微软雅黑" charset="0"/>
              <a:ea typeface="微软雅黑" charset="0"/>
            </a:endParaRPr>
          </a:p>
        </p:txBody>
      </p:sp>
      <p:sp>
        <p:nvSpPr>
          <p:cNvPr id="3" name="矩形 2"/>
          <p:cNvSpPr/>
          <p:nvPr/>
        </p:nvSpPr>
        <p:spPr>
          <a:xfrm>
            <a:off x="251801" y="889844"/>
            <a:ext cx="9183757" cy="3693319"/>
          </a:xfrm>
          <a:prstGeom prst="rect">
            <a:avLst/>
          </a:prstGeom>
        </p:spPr>
        <p:txBody>
          <a:bodyPr wrap="square">
            <a:spAutoFit/>
          </a:bodyPr>
          <a:lstStyle/>
          <a:p>
            <a:r>
              <a:rPr lang="en-US" altLang="zh-CN" dirty="0" smtClean="0"/>
              <a:t> </a:t>
            </a:r>
            <a:r>
              <a:rPr lang="zh-CN" altLang="zh-CN" dirty="0" smtClean="0"/>
              <a:t>分</a:t>
            </a:r>
            <a:r>
              <a:rPr lang="zh-CN" altLang="zh-CN" dirty="0"/>
              <a:t>表功能基于</a:t>
            </a:r>
            <a:r>
              <a:rPr lang="en-US" altLang="zh-CN" dirty="0" err="1"/>
              <a:t>Freemarker</a:t>
            </a:r>
            <a:r>
              <a:rPr lang="zh-CN" altLang="zh-CN" dirty="0"/>
              <a:t>自定义函数实现，目前支持三种分表方式，分别为哈希取模分表（</a:t>
            </a:r>
            <a:r>
              <a:rPr lang="en-US" altLang="zh-CN" dirty="0"/>
              <a:t>hash</a:t>
            </a:r>
            <a:r>
              <a:rPr lang="zh-CN" altLang="zh-CN" dirty="0"/>
              <a:t>）、数值取模分表</a:t>
            </a:r>
            <a:r>
              <a:rPr lang="en-US" altLang="zh-CN" dirty="0"/>
              <a:t>(mod)</a:t>
            </a:r>
            <a:r>
              <a:rPr lang="zh-CN" altLang="zh-CN" dirty="0"/>
              <a:t>和增量区间分表</a:t>
            </a:r>
            <a:r>
              <a:rPr lang="en-US" altLang="zh-CN" dirty="0"/>
              <a:t>(range)</a:t>
            </a:r>
            <a:r>
              <a:rPr lang="zh-CN" altLang="zh-CN" dirty="0"/>
              <a:t>，其对应的函数格式以及参数说明如下：</a:t>
            </a:r>
          </a:p>
          <a:p>
            <a:r>
              <a:rPr lang="zh-CN" altLang="zh-CN" b="1" dirty="0"/>
              <a:t>函数格式：</a:t>
            </a:r>
            <a:endParaRPr lang="zh-CN" altLang="zh-CN" dirty="0"/>
          </a:p>
          <a:p>
            <a:pPr lvl="0"/>
            <a:r>
              <a:rPr lang="zh-CN" altLang="zh-CN" dirty="0"/>
              <a:t>哈希取模分表：</a:t>
            </a:r>
            <a:r>
              <a:rPr lang="en-US" altLang="zh-CN" dirty="0"/>
              <a:t>hash(</a:t>
            </a:r>
            <a:r>
              <a:rPr lang="en-US" altLang="zh-CN" dirty="0" err="1"/>
              <a:t>main_name,route_param,table_number</a:t>
            </a:r>
            <a:r>
              <a:rPr lang="en-US" altLang="zh-CN" dirty="0"/>
              <a:t>)</a:t>
            </a:r>
            <a:endParaRPr lang="zh-CN" altLang="zh-CN" dirty="0"/>
          </a:p>
          <a:p>
            <a:pPr lvl="0"/>
            <a:r>
              <a:rPr lang="zh-CN" altLang="zh-CN" dirty="0"/>
              <a:t>数值取模分表：</a:t>
            </a:r>
            <a:r>
              <a:rPr lang="en-US" altLang="zh-CN" dirty="0"/>
              <a:t>mod(</a:t>
            </a:r>
            <a:r>
              <a:rPr lang="en-US" altLang="zh-CN" dirty="0" err="1"/>
              <a:t>main_name,route_param,table_number</a:t>
            </a:r>
            <a:r>
              <a:rPr lang="en-US" altLang="zh-CN" dirty="0"/>
              <a:t>)</a:t>
            </a:r>
            <a:endParaRPr lang="zh-CN" altLang="zh-CN" dirty="0"/>
          </a:p>
          <a:p>
            <a:pPr lvl="0"/>
            <a:r>
              <a:rPr lang="zh-CN" altLang="zh-CN" dirty="0"/>
              <a:t>增量区间分表：</a:t>
            </a:r>
            <a:r>
              <a:rPr lang="en-US" altLang="zh-CN" dirty="0"/>
              <a:t>range(</a:t>
            </a:r>
            <a:r>
              <a:rPr lang="en-US" altLang="zh-CN" dirty="0" err="1"/>
              <a:t>main_name,route_param,table_length</a:t>
            </a:r>
            <a:r>
              <a:rPr lang="en-US" altLang="zh-CN" dirty="0"/>
              <a:t>)</a:t>
            </a:r>
            <a:endParaRPr lang="zh-CN" altLang="zh-CN" dirty="0"/>
          </a:p>
          <a:p>
            <a:r>
              <a:rPr lang="zh-CN" altLang="zh-CN" b="1" dirty="0"/>
              <a:t>参数说明：</a:t>
            </a:r>
            <a:endParaRPr lang="zh-CN" altLang="zh-CN" dirty="0"/>
          </a:p>
          <a:p>
            <a:pPr lvl="1"/>
            <a:r>
              <a:rPr lang="en-US" altLang="zh-CN" dirty="0" err="1"/>
              <a:t>main_name</a:t>
            </a:r>
            <a:r>
              <a:rPr lang="zh-CN" altLang="zh-CN" dirty="0"/>
              <a:t>：分表的主表名</a:t>
            </a:r>
          </a:p>
          <a:p>
            <a:pPr lvl="1"/>
            <a:r>
              <a:rPr lang="en-US" altLang="zh-CN" dirty="0" err="1"/>
              <a:t>route_param</a:t>
            </a:r>
            <a:r>
              <a:rPr lang="zh-CN" altLang="zh-CN" dirty="0"/>
              <a:t>：分表依据的字段名</a:t>
            </a:r>
          </a:p>
          <a:p>
            <a:pPr lvl="1"/>
            <a:r>
              <a:rPr lang="en-US" altLang="zh-CN" dirty="0" err="1"/>
              <a:t>table_number</a:t>
            </a:r>
            <a:r>
              <a:rPr lang="zh-CN" altLang="zh-CN" dirty="0"/>
              <a:t>：规划的分表个数</a:t>
            </a:r>
          </a:p>
          <a:p>
            <a:pPr lvl="1"/>
            <a:r>
              <a:rPr lang="en-US" altLang="zh-CN" dirty="0" err="1"/>
              <a:t>table_length</a:t>
            </a:r>
            <a:r>
              <a:rPr lang="zh-CN" altLang="zh-CN" dirty="0"/>
              <a:t>：规划的每个分表的长度，即数据量</a:t>
            </a:r>
          </a:p>
          <a:p>
            <a:r>
              <a:rPr lang="zh-CN" altLang="zh-CN" dirty="0"/>
              <a:t>下面将具体介绍各个分表方式的实现规则和</a:t>
            </a:r>
            <a:r>
              <a:rPr lang="en-US" altLang="zh-CN" dirty="0"/>
              <a:t>DAL-API</a:t>
            </a:r>
            <a:r>
              <a:rPr lang="zh-CN" altLang="zh-CN" dirty="0"/>
              <a:t>和</a:t>
            </a:r>
            <a:r>
              <a:rPr lang="en-US" altLang="zh-CN" dirty="0"/>
              <a:t>DAL-SQL</a:t>
            </a:r>
            <a:r>
              <a:rPr lang="zh-CN" altLang="zh-CN" dirty="0"/>
              <a:t>对分表的使用方法。</a:t>
            </a:r>
          </a:p>
        </p:txBody>
      </p:sp>
    </p:spTree>
    <p:extLst>
      <p:ext uri="{BB962C8B-B14F-4D97-AF65-F5344CB8AC3E}">
        <p14:creationId xmlns:p14="http://schemas.microsoft.com/office/powerpoint/2010/main" val="356390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-API</a:t>
            </a:r>
            <a:endParaRPr lang="zh-CN" altLang="en-US" dirty="0">
              <a:latin typeface="微软雅黑" charset="0"/>
              <a:ea typeface="微软雅黑" charset="0"/>
            </a:endParaRPr>
          </a:p>
        </p:txBody>
      </p:sp>
      <p:sp>
        <p:nvSpPr>
          <p:cNvPr id="4" name="TextBox 3"/>
          <p:cNvSpPr txBox="1"/>
          <p:nvPr/>
        </p:nvSpPr>
        <p:spPr>
          <a:xfrm>
            <a:off x="92777" y="901200"/>
            <a:ext cx="4590965" cy="369332"/>
          </a:xfrm>
          <a:prstGeom prst="rect">
            <a:avLst/>
          </a:prstGeom>
          <a:noFill/>
        </p:spPr>
        <p:txBody>
          <a:bodyPr wrap="square" rtlCol="0">
            <a:spAutoFit/>
          </a:bodyPr>
          <a:lstStyle/>
          <a:p>
            <a:pPr marL="0" lvl="2"/>
            <a:r>
              <a:rPr lang="en-US" altLang="zh-CN" b="1" dirty="0" smtClean="0"/>
              <a:t>1.DAL-API</a:t>
            </a:r>
            <a:r>
              <a:rPr lang="zh-CN" altLang="zh-CN" b="1" dirty="0"/>
              <a:t>方式的分表使用</a:t>
            </a:r>
            <a:r>
              <a:rPr lang="zh-CN" altLang="zh-CN" b="1" dirty="0" smtClean="0"/>
              <a:t>介绍</a:t>
            </a:r>
            <a:r>
              <a:rPr lang="en-US" altLang="zh-CN" b="1" dirty="0" smtClean="0"/>
              <a:t>:</a:t>
            </a:r>
            <a:endParaRPr lang="zh-CN" altLang="zh-CN" b="1" dirty="0"/>
          </a:p>
        </p:txBody>
      </p:sp>
      <p:sp>
        <p:nvSpPr>
          <p:cNvPr id="5" name="TextBox 4"/>
          <p:cNvSpPr txBox="1"/>
          <p:nvPr/>
        </p:nvSpPr>
        <p:spPr>
          <a:xfrm>
            <a:off x="265067" y="1457753"/>
            <a:ext cx="11798102" cy="923330"/>
          </a:xfrm>
          <a:prstGeom prst="rect">
            <a:avLst/>
          </a:prstGeom>
          <a:noFill/>
        </p:spPr>
        <p:txBody>
          <a:bodyPr wrap="none" rtlCol="0">
            <a:spAutoFit/>
          </a:bodyPr>
          <a:lstStyle/>
          <a:p>
            <a:r>
              <a:rPr lang="zh-CN" altLang="zh-CN" dirty="0"/>
              <a:t>在配置实体</a:t>
            </a:r>
            <a:r>
              <a:rPr lang="en-US" altLang="zh-CN" dirty="0"/>
              <a:t>bean</a:t>
            </a:r>
            <a:r>
              <a:rPr lang="zh-CN" altLang="zh-CN" dirty="0"/>
              <a:t>时，通过自定义注解</a:t>
            </a:r>
            <a:r>
              <a:rPr lang="en-US" altLang="zh-CN" i="1" dirty="0"/>
              <a:t>@</a:t>
            </a:r>
            <a:r>
              <a:rPr lang="en-US" altLang="zh-CN" i="1" dirty="0" err="1"/>
              <a:t>TableRoute</a:t>
            </a:r>
            <a:r>
              <a:rPr lang="zh-CN" altLang="zh-CN" dirty="0"/>
              <a:t>调用分表的自定义函数，需根据不同的分表方式传入相应的</a:t>
            </a:r>
            <a:r>
              <a:rPr lang="zh-CN" altLang="zh-CN" dirty="0" smtClean="0"/>
              <a:t>参数</a:t>
            </a:r>
            <a:endParaRPr lang="en-US" altLang="zh-CN" dirty="0" smtClean="0"/>
          </a:p>
          <a:p>
            <a:r>
              <a:rPr lang="zh-CN" altLang="zh-CN" dirty="0" smtClean="0"/>
              <a:t>信息，然后</a:t>
            </a:r>
            <a:r>
              <a:rPr lang="zh-CN" altLang="zh-CN" dirty="0"/>
              <a:t>再调用</a:t>
            </a:r>
            <a:r>
              <a:rPr lang="en-US" altLang="zh-CN" dirty="0"/>
              <a:t>DAL</a:t>
            </a:r>
            <a:r>
              <a:rPr lang="zh-CN" altLang="zh-CN" dirty="0"/>
              <a:t>的</a:t>
            </a:r>
            <a:r>
              <a:rPr lang="en-US" altLang="zh-CN" dirty="0"/>
              <a:t>API</a:t>
            </a:r>
            <a:r>
              <a:rPr lang="zh-CN" altLang="zh-CN" dirty="0"/>
              <a:t>时传入分表字段的实际值计算出真实表名</a:t>
            </a:r>
          </a:p>
          <a:p>
            <a:endParaRPr lang="zh-CN" altLang="en-US" dirty="0"/>
          </a:p>
        </p:txBody>
      </p:sp>
      <p:sp>
        <p:nvSpPr>
          <p:cNvPr id="8" name="TextBox 7"/>
          <p:cNvSpPr txBox="1"/>
          <p:nvPr/>
        </p:nvSpPr>
        <p:spPr>
          <a:xfrm>
            <a:off x="403094" y="2132742"/>
            <a:ext cx="1848583" cy="369332"/>
          </a:xfrm>
          <a:prstGeom prst="rect">
            <a:avLst/>
          </a:prstGeom>
          <a:noFill/>
        </p:spPr>
        <p:txBody>
          <a:bodyPr wrap="none" rtlCol="0">
            <a:spAutoFit/>
          </a:bodyPr>
          <a:lstStyle/>
          <a:p>
            <a:r>
              <a:rPr lang="en-US" altLang="zh-CN" b="1" dirty="0" smtClean="0"/>
              <a:t>1.</a:t>
            </a:r>
            <a:r>
              <a:rPr lang="zh-CN" altLang="en-US" b="1" dirty="0" smtClean="0"/>
              <a:t>哈</a:t>
            </a:r>
            <a:r>
              <a:rPr lang="zh-CN" altLang="en-US" b="1" dirty="0"/>
              <a:t>希取模分</a:t>
            </a:r>
            <a:r>
              <a:rPr lang="zh-CN" altLang="en-US" b="1" dirty="0" smtClean="0"/>
              <a:t>表</a:t>
            </a:r>
            <a:r>
              <a:rPr lang="en-US" altLang="zh-CN" b="1" dirty="0" smtClean="0"/>
              <a:t>:</a:t>
            </a:r>
            <a:endParaRPr lang="zh-CN" altLang="en-US" b="1" dirty="0"/>
          </a:p>
        </p:txBody>
      </p:sp>
      <p:sp>
        <p:nvSpPr>
          <p:cNvPr id="9" name="矩形 8"/>
          <p:cNvSpPr/>
          <p:nvPr/>
        </p:nvSpPr>
        <p:spPr>
          <a:xfrm>
            <a:off x="770801" y="2557816"/>
            <a:ext cx="10735784" cy="923330"/>
          </a:xfrm>
          <a:prstGeom prst="rect">
            <a:avLst/>
          </a:prstGeom>
        </p:spPr>
        <p:txBody>
          <a:bodyPr wrap="square">
            <a:spAutoFit/>
          </a:bodyPr>
          <a:lstStyle/>
          <a:p>
            <a:r>
              <a:rPr lang="zh-CN" altLang="zh-CN" dirty="0"/>
              <a:t>哈希取模分表根据传入的分表字段的真实值，计算出对应的</a:t>
            </a:r>
            <a:r>
              <a:rPr lang="en-US" altLang="zh-CN" dirty="0" err="1"/>
              <a:t>hashcode</a:t>
            </a:r>
            <a:r>
              <a:rPr lang="zh-CN" altLang="zh-CN" dirty="0"/>
              <a:t>，然后将计算得到的</a:t>
            </a:r>
            <a:r>
              <a:rPr lang="en-US" altLang="zh-CN" dirty="0" err="1"/>
              <a:t>hashcode</a:t>
            </a:r>
            <a:r>
              <a:rPr lang="zh-CN" altLang="zh-CN" dirty="0"/>
              <a:t>取绝对值对分表的总个数取模，再将取模的结果跟主表名拼装得到真实表名，比如</a:t>
            </a:r>
            <a:r>
              <a:rPr lang="en-US" altLang="zh-CN" dirty="0"/>
              <a:t>: USER</a:t>
            </a:r>
            <a:r>
              <a:rPr lang="zh-CN" altLang="zh-CN" dirty="0"/>
              <a:t>是主表名，</a:t>
            </a:r>
            <a:r>
              <a:rPr lang="en-US" altLang="zh-CN" dirty="0"/>
              <a:t>2</a:t>
            </a:r>
            <a:r>
              <a:rPr lang="zh-CN" altLang="zh-CN" dirty="0"/>
              <a:t>是取模得到的结果，最终的表名则为</a:t>
            </a:r>
            <a:r>
              <a:rPr lang="en-US" altLang="zh-CN" dirty="0"/>
              <a:t>USER2</a:t>
            </a:r>
            <a:r>
              <a:rPr lang="zh-CN" altLang="zh-CN" dirty="0"/>
              <a:t>，可参见下面的示例：</a:t>
            </a:r>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
          <p:cNvSpPr>
            <a:spLocks noChangeArrowheads="1"/>
          </p:cNvSpPr>
          <p:nvPr/>
        </p:nvSpPr>
        <p:spPr bwMode="auto">
          <a:xfrm>
            <a:off x="349451" y="3932193"/>
            <a:ext cx="5429251" cy="2710661"/>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p:sp>
        <p:nvSpPr>
          <p:cNvPr id="19" name="矩形 18"/>
          <p:cNvSpPr/>
          <p:nvPr/>
        </p:nvSpPr>
        <p:spPr>
          <a:xfrm>
            <a:off x="403094" y="4030364"/>
            <a:ext cx="4964036" cy="2492990"/>
          </a:xfrm>
          <a:prstGeom prst="rect">
            <a:avLst/>
          </a:prstGeom>
        </p:spPr>
        <p:txBody>
          <a:bodyPr wrap="square">
            <a:spAutoFit/>
          </a:bodyPr>
          <a:lstStyle/>
          <a:p>
            <a:r>
              <a:rPr lang="en-US" altLang="zh-CN" sz="1200" dirty="0" smtClean="0">
                <a:solidFill>
                  <a:schemeClr val="bg1"/>
                </a:solidFill>
              </a:rPr>
              <a:t>@</a:t>
            </a:r>
            <a:r>
              <a:rPr lang="en-US" altLang="zh-CN" sz="1200" dirty="0" err="1" smtClean="0">
                <a:solidFill>
                  <a:schemeClr val="bg1"/>
                </a:solidFill>
              </a:rPr>
              <a:t>TableRoute</a:t>
            </a:r>
            <a:r>
              <a:rPr lang="en-US" altLang="zh-CN" sz="1200" dirty="0" smtClean="0">
                <a:solidFill>
                  <a:schemeClr val="bg1"/>
                </a:solidFill>
              </a:rPr>
              <a:t>(</a:t>
            </a:r>
            <a:r>
              <a:rPr lang="en-US" altLang="zh-CN" sz="1200" dirty="0" err="1" smtClean="0">
                <a:solidFill>
                  <a:schemeClr val="bg1"/>
                </a:solidFill>
              </a:rPr>
              <a:t>tableName</a:t>
            </a:r>
            <a:r>
              <a:rPr lang="en-US" altLang="zh-CN" sz="1200" dirty="0">
                <a:solidFill>
                  <a:schemeClr val="bg1"/>
                </a:solidFill>
              </a:rPr>
              <a:t>="${hash('USER',userId,3)}")</a:t>
            </a:r>
            <a:endParaRPr lang="zh-CN" altLang="zh-CN" sz="1200" dirty="0">
              <a:solidFill>
                <a:schemeClr val="bg1"/>
              </a:solidFill>
            </a:endParaRPr>
          </a:p>
          <a:p>
            <a:r>
              <a:rPr lang="en-US" altLang="zh-CN" sz="1200" b="1" dirty="0">
                <a:solidFill>
                  <a:schemeClr val="bg1"/>
                </a:solidFill>
              </a:rPr>
              <a:t>public</a:t>
            </a:r>
            <a:r>
              <a:rPr lang="en-US" altLang="zh-CN" sz="1200" dirty="0">
                <a:solidFill>
                  <a:schemeClr val="bg1"/>
                </a:solidFill>
              </a:rPr>
              <a:t> </a:t>
            </a:r>
            <a:r>
              <a:rPr lang="en-US" altLang="zh-CN" sz="1200" b="1" dirty="0">
                <a:solidFill>
                  <a:schemeClr val="bg1"/>
                </a:solidFill>
              </a:rPr>
              <a:t>class</a:t>
            </a:r>
            <a:r>
              <a:rPr lang="en-US" altLang="zh-CN" sz="1200" dirty="0">
                <a:solidFill>
                  <a:schemeClr val="bg1"/>
                </a:solidFill>
              </a:rPr>
              <a:t> User {</a:t>
            </a:r>
            <a:endParaRPr lang="zh-CN" altLang="zh-CN" sz="1200" dirty="0">
              <a:solidFill>
                <a:schemeClr val="bg1"/>
              </a:solidFill>
            </a:endParaRPr>
          </a:p>
          <a:p>
            <a:r>
              <a:rPr lang="en-US" altLang="zh-CN" sz="1200" b="1" dirty="0">
                <a:solidFill>
                  <a:schemeClr val="bg1"/>
                </a:solidFill>
              </a:rPr>
              <a:t>private</a:t>
            </a:r>
            <a:r>
              <a:rPr lang="en-US" altLang="zh-CN" sz="1200" dirty="0">
                <a:solidFill>
                  <a:schemeClr val="bg1"/>
                </a:solidFill>
              </a:rPr>
              <a:t> String </a:t>
            </a:r>
            <a:r>
              <a:rPr lang="en-US" altLang="zh-CN" sz="1200" dirty="0" err="1">
                <a:solidFill>
                  <a:schemeClr val="bg1"/>
                </a:solidFill>
              </a:rPr>
              <a:t>userId</a:t>
            </a:r>
            <a:r>
              <a:rPr lang="en-US" altLang="zh-CN" sz="1200" dirty="0">
                <a:solidFill>
                  <a:schemeClr val="bg1"/>
                </a:solidFill>
              </a:rPr>
              <a:t>;</a:t>
            </a:r>
            <a:endParaRPr lang="zh-CN" altLang="zh-CN" sz="1200" dirty="0">
              <a:solidFill>
                <a:schemeClr val="bg1"/>
              </a:solidFill>
            </a:endParaRPr>
          </a:p>
          <a:p>
            <a:r>
              <a:rPr lang="en-US" altLang="zh-CN" sz="1200" b="1" dirty="0">
                <a:solidFill>
                  <a:schemeClr val="bg1"/>
                </a:solidFill>
              </a:rPr>
              <a:t>private</a:t>
            </a:r>
            <a:r>
              <a:rPr lang="en-US" altLang="zh-CN" sz="1200" dirty="0">
                <a:solidFill>
                  <a:schemeClr val="bg1"/>
                </a:solidFill>
              </a:rPr>
              <a:t> String </a:t>
            </a:r>
            <a:r>
              <a:rPr lang="en-US" altLang="zh-CN" sz="1200" dirty="0" err="1">
                <a:solidFill>
                  <a:schemeClr val="bg1"/>
                </a:solidFill>
              </a:rPr>
              <a:t>userName</a:t>
            </a:r>
            <a:r>
              <a:rPr lang="en-US" altLang="zh-CN" sz="1200" dirty="0">
                <a:solidFill>
                  <a:schemeClr val="bg1"/>
                </a:solidFill>
              </a:rPr>
              <a:t>;</a:t>
            </a:r>
            <a:endParaRPr lang="zh-CN" altLang="zh-CN" sz="1200" dirty="0">
              <a:solidFill>
                <a:schemeClr val="bg1"/>
              </a:solidFill>
            </a:endParaRPr>
          </a:p>
          <a:p>
            <a:r>
              <a:rPr lang="en-US" altLang="zh-CN" sz="1200" dirty="0">
                <a:solidFill>
                  <a:schemeClr val="bg1"/>
                </a:solidFill>
              </a:rPr>
              <a:t> </a:t>
            </a:r>
            <a:endParaRPr lang="zh-CN" altLang="zh-CN" sz="1200" dirty="0">
              <a:solidFill>
                <a:schemeClr val="bg1"/>
              </a:solidFill>
            </a:endParaRPr>
          </a:p>
          <a:p>
            <a:r>
              <a:rPr lang="en-US" altLang="zh-CN" sz="1200" dirty="0">
                <a:solidFill>
                  <a:schemeClr val="bg1"/>
                </a:solidFill>
              </a:rPr>
              <a:t>@Id</a:t>
            </a:r>
            <a:endParaRPr lang="zh-CN" altLang="zh-CN" sz="1200" dirty="0">
              <a:solidFill>
                <a:schemeClr val="bg1"/>
              </a:solidFill>
            </a:endParaRPr>
          </a:p>
          <a:p>
            <a:r>
              <a:rPr lang="en-US" altLang="zh-CN" sz="1200" dirty="0">
                <a:solidFill>
                  <a:schemeClr val="bg1"/>
                </a:solidFill>
              </a:rPr>
              <a:t>@</a:t>
            </a:r>
            <a:r>
              <a:rPr lang="en-US" altLang="zh-CN" sz="1200" dirty="0" err="1">
                <a:solidFill>
                  <a:schemeClr val="bg1"/>
                </a:solidFill>
              </a:rPr>
              <a:t>GeneratedValue</a:t>
            </a:r>
            <a:r>
              <a:rPr lang="en-US" altLang="zh-CN" sz="1200" dirty="0">
                <a:solidFill>
                  <a:schemeClr val="bg1"/>
                </a:solidFill>
              </a:rPr>
              <a:t>(strategy=</a:t>
            </a:r>
            <a:r>
              <a:rPr lang="en-US" altLang="zh-CN" sz="1200" dirty="0" err="1">
                <a:solidFill>
                  <a:schemeClr val="bg1"/>
                </a:solidFill>
              </a:rPr>
              <a:t>GenerationType.</a:t>
            </a:r>
            <a:r>
              <a:rPr lang="en-US" altLang="zh-CN" sz="1200" i="1" dirty="0" err="1">
                <a:solidFill>
                  <a:schemeClr val="bg1"/>
                </a:solidFill>
              </a:rPr>
              <a:t>TABLE</a:t>
            </a:r>
            <a:r>
              <a:rPr lang="en-US" altLang="zh-CN" sz="1200" dirty="0">
                <a:solidFill>
                  <a:schemeClr val="bg1"/>
                </a:solidFill>
              </a:rPr>
              <a:t>)</a:t>
            </a:r>
            <a:endParaRPr lang="zh-CN" altLang="zh-CN" sz="1200" dirty="0">
              <a:solidFill>
                <a:schemeClr val="bg1"/>
              </a:solidFill>
            </a:endParaRPr>
          </a:p>
          <a:p>
            <a:r>
              <a:rPr lang="en-US" altLang="zh-CN" sz="1200" dirty="0">
                <a:solidFill>
                  <a:schemeClr val="bg1"/>
                </a:solidFill>
              </a:rPr>
              <a:t>@Column(name = "</a:t>
            </a:r>
            <a:r>
              <a:rPr lang="en-US" altLang="zh-CN" sz="1200" dirty="0" err="1">
                <a:solidFill>
                  <a:schemeClr val="bg1"/>
                </a:solidFill>
              </a:rPr>
              <a:t>userId</a:t>
            </a:r>
            <a:r>
              <a:rPr lang="en-US" altLang="zh-CN" sz="1200" dirty="0">
                <a:solidFill>
                  <a:schemeClr val="bg1"/>
                </a:solidFill>
              </a:rPr>
              <a:t>")</a:t>
            </a:r>
            <a:endParaRPr lang="zh-CN" altLang="zh-CN" sz="1200" dirty="0">
              <a:solidFill>
                <a:schemeClr val="bg1"/>
              </a:solidFill>
            </a:endParaRPr>
          </a:p>
          <a:p>
            <a:r>
              <a:rPr lang="en-US" altLang="zh-CN" sz="1200" b="1" dirty="0">
                <a:solidFill>
                  <a:schemeClr val="bg1"/>
                </a:solidFill>
              </a:rPr>
              <a:t>public</a:t>
            </a:r>
            <a:r>
              <a:rPr lang="en-US" altLang="zh-CN" sz="1200" dirty="0">
                <a:solidFill>
                  <a:schemeClr val="bg1"/>
                </a:solidFill>
              </a:rPr>
              <a:t> String </a:t>
            </a:r>
            <a:r>
              <a:rPr lang="en-US" altLang="zh-CN" sz="1200" dirty="0" err="1">
                <a:solidFill>
                  <a:schemeClr val="bg1"/>
                </a:solidFill>
              </a:rPr>
              <a:t>getUserId</a:t>
            </a:r>
            <a:r>
              <a:rPr lang="en-US" altLang="zh-CN" sz="1200" dirty="0">
                <a:solidFill>
                  <a:schemeClr val="bg1"/>
                </a:solidFill>
              </a:rPr>
              <a:t>(){</a:t>
            </a:r>
            <a:endParaRPr lang="zh-CN" altLang="zh-CN" sz="1200" dirty="0">
              <a:solidFill>
                <a:schemeClr val="bg1"/>
              </a:solidFill>
            </a:endParaRPr>
          </a:p>
          <a:p>
            <a:r>
              <a:rPr lang="en-US" altLang="zh-CN" sz="1200" b="1" dirty="0">
                <a:solidFill>
                  <a:schemeClr val="bg1"/>
                </a:solidFill>
              </a:rPr>
              <a:t>return</a:t>
            </a:r>
            <a:r>
              <a:rPr lang="en-US" altLang="zh-CN" sz="1200" dirty="0">
                <a:solidFill>
                  <a:schemeClr val="bg1"/>
                </a:solidFill>
              </a:rPr>
              <a:t> </a:t>
            </a:r>
            <a:r>
              <a:rPr lang="en-US" altLang="zh-CN" sz="1200" dirty="0" err="1">
                <a:solidFill>
                  <a:schemeClr val="bg1"/>
                </a:solidFill>
              </a:rPr>
              <a:t>userId</a:t>
            </a:r>
            <a:r>
              <a:rPr lang="en-US" altLang="zh-CN" sz="1200" dirty="0">
                <a:solidFill>
                  <a:schemeClr val="bg1"/>
                </a:solidFill>
              </a:rPr>
              <a:t>;</a:t>
            </a:r>
            <a:endParaRPr lang="zh-CN" altLang="zh-CN" sz="1200" dirty="0">
              <a:solidFill>
                <a:schemeClr val="bg1"/>
              </a:solidFill>
            </a:endParaRPr>
          </a:p>
          <a:p>
            <a:r>
              <a:rPr lang="en-US" altLang="zh-CN" sz="1200" dirty="0">
                <a:solidFill>
                  <a:schemeClr val="bg1"/>
                </a:solidFill>
              </a:rPr>
              <a:t>}</a:t>
            </a:r>
            <a:endParaRPr lang="zh-CN" altLang="zh-CN" sz="1200" dirty="0">
              <a:solidFill>
                <a:schemeClr val="bg1"/>
              </a:solidFill>
            </a:endParaRPr>
          </a:p>
          <a:p>
            <a:r>
              <a:rPr lang="en-US" altLang="zh-CN" sz="1200" dirty="0">
                <a:solidFill>
                  <a:schemeClr val="bg1"/>
                </a:solidFill>
              </a:rPr>
              <a:t>// </a:t>
            </a:r>
            <a:r>
              <a:rPr lang="zh-CN" altLang="zh-CN" sz="1200" dirty="0">
                <a:solidFill>
                  <a:schemeClr val="bg1"/>
                </a:solidFill>
              </a:rPr>
              <a:t>省略其它没有变化的</a:t>
            </a:r>
            <a:r>
              <a:rPr lang="en-US" altLang="zh-CN" sz="1200" dirty="0">
                <a:solidFill>
                  <a:schemeClr val="bg1"/>
                </a:solidFill>
              </a:rPr>
              <a:t>get set</a:t>
            </a:r>
            <a:r>
              <a:rPr lang="zh-CN" altLang="zh-CN" sz="1200" dirty="0">
                <a:solidFill>
                  <a:schemeClr val="bg1"/>
                </a:solidFill>
              </a:rPr>
              <a:t>方法</a:t>
            </a:r>
          </a:p>
          <a:p>
            <a:r>
              <a:rPr lang="en-US" altLang="zh-CN" sz="1200" dirty="0">
                <a:solidFill>
                  <a:schemeClr val="bg1"/>
                </a:solidFill>
              </a:rPr>
              <a:t>}</a:t>
            </a:r>
            <a:endParaRPr lang="zh-CN" altLang="zh-CN" sz="1200" dirty="0">
              <a:solidFill>
                <a:schemeClr val="bg1"/>
              </a:solidFill>
            </a:endParaRPr>
          </a:p>
        </p:txBody>
      </p:sp>
      <p:sp>
        <p:nvSpPr>
          <p:cNvPr id="20" name="TextBox 19"/>
          <p:cNvSpPr txBox="1"/>
          <p:nvPr/>
        </p:nvSpPr>
        <p:spPr>
          <a:xfrm>
            <a:off x="5870106" y="5217871"/>
            <a:ext cx="5636479" cy="1384995"/>
          </a:xfrm>
          <a:prstGeom prst="rect">
            <a:avLst/>
          </a:prstGeom>
          <a:noFill/>
        </p:spPr>
        <p:txBody>
          <a:bodyPr wrap="none" rtlCol="0">
            <a:spAutoFit/>
          </a:bodyPr>
          <a:lstStyle/>
          <a:p>
            <a:pPr lvl="0"/>
            <a:r>
              <a:rPr lang="zh-CN" altLang="en-US" sz="1200" dirty="0" smtClean="0"/>
              <a:t>说明：</a:t>
            </a:r>
            <a:endParaRPr lang="en-US" altLang="zh-CN" sz="1200" dirty="0" smtClean="0"/>
          </a:p>
          <a:p>
            <a:pPr lvl="0"/>
            <a:r>
              <a:rPr lang="zh-CN" altLang="zh-CN" sz="1200" dirty="0" smtClean="0"/>
              <a:t>使用</a:t>
            </a:r>
            <a:r>
              <a:rPr lang="en-US" altLang="zh-CN" sz="1200" dirty="0"/>
              <a:t>@ </a:t>
            </a:r>
            <a:r>
              <a:rPr lang="en-US" altLang="zh-CN" sz="1200" dirty="0" err="1"/>
              <a:t>TableRoute</a:t>
            </a:r>
            <a:r>
              <a:rPr lang="zh-CN" altLang="zh-CN" sz="1200" dirty="0"/>
              <a:t>注解，调用自定义的</a:t>
            </a:r>
            <a:r>
              <a:rPr lang="en-US" altLang="zh-CN" sz="1200" dirty="0"/>
              <a:t>hash</a:t>
            </a:r>
            <a:r>
              <a:rPr lang="zh-CN" altLang="zh-CN" sz="1200" dirty="0"/>
              <a:t>函数生成表名；</a:t>
            </a:r>
          </a:p>
          <a:p>
            <a:pPr lvl="0"/>
            <a:r>
              <a:rPr lang="zh-CN" altLang="zh-CN" sz="1200" dirty="0"/>
              <a:t>其中</a:t>
            </a:r>
            <a:r>
              <a:rPr lang="en-US" altLang="zh-CN" sz="1200" dirty="0" err="1"/>
              <a:t>table_number</a:t>
            </a:r>
            <a:r>
              <a:rPr lang="zh-CN" altLang="zh-CN" sz="1200" dirty="0"/>
              <a:t>为</a:t>
            </a:r>
            <a:r>
              <a:rPr lang="en-US" altLang="zh-CN" sz="1200" dirty="0" err="1"/>
              <a:t>int</a:t>
            </a:r>
            <a:r>
              <a:rPr lang="zh-CN" altLang="zh-CN" sz="1200" dirty="0"/>
              <a:t>类型，</a:t>
            </a:r>
            <a:r>
              <a:rPr lang="en-US" altLang="zh-CN" sz="1200" dirty="0" err="1"/>
              <a:t>main_name</a:t>
            </a:r>
            <a:r>
              <a:rPr lang="zh-CN" altLang="zh-CN" sz="1200" dirty="0"/>
              <a:t>、</a:t>
            </a:r>
            <a:r>
              <a:rPr lang="en-US" altLang="zh-CN" sz="1200" dirty="0" err="1"/>
              <a:t>route_param</a:t>
            </a:r>
            <a:r>
              <a:rPr lang="zh-CN" altLang="zh-CN" sz="1200" dirty="0"/>
              <a:t>不能为空；</a:t>
            </a:r>
          </a:p>
          <a:p>
            <a:pPr lvl="0"/>
            <a:r>
              <a:rPr lang="zh-CN" altLang="zh-CN" sz="1200" dirty="0"/>
              <a:t>传入参数中的主表名如</a:t>
            </a:r>
            <a:r>
              <a:rPr lang="en-US" altLang="zh-CN" sz="1200" dirty="0"/>
              <a:t>'USER'</a:t>
            </a:r>
            <a:r>
              <a:rPr lang="zh-CN" altLang="zh-CN" sz="1200" dirty="0"/>
              <a:t>需加上‘’，分表方法需加上</a:t>
            </a:r>
            <a:r>
              <a:rPr lang="en-US" altLang="zh-CN" sz="1200" dirty="0"/>
              <a:t>${}</a:t>
            </a:r>
            <a:endParaRPr lang="zh-CN" altLang="zh-CN" sz="1200" dirty="0"/>
          </a:p>
          <a:p>
            <a:pPr lvl="0"/>
            <a:r>
              <a:rPr lang="zh-CN" altLang="zh-CN" sz="1200" i="1" dirty="0"/>
              <a:t>取模结果为从</a:t>
            </a:r>
            <a:r>
              <a:rPr lang="en-US" altLang="zh-CN" sz="1200" i="1" dirty="0"/>
              <a:t>0</a:t>
            </a:r>
            <a:r>
              <a:rPr lang="zh-CN" altLang="zh-CN" sz="1200" i="1" dirty="0"/>
              <a:t>开始的整数，如分表个数为</a:t>
            </a:r>
            <a:r>
              <a:rPr lang="en-US" altLang="zh-CN" sz="1200" i="1" dirty="0"/>
              <a:t>3</a:t>
            </a:r>
            <a:r>
              <a:rPr lang="zh-CN" altLang="zh-CN" sz="1200" i="1" dirty="0"/>
              <a:t>，则计算出来的真实表名为</a:t>
            </a:r>
            <a:r>
              <a:rPr lang="en-US" altLang="zh-CN" sz="1200" i="1" dirty="0"/>
              <a:t>USER0</a:t>
            </a:r>
            <a:r>
              <a:rPr lang="zh-CN" altLang="zh-CN" sz="1200" i="1" dirty="0" smtClean="0"/>
              <a:t>、</a:t>
            </a:r>
            <a:endParaRPr lang="en-US" altLang="zh-CN" sz="1200" i="1" dirty="0" smtClean="0"/>
          </a:p>
          <a:p>
            <a:pPr lvl="0"/>
            <a:r>
              <a:rPr lang="en-US" altLang="zh-CN" sz="1200" i="1" dirty="0" smtClean="0"/>
              <a:t>USER1</a:t>
            </a:r>
            <a:r>
              <a:rPr lang="zh-CN" altLang="zh-CN" sz="1200" i="1" dirty="0"/>
              <a:t>、</a:t>
            </a:r>
            <a:r>
              <a:rPr lang="en-US" altLang="zh-CN" sz="1200" i="1" dirty="0"/>
              <a:t>USER2</a:t>
            </a:r>
            <a:endParaRPr lang="zh-CN" altLang="zh-CN" sz="1200" dirty="0"/>
          </a:p>
          <a:p>
            <a:endParaRPr lang="zh-CN" altLang="en-US" sz="1200" dirty="0"/>
          </a:p>
        </p:txBody>
      </p:sp>
      <p:sp>
        <p:nvSpPr>
          <p:cNvPr id="21" name="TextBox 20"/>
          <p:cNvSpPr txBox="1"/>
          <p:nvPr/>
        </p:nvSpPr>
        <p:spPr>
          <a:xfrm>
            <a:off x="384317" y="3498577"/>
            <a:ext cx="2358338" cy="646331"/>
          </a:xfrm>
          <a:prstGeom prst="rect">
            <a:avLst/>
          </a:prstGeom>
          <a:noFill/>
        </p:spPr>
        <p:txBody>
          <a:bodyPr wrap="none" rtlCol="0">
            <a:spAutoFit/>
          </a:bodyPr>
          <a:lstStyle/>
          <a:p>
            <a:r>
              <a:rPr lang="en-US" altLang="zh-CN" b="1" dirty="0"/>
              <a:t>Step1:</a:t>
            </a:r>
            <a:r>
              <a:rPr lang="zh-CN" altLang="zh-CN" b="1" dirty="0"/>
              <a:t>设置实体</a:t>
            </a:r>
            <a:r>
              <a:rPr lang="en-US" altLang="zh-CN" b="1" dirty="0"/>
              <a:t>bean</a:t>
            </a:r>
            <a:endParaRPr lang="zh-CN" altLang="zh-CN" dirty="0"/>
          </a:p>
          <a:p>
            <a:endParaRPr lang="zh-CN" altLang="en-US" dirty="0"/>
          </a:p>
        </p:txBody>
      </p:sp>
    </p:spTree>
    <p:extLst>
      <p:ext uri="{BB962C8B-B14F-4D97-AF65-F5344CB8AC3E}">
        <p14:creationId xmlns:p14="http://schemas.microsoft.com/office/powerpoint/2010/main" val="23326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-API</a:t>
            </a:r>
            <a:endParaRPr lang="zh-CN" altLang="en-US" dirty="0">
              <a:latin typeface="微软雅黑" charset="0"/>
              <a:ea typeface="微软雅黑" charset="0"/>
            </a:endParaRPr>
          </a:p>
        </p:txBody>
      </p:sp>
      <p:sp>
        <p:nvSpPr>
          <p:cNvPr id="5" name="TextBox 4"/>
          <p:cNvSpPr txBox="1"/>
          <p:nvPr/>
        </p:nvSpPr>
        <p:spPr>
          <a:xfrm>
            <a:off x="265067" y="1033689"/>
            <a:ext cx="2523448" cy="369332"/>
          </a:xfrm>
          <a:prstGeom prst="rect">
            <a:avLst/>
          </a:prstGeom>
          <a:noFill/>
        </p:spPr>
        <p:txBody>
          <a:bodyPr wrap="none" rtlCol="0">
            <a:spAutoFit/>
          </a:bodyPr>
          <a:lstStyle/>
          <a:p>
            <a:r>
              <a:rPr lang="en-US" altLang="zh-CN" b="1" dirty="0"/>
              <a:t>Step2:</a:t>
            </a:r>
            <a:r>
              <a:rPr lang="zh-CN" altLang="zh-CN" b="1" dirty="0"/>
              <a:t>调用</a:t>
            </a:r>
            <a:r>
              <a:rPr lang="en-US" altLang="zh-CN" b="1" dirty="0" smtClean="0"/>
              <a:t>DAL-API</a:t>
            </a:r>
            <a:r>
              <a:rPr lang="zh-CN" altLang="en-US" b="1" dirty="0" smtClean="0"/>
              <a:t>：</a:t>
            </a:r>
            <a:endParaRPr lang="zh-CN" altLang="en-US" dirty="0"/>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
          <p:cNvSpPr>
            <a:spLocks noChangeArrowheads="1"/>
          </p:cNvSpPr>
          <p:nvPr/>
        </p:nvSpPr>
        <p:spPr bwMode="auto">
          <a:xfrm>
            <a:off x="265067" y="1507046"/>
            <a:ext cx="5429251" cy="1554207"/>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r>
              <a:rPr lang="en-US" altLang="zh-CN" dirty="0"/>
              <a:t>User </a:t>
            </a:r>
            <a:r>
              <a:rPr lang="en-US" altLang="zh-CN" dirty="0" err="1"/>
              <a:t>user</a:t>
            </a:r>
            <a:r>
              <a:rPr lang="en-US" altLang="zh-CN" dirty="0"/>
              <a:t> = </a:t>
            </a:r>
            <a:r>
              <a:rPr lang="en-US" altLang="zh-CN" b="1" dirty="0"/>
              <a:t>new</a:t>
            </a:r>
            <a:r>
              <a:rPr lang="en-US" altLang="zh-CN" dirty="0"/>
              <a:t> User();</a:t>
            </a:r>
            <a:endParaRPr lang="zh-CN" altLang="zh-CN" dirty="0"/>
          </a:p>
          <a:p>
            <a:r>
              <a:rPr lang="en-US" altLang="zh-CN" dirty="0" err="1"/>
              <a:t>user.setUserId</a:t>
            </a:r>
            <a:r>
              <a:rPr lang="en-US" altLang="zh-CN" dirty="0"/>
              <a:t>("2");</a:t>
            </a:r>
            <a:endParaRPr lang="zh-CN" altLang="zh-CN" dirty="0"/>
          </a:p>
          <a:p>
            <a:r>
              <a:rPr lang="en-US" altLang="zh-CN" dirty="0"/>
              <a:t>User u = </a:t>
            </a:r>
            <a:r>
              <a:rPr lang="en-US" altLang="zh-CN" dirty="0" err="1"/>
              <a:t>client.find</a:t>
            </a:r>
            <a:r>
              <a:rPr lang="en-US" altLang="zh-CN" dirty="0"/>
              <a:t>(</a:t>
            </a:r>
            <a:r>
              <a:rPr lang="en-US" altLang="zh-CN" dirty="0" err="1"/>
              <a:t>User.</a:t>
            </a:r>
            <a:r>
              <a:rPr lang="en-US" altLang="zh-CN" b="1" dirty="0" err="1"/>
              <a:t>class</a:t>
            </a:r>
            <a:r>
              <a:rPr lang="en-US" altLang="zh-CN" dirty="0"/>
              <a:t>, user);</a:t>
            </a:r>
            <a:endParaRPr lang="zh-CN" altLang="zh-CN" dirty="0"/>
          </a:p>
        </p:txBody>
      </p:sp>
      <p:sp>
        <p:nvSpPr>
          <p:cNvPr id="3" name="矩形 2"/>
          <p:cNvSpPr/>
          <p:nvPr/>
        </p:nvSpPr>
        <p:spPr>
          <a:xfrm>
            <a:off x="5870106" y="2429970"/>
            <a:ext cx="6096000" cy="646331"/>
          </a:xfrm>
          <a:prstGeom prst="rect">
            <a:avLst/>
          </a:prstGeom>
        </p:spPr>
        <p:txBody>
          <a:bodyPr>
            <a:spAutoFit/>
          </a:bodyPr>
          <a:lstStyle/>
          <a:p>
            <a:r>
              <a:rPr lang="zh-CN" altLang="zh-CN" b="1" dirty="0"/>
              <a:t>注：</a:t>
            </a:r>
            <a:r>
              <a:rPr lang="zh-CN" altLang="zh-CN" dirty="0"/>
              <a:t>其中分表字段，即传入的对象参数的</a:t>
            </a:r>
            <a:r>
              <a:rPr lang="en-US" altLang="zh-CN" dirty="0" err="1"/>
              <a:t>user.userId</a:t>
            </a:r>
            <a:r>
              <a:rPr lang="zh-CN" altLang="zh-CN" dirty="0"/>
              <a:t>属性必须有值。</a:t>
            </a:r>
          </a:p>
        </p:txBody>
      </p:sp>
      <p:sp>
        <p:nvSpPr>
          <p:cNvPr id="6" name="TextBox 5"/>
          <p:cNvSpPr txBox="1"/>
          <p:nvPr/>
        </p:nvSpPr>
        <p:spPr>
          <a:xfrm>
            <a:off x="265066" y="4159455"/>
            <a:ext cx="1848583" cy="369332"/>
          </a:xfrm>
          <a:prstGeom prst="rect">
            <a:avLst/>
          </a:prstGeom>
          <a:noFill/>
        </p:spPr>
        <p:txBody>
          <a:bodyPr wrap="none" rtlCol="0">
            <a:spAutoFit/>
          </a:bodyPr>
          <a:lstStyle/>
          <a:p>
            <a:pPr marL="0" lvl="3"/>
            <a:r>
              <a:rPr lang="en-US" altLang="zh-CN" b="1" dirty="0" smtClean="0"/>
              <a:t>2</a:t>
            </a:r>
            <a:r>
              <a:rPr lang="en-US" altLang="zh-CN" b="1" dirty="0"/>
              <a:t>.</a:t>
            </a:r>
            <a:r>
              <a:rPr lang="zh-CN" altLang="zh-CN" b="1" dirty="0" smtClean="0"/>
              <a:t>数值</a:t>
            </a:r>
            <a:r>
              <a:rPr lang="zh-CN" altLang="zh-CN" b="1" dirty="0"/>
              <a:t>取模分</a:t>
            </a:r>
            <a:r>
              <a:rPr lang="zh-CN" altLang="zh-CN" b="1" dirty="0" smtClean="0"/>
              <a:t>表</a:t>
            </a:r>
            <a:r>
              <a:rPr lang="en-US" altLang="zh-CN" b="1" dirty="0" smtClean="0"/>
              <a:t>:</a:t>
            </a:r>
            <a:endParaRPr lang="zh-CN" altLang="zh-CN" b="1" dirty="0"/>
          </a:p>
        </p:txBody>
      </p:sp>
      <p:sp>
        <p:nvSpPr>
          <p:cNvPr id="7" name="矩形 6"/>
          <p:cNvSpPr/>
          <p:nvPr/>
        </p:nvSpPr>
        <p:spPr>
          <a:xfrm>
            <a:off x="379822" y="4723897"/>
            <a:ext cx="9983378" cy="923330"/>
          </a:xfrm>
          <a:prstGeom prst="rect">
            <a:avLst/>
          </a:prstGeom>
        </p:spPr>
        <p:txBody>
          <a:bodyPr wrap="square">
            <a:spAutoFit/>
          </a:bodyPr>
          <a:lstStyle/>
          <a:p>
            <a:r>
              <a:rPr lang="zh-CN" altLang="zh-CN" dirty="0"/>
              <a:t>数值取模分表根据传入的分表字段的真实值</a:t>
            </a:r>
            <a:r>
              <a:rPr lang="en-US" altLang="zh-CN" dirty="0"/>
              <a:t>(</a:t>
            </a:r>
            <a:r>
              <a:rPr lang="zh-CN" altLang="zh-CN" dirty="0"/>
              <a:t>数值类型</a:t>
            </a:r>
            <a:r>
              <a:rPr lang="en-US" altLang="zh-CN" dirty="0"/>
              <a:t>)</a:t>
            </a:r>
            <a:r>
              <a:rPr lang="zh-CN" altLang="zh-CN" dirty="0"/>
              <a:t>，直接对分表的总个数取模，将取模得到的结果跟主表名拼装得到真实表名，比如</a:t>
            </a:r>
            <a:r>
              <a:rPr lang="en-US" altLang="zh-CN" dirty="0"/>
              <a:t>: USER</a:t>
            </a:r>
            <a:r>
              <a:rPr lang="zh-CN" altLang="zh-CN" dirty="0"/>
              <a:t>是主表名，</a:t>
            </a:r>
            <a:r>
              <a:rPr lang="en-US" altLang="zh-CN" dirty="0"/>
              <a:t>2</a:t>
            </a:r>
            <a:r>
              <a:rPr lang="zh-CN" altLang="zh-CN" dirty="0"/>
              <a:t>是取模得到的结果，最终的表名则为</a:t>
            </a:r>
            <a:r>
              <a:rPr lang="en-US" altLang="zh-CN" dirty="0"/>
              <a:t>USER2</a:t>
            </a:r>
            <a:r>
              <a:rPr lang="zh-CN" altLang="zh-CN" dirty="0"/>
              <a:t>，可参见下面的示例：</a:t>
            </a:r>
          </a:p>
        </p:txBody>
      </p:sp>
    </p:spTree>
    <p:extLst>
      <p:ext uri="{BB962C8B-B14F-4D97-AF65-F5344CB8AC3E}">
        <p14:creationId xmlns:p14="http://schemas.microsoft.com/office/powerpoint/2010/main" val="420062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-API</a:t>
            </a:r>
            <a:endParaRPr lang="zh-CN" altLang="en-US" dirty="0">
              <a:latin typeface="微软雅黑" charset="0"/>
              <a:ea typeface="微软雅黑" charset="0"/>
            </a:endParaRPr>
          </a:p>
        </p:txBody>
      </p:sp>
      <p:sp>
        <p:nvSpPr>
          <p:cNvPr id="5" name="TextBox 4"/>
          <p:cNvSpPr txBox="1"/>
          <p:nvPr/>
        </p:nvSpPr>
        <p:spPr>
          <a:xfrm>
            <a:off x="265067" y="1033689"/>
            <a:ext cx="1628972" cy="276999"/>
          </a:xfrm>
          <a:prstGeom prst="rect">
            <a:avLst/>
          </a:prstGeom>
          <a:noFill/>
        </p:spPr>
        <p:txBody>
          <a:bodyPr wrap="none" rtlCol="0">
            <a:spAutoFit/>
          </a:bodyPr>
          <a:lstStyle/>
          <a:p>
            <a:r>
              <a:rPr lang="en-US" altLang="zh-CN" sz="1200" b="1" dirty="0"/>
              <a:t>Step1:</a:t>
            </a:r>
            <a:r>
              <a:rPr lang="zh-CN" altLang="zh-CN" sz="1200" b="1" dirty="0"/>
              <a:t>设置实体</a:t>
            </a:r>
            <a:r>
              <a:rPr lang="en-US" altLang="zh-CN" sz="1200" b="1" dirty="0" smtClean="0"/>
              <a:t>bean</a:t>
            </a:r>
            <a:endParaRPr lang="zh-CN" altLang="zh-CN" sz="1200" dirty="0"/>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
          <p:cNvSpPr>
            <a:spLocks noChangeArrowheads="1"/>
          </p:cNvSpPr>
          <p:nvPr/>
        </p:nvSpPr>
        <p:spPr bwMode="auto">
          <a:xfrm>
            <a:off x="265067" y="1507046"/>
            <a:ext cx="5429251" cy="252161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200" dirty="0" err="1"/>
              <a:t>TableRoute</a:t>
            </a:r>
            <a:r>
              <a:rPr lang="en-US" altLang="zh-CN" sz="1200" dirty="0"/>
              <a:t>(</a:t>
            </a:r>
            <a:r>
              <a:rPr lang="en-US" altLang="zh-CN" sz="1200" dirty="0" err="1"/>
              <a:t>tableName</a:t>
            </a:r>
            <a:r>
              <a:rPr lang="en-US" altLang="zh-CN" sz="1200" dirty="0"/>
              <a:t>="${mod('USER', userId,3)}")</a:t>
            </a:r>
            <a:endParaRPr lang="zh-CN" altLang="zh-CN" sz="1200" dirty="0"/>
          </a:p>
          <a:p>
            <a:r>
              <a:rPr lang="en-US" altLang="zh-CN" sz="1200" b="1" dirty="0"/>
              <a:t>public</a:t>
            </a:r>
            <a:r>
              <a:rPr lang="en-US" altLang="zh-CN" sz="1200" dirty="0"/>
              <a:t> </a:t>
            </a:r>
            <a:r>
              <a:rPr lang="en-US" altLang="zh-CN" sz="1200" b="1" dirty="0"/>
              <a:t>class</a:t>
            </a:r>
            <a:r>
              <a:rPr lang="en-US" altLang="zh-CN" sz="1200" dirty="0"/>
              <a:t> User {</a:t>
            </a:r>
            <a:endParaRPr lang="zh-CN" altLang="zh-CN" sz="1200" dirty="0"/>
          </a:p>
          <a:p>
            <a:r>
              <a:rPr lang="en-US" altLang="zh-CN" sz="1200" b="1" dirty="0"/>
              <a:t>private</a:t>
            </a:r>
            <a:r>
              <a:rPr lang="en-US" altLang="zh-CN" sz="1200" dirty="0"/>
              <a:t> long </a:t>
            </a:r>
            <a:r>
              <a:rPr lang="en-US" altLang="zh-CN" sz="1200" dirty="0" err="1"/>
              <a:t>userId</a:t>
            </a:r>
            <a:r>
              <a:rPr lang="en-US" altLang="zh-CN" sz="1200" dirty="0"/>
              <a:t>;</a:t>
            </a:r>
            <a:endParaRPr lang="zh-CN" altLang="zh-CN" sz="1200" dirty="0"/>
          </a:p>
          <a:p>
            <a:r>
              <a:rPr lang="en-US" altLang="zh-CN" sz="1200" b="1" dirty="0"/>
              <a:t>private</a:t>
            </a:r>
            <a:r>
              <a:rPr lang="en-US" altLang="zh-CN" sz="1200" dirty="0"/>
              <a:t> String </a:t>
            </a:r>
            <a:r>
              <a:rPr lang="en-US" altLang="zh-CN" sz="1200" dirty="0" err="1"/>
              <a:t>userName</a:t>
            </a:r>
            <a:r>
              <a:rPr lang="en-US" altLang="zh-CN" sz="1200" dirty="0"/>
              <a:t>;</a:t>
            </a:r>
            <a:endParaRPr lang="zh-CN" altLang="zh-CN" sz="1200" dirty="0"/>
          </a:p>
          <a:p>
            <a:r>
              <a:rPr lang="en-US" altLang="zh-CN" sz="1200" dirty="0"/>
              <a:t> </a:t>
            </a:r>
            <a:endParaRPr lang="zh-CN" altLang="zh-CN" sz="1200" dirty="0"/>
          </a:p>
          <a:p>
            <a:r>
              <a:rPr lang="en-US" altLang="zh-CN" sz="1200" dirty="0"/>
              <a:t>@Id</a:t>
            </a:r>
            <a:endParaRPr lang="zh-CN" altLang="zh-CN" sz="1200" dirty="0"/>
          </a:p>
          <a:p>
            <a:r>
              <a:rPr lang="en-US" altLang="zh-CN" sz="1200" dirty="0"/>
              <a:t>@</a:t>
            </a:r>
            <a:r>
              <a:rPr lang="en-US" altLang="zh-CN" sz="1200" dirty="0" err="1"/>
              <a:t>GeneratedValue</a:t>
            </a:r>
            <a:r>
              <a:rPr lang="en-US" altLang="zh-CN" sz="1200" dirty="0"/>
              <a:t>(strategy=</a:t>
            </a:r>
            <a:r>
              <a:rPr lang="en-US" altLang="zh-CN" sz="1200" dirty="0" err="1"/>
              <a:t>GenerationType.</a:t>
            </a:r>
            <a:r>
              <a:rPr lang="en-US" altLang="zh-CN" sz="1200" i="1" dirty="0" err="1"/>
              <a:t>TABLE</a:t>
            </a:r>
            <a:r>
              <a:rPr lang="en-US" altLang="zh-CN" sz="1200" dirty="0"/>
              <a:t>)</a:t>
            </a:r>
            <a:endParaRPr lang="zh-CN" altLang="zh-CN" sz="1200" dirty="0"/>
          </a:p>
          <a:p>
            <a:r>
              <a:rPr lang="en-US" altLang="zh-CN" sz="1200" dirty="0"/>
              <a:t>@Column(name = "</a:t>
            </a:r>
            <a:r>
              <a:rPr lang="en-US" altLang="zh-CN" sz="1200" dirty="0" err="1"/>
              <a:t>userId</a:t>
            </a:r>
            <a:r>
              <a:rPr lang="en-US" altLang="zh-CN" sz="1200" dirty="0"/>
              <a:t>")</a:t>
            </a:r>
            <a:endParaRPr lang="zh-CN" altLang="zh-CN" sz="1200" dirty="0"/>
          </a:p>
          <a:p>
            <a:r>
              <a:rPr lang="en-US" altLang="zh-CN" sz="1200" b="1" dirty="0"/>
              <a:t>public</a:t>
            </a:r>
            <a:r>
              <a:rPr lang="en-US" altLang="zh-CN" sz="1200" dirty="0"/>
              <a:t> long </a:t>
            </a:r>
            <a:r>
              <a:rPr lang="en-US" altLang="zh-CN" sz="1200" dirty="0" err="1"/>
              <a:t>getUserId</a:t>
            </a:r>
            <a:r>
              <a:rPr lang="en-US" altLang="zh-CN" sz="1200" dirty="0"/>
              <a:t>(){</a:t>
            </a:r>
            <a:endParaRPr lang="zh-CN" altLang="zh-CN" sz="1200" dirty="0"/>
          </a:p>
          <a:p>
            <a:r>
              <a:rPr lang="en-US" altLang="zh-CN" sz="1200" b="1" dirty="0"/>
              <a:t>return</a:t>
            </a:r>
            <a:r>
              <a:rPr lang="en-US" altLang="zh-CN" sz="1200" dirty="0"/>
              <a:t> </a:t>
            </a:r>
            <a:r>
              <a:rPr lang="en-US" altLang="zh-CN" sz="1200" dirty="0" err="1"/>
              <a:t>userId</a:t>
            </a:r>
            <a:r>
              <a:rPr lang="en-US" altLang="zh-CN" sz="1200" dirty="0"/>
              <a:t>;</a:t>
            </a:r>
            <a:endParaRPr lang="zh-CN" altLang="zh-CN" sz="1200" dirty="0"/>
          </a:p>
          <a:p>
            <a:r>
              <a:rPr lang="en-US" altLang="zh-CN" sz="1200" dirty="0"/>
              <a:t>}</a:t>
            </a:r>
            <a:endParaRPr lang="zh-CN" altLang="zh-CN" sz="1200" dirty="0"/>
          </a:p>
          <a:p>
            <a:r>
              <a:rPr lang="en-US" altLang="zh-CN" sz="1200" dirty="0"/>
              <a:t>// </a:t>
            </a:r>
            <a:r>
              <a:rPr lang="zh-CN" altLang="zh-CN" sz="1200" dirty="0"/>
              <a:t>省略其它没有变化的</a:t>
            </a:r>
            <a:r>
              <a:rPr lang="en-US" altLang="zh-CN" sz="1200" dirty="0"/>
              <a:t>get set</a:t>
            </a:r>
            <a:r>
              <a:rPr lang="zh-CN" altLang="zh-CN" sz="1200" dirty="0"/>
              <a:t>方法</a:t>
            </a:r>
          </a:p>
          <a:p>
            <a:r>
              <a:rPr lang="en-US" altLang="zh-CN" sz="1200" dirty="0"/>
              <a:t>}</a:t>
            </a:r>
            <a:endParaRPr lang="zh-CN" altLang="zh-CN" sz="1200" dirty="0"/>
          </a:p>
          <a:p>
            <a:endParaRPr lang="zh-CN" altLang="zh-CN" dirty="0"/>
          </a:p>
        </p:txBody>
      </p:sp>
      <p:sp>
        <p:nvSpPr>
          <p:cNvPr id="4" name="TextBox 3"/>
          <p:cNvSpPr txBox="1"/>
          <p:nvPr/>
        </p:nvSpPr>
        <p:spPr>
          <a:xfrm>
            <a:off x="5747326" y="2586360"/>
            <a:ext cx="5768812" cy="1569660"/>
          </a:xfrm>
          <a:prstGeom prst="rect">
            <a:avLst/>
          </a:prstGeom>
          <a:noFill/>
        </p:spPr>
        <p:txBody>
          <a:bodyPr wrap="square" rtlCol="0">
            <a:spAutoFit/>
          </a:bodyPr>
          <a:lstStyle/>
          <a:p>
            <a:pPr lvl="0"/>
            <a:r>
              <a:rPr lang="zh-CN" altLang="en-US" sz="1200" dirty="0" smtClean="0"/>
              <a:t>说明：</a:t>
            </a:r>
            <a:endParaRPr lang="en-US" altLang="zh-CN" sz="1200" dirty="0" smtClean="0"/>
          </a:p>
          <a:p>
            <a:pPr lvl="0"/>
            <a:r>
              <a:rPr lang="zh-CN" altLang="zh-CN" sz="1200" dirty="0" smtClean="0"/>
              <a:t>使用</a:t>
            </a:r>
            <a:r>
              <a:rPr lang="en-US" altLang="zh-CN" sz="1200" dirty="0"/>
              <a:t>@ </a:t>
            </a:r>
            <a:r>
              <a:rPr lang="en-US" altLang="zh-CN" sz="1200" dirty="0" err="1"/>
              <a:t>TableRoute</a:t>
            </a:r>
            <a:r>
              <a:rPr lang="zh-CN" altLang="zh-CN" sz="1200" dirty="0"/>
              <a:t>注解，调用自定义的</a:t>
            </a:r>
            <a:r>
              <a:rPr lang="en-US" altLang="zh-CN" sz="1200" dirty="0"/>
              <a:t>mod</a:t>
            </a:r>
            <a:r>
              <a:rPr lang="zh-CN" altLang="zh-CN" sz="1200" dirty="0"/>
              <a:t>函数生成表名；</a:t>
            </a:r>
          </a:p>
          <a:p>
            <a:pPr lvl="0"/>
            <a:r>
              <a:rPr lang="zh-CN" altLang="zh-CN" sz="1200" dirty="0"/>
              <a:t>其中</a:t>
            </a:r>
            <a:r>
              <a:rPr lang="en-US" altLang="zh-CN" sz="1200" dirty="0" err="1"/>
              <a:t>table_number</a:t>
            </a:r>
            <a:r>
              <a:rPr lang="zh-CN" altLang="zh-CN" sz="1200" dirty="0"/>
              <a:t>为</a:t>
            </a:r>
            <a:r>
              <a:rPr lang="en-US" altLang="zh-CN" sz="1200" dirty="0" err="1"/>
              <a:t>int</a:t>
            </a:r>
            <a:r>
              <a:rPr lang="zh-CN" altLang="zh-CN" sz="1200" dirty="0"/>
              <a:t>类型，</a:t>
            </a:r>
            <a:r>
              <a:rPr lang="en-US" altLang="zh-CN" sz="1200" dirty="0" err="1"/>
              <a:t>main_name</a:t>
            </a:r>
            <a:r>
              <a:rPr lang="zh-CN" altLang="zh-CN" sz="1200" dirty="0"/>
              <a:t>、</a:t>
            </a:r>
            <a:r>
              <a:rPr lang="en-US" altLang="zh-CN" sz="1200" dirty="0" err="1"/>
              <a:t>route_param</a:t>
            </a:r>
            <a:r>
              <a:rPr lang="zh-CN" altLang="zh-CN" sz="1200" dirty="0" smtClean="0"/>
              <a:t>不能为</a:t>
            </a:r>
            <a:r>
              <a:rPr lang="zh-CN" altLang="zh-CN" sz="1200" dirty="0"/>
              <a:t>空；</a:t>
            </a:r>
          </a:p>
          <a:p>
            <a:pPr lvl="0"/>
            <a:r>
              <a:rPr lang="zh-CN" altLang="zh-CN" sz="1200" dirty="0"/>
              <a:t>传入参数中的主表名如</a:t>
            </a:r>
            <a:r>
              <a:rPr lang="en-US" altLang="zh-CN" sz="1200" dirty="0"/>
              <a:t>'USER'</a:t>
            </a:r>
            <a:r>
              <a:rPr lang="zh-CN" altLang="zh-CN" sz="1200" dirty="0"/>
              <a:t>需加上‘’，分表方法需加上</a:t>
            </a:r>
            <a:r>
              <a:rPr lang="en-US" altLang="zh-CN" sz="1200" dirty="0"/>
              <a:t>${}</a:t>
            </a:r>
            <a:endParaRPr lang="zh-CN" altLang="zh-CN" sz="1200" dirty="0"/>
          </a:p>
          <a:p>
            <a:pPr lvl="0"/>
            <a:r>
              <a:rPr lang="zh-CN" altLang="zh-CN" sz="1200" i="1" dirty="0"/>
              <a:t>分表参数的实际值为</a:t>
            </a:r>
            <a:r>
              <a:rPr lang="en-US" altLang="zh-CN" sz="1200" i="1" dirty="0"/>
              <a:t>long</a:t>
            </a:r>
            <a:r>
              <a:rPr lang="zh-CN" altLang="zh-CN" sz="1200" i="1" dirty="0"/>
              <a:t>类型，且必须是大于</a:t>
            </a:r>
            <a:r>
              <a:rPr lang="en-US" altLang="zh-CN" sz="1200" i="1" dirty="0"/>
              <a:t>0</a:t>
            </a:r>
            <a:r>
              <a:rPr lang="zh-CN" altLang="zh-CN" sz="1200" i="1" dirty="0"/>
              <a:t>的整数，参数</a:t>
            </a:r>
            <a:r>
              <a:rPr lang="zh-CN" altLang="zh-CN" sz="1200" i="1" dirty="0" smtClean="0"/>
              <a:t>值</a:t>
            </a:r>
            <a:endParaRPr lang="en-US" altLang="zh-CN" sz="1200" i="1" dirty="0" smtClean="0"/>
          </a:p>
          <a:p>
            <a:pPr lvl="0"/>
            <a:r>
              <a:rPr lang="zh-CN" altLang="zh-CN" sz="1200" i="1" dirty="0" smtClean="0"/>
              <a:t>对</a:t>
            </a:r>
            <a:r>
              <a:rPr lang="zh-CN" altLang="zh-CN" sz="1200" i="1" dirty="0"/>
              <a:t>分表个数取模的结果为从</a:t>
            </a:r>
            <a:r>
              <a:rPr lang="en-US" altLang="zh-CN" sz="1200" i="1" dirty="0"/>
              <a:t>0</a:t>
            </a:r>
            <a:r>
              <a:rPr lang="zh-CN" altLang="zh-CN" sz="1200" i="1" dirty="0"/>
              <a:t>开始的整数，如分表个数为</a:t>
            </a:r>
            <a:r>
              <a:rPr lang="en-US" altLang="zh-CN" sz="1200" i="1" dirty="0"/>
              <a:t>3</a:t>
            </a:r>
            <a:r>
              <a:rPr lang="zh-CN" altLang="zh-CN" sz="1200" i="1" dirty="0" smtClean="0"/>
              <a:t>，</a:t>
            </a:r>
            <a:endParaRPr lang="en-US" altLang="zh-CN" sz="1200" i="1" dirty="0" smtClean="0"/>
          </a:p>
          <a:p>
            <a:pPr lvl="0"/>
            <a:r>
              <a:rPr lang="zh-CN" altLang="zh-CN" sz="1200" i="1" dirty="0" smtClean="0"/>
              <a:t>则</a:t>
            </a:r>
            <a:r>
              <a:rPr lang="zh-CN" altLang="zh-CN" sz="1200" i="1" dirty="0"/>
              <a:t>计算出来的真实表名为</a:t>
            </a:r>
            <a:r>
              <a:rPr lang="en-US" altLang="zh-CN" sz="1200" i="1" dirty="0"/>
              <a:t>USER0</a:t>
            </a:r>
            <a:r>
              <a:rPr lang="zh-CN" altLang="zh-CN" sz="1200" i="1" dirty="0"/>
              <a:t>、</a:t>
            </a:r>
            <a:r>
              <a:rPr lang="en-US" altLang="zh-CN" sz="1200" i="1" dirty="0"/>
              <a:t>USER1</a:t>
            </a:r>
            <a:r>
              <a:rPr lang="zh-CN" altLang="zh-CN" sz="1200" i="1" dirty="0"/>
              <a:t>、</a:t>
            </a:r>
            <a:r>
              <a:rPr lang="en-US" altLang="zh-CN" sz="1200" i="1" dirty="0"/>
              <a:t>USER2</a:t>
            </a:r>
            <a:endParaRPr lang="zh-CN" altLang="zh-CN" sz="1200" dirty="0"/>
          </a:p>
          <a:p>
            <a:endParaRPr lang="zh-CN" altLang="en-US" sz="1200" dirty="0"/>
          </a:p>
        </p:txBody>
      </p:sp>
      <p:sp>
        <p:nvSpPr>
          <p:cNvPr id="13"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265067" y="4645680"/>
            <a:ext cx="5429251" cy="681037"/>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200" dirty="0"/>
              <a:t>User </a:t>
            </a:r>
            <a:r>
              <a:rPr lang="en-US" altLang="zh-CN" sz="1200" dirty="0" err="1"/>
              <a:t>user</a:t>
            </a:r>
            <a:r>
              <a:rPr lang="en-US" altLang="zh-CN" sz="1200" dirty="0"/>
              <a:t> = </a:t>
            </a:r>
            <a:r>
              <a:rPr lang="en-US" altLang="zh-CN" sz="1200" b="1" dirty="0"/>
              <a:t>new</a:t>
            </a:r>
            <a:r>
              <a:rPr lang="en-US" altLang="zh-CN" sz="1200" dirty="0"/>
              <a:t> User();</a:t>
            </a:r>
            <a:endParaRPr lang="zh-CN" altLang="zh-CN" sz="1200" dirty="0"/>
          </a:p>
          <a:p>
            <a:r>
              <a:rPr lang="en-US" altLang="zh-CN" sz="1200" dirty="0" err="1"/>
              <a:t>user.setUserId</a:t>
            </a:r>
            <a:r>
              <a:rPr lang="en-US" altLang="zh-CN" sz="1200" dirty="0"/>
              <a:t>(20000);</a:t>
            </a:r>
            <a:endParaRPr lang="zh-CN" altLang="zh-CN" sz="1200" dirty="0"/>
          </a:p>
          <a:p>
            <a:r>
              <a:rPr lang="en-US" altLang="zh-CN" sz="1200" dirty="0"/>
              <a:t>User u = </a:t>
            </a:r>
            <a:r>
              <a:rPr lang="en-US" altLang="zh-CN" sz="1200" dirty="0" err="1"/>
              <a:t>client.find</a:t>
            </a:r>
            <a:r>
              <a:rPr lang="en-US" altLang="zh-CN" sz="1200" dirty="0"/>
              <a:t>(</a:t>
            </a:r>
            <a:r>
              <a:rPr lang="en-US" altLang="zh-CN" sz="1200" dirty="0" err="1"/>
              <a:t>User.</a:t>
            </a:r>
            <a:r>
              <a:rPr lang="en-US" altLang="zh-CN" sz="1200" b="1" dirty="0" err="1"/>
              <a:t>class</a:t>
            </a:r>
            <a:r>
              <a:rPr lang="en-US" altLang="zh-CN" sz="1200" dirty="0"/>
              <a:t>, user);</a:t>
            </a:r>
            <a:endParaRPr lang="zh-CN" altLang="zh-CN" sz="1200" dirty="0"/>
          </a:p>
        </p:txBody>
      </p:sp>
      <p:sp>
        <p:nvSpPr>
          <p:cNvPr id="15" name="Rectangle 6"/>
          <p:cNvSpPr>
            <a:spLocks noChangeArrowheads="1"/>
          </p:cNvSpPr>
          <p:nvPr/>
        </p:nvSpPr>
        <p:spPr bwMode="auto">
          <a:xfrm>
            <a:off x="265067" y="4289134"/>
            <a:ext cx="28492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Step2:</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调用</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DAL-API</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矩形 15"/>
          <p:cNvSpPr/>
          <p:nvPr/>
        </p:nvSpPr>
        <p:spPr>
          <a:xfrm>
            <a:off x="234050" y="5514409"/>
            <a:ext cx="6096000" cy="461665"/>
          </a:xfrm>
          <a:prstGeom prst="rect">
            <a:avLst/>
          </a:prstGeom>
        </p:spPr>
        <p:txBody>
          <a:bodyPr>
            <a:spAutoFit/>
          </a:bodyPr>
          <a:lstStyle/>
          <a:p>
            <a:r>
              <a:rPr lang="zh-CN" altLang="zh-CN" sz="1200" b="1" dirty="0"/>
              <a:t>注：</a:t>
            </a:r>
            <a:r>
              <a:rPr lang="zh-CN" altLang="zh-CN" sz="1200" dirty="0"/>
              <a:t>其中分表字段，即传入的对象参数的</a:t>
            </a:r>
            <a:r>
              <a:rPr lang="en-US" altLang="zh-CN" sz="1200" dirty="0" err="1"/>
              <a:t>user.userId</a:t>
            </a:r>
            <a:r>
              <a:rPr lang="zh-CN" altLang="zh-CN" sz="1200" dirty="0"/>
              <a:t>属性必须有值，且必须是</a:t>
            </a:r>
            <a:r>
              <a:rPr lang="zh-CN" altLang="zh-CN" sz="1200" i="1" dirty="0"/>
              <a:t>大于</a:t>
            </a:r>
            <a:r>
              <a:rPr lang="en-US" altLang="zh-CN" sz="1200" i="1" dirty="0"/>
              <a:t>0</a:t>
            </a:r>
            <a:r>
              <a:rPr lang="zh-CN" altLang="zh-CN" sz="1200" i="1" dirty="0"/>
              <a:t>的整数</a:t>
            </a:r>
            <a:r>
              <a:rPr lang="zh-CN" altLang="zh-CN" sz="1200" dirty="0"/>
              <a:t>。</a:t>
            </a:r>
          </a:p>
        </p:txBody>
      </p:sp>
    </p:spTree>
    <p:extLst>
      <p:ext uri="{BB962C8B-B14F-4D97-AF65-F5344CB8AC3E}">
        <p14:creationId xmlns:p14="http://schemas.microsoft.com/office/powerpoint/2010/main" val="159086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-API</a:t>
            </a:r>
            <a:endParaRPr lang="zh-CN" altLang="en-US" dirty="0">
              <a:latin typeface="微软雅黑" charset="0"/>
              <a:ea typeface="微软雅黑" charset="0"/>
            </a:endParaRPr>
          </a:p>
        </p:txBody>
      </p:sp>
      <p:sp>
        <p:nvSpPr>
          <p:cNvPr id="5" name="TextBox 4"/>
          <p:cNvSpPr txBox="1"/>
          <p:nvPr/>
        </p:nvSpPr>
        <p:spPr>
          <a:xfrm>
            <a:off x="265067" y="1033689"/>
            <a:ext cx="1771639" cy="369332"/>
          </a:xfrm>
          <a:prstGeom prst="rect">
            <a:avLst/>
          </a:prstGeom>
          <a:noFill/>
        </p:spPr>
        <p:txBody>
          <a:bodyPr wrap="none" rtlCol="0">
            <a:spAutoFit/>
          </a:bodyPr>
          <a:lstStyle/>
          <a:p>
            <a:r>
              <a:rPr lang="en-US" altLang="zh-CN" b="1" dirty="0" smtClean="0"/>
              <a:t>3</a:t>
            </a:r>
            <a:r>
              <a:rPr lang="en-US" altLang="zh-CN" b="1" dirty="0"/>
              <a:t>.</a:t>
            </a:r>
            <a:r>
              <a:rPr lang="zh-CN" altLang="en-US" b="1" dirty="0" smtClean="0"/>
              <a:t>增量</a:t>
            </a:r>
            <a:r>
              <a:rPr lang="zh-CN" altLang="en-US" b="1" dirty="0"/>
              <a:t>区间分表</a:t>
            </a:r>
            <a:endParaRPr lang="zh-CN" altLang="zh-CN" dirty="0"/>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379822" y="1384350"/>
            <a:ext cx="11666404" cy="646331"/>
          </a:xfrm>
          <a:prstGeom prst="rect">
            <a:avLst/>
          </a:prstGeom>
        </p:spPr>
        <p:txBody>
          <a:bodyPr wrap="square">
            <a:spAutoFit/>
          </a:bodyPr>
          <a:lstStyle/>
          <a:p>
            <a:r>
              <a:rPr lang="zh-CN" altLang="zh-CN" dirty="0"/>
              <a:t>增量区间分表根据传入的分表字段的真实值</a:t>
            </a:r>
            <a:r>
              <a:rPr lang="en-US" altLang="zh-CN" dirty="0"/>
              <a:t>(</a:t>
            </a:r>
            <a:r>
              <a:rPr lang="zh-CN" altLang="zh-CN" dirty="0"/>
              <a:t>数值类型</a:t>
            </a:r>
            <a:r>
              <a:rPr lang="en-US" altLang="zh-CN" dirty="0"/>
              <a:t>)</a:t>
            </a:r>
            <a:r>
              <a:rPr lang="zh-CN" altLang="zh-CN" dirty="0"/>
              <a:t>，与分表的长度相除，将得到的结果取整，跟主表名拼装得到真实表名，比如</a:t>
            </a:r>
            <a:r>
              <a:rPr lang="en-US" altLang="zh-CN" dirty="0"/>
              <a:t>: USER</a:t>
            </a:r>
            <a:r>
              <a:rPr lang="zh-CN" altLang="zh-CN" dirty="0"/>
              <a:t>是主表名，</a:t>
            </a:r>
            <a:r>
              <a:rPr lang="en-US" altLang="zh-CN" dirty="0"/>
              <a:t>2</a:t>
            </a:r>
            <a:r>
              <a:rPr lang="zh-CN" altLang="zh-CN" dirty="0"/>
              <a:t>是对商取整得到的结果，最终的表名则为</a:t>
            </a:r>
            <a:r>
              <a:rPr lang="en-US" altLang="zh-CN" dirty="0"/>
              <a:t>USER2</a:t>
            </a:r>
            <a:r>
              <a:rPr lang="zh-CN" altLang="zh-CN" dirty="0"/>
              <a:t>，可参见下面的示例：</a:t>
            </a:r>
          </a:p>
        </p:txBody>
      </p:sp>
      <p:sp>
        <p:nvSpPr>
          <p:cNvPr id="6" name="TextBox 5"/>
          <p:cNvSpPr txBox="1"/>
          <p:nvPr/>
        </p:nvSpPr>
        <p:spPr>
          <a:xfrm>
            <a:off x="450574" y="2067340"/>
            <a:ext cx="2358338" cy="369332"/>
          </a:xfrm>
          <a:prstGeom prst="rect">
            <a:avLst/>
          </a:prstGeom>
          <a:noFill/>
        </p:spPr>
        <p:txBody>
          <a:bodyPr wrap="none" rtlCol="0">
            <a:spAutoFit/>
          </a:bodyPr>
          <a:lstStyle/>
          <a:p>
            <a:r>
              <a:rPr lang="en-US" altLang="zh-CN" b="1" dirty="0"/>
              <a:t>Step1:</a:t>
            </a:r>
            <a:r>
              <a:rPr lang="zh-CN" altLang="zh-CN" b="1" dirty="0"/>
              <a:t>设置实体</a:t>
            </a:r>
            <a:r>
              <a:rPr lang="en-US" altLang="zh-CN" b="1" dirty="0" smtClean="0"/>
              <a:t>bean</a:t>
            </a:r>
            <a:endParaRPr lang="zh-CN" altLang="zh-CN" dirty="0"/>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
          <p:cNvSpPr>
            <a:spLocks noChangeArrowheads="1"/>
          </p:cNvSpPr>
          <p:nvPr/>
        </p:nvSpPr>
        <p:spPr bwMode="auto">
          <a:xfrm>
            <a:off x="339791" y="2524451"/>
            <a:ext cx="6087513" cy="2365601"/>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p:sp>
        <p:nvSpPr>
          <p:cNvPr id="9" name="Rectangle 3"/>
          <p:cNvSpPr>
            <a:spLocks noChangeArrowheads="1"/>
          </p:cNvSpPr>
          <p:nvPr/>
        </p:nvSpPr>
        <p:spPr bwMode="auto">
          <a:xfrm>
            <a:off x="212059" y="2556239"/>
            <a:ext cx="5353855"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a:t>
            </a:r>
            <a:r>
              <a:rPr kumimoji="0" lang="en-US" altLang="zh-CN" sz="1200"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TableRoute</a:t>
            </a:r>
            <a:r>
              <a:rPr kumimoji="0" lang="en-US" altLang="zh-CN" sz="1200"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a:t>
            </a:r>
            <a:r>
              <a:rPr kumimoji="0" lang="en-US" altLang="zh-CN" sz="1200" b="0" i="0" u="none" strike="noStrike" cap="none" normalizeH="0" baseline="0" dirty="0" err="1" smtClean="0">
                <a:ln>
                  <a:noFill/>
                </a:ln>
                <a:solidFill>
                  <a:schemeClr val="bg1"/>
                </a:solidFill>
                <a:effectLst/>
                <a:latin typeface="Consolas" pitchFamily="49" charset="0"/>
                <a:ea typeface="宋体" pitchFamily="2" charset="-122"/>
                <a:cs typeface="Consolas" pitchFamily="49" charset="0"/>
              </a:rPr>
              <a:t>tableName</a:t>
            </a:r>
            <a:r>
              <a:rPr kumimoji="0" lang="en-US" altLang="zh-CN" sz="1200" b="0" i="0" u="none" strike="noStrike" cap="none" normalizeH="0" baseline="0" dirty="0" smtClean="0">
                <a:ln>
                  <a:noFill/>
                </a:ln>
                <a:solidFill>
                  <a:schemeClr val="bg1"/>
                </a:solidFill>
                <a:effectLst/>
                <a:latin typeface="Consolas" pitchFamily="49" charset="0"/>
                <a:ea typeface="宋体" pitchFamily="2" charset="-122"/>
                <a:cs typeface="Consolas" pitchFamily="49" charset="0"/>
              </a:rPr>
              <a:t>="${range('USER', userId,500)}")</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public</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class</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User {</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private</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long </a:t>
            </a:r>
            <a:r>
              <a:rPr kumimoji="0" lang="en-US" altLang="zh-CN" sz="1200"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userId</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private</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String </a:t>
            </a:r>
            <a:r>
              <a:rPr kumimoji="0" lang="en-US" altLang="zh-CN" sz="1200"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userName</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@Id</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r>
              <a:rPr kumimoji="0" lang="en-US" altLang="zh-CN" sz="1200"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GeneratedValue</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(strategy=</a:t>
            </a:r>
            <a:r>
              <a:rPr kumimoji="0" lang="en-US" altLang="zh-CN" sz="1200"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GenerationType.</a:t>
            </a:r>
            <a:r>
              <a:rPr kumimoji="0" lang="en-US" altLang="zh-CN" sz="1200" b="0" i="1"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TABLE</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@Column(name = "</a:t>
            </a:r>
            <a:r>
              <a:rPr kumimoji="0" lang="en-US" altLang="zh-CN" sz="1200"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userId</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public</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long </a:t>
            </a:r>
            <a:r>
              <a:rPr kumimoji="0" lang="en-US" altLang="zh-CN" sz="1200"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getUserId</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return</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a:t>
            </a:r>
            <a:r>
              <a:rPr kumimoji="0" lang="en-US" altLang="zh-CN" sz="1200"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userId</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a:t>
            </a:r>
            <a:r>
              <a:rPr kumimoji="0" lang="zh-CN" altLang="en-US"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省略其它没有变化的</a:t>
            </a:r>
            <a:r>
              <a:rPr kumimoji="0" lang="en-US" altLang="zh-CN"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get set</a:t>
            </a:r>
            <a:r>
              <a:rPr kumimoji="0" lang="zh-CN" altLang="en-US" sz="12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方法</a:t>
            </a:r>
            <a:endParaRPr kumimoji="0" lang="zh-CN" altLang="en-US" sz="12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sz="18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p:txBody>
      </p:sp>
      <p:sp>
        <p:nvSpPr>
          <p:cNvPr id="12" name="TextBox 11"/>
          <p:cNvSpPr txBox="1"/>
          <p:nvPr/>
        </p:nvSpPr>
        <p:spPr>
          <a:xfrm>
            <a:off x="154263" y="5055578"/>
            <a:ext cx="11982768" cy="1754326"/>
          </a:xfrm>
          <a:prstGeom prst="rect">
            <a:avLst/>
          </a:prstGeom>
          <a:noFill/>
        </p:spPr>
        <p:txBody>
          <a:bodyPr wrap="none" rtlCol="0">
            <a:spAutoFit/>
          </a:bodyPr>
          <a:lstStyle/>
          <a:p>
            <a:pPr lvl="0"/>
            <a:r>
              <a:rPr lang="zh-CN" altLang="zh-CN" dirty="0"/>
              <a:t>使用</a:t>
            </a:r>
            <a:r>
              <a:rPr lang="en-US" altLang="zh-CN" dirty="0"/>
              <a:t>@ </a:t>
            </a:r>
            <a:r>
              <a:rPr lang="en-US" altLang="zh-CN" dirty="0" err="1"/>
              <a:t>TableRoute</a:t>
            </a:r>
            <a:r>
              <a:rPr lang="zh-CN" altLang="zh-CN" dirty="0"/>
              <a:t>注解，调用自定义的</a:t>
            </a:r>
            <a:r>
              <a:rPr lang="en-US" altLang="zh-CN" dirty="0"/>
              <a:t>range</a:t>
            </a:r>
            <a:r>
              <a:rPr lang="zh-CN" altLang="zh-CN" dirty="0"/>
              <a:t>函数生成表名；</a:t>
            </a:r>
          </a:p>
          <a:p>
            <a:pPr lvl="0"/>
            <a:r>
              <a:rPr lang="zh-CN" altLang="zh-CN" dirty="0"/>
              <a:t>其中</a:t>
            </a:r>
            <a:r>
              <a:rPr lang="en-US" altLang="zh-CN" dirty="0" err="1"/>
              <a:t>table_length</a:t>
            </a:r>
            <a:r>
              <a:rPr lang="zh-CN" altLang="zh-CN" dirty="0"/>
              <a:t>为</a:t>
            </a:r>
            <a:r>
              <a:rPr lang="en-US" altLang="zh-CN" dirty="0"/>
              <a:t>long</a:t>
            </a:r>
            <a:r>
              <a:rPr lang="zh-CN" altLang="zh-CN" dirty="0"/>
              <a:t>类型，</a:t>
            </a:r>
            <a:r>
              <a:rPr lang="en-US" altLang="zh-CN" dirty="0" err="1"/>
              <a:t>main_name</a:t>
            </a:r>
            <a:r>
              <a:rPr lang="zh-CN" altLang="zh-CN" dirty="0"/>
              <a:t>、</a:t>
            </a:r>
            <a:r>
              <a:rPr lang="en-US" altLang="zh-CN" dirty="0" err="1"/>
              <a:t>route_param</a:t>
            </a:r>
            <a:r>
              <a:rPr lang="zh-CN" altLang="zh-CN" dirty="0"/>
              <a:t>不能为空；</a:t>
            </a:r>
          </a:p>
          <a:p>
            <a:pPr lvl="0"/>
            <a:r>
              <a:rPr lang="zh-CN" altLang="zh-CN" dirty="0"/>
              <a:t>传入参数中的主表名如</a:t>
            </a:r>
            <a:r>
              <a:rPr lang="en-US" altLang="zh-CN" dirty="0"/>
              <a:t>'USER'</a:t>
            </a:r>
            <a:r>
              <a:rPr lang="zh-CN" altLang="zh-CN" dirty="0"/>
              <a:t>需加上‘’，分表方法需加上</a:t>
            </a:r>
            <a:r>
              <a:rPr lang="en-US" altLang="zh-CN" dirty="0"/>
              <a:t>${}</a:t>
            </a:r>
            <a:endParaRPr lang="zh-CN" altLang="zh-CN" dirty="0"/>
          </a:p>
          <a:p>
            <a:pPr lvl="0"/>
            <a:r>
              <a:rPr lang="zh-CN" altLang="zh-CN" i="1" dirty="0"/>
              <a:t>分表参数的实际值必须为大于</a:t>
            </a:r>
            <a:r>
              <a:rPr lang="en-US" altLang="zh-CN" i="1" dirty="0"/>
              <a:t>0</a:t>
            </a:r>
            <a:r>
              <a:rPr lang="zh-CN" altLang="zh-CN" i="1" dirty="0"/>
              <a:t>的数值类型，参数值与分表长度相除取整的结果为从</a:t>
            </a:r>
            <a:r>
              <a:rPr lang="en-US" altLang="zh-CN" i="1" dirty="0"/>
              <a:t>0</a:t>
            </a:r>
            <a:r>
              <a:rPr lang="zh-CN" altLang="zh-CN" i="1" dirty="0"/>
              <a:t>开始的整数，随着分表参数</a:t>
            </a:r>
            <a:r>
              <a:rPr lang="zh-CN" altLang="zh-CN" i="1" dirty="0" smtClean="0"/>
              <a:t>值得</a:t>
            </a:r>
            <a:endParaRPr lang="en-US" altLang="zh-CN" i="1" dirty="0" smtClean="0"/>
          </a:p>
          <a:p>
            <a:pPr lvl="0"/>
            <a:r>
              <a:rPr lang="zh-CN" altLang="zh-CN" i="1" dirty="0" smtClean="0"/>
              <a:t>增长</a:t>
            </a:r>
            <a:r>
              <a:rPr lang="zh-CN" altLang="zh-CN" i="1" dirty="0"/>
              <a:t>，计算出来的真实表名为</a:t>
            </a:r>
            <a:r>
              <a:rPr lang="en-US" altLang="zh-CN" i="1" dirty="0"/>
              <a:t>USER0</a:t>
            </a:r>
            <a:r>
              <a:rPr lang="zh-CN" altLang="zh-CN" i="1" dirty="0"/>
              <a:t>、</a:t>
            </a:r>
            <a:r>
              <a:rPr lang="en-US" altLang="zh-CN" i="1" dirty="0"/>
              <a:t>USER1</a:t>
            </a:r>
            <a:r>
              <a:rPr lang="zh-CN" altLang="zh-CN" i="1" dirty="0"/>
              <a:t>、</a:t>
            </a:r>
            <a:r>
              <a:rPr lang="en-US" altLang="zh-CN" i="1" dirty="0"/>
              <a:t>USER2</a:t>
            </a:r>
            <a:r>
              <a:rPr lang="zh-CN" altLang="zh-CN" i="1" dirty="0"/>
              <a:t>、</a:t>
            </a:r>
            <a:r>
              <a:rPr lang="en-US" altLang="zh-CN" i="1" dirty="0"/>
              <a:t>USER3......</a:t>
            </a:r>
            <a:endParaRPr lang="zh-CN" altLang="zh-CN" dirty="0"/>
          </a:p>
          <a:p>
            <a:endParaRPr lang="zh-CN" altLang="en-US" dirty="0"/>
          </a:p>
        </p:txBody>
      </p:sp>
    </p:spTree>
    <p:extLst>
      <p:ext uri="{BB962C8B-B14F-4D97-AF65-F5344CB8AC3E}">
        <p14:creationId xmlns:p14="http://schemas.microsoft.com/office/powerpoint/2010/main" val="2007884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lang="en-US" altLang="zh-CN" dirty="0" err="1" smtClean="0">
                <a:sym typeface="+mn-ea"/>
              </a:rPr>
              <a:t>Mysql</a:t>
            </a:r>
            <a:r>
              <a:rPr lang="zh-CN" altLang="en-US" dirty="0" smtClean="0">
                <a:sym typeface="+mn-ea"/>
              </a:rPr>
              <a:t>高可用架构介绍</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621" y="814631"/>
            <a:ext cx="8258175" cy="5652880"/>
          </a:xfrm>
          <a:prstGeom prst="rect">
            <a:avLst/>
          </a:prstGeom>
        </p:spPr>
      </p:pic>
    </p:spTree>
    <p:extLst>
      <p:ext uri="{BB962C8B-B14F-4D97-AF65-F5344CB8AC3E}">
        <p14:creationId xmlns:p14="http://schemas.microsoft.com/office/powerpoint/2010/main" val="2818793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-API</a:t>
            </a:r>
            <a:endParaRPr lang="zh-CN" altLang="en-US" dirty="0">
              <a:latin typeface="微软雅黑" charset="0"/>
              <a:ea typeface="微软雅黑" charset="0"/>
            </a:endParaRPr>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203647" y="964960"/>
            <a:ext cx="2291012" cy="369332"/>
          </a:xfrm>
          <a:prstGeom prst="rect">
            <a:avLst/>
          </a:prstGeom>
        </p:spPr>
        <p:txBody>
          <a:bodyPr wrap="none">
            <a:spAutoFit/>
          </a:bodyPr>
          <a:lstStyle/>
          <a:p>
            <a:r>
              <a:rPr lang="en-US" altLang="zh-CN" b="1" dirty="0" smtClean="0"/>
              <a:t>Step2</a:t>
            </a:r>
            <a:r>
              <a:rPr lang="en-US" altLang="zh-CN" b="1" dirty="0"/>
              <a:t>:</a:t>
            </a:r>
            <a:r>
              <a:rPr lang="zh-CN" altLang="zh-CN" b="1" dirty="0"/>
              <a:t>调用</a:t>
            </a:r>
            <a:r>
              <a:rPr lang="en-US" altLang="zh-CN" b="1" dirty="0"/>
              <a:t>DAL-API</a:t>
            </a:r>
            <a:endParaRPr lang="zh-CN" altLang="zh-CN" dirty="0"/>
          </a:p>
        </p:txBody>
      </p:sp>
      <p:sp>
        <p:nvSpPr>
          <p:cNvPr id="16" name="矩形 15"/>
          <p:cNvSpPr/>
          <p:nvPr/>
        </p:nvSpPr>
        <p:spPr>
          <a:xfrm>
            <a:off x="203647" y="1628865"/>
            <a:ext cx="6096000" cy="92333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r>
              <a:rPr lang="en-US" altLang="zh-CN" dirty="0"/>
              <a:t>User </a:t>
            </a:r>
            <a:r>
              <a:rPr lang="en-US" altLang="zh-CN" dirty="0" err="1"/>
              <a:t>user</a:t>
            </a:r>
            <a:r>
              <a:rPr lang="en-US" altLang="zh-CN" dirty="0"/>
              <a:t> = </a:t>
            </a:r>
            <a:r>
              <a:rPr lang="en-US" altLang="zh-CN" b="1" dirty="0"/>
              <a:t>new</a:t>
            </a:r>
            <a:r>
              <a:rPr lang="en-US" altLang="zh-CN" dirty="0"/>
              <a:t> User();</a:t>
            </a:r>
            <a:endParaRPr lang="zh-CN" altLang="zh-CN" dirty="0"/>
          </a:p>
          <a:p>
            <a:r>
              <a:rPr lang="en-US" altLang="zh-CN" dirty="0" err="1"/>
              <a:t>user.setUserId</a:t>
            </a:r>
            <a:r>
              <a:rPr lang="en-US" altLang="zh-CN" dirty="0"/>
              <a:t>(20000);</a:t>
            </a:r>
            <a:endParaRPr lang="zh-CN" altLang="zh-CN" dirty="0"/>
          </a:p>
          <a:p>
            <a:r>
              <a:rPr lang="en-US" altLang="zh-CN" dirty="0"/>
              <a:t>User u = </a:t>
            </a:r>
            <a:r>
              <a:rPr lang="en-US" altLang="zh-CN" dirty="0" err="1"/>
              <a:t>client.find</a:t>
            </a:r>
            <a:r>
              <a:rPr lang="en-US" altLang="zh-CN" dirty="0"/>
              <a:t>(</a:t>
            </a:r>
            <a:r>
              <a:rPr lang="en-US" altLang="zh-CN" dirty="0" err="1"/>
              <a:t>User.</a:t>
            </a:r>
            <a:r>
              <a:rPr lang="en-US" altLang="zh-CN" b="1" dirty="0" err="1"/>
              <a:t>class</a:t>
            </a:r>
            <a:r>
              <a:rPr lang="en-US" altLang="zh-CN" dirty="0"/>
              <a:t>, user);</a:t>
            </a:r>
            <a:endParaRPr lang="zh-CN" altLang="zh-CN" dirty="0"/>
          </a:p>
        </p:txBody>
      </p:sp>
      <p:sp>
        <p:nvSpPr>
          <p:cNvPr id="17" name="矩形 16"/>
          <p:cNvSpPr/>
          <p:nvPr/>
        </p:nvSpPr>
        <p:spPr>
          <a:xfrm>
            <a:off x="203647" y="2771218"/>
            <a:ext cx="6096000" cy="646331"/>
          </a:xfrm>
          <a:prstGeom prst="rect">
            <a:avLst/>
          </a:prstGeom>
        </p:spPr>
        <p:txBody>
          <a:bodyPr>
            <a:spAutoFit/>
          </a:bodyPr>
          <a:lstStyle/>
          <a:p>
            <a:r>
              <a:rPr lang="zh-CN" altLang="zh-CN" b="1" dirty="0"/>
              <a:t>注：</a:t>
            </a:r>
            <a:r>
              <a:rPr lang="zh-CN" altLang="zh-CN" dirty="0"/>
              <a:t>其中分表字段，即传入的对象参数的</a:t>
            </a:r>
            <a:r>
              <a:rPr lang="en-US" altLang="zh-CN" dirty="0" err="1"/>
              <a:t>user.userId</a:t>
            </a:r>
            <a:r>
              <a:rPr lang="zh-CN" altLang="zh-CN" dirty="0"/>
              <a:t>属性必须有值，且必须是</a:t>
            </a:r>
            <a:r>
              <a:rPr lang="zh-CN" altLang="zh-CN" i="1" dirty="0"/>
              <a:t>大于</a:t>
            </a:r>
            <a:r>
              <a:rPr lang="en-US" altLang="zh-CN" i="1" dirty="0"/>
              <a:t>0</a:t>
            </a:r>
            <a:r>
              <a:rPr lang="zh-CN" altLang="zh-CN" i="1" dirty="0"/>
              <a:t>的数值类型</a:t>
            </a:r>
            <a:r>
              <a:rPr lang="zh-CN" altLang="zh-CN" dirty="0"/>
              <a:t>。</a:t>
            </a:r>
          </a:p>
        </p:txBody>
      </p:sp>
    </p:spTree>
    <p:extLst>
      <p:ext uri="{BB962C8B-B14F-4D97-AF65-F5344CB8AC3E}">
        <p14:creationId xmlns:p14="http://schemas.microsoft.com/office/powerpoint/2010/main" val="78324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-SQL</a:t>
            </a:r>
            <a:endParaRPr lang="zh-CN" altLang="en-US" dirty="0">
              <a:latin typeface="微软雅黑" charset="0"/>
              <a:ea typeface="微软雅黑" charset="0"/>
            </a:endParaRPr>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203647" y="964960"/>
            <a:ext cx="3302507" cy="369332"/>
          </a:xfrm>
          <a:prstGeom prst="rect">
            <a:avLst/>
          </a:prstGeom>
        </p:spPr>
        <p:txBody>
          <a:bodyPr wrap="none">
            <a:spAutoFit/>
          </a:bodyPr>
          <a:lstStyle/>
          <a:p>
            <a:r>
              <a:rPr lang="en-US" altLang="zh-CN" b="1" dirty="0"/>
              <a:t>DAL-SQL</a:t>
            </a:r>
            <a:r>
              <a:rPr lang="zh-CN" altLang="en-US" b="1" dirty="0"/>
              <a:t>方式的分表使用介绍</a:t>
            </a:r>
            <a:endParaRPr lang="zh-CN" altLang="zh-CN" dirty="0"/>
          </a:p>
        </p:txBody>
      </p:sp>
      <p:sp>
        <p:nvSpPr>
          <p:cNvPr id="3" name="矩形 2"/>
          <p:cNvSpPr/>
          <p:nvPr/>
        </p:nvSpPr>
        <p:spPr>
          <a:xfrm>
            <a:off x="379821" y="1469840"/>
            <a:ext cx="10672492" cy="646331"/>
          </a:xfrm>
          <a:prstGeom prst="rect">
            <a:avLst/>
          </a:prstGeom>
        </p:spPr>
        <p:txBody>
          <a:bodyPr wrap="square">
            <a:spAutoFit/>
          </a:bodyPr>
          <a:lstStyle/>
          <a:p>
            <a:r>
              <a:rPr lang="zh-CN" altLang="zh-CN" dirty="0"/>
              <a:t>使用</a:t>
            </a:r>
            <a:r>
              <a:rPr lang="en-US" altLang="zh-CN" dirty="0"/>
              <a:t>DAL-SQL</a:t>
            </a:r>
            <a:r>
              <a:rPr lang="zh-CN" altLang="zh-CN" dirty="0"/>
              <a:t>方式实现分表，只需在编写</a:t>
            </a:r>
            <a:r>
              <a:rPr lang="en-US" altLang="zh-CN" dirty="0"/>
              <a:t>SQL</a:t>
            </a:r>
            <a:r>
              <a:rPr lang="zh-CN" altLang="zh-CN" dirty="0"/>
              <a:t>时，使用自定义函数代替表名，</a:t>
            </a:r>
            <a:r>
              <a:rPr lang="en-US" altLang="zh-CN" dirty="0"/>
              <a:t>DAL</a:t>
            </a:r>
            <a:r>
              <a:rPr lang="zh-CN" altLang="zh-CN" dirty="0"/>
              <a:t>会在</a:t>
            </a:r>
            <a:r>
              <a:rPr lang="en-US" altLang="zh-CN" dirty="0"/>
              <a:t>SQL</a:t>
            </a:r>
            <a:r>
              <a:rPr lang="zh-CN" altLang="zh-CN" dirty="0"/>
              <a:t>解析时计算出真实表名，并替换到</a:t>
            </a:r>
            <a:r>
              <a:rPr lang="en-US" altLang="zh-CN" dirty="0"/>
              <a:t>SQL</a:t>
            </a:r>
            <a:r>
              <a:rPr lang="zh-CN" altLang="zh-CN" dirty="0"/>
              <a:t>中，执行</a:t>
            </a:r>
            <a:r>
              <a:rPr lang="en-US" altLang="zh-CN" dirty="0"/>
              <a:t>SQL</a:t>
            </a:r>
            <a:r>
              <a:rPr lang="zh-CN" altLang="zh-CN" dirty="0"/>
              <a:t>实现分表</a:t>
            </a:r>
          </a:p>
        </p:txBody>
      </p:sp>
      <p:sp>
        <p:nvSpPr>
          <p:cNvPr id="4" name="矩形 3"/>
          <p:cNvSpPr/>
          <p:nvPr/>
        </p:nvSpPr>
        <p:spPr>
          <a:xfrm>
            <a:off x="458154" y="2117972"/>
            <a:ext cx="6096000" cy="2862322"/>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r>
              <a:rPr lang="en-US" altLang="zh-CN" sz="1200" dirty="0"/>
              <a:t>&lt;</a:t>
            </a:r>
            <a:r>
              <a:rPr lang="en-US" altLang="zh-CN" sz="1200" dirty="0" err="1"/>
              <a:t>sql</a:t>
            </a:r>
            <a:r>
              <a:rPr lang="en-US" altLang="zh-CN" sz="1200" dirty="0"/>
              <a:t> id=</a:t>
            </a:r>
            <a:r>
              <a:rPr lang="en-US" altLang="zh-CN" sz="1200" i="1" dirty="0"/>
              <a:t>"</a:t>
            </a:r>
            <a:r>
              <a:rPr lang="en-US" altLang="zh-CN" sz="1200" i="1" dirty="0" err="1"/>
              <a:t>find_user_hash</a:t>
            </a:r>
            <a:r>
              <a:rPr lang="en-US" altLang="zh-CN" sz="1200" i="1" dirty="0"/>
              <a:t>"</a:t>
            </a:r>
            <a:r>
              <a:rPr lang="en-US" altLang="zh-CN" sz="1200" dirty="0"/>
              <a:t>&gt;</a:t>
            </a:r>
            <a:endParaRPr lang="zh-CN" altLang="zh-CN" sz="1200" dirty="0"/>
          </a:p>
          <a:p>
            <a:r>
              <a:rPr lang="en-US" altLang="zh-CN" sz="1200" dirty="0"/>
              <a:t>&lt;![CDATA[</a:t>
            </a:r>
            <a:endParaRPr lang="zh-CN" altLang="zh-CN" sz="1200" dirty="0"/>
          </a:p>
          <a:p>
            <a:r>
              <a:rPr lang="en-US" altLang="zh-CN" sz="1200" dirty="0"/>
              <a:t>SELECT </a:t>
            </a:r>
            <a:r>
              <a:rPr lang="en-US" altLang="zh-CN" sz="1200" dirty="0" err="1"/>
              <a:t>userId</a:t>
            </a:r>
            <a:r>
              <a:rPr lang="en-US" altLang="zh-CN" sz="1200" dirty="0"/>
              <a:t> ,</a:t>
            </a:r>
            <a:r>
              <a:rPr lang="en-US" altLang="zh-CN" sz="1200" dirty="0" err="1"/>
              <a:t>userName</a:t>
            </a:r>
            <a:r>
              <a:rPr lang="en-US" altLang="zh-CN" sz="1200" dirty="0"/>
              <a:t> FROM ${hash('USER',userId,3)} WHERE </a:t>
            </a:r>
            <a:r>
              <a:rPr lang="en-US" altLang="zh-CN" sz="1200" dirty="0" err="1"/>
              <a:t>userId</a:t>
            </a:r>
            <a:r>
              <a:rPr lang="en-US" altLang="zh-CN" sz="1200" dirty="0"/>
              <a:t> = :</a:t>
            </a:r>
            <a:r>
              <a:rPr lang="en-US" altLang="zh-CN" sz="1200" dirty="0" err="1"/>
              <a:t>userId</a:t>
            </a:r>
            <a:endParaRPr lang="zh-CN" altLang="zh-CN" sz="1200" dirty="0"/>
          </a:p>
          <a:p>
            <a:r>
              <a:rPr lang="en-US" altLang="zh-CN" sz="1200" dirty="0"/>
              <a:t>]]&gt;</a:t>
            </a:r>
            <a:endParaRPr lang="zh-CN" altLang="zh-CN" sz="1200" dirty="0"/>
          </a:p>
          <a:p>
            <a:r>
              <a:rPr lang="en-US" altLang="zh-CN" sz="1200" dirty="0"/>
              <a:t>&lt;/</a:t>
            </a:r>
            <a:r>
              <a:rPr lang="en-US" altLang="zh-CN" sz="1200" dirty="0" err="1"/>
              <a:t>sql</a:t>
            </a:r>
            <a:r>
              <a:rPr lang="en-US" altLang="zh-CN" sz="1200" dirty="0"/>
              <a:t>&gt;</a:t>
            </a:r>
            <a:endParaRPr lang="zh-CN" altLang="zh-CN" sz="1200" dirty="0"/>
          </a:p>
          <a:p>
            <a:r>
              <a:rPr lang="en-US" altLang="zh-CN" sz="1200" dirty="0"/>
              <a:t>&lt;</a:t>
            </a:r>
            <a:r>
              <a:rPr lang="en-US" altLang="zh-CN" sz="1200" dirty="0" err="1"/>
              <a:t>sql</a:t>
            </a:r>
            <a:r>
              <a:rPr lang="en-US" altLang="zh-CN" sz="1200" dirty="0"/>
              <a:t> id=</a:t>
            </a:r>
            <a:r>
              <a:rPr lang="en-US" altLang="zh-CN" sz="1200" i="1" dirty="0"/>
              <a:t>"</a:t>
            </a:r>
            <a:r>
              <a:rPr lang="en-US" altLang="zh-CN" sz="1200" i="1" dirty="0" err="1"/>
              <a:t>find_user_mod</a:t>
            </a:r>
            <a:r>
              <a:rPr lang="en-US" altLang="zh-CN" sz="1200" i="1" dirty="0"/>
              <a:t>"</a:t>
            </a:r>
            <a:r>
              <a:rPr lang="en-US" altLang="zh-CN" sz="1200" dirty="0"/>
              <a:t>&gt;</a:t>
            </a:r>
            <a:endParaRPr lang="zh-CN" altLang="zh-CN" sz="1200" dirty="0"/>
          </a:p>
          <a:p>
            <a:r>
              <a:rPr lang="en-US" altLang="zh-CN" sz="1200" dirty="0"/>
              <a:t>&lt;![CDATA[</a:t>
            </a:r>
            <a:endParaRPr lang="zh-CN" altLang="zh-CN" sz="1200" dirty="0"/>
          </a:p>
          <a:p>
            <a:r>
              <a:rPr lang="en-US" altLang="zh-CN" sz="1200" dirty="0"/>
              <a:t>SELECT </a:t>
            </a:r>
            <a:r>
              <a:rPr lang="en-US" altLang="zh-CN" sz="1200" dirty="0" err="1"/>
              <a:t>userId</a:t>
            </a:r>
            <a:r>
              <a:rPr lang="en-US" altLang="zh-CN" sz="1200" dirty="0"/>
              <a:t> ,</a:t>
            </a:r>
            <a:r>
              <a:rPr lang="en-US" altLang="zh-CN" sz="1200" dirty="0" err="1"/>
              <a:t>userName</a:t>
            </a:r>
            <a:r>
              <a:rPr lang="en-US" altLang="zh-CN" sz="1200" dirty="0"/>
              <a:t> FROM ${mod('USER', userId,3)} WHERE </a:t>
            </a:r>
            <a:r>
              <a:rPr lang="en-US" altLang="zh-CN" sz="1200" dirty="0" err="1"/>
              <a:t>userId</a:t>
            </a:r>
            <a:r>
              <a:rPr lang="en-US" altLang="zh-CN" sz="1200" dirty="0"/>
              <a:t> = :</a:t>
            </a:r>
            <a:r>
              <a:rPr lang="en-US" altLang="zh-CN" sz="1200" dirty="0" err="1"/>
              <a:t>userId</a:t>
            </a:r>
            <a:endParaRPr lang="zh-CN" altLang="zh-CN" sz="1200" dirty="0"/>
          </a:p>
          <a:p>
            <a:r>
              <a:rPr lang="en-US" altLang="zh-CN" sz="1200" dirty="0"/>
              <a:t>]]&gt;</a:t>
            </a:r>
            <a:endParaRPr lang="zh-CN" altLang="zh-CN" sz="1200" dirty="0"/>
          </a:p>
          <a:p>
            <a:r>
              <a:rPr lang="en-US" altLang="zh-CN" sz="1200" dirty="0"/>
              <a:t>&lt;/</a:t>
            </a:r>
            <a:r>
              <a:rPr lang="en-US" altLang="zh-CN" sz="1200" dirty="0" err="1"/>
              <a:t>sql</a:t>
            </a:r>
            <a:r>
              <a:rPr lang="en-US" altLang="zh-CN" sz="1200" dirty="0"/>
              <a:t>&gt;</a:t>
            </a:r>
            <a:endParaRPr lang="zh-CN" altLang="zh-CN" sz="1200" dirty="0"/>
          </a:p>
          <a:p>
            <a:r>
              <a:rPr lang="en-US" altLang="zh-CN" sz="1200" dirty="0"/>
              <a:t>&lt;</a:t>
            </a:r>
            <a:r>
              <a:rPr lang="en-US" altLang="zh-CN" sz="1200" dirty="0" err="1"/>
              <a:t>sql</a:t>
            </a:r>
            <a:r>
              <a:rPr lang="en-US" altLang="zh-CN" sz="1200" dirty="0"/>
              <a:t> id=</a:t>
            </a:r>
            <a:r>
              <a:rPr lang="en-US" altLang="zh-CN" sz="1200" i="1" dirty="0"/>
              <a:t>"</a:t>
            </a:r>
            <a:r>
              <a:rPr lang="en-US" altLang="zh-CN" sz="1200" i="1" dirty="0" err="1"/>
              <a:t>find_user_range</a:t>
            </a:r>
            <a:r>
              <a:rPr lang="en-US" altLang="zh-CN" sz="1200" i="1" dirty="0"/>
              <a:t>"</a:t>
            </a:r>
            <a:r>
              <a:rPr lang="en-US" altLang="zh-CN" sz="1200" dirty="0"/>
              <a:t>&gt;</a:t>
            </a:r>
            <a:endParaRPr lang="zh-CN" altLang="zh-CN" sz="1200" dirty="0"/>
          </a:p>
          <a:p>
            <a:r>
              <a:rPr lang="en-US" altLang="zh-CN" sz="1200" dirty="0"/>
              <a:t>&lt;![CDATA[</a:t>
            </a:r>
            <a:endParaRPr lang="zh-CN" altLang="zh-CN" sz="1200" dirty="0"/>
          </a:p>
          <a:p>
            <a:r>
              <a:rPr lang="en-US" altLang="zh-CN" sz="1200" dirty="0"/>
              <a:t>SELECT </a:t>
            </a:r>
            <a:r>
              <a:rPr lang="en-US" altLang="zh-CN" sz="1200" dirty="0" err="1"/>
              <a:t>userId</a:t>
            </a:r>
            <a:r>
              <a:rPr lang="en-US" altLang="zh-CN" sz="1200" dirty="0"/>
              <a:t> ,</a:t>
            </a:r>
            <a:r>
              <a:rPr lang="en-US" altLang="zh-CN" sz="1200" dirty="0" err="1"/>
              <a:t>userName</a:t>
            </a:r>
            <a:r>
              <a:rPr lang="en-US" altLang="zh-CN" sz="1200" dirty="0"/>
              <a:t> FROM ${range('USER',userId,3)} WHERE </a:t>
            </a:r>
            <a:r>
              <a:rPr lang="en-US" altLang="zh-CN" sz="1200" dirty="0" err="1"/>
              <a:t>userId</a:t>
            </a:r>
            <a:r>
              <a:rPr lang="en-US" altLang="zh-CN" sz="1200" dirty="0"/>
              <a:t> = :</a:t>
            </a:r>
            <a:r>
              <a:rPr lang="en-US" altLang="zh-CN" sz="1200" dirty="0" err="1"/>
              <a:t>userId</a:t>
            </a:r>
            <a:endParaRPr lang="zh-CN" altLang="zh-CN" sz="1200" dirty="0"/>
          </a:p>
          <a:p>
            <a:r>
              <a:rPr lang="en-US" altLang="zh-CN" sz="1200" dirty="0"/>
              <a:t>]]&gt;</a:t>
            </a:r>
            <a:endParaRPr lang="zh-CN" altLang="zh-CN" sz="1200" dirty="0"/>
          </a:p>
          <a:p>
            <a:r>
              <a:rPr lang="en-US" altLang="zh-CN" sz="1200" dirty="0"/>
              <a:t>&lt;/</a:t>
            </a:r>
            <a:r>
              <a:rPr lang="en-US" altLang="zh-CN" sz="1200" dirty="0" err="1"/>
              <a:t>sql</a:t>
            </a:r>
            <a:r>
              <a:rPr lang="en-US" altLang="zh-CN" sz="1200" dirty="0"/>
              <a:t>&gt;</a:t>
            </a:r>
            <a:endParaRPr lang="zh-CN" altLang="zh-CN" sz="1200" dirty="0"/>
          </a:p>
        </p:txBody>
      </p:sp>
      <p:sp>
        <p:nvSpPr>
          <p:cNvPr id="5" name="矩形 4"/>
          <p:cNvSpPr/>
          <p:nvPr/>
        </p:nvSpPr>
        <p:spPr>
          <a:xfrm>
            <a:off x="379821" y="5239434"/>
            <a:ext cx="6096000" cy="646331"/>
          </a:xfrm>
          <a:prstGeom prst="rect">
            <a:avLst/>
          </a:prstGeom>
        </p:spPr>
        <p:txBody>
          <a:bodyPr>
            <a:spAutoFit/>
          </a:bodyPr>
          <a:lstStyle/>
          <a:p>
            <a:r>
              <a:rPr lang="zh-CN" altLang="zh-CN" dirty="0"/>
              <a:t>这里直接调用</a:t>
            </a:r>
            <a:r>
              <a:rPr lang="en-US" altLang="zh-CN" dirty="0" err="1"/>
              <a:t>Freemarker</a:t>
            </a:r>
            <a:r>
              <a:rPr lang="zh-CN" altLang="zh-CN" dirty="0"/>
              <a:t>自定义的函数代替表名，运行时会计算出真实的表名并替换。</a:t>
            </a:r>
          </a:p>
        </p:txBody>
      </p:sp>
    </p:spTree>
    <p:extLst>
      <p:ext uri="{BB962C8B-B14F-4D97-AF65-F5344CB8AC3E}">
        <p14:creationId xmlns:p14="http://schemas.microsoft.com/office/powerpoint/2010/main" val="52416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-SQL</a:t>
            </a:r>
            <a:endParaRPr lang="zh-CN" altLang="en-US" dirty="0">
              <a:latin typeface="微软雅黑" charset="0"/>
              <a:ea typeface="微软雅黑" charset="0"/>
            </a:endParaRPr>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79822" y="951708"/>
            <a:ext cx="2515432" cy="369332"/>
          </a:xfrm>
          <a:prstGeom prst="rect">
            <a:avLst/>
          </a:prstGeom>
        </p:spPr>
        <p:txBody>
          <a:bodyPr wrap="none">
            <a:spAutoFit/>
          </a:bodyPr>
          <a:lstStyle/>
          <a:p>
            <a:r>
              <a:rPr lang="it-IT" altLang="zh-CN" b="1" dirty="0"/>
              <a:t>DAL-API</a:t>
            </a:r>
            <a:r>
              <a:rPr lang="zh-CN" altLang="it-IT" b="1" dirty="0"/>
              <a:t>使用分表示例</a:t>
            </a:r>
            <a:endParaRPr lang="zh-CN" altLang="en-US" b="1" dirty="0"/>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
          <p:cNvSpPr>
            <a:spLocks noChangeArrowheads="1"/>
          </p:cNvSpPr>
          <p:nvPr/>
        </p:nvSpPr>
        <p:spPr bwMode="auto">
          <a:xfrm>
            <a:off x="332337" y="1449443"/>
            <a:ext cx="10534446" cy="1200329"/>
          </a:xfrm>
          <a:prstGeom prst="rect">
            <a:avLst/>
          </a:prstGeom>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Map&lt;String, Object&gt; </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paramMap</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 </a:t>
            </a:r>
            <a:r>
              <a:rPr kumimoji="0" lang="en-US" altLang="zh-CN" b="1"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new</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HashMap</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&lt;String, Object&gt;();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paramMap.put</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userId</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3);</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User </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 </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client.queryForObject</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user.find_user</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paramMap</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 </a:t>
            </a:r>
            <a:r>
              <a:rPr kumimoji="0" lang="en-US" altLang="zh-CN" b="0"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User.</a:t>
            </a:r>
            <a:r>
              <a:rPr kumimoji="0" lang="en-US" altLang="zh-CN" b="1" i="0" u="none" strike="noStrike" cap="none" normalizeH="0" baseline="0" dirty="0" err="1" smtClean="0">
                <a:ln>
                  <a:noFill/>
                </a:ln>
                <a:solidFill>
                  <a:schemeClr val="bg1"/>
                </a:solidFill>
                <a:effectLst/>
                <a:latin typeface="Courier New" pitchFamily="49" charset="0"/>
                <a:ea typeface="宋体" pitchFamily="2" charset="-122"/>
                <a:cs typeface="Courier New" pitchFamily="49" charset="0"/>
              </a:rPr>
              <a:t>class</a:t>
            </a:r>
            <a:r>
              <a:rPr kumimoji="0" lang="en-US" altLang="zh-CN" b="0" i="0" u="none" strike="noStrike" cap="none" normalizeH="0" baseline="0" dirty="0" smtClean="0">
                <a:ln>
                  <a:noFill/>
                </a:ln>
                <a:solidFill>
                  <a:schemeClr val="bg1"/>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p:txBody>
      </p:sp>
      <p:sp>
        <p:nvSpPr>
          <p:cNvPr id="12" name="矩形 11"/>
          <p:cNvSpPr/>
          <p:nvPr/>
        </p:nvSpPr>
        <p:spPr>
          <a:xfrm>
            <a:off x="346347" y="2830636"/>
            <a:ext cx="8136835" cy="923330"/>
          </a:xfrm>
          <a:prstGeom prst="rect">
            <a:avLst/>
          </a:prstGeom>
        </p:spPr>
        <p:txBody>
          <a:bodyPr wrap="square">
            <a:spAutoFit/>
          </a:bodyPr>
          <a:lstStyle/>
          <a:p>
            <a:r>
              <a:rPr lang="zh-CN" altLang="en-US" dirty="0" smtClean="0"/>
              <a:t>说明：</a:t>
            </a:r>
            <a:endParaRPr lang="en-US" altLang="zh-CN" dirty="0" smtClean="0"/>
          </a:p>
          <a:p>
            <a:r>
              <a:rPr lang="en-US" altLang="zh-CN" dirty="0" smtClean="0"/>
              <a:t>dal</a:t>
            </a:r>
            <a:r>
              <a:rPr lang="zh-CN" altLang="en-US" dirty="0"/>
              <a:t>客户端的调用没有变化，对参数</a:t>
            </a:r>
            <a:r>
              <a:rPr lang="en-US" altLang="zh-CN" dirty="0"/>
              <a:t>Map</a:t>
            </a:r>
            <a:r>
              <a:rPr lang="zh-CN" altLang="en-US" dirty="0"/>
              <a:t>做了如下要求：</a:t>
            </a:r>
          </a:p>
          <a:p>
            <a:r>
              <a:rPr lang="zh-CN" altLang="en-US" dirty="0" smtClean="0"/>
              <a:t>参数</a:t>
            </a:r>
            <a:r>
              <a:rPr lang="zh-CN" altLang="en-US" dirty="0"/>
              <a:t>中必须包含分表依赖的字段</a:t>
            </a:r>
            <a:r>
              <a:rPr lang="en-US" altLang="zh-CN" dirty="0"/>
              <a:t>,</a:t>
            </a:r>
            <a:r>
              <a:rPr lang="zh-CN" altLang="en-US" dirty="0"/>
              <a:t>这里为</a:t>
            </a:r>
            <a:r>
              <a:rPr lang="en-US" altLang="zh-CN" dirty="0" err="1"/>
              <a:t>userId</a:t>
            </a:r>
            <a:r>
              <a:rPr lang="en-US" altLang="zh-CN" dirty="0" smtClean="0"/>
              <a:t>;</a:t>
            </a:r>
            <a:endParaRPr lang="en-US" altLang="zh-CN" dirty="0"/>
          </a:p>
        </p:txBody>
      </p:sp>
    </p:spTree>
    <p:extLst>
      <p:ext uri="{BB962C8B-B14F-4D97-AF65-F5344CB8AC3E}">
        <p14:creationId xmlns:p14="http://schemas.microsoft.com/office/powerpoint/2010/main" val="34951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a:t>
            </a:r>
            <a:r>
              <a:rPr lang="en-US" altLang="zh-CN" dirty="0" smtClean="0">
                <a:latin typeface="微软雅黑" charset="0"/>
                <a:ea typeface="微软雅黑" charset="0"/>
              </a:rPr>
              <a:t>SNF-dal </a:t>
            </a:r>
            <a:r>
              <a:rPr lang="zh-CN" altLang="en-US" dirty="0" smtClean="0">
                <a:latin typeface="微软雅黑" charset="0"/>
                <a:ea typeface="微软雅黑" charset="0"/>
              </a:rPr>
              <a:t>分表使用介绍</a:t>
            </a:r>
            <a:r>
              <a:rPr lang="en-US" altLang="zh-CN" dirty="0" smtClean="0">
                <a:latin typeface="微软雅黑" charset="0"/>
                <a:ea typeface="微软雅黑" charset="0"/>
              </a:rPr>
              <a:t>-</a:t>
            </a:r>
            <a:r>
              <a:rPr lang="zh-CN" altLang="en-US" dirty="0"/>
              <a:t>分表</a:t>
            </a:r>
            <a:r>
              <a:rPr lang="zh-CN" altLang="en-US" dirty="0" smtClean="0"/>
              <a:t>方式</a:t>
            </a:r>
            <a:r>
              <a:rPr lang="en-US" altLang="zh-CN" dirty="0" smtClean="0"/>
              <a:t>-SQL</a:t>
            </a:r>
            <a:endParaRPr lang="zh-CN" altLang="en-US" dirty="0">
              <a:latin typeface="微软雅黑" charset="0"/>
              <a:ea typeface="微软雅黑" charset="0"/>
            </a:endParaRPr>
          </a:p>
        </p:txBody>
      </p:sp>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79822" y="951708"/>
            <a:ext cx="3631122" cy="369332"/>
          </a:xfrm>
          <a:prstGeom prst="rect">
            <a:avLst/>
          </a:prstGeom>
        </p:spPr>
        <p:txBody>
          <a:bodyPr wrap="none">
            <a:spAutoFit/>
          </a:bodyPr>
          <a:lstStyle/>
          <a:p>
            <a:r>
              <a:rPr lang="en-US" altLang="zh-CN" b="1" dirty="0" smtClean="0"/>
              <a:t>4.</a:t>
            </a:r>
            <a:r>
              <a:rPr lang="zh-CN" altLang="en-US" b="1" dirty="0" smtClean="0"/>
              <a:t>新增</a:t>
            </a:r>
            <a:r>
              <a:rPr lang="zh-CN" altLang="en-US" b="1" dirty="0"/>
              <a:t>自定义分表规则的使用说明</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379822" y="1451908"/>
            <a:ext cx="10513465" cy="1200329"/>
          </a:xfrm>
          <a:prstGeom prst="rect">
            <a:avLst/>
          </a:prstGeom>
        </p:spPr>
        <p:txBody>
          <a:bodyPr wrap="square">
            <a:spAutoFit/>
          </a:bodyPr>
          <a:lstStyle/>
          <a:p>
            <a:r>
              <a:rPr lang="zh-CN" altLang="zh-CN" dirty="0"/>
              <a:t>实现上述三种分表规则外，还支持用户自定义分表规则。该功能基于自定义</a:t>
            </a:r>
            <a:r>
              <a:rPr lang="en-US" altLang="zh-CN" dirty="0" err="1"/>
              <a:t>Freemarker</a:t>
            </a:r>
            <a:r>
              <a:rPr lang="zh-CN" altLang="zh-CN" dirty="0"/>
              <a:t>函数来实现，主要包括以下两个步骤：</a:t>
            </a:r>
          </a:p>
          <a:p>
            <a:r>
              <a:rPr lang="en-US" altLang="zh-CN" dirty="0"/>
              <a:t>Step1 </a:t>
            </a:r>
            <a:r>
              <a:rPr lang="zh-CN" altLang="zh-CN" dirty="0"/>
              <a:t>基于</a:t>
            </a:r>
            <a:r>
              <a:rPr lang="en-US" altLang="zh-CN" dirty="0" err="1"/>
              <a:t>Freemarker</a:t>
            </a:r>
            <a:r>
              <a:rPr lang="zh-CN" altLang="zh-CN" dirty="0"/>
              <a:t>自定义函数模板实现分表逻辑</a:t>
            </a:r>
          </a:p>
          <a:p>
            <a:r>
              <a:rPr lang="zh-CN" altLang="zh-CN" dirty="0"/>
              <a:t>继成</a:t>
            </a:r>
            <a:r>
              <a:rPr lang="en-US" altLang="zh-CN" dirty="0" err="1"/>
              <a:t>Freemarker</a:t>
            </a:r>
            <a:r>
              <a:rPr lang="zh-CN" altLang="zh-CN" dirty="0"/>
              <a:t>自定义函数模板的接口</a:t>
            </a:r>
            <a:r>
              <a:rPr lang="en-US" altLang="zh-CN" i="1" dirty="0" err="1"/>
              <a:t>TemplateMethodModel</a:t>
            </a:r>
            <a:r>
              <a:rPr lang="zh-CN" altLang="zh-CN" dirty="0"/>
              <a:t>实现</a:t>
            </a:r>
            <a:r>
              <a:rPr lang="en-US" altLang="zh-CN" b="1" i="1" dirty="0"/>
              <a:t>exec</a:t>
            </a:r>
            <a:r>
              <a:rPr lang="zh-CN" altLang="zh-CN" dirty="0"/>
              <a:t>方法</a:t>
            </a:r>
          </a:p>
        </p:txBody>
      </p:sp>
      <p:sp>
        <p:nvSpPr>
          <p:cNvPr id="4" name="矩形 3"/>
          <p:cNvSpPr/>
          <p:nvPr/>
        </p:nvSpPr>
        <p:spPr>
          <a:xfrm>
            <a:off x="490332" y="2786195"/>
            <a:ext cx="6096000" cy="3231654"/>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r>
              <a:rPr lang="en-US" altLang="zh-CN" sz="1200" b="1" dirty="0" smtClean="0"/>
              <a:t>public</a:t>
            </a:r>
            <a:r>
              <a:rPr lang="en-US" altLang="zh-CN" sz="1200" dirty="0" smtClean="0"/>
              <a:t> </a:t>
            </a:r>
            <a:r>
              <a:rPr lang="en-US" altLang="zh-CN" sz="1200" b="1" dirty="0"/>
              <a:t>class</a:t>
            </a:r>
            <a:r>
              <a:rPr lang="en-US" altLang="zh-CN" sz="1200" dirty="0"/>
              <a:t> </a:t>
            </a:r>
            <a:r>
              <a:rPr lang="en-US" altLang="zh-CN" sz="1200" dirty="0" err="1"/>
              <a:t>DalSubstring</a:t>
            </a:r>
            <a:r>
              <a:rPr lang="en-US" altLang="zh-CN" sz="1200" dirty="0"/>
              <a:t> </a:t>
            </a:r>
            <a:r>
              <a:rPr lang="en-US" altLang="zh-CN" sz="1200" b="1" dirty="0"/>
              <a:t>implements</a:t>
            </a:r>
            <a:r>
              <a:rPr lang="en-US" altLang="zh-CN" sz="1200" dirty="0"/>
              <a:t> </a:t>
            </a:r>
            <a:r>
              <a:rPr lang="en-US" altLang="zh-CN" sz="1200" dirty="0" err="1"/>
              <a:t>TemplateMethodModel</a:t>
            </a:r>
            <a:r>
              <a:rPr lang="en-US" altLang="zh-CN" sz="1200" dirty="0"/>
              <a:t> {</a:t>
            </a:r>
            <a:endParaRPr lang="zh-CN" altLang="zh-CN" sz="1200" dirty="0"/>
          </a:p>
          <a:p>
            <a:r>
              <a:rPr lang="en-US" altLang="zh-CN" sz="1200" dirty="0"/>
              <a:t>   	@Override</a:t>
            </a:r>
            <a:endParaRPr lang="zh-CN" altLang="zh-CN" sz="1200" dirty="0"/>
          </a:p>
          <a:p>
            <a:r>
              <a:rPr lang="en-US" altLang="zh-CN" sz="1200" dirty="0"/>
              <a:t>	</a:t>
            </a:r>
            <a:r>
              <a:rPr lang="en-US" altLang="zh-CN" sz="1200" b="1" dirty="0"/>
              <a:t>public</a:t>
            </a:r>
            <a:r>
              <a:rPr lang="en-US" altLang="zh-CN" sz="1200" dirty="0"/>
              <a:t> Object exec(List </a:t>
            </a:r>
            <a:r>
              <a:rPr lang="en-US" altLang="zh-CN" sz="1200" dirty="0" err="1"/>
              <a:t>args</a:t>
            </a:r>
            <a:r>
              <a:rPr lang="en-US" altLang="zh-CN" sz="1200" dirty="0"/>
              <a:t>) </a:t>
            </a:r>
            <a:r>
              <a:rPr lang="en-US" altLang="zh-CN" sz="1200" b="1" dirty="0"/>
              <a:t>throws</a:t>
            </a:r>
            <a:r>
              <a:rPr lang="en-US" altLang="zh-CN" sz="1200" dirty="0"/>
              <a:t> </a:t>
            </a:r>
            <a:r>
              <a:rPr lang="en-US" altLang="zh-CN" sz="1200" dirty="0" err="1"/>
              <a:t>TemplateModelException</a:t>
            </a:r>
            <a:r>
              <a:rPr lang="en-US" altLang="zh-CN" sz="1200" dirty="0"/>
              <a:t> {</a:t>
            </a:r>
            <a:endParaRPr lang="zh-CN" altLang="zh-CN" sz="1200" dirty="0"/>
          </a:p>
          <a:p>
            <a:r>
              <a:rPr lang="en-US" altLang="zh-CN" sz="1200" dirty="0"/>
              <a:t>		</a:t>
            </a:r>
            <a:r>
              <a:rPr lang="en-US" altLang="zh-CN" sz="1200" b="1" dirty="0"/>
              <a:t>if</a:t>
            </a:r>
            <a:r>
              <a:rPr lang="en-US" altLang="zh-CN" sz="1200" dirty="0"/>
              <a:t> (</a:t>
            </a:r>
            <a:r>
              <a:rPr lang="en-US" altLang="zh-CN" sz="1200" dirty="0" err="1"/>
              <a:t>args.size</a:t>
            </a:r>
            <a:r>
              <a:rPr lang="en-US" altLang="zh-CN" sz="1200" dirty="0"/>
              <a:t>() != 2) {</a:t>
            </a:r>
            <a:endParaRPr lang="zh-CN" altLang="zh-CN" sz="1200" dirty="0"/>
          </a:p>
          <a:p>
            <a:r>
              <a:rPr lang="en-US" altLang="zh-CN" sz="1200" dirty="0"/>
              <a:t>			</a:t>
            </a:r>
            <a:r>
              <a:rPr lang="en-US" altLang="zh-CN" sz="1200" b="1" dirty="0"/>
              <a:t>throw</a:t>
            </a:r>
            <a:r>
              <a:rPr lang="en-US" altLang="zh-CN" sz="1200" dirty="0"/>
              <a:t> </a:t>
            </a:r>
            <a:r>
              <a:rPr lang="en-US" altLang="zh-CN" sz="1200" b="1" dirty="0"/>
              <a:t>new</a:t>
            </a:r>
            <a:r>
              <a:rPr lang="en-US" altLang="zh-CN" sz="1200" dirty="0"/>
              <a:t> </a:t>
            </a:r>
            <a:r>
              <a:rPr lang="en-US" altLang="zh-CN" sz="1200" dirty="0" err="1"/>
              <a:t>TemplateModelException</a:t>
            </a:r>
            <a:r>
              <a:rPr lang="en-US" altLang="zh-CN" sz="1200" dirty="0"/>
              <a:t>("error");</a:t>
            </a:r>
            <a:endParaRPr lang="zh-CN" altLang="zh-CN" sz="1200" dirty="0"/>
          </a:p>
          <a:p>
            <a:r>
              <a:rPr lang="en-US" altLang="zh-CN" sz="1200" dirty="0"/>
              <a:t>		}</a:t>
            </a:r>
            <a:endParaRPr lang="zh-CN" altLang="zh-CN" sz="1200" dirty="0"/>
          </a:p>
          <a:p>
            <a:r>
              <a:rPr lang="en-US" altLang="zh-CN" sz="1200" dirty="0"/>
              <a:t>		String </a:t>
            </a:r>
            <a:r>
              <a:rPr lang="en-US" altLang="zh-CN" sz="1200" dirty="0" err="1"/>
              <a:t>tableName</a:t>
            </a:r>
            <a:r>
              <a:rPr lang="en-US" altLang="zh-CN" sz="1200" dirty="0"/>
              <a:t>;</a:t>
            </a:r>
            <a:endParaRPr lang="zh-CN" altLang="zh-CN" sz="1200" dirty="0"/>
          </a:p>
          <a:p>
            <a:r>
              <a:rPr lang="en-US" altLang="zh-CN" sz="1200" dirty="0"/>
              <a:t>		String </a:t>
            </a:r>
            <a:r>
              <a:rPr lang="en-US" altLang="zh-CN" sz="1200" dirty="0" err="1"/>
              <a:t>paramValue</a:t>
            </a:r>
            <a:r>
              <a:rPr lang="en-US" altLang="zh-CN" sz="1200" dirty="0"/>
              <a:t>;</a:t>
            </a:r>
            <a:endParaRPr lang="zh-CN" altLang="zh-CN" sz="1200" dirty="0"/>
          </a:p>
          <a:p>
            <a:r>
              <a:rPr lang="en-US" altLang="zh-CN" sz="1200" dirty="0"/>
              <a:t>		</a:t>
            </a:r>
            <a:r>
              <a:rPr lang="en-US" altLang="zh-CN" sz="1200" dirty="0" err="1"/>
              <a:t>tableName</a:t>
            </a:r>
            <a:r>
              <a:rPr lang="en-US" altLang="zh-CN" sz="1200" dirty="0"/>
              <a:t> = </a:t>
            </a:r>
            <a:r>
              <a:rPr lang="en-US" altLang="zh-CN" sz="1200" dirty="0" err="1"/>
              <a:t>args.get</a:t>
            </a:r>
            <a:r>
              <a:rPr lang="en-US" altLang="zh-CN" sz="1200" dirty="0"/>
              <a:t>(0).</a:t>
            </a:r>
            <a:r>
              <a:rPr lang="en-US" altLang="zh-CN" sz="1200" dirty="0" err="1"/>
              <a:t>toString</a:t>
            </a:r>
            <a:r>
              <a:rPr lang="en-US" altLang="zh-CN" sz="1200" dirty="0"/>
              <a:t>();</a:t>
            </a:r>
            <a:endParaRPr lang="zh-CN" altLang="zh-CN" sz="1200" dirty="0"/>
          </a:p>
          <a:p>
            <a:r>
              <a:rPr lang="en-US" altLang="zh-CN" sz="1200" dirty="0"/>
              <a:t>		</a:t>
            </a:r>
            <a:r>
              <a:rPr lang="en-US" altLang="zh-CN" sz="1200" dirty="0" err="1"/>
              <a:t>paramValue</a:t>
            </a:r>
            <a:r>
              <a:rPr lang="en-US" altLang="zh-CN" sz="1200" dirty="0"/>
              <a:t> = </a:t>
            </a:r>
            <a:r>
              <a:rPr lang="en-US" altLang="zh-CN" sz="1200" dirty="0" err="1"/>
              <a:t>args.get</a:t>
            </a:r>
            <a:r>
              <a:rPr lang="en-US" altLang="zh-CN" sz="1200" dirty="0"/>
              <a:t>(1).</a:t>
            </a:r>
            <a:r>
              <a:rPr lang="en-US" altLang="zh-CN" sz="1200" dirty="0" err="1"/>
              <a:t>toString</a:t>
            </a:r>
            <a:r>
              <a:rPr lang="en-US" altLang="zh-CN" sz="1200" dirty="0"/>
              <a:t>();</a:t>
            </a:r>
            <a:endParaRPr lang="zh-CN" altLang="zh-CN" sz="1200" dirty="0"/>
          </a:p>
          <a:p>
            <a:r>
              <a:rPr lang="en-US" altLang="zh-CN" sz="1200" dirty="0"/>
              <a:t>		</a:t>
            </a:r>
            <a:r>
              <a:rPr lang="en-US" altLang="zh-CN" sz="1200" b="1" dirty="0"/>
              <a:t>if</a:t>
            </a:r>
            <a:r>
              <a:rPr lang="en-US" altLang="zh-CN" sz="1200" dirty="0"/>
              <a:t> (</a:t>
            </a:r>
            <a:r>
              <a:rPr lang="en-US" altLang="zh-CN" sz="1200" dirty="0" err="1"/>
              <a:t>tableName.equals</a:t>
            </a:r>
            <a:r>
              <a:rPr lang="en-US" altLang="zh-CN" sz="1200" dirty="0"/>
              <a:t>("")) {</a:t>
            </a:r>
            <a:endParaRPr lang="zh-CN" altLang="zh-CN" sz="1200" dirty="0"/>
          </a:p>
          <a:p>
            <a:r>
              <a:rPr lang="en-US" altLang="zh-CN" sz="1200" dirty="0"/>
              <a:t>			</a:t>
            </a:r>
            <a:r>
              <a:rPr lang="en-US" altLang="zh-CN" sz="1200" b="1" dirty="0"/>
              <a:t>throw</a:t>
            </a:r>
            <a:r>
              <a:rPr lang="en-US" altLang="zh-CN" sz="1200" dirty="0"/>
              <a:t> </a:t>
            </a:r>
            <a:r>
              <a:rPr lang="en-US" altLang="zh-CN" sz="1200" b="1" dirty="0"/>
              <a:t>new</a:t>
            </a:r>
            <a:r>
              <a:rPr lang="en-US" altLang="zh-CN" sz="1200" dirty="0"/>
              <a:t> </a:t>
            </a:r>
            <a:r>
              <a:rPr lang="en-US" altLang="zh-CN" sz="1200" dirty="0" err="1"/>
              <a:t>TemplateModelException</a:t>
            </a:r>
            <a:r>
              <a:rPr lang="en-US" altLang="zh-CN" sz="1200" dirty="0"/>
              <a:t>("error");</a:t>
            </a:r>
            <a:endParaRPr lang="zh-CN" altLang="zh-CN" sz="1200" dirty="0"/>
          </a:p>
          <a:p>
            <a:r>
              <a:rPr lang="en-US" altLang="zh-CN" sz="1200" dirty="0"/>
              <a:t>		}</a:t>
            </a:r>
            <a:endParaRPr lang="zh-CN" altLang="zh-CN" sz="1200" dirty="0"/>
          </a:p>
          <a:p>
            <a:r>
              <a:rPr lang="en-US" altLang="zh-CN" sz="1200" dirty="0"/>
              <a:t>		</a:t>
            </a:r>
            <a:r>
              <a:rPr lang="en-US" altLang="zh-CN" sz="1200" dirty="0" err="1"/>
              <a:t>tableName</a:t>
            </a:r>
            <a:r>
              <a:rPr lang="en-US" altLang="zh-CN" sz="1200" dirty="0"/>
              <a:t> = </a:t>
            </a:r>
            <a:r>
              <a:rPr lang="en-US" altLang="zh-CN" sz="1200" dirty="0" err="1"/>
              <a:t>tableName</a:t>
            </a:r>
            <a:r>
              <a:rPr lang="en-US" altLang="zh-CN" sz="1200" dirty="0"/>
              <a:t>+ </a:t>
            </a:r>
            <a:r>
              <a:rPr lang="en-US" altLang="zh-CN" sz="1200" dirty="0" err="1"/>
              <a:t>paramValue.substring</a:t>
            </a:r>
            <a:r>
              <a:rPr lang="en-US" altLang="zh-CN" sz="1200" dirty="0"/>
              <a:t>(</a:t>
            </a:r>
            <a:r>
              <a:rPr lang="en-US" altLang="zh-CN" sz="1200" dirty="0" err="1"/>
              <a:t>paramValue.length</a:t>
            </a:r>
            <a:r>
              <a:rPr lang="en-US" altLang="zh-CN" sz="1200" dirty="0"/>
              <a:t>()-1);</a:t>
            </a:r>
            <a:endParaRPr lang="zh-CN" altLang="zh-CN" sz="1200" dirty="0"/>
          </a:p>
          <a:p>
            <a:r>
              <a:rPr lang="en-US" altLang="zh-CN" sz="1200" dirty="0"/>
              <a:t>		</a:t>
            </a:r>
            <a:r>
              <a:rPr lang="en-US" altLang="zh-CN" sz="1200" b="1" dirty="0"/>
              <a:t>return</a:t>
            </a:r>
            <a:r>
              <a:rPr lang="en-US" altLang="zh-CN" sz="1200" dirty="0"/>
              <a:t> </a:t>
            </a:r>
            <a:r>
              <a:rPr lang="en-US" altLang="zh-CN" sz="1200" dirty="0" err="1"/>
              <a:t>tableName.toUpperCase</a:t>
            </a:r>
            <a:r>
              <a:rPr lang="en-US" altLang="zh-CN" sz="1200" dirty="0"/>
              <a:t>();</a:t>
            </a:r>
            <a:endParaRPr lang="zh-CN" altLang="zh-CN" sz="1200" dirty="0"/>
          </a:p>
          <a:p>
            <a:r>
              <a:rPr lang="en-US" altLang="zh-CN" sz="1200" dirty="0"/>
              <a:t>}</a:t>
            </a:r>
            <a:endParaRPr lang="zh-CN" altLang="zh-CN" sz="1200" dirty="0"/>
          </a:p>
          <a:p>
            <a:r>
              <a:rPr lang="en-US" altLang="zh-CN" sz="1200" dirty="0"/>
              <a:t>}</a:t>
            </a:r>
            <a:endParaRPr lang="zh-CN" altLang="zh-CN" sz="1200" dirty="0"/>
          </a:p>
        </p:txBody>
      </p:sp>
      <p:sp>
        <p:nvSpPr>
          <p:cNvPr id="5" name="矩形 4"/>
          <p:cNvSpPr/>
          <p:nvPr/>
        </p:nvSpPr>
        <p:spPr>
          <a:xfrm>
            <a:off x="6652594" y="3835973"/>
            <a:ext cx="5274364" cy="1754326"/>
          </a:xfrm>
          <a:prstGeom prst="rect">
            <a:avLst/>
          </a:prstGeom>
        </p:spPr>
        <p:txBody>
          <a:bodyPr wrap="square">
            <a:spAutoFit/>
          </a:bodyPr>
          <a:lstStyle/>
          <a:p>
            <a:r>
              <a:rPr lang="en-US" altLang="zh-CN" dirty="0"/>
              <a:t>Step2 </a:t>
            </a:r>
            <a:r>
              <a:rPr lang="zh-CN" altLang="en-US" dirty="0"/>
              <a:t>在</a:t>
            </a:r>
            <a:r>
              <a:rPr lang="en-US" altLang="zh-CN" dirty="0" err="1"/>
              <a:t>Freemarker</a:t>
            </a:r>
            <a:r>
              <a:rPr lang="zh-CN" altLang="en-US" dirty="0"/>
              <a:t>模板解析器中注册新增的分表方法</a:t>
            </a:r>
          </a:p>
          <a:p>
            <a:r>
              <a:rPr lang="zh-CN" altLang="en-US" dirty="0" smtClean="0"/>
              <a:t>调用</a:t>
            </a:r>
            <a:r>
              <a:rPr lang="en-US" altLang="zh-CN" dirty="0" err="1"/>
              <a:t>FreeMakerParser</a:t>
            </a:r>
            <a:r>
              <a:rPr lang="zh-CN" altLang="en-US" dirty="0"/>
              <a:t>的</a:t>
            </a:r>
            <a:r>
              <a:rPr lang="en-US" altLang="zh-CN" dirty="0" err="1"/>
              <a:t>setSharedVariable</a:t>
            </a:r>
            <a:r>
              <a:rPr lang="en-US" altLang="zh-CN" dirty="0"/>
              <a:t>(String, </a:t>
            </a:r>
            <a:r>
              <a:rPr lang="en-US" altLang="zh-CN" dirty="0" err="1"/>
              <a:t>TemplateModel</a:t>
            </a:r>
            <a:r>
              <a:rPr lang="en-US" altLang="zh-CN" dirty="0"/>
              <a:t>) </a:t>
            </a:r>
            <a:endParaRPr lang="en-US" altLang="zh-CN" dirty="0" smtClean="0"/>
          </a:p>
          <a:p>
            <a:r>
              <a:rPr lang="zh-CN" altLang="en-US" dirty="0" smtClean="0"/>
              <a:t>静态</a:t>
            </a:r>
            <a:r>
              <a:rPr lang="zh-CN" altLang="en-US" dirty="0"/>
              <a:t>方法</a:t>
            </a:r>
            <a:r>
              <a:rPr lang="en-US" altLang="zh-CN" dirty="0"/>
              <a:t>,</a:t>
            </a:r>
            <a:r>
              <a:rPr lang="zh-CN" altLang="en-US" dirty="0"/>
              <a:t>注册刚刚实现的函数模板并且为其定义一个调用的函数名，如：</a:t>
            </a:r>
          </a:p>
        </p:txBody>
      </p:sp>
      <p:sp>
        <p:nvSpPr>
          <p:cNvPr id="9" name="矩形 8"/>
          <p:cNvSpPr/>
          <p:nvPr/>
        </p:nvSpPr>
        <p:spPr>
          <a:xfrm>
            <a:off x="6718853" y="5740850"/>
            <a:ext cx="527436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altLang="zh-CN" sz="1200" dirty="0" err="1"/>
              <a:t>FreeMakerParser.setSharedVariable</a:t>
            </a:r>
            <a:r>
              <a:rPr lang="en-US" altLang="zh-CN" sz="1200" dirty="0"/>
              <a:t>("</a:t>
            </a:r>
            <a:r>
              <a:rPr lang="en-US" altLang="zh-CN" sz="1200" dirty="0" err="1"/>
              <a:t>substring",new</a:t>
            </a:r>
            <a:r>
              <a:rPr lang="en-US" altLang="zh-CN" sz="1200" dirty="0"/>
              <a:t> </a:t>
            </a:r>
            <a:r>
              <a:rPr lang="en-US" altLang="zh-CN" sz="1200" dirty="0" err="1"/>
              <a:t>DalSubstring</a:t>
            </a:r>
            <a:r>
              <a:rPr lang="en-US" altLang="zh-CN" sz="1200" dirty="0"/>
              <a:t>());</a:t>
            </a:r>
            <a:endParaRPr lang="zh-CN" altLang="en-US" sz="1200" dirty="0"/>
          </a:p>
        </p:txBody>
      </p:sp>
      <p:sp>
        <p:nvSpPr>
          <p:cNvPr id="14" name="矩形 13"/>
          <p:cNvSpPr/>
          <p:nvPr/>
        </p:nvSpPr>
        <p:spPr>
          <a:xfrm>
            <a:off x="265809" y="6311197"/>
            <a:ext cx="7885043" cy="369332"/>
          </a:xfrm>
          <a:prstGeom prst="rect">
            <a:avLst/>
          </a:prstGeom>
        </p:spPr>
        <p:txBody>
          <a:bodyPr wrap="square">
            <a:spAutoFit/>
          </a:bodyPr>
          <a:lstStyle/>
          <a:p>
            <a:r>
              <a:rPr lang="en-US" altLang="zh-CN" dirty="0" smtClean="0"/>
              <a:t>Step3 </a:t>
            </a:r>
            <a:r>
              <a:rPr lang="zh-CN" altLang="zh-CN" dirty="0" smtClean="0"/>
              <a:t>使用</a:t>
            </a:r>
            <a:r>
              <a:rPr lang="zh-CN" altLang="zh-CN" dirty="0"/>
              <a:t>新增的分表方法</a:t>
            </a:r>
            <a:r>
              <a:rPr lang="en-US" altLang="zh-CN" dirty="0"/>
              <a:t>substring</a:t>
            </a:r>
            <a:r>
              <a:rPr lang="zh-CN" altLang="zh-CN" dirty="0"/>
              <a:t>（</a:t>
            </a:r>
            <a:r>
              <a:rPr lang="en-US" altLang="zh-CN" dirty="0" err="1"/>
              <a:t>tableName</a:t>
            </a:r>
            <a:r>
              <a:rPr lang="zh-CN" altLang="zh-CN" dirty="0"/>
              <a:t>，</a:t>
            </a:r>
            <a:r>
              <a:rPr lang="en-US" altLang="zh-CN" dirty="0" err="1"/>
              <a:t>paramValue</a:t>
            </a:r>
            <a:r>
              <a:rPr lang="zh-CN" altLang="zh-CN" dirty="0"/>
              <a:t>）</a:t>
            </a:r>
          </a:p>
        </p:txBody>
      </p:sp>
    </p:spTree>
    <p:extLst>
      <p:ext uri="{BB962C8B-B14F-4D97-AF65-F5344CB8AC3E}">
        <p14:creationId xmlns:p14="http://schemas.microsoft.com/office/powerpoint/2010/main" val="232499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kumimoji="1" lang="zh-CN" altLang="en-US" dirty="0" smtClean="0"/>
              <a:t>、</a:t>
            </a:r>
            <a:r>
              <a:rPr lang="zh-CN" altLang="en-US" dirty="0"/>
              <a:t>探讨</a:t>
            </a:r>
            <a:endParaRPr lang="zh-CN" altLang="en-US" dirty="0">
              <a:latin typeface="微软雅黑" charset="0"/>
              <a:ea typeface="微软雅黑" charset="0"/>
            </a:endParaRPr>
          </a:p>
        </p:txBody>
      </p:sp>
      <p:sp>
        <p:nvSpPr>
          <p:cNvPr id="3" name="TextBox 2"/>
          <p:cNvSpPr txBox="1"/>
          <p:nvPr/>
        </p:nvSpPr>
        <p:spPr>
          <a:xfrm>
            <a:off x="167787" y="967411"/>
            <a:ext cx="11719413" cy="4401205"/>
          </a:xfrm>
          <a:prstGeom prst="rect">
            <a:avLst/>
          </a:prstGeom>
          <a:noFill/>
        </p:spPr>
        <p:txBody>
          <a:bodyPr wrap="square" rtlCol="0">
            <a:spAutoFit/>
          </a:bodyPr>
          <a:lstStyle/>
          <a:p>
            <a:r>
              <a:rPr lang="zh-CN" altLang="en-US" sz="2000" dirty="0" smtClean="0">
                <a:latin typeface="+mj-ea"/>
                <a:ea typeface="+mj-ea"/>
              </a:rPr>
              <a:t>描述：</a:t>
            </a:r>
            <a:endParaRPr lang="en-US" altLang="zh-CN" sz="2000" dirty="0" smtClean="0">
              <a:latin typeface="+mj-ea"/>
              <a:ea typeface="+mj-ea"/>
            </a:endParaRPr>
          </a:p>
          <a:p>
            <a:r>
              <a:rPr lang="zh-CN" altLang="en-US" sz="2000" dirty="0" smtClean="0">
                <a:latin typeface="+mj-ea"/>
                <a:ea typeface="+mj-ea"/>
              </a:rPr>
              <a:t>包裹基本信息包括：包裹号，包裹类型，当前站点，下一站点，装运编码，商品编码，操作状态，</a:t>
            </a:r>
            <a:r>
              <a:rPr lang="zh-CN" altLang="en-US" sz="2000" dirty="0" smtClean="0">
                <a:latin typeface="+mj-ea"/>
              </a:rPr>
              <a:t>长</a:t>
            </a:r>
            <a:r>
              <a:rPr lang="zh-CN" altLang="en-US" sz="2000" dirty="0">
                <a:latin typeface="+mj-ea"/>
              </a:rPr>
              <a:t>宽高，体积，危险货物</a:t>
            </a:r>
            <a:r>
              <a:rPr lang="zh-CN" altLang="en-US" sz="2000" dirty="0" smtClean="0">
                <a:latin typeface="+mj-ea"/>
              </a:rPr>
              <a:t>标识，操作人员，操作时间</a:t>
            </a:r>
            <a:r>
              <a:rPr lang="zh-CN" altLang="en-US" sz="2000" dirty="0" smtClean="0">
                <a:latin typeface="+mj-ea"/>
                <a:ea typeface="+mj-ea"/>
              </a:rPr>
              <a:t>。</a:t>
            </a:r>
            <a:endParaRPr lang="en-US" altLang="zh-CN" sz="2000" dirty="0" smtClean="0">
              <a:latin typeface="+mj-ea"/>
              <a:ea typeface="+mj-ea"/>
            </a:endParaRPr>
          </a:p>
          <a:p>
            <a:r>
              <a:rPr lang="zh-CN" altLang="en-US" sz="2000" dirty="0">
                <a:latin typeface="+mj-ea"/>
                <a:ea typeface="+mj-ea"/>
              </a:rPr>
              <a:t>数据</a:t>
            </a:r>
            <a:r>
              <a:rPr lang="zh-CN" altLang="en-US" sz="2000" dirty="0" smtClean="0">
                <a:latin typeface="+mj-ea"/>
                <a:ea typeface="+mj-ea"/>
              </a:rPr>
              <a:t>量：每天增量</a:t>
            </a:r>
            <a:r>
              <a:rPr lang="en-US" altLang="zh-CN" sz="2000" dirty="0" smtClean="0">
                <a:latin typeface="+mj-ea"/>
                <a:ea typeface="+mj-ea"/>
              </a:rPr>
              <a:t>3000W</a:t>
            </a:r>
            <a:r>
              <a:rPr lang="zh-CN" altLang="en-US" sz="2000" dirty="0" smtClean="0">
                <a:latin typeface="+mj-ea"/>
                <a:ea typeface="+mj-ea"/>
              </a:rPr>
              <a:t>包裹，包裹信息销单完成后需要保存</a:t>
            </a:r>
            <a:r>
              <a:rPr lang="en-US" altLang="zh-CN" sz="2000" dirty="0" smtClean="0">
                <a:latin typeface="+mj-ea"/>
                <a:ea typeface="+mj-ea"/>
              </a:rPr>
              <a:t>6</a:t>
            </a:r>
            <a:r>
              <a:rPr lang="zh-CN" altLang="en-US" sz="2000" dirty="0" smtClean="0">
                <a:latin typeface="+mj-ea"/>
                <a:ea typeface="+mj-ea"/>
              </a:rPr>
              <a:t>个月。</a:t>
            </a:r>
            <a:endParaRPr lang="en-US" altLang="zh-CN" sz="2000" dirty="0" smtClean="0">
              <a:latin typeface="+mj-ea"/>
              <a:ea typeface="+mj-ea"/>
            </a:endParaRPr>
          </a:p>
          <a:p>
            <a:r>
              <a:rPr lang="zh-CN" altLang="en-US" sz="2000" dirty="0" smtClean="0">
                <a:latin typeface="+mj-ea"/>
                <a:ea typeface="+mj-ea"/>
              </a:rPr>
              <a:t>地点：</a:t>
            </a:r>
            <a:r>
              <a:rPr lang="en-US" altLang="zh-CN" sz="2000" dirty="0" smtClean="0">
                <a:latin typeface="+mj-ea"/>
                <a:ea typeface="+mj-ea"/>
              </a:rPr>
              <a:t>300</a:t>
            </a:r>
            <a:r>
              <a:rPr lang="zh-CN" altLang="en-US" sz="2000" dirty="0" smtClean="0">
                <a:latin typeface="+mj-ea"/>
                <a:ea typeface="+mj-ea"/>
              </a:rPr>
              <a:t>个分拨地点，其中北上广等</a:t>
            </a:r>
            <a:r>
              <a:rPr lang="en-US" altLang="zh-CN" sz="2000" dirty="0" smtClean="0">
                <a:latin typeface="+mj-ea"/>
                <a:ea typeface="+mj-ea"/>
              </a:rPr>
              <a:t>8</a:t>
            </a:r>
            <a:r>
              <a:rPr lang="zh-CN" altLang="en-US" sz="2000" dirty="0" smtClean="0">
                <a:latin typeface="+mj-ea"/>
                <a:ea typeface="+mj-ea"/>
              </a:rPr>
              <a:t>个地区包裹数量占</a:t>
            </a:r>
            <a:r>
              <a:rPr lang="en-US" altLang="zh-CN" sz="2000" dirty="0" smtClean="0">
                <a:latin typeface="+mj-ea"/>
                <a:ea typeface="+mj-ea"/>
              </a:rPr>
              <a:t>90%</a:t>
            </a:r>
            <a:r>
              <a:rPr lang="zh-CN" altLang="en-US" sz="2000" dirty="0" smtClean="0">
                <a:latin typeface="+mj-ea"/>
                <a:ea typeface="+mj-ea"/>
              </a:rPr>
              <a:t>。</a:t>
            </a:r>
            <a:endParaRPr lang="en-US" altLang="zh-CN" sz="2000" dirty="0" smtClean="0">
              <a:latin typeface="+mj-ea"/>
              <a:ea typeface="+mj-ea"/>
            </a:endParaRPr>
          </a:p>
          <a:p>
            <a:r>
              <a:rPr lang="zh-CN" altLang="en-US" sz="2000" dirty="0">
                <a:latin typeface="+mj-ea"/>
                <a:ea typeface="+mj-ea"/>
              </a:rPr>
              <a:t>包裹</a:t>
            </a:r>
            <a:r>
              <a:rPr lang="zh-CN" altLang="en-US" sz="2000" dirty="0" smtClean="0">
                <a:latin typeface="+mj-ea"/>
                <a:ea typeface="+mj-ea"/>
              </a:rPr>
              <a:t>号：长度（</a:t>
            </a:r>
            <a:r>
              <a:rPr lang="en-US" altLang="zh-CN" sz="2000" dirty="0" smtClean="0">
                <a:latin typeface="+mj-ea"/>
                <a:ea typeface="+mj-ea"/>
              </a:rPr>
              <a:t>10-30</a:t>
            </a:r>
            <a:r>
              <a:rPr lang="zh-CN" altLang="en-US" sz="2000" dirty="0" smtClean="0">
                <a:latin typeface="+mj-ea"/>
                <a:ea typeface="+mj-ea"/>
              </a:rPr>
              <a:t>）</a:t>
            </a:r>
            <a:r>
              <a:rPr lang="zh-CN" altLang="en-US" sz="2000" dirty="0">
                <a:latin typeface="+mj-ea"/>
              </a:rPr>
              <a:t>位</a:t>
            </a:r>
            <a:r>
              <a:rPr lang="zh-CN" altLang="en-US" sz="2000" dirty="0" smtClean="0">
                <a:latin typeface="+mj-ea"/>
                <a:ea typeface="+mj-ea"/>
              </a:rPr>
              <a:t>，数字，数字</a:t>
            </a:r>
            <a:r>
              <a:rPr lang="en-US" altLang="zh-CN" sz="2000" dirty="0" smtClean="0">
                <a:latin typeface="+mj-ea"/>
                <a:ea typeface="+mj-ea"/>
              </a:rPr>
              <a:t>+</a:t>
            </a:r>
            <a:r>
              <a:rPr lang="zh-CN" altLang="en-US" sz="2000" dirty="0" smtClean="0">
                <a:latin typeface="+mj-ea"/>
                <a:ea typeface="+mj-ea"/>
              </a:rPr>
              <a:t>字符。</a:t>
            </a:r>
            <a:endParaRPr lang="en-US" altLang="zh-CN" sz="2000" dirty="0" smtClean="0">
              <a:latin typeface="+mj-ea"/>
              <a:ea typeface="+mj-ea"/>
            </a:endParaRPr>
          </a:p>
          <a:p>
            <a:endParaRPr lang="en-US" altLang="zh-CN" sz="2000" dirty="0" smtClean="0">
              <a:latin typeface="+mj-ea"/>
              <a:ea typeface="+mj-ea"/>
            </a:endParaRPr>
          </a:p>
          <a:p>
            <a:r>
              <a:rPr lang="zh-CN" altLang="en-US" sz="2000" dirty="0" smtClean="0">
                <a:latin typeface="+mj-ea"/>
                <a:ea typeface="+mj-ea"/>
              </a:rPr>
              <a:t>场景一：大区作业人员操作终端设备，每天根据当前站点进行卸货及装货操作，并把产生的终端数据上传给服务系统。</a:t>
            </a:r>
            <a:r>
              <a:rPr lang="en-US" altLang="zh-CN" sz="2000" dirty="0" smtClean="0">
                <a:latin typeface="+mj-ea"/>
                <a:ea typeface="+mj-ea"/>
              </a:rPr>
              <a:t>(</a:t>
            </a:r>
            <a:r>
              <a:rPr lang="zh-CN" altLang="en-US" sz="2000" dirty="0" smtClean="0">
                <a:latin typeface="+mj-ea"/>
                <a:ea typeface="+mj-ea"/>
              </a:rPr>
              <a:t>终端根据拉取下一站点包裹信息）</a:t>
            </a:r>
            <a:endParaRPr lang="en-US" altLang="zh-CN" sz="2000" dirty="0" smtClean="0">
              <a:latin typeface="+mj-ea"/>
              <a:ea typeface="+mj-ea"/>
            </a:endParaRPr>
          </a:p>
          <a:p>
            <a:r>
              <a:rPr lang="zh-CN" altLang="en-US" sz="2000" dirty="0" smtClean="0">
                <a:latin typeface="+mj-ea"/>
                <a:ea typeface="+mj-ea"/>
              </a:rPr>
              <a:t>场景二</a:t>
            </a:r>
            <a:r>
              <a:rPr lang="en-US" altLang="zh-CN" sz="2000" dirty="0" smtClean="0">
                <a:latin typeface="+mj-ea"/>
                <a:ea typeface="+mj-ea"/>
              </a:rPr>
              <a:t>:</a:t>
            </a:r>
            <a:r>
              <a:rPr lang="zh-CN" altLang="en-US" sz="2000" dirty="0" smtClean="0">
                <a:latin typeface="+mj-ea"/>
                <a:ea typeface="+mj-ea"/>
              </a:rPr>
              <a:t>大区作业人员和管理人员操作</a:t>
            </a:r>
            <a:r>
              <a:rPr lang="en-US" altLang="zh-CN" sz="2000" dirty="0" smtClean="0">
                <a:latin typeface="+mj-ea"/>
                <a:ea typeface="+mj-ea"/>
              </a:rPr>
              <a:t>PC</a:t>
            </a:r>
            <a:r>
              <a:rPr lang="zh-CN" altLang="en-US" sz="2000" dirty="0" smtClean="0">
                <a:latin typeface="+mj-ea"/>
                <a:ea typeface="+mj-ea"/>
              </a:rPr>
              <a:t>端，查看当前站点包裹信息以及</a:t>
            </a:r>
            <a:r>
              <a:rPr lang="zh-CN" altLang="en-US" sz="2000" dirty="0">
                <a:latin typeface="+mj-ea"/>
              </a:rPr>
              <a:t>查看</a:t>
            </a:r>
            <a:r>
              <a:rPr lang="zh-CN" altLang="en-US" sz="2000" dirty="0" smtClean="0">
                <a:latin typeface="+mj-ea"/>
                <a:ea typeface="+mj-ea"/>
              </a:rPr>
              <a:t>当前</a:t>
            </a:r>
            <a:r>
              <a:rPr lang="zh-CN" altLang="en-US" sz="2000" dirty="0" smtClean="0">
                <a:latin typeface="+mj-ea"/>
              </a:rPr>
              <a:t>站点</a:t>
            </a:r>
            <a:r>
              <a:rPr lang="zh-CN" altLang="en-US" sz="2000" dirty="0" smtClean="0">
                <a:latin typeface="+mj-ea"/>
                <a:ea typeface="+mj-ea"/>
              </a:rPr>
              <a:t>操作人员操作的包裹信息。</a:t>
            </a:r>
            <a:endParaRPr lang="en-US" altLang="zh-CN" sz="2000" dirty="0" smtClean="0">
              <a:latin typeface="+mj-ea"/>
              <a:ea typeface="+mj-ea"/>
            </a:endParaRPr>
          </a:p>
          <a:p>
            <a:r>
              <a:rPr lang="zh-CN" altLang="en-US" sz="2000" dirty="0" smtClean="0">
                <a:latin typeface="+mj-ea"/>
                <a:ea typeface="+mj-ea"/>
              </a:rPr>
              <a:t>场景三：总部管理人员查看每天的包裹信息。</a:t>
            </a:r>
            <a:endParaRPr lang="en-US" altLang="zh-CN" sz="2000" dirty="0" smtClean="0">
              <a:latin typeface="+mj-ea"/>
              <a:ea typeface="+mj-ea"/>
            </a:endParaRPr>
          </a:p>
          <a:p>
            <a:r>
              <a:rPr lang="zh-CN" altLang="en-US" sz="2000" dirty="0" smtClean="0">
                <a:latin typeface="+mj-ea"/>
                <a:ea typeface="+mj-ea"/>
              </a:rPr>
              <a:t>场景四：根据包裹号查看包裹信息。</a:t>
            </a:r>
            <a:endParaRPr lang="en-US" altLang="zh-CN" sz="2000" dirty="0">
              <a:latin typeface="+mj-ea"/>
              <a:ea typeface="+mj-ea"/>
            </a:endParaRPr>
          </a:p>
          <a:p>
            <a:endParaRPr lang="en-US" altLang="zh-CN" sz="2000" dirty="0" smtClean="0">
              <a:latin typeface="+mj-ea"/>
              <a:ea typeface="+mj-ea"/>
            </a:endParaRPr>
          </a:p>
        </p:txBody>
      </p:sp>
      <p:sp>
        <p:nvSpPr>
          <p:cNvPr id="4" name="TextBox 3"/>
          <p:cNvSpPr txBox="1"/>
          <p:nvPr/>
        </p:nvSpPr>
        <p:spPr>
          <a:xfrm>
            <a:off x="194294" y="5368614"/>
            <a:ext cx="4140877" cy="646331"/>
          </a:xfrm>
          <a:prstGeom prst="rect">
            <a:avLst/>
          </a:prstGeom>
          <a:noFill/>
        </p:spPr>
        <p:txBody>
          <a:bodyPr wrap="none" rtlCol="0">
            <a:spAutoFit/>
          </a:bodyPr>
          <a:lstStyle/>
          <a:p>
            <a:r>
              <a:rPr lang="zh-CN" altLang="en-US" b="1" dirty="0">
                <a:latin typeface="+mj-ea"/>
              </a:rPr>
              <a:t>如果使用</a:t>
            </a:r>
            <a:r>
              <a:rPr lang="en-US" altLang="zh-CN" b="1" dirty="0" err="1">
                <a:latin typeface="+mj-ea"/>
              </a:rPr>
              <a:t>mysql</a:t>
            </a:r>
            <a:r>
              <a:rPr lang="en-US" altLang="zh-CN" b="1" dirty="0">
                <a:latin typeface="+mj-ea"/>
              </a:rPr>
              <a:t>,</a:t>
            </a:r>
            <a:r>
              <a:rPr lang="zh-CN" altLang="en-US" b="1" dirty="0">
                <a:latin typeface="+mj-ea"/>
              </a:rPr>
              <a:t>你如何设计分库分表？</a:t>
            </a:r>
            <a:endParaRPr lang="en-US" altLang="zh-CN" b="1" dirty="0">
              <a:latin typeface="+mj-ea"/>
            </a:endParaRPr>
          </a:p>
          <a:p>
            <a:endParaRPr lang="zh-CN" altLang="en-US" dirty="0"/>
          </a:p>
        </p:txBody>
      </p:sp>
    </p:spTree>
    <p:extLst>
      <p:ext uri="{BB962C8B-B14F-4D97-AF65-F5344CB8AC3E}">
        <p14:creationId xmlns:p14="http://schemas.microsoft.com/office/powerpoint/2010/main" val="279612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803" y="2633481"/>
            <a:ext cx="8229612" cy="1143002"/>
          </a:xfrm>
        </p:spPr>
        <p:txBody>
          <a:bodyPr/>
          <a:lstStyle/>
          <a:p>
            <a:pPr algn="ctr"/>
            <a:r>
              <a:rPr kumimoji="1" lang="zh-CN" altLang="en-US" sz="7200" dirty="0" smtClean="0"/>
              <a:t>谢谢</a:t>
            </a:r>
            <a:r>
              <a:rPr kumimoji="1" lang="en-US" altLang="zh-CN" sz="4000" dirty="0" smtClean="0"/>
              <a:t>!</a:t>
            </a:r>
            <a:endParaRPr kumimoji="1" lang="zh-CN" altLang="en-US" sz="4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lang="en-US" altLang="zh-CN" dirty="0" err="1" smtClean="0">
                <a:sym typeface="+mn-ea"/>
              </a:rPr>
              <a:t>Mysql</a:t>
            </a:r>
            <a:r>
              <a:rPr lang="zh-CN" altLang="en-US" dirty="0" smtClean="0">
                <a:sym typeface="+mn-ea"/>
              </a:rPr>
              <a:t>高可用架构介绍</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815975" y="1060174"/>
            <a:ext cx="10633903" cy="2585323"/>
          </a:xfrm>
          <a:prstGeom prst="rect">
            <a:avLst/>
          </a:prstGeom>
        </p:spPr>
        <p:txBody>
          <a:bodyPr wrap="square">
            <a:spAutoFit/>
          </a:bodyPr>
          <a:lstStyle/>
          <a:p>
            <a:r>
              <a:rPr lang="en-US" altLang="zh-CN" dirty="0" smtClean="0"/>
              <a:t>	</a:t>
            </a:r>
            <a:r>
              <a:rPr lang="zh-CN" altLang="zh-CN" dirty="0" smtClean="0"/>
              <a:t>在</a:t>
            </a:r>
            <a:r>
              <a:rPr lang="zh-CN" altLang="zh-CN" dirty="0"/>
              <a:t>企业的实际生产场景中，一主多从的</a:t>
            </a:r>
            <a:r>
              <a:rPr lang="en-US" altLang="zh-CN" dirty="0"/>
              <a:t>MySQL</a:t>
            </a:r>
            <a:r>
              <a:rPr lang="zh-CN" altLang="zh-CN" dirty="0"/>
              <a:t>数据库架构是最常用的</a:t>
            </a:r>
            <a:r>
              <a:rPr lang="en-US" altLang="zh-CN" dirty="0"/>
              <a:t>DB</a:t>
            </a:r>
            <a:r>
              <a:rPr lang="zh-CN" altLang="zh-CN" dirty="0"/>
              <a:t>架构方案。该架构方案部署简单，维护方便，并且</a:t>
            </a:r>
            <a:r>
              <a:rPr lang="zh-CN" altLang="zh-CN" dirty="0" smtClean="0"/>
              <a:t>能</a:t>
            </a:r>
            <a:r>
              <a:rPr lang="zh-CN" altLang="en-US" dirty="0" smtClean="0"/>
              <a:t>通</a:t>
            </a:r>
            <a:r>
              <a:rPr lang="zh-CN" altLang="zh-CN" dirty="0" smtClean="0"/>
              <a:t>过</a:t>
            </a:r>
            <a:r>
              <a:rPr lang="zh-CN" altLang="zh-CN" dirty="0"/>
              <a:t>配置简单的代理或者通过程序的方式就可以实现应用服务器的读写分离，且从多个从库还可以通过</a:t>
            </a:r>
            <a:r>
              <a:rPr lang="en-US" altLang="zh-CN" dirty="0" err="1"/>
              <a:t>lvs</a:t>
            </a:r>
            <a:r>
              <a:rPr lang="zh-CN" altLang="zh-CN" dirty="0"/>
              <a:t>或者</a:t>
            </a:r>
            <a:r>
              <a:rPr lang="en-US" altLang="zh-CN" dirty="0" err="1"/>
              <a:t>haproxy</a:t>
            </a:r>
            <a:r>
              <a:rPr lang="zh-CN" altLang="zh-CN" dirty="0"/>
              <a:t>等代理实现对多个从库的负载均衡，分担读的</a:t>
            </a:r>
            <a:r>
              <a:rPr lang="zh-CN" altLang="zh-CN" dirty="0" smtClean="0"/>
              <a:t>压力，同时</a:t>
            </a:r>
            <a:r>
              <a:rPr lang="zh-CN" altLang="en-US" dirty="0" smtClean="0"/>
              <a:t>排除</a:t>
            </a:r>
            <a:r>
              <a:rPr lang="zh-CN" altLang="zh-CN" dirty="0" smtClean="0"/>
              <a:t>单点问题。</a:t>
            </a:r>
            <a:endParaRPr lang="en-US" altLang="zh-CN" dirty="0" smtClean="0"/>
          </a:p>
          <a:p>
            <a:endParaRPr lang="en-US" altLang="zh-CN" dirty="0" smtClean="0"/>
          </a:p>
          <a:p>
            <a:r>
              <a:rPr lang="en-US" altLang="zh-CN" dirty="0" smtClean="0"/>
              <a:t>	</a:t>
            </a:r>
            <a:r>
              <a:rPr lang="zh-CN" altLang="zh-CN" dirty="0" smtClean="0"/>
              <a:t>多</a:t>
            </a:r>
            <a:r>
              <a:rPr lang="zh-CN" altLang="zh-CN" dirty="0"/>
              <a:t>个从库如何自动更新主库的数据，经过时间，通过</a:t>
            </a:r>
            <a:r>
              <a:rPr lang="en-US" altLang="zh-CN" dirty="0" err="1"/>
              <a:t>drbd</a:t>
            </a:r>
            <a:r>
              <a:rPr lang="zh-CN" altLang="zh-CN" dirty="0"/>
              <a:t>的方式同步数据库，以及做从库时使用和主库对外提供服务的</a:t>
            </a:r>
            <a:r>
              <a:rPr lang="en-US" altLang="zh-CN" dirty="0"/>
              <a:t>VIP</a:t>
            </a:r>
            <a:r>
              <a:rPr lang="zh-CN" altLang="zh-CN" dirty="0"/>
              <a:t>为同步</a:t>
            </a:r>
            <a:r>
              <a:rPr lang="en-US" altLang="zh-CN" dirty="0"/>
              <a:t>VIP</a:t>
            </a:r>
            <a:r>
              <a:rPr lang="zh-CN" altLang="zh-CN" dirty="0"/>
              <a:t>。当主库宕机后，</a:t>
            </a:r>
            <a:r>
              <a:rPr lang="en-US" altLang="zh-CN" dirty="0"/>
              <a:t>VIP</a:t>
            </a:r>
            <a:r>
              <a:rPr lang="zh-CN" altLang="zh-CN" dirty="0"/>
              <a:t>漂移到热备主库，默认情况在</a:t>
            </a:r>
            <a:r>
              <a:rPr lang="en-US" altLang="zh-CN" dirty="0"/>
              <a:t>60</a:t>
            </a:r>
            <a:r>
              <a:rPr lang="zh-CN" altLang="zh-CN" dirty="0"/>
              <a:t>秒</a:t>
            </a:r>
            <a:r>
              <a:rPr lang="zh-CN" altLang="zh-CN" dirty="0" smtClean="0"/>
              <a:t>一</a:t>
            </a:r>
            <a:r>
              <a:rPr lang="zh-CN" altLang="en-US" dirty="0" smtClean="0"/>
              <a:t>备份</a:t>
            </a:r>
            <a:r>
              <a:rPr lang="zh-CN" altLang="zh-CN" dirty="0" smtClean="0"/>
              <a:t>，</a:t>
            </a:r>
            <a:r>
              <a:rPr lang="zh-CN" altLang="zh-CN" dirty="0"/>
              <a:t>从库就可以连接到新的</a:t>
            </a:r>
            <a:r>
              <a:rPr lang="en-US" altLang="zh-CN" dirty="0"/>
              <a:t>VIP</a:t>
            </a:r>
            <a:r>
              <a:rPr lang="zh-CN" altLang="zh-CN" dirty="0"/>
              <a:t>。从而主动和性能的主库同步，</a:t>
            </a:r>
          </a:p>
          <a:p>
            <a:endParaRPr lang="zh-CN" altLang="zh-CN" dirty="0"/>
          </a:p>
        </p:txBody>
      </p:sp>
    </p:spTree>
    <p:extLst>
      <p:ext uri="{BB962C8B-B14F-4D97-AF65-F5344CB8AC3E}">
        <p14:creationId xmlns:p14="http://schemas.microsoft.com/office/powerpoint/2010/main" val="1846295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lang="en-US" altLang="zh-CN" dirty="0" err="1" smtClean="0">
                <a:sym typeface="+mn-ea"/>
              </a:rPr>
              <a:t>Mysql</a:t>
            </a:r>
            <a:r>
              <a:rPr lang="zh-CN" altLang="zh-CN" dirty="0"/>
              <a:t>数据库集群及高可用架构</a:t>
            </a: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715617" y="940905"/>
            <a:ext cx="10906540" cy="2031325"/>
          </a:xfrm>
          <a:prstGeom prst="rect">
            <a:avLst/>
          </a:prstGeom>
        </p:spPr>
        <p:txBody>
          <a:bodyPr wrap="square">
            <a:spAutoFit/>
          </a:bodyPr>
          <a:lstStyle/>
          <a:p>
            <a:r>
              <a:rPr lang="zh-CN" altLang="zh-CN" dirty="0"/>
              <a:t>讲数据库的集群及高可用，我们必须要讲数据库的同步。首先说</a:t>
            </a:r>
            <a:r>
              <a:rPr lang="zh-CN" altLang="zh-CN" dirty="0" smtClean="0"/>
              <a:t>一下</a:t>
            </a:r>
            <a:r>
              <a:rPr lang="zh-CN" altLang="zh-CN" dirty="0"/>
              <a:t>数据库的同步。</a:t>
            </a:r>
          </a:p>
          <a:p>
            <a:r>
              <a:rPr lang="zh-CN" altLang="zh-CN" dirty="0"/>
              <a:t>大家都知道我们的数据库分为两种应用服务器，一个是读 一个是写，没有做读写分离的话</a:t>
            </a:r>
          </a:p>
          <a:p>
            <a:r>
              <a:rPr lang="zh-CN" altLang="zh-CN" dirty="0"/>
              <a:t>我们写入的文件经过</a:t>
            </a:r>
            <a:r>
              <a:rPr lang="en-US" altLang="zh-CN" dirty="0" err="1"/>
              <a:t>MySQLd</a:t>
            </a:r>
            <a:r>
              <a:rPr lang="zh-CN" altLang="zh-CN" dirty="0"/>
              <a:t>写入到我们的数据库里，并把一些日志写入到</a:t>
            </a:r>
            <a:r>
              <a:rPr lang="en-US" altLang="zh-CN" dirty="0" err="1"/>
              <a:t>binlogs</a:t>
            </a:r>
            <a:r>
              <a:rPr lang="zh-CN" altLang="zh-CN" dirty="0"/>
              <a:t>里面存对数据库的更新，不写读。这时候从库有个</a:t>
            </a:r>
            <a:r>
              <a:rPr lang="en-US" altLang="zh-CN" dirty="0" err="1"/>
              <a:t>io</a:t>
            </a:r>
            <a:r>
              <a:rPr lang="zh-CN" altLang="zh-CN" dirty="0"/>
              <a:t>线程，</a:t>
            </a:r>
            <a:r>
              <a:rPr lang="en-US" altLang="zh-CN" dirty="0" err="1"/>
              <a:t>io</a:t>
            </a:r>
            <a:r>
              <a:rPr lang="zh-CN" altLang="zh-CN" dirty="0"/>
              <a:t>线程根据</a:t>
            </a:r>
            <a:r>
              <a:rPr lang="en-US" altLang="zh-CN" dirty="0" err="1"/>
              <a:t>MySQLd</a:t>
            </a:r>
            <a:r>
              <a:rPr lang="zh-CN" altLang="zh-CN" dirty="0"/>
              <a:t>去</a:t>
            </a:r>
            <a:r>
              <a:rPr lang="en-US" altLang="zh-CN" dirty="0" err="1"/>
              <a:t>binlongs</a:t>
            </a:r>
            <a:r>
              <a:rPr lang="zh-CN" altLang="zh-CN" dirty="0"/>
              <a:t>里面去请求读取信息，主库通过用户名和密码进行验证，看读取是否合法。用户名和密码是在主库建立好的。合理好主库会先把数据根据</a:t>
            </a:r>
            <a:r>
              <a:rPr lang="en-US" altLang="zh-CN" dirty="0" err="1"/>
              <a:t>io</a:t>
            </a:r>
            <a:r>
              <a:rPr lang="zh-CN" altLang="zh-CN" dirty="0"/>
              <a:t>线程发到</a:t>
            </a:r>
            <a:r>
              <a:rPr lang="en-US" altLang="zh-CN" dirty="0"/>
              <a:t>relay </a:t>
            </a:r>
            <a:r>
              <a:rPr lang="en-US" altLang="zh-CN" dirty="0" err="1"/>
              <a:t>binlogs</a:t>
            </a:r>
            <a:r>
              <a:rPr lang="zh-CN" altLang="zh-CN" dirty="0"/>
              <a:t>里面 同步到里面并没有直接写进去。这时候我们从库还有个</a:t>
            </a:r>
            <a:r>
              <a:rPr lang="en-US" altLang="zh-CN" dirty="0" err="1"/>
              <a:t>sql</a:t>
            </a:r>
            <a:r>
              <a:rPr lang="en-US" altLang="zh-CN" dirty="0"/>
              <a:t> thread </a:t>
            </a:r>
            <a:r>
              <a:rPr lang="zh-CN" altLang="zh-CN" dirty="0"/>
              <a:t>线程，负责读取</a:t>
            </a:r>
            <a:r>
              <a:rPr lang="en-US" altLang="zh-CN" dirty="0"/>
              <a:t>relay </a:t>
            </a:r>
            <a:r>
              <a:rPr lang="zh-CN" altLang="zh-CN" dirty="0"/>
              <a:t>信息，按照写入信息写到</a:t>
            </a:r>
            <a:r>
              <a:rPr lang="zh-CN" altLang="zh-CN" dirty="0" smtClean="0"/>
              <a:t>里面</a:t>
            </a:r>
            <a:r>
              <a:rPr lang="zh-CN" altLang="en-US" dirty="0"/>
              <a:t>。</a:t>
            </a:r>
            <a:endParaRPr lang="zh-CN" altLang="zh-CN" dirty="0"/>
          </a:p>
        </p:txBody>
      </p:sp>
      <p:pic>
        <p:nvPicPr>
          <p:cNvPr id="6" name="图片 5"/>
          <p:cNvPicPr/>
          <p:nvPr/>
        </p:nvPicPr>
        <p:blipFill>
          <a:blip r:embed="rId3"/>
          <a:stretch>
            <a:fillRect/>
          </a:stretch>
        </p:blipFill>
        <p:spPr>
          <a:xfrm>
            <a:off x="715617" y="2972230"/>
            <a:ext cx="10906540" cy="3587595"/>
          </a:xfrm>
          <a:prstGeom prst="rect">
            <a:avLst/>
          </a:prstGeom>
        </p:spPr>
      </p:pic>
    </p:spTree>
    <p:extLst>
      <p:ext uri="{BB962C8B-B14F-4D97-AF65-F5344CB8AC3E}">
        <p14:creationId xmlns:p14="http://schemas.microsoft.com/office/powerpoint/2010/main" val="1846295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zh-CN" altLang="en-US" dirty="0" smtClean="0"/>
              <a:t>、</a:t>
            </a:r>
            <a:r>
              <a:rPr kumimoji="1" lang="en-US" altLang="zh-CN" dirty="0" smtClean="0"/>
              <a:t>1.2</a:t>
            </a:r>
            <a:r>
              <a:rPr lang="zh-CN" altLang="zh-CN" dirty="0" smtClean="0"/>
              <a:t>为什么</a:t>
            </a:r>
            <a:r>
              <a:rPr lang="zh-CN" altLang="zh-CN" dirty="0"/>
              <a:t>需要</a:t>
            </a:r>
            <a:r>
              <a:rPr lang="en-US" altLang="zh-CN" dirty="0"/>
              <a:t>MySQL</a:t>
            </a:r>
            <a:r>
              <a:rPr lang="zh-CN" altLang="zh-CN" dirty="0"/>
              <a:t>的从库呢</a:t>
            </a:r>
            <a:r>
              <a:rPr lang="zh-CN" altLang="zh-CN" dirty="0" smtClean="0"/>
              <a:t>？</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815975" y="1152939"/>
            <a:ext cx="10408616" cy="1754326"/>
          </a:xfrm>
          <a:prstGeom prst="rect">
            <a:avLst/>
          </a:prstGeom>
        </p:spPr>
        <p:txBody>
          <a:bodyPr wrap="square">
            <a:spAutoFit/>
          </a:bodyPr>
          <a:lstStyle/>
          <a:p>
            <a:pPr lvl="0"/>
            <a:r>
              <a:rPr lang="en-US" altLang="zh-CN" dirty="0" smtClean="0"/>
              <a:t>1.</a:t>
            </a:r>
            <a:r>
              <a:rPr lang="zh-CN" altLang="zh-CN" dirty="0" smtClean="0"/>
              <a:t>当</a:t>
            </a:r>
            <a:r>
              <a:rPr lang="zh-CN" altLang="zh-CN" dirty="0"/>
              <a:t>主库宕机后可以连接到我的从库上面，让应用看到我们还在运作。（高可用）</a:t>
            </a:r>
          </a:p>
          <a:p>
            <a:pPr lvl="0"/>
            <a:r>
              <a:rPr lang="en-US" altLang="zh-CN" dirty="0" smtClean="0"/>
              <a:t>2.</a:t>
            </a:r>
            <a:r>
              <a:rPr lang="zh-CN" altLang="zh-CN" dirty="0" smtClean="0"/>
              <a:t>从</a:t>
            </a:r>
            <a:r>
              <a:rPr lang="zh-CN" altLang="zh-CN" dirty="0"/>
              <a:t>库可以作为备份，如果只有一个主库的话，备份会锁表，写读会处在长期的等待。可以直接读从库。</a:t>
            </a:r>
          </a:p>
          <a:p>
            <a:pPr lvl="0"/>
            <a:r>
              <a:rPr lang="en-US" altLang="zh-CN" dirty="0" smtClean="0"/>
              <a:t>3.</a:t>
            </a:r>
            <a:r>
              <a:rPr lang="zh-CN" altLang="zh-CN" dirty="0" smtClean="0"/>
              <a:t>从</a:t>
            </a:r>
            <a:r>
              <a:rPr lang="zh-CN" altLang="zh-CN" dirty="0"/>
              <a:t>库还叫读，负载均衡。一个人又让我说 又让我记 还让我听，我做不到。这时候就要让我们的主库做写入，从库读。</a:t>
            </a:r>
          </a:p>
          <a:p>
            <a:pPr lvl="0"/>
            <a:r>
              <a:rPr lang="en-US" altLang="zh-CN" dirty="0" smtClean="0"/>
              <a:t>4.</a:t>
            </a:r>
            <a:r>
              <a:rPr lang="zh-CN" altLang="zh-CN" dirty="0" smtClean="0"/>
              <a:t>一</a:t>
            </a:r>
            <a:r>
              <a:rPr lang="zh-CN" altLang="zh-CN" dirty="0"/>
              <a:t>个主库要配三到四个从库 及服务器</a:t>
            </a:r>
            <a:r>
              <a:rPr lang="zh-CN" altLang="zh-CN" dirty="0" smtClean="0"/>
              <a:t>。</a:t>
            </a:r>
            <a:endParaRPr lang="zh-CN" altLang="zh-CN" dirty="0"/>
          </a:p>
        </p:txBody>
      </p:sp>
    </p:spTree>
    <p:extLst>
      <p:ext uri="{BB962C8B-B14F-4D97-AF65-F5344CB8AC3E}">
        <p14:creationId xmlns:p14="http://schemas.microsoft.com/office/powerpoint/2010/main" val="1846295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zh-CN" altLang="en-US" dirty="0" smtClean="0"/>
              <a:t>、</a:t>
            </a:r>
            <a:r>
              <a:rPr kumimoji="1" lang="en-US" altLang="zh-CN" dirty="0" smtClean="0"/>
              <a:t>1.3MySQL</a:t>
            </a:r>
            <a:r>
              <a:rPr kumimoji="1" lang="zh-CN" altLang="en-US" dirty="0" smtClean="0"/>
              <a:t>主从库同步的企业架构方案</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p:nvPr/>
        </p:nvPicPr>
        <p:blipFill>
          <a:blip r:embed="rId3"/>
          <a:stretch>
            <a:fillRect/>
          </a:stretch>
        </p:blipFill>
        <p:spPr>
          <a:xfrm>
            <a:off x="238539" y="940904"/>
            <a:ext cx="11396870" cy="5433392"/>
          </a:xfrm>
          <a:prstGeom prst="rect">
            <a:avLst/>
          </a:prstGeom>
        </p:spPr>
      </p:pic>
    </p:spTree>
    <p:extLst>
      <p:ext uri="{BB962C8B-B14F-4D97-AF65-F5344CB8AC3E}">
        <p14:creationId xmlns:p14="http://schemas.microsoft.com/office/powerpoint/2010/main" val="363299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zh-CN" altLang="en-US" dirty="0" smtClean="0"/>
              <a:t>、</a:t>
            </a:r>
            <a:r>
              <a:rPr lang="en-US" altLang="zh-CN" dirty="0"/>
              <a:t> 1.3MySQL</a:t>
            </a:r>
            <a:r>
              <a:rPr lang="zh-CN" altLang="en-US" dirty="0"/>
              <a:t>主从库同步的企业架构方案</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815975" y="1152939"/>
            <a:ext cx="10408616" cy="3416320"/>
          </a:xfrm>
          <a:prstGeom prst="rect">
            <a:avLst/>
          </a:prstGeom>
        </p:spPr>
        <p:txBody>
          <a:bodyPr wrap="square">
            <a:spAutoFit/>
          </a:bodyPr>
          <a:lstStyle/>
          <a:p>
            <a:pPr lvl="0"/>
            <a:r>
              <a:rPr lang="en-US" altLang="zh-CN" dirty="0" smtClean="0"/>
              <a:t>1.</a:t>
            </a:r>
            <a:r>
              <a:rPr lang="zh-CN" altLang="zh-CN" dirty="0" smtClean="0"/>
              <a:t>一</a:t>
            </a:r>
            <a:r>
              <a:rPr lang="zh-CN" altLang="zh-CN" dirty="0"/>
              <a:t>主</a:t>
            </a:r>
            <a:r>
              <a:rPr lang="zh-CN" altLang="zh-CN" dirty="0" smtClean="0"/>
              <a:t>一</a:t>
            </a:r>
            <a:r>
              <a:rPr lang="zh-CN" altLang="en-US" dirty="0" smtClean="0"/>
              <a:t>从。</a:t>
            </a:r>
            <a:endParaRPr lang="en-US" altLang="zh-CN" dirty="0" smtClean="0"/>
          </a:p>
          <a:p>
            <a:pPr lvl="0"/>
            <a:endParaRPr lang="zh-CN" altLang="zh-CN" dirty="0"/>
          </a:p>
          <a:p>
            <a:pPr lvl="0"/>
            <a:r>
              <a:rPr lang="en-US" altLang="zh-CN" dirty="0" smtClean="0"/>
              <a:t>2.</a:t>
            </a:r>
            <a:r>
              <a:rPr lang="zh-CN" altLang="zh-CN" dirty="0" smtClean="0"/>
              <a:t>一</a:t>
            </a:r>
            <a:r>
              <a:rPr lang="zh-CN" altLang="zh-CN" dirty="0"/>
              <a:t>个主多个从做备份</a:t>
            </a:r>
            <a:r>
              <a:rPr lang="zh-CN" altLang="zh-CN" dirty="0" smtClean="0"/>
              <a:t>。</a:t>
            </a:r>
            <a:endParaRPr lang="en-US" altLang="zh-CN" dirty="0" smtClean="0"/>
          </a:p>
          <a:p>
            <a:pPr lvl="0"/>
            <a:endParaRPr lang="zh-CN" altLang="zh-CN" dirty="0"/>
          </a:p>
          <a:p>
            <a:pPr lvl="0"/>
            <a:r>
              <a:rPr lang="en-US" altLang="zh-CN" dirty="0" smtClean="0"/>
              <a:t>3.</a:t>
            </a:r>
            <a:r>
              <a:rPr lang="zh-CN" altLang="zh-CN" dirty="0" smtClean="0"/>
              <a:t>两</a:t>
            </a:r>
            <a:r>
              <a:rPr lang="zh-CN" altLang="zh-CN" dirty="0"/>
              <a:t>个主备份一个从，肯定不行，容易产生数据的</a:t>
            </a:r>
            <a:r>
              <a:rPr lang="zh-CN" altLang="zh-CN" dirty="0" smtClean="0"/>
              <a:t>冲突</a:t>
            </a:r>
            <a:endParaRPr lang="en-US" altLang="zh-CN" dirty="0" smtClean="0"/>
          </a:p>
          <a:p>
            <a:pPr lvl="0"/>
            <a:endParaRPr lang="zh-CN" altLang="zh-CN" dirty="0"/>
          </a:p>
          <a:p>
            <a:pPr lvl="0"/>
            <a:r>
              <a:rPr lang="en-US" altLang="zh-CN" dirty="0" smtClean="0"/>
              <a:t>4.</a:t>
            </a:r>
            <a:r>
              <a:rPr lang="zh-CN" altLang="zh-CN" dirty="0" smtClean="0"/>
              <a:t>一</a:t>
            </a:r>
            <a:r>
              <a:rPr lang="zh-CN" altLang="zh-CN" dirty="0"/>
              <a:t>主一从，两个从，级联同步</a:t>
            </a:r>
            <a:r>
              <a:rPr lang="zh-CN" altLang="zh-CN" dirty="0" smtClean="0"/>
              <a:t>，</a:t>
            </a:r>
            <a:endParaRPr lang="en-US" altLang="zh-CN" dirty="0" smtClean="0"/>
          </a:p>
          <a:p>
            <a:pPr lvl="0"/>
            <a:endParaRPr lang="zh-CN" altLang="zh-CN" dirty="0"/>
          </a:p>
          <a:p>
            <a:pPr lvl="0"/>
            <a:r>
              <a:rPr lang="en-US" altLang="zh-CN" dirty="0" smtClean="0"/>
              <a:t>5.</a:t>
            </a:r>
            <a:r>
              <a:rPr lang="zh-CN" altLang="zh-CN" dirty="0" smtClean="0"/>
              <a:t>双</a:t>
            </a:r>
            <a:r>
              <a:rPr lang="zh-CN" altLang="zh-CN" dirty="0"/>
              <a:t>写。双写会加大数据库的复杂度，以及分布不均</a:t>
            </a:r>
            <a:r>
              <a:rPr lang="zh-CN" altLang="zh-CN" dirty="0" smtClean="0"/>
              <a:t>，</a:t>
            </a:r>
            <a:endParaRPr lang="en-US" altLang="zh-CN" dirty="0" smtClean="0"/>
          </a:p>
          <a:p>
            <a:pPr lvl="0"/>
            <a:endParaRPr lang="zh-CN" altLang="zh-CN" dirty="0"/>
          </a:p>
          <a:p>
            <a:pPr lvl="0"/>
            <a:r>
              <a:rPr lang="en-US" altLang="zh-CN" dirty="0" smtClean="0"/>
              <a:t>6.</a:t>
            </a:r>
            <a:r>
              <a:rPr lang="zh-CN" altLang="zh-CN" dirty="0" smtClean="0"/>
              <a:t>环状</a:t>
            </a:r>
            <a:r>
              <a:rPr lang="zh-CN" altLang="zh-CN" dirty="0"/>
              <a:t>，新浪早期用的比较多，为什么这么做，因为不得已的苦衷，三个主，是为了写并发，量太大，暂时解决搞并发，</a:t>
            </a:r>
          </a:p>
        </p:txBody>
      </p:sp>
    </p:spTree>
    <p:extLst>
      <p:ext uri="{BB962C8B-B14F-4D97-AF65-F5344CB8AC3E}">
        <p14:creationId xmlns:p14="http://schemas.microsoft.com/office/powerpoint/2010/main" val="363299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zh-CN" altLang="en-US" dirty="0" smtClean="0"/>
              <a:t>、</a:t>
            </a:r>
            <a:r>
              <a:rPr kumimoji="1" lang="en-US" altLang="zh-CN" dirty="0" smtClean="0"/>
              <a:t>1.4MySQL</a:t>
            </a:r>
            <a:r>
              <a:rPr kumimoji="1" lang="zh-CN" altLang="en-US" dirty="0" smtClean="0"/>
              <a:t>主从同步高可用方案。</a:t>
            </a:r>
            <a:endParaRPr lang="zh-CN" altLang="en-US" dirty="0">
              <a:sym typeface="+mn-ea"/>
            </a:endParaRPr>
          </a:p>
        </p:txBody>
      </p:sp>
      <p:sp>
        <p:nvSpPr>
          <p:cNvPr id="4" name="AutoShape 2" descr="E://Program%20Files%20(x86)/豆芽/SuningImFiles/sn14010157/picRec/PCIM20170711T193407660Z80.png"/>
          <p:cNvSpPr>
            <a:spLocks noChangeAspect="1" noChangeArrowheads="1"/>
          </p:cNvSpPr>
          <p:nvPr/>
        </p:nvSpPr>
        <p:spPr bwMode="auto">
          <a:xfrm>
            <a:off x="63500" y="-136525"/>
            <a:ext cx="752475" cy="57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p:nvPr/>
        </p:nvPicPr>
        <p:blipFill>
          <a:blip r:embed="rId3"/>
          <a:stretch>
            <a:fillRect/>
          </a:stretch>
        </p:blipFill>
        <p:spPr>
          <a:xfrm>
            <a:off x="379822" y="1139687"/>
            <a:ext cx="11520630" cy="5181599"/>
          </a:xfrm>
          <a:prstGeom prst="rect">
            <a:avLst/>
          </a:prstGeom>
        </p:spPr>
      </p:pic>
    </p:spTree>
    <p:extLst>
      <p:ext uri="{BB962C8B-B14F-4D97-AF65-F5344CB8AC3E}">
        <p14:creationId xmlns:p14="http://schemas.microsoft.com/office/powerpoint/2010/main" val="363299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5895</TotalTime>
  <Words>3895</Words>
  <Application>Microsoft Office PowerPoint</Application>
  <PresentationFormat>自定义</PresentationFormat>
  <Paragraphs>435</Paragraphs>
  <Slides>35</Slides>
  <Notes>22</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2_默认设计模板</vt:lpstr>
      <vt:lpstr>MYSQL数据库高可用及分库分表使用介绍</vt:lpstr>
      <vt:lpstr>目录</vt:lpstr>
      <vt:lpstr>一、Mysql高可用架构介绍</vt:lpstr>
      <vt:lpstr>一、Mysql高可用架构介绍</vt:lpstr>
      <vt:lpstr>一、Mysql数据库集群及高可用架构</vt:lpstr>
      <vt:lpstr>一、1.2为什么需要MySQL的从库呢？</vt:lpstr>
      <vt:lpstr>一、1.3MySQL主从库同步的企业架构方案</vt:lpstr>
      <vt:lpstr>一、 1.3MySQL主从库同步的企业架构方案</vt:lpstr>
      <vt:lpstr>一、1.4MySQL主从同步高可用方案。</vt:lpstr>
      <vt:lpstr>一、1.4MySQL主从同步高可用方案。</vt:lpstr>
      <vt:lpstr>一、1.4MySQL主从同步高可用方案。</vt:lpstr>
      <vt:lpstr>一、1.4MySQL主从同步高可用方案。</vt:lpstr>
      <vt:lpstr>一、MySql高可用架构介绍-半同步复制原理</vt:lpstr>
      <vt:lpstr>二、为什么要使用分库分表技术</vt:lpstr>
      <vt:lpstr>三、SNF-dal 分库使用介绍</vt:lpstr>
      <vt:lpstr>四、SNF-dal分库使用介绍-配置所有分库数据源</vt:lpstr>
      <vt:lpstr>四、SNF-dal分库使用介绍-配置数据源管理器</vt:lpstr>
      <vt:lpstr>四、SNF-dal分库使用介绍-配置分库规则</vt:lpstr>
      <vt:lpstr>四、SNF-dal分库使用介绍-配置分库规则</vt:lpstr>
      <vt:lpstr>四、SNF-dal分库使用介绍-配置分库规则</vt:lpstr>
      <vt:lpstr>四、SNF-dal分库使用介绍-配置分库规则</vt:lpstr>
      <vt:lpstr>四、SNF-dal分库使用介绍-绑定分库规则</vt:lpstr>
      <vt:lpstr>四、SNF-dal分库使用介绍-绑定分库规则</vt:lpstr>
      <vt:lpstr>四、SNF-dal分库使用介绍-实例化分库客户端</vt:lpstr>
      <vt:lpstr>四、SNF-dal 分表使用介绍-分表方式</vt:lpstr>
      <vt:lpstr>四、SNF-dal 分表使用介绍-分表方式-API</vt:lpstr>
      <vt:lpstr>四、SNF-dal 分表使用介绍-分表方式-API</vt:lpstr>
      <vt:lpstr>四、SNF-dal 分表使用介绍-分表方式-API</vt:lpstr>
      <vt:lpstr>四、SNF-dal 分表使用介绍-分表方式-API</vt:lpstr>
      <vt:lpstr>四、SNF-dal 分表使用介绍-分表方式-API</vt:lpstr>
      <vt:lpstr>四、SNF-dal 分表使用介绍-分表方式-SQL</vt:lpstr>
      <vt:lpstr>四、SNF-dal 分表使用介绍-分表方式-SQL</vt:lpstr>
      <vt:lpstr>四、SNF-dal 分表使用介绍-分表方式-SQL</vt:lpstr>
      <vt:lpstr>五、探讨</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微服务架构分享</dc:title>
  <dc:creator>apple</dc:creator>
  <cp:lastModifiedBy>SilenceTian</cp:lastModifiedBy>
  <cp:revision>490</cp:revision>
  <dcterms:created xsi:type="dcterms:W3CDTF">2016-04-10T13:51:00Z</dcterms:created>
  <dcterms:modified xsi:type="dcterms:W3CDTF">2018-01-04T03:14:37Z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