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sldIdLst>
    <p:sldId id="256" r:id="rId2"/>
    <p:sldId id="257" r:id="rId3"/>
    <p:sldId id="405" r:id="rId4"/>
    <p:sldId id="406" r:id="rId5"/>
    <p:sldId id="443" r:id="rId6"/>
    <p:sldId id="444" r:id="rId7"/>
    <p:sldId id="344" r:id="rId8"/>
    <p:sldId id="419" r:id="rId9"/>
    <p:sldId id="331" r:id="rId10"/>
    <p:sldId id="399" r:id="rId11"/>
    <p:sldId id="445" r:id="rId12"/>
    <p:sldId id="446" r:id="rId13"/>
    <p:sldId id="400" r:id="rId14"/>
    <p:sldId id="407" r:id="rId15"/>
    <p:sldId id="408" r:id="rId16"/>
    <p:sldId id="418" r:id="rId17"/>
    <p:sldId id="341" r:id="rId18"/>
    <p:sldId id="396" r:id="rId19"/>
    <p:sldId id="420" r:id="rId20"/>
    <p:sldId id="429" r:id="rId21"/>
    <p:sldId id="404" r:id="rId22"/>
    <p:sldId id="430" r:id="rId23"/>
    <p:sldId id="431" r:id="rId24"/>
    <p:sldId id="432" r:id="rId25"/>
    <p:sldId id="447" r:id="rId26"/>
    <p:sldId id="433" r:id="rId27"/>
    <p:sldId id="434" r:id="rId28"/>
    <p:sldId id="435" r:id="rId29"/>
    <p:sldId id="436" r:id="rId30"/>
    <p:sldId id="438" r:id="rId31"/>
    <p:sldId id="437" r:id="rId32"/>
    <p:sldId id="440" r:id="rId33"/>
    <p:sldId id="441" r:id="rId34"/>
    <p:sldId id="442" r:id="rId35"/>
    <p:sldId id="300" r:id="rId36"/>
  </p:sldIdLst>
  <p:sldSz cx="12192000" cy="6858000"/>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indows 用户" initials="W用" lastIdx="0"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183" autoAdjust="0"/>
  </p:normalViewPr>
  <p:slideViewPr>
    <p:cSldViewPr snapToGrid="0" snapToObjects="1">
      <p:cViewPr>
        <p:scale>
          <a:sx n="75" d="100"/>
          <a:sy n="75" d="100"/>
        </p:scale>
        <p:origin x="-1104" y="-72"/>
      </p:cViewPr>
      <p:guideLst>
        <p:guide orient="horz" pos="2132"/>
        <p:guide pos="3779"/>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6ECBFA-9E32-5141-87E9-F869C84A4AA4}" type="datetimeFigureOut">
              <a:rPr kumimoji="1" lang="zh-CN" altLang="en-US" smtClean="0"/>
              <a:t>2018/1/3</a:t>
            </a:fld>
            <a:endParaRPr kumimoji="1" lang="zh-CN" altLang="en-US"/>
          </a:p>
        </p:txBody>
      </p:sp>
      <p:sp>
        <p:nvSpPr>
          <p:cNvPr id="4" name="幻灯片图像占位符 3"/>
          <p:cNvSpPr>
            <a:spLocks noGrp="1" noRot="1" noChangeAspect="1"/>
          </p:cNvSpPr>
          <p:nvPr>
            <p:ph type="sldImg" idx="2"/>
          </p:nvPr>
        </p:nvSpPr>
        <p:spPr>
          <a:xfrm>
            <a:off x="380700" y="685800"/>
            <a:ext cx="60966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AFA4C2-89B2-AC42-9C65-CEE7E17720D7}" type="slidenum">
              <a:rPr kumimoji="1" lang="zh-CN" altLang="en-US" smtClean="0"/>
              <a:t>‹#›</a:t>
            </a:fld>
            <a:endParaRPr kumimoji="1" lang="zh-CN" altLang="en-US"/>
          </a:p>
        </p:txBody>
      </p:sp>
    </p:spTree>
    <p:extLst>
      <p:ext uri="{BB962C8B-B14F-4D97-AF65-F5344CB8AC3E}">
        <p14:creationId xmlns:p14="http://schemas.microsoft.com/office/powerpoint/2010/main" val="70003484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AFA4C2-89B2-AC42-9C65-CEE7E17720D7}" type="slidenum">
              <a:rPr kumimoji="1" lang="zh-CN" altLang="en-US" smtClean="0"/>
              <a:t>2</a:t>
            </a:fld>
            <a:endParaRPr kumimoji="1" lang="zh-CN" altLang="en-US"/>
          </a:p>
        </p:txBody>
      </p:sp>
    </p:spTree>
    <p:extLst>
      <p:ext uri="{BB962C8B-B14F-4D97-AF65-F5344CB8AC3E}">
        <p14:creationId xmlns:p14="http://schemas.microsoft.com/office/powerpoint/2010/main" val="3692525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AFA4C2-89B2-AC42-9C65-CEE7E17720D7}" type="slidenum">
              <a:rPr kumimoji="1" lang="zh-CN" altLang="en-US" smtClean="0"/>
              <a:t>7</a:t>
            </a:fld>
            <a:endParaRPr kumimoji="1" lang="zh-CN" altLang="en-US"/>
          </a:p>
        </p:txBody>
      </p:sp>
    </p:spTree>
    <p:extLst>
      <p:ext uri="{BB962C8B-B14F-4D97-AF65-F5344CB8AC3E}">
        <p14:creationId xmlns:p14="http://schemas.microsoft.com/office/powerpoint/2010/main" val="39989550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AFA4C2-89B2-AC42-9C65-CEE7E17720D7}" type="slidenum">
              <a:rPr kumimoji="1" lang="zh-CN" altLang="en-US" smtClean="0"/>
              <a:t>18</a:t>
            </a:fld>
            <a:endParaRPr kumimoji="1" lang="zh-CN" altLang="en-US"/>
          </a:p>
        </p:txBody>
      </p:sp>
    </p:spTree>
    <p:extLst>
      <p:ext uri="{BB962C8B-B14F-4D97-AF65-F5344CB8AC3E}">
        <p14:creationId xmlns:p14="http://schemas.microsoft.com/office/powerpoint/2010/main" val="25897487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9" descr="C:\Users\12074038\Desktop\苏宁ppt-09.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3218" cy="6858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767485" y="1144769"/>
            <a:ext cx="10364235" cy="1470027"/>
          </a:xfrm>
          <a:prstGeom prst="rect">
            <a:avLst/>
          </a:prstGeom>
        </p:spPr>
        <p:txBody>
          <a:bodyPr/>
          <a:lstStyle>
            <a:lvl1pPr algn="l">
              <a:defRPr sz="4000">
                <a:solidFill>
                  <a:schemeClr val="bg1"/>
                </a:solidFill>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767485" y="3356997"/>
            <a:ext cx="8535253" cy="1296146"/>
          </a:xfrm>
          <a:prstGeom prst="rect">
            <a:avLst/>
          </a:prstGeom>
        </p:spPr>
        <p:txBody>
          <a:bodyPr/>
          <a:lstStyle>
            <a:lvl1pPr marL="0" indent="0" algn="l">
              <a:buNone/>
              <a:defRPr sz="2800">
                <a:solidFill>
                  <a:schemeClr val="bg1"/>
                </a:solidFill>
                <a:latin typeface="微软雅黑" pitchFamily="34" charset="-122"/>
                <a:ea typeface="微软雅黑" pitchFamily="34" charset="-122"/>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dirty="0" smtClean="0"/>
              <a:t>单击此处编辑母版副标题样式</a:t>
            </a:r>
            <a:endParaRPr lang="zh-CN" alt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79822" y="202630"/>
            <a:ext cx="7704770" cy="612001"/>
          </a:xfrm>
          <a:prstGeom prst="rect">
            <a:avLst/>
          </a:prstGeom>
        </p:spPr>
        <p:txBody>
          <a:bodyPr anchor="ctr" anchorCtr="0"/>
          <a:lstStyle>
            <a:lvl1pPr algn="l">
              <a:defRPr kumimoji="1" lang="zh-CN" altLang="en-US" sz="2400" b="1" kern="0" dirty="0">
                <a:solidFill>
                  <a:srgbClr val="0099FF"/>
                </a:solidFill>
                <a:latin typeface="微软雅黑" pitchFamily="34" charset="-122"/>
                <a:ea typeface="微软雅黑" pitchFamily="34" charset="-122"/>
                <a:cs typeface="宋体" pitchFamily="2" charset="-122"/>
              </a:defRPr>
            </a:lvl1pPr>
          </a:lstStyle>
          <a:p>
            <a:r>
              <a:rPr lang="zh-CN" altLang="en-US" dirty="0" smtClean="0"/>
              <a:t>单击此处编辑母版标题样式</a:t>
            </a:r>
            <a:endParaRPr lang="zh-CN" altLang="en-US" dirty="0"/>
          </a:p>
        </p:txBody>
      </p:sp>
      <p:sp>
        <p:nvSpPr>
          <p:cNvPr id="4" name="内容占位符 2"/>
          <p:cNvSpPr>
            <a:spLocks noGrp="1"/>
          </p:cNvSpPr>
          <p:nvPr>
            <p:ph idx="1"/>
          </p:nvPr>
        </p:nvSpPr>
        <p:spPr>
          <a:xfrm>
            <a:off x="373148" y="1190286"/>
            <a:ext cx="11161115" cy="5131695"/>
          </a:xfrm>
          <a:prstGeom prst="rect">
            <a:avLst/>
          </a:prstGeom>
        </p:spPr>
        <p:txBody>
          <a:bodyPr/>
          <a:lstStyle>
            <a:lvl1pPr>
              <a:buSzPct val="80000"/>
              <a:buFontTx/>
              <a:buBlip>
                <a:blip r:embed="rId2"/>
              </a:buBlip>
              <a:defRPr sz="2800"/>
            </a:lvl1pPr>
            <a:lvl2pPr>
              <a:buClr>
                <a:srgbClr val="002060"/>
              </a:buClr>
              <a:buSzPct val="80000"/>
              <a:buFont typeface="Wingdings" pitchFamily="2" charset="2"/>
              <a:buChar char="n"/>
              <a:defRPr sz="2400"/>
            </a:lvl2pPr>
            <a:lvl3pPr>
              <a:buSzPct val="80000"/>
              <a:buFont typeface="Wingdings" pitchFamily="2" charset="2"/>
              <a:buChar char="u"/>
              <a:defRPr sz="2000"/>
            </a:lvl3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Rectangle 7"/>
          <p:cNvSpPr txBox="1">
            <a:spLocks noChangeArrowheads="1"/>
          </p:cNvSpPr>
          <p:nvPr userDrawn="1"/>
        </p:nvSpPr>
        <p:spPr>
          <a:xfrm>
            <a:off x="11605815" y="6553635"/>
            <a:ext cx="396040" cy="144000"/>
          </a:xfrm>
          <a:prstGeom prst="rect">
            <a:avLst/>
          </a:prstGeom>
        </p:spPr>
        <p:txBody>
          <a:bodyPr anchor="t"/>
          <a:lstStyle>
            <a:defPPr>
              <a:defRPr lang="zh-CN"/>
            </a:defPPr>
            <a:lvl1pPr algn="l" rtl="0" eaLnBrk="0" fontAlgn="base" hangingPunct="0">
              <a:spcBef>
                <a:spcPct val="0"/>
              </a:spcBef>
              <a:spcAft>
                <a:spcPct val="0"/>
              </a:spcAft>
              <a:defRPr kern="1200">
                <a:solidFill>
                  <a:schemeClr val="tx1"/>
                </a:solidFill>
                <a:latin typeface="Arial"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indent="0" algn="l" defTabSz="914400" rtl="0" eaLnBrk="1" fontAlgn="base" latinLnBrk="0" hangingPunct="1">
              <a:lnSpc>
                <a:spcPct val="100000"/>
              </a:lnSpc>
              <a:spcBef>
                <a:spcPct val="0"/>
              </a:spcBef>
              <a:spcAft>
                <a:spcPct val="0"/>
              </a:spcAft>
              <a:buClrTx/>
              <a:buSzTx/>
              <a:buFontTx/>
              <a:buNone/>
              <a:defRPr/>
            </a:pPr>
            <a:fld id="{BACCADD3-3A16-4389-9DBB-AE968301EF1E}" type="slidenum">
              <a:rPr lang="zh-CN" altLang="en-US" sz="1200" smtClean="0"/>
              <a:t>‹#›</a:t>
            </a:fld>
            <a:endParaRPr lang="en-US" altLang="zh-CN" sz="1200" dirty="0" smtClean="0"/>
          </a:p>
          <a:p>
            <a:pPr eaLnBrk="1" hangingPunct="1">
              <a:defRPr/>
            </a:pPr>
            <a:endParaRPr lang="en-US" altLang="zh-CN" sz="1200" b="1" dirty="0">
              <a:solidFill>
                <a:prstClr val="white"/>
              </a:solidFill>
              <a:latin typeface="华文楷体" pitchFamily="2" charset="-122"/>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
    <p:spTree>
      <p:nvGrpSpPr>
        <p:cNvPr id="1" name=""/>
        <p:cNvGrpSpPr/>
        <p:nvPr/>
      </p:nvGrpSpPr>
      <p:grpSpPr>
        <a:xfrm>
          <a:off x="0" y="0"/>
          <a:ext cx="0" cy="0"/>
          <a:chOff x="0" y="0"/>
          <a:chExt cx="0" cy="0"/>
        </a:xfrm>
      </p:grpSpPr>
      <p:sp>
        <p:nvSpPr>
          <p:cNvPr id="2" name="标题 1"/>
          <p:cNvSpPr>
            <a:spLocks noGrp="1"/>
          </p:cNvSpPr>
          <p:nvPr>
            <p:ph type="title"/>
          </p:nvPr>
        </p:nvSpPr>
        <p:spPr>
          <a:xfrm>
            <a:off x="379822" y="202630"/>
            <a:ext cx="7704770" cy="612001"/>
          </a:xfrm>
          <a:prstGeom prst="rect">
            <a:avLst/>
          </a:prstGeom>
        </p:spPr>
        <p:txBody>
          <a:bodyPr anchor="ctr" anchorCtr="0"/>
          <a:lstStyle>
            <a:lvl1pPr algn="l">
              <a:defRPr kumimoji="1" lang="zh-CN" altLang="en-US" sz="2400" b="1" kern="0" dirty="0">
                <a:solidFill>
                  <a:srgbClr val="0099FF"/>
                </a:solidFill>
                <a:latin typeface="微软雅黑" pitchFamily="34" charset="-122"/>
                <a:ea typeface="微软雅黑" pitchFamily="34" charset="-122"/>
                <a:cs typeface="宋体" pitchFamily="2" charset="-122"/>
              </a:defRPr>
            </a:lvl1pPr>
          </a:lstStyle>
          <a:p>
            <a:r>
              <a:rPr lang="zh-CN" altLang="en-US" dirty="0" smtClean="0"/>
              <a:t>单击此处编辑母版标题样式</a:t>
            </a:r>
            <a:endParaRPr lang="zh-CN" altLang="en-US" dirty="0"/>
          </a:p>
        </p:txBody>
      </p:sp>
      <p:sp>
        <p:nvSpPr>
          <p:cNvPr id="4" name="Rectangle 7"/>
          <p:cNvSpPr txBox="1">
            <a:spLocks noChangeArrowheads="1"/>
          </p:cNvSpPr>
          <p:nvPr userDrawn="1"/>
        </p:nvSpPr>
        <p:spPr>
          <a:xfrm>
            <a:off x="11605815" y="6553635"/>
            <a:ext cx="396040" cy="144000"/>
          </a:xfrm>
          <a:prstGeom prst="rect">
            <a:avLst/>
          </a:prstGeom>
        </p:spPr>
        <p:txBody>
          <a:bodyPr anchor="t"/>
          <a:lstStyle>
            <a:defPPr>
              <a:defRPr lang="zh-CN"/>
            </a:defPPr>
            <a:lvl1pPr algn="l" rtl="0" eaLnBrk="0" fontAlgn="base" hangingPunct="0">
              <a:spcBef>
                <a:spcPct val="0"/>
              </a:spcBef>
              <a:spcAft>
                <a:spcPct val="0"/>
              </a:spcAft>
              <a:defRPr kern="1200">
                <a:solidFill>
                  <a:schemeClr val="tx1"/>
                </a:solidFill>
                <a:latin typeface="Arial"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indent="0" algn="l" defTabSz="914400" rtl="0" eaLnBrk="1" fontAlgn="base" latinLnBrk="0" hangingPunct="1">
              <a:lnSpc>
                <a:spcPct val="100000"/>
              </a:lnSpc>
              <a:spcBef>
                <a:spcPct val="0"/>
              </a:spcBef>
              <a:spcAft>
                <a:spcPct val="0"/>
              </a:spcAft>
              <a:buClrTx/>
              <a:buSzTx/>
              <a:buFontTx/>
              <a:buNone/>
              <a:defRPr/>
            </a:pPr>
            <a:fld id="{BACCADD3-3A16-4389-9DBB-AE968301EF1E}" type="slidenum">
              <a:rPr lang="zh-CN" altLang="en-US" sz="1200" smtClean="0"/>
              <a:t>‹#›</a:t>
            </a:fld>
            <a:endParaRPr lang="en-US" altLang="zh-CN" sz="1200" dirty="0" smtClean="0"/>
          </a:p>
          <a:p>
            <a:pPr eaLnBrk="1" hangingPunct="1">
              <a:defRPr/>
            </a:pPr>
            <a:endParaRPr lang="en-US" altLang="zh-CN" sz="1200" b="1" dirty="0">
              <a:solidFill>
                <a:prstClr val="white"/>
              </a:solidFill>
              <a:latin typeface="华文楷体" pitchFamily="2" charset="-122"/>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5"/>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67715" y="1144905"/>
            <a:ext cx="10746740" cy="1470025"/>
          </a:xfrm>
        </p:spPr>
        <p:txBody>
          <a:bodyPr/>
          <a:lstStyle/>
          <a:p>
            <a:r>
              <a:rPr lang="en-US" altLang="zh-CN" dirty="0"/>
              <a:t>MYSQL</a:t>
            </a:r>
            <a:r>
              <a:rPr lang="zh-CN" altLang="en-US" dirty="0"/>
              <a:t>事务、锁及常用</a:t>
            </a:r>
            <a:r>
              <a:rPr lang="en-US" altLang="zh-CN" dirty="0"/>
              <a:t>SQL</a:t>
            </a:r>
            <a:r>
              <a:rPr lang="zh-CN" altLang="en-US" dirty="0"/>
              <a:t>性能优化方法</a:t>
            </a:r>
            <a:endParaRPr kumimoji="1" lang="zh-CN" altLang="zh-CN" dirty="0" smtClean="0"/>
          </a:p>
        </p:txBody>
      </p:sp>
      <p:sp>
        <p:nvSpPr>
          <p:cNvPr id="3" name="副标题 2"/>
          <p:cNvSpPr>
            <a:spLocks noGrp="1"/>
          </p:cNvSpPr>
          <p:nvPr>
            <p:ph type="subTitle" idx="1"/>
          </p:nvPr>
        </p:nvSpPr>
        <p:spPr>
          <a:xfrm>
            <a:off x="7073900" y="3594099"/>
            <a:ext cx="2228838" cy="1059043"/>
          </a:xfrm>
        </p:spPr>
        <p:txBody>
          <a:bodyPr/>
          <a:lstStyle/>
          <a:p>
            <a:r>
              <a:rPr kumimoji="1" lang="zh-CN" altLang="en-US" dirty="0" smtClean="0"/>
              <a:t>田祥东</a:t>
            </a:r>
            <a:endParaRPr kumimoji="1" lang="en-US" altLang="zh-CN" dirty="0" smtClean="0"/>
          </a:p>
          <a:p>
            <a:endParaRPr kumimoji="1"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222250" y="202565"/>
            <a:ext cx="7096125" cy="612140"/>
          </a:xfrm>
          <a:prstGeom prst="rect">
            <a:avLst/>
          </a:prstGeom>
        </p:spPr>
        <p:txBody>
          <a:bodyPr anchor="ctr" anchorCtr="0"/>
          <a:lstStyle>
            <a:lvl1pPr algn="l" rtl="0" eaLnBrk="0" fontAlgn="base" hangingPunct="0">
              <a:spcBef>
                <a:spcPct val="0"/>
              </a:spcBef>
              <a:spcAft>
                <a:spcPct val="0"/>
              </a:spcAft>
              <a:defRPr kumimoji="1" lang="zh-CN" altLang="en-US" sz="2400" b="1" kern="0" dirty="0">
                <a:solidFill>
                  <a:srgbClr val="0099FF"/>
                </a:solidFill>
                <a:latin typeface="微软雅黑" pitchFamily="34" charset="-122"/>
                <a:ea typeface="微软雅黑" pitchFamily="34" charset="-122"/>
                <a:cs typeface="宋体" pitchFamily="2" charset="-122"/>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a:lstStyle>
          <a:p>
            <a:r>
              <a:rPr lang="zh-CN" altLang="en-US" dirty="0">
                <a:sym typeface="+mn-ea"/>
              </a:rPr>
              <a:t>一、事务和锁</a:t>
            </a:r>
            <a:endParaRPr lang="zh-CN" altLang="en-US" dirty="0"/>
          </a:p>
        </p:txBody>
      </p:sp>
      <p:sp>
        <p:nvSpPr>
          <p:cNvPr id="6" name="TextBox 5"/>
          <p:cNvSpPr txBox="1"/>
          <p:nvPr/>
        </p:nvSpPr>
        <p:spPr>
          <a:xfrm>
            <a:off x="318053" y="1258957"/>
            <a:ext cx="9766852" cy="3139321"/>
          </a:xfrm>
          <a:prstGeom prst="rect">
            <a:avLst/>
          </a:prstGeom>
          <a:noFill/>
        </p:spPr>
        <p:txBody>
          <a:bodyPr wrap="square" rtlCol="0">
            <a:spAutoFit/>
          </a:bodyPr>
          <a:lstStyle/>
          <a:p>
            <a:r>
              <a:rPr lang="zh-CN" altLang="en-US" b="1" dirty="0" smtClean="0">
                <a:latin typeface="+mn-ea"/>
              </a:rPr>
              <a:t>按</a:t>
            </a:r>
            <a:r>
              <a:rPr lang="zh-CN" altLang="en-US" b="1" dirty="0">
                <a:latin typeface="+mn-ea"/>
              </a:rPr>
              <a:t>锁级别</a:t>
            </a:r>
            <a:r>
              <a:rPr lang="zh-CN" altLang="en-US" b="1" dirty="0" smtClean="0">
                <a:latin typeface="+mn-ea"/>
              </a:rPr>
              <a:t>划分，可将</a:t>
            </a:r>
            <a:r>
              <a:rPr lang="zh-CN" altLang="en-US" b="1" dirty="0">
                <a:latin typeface="+mn-ea"/>
              </a:rPr>
              <a:t>行级锁</a:t>
            </a:r>
            <a:r>
              <a:rPr lang="zh-CN" altLang="en-US" b="1" dirty="0" smtClean="0">
                <a:latin typeface="+mn-ea"/>
              </a:rPr>
              <a:t>分为共享锁和排他锁：</a:t>
            </a:r>
            <a:endParaRPr lang="en-US" altLang="zh-CN" b="1" dirty="0" smtClean="0">
              <a:latin typeface="+mn-ea"/>
            </a:endParaRPr>
          </a:p>
          <a:p>
            <a:endParaRPr lang="zh-CN" altLang="en-US" dirty="0"/>
          </a:p>
          <a:p>
            <a:r>
              <a:rPr lang="en-US" altLang="zh-CN" dirty="0"/>
              <a:t>1</a:t>
            </a:r>
            <a:r>
              <a:rPr lang="zh-CN" altLang="en-US" dirty="0"/>
              <a:t>）</a:t>
            </a:r>
            <a:r>
              <a:rPr lang="zh-CN" altLang="en-US" b="1" dirty="0"/>
              <a:t>共享锁</a:t>
            </a:r>
            <a:r>
              <a:rPr lang="zh-CN" altLang="en-US" dirty="0" smtClean="0"/>
              <a:t>：</a:t>
            </a:r>
            <a:r>
              <a:rPr lang="zh-CN" altLang="en-US" dirty="0"/>
              <a:t>共享锁就是多个事务对于同一数据可以共享一把锁，都能访问到数据，但是只能读不能修改</a:t>
            </a:r>
            <a:r>
              <a:rPr lang="zh-CN" altLang="en-US" dirty="0" smtClean="0"/>
              <a:t>。</a:t>
            </a:r>
            <a:r>
              <a:rPr lang="zh-CN" altLang="en-US" dirty="0"/>
              <a:t/>
            </a:r>
            <a:br>
              <a:rPr lang="zh-CN" altLang="en-US" dirty="0"/>
            </a:br>
            <a:r>
              <a:rPr lang="zh-CN" altLang="en-US" dirty="0"/>
              <a:t>    </a:t>
            </a:r>
            <a:r>
              <a:rPr lang="en-US" altLang="zh-CN" dirty="0"/>
              <a:t>( Select * from </a:t>
            </a:r>
            <a:r>
              <a:rPr lang="en-US" altLang="zh-CN" dirty="0" err="1"/>
              <a:t>table_name</a:t>
            </a:r>
            <a:r>
              <a:rPr lang="en-US" altLang="zh-CN" dirty="0"/>
              <a:t> where ......lock in share mode)</a:t>
            </a:r>
          </a:p>
          <a:p>
            <a:r>
              <a:rPr lang="en-US" altLang="zh-CN" dirty="0"/>
              <a:t>2</a:t>
            </a:r>
            <a:r>
              <a:rPr lang="zh-CN" altLang="en-US" dirty="0"/>
              <a:t>）</a:t>
            </a:r>
            <a:r>
              <a:rPr lang="zh-CN" altLang="en-US" b="1" dirty="0"/>
              <a:t>排他锁</a:t>
            </a:r>
            <a:r>
              <a:rPr lang="zh-CN" altLang="en-US" dirty="0"/>
              <a:t>：允许获得排他锁的事务更新数据，阻止其他事务取得相同数据集的共享读锁和  排他写锁。</a:t>
            </a:r>
            <a:r>
              <a:rPr lang="en-US" altLang="zh-CN" dirty="0"/>
              <a:t>(select * from </a:t>
            </a:r>
            <a:r>
              <a:rPr lang="en-US" altLang="zh-CN" dirty="0" err="1"/>
              <a:t>table_name</a:t>
            </a:r>
            <a:r>
              <a:rPr lang="en-US" altLang="zh-CN" dirty="0"/>
              <a:t> where.....for update</a:t>
            </a:r>
            <a:r>
              <a:rPr lang="en-US" altLang="zh-CN" dirty="0" smtClean="0"/>
              <a:t>)</a:t>
            </a:r>
          </a:p>
          <a:p>
            <a:r>
              <a:rPr lang="en-US" altLang="zh-CN" dirty="0"/>
              <a:t/>
            </a:r>
            <a:br>
              <a:rPr lang="en-US" altLang="zh-CN" dirty="0"/>
            </a:br>
            <a:r>
              <a:rPr lang="en-US" altLang="zh-CN" dirty="0"/>
              <a:t>   </a:t>
            </a:r>
            <a:r>
              <a:rPr lang="zh-CN" altLang="en-US" dirty="0" smtClean="0"/>
              <a:t>这两种锁主要是针对行级锁的，</a:t>
            </a:r>
            <a:r>
              <a:rPr lang="en-US" altLang="zh-CN" dirty="0" err="1" smtClean="0"/>
              <a:t>InnoDB</a:t>
            </a:r>
            <a:r>
              <a:rPr lang="zh-CN" altLang="en-US" dirty="0"/>
              <a:t>行锁是通过给索引项加锁来实现的，即只有通过索引条件检索数据，</a:t>
            </a:r>
            <a:r>
              <a:rPr lang="en-US" altLang="zh-CN" dirty="0" err="1"/>
              <a:t>InnoDB</a:t>
            </a:r>
            <a:r>
              <a:rPr lang="zh-CN" altLang="en-US" dirty="0"/>
              <a:t>才使用行级锁，否则将使用表锁！</a:t>
            </a:r>
          </a:p>
          <a:p>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一、事务和</a:t>
            </a:r>
            <a:r>
              <a:rPr lang="zh-CN" altLang="en-US" dirty="0" smtClean="0">
                <a:sym typeface="+mn-ea"/>
              </a:rPr>
              <a:t>锁</a:t>
            </a:r>
            <a:endParaRPr lang="zh-CN" altLang="en-US" dirty="0"/>
          </a:p>
        </p:txBody>
      </p:sp>
      <p:sp>
        <p:nvSpPr>
          <p:cNvPr id="4" name="TextBox 3"/>
          <p:cNvSpPr txBox="1"/>
          <p:nvPr/>
        </p:nvSpPr>
        <p:spPr>
          <a:xfrm>
            <a:off x="481422" y="1064736"/>
            <a:ext cx="10694578" cy="3139321"/>
          </a:xfrm>
          <a:prstGeom prst="rect">
            <a:avLst/>
          </a:prstGeom>
          <a:noFill/>
        </p:spPr>
        <p:txBody>
          <a:bodyPr wrap="square" rtlCol="0">
            <a:spAutoFit/>
          </a:bodyPr>
          <a:lstStyle/>
          <a:p>
            <a:r>
              <a:rPr lang="zh-CN" altLang="en-US" b="1" dirty="0" smtClean="0">
                <a:latin typeface="+mj-ea"/>
                <a:ea typeface="+mj-ea"/>
              </a:rPr>
              <a:t>按照使用的方式，可将锁分为悲观锁和乐观锁</a:t>
            </a:r>
            <a:r>
              <a:rPr lang="en-US" altLang="zh-CN" b="1" dirty="0" smtClean="0">
                <a:latin typeface="+mj-ea"/>
                <a:ea typeface="+mj-ea"/>
              </a:rPr>
              <a:t>:</a:t>
            </a:r>
          </a:p>
          <a:p>
            <a:pPr lvl="1"/>
            <a:r>
              <a:rPr lang="en-US" altLang="zh-CN" b="1" dirty="0" smtClean="0"/>
              <a:t>1</a:t>
            </a:r>
            <a:r>
              <a:rPr lang="zh-CN" altLang="en-US" b="1" dirty="0" smtClean="0"/>
              <a:t>、悲观锁</a:t>
            </a:r>
            <a:endParaRPr lang="en-US" altLang="zh-CN" b="1" dirty="0" smtClean="0"/>
          </a:p>
          <a:p>
            <a:pPr lvl="1"/>
            <a:r>
              <a:rPr lang="en-US" altLang="zh-CN" dirty="0"/>
              <a:t>	</a:t>
            </a:r>
            <a:r>
              <a:rPr lang="zh-CN" altLang="en-US" dirty="0"/>
              <a:t>悲观锁，正如其名，它指的是对数据被外界（包括本系统当前的其他事务，以及来自外部系统的事务处理）修改持保守态度，因此，在整个数据处理过程中，将数据处于锁定状态。悲观锁的实现，往往依靠数据库提供的锁机制（也只有数据库层提供的锁机制才能真正保证数据访问的排他性，否则，即使在本系统中实现了加锁机制，也无法保证外部系统不会修改数据）</a:t>
            </a:r>
            <a:r>
              <a:rPr lang="zh-CN" altLang="en-US" dirty="0" smtClean="0"/>
              <a:t>。</a:t>
            </a:r>
            <a:endParaRPr lang="en-US" altLang="zh-CN" dirty="0" smtClean="0"/>
          </a:p>
          <a:p>
            <a:pPr lvl="1"/>
            <a:endParaRPr lang="en-US" altLang="zh-CN" dirty="0"/>
          </a:p>
          <a:p>
            <a:pPr lvl="1"/>
            <a:r>
              <a:rPr lang="en-US" altLang="zh-CN" b="1" dirty="0" smtClean="0"/>
              <a:t>2</a:t>
            </a:r>
            <a:r>
              <a:rPr lang="zh-CN" altLang="en-US" b="1" dirty="0" smtClean="0"/>
              <a:t>、乐观锁</a:t>
            </a:r>
            <a:endParaRPr lang="en-US" altLang="zh-CN" b="1" dirty="0" smtClean="0"/>
          </a:p>
          <a:p>
            <a:pPr lvl="1"/>
            <a:r>
              <a:rPr lang="en-US" altLang="zh-CN" dirty="0"/>
              <a:t>	</a:t>
            </a:r>
            <a:r>
              <a:rPr lang="zh-CN" altLang="en-US" dirty="0"/>
              <a:t>乐观锁（ </a:t>
            </a:r>
            <a:r>
              <a:rPr lang="en-US" altLang="zh-CN" dirty="0"/>
              <a:t>Optimistic Locking </a:t>
            </a:r>
            <a:r>
              <a:rPr lang="zh-CN" altLang="en-US" dirty="0"/>
              <a:t>） 相对悲观锁而言，乐观锁假设认为数据一般情况下不会造成冲突，所以在数据进行提交更新的时候，才会正式对数据的冲突与否进行检测，如果发现冲突了，则让返回用户错误的信息，让用户决定如何去做</a:t>
            </a:r>
            <a:r>
              <a:rPr lang="zh-CN" altLang="en-US" dirty="0" smtClean="0"/>
              <a:t>。</a:t>
            </a:r>
            <a:endParaRPr lang="en-US" altLang="zh-CN" dirty="0" smtClean="0"/>
          </a:p>
        </p:txBody>
      </p:sp>
    </p:spTree>
    <p:extLst>
      <p:ext uri="{BB962C8B-B14F-4D97-AF65-F5344CB8AC3E}">
        <p14:creationId xmlns:p14="http://schemas.microsoft.com/office/powerpoint/2010/main" val="5277196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一、事务和锁</a:t>
            </a:r>
            <a:endParaRPr lang="zh-CN" altLang="en-US" dirty="0"/>
          </a:p>
        </p:txBody>
      </p:sp>
      <p:sp>
        <p:nvSpPr>
          <p:cNvPr id="4" name="TextBox 3"/>
          <p:cNvSpPr txBox="1"/>
          <p:nvPr/>
        </p:nvSpPr>
        <p:spPr>
          <a:xfrm>
            <a:off x="749301" y="1168400"/>
            <a:ext cx="10604499" cy="5386090"/>
          </a:xfrm>
          <a:prstGeom prst="rect">
            <a:avLst/>
          </a:prstGeom>
          <a:noFill/>
        </p:spPr>
        <p:txBody>
          <a:bodyPr wrap="square" rtlCol="0">
            <a:spAutoFit/>
          </a:bodyPr>
          <a:lstStyle/>
          <a:p>
            <a:r>
              <a:rPr lang="zh-CN" altLang="en-US" sz="2000" b="1" dirty="0" smtClean="0">
                <a:latin typeface="+mn-ea"/>
              </a:rPr>
              <a:t>乐观锁实现技术</a:t>
            </a:r>
            <a:r>
              <a:rPr lang="en-US" altLang="zh-CN" sz="2000" b="1" dirty="0" smtClean="0">
                <a:latin typeface="+mn-ea"/>
              </a:rPr>
              <a:t>	</a:t>
            </a:r>
          </a:p>
          <a:p>
            <a:r>
              <a:rPr lang="en-US" altLang="zh-CN" dirty="0" smtClean="0"/>
              <a:t>	CAS</a:t>
            </a:r>
            <a:r>
              <a:rPr lang="zh-CN" altLang="en-US" dirty="0"/>
              <a:t>，乐观锁的一项实现技术，当多个线程尝试使用</a:t>
            </a:r>
            <a:r>
              <a:rPr lang="en-US" altLang="zh-CN" dirty="0"/>
              <a:t>CAS</a:t>
            </a:r>
            <a:r>
              <a:rPr lang="zh-CN" altLang="en-US" dirty="0"/>
              <a:t>同时更新同一个变量时，只有其中一个线程能更新变量的值，而其它线程都失败，失败的线程并不会被挂起，而是被告知这次竞争中失败，并可以再次尝试。</a:t>
            </a:r>
            <a:r>
              <a:rPr lang="en-US" altLang="zh-CN" dirty="0"/>
              <a:t>CAS </a:t>
            </a:r>
            <a:r>
              <a:rPr lang="zh-CN" altLang="en-US" dirty="0"/>
              <a:t>操作包含三个操作数 </a:t>
            </a:r>
            <a:r>
              <a:rPr lang="en-US" altLang="zh-CN" dirty="0"/>
              <a:t>—— </a:t>
            </a:r>
            <a:r>
              <a:rPr lang="zh-CN" altLang="en-US" dirty="0"/>
              <a:t>内存位置（</a:t>
            </a:r>
            <a:r>
              <a:rPr lang="en-US" altLang="zh-CN" dirty="0"/>
              <a:t>V</a:t>
            </a:r>
            <a:r>
              <a:rPr lang="zh-CN" altLang="en-US" dirty="0"/>
              <a:t>）、预期原值（</a:t>
            </a:r>
            <a:r>
              <a:rPr lang="en-US" altLang="zh-CN" dirty="0"/>
              <a:t>A</a:t>
            </a:r>
            <a:r>
              <a:rPr lang="zh-CN" altLang="en-US" dirty="0"/>
              <a:t>）和新值</a:t>
            </a:r>
            <a:r>
              <a:rPr lang="en-US" altLang="zh-CN" dirty="0"/>
              <a:t>(B)</a:t>
            </a:r>
            <a:r>
              <a:rPr lang="zh-CN" altLang="en-US" dirty="0"/>
              <a:t>。如果内存位置的值与预期原值相匹配，那么处理器会自动将该位置值更新为新值。否则，处理器不做任何操作。无论哪种情况，它都会在 </a:t>
            </a:r>
            <a:r>
              <a:rPr lang="en-US" altLang="zh-CN" dirty="0"/>
              <a:t>CAS </a:t>
            </a:r>
            <a:r>
              <a:rPr lang="zh-CN" altLang="en-US" dirty="0"/>
              <a:t>指令之前返回该位置的值。（在 </a:t>
            </a:r>
            <a:r>
              <a:rPr lang="en-US" altLang="zh-CN" dirty="0"/>
              <a:t>CAS </a:t>
            </a:r>
            <a:r>
              <a:rPr lang="zh-CN" altLang="en-US" dirty="0"/>
              <a:t>的一些特殊情况下将仅返回 </a:t>
            </a:r>
            <a:r>
              <a:rPr lang="en-US" altLang="zh-CN" dirty="0"/>
              <a:t>CAS </a:t>
            </a:r>
            <a:r>
              <a:rPr lang="zh-CN" altLang="en-US" dirty="0"/>
              <a:t>是否成功，而不提取当前值。）</a:t>
            </a:r>
            <a:r>
              <a:rPr lang="en-US" altLang="zh-CN" dirty="0"/>
              <a:t>CAS </a:t>
            </a:r>
            <a:r>
              <a:rPr lang="zh-CN" altLang="en-US" dirty="0"/>
              <a:t>有效地说明了“</a:t>
            </a:r>
            <a:r>
              <a:rPr lang="zh-CN" altLang="en-US" b="1" dirty="0"/>
              <a:t>我认为位置 </a:t>
            </a:r>
            <a:r>
              <a:rPr lang="en-US" altLang="zh-CN" b="1" dirty="0"/>
              <a:t>V </a:t>
            </a:r>
            <a:r>
              <a:rPr lang="zh-CN" altLang="en-US" b="1" dirty="0"/>
              <a:t>应该包含值 </a:t>
            </a:r>
            <a:r>
              <a:rPr lang="en-US" altLang="zh-CN" b="1" dirty="0"/>
              <a:t>A</a:t>
            </a:r>
            <a:r>
              <a:rPr lang="zh-CN" altLang="en-US" b="1" dirty="0"/>
              <a:t>；如果包含该值，则将 </a:t>
            </a:r>
            <a:r>
              <a:rPr lang="en-US" altLang="zh-CN" b="1" dirty="0"/>
              <a:t>B </a:t>
            </a:r>
            <a:r>
              <a:rPr lang="zh-CN" altLang="en-US" b="1" dirty="0"/>
              <a:t>放到这个位置；否则，不要更改该位置，只告诉我这个位置现在的值即可。</a:t>
            </a:r>
            <a:r>
              <a:rPr lang="zh-CN" altLang="en-US" dirty="0"/>
              <a:t>”这其实和乐观锁的冲突检查</a:t>
            </a:r>
            <a:r>
              <a:rPr lang="en-US" altLang="zh-CN" dirty="0"/>
              <a:t>+</a:t>
            </a:r>
            <a:r>
              <a:rPr lang="zh-CN" altLang="en-US" dirty="0"/>
              <a:t>数据更新的原理是一样的</a:t>
            </a:r>
            <a:r>
              <a:rPr lang="zh-CN" altLang="en-US" dirty="0" smtClean="0"/>
              <a:t>。</a:t>
            </a:r>
            <a:endParaRPr lang="en-US" altLang="zh-CN" dirty="0" smtClean="0"/>
          </a:p>
          <a:p>
            <a:r>
              <a:rPr lang="en-US" altLang="zh-CN" dirty="0"/>
              <a:t>	</a:t>
            </a:r>
            <a:r>
              <a:rPr lang="zh-CN" altLang="en-US" dirty="0"/>
              <a:t> </a:t>
            </a:r>
            <a:r>
              <a:rPr lang="en-US" altLang="zh-CN" dirty="0"/>
              <a:t>CAS</a:t>
            </a:r>
            <a:r>
              <a:rPr lang="zh-CN" altLang="en-US" dirty="0"/>
              <a:t>算法实现一个重要前提需要取出内存中某时刻的数据，而在下时刻比较并替换，那么在这个时间差类会导致数据的变化。</a:t>
            </a:r>
          </a:p>
          <a:p>
            <a:r>
              <a:rPr lang="en-US" altLang="zh-CN" dirty="0" smtClean="0"/>
              <a:t>	</a:t>
            </a:r>
            <a:r>
              <a:rPr lang="zh-CN" altLang="en-US" dirty="0" smtClean="0"/>
              <a:t>比如说</a:t>
            </a:r>
            <a:r>
              <a:rPr lang="zh-CN" altLang="en-US" dirty="0"/>
              <a:t>一个线程</a:t>
            </a:r>
            <a:r>
              <a:rPr lang="en-US" altLang="zh-CN" dirty="0"/>
              <a:t>one</a:t>
            </a:r>
            <a:r>
              <a:rPr lang="zh-CN" altLang="en-US" dirty="0"/>
              <a:t>从内存位置</a:t>
            </a:r>
            <a:r>
              <a:rPr lang="en-US" altLang="zh-CN" dirty="0"/>
              <a:t>V</a:t>
            </a:r>
            <a:r>
              <a:rPr lang="zh-CN" altLang="en-US" dirty="0"/>
              <a:t>中取出</a:t>
            </a:r>
            <a:r>
              <a:rPr lang="en-US" altLang="zh-CN" dirty="0"/>
              <a:t>A</a:t>
            </a:r>
            <a:r>
              <a:rPr lang="zh-CN" altLang="en-US" dirty="0"/>
              <a:t>，这时候另一个线程</a:t>
            </a:r>
            <a:r>
              <a:rPr lang="en-US" altLang="zh-CN" dirty="0"/>
              <a:t>two</a:t>
            </a:r>
            <a:r>
              <a:rPr lang="zh-CN" altLang="en-US" dirty="0"/>
              <a:t>也从内存中取出</a:t>
            </a:r>
            <a:r>
              <a:rPr lang="en-US" altLang="zh-CN" dirty="0"/>
              <a:t>A</a:t>
            </a:r>
            <a:r>
              <a:rPr lang="zh-CN" altLang="en-US" dirty="0"/>
              <a:t>，并且</a:t>
            </a:r>
            <a:r>
              <a:rPr lang="en-US" altLang="zh-CN" dirty="0"/>
              <a:t>two</a:t>
            </a:r>
            <a:r>
              <a:rPr lang="zh-CN" altLang="en-US" dirty="0"/>
              <a:t>进行了一些操作变成了</a:t>
            </a:r>
            <a:r>
              <a:rPr lang="en-US" altLang="zh-CN" dirty="0"/>
              <a:t>B</a:t>
            </a:r>
            <a:r>
              <a:rPr lang="zh-CN" altLang="en-US" dirty="0"/>
              <a:t>，然后</a:t>
            </a:r>
            <a:r>
              <a:rPr lang="en-US" altLang="zh-CN" dirty="0"/>
              <a:t>two</a:t>
            </a:r>
            <a:r>
              <a:rPr lang="zh-CN" altLang="en-US" dirty="0"/>
              <a:t>又将</a:t>
            </a:r>
            <a:r>
              <a:rPr lang="en-US" altLang="zh-CN" dirty="0"/>
              <a:t>V</a:t>
            </a:r>
            <a:r>
              <a:rPr lang="zh-CN" altLang="en-US" dirty="0"/>
              <a:t>位置的数据变成</a:t>
            </a:r>
            <a:r>
              <a:rPr lang="en-US" altLang="zh-CN" dirty="0"/>
              <a:t>A</a:t>
            </a:r>
            <a:r>
              <a:rPr lang="zh-CN" altLang="en-US" dirty="0"/>
              <a:t>，这时候线程</a:t>
            </a:r>
            <a:r>
              <a:rPr lang="en-US" altLang="zh-CN" dirty="0"/>
              <a:t>one</a:t>
            </a:r>
            <a:r>
              <a:rPr lang="zh-CN" altLang="en-US" dirty="0"/>
              <a:t>进行</a:t>
            </a:r>
            <a:r>
              <a:rPr lang="en-US" altLang="zh-CN" dirty="0"/>
              <a:t>CAS</a:t>
            </a:r>
            <a:r>
              <a:rPr lang="zh-CN" altLang="en-US" dirty="0"/>
              <a:t>操作发现内存中仍然是</a:t>
            </a:r>
            <a:r>
              <a:rPr lang="en-US" altLang="zh-CN" dirty="0"/>
              <a:t>A</a:t>
            </a:r>
            <a:r>
              <a:rPr lang="zh-CN" altLang="en-US" dirty="0"/>
              <a:t>，然后</a:t>
            </a:r>
            <a:r>
              <a:rPr lang="en-US" altLang="zh-CN" dirty="0"/>
              <a:t>one</a:t>
            </a:r>
            <a:r>
              <a:rPr lang="zh-CN" altLang="en-US" dirty="0"/>
              <a:t>操作成功。尽管线程</a:t>
            </a:r>
            <a:r>
              <a:rPr lang="en-US" altLang="zh-CN" dirty="0"/>
              <a:t>one</a:t>
            </a:r>
            <a:r>
              <a:rPr lang="zh-CN" altLang="en-US" dirty="0"/>
              <a:t>的</a:t>
            </a:r>
            <a:r>
              <a:rPr lang="en-US" altLang="zh-CN" dirty="0"/>
              <a:t>CAS</a:t>
            </a:r>
            <a:r>
              <a:rPr lang="zh-CN" altLang="en-US" dirty="0"/>
              <a:t>操作成功，但是不代表这个过程就是没有问题的。</a:t>
            </a:r>
          </a:p>
          <a:p>
            <a:r>
              <a:rPr lang="en-US" altLang="zh-CN" dirty="0" smtClean="0"/>
              <a:t>	</a:t>
            </a:r>
            <a:r>
              <a:rPr lang="zh-CN" altLang="en-US" dirty="0" smtClean="0"/>
              <a:t>部分</a:t>
            </a:r>
            <a:r>
              <a:rPr lang="zh-CN" altLang="en-US" dirty="0"/>
              <a:t>乐观锁的实现是通过版本号（</a:t>
            </a:r>
            <a:r>
              <a:rPr lang="en-US" altLang="zh-CN" dirty="0"/>
              <a:t>version</a:t>
            </a:r>
            <a:r>
              <a:rPr lang="zh-CN" altLang="en-US" dirty="0"/>
              <a:t>）的方式来解决</a:t>
            </a:r>
            <a:r>
              <a:rPr lang="en-US" altLang="zh-CN" dirty="0"/>
              <a:t>ABA</a:t>
            </a:r>
            <a:r>
              <a:rPr lang="zh-CN" altLang="en-US" dirty="0"/>
              <a:t>问题，乐观锁每次在执行数据的修改操作时，都会带上一个版本号，一旦版本号和数据的版本号一致就可以执行修改操作并对版本号执行</a:t>
            </a:r>
            <a:r>
              <a:rPr lang="en-US" altLang="zh-CN" dirty="0"/>
              <a:t>+1</a:t>
            </a:r>
            <a:r>
              <a:rPr lang="zh-CN" altLang="en-US" dirty="0"/>
              <a:t>操作，否则就执行失败。因为每次操作的版本号都会随之增加，所以不会出现</a:t>
            </a:r>
            <a:r>
              <a:rPr lang="en-US" altLang="zh-CN" dirty="0"/>
              <a:t>ABA</a:t>
            </a:r>
            <a:r>
              <a:rPr lang="zh-CN" altLang="en-US" dirty="0"/>
              <a:t>问题，因为版本号只会增加不会减少。</a:t>
            </a:r>
          </a:p>
          <a:p>
            <a:endParaRPr lang="zh-CN" altLang="en-US" dirty="0"/>
          </a:p>
        </p:txBody>
      </p:sp>
    </p:spTree>
    <p:extLst>
      <p:ext uri="{BB962C8B-B14F-4D97-AF65-F5344CB8AC3E}">
        <p14:creationId xmlns:p14="http://schemas.microsoft.com/office/powerpoint/2010/main" val="23260746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222250" y="202565"/>
            <a:ext cx="7096125" cy="612140"/>
          </a:xfrm>
          <a:prstGeom prst="rect">
            <a:avLst/>
          </a:prstGeom>
        </p:spPr>
        <p:txBody>
          <a:bodyPr anchor="ctr" anchorCtr="0"/>
          <a:lstStyle>
            <a:lvl1pPr algn="l" rtl="0" eaLnBrk="0" fontAlgn="base" hangingPunct="0">
              <a:spcBef>
                <a:spcPct val="0"/>
              </a:spcBef>
              <a:spcAft>
                <a:spcPct val="0"/>
              </a:spcAft>
              <a:defRPr kumimoji="1" lang="zh-CN" altLang="en-US" sz="2400" b="1" kern="0" dirty="0">
                <a:solidFill>
                  <a:srgbClr val="0099FF"/>
                </a:solidFill>
                <a:latin typeface="微软雅黑" pitchFamily="34" charset="-122"/>
                <a:ea typeface="微软雅黑" pitchFamily="34" charset="-122"/>
                <a:cs typeface="宋体" pitchFamily="2" charset="-122"/>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a:lstStyle>
          <a:p>
            <a:r>
              <a:rPr lang="zh-CN" altLang="en-US" dirty="0">
                <a:sym typeface="+mn-ea"/>
              </a:rPr>
              <a:t>一、事务和锁</a:t>
            </a:r>
            <a:endParaRPr lang="zh-CN" altLang="en-US" dirty="0"/>
          </a:p>
        </p:txBody>
      </p:sp>
      <p:sp>
        <p:nvSpPr>
          <p:cNvPr id="7" name="TextBox 1"/>
          <p:cNvSpPr txBox="1"/>
          <p:nvPr/>
        </p:nvSpPr>
        <p:spPr>
          <a:xfrm>
            <a:off x="398628" y="2977764"/>
            <a:ext cx="10810875" cy="1338828"/>
          </a:xfrm>
          <a:prstGeom prst="rect">
            <a:avLst/>
          </a:prstGeom>
          <a:noFill/>
        </p:spPr>
        <p:txBody>
          <a:bodyPr wrap="square" rtlCol="0">
            <a:spAutoFit/>
          </a:bodyPr>
          <a:lstStyle/>
          <a:p>
            <a:pPr marL="285750" indent="-285750">
              <a:lnSpc>
                <a:spcPct val="150000"/>
              </a:lnSpc>
              <a:buFont typeface="Wingdings" pitchFamily="2" charset="2"/>
              <a:buChar char="n"/>
            </a:pPr>
            <a:r>
              <a:rPr lang="en-US" altLang="zh-CN" b="1" dirty="0" smtClean="0"/>
              <a:t>	</a:t>
            </a:r>
            <a:r>
              <a:rPr lang="zh-CN" altLang="en-US" b="1" dirty="0" smtClean="0"/>
              <a:t>了解了数据库锁原理之后会发现，行</a:t>
            </a:r>
            <a:r>
              <a:rPr lang="zh-CN" altLang="en-US" b="1" dirty="0"/>
              <a:t>级锁</a:t>
            </a:r>
            <a:r>
              <a:rPr lang="zh-CN" altLang="en-US" b="1" dirty="0" smtClean="0"/>
              <a:t>支持事务，而表级锁不支持事务。</a:t>
            </a:r>
            <a:endParaRPr lang="en-US" altLang="zh-CN" b="1" dirty="0" smtClean="0"/>
          </a:p>
          <a:p>
            <a:pPr>
              <a:lnSpc>
                <a:spcPct val="150000"/>
              </a:lnSpc>
            </a:pPr>
            <a:endParaRPr lang="en-US" altLang="zh-CN" sz="1800" dirty="0">
              <a:solidFill>
                <a:schemeClr val="tx2"/>
              </a:solidFill>
              <a:latin typeface="华文中宋" pitchFamily="2" charset="-122"/>
              <a:ea typeface="华文中宋" pitchFamily="2" charset="-122"/>
            </a:endParaRPr>
          </a:p>
          <a:p>
            <a:pPr marL="285750" indent="-285750">
              <a:lnSpc>
                <a:spcPct val="150000"/>
              </a:lnSpc>
              <a:buFont typeface="Wingdings" pitchFamily="2" charset="2"/>
              <a:buChar char="n"/>
            </a:pPr>
            <a:r>
              <a:rPr lang="en-US" altLang="zh-CN" b="1" dirty="0" smtClean="0"/>
              <a:t>	</a:t>
            </a:r>
            <a:r>
              <a:rPr lang="zh-CN" altLang="en-US" b="1" dirty="0" smtClean="0"/>
              <a:t>以下</a:t>
            </a:r>
            <a:r>
              <a:rPr lang="zh-CN" altLang="en-US" b="1" dirty="0"/>
              <a:t>课程主要讲解事务与锁之间的关系，所以都是基于</a:t>
            </a:r>
            <a:r>
              <a:rPr lang="en-US" altLang="zh-CN" b="1" dirty="0" err="1"/>
              <a:t>innodb</a:t>
            </a:r>
            <a:r>
              <a:rPr lang="zh-CN" altLang="en-US" b="1" dirty="0"/>
              <a:t>的行级锁做分析。</a:t>
            </a:r>
            <a:endParaRPr lang="en-US" altLang="zh-CN" b="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222250" y="202565"/>
            <a:ext cx="7096125" cy="612140"/>
          </a:xfrm>
          <a:prstGeom prst="rect">
            <a:avLst/>
          </a:prstGeom>
        </p:spPr>
        <p:txBody>
          <a:bodyPr anchor="ctr" anchorCtr="0"/>
          <a:lstStyle>
            <a:lvl1pPr algn="l" rtl="0" eaLnBrk="0" fontAlgn="base" hangingPunct="0">
              <a:spcBef>
                <a:spcPct val="0"/>
              </a:spcBef>
              <a:spcAft>
                <a:spcPct val="0"/>
              </a:spcAft>
              <a:defRPr kumimoji="1" lang="zh-CN" altLang="en-US" sz="2400" b="1" kern="0" dirty="0">
                <a:solidFill>
                  <a:srgbClr val="0099FF"/>
                </a:solidFill>
                <a:latin typeface="微软雅黑" pitchFamily="34" charset="-122"/>
                <a:ea typeface="微软雅黑" pitchFamily="34" charset="-122"/>
                <a:cs typeface="宋体" pitchFamily="2" charset="-122"/>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a:lstStyle>
          <a:p>
            <a:r>
              <a:rPr lang="zh-CN" altLang="en-US" dirty="0">
                <a:sym typeface="+mn-ea"/>
              </a:rPr>
              <a:t>一、事务和锁</a:t>
            </a:r>
            <a:endParaRPr dirty="0" smtClean="0"/>
          </a:p>
        </p:txBody>
      </p:sp>
      <p:sp>
        <p:nvSpPr>
          <p:cNvPr id="7" name="TextBox 1"/>
          <p:cNvSpPr txBox="1"/>
          <p:nvPr/>
        </p:nvSpPr>
        <p:spPr>
          <a:xfrm>
            <a:off x="436245" y="909320"/>
            <a:ext cx="10722085" cy="5632311"/>
          </a:xfrm>
          <a:prstGeom prst="rect">
            <a:avLst/>
          </a:prstGeom>
          <a:noFill/>
        </p:spPr>
        <p:txBody>
          <a:bodyPr wrap="square" rtlCol="0">
            <a:spAutoFit/>
          </a:bodyPr>
          <a:lstStyle/>
          <a:p>
            <a:pPr>
              <a:lnSpc>
                <a:spcPct val="150000"/>
              </a:lnSpc>
            </a:pPr>
            <a:r>
              <a:rPr lang="en-US" dirty="0" err="1" smtClean="0">
                <a:solidFill>
                  <a:schemeClr val="tx2"/>
                </a:solidFill>
                <a:latin typeface="华文中宋" pitchFamily="2" charset="-122"/>
                <a:ea typeface="华文中宋" pitchFamily="2" charset="-122"/>
              </a:rPr>
              <a:t>Mysql</a:t>
            </a:r>
            <a:r>
              <a:rPr lang="en-US" dirty="0" smtClean="0">
                <a:solidFill>
                  <a:schemeClr val="tx2"/>
                </a:solidFill>
                <a:latin typeface="华文中宋" pitchFamily="2" charset="-122"/>
                <a:ea typeface="华文中宋" pitchFamily="2" charset="-122"/>
              </a:rPr>
              <a:t> </a:t>
            </a:r>
            <a:r>
              <a:rPr lang="zh-CN" altLang="en-US" dirty="0">
                <a:solidFill>
                  <a:schemeClr val="tx2"/>
                </a:solidFill>
                <a:latin typeface="华文中宋" pitchFamily="2" charset="-122"/>
                <a:ea typeface="华文中宋" pitchFamily="2" charset="-122"/>
              </a:rPr>
              <a:t>基于 </a:t>
            </a:r>
            <a:r>
              <a:rPr lang="en-US" dirty="0" err="1">
                <a:solidFill>
                  <a:schemeClr val="tx2"/>
                </a:solidFill>
                <a:latin typeface="华文中宋" pitchFamily="2" charset="-122"/>
                <a:ea typeface="华文中宋" pitchFamily="2" charset="-122"/>
              </a:rPr>
              <a:t>InnoDB</a:t>
            </a:r>
            <a:r>
              <a:rPr lang="zh-CN" altLang="en-US" dirty="0">
                <a:solidFill>
                  <a:schemeClr val="tx2"/>
                </a:solidFill>
                <a:latin typeface="华文中宋" pitchFamily="2" charset="-122"/>
                <a:ea typeface="华文中宋" pitchFamily="2" charset="-122"/>
              </a:rPr>
              <a:t>存储引擎</a:t>
            </a:r>
            <a:r>
              <a:rPr lang="zh-CN" altLang="en-US" dirty="0" smtClean="0">
                <a:solidFill>
                  <a:schemeClr val="tx2"/>
                </a:solidFill>
                <a:latin typeface="华文中宋" pitchFamily="2" charset="-122"/>
                <a:ea typeface="华文中宋" pitchFamily="2" charset="-122"/>
              </a:rPr>
              <a:t>锁</a:t>
            </a:r>
            <a:endParaRPr lang="en-US" altLang="zh-CN" dirty="0">
              <a:solidFill>
                <a:schemeClr val="tx2"/>
              </a:solidFill>
              <a:latin typeface="华文中宋" pitchFamily="2" charset="-122"/>
              <a:ea typeface="华文中宋" pitchFamily="2" charset="-122"/>
            </a:endParaRPr>
          </a:p>
          <a:p>
            <a:pPr>
              <a:lnSpc>
                <a:spcPct val="150000"/>
              </a:lnSpc>
            </a:pPr>
            <a:r>
              <a:rPr lang="en-US" altLang="zh-CN" dirty="0" smtClean="0">
                <a:solidFill>
                  <a:schemeClr val="tx2"/>
                </a:solidFill>
                <a:latin typeface="华文中宋" pitchFamily="2" charset="-122"/>
                <a:ea typeface="华文中宋" pitchFamily="2" charset="-122"/>
              </a:rPr>
              <a:t>	</a:t>
            </a:r>
            <a:r>
              <a:rPr lang="en-US" altLang="zh-CN" dirty="0" smtClean="0"/>
              <a:t>MySQL </a:t>
            </a:r>
            <a:r>
              <a:rPr lang="en-US" altLang="zh-CN" dirty="0" err="1"/>
              <a:t>InnoDB</a:t>
            </a:r>
            <a:r>
              <a:rPr lang="zh-CN" altLang="en-US" dirty="0"/>
              <a:t>存储引擎，实现的是基于多版本的并发控制协议</a:t>
            </a:r>
            <a:r>
              <a:rPr lang="en-US" altLang="zh-CN" dirty="0"/>
              <a:t>——MVCC(Multi-Version Concurrency Control)</a:t>
            </a:r>
            <a:r>
              <a:rPr lang="zh-CN" altLang="en-US" dirty="0" smtClean="0"/>
              <a:t>。</a:t>
            </a:r>
            <a:endParaRPr lang="en-US" altLang="zh-CN" dirty="0" smtClean="0"/>
          </a:p>
          <a:p>
            <a:pPr>
              <a:lnSpc>
                <a:spcPct val="150000"/>
              </a:lnSpc>
            </a:pPr>
            <a:r>
              <a:rPr lang="en-US" altLang="zh-CN" dirty="0"/>
              <a:t>	</a:t>
            </a:r>
            <a:r>
              <a:rPr lang="en-US" altLang="zh-CN" dirty="0" smtClean="0"/>
              <a:t>MVCC</a:t>
            </a:r>
            <a:r>
              <a:rPr lang="zh-CN" altLang="en-US" dirty="0"/>
              <a:t>最大的好处：读不加锁，读写不冲突</a:t>
            </a:r>
            <a:r>
              <a:rPr lang="zh-CN" altLang="en-US" dirty="0" smtClean="0"/>
              <a:t>。在</a:t>
            </a:r>
            <a:r>
              <a:rPr lang="en-US" altLang="zh-CN" dirty="0"/>
              <a:t>MVCC</a:t>
            </a:r>
            <a:r>
              <a:rPr lang="zh-CN" altLang="en-US" dirty="0"/>
              <a:t>并发控制中，读操作可以分成两类：快照读 </a:t>
            </a:r>
            <a:r>
              <a:rPr lang="en-US" altLang="zh-CN" dirty="0"/>
              <a:t>(snapshot read)</a:t>
            </a:r>
            <a:r>
              <a:rPr lang="zh-CN" altLang="en-US" dirty="0"/>
              <a:t>与当前读 </a:t>
            </a:r>
            <a:r>
              <a:rPr lang="en-US" altLang="zh-CN" dirty="0"/>
              <a:t>(current read)</a:t>
            </a:r>
            <a:r>
              <a:rPr lang="zh-CN" altLang="en-US" dirty="0"/>
              <a:t>。快照读，读取的是记录的可见版本 </a:t>
            </a:r>
            <a:r>
              <a:rPr lang="en-US" altLang="zh-CN" dirty="0"/>
              <a:t>(</a:t>
            </a:r>
            <a:r>
              <a:rPr lang="zh-CN" altLang="en-US" dirty="0"/>
              <a:t>有可能是历史版本</a:t>
            </a:r>
            <a:r>
              <a:rPr lang="en-US" altLang="zh-CN" dirty="0"/>
              <a:t>)</a:t>
            </a:r>
            <a:r>
              <a:rPr lang="zh-CN" altLang="en-US" dirty="0"/>
              <a:t>，不用加锁。当前读，读取的是记录的最新版本，并且，当前读返回的记录，都会加上锁，保证其他事务不会再并发修改这条记录。</a:t>
            </a:r>
          </a:p>
          <a:p>
            <a:pPr lvl="1"/>
            <a:r>
              <a:rPr lang="zh-CN" altLang="en-US" b="1" dirty="0" smtClean="0"/>
              <a:t>快照</a:t>
            </a:r>
            <a:r>
              <a:rPr lang="zh-CN" altLang="en-US" b="1" dirty="0"/>
              <a:t>读：</a:t>
            </a:r>
            <a:r>
              <a:rPr lang="zh-CN" altLang="en-US" dirty="0"/>
              <a:t>简单的</a:t>
            </a:r>
            <a:r>
              <a:rPr lang="en-US" altLang="zh-CN" dirty="0"/>
              <a:t>select</a:t>
            </a:r>
            <a:r>
              <a:rPr lang="zh-CN" altLang="en-US" dirty="0"/>
              <a:t>操作，属于快照读，不加锁。</a:t>
            </a:r>
            <a:endParaRPr lang="en-US" altLang="zh-CN" dirty="0"/>
          </a:p>
          <a:p>
            <a:pPr marL="594360" lvl="1"/>
            <a:r>
              <a:rPr lang="en-US" altLang="zh-CN" dirty="0"/>
              <a:t>	select * from table where ?;</a:t>
            </a:r>
          </a:p>
          <a:p>
            <a:pPr lvl="1"/>
            <a:r>
              <a:rPr lang="zh-CN" altLang="en-US" b="1" dirty="0" smtClean="0"/>
              <a:t>当前</a:t>
            </a:r>
            <a:r>
              <a:rPr lang="zh-CN" altLang="en-US" b="1" dirty="0"/>
              <a:t>读：</a:t>
            </a:r>
            <a:r>
              <a:rPr lang="zh-CN" altLang="en-US" dirty="0"/>
              <a:t>特殊的读操作，插入</a:t>
            </a:r>
            <a:r>
              <a:rPr lang="en-US" altLang="zh-CN" dirty="0"/>
              <a:t>/</a:t>
            </a:r>
            <a:r>
              <a:rPr lang="zh-CN" altLang="en-US" dirty="0"/>
              <a:t>更新</a:t>
            </a:r>
            <a:r>
              <a:rPr lang="en-US" altLang="zh-CN" dirty="0"/>
              <a:t>/</a:t>
            </a:r>
            <a:r>
              <a:rPr lang="zh-CN" altLang="en-US" dirty="0"/>
              <a:t>删除操作，属于当前读，需要加锁。</a:t>
            </a:r>
          </a:p>
          <a:p>
            <a:pPr marL="594360" lvl="1"/>
            <a:r>
              <a:rPr lang="en-US" altLang="zh-CN" dirty="0"/>
              <a:t>	select * from table where ? lock in share mode;</a:t>
            </a:r>
          </a:p>
          <a:p>
            <a:pPr marL="594360" lvl="1"/>
            <a:r>
              <a:rPr lang="en-US" altLang="zh-CN" dirty="0"/>
              <a:t>	select * from table where ? for update;</a:t>
            </a:r>
          </a:p>
          <a:p>
            <a:pPr marL="594360" lvl="1"/>
            <a:r>
              <a:rPr lang="en-US" altLang="zh-CN" dirty="0"/>
              <a:t>	insert into table values (…);</a:t>
            </a:r>
          </a:p>
          <a:p>
            <a:pPr marL="594360" lvl="1"/>
            <a:r>
              <a:rPr lang="en-US" altLang="zh-CN" dirty="0"/>
              <a:t>	update table set ? where ?;</a:t>
            </a:r>
          </a:p>
          <a:p>
            <a:pPr marL="594360" lvl="1"/>
            <a:r>
              <a:rPr lang="en-US" altLang="zh-CN" dirty="0"/>
              <a:t>	delete from table where ?;</a:t>
            </a:r>
          </a:p>
          <a:p>
            <a:pPr lvl="1">
              <a:lnSpc>
                <a:spcPct val="150000"/>
              </a:lnSpc>
            </a:pPr>
            <a:endParaRPr lang="en-US" altLang="zh-CN" dirty="0" smtClean="0">
              <a:solidFill>
                <a:schemeClr val="tx2"/>
              </a:solidFill>
              <a:latin typeface="华文中宋" pitchFamily="2" charset="-122"/>
              <a:ea typeface="华文中宋" pitchFamily="2"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222250" y="202565"/>
            <a:ext cx="7096125" cy="612140"/>
          </a:xfrm>
          <a:prstGeom prst="rect">
            <a:avLst/>
          </a:prstGeom>
        </p:spPr>
        <p:txBody>
          <a:bodyPr anchor="ctr" anchorCtr="0"/>
          <a:lstStyle>
            <a:lvl1pPr algn="l" rtl="0" eaLnBrk="0" fontAlgn="base" hangingPunct="0">
              <a:spcBef>
                <a:spcPct val="0"/>
              </a:spcBef>
              <a:spcAft>
                <a:spcPct val="0"/>
              </a:spcAft>
              <a:defRPr kumimoji="1" lang="zh-CN" altLang="en-US" sz="2400" b="1" kern="0" dirty="0">
                <a:solidFill>
                  <a:srgbClr val="0099FF"/>
                </a:solidFill>
                <a:latin typeface="微软雅黑" pitchFamily="34" charset="-122"/>
                <a:ea typeface="微软雅黑" pitchFamily="34" charset="-122"/>
                <a:cs typeface="宋体" pitchFamily="2" charset="-122"/>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a:lstStyle>
          <a:p>
            <a:r>
              <a:rPr lang="zh-CN" altLang="en-US" dirty="0">
                <a:sym typeface="+mn-ea"/>
              </a:rPr>
              <a:t>一、事务和锁</a:t>
            </a:r>
            <a:endParaRPr lang="zh-CN" altLang="en-US" dirty="0"/>
          </a:p>
        </p:txBody>
      </p:sp>
      <p:sp>
        <p:nvSpPr>
          <p:cNvPr id="7" name="TextBox 1"/>
          <p:cNvSpPr txBox="1"/>
          <p:nvPr/>
        </p:nvSpPr>
        <p:spPr>
          <a:xfrm>
            <a:off x="436245" y="909320"/>
            <a:ext cx="10810875" cy="3000821"/>
          </a:xfrm>
          <a:prstGeom prst="rect">
            <a:avLst/>
          </a:prstGeom>
          <a:noFill/>
        </p:spPr>
        <p:txBody>
          <a:bodyPr wrap="square" rtlCol="0">
            <a:spAutoFit/>
          </a:bodyPr>
          <a:lstStyle/>
          <a:p>
            <a:pPr>
              <a:lnSpc>
                <a:spcPct val="150000"/>
              </a:lnSpc>
            </a:pPr>
            <a:r>
              <a:rPr lang="zh-CN" altLang="en-US" dirty="0" smtClean="0">
                <a:solidFill>
                  <a:schemeClr val="tx2"/>
                </a:solidFill>
                <a:latin typeface="华文中宋" pitchFamily="2" charset="-122"/>
                <a:ea typeface="华文中宋" pitchFamily="2" charset="-122"/>
              </a:rPr>
              <a:t>通过简单</a:t>
            </a:r>
            <a:r>
              <a:rPr lang="en-US" altLang="zh-CN" dirty="0" smtClean="0">
                <a:solidFill>
                  <a:schemeClr val="tx2"/>
                </a:solidFill>
                <a:latin typeface="华文中宋" pitchFamily="2" charset="-122"/>
                <a:ea typeface="华文中宋" pitchFamily="2" charset="-122"/>
              </a:rPr>
              <a:t>SQL</a:t>
            </a:r>
            <a:r>
              <a:rPr lang="zh-CN" altLang="en-US" dirty="0" smtClean="0">
                <a:solidFill>
                  <a:schemeClr val="tx2"/>
                </a:solidFill>
                <a:latin typeface="华文中宋" pitchFamily="2" charset="-122"/>
                <a:ea typeface="华文中宋" pitchFamily="2" charset="-122"/>
              </a:rPr>
              <a:t>分析加锁</a:t>
            </a:r>
            <a:r>
              <a:rPr lang="zh-CN" altLang="en-US" dirty="0">
                <a:solidFill>
                  <a:schemeClr val="tx2"/>
                </a:solidFill>
                <a:latin typeface="华文中宋" pitchFamily="2" charset="-122"/>
                <a:ea typeface="华文中宋" pitchFamily="2" charset="-122"/>
              </a:rPr>
              <a:t>的</a:t>
            </a:r>
            <a:r>
              <a:rPr lang="zh-CN" altLang="en-US" dirty="0" smtClean="0">
                <a:solidFill>
                  <a:schemeClr val="tx2"/>
                </a:solidFill>
                <a:latin typeface="华文中宋" pitchFamily="2" charset="-122"/>
                <a:ea typeface="华文中宋" pitchFamily="2" charset="-122"/>
              </a:rPr>
              <a:t>实现</a:t>
            </a:r>
            <a:r>
              <a:rPr lang="en-US" altLang="zh-CN" dirty="0" smtClean="0">
                <a:solidFill>
                  <a:schemeClr val="tx2"/>
                </a:solidFill>
                <a:latin typeface="华文中宋" pitchFamily="2" charset="-122"/>
                <a:ea typeface="华文中宋" pitchFamily="2" charset="-122"/>
              </a:rPr>
              <a:t>	</a:t>
            </a:r>
          </a:p>
          <a:p>
            <a:pPr>
              <a:lnSpc>
                <a:spcPct val="150000"/>
              </a:lnSpc>
            </a:pPr>
            <a:r>
              <a:rPr lang="en-US" altLang="zh-CN" dirty="0">
                <a:solidFill>
                  <a:schemeClr val="tx2"/>
                </a:solidFill>
                <a:latin typeface="华文中宋" pitchFamily="2" charset="-122"/>
                <a:ea typeface="华文中宋" pitchFamily="2" charset="-122"/>
              </a:rPr>
              <a:t>	</a:t>
            </a:r>
            <a:r>
              <a:rPr lang="en-US" altLang="zh-CN" dirty="0" smtClean="0">
                <a:solidFill>
                  <a:schemeClr val="tx2"/>
                </a:solidFill>
                <a:latin typeface="华文中宋" pitchFamily="2" charset="-122"/>
                <a:ea typeface="华文中宋" pitchFamily="2" charset="-122"/>
              </a:rPr>
              <a:t>user</a:t>
            </a:r>
            <a:r>
              <a:rPr lang="zh-CN" altLang="en-US" dirty="0" smtClean="0">
                <a:solidFill>
                  <a:schemeClr val="tx2"/>
                </a:solidFill>
                <a:latin typeface="华文中宋" pitchFamily="2" charset="-122"/>
                <a:ea typeface="华文中宋" pitchFamily="2" charset="-122"/>
              </a:rPr>
              <a:t>表，表中有</a:t>
            </a:r>
            <a:r>
              <a:rPr lang="en-US" altLang="zh-CN" dirty="0" smtClean="0">
                <a:solidFill>
                  <a:schemeClr val="tx2"/>
                </a:solidFill>
                <a:latin typeface="华文中宋" pitchFamily="2" charset="-122"/>
                <a:ea typeface="华文中宋" pitchFamily="2" charset="-122"/>
              </a:rPr>
              <a:t>id</a:t>
            </a:r>
            <a:r>
              <a:rPr lang="zh-CN" altLang="en-US" dirty="0" smtClean="0">
                <a:solidFill>
                  <a:schemeClr val="tx2"/>
                </a:solidFill>
                <a:latin typeface="华文中宋" pitchFamily="2" charset="-122"/>
                <a:ea typeface="华文中宋" pitchFamily="2" charset="-122"/>
              </a:rPr>
              <a:t>和</a:t>
            </a:r>
            <a:r>
              <a:rPr lang="en-US" altLang="zh-CN" dirty="0" smtClean="0">
                <a:solidFill>
                  <a:schemeClr val="tx2"/>
                </a:solidFill>
                <a:latin typeface="华文中宋" pitchFamily="2" charset="-122"/>
                <a:ea typeface="华文中宋" pitchFamily="2" charset="-122"/>
              </a:rPr>
              <a:t>name</a:t>
            </a:r>
            <a:r>
              <a:rPr lang="zh-CN" altLang="en-US" dirty="0" smtClean="0">
                <a:solidFill>
                  <a:schemeClr val="tx2"/>
                </a:solidFill>
                <a:latin typeface="华文中宋" pitchFamily="2" charset="-122"/>
                <a:ea typeface="华文中宋" pitchFamily="2" charset="-122"/>
              </a:rPr>
              <a:t>两个字段。</a:t>
            </a:r>
            <a:r>
              <a:rPr lang="en-US" altLang="zh-CN" dirty="0" smtClean="0">
                <a:solidFill>
                  <a:schemeClr val="tx2"/>
                </a:solidFill>
                <a:latin typeface="华文中宋" pitchFamily="2" charset="-122"/>
                <a:ea typeface="华文中宋" pitchFamily="2" charset="-122"/>
              </a:rPr>
              <a:t>	</a:t>
            </a:r>
            <a:r>
              <a:rPr lang="zh-CN" altLang="en-US" dirty="0" smtClean="0">
                <a:solidFill>
                  <a:schemeClr val="tx2"/>
                </a:solidFill>
                <a:latin typeface="华文中宋" pitchFamily="2" charset="-122"/>
                <a:ea typeface="华文中宋" pitchFamily="2" charset="-122"/>
              </a:rPr>
              <a:t> </a:t>
            </a:r>
            <a:r>
              <a:rPr lang="en-US" altLang="zh-CN" dirty="0" smtClean="0">
                <a:solidFill>
                  <a:schemeClr val="tx2"/>
                </a:solidFill>
                <a:latin typeface="华文中宋" pitchFamily="2" charset="-122"/>
                <a:ea typeface="华文中宋" pitchFamily="2" charset="-122"/>
              </a:rPr>
              <a:t>		</a:t>
            </a:r>
            <a:r>
              <a:rPr lang="zh-CN" altLang="en-US" dirty="0" smtClean="0">
                <a:solidFill>
                  <a:schemeClr val="tx2"/>
                </a:solidFill>
                <a:latin typeface="华文中宋" pitchFamily="2" charset="-122"/>
                <a:ea typeface="华文中宋" pitchFamily="2" charset="-122"/>
              </a:rPr>
              <a:t> </a:t>
            </a:r>
            <a:r>
              <a:rPr lang="en-US" altLang="zh-CN" dirty="0" smtClean="0">
                <a:solidFill>
                  <a:schemeClr val="tx2"/>
                </a:solidFill>
                <a:latin typeface="华文中宋" pitchFamily="2" charset="-122"/>
                <a:ea typeface="华文中宋" pitchFamily="2" charset="-122"/>
              </a:rPr>
              <a:t>		</a:t>
            </a:r>
            <a:r>
              <a:rPr lang="zh-CN" altLang="en-US" dirty="0" smtClean="0">
                <a:solidFill>
                  <a:schemeClr val="tx2"/>
                </a:solidFill>
                <a:latin typeface="华文中宋" pitchFamily="2" charset="-122"/>
                <a:ea typeface="华文中宋" pitchFamily="2" charset="-122"/>
              </a:rPr>
              <a:t> </a:t>
            </a:r>
            <a:endParaRPr lang="en-US" altLang="zh-CN" dirty="0" smtClean="0">
              <a:solidFill>
                <a:schemeClr val="tx2"/>
              </a:solidFill>
              <a:latin typeface="华文中宋" pitchFamily="2" charset="-122"/>
              <a:ea typeface="华文中宋" pitchFamily="2" charset="-122"/>
            </a:endParaRPr>
          </a:p>
          <a:p>
            <a:pPr>
              <a:lnSpc>
                <a:spcPct val="150000"/>
              </a:lnSpc>
            </a:pPr>
            <a:r>
              <a:rPr sz="1800" dirty="0" smtClean="0">
                <a:solidFill>
                  <a:schemeClr val="tx2"/>
                </a:solidFill>
                <a:latin typeface="华文中宋" pitchFamily="2" charset="-122"/>
                <a:ea typeface="华文中宋" pitchFamily="2" charset="-122"/>
              </a:rPr>
              <a:t>	</a:t>
            </a:r>
            <a:r>
              <a:rPr lang="en-US" dirty="0">
                <a:solidFill>
                  <a:schemeClr val="tx2"/>
                </a:solidFill>
                <a:latin typeface="华文中宋" pitchFamily="2" charset="-122"/>
                <a:ea typeface="华文中宋" pitchFamily="2" charset="-122"/>
              </a:rPr>
              <a:t>SQL1：select * from </a:t>
            </a:r>
            <a:r>
              <a:rPr lang="en-US" dirty="0" smtClean="0">
                <a:solidFill>
                  <a:schemeClr val="tx2"/>
                </a:solidFill>
                <a:latin typeface="华文中宋" pitchFamily="2" charset="-122"/>
                <a:ea typeface="华文中宋" pitchFamily="2" charset="-122"/>
              </a:rPr>
              <a:t>user </a:t>
            </a:r>
            <a:r>
              <a:rPr lang="en-US" dirty="0">
                <a:solidFill>
                  <a:schemeClr val="tx2"/>
                </a:solidFill>
                <a:latin typeface="华文中宋" pitchFamily="2" charset="-122"/>
                <a:ea typeface="华文中宋" pitchFamily="2" charset="-122"/>
              </a:rPr>
              <a:t>where id = </a:t>
            </a:r>
            <a:r>
              <a:rPr lang="en-US" dirty="0" smtClean="0">
                <a:solidFill>
                  <a:schemeClr val="tx2"/>
                </a:solidFill>
                <a:latin typeface="华文中宋" pitchFamily="2" charset="-122"/>
                <a:ea typeface="华文中宋" pitchFamily="2" charset="-122"/>
              </a:rPr>
              <a:t>5;</a:t>
            </a:r>
            <a:endParaRPr lang="en-US" dirty="0">
              <a:solidFill>
                <a:schemeClr val="tx2"/>
              </a:solidFill>
              <a:latin typeface="华文中宋" pitchFamily="2" charset="-122"/>
              <a:ea typeface="华文中宋" pitchFamily="2" charset="-122"/>
            </a:endParaRPr>
          </a:p>
          <a:p>
            <a:pPr lvl="1">
              <a:lnSpc>
                <a:spcPct val="150000"/>
              </a:lnSpc>
            </a:pPr>
            <a:r>
              <a:rPr lang="en-US" dirty="0">
                <a:solidFill>
                  <a:schemeClr val="tx2"/>
                </a:solidFill>
                <a:latin typeface="华文中宋" pitchFamily="2" charset="-122"/>
                <a:ea typeface="华文中宋" pitchFamily="2" charset="-122"/>
              </a:rPr>
              <a:t>SQL2：delete from </a:t>
            </a:r>
            <a:r>
              <a:rPr lang="en-US" dirty="0" smtClean="0">
                <a:solidFill>
                  <a:schemeClr val="tx2"/>
                </a:solidFill>
                <a:latin typeface="华文中宋" pitchFamily="2" charset="-122"/>
                <a:ea typeface="华文中宋" pitchFamily="2" charset="-122"/>
              </a:rPr>
              <a:t>user </a:t>
            </a:r>
            <a:r>
              <a:rPr lang="en-US" dirty="0">
                <a:solidFill>
                  <a:schemeClr val="tx2"/>
                </a:solidFill>
                <a:latin typeface="华文中宋" pitchFamily="2" charset="-122"/>
                <a:ea typeface="华文中宋" pitchFamily="2" charset="-122"/>
              </a:rPr>
              <a:t>where id = </a:t>
            </a:r>
            <a:r>
              <a:rPr lang="en-US" dirty="0" smtClean="0">
                <a:solidFill>
                  <a:schemeClr val="tx2"/>
                </a:solidFill>
                <a:latin typeface="华文中宋" pitchFamily="2" charset="-122"/>
                <a:ea typeface="华文中宋" pitchFamily="2" charset="-122"/>
              </a:rPr>
              <a:t>5;</a:t>
            </a:r>
            <a:endParaRPr lang="en-US" dirty="0">
              <a:solidFill>
                <a:schemeClr val="tx2"/>
              </a:solidFill>
              <a:latin typeface="华文中宋" pitchFamily="2" charset="-122"/>
              <a:ea typeface="华文中宋" pitchFamily="2" charset="-122"/>
            </a:endParaRPr>
          </a:p>
          <a:p>
            <a:pPr lvl="1">
              <a:lnSpc>
                <a:spcPct val="150000"/>
              </a:lnSpc>
            </a:pPr>
            <a:r>
              <a:rPr lang="zh-CN" altLang="en-US" dirty="0">
                <a:solidFill>
                  <a:schemeClr val="tx2"/>
                </a:solidFill>
                <a:latin typeface="华文中宋" pitchFamily="2" charset="-122"/>
                <a:ea typeface="华文中宋" pitchFamily="2" charset="-122"/>
              </a:rPr>
              <a:t>加锁情况：</a:t>
            </a:r>
          </a:p>
          <a:p>
            <a:pPr lvl="1">
              <a:lnSpc>
                <a:spcPct val="150000"/>
              </a:lnSpc>
            </a:pPr>
            <a:r>
              <a:rPr lang="en-US" dirty="0">
                <a:solidFill>
                  <a:schemeClr val="tx2"/>
                </a:solidFill>
                <a:latin typeface="华文中宋" pitchFamily="2" charset="-122"/>
                <a:ea typeface="华文中宋" pitchFamily="2" charset="-122"/>
              </a:rPr>
              <a:t>SQL1：</a:t>
            </a:r>
            <a:r>
              <a:rPr lang="zh-CN" altLang="en-US" dirty="0">
                <a:solidFill>
                  <a:schemeClr val="tx2"/>
                </a:solidFill>
                <a:latin typeface="华文中宋" pitchFamily="2" charset="-122"/>
                <a:ea typeface="华文中宋" pitchFamily="2" charset="-122"/>
              </a:rPr>
              <a:t>不加锁。因为</a:t>
            </a:r>
            <a:r>
              <a:rPr lang="en-US" dirty="0">
                <a:solidFill>
                  <a:schemeClr val="tx2"/>
                </a:solidFill>
                <a:latin typeface="华文中宋" pitchFamily="2" charset="-122"/>
                <a:ea typeface="华文中宋" pitchFamily="2" charset="-122"/>
              </a:rPr>
              <a:t>MySQL</a:t>
            </a:r>
            <a:r>
              <a:rPr lang="zh-CN" altLang="en-US" dirty="0">
                <a:solidFill>
                  <a:schemeClr val="tx2"/>
                </a:solidFill>
                <a:latin typeface="华文中宋" pitchFamily="2" charset="-122"/>
                <a:ea typeface="华文中宋" pitchFamily="2" charset="-122"/>
              </a:rPr>
              <a:t>是使用多版本并发控制的，读不加锁。</a:t>
            </a:r>
          </a:p>
          <a:p>
            <a:pPr lvl="1">
              <a:lnSpc>
                <a:spcPct val="150000"/>
              </a:lnSpc>
            </a:pPr>
            <a:r>
              <a:rPr lang="en-US" dirty="0">
                <a:solidFill>
                  <a:schemeClr val="tx2"/>
                </a:solidFill>
                <a:latin typeface="华文中宋" pitchFamily="2" charset="-122"/>
                <a:ea typeface="华文中宋" pitchFamily="2" charset="-122"/>
              </a:rPr>
              <a:t>SQL2：</a:t>
            </a:r>
            <a:r>
              <a:rPr lang="zh-CN" altLang="en-US" dirty="0">
                <a:solidFill>
                  <a:schemeClr val="tx2"/>
                </a:solidFill>
                <a:latin typeface="华文中宋" pitchFamily="2" charset="-122"/>
                <a:ea typeface="华文中宋" pitchFamily="2" charset="-122"/>
              </a:rPr>
              <a:t>对</a:t>
            </a:r>
            <a:r>
              <a:rPr lang="en-US" dirty="0">
                <a:solidFill>
                  <a:schemeClr val="tx2"/>
                </a:solidFill>
                <a:latin typeface="华文中宋" pitchFamily="2" charset="-122"/>
                <a:ea typeface="华文中宋" pitchFamily="2" charset="-122"/>
              </a:rPr>
              <a:t>id = 5</a:t>
            </a:r>
            <a:r>
              <a:rPr lang="zh-CN" altLang="en-US" dirty="0" smtClean="0">
                <a:solidFill>
                  <a:schemeClr val="tx2"/>
                </a:solidFill>
                <a:latin typeface="华文中宋" pitchFamily="2" charset="-122"/>
                <a:ea typeface="华文中宋" pitchFamily="2" charset="-122"/>
              </a:rPr>
              <a:t>的</a:t>
            </a:r>
            <a:r>
              <a:rPr lang="zh-CN" altLang="en-US" dirty="0">
                <a:solidFill>
                  <a:schemeClr val="tx2"/>
                </a:solidFill>
                <a:latin typeface="华文中宋" pitchFamily="2" charset="-122"/>
                <a:ea typeface="华文中宋" pitchFamily="2" charset="-122"/>
              </a:rPr>
              <a:t>记录加</a:t>
            </a:r>
            <a:r>
              <a:rPr lang="zh-CN" altLang="en-US" dirty="0" smtClean="0">
                <a:solidFill>
                  <a:schemeClr val="tx2"/>
                </a:solidFill>
                <a:latin typeface="华文中宋" pitchFamily="2" charset="-122"/>
                <a:ea typeface="华文中宋" pitchFamily="2" charset="-122"/>
              </a:rPr>
              <a:t>写锁。</a:t>
            </a:r>
            <a:endParaRPr lang="en-US" altLang="zh-CN" dirty="0" smtClean="0">
              <a:solidFill>
                <a:schemeClr val="tx2"/>
              </a:solidFill>
              <a:latin typeface="华文中宋" pitchFamily="2" charset="-122"/>
              <a:ea typeface="华文中宋" pitchFamily="2" charset="-122"/>
            </a:endParaRPr>
          </a:p>
        </p:txBody>
      </p:sp>
      <p:sp>
        <p:nvSpPr>
          <p:cNvPr id="6" name="动作按钮: 帮助 5">
            <a:hlinkClick r:id="" action="ppaction://noaction" highlightClick="1"/>
          </p:cNvPr>
          <p:cNvSpPr/>
          <p:nvPr/>
        </p:nvSpPr>
        <p:spPr>
          <a:xfrm>
            <a:off x="8154818" y="1013849"/>
            <a:ext cx="1872208" cy="2376264"/>
          </a:xfrm>
          <a:prstGeom prst="actionButtonHel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222250" y="202565"/>
            <a:ext cx="7096125" cy="612140"/>
          </a:xfrm>
          <a:prstGeom prst="rect">
            <a:avLst/>
          </a:prstGeom>
        </p:spPr>
        <p:txBody>
          <a:bodyPr anchor="ctr" anchorCtr="0"/>
          <a:lstStyle>
            <a:lvl1pPr algn="l" rtl="0" eaLnBrk="0" fontAlgn="base" hangingPunct="0">
              <a:spcBef>
                <a:spcPct val="0"/>
              </a:spcBef>
              <a:spcAft>
                <a:spcPct val="0"/>
              </a:spcAft>
              <a:defRPr kumimoji="1" lang="zh-CN" altLang="en-US" sz="2400" b="1" kern="0" dirty="0">
                <a:solidFill>
                  <a:srgbClr val="0099FF"/>
                </a:solidFill>
                <a:latin typeface="微软雅黑" pitchFamily="34" charset="-122"/>
                <a:ea typeface="微软雅黑" pitchFamily="34" charset="-122"/>
                <a:cs typeface="宋体" pitchFamily="2" charset="-122"/>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a:lstStyle>
          <a:p>
            <a:r>
              <a:rPr lang="zh-CN" altLang="en-US" dirty="0">
                <a:sym typeface="+mn-ea"/>
              </a:rPr>
              <a:t>一、事务和锁</a:t>
            </a:r>
            <a:endParaRPr lang="zh-CN" altLang="en-US" dirty="0"/>
          </a:p>
        </p:txBody>
      </p:sp>
      <p:sp>
        <p:nvSpPr>
          <p:cNvPr id="7" name="TextBox 1"/>
          <p:cNvSpPr txBox="1"/>
          <p:nvPr/>
        </p:nvSpPr>
        <p:spPr>
          <a:xfrm>
            <a:off x="436245" y="909320"/>
            <a:ext cx="10810875" cy="3831818"/>
          </a:xfrm>
          <a:prstGeom prst="rect">
            <a:avLst/>
          </a:prstGeom>
          <a:noFill/>
        </p:spPr>
        <p:txBody>
          <a:bodyPr wrap="square" rtlCol="0">
            <a:spAutoFit/>
          </a:bodyPr>
          <a:lstStyle/>
          <a:p>
            <a:pPr algn="l" fontAlgn="auto">
              <a:lnSpc>
                <a:spcPct val="150000"/>
              </a:lnSpc>
            </a:pPr>
            <a:r>
              <a:rPr lang="zh-CN" altLang="en-US" dirty="0" smtClean="0">
                <a:solidFill>
                  <a:schemeClr val="tx2"/>
                </a:solidFill>
                <a:latin typeface="华文中宋" pitchFamily="2" charset="-122"/>
                <a:ea typeface="华文中宋" pitchFamily="2" charset="-122"/>
              </a:rPr>
              <a:t>下面做一些假设，在不同表结构和不同隔离界别情况下，具体分析一下怎么加锁：</a:t>
            </a:r>
            <a:endParaRPr lang="en-US" altLang="zh-CN" dirty="0" smtClean="0">
              <a:solidFill>
                <a:schemeClr val="tx2"/>
              </a:solidFill>
              <a:latin typeface="华文中宋" pitchFamily="2" charset="-122"/>
              <a:ea typeface="华文中宋" pitchFamily="2" charset="-122"/>
            </a:endParaRPr>
          </a:p>
          <a:p>
            <a:pPr lvl="1"/>
            <a:r>
              <a:rPr lang="zh-CN" altLang="en-US" b="1" dirty="0"/>
              <a:t>组合一：</a:t>
            </a:r>
            <a:r>
              <a:rPr lang="en-US" altLang="zh-CN" dirty="0"/>
              <a:t>id</a:t>
            </a:r>
            <a:r>
              <a:rPr lang="zh-CN" altLang="en-US" dirty="0"/>
              <a:t>列是主键，</a:t>
            </a:r>
            <a:r>
              <a:rPr lang="en-US" altLang="zh-CN" dirty="0"/>
              <a:t>RC</a:t>
            </a:r>
            <a:r>
              <a:rPr lang="zh-CN" altLang="en-US" dirty="0"/>
              <a:t>隔离级别</a:t>
            </a:r>
          </a:p>
          <a:p>
            <a:pPr lvl="1"/>
            <a:r>
              <a:rPr lang="zh-CN" altLang="en-US" b="1" dirty="0"/>
              <a:t>组合二：</a:t>
            </a:r>
            <a:r>
              <a:rPr lang="en-US" altLang="zh-CN" dirty="0"/>
              <a:t>id</a:t>
            </a:r>
            <a:r>
              <a:rPr lang="zh-CN" altLang="en-US" dirty="0"/>
              <a:t>列</a:t>
            </a:r>
            <a:r>
              <a:rPr lang="zh-CN" altLang="en-US" dirty="0" smtClean="0"/>
              <a:t>是唯一</a:t>
            </a:r>
            <a:r>
              <a:rPr lang="zh-CN" altLang="en-US" dirty="0"/>
              <a:t>索引，</a:t>
            </a:r>
            <a:r>
              <a:rPr lang="en-US" altLang="zh-CN" dirty="0"/>
              <a:t>RC</a:t>
            </a:r>
            <a:r>
              <a:rPr lang="zh-CN" altLang="en-US" dirty="0"/>
              <a:t>隔离级别</a:t>
            </a:r>
          </a:p>
          <a:p>
            <a:pPr lvl="1"/>
            <a:r>
              <a:rPr lang="zh-CN" altLang="en-US" b="1" dirty="0"/>
              <a:t>组合三：</a:t>
            </a:r>
            <a:r>
              <a:rPr lang="en-US" altLang="zh-CN" dirty="0"/>
              <a:t>id</a:t>
            </a:r>
            <a:r>
              <a:rPr lang="zh-CN" altLang="en-US" dirty="0"/>
              <a:t>列</a:t>
            </a:r>
            <a:r>
              <a:rPr lang="zh-CN" altLang="en-US" dirty="0" smtClean="0"/>
              <a:t>是非</a:t>
            </a:r>
            <a:r>
              <a:rPr lang="zh-CN" altLang="en-US" dirty="0"/>
              <a:t>唯一索引，</a:t>
            </a:r>
            <a:r>
              <a:rPr lang="en-US" altLang="zh-CN" dirty="0"/>
              <a:t>RC</a:t>
            </a:r>
            <a:r>
              <a:rPr lang="zh-CN" altLang="en-US" dirty="0"/>
              <a:t>隔离级别</a:t>
            </a:r>
          </a:p>
          <a:p>
            <a:pPr lvl="1"/>
            <a:r>
              <a:rPr lang="zh-CN" altLang="en-US" b="1" dirty="0"/>
              <a:t>组合四：</a:t>
            </a:r>
            <a:r>
              <a:rPr lang="en-US" altLang="zh-CN" dirty="0"/>
              <a:t>id</a:t>
            </a:r>
            <a:r>
              <a:rPr lang="zh-CN" altLang="en-US" dirty="0"/>
              <a:t>列上没有索引，</a:t>
            </a:r>
            <a:r>
              <a:rPr lang="en-US" altLang="zh-CN" dirty="0"/>
              <a:t>RC</a:t>
            </a:r>
            <a:r>
              <a:rPr lang="zh-CN" altLang="en-US" dirty="0"/>
              <a:t>隔离级别</a:t>
            </a:r>
          </a:p>
          <a:p>
            <a:pPr lvl="1"/>
            <a:r>
              <a:rPr lang="zh-CN" altLang="en-US" b="1" dirty="0"/>
              <a:t>组合五：</a:t>
            </a:r>
            <a:r>
              <a:rPr lang="en-US" altLang="zh-CN" dirty="0"/>
              <a:t>id</a:t>
            </a:r>
            <a:r>
              <a:rPr lang="zh-CN" altLang="en-US" dirty="0"/>
              <a:t>列是主键，</a:t>
            </a:r>
            <a:r>
              <a:rPr lang="en-US" altLang="zh-CN" dirty="0"/>
              <a:t>RR</a:t>
            </a:r>
            <a:r>
              <a:rPr lang="zh-CN" altLang="en-US" dirty="0"/>
              <a:t>隔离级别</a:t>
            </a:r>
          </a:p>
          <a:p>
            <a:pPr lvl="1"/>
            <a:r>
              <a:rPr lang="zh-CN" altLang="en-US" b="1" dirty="0"/>
              <a:t>组合六：</a:t>
            </a:r>
            <a:r>
              <a:rPr lang="en-US" altLang="zh-CN" dirty="0"/>
              <a:t>id</a:t>
            </a:r>
            <a:r>
              <a:rPr lang="zh-CN" altLang="en-US" dirty="0"/>
              <a:t>列</a:t>
            </a:r>
            <a:r>
              <a:rPr lang="zh-CN" altLang="en-US" dirty="0" smtClean="0"/>
              <a:t>是唯一</a:t>
            </a:r>
            <a:r>
              <a:rPr lang="zh-CN" altLang="en-US" dirty="0"/>
              <a:t>索引，</a:t>
            </a:r>
            <a:r>
              <a:rPr lang="en-US" altLang="zh-CN" dirty="0"/>
              <a:t>RR</a:t>
            </a:r>
            <a:r>
              <a:rPr lang="zh-CN" altLang="en-US" dirty="0"/>
              <a:t>隔离级别</a:t>
            </a:r>
          </a:p>
          <a:p>
            <a:pPr lvl="1"/>
            <a:r>
              <a:rPr lang="zh-CN" altLang="en-US" b="1" dirty="0"/>
              <a:t>组合七：</a:t>
            </a:r>
            <a:r>
              <a:rPr lang="en-US" altLang="zh-CN" dirty="0"/>
              <a:t>id</a:t>
            </a:r>
            <a:r>
              <a:rPr lang="zh-CN" altLang="en-US" dirty="0"/>
              <a:t>列</a:t>
            </a:r>
            <a:r>
              <a:rPr lang="zh-CN" altLang="en-US" dirty="0" smtClean="0"/>
              <a:t>是非</a:t>
            </a:r>
            <a:r>
              <a:rPr lang="zh-CN" altLang="en-US" dirty="0"/>
              <a:t>唯一索引，</a:t>
            </a:r>
            <a:r>
              <a:rPr lang="en-US" altLang="zh-CN" dirty="0"/>
              <a:t>RR</a:t>
            </a:r>
            <a:r>
              <a:rPr lang="zh-CN" altLang="en-US" dirty="0"/>
              <a:t>隔离级别</a:t>
            </a:r>
          </a:p>
          <a:p>
            <a:pPr lvl="1"/>
            <a:r>
              <a:rPr lang="zh-CN" altLang="en-US" b="1" dirty="0"/>
              <a:t>组合八：</a:t>
            </a:r>
            <a:r>
              <a:rPr lang="en-US" altLang="zh-CN" dirty="0"/>
              <a:t>id</a:t>
            </a:r>
            <a:r>
              <a:rPr lang="zh-CN" altLang="en-US" dirty="0" smtClean="0"/>
              <a:t>列有</a:t>
            </a:r>
            <a:r>
              <a:rPr lang="zh-CN" altLang="en-US" dirty="0"/>
              <a:t>索引，</a:t>
            </a:r>
            <a:r>
              <a:rPr lang="en-US" altLang="zh-CN" dirty="0"/>
              <a:t>RR</a:t>
            </a:r>
            <a:r>
              <a:rPr lang="zh-CN" altLang="en-US" dirty="0"/>
              <a:t>隔离级别</a:t>
            </a:r>
          </a:p>
          <a:p>
            <a:pPr lvl="1"/>
            <a:r>
              <a:rPr lang="zh-CN" altLang="en-US" b="1" dirty="0"/>
              <a:t>组合九：</a:t>
            </a:r>
            <a:r>
              <a:rPr lang="en-US" altLang="zh-CN" dirty="0" err="1"/>
              <a:t>Serializable</a:t>
            </a:r>
            <a:r>
              <a:rPr lang="zh-CN" altLang="en-US" dirty="0"/>
              <a:t>隔离级别</a:t>
            </a:r>
          </a:p>
          <a:p>
            <a:pPr algn="l" fontAlgn="auto">
              <a:lnSpc>
                <a:spcPct val="150000"/>
              </a:lnSpc>
            </a:pPr>
            <a:r>
              <a:rPr lang="en-US" altLang="zh-CN" dirty="0" smtClean="0">
                <a:solidFill>
                  <a:schemeClr val="tx2"/>
                </a:solidFill>
                <a:latin typeface="华文中宋" pitchFamily="2" charset="-122"/>
                <a:ea typeface="华文中宋" pitchFamily="2" charset="-122"/>
              </a:rPr>
              <a:t>		</a:t>
            </a:r>
            <a:r>
              <a:rPr lang="zh-CN" altLang="en-US" dirty="0" smtClean="0">
                <a:solidFill>
                  <a:schemeClr val="tx2"/>
                </a:solidFill>
                <a:latin typeface="华文中宋" pitchFamily="2" charset="-122"/>
                <a:ea typeface="华文中宋" pitchFamily="2" charset="-122"/>
              </a:rPr>
              <a:t> </a:t>
            </a:r>
            <a:endParaRPr lang="en-US" altLang="zh-CN" dirty="0" smtClean="0">
              <a:solidFill>
                <a:schemeClr val="tx2"/>
              </a:solidFill>
              <a:latin typeface="华文中宋" pitchFamily="2" charset="-122"/>
              <a:ea typeface="华文中宋" pitchFamily="2" charset="-122"/>
            </a:endParaRPr>
          </a:p>
          <a:p>
            <a:pPr algn="l" fontAlgn="auto">
              <a:lnSpc>
                <a:spcPct val="150000"/>
              </a:lnSpc>
            </a:pPr>
            <a:r>
              <a:rPr sz="1800" dirty="0" smtClean="0">
                <a:solidFill>
                  <a:schemeClr val="tx2"/>
                </a:solidFill>
                <a:latin typeface="华文中宋" pitchFamily="2" charset="-122"/>
                <a:ea typeface="华文中宋" pitchFamily="2" charset="-122"/>
              </a:rPr>
              <a:t>	</a:t>
            </a:r>
            <a:endParaRPr lang="en-US" altLang="zh-CN" sz="1800" dirty="0" smtClean="0">
              <a:solidFill>
                <a:schemeClr val="tx2"/>
              </a:solidFill>
              <a:latin typeface="华文中宋" pitchFamily="2" charset="-122"/>
              <a:ea typeface="华文中宋" pitchFamily="2"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一、事务和锁</a:t>
            </a:r>
            <a:endParaRPr kumimoji="1" lang="en-US" altLang="zh-CN" dirty="0" smtClean="0"/>
          </a:p>
        </p:txBody>
      </p:sp>
      <p:sp>
        <p:nvSpPr>
          <p:cNvPr id="4" name="TextBox 3"/>
          <p:cNvSpPr txBox="1"/>
          <p:nvPr/>
        </p:nvSpPr>
        <p:spPr>
          <a:xfrm>
            <a:off x="1444487" y="1245704"/>
            <a:ext cx="9475304" cy="1754326"/>
          </a:xfrm>
          <a:prstGeom prst="rect">
            <a:avLst/>
          </a:prstGeom>
          <a:noFill/>
        </p:spPr>
        <p:txBody>
          <a:bodyPr wrap="square" rtlCol="0">
            <a:spAutoFit/>
          </a:bodyPr>
          <a:lstStyle/>
          <a:p>
            <a:pPr marL="0" lvl="1"/>
            <a:r>
              <a:rPr lang="zh-CN" altLang="en-US" b="1" dirty="0"/>
              <a:t>组合一：</a:t>
            </a:r>
            <a:r>
              <a:rPr lang="en-US" altLang="zh-CN" b="1" dirty="0"/>
              <a:t>id</a:t>
            </a:r>
            <a:r>
              <a:rPr lang="zh-CN" altLang="en-US" b="1" dirty="0"/>
              <a:t>列是主键，</a:t>
            </a:r>
            <a:r>
              <a:rPr lang="en-US" altLang="zh-CN" b="1" dirty="0"/>
              <a:t>RC</a:t>
            </a:r>
            <a:r>
              <a:rPr lang="zh-CN" altLang="en-US" b="1" dirty="0"/>
              <a:t>隔离</a:t>
            </a:r>
            <a:r>
              <a:rPr lang="zh-CN" altLang="en-US" b="1" dirty="0" smtClean="0"/>
              <a:t>级别</a:t>
            </a:r>
            <a:endParaRPr lang="en-US" altLang="zh-CN" b="1" dirty="0" smtClean="0"/>
          </a:p>
          <a:p>
            <a:pPr marL="0" lvl="1"/>
            <a:endParaRPr lang="en-US" altLang="zh-CN" dirty="0"/>
          </a:p>
          <a:p>
            <a:pPr marL="0" lvl="1"/>
            <a:endParaRPr lang="en-US" altLang="zh-CN" dirty="0" smtClean="0"/>
          </a:p>
          <a:p>
            <a:pPr marL="0" lvl="1"/>
            <a:endParaRPr lang="en-US" altLang="zh-CN" dirty="0"/>
          </a:p>
          <a:p>
            <a:pPr marL="0" lvl="1"/>
            <a:endParaRPr lang="en-US" altLang="zh-CN" dirty="0"/>
          </a:p>
          <a:p>
            <a:pPr marL="0" lvl="1"/>
            <a:r>
              <a:rPr lang="en-US" altLang="zh-CN" dirty="0"/>
              <a:t>id</a:t>
            </a:r>
            <a:r>
              <a:rPr lang="zh-CN" altLang="en-US" dirty="0"/>
              <a:t>是主键时，此</a:t>
            </a:r>
            <a:r>
              <a:rPr lang="en-US" altLang="zh-CN" dirty="0"/>
              <a:t>SQL</a:t>
            </a:r>
            <a:r>
              <a:rPr lang="zh-CN" altLang="en-US" dirty="0"/>
              <a:t>只需要在</a:t>
            </a:r>
            <a:r>
              <a:rPr lang="en-US" altLang="zh-CN" dirty="0" smtClean="0"/>
              <a:t>id=5</a:t>
            </a:r>
            <a:r>
              <a:rPr lang="zh-CN" altLang="en-US" dirty="0" smtClean="0"/>
              <a:t>这</a:t>
            </a:r>
            <a:r>
              <a:rPr lang="zh-CN" altLang="en-US" dirty="0"/>
              <a:t>条记录上加</a:t>
            </a:r>
            <a:r>
              <a:rPr lang="en-US" altLang="zh-CN" dirty="0"/>
              <a:t>X</a:t>
            </a:r>
            <a:r>
              <a:rPr lang="zh-CN" altLang="en-US" dirty="0"/>
              <a:t>锁即可。</a:t>
            </a:r>
          </a:p>
        </p:txBody>
      </p:sp>
      <p:graphicFrame>
        <p:nvGraphicFramePr>
          <p:cNvPr id="5" name="表格 4"/>
          <p:cNvGraphicFramePr>
            <a:graphicFrameLocks noGrp="1"/>
          </p:cNvGraphicFramePr>
          <p:nvPr>
            <p:extLst>
              <p:ext uri="{D42A27DB-BD31-4B8C-83A1-F6EECF244321}">
                <p14:modId xmlns:p14="http://schemas.microsoft.com/office/powerpoint/2010/main" val="3849650873"/>
              </p:ext>
            </p:extLst>
          </p:nvPr>
        </p:nvGraphicFramePr>
        <p:xfrm>
          <a:off x="1680817" y="1707369"/>
          <a:ext cx="8128002" cy="791991"/>
        </p:xfrm>
        <a:graphic>
          <a:graphicData uri="http://schemas.openxmlformats.org/drawingml/2006/table">
            <a:tbl>
              <a:tblPr firstRow="1" bandRow="1">
                <a:tableStyleId>{5C22544A-7EE6-4342-B048-85BDC9FD1C3A}</a:tableStyleId>
              </a:tblPr>
              <a:tblGrid>
                <a:gridCol w="1354667"/>
                <a:gridCol w="1354667"/>
                <a:gridCol w="1354667"/>
                <a:gridCol w="1354667"/>
                <a:gridCol w="1354667"/>
                <a:gridCol w="1354667"/>
              </a:tblGrid>
              <a:tr h="426231">
                <a:tc>
                  <a:txBody>
                    <a:bodyPr/>
                    <a:lstStyle/>
                    <a:p>
                      <a:r>
                        <a:rPr lang="en-US" altLang="zh-CN" dirty="0" smtClean="0"/>
                        <a:t>id</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3</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smtClean="0"/>
                        <a:t>5</a:t>
                      </a:r>
                      <a:endParaRPr lang="zh-CN" altLang="en-US" dirty="0"/>
                    </a:p>
                  </a:txBody>
                  <a:tcPr>
                    <a:solidFill>
                      <a:srgbClr val="FFFF00"/>
                    </a:solidFill>
                  </a:tcPr>
                </a:tc>
              </a:tr>
              <a:tr h="0">
                <a:tc>
                  <a:txBody>
                    <a:bodyPr/>
                    <a:lstStyle/>
                    <a:p>
                      <a:r>
                        <a:rPr lang="en-US" altLang="zh-CN" dirty="0" smtClean="0"/>
                        <a:t>name</a:t>
                      </a:r>
                      <a:endParaRPr lang="zh-CN" altLang="en-US" dirty="0"/>
                    </a:p>
                  </a:txBody>
                  <a:tcPr/>
                </a:tc>
                <a:tc>
                  <a:txBody>
                    <a:bodyPr/>
                    <a:lstStyle/>
                    <a:p>
                      <a:r>
                        <a:rPr lang="en-US" altLang="zh-CN" dirty="0" smtClean="0"/>
                        <a:t>a</a:t>
                      </a:r>
                      <a:endParaRPr lang="zh-CN" altLang="en-US" dirty="0"/>
                    </a:p>
                  </a:txBody>
                  <a:tcPr/>
                </a:tc>
                <a:tc>
                  <a:txBody>
                    <a:bodyPr/>
                    <a:lstStyle/>
                    <a:p>
                      <a:r>
                        <a:rPr lang="en-US" altLang="zh-CN" dirty="0" smtClean="0"/>
                        <a:t>b</a:t>
                      </a:r>
                      <a:endParaRPr lang="zh-CN" altLang="en-US" dirty="0"/>
                    </a:p>
                  </a:txBody>
                  <a:tcPr/>
                </a:tc>
                <a:tc>
                  <a:txBody>
                    <a:bodyPr/>
                    <a:lstStyle/>
                    <a:p>
                      <a:r>
                        <a:rPr lang="en-US" altLang="zh-CN" dirty="0" smtClean="0"/>
                        <a:t>c</a:t>
                      </a:r>
                      <a:endParaRPr lang="zh-CN" altLang="en-US" dirty="0"/>
                    </a:p>
                  </a:txBody>
                  <a:tcPr/>
                </a:tc>
                <a:tc>
                  <a:txBody>
                    <a:bodyPr/>
                    <a:lstStyle/>
                    <a:p>
                      <a:r>
                        <a:rPr lang="en-US" altLang="zh-CN" dirty="0" smtClean="0"/>
                        <a:t>d</a:t>
                      </a:r>
                      <a:endParaRPr lang="zh-CN" altLang="en-US" dirty="0"/>
                    </a:p>
                  </a:txBody>
                  <a:tcPr/>
                </a:tc>
                <a:tc>
                  <a:txBody>
                    <a:bodyPr/>
                    <a:lstStyle/>
                    <a:p>
                      <a:r>
                        <a:rPr lang="en-US" altLang="zh-CN" dirty="0" smtClean="0"/>
                        <a:t>e</a:t>
                      </a:r>
                      <a:endParaRPr lang="zh-CN" altLang="en-US" dirty="0"/>
                    </a:p>
                  </a:txBody>
                  <a:tcPr>
                    <a:solidFill>
                      <a:srgbClr val="FFFF00"/>
                    </a:solidFill>
                  </a:tcPr>
                </a:tc>
              </a:tr>
            </a:tbl>
          </a:graphicData>
        </a:graphic>
      </p:graphicFrame>
      <p:sp>
        <p:nvSpPr>
          <p:cNvPr id="6" name="TextBox 5"/>
          <p:cNvSpPr txBox="1"/>
          <p:nvPr/>
        </p:nvSpPr>
        <p:spPr>
          <a:xfrm>
            <a:off x="1444487" y="3210052"/>
            <a:ext cx="8560903" cy="3693319"/>
          </a:xfrm>
          <a:prstGeom prst="rect">
            <a:avLst/>
          </a:prstGeom>
          <a:noFill/>
        </p:spPr>
        <p:txBody>
          <a:bodyPr wrap="square" rtlCol="0">
            <a:spAutoFit/>
          </a:bodyPr>
          <a:lstStyle/>
          <a:p>
            <a:pPr marL="0" lvl="1"/>
            <a:r>
              <a:rPr lang="zh-CN" altLang="en-US" b="1" dirty="0"/>
              <a:t>组合二：</a:t>
            </a:r>
            <a:r>
              <a:rPr lang="en-US" altLang="zh-CN" b="1" dirty="0"/>
              <a:t>id</a:t>
            </a:r>
            <a:r>
              <a:rPr lang="zh-CN" altLang="en-US" b="1" dirty="0"/>
              <a:t>列是唯一索引，</a:t>
            </a:r>
            <a:r>
              <a:rPr lang="en-US" altLang="zh-CN" b="1" dirty="0"/>
              <a:t>RC</a:t>
            </a:r>
            <a:r>
              <a:rPr lang="zh-CN" altLang="en-US" b="1" dirty="0"/>
              <a:t>隔离</a:t>
            </a:r>
            <a:r>
              <a:rPr lang="zh-CN" altLang="en-US" b="1" dirty="0" smtClean="0"/>
              <a:t>级别</a:t>
            </a:r>
            <a:r>
              <a:rPr lang="en-US" altLang="zh-CN" b="1" dirty="0" smtClean="0"/>
              <a:t>(</a:t>
            </a:r>
            <a:r>
              <a:rPr lang="zh-CN" altLang="en-US" b="1" dirty="0" smtClean="0"/>
              <a:t>假设</a:t>
            </a:r>
            <a:r>
              <a:rPr lang="en-US" altLang="zh-CN" b="1" dirty="0" smtClean="0"/>
              <a:t>name</a:t>
            </a:r>
            <a:r>
              <a:rPr lang="zh-CN" altLang="en-US" b="1" dirty="0" smtClean="0"/>
              <a:t>是主键</a:t>
            </a:r>
            <a:r>
              <a:rPr lang="en-US" altLang="zh-CN" b="1" dirty="0" smtClean="0"/>
              <a:t>)</a:t>
            </a:r>
          </a:p>
          <a:p>
            <a:pPr marL="0" lvl="1"/>
            <a:endParaRPr lang="en-US" altLang="zh-CN" dirty="0"/>
          </a:p>
          <a:p>
            <a:pPr marL="0" lvl="1"/>
            <a:r>
              <a:rPr lang="en-US" altLang="zh-CN" dirty="0"/>
              <a:t>i</a:t>
            </a:r>
            <a:r>
              <a:rPr lang="en-US" altLang="zh-CN" dirty="0" smtClean="0"/>
              <a:t>d</a:t>
            </a:r>
            <a:r>
              <a:rPr lang="zh-CN" altLang="en-US" dirty="0" smtClean="0"/>
              <a:t>唯一索引</a:t>
            </a:r>
            <a:endParaRPr lang="en-US" altLang="zh-CN" dirty="0" smtClean="0"/>
          </a:p>
          <a:p>
            <a:pPr marL="0" lvl="1"/>
            <a:endParaRPr lang="en-US" altLang="zh-CN" dirty="0" smtClean="0"/>
          </a:p>
          <a:p>
            <a:pPr marL="0" lvl="1"/>
            <a:endParaRPr lang="en-US" altLang="zh-CN" dirty="0"/>
          </a:p>
          <a:p>
            <a:pPr marL="0" lvl="1"/>
            <a:endParaRPr lang="en-US" altLang="zh-CN" dirty="0" smtClean="0"/>
          </a:p>
          <a:p>
            <a:pPr marL="0" lvl="1"/>
            <a:endParaRPr lang="en-US" altLang="zh-CN" dirty="0" smtClean="0"/>
          </a:p>
          <a:p>
            <a:pPr marL="0" lvl="1"/>
            <a:r>
              <a:rPr lang="en-US" altLang="zh-CN" dirty="0" smtClean="0"/>
              <a:t>					</a:t>
            </a:r>
            <a:r>
              <a:rPr lang="zh-CN" altLang="en-US" dirty="0" smtClean="0"/>
              <a:t>表数据</a:t>
            </a:r>
            <a:endParaRPr lang="en-US" altLang="zh-CN" dirty="0" smtClean="0"/>
          </a:p>
          <a:p>
            <a:pPr marL="0" lvl="1"/>
            <a:endParaRPr lang="en-US" altLang="zh-CN" dirty="0"/>
          </a:p>
          <a:p>
            <a:pPr marL="0" lvl="1"/>
            <a:endParaRPr lang="en-US" altLang="zh-CN" dirty="0" smtClean="0"/>
          </a:p>
          <a:p>
            <a:pPr marL="0" lvl="1"/>
            <a:r>
              <a:rPr lang="en-US" altLang="zh-CN" dirty="0" smtClean="0"/>
              <a:t>id</a:t>
            </a:r>
            <a:r>
              <a:rPr lang="zh-CN" altLang="en-US" dirty="0"/>
              <a:t>列是</a:t>
            </a:r>
            <a:r>
              <a:rPr lang="en-US" altLang="zh-CN" dirty="0"/>
              <a:t>unique</a:t>
            </a:r>
            <a:r>
              <a:rPr lang="zh-CN" altLang="en-US" dirty="0"/>
              <a:t>列，其上有</a:t>
            </a:r>
            <a:r>
              <a:rPr lang="en-US" altLang="zh-CN" dirty="0"/>
              <a:t>unique</a:t>
            </a:r>
            <a:r>
              <a:rPr lang="zh-CN" altLang="en-US" dirty="0"/>
              <a:t>索引。那么</a:t>
            </a:r>
            <a:r>
              <a:rPr lang="en-US" altLang="zh-CN" dirty="0"/>
              <a:t>SQL</a:t>
            </a:r>
            <a:r>
              <a:rPr lang="zh-CN" altLang="en-US" dirty="0"/>
              <a:t>需要加两个</a:t>
            </a:r>
            <a:r>
              <a:rPr lang="en-US" altLang="zh-CN" dirty="0"/>
              <a:t>X</a:t>
            </a:r>
            <a:r>
              <a:rPr lang="zh-CN" altLang="en-US" dirty="0"/>
              <a:t>锁，一个对应于</a:t>
            </a:r>
            <a:r>
              <a:rPr lang="en-US" altLang="zh-CN" dirty="0"/>
              <a:t>id unique</a:t>
            </a:r>
            <a:r>
              <a:rPr lang="zh-CN" altLang="en-US" dirty="0"/>
              <a:t>索引上的</a:t>
            </a:r>
            <a:r>
              <a:rPr lang="en-US" altLang="zh-CN" dirty="0"/>
              <a:t>id = </a:t>
            </a:r>
            <a:r>
              <a:rPr lang="en-US" altLang="zh-CN" dirty="0" smtClean="0"/>
              <a:t>5</a:t>
            </a:r>
            <a:r>
              <a:rPr lang="zh-CN" altLang="en-US" dirty="0" smtClean="0"/>
              <a:t>的</a:t>
            </a:r>
            <a:r>
              <a:rPr lang="zh-CN" altLang="en-US" dirty="0"/>
              <a:t>记录，另一把锁对应于聚簇索引上的</a:t>
            </a:r>
            <a:r>
              <a:rPr lang="en-US" altLang="zh-CN" dirty="0"/>
              <a:t>[name</a:t>
            </a:r>
            <a:r>
              <a:rPr lang="en-US" altLang="zh-CN" dirty="0" smtClean="0"/>
              <a:t>=‘</a:t>
            </a:r>
            <a:r>
              <a:rPr lang="en-US" altLang="zh-CN" dirty="0" err="1" smtClean="0"/>
              <a:t>e',id</a:t>
            </a:r>
            <a:r>
              <a:rPr lang="en-US" altLang="zh-CN" dirty="0" smtClean="0"/>
              <a:t>=5]</a:t>
            </a:r>
            <a:r>
              <a:rPr lang="zh-CN" altLang="en-US" dirty="0"/>
              <a:t>的记录。</a:t>
            </a:r>
          </a:p>
          <a:p>
            <a:endParaRPr lang="zh-CN" altLang="en-US" dirty="0"/>
          </a:p>
        </p:txBody>
      </p:sp>
      <p:graphicFrame>
        <p:nvGraphicFramePr>
          <p:cNvPr id="7" name="表格 6"/>
          <p:cNvGraphicFramePr>
            <a:graphicFrameLocks noGrp="1"/>
          </p:cNvGraphicFramePr>
          <p:nvPr>
            <p:extLst>
              <p:ext uri="{D42A27DB-BD31-4B8C-83A1-F6EECF244321}">
                <p14:modId xmlns:p14="http://schemas.microsoft.com/office/powerpoint/2010/main" val="1472592946"/>
              </p:ext>
            </p:extLst>
          </p:nvPr>
        </p:nvGraphicFramePr>
        <p:xfrm>
          <a:off x="4874594" y="4947190"/>
          <a:ext cx="3949147" cy="731520"/>
        </p:xfrm>
        <a:graphic>
          <a:graphicData uri="http://schemas.openxmlformats.org/drawingml/2006/table">
            <a:tbl>
              <a:tblPr firstRow="1" bandRow="1">
                <a:tableStyleId>{5C22544A-7EE6-4342-B048-85BDC9FD1C3A}</a:tableStyleId>
              </a:tblPr>
              <a:tblGrid>
                <a:gridCol w="882448"/>
                <a:gridCol w="433935"/>
                <a:gridCol w="658191"/>
                <a:gridCol w="658191"/>
                <a:gridCol w="658191"/>
                <a:gridCol w="658191"/>
              </a:tblGrid>
              <a:tr h="0">
                <a:tc>
                  <a:txBody>
                    <a:bodyPr/>
                    <a:lstStyle/>
                    <a:p>
                      <a:r>
                        <a:rPr lang="en-US" altLang="zh-CN" dirty="0" smtClean="0"/>
                        <a:t>name</a:t>
                      </a:r>
                      <a:endParaRPr lang="zh-CN" altLang="en-US" dirty="0"/>
                    </a:p>
                  </a:txBody>
                  <a:tcPr/>
                </a:tc>
                <a:tc>
                  <a:txBody>
                    <a:bodyPr/>
                    <a:lstStyle/>
                    <a:p>
                      <a:r>
                        <a:rPr lang="en-US" altLang="zh-CN" dirty="0" smtClean="0"/>
                        <a:t>a</a:t>
                      </a:r>
                      <a:endParaRPr lang="zh-CN" altLang="en-US" dirty="0"/>
                    </a:p>
                  </a:txBody>
                  <a:tcPr/>
                </a:tc>
                <a:tc>
                  <a:txBody>
                    <a:bodyPr/>
                    <a:lstStyle/>
                    <a:p>
                      <a:r>
                        <a:rPr lang="en-US" altLang="zh-CN" dirty="0" smtClean="0"/>
                        <a:t>b</a:t>
                      </a:r>
                      <a:endParaRPr lang="zh-CN" altLang="en-US" dirty="0"/>
                    </a:p>
                  </a:txBody>
                  <a:tcPr/>
                </a:tc>
                <a:tc>
                  <a:txBody>
                    <a:bodyPr/>
                    <a:lstStyle/>
                    <a:p>
                      <a:r>
                        <a:rPr lang="en-US" altLang="zh-CN" dirty="0" smtClean="0"/>
                        <a:t>c</a:t>
                      </a:r>
                      <a:endParaRPr lang="zh-CN" altLang="en-US" dirty="0"/>
                    </a:p>
                  </a:txBody>
                  <a:tcPr/>
                </a:tc>
                <a:tc>
                  <a:txBody>
                    <a:bodyPr/>
                    <a:lstStyle/>
                    <a:p>
                      <a:r>
                        <a:rPr lang="en-US" altLang="zh-CN" dirty="0" smtClean="0"/>
                        <a:t>d</a:t>
                      </a:r>
                      <a:endParaRPr lang="zh-CN" altLang="en-US" dirty="0"/>
                    </a:p>
                  </a:txBody>
                  <a:tcPr/>
                </a:tc>
                <a:tc>
                  <a:txBody>
                    <a:bodyPr/>
                    <a:lstStyle/>
                    <a:p>
                      <a:r>
                        <a:rPr lang="en-US" altLang="zh-CN" dirty="0" smtClean="0"/>
                        <a:t>e</a:t>
                      </a:r>
                      <a:endParaRPr lang="zh-CN" altLang="en-US" dirty="0"/>
                    </a:p>
                  </a:txBody>
                  <a:tcPr>
                    <a:solidFill>
                      <a:srgbClr val="FFFF00"/>
                    </a:solidFill>
                  </a:tcPr>
                </a:tc>
              </a:tr>
              <a:tr h="0">
                <a:tc>
                  <a:txBody>
                    <a:bodyPr/>
                    <a:lstStyle/>
                    <a:p>
                      <a:r>
                        <a:rPr lang="en-US" altLang="zh-CN" dirty="0" smtClean="0"/>
                        <a:t>id</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3</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smtClean="0"/>
                        <a:t>5</a:t>
                      </a:r>
                      <a:endParaRPr lang="zh-CN" altLang="en-US" dirty="0"/>
                    </a:p>
                  </a:txBody>
                  <a:tcPr>
                    <a:solidFill>
                      <a:srgbClr val="FFFF00"/>
                    </a:solidFill>
                  </a:tcPr>
                </a:tc>
              </a:tr>
            </a:tbl>
          </a:graphicData>
        </a:graphic>
      </p:graphicFrame>
      <p:cxnSp>
        <p:nvCxnSpPr>
          <p:cNvPr id="9" name="直接箭头连接符 8"/>
          <p:cNvCxnSpPr/>
          <p:nvPr/>
        </p:nvCxnSpPr>
        <p:spPr>
          <a:xfrm flipH="1">
            <a:off x="9669671" y="1702904"/>
            <a:ext cx="545547" cy="23191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10215218" y="1526593"/>
            <a:ext cx="569387" cy="369332"/>
          </a:xfrm>
          <a:prstGeom prst="rect">
            <a:avLst/>
          </a:prstGeom>
          <a:noFill/>
        </p:spPr>
        <p:txBody>
          <a:bodyPr wrap="none" rtlCol="0">
            <a:spAutoFit/>
          </a:bodyPr>
          <a:lstStyle/>
          <a:p>
            <a:r>
              <a:rPr lang="en-US" altLang="zh-CN" dirty="0" smtClean="0"/>
              <a:t>X</a:t>
            </a:r>
            <a:r>
              <a:rPr lang="zh-CN" altLang="en-US" dirty="0" smtClean="0"/>
              <a:t>锁</a:t>
            </a:r>
            <a:endParaRPr lang="zh-CN" altLang="en-US" dirty="0"/>
          </a:p>
        </p:txBody>
      </p:sp>
      <p:graphicFrame>
        <p:nvGraphicFramePr>
          <p:cNvPr id="12" name="表格 11"/>
          <p:cNvGraphicFramePr>
            <a:graphicFrameLocks noGrp="1"/>
          </p:cNvGraphicFramePr>
          <p:nvPr>
            <p:extLst>
              <p:ext uri="{D42A27DB-BD31-4B8C-83A1-F6EECF244321}">
                <p14:modId xmlns:p14="http://schemas.microsoft.com/office/powerpoint/2010/main" val="3284908721"/>
              </p:ext>
            </p:extLst>
          </p:nvPr>
        </p:nvGraphicFramePr>
        <p:xfrm>
          <a:off x="2794874" y="3788441"/>
          <a:ext cx="3803376" cy="731520"/>
        </p:xfrm>
        <a:graphic>
          <a:graphicData uri="http://schemas.openxmlformats.org/drawingml/2006/table">
            <a:tbl>
              <a:tblPr firstRow="1" bandRow="1">
                <a:tableStyleId>{5C22544A-7EE6-4342-B048-85BDC9FD1C3A}</a:tableStyleId>
              </a:tblPr>
              <a:tblGrid>
                <a:gridCol w="797340"/>
                <a:gridCol w="470452"/>
                <a:gridCol w="633896"/>
                <a:gridCol w="633896"/>
                <a:gridCol w="633896"/>
                <a:gridCol w="633896"/>
              </a:tblGrid>
              <a:tr h="0">
                <a:tc>
                  <a:txBody>
                    <a:bodyPr/>
                    <a:lstStyle/>
                    <a:p>
                      <a:r>
                        <a:rPr lang="en-US" altLang="zh-CN" dirty="0" smtClean="0"/>
                        <a:t>id</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3</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smtClean="0"/>
                        <a:t>5</a:t>
                      </a:r>
                      <a:endParaRPr lang="zh-CN" altLang="en-US" dirty="0"/>
                    </a:p>
                  </a:txBody>
                  <a:tcPr>
                    <a:solidFill>
                      <a:srgbClr val="FFFF00"/>
                    </a:solidFill>
                  </a:tcPr>
                </a:tc>
              </a:tr>
              <a:tr h="0">
                <a:tc>
                  <a:txBody>
                    <a:bodyPr/>
                    <a:lstStyle/>
                    <a:p>
                      <a:r>
                        <a:rPr lang="en-US" altLang="zh-CN" dirty="0" smtClean="0"/>
                        <a:t>name</a:t>
                      </a:r>
                      <a:endParaRPr lang="zh-CN" altLang="en-US" dirty="0"/>
                    </a:p>
                  </a:txBody>
                  <a:tcPr/>
                </a:tc>
                <a:tc>
                  <a:txBody>
                    <a:bodyPr/>
                    <a:lstStyle/>
                    <a:p>
                      <a:r>
                        <a:rPr lang="en-US" altLang="zh-CN" dirty="0" smtClean="0"/>
                        <a:t>a</a:t>
                      </a:r>
                      <a:endParaRPr lang="zh-CN" altLang="en-US" dirty="0"/>
                    </a:p>
                  </a:txBody>
                  <a:tcPr/>
                </a:tc>
                <a:tc>
                  <a:txBody>
                    <a:bodyPr/>
                    <a:lstStyle/>
                    <a:p>
                      <a:r>
                        <a:rPr lang="en-US" altLang="zh-CN" dirty="0" smtClean="0"/>
                        <a:t>b</a:t>
                      </a:r>
                      <a:endParaRPr lang="zh-CN" altLang="en-US" dirty="0"/>
                    </a:p>
                  </a:txBody>
                  <a:tcPr/>
                </a:tc>
                <a:tc>
                  <a:txBody>
                    <a:bodyPr/>
                    <a:lstStyle/>
                    <a:p>
                      <a:r>
                        <a:rPr lang="en-US" altLang="zh-CN" dirty="0" smtClean="0"/>
                        <a:t>c</a:t>
                      </a:r>
                      <a:endParaRPr lang="zh-CN" altLang="en-US" dirty="0"/>
                    </a:p>
                  </a:txBody>
                  <a:tcPr/>
                </a:tc>
                <a:tc>
                  <a:txBody>
                    <a:bodyPr/>
                    <a:lstStyle/>
                    <a:p>
                      <a:r>
                        <a:rPr lang="en-US" altLang="zh-CN" dirty="0" smtClean="0"/>
                        <a:t>d</a:t>
                      </a:r>
                      <a:endParaRPr lang="zh-CN" altLang="en-US" dirty="0"/>
                    </a:p>
                  </a:txBody>
                  <a:tcPr/>
                </a:tc>
                <a:tc>
                  <a:txBody>
                    <a:bodyPr/>
                    <a:lstStyle/>
                    <a:p>
                      <a:r>
                        <a:rPr lang="en-US" altLang="zh-CN" dirty="0" smtClean="0"/>
                        <a:t>e</a:t>
                      </a:r>
                      <a:endParaRPr lang="zh-CN" altLang="en-US" dirty="0"/>
                    </a:p>
                  </a:txBody>
                  <a:tcPr>
                    <a:solidFill>
                      <a:srgbClr val="FFFF00"/>
                    </a:solidFill>
                  </a:tcPr>
                </a:tc>
              </a:tr>
            </a:tbl>
          </a:graphicData>
        </a:graphic>
      </p:graphicFrame>
      <p:cxnSp>
        <p:nvCxnSpPr>
          <p:cNvPr id="14" name="直接箭头连接符 13"/>
          <p:cNvCxnSpPr/>
          <p:nvPr/>
        </p:nvCxnSpPr>
        <p:spPr>
          <a:xfrm>
            <a:off x="6313557" y="4412974"/>
            <a:ext cx="2128078" cy="715617"/>
          </a:xfrm>
          <a:prstGeom prst="straightConnector1">
            <a:avLst/>
          </a:prstGeom>
          <a:ln>
            <a:prstDash val="sysDash"/>
            <a:tailEnd type="arrow"/>
          </a:ln>
        </p:spPr>
        <p:style>
          <a:lnRef idx="1">
            <a:schemeClr val="dk1"/>
          </a:lnRef>
          <a:fillRef idx="0">
            <a:schemeClr val="dk1"/>
          </a:fillRef>
          <a:effectRef idx="0">
            <a:schemeClr val="dk1"/>
          </a:effectRef>
          <a:fontRef idx="minor">
            <a:schemeClr val="tx1"/>
          </a:fontRef>
        </p:style>
      </p:cxnSp>
      <p:cxnSp>
        <p:nvCxnSpPr>
          <p:cNvPr id="17" name="直接箭头连接符 16"/>
          <p:cNvCxnSpPr/>
          <p:nvPr/>
        </p:nvCxnSpPr>
        <p:spPr>
          <a:xfrm flipH="1">
            <a:off x="6337397" y="3758623"/>
            <a:ext cx="545547" cy="23191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8" name="直接箭头连接符 17"/>
          <p:cNvCxnSpPr/>
          <p:nvPr/>
        </p:nvCxnSpPr>
        <p:spPr>
          <a:xfrm flipH="1">
            <a:off x="8550967" y="4875142"/>
            <a:ext cx="545547" cy="23191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9" name="TextBox 18"/>
          <p:cNvSpPr txBox="1"/>
          <p:nvPr/>
        </p:nvSpPr>
        <p:spPr>
          <a:xfrm>
            <a:off x="6882944" y="3509401"/>
            <a:ext cx="569387" cy="369332"/>
          </a:xfrm>
          <a:prstGeom prst="rect">
            <a:avLst/>
          </a:prstGeom>
          <a:noFill/>
        </p:spPr>
        <p:txBody>
          <a:bodyPr wrap="none" rtlCol="0">
            <a:spAutoFit/>
          </a:bodyPr>
          <a:lstStyle/>
          <a:p>
            <a:r>
              <a:rPr lang="en-US" altLang="zh-CN" dirty="0" smtClean="0"/>
              <a:t>X</a:t>
            </a:r>
            <a:r>
              <a:rPr lang="zh-CN" altLang="en-US" dirty="0" smtClean="0"/>
              <a:t>锁</a:t>
            </a:r>
            <a:endParaRPr lang="zh-CN" altLang="en-US" dirty="0"/>
          </a:p>
        </p:txBody>
      </p:sp>
      <p:sp>
        <p:nvSpPr>
          <p:cNvPr id="20" name="TextBox 19"/>
          <p:cNvSpPr txBox="1"/>
          <p:nvPr/>
        </p:nvSpPr>
        <p:spPr>
          <a:xfrm>
            <a:off x="9100284" y="4690476"/>
            <a:ext cx="569387" cy="369332"/>
          </a:xfrm>
          <a:prstGeom prst="rect">
            <a:avLst/>
          </a:prstGeom>
          <a:noFill/>
        </p:spPr>
        <p:txBody>
          <a:bodyPr wrap="none" rtlCol="0">
            <a:spAutoFit/>
          </a:bodyPr>
          <a:lstStyle/>
          <a:p>
            <a:r>
              <a:rPr lang="en-US" altLang="zh-CN" dirty="0" smtClean="0"/>
              <a:t>X</a:t>
            </a:r>
            <a:r>
              <a:rPr lang="zh-CN" altLang="en-US" dirty="0" smtClean="0"/>
              <a:t>锁</a:t>
            </a:r>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一、事务和锁</a:t>
            </a:r>
            <a:endParaRPr kumimoji="1" altLang="zh-CN" dirty="0" smtClean="0"/>
          </a:p>
        </p:txBody>
      </p:sp>
      <p:sp>
        <p:nvSpPr>
          <p:cNvPr id="3" name="TextBox 2"/>
          <p:cNvSpPr txBox="1"/>
          <p:nvPr/>
        </p:nvSpPr>
        <p:spPr>
          <a:xfrm>
            <a:off x="768626" y="1273938"/>
            <a:ext cx="10349948" cy="3693319"/>
          </a:xfrm>
          <a:prstGeom prst="rect">
            <a:avLst/>
          </a:prstGeom>
          <a:noFill/>
        </p:spPr>
        <p:txBody>
          <a:bodyPr wrap="square" rtlCol="0">
            <a:spAutoFit/>
          </a:bodyPr>
          <a:lstStyle/>
          <a:p>
            <a:pPr marL="0" lvl="1"/>
            <a:r>
              <a:rPr lang="zh-CN" altLang="en-US" b="1" dirty="0"/>
              <a:t>组合三：</a:t>
            </a:r>
            <a:r>
              <a:rPr lang="en-US" altLang="zh-CN" b="1" dirty="0"/>
              <a:t>id</a:t>
            </a:r>
            <a:r>
              <a:rPr lang="zh-CN" altLang="en-US" b="1" dirty="0"/>
              <a:t>列是非唯一索引，</a:t>
            </a:r>
            <a:r>
              <a:rPr lang="en-US" altLang="zh-CN" b="1" dirty="0"/>
              <a:t>RC</a:t>
            </a:r>
            <a:r>
              <a:rPr lang="zh-CN" altLang="en-US" b="1" dirty="0"/>
              <a:t>隔离</a:t>
            </a:r>
            <a:r>
              <a:rPr lang="zh-CN" altLang="en-US" b="1" dirty="0" smtClean="0"/>
              <a:t>级别</a:t>
            </a:r>
            <a:endParaRPr lang="en-US" altLang="zh-CN" b="1" dirty="0" smtClean="0"/>
          </a:p>
          <a:p>
            <a:pPr marL="0" lvl="1"/>
            <a:endParaRPr lang="en-US" altLang="zh-CN" dirty="0"/>
          </a:p>
          <a:p>
            <a:pPr marL="0" lvl="1"/>
            <a:endParaRPr lang="en-US" altLang="zh-CN" dirty="0" smtClean="0"/>
          </a:p>
          <a:p>
            <a:pPr marL="0" lvl="1"/>
            <a:r>
              <a:rPr lang="en-US" altLang="zh-CN" dirty="0" smtClean="0"/>
              <a:t>id</a:t>
            </a:r>
            <a:r>
              <a:rPr lang="zh-CN" altLang="en-US" dirty="0" smtClean="0"/>
              <a:t>非唯一索引</a:t>
            </a:r>
            <a:endParaRPr lang="en-US" altLang="zh-CN" dirty="0" smtClean="0"/>
          </a:p>
          <a:p>
            <a:pPr marL="0" lvl="1"/>
            <a:endParaRPr lang="en-US" altLang="zh-CN" dirty="0"/>
          </a:p>
          <a:p>
            <a:pPr marL="0" lvl="1"/>
            <a:endParaRPr lang="en-US" altLang="zh-CN" dirty="0" smtClean="0"/>
          </a:p>
          <a:p>
            <a:pPr marL="0" lvl="1"/>
            <a:endParaRPr lang="en-US" altLang="zh-CN" dirty="0"/>
          </a:p>
          <a:p>
            <a:pPr marL="0" lvl="1"/>
            <a:r>
              <a:rPr lang="en-US" altLang="zh-CN" dirty="0" smtClean="0"/>
              <a:t>                                       </a:t>
            </a:r>
            <a:r>
              <a:rPr lang="zh-CN" altLang="en-US" dirty="0" smtClean="0"/>
              <a:t>表数据</a:t>
            </a:r>
            <a:endParaRPr lang="en-US" altLang="zh-CN" dirty="0" smtClean="0"/>
          </a:p>
          <a:p>
            <a:pPr marL="0" lvl="1"/>
            <a:endParaRPr lang="en-US" altLang="zh-CN" dirty="0"/>
          </a:p>
          <a:p>
            <a:pPr marL="0" lvl="1"/>
            <a:endParaRPr lang="en-US" altLang="zh-CN" dirty="0" smtClean="0"/>
          </a:p>
          <a:p>
            <a:pPr marL="0" lvl="1"/>
            <a:r>
              <a:rPr lang="zh-CN" altLang="en-US" dirty="0"/>
              <a:t>若</a:t>
            </a:r>
            <a:r>
              <a:rPr lang="en-US" altLang="zh-CN" dirty="0"/>
              <a:t>id</a:t>
            </a:r>
            <a:r>
              <a:rPr lang="zh-CN" altLang="en-US" dirty="0"/>
              <a:t>列上有非唯一索引，那么对应的所有满足</a:t>
            </a:r>
            <a:r>
              <a:rPr lang="en-US" altLang="zh-CN" dirty="0"/>
              <a:t>SQL</a:t>
            </a:r>
            <a:r>
              <a:rPr lang="zh-CN" altLang="en-US" dirty="0"/>
              <a:t>查询条件的记录，都会被加锁。同时，这些记录在主键索引上的记录，也会被加锁。</a:t>
            </a:r>
            <a:endParaRPr lang="en-US" altLang="zh-CN" dirty="0" smtClean="0"/>
          </a:p>
          <a:p>
            <a:pPr marL="0" lvl="1"/>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685848245"/>
              </p:ext>
            </p:extLst>
          </p:nvPr>
        </p:nvGraphicFramePr>
        <p:xfrm>
          <a:off x="2316921" y="1958206"/>
          <a:ext cx="3803376" cy="731520"/>
        </p:xfrm>
        <a:graphic>
          <a:graphicData uri="http://schemas.openxmlformats.org/drawingml/2006/table">
            <a:tbl>
              <a:tblPr firstRow="1" bandRow="1">
                <a:tableStyleId>{5C22544A-7EE6-4342-B048-85BDC9FD1C3A}</a:tableStyleId>
              </a:tblPr>
              <a:tblGrid>
                <a:gridCol w="797340"/>
                <a:gridCol w="470452"/>
                <a:gridCol w="633896"/>
                <a:gridCol w="633896"/>
                <a:gridCol w="633896"/>
                <a:gridCol w="633896"/>
              </a:tblGrid>
              <a:tr h="0">
                <a:tc>
                  <a:txBody>
                    <a:bodyPr/>
                    <a:lstStyle/>
                    <a:p>
                      <a:r>
                        <a:rPr lang="en-US" altLang="zh-CN" dirty="0" smtClean="0"/>
                        <a:t>id</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3</a:t>
                      </a:r>
                      <a:endParaRPr lang="zh-CN" altLang="en-US" dirty="0"/>
                    </a:p>
                  </a:txBody>
                  <a:tcPr/>
                </a:tc>
                <a:tc>
                  <a:txBody>
                    <a:bodyPr/>
                    <a:lstStyle/>
                    <a:p>
                      <a:pPr marL="0" algn="l" defTabSz="914400" rtl="0" eaLnBrk="1" latinLnBrk="0" hangingPunct="1"/>
                      <a:r>
                        <a:rPr lang="en-US" altLang="zh-CN" sz="1800" kern="1200" dirty="0" smtClean="0">
                          <a:solidFill>
                            <a:schemeClr val="dk1"/>
                          </a:solidFill>
                          <a:latin typeface="+mn-lt"/>
                          <a:ea typeface="+mn-ea"/>
                          <a:cs typeface="+mn-cs"/>
                        </a:rPr>
                        <a:t>5</a:t>
                      </a:r>
                      <a:endParaRPr lang="zh-CN" altLang="en-US" sz="1800" kern="1200" dirty="0">
                        <a:solidFill>
                          <a:schemeClr val="dk1"/>
                        </a:solidFill>
                        <a:latin typeface="+mn-lt"/>
                        <a:ea typeface="+mn-ea"/>
                        <a:cs typeface="+mn-cs"/>
                      </a:endParaRPr>
                    </a:p>
                  </a:txBody>
                  <a:tcPr>
                    <a:solidFill>
                      <a:srgbClr val="FFFF00"/>
                    </a:solidFill>
                  </a:tcPr>
                </a:tc>
                <a:tc>
                  <a:txBody>
                    <a:bodyPr/>
                    <a:lstStyle/>
                    <a:p>
                      <a:r>
                        <a:rPr lang="en-US" altLang="zh-CN" dirty="0" smtClean="0"/>
                        <a:t>5</a:t>
                      </a:r>
                      <a:endParaRPr lang="zh-CN" altLang="en-US" dirty="0"/>
                    </a:p>
                  </a:txBody>
                  <a:tcPr>
                    <a:solidFill>
                      <a:srgbClr val="FFFF00"/>
                    </a:solidFill>
                  </a:tcPr>
                </a:tc>
              </a:tr>
              <a:tr h="0">
                <a:tc>
                  <a:txBody>
                    <a:bodyPr/>
                    <a:lstStyle/>
                    <a:p>
                      <a:r>
                        <a:rPr lang="en-US" altLang="zh-CN" dirty="0" smtClean="0"/>
                        <a:t>name</a:t>
                      </a:r>
                      <a:endParaRPr lang="zh-CN" altLang="en-US" dirty="0"/>
                    </a:p>
                  </a:txBody>
                  <a:tcPr/>
                </a:tc>
                <a:tc>
                  <a:txBody>
                    <a:bodyPr/>
                    <a:lstStyle/>
                    <a:p>
                      <a:r>
                        <a:rPr lang="en-US" altLang="zh-CN" dirty="0" smtClean="0"/>
                        <a:t>a</a:t>
                      </a:r>
                      <a:endParaRPr lang="zh-CN" altLang="en-US" dirty="0"/>
                    </a:p>
                  </a:txBody>
                  <a:tcPr/>
                </a:tc>
                <a:tc>
                  <a:txBody>
                    <a:bodyPr/>
                    <a:lstStyle/>
                    <a:p>
                      <a:r>
                        <a:rPr lang="en-US" altLang="zh-CN" dirty="0" smtClean="0"/>
                        <a:t>b</a:t>
                      </a:r>
                      <a:endParaRPr lang="zh-CN" altLang="en-US" dirty="0"/>
                    </a:p>
                  </a:txBody>
                  <a:tcPr/>
                </a:tc>
                <a:tc>
                  <a:txBody>
                    <a:bodyPr/>
                    <a:lstStyle/>
                    <a:p>
                      <a:r>
                        <a:rPr lang="en-US" altLang="zh-CN" dirty="0" smtClean="0"/>
                        <a:t>c</a:t>
                      </a:r>
                      <a:endParaRPr lang="zh-CN" altLang="en-US" dirty="0"/>
                    </a:p>
                  </a:txBody>
                  <a:tcPr/>
                </a:tc>
                <a:tc>
                  <a:txBody>
                    <a:bodyPr/>
                    <a:lstStyle/>
                    <a:p>
                      <a:pPr marL="0" algn="l" defTabSz="914400" rtl="0" eaLnBrk="1" latinLnBrk="0" hangingPunct="1"/>
                      <a:r>
                        <a:rPr lang="en-US" altLang="zh-CN" sz="1800" kern="1200" dirty="0" smtClean="0">
                          <a:solidFill>
                            <a:schemeClr val="dk1"/>
                          </a:solidFill>
                          <a:latin typeface="+mn-lt"/>
                          <a:ea typeface="+mn-ea"/>
                          <a:cs typeface="+mn-cs"/>
                        </a:rPr>
                        <a:t>d</a:t>
                      </a:r>
                      <a:endParaRPr lang="zh-CN" altLang="en-US" sz="1800" kern="1200" dirty="0">
                        <a:solidFill>
                          <a:schemeClr val="dk1"/>
                        </a:solidFill>
                        <a:latin typeface="+mn-lt"/>
                        <a:ea typeface="+mn-ea"/>
                        <a:cs typeface="+mn-cs"/>
                      </a:endParaRPr>
                    </a:p>
                  </a:txBody>
                  <a:tcPr>
                    <a:solidFill>
                      <a:srgbClr val="FFFF00"/>
                    </a:solidFill>
                  </a:tcPr>
                </a:tc>
                <a:tc>
                  <a:txBody>
                    <a:bodyPr/>
                    <a:lstStyle/>
                    <a:p>
                      <a:r>
                        <a:rPr lang="en-US" altLang="zh-CN" dirty="0" smtClean="0"/>
                        <a:t>e</a:t>
                      </a:r>
                      <a:endParaRPr lang="zh-CN" altLang="en-US" dirty="0"/>
                    </a:p>
                  </a:txBody>
                  <a:tcPr>
                    <a:solidFill>
                      <a:srgbClr val="FFFF00"/>
                    </a:solidFill>
                  </a:tcPr>
                </a:tc>
              </a:tr>
            </a:tbl>
          </a:graphicData>
        </a:graphic>
      </p:graphicFrame>
      <p:graphicFrame>
        <p:nvGraphicFramePr>
          <p:cNvPr id="12" name="表格 11"/>
          <p:cNvGraphicFramePr>
            <a:graphicFrameLocks noGrp="1"/>
          </p:cNvGraphicFramePr>
          <p:nvPr>
            <p:extLst>
              <p:ext uri="{D42A27DB-BD31-4B8C-83A1-F6EECF244321}">
                <p14:modId xmlns:p14="http://schemas.microsoft.com/office/powerpoint/2010/main" val="2072967279"/>
              </p:ext>
            </p:extLst>
          </p:nvPr>
        </p:nvGraphicFramePr>
        <p:xfrm>
          <a:off x="4135445" y="3101939"/>
          <a:ext cx="3949147" cy="731520"/>
        </p:xfrm>
        <a:graphic>
          <a:graphicData uri="http://schemas.openxmlformats.org/drawingml/2006/table">
            <a:tbl>
              <a:tblPr firstRow="1" bandRow="1">
                <a:tableStyleId>{5C22544A-7EE6-4342-B048-85BDC9FD1C3A}</a:tableStyleId>
              </a:tblPr>
              <a:tblGrid>
                <a:gridCol w="882448"/>
                <a:gridCol w="433935"/>
                <a:gridCol w="658191"/>
                <a:gridCol w="658191"/>
                <a:gridCol w="658191"/>
                <a:gridCol w="658191"/>
              </a:tblGrid>
              <a:tr h="0">
                <a:tc>
                  <a:txBody>
                    <a:bodyPr/>
                    <a:lstStyle/>
                    <a:p>
                      <a:r>
                        <a:rPr lang="en-US" altLang="zh-CN" dirty="0" smtClean="0"/>
                        <a:t>name</a:t>
                      </a:r>
                      <a:endParaRPr lang="zh-CN" altLang="en-US" dirty="0"/>
                    </a:p>
                  </a:txBody>
                  <a:tcPr/>
                </a:tc>
                <a:tc>
                  <a:txBody>
                    <a:bodyPr/>
                    <a:lstStyle/>
                    <a:p>
                      <a:r>
                        <a:rPr lang="en-US" altLang="zh-CN" dirty="0" smtClean="0"/>
                        <a:t>a</a:t>
                      </a:r>
                      <a:endParaRPr lang="zh-CN" altLang="en-US" dirty="0"/>
                    </a:p>
                  </a:txBody>
                  <a:tcPr/>
                </a:tc>
                <a:tc>
                  <a:txBody>
                    <a:bodyPr/>
                    <a:lstStyle/>
                    <a:p>
                      <a:r>
                        <a:rPr lang="en-US" altLang="zh-CN" dirty="0" smtClean="0"/>
                        <a:t>b</a:t>
                      </a:r>
                      <a:endParaRPr lang="zh-CN" altLang="en-US" dirty="0"/>
                    </a:p>
                  </a:txBody>
                  <a:tcPr/>
                </a:tc>
                <a:tc>
                  <a:txBody>
                    <a:bodyPr/>
                    <a:lstStyle/>
                    <a:p>
                      <a:r>
                        <a:rPr lang="en-US" altLang="zh-CN" dirty="0" smtClean="0"/>
                        <a:t>c</a:t>
                      </a:r>
                      <a:endParaRPr lang="zh-CN" altLang="en-US" dirty="0"/>
                    </a:p>
                  </a:txBody>
                  <a:tcPr/>
                </a:tc>
                <a:tc>
                  <a:txBody>
                    <a:bodyPr/>
                    <a:lstStyle/>
                    <a:p>
                      <a:r>
                        <a:rPr lang="en-US" altLang="zh-CN" dirty="0" smtClean="0"/>
                        <a:t>d</a:t>
                      </a:r>
                      <a:endParaRPr lang="zh-CN" altLang="en-US" dirty="0"/>
                    </a:p>
                  </a:txBody>
                  <a:tcPr>
                    <a:solidFill>
                      <a:srgbClr val="FFFF00"/>
                    </a:solidFill>
                  </a:tcPr>
                </a:tc>
                <a:tc>
                  <a:txBody>
                    <a:bodyPr/>
                    <a:lstStyle/>
                    <a:p>
                      <a:r>
                        <a:rPr lang="en-US" altLang="zh-CN" dirty="0" smtClean="0"/>
                        <a:t>e</a:t>
                      </a:r>
                      <a:endParaRPr lang="zh-CN" altLang="en-US" dirty="0"/>
                    </a:p>
                  </a:txBody>
                  <a:tcPr>
                    <a:solidFill>
                      <a:srgbClr val="FFFF00"/>
                    </a:solidFill>
                  </a:tcPr>
                </a:tc>
              </a:tr>
              <a:tr h="0">
                <a:tc>
                  <a:txBody>
                    <a:bodyPr/>
                    <a:lstStyle/>
                    <a:p>
                      <a:r>
                        <a:rPr lang="en-US" altLang="zh-CN" dirty="0" smtClean="0"/>
                        <a:t>id</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3</a:t>
                      </a:r>
                      <a:endParaRPr lang="zh-CN" altLang="en-US" dirty="0"/>
                    </a:p>
                  </a:txBody>
                  <a:tcPr/>
                </a:tc>
                <a:tc>
                  <a:txBody>
                    <a:bodyPr/>
                    <a:lstStyle/>
                    <a:p>
                      <a:r>
                        <a:rPr lang="en-US" altLang="zh-CN" dirty="0" smtClean="0"/>
                        <a:t>4</a:t>
                      </a:r>
                      <a:endParaRPr lang="zh-CN" altLang="en-US" dirty="0"/>
                    </a:p>
                  </a:txBody>
                  <a:tcPr>
                    <a:solidFill>
                      <a:srgbClr val="FFFF00"/>
                    </a:solidFill>
                  </a:tcPr>
                </a:tc>
                <a:tc>
                  <a:txBody>
                    <a:bodyPr/>
                    <a:lstStyle/>
                    <a:p>
                      <a:r>
                        <a:rPr lang="en-US" altLang="zh-CN" dirty="0" smtClean="0"/>
                        <a:t>5</a:t>
                      </a:r>
                      <a:endParaRPr lang="zh-CN" altLang="en-US" dirty="0"/>
                    </a:p>
                  </a:txBody>
                  <a:tcPr>
                    <a:solidFill>
                      <a:srgbClr val="FFFF00"/>
                    </a:solidFill>
                  </a:tcPr>
                </a:tc>
              </a:tr>
            </a:tbl>
          </a:graphicData>
        </a:graphic>
      </p:graphicFrame>
      <p:cxnSp>
        <p:nvCxnSpPr>
          <p:cNvPr id="15" name="直接箭头连接符 14"/>
          <p:cNvCxnSpPr/>
          <p:nvPr/>
        </p:nvCxnSpPr>
        <p:spPr>
          <a:xfrm>
            <a:off x="5056258" y="2514714"/>
            <a:ext cx="2046907" cy="838086"/>
          </a:xfrm>
          <a:prstGeom prst="straightConnector1">
            <a:avLst/>
          </a:prstGeom>
          <a:ln>
            <a:prstDash val="sysDash"/>
            <a:tailEnd type="arrow"/>
          </a:ln>
        </p:spPr>
        <p:style>
          <a:lnRef idx="1">
            <a:schemeClr val="dk1"/>
          </a:lnRef>
          <a:fillRef idx="0">
            <a:schemeClr val="dk1"/>
          </a:fillRef>
          <a:effectRef idx="0">
            <a:schemeClr val="dk1"/>
          </a:effectRef>
          <a:fontRef idx="minor">
            <a:schemeClr val="tx1"/>
          </a:fontRef>
        </p:style>
      </p:cxnSp>
      <p:cxnSp>
        <p:nvCxnSpPr>
          <p:cNvPr id="16" name="直接箭头连接符 15"/>
          <p:cNvCxnSpPr/>
          <p:nvPr/>
        </p:nvCxnSpPr>
        <p:spPr>
          <a:xfrm>
            <a:off x="5753100" y="2445255"/>
            <a:ext cx="2118691" cy="801528"/>
          </a:xfrm>
          <a:prstGeom prst="straightConnector1">
            <a:avLst/>
          </a:prstGeom>
          <a:ln>
            <a:prstDash val="sysDash"/>
            <a:tailEnd type="arrow"/>
          </a:ln>
        </p:spPr>
        <p:style>
          <a:lnRef idx="1">
            <a:schemeClr val="dk1"/>
          </a:lnRef>
          <a:fillRef idx="0">
            <a:schemeClr val="dk1"/>
          </a:fillRef>
          <a:effectRef idx="0">
            <a:schemeClr val="dk1"/>
          </a:effectRef>
          <a:fontRef idx="minor">
            <a:schemeClr val="tx1"/>
          </a:fontRef>
        </p:style>
      </p:cxnSp>
      <p:cxnSp>
        <p:nvCxnSpPr>
          <p:cNvPr id="17" name="直接箭头连接符 16"/>
          <p:cNvCxnSpPr/>
          <p:nvPr/>
        </p:nvCxnSpPr>
        <p:spPr>
          <a:xfrm flipH="1">
            <a:off x="5059573" y="1709530"/>
            <a:ext cx="693527" cy="33130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直接箭头连接符 18"/>
          <p:cNvCxnSpPr/>
          <p:nvPr/>
        </p:nvCxnSpPr>
        <p:spPr>
          <a:xfrm flipH="1">
            <a:off x="5596837" y="1709530"/>
            <a:ext cx="156263" cy="41432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1" name="TextBox 20"/>
          <p:cNvSpPr txBox="1"/>
          <p:nvPr/>
        </p:nvSpPr>
        <p:spPr>
          <a:xfrm>
            <a:off x="5753100" y="1505849"/>
            <a:ext cx="569387" cy="369332"/>
          </a:xfrm>
          <a:prstGeom prst="rect">
            <a:avLst/>
          </a:prstGeom>
          <a:noFill/>
        </p:spPr>
        <p:txBody>
          <a:bodyPr wrap="none" rtlCol="0">
            <a:spAutoFit/>
          </a:bodyPr>
          <a:lstStyle/>
          <a:p>
            <a:r>
              <a:rPr lang="en-US" altLang="zh-CN" dirty="0" smtClean="0"/>
              <a:t>X</a:t>
            </a:r>
            <a:r>
              <a:rPr lang="zh-CN" altLang="en-US" dirty="0" smtClean="0"/>
              <a:t>锁</a:t>
            </a:r>
            <a:endParaRPr lang="zh-CN" altLang="en-US" dirty="0"/>
          </a:p>
        </p:txBody>
      </p:sp>
      <p:cxnSp>
        <p:nvCxnSpPr>
          <p:cNvPr id="22" name="直接箭头连接符 21"/>
          <p:cNvCxnSpPr/>
          <p:nvPr/>
        </p:nvCxnSpPr>
        <p:spPr>
          <a:xfrm flipH="1">
            <a:off x="7103165" y="2915480"/>
            <a:ext cx="693527" cy="33130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3" name="直接箭头连接符 22"/>
          <p:cNvCxnSpPr/>
          <p:nvPr/>
        </p:nvCxnSpPr>
        <p:spPr>
          <a:xfrm flipH="1">
            <a:off x="7640429" y="2908853"/>
            <a:ext cx="156263" cy="41432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5" name="TextBox 24"/>
          <p:cNvSpPr txBox="1"/>
          <p:nvPr/>
        </p:nvSpPr>
        <p:spPr>
          <a:xfrm>
            <a:off x="7799898" y="2661353"/>
            <a:ext cx="569387" cy="369332"/>
          </a:xfrm>
          <a:prstGeom prst="rect">
            <a:avLst/>
          </a:prstGeom>
          <a:noFill/>
        </p:spPr>
        <p:txBody>
          <a:bodyPr wrap="none" rtlCol="0">
            <a:spAutoFit/>
          </a:bodyPr>
          <a:lstStyle/>
          <a:p>
            <a:r>
              <a:rPr lang="en-US" altLang="zh-CN" dirty="0" smtClean="0"/>
              <a:t>X</a:t>
            </a:r>
            <a:r>
              <a:rPr lang="zh-CN" altLang="en-US" dirty="0" smtClean="0"/>
              <a:t>锁</a:t>
            </a:r>
            <a:endParaRPr lang="zh-CN" altLang="en-US" dirty="0"/>
          </a:p>
        </p:txBody>
      </p:sp>
      <p:sp>
        <p:nvSpPr>
          <p:cNvPr id="27" name="TextBox 26"/>
          <p:cNvSpPr txBox="1"/>
          <p:nvPr/>
        </p:nvSpPr>
        <p:spPr>
          <a:xfrm>
            <a:off x="737794" y="4653242"/>
            <a:ext cx="4937174" cy="2031325"/>
          </a:xfrm>
          <a:prstGeom prst="rect">
            <a:avLst/>
          </a:prstGeom>
          <a:noFill/>
        </p:spPr>
        <p:txBody>
          <a:bodyPr wrap="square" rtlCol="0">
            <a:spAutoFit/>
          </a:bodyPr>
          <a:lstStyle/>
          <a:p>
            <a:pPr marL="0" lvl="1"/>
            <a:r>
              <a:rPr lang="zh-CN" altLang="en-US" b="1" dirty="0"/>
              <a:t>组合四：</a:t>
            </a:r>
            <a:r>
              <a:rPr lang="en-US" altLang="zh-CN" b="1" dirty="0"/>
              <a:t>id</a:t>
            </a:r>
            <a:r>
              <a:rPr lang="zh-CN" altLang="en-US" b="1" dirty="0"/>
              <a:t>列上没有索引，</a:t>
            </a:r>
            <a:r>
              <a:rPr lang="en-US" altLang="zh-CN" b="1" dirty="0"/>
              <a:t>RC</a:t>
            </a:r>
            <a:r>
              <a:rPr lang="zh-CN" altLang="en-US" b="1" dirty="0"/>
              <a:t>隔离</a:t>
            </a:r>
            <a:r>
              <a:rPr lang="zh-CN" altLang="en-US" b="1" dirty="0" smtClean="0"/>
              <a:t>级别</a:t>
            </a:r>
            <a:endParaRPr lang="en-US" altLang="zh-CN" b="1" dirty="0" smtClean="0"/>
          </a:p>
          <a:p>
            <a:pPr marL="0" lvl="1"/>
            <a:endParaRPr lang="en-US" altLang="zh-CN" dirty="0"/>
          </a:p>
          <a:p>
            <a:pPr marL="0" lvl="1"/>
            <a:endParaRPr lang="en-US" altLang="zh-CN" dirty="0" smtClean="0"/>
          </a:p>
          <a:p>
            <a:pPr marL="0" lvl="1"/>
            <a:endParaRPr lang="en-US" altLang="zh-CN" dirty="0"/>
          </a:p>
          <a:p>
            <a:pPr marL="0" lvl="1"/>
            <a:endParaRPr lang="en-US" altLang="zh-CN" dirty="0" smtClean="0"/>
          </a:p>
          <a:p>
            <a:pPr marL="0" lvl="1"/>
            <a:endParaRPr lang="en-US" altLang="zh-CN" dirty="0"/>
          </a:p>
          <a:p>
            <a:pPr marL="0" lvl="1"/>
            <a:endParaRPr lang="zh-CN" altLang="en-US" dirty="0"/>
          </a:p>
        </p:txBody>
      </p:sp>
      <p:graphicFrame>
        <p:nvGraphicFramePr>
          <p:cNvPr id="28" name="表格 27"/>
          <p:cNvGraphicFramePr>
            <a:graphicFrameLocks noGrp="1"/>
          </p:cNvGraphicFramePr>
          <p:nvPr>
            <p:extLst>
              <p:ext uri="{D42A27DB-BD31-4B8C-83A1-F6EECF244321}">
                <p14:modId xmlns:p14="http://schemas.microsoft.com/office/powerpoint/2010/main" val="1750129445"/>
              </p:ext>
            </p:extLst>
          </p:nvPr>
        </p:nvGraphicFramePr>
        <p:xfrm>
          <a:off x="945322" y="5050281"/>
          <a:ext cx="3803376" cy="731520"/>
        </p:xfrm>
        <a:graphic>
          <a:graphicData uri="http://schemas.openxmlformats.org/drawingml/2006/table">
            <a:tbl>
              <a:tblPr firstRow="1" bandRow="1">
                <a:tableStyleId>{5C22544A-7EE6-4342-B048-85BDC9FD1C3A}</a:tableStyleId>
              </a:tblPr>
              <a:tblGrid>
                <a:gridCol w="797340"/>
                <a:gridCol w="470452"/>
                <a:gridCol w="633896"/>
                <a:gridCol w="633896"/>
                <a:gridCol w="633896"/>
                <a:gridCol w="633896"/>
              </a:tblGrid>
              <a:tr h="0">
                <a:tc>
                  <a:txBody>
                    <a:bodyPr/>
                    <a:lstStyle/>
                    <a:p>
                      <a:r>
                        <a:rPr lang="en-US" altLang="zh-CN" dirty="0" smtClean="0"/>
                        <a:t>id</a:t>
                      </a:r>
                      <a:endParaRPr lang="zh-CN" altLang="en-US" dirty="0"/>
                    </a:p>
                  </a:txBody>
                  <a:tcPr/>
                </a:tc>
                <a:tc>
                  <a:txBody>
                    <a:bodyPr/>
                    <a:lstStyle/>
                    <a:p>
                      <a:r>
                        <a:rPr lang="en-US" altLang="zh-CN" dirty="0" smtClean="0"/>
                        <a:t>1</a:t>
                      </a:r>
                      <a:endParaRPr lang="zh-CN" altLang="en-US" dirty="0"/>
                    </a:p>
                  </a:txBody>
                  <a:tcPr>
                    <a:solidFill>
                      <a:srgbClr val="FFFF00"/>
                    </a:solidFill>
                  </a:tcPr>
                </a:tc>
                <a:tc>
                  <a:txBody>
                    <a:bodyPr/>
                    <a:lstStyle/>
                    <a:p>
                      <a:r>
                        <a:rPr lang="en-US" altLang="zh-CN" dirty="0" smtClean="0"/>
                        <a:t>2</a:t>
                      </a:r>
                      <a:endParaRPr lang="zh-CN" altLang="en-US" dirty="0"/>
                    </a:p>
                  </a:txBody>
                  <a:tcPr>
                    <a:solidFill>
                      <a:srgbClr val="FFFF00"/>
                    </a:solidFill>
                  </a:tcPr>
                </a:tc>
                <a:tc>
                  <a:txBody>
                    <a:bodyPr/>
                    <a:lstStyle/>
                    <a:p>
                      <a:r>
                        <a:rPr lang="en-US" altLang="zh-CN" dirty="0" smtClean="0"/>
                        <a:t>3</a:t>
                      </a:r>
                      <a:endParaRPr lang="zh-CN" altLang="en-US" dirty="0"/>
                    </a:p>
                  </a:txBody>
                  <a:tcPr>
                    <a:solidFill>
                      <a:srgbClr val="FFFF00"/>
                    </a:solidFill>
                  </a:tcPr>
                </a:tc>
                <a:tc>
                  <a:txBody>
                    <a:bodyPr/>
                    <a:lstStyle/>
                    <a:p>
                      <a:pPr marL="0" algn="l" defTabSz="914400" rtl="0" eaLnBrk="1" latinLnBrk="0" hangingPunct="1"/>
                      <a:r>
                        <a:rPr lang="en-US" altLang="zh-CN" sz="1800" kern="1200" dirty="0" smtClean="0">
                          <a:solidFill>
                            <a:schemeClr val="dk1"/>
                          </a:solidFill>
                          <a:latin typeface="+mn-lt"/>
                          <a:ea typeface="+mn-ea"/>
                          <a:cs typeface="+mn-cs"/>
                        </a:rPr>
                        <a:t>4</a:t>
                      </a:r>
                      <a:endParaRPr lang="zh-CN" altLang="en-US" sz="1800" kern="1200" dirty="0">
                        <a:solidFill>
                          <a:schemeClr val="dk1"/>
                        </a:solidFill>
                        <a:latin typeface="+mn-lt"/>
                        <a:ea typeface="+mn-ea"/>
                        <a:cs typeface="+mn-cs"/>
                      </a:endParaRPr>
                    </a:p>
                  </a:txBody>
                  <a:tcPr>
                    <a:solidFill>
                      <a:srgbClr val="FFFF00"/>
                    </a:solidFill>
                  </a:tcPr>
                </a:tc>
                <a:tc>
                  <a:txBody>
                    <a:bodyPr/>
                    <a:lstStyle/>
                    <a:p>
                      <a:r>
                        <a:rPr lang="en-US" altLang="zh-CN" dirty="0" smtClean="0"/>
                        <a:t>5</a:t>
                      </a:r>
                      <a:endParaRPr lang="zh-CN" altLang="en-US" dirty="0"/>
                    </a:p>
                  </a:txBody>
                  <a:tcPr>
                    <a:solidFill>
                      <a:srgbClr val="FFFF00"/>
                    </a:solidFill>
                  </a:tcPr>
                </a:tc>
              </a:tr>
              <a:tr h="0">
                <a:tc>
                  <a:txBody>
                    <a:bodyPr/>
                    <a:lstStyle/>
                    <a:p>
                      <a:r>
                        <a:rPr lang="en-US" altLang="zh-CN" dirty="0" smtClean="0"/>
                        <a:t>name</a:t>
                      </a:r>
                      <a:endParaRPr lang="zh-CN" altLang="en-US" dirty="0"/>
                    </a:p>
                  </a:txBody>
                  <a:tcPr/>
                </a:tc>
                <a:tc>
                  <a:txBody>
                    <a:bodyPr/>
                    <a:lstStyle/>
                    <a:p>
                      <a:r>
                        <a:rPr lang="en-US" altLang="zh-CN" dirty="0" smtClean="0"/>
                        <a:t>a</a:t>
                      </a:r>
                      <a:endParaRPr lang="zh-CN" altLang="en-US" dirty="0"/>
                    </a:p>
                  </a:txBody>
                  <a:tcPr>
                    <a:solidFill>
                      <a:srgbClr val="FFFF00"/>
                    </a:solidFill>
                  </a:tcPr>
                </a:tc>
                <a:tc>
                  <a:txBody>
                    <a:bodyPr/>
                    <a:lstStyle/>
                    <a:p>
                      <a:r>
                        <a:rPr lang="en-US" altLang="zh-CN" dirty="0" smtClean="0"/>
                        <a:t>b</a:t>
                      </a:r>
                      <a:endParaRPr lang="zh-CN" altLang="en-US" dirty="0"/>
                    </a:p>
                  </a:txBody>
                  <a:tcPr>
                    <a:solidFill>
                      <a:srgbClr val="FFFF00"/>
                    </a:solidFill>
                  </a:tcPr>
                </a:tc>
                <a:tc>
                  <a:txBody>
                    <a:bodyPr/>
                    <a:lstStyle/>
                    <a:p>
                      <a:r>
                        <a:rPr lang="en-US" altLang="zh-CN" dirty="0" smtClean="0"/>
                        <a:t>c</a:t>
                      </a:r>
                      <a:endParaRPr lang="zh-CN" altLang="en-US" dirty="0"/>
                    </a:p>
                  </a:txBody>
                  <a:tcPr>
                    <a:solidFill>
                      <a:srgbClr val="FFFF00"/>
                    </a:solidFill>
                  </a:tcPr>
                </a:tc>
                <a:tc>
                  <a:txBody>
                    <a:bodyPr/>
                    <a:lstStyle/>
                    <a:p>
                      <a:pPr marL="0" algn="l" defTabSz="914400" rtl="0" eaLnBrk="1" latinLnBrk="0" hangingPunct="1"/>
                      <a:r>
                        <a:rPr lang="en-US" altLang="zh-CN" sz="1800" kern="1200" dirty="0" smtClean="0">
                          <a:solidFill>
                            <a:schemeClr val="dk1"/>
                          </a:solidFill>
                          <a:latin typeface="+mn-lt"/>
                          <a:ea typeface="+mn-ea"/>
                          <a:cs typeface="+mn-cs"/>
                        </a:rPr>
                        <a:t>d</a:t>
                      </a:r>
                      <a:endParaRPr lang="zh-CN" altLang="en-US" sz="1800" kern="1200" dirty="0">
                        <a:solidFill>
                          <a:schemeClr val="dk1"/>
                        </a:solidFill>
                        <a:latin typeface="+mn-lt"/>
                        <a:ea typeface="+mn-ea"/>
                        <a:cs typeface="+mn-cs"/>
                      </a:endParaRPr>
                    </a:p>
                  </a:txBody>
                  <a:tcPr>
                    <a:solidFill>
                      <a:srgbClr val="FFFF00"/>
                    </a:solidFill>
                  </a:tcPr>
                </a:tc>
                <a:tc>
                  <a:txBody>
                    <a:bodyPr/>
                    <a:lstStyle/>
                    <a:p>
                      <a:r>
                        <a:rPr lang="en-US" altLang="zh-CN" dirty="0" smtClean="0"/>
                        <a:t>e</a:t>
                      </a:r>
                      <a:endParaRPr lang="zh-CN" altLang="en-US" dirty="0"/>
                    </a:p>
                  </a:txBody>
                  <a:tcPr>
                    <a:solidFill>
                      <a:srgbClr val="FFFF00"/>
                    </a:solidFill>
                  </a:tcPr>
                </a:tc>
              </a:tr>
            </a:tbl>
          </a:graphicData>
        </a:graphic>
      </p:graphicFrame>
      <p:cxnSp>
        <p:nvCxnSpPr>
          <p:cNvPr id="32" name="直接箭头连接符 31"/>
          <p:cNvCxnSpPr>
            <a:stCxn id="50" idx="0"/>
          </p:cNvCxnSpPr>
          <p:nvPr/>
        </p:nvCxnSpPr>
        <p:spPr>
          <a:xfrm flipH="1" flipV="1">
            <a:off x="1934819" y="5668905"/>
            <a:ext cx="1271562" cy="83099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5" name="直接箭头连接符 34"/>
          <p:cNvCxnSpPr/>
          <p:nvPr/>
        </p:nvCxnSpPr>
        <p:spPr>
          <a:xfrm flipH="1" flipV="1">
            <a:off x="3008245" y="5668905"/>
            <a:ext cx="198136" cy="83099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6" name="直接箭头连接符 35"/>
          <p:cNvCxnSpPr/>
          <p:nvPr/>
        </p:nvCxnSpPr>
        <p:spPr>
          <a:xfrm flipH="1" flipV="1">
            <a:off x="2425149" y="5668905"/>
            <a:ext cx="781231" cy="83099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7" name="直接箭头连接符 36"/>
          <p:cNvCxnSpPr>
            <a:stCxn id="50" idx="0"/>
          </p:cNvCxnSpPr>
          <p:nvPr/>
        </p:nvCxnSpPr>
        <p:spPr>
          <a:xfrm flipV="1">
            <a:off x="3206381" y="5668905"/>
            <a:ext cx="1200795" cy="83099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8" name="直接箭头连接符 37"/>
          <p:cNvCxnSpPr>
            <a:stCxn id="50" idx="0"/>
          </p:cNvCxnSpPr>
          <p:nvPr/>
        </p:nvCxnSpPr>
        <p:spPr>
          <a:xfrm flipV="1">
            <a:off x="3206381" y="5668905"/>
            <a:ext cx="433413" cy="83099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0" name="TextBox 49"/>
          <p:cNvSpPr txBox="1"/>
          <p:nvPr/>
        </p:nvSpPr>
        <p:spPr>
          <a:xfrm>
            <a:off x="2921687" y="6499901"/>
            <a:ext cx="569387" cy="369332"/>
          </a:xfrm>
          <a:prstGeom prst="rect">
            <a:avLst/>
          </a:prstGeom>
          <a:noFill/>
        </p:spPr>
        <p:txBody>
          <a:bodyPr wrap="none" rtlCol="0">
            <a:spAutoFit/>
          </a:bodyPr>
          <a:lstStyle/>
          <a:p>
            <a:r>
              <a:rPr lang="en-US" altLang="zh-CN" dirty="0" smtClean="0"/>
              <a:t>X</a:t>
            </a:r>
            <a:r>
              <a:rPr lang="zh-CN" altLang="en-US" dirty="0" smtClean="0"/>
              <a:t>锁</a:t>
            </a:r>
            <a:endParaRPr lang="zh-CN" altLang="en-US" dirty="0"/>
          </a:p>
        </p:txBody>
      </p:sp>
      <p:sp>
        <p:nvSpPr>
          <p:cNvPr id="70" name="TextBox 69"/>
          <p:cNvSpPr txBox="1"/>
          <p:nvPr/>
        </p:nvSpPr>
        <p:spPr>
          <a:xfrm>
            <a:off x="5406336" y="4692998"/>
            <a:ext cx="6647974" cy="1754326"/>
          </a:xfrm>
          <a:prstGeom prst="rect">
            <a:avLst/>
          </a:prstGeom>
          <a:noFill/>
        </p:spPr>
        <p:txBody>
          <a:bodyPr wrap="none" rtlCol="0">
            <a:spAutoFit/>
          </a:bodyPr>
          <a:lstStyle/>
          <a:p>
            <a:r>
              <a:rPr lang="zh-CN" altLang="en-US" dirty="0"/>
              <a:t>若</a:t>
            </a:r>
            <a:r>
              <a:rPr lang="en-US" altLang="zh-CN" dirty="0"/>
              <a:t>id</a:t>
            </a:r>
            <a:r>
              <a:rPr lang="zh-CN" altLang="en-US" dirty="0"/>
              <a:t>列上没有索引，</a:t>
            </a:r>
            <a:r>
              <a:rPr lang="en-US" altLang="zh-CN" dirty="0"/>
              <a:t>SQL</a:t>
            </a:r>
            <a:r>
              <a:rPr lang="zh-CN" altLang="en-US" dirty="0"/>
              <a:t>会走聚簇索引的全扫描进行过滤</a:t>
            </a:r>
            <a:r>
              <a:rPr lang="zh-CN" altLang="en-US" dirty="0" smtClean="0"/>
              <a:t>，</a:t>
            </a:r>
            <a:endParaRPr lang="en-US" altLang="zh-CN" dirty="0" smtClean="0"/>
          </a:p>
          <a:p>
            <a:r>
              <a:rPr lang="zh-CN" altLang="en-US" dirty="0" smtClean="0"/>
              <a:t>由于</a:t>
            </a:r>
            <a:r>
              <a:rPr lang="zh-CN" altLang="en-US" dirty="0"/>
              <a:t>过滤是由</a:t>
            </a:r>
            <a:r>
              <a:rPr lang="en-US" altLang="zh-CN" dirty="0"/>
              <a:t>MySQL Server</a:t>
            </a:r>
            <a:r>
              <a:rPr lang="zh-CN" altLang="en-US" dirty="0"/>
              <a:t>层面进行的。因此每条记录</a:t>
            </a:r>
            <a:r>
              <a:rPr lang="zh-CN" altLang="en-US" dirty="0" smtClean="0"/>
              <a:t>，</a:t>
            </a:r>
            <a:endParaRPr lang="en-US" altLang="zh-CN" dirty="0" smtClean="0"/>
          </a:p>
          <a:p>
            <a:r>
              <a:rPr lang="zh-CN" altLang="en-US" dirty="0" smtClean="0"/>
              <a:t>无论</a:t>
            </a:r>
            <a:r>
              <a:rPr lang="zh-CN" altLang="en-US" dirty="0"/>
              <a:t>是否满足条件，都会被加上</a:t>
            </a:r>
            <a:r>
              <a:rPr lang="en-US" altLang="zh-CN" dirty="0"/>
              <a:t>X</a:t>
            </a:r>
            <a:r>
              <a:rPr lang="zh-CN" altLang="en-US" dirty="0"/>
              <a:t>锁。但是，为了效率考量</a:t>
            </a:r>
            <a:r>
              <a:rPr lang="zh-CN" altLang="en-US" dirty="0" smtClean="0"/>
              <a:t>，</a:t>
            </a:r>
            <a:endParaRPr lang="en-US" altLang="zh-CN" dirty="0" smtClean="0"/>
          </a:p>
          <a:p>
            <a:r>
              <a:rPr lang="en-US" altLang="zh-CN" dirty="0" smtClean="0"/>
              <a:t>MySQL</a:t>
            </a:r>
            <a:r>
              <a:rPr lang="zh-CN" altLang="en-US" dirty="0"/>
              <a:t>做了优化，对于不满足条件的记录，会在判断后放锁</a:t>
            </a:r>
            <a:r>
              <a:rPr lang="zh-CN" altLang="en-US" dirty="0" smtClean="0"/>
              <a:t>，</a:t>
            </a:r>
            <a:endParaRPr lang="en-US" altLang="zh-CN" dirty="0" smtClean="0"/>
          </a:p>
          <a:p>
            <a:r>
              <a:rPr lang="zh-CN" altLang="en-US" dirty="0" smtClean="0"/>
              <a:t>最终</a:t>
            </a:r>
            <a:r>
              <a:rPr lang="zh-CN" altLang="en-US" dirty="0"/>
              <a:t>持有的，是满足条件的记录上的锁，但是不满足条件的</a:t>
            </a:r>
            <a:r>
              <a:rPr lang="zh-CN" altLang="en-US" dirty="0" smtClean="0"/>
              <a:t>记录</a:t>
            </a:r>
            <a:endParaRPr lang="en-US" altLang="zh-CN" dirty="0" smtClean="0"/>
          </a:p>
          <a:p>
            <a:r>
              <a:rPr lang="zh-CN" altLang="en-US" dirty="0" smtClean="0"/>
              <a:t>上</a:t>
            </a:r>
            <a:r>
              <a:rPr lang="zh-CN" altLang="en-US" dirty="0"/>
              <a:t>的加锁</a:t>
            </a:r>
            <a:r>
              <a:rPr lang="en-US" altLang="zh-CN" dirty="0"/>
              <a:t>/</a:t>
            </a:r>
            <a:r>
              <a:rPr lang="zh-CN" altLang="en-US" dirty="0"/>
              <a:t>放锁动作不会省略。</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222250" y="202565"/>
            <a:ext cx="7096125" cy="612140"/>
          </a:xfrm>
          <a:prstGeom prst="rect">
            <a:avLst/>
          </a:prstGeom>
        </p:spPr>
        <p:txBody>
          <a:bodyPr anchor="ctr" anchorCtr="0"/>
          <a:lstStyle>
            <a:lvl1pPr algn="l" rtl="0" eaLnBrk="0" fontAlgn="base" hangingPunct="0">
              <a:spcBef>
                <a:spcPct val="0"/>
              </a:spcBef>
              <a:spcAft>
                <a:spcPct val="0"/>
              </a:spcAft>
              <a:defRPr kumimoji="1" lang="zh-CN" altLang="en-US" sz="2400" b="1" kern="0" dirty="0">
                <a:solidFill>
                  <a:srgbClr val="0099FF"/>
                </a:solidFill>
                <a:latin typeface="微软雅黑" pitchFamily="34" charset="-122"/>
                <a:ea typeface="微软雅黑" pitchFamily="34" charset="-122"/>
                <a:cs typeface="宋体" pitchFamily="2" charset="-122"/>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a:lstStyle>
          <a:p>
            <a:r>
              <a:rPr lang="zh-CN" altLang="en-US" dirty="0">
                <a:sym typeface="+mn-ea"/>
              </a:rPr>
              <a:t>一、事务和锁</a:t>
            </a:r>
            <a:endParaRPr dirty="0" smtClean="0"/>
          </a:p>
        </p:txBody>
      </p:sp>
      <p:sp>
        <p:nvSpPr>
          <p:cNvPr id="4" name="文本框 3"/>
          <p:cNvSpPr txBox="1"/>
          <p:nvPr/>
        </p:nvSpPr>
        <p:spPr>
          <a:xfrm>
            <a:off x="548640" y="1022349"/>
            <a:ext cx="10807700" cy="6463308"/>
          </a:xfrm>
          <a:prstGeom prst="rect">
            <a:avLst/>
          </a:prstGeom>
          <a:noFill/>
        </p:spPr>
        <p:txBody>
          <a:bodyPr wrap="square" rtlCol="0" anchor="t">
            <a:spAutoFit/>
          </a:bodyPr>
          <a:lstStyle/>
          <a:p>
            <a:r>
              <a:rPr lang="zh-CN" altLang="en-US" b="1" dirty="0">
                <a:latin typeface="华文中宋" charset="0"/>
                <a:ea typeface="华文中宋" charset="0"/>
              </a:rPr>
              <a:t>组合五：</a:t>
            </a:r>
            <a:r>
              <a:rPr lang="en-US" altLang="zh-CN" b="1" dirty="0">
                <a:latin typeface="华文中宋" charset="0"/>
                <a:ea typeface="华文中宋" charset="0"/>
              </a:rPr>
              <a:t>id</a:t>
            </a:r>
            <a:r>
              <a:rPr lang="zh-CN" altLang="en-US" b="1" dirty="0">
                <a:latin typeface="华文中宋" charset="0"/>
                <a:ea typeface="华文中宋" charset="0"/>
              </a:rPr>
              <a:t>列是主键，</a:t>
            </a:r>
            <a:r>
              <a:rPr lang="en-US" altLang="zh-CN" b="1" dirty="0">
                <a:latin typeface="华文中宋" charset="0"/>
                <a:ea typeface="华文中宋" charset="0"/>
              </a:rPr>
              <a:t>RR</a:t>
            </a:r>
            <a:r>
              <a:rPr lang="zh-CN" altLang="en-US" b="1" dirty="0">
                <a:latin typeface="华文中宋" charset="0"/>
                <a:ea typeface="华文中宋" charset="0"/>
              </a:rPr>
              <a:t>隔离</a:t>
            </a:r>
            <a:r>
              <a:rPr lang="zh-CN" altLang="en-US" b="1" dirty="0" smtClean="0">
                <a:latin typeface="华文中宋" charset="0"/>
                <a:ea typeface="华文中宋" charset="0"/>
              </a:rPr>
              <a:t>级别</a:t>
            </a:r>
            <a:endParaRPr lang="en-US" altLang="zh-CN" b="1" dirty="0" smtClean="0">
              <a:latin typeface="华文中宋" charset="0"/>
              <a:ea typeface="华文中宋" charset="0"/>
            </a:endParaRPr>
          </a:p>
          <a:p>
            <a:r>
              <a:rPr lang="en-US" altLang="zh-CN" dirty="0" smtClean="0">
                <a:latin typeface="华文中宋" charset="0"/>
                <a:ea typeface="华文中宋" charset="0"/>
              </a:rPr>
              <a:t>	</a:t>
            </a:r>
          </a:p>
          <a:p>
            <a:r>
              <a:rPr lang="en-US" altLang="zh-CN" dirty="0">
                <a:latin typeface="华文中宋" charset="0"/>
                <a:ea typeface="华文中宋" charset="0"/>
              </a:rPr>
              <a:t>	</a:t>
            </a:r>
            <a:r>
              <a:rPr lang="zh-CN" altLang="en-US" dirty="0" smtClean="0">
                <a:latin typeface="华文中宋" charset="0"/>
                <a:ea typeface="华文中宋" charset="0"/>
              </a:rPr>
              <a:t>与</a:t>
            </a:r>
            <a:r>
              <a:rPr lang="zh-CN" altLang="en-US" dirty="0">
                <a:latin typeface="华文中宋" charset="0"/>
                <a:ea typeface="华文中宋" charset="0"/>
              </a:rPr>
              <a:t>组合一一致</a:t>
            </a:r>
            <a:r>
              <a:rPr lang="zh-CN" altLang="en-US" dirty="0" smtClean="0">
                <a:latin typeface="华文中宋" charset="0"/>
                <a:ea typeface="华文中宋" charset="0"/>
              </a:rPr>
              <a:t>。</a:t>
            </a:r>
            <a:endParaRPr lang="en-US" altLang="zh-CN" dirty="0" smtClean="0">
              <a:latin typeface="华文中宋" charset="0"/>
              <a:ea typeface="华文中宋" charset="0"/>
            </a:endParaRPr>
          </a:p>
          <a:p>
            <a:endParaRPr lang="en-US" altLang="zh-CN" dirty="0">
              <a:latin typeface="华文中宋" charset="0"/>
              <a:ea typeface="华文中宋" charset="0"/>
            </a:endParaRPr>
          </a:p>
          <a:p>
            <a:pPr marL="0" lvl="1"/>
            <a:r>
              <a:rPr lang="zh-CN" altLang="en-US" b="1" dirty="0"/>
              <a:t>组合六：</a:t>
            </a:r>
            <a:r>
              <a:rPr lang="en-US" altLang="zh-CN" b="1" dirty="0"/>
              <a:t>id</a:t>
            </a:r>
            <a:r>
              <a:rPr lang="zh-CN" altLang="en-US" b="1" dirty="0"/>
              <a:t>列是唯一索引，</a:t>
            </a:r>
            <a:r>
              <a:rPr lang="en-US" altLang="zh-CN" b="1" dirty="0"/>
              <a:t>RR</a:t>
            </a:r>
            <a:r>
              <a:rPr lang="zh-CN" altLang="en-US" b="1" dirty="0"/>
              <a:t>隔离级别</a:t>
            </a:r>
          </a:p>
          <a:p>
            <a:endParaRPr lang="en-US" altLang="zh-CN" dirty="0" smtClean="0">
              <a:latin typeface="华文中宋" charset="0"/>
              <a:ea typeface="华文中宋" charset="0"/>
            </a:endParaRPr>
          </a:p>
          <a:p>
            <a:r>
              <a:rPr lang="en-US" altLang="zh-CN" dirty="0">
                <a:latin typeface="华文中宋" charset="0"/>
                <a:ea typeface="华文中宋" charset="0"/>
              </a:rPr>
              <a:t>	</a:t>
            </a:r>
            <a:r>
              <a:rPr lang="zh-CN" altLang="en-US" dirty="0">
                <a:latin typeface="华文中宋" charset="0"/>
                <a:ea typeface="华文中宋" charset="0"/>
              </a:rPr>
              <a:t>与</a:t>
            </a:r>
            <a:r>
              <a:rPr lang="zh-CN" altLang="en-US" dirty="0" smtClean="0">
                <a:latin typeface="华文中宋" charset="0"/>
                <a:ea typeface="华文中宋" charset="0"/>
              </a:rPr>
              <a:t>组合二一致。</a:t>
            </a:r>
            <a:endParaRPr lang="en-US" altLang="zh-CN" dirty="0" smtClean="0">
              <a:latin typeface="华文中宋" charset="0"/>
              <a:ea typeface="华文中宋" charset="0"/>
            </a:endParaRPr>
          </a:p>
          <a:p>
            <a:endParaRPr lang="en-US" altLang="zh-CN" dirty="0" smtClean="0">
              <a:latin typeface="华文中宋" charset="0"/>
              <a:ea typeface="华文中宋" charset="0"/>
            </a:endParaRPr>
          </a:p>
          <a:p>
            <a:pPr marL="0" lvl="1"/>
            <a:r>
              <a:rPr lang="zh-CN" altLang="en-US" b="1" dirty="0"/>
              <a:t>组合七：</a:t>
            </a:r>
            <a:r>
              <a:rPr lang="en-US" altLang="zh-CN" b="1" dirty="0"/>
              <a:t>id</a:t>
            </a:r>
            <a:r>
              <a:rPr lang="zh-CN" altLang="en-US" b="1" dirty="0"/>
              <a:t>列是非唯一索引，</a:t>
            </a:r>
            <a:r>
              <a:rPr lang="en-US" altLang="zh-CN" b="1" dirty="0"/>
              <a:t>RR</a:t>
            </a:r>
            <a:r>
              <a:rPr lang="zh-CN" altLang="en-US" b="1" dirty="0"/>
              <a:t>隔离</a:t>
            </a:r>
            <a:r>
              <a:rPr lang="zh-CN" altLang="en-US" b="1" dirty="0" smtClean="0"/>
              <a:t>级别</a:t>
            </a:r>
            <a:endParaRPr lang="en-US" altLang="zh-CN" b="1" dirty="0" smtClean="0"/>
          </a:p>
          <a:p>
            <a:pPr marL="0" lvl="1"/>
            <a:endParaRPr lang="en-US" altLang="zh-CN" b="1" dirty="0"/>
          </a:p>
          <a:p>
            <a:pPr marL="0" lvl="1"/>
            <a:r>
              <a:rPr lang="en-US" altLang="zh-CN" dirty="0" smtClean="0"/>
              <a:t>id</a:t>
            </a:r>
            <a:r>
              <a:rPr lang="zh-CN" altLang="en-US" dirty="0" smtClean="0"/>
              <a:t>非唯一</a:t>
            </a:r>
            <a:r>
              <a:rPr lang="zh-CN" altLang="en-US" dirty="0"/>
              <a:t>索引</a:t>
            </a:r>
            <a:endParaRPr lang="en-US" altLang="zh-CN" dirty="0" smtClean="0"/>
          </a:p>
          <a:p>
            <a:pPr marL="0" lvl="1"/>
            <a:endParaRPr lang="en-US" altLang="zh-CN" b="1" dirty="0"/>
          </a:p>
          <a:p>
            <a:pPr marL="0" lvl="1"/>
            <a:endParaRPr lang="en-US" altLang="zh-CN" b="1" dirty="0" smtClean="0"/>
          </a:p>
          <a:p>
            <a:pPr marL="0" lvl="1"/>
            <a:endParaRPr lang="en-US" altLang="zh-CN" b="1" dirty="0"/>
          </a:p>
          <a:p>
            <a:pPr marL="0" lvl="1"/>
            <a:endParaRPr lang="en-US" altLang="zh-CN" b="1" dirty="0" smtClean="0"/>
          </a:p>
          <a:p>
            <a:pPr marL="0" lvl="1"/>
            <a:r>
              <a:rPr lang="en-US" altLang="zh-CN" b="1" dirty="0" smtClean="0"/>
              <a:t>				</a:t>
            </a:r>
            <a:r>
              <a:rPr lang="zh-CN" altLang="en-US" dirty="0" smtClean="0"/>
              <a:t>数据表</a:t>
            </a:r>
            <a:endParaRPr lang="zh-CN" altLang="en-US" dirty="0"/>
          </a:p>
          <a:p>
            <a:endParaRPr lang="en-US" altLang="zh-CN" dirty="0">
              <a:latin typeface="华文中宋" charset="0"/>
              <a:ea typeface="华文中宋" charset="0"/>
            </a:endParaRPr>
          </a:p>
          <a:p>
            <a:r>
              <a:rPr lang="en-US" altLang="zh-CN" dirty="0" smtClean="0"/>
              <a:t>	Repeatable </a:t>
            </a:r>
            <a:r>
              <a:rPr lang="en-US" altLang="zh-CN" dirty="0"/>
              <a:t>Read</a:t>
            </a:r>
            <a:r>
              <a:rPr lang="zh-CN" altLang="en-US" dirty="0"/>
              <a:t>隔离级别下，</a:t>
            </a:r>
            <a:r>
              <a:rPr lang="en-US" altLang="zh-CN" dirty="0"/>
              <a:t>id</a:t>
            </a:r>
            <a:r>
              <a:rPr lang="zh-CN" altLang="en-US" dirty="0"/>
              <a:t>列上有一个非唯一</a:t>
            </a:r>
            <a:r>
              <a:rPr lang="zh-CN" altLang="en-US" dirty="0" smtClean="0"/>
              <a:t>索引</a:t>
            </a:r>
            <a:r>
              <a:rPr lang="zh-CN" altLang="en-US" dirty="0"/>
              <a:t>。</a:t>
            </a:r>
            <a:r>
              <a:rPr lang="zh-CN" altLang="en-US" dirty="0" smtClean="0"/>
              <a:t>首先</a:t>
            </a:r>
            <a:r>
              <a:rPr lang="zh-CN" altLang="en-US" dirty="0"/>
              <a:t>，通过</a:t>
            </a:r>
            <a:r>
              <a:rPr lang="en-US" altLang="zh-CN" dirty="0"/>
              <a:t>id</a:t>
            </a:r>
            <a:r>
              <a:rPr lang="zh-CN" altLang="en-US" dirty="0"/>
              <a:t>索引定位到第一条满足查询条件的记录，加记录上的</a:t>
            </a:r>
            <a:r>
              <a:rPr lang="en-US" altLang="zh-CN" dirty="0"/>
              <a:t>X</a:t>
            </a:r>
            <a:r>
              <a:rPr lang="zh-CN" altLang="en-US" dirty="0"/>
              <a:t>锁，加</a:t>
            </a:r>
            <a:r>
              <a:rPr lang="en-US" altLang="zh-CN" dirty="0"/>
              <a:t>GAP</a:t>
            </a:r>
            <a:r>
              <a:rPr lang="zh-CN" altLang="en-US" dirty="0"/>
              <a:t>上的</a:t>
            </a:r>
            <a:r>
              <a:rPr lang="en-US" altLang="zh-CN" dirty="0"/>
              <a:t>GAP</a:t>
            </a:r>
            <a:r>
              <a:rPr lang="zh-CN" altLang="en-US" dirty="0"/>
              <a:t>锁，然后加主键聚簇索引上的记录</a:t>
            </a:r>
            <a:r>
              <a:rPr lang="en-US" altLang="zh-CN" dirty="0"/>
              <a:t>X</a:t>
            </a:r>
            <a:r>
              <a:rPr lang="zh-CN" altLang="en-US" dirty="0"/>
              <a:t>锁，然后返回；然后读取下一条，重复进行。直至进行到第一条不满足条件的</a:t>
            </a:r>
            <a:r>
              <a:rPr lang="zh-CN" altLang="en-US" dirty="0" smtClean="0"/>
              <a:t>记录才会</a:t>
            </a:r>
            <a:r>
              <a:rPr lang="zh-CN" altLang="en-US" dirty="0"/>
              <a:t>结束</a:t>
            </a:r>
            <a:r>
              <a:rPr lang="zh-CN" altLang="en-US" dirty="0" smtClean="0"/>
              <a:t>，</a:t>
            </a:r>
            <a:r>
              <a:rPr lang="zh-CN" altLang="en-US" dirty="0"/>
              <a:t>此时，不需要加记录</a:t>
            </a:r>
            <a:r>
              <a:rPr lang="en-US" altLang="zh-CN" dirty="0"/>
              <a:t>X</a:t>
            </a:r>
            <a:r>
              <a:rPr lang="zh-CN" altLang="en-US" dirty="0"/>
              <a:t>锁，但是仍旧需要加</a:t>
            </a:r>
            <a:r>
              <a:rPr lang="en-US" altLang="zh-CN" dirty="0"/>
              <a:t>GAP</a:t>
            </a:r>
            <a:r>
              <a:rPr lang="zh-CN" altLang="en-US" dirty="0"/>
              <a:t>锁，最后返回结束。</a:t>
            </a:r>
            <a:endParaRPr lang="en-US" altLang="zh-CN" dirty="0" smtClean="0">
              <a:latin typeface="华文中宋" charset="0"/>
              <a:ea typeface="华文中宋" charset="0"/>
            </a:endParaRPr>
          </a:p>
          <a:p>
            <a:endParaRPr lang="en-US" altLang="zh-CN" dirty="0" smtClean="0">
              <a:latin typeface="华文中宋" charset="0"/>
              <a:ea typeface="华文中宋" charset="0"/>
            </a:endParaRPr>
          </a:p>
          <a:p>
            <a:endParaRPr lang="zh-CN" altLang="en-US" dirty="0">
              <a:latin typeface="华文中宋" charset="0"/>
              <a:ea typeface="华文中宋"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4168046757"/>
              </p:ext>
            </p:extLst>
          </p:nvPr>
        </p:nvGraphicFramePr>
        <p:xfrm>
          <a:off x="2027585" y="3782161"/>
          <a:ext cx="3366050" cy="731520"/>
        </p:xfrm>
        <a:graphic>
          <a:graphicData uri="http://schemas.openxmlformats.org/drawingml/2006/table">
            <a:tbl>
              <a:tblPr firstRow="1" bandRow="1">
                <a:tableStyleId>{5C22544A-7EE6-4342-B048-85BDC9FD1C3A}</a:tableStyleId>
              </a:tblPr>
              <a:tblGrid>
                <a:gridCol w="757173"/>
                <a:gridCol w="370987"/>
                <a:gridCol w="343822"/>
                <a:gridCol w="490660"/>
                <a:gridCol w="490660"/>
                <a:gridCol w="490660"/>
                <a:gridCol w="422088"/>
              </a:tblGrid>
              <a:tr h="0">
                <a:tc>
                  <a:txBody>
                    <a:bodyPr/>
                    <a:lstStyle/>
                    <a:p>
                      <a:r>
                        <a:rPr lang="en-US" altLang="zh-CN" dirty="0" smtClean="0"/>
                        <a:t>id</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3</a:t>
                      </a:r>
                      <a:endParaRPr lang="zh-CN" altLang="en-US" dirty="0"/>
                    </a:p>
                  </a:txBody>
                  <a:tcPr/>
                </a:tc>
                <a:tc>
                  <a:txBody>
                    <a:bodyPr/>
                    <a:lstStyle/>
                    <a:p>
                      <a:pPr marL="0" algn="l" defTabSz="914400" rtl="0" eaLnBrk="1" latinLnBrk="0" hangingPunct="1"/>
                      <a:r>
                        <a:rPr lang="en-US" altLang="zh-CN" sz="1800" kern="1200" dirty="0" smtClean="0">
                          <a:solidFill>
                            <a:schemeClr val="dk1"/>
                          </a:solidFill>
                          <a:latin typeface="+mn-lt"/>
                          <a:ea typeface="+mn-ea"/>
                          <a:cs typeface="+mn-cs"/>
                        </a:rPr>
                        <a:t>5</a:t>
                      </a:r>
                      <a:endParaRPr lang="zh-CN" altLang="en-US" sz="1800" kern="1200" dirty="0">
                        <a:solidFill>
                          <a:schemeClr val="dk1"/>
                        </a:solidFill>
                        <a:latin typeface="+mn-lt"/>
                        <a:ea typeface="+mn-ea"/>
                        <a:cs typeface="+mn-cs"/>
                      </a:endParaRPr>
                    </a:p>
                  </a:txBody>
                  <a:tcPr>
                    <a:solidFill>
                      <a:srgbClr val="FFFF00"/>
                    </a:solidFill>
                  </a:tcPr>
                </a:tc>
                <a:tc>
                  <a:txBody>
                    <a:bodyPr/>
                    <a:lstStyle/>
                    <a:p>
                      <a:r>
                        <a:rPr lang="en-US" altLang="zh-CN" dirty="0" smtClean="0"/>
                        <a:t>5</a:t>
                      </a:r>
                      <a:endParaRPr lang="zh-CN" altLang="en-US" dirty="0"/>
                    </a:p>
                  </a:txBody>
                  <a:tcPr>
                    <a:solidFill>
                      <a:srgbClr val="FFFF00"/>
                    </a:solidFill>
                  </a:tcPr>
                </a:tc>
                <a:tc>
                  <a:txBody>
                    <a:bodyPr/>
                    <a:lstStyle/>
                    <a:p>
                      <a:r>
                        <a:rPr lang="en-US" altLang="zh-CN" dirty="0" smtClean="0"/>
                        <a:t>6</a:t>
                      </a:r>
                      <a:endParaRPr lang="zh-CN" altLang="en-US" dirty="0"/>
                    </a:p>
                  </a:txBody>
                  <a:tcPr>
                    <a:solidFill>
                      <a:schemeClr val="accent1">
                        <a:lumMod val="90000"/>
                      </a:schemeClr>
                    </a:solidFill>
                  </a:tcPr>
                </a:tc>
              </a:tr>
              <a:tr h="0">
                <a:tc>
                  <a:txBody>
                    <a:bodyPr/>
                    <a:lstStyle/>
                    <a:p>
                      <a:r>
                        <a:rPr lang="en-US" altLang="zh-CN" dirty="0" smtClean="0"/>
                        <a:t>name</a:t>
                      </a:r>
                      <a:endParaRPr lang="zh-CN" altLang="en-US" dirty="0"/>
                    </a:p>
                  </a:txBody>
                  <a:tcPr/>
                </a:tc>
                <a:tc>
                  <a:txBody>
                    <a:bodyPr/>
                    <a:lstStyle/>
                    <a:p>
                      <a:r>
                        <a:rPr lang="en-US" altLang="zh-CN" dirty="0" smtClean="0"/>
                        <a:t>a</a:t>
                      </a:r>
                      <a:endParaRPr lang="zh-CN" altLang="en-US" dirty="0"/>
                    </a:p>
                  </a:txBody>
                  <a:tcPr/>
                </a:tc>
                <a:tc>
                  <a:txBody>
                    <a:bodyPr/>
                    <a:lstStyle/>
                    <a:p>
                      <a:r>
                        <a:rPr lang="en-US" altLang="zh-CN" dirty="0" smtClean="0"/>
                        <a:t>b</a:t>
                      </a:r>
                      <a:endParaRPr lang="zh-CN" altLang="en-US" dirty="0"/>
                    </a:p>
                  </a:txBody>
                  <a:tcPr/>
                </a:tc>
                <a:tc>
                  <a:txBody>
                    <a:bodyPr/>
                    <a:lstStyle/>
                    <a:p>
                      <a:r>
                        <a:rPr lang="en-US" altLang="zh-CN" dirty="0" smtClean="0"/>
                        <a:t>c</a:t>
                      </a:r>
                      <a:endParaRPr lang="zh-CN" altLang="en-US" dirty="0"/>
                    </a:p>
                  </a:txBody>
                  <a:tcPr/>
                </a:tc>
                <a:tc>
                  <a:txBody>
                    <a:bodyPr/>
                    <a:lstStyle/>
                    <a:p>
                      <a:pPr marL="0" algn="l" defTabSz="914400" rtl="0" eaLnBrk="1" latinLnBrk="0" hangingPunct="1"/>
                      <a:r>
                        <a:rPr lang="en-US" altLang="zh-CN" sz="1800" kern="1200" dirty="0" smtClean="0">
                          <a:solidFill>
                            <a:schemeClr val="dk1"/>
                          </a:solidFill>
                          <a:latin typeface="+mn-lt"/>
                          <a:ea typeface="+mn-ea"/>
                          <a:cs typeface="+mn-cs"/>
                        </a:rPr>
                        <a:t>d</a:t>
                      </a:r>
                      <a:endParaRPr lang="zh-CN" altLang="en-US" sz="1800" kern="1200" dirty="0">
                        <a:solidFill>
                          <a:schemeClr val="dk1"/>
                        </a:solidFill>
                        <a:latin typeface="+mn-lt"/>
                        <a:ea typeface="+mn-ea"/>
                        <a:cs typeface="+mn-cs"/>
                      </a:endParaRPr>
                    </a:p>
                  </a:txBody>
                  <a:tcPr>
                    <a:solidFill>
                      <a:srgbClr val="FFFF00"/>
                    </a:solidFill>
                  </a:tcPr>
                </a:tc>
                <a:tc>
                  <a:txBody>
                    <a:bodyPr/>
                    <a:lstStyle/>
                    <a:p>
                      <a:r>
                        <a:rPr lang="en-US" altLang="zh-CN" dirty="0" smtClean="0"/>
                        <a:t>e</a:t>
                      </a:r>
                      <a:endParaRPr lang="zh-CN" altLang="en-US" dirty="0"/>
                    </a:p>
                  </a:txBody>
                  <a:tcPr>
                    <a:solidFill>
                      <a:srgbClr val="FFFF00"/>
                    </a:solidFill>
                  </a:tcPr>
                </a:tc>
                <a:tc>
                  <a:txBody>
                    <a:bodyPr/>
                    <a:lstStyle/>
                    <a:p>
                      <a:r>
                        <a:rPr lang="en-US" altLang="zh-CN" dirty="0" smtClean="0"/>
                        <a:t>f</a:t>
                      </a:r>
                      <a:endParaRPr lang="zh-CN" altLang="en-US" dirty="0"/>
                    </a:p>
                  </a:txBody>
                  <a:tcPr>
                    <a:solidFill>
                      <a:schemeClr val="accent1">
                        <a:lumMod val="90000"/>
                      </a:schemeClr>
                    </a:solidFill>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363749852"/>
              </p:ext>
            </p:extLst>
          </p:nvPr>
        </p:nvGraphicFramePr>
        <p:xfrm>
          <a:off x="3484720" y="4925894"/>
          <a:ext cx="3949148" cy="731520"/>
        </p:xfrm>
        <a:graphic>
          <a:graphicData uri="http://schemas.openxmlformats.org/drawingml/2006/table">
            <a:tbl>
              <a:tblPr firstRow="1" bandRow="1">
                <a:tableStyleId>{5C22544A-7EE6-4342-B048-85BDC9FD1C3A}</a:tableStyleId>
              </a:tblPr>
              <a:tblGrid>
                <a:gridCol w="835489"/>
                <a:gridCol w="397565"/>
                <a:gridCol w="459438"/>
                <a:gridCol w="564164"/>
                <a:gridCol w="564164"/>
                <a:gridCol w="564164"/>
                <a:gridCol w="564164"/>
              </a:tblGrid>
              <a:tr h="0">
                <a:tc>
                  <a:txBody>
                    <a:bodyPr/>
                    <a:lstStyle/>
                    <a:p>
                      <a:r>
                        <a:rPr lang="en-US" altLang="zh-CN" dirty="0" smtClean="0"/>
                        <a:t>name</a:t>
                      </a:r>
                      <a:endParaRPr lang="zh-CN" altLang="en-US" dirty="0"/>
                    </a:p>
                  </a:txBody>
                  <a:tcPr/>
                </a:tc>
                <a:tc>
                  <a:txBody>
                    <a:bodyPr/>
                    <a:lstStyle/>
                    <a:p>
                      <a:r>
                        <a:rPr lang="en-US" altLang="zh-CN" dirty="0" smtClean="0"/>
                        <a:t>a</a:t>
                      </a:r>
                      <a:endParaRPr lang="zh-CN" altLang="en-US" dirty="0"/>
                    </a:p>
                  </a:txBody>
                  <a:tcPr/>
                </a:tc>
                <a:tc>
                  <a:txBody>
                    <a:bodyPr/>
                    <a:lstStyle/>
                    <a:p>
                      <a:r>
                        <a:rPr lang="en-US" altLang="zh-CN" dirty="0" smtClean="0"/>
                        <a:t>b</a:t>
                      </a:r>
                      <a:endParaRPr lang="zh-CN" altLang="en-US" dirty="0"/>
                    </a:p>
                  </a:txBody>
                  <a:tcPr/>
                </a:tc>
                <a:tc>
                  <a:txBody>
                    <a:bodyPr/>
                    <a:lstStyle/>
                    <a:p>
                      <a:r>
                        <a:rPr lang="en-US" altLang="zh-CN" dirty="0" smtClean="0"/>
                        <a:t>c</a:t>
                      </a:r>
                      <a:endParaRPr lang="zh-CN" altLang="en-US" dirty="0"/>
                    </a:p>
                  </a:txBody>
                  <a:tcPr/>
                </a:tc>
                <a:tc>
                  <a:txBody>
                    <a:bodyPr/>
                    <a:lstStyle/>
                    <a:p>
                      <a:r>
                        <a:rPr lang="en-US" altLang="zh-CN" dirty="0" smtClean="0"/>
                        <a:t>d</a:t>
                      </a:r>
                      <a:endParaRPr lang="zh-CN" altLang="en-US" dirty="0"/>
                    </a:p>
                  </a:txBody>
                  <a:tcPr>
                    <a:solidFill>
                      <a:srgbClr val="FFFF00"/>
                    </a:solidFill>
                  </a:tcPr>
                </a:tc>
                <a:tc>
                  <a:txBody>
                    <a:bodyPr/>
                    <a:lstStyle/>
                    <a:p>
                      <a:r>
                        <a:rPr lang="en-US" altLang="zh-CN" dirty="0" smtClean="0"/>
                        <a:t>e</a:t>
                      </a:r>
                      <a:endParaRPr lang="zh-CN" altLang="en-US" dirty="0"/>
                    </a:p>
                  </a:txBody>
                  <a:tcPr>
                    <a:solidFill>
                      <a:srgbClr val="FFFF00"/>
                    </a:solidFill>
                  </a:tcPr>
                </a:tc>
                <a:tc>
                  <a:txBody>
                    <a:bodyPr/>
                    <a:lstStyle/>
                    <a:p>
                      <a:r>
                        <a:rPr lang="en-US" altLang="zh-CN" dirty="0" smtClean="0"/>
                        <a:t>6</a:t>
                      </a:r>
                      <a:endParaRPr lang="zh-CN" altLang="en-US" dirty="0"/>
                    </a:p>
                  </a:txBody>
                  <a:tcPr>
                    <a:solidFill>
                      <a:schemeClr val="accent1">
                        <a:lumMod val="90000"/>
                      </a:schemeClr>
                    </a:solidFill>
                  </a:tcPr>
                </a:tc>
              </a:tr>
              <a:tr h="0">
                <a:tc>
                  <a:txBody>
                    <a:bodyPr/>
                    <a:lstStyle/>
                    <a:p>
                      <a:r>
                        <a:rPr lang="en-US" altLang="zh-CN" dirty="0" smtClean="0"/>
                        <a:t>id</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3</a:t>
                      </a:r>
                      <a:endParaRPr lang="zh-CN" altLang="en-US" dirty="0"/>
                    </a:p>
                  </a:txBody>
                  <a:tcPr/>
                </a:tc>
                <a:tc>
                  <a:txBody>
                    <a:bodyPr/>
                    <a:lstStyle/>
                    <a:p>
                      <a:r>
                        <a:rPr lang="en-US" altLang="zh-CN" dirty="0" smtClean="0"/>
                        <a:t>5</a:t>
                      </a:r>
                      <a:endParaRPr lang="zh-CN" altLang="en-US" dirty="0"/>
                    </a:p>
                  </a:txBody>
                  <a:tcPr>
                    <a:solidFill>
                      <a:srgbClr val="FFFF00"/>
                    </a:solidFill>
                  </a:tcPr>
                </a:tc>
                <a:tc>
                  <a:txBody>
                    <a:bodyPr/>
                    <a:lstStyle/>
                    <a:p>
                      <a:r>
                        <a:rPr lang="en-US" altLang="zh-CN" dirty="0" smtClean="0"/>
                        <a:t>5</a:t>
                      </a:r>
                      <a:endParaRPr lang="zh-CN" altLang="en-US" dirty="0"/>
                    </a:p>
                  </a:txBody>
                  <a:tcPr>
                    <a:solidFill>
                      <a:srgbClr val="FFFF00"/>
                    </a:solidFill>
                  </a:tcPr>
                </a:tc>
                <a:tc>
                  <a:txBody>
                    <a:bodyPr/>
                    <a:lstStyle/>
                    <a:p>
                      <a:r>
                        <a:rPr lang="en-US" altLang="zh-CN" dirty="0" smtClean="0"/>
                        <a:t>f</a:t>
                      </a:r>
                      <a:endParaRPr lang="zh-CN" altLang="en-US" dirty="0"/>
                    </a:p>
                  </a:txBody>
                  <a:tcPr>
                    <a:solidFill>
                      <a:schemeClr val="accent1">
                        <a:lumMod val="90000"/>
                      </a:schemeClr>
                    </a:solidFill>
                  </a:tcPr>
                </a:tc>
              </a:tr>
            </a:tbl>
          </a:graphicData>
        </a:graphic>
      </p:graphicFrame>
      <p:cxnSp>
        <p:nvCxnSpPr>
          <p:cNvPr id="7" name="直接箭头连接符 6"/>
          <p:cNvCxnSpPr/>
          <p:nvPr/>
        </p:nvCxnSpPr>
        <p:spPr>
          <a:xfrm>
            <a:off x="4015409" y="4338669"/>
            <a:ext cx="1828800" cy="732069"/>
          </a:xfrm>
          <a:prstGeom prst="straightConnector1">
            <a:avLst/>
          </a:prstGeom>
          <a:ln>
            <a:prstDash val="sysDash"/>
            <a:tailEnd type="arrow"/>
          </a:ln>
        </p:spPr>
        <p:style>
          <a:lnRef idx="1">
            <a:schemeClr val="dk1"/>
          </a:lnRef>
          <a:fillRef idx="0">
            <a:schemeClr val="dk1"/>
          </a:fillRef>
          <a:effectRef idx="0">
            <a:schemeClr val="dk1"/>
          </a:effectRef>
          <a:fontRef idx="minor">
            <a:schemeClr val="tx1"/>
          </a:fontRef>
        </p:style>
      </p:cxnSp>
      <p:cxnSp>
        <p:nvCxnSpPr>
          <p:cNvPr id="8" name="直接箭头连接符 7"/>
          <p:cNvCxnSpPr/>
          <p:nvPr/>
        </p:nvCxnSpPr>
        <p:spPr>
          <a:xfrm>
            <a:off x="4558892" y="4338669"/>
            <a:ext cx="1893548" cy="732069"/>
          </a:xfrm>
          <a:prstGeom prst="straightConnector1">
            <a:avLst/>
          </a:prstGeom>
          <a:ln>
            <a:prstDash val="sysDash"/>
            <a:tailEnd type="arrow"/>
          </a:ln>
        </p:spPr>
        <p:style>
          <a:lnRef idx="1">
            <a:schemeClr val="dk1"/>
          </a:lnRef>
          <a:fillRef idx="0">
            <a:schemeClr val="dk1"/>
          </a:fillRef>
          <a:effectRef idx="0">
            <a:schemeClr val="dk1"/>
          </a:effectRef>
          <a:fontRef idx="minor">
            <a:schemeClr val="tx1"/>
          </a:fontRef>
        </p:style>
      </p:cxnSp>
      <p:cxnSp>
        <p:nvCxnSpPr>
          <p:cNvPr id="9" name="直接箭头连接符 8"/>
          <p:cNvCxnSpPr/>
          <p:nvPr/>
        </p:nvCxnSpPr>
        <p:spPr>
          <a:xfrm flipH="1">
            <a:off x="4015409" y="3533485"/>
            <a:ext cx="1086967" cy="41432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0" name="直接箭头连接符 9"/>
          <p:cNvCxnSpPr/>
          <p:nvPr/>
        </p:nvCxnSpPr>
        <p:spPr>
          <a:xfrm flipH="1">
            <a:off x="4558892" y="3533485"/>
            <a:ext cx="543484" cy="41432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5102376" y="3418118"/>
            <a:ext cx="569387" cy="369332"/>
          </a:xfrm>
          <a:prstGeom prst="rect">
            <a:avLst/>
          </a:prstGeom>
          <a:noFill/>
        </p:spPr>
        <p:txBody>
          <a:bodyPr wrap="none" rtlCol="0">
            <a:spAutoFit/>
          </a:bodyPr>
          <a:lstStyle/>
          <a:p>
            <a:r>
              <a:rPr lang="en-US" altLang="zh-CN" dirty="0" smtClean="0"/>
              <a:t>X</a:t>
            </a:r>
            <a:r>
              <a:rPr lang="zh-CN" altLang="en-US" dirty="0" smtClean="0"/>
              <a:t>锁</a:t>
            </a:r>
            <a:endParaRPr lang="zh-CN" altLang="en-US" dirty="0"/>
          </a:p>
        </p:txBody>
      </p:sp>
      <p:cxnSp>
        <p:nvCxnSpPr>
          <p:cNvPr id="12" name="直接箭头连接符 11"/>
          <p:cNvCxnSpPr/>
          <p:nvPr/>
        </p:nvCxnSpPr>
        <p:spPr>
          <a:xfrm flipH="1">
            <a:off x="5952492" y="4739435"/>
            <a:ext cx="673890" cy="40948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3" name="直接箭头连接符 12"/>
          <p:cNvCxnSpPr/>
          <p:nvPr/>
        </p:nvCxnSpPr>
        <p:spPr>
          <a:xfrm flipH="1">
            <a:off x="6470118" y="4739435"/>
            <a:ext cx="156264" cy="33130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6626382" y="4485308"/>
            <a:ext cx="569387" cy="369332"/>
          </a:xfrm>
          <a:prstGeom prst="rect">
            <a:avLst/>
          </a:prstGeom>
          <a:noFill/>
        </p:spPr>
        <p:txBody>
          <a:bodyPr wrap="none" rtlCol="0">
            <a:spAutoFit/>
          </a:bodyPr>
          <a:lstStyle/>
          <a:p>
            <a:r>
              <a:rPr lang="en-US" altLang="zh-CN" dirty="0" smtClean="0"/>
              <a:t>X</a:t>
            </a:r>
            <a:r>
              <a:rPr lang="zh-CN" altLang="en-US" dirty="0" smtClean="0"/>
              <a:t>锁</a:t>
            </a:r>
            <a:endParaRPr lang="zh-CN" altLang="en-US" dirty="0"/>
          </a:p>
        </p:txBody>
      </p:sp>
      <p:cxnSp>
        <p:nvCxnSpPr>
          <p:cNvPr id="39" name="直接箭头连接符 38"/>
          <p:cNvCxnSpPr/>
          <p:nvPr/>
        </p:nvCxnSpPr>
        <p:spPr>
          <a:xfrm flipV="1">
            <a:off x="2345635" y="4513681"/>
            <a:ext cx="1669774" cy="43049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0" name="直接箭头连接符 39"/>
          <p:cNvCxnSpPr/>
          <p:nvPr/>
        </p:nvCxnSpPr>
        <p:spPr>
          <a:xfrm flipV="1">
            <a:off x="2345635" y="4475908"/>
            <a:ext cx="2040903" cy="46826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1" name="直接箭头连接符 40"/>
          <p:cNvCxnSpPr/>
          <p:nvPr/>
        </p:nvCxnSpPr>
        <p:spPr>
          <a:xfrm flipV="1">
            <a:off x="2345635" y="4485309"/>
            <a:ext cx="2584174" cy="45886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5" name="TextBox 44"/>
          <p:cNvSpPr txBox="1"/>
          <p:nvPr/>
        </p:nvSpPr>
        <p:spPr>
          <a:xfrm>
            <a:off x="1456908" y="4714742"/>
            <a:ext cx="902811" cy="369332"/>
          </a:xfrm>
          <a:prstGeom prst="rect">
            <a:avLst/>
          </a:prstGeom>
          <a:noFill/>
        </p:spPr>
        <p:txBody>
          <a:bodyPr wrap="none" rtlCol="0">
            <a:spAutoFit/>
          </a:bodyPr>
          <a:lstStyle/>
          <a:p>
            <a:r>
              <a:rPr lang="en-US" altLang="zh-CN" dirty="0" smtClean="0"/>
              <a:t>GAP</a:t>
            </a:r>
            <a:r>
              <a:rPr lang="zh-CN" altLang="en-US" dirty="0" smtClean="0"/>
              <a:t>锁</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smtClean="0"/>
              <a:t>目录</a:t>
            </a:r>
            <a:endParaRPr kumimoji="1" lang="zh-CN" altLang="en-US" dirty="0"/>
          </a:p>
        </p:txBody>
      </p:sp>
      <p:sp>
        <p:nvSpPr>
          <p:cNvPr id="3" name="内容占位符 2"/>
          <p:cNvSpPr>
            <a:spLocks noGrp="1"/>
          </p:cNvSpPr>
          <p:nvPr>
            <p:ph idx="1"/>
          </p:nvPr>
        </p:nvSpPr>
        <p:spPr/>
        <p:txBody>
          <a:bodyPr/>
          <a:lstStyle/>
          <a:p>
            <a:pPr>
              <a:buFont typeface="Wingdings" charset="0"/>
              <a:buChar char="p"/>
            </a:pPr>
            <a:r>
              <a:rPr kumimoji="1" lang="zh-CN" altLang="en-US" dirty="0" smtClean="0">
                <a:latin typeface="微软雅黑" charset="0"/>
                <a:ea typeface="微软雅黑" charset="0"/>
              </a:rPr>
              <a:t>事务和锁</a:t>
            </a:r>
          </a:p>
          <a:p>
            <a:pPr>
              <a:buFont typeface="Wingdings" charset="0"/>
              <a:buChar char="p"/>
            </a:pPr>
            <a:r>
              <a:rPr kumimoji="1" lang="zh-CN" altLang="en-US" dirty="0" smtClean="0">
                <a:latin typeface="微软雅黑" charset="0"/>
                <a:ea typeface="微软雅黑" charset="0"/>
              </a:rPr>
              <a:t>常用</a:t>
            </a:r>
            <a:r>
              <a:rPr kumimoji="1" lang="en-US" altLang="zh-CN" dirty="0" smtClean="0">
                <a:latin typeface="微软雅黑" charset="0"/>
                <a:ea typeface="微软雅黑" charset="0"/>
              </a:rPr>
              <a:t>SQL</a:t>
            </a:r>
            <a:r>
              <a:rPr kumimoji="1" lang="zh-CN" altLang="en-US" dirty="0" smtClean="0">
                <a:latin typeface="微软雅黑" charset="0"/>
                <a:ea typeface="微软雅黑" charset="0"/>
              </a:rPr>
              <a:t>性能优化</a:t>
            </a:r>
            <a:endParaRPr kumimoji="1" lang="zh-CN" altLang="en-US" dirty="0">
              <a:latin typeface="微软雅黑" charset="0"/>
              <a:ea typeface="微软雅黑"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222250" y="202565"/>
            <a:ext cx="7096125" cy="612140"/>
          </a:xfrm>
          <a:prstGeom prst="rect">
            <a:avLst/>
          </a:prstGeom>
        </p:spPr>
        <p:txBody>
          <a:bodyPr anchor="ctr" anchorCtr="0"/>
          <a:lstStyle>
            <a:lvl1pPr algn="l" rtl="0" eaLnBrk="0" fontAlgn="base" hangingPunct="0">
              <a:spcBef>
                <a:spcPct val="0"/>
              </a:spcBef>
              <a:spcAft>
                <a:spcPct val="0"/>
              </a:spcAft>
              <a:defRPr kumimoji="1" lang="zh-CN" altLang="en-US" sz="2400" b="1" kern="0" dirty="0">
                <a:solidFill>
                  <a:srgbClr val="0099FF"/>
                </a:solidFill>
                <a:latin typeface="微软雅黑" pitchFamily="34" charset="-122"/>
                <a:ea typeface="微软雅黑" pitchFamily="34" charset="-122"/>
                <a:cs typeface="宋体" pitchFamily="2" charset="-122"/>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a:lstStyle>
          <a:p>
            <a:r>
              <a:rPr lang="zh-CN" altLang="en-US" dirty="0">
                <a:sym typeface="+mn-ea"/>
              </a:rPr>
              <a:t>一、事务和锁</a:t>
            </a:r>
            <a:endParaRPr lang="zh-CN" altLang="en-US" dirty="0"/>
          </a:p>
        </p:txBody>
      </p:sp>
      <p:sp>
        <p:nvSpPr>
          <p:cNvPr id="7" name="TextBox 6"/>
          <p:cNvSpPr txBox="1"/>
          <p:nvPr/>
        </p:nvSpPr>
        <p:spPr>
          <a:xfrm>
            <a:off x="222249" y="948690"/>
            <a:ext cx="10694505" cy="5632311"/>
          </a:xfrm>
          <a:prstGeom prst="rect">
            <a:avLst/>
          </a:prstGeom>
          <a:noFill/>
        </p:spPr>
        <p:txBody>
          <a:bodyPr wrap="square" rtlCol="0">
            <a:spAutoFit/>
          </a:bodyPr>
          <a:lstStyle/>
          <a:p>
            <a:r>
              <a:rPr lang="zh-CN" altLang="en-US" b="1" dirty="0"/>
              <a:t>组合八：</a:t>
            </a:r>
            <a:r>
              <a:rPr lang="en-US" altLang="zh-CN" b="1" dirty="0"/>
              <a:t>id</a:t>
            </a:r>
            <a:r>
              <a:rPr lang="zh-CN" altLang="en-US" b="1" dirty="0"/>
              <a:t>列有索引，</a:t>
            </a:r>
            <a:r>
              <a:rPr lang="en-US" altLang="zh-CN" b="1" dirty="0"/>
              <a:t>RR</a:t>
            </a:r>
            <a:r>
              <a:rPr lang="zh-CN" altLang="en-US" b="1" dirty="0"/>
              <a:t>隔离</a:t>
            </a:r>
            <a:r>
              <a:rPr lang="zh-CN" altLang="en-US" b="1" dirty="0" smtClean="0"/>
              <a:t>级别</a:t>
            </a:r>
            <a:endParaRPr lang="en-US" altLang="zh-CN" b="1" dirty="0" smtClean="0"/>
          </a:p>
          <a:p>
            <a:endParaRPr lang="en-US" altLang="zh-CN" dirty="0"/>
          </a:p>
          <a:p>
            <a:endParaRPr lang="en-US" altLang="zh-CN" dirty="0" smtClean="0"/>
          </a:p>
          <a:p>
            <a:endParaRPr lang="en-US" altLang="zh-CN" dirty="0"/>
          </a:p>
          <a:p>
            <a:endParaRPr lang="en-US" altLang="zh-CN" dirty="0" smtClean="0"/>
          </a:p>
          <a:p>
            <a:r>
              <a:rPr lang="en-US" altLang="zh-CN" dirty="0" smtClean="0"/>
              <a:t>	</a:t>
            </a:r>
          </a:p>
          <a:p>
            <a:endParaRPr lang="en-US" altLang="zh-CN" dirty="0"/>
          </a:p>
          <a:p>
            <a:r>
              <a:rPr lang="en-US" altLang="zh-CN" dirty="0" smtClean="0"/>
              <a:t>	</a:t>
            </a:r>
          </a:p>
          <a:p>
            <a:endParaRPr lang="en-US" altLang="zh-CN" dirty="0"/>
          </a:p>
          <a:p>
            <a:endParaRPr lang="en-US" altLang="zh-CN" dirty="0" smtClean="0"/>
          </a:p>
          <a:p>
            <a:endParaRPr lang="en-US" altLang="zh-CN" dirty="0"/>
          </a:p>
          <a:p>
            <a:r>
              <a:rPr lang="en-US" altLang="zh-CN" dirty="0" smtClean="0"/>
              <a:t>	</a:t>
            </a:r>
            <a:r>
              <a:rPr lang="zh-CN" altLang="en-US" dirty="0" smtClean="0"/>
              <a:t>在</a:t>
            </a:r>
            <a:r>
              <a:rPr lang="en-US" altLang="zh-CN" dirty="0"/>
              <a:t>Repeatable Read</a:t>
            </a:r>
            <a:r>
              <a:rPr lang="zh-CN" altLang="en-US" dirty="0"/>
              <a:t>隔离级别下，如果进行全表扫描的当前读，那么会锁上表中的所有记录，同时会锁上聚簇索引内的所有</a:t>
            </a:r>
            <a:r>
              <a:rPr lang="en-US" altLang="zh-CN" dirty="0"/>
              <a:t>GAP</a:t>
            </a:r>
            <a:r>
              <a:rPr lang="zh-CN" altLang="en-US" dirty="0"/>
              <a:t>，杜绝所有的并发 更新</a:t>
            </a:r>
            <a:r>
              <a:rPr lang="en-US" altLang="zh-CN" dirty="0"/>
              <a:t>/</a:t>
            </a:r>
            <a:r>
              <a:rPr lang="zh-CN" altLang="en-US" dirty="0"/>
              <a:t>删除</a:t>
            </a:r>
            <a:r>
              <a:rPr lang="en-US" altLang="zh-CN" dirty="0"/>
              <a:t>/</a:t>
            </a:r>
            <a:r>
              <a:rPr lang="zh-CN" altLang="en-US" dirty="0"/>
              <a:t>插入 操作。</a:t>
            </a:r>
            <a:endParaRPr lang="en-US" altLang="zh-CN" dirty="0" smtClean="0"/>
          </a:p>
          <a:p>
            <a:endParaRPr lang="en-US" altLang="zh-CN" dirty="0"/>
          </a:p>
          <a:p>
            <a:r>
              <a:rPr lang="zh-CN" altLang="en-US" b="1" dirty="0" smtClean="0"/>
              <a:t>组合</a:t>
            </a:r>
            <a:r>
              <a:rPr lang="zh-CN" altLang="en-US" b="1" dirty="0"/>
              <a:t>九：</a:t>
            </a:r>
            <a:r>
              <a:rPr lang="en-US" altLang="zh-CN" b="1" dirty="0" err="1"/>
              <a:t>Serializable</a:t>
            </a:r>
            <a:r>
              <a:rPr lang="zh-CN" altLang="en-US" b="1" dirty="0"/>
              <a:t>隔离</a:t>
            </a:r>
            <a:r>
              <a:rPr lang="zh-CN" altLang="en-US" b="1" dirty="0" smtClean="0"/>
              <a:t>级别</a:t>
            </a:r>
            <a:endParaRPr lang="en-US" altLang="zh-CN" b="1" dirty="0" smtClean="0"/>
          </a:p>
          <a:p>
            <a:endParaRPr lang="en-US" altLang="zh-CN" dirty="0"/>
          </a:p>
          <a:p>
            <a:r>
              <a:rPr lang="en-US" altLang="zh-CN" dirty="0" smtClean="0"/>
              <a:t>	</a:t>
            </a:r>
            <a:r>
              <a:rPr lang="zh-CN" altLang="en-US" dirty="0" smtClean="0"/>
              <a:t>在</a:t>
            </a:r>
            <a:r>
              <a:rPr lang="en-US" altLang="zh-CN" dirty="0"/>
              <a:t>MySQL/</a:t>
            </a:r>
            <a:r>
              <a:rPr lang="en-US" altLang="zh-CN" dirty="0" err="1"/>
              <a:t>InnoDB</a:t>
            </a:r>
            <a:r>
              <a:rPr lang="zh-CN" altLang="en-US" dirty="0"/>
              <a:t>中，所谓的读不加锁，并不适用于所有的情况，而是隔离级别相关的。</a:t>
            </a:r>
            <a:r>
              <a:rPr lang="en-US" altLang="zh-CN" dirty="0" err="1"/>
              <a:t>Serializable</a:t>
            </a:r>
            <a:r>
              <a:rPr lang="zh-CN" altLang="en-US" dirty="0"/>
              <a:t>隔离级别，读不加锁就不再成立，所有的读操作，都是当前读。</a:t>
            </a:r>
            <a:endParaRPr lang="en-US" altLang="zh-CN" dirty="0" smtClean="0"/>
          </a:p>
          <a:p>
            <a:endParaRPr lang="en-US" altLang="zh-CN" dirty="0"/>
          </a:p>
          <a:p>
            <a:endParaRPr lang="zh-CN" altLang="en-US" dirty="0"/>
          </a:p>
        </p:txBody>
      </p:sp>
      <p:graphicFrame>
        <p:nvGraphicFramePr>
          <p:cNvPr id="8" name="表格 7"/>
          <p:cNvGraphicFramePr>
            <a:graphicFrameLocks noGrp="1"/>
          </p:cNvGraphicFramePr>
          <p:nvPr>
            <p:extLst>
              <p:ext uri="{D42A27DB-BD31-4B8C-83A1-F6EECF244321}">
                <p14:modId xmlns:p14="http://schemas.microsoft.com/office/powerpoint/2010/main" val="3722195590"/>
              </p:ext>
            </p:extLst>
          </p:nvPr>
        </p:nvGraphicFramePr>
        <p:xfrm>
          <a:off x="2315771" y="1996966"/>
          <a:ext cx="3803376" cy="731520"/>
        </p:xfrm>
        <a:graphic>
          <a:graphicData uri="http://schemas.openxmlformats.org/drawingml/2006/table">
            <a:tbl>
              <a:tblPr firstRow="1" bandRow="1">
                <a:tableStyleId>{5C22544A-7EE6-4342-B048-85BDC9FD1C3A}</a:tableStyleId>
              </a:tblPr>
              <a:tblGrid>
                <a:gridCol w="797340"/>
                <a:gridCol w="470452"/>
                <a:gridCol w="633896"/>
                <a:gridCol w="633896"/>
                <a:gridCol w="633896"/>
                <a:gridCol w="633896"/>
              </a:tblGrid>
              <a:tr h="0">
                <a:tc>
                  <a:txBody>
                    <a:bodyPr/>
                    <a:lstStyle/>
                    <a:p>
                      <a:r>
                        <a:rPr lang="en-US" altLang="zh-CN" dirty="0" smtClean="0"/>
                        <a:t>id</a:t>
                      </a:r>
                      <a:endParaRPr lang="zh-CN" altLang="en-US" dirty="0"/>
                    </a:p>
                  </a:txBody>
                  <a:tcPr/>
                </a:tc>
                <a:tc>
                  <a:txBody>
                    <a:bodyPr/>
                    <a:lstStyle/>
                    <a:p>
                      <a:r>
                        <a:rPr lang="en-US" altLang="zh-CN" dirty="0" smtClean="0"/>
                        <a:t>1</a:t>
                      </a:r>
                      <a:endParaRPr lang="zh-CN" altLang="en-US" dirty="0"/>
                    </a:p>
                  </a:txBody>
                  <a:tcPr>
                    <a:solidFill>
                      <a:srgbClr val="FFFF00"/>
                    </a:solidFill>
                  </a:tcPr>
                </a:tc>
                <a:tc>
                  <a:txBody>
                    <a:bodyPr/>
                    <a:lstStyle/>
                    <a:p>
                      <a:r>
                        <a:rPr lang="en-US" altLang="zh-CN" dirty="0" smtClean="0"/>
                        <a:t>2</a:t>
                      </a:r>
                      <a:endParaRPr lang="zh-CN" altLang="en-US" dirty="0"/>
                    </a:p>
                  </a:txBody>
                  <a:tcPr>
                    <a:solidFill>
                      <a:srgbClr val="FFFF00"/>
                    </a:solidFill>
                  </a:tcPr>
                </a:tc>
                <a:tc>
                  <a:txBody>
                    <a:bodyPr/>
                    <a:lstStyle/>
                    <a:p>
                      <a:r>
                        <a:rPr lang="en-US" altLang="zh-CN" dirty="0" smtClean="0"/>
                        <a:t>3</a:t>
                      </a:r>
                      <a:endParaRPr lang="zh-CN" altLang="en-US" dirty="0"/>
                    </a:p>
                  </a:txBody>
                  <a:tcPr>
                    <a:solidFill>
                      <a:srgbClr val="FFFF00"/>
                    </a:solidFill>
                  </a:tcPr>
                </a:tc>
                <a:tc>
                  <a:txBody>
                    <a:bodyPr/>
                    <a:lstStyle/>
                    <a:p>
                      <a:pPr marL="0" algn="l" defTabSz="914400" rtl="0" eaLnBrk="1" latinLnBrk="0" hangingPunct="1"/>
                      <a:r>
                        <a:rPr lang="en-US" altLang="zh-CN" sz="1800" kern="1200" dirty="0" smtClean="0">
                          <a:solidFill>
                            <a:schemeClr val="dk1"/>
                          </a:solidFill>
                          <a:latin typeface="+mn-lt"/>
                          <a:ea typeface="+mn-ea"/>
                          <a:cs typeface="+mn-cs"/>
                        </a:rPr>
                        <a:t>4</a:t>
                      </a:r>
                      <a:endParaRPr lang="zh-CN" altLang="en-US" sz="1800" kern="1200" dirty="0">
                        <a:solidFill>
                          <a:schemeClr val="dk1"/>
                        </a:solidFill>
                        <a:latin typeface="+mn-lt"/>
                        <a:ea typeface="+mn-ea"/>
                        <a:cs typeface="+mn-cs"/>
                      </a:endParaRPr>
                    </a:p>
                  </a:txBody>
                  <a:tcPr>
                    <a:solidFill>
                      <a:srgbClr val="FFFF00"/>
                    </a:solidFill>
                  </a:tcPr>
                </a:tc>
                <a:tc>
                  <a:txBody>
                    <a:bodyPr/>
                    <a:lstStyle/>
                    <a:p>
                      <a:r>
                        <a:rPr lang="en-US" altLang="zh-CN" dirty="0" smtClean="0"/>
                        <a:t>5</a:t>
                      </a:r>
                      <a:endParaRPr lang="zh-CN" altLang="en-US" dirty="0"/>
                    </a:p>
                  </a:txBody>
                  <a:tcPr>
                    <a:solidFill>
                      <a:srgbClr val="FFFF00"/>
                    </a:solidFill>
                  </a:tcPr>
                </a:tc>
              </a:tr>
              <a:tr h="0">
                <a:tc>
                  <a:txBody>
                    <a:bodyPr/>
                    <a:lstStyle/>
                    <a:p>
                      <a:r>
                        <a:rPr lang="en-US" altLang="zh-CN" dirty="0" smtClean="0"/>
                        <a:t>name</a:t>
                      </a:r>
                      <a:endParaRPr lang="zh-CN" altLang="en-US" dirty="0"/>
                    </a:p>
                  </a:txBody>
                  <a:tcPr/>
                </a:tc>
                <a:tc>
                  <a:txBody>
                    <a:bodyPr/>
                    <a:lstStyle/>
                    <a:p>
                      <a:r>
                        <a:rPr lang="en-US" altLang="zh-CN" dirty="0" smtClean="0"/>
                        <a:t>a</a:t>
                      </a:r>
                      <a:endParaRPr lang="zh-CN" altLang="en-US" dirty="0"/>
                    </a:p>
                  </a:txBody>
                  <a:tcPr>
                    <a:solidFill>
                      <a:srgbClr val="FFFF00"/>
                    </a:solidFill>
                  </a:tcPr>
                </a:tc>
                <a:tc>
                  <a:txBody>
                    <a:bodyPr/>
                    <a:lstStyle/>
                    <a:p>
                      <a:r>
                        <a:rPr lang="en-US" altLang="zh-CN" dirty="0" smtClean="0"/>
                        <a:t>b</a:t>
                      </a:r>
                      <a:endParaRPr lang="zh-CN" altLang="en-US" dirty="0"/>
                    </a:p>
                  </a:txBody>
                  <a:tcPr>
                    <a:solidFill>
                      <a:srgbClr val="FFFF00"/>
                    </a:solidFill>
                  </a:tcPr>
                </a:tc>
                <a:tc>
                  <a:txBody>
                    <a:bodyPr/>
                    <a:lstStyle/>
                    <a:p>
                      <a:r>
                        <a:rPr lang="en-US" altLang="zh-CN" dirty="0" smtClean="0"/>
                        <a:t>c</a:t>
                      </a:r>
                      <a:endParaRPr lang="zh-CN" altLang="en-US" dirty="0"/>
                    </a:p>
                  </a:txBody>
                  <a:tcPr>
                    <a:solidFill>
                      <a:srgbClr val="FFFF00"/>
                    </a:solidFill>
                  </a:tcPr>
                </a:tc>
                <a:tc>
                  <a:txBody>
                    <a:bodyPr/>
                    <a:lstStyle/>
                    <a:p>
                      <a:pPr marL="0" algn="l" defTabSz="914400" rtl="0" eaLnBrk="1" latinLnBrk="0" hangingPunct="1"/>
                      <a:r>
                        <a:rPr lang="en-US" altLang="zh-CN" sz="1800" kern="1200" dirty="0" smtClean="0">
                          <a:solidFill>
                            <a:schemeClr val="dk1"/>
                          </a:solidFill>
                          <a:latin typeface="+mn-lt"/>
                          <a:ea typeface="+mn-ea"/>
                          <a:cs typeface="+mn-cs"/>
                        </a:rPr>
                        <a:t>d</a:t>
                      </a:r>
                      <a:endParaRPr lang="zh-CN" altLang="en-US" sz="1800" kern="1200" dirty="0">
                        <a:solidFill>
                          <a:schemeClr val="dk1"/>
                        </a:solidFill>
                        <a:latin typeface="+mn-lt"/>
                        <a:ea typeface="+mn-ea"/>
                        <a:cs typeface="+mn-cs"/>
                      </a:endParaRPr>
                    </a:p>
                  </a:txBody>
                  <a:tcPr>
                    <a:solidFill>
                      <a:srgbClr val="FFFF00"/>
                    </a:solidFill>
                  </a:tcPr>
                </a:tc>
                <a:tc>
                  <a:txBody>
                    <a:bodyPr/>
                    <a:lstStyle/>
                    <a:p>
                      <a:r>
                        <a:rPr lang="en-US" altLang="zh-CN" dirty="0" smtClean="0"/>
                        <a:t>e</a:t>
                      </a:r>
                      <a:endParaRPr lang="zh-CN" altLang="en-US" dirty="0"/>
                    </a:p>
                  </a:txBody>
                  <a:tcPr>
                    <a:solidFill>
                      <a:srgbClr val="FFFF00"/>
                    </a:solidFill>
                  </a:tcPr>
                </a:tc>
              </a:tr>
            </a:tbl>
          </a:graphicData>
        </a:graphic>
      </p:graphicFrame>
      <p:cxnSp>
        <p:nvCxnSpPr>
          <p:cNvPr id="9" name="直接箭头连接符 8"/>
          <p:cNvCxnSpPr/>
          <p:nvPr/>
        </p:nvCxnSpPr>
        <p:spPr>
          <a:xfrm flipH="1" flipV="1">
            <a:off x="3305268" y="2615590"/>
            <a:ext cx="1271562" cy="83099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0" name="直接箭头连接符 9"/>
          <p:cNvCxnSpPr/>
          <p:nvPr/>
        </p:nvCxnSpPr>
        <p:spPr>
          <a:xfrm flipH="1" flipV="1">
            <a:off x="4378694" y="2615590"/>
            <a:ext cx="198136" cy="83099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 name="直接箭头连接符 10"/>
          <p:cNvCxnSpPr/>
          <p:nvPr/>
        </p:nvCxnSpPr>
        <p:spPr>
          <a:xfrm flipH="1" flipV="1">
            <a:off x="3795598" y="2615590"/>
            <a:ext cx="781231" cy="83099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2" name="直接箭头连接符 11"/>
          <p:cNvCxnSpPr/>
          <p:nvPr/>
        </p:nvCxnSpPr>
        <p:spPr>
          <a:xfrm flipV="1">
            <a:off x="4576830" y="2615590"/>
            <a:ext cx="1200795" cy="83099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3" name="直接箭头连接符 12"/>
          <p:cNvCxnSpPr/>
          <p:nvPr/>
        </p:nvCxnSpPr>
        <p:spPr>
          <a:xfrm flipV="1">
            <a:off x="4576830" y="2615590"/>
            <a:ext cx="433413" cy="83099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4292136" y="3446586"/>
            <a:ext cx="569387" cy="369332"/>
          </a:xfrm>
          <a:prstGeom prst="rect">
            <a:avLst/>
          </a:prstGeom>
          <a:noFill/>
        </p:spPr>
        <p:txBody>
          <a:bodyPr wrap="none" rtlCol="0">
            <a:spAutoFit/>
          </a:bodyPr>
          <a:lstStyle/>
          <a:p>
            <a:r>
              <a:rPr lang="en-US" altLang="zh-CN" dirty="0" smtClean="0"/>
              <a:t>X</a:t>
            </a:r>
            <a:r>
              <a:rPr lang="zh-CN" altLang="en-US" dirty="0" smtClean="0"/>
              <a:t>锁</a:t>
            </a:r>
            <a:endParaRPr lang="zh-CN" altLang="en-US" dirty="0"/>
          </a:p>
        </p:txBody>
      </p:sp>
      <p:cxnSp>
        <p:nvCxnSpPr>
          <p:cNvPr id="18" name="直接箭头连接符 17"/>
          <p:cNvCxnSpPr/>
          <p:nvPr/>
        </p:nvCxnSpPr>
        <p:spPr>
          <a:xfrm flipH="1">
            <a:off x="3114261" y="1364974"/>
            <a:ext cx="1363501" cy="63199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直接箭头连接符 18"/>
          <p:cNvCxnSpPr/>
          <p:nvPr/>
        </p:nvCxnSpPr>
        <p:spPr>
          <a:xfrm flipH="1">
            <a:off x="3610386" y="1364974"/>
            <a:ext cx="867376" cy="63199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 name="直接箭头连接符 19"/>
          <p:cNvCxnSpPr/>
          <p:nvPr/>
        </p:nvCxnSpPr>
        <p:spPr>
          <a:xfrm flipH="1">
            <a:off x="4206001" y="1364974"/>
            <a:ext cx="271761" cy="62079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3" name="直接箭头连接符 22"/>
          <p:cNvCxnSpPr/>
          <p:nvPr/>
        </p:nvCxnSpPr>
        <p:spPr>
          <a:xfrm>
            <a:off x="4477762" y="1364974"/>
            <a:ext cx="383762" cy="6263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5" name="直接箭头连接符 24"/>
          <p:cNvCxnSpPr/>
          <p:nvPr/>
        </p:nvCxnSpPr>
        <p:spPr>
          <a:xfrm>
            <a:off x="4477762" y="1364974"/>
            <a:ext cx="955930" cy="63199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7" name="直接箭头连接符 26"/>
          <p:cNvCxnSpPr/>
          <p:nvPr/>
        </p:nvCxnSpPr>
        <p:spPr>
          <a:xfrm>
            <a:off x="4477762" y="1364974"/>
            <a:ext cx="1641385" cy="62079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0" name="TextBox 29"/>
          <p:cNvSpPr txBox="1"/>
          <p:nvPr/>
        </p:nvSpPr>
        <p:spPr>
          <a:xfrm>
            <a:off x="4444536" y="1016541"/>
            <a:ext cx="902811" cy="369332"/>
          </a:xfrm>
          <a:prstGeom prst="rect">
            <a:avLst/>
          </a:prstGeom>
          <a:noFill/>
        </p:spPr>
        <p:txBody>
          <a:bodyPr wrap="none" rtlCol="0">
            <a:spAutoFit/>
          </a:bodyPr>
          <a:lstStyle/>
          <a:p>
            <a:r>
              <a:rPr lang="en-US" altLang="zh-CN" dirty="0" smtClean="0"/>
              <a:t>GAP</a:t>
            </a:r>
            <a:r>
              <a:rPr lang="zh-CN" altLang="en-US" dirty="0" smtClean="0"/>
              <a:t>锁</a:t>
            </a:r>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一、事务和锁</a:t>
            </a:r>
            <a:endParaRPr kumimoji="1" lang="en-US" altLang="zh-CN" dirty="0" smtClean="0"/>
          </a:p>
        </p:txBody>
      </p:sp>
      <p:sp>
        <p:nvSpPr>
          <p:cNvPr id="5" name="文本框 4"/>
          <p:cNvSpPr txBox="1"/>
          <p:nvPr/>
        </p:nvSpPr>
        <p:spPr>
          <a:xfrm>
            <a:off x="883285" y="1051560"/>
            <a:ext cx="10636250" cy="458780"/>
          </a:xfrm>
          <a:prstGeom prst="rect">
            <a:avLst/>
          </a:prstGeom>
          <a:noFill/>
        </p:spPr>
        <p:txBody>
          <a:bodyPr wrap="square" rtlCol="0" anchor="t">
            <a:spAutoFit/>
          </a:bodyPr>
          <a:lstStyle/>
          <a:p>
            <a:pPr algn="l">
              <a:lnSpc>
                <a:spcPct val="150000"/>
              </a:lnSpc>
            </a:pPr>
            <a:r>
              <a:rPr lang="zh-CN" altLang="en-US" b="1" dirty="0" smtClean="0">
                <a:solidFill>
                  <a:schemeClr val="tx2"/>
                </a:solidFill>
                <a:latin typeface="华文中宋" pitchFamily="2" charset="-122"/>
                <a:ea typeface="华文中宋" pitchFamily="2" charset="-122"/>
              </a:rPr>
              <a:t>事务与锁之间关系</a:t>
            </a:r>
            <a:endParaRPr lang="zh-CN" b="1" dirty="0" smtClean="0">
              <a:solidFill>
                <a:schemeClr val="tx2"/>
              </a:solidFill>
              <a:latin typeface="华文中宋" pitchFamily="2" charset="-122"/>
              <a:ea typeface="华文中宋" pitchFamily="2" charset="-122"/>
            </a:endParaRPr>
          </a:p>
        </p:txBody>
      </p:sp>
      <p:sp>
        <p:nvSpPr>
          <p:cNvPr id="4" name="圆角矩形 3"/>
          <p:cNvSpPr/>
          <p:nvPr/>
        </p:nvSpPr>
        <p:spPr>
          <a:xfrm>
            <a:off x="988138" y="2294821"/>
            <a:ext cx="2664296" cy="39604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圆角矩形 5"/>
          <p:cNvSpPr/>
          <p:nvPr/>
        </p:nvSpPr>
        <p:spPr>
          <a:xfrm>
            <a:off x="5215064" y="2299385"/>
            <a:ext cx="2592288" cy="39604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988138" y="2445990"/>
            <a:ext cx="1790693" cy="369332"/>
          </a:xfrm>
          <a:prstGeom prst="rect">
            <a:avLst/>
          </a:prstGeom>
          <a:noFill/>
        </p:spPr>
        <p:txBody>
          <a:bodyPr wrap="square" rtlCol="0">
            <a:spAutoFit/>
          </a:bodyPr>
          <a:lstStyle/>
          <a:p>
            <a:r>
              <a:rPr lang="en-US" altLang="zh-CN" dirty="0" smtClean="0"/>
              <a:t>Begin;</a:t>
            </a:r>
            <a:endParaRPr lang="zh-CN" altLang="en-US" dirty="0"/>
          </a:p>
        </p:txBody>
      </p:sp>
      <p:sp>
        <p:nvSpPr>
          <p:cNvPr id="8" name="TextBox 7"/>
          <p:cNvSpPr txBox="1"/>
          <p:nvPr/>
        </p:nvSpPr>
        <p:spPr>
          <a:xfrm>
            <a:off x="988138" y="3331576"/>
            <a:ext cx="2664295" cy="369332"/>
          </a:xfrm>
          <a:prstGeom prst="rect">
            <a:avLst/>
          </a:prstGeom>
          <a:noFill/>
        </p:spPr>
        <p:txBody>
          <a:bodyPr wrap="square" rtlCol="0">
            <a:spAutoFit/>
          </a:bodyPr>
          <a:lstStyle/>
          <a:p>
            <a:r>
              <a:rPr lang="en-US" altLang="zh-CN" dirty="0" smtClean="0"/>
              <a:t>Insert into();</a:t>
            </a:r>
            <a:endParaRPr lang="zh-CN" altLang="en-US" dirty="0"/>
          </a:p>
        </p:txBody>
      </p:sp>
      <p:sp>
        <p:nvSpPr>
          <p:cNvPr id="9" name="TextBox 8"/>
          <p:cNvSpPr txBox="1"/>
          <p:nvPr/>
        </p:nvSpPr>
        <p:spPr>
          <a:xfrm>
            <a:off x="988138" y="3905709"/>
            <a:ext cx="2664295" cy="369332"/>
          </a:xfrm>
          <a:prstGeom prst="rect">
            <a:avLst/>
          </a:prstGeom>
          <a:noFill/>
        </p:spPr>
        <p:txBody>
          <a:bodyPr wrap="square" rtlCol="0">
            <a:spAutoFit/>
          </a:bodyPr>
          <a:lstStyle/>
          <a:p>
            <a:r>
              <a:rPr lang="en-US" altLang="zh-CN" dirty="0" smtClean="0"/>
              <a:t>Update table … </a:t>
            </a:r>
            <a:endParaRPr lang="zh-CN" altLang="en-US" dirty="0"/>
          </a:p>
        </p:txBody>
      </p:sp>
      <p:sp>
        <p:nvSpPr>
          <p:cNvPr id="10" name="TextBox 9"/>
          <p:cNvSpPr txBox="1"/>
          <p:nvPr/>
        </p:nvSpPr>
        <p:spPr>
          <a:xfrm>
            <a:off x="988138" y="4487432"/>
            <a:ext cx="2664295" cy="369332"/>
          </a:xfrm>
          <a:prstGeom prst="rect">
            <a:avLst/>
          </a:prstGeom>
          <a:noFill/>
        </p:spPr>
        <p:txBody>
          <a:bodyPr wrap="square" rtlCol="0">
            <a:spAutoFit/>
          </a:bodyPr>
          <a:lstStyle/>
          <a:p>
            <a:r>
              <a:rPr lang="en-US" altLang="zh-CN" dirty="0" smtClean="0"/>
              <a:t>Delete from table …</a:t>
            </a:r>
            <a:endParaRPr lang="zh-CN" altLang="en-US" dirty="0"/>
          </a:p>
        </p:txBody>
      </p:sp>
      <p:sp>
        <p:nvSpPr>
          <p:cNvPr id="11" name="TextBox 10"/>
          <p:cNvSpPr txBox="1"/>
          <p:nvPr/>
        </p:nvSpPr>
        <p:spPr>
          <a:xfrm>
            <a:off x="988138" y="5359807"/>
            <a:ext cx="2363817" cy="369332"/>
          </a:xfrm>
          <a:prstGeom prst="rect">
            <a:avLst/>
          </a:prstGeom>
          <a:noFill/>
        </p:spPr>
        <p:txBody>
          <a:bodyPr wrap="square" rtlCol="0">
            <a:spAutoFit/>
          </a:bodyPr>
          <a:lstStyle/>
          <a:p>
            <a:r>
              <a:rPr lang="en-US" altLang="zh-CN" dirty="0" smtClean="0"/>
              <a:t>Commit;</a:t>
            </a:r>
            <a:endParaRPr lang="zh-CN" altLang="en-US" dirty="0"/>
          </a:p>
        </p:txBody>
      </p:sp>
      <p:sp>
        <p:nvSpPr>
          <p:cNvPr id="12" name="TextBox 11"/>
          <p:cNvSpPr txBox="1"/>
          <p:nvPr/>
        </p:nvSpPr>
        <p:spPr>
          <a:xfrm>
            <a:off x="5299111" y="2461837"/>
            <a:ext cx="2362193" cy="369332"/>
          </a:xfrm>
          <a:prstGeom prst="rect">
            <a:avLst/>
          </a:prstGeom>
          <a:noFill/>
        </p:spPr>
        <p:txBody>
          <a:bodyPr wrap="square" rtlCol="0">
            <a:spAutoFit/>
          </a:bodyPr>
          <a:lstStyle/>
          <a:p>
            <a:r>
              <a:rPr lang="zh-CN" altLang="en-US" dirty="0" smtClean="0"/>
              <a:t>加锁</a:t>
            </a:r>
            <a:endParaRPr lang="zh-CN" altLang="en-US" dirty="0"/>
          </a:p>
        </p:txBody>
      </p:sp>
      <p:sp>
        <p:nvSpPr>
          <p:cNvPr id="13" name="TextBox 12"/>
          <p:cNvSpPr txBox="1"/>
          <p:nvPr/>
        </p:nvSpPr>
        <p:spPr>
          <a:xfrm>
            <a:off x="5215064" y="3331576"/>
            <a:ext cx="2473078" cy="369332"/>
          </a:xfrm>
          <a:prstGeom prst="rect">
            <a:avLst/>
          </a:prstGeom>
          <a:noFill/>
        </p:spPr>
        <p:txBody>
          <a:bodyPr wrap="square" rtlCol="0">
            <a:spAutoFit/>
          </a:bodyPr>
          <a:lstStyle/>
          <a:p>
            <a:r>
              <a:rPr lang="zh-CN" altLang="en-US" dirty="0" smtClean="0"/>
              <a:t>加</a:t>
            </a:r>
            <a:r>
              <a:rPr lang="en-US" altLang="zh-CN" dirty="0" smtClean="0"/>
              <a:t>insert</a:t>
            </a:r>
            <a:r>
              <a:rPr lang="zh-CN" altLang="en-US" dirty="0" smtClean="0"/>
              <a:t>对应锁</a:t>
            </a:r>
            <a:endParaRPr lang="zh-CN" altLang="en-US" dirty="0"/>
          </a:p>
        </p:txBody>
      </p:sp>
      <p:sp>
        <p:nvSpPr>
          <p:cNvPr id="14" name="TextBox 13"/>
          <p:cNvSpPr txBox="1"/>
          <p:nvPr/>
        </p:nvSpPr>
        <p:spPr>
          <a:xfrm>
            <a:off x="5215064" y="3905709"/>
            <a:ext cx="2446240" cy="369332"/>
          </a:xfrm>
          <a:prstGeom prst="rect">
            <a:avLst/>
          </a:prstGeom>
          <a:noFill/>
        </p:spPr>
        <p:txBody>
          <a:bodyPr wrap="square" rtlCol="0">
            <a:spAutoFit/>
          </a:bodyPr>
          <a:lstStyle/>
          <a:p>
            <a:r>
              <a:rPr lang="zh-CN" altLang="en-US" dirty="0" smtClean="0"/>
              <a:t>加</a:t>
            </a:r>
            <a:r>
              <a:rPr lang="en-US" altLang="zh-CN" dirty="0" smtClean="0"/>
              <a:t>update</a:t>
            </a:r>
            <a:r>
              <a:rPr lang="zh-CN" altLang="en-US" dirty="0" smtClean="0"/>
              <a:t>对应锁</a:t>
            </a:r>
            <a:endParaRPr lang="zh-CN" altLang="en-US" dirty="0"/>
          </a:p>
        </p:txBody>
      </p:sp>
      <p:sp>
        <p:nvSpPr>
          <p:cNvPr id="15" name="TextBox 14"/>
          <p:cNvSpPr txBox="1"/>
          <p:nvPr/>
        </p:nvSpPr>
        <p:spPr>
          <a:xfrm>
            <a:off x="5215064" y="4487432"/>
            <a:ext cx="2438798" cy="369332"/>
          </a:xfrm>
          <a:prstGeom prst="rect">
            <a:avLst/>
          </a:prstGeom>
          <a:noFill/>
        </p:spPr>
        <p:txBody>
          <a:bodyPr wrap="square" rtlCol="0">
            <a:spAutoFit/>
          </a:bodyPr>
          <a:lstStyle/>
          <a:p>
            <a:r>
              <a:rPr lang="zh-CN" altLang="en-US" dirty="0" smtClean="0"/>
              <a:t>加</a:t>
            </a:r>
            <a:r>
              <a:rPr lang="en-US" altLang="zh-CN" dirty="0" smtClean="0"/>
              <a:t>delete</a:t>
            </a:r>
            <a:r>
              <a:rPr lang="zh-CN" altLang="en-US" dirty="0" smtClean="0"/>
              <a:t>对应锁</a:t>
            </a:r>
            <a:endParaRPr lang="zh-CN" altLang="en-US" dirty="0"/>
          </a:p>
        </p:txBody>
      </p:sp>
      <p:sp>
        <p:nvSpPr>
          <p:cNvPr id="16" name="TextBox 15"/>
          <p:cNvSpPr txBox="1"/>
          <p:nvPr/>
        </p:nvSpPr>
        <p:spPr>
          <a:xfrm>
            <a:off x="5215064" y="5359807"/>
            <a:ext cx="2454227" cy="646331"/>
          </a:xfrm>
          <a:prstGeom prst="rect">
            <a:avLst/>
          </a:prstGeom>
          <a:noFill/>
        </p:spPr>
        <p:txBody>
          <a:bodyPr wrap="square" rtlCol="0">
            <a:spAutoFit/>
          </a:bodyPr>
          <a:lstStyle/>
          <a:p>
            <a:r>
              <a:rPr lang="zh-CN" altLang="en-US" dirty="0" smtClean="0"/>
              <a:t>同时释放</a:t>
            </a:r>
            <a:r>
              <a:rPr lang="en-US" altLang="zh-CN" dirty="0" smtClean="0"/>
              <a:t>insert</a:t>
            </a:r>
            <a:r>
              <a:rPr lang="zh-CN" altLang="en-US" dirty="0" smtClean="0"/>
              <a:t>、</a:t>
            </a:r>
            <a:r>
              <a:rPr lang="en-US" altLang="zh-CN" dirty="0" smtClean="0"/>
              <a:t>update</a:t>
            </a:r>
            <a:r>
              <a:rPr lang="zh-CN" altLang="en-US" dirty="0" smtClean="0"/>
              <a:t>、</a:t>
            </a:r>
            <a:r>
              <a:rPr lang="en-US" altLang="zh-CN" dirty="0" smtClean="0"/>
              <a:t>delete</a:t>
            </a:r>
            <a:r>
              <a:rPr lang="zh-CN" altLang="en-US" dirty="0" smtClean="0"/>
              <a:t>锁</a:t>
            </a:r>
            <a:endParaRPr lang="zh-CN" altLang="en-US" dirty="0"/>
          </a:p>
        </p:txBody>
      </p:sp>
      <p:cxnSp>
        <p:nvCxnSpPr>
          <p:cNvPr id="17" name="直接连接符 16"/>
          <p:cNvCxnSpPr>
            <a:stCxn id="8" idx="3"/>
            <a:endCxn id="13" idx="1"/>
          </p:cNvCxnSpPr>
          <p:nvPr/>
        </p:nvCxnSpPr>
        <p:spPr>
          <a:xfrm>
            <a:off x="3652433" y="3516242"/>
            <a:ext cx="1562631" cy="0"/>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18" name="直接连接符 17"/>
          <p:cNvCxnSpPr/>
          <p:nvPr/>
        </p:nvCxnSpPr>
        <p:spPr>
          <a:xfrm>
            <a:off x="3652434" y="4090375"/>
            <a:ext cx="1562631" cy="0"/>
          </a:xfrm>
          <a:prstGeom prst="line">
            <a:avLst/>
          </a:prstGeom>
          <a:ln/>
        </p:spPr>
        <p:style>
          <a:lnRef idx="3">
            <a:schemeClr val="accent3"/>
          </a:lnRef>
          <a:fillRef idx="0">
            <a:schemeClr val="accent3"/>
          </a:fillRef>
          <a:effectRef idx="2">
            <a:schemeClr val="accent3"/>
          </a:effectRef>
          <a:fontRef idx="minor">
            <a:schemeClr val="tx1"/>
          </a:fontRef>
        </p:style>
      </p:cxnSp>
      <p:cxnSp>
        <p:nvCxnSpPr>
          <p:cNvPr id="19" name="直接连接符 18"/>
          <p:cNvCxnSpPr/>
          <p:nvPr/>
        </p:nvCxnSpPr>
        <p:spPr>
          <a:xfrm>
            <a:off x="3652434" y="4682111"/>
            <a:ext cx="1562631" cy="0"/>
          </a:xfrm>
          <a:prstGeom prst="line">
            <a:avLst/>
          </a:prstGeom>
          <a:ln/>
        </p:spPr>
        <p:style>
          <a:lnRef idx="3">
            <a:schemeClr val="accent5"/>
          </a:lnRef>
          <a:fillRef idx="0">
            <a:schemeClr val="accent5"/>
          </a:fillRef>
          <a:effectRef idx="2">
            <a:schemeClr val="accent5"/>
          </a:effectRef>
          <a:fontRef idx="minor">
            <a:schemeClr val="tx1"/>
          </a:fontRef>
        </p:style>
      </p:cxnSp>
      <p:sp>
        <p:nvSpPr>
          <p:cNvPr id="3" name="TextBox 2"/>
          <p:cNvSpPr txBox="1"/>
          <p:nvPr/>
        </p:nvSpPr>
        <p:spPr>
          <a:xfrm>
            <a:off x="988138" y="1815548"/>
            <a:ext cx="7718540" cy="369332"/>
          </a:xfrm>
          <a:prstGeom prst="rect">
            <a:avLst/>
          </a:prstGeom>
          <a:noFill/>
        </p:spPr>
        <p:txBody>
          <a:bodyPr wrap="square" rtlCol="0">
            <a:spAutoFit/>
          </a:bodyPr>
          <a:lstStyle/>
          <a:p>
            <a:r>
              <a:rPr lang="zh-CN" altLang="en-US" dirty="0" smtClean="0"/>
              <a:t>             </a:t>
            </a:r>
            <a:r>
              <a:rPr lang="zh-CN" altLang="en-US" b="1" dirty="0" smtClean="0"/>
              <a:t> 事务                                                           锁</a:t>
            </a:r>
            <a:endParaRPr lang="zh-CN" altLang="en-US" b="1"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一、事务和锁</a:t>
            </a:r>
            <a:endParaRPr kumimoji="1" lang="en-US" altLang="zh-CN" dirty="0" smtClean="0"/>
          </a:p>
        </p:txBody>
      </p:sp>
      <p:sp>
        <p:nvSpPr>
          <p:cNvPr id="5" name="文本框 4"/>
          <p:cNvSpPr txBox="1"/>
          <p:nvPr/>
        </p:nvSpPr>
        <p:spPr>
          <a:xfrm>
            <a:off x="883285" y="1051560"/>
            <a:ext cx="10275045" cy="923330"/>
          </a:xfrm>
          <a:prstGeom prst="rect">
            <a:avLst/>
          </a:prstGeom>
          <a:noFill/>
        </p:spPr>
        <p:txBody>
          <a:bodyPr wrap="square" rtlCol="0" anchor="t">
            <a:spAutoFit/>
          </a:bodyPr>
          <a:lstStyle/>
          <a:p>
            <a:pPr>
              <a:lnSpc>
                <a:spcPct val="150000"/>
              </a:lnSpc>
            </a:pPr>
            <a:r>
              <a:rPr lang="zh-CN" altLang="en-US" b="1" dirty="0" smtClean="0">
                <a:solidFill>
                  <a:schemeClr val="tx2"/>
                </a:solidFill>
                <a:latin typeface="华文中宋" pitchFamily="2" charset="-122"/>
                <a:ea typeface="华文中宋" pitchFamily="2" charset="-122"/>
              </a:rPr>
              <a:t>死锁例子</a:t>
            </a:r>
            <a:r>
              <a:rPr lang="en-US" altLang="zh-CN" b="1" dirty="0" smtClean="0">
                <a:solidFill>
                  <a:schemeClr val="tx2"/>
                </a:solidFill>
                <a:latin typeface="华文中宋" pitchFamily="2" charset="-122"/>
                <a:ea typeface="华文中宋" pitchFamily="2" charset="-122"/>
              </a:rPr>
              <a:t>1</a:t>
            </a:r>
            <a:r>
              <a:rPr lang="zh-CN" altLang="en-US" b="1" dirty="0" smtClean="0">
                <a:solidFill>
                  <a:schemeClr val="tx2"/>
                </a:solidFill>
                <a:latin typeface="华文中宋" pitchFamily="2" charset="-122"/>
                <a:ea typeface="华文中宋" pitchFamily="2" charset="-122"/>
              </a:rPr>
              <a:t>：</a:t>
            </a:r>
            <a:endParaRPr lang="en-US" altLang="zh-CN" b="1" dirty="0" smtClean="0">
              <a:solidFill>
                <a:schemeClr val="tx2"/>
              </a:solidFill>
              <a:latin typeface="华文中宋" pitchFamily="2" charset="-122"/>
              <a:ea typeface="华文中宋" pitchFamily="2" charset="-122"/>
            </a:endParaRPr>
          </a:p>
          <a:p>
            <a:pPr>
              <a:lnSpc>
                <a:spcPct val="150000"/>
              </a:lnSpc>
            </a:pPr>
            <a:r>
              <a:rPr lang="en-US" altLang="zh-CN" b="1" dirty="0" smtClean="0">
                <a:solidFill>
                  <a:schemeClr val="tx2"/>
                </a:solidFill>
                <a:latin typeface="华文中宋" pitchFamily="2" charset="-122"/>
                <a:ea typeface="华文中宋" pitchFamily="2" charset="-122"/>
              </a:rPr>
              <a:t>Table user(id primary </a:t>
            </a:r>
            <a:r>
              <a:rPr lang="en-US" altLang="zh-CN" b="1" dirty="0" err="1" smtClean="0">
                <a:solidFill>
                  <a:schemeClr val="tx2"/>
                </a:solidFill>
                <a:latin typeface="华文中宋" pitchFamily="2" charset="-122"/>
                <a:ea typeface="华文中宋" pitchFamily="2" charset="-122"/>
              </a:rPr>
              <a:t>key,name</a:t>
            </a:r>
            <a:r>
              <a:rPr lang="en-US" altLang="zh-CN" b="1" dirty="0" smtClean="0">
                <a:solidFill>
                  <a:schemeClr val="tx2"/>
                </a:solidFill>
                <a:latin typeface="华文中宋" pitchFamily="2" charset="-122"/>
                <a:ea typeface="华文中宋" pitchFamily="2" charset="-122"/>
              </a:rPr>
              <a:t>);</a:t>
            </a:r>
          </a:p>
        </p:txBody>
      </p:sp>
      <p:sp>
        <p:nvSpPr>
          <p:cNvPr id="20" name="TextBox 19"/>
          <p:cNvSpPr txBox="1"/>
          <p:nvPr/>
        </p:nvSpPr>
        <p:spPr>
          <a:xfrm>
            <a:off x="883284" y="3154165"/>
            <a:ext cx="4762142" cy="2862322"/>
          </a:xfrm>
          <a:prstGeom prst="rect">
            <a:avLst/>
          </a:prstGeom>
          <a:noFill/>
        </p:spPr>
        <p:txBody>
          <a:bodyPr wrap="square" rtlCol="0">
            <a:spAutoFit/>
          </a:bodyPr>
          <a:lstStyle/>
          <a:p>
            <a:r>
              <a:rPr lang="zh-CN" altLang="en-US" dirty="0" smtClean="0"/>
              <a:t>事务一：</a:t>
            </a:r>
            <a:endParaRPr lang="en-US" altLang="zh-CN" dirty="0" smtClean="0"/>
          </a:p>
          <a:p>
            <a:r>
              <a:rPr lang="en-US" altLang="zh-CN" dirty="0"/>
              <a:t>b</a:t>
            </a:r>
            <a:r>
              <a:rPr lang="en-US" altLang="zh-CN" dirty="0" smtClean="0"/>
              <a:t>egin;</a:t>
            </a:r>
          </a:p>
          <a:p>
            <a:endParaRPr lang="en-US" altLang="zh-CN" dirty="0" smtClean="0"/>
          </a:p>
          <a:p>
            <a:r>
              <a:rPr lang="en-US" altLang="zh-CN" dirty="0" smtClean="0"/>
              <a:t>Select * from user where id = 1 for update</a:t>
            </a:r>
            <a:endParaRPr lang="en-US" altLang="zh-CN" dirty="0"/>
          </a:p>
          <a:p>
            <a:endParaRPr lang="en-US" altLang="zh-CN" dirty="0" smtClean="0"/>
          </a:p>
          <a:p>
            <a:endParaRPr lang="en-US" altLang="zh-CN" dirty="0" smtClean="0"/>
          </a:p>
          <a:p>
            <a:r>
              <a:rPr lang="en-US" altLang="zh-CN" dirty="0" smtClean="0"/>
              <a:t>Update user set name=‘</a:t>
            </a:r>
            <a:r>
              <a:rPr lang="en-US" altLang="zh-CN" dirty="0" err="1" smtClean="0"/>
              <a:t>chenwei</a:t>
            </a:r>
            <a:r>
              <a:rPr lang="en-US" altLang="zh-CN" dirty="0" smtClean="0"/>
              <a:t>’ where id=5;</a:t>
            </a:r>
            <a:endParaRPr lang="en-US" altLang="zh-CN" dirty="0"/>
          </a:p>
          <a:p>
            <a:endParaRPr lang="en-US" altLang="zh-CN" dirty="0" smtClean="0"/>
          </a:p>
          <a:p>
            <a:endParaRPr lang="en-US" altLang="zh-CN" dirty="0" smtClean="0"/>
          </a:p>
          <a:p>
            <a:r>
              <a:rPr lang="zh-CN" altLang="en-US" dirty="0" smtClean="0">
                <a:solidFill>
                  <a:srgbClr val="C00000"/>
                </a:solidFill>
              </a:rPr>
              <a:t>死锁发生</a:t>
            </a:r>
            <a:endParaRPr lang="en-US" altLang="zh-CN" dirty="0">
              <a:solidFill>
                <a:srgbClr val="C00000"/>
              </a:solidFill>
            </a:endParaRPr>
          </a:p>
        </p:txBody>
      </p:sp>
      <p:sp>
        <p:nvSpPr>
          <p:cNvPr id="21" name="TextBox 20"/>
          <p:cNvSpPr txBox="1"/>
          <p:nvPr/>
        </p:nvSpPr>
        <p:spPr>
          <a:xfrm>
            <a:off x="6069496" y="3154165"/>
            <a:ext cx="4770783" cy="2862322"/>
          </a:xfrm>
          <a:prstGeom prst="rect">
            <a:avLst/>
          </a:prstGeom>
          <a:noFill/>
        </p:spPr>
        <p:txBody>
          <a:bodyPr wrap="square" rtlCol="0">
            <a:spAutoFit/>
          </a:bodyPr>
          <a:lstStyle/>
          <a:p>
            <a:r>
              <a:rPr lang="zh-CN" altLang="en-US" dirty="0" smtClean="0"/>
              <a:t>事务二：</a:t>
            </a:r>
            <a:endParaRPr lang="en-US" altLang="zh-CN" dirty="0" smtClean="0"/>
          </a:p>
          <a:p>
            <a:endParaRPr lang="en-US" altLang="zh-CN" dirty="0"/>
          </a:p>
          <a:p>
            <a:endParaRPr lang="en-US" altLang="zh-CN" dirty="0" smtClean="0"/>
          </a:p>
          <a:p>
            <a:endParaRPr lang="en-US" altLang="zh-CN" dirty="0"/>
          </a:p>
          <a:p>
            <a:r>
              <a:rPr lang="en-US" altLang="zh-CN" dirty="0" smtClean="0"/>
              <a:t>Delete form user where id = 5;</a:t>
            </a:r>
          </a:p>
          <a:p>
            <a:endParaRPr lang="en-US" altLang="zh-CN" dirty="0"/>
          </a:p>
          <a:p>
            <a:endParaRPr lang="en-US" altLang="zh-CN" dirty="0" smtClean="0"/>
          </a:p>
          <a:p>
            <a:r>
              <a:rPr lang="en-US" altLang="zh-CN" dirty="0"/>
              <a:t>Delete form user where id = </a:t>
            </a:r>
            <a:r>
              <a:rPr lang="en-US" altLang="zh-CN" dirty="0" smtClean="0"/>
              <a:t>1;</a:t>
            </a:r>
            <a:endParaRPr lang="en-US" altLang="zh-CN" dirty="0"/>
          </a:p>
          <a:p>
            <a:endParaRPr lang="en-US" altLang="zh-CN" dirty="0" smtClean="0"/>
          </a:p>
          <a:p>
            <a:endParaRPr lang="zh-CN" altLang="en-US" dirty="0"/>
          </a:p>
        </p:txBody>
      </p:sp>
      <p:graphicFrame>
        <p:nvGraphicFramePr>
          <p:cNvPr id="22" name="表格 21"/>
          <p:cNvGraphicFramePr>
            <a:graphicFrameLocks noGrp="1"/>
          </p:cNvGraphicFramePr>
          <p:nvPr>
            <p:extLst>
              <p:ext uri="{D42A27DB-BD31-4B8C-83A1-F6EECF244321}">
                <p14:modId xmlns:p14="http://schemas.microsoft.com/office/powerpoint/2010/main" val="3934614741"/>
              </p:ext>
            </p:extLst>
          </p:nvPr>
        </p:nvGraphicFramePr>
        <p:xfrm>
          <a:off x="883285" y="1960518"/>
          <a:ext cx="4439475" cy="845368"/>
        </p:xfrm>
        <a:graphic>
          <a:graphicData uri="http://schemas.openxmlformats.org/drawingml/2006/table">
            <a:tbl>
              <a:tblPr firstRow="1" bandRow="1">
                <a:tableStyleId>{5C22544A-7EE6-4342-B048-85BDC9FD1C3A}</a:tableStyleId>
              </a:tblPr>
              <a:tblGrid>
                <a:gridCol w="810698"/>
                <a:gridCol w="689700"/>
                <a:gridCol w="827800"/>
                <a:gridCol w="776065"/>
                <a:gridCol w="667606"/>
                <a:gridCol w="667606"/>
              </a:tblGrid>
              <a:tr h="422684">
                <a:tc>
                  <a:txBody>
                    <a:bodyPr/>
                    <a:lstStyle/>
                    <a:p>
                      <a:r>
                        <a:rPr lang="en-US" altLang="zh-CN" dirty="0" smtClean="0"/>
                        <a:t>id</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3</a:t>
                      </a:r>
                      <a:endParaRPr lang="zh-CN" altLang="en-US" dirty="0"/>
                    </a:p>
                  </a:txBody>
                  <a:tcPr/>
                </a:tc>
                <a:tc>
                  <a:txBody>
                    <a:bodyPr/>
                    <a:lstStyle/>
                    <a:p>
                      <a:r>
                        <a:rPr lang="en-US" altLang="zh-CN" dirty="0" smtClean="0"/>
                        <a:t>4</a:t>
                      </a:r>
                      <a:endParaRPr lang="zh-CN" altLang="en-US" dirty="0"/>
                    </a:p>
                  </a:txBody>
                  <a:tcPr>
                    <a:solidFill>
                      <a:schemeClr val="accent1">
                        <a:lumMod val="90000"/>
                      </a:schemeClr>
                    </a:solidFill>
                  </a:tcPr>
                </a:tc>
                <a:tc>
                  <a:txBody>
                    <a:bodyPr/>
                    <a:lstStyle/>
                    <a:p>
                      <a:r>
                        <a:rPr lang="en-US" altLang="zh-CN" dirty="0" smtClean="0"/>
                        <a:t>5</a:t>
                      </a:r>
                      <a:endParaRPr lang="zh-CN" altLang="en-US" dirty="0"/>
                    </a:p>
                  </a:txBody>
                  <a:tcPr>
                    <a:solidFill>
                      <a:schemeClr val="accent1">
                        <a:lumMod val="90000"/>
                      </a:schemeClr>
                    </a:solidFill>
                  </a:tcPr>
                </a:tc>
              </a:tr>
              <a:tr h="422684">
                <a:tc>
                  <a:txBody>
                    <a:bodyPr/>
                    <a:lstStyle/>
                    <a:p>
                      <a:r>
                        <a:rPr lang="en-US" altLang="zh-CN" dirty="0" smtClean="0"/>
                        <a:t>name</a:t>
                      </a:r>
                      <a:endParaRPr lang="zh-CN" altLang="en-US" dirty="0"/>
                    </a:p>
                  </a:txBody>
                  <a:tcPr/>
                </a:tc>
                <a:tc>
                  <a:txBody>
                    <a:bodyPr/>
                    <a:lstStyle/>
                    <a:p>
                      <a:r>
                        <a:rPr lang="en-US" altLang="zh-CN" dirty="0" err="1" smtClean="0"/>
                        <a:t>aaa</a:t>
                      </a:r>
                      <a:endParaRPr lang="zh-CN" altLang="en-US" dirty="0"/>
                    </a:p>
                  </a:txBody>
                  <a:tcPr/>
                </a:tc>
                <a:tc>
                  <a:txBody>
                    <a:bodyPr/>
                    <a:lstStyle/>
                    <a:p>
                      <a:r>
                        <a:rPr lang="en-US" altLang="zh-CN" dirty="0" err="1" smtClean="0"/>
                        <a:t>bbb</a:t>
                      </a:r>
                      <a:endParaRPr lang="zh-CN" altLang="en-US" dirty="0"/>
                    </a:p>
                  </a:txBody>
                  <a:tcPr/>
                </a:tc>
                <a:tc>
                  <a:txBody>
                    <a:bodyPr/>
                    <a:lstStyle/>
                    <a:p>
                      <a:r>
                        <a:rPr lang="en-US" altLang="zh-CN" dirty="0" smtClean="0"/>
                        <a:t>ccc</a:t>
                      </a:r>
                      <a:endParaRPr lang="zh-CN" altLang="en-US" dirty="0"/>
                    </a:p>
                  </a:txBody>
                  <a:tcPr/>
                </a:tc>
                <a:tc>
                  <a:txBody>
                    <a:bodyPr/>
                    <a:lstStyle/>
                    <a:p>
                      <a:r>
                        <a:rPr lang="en-US" altLang="zh-CN" dirty="0" err="1" smtClean="0"/>
                        <a:t>ddd</a:t>
                      </a:r>
                      <a:endParaRPr lang="zh-CN" altLang="en-US" dirty="0"/>
                    </a:p>
                  </a:txBody>
                  <a:tcPr>
                    <a:solidFill>
                      <a:schemeClr val="accent1">
                        <a:lumMod val="90000"/>
                      </a:schemeClr>
                    </a:solidFill>
                  </a:tcPr>
                </a:tc>
                <a:tc>
                  <a:txBody>
                    <a:bodyPr/>
                    <a:lstStyle/>
                    <a:p>
                      <a:r>
                        <a:rPr lang="en-US" altLang="zh-CN" dirty="0" err="1" smtClean="0"/>
                        <a:t>eee</a:t>
                      </a:r>
                      <a:endParaRPr lang="zh-CN" altLang="en-US" dirty="0"/>
                    </a:p>
                  </a:txBody>
                  <a:tcPr>
                    <a:solidFill>
                      <a:schemeClr val="accent1">
                        <a:lumMod val="90000"/>
                      </a:schemeClr>
                    </a:solidFill>
                  </a:tcPr>
                </a:tc>
              </a:tr>
            </a:tbl>
          </a:graphicData>
        </a:graphic>
      </p:graphicFrame>
      <p:sp>
        <p:nvSpPr>
          <p:cNvPr id="23" name="矩形 22"/>
          <p:cNvSpPr/>
          <p:nvPr/>
        </p:nvSpPr>
        <p:spPr>
          <a:xfrm>
            <a:off x="883285" y="2938555"/>
            <a:ext cx="4894663" cy="3210601"/>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5923722" y="2938555"/>
            <a:ext cx="5234608" cy="3210601"/>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367755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一、事务和锁</a:t>
            </a:r>
            <a:endParaRPr kumimoji="1" lang="en-US" altLang="zh-CN" dirty="0" smtClean="0"/>
          </a:p>
        </p:txBody>
      </p:sp>
      <p:sp>
        <p:nvSpPr>
          <p:cNvPr id="20" name="文本框 4"/>
          <p:cNvSpPr txBox="1"/>
          <p:nvPr/>
        </p:nvSpPr>
        <p:spPr>
          <a:xfrm>
            <a:off x="883285" y="1051560"/>
            <a:ext cx="10275045" cy="923330"/>
          </a:xfrm>
          <a:prstGeom prst="rect">
            <a:avLst/>
          </a:prstGeom>
          <a:noFill/>
        </p:spPr>
        <p:txBody>
          <a:bodyPr wrap="square" rtlCol="0" anchor="t">
            <a:spAutoFit/>
          </a:bodyPr>
          <a:lstStyle/>
          <a:p>
            <a:pPr>
              <a:lnSpc>
                <a:spcPct val="150000"/>
              </a:lnSpc>
            </a:pPr>
            <a:r>
              <a:rPr lang="zh-CN" altLang="en-US" b="1" dirty="0" smtClean="0">
                <a:solidFill>
                  <a:schemeClr val="tx2"/>
                </a:solidFill>
                <a:latin typeface="华文中宋" pitchFamily="2" charset="-122"/>
                <a:ea typeface="华文中宋" pitchFamily="2" charset="-122"/>
              </a:rPr>
              <a:t>死锁例子</a:t>
            </a:r>
            <a:r>
              <a:rPr lang="en-US" altLang="zh-CN" b="1" dirty="0" smtClean="0">
                <a:solidFill>
                  <a:schemeClr val="tx2"/>
                </a:solidFill>
                <a:latin typeface="华文中宋" pitchFamily="2" charset="-122"/>
                <a:ea typeface="华文中宋" pitchFamily="2" charset="-122"/>
              </a:rPr>
              <a:t>2:</a:t>
            </a:r>
          </a:p>
          <a:p>
            <a:pPr>
              <a:lnSpc>
                <a:spcPct val="150000"/>
              </a:lnSpc>
            </a:pPr>
            <a:r>
              <a:rPr lang="en-US" altLang="zh-CN" b="1" dirty="0" smtClean="0">
                <a:solidFill>
                  <a:schemeClr val="tx2"/>
                </a:solidFill>
                <a:latin typeface="华文中宋" pitchFamily="2" charset="-122"/>
                <a:ea typeface="华文中宋" pitchFamily="2" charset="-122"/>
              </a:rPr>
              <a:t>Table user(id primary </a:t>
            </a:r>
            <a:r>
              <a:rPr lang="en-US" altLang="zh-CN" b="1" dirty="0" err="1" smtClean="0">
                <a:solidFill>
                  <a:schemeClr val="tx2"/>
                </a:solidFill>
                <a:latin typeface="华文中宋" pitchFamily="2" charset="-122"/>
                <a:ea typeface="华文中宋" pitchFamily="2" charset="-122"/>
              </a:rPr>
              <a:t>key,name</a:t>
            </a:r>
            <a:r>
              <a:rPr lang="en-US" altLang="zh-CN" b="1" dirty="0" smtClean="0">
                <a:solidFill>
                  <a:schemeClr val="tx2"/>
                </a:solidFill>
                <a:latin typeface="华文中宋" pitchFamily="2" charset="-122"/>
                <a:ea typeface="华文中宋" pitchFamily="2" charset="-122"/>
              </a:rPr>
              <a:t> </a:t>
            </a:r>
            <a:r>
              <a:rPr lang="en-US" altLang="zh-CN" b="1" dirty="0" err="1" smtClean="0">
                <a:solidFill>
                  <a:schemeClr val="tx2"/>
                </a:solidFill>
                <a:latin typeface="华文中宋" pitchFamily="2" charset="-122"/>
                <a:ea typeface="华文中宋" pitchFamily="2" charset="-122"/>
              </a:rPr>
              <a:t>key,number</a:t>
            </a:r>
            <a:r>
              <a:rPr lang="en-US" altLang="zh-CN" b="1" dirty="0" smtClean="0">
                <a:solidFill>
                  <a:schemeClr val="tx2"/>
                </a:solidFill>
                <a:latin typeface="华文中宋" pitchFamily="2" charset="-122"/>
                <a:ea typeface="华文中宋" pitchFamily="2" charset="-122"/>
              </a:rPr>
              <a:t> </a:t>
            </a:r>
            <a:r>
              <a:rPr lang="en-US" altLang="zh-CN" b="1" dirty="0" err="1" smtClean="0">
                <a:solidFill>
                  <a:schemeClr val="tx2"/>
                </a:solidFill>
                <a:latin typeface="华文中宋" pitchFamily="2" charset="-122"/>
                <a:ea typeface="华文中宋" pitchFamily="2" charset="-122"/>
              </a:rPr>
              <a:t>key,remark</a:t>
            </a:r>
            <a:r>
              <a:rPr lang="en-US" altLang="zh-CN" b="1" dirty="0" smtClean="0">
                <a:solidFill>
                  <a:schemeClr val="tx2"/>
                </a:solidFill>
                <a:latin typeface="华文中宋" pitchFamily="2" charset="-122"/>
                <a:ea typeface="华文中宋" pitchFamily="2" charset="-122"/>
              </a:rPr>
              <a:t>);</a:t>
            </a:r>
          </a:p>
        </p:txBody>
      </p:sp>
      <p:graphicFrame>
        <p:nvGraphicFramePr>
          <p:cNvPr id="23" name="表格 22"/>
          <p:cNvGraphicFramePr>
            <a:graphicFrameLocks noGrp="1"/>
          </p:cNvGraphicFramePr>
          <p:nvPr>
            <p:extLst>
              <p:ext uri="{D42A27DB-BD31-4B8C-83A1-F6EECF244321}">
                <p14:modId xmlns:p14="http://schemas.microsoft.com/office/powerpoint/2010/main" val="414763652"/>
              </p:ext>
            </p:extLst>
          </p:nvPr>
        </p:nvGraphicFramePr>
        <p:xfrm>
          <a:off x="1011484" y="2040612"/>
          <a:ext cx="9020412" cy="1679092"/>
        </p:xfrm>
        <a:graphic>
          <a:graphicData uri="http://schemas.openxmlformats.org/drawingml/2006/table">
            <a:tbl>
              <a:tblPr firstRow="1" bandRow="1">
                <a:tableStyleId>{5C22544A-7EE6-4342-B048-85BDC9FD1C3A}</a:tableStyleId>
              </a:tblPr>
              <a:tblGrid>
                <a:gridCol w="1716507"/>
                <a:gridCol w="1066099"/>
                <a:gridCol w="1905365"/>
                <a:gridCol w="1411606"/>
                <a:gridCol w="1083517"/>
                <a:gridCol w="1837318"/>
              </a:tblGrid>
              <a:tr h="411040">
                <a:tc>
                  <a:txBody>
                    <a:bodyPr/>
                    <a:lstStyle/>
                    <a:p>
                      <a:r>
                        <a:rPr lang="en-US" altLang="zh-CN" sz="1800" kern="1200" dirty="0" smtClean="0">
                          <a:solidFill>
                            <a:schemeClr val="dk1"/>
                          </a:solidFill>
                          <a:latin typeface="+mn-lt"/>
                          <a:ea typeface="+mn-ea"/>
                          <a:cs typeface="+mn-cs"/>
                        </a:rPr>
                        <a:t>id</a:t>
                      </a:r>
                      <a:endParaRPr lang="zh-CN" altLang="en-US" sz="1800" kern="1200" dirty="0">
                        <a:solidFill>
                          <a:schemeClr val="dk1"/>
                        </a:solidFill>
                        <a:latin typeface="+mn-lt"/>
                        <a:ea typeface="+mn-ea"/>
                        <a:cs typeface="+mn-cs"/>
                      </a:endParaRPr>
                    </a:p>
                  </a:txBody>
                  <a:tcPr>
                    <a:solidFill>
                      <a:schemeClr val="bg1">
                        <a:lumMod val="95000"/>
                      </a:schemeClr>
                    </a:solidFill>
                  </a:tcPr>
                </a:tc>
                <a:tc>
                  <a:txBody>
                    <a:bodyPr/>
                    <a:lstStyle/>
                    <a:p>
                      <a:r>
                        <a:rPr lang="en-US" altLang="zh-CN" sz="1800" kern="1200" dirty="0" smtClean="0">
                          <a:solidFill>
                            <a:schemeClr val="dk1"/>
                          </a:solidFill>
                          <a:latin typeface="+mn-lt"/>
                          <a:ea typeface="+mn-ea"/>
                          <a:cs typeface="+mn-cs"/>
                        </a:rPr>
                        <a:t>1</a:t>
                      </a:r>
                      <a:endParaRPr lang="zh-CN" altLang="en-US" sz="1800" kern="1200" dirty="0">
                        <a:solidFill>
                          <a:schemeClr val="dk1"/>
                        </a:solidFill>
                        <a:latin typeface="+mn-lt"/>
                        <a:ea typeface="+mn-ea"/>
                        <a:cs typeface="+mn-cs"/>
                      </a:endParaRPr>
                    </a:p>
                  </a:txBody>
                  <a:tcPr>
                    <a:solidFill>
                      <a:schemeClr val="bg1">
                        <a:lumMod val="95000"/>
                      </a:schemeClr>
                    </a:solidFill>
                  </a:tcPr>
                </a:tc>
                <a:tc>
                  <a:txBody>
                    <a:bodyPr/>
                    <a:lstStyle/>
                    <a:p>
                      <a:r>
                        <a:rPr lang="en-US" altLang="zh-CN" sz="1800" kern="1200" dirty="0" smtClean="0">
                          <a:solidFill>
                            <a:schemeClr val="dk1"/>
                          </a:solidFill>
                          <a:latin typeface="+mn-lt"/>
                          <a:ea typeface="+mn-ea"/>
                          <a:cs typeface="+mn-cs"/>
                        </a:rPr>
                        <a:t>2</a:t>
                      </a:r>
                      <a:endParaRPr lang="zh-CN" altLang="en-US" sz="1800" kern="1200" dirty="0">
                        <a:solidFill>
                          <a:schemeClr val="dk1"/>
                        </a:solidFill>
                        <a:latin typeface="+mn-lt"/>
                        <a:ea typeface="+mn-ea"/>
                        <a:cs typeface="+mn-cs"/>
                      </a:endParaRPr>
                    </a:p>
                  </a:txBody>
                  <a:tcPr>
                    <a:solidFill>
                      <a:schemeClr val="bg1">
                        <a:lumMod val="95000"/>
                      </a:schemeClr>
                    </a:solidFill>
                  </a:tcPr>
                </a:tc>
                <a:tc>
                  <a:txBody>
                    <a:bodyPr/>
                    <a:lstStyle/>
                    <a:p>
                      <a:r>
                        <a:rPr lang="en-US" altLang="zh-CN" sz="1800" kern="1200" dirty="0" smtClean="0">
                          <a:solidFill>
                            <a:schemeClr val="dk1"/>
                          </a:solidFill>
                          <a:latin typeface="+mn-lt"/>
                          <a:ea typeface="+mn-ea"/>
                          <a:cs typeface="+mn-cs"/>
                        </a:rPr>
                        <a:t>3</a:t>
                      </a:r>
                      <a:endParaRPr lang="zh-CN" altLang="en-US" sz="1800" kern="1200" dirty="0">
                        <a:solidFill>
                          <a:schemeClr val="dk1"/>
                        </a:solidFill>
                        <a:latin typeface="+mn-lt"/>
                        <a:ea typeface="+mn-ea"/>
                        <a:cs typeface="+mn-cs"/>
                      </a:endParaRPr>
                    </a:p>
                  </a:txBody>
                  <a:tcPr>
                    <a:solidFill>
                      <a:schemeClr val="bg1">
                        <a:lumMod val="95000"/>
                      </a:schemeClr>
                    </a:solidFill>
                  </a:tcPr>
                </a:tc>
                <a:tc>
                  <a:txBody>
                    <a:bodyPr/>
                    <a:lstStyle/>
                    <a:p>
                      <a:r>
                        <a:rPr lang="en-US" altLang="zh-CN" sz="1800" kern="1200" dirty="0" smtClean="0">
                          <a:solidFill>
                            <a:schemeClr val="dk1"/>
                          </a:solidFill>
                          <a:latin typeface="+mn-lt"/>
                          <a:ea typeface="+mn-ea"/>
                          <a:cs typeface="+mn-cs"/>
                        </a:rPr>
                        <a:t>4</a:t>
                      </a:r>
                      <a:endParaRPr lang="zh-CN" altLang="en-US" sz="1800" kern="1200" dirty="0">
                        <a:solidFill>
                          <a:schemeClr val="dk1"/>
                        </a:solidFill>
                        <a:latin typeface="+mn-lt"/>
                        <a:ea typeface="+mn-ea"/>
                        <a:cs typeface="+mn-cs"/>
                      </a:endParaRPr>
                    </a:p>
                  </a:txBody>
                  <a:tcPr>
                    <a:solidFill>
                      <a:schemeClr val="bg1">
                        <a:lumMod val="95000"/>
                      </a:schemeClr>
                    </a:solidFill>
                  </a:tcPr>
                </a:tc>
                <a:tc>
                  <a:txBody>
                    <a:bodyPr/>
                    <a:lstStyle/>
                    <a:p>
                      <a:r>
                        <a:rPr lang="en-US" altLang="zh-CN" sz="1800" kern="1200" dirty="0" smtClean="0">
                          <a:solidFill>
                            <a:schemeClr val="dk1"/>
                          </a:solidFill>
                          <a:latin typeface="+mn-lt"/>
                          <a:ea typeface="+mn-ea"/>
                          <a:cs typeface="+mn-cs"/>
                        </a:rPr>
                        <a:t>5</a:t>
                      </a:r>
                      <a:endParaRPr lang="zh-CN" altLang="en-US" sz="1800" kern="1200" dirty="0">
                        <a:solidFill>
                          <a:schemeClr val="dk1"/>
                        </a:solidFill>
                        <a:latin typeface="+mn-lt"/>
                        <a:ea typeface="+mn-ea"/>
                        <a:cs typeface="+mn-cs"/>
                      </a:endParaRPr>
                    </a:p>
                  </a:txBody>
                  <a:tcPr>
                    <a:solidFill>
                      <a:schemeClr val="bg1">
                        <a:lumMod val="95000"/>
                      </a:schemeClr>
                    </a:solidFill>
                  </a:tcPr>
                </a:tc>
              </a:tr>
              <a:tr h="422684">
                <a:tc>
                  <a:txBody>
                    <a:bodyPr/>
                    <a:lstStyle/>
                    <a:p>
                      <a:r>
                        <a:rPr lang="en-US" altLang="zh-CN" dirty="0" smtClean="0"/>
                        <a:t>name</a:t>
                      </a:r>
                      <a:endParaRPr lang="zh-CN" altLang="en-US" dirty="0"/>
                    </a:p>
                  </a:txBody>
                  <a:tcPr>
                    <a:solidFill>
                      <a:schemeClr val="bg1">
                        <a:lumMod val="95000"/>
                      </a:schemeClr>
                    </a:solidFill>
                  </a:tcPr>
                </a:tc>
                <a:tc>
                  <a:txBody>
                    <a:bodyPr/>
                    <a:lstStyle/>
                    <a:p>
                      <a:r>
                        <a:rPr lang="en-US" altLang="zh-CN" dirty="0" err="1" smtClean="0"/>
                        <a:t>aaa</a:t>
                      </a:r>
                      <a:endParaRPr lang="zh-CN" altLang="en-US" dirty="0"/>
                    </a:p>
                  </a:txBody>
                  <a:tcPr>
                    <a:solidFill>
                      <a:schemeClr val="bg1">
                        <a:lumMod val="95000"/>
                      </a:schemeClr>
                    </a:solidFill>
                  </a:tcPr>
                </a:tc>
                <a:tc>
                  <a:txBody>
                    <a:bodyPr/>
                    <a:lstStyle/>
                    <a:p>
                      <a:r>
                        <a:rPr lang="en-US" altLang="zh-CN" dirty="0" err="1" smtClean="0"/>
                        <a:t>chenwei</a:t>
                      </a:r>
                      <a:endParaRPr lang="zh-CN" altLang="en-US" dirty="0"/>
                    </a:p>
                  </a:txBody>
                  <a:tcPr>
                    <a:solidFill>
                      <a:schemeClr val="bg1">
                        <a:lumMod val="95000"/>
                      </a:schemeClr>
                    </a:solidFill>
                  </a:tcPr>
                </a:tc>
                <a:tc>
                  <a:txBody>
                    <a:bodyPr/>
                    <a:lstStyle/>
                    <a:p>
                      <a:r>
                        <a:rPr lang="en-US" altLang="zh-CN" dirty="0" smtClean="0"/>
                        <a:t>ccc</a:t>
                      </a:r>
                      <a:endParaRPr lang="zh-CN" altLang="en-US" dirty="0"/>
                    </a:p>
                  </a:txBody>
                  <a:tcPr>
                    <a:solidFill>
                      <a:schemeClr val="bg1">
                        <a:lumMod val="95000"/>
                      </a:schemeClr>
                    </a:solidFill>
                  </a:tcPr>
                </a:tc>
                <a:tc>
                  <a:txBody>
                    <a:bodyPr/>
                    <a:lstStyle/>
                    <a:p>
                      <a:r>
                        <a:rPr lang="en-US" altLang="zh-CN" dirty="0" err="1" smtClean="0"/>
                        <a:t>ddd</a:t>
                      </a:r>
                      <a:endParaRPr lang="zh-CN" altLang="en-US" dirty="0"/>
                    </a:p>
                  </a:txBody>
                  <a:tcPr>
                    <a:solidFill>
                      <a:schemeClr val="bg1">
                        <a:lumMod val="95000"/>
                      </a:schemeClr>
                    </a:solidFill>
                  </a:tcPr>
                </a:tc>
                <a:tc>
                  <a:txBody>
                    <a:bodyPr/>
                    <a:lstStyle/>
                    <a:p>
                      <a:r>
                        <a:rPr lang="en-US" altLang="zh-CN" dirty="0" err="1" smtClean="0"/>
                        <a:t>chenwei</a:t>
                      </a:r>
                      <a:endParaRPr lang="zh-CN" altLang="en-US" dirty="0"/>
                    </a:p>
                  </a:txBody>
                  <a:tcPr>
                    <a:solidFill>
                      <a:schemeClr val="bg1">
                        <a:lumMod val="95000"/>
                      </a:schemeClr>
                    </a:solidFill>
                  </a:tcPr>
                </a:tc>
              </a:tr>
              <a:tr h="422684">
                <a:tc>
                  <a:txBody>
                    <a:bodyPr/>
                    <a:lstStyle/>
                    <a:p>
                      <a:r>
                        <a:rPr lang="en-US" altLang="zh-CN" dirty="0" smtClean="0"/>
                        <a:t>number</a:t>
                      </a:r>
                      <a:endParaRPr lang="zh-CN" altLang="en-US" dirty="0"/>
                    </a:p>
                  </a:txBody>
                  <a:tcPr>
                    <a:solidFill>
                      <a:schemeClr val="bg1">
                        <a:lumMod val="95000"/>
                      </a:schemeClr>
                    </a:solidFill>
                  </a:tcPr>
                </a:tc>
                <a:tc>
                  <a:txBody>
                    <a:bodyPr/>
                    <a:lstStyle/>
                    <a:p>
                      <a:r>
                        <a:rPr lang="en-US" altLang="zh-CN" dirty="0" smtClean="0"/>
                        <a:t>22</a:t>
                      </a:r>
                      <a:endParaRPr lang="zh-CN" altLang="en-US" dirty="0"/>
                    </a:p>
                  </a:txBody>
                  <a:tcPr>
                    <a:solidFill>
                      <a:schemeClr val="bg1">
                        <a:lumMod val="95000"/>
                      </a:schemeClr>
                    </a:solidFill>
                  </a:tcPr>
                </a:tc>
                <a:tc>
                  <a:txBody>
                    <a:bodyPr/>
                    <a:lstStyle/>
                    <a:p>
                      <a:r>
                        <a:rPr lang="en-US" altLang="zh-CN" dirty="0" smtClean="0"/>
                        <a:t>66</a:t>
                      </a:r>
                      <a:endParaRPr lang="zh-CN" altLang="en-US" dirty="0"/>
                    </a:p>
                  </a:txBody>
                  <a:tcPr>
                    <a:solidFill>
                      <a:schemeClr val="bg1">
                        <a:lumMod val="95000"/>
                      </a:schemeClr>
                    </a:solidFill>
                  </a:tcPr>
                </a:tc>
                <a:tc>
                  <a:txBody>
                    <a:bodyPr/>
                    <a:lstStyle/>
                    <a:p>
                      <a:r>
                        <a:rPr lang="en-US" altLang="zh-CN" dirty="0" smtClean="0"/>
                        <a:t>33</a:t>
                      </a:r>
                      <a:endParaRPr lang="zh-CN" altLang="en-US" dirty="0"/>
                    </a:p>
                  </a:txBody>
                  <a:tcPr>
                    <a:solidFill>
                      <a:schemeClr val="bg1">
                        <a:lumMod val="95000"/>
                      </a:schemeClr>
                    </a:solidFill>
                  </a:tcPr>
                </a:tc>
                <a:tc>
                  <a:txBody>
                    <a:bodyPr/>
                    <a:lstStyle/>
                    <a:p>
                      <a:r>
                        <a:rPr lang="en-US" altLang="zh-CN" dirty="0" smtClean="0"/>
                        <a:t>44</a:t>
                      </a:r>
                      <a:endParaRPr lang="zh-CN" altLang="en-US" dirty="0"/>
                    </a:p>
                  </a:txBody>
                  <a:tcPr>
                    <a:solidFill>
                      <a:schemeClr val="bg1">
                        <a:lumMod val="95000"/>
                      </a:schemeClr>
                    </a:solidFill>
                  </a:tcPr>
                </a:tc>
                <a:tc>
                  <a:txBody>
                    <a:bodyPr/>
                    <a:lstStyle/>
                    <a:p>
                      <a:r>
                        <a:rPr lang="en-US" altLang="zh-CN" dirty="0" smtClean="0"/>
                        <a:t>55</a:t>
                      </a:r>
                      <a:endParaRPr lang="zh-CN" altLang="en-US" dirty="0"/>
                    </a:p>
                  </a:txBody>
                  <a:tcPr>
                    <a:solidFill>
                      <a:schemeClr val="bg1">
                        <a:lumMod val="95000"/>
                      </a:schemeClr>
                    </a:solidFill>
                  </a:tcPr>
                </a:tc>
              </a:tr>
              <a:tr h="422684">
                <a:tc>
                  <a:txBody>
                    <a:bodyPr/>
                    <a:lstStyle/>
                    <a:p>
                      <a:r>
                        <a:rPr lang="en-US" altLang="zh-CN" dirty="0" smtClean="0"/>
                        <a:t>remark</a:t>
                      </a:r>
                      <a:endParaRPr lang="zh-CN" altLang="en-US" dirty="0"/>
                    </a:p>
                  </a:txBody>
                  <a:tcPr>
                    <a:solidFill>
                      <a:schemeClr val="bg1">
                        <a:lumMod val="95000"/>
                      </a:schemeClr>
                    </a:solidFill>
                  </a:tcPr>
                </a:tc>
                <a:tc>
                  <a:txBody>
                    <a:bodyPr/>
                    <a:lstStyle/>
                    <a:p>
                      <a:r>
                        <a:rPr lang="en-US" altLang="zh-CN" dirty="0" err="1" smtClean="0"/>
                        <a:t>asd</a:t>
                      </a:r>
                      <a:endParaRPr lang="zh-CN" altLang="en-US" dirty="0"/>
                    </a:p>
                  </a:txBody>
                  <a:tcPr>
                    <a:solidFill>
                      <a:schemeClr val="bg1">
                        <a:lumMod val="95000"/>
                      </a:schemeClr>
                    </a:solidFill>
                  </a:tcPr>
                </a:tc>
                <a:tc>
                  <a:txBody>
                    <a:bodyPr/>
                    <a:lstStyle/>
                    <a:p>
                      <a:r>
                        <a:rPr lang="en-US" altLang="zh-CN" dirty="0" err="1" smtClean="0"/>
                        <a:t>gd</a:t>
                      </a:r>
                      <a:endParaRPr lang="zh-CN" altLang="en-US" dirty="0"/>
                    </a:p>
                  </a:txBody>
                  <a:tcPr>
                    <a:solidFill>
                      <a:schemeClr val="bg1">
                        <a:lumMod val="95000"/>
                      </a:schemeClr>
                    </a:solidFill>
                  </a:tcPr>
                </a:tc>
                <a:tc>
                  <a:txBody>
                    <a:bodyPr/>
                    <a:lstStyle/>
                    <a:p>
                      <a:r>
                        <a:rPr lang="en-US" altLang="zh-CN" dirty="0" err="1" smtClean="0"/>
                        <a:t>gg</a:t>
                      </a:r>
                      <a:endParaRPr lang="zh-CN" altLang="en-US" dirty="0"/>
                    </a:p>
                  </a:txBody>
                  <a:tcPr>
                    <a:solidFill>
                      <a:schemeClr val="bg1">
                        <a:lumMod val="95000"/>
                      </a:schemeClr>
                    </a:solidFill>
                  </a:tcPr>
                </a:tc>
                <a:tc>
                  <a:txBody>
                    <a:bodyPr/>
                    <a:lstStyle/>
                    <a:p>
                      <a:r>
                        <a:rPr lang="en-US" altLang="zh-CN" dirty="0" err="1" smtClean="0"/>
                        <a:t>gsd</a:t>
                      </a:r>
                      <a:endParaRPr lang="zh-CN" altLang="en-US" dirty="0"/>
                    </a:p>
                  </a:txBody>
                  <a:tcPr>
                    <a:solidFill>
                      <a:schemeClr val="bg1">
                        <a:lumMod val="95000"/>
                      </a:schemeClr>
                    </a:solidFill>
                  </a:tcPr>
                </a:tc>
                <a:tc>
                  <a:txBody>
                    <a:bodyPr/>
                    <a:lstStyle/>
                    <a:p>
                      <a:r>
                        <a:rPr lang="en-US" altLang="zh-CN" dirty="0" err="1" smtClean="0"/>
                        <a:t>gg</a:t>
                      </a:r>
                      <a:endParaRPr lang="zh-CN" altLang="en-US" dirty="0"/>
                    </a:p>
                  </a:txBody>
                  <a:tcPr>
                    <a:solidFill>
                      <a:schemeClr val="bg1">
                        <a:lumMod val="95000"/>
                      </a:schemeClr>
                    </a:solidFill>
                  </a:tcPr>
                </a:tc>
              </a:tr>
            </a:tbl>
          </a:graphicData>
        </a:graphic>
      </p:graphicFrame>
      <p:sp>
        <p:nvSpPr>
          <p:cNvPr id="26" name="TextBox 25"/>
          <p:cNvSpPr txBox="1"/>
          <p:nvPr/>
        </p:nvSpPr>
        <p:spPr>
          <a:xfrm>
            <a:off x="1011483" y="4121426"/>
            <a:ext cx="4713455" cy="1754326"/>
          </a:xfrm>
          <a:prstGeom prst="rect">
            <a:avLst/>
          </a:prstGeom>
          <a:noFill/>
        </p:spPr>
        <p:txBody>
          <a:bodyPr wrap="square" rtlCol="0">
            <a:spAutoFit/>
          </a:bodyPr>
          <a:lstStyle/>
          <a:p>
            <a:r>
              <a:rPr lang="zh-CN" altLang="en-US" dirty="0" smtClean="0"/>
              <a:t>事务一</a:t>
            </a:r>
            <a:endParaRPr lang="en-US" altLang="zh-CN" dirty="0" smtClean="0"/>
          </a:p>
          <a:p>
            <a:r>
              <a:rPr lang="en-US" altLang="zh-CN" dirty="0" smtClean="0"/>
              <a:t>Begin</a:t>
            </a:r>
            <a:r>
              <a:rPr lang="zh-CN" altLang="en-US" dirty="0" smtClean="0"/>
              <a:t>；</a:t>
            </a:r>
            <a:endParaRPr lang="en-US" altLang="zh-CN" dirty="0" smtClean="0"/>
          </a:p>
          <a:p>
            <a:r>
              <a:rPr lang="en-US" altLang="zh-CN" dirty="0" smtClean="0"/>
              <a:t>Update user set remark=‘</a:t>
            </a:r>
            <a:r>
              <a:rPr lang="en-US" altLang="zh-CN" dirty="0" err="1" smtClean="0"/>
              <a:t>abc</a:t>
            </a:r>
            <a:r>
              <a:rPr lang="en-US" altLang="zh-CN" dirty="0" smtClean="0"/>
              <a:t>’ where name = ‘</a:t>
            </a:r>
            <a:r>
              <a:rPr lang="en-US" altLang="zh-CN" dirty="0" err="1" smtClean="0"/>
              <a:t>chenwei</a:t>
            </a:r>
            <a:r>
              <a:rPr lang="en-US" altLang="zh-CN" dirty="0" smtClean="0"/>
              <a:t>’;</a:t>
            </a:r>
            <a:endParaRPr lang="en-US" altLang="zh-CN" dirty="0"/>
          </a:p>
          <a:p>
            <a:endParaRPr lang="en-US" altLang="zh-CN" dirty="0" smtClean="0"/>
          </a:p>
          <a:p>
            <a:r>
              <a:rPr lang="zh-CN" altLang="en-US" dirty="0" smtClean="0">
                <a:solidFill>
                  <a:srgbClr val="C00000"/>
                </a:solidFill>
              </a:rPr>
              <a:t>死锁发生</a:t>
            </a:r>
            <a:endParaRPr lang="en-US" altLang="zh-CN" dirty="0">
              <a:solidFill>
                <a:srgbClr val="C00000"/>
              </a:solidFill>
            </a:endParaRPr>
          </a:p>
        </p:txBody>
      </p:sp>
      <p:sp>
        <p:nvSpPr>
          <p:cNvPr id="27" name="TextBox 26"/>
          <p:cNvSpPr txBox="1"/>
          <p:nvPr/>
        </p:nvSpPr>
        <p:spPr>
          <a:xfrm>
            <a:off x="5830957" y="4121426"/>
            <a:ext cx="4200939" cy="1754326"/>
          </a:xfrm>
          <a:prstGeom prst="rect">
            <a:avLst/>
          </a:prstGeom>
          <a:noFill/>
        </p:spPr>
        <p:txBody>
          <a:bodyPr wrap="square" rtlCol="0">
            <a:spAutoFit/>
          </a:bodyPr>
          <a:lstStyle/>
          <a:p>
            <a:r>
              <a:rPr lang="zh-CN" altLang="en-US" dirty="0" smtClean="0"/>
              <a:t>事务二</a:t>
            </a:r>
            <a:endParaRPr lang="en-US" altLang="zh-CN" dirty="0" smtClean="0"/>
          </a:p>
          <a:p>
            <a:r>
              <a:rPr lang="en-US" altLang="zh-CN" dirty="0"/>
              <a:t>Begin</a:t>
            </a:r>
            <a:r>
              <a:rPr lang="zh-CN" altLang="en-US" dirty="0"/>
              <a:t>；</a:t>
            </a:r>
            <a:endParaRPr lang="en-US" altLang="zh-CN" dirty="0"/>
          </a:p>
          <a:p>
            <a:r>
              <a:rPr lang="en-US" altLang="zh-CN" dirty="0" smtClean="0"/>
              <a:t>Select </a:t>
            </a:r>
            <a:r>
              <a:rPr lang="zh-CN" altLang="en-US" dirty="0" smtClean="0"/>
              <a:t>* </a:t>
            </a:r>
            <a:r>
              <a:rPr lang="en-US" altLang="zh-CN" dirty="0" smtClean="0"/>
              <a:t>from user where number &gt; 50 for update ;</a:t>
            </a:r>
            <a:endParaRPr lang="en-US" altLang="zh-CN" dirty="0"/>
          </a:p>
          <a:p>
            <a:endParaRPr lang="en-US" altLang="zh-CN" dirty="0" smtClean="0"/>
          </a:p>
          <a:p>
            <a:endParaRPr lang="en-US" altLang="zh-CN" dirty="0"/>
          </a:p>
        </p:txBody>
      </p:sp>
      <p:sp>
        <p:nvSpPr>
          <p:cNvPr id="28" name="矩形 27"/>
          <p:cNvSpPr/>
          <p:nvPr/>
        </p:nvSpPr>
        <p:spPr>
          <a:xfrm>
            <a:off x="1011483" y="3949148"/>
            <a:ext cx="4713455" cy="2279374"/>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5830956" y="3944508"/>
            <a:ext cx="4200939" cy="2279374"/>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367755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一、事务和锁</a:t>
            </a:r>
            <a:endParaRPr kumimoji="1" lang="en-US" altLang="zh-CN" dirty="0" smtClean="0"/>
          </a:p>
        </p:txBody>
      </p:sp>
      <p:sp>
        <p:nvSpPr>
          <p:cNvPr id="5" name="文本框 4"/>
          <p:cNvSpPr txBox="1"/>
          <p:nvPr/>
        </p:nvSpPr>
        <p:spPr>
          <a:xfrm>
            <a:off x="764015" y="832521"/>
            <a:ext cx="10636250" cy="5909310"/>
          </a:xfrm>
          <a:prstGeom prst="rect">
            <a:avLst/>
          </a:prstGeom>
          <a:noFill/>
        </p:spPr>
        <p:txBody>
          <a:bodyPr wrap="square" rtlCol="0" anchor="t">
            <a:spAutoFit/>
          </a:bodyPr>
          <a:lstStyle/>
          <a:p>
            <a:pPr>
              <a:lnSpc>
                <a:spcPct val="150000"/>
              </a:lnSpc>
            </a:pPr>
            <a:r>
              <a:rPr lang="zh-CN" altLang="en-US" b="1" dirty="0">
                <a:solidFill>
                  <a:schemeClr val="tx2"/>
                </a:solidFill>
                <a:latin typeface="华文中宋" pitchFamily="2" charset="-122"/>
                <a:ea typeface="华文中宋" pitchFamily="2" charset="-122"/>
              </a:rPr>
              <a:t>死锁原理与</a:t>
            </a:r>
            <a:r>
              <a:rPr lang="zh-CN" altLang="en-US" b="1" dirty="0" smtClean="0">
                <a:solidFill>
                  <a:schemeClr val="tx2"/>
                </a:solidFill>
                <a:latin typeface="华文中宋" pitchFamily="2" charset="-122"/>
                <a:ea typeface="华文中宋" pitchFamily="2" charset="-122"/>
              </a:rPr>
              <a:t>分析</a:t>
            </a:r>
            <a:endParaRPr lang="en-US" altLang="zh-CN" b="1" dirty="0" smtClean="0">
              <a:solidFill>
                <a:schemeClr val="tx2"/>
              </a:solidFill>
              <a:latin typeface="华文中宋" pitchFamily="2" charset="-122"/>
              <a:ea typeface="华文中宋" pitchFamily="2" charset="-122"/>
            </a:endParaRPr>
          </a:p>
          <a:p>
            <a:pPr>
              <a:lnSpc>
                <a:spcPct val="150000"/>
              </a:lnSpc>
            </a:pPr>
            <a:r>
              <a:rPr lang="en-US" altLang="zh-CN" dirty="0" smtClean="0"/>
              <a:t>	</a:t>
            </a:r>
            <a:r>
              <a:rPr lang="zh-CN" altLang="en-US" dirty="0" smtClean="0"/>
              <a:t>第一</a:t>
            </a:r>
            <a:r>
              <a:rPr lang="zh-CN" altLang="en-US" dirty="0"/>
              <a:t>个非常好理解，也是最常见的死锁，每个事务执行两条</a:t>
            </a:r>
            <a:r>
              <a:rPr lang="en-US" altLang="zh-CN" dirty="0"/>
              <a:t>SQL</a:t>
            </a:r>
            <a:r>
              <a:rPr lang="zh-CN" altLang="en-US" dirty="0"/>
              <a:t>，分别持有了一把锁，然后加另一把锁，产生死锁</a:t>
            </a:r>
            <a:r>
              <a:rPr lang="zh-CN" altLang="en-US" dirty="0" smtClean="0"/>
              <a:t>。</a:t>
            </a:r>
            <a:endParaRPr lang="en-US" altLang="zh-CN" dirty="0" smtClean="0"/>
          </a:p>
          <a:p>
            <a:pPr>
              <a:lnSpc>
                <a:spcPct val="150000"/>
              </a:lnSpc>
            </a:pPr>
            <a:r>
              <a:rPr lang="en-US" altLang="zh-CN" dirty="0" smtClean="0"/>
              <a:t>	</a:t>
            </a:r>
            <a:r>
              <a:rPr lang="zh-CN" altLang="en-US" dirty="0" smtClean="0"/>
              <a:t>第二</a:t>
            </a:r>
            <a:r>
              <a:rPr lang="zh-CN" altLang="en-US" dirty="0"/>
              <a:t>个用例，虽然每个</a:t>
            </a:r>
            <a:r>
              <a:rPr lang="en-US" altLang="zh-CN" dirty="0"/>
              <a:t>Session</a:t>
            </a:r>
            <a:r>
              <a:rPr lang="zh-CN" altLang="en-US" dirty="0"/>
              <a:t>都只有一条语句，仍旧会产生死锁。要分析这个死锁，首先必须用到本文前面提到的</a:t>
            </a:r>
            <a:r>
              <a:rPr lang="en-US" altLang="zh-CN" dirty="0"/>
              <a:t>MySQL</a:t>
            </a:r>
            <a:r>
              <a:rPr lang="zh-CN" altLang="en-US" dirty="0"/>
              <a:t>加锁的规则。</a:t>
            </a:r>
            <a:r>
              <a:rPr lang="zh-CN" altLang="en-US" dirty="0" smtClean="0"/>
              <a:t>针对事务一，</a:t>
            </a:r>
            <a:r>
              <a:rPr lang="zh-CN" altLang="en-US" dirty="0"/>
              <a:t>从</a:t>
            </a:r>
            <a:r>
              <a:rPr lang="en-US" altLang="zh-CN" dirty="0"/>
              <a:t>name</a:t>
            </a:r>
            <a:r>
              <a:rPr lang="zh-CN" altLang="en-US" dirty="0"/>
              <a:t>索引出发，读到的</a:t>
            </a:r>
            <a:r>
              <a:rPr lang="en-US" altLang="zh-CN" dirty="0" smtClean="0"/>
              <a:t>[2,chenwei,11]</a:t>
            </a:r>
            <a:r>
              <a:rPr lang="zh-CN" altLang="en-US" dirty="0"/>
              <a:t>，</a:t>
            </a:r>
            <a:r>
              <a:rPr lang="en-US" altLang="zh-CN" dirty="0" smtClean="0"/>
              <a:t>[5,chenwei, 55]</a:t>
            </a:r>
            <a:r>
              <a:rPr lang="zh-CN" altLang="en-US" dirty="0"/>
              <a:t>均满足条件，不仅会加</a:t>
            </a:r>
            <a:r>
              <a:rPr lang="en-US" altLang="zh-CN" dirty="0"/>
              <a:t>name</a:t>
            </a:r>
            <a:r>
              <a:rPr lang="zh-CN" altLang="en-US" dirty="0"/>
              <a:t>索引上的记录</a:t>
            </a:r>
            <a:r>
              <a:rPr lang="en-US" altLang="zh-CN" dirty="0"/>
              <a:t>X</a:t>
            </a:r>
            <a:r>
              <a:rPr lang="zh-CN" altLang="en-US" dirty="0"/>
              <a:t>锁，而且会加聚簇索引上的记录</a:t>
            </a:r>
            <a:r>
              <a:rPr lang="en-US" altLang="zh-CN" dirty="0"/>
              <a:t>X</a:t>
            </a:r>
            <a:r>
              <a:rPr lang="zh-CN" altLang="en-US" dirty="0"/>
              <a:t>锁，加锁顺序为</a:t>
            </a:r>
            <a:r>
              <a:rPr lang="zh-CN" altLang="en-US" dirty="0" smtClean="0"/>
              <a:t>先</a:t>
            </a:r>
            <a:r>
              <a:rPr lang="en-US" altLang="zh-CN" dirty="0"/>
              <a:t>[</a:t>
            </a:r>
            <a:r>
              <a:rPr lang="en-US" altLang="zh-CN" dirty="0" smtClean="0"/>
              <a:t>2,chenwei,66]</a:t>
            </a:r>
            <a:r>
              <a:rPr lang="zh-CN" altLang="en-US" dirty="0"/>
              <a:t>，</a:t>
            </a:r>
            <a:r>
              <a:rPr lang="en-US" altLang="zh-CN" dirty="0"/>
              <a:t>[5,chenwei, 55] </a:t>
            </a:r>
            <a:r>
              <a:rPr lang="zh-CN" altLang="en-US" dirty="0" smtClean="0"/>
              <a:t>。而事务二，从</a:t>
            </a:r>
            <a:r>
              <a:rPr lang="en-US" altLang="zh-CN" dirty="0" smtClean="0"/>
              <a:t>number</a:t>
            </a:r>
            <a:r>
              <a:rPr lang="zh-CN" altLang="en-US" dirty="0" smtClean="0"/>
              <a:t>索引</a:t>
            </a:r>
            <a:r>
              <a:rPr lang="zh-CN" altLang="en-US" dirty="0"/>
              <a:t>出发</a:t>
            </a:r>
            <a:r>
              <a:rPr lang="zh-CN" altLang="en-US" dirty="0" smtClean="0"/>
              <a:t>，</a:t>
            </a:r>
            <a:r>
              <a:rPr lang="en-US" altLang="zh-CN" dirty="0"/>
              <a:t> </a:t>
            </a:r>
            <a:r>
              <a:rPr lang="en-US" altLang="zh-CN" dirty="0" smtClean="0"/>
              <a:t>[55,chenwei,5]</a:t>
            </a:r>
            <a:r>
              <a:rPr lang="zh-CN" altLang="en-US" dirty="0"/>
              <a:t>，</a:t>
            </a:r>
            <a:r>
              <a:rPr lang="en-US" altLang="zh-CN" dirty="0" smtClean="0"/>
              <a:t>[66,chenwei</a:t>
            </a:r>
            <a:r>
              <a:rPr lang="en-US" altLang="zh-CN" dirty="0"/>
              <a:t>, </a:t>
            </a:r>
            <a:r>
              <a:rPr lang="en-US" altLang="zh-CN" dirty="0" smtClean="0"/>
              <a:t>2] </a:t>
            </a:r>
            <a:r>
              <a:rPr lang="zh-CN" altLang="en-US" dirty="0" smtClean="0"/>
              <a:t>均</a:t>
            </a:r>
            <a:r>
              <a:rPr lang="zh-CN" altLang="en-US" dirty="0"/>
              <a:t>满足过滤条件，同样也会加聚簇索引上的记录</a:t>
            </a:r>
            <a:r>
              <a:rPr lang="en-US" altLang="zh-CN" dirty="0"/>
              <a:t>X</a:t>
            </a:r>
            <a:r>
              <a:rPr lang="zh-CN" altLang="en-US" dirty="0"/>
              <a:t>锁，加锁顺序</a:t>
            </a:r>
            <a:r>
              <a:rPr lang="zh-CN" altLang="en-US" dirty="0" smtClean="0"/>
              <a:t>为</a:t>
            </a:r>
            <a:r>
              <a:rPr lang="en-US" altLang="zh-CN" dirty="0"/>
              <a:t>[55,chenwei,5]</a:t>
            </a:r>
            <a:r>
              <a:rPr lang="zh-CN" altLang="en-US" dirty="0"/>
              <a:t>，</a:t>
            </a:r>
            <a:r>
              <a:rPr lang="en-US" altLang="zh-CN" dirty="0"/>
              <a:t>[66,chenwei, 2] </a:t>
            </a:r>
            <a:r>
              <a:rPr lang="zh-CN" altLang="en-US" dirty="0" smtClean="0"/>
              <a:t>。比较发现，事务一和事务二的</a:t>
            </a:r>
            <a:r>
              <a:rPr lang="zh-CN" altLang="en-US" dirty="0"/>
              <a:t>加锁顺序正好相反，如果两</a:t>
            </a:r>
            <a:r>
              <a:rPr lang="zh-CN" altLang="en-US" dirty="0" smtClean="0"/>
              <a:t>个事务恰好</a:t>
            </a:r>
            <a:r>
              <a:rPr lang="zh-CN" altLang="en-US" dirty="0"/>
              <a:t>都持有了第一把锁，请求加第二把锁，死锁就发生了</a:t>
            </a:r>
            <a:r>
              <a:rPr lang="zh-CN" altLang="en-US" dirty="0" smtClean="0"/>
              <a:t>。</a:t>
            </a:r>
            <a:endParaRPr lang="en-US" altLang="zh-CN" dirty="0" smtClean="0"/>
          </a:p>
          <a:p>
            <a:pPr>
              <a:lnSpc>
                <a:spcPct val="150000"/>
              </a:lnSpc>
            </a:pPr>
            <a:r>
              <a:rPr lang="en-US" altLang="zh-CN" b="1" dirty="0">
                <a:solidFill>
                  <a:schemeClr val="tx2"/>
                </a:solidFill>
                <a:latin typeface="华文中宋" pitchFamily="2" charset="-122"/>
                <a:ea typeface="华文中宋" pitchFamily="2" charset="-122"/>
              </a:rPr>
              <a:t>	</a:t>
            </a:r>
            <a:r>
              <a:rPr lang="zh-CN" altLang="en-US" b="1" dirty="0"/>
              <a:t>结论：</a:t>
            </a:r>
            <a:r>
              <a:rPr lang="zh-CN" altLang="en-US" dirty="0"/>
              <a:t>死锁的发生与否，并不在于事务中有多少条</a:t>
            </a:r>
            <a:r>
              <a:rPr lang="en-US" altLang="zh-CN" dirty="0"/>
              <a:t>SQL</a:t>
            </a:r>
            <a:r>
              <a:rPr lang="zh-CN" altLang="en-US" dirty="0"/>
              <a:t>语句，</a:t>
            </a:r>
            <a:r>
              <a:rPr lang="zh-CN" altLang="en-US" b="1" dirty="0"/>
              <a:t>死锁的关键在于</a:t>
            </a:r>
            <a:r>
              <a:rPr lang="zh-CN" altLang="en-US" dirty="0"/>
              <a:t>：两个</a:t>
            </a:r>
            <a:r>
              <a:rPr lang="en-US" altLang="zh-CN" dirty="0"/>
              <a:t>(</a:t>
            </a:r>
            <a:r>
              <a:rPr lang="zh-CN" altLang="en-US" dirty="0"/>
              <a:t>或以上</a:t>
            </a:r>
            <a:r>
              <a:rPr lang="en-US" altLang="zh-CN" dirty="0"/>
              <a:t>)</a:t>
            </a:r>
            <a:r>
              <a:rPr lang="zh-CN" altLang="en-US" dirty="0" smtClean="0"/>
              <a:t>的事务</a:t>
            </a:r>
            <a:r>
              <a:rPr lang="zh-CN" altLang="en-US" b="1" dirty="0" smtClean="0"/>
              <a:t>加锁</a:t>
            </a:r>
            <a:r>
              <a:rPr lang="zh-CN" altLang="en-US" b="1" dirty="0"/>
              <a:t>的顺序</a:t>
            </a:r>
            <a:r>
              <a:rPr lang="zh-CN" altLang="en-US" dirty="0"/>
              <a:t>不一致。而使用本文上面提到的，分析</a:t>
            </a:r>
            <a:r>
              <a:rPr lang="en-US" altLang="zh-CN" dirty="0"/>
              <a:t>MySQL</a:t>
            </a:r>
            <a:r>
              <a:rPr lang="zh-CN" altLang="en-US" dirty="0"/>
              <a:t>每条</a:t>
            </a:r>
            <a:r>
              <a:rPr lang="en-US" altLang="zh-CN" dirty="0"/>
              <a:t>SQL</a:t>
            </a:r>
            <a:r>
              <a:rPr lang="zh-CN" altLang="en-US" dirty="0"/>
              <a:t>语句的加锁规则，分析出每条语句的加锁顺序，然后检查多个并发</a:t>
            </a:r>
            <a:r>
              <a:rPr lang="en-US" altLang="zh-CN" dirty="0"/>
              <a:t>SQL</a:t>
            </a:r>
            <a:r>
              <a:rPr lang="zh-CN" altLang="en-US" dirty="0"/>
              <a:t>间是否存在以相反的顺序加锁的情况，就可以分析出各种潜在的死锁情况，也可以分析出线上死锁发生的原因</a:t>
            </a:r>
            <a:r>
              <a:rPr lang="zh-CN" altLang="en-US" dirty="0" smtClean="0"/>
              <a:t>。</a:t>
            </a:r>
            <a:endParaRPr lang="en-US" altLang="zh-CN" b="1" dirty="0">
              <a:solidFill>
                <a:schemeClr val="tx2"/>
              </a:solidFill>
              <a:latin typeface="华文中宋" pitchFamily="2" charset="-122"/>
              <a:ea typeface="华文中宋" pitchFamily="2" charset="-122"/>
            </a:endParaRPr>
          </a:p>
        </p:txBody>
      </p:sp>
    </p:spTree>
    <p:extLst>
      <p:ext uri="{BB962C8B-B14F-4D97-AF65-F5344CB8AC3E}">
        <p14:creationId xmlns:p14="http://schemas.microsoft.com/office/powerpoint/2010/main" val="12367755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一、事务和锁</a:t>
            </a:r>
            <a:endParaRPr lang="zh-CN" altLang="en-US" dirty="0"/>
          </a:p>
        </p:txBody>
      </p:sp>
      <p:sp>
        <p:nvSpPr>
          <p:cNvPr id="4" name="TextBox 3"/>
          <p:cNvSpPr txBox="1"/>
          <p:nvPr/>
        </p:nvSpPr>
        <p:spPr>
          <a:xfrm>
            <a:off x="228600" y="1206500"/>
            <a:ext cx="11798300" cy="4985980"/>
          </a:xfrm>
          <a:prstGeom prst="rect">
            <a:avLst/>
          </a:prstGeom>
          <a:noFill/>
        </p:spPr>
        <p:txBody>
          <a:bodyPr wrap="square" rtlCol="0">
            <a:spAutoFit/>
          </a:bodyPr>
          <a:lstStyle/>
          <a:p>
            <a:r>
              <a:rPr lang="zh-CN" altLang="en-US" sz="2000" b="1" dirty="0"/>
              <a:t>如何处理</a:t>
            </a:r>
            <a:r>
              <a:rPr lang="zh-CN" altLang="en-US" sz="2000" b="1" dirty="0" smtClean="0"/>
              <a:t>死锁</a:t>
            </a:r>
            <a:endParaRPr lang="en-US" altLang="zh-CN" sz="2000" b="1" dirty="0" smtClean="0"/>
          </a:p>
          <a:p>
            <a:endParaRPr lang="en-US" altLang="zh-CN" sz="2000" b="1" dirty="0" smtClean="0"/>
          </a:p>
          <a:p>
            <a:pPr lvl="1"/>
            <a:r>
              <a:rPr lang="zh-CN" altLang="en-US" b="1" dirty="0">
                <a:latin typeface="+mn-ea"/>
              </a:rPr>
              <a:t>如何解决死锁</a:t>
            </a:r>
            <a:endParaRPr lang="en-US" altLang="zh-CN" b="1" dirty="0">
              <a:latin typeface="+mn-ea"/>
            </a:endParaRPr>
          </a:p>
          <a:p>
            <a:pPr marL="914400" lvl="3"/>
            <a:r>
              <a:rPr lang="en-US" altLang="zh-CN" sz="2000" dirty="0"/>
              <a:t>1</a:t>
            </a:r>
            <a:r>
              <a:rPr lang="zh-CN" altLang="en-US" sz="2000" dirty="0"/>
              <a:t>、查询是否锁表：</a:t>
            </a:r>
            <a:r>
              <a:rPr lang="en-US" altLang="zh-CN" sz="2000" dirty="0"/>
              <a:t>show OPEN TABLES where </a:t>
            </a:r>
            <a:r>
              <a:rPr lang="en-US" altLang="zh-CN" sz="2000" dirty="0" err="1"/>
              <a:t>In_use</a:t>
            </a:r>
            <a:r>
              <a:rPr lang="en-US" altLang="zh-CN" sz="2000" dirty="0"/>
              <a:t> &gt; 0;</a:t>
            </a:r>
          </a:p>
          <a:p>
            <a:pPr marL="914400" lvl="3"/>
            <a:r>
              <a:rPr lang="en-US" altLang="zh-CN" sz="2000" dirty="0"/>
              <a:t>2</a:t>
            </a:r>
            <a:r>
              <a:rPr lang="zh-CN" altLang="en-US" sz="2000" dirty="0"/>
              <a:t>、查询进程，然后 </a:t>
            </a:r>
            <a:r>
              <a:rPr lang="en-US" altLang="zh-CN" sz="2000" dirty="0"/>
              <a:t>kill</a:t>
            </a:r>
            <a:r>
              <a:rPr lang="zh-CN" altLang="en-US" sz="2000" dirty="0"/>
              <a:t>：</a:t>
            </a:r>
            <a:r>
              <a:rPr lang="en-US" altLang="zh-CN" sz="2000" dirty="0"/>
              <a:t>show </a:t>
            </a:r>
            <a:r>
              <a:rPr lang="en-US" altLang="zh-CN" sz="2000" dirty="0" err="1"/>
              <a:t>processlist</a:t>
            </a:r>
            <a:r>
              <a:rPr lang="zh-CN" altLang="en-US" sz="2000" dirty="0"/>
              <a:t>；</a:t>
            </a:r>
            <a:r>
              <a:rPr lang="en-US" altLang="zh-CN" sz="2000" dirty="0"/>
              <a:t>kill    id</a:t>
            </a:r>
          </a:p>
          <a:p>
            <a:pPr marL="914400" lvl="3"/>
            <a:r>
              <a:rPr lang="en-US" altLang="zh-CN" sz="2000" dirty="0"/>
              <a:t>3</a:t>
            </a:r>
            <a:r>
              <a:rPr lang="zh-CN" altLang="en-US" sz="2000" dirty="0"/>
              <a:t>、查看正在锁的事务：</a:t>
            </a:r>
            <a:r>
              <a:rPr lang="en-US" altLang="zh-CN" sz="2000" dirty="0"/>
              <a:t>SELECT * FROM INFORMATION_SCHEMA.INNODB_LOCKS; </a:t>
            </a:r>
          </a:p>
          <a:p>
            <a:pPr lvl="1"/>
            <a:r>
              <a:rPr lang="en-US" altLang="zh-CN" sz="2000" dirty="0"/>
              <a:t>	4</a:t>
            </a:r>
            <a:r>
              <a:rPr lang="zh-CN" altLang="en-US" sz="2000" dirty="0"/>
              <a:t>、查看等待锁的事务：</a:t>
            </a:r>
            <a:r>
              <a:rPr lang="en-US" altLang="zh-CN" sz="2000" dirty="0"/>
              <a:t>SELECT * FROM INFORMATION_SCHEMA.INNODB_LOCK_WAITS; </a:t>
            </a:r>
            <a:endParaRPr lang="en-US" altLang="zh-CN" sz="2000" b="1" dirty="0" smtClean="0"/>
          </a:p>
          <a:p>
            <a:pPr lvl="1"/>
            <a:endParaRPr lang="en-US" altLang="zh-CN" b="1" dirty="0" smtClean="0">
              <a:latin typeface="+mn-ea"/>
            </a:endParaRPr>
          </a:p>
          <a:p>
            <a:pPr lvl="1"/>
            <a:r>
              <a:rPr lang="zh-CN" altLang="en-US" b="1" dirty="0" smtClean="0">
                <a:latin typeface="+mn-ea"/>
              </a:rPr>
              <a:t>可以</a:t>
            </a:r>
            <a:r>
              <a:rPr lang="zh-CN" altLang="en-US" b="1" dirty="0">
                <a:latin typeface="+mn-ea"/>
              </a:rPr>
              <a:t>用下列技术对付死锁减少它们发生的可能性</a:t>
            </a:r>
            <a:r>
              <a:rPr lang="zh-CN" altLang="en-US" b="1" dirty="0" smtClean="0">
                <a:latin typeface="+mn-ea"/>
              </a:rPr>
              <a:t>：</a:t>
            </a:r>
            <a:endParaRPr lang="en-US" altLang="zh-CN" b="1" dirty="0" smtClean="0">
              <a:latin typeface="+mn-ea"/>
            </a:endParaRPr>
          </a:p>
          <a:p>
            <a:pPr lvl="1"/>
            <a:r>
              <a:rPr lang="en-US" altLang="zh-CN" dirty="0" smtClean="0"/>
              <a:t>	1</a:t>
            </a:r>
            <a:r>
              <a:rPr lang="zh-CN" altLang="en-US" dirty="0" smtClean="0"/>
              <a:t>、</a:t>
            </a:r>
            <a:r>
              <a:rPr lang="zh-CN" altLang="en-US" dirty="0"/>
              <a:t>经常提交你的事务。小事务更少地倾向于冲突</a:t>
            </a:r>
            <a:r>
              <a:rPr lang="zh-CN" altLang="en-US" dirty="0" smtClean="0"/>
              <a:t>。</a:t>
            </a:r>
            <a:endParaRPr lang="en-US" altLang="zh-CN" dirty="0" smtClean="0"/>
          </a:p>
          <a:p>
            <a:pPr lvl="1"/>
            <a:r>
              <a:rPr lang="en-US" altLang="zh-CN" dirty="0"/>
              <a:t>	2</a:t>
            </a:r>
            <a:r>
              <a:rPr lang="zh-CN" altLang="en-US" dirty="0" smtClean="0"/>
              <a:t>、</a:t>
            </a:r>
            <a:r>
              <a:rPr lang="zh-CN" altLang="en-US" dirty="0"/>
              <a:t>试着用更低的隔离级别，比如</a:t>
            </a:r>
            <a:r>
              <a:rPr lang="en-US" altLang="zh-CN" dirty="0"/>
              <a:t>READ COMMITTED</a:t>
            </a:r>
            <a:r>
              <a:rPr lang="zh-CN" altLang="en-US" dirty="0" smtClean="0"/>
              <a:t>。</a:t>
            </a:r>
            <a:endParaRPr lang="en-US" altLang="zh-CN" dirty="0" smtClean="0"/>
          </a:p>
          <a:p>
            <a:pPr lvl="1"/>
            <a:r>
              <a:rPr lang="en-US" altLang="zh-CN" dirty="0"/>
              <a:t>	</a:t>
            </a:r>
            <a:r>
              <a:rPr lang="en-US" altLang="zh-CN" dirty="0" smtClean="0"/>
              <a:t>3</a:t>
            </a:r>
            <a:r>
              <a:rPr lang="zh-CN" altLang="en-US" dirty="0" smtClean="0"/>
              <a:t>、</a:t>
            </a:r>
            <a:r>
              <a:rPr lang="zh-CN" altLang="en-US" dirty="0"/>
              <a:t>以固定的顺序访问你的表和行。则事务形成良好定义的查询并且没有死锁</a:t>
            </a:r>
            <a:r>
              <a:rPr lang="zh-CN" altLang="en-US" dirty="0" smtClean="0"/>
              <a:t>。</a:t>
            </a:r>
            <a:endParaRPr lang="en-US" altLang="zh-CN" dirty="0" smtClean="0"/>
          </a:p>
          <a:p>
            <a:pPr lvl="1"/>
            <a:r>
              <a:rPr lang="en-US" altLang="zh-CN" dirty="0" smtClean="0"/>
              <a:t>	4</a:t>
            </a:r>
            <a:r>
              <a:rPr lang="zh-CN" altLang="en-US" dirty="0" smtClean="0"/>
              <a:t>、</a:t>
            </a:r>
            <a:r>
              <a:rPr lang="zh-CN" altLang="en-US" dirty="0"/>
              <a:t>使用更少的锁定。如果你可以接受允许一个</a:t>
            </a:r>
            <a:r>
              <a:rPr lang="en-US" altLang="zh-CN" dirty="0"/>
              <a:t>SELECT</a:t>
            </a:r>
            <a:r>
              <a:rPr lang="zh-CN" altLang="en-US" dirty="0"/>
              <a:t>从一个旧的快照返回数据，不要给它</a:t>
            </a:r>
            <a:r>
              <a:rPr lang="zh-CN" altLang="en-US" dirty="0" smtClean="0"/>
              <a:t>添加</a:t>
            </a:r>
            <a:r>
              <a:rPr lang="en-US" altLang="zh-CN" dirty="0" smtClean="0"/>
              <a:t>		      		FOR UPDATE</a:t>
            </a:r>
            <a:r>
              <a:rPr lang="zh-CN" altLang="en-US" dirty="0" smtClean="0"/>
              <a:t>或</a:t>
            </a:r>
            <a:r>
              <a:rPr lang="en-US" altLang="zh-CN" dirty="0" smtClean="0"/>
              <a:t>LOCK IN SHARE MODE</a:t>
            </a:r>
            <a:r>
              <a:rPr lang="zh-CN" altLang="en-US" dirty="0" smtClean="0"/>
              <a:t>子句。这里使用</a:t>
            </a:r>
            <a:r>
              <a:rPr lang="en-US" altLang="zh-CN" dirty="0" smtClean="0"/>
              <a:t>READ COMMITTED</a:t>
            </a:r>
            <a:r>
              <a:rPr lang="zh-CN" altLang="en-US" dirty="0" smtClean="0"/>
              <a:t>隔离级别是比较好        </a:t>
            </a:r>
            <a:r>
              <a:rPr lang="en-US" altLang="zh-CN" dirty="0" smtClean="0"/>
              <a:t>	      </a:t>
            </a:r>
            <a:r>
              <a:rPr lang="zh-CN" altLang="en-US" dirty="0" smtClean="0"/>
              <a:t>的，因为每个在同一事务里</a:t>
            </a:r>
            <a:r>
              <a:rPr lang="zh-CN" altLang="en-US" dirty="0"/>
              <a:t>的持续读从它自己新鲜的快照里读取</a:t>
            </a:r>
            <a:r>
              <a:rPr lang="zh-CN" altLang="en-US" dirty="0" smtClean="0"/>
              <a:t>。</a:t>
            </a:r>
            <a:endParaRPr lang="en-US" altLang="zh-CN" dirty="0" smtClean="0"/>
          </a:p>
          <a:p>
            <a:pPr lvl="1"/>
            <a:r>
              <a:rPr lang="en-US" altLang="zh-CN" dirty="0"/>
              <a:t> </a:t>
            </a:r>
            <a:r>
              <a:rPr lang="en-US" altLang="zh-CN" dirty="0" smtClean="0"/>
              <a:t>	5</a:t>
            </a:r>
            <a:r>
              <a:rPr lang="zh-CN" altLang="en-US" dirty="0" smtClean="0"/>
              <a:t>、</a:t>
            </a:r>
            <a:r>
              <a:rPr lang="zh-CN" altLang="en-US" dirty="0"/>
              <a:t>添加精心选定的索引到你的表。则你的查询需要扫描更少的索引记录并且因此设置更少的锁定。</a:t>
            </a:r>
            <a:r>
              <a:rPr lang="zh-CN" altLang="en-US" dirty="0" smtClean="0"/>
              <a:t>使用</a:t>
            </a:r>
            <a:r>
              <a:rPr lang="en-US" altLang="zh-CN" dirty="0" smtClean="0"/>
              <a:t>		      EXPLAIN </a:t>
            </a:r>
            <a:r>
              <a:rPr lang="en-US" altLang="zh-CN" dirty="0"/>
              <a:t>SELECT</a:t>
            </a:r>
            <a:r>
              <a:rPr lang="zh-CN" altLang="en-US" dirty="0"/>
              <a:t>来确定对于你的查询</a:t>
            </a:r>
            <a:r>
              <a:rPr lang="en-US" altLang="zh-CN" dirty="0"/>
              <a:t>,MySQL</a:t>
            </a:r>
            <a:r>
              <a:rPr lang="zh-CN" altLang="en-US" dirty="0"/>
              <a:t>认为哪个索引是最适当的</a:t>
            </a:r>
            <a:r>
              <a:rPr lang="zh-CN" altLang="en-US" dirty="0" smtClean="0"/>
              <a:t>。</a:t>
            </a:r>
            <a:endParaRPr lang="en-US" altLang="zh-CN" dirty="0" smtClean="0"/>
          </a:p>
        </p:txBody>
      </p:sp>
    </p:spTree>
    <p:extLst>
      <p:ext uri="{BB962C8B-B14F-4D97-AF65-F5344CB8AC3E}">
        <p14:creationId xmlns:p14="http://schemas.microsoft.com/office/powerpoint/2010/main" val="26729701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一、事务和锁</a:t>
            </a:r>
            <a:endParaRPr kumimoji="1" lang="en-US" altLang="zh-CN" dirty="0" smtClean="0"/>
          </a:p>
        </p:txBody>
      </p:sp>
      <p:sp>
        <p:nvSpPr>
          <p:cNvPr id="5" name="文本框 4"/>
          <p:cNvSpPr txBox="1"/>
          <p:nvPr/>
        </p:nvSpPr>
        <p:spPr>
          <a:xfrm>
            <a:off x="631493" y="2187531"/>
            <a:ext cx="10636250" cy="988091"/>
          </a:xfrm>
          <a:prstGeom prst="rect">
            <a:avLst/>
          </a:prstGeom>
          <a:noFill/>
        </p:spPr>
        <p:txBody>
          <a:bodyPr wrap="square" rtlCol="0" anchor="t">
            <a:spAutoFit/>
          </a:bodyPr>
          <a:lstStyle/>
          <a:p>
            <a:pPr algn="l">
              <a:lnSpc>
                <a:spcPct val="150000"/>
              </a:lnSpc>
            </a:pPr>
            <a:r>
              <a:rPr lang="zh-CN" altLang="en-US" sz="4400" b="1" dirty="0" smtClean="0">
                <a:solidFill>
                  <a:schemeClr val="tx2"/>
                </a:solidFill>
                <a:latin typeface="华文中宋" pitchFamily="2" charset="-122"/>
                <a:ea typeface="华文中宋" pitchFamily="2" charset="-122"/>
              </a:rPr>
              <a:t>开发中遇到死锁情况分享</a:t>
            </a:r>
            <a:endParaRPr lang="zh-CN" sz="4400" b="1" dirty="0" smtClean="0">
              <a:solidFill>
                <a:schemeClr val="tx2"/>
              </a:solidFill>
              <a:latin typeface="华文中宋" pitchFamily="2" charset="-122"/>
              <a:ea typeface="华文中宋" pitchFamily="2" charset="-122"/>
            </a:endParaRPr>
          </a:p>
        </p:txBody>
      </p:sp>
    </p:spTree>
    <p:extLst>
      <p:ext uri="{BB962C8B-B14F-4D97-AF65-F5344CB8AC3E}">
        <p14:creationId xmlns:p14="http://schemas.microsoft.com/office/powerpoint/2010/main" val="12367755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ym typeface="+mn-ea"/>
              </a:rPr>
              <a:t>二、</a:t>
            </a:r>
            <a:r>
              <a:rPr lang="en-US" altLang="zh-CN" dirty="0" smtClean="0">
                <a:sym typeface="+mn-ea"/>
              </a:rPr>
              <a:t>SQL</a:t>
            </a:r>
            <a:r>
              <a:rPr lang="zh-CN" altLang="en-US" dirty="0" smtClean="0">
                <a:sym typeface="+mn-ea"/>
              </a:rPr>
              <a:t>性能优化方法</a:t>
            </a:r>
            <a:endParaRPr kumimoji="1" lang="en-US" altLang="zh-CN" dirty="0" smtClean="0"/>
          </a:p>
        </p:txBody>
      </p:sp>
      <p:sp>
        <p:nvSpPr>
          <p:cNvPr id="4" name="TextBox 3"/>
          <p:cNvSpPr txBox="1"/>
          <p:nvPr/>
        </p:nvSpPr>
        <p:spPr>
          <a:xfrm>
            <a:off x="597113" y="1537253"/>
            <a:ext cx="7487479" cy="1477328"/>
          </a:xfrm>
          <a:prstGeom prst="rect">
            <a:avLst/>
          </a:prstGeom>
          <a:noFill/>
        </p:spPr>
        <p:txBody>
          <a:bodyPr wrap="square" rtlCol="0">
            <a:spAutoFit/>
          </a:bodyPr>
          <a:lstStyle/>
          <a:p>
            <a:r>
              <a:rPr lang="zh-CN" altLang="en-US" b="1" dirty="0"/>
              <a:t>一、数据库</a:t>
            </a:r>
            <a:r>
              <a:rPr lang="zh-CN" altLang="en-US" b="1" dirty="0" smtClean="0"/>
              <a:t>设计时考虑性能问题</a:t>
            </a:r>
            <a:endParaRPr lang="en-US" altLang="zh-CN" b="1" dirty="0"/>
          </a:p>
          <a:p>
            <a:endParaRPr lang="en-US" altLang="zh-CN" dirty="0"/>
          </a:p>
          <a:p>
            <a:endParaRPr lang="en-US" altLang="zh-CN" dirty="0"/>
          </a:p>
          <a:p>
            <a:endParaRPr lang="en-US" altLang="zh-CN" dirty="0"/>
          </a:p>
          <a:p>
            <a:r>
              <a:rPr lang="zh-CN" altLang="en-US" b="1" dirty="0"/>
              <a:t>二</a:t>
            </a:r>
            <a:r>
              <a:rPr lang="zh-CN" altLang="en-US" b="1" dirty="0" smtClean="0"/>
              <a:t>、</a:t>
            </a:r>
            <a:r>
              <a:rPr lang="en-US" altLang="zh-CN" b="1" dirty="0" smtClean="0"/>
              <a:t>SQL</a:t>
            </a:r>
            <a:r>
              <a:rPr lang="zh-CN" altLang="en-US" b="1" dirty="0" smtClean="0"/>
              <a:t>脚本的性能优化</a:t>
            </a:r>
            <a:endParaRPr lang="zh-CN" altLang="en-US" dirty="0"/>
          </a:p>
        </p:txBody>
      </p:sp>
    </p:spTree>
    <p:extLst>
      <p:ext uri="{BB962C8B-B14F-4D97-AF65-F5344CB8AC3E}">
        <p14:creationId xmlns:p14="http://schemas.microsoft.com/office/powerpoint/2010/main" val="531597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二、</a:t>
            </a:r>
            <a:r>
              <a:rPr lang="en-US" altLang="zh-CN" dirty="0">
                <a:sym typeface="+mn-ea"/>
              </a:rPr>
              <a:t>SQL</a:t>
            </a:r>
            <a:r>
              <a:rPr lang="zh-CN" altLang="en-US" dirty="0">
                <a:sym typeface="+mn-ea"/>
              </a:rPr>
              <a:t>性能优化方法</a:t>
            </a:r>
            <a:endParaRPr kumimoji="1" lang="en-US" altLang="zh-CN" dirty="0" smtClean="0"/>
          </a:p>
        </p:txBody>
      </p:sp>
      <p:sp>
        <p:nvSpPr>
          <p:cNvPr id="5" name="文本框 4"/>
          <p:cNvSpPr txBox="1"/>
          <p:nvPr/>
        </p:nvSpPr>
        <p:spPr>
          <a:xfrm>
            <a:off x="379822" y="1127357"/>
            <a:ext cx="10636250" cy="458780"/>
          </a:xfrm>
          <a:prstGeom prst="rect">
            <a:avLst/>
          </a:prstGeom>
          <a:noFill/>
        </p:spPr>
        <p:txBody>
          <a:bodyPr wrap="square" rtlCol="0" anchor="t">
            <a:spAutoFit/>
          </a:bodyPr>
          <a:lstStyle/>
          <a:p>
            <a:pPr algn="l">
              <a:lnSpc>
                <a:spcPct val="150000"/>
              </a:lnSpc>
            </a:pPr>
            <a:r>
              <a:rPr lang="en-US" altLang="zh-CN" b="1" dirty="0" smtClean="0">
                <a:solidFill>
                  <a:schemeClr val="tx2"/>
                </a:solidFill>
                <a:latin typeface="华文中宋" pitchFamily="2" charset="-122"/>
                <a:ea typeface="华文中宋" pitchFamily="2" charset="-122"/>
              </a:rPr>
              <a:t>SQL</a:t>
            </a:r>
            <a:r>
              <a:rPr lang="zh-CN" altLang="en-US" b="1" dirty="0" smtClean="0">
                <a:solidFill>
                  <a:schemeClr val="tx2"/>
                </a:solidFill>
                <a:latin typeface="华文中宋" pitchFamily="2" charset="-122"/>
                <a:ea typeface="华文中宋" pitchFamily="2" charset="-122"/>
              </a:rPr>
              <a:t>优化准则：</a:t>
            </a:r>
            <a:endParaRPr lang="en-US" altLang="zh-CN" b="1" dirty="0" smtClean="0">
              <a:solidFill>
                <a:schemeClr val="tx2"/>
              </a:solidFill>
              <a:latin typeface="华文中宋" pitchFamily="2" charset="-122"/>
              <a:ea typeface="华文中宋" pitchFamily="2" charset="-122"/>
            </a:endParaRPr>
          </a:p>
        </p:txBody>
      </p:sp>
      <p:sp>
        <p:nvSpPr>
          <p:cNvPr id="3" name="TextBox 2"/>
          <p:cNvSpPr txBox="1"/>
          <p:nvPr/>
        </p:nvSpPr>
        <p:spPr>
          <a:xfrm>
            <a:off x="482600" y="1701800"/>
            <a:ext cx="4711700" cy="3693319"/>
          </a:xfrm>
          <a:prstGeom prst="rect">
            <a:avLst/>
          </a:prstGeom>
          <a:noFill/>
        </p:spPr>
        <p:txBody>
          <a:bodyPr wrap="square" rtlCol="0">
            <a:spAutoFit/>
          </a:bodyPr>
          <a:lstStyle/>
          <a:p>
            <a:r>
              <a:rPr lang="zh-CN" altLang="en-US" dirty="0"/>
              <a:t>禁用</a:t>
            </a:r>
            <a:r>
              <a:rPr lang="en-US" altLang="zh-CN" dirty="0"/>
              <a:t>select *</a:t>
            </a:r>
          </a:p>
          <a:p>
            <a:r>
              <a:rPr lang="zh-CN" altLang="en-US" dirty="0"/>
              <a:t>使用</a:t>
            </a:r>
            <a:r>
              <a:rPr lang="en-US" altLang="zh-CN" dirty="0"/>
              <a:t>select count(*) </a:t>
            </a:r>
            <a:r>
              <a:rPr lang="zh-CN" altLang="en-US" dirty="0"/>
              <a:t>统计行数</a:t>
            </a:r>
          </a:p>
          <a:p>
            <a:r>
              <a:rPr lang="zh-CN" altLang="en-US" dirty="0"/>
              <a:t>尽量少运算</a:t>
            </a:r>
          </a:p>
          <a:p>
            <a:r>
              <a:rPr lang="zh-CN" altLang="en-US" dirty="0"/>
              <a:t>尽量避免全表扫描，如果可以，在过滤列建立索引</a:t>
            </a:r>
          </a:p>
          <a:p>
            <a:r>
              <a:rPr lang="zh-CN" altLang="en-US" dirty="0"/>
              <a:t>尽量避免在</a:t>
            </a:r>
            <a:r>
              <a:rPr lang="en-US" altLang="zh-CN" dirty="0"/>
              <a:t>where</a:t>
            </a:r>
            <a:r>
              <a:rPr lang="zh-CN" altLang="en-US" dirty="0"/>
              <a:t>子句对字段进行</a:t>
            </a:r>
            <a:r>
              <a:rPr lang="en-US" altLang="zh-CN" dirty="0"/>
              <a:t>null</a:t>
            </a:r>
            <a:r>
              <a:rPr lang="zh-CN" altLang="en-US" dirty="0"/>
              <a:t>判断</a:t>
            </a:r>
          </a:p>
          <a:p>
            <a:r>
              <a:rPr lang="zh-CN" altLang="en-US" dirty="0"/>
              <a:t>尽量避免在</a:t>
            </a:r>
            <a:r>
              <a:rPr lang="en-US" altLang="zh-CN" dirty="0"/>
              <a:t>where</a:t>
            </a:r>
            <a:r>
              <a:rPr lang="zh-CN" altLang="en-US" dirty="0"/>
              <a:t>子句使用</a:t>
            </a:r>
            <a:r>
              <a:rPr lang="en-US" altLang="zh-CN" dirty="0"/>
              <a:t>!= </a:t>
            </a:r>
            <a:r>
              <a:rPr lang="zh-CN" altLang="en-US" dirty="0"/>
              <a:t>或者</a:t>
            </a:r>
            <a:r>
              <a:rPr lang="en-US" altLang="zh-CN" dirty="0"/>
              <a:t>&lt;&gt;</a:t>
            </a:r>
          </a:p>
          <a:p>
            <a:r>
              <a:rPr lang="zh-CN" altLang="en-US" dirty="0"/>
              <a:t>尽量避免在</a:t>
            </a:r>
            <a:r>
              <a:rPr lang="en-US" altLang="zh-CN" dirty="0"/>
              <a:t>where</a:t>
            </a:r>
            <a:r>
              <a:rPr lang="zh-CN" altLang="en-US" dirty="0"/>
              <a:t>子句使用</a:t>
            </a:r>
            <a:r>
              <a:rPr lang="en-US" altLang="zh-CN" dirty="0"/>
              <a:t>or</a:t>
            </a:r>
            <a:r>
              <a:rPr lang="zh-CN" altLang="en-US" dirty="0"/>
              <a:t>连接</a:t>
            </a:r>
          </a:p>
          <a:p>
            <a:r>
              <a:rPr lang="zh-CN" altLang="en-US" dirty="0"/>
              <a:t>尽量避免对字段进行表达式计算</a:t>
            </a:r>
          </a:p>
          <a:p>
            <a:r>
              <a:rPr lang="zh-CN" altLang="en-US" dirty="0"/>
              <a:t>尽量避免对字段进行函数操作</a:t>
            </a:r>
          </a:p>
          <a:p>
            <a:r>
              <a:rPr lang="zh-CN" altLang="en-US" dirty="0"/>
              <a:t>尽量避免使用不是复合索引的前缀列进行过滤</a:t>
            </a:r>
            <a:r>
              <a:rPr lang="zh-CN" altLang="en-US" dirty="0" smtClean="0"/>
              <a:t>连接</a:t>
            </a:r>
            <a:endParaRPr lang="en-US" altLang="zh-CN" dirty="0" smtClean="0"/>
          </a:p>
          <a:p>
            <a:endParaRPr lang="zh-CN" altLang="en-US" dirty="0"/>
          </a:p>
        </p:txBody>
      </p:sp>
      <p:sp>
        <p:nvSpPr>
          <p:cNvPr id="7" name="TextBox 6"/>
          <p:cNvSpPr txBox="1"/>
          <p:nvPr/>
        </p:nvSpPr>
        <p:spPr>
          <a:xfrm>
            <a:off x="5405847" y="1701800"/>
            <a:ext cx="6074953" cy="3693319"/>
          </a:xfrm>
          <a:prstGeom prst="rect">
            <a:avLst/>
          </a:prstGeom>
          <a:noFill/>
        </p:spPr>
        <p:txBody>
          <a:bodyPr wrap="square" rtlCol="0">
            <a:spAutoFit/>
          </a:bodyPr>
          <a:lstStyle/>
          <a:p>
            <a:r>
              <a:rPr lang="zh-CN" altLang="en-US" dirty="0"/>
              <a:t>尽量少排序，如果可以，建立索引</a:t>
            </a:r>
          </a:p>
          <a:p>
            <a:r>
              <a:rPr lang="zh-CN" altLang="en-US" dirty="0"/>
              <a:t>尽量少</a:t>
            </a:r>
            <a:r>
              <a:rPr lang="en-US" altLang="zh-CN" dirty="0"/>
              <a:t>join</a:t>
            </a:r>
          </a:p>
          <a:p>
            <a:r>
              <a:rPr lang="zh-CN" altLang="en-US" dirty="0"/>
              <a:t>尽量用</a:t>
            </a:r>
            <a:r>
              <a:rPr lang="en-US" altLang="zh-CN" dirty="0"/>
              <a:t>join</a:t>
            </a:r>
            <a:r>
              <a:rPr lang="zh-CN" altLang="en-US" dirty="0"/>
              <a:t>代替子查询</a:t>
            </a:r>
          </a:p>
          <a:p>
            <a:r>
              <a:rPr lang="zh-CN" altLang="en-US" dirty="0"/>
              <a:t>尽量避免在</a:t>
            </a:r>
            <a:r>
              <a:rPr lang="en-US" altLang="zh-CN" dirty="0"/>
              <a:t>where</a:t>
            </a:r>
            <a:r>
              <a:rPr lang="zh-CN" altLang="en-US" dirty="0"/>
              <a:t>子句中使用</a:t>
            </a:r>
            <a:r>
              <a:rPr lang="en-US" altLang="zh-CN" dirty="0" err="1"/>
              <a:t>in,not</a:t>
            </a:r>
            <a:r>
              <a:rPr lang="en-US" altLang="zh-CN" dirty="0"/>
              <a:t> in</a:t>
            </a:r>
            <a:r>
              <a:rPr lang="zh-CN" altLang="en-US" dirty="0"/>
              <a:t>或者</a:t>
            </a:r>
            <a:r>
              <a:rPr lang="en-US" altLang="zh-CN" dirty="0"/>
              <a:t>having</a:t>
            </a:r>
            <a:r>
              <a:rPr lang="zh-CN" altLang="en-US" dirty="0"/>
              <a:t>，</a:t>
            </a:r>
            <a:r>
              <a:rPr lang="zh-CN" altLang="en-US" dirty="0" smtClean="0"/>
              <a:t>使用</a:t>
            </a:r>
            <a:r>
              <a:rPr lang="en-US" altLang="zh-CN" dirty="0" smtClean="0"/>
              <a:t>	</a:t>
            </a:r>
            <a:r>
              <a:rPr lang="en-US" altLang="zh-CN" dirty="0" err="1" smtClean="0"/>
              <a:t>exists,not</a:t>
            </a:r>
            <a:r>
              <a:rPr lang="en-US" altLang="zh-CN" dirty="0" smtClean="0"/>
              <a:t> </a:t>
            </a:r>
            <a:r>
              <a:rPr lang="en-US" altLang="zh-CN" dirty="0"/>
              <a:t>exists</a:t>
            </a:r>
            <a:r>
              <a:rPr lang="zh-CN" altLang="en-US" dirty="0"/>
              <a:t>代替</a:t>
            </a:r>
          </a:p>
          <a:p>
            <a:r>
              <a:rPr lang="zh-CN" altLang="en-US" dirty="0"/>
              <a:t>尽量避免两端模糊匹配 </a:t>
            </a:r>
            <a:r>
              <a:rPr lang="en-US" altLang="zh-CN" dirty="0"/>
              <a:t>like %***%</a:t>
            </a:r>
          </a:p>
          <a:p>
            <a:r>
              <a:rPr lang="zh-CN" altLang="en-US" dirty="0"/>
              <a:t>尽量用</a:t>
            </a:r>
            <a:r>
              <a:rPr lang="en-US" altLang="zh-CN" dirty="0"/>
              <a:t>union all</a:t>
            </a:r>
            <a:r>
              <a:rPr lang="zh-CN" altLang="en-US" dirty="0"/>
              <a:t>代替</a:t>
            </a:r>
            <a:r>
              <a:rPr lang="en-US" altLang="zh-CN" dirty="0"/>
              <a:t>union</a:t>
            </a:r>
          </a:p>
          <a:p>
            <a:r>
              <a:rPr lang="zh-CN" altLang="en-US" dirty="0"/>
              <a:t>尽量早过滤</a:t>
            </a:r>
          </a:p>
          <a:p>
            <a:r>
              <a:rPr lang="zh-CN" altLang="en-US" dirty="0"/>
              <a:t>避免类型转换</a:t>
            </a:r>
          </a:p>
          <a:p>
            <a:r>
              <a:rPr lang="zh-CN" altLang="en-US" dirty="0"/>
              <a:t>尽量批量</a:t>
            </a:r>
            <a:r>
              <a:rPr lang="en-US" altLang="zh-CN" dirty="0"/>
              <a:t>insert</a:t>
            </a:r>
          </a:p>
          <a:p>
            <a:r>
              <a:rPr lang="zh-CN" altLang="en-US" dirty="0"/>
              <a:t>优先优化高并发</a:t>
            </a:r>
            <a:r>
              <a:rPr lang="en-US" altLang="zh-CN" dirty="0" err="1"/>
              <a:t>sql</a:t>
            </a:r>
            <a:r>
              <a:rPr lang="zh-CN" altLang="en-US" dirty="0"/>
              <a:t>，而不是频率低的大</a:t>
            </a:r>
            <a:r>
              <a:rPr lang="en-US" altLang="zh-CN" dirty="0" err="1"/>
              <a:t>sql</a:t>
            </a:r>
            <a:endParaRPr lang="en-US" altLang="zh-CN" dirty="0"/>
          </a:p>
          <a:p>
            <a:r>
              <a:rPr lang="zh-CN" altLang="en-US" dirty="0"/>
              <a:t>尽可能对每一条</a:t>
            </a:r>
            <a:r>
              <a:rPr lang="en-US" altLang="zh-CN" dirty="0" err="1"/>
              <a:t>sql</a:t>
            </a:r>
            <a:r>
              <a:rPr lang="zh-CN" altLang="en-US" dirty="0"/>
              <a:t>进行</a:t>
            </a:r>
            <a:r>
              <a:rPr lang="en-US" altLang="zh-CN" dirty="0"/>
              <a:t>explain</a:t>
            </a:r>
          </a:p>
          <a:p>
            <a:r>
              <a:rPr lang="zh-CN" altLang="en-US" dirty="0"/>
              <a:t>尽可能从全局出发</a:t>
            </a:r>
          </a:p>
        </p:txBody>
      </p:sp>
    </p:spTree>
    <p:extLst>
      <p:ext uri="{BB962C8B-B14F-4D97-AF65-F5344CB8AC3E}">
        <p14:creationId xmlns:p14="http://schemas.microsoft.com/office/powerpoint/2010/main" val="531597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二、</a:t>
            </a:r>
            <a:r>
              <a:rPr lang="en-US" altLang="zh-CN" dirty="0">
                <a:sym typeface="+mn-ea"/>
              </a:rPr>
              <a:t>SQL</a:t>
            </a:r>
            <a:r>
              <a:rPr lang="zh-CN" altLang="en-US" dirty="0">
                <a:sym typeface="+mn-ea"/>
              </a:rPr>
              <a:t>性能优化方法</a:t>
            </a:r>
            <a:endParaRPr kumimoji="1" lang="en-US" altLang="zh-CN" dirty="0" smtClean="0"/>
          </a:p>
        </p:txBody>
      </p:sp>
      <p:sp>
        <p:nvSpPr>
          <p:cNvPr id="3" name="TextBox 2"/>
          <p:cNvSpPr txBox="1"/>
          <p:nvPr/>
        </p:nvSpPr>
        <p:spPr>
          <a:xfrm>
            <a:off x="379822" y="1295400"/>
            <a:ext cx="10758078" cy="4247317"/>
          </a:xfrm>
          <a:prstGeom prst="rect">
            <a:avLst/>
          </a:prstGeom>
          <a:noFill/>
        </p:spPr>
        <p:txBody>
          <a:bodyPr wrap="square" rtlCol="0">
            <a:spAutoFit/>
          </a:bodyPr>
          <a:lstStyle/>
          <a:p>
            <a:r>
              <a:rPr lang="zh-CN" altLang="en-US" b="1" dirty="0" smtClean="0"/>
              <a:t>一般</a:t>
            </a:r>
            <a:r>
              <a:rPr lang="en-US" altLang="zh-CN" b="1" dirty="0" smtClean="0"/>
              <a:t>SQL</a:t>
            </a:r>
            <a:r>
              <a:rPr lang="zh-CN" altLang="en-US" b="1" dirty="0" smtClean="0"/>
              <a:t>脚本优化</a:t>
            </a:r>
            <a:r>
              <a:rPr lang="zh-CN" altLang="en-US" b="1" dirty="0"/>
              <a:t>思路</a:t>
            </a:r>
            <a:r>
              <a:rPr lang="zh-CN" altLang="en-US" b="1" dirty="0" smtClean="0"/>
              <a:t>：</a:t>
            </a:r>
            <a:endParaRPr lang="en-US" altLang="zh-CN" b="1" dirty="0" smtClean="0"/>
          </a:p>
          <a:p>
            <a:r>
              <a:rPr lang="zh-CN" altLang="en-US" b="1" dirty="0" smtClean="0"/>
              <a:t>优化</a:t>
            </a:r>
            <a:r>
              <a:rPr lang="zh-CN" altLang="en-US" b="1" dirty="0"/>
              <a:t>第一</a:t>
            </a:r>
            <a:r>
              <a:rPr lang="zh-CN" altLang="en-US" b="1" dirty="0" smtClean="0"/>
              <a:t>步</a:t>
            </a:r>
            <a:endParaRPr lang="en-US" altLang="zh-CN" b="1" dirty="0" smtClean="0"/>
          </a:p>
          <a:p>
            <a:r>
              <a:rPr lang="en-US" altLang="zh-CN" dirty="0" smtClean="0"/>
              <a:t>	</a:t>
            </a:r>
            <a:r>
              <a:rPr lang="zh-CN" altLang="en-US" dirty="0"/>
              <a:t>拿到一个慢</a:t>
            </a:r>
            <a:r>
              <a:rPr lang="en-US" altLang="zh-CN" dirty="0"/>
              <a:t>SQL</a:t>
            </a:r>
            <a:r>
              <a:rPr lang="zh-CN" altLang="en-US" dirty="0"/>
              <a:t>时，第一步就是看执行计划并权衡是否可以加索引，就是这么简单，不要被高深莫测的人给蒙住说什么有更好的方法</a:t>
            </a:r>
            <a:r>
              <a:rPr lang="zh-CN" altLang="en-US" dirty="0" smtClean="0"/>
              <a:t>，没有</a:t>
            </a:r>
            <a:r>
              <a:rPr lang="zh-CN" altLang="en-US" dirty="0"/>
              <a:t>更好的方法，看执行计划和权衡加索引就是最好的方法。然后才是考虑各种别的优化方案</a:t>
            </a:r>
            <a:r>
              <a:rPr lang="zh-CN" altLang="en-US" dirty="0" smtClean="0"/>
              <a:t>。</a:t>
            </a:r>
            <a:endParaRPr lang="en-US" altLang="zh-CN" dirty="0"/>
          </a:p>
          <a:p>
            <a:endParaRPr lang="en-US" altLang="zh-CN" b="1" dirty="0" smtClean="0"/>
          </a:p>
          <a:p>
            <a:r>
              <a:rPr lang="en-US" altLang="zh-CN" b="1" dirty="0"/>
              <a:t>SQL</a:t>
            </a:r>
            <a:r>
              <a:rPr lang="zh-CN" altLang="en-US" b="1" dirty="0"/>
              <a:t>优化注意几点</a:t>
            </a:r>
          </a:p>
          <a:p>
            <a:r>
              <a:rPr lang="zh-CN" altLang="en-US" b="1" dirty="0"/>
              <a:t>	</a:t>
            </a:r>
            <a:r>
              <a:rPr lang="en-US" altLang="zh-CN" dirty="0"/>
              <a:t>1</a:t>
            </a:r>
            <a:r>
              <a:rPr lang="en-US" altLang="zh-CN" dirty="0" smtClean="0"/>
              <a:t>) </a:t>
            </a:r>
            <a:r>
              <a:rPr lang="zh-CN" altLang="en-US" dirty="0" smtClean="0"/>
              <a:t>注意</a:t>
            </a:r>
            <a:r>
              <a:rPr lang="zh-CN" altLang="en-US" dirty="0"/>
              <a:t>函数调用的次数，避免每行都调用一次</a:t>
            </a:r>
          </a:p>
          <a:p>
            <a:pPr lvl="1"/>
            <a:r>
              <a:rPr lang="en-US" altLang="zh-CN" dirty="0"/>
              <a:t>2</a:t>
            </a:r>
            <a:r>
              <a:rPr lang="en-US" altLang="zh-CN" dirty="0" smtClean="0"/>
              <a:t>) </a:t>
            </a:r>
            <a:r>
              <a:rPr lang="zh-CN" altLang="en-US" dirty="0" smtClean="0"/>
              <a:t>避免</a:t>
            </a:r>
            <a:r>
              <a:rPr lang="zh-CN" altLang="en-US" dirty="0"/>
              <a:t>全表扫描，尤其是大表</a:t>
            </a:r>
          </a:p>
          <a:p>
            <a:pPr lvl="1"/>
            <a:r>
              <a:rPr lang="en-US" altLang="zh-CN" dirty="0"/>
              <a:t>3</a:t>
            </a:r>
            <a:r>
              <a:rPr lang="en-US" altLang="zh-CN" dirty="0" smtClean="0"/>
              <a:t>) </a:t>
            </a:r>
            <a:r>
              <a:rPr lang="zh-CN" altLang="en-US" dirty="0" smtClean="0"/>
              <a:t>定期</a:t>
            </a:r>
            <a:r>
              <a:rPr lang="zh-CN" altLang="en-US" dirty="0"/>
              <a:t>执行</a:t>
            </a:r>
            <a:r>
              <a:rPr lang="en-US" altLang="zh-CN" dirty="0"/>
              <a:t>Analyze Table</a:t>
            </a:r>
          </a:p>
          <a:p>
            <a:pPr lvl="1"/>
            <a:r>
              <a:rPr lang="en-US" altLang="zh-CN" dirty="0"/>
              <a:t>4</a:t>
            </a:r>
            <a:r>
              <a:rPr lang="en-US" altLang="zh-CN" dirty="0" smtClean="0"/>
              <a:t>) </a:t>
            </a:r>
            <a:r>
              <a:rPr lang="zh-CN" altLang="en-US" dirty="0" smtClean="0"/>
              <a:t>熟悉</a:t>
            </a:r>
            <a:r>
              <a:rPr lang="zh-CN" altLang="en-US" dirty="0"/>
              <a:t>各个引擎的调优技术、索引技术和配置参数。主要引擎是</a:t>
            </a:r>
            <a:r>
              <a:rPr lang="en-US" altLang="zh-CN" dirty="0" err="1"/>
              <a:t>MyISAM</a:t>
            </a:r>
            <a:r>
              <a:rPr lang="zh-CN" altLang="en-US" dirty="0"/>
              <a:t>、</a:t>
            </a:r>
            <a:r>
              <a:rPr lang="en-US" altLang="zh-CN" dirty="0" err="1"/>
              <a:t>InnoDB</a:t>
            </a:r>
            <a:r>
              <a:rPr lang="zh-CN" altLang="en-US" dirty="0"/>
              <a:t>、</a:t>
            </a:r>
            <a:r>
              <a:rPr lang="en-US" altLang="zh-CN" dirty="0"/>
              <a:t>MEMORY</a:t>
            </a:r>
            <a:r>
              <a:rPr lang="zh-CN" altLang="en-US" dirty="0"/>
              <a:t>。</a:t>
            </a:r>
          </a:p>
          <a:p>
            <a:pPr lvl="1"/>
            <a:r>
              <a:rPr lang="en-US" altLang="zh-CN" dirty="0"/>
              <a:t>5</a:t>
            </a:r>
            <a:r>
              <a:rPr lang="en-US" altLang="zh-CN" dirty="0" smtClean="0"/>
              <a:t>) </a:t>
            </a:r>
            <a:r>
              <a:rPr lang="zh-CN" altLang="en-US" dirty="0" smtClean="0"/>
              <a:t>如果</a:t>
            </a:r>
            <a:r>
              <a:rPr lang="zh-CN" altLang="en-US" dirty="0"/>
              <a:t>一个</a:t>
            </a:r>
            <a:r>
              <a:rPr lang="en-US" altLang="zh-CN" dirty="0"/>
              <a:t>SQL</a:t>
            </a:r>
            <a:r>
              <a:rPr lang="zh-CN" altLang="en-US" dirty="0"/>
              <a:t>太复杂，就拆分成一块一块地优化</a:t>
            </a:r>
          </a:p>
          <a:p>
            <a:pPr lvl="1"/>
            <a:r>
              <a:rPr lang="en-US" altLang="zh-CN" dirty="0"/>
              <a:t>6</a:t>
            </a:r>
            <a:r>
              <a:rPr lang="en-US" altLang="zh-CN" dirty="0" smtClean="0"/>
              <a:t>) </a:t>
            </a:r>
            <a:r>
              <a:rPr lang="zh-CN" altLang="en-US" dirty="0" smtClean="0"/>
              <a:t>调</a:t>
            </a:r>
            <a:r>
              <a:rPr lang="zh-CN" altLang="en-US" dirty="0"/>
              <a:t>内存</a:t>
            </a:r>
          </a:p>
          <a:p>
            <a:pPr lvl="1"/>
            <a:r>
              <a:rPr lang="en-US" altLang="zh-CN" dirty="0"/>
              <a:t>7</a:t>
            </a:r>
            <a:r>
              <a:rPr lang="en-US" altLang="zh-CN" dirty="0" smtClean="0"/>
              <a:t>) </a:t>
            </a:r>
            <a:r>
              <a:rPr lang="zh-CN" altLang="en-US" dirty="0" smtClean="0"/>
              <a:t>注意</a:t>
            </a:r>
            <a:r>
              <a:rPr lang="zh-CN" altLang="en-US" dirty="0"/>
              <a:t>锁</a:t>
            </a:r>
          </a:p>
          <a:p>
            <a:endParaRPr lang="zh-CN" altLang="en-US" b="1" dirty="0"/>
          </a:p>
        </p:txBody>
      </p:sp>
    </p:spTree>
    <p:extLst>
      <p:ext uri="{BB962C8B-B14F-4D97-AF65-F5344CB8AC3E}">
        <p14:creationId xmlns:p14="http://schemas.microsoft.com/office/powerpoint/2010/main" val="531597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一、事务和锁</a:t>
            </a:r>
            <a:endParaRPr kumimoji="1" lang="en-US" altLang="zh-CN" dirty="0" smtClean="0">
              <a:sym typeface="+mn-ea"/>
            </a:endParaRPr>
          </a:p>
        </p:txBody>
      </p:sp>
      <p:sp>
        <p:nvSpPr>
          <p:cNvPr id="5" name="TextBox 4"/>
          <p:cNvSpPr txBox="1"/>
          <p:nvPr/>
        </p:nvSpPr>
        <p:spPr>
          <a:xfrm>
            <a:off x="474870" y="1236870"/>
            <a:ext cx="9912626" cy="2308324"/>
          </a:xfrm>
          <a:prstGeom prst="rect">
            <a:avLst/>
          </a:prstGeom>
          <a:noFill/>
        </p:spPr>
        <p:txBody>
          <a:bodyPr wrap="square" rtlCol="0">
            <a:spAutoFit/>
          </a:bodyPr>
          <a:lstStyle/>
          <a:p>
            <a:r>
              <a:rPr lang="zh-CN" altLang="en-US" b="1" dirty="0" smtClean="0"/>
              <a:t>什么是事务？</a:t>
            </a:r>
            <a:endParaRPr lang="en-US" altLang="zh-CN" b="1" dirty="0" smtClean="0"/>
          </a:p>
          <a:p>
            <a:endParaRPr lang="en-US" altLang="zh-CN" dirty="0"/>
          </a:p>
          <a:p>
            <a:r>
              <a:rPr lang="en-US" altLang="zh-CN" dirty="0" smtClean="0"/>
              <a:t>	</a:t>
            </a:r>
            <a:r>
              <a:rPr lang="zh-CN" altLang="en-US" dirty="0" smtClean="0"/>
              <a:t>事务</a:t>
            </a:r>
            <a:r>
              <a:rPr lang="zh-CN" altLang="en-US" dirty="0"/>
              <a:t>是应用程序中一系列严密的操作，所有操作必须成功完成，否则在每个操作中所作的所有更改都会被撤消。也就是事务具有原子性，一个事务中的一系列的操作要么全部成功，要么一个都不做。</a:t>
            </a:r>
          </a:p>
          <a:p>
            <a:r>
              <a:rPr lang="en-US" altLang="zh-CN" dirty="0" smtClean="0"/>
              <a:t>	</a:t>
            </a:r>
            <a:r>
              <a:rPr lang="zh-CN" altLang="en-US" dirty="0" smtClean="0"/>
              <a:t>事务</a:t>
            </a:r>
            <a:r>
              <a:rPr lang="zh-CN" altLang="en-US" dirty="0"/>
              <a:t>的结束有两种，当事务中的所以步骤全部成功执行时，事务提交。如果其中一个步骤失败，将发生回滚</a:t>
            </a:r>
            <a:r>
              <a:rPr lang="zh-CN" altLang="en-US" dirty="0" smtClean="0"/>
              <a:t>操作。</a:t>
            </a:r>
            <a:endParaRPr lang="zh-CN" altLang="en-US" dirty="0"/>
          </a:p>
          <a:p>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二、</a:t>
            </a:r>
            <a:r>
              <a:rPr lang="en-US" altLang="zh-CN" dirty="0">
                <a:sym typeface="+mn-ea"/>
              </a:rPr>
              <a:t>SQL</a:t>
            </a:r>
            <a:r>
              <a:rPr lang="zh-CN" altLang="en-US" dirty="0">
                <a:sym typeface="+mn-ea"/>
              </a:rPr>
              <a:t>性能优化方法</a:t>
            </a:r>
            <a:endParaRPr lang="zh-CN" altLang="en-US" dirty="0"/>
          </a:p>
        </p:txBody>
      </p:sp>
      <p:sp>
        <p:nvSpPr>
          <p:cNvPr id="6" name="TextBox 5"/>
          <p:cNvSpPr txBox="1"/>
          <p:nvPr/>
        </p:nvSpPr>
        <p:spPr>
          <a:xfrm>
            <a:off x="379822" y="1295400"/>
            <a:ext cx="10758078" cy="2215991"/>
          </a:xfrm>
          <a:prstGeom prst="rect">
            <a:avLst/>
          </a:prstGeom>
          <a:noFill/>
        </p:spPr>
        <p:txBody>
          <a:bodyPr wrap="square" rtlCol="0">
            <a:spAutoFit/>
          </a:bodyPr>
          <a:lstStyle/>
          <a:p>
            <a:r>
              <a:rPr lang="zh-CN" altLang="en-US" sz="2400" b="1" dirty="0" smtClean="0"/>
              <a:t>什么是执行计划？</a:t>
            </a:r>
            <a:endParaRPr lang="en-US" altLang="zh-CN" sz="2400" b="1" dirty="0" smtClean="0"/>
          </a:p>
          <a:p>
            <a:endParaRPr lang="en-US" altLang="zh-CN" b="1" dirty="0" smtClean="0"/>
          </a:p>
          <a:p>
            <a:r>
              <a:rPr lang="en-US" altLang="zh-CN" dirty="0" smtClean="0"/>
              <a:t>	</a:t>
            </a:r>
            <a:r>
              <a:rPr lang="zh-CN" altLang="en-US" dirty="0" smtClean="0"/>
              <a:t>顾名思义，就是对</a:t>
            </a:r>
            <a:r>
              <a:rPr lang="en-US" altLang="zh-CN" dirty="0" smtClean="0"/>
              <a:t>SQL</a:t>
            </a:r>
            <a:r>
              <a:rPr lang="zh-CN" altLang="en-US" dirty="0" smtClean="0"/>
              <a:t>做出一份怎么执行的详细方案。</a:t>
            </a:r>
            <a:endParaRPr lang="en-US" altLang="zh-CN" dirty="0" smtClean="0"/>
          </a:p>
          <a:p>
            <a:r>
              <a:rPr lang="en-US" altLang="zh-CN" b="1" dirty="0" smtClean="0"/>
              <a:t>	</a:t>
            </a:r>
          </a:p>
          <a:p>
            <a:r>
              <a:rPr lang="zh-CN" altLang="en-US" sz="2400" b="1" dirty="0"/>
              <a:t>如何查询执行计划？</a:t>
            </a:r>
            <a:endParaRPr lang="en-US" altLang="zh-CN" sz="2400" b="1" dirty="0"/>
          </a:p>
          <a:p>
            <a:endParaRPr lang="en-US" altLang="zh-CN" b="1" dirty="0" smtClean="0"/>
          </a:p>
          <a:p>
            <a:r>
              <a:rPr lang="en-US" altLang="zh-CN" dirty="0" smtClean="0"/>
              <a:t>	</a:t>
            </a:r>
            <a:endParaRPr lang="en-US" altLang="zh-C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222" y="3092628"/>
            <a:ext cx="7161213"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23151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一、事务和锁</a:t>
            </a:r>
            <a:endParaRPr kumimoji="1" lang="en-US" altLang="zh-CN" dirty="0" smtClean="0"/>
          </a:p>
        </p:txBody>
      </p:sp>
      <p:sp>
        <p:nvSpPr>
          <p:cNvPr id="3" name="TextBox 2"/>
          <p:cNvSpPr txBox="1"/>
          <p:nvPr/>
        </p:nvSpPr>
        <p:spPr>
          <a:xfrm>
            <a:off x="379822" y="1003300"/>
            <a:ext cx="9880600" cy="5755422"/>
          </a:xfrm>
          <a:prstGeom prst="rect">
            <a:avLst/>
          </a:prstGeom>
          <a:noFill/>
        </p:spPr>
        <p:txBody>
          <a:bodyPr wrap="square" rtlCol="0">
            <a:spAutoFit/>
          </a:bodyPr>
          <a:lstStyle/>
          <a:p>
            <a:r>
              <a:rPr lang="en-US" altLang="zh-CN" dirty="0"/>
              <a:t>explain</a:t>
            </a:r>
            <a:r>
              <a:rPr lang="zh-CN" altLang="en-US" dirty="0"/>
              <a:t>语法：</a:t>
            </a:r>
            <a:endParaRPr lang="en-US" altLang="zh-CN" dirty="0" smtClean="0"/>
          </a:p>
          <a:p>
            <a:r>
              <a:rPr lang="en-US" altLang="zh-CN" sz="1400" dirty="0"/>
              <a:t>{EXPLAIN | DESCRIBE | DESC}</a:t>
            </a:r>
          </a:p>
          <a:p>
            <a:r>
              <a:rPr lang="en-US" altLang="zh-CN" sz="1400" dirty="0"/>
              <a:t>    </a:t>
            </a:r>
            <a:r>
              <a:rPr lang="en-US" altLang="zh-CN" sz="1400" dirty="0" err="1"/>
              <a:t>tbl_name</a:t>
            </a:r>
            <a:r>
              <a:rPr lang="en-US" altLang="zh-CN" sz="1400" dirty="0"/>
              <a:t> [</a:t>
            </a:r>
            <a:r>
              <a:rPr lang="en-US" altLang="zh-CN" sz="1400" dirty="0" err="1"/>
              <a:t>col_name</a:t>
            </a:r>
            <a:r>
              <a:rPr lang="en-US" altLang="zh-CN" sz="1400" dirty="0"/>
              <a:t> | wild]</a:t>
            </a:r>
          </a:p>
          <a:p>
            <a:endParaRPr lang="en-US" altLang="zh-CN" sz="1400" dirty="0"/>
          </a:p>
          <a:p>
            <a:r>
              <a:rPr lang="en-US" altLang="zh-CN" sz="1400" dirty="0"/>
              <a:t>{EXPLAIN | DESCRIBE | DESC}</a:t>
            </a:r>
          </a:p>
          <a:p>
            <a:r>
              <a:rPr lang="en-US" altLang="zh-CN" sz="1400" dirty="0"/>
              <a:t>    [</a:t>
            </a:r>
            <a:r>
              <a:rPr lang="en-US" altLang="zh-CN" sz="1400" dirty="0" err="1"/>
              <a:t>explain_type</a:t>
            </a:r>
            <a:r>
              <a:rPr lang="en-US" altLang="zh-CN" sz="1400" dirty="0"/>
              <a:t>]</a:t>
            </a:r>
          </a:p>
          <a:p>
            <a:r>
              <a:rPr lang="en-US" altLang="zh-CN" sz="1400" dirty="0"/>
              <a:t>    </a:t>
            </a:r>
            <a:r>
              <a:rPr lang="en-US" altLang="zh-CN" sz="1400" dirty="0" err="1"/>
              <a:t>explainable_stmt</a:t>
            </a:r>
            <a:endParaRPr lang="en-US" altLang="zh-CN" sz="1400" dirty="0"/>
          </a:p>
          <a:p>
            <a:endParaRPr lang="en-US" altLang="zh-CN" sz="1400" dirty="0"/>
          </a:p>
          <a:p>
            <a:r>
              <a:rPr lang="en-US" altLang="zh-CN" sz="1400" dirty="0" err="1"/>
              <a:t>explain_type</a:t>
            </a:r>
            <a:r>
              <a:rPr lang="en-US" altLang="zh-CN" sz="1400" dirty="0"/>
              <a:t>: {</a:t>
            </a:r>
          </a:p>
          <a:p>
            <a:r>
              <a:rPr lang="en-US" altLang="zh-CN" sz="1400" dirty="0"/>
              <a:t>    EXTENDED</a:t>
            </a:r>
          </a:p>
          <a:p>
            <a:r>
              <a:rPr lang="en-US" altLang="zh-CN" sz="1400" dirty="0"/>
              <a:t>  | PARTITIONS</a:t>
            </a:r>
          </a:p>
          <a:p>
            <a:r>
              <a:rPr lang="en-US" altLang="zh-CN" sz="1400" dirty="0"/>
              <a:t>  | FORMAT = </a:t>
            </a:r>
            <a:r>
              <a:rPr lang="en-US" altLang="zh-CN" sz="1400" dirty="0" err="1"/>
              <a:t>format_name</a:t>
            </a:r>
            <a:endParaRPr lang="en-US" altLang="zh-CN" sz="1400" dirty="0"/>
          </a:p>
          <a:p>
            <a:r>
              <a:rPr lang="en-US" altLang="zh-CN" sz="1400" dirty="0"/>
              <a:t>}</a:t>
            </a:r>
          </a:p>
          <a:p>
            <a:endParaRPr lang="en-US" altLang="zh-CN" sz="1400" dirty="0"/>
          </a:p>
          <a:p>
            <a:r>
              <a:rPr lang="en-US" altLang="zh-CN" sz="1400" dirty="0" err="1"/>
              <a:t>format_name</a:t>
            </a:r>
            <a:r>
              <a:rPr lang="en-US" altLang="zh-CN" sz="1400" dirty="0"/>
              <a:t>: {</a:t>
            </a:r>
          </a:p>
          <a:p>
            <a:r>
              <a:rPr lang="en-US" altLang="zh-CN" sz="1400" dirty="0"/>
              <a:t>    TRADITIONAL</a:t>
            </a:r>
          </a:p>
          <a:p>
            <a:r>
              <a:rPr lang="en-US" altLang="zh-CN" sz="1400" dirty="0"/>
              <a:t>  | JSON</a:t>
            </a:r>
          </a:p>
          <a:p>
            <a:r>
              <a:rPr lang="en-US" altLang="zh-CN" sz="1400" dirty="0"/>
              <a:t>}</a:t>
            </a:r>
          </a:p>
          <a:p>
            <a:endParaRPr lang="en-US" altLang="zh-CN" sz="1400" dirty="0"/>
          </a:p>
          <a:p>
            <a:r>
              <a:rPr lang="en-US" altLang="zh-CN" sz="1400" dirty="0" err="1"/>
              <a:t>explainable_stmt</a:t>
            </a:r>
            <a:r>
              <a:rPr lang="en-US" altLang="zh-CN" sz="1400" dirty="0"/>
              <a:t>: {</a:t>
            </a:r>
          </a:p>
          <a:p>
            <a:r>
              <a:rPr lang="en-US" altLang="zh-CN" sz="1400" dirty="0"/>
              <a:t>    SELECT statement</a:t>
            </a:r>
          </a:p>
          <a:p>
            <a:r>
              <a:rPr lang="en-US" altLang="zh-CN" sz="1400" dirty="0"/>
              <a:t>  | DELETE statement</a:t>
            </a:r>
          </a:p>
          <a:p>
            <a:r>
              <a:rPr lang="en-US" altLang="zh-CN" sz="1400" dirty="0"/>
              <a:t>  | INSERT statement</a:t>
            </a:r>
          </a:p>
          <a:p>
            <a:r>
              <a:rPr lang="en-US" altLang="zh-CN" sz="1400" dirty="0"/>
              <a:t>  | REPLACE statement</a:t>
            </a:r>
          </a:p>
          <a:p>
            <a:r>
              <a:rPr lang="en-US" altLang="zh-CN" sz="1400" dirty="0"/>
              <a:t>  | UPDATE statement</a:t>
            </a:r>
          </a:p>
          <a:p>
            <a:r>
              <a:rPr lang="en-US" altLang="zh-CN" sz="1400" dirty="0" smtClean="0"/>
              <a:t>}</a:t>
            </a:r>
            <a:endParaRPr lang="zh-CN" altLang="en-US" dirty="0"/>
          </a:p>
        </p:txBody>
      </p:sp>
    </p:spTree>
    <p:extLst>
      <p:ext uri="{BB962C8B-B14F-4D97-AF65-F5344CB8AC3E}">
        <p14:creationId xmlns:p14="http://schemas.microsoft.com/office/powerpoint/2010/main" val="531597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二、</a:t>
            </a:r>
            <a:r>
              <a:rPr lang="en-US" altLang="zh-CN" dirty="0">
                <a:sym typeface="+mn-ea"/>
              </a:rPr>
              <a:t>SQL</a:t>
            </a:r>
            <a:r>
              <a:rPr lang="zh-CN" altLang="en-US" dirty="0">
                <a:sym typeface="+mn-ea"/>
              </a:rPr>
              <a:t>性能优化方法</a:t>
            </a:r>
            <a:endParaRPr lang="zh-CN" altLang="en-US" dirty="0"/>
          </a:p>
        </p:txBody>
      </p:sp>
      <p:sp>
        <p:nvSpPr>
          <p:cNvPr id="4" name="TextBox 3"/>
          <p:cNvSpPr txBox="1"/>
          <p:nvPr/>
        </p:nvSpPr>
        <p:spPr>
          <a:xfrm>
            <a:off x="495300" y="1047234"/>
            <a:ext cx="11061700" cy="4524315"/>
          </a:xfrm>
          <a:prstGeom prst="rect">
            <a:avLst/>
          </a:prstGeom>
          <a:noFill/>
        </p:spPr>
        <p:txBody>
          <a:bodyPr wrap="square" rtlCol="0">
            <a:spAutoFit/>
          </a:bodyPr>
          <a:lstStyle/>
          <a:p>
            <a:r>
              <a:rPr lang="zh-CN" altLang="en-US" b="1" dirty="0" smtClean="0"/>
              <a:t>执行计划</a:t>
            </a:r>
            <a:r>
              <a:rPr lang="en-US" altLang="zh-CN" b="1" dirty="0" smtClean="0"/>
              <a:t>type</a:t>
            </a:r>
            <a:r>
              <a:rPr lang="zh-CN" altLang="en-US" b="1" dirty="0" smtClean="0"/>
              <a:t>详解</a:t>
            </a:r>
            <a:endParaRPr lang="en-US" altLang="zh-CN" b="1" dirty="0" smtClean="0"/>
          </a:p>
          <a:p>
            <a:endParaRPr lang="en-US" altLang="zh-CN" b="1" dirty="0"/>
          </a:p>
          <a:p>
            <a:pPr marL="400050" indent="-400050">
              <a:buFont typeface="+mj-ea"/>
              <a:buAutoNum type="ea1JpnChsDbPeriod"/>
            </a:pPr>
            <a:r>
              <a:rPr lang="en-US" altLang="zh-CN" dirty="0" smtClean="0"/>
              <a:t> ALL</a:t>
            </a:r>
            <a:r>
              <a:rPr lang="zh-CN" altLang="en-US" dirty="0"/>
              <a:t>：</a:t>
            </a:r>
            <a:r>
              <a:rPr lang="en-US" altLang="zh-CN" dirty="0"/>
              <a:t>Full Table Scan</a:t>
            </a:r>
            <a:r>
              <a:rPr lang="zh-CN" altLang="en-US" dirty="0"/>
              <a:t>， </a:t>
            </a:r>
            <a:r>
              <a:rPr lang="en-US" altLang="zh-CN" dirty="0"/>
              <a:t>MySQL</a:t>
            </a:r>
            <a:r>
              <a:rPr lang="zh-CN" altLang="en-US" dirty="0"/>
              <a:t>将遍历全表以找到匹配的行</a:t>
            </a:r>
          </a:p>
          <a:p>
            <a:pPr marL="400050" indent="-400050">
              <a:buFont typeface="+mj-ea"/>
              <a:buAutoNum type="ea1JpnChsDbPeriod"/>
            </a:pPr>
            <a:r>
              <a:rPr lang="en-US" altLang="zh-CN" dirty="0"/>
              <a:t>index</a:t>
            </a:r>
            <a:r>
              <a:rPr lang="zh-CN" altLang="en-US" dirty="0"/>
              <a:t>：</a:t>
            </a:r>
            <a:r>
              <a:rPr lang="en-US" altLang="zh-CN" dirty="0"/>
              <a:t>Full Index Scan</a:t>
            </a:r>
            <a:r>
              <a:rPr lang="zh-CN" altLang="en-US" dirty="0"/>
              <a:t>，</a:t>
            </a:r>
            <a:r>
              <a:rPr lang="en-US" altLang="zh-CN" dirty="0"/>
              <a:t>index</a:t>
            </a:r>
            <a:r>
              <a:rPr lang="zh-CN" altLang="en-US" dirty="0"/>
              <a:t>与</a:t>
            </a:r>
            <a:r>
              <a:rPr lang="en-US" altLang="zh-CN" dirty="0"/>
              <a:t>ALL</a:t>
            </a:r>
            <a:r>
              <a:rPr lang="zh-CN" altLang="en-US" dirty="0"/>
              <a:t>区别为</a:t>
            </a:r>
            <a:r>
              <a:rPr lang="en-US" altLang="zh-CN" dirty="0"/>
              <a:t>index</a:t>
            </a:r>
            <a:r>
              <a:rPr lang="zh-CN" altLang="en-US" dirty="0"/>
              <a:t>类型只遍历索引树</a:t>
            </a:r>
          </a:p>
          <a:p>
            <a:pPr marL="400050" indent="-400050">
              <a:buFont typeface="+mj-ea"/>
              <a:buAutoNum type="ea1JpnChsDbPeriod"/>
            </a:pPr>
            <a:r>
              <a:rPr lang="en-US" altLang="zh-CN" dirty="0"/>
              <a:t>range</a:t>
            </a:r>
            <a:r>
              <a:rPr lang="zh-CN" altLang="en-US" dirty="0"/>
              <a:t>：索引范围扫描，对索引的扫描开始于某一点，返回匹配值域的行，常见于</a:t>
            </a:r>
            <a:r>
              <a:rPr lang="en-US" altLang="zh-CN" dirty="0"/>
              <a:t>between</a:t>
            </a:r>
            <a:r>
              <a:rPr lang="zh-CN" altLang="en-US" dirty="0"/>
              <a:t>、</a:t>
            </a:r>
            <a:r>
              <a:rPr lang="en-US" altLang="zh-CN" dirty="0"/>
              <a:t>&lt;</a:t>
            </a:r>
            <a:r>
              <a:rPr lang="zh-CN" altLang="en-US" dirty="0"/>
              <a:t>、</a:t>
            </a:r>
            <a:r>
              <a:rPr lang="en-US" altLang="zh-CN" dirty="0"/>
              <a:t>&gt;</a:t>
            </a:r>
            <a:r>
              <a:rPr lang="zh-CN" altLang="en-US" dirty="0"/>
              <a:t>等</a:t>
            </a:r>
            <a:r>
              <a:rPr lang="zh-CN" altLang="en-US" dirty="0" smtClean="0"/>
              <a:t>的查询</a:t>
            </a:r>
            <a:endParaRPr lang="zh-CN" altLang="en-US" dirty="0"/>
          </a:p>
          <a:p>
            <a:pPr marL="400050" indent="-400050">
              <a:buFont typeface="+mj-ea"/>
              <a:buAutoNum type="ea1JpnChsDbPeriod"/>
            </a:pPr>
            <a:r>
              <a:rPr lang="en-US" altLang="zh-CN" dirty="0"/>
              <a:t>ref</a:t>
            </a:r>
            <a:r>
              <a:rPr lang="zh-CN" altLang="en-US" dirty="0"/>
              <a:t>：非唯一性索引扫描，返回匹配某个单独值的所有行。常见于使用非唯一索引即唯一索引的非唯一前缀进行的</a:t>
            </a:r>
            <a:r>
              <a:rPr lang="zh-CN" altLang="en-US" dirty="0" smtClean="0"/>
              <a:t>查找普通索引 不是唯一键</a:t>
            </a:r>
            <a:endParaRPr lang="zh-CN" altLang="en-US" dirty="0"/>
          </a:p>
          <a:p>
            <a:pPr marL="400050" indent="-400050">
              <a:buFont typeface="+mj-ea"/>
              <a:buAutoNum type="ea1JpnChsDbPeriod"/>
            </a:pPr>
            <a:r>
              <a:rPr lang="en-US" altLang="zh-CN" dirty="0" err="1"/>
              <a:t>eq_ref</a:t>
            </a:r>
            <a:r>
              <a:rPr lang="zh-CN" altLang="en-US" dirty="0"/>
              <a:t>：唯一性索引扫描，对于每个索引键，表中只有一条记录与之匹配。常见于主键或唯一索引</a:t>
            </a:r>
            <a:r>
              <a:rPr lang="zh-CN" altLang="en-US" dirty="0" smtClean="0"/>
              <a:t>扫描出现在内连接 各种连接</a:t>
            </a:r>
            <a:endParaRPr lang="zh-CN" altLang="en-US" dirty="0"/>
          </a:p>
          <a:p>
            <a:pPr marL="400050" indent="-400050">
              <a:buFont typeface="+mj-ea"/>
              <a:buAutoNum type="ea1JpnChsDbPeriod"/>
            </a:pPr>
            <a:r>
              <a:rPr lang="en-US" altLang="zh-CN" dirty="0" err="1" smtClean="0"/>
              <a:t>const</a:t>
            </a:r>
            <a:r>
              <a:rPr lang="en-US" altLang="zh-CN" dirty="0" smtClean="0"/>
              <a:t>/system</a:t>
            </a:r>
            <a:r>
              <a:rPr lang="zh-CN" altLang="en-US" dirty="0"/>
              <a:t>：当</a:t>
            </a:r>
            <a:r>
              <a:rPr lang="en-US" altLang="zh-CN" dirty="0"/>
              <a:t>MySQL</a:t>
            </a:r>
            <a:r>
              <a:rPr lang="zh-CN" altLang="en-US" dirty="0"/>
              <a:t>对查询某部分进行优化，并转换为一个常量时，使用这些类型访问。如将主键置于</a:t>
            </a:r>
            <a:r>
              <a:rPr lang="en-US" altLang="zh-CN" dirty="0"/>
              <a:t>where</a:t>
            </a:r>
            <a:r>
              <a:rPr lang="zh-CN" altLang="en-US" dirty="0"/>
              <a:t>列表中，</a:t>
            </a:r>
            <a:r>
              <a:rPr lang="en-US" altLang="zh-CN" dirty="0"/>
              <a:t>MySQL</a:t>
            </a:r>
            <a:r>
              <a:rPr lang="zh-CN" altLang="en-US" dirty="0"/>
              <a:t>就能将该查询转换为一个常量。</a:t>
            </a:r>
            <a:r>
              <a:rPr lang="en-US" altLang="zh-CN" dirty="0"/>
              <a:t>system</a:t>
            </a:r>
            <a:r>
              <a:rPr lang="zh-CN" altLang="en-US" dirty="0"/>
              <a:t>是</a:t>
            </a:r>
            <a:r>
              <a:rPr lang="en-US" altLang="zh-CN" dirty="0" err="1"/>
              <a:t>const</a:t>
            </a:r>
            <a:r>
              <a:rPr lang="zh-CN" altLang="en-US" dirty="0"/>
              <a:t>类型的特例，当查询的表只有一行的情况下， 使用</a:t>
            </a:r>
            <a:r>
              <a:rPr lang="en-US" altLang="zh-CN" dirty="0"/>
              <a:t>system</a:t>
            </a:r>
          </a:p>
          <a:p>
            <a:pPr marL="400050" indent="-400050">
              <a:buFont typeface="+mj-ea"/>
              <a:buAutoNum type="ea1JpnChsDbPeriod"/>
            </a:pPr>
            <a:r>
              <a:rPr lang="en-US" altLang="zh-CN" dirty="0"/>
              <a:t>NULL</a:t>
            </a:r>
            <a:r>
              <a:rPr lang="zh-CN" altLang="en-US" dirty="0"/>
              <a:t>：</a:t>
            </a:r>
            <a:r>
              <a:rPr lang="en-US" altLang="zh-CN" dirty="0"/>
              <a:t>MySQL</a:t>
            </a:r>
            <a:r>
              <a:rPr lang="zh-CN" altLang="en-US" dirty="0"/>
              <a:t>在优化过程中分解语句，执行时甚至不用访问表或索引</a:t>
            </a:r>
            <a:endParaRPr lang="en-US" altLang="zh-CN" dirty="0"/>
          </a:p>
          <a:p>
            <a:r>
              <a:rPr lang="zh-CN" altLang="en-US" b="1" dirty="0" smtClean="0"/>
              <a:t>从上往下，</a:t>
            </a:r>
            <a:r>
              <a:rPr lang="zh-CN" altLang="en-US" b="1" dirty="0"/>
              <a:t>性能由最差到最好。</a:t>
            </a:r>
            <a:endParaRPr lang="en-US" altLang="zh-CN" b="1" dirty="0"/>
          </a:p>
          <a:p>
            <a:r>
              <a:rPr lang="zh-CN" altLang="en-US" dirty="0" smtClean="0"/>
              <a:t>示例：</a:t>
            </a:r>
            <a:endParaRPr lang="en-US" altLang="zh-C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2213" y="4933950"/>
            <a:ext cx="9247187" cy="192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27759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二、</a:t>
            </a:r>
            <a:r>
              <a:rPr lang="en-US" altLang="zh-CN" dirty="0">
                <a:sym typeface="+mn-ea"/>
              </a:rPr>
              <a:t>SQL</a:t>
            </a:r>
            <a:r>
              <a:rPr lang="zh-CN" altLang="en-US" dirty="0">
                <a:sym typeface="+mn-ea"/>
              </a:rPr>
              <a:t>性能优化方法</a:t>
            </a:r>
            <a:endParaRPr lang="zh-CN" altLang="en-US" dirty="0"/>
          </a:p>
        </p:txBody>
      </p:sp>
      <p:sp>
        <p:nvSpPr>
          <p:cNvPr id="4" name="TextBox 3"/>
          <p:cNvSpPr txBox="1"/>
          <p:nvPr/>
        </p:nvSpPr>
        <p:spPr>
          <a:xfrm>
            <a:off x="533400" y="1193800"/>
            <a:ext cx="10426700" cy="2031325"/>
          </a:xfrm>
          <a:prstGeom prst="rect">
            <a:avLst/>
          </a:prstGeom>
          <a:noFill/>
        </p:spPr>
        <p:txBody>
          <a:bodyPr wrap="square" rtlCol="0">
            <a:spAutoFit/>
          </a:bodyPr>
          <a:lstStyle/>
          <a:p>
            <a:r>
              <a:rPr lang="en-US" altLang="zh-CN" b="1" dirty="0"/>
              <a:t>MySQL </a:t>
            </a:r>
            <a:r>
              <a:rPr lang="zh-CN" altLang="en-US" b="1" dirty="0" smtClean="0"/>
              <a:t>的复合索引</a:t>
            </a:r>
            <a:r>
              <a:rPr lang="zh-CN" altLang="en-US" b="1" dirty="0"/>
              <a:t>和最左前缀</a:t>
            </a:r>
            <a:r>
              <a:rPr lang="zh-CN" altLang="en-US" b="1" dirty="0" smtClean="0"/>
              <a:t>原则</a:t>
            </a:r>
            <a:endParaRPr lang="en-US" altLang="zh-CN" b="1" dirty="0" smtClean="0"/>
          </a:p>
          <a:p>
            <a:endParaRPr lang="en-US" altLang="zh-CN" dirty="0"/>
          </a:p>
          <a:p>
            <a:r>
              <a:rPr lang="en-US" altLang="zh-CN" dirty="0"/>
              <a:t>	</a:t>
            </a:r>
            <a:r>
              <a:rPr lang="zh-CN" altLang="en-US" dirty="0" smtClean="0"/>
              <a:t>现实的开发过程中，单列索引依然不能满足我们的需求时，可能会考虑使用复合索引，此时</a:t>
            </a:r>
            <a:r>
              <a:rPr lang="en-US" altLang="zh-CN" dirty="0"/>
              <a:t>where</a:t>
            </a:r>
            <a:r>
              <a:rPr lang="zh-CN" altLang="en-US" dirty="0"/>
              <a:t>条件中字段的顺序非常重要，需要满足最左前缀</a:t>
            </a:r>
            <a:r>
              <a:rPr lang="zh-CN" altLang="en-US" dirty="0" smtClean="0"/>
              <a:t>列。</a:t>
            </a:r>
            <a:endParaRPr lang="en-US" altLang="zh-CN" dirty="0" smtClean="0"/>
          </a:p>
          <a:p>
            <a:r>
              <a:rPr lang="en-US" altLang="zh-CN" dirty="0"/>
              <a:t>	</a:t>
            </a:r>
            <a:r>
              <a:rPr lang="zh-CN" altLang="en-US" dirty="0"/>
              <a:t>最左前缀：查询条件中的所有字段需要从左边起按顺序出现在多列索引中，查询条件的字段数要小于等于多列索引的字段数，中间字段不能存在范围查询的字段</a:t>
            </a:r>
            <a:r>
              <a:rPr lang="en-US" altLang="zh-CN" dirty="0"/>
              <a:t>(&lt;,like</a:t>
            </a:r>
            <a:r>
              <a:rPr lang="zh-CN" altLang="en-US" dirty="0"/>
              <a:t>等</a:t>
            </a:r>
            <a:r>
              <a:rPr lang="en-US" altLang="zh-CN" dirty="0"/>
              <a:t>)</a:t>
            </a:r>
            <a:r>
              <a:rPr lang="zh-CN" altLang="en-US" dirty="0"/>
              <a:t>，这样的</a:t>
            </a:r>
            <a:r>
              <a:rPr lang="en-US" altLang="zh-CN" dirty="0" err="1"/>
              <a:t>sql</a:t>
            </a:r>
            <a:r>
              <a:rPr lang="zh-CN" altLang="en-US" dirty="0"/>
              <a:t>可以使用该多列索引</a:t>
            </a:r>
            <a:r>
              <a:rPr lang="zh-CN" altLang="en-US" dirty="0" smtClean="0"/>
              <a:t>。</a:t>
            </a:r>
            <a:endParaRPr lang="en-US" altLang="zh-CN" dirty="0" smtClean="0"/>
          </a:p>
        </p:txBody>
      </p:sp>
    </p:spTree>
    <p:extLst>
      <p:ext uri="{BB962C8B-B14F-4D97-AF65-F5344CB8AC3E}">
        <p14:creationId xmlns:p14="http://schemas.microsoft.com/office/powerpoint/2010/main" val="214642638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二、</a:t>
            </a:r>
            <a:r>
              <a:rPr lang="en-US" altLang="zh-CN" dirty="0">
                <a:sym typeface="+mn-ea"/>
              </a:rPr>
              <a:t>SQL</a:t>
            </a:r>
            <a:r>
              <a:rPr lang="zh-CN" altLang="en-US" dirty="0">
                <a:sym typeface="+mn-ea"/>
              </a:rPr>
              <a:t>性能优化方法</a:t>
            </a:r>
            <a:endParaRPr lang="zh-CN" altLang="en-US" dirty="0"/>
          </a:p>
        </p:txBody>
      </p:sp>
      <p:sp>
        <p:nvSpPr>
          <p:cNvPr id="4" name="TextBox 3"/>
          <p:cNvSpPr txBox="1"/>
          <p:nvPr/>
        </p:nvSpPr>
        <p:spPr>
          <a:xfrm>
            <a:off x="596901" y="1244600"/>
            <a:ext cx="10617200" cy="5078313"/>
          </a:xfrm>
          <a:prstGeom prst="rect">
            <a:avLst/>
          </a:prstGeom>
          <a:noFill/>
        </p:spPr>
        <p:txBody>
          <a:bodyPr wrap="square" rtlCol="0">
            <a:spAutoFit/>
          </a:bodyPr>
          <a:lstStyle/>
          <a:p>
            <a:r>
              <a:rPr lang="en-US" altLang="zh-CN" b="1" dirty="0"/>
              <a:t>MySQL</a:t>
            </a:r>
            <a:r>
              <a:rPr lang="zh-CN" altLang="en-US" b="1" dirty="0"/>
              <a:t>多列索引适合的场景</a:t>
            </a:r>
          </a:p>
          <a:p>
            <a:pPr lvl="1"/>
            <a:r>
              <a:rPr lang="en-US" altLang="zh-CN" dirty="0"/>
              <a:t>1.</a:t>
            </a:r>
            <a:r>
              <a:rPr lang="zh-CN" altLang="en-US" dirty="0"/>
              <a:t>全字段匹配</a:t>
            </a:r>
          </a:p>
          <a:p>
            <a:pPr lvl="1"/>
            <a:r>
              <a:rPr lang="en-US" altLang="zh-CN" dirty="0"/>
              <a:t>2.</a:t>
            </a:r>
            <a:r>
              <a:rPr lang="zh-CN" altLang="en-US" dirty="0"/>
              <a:t>匹配部分最左前缀</a:t>
            </a:r>
          </a:p>
          <a:p>
            <a:pPr lvl="1"/>
            <a:r>
              <a:rPr lang="en-US" altLang="zh-CN" dirty="0"/>
              <a:t>3.</a:t>
            </a:r>
            <a:r>
              <a:rPr lang="zh-CN" altLang="en-US" dirty="0"/>
              <a:t>匹配第一列</a:t>
            </a:r>
          </a:p>
          <a:p>
            <a:pPr lvl="1"/>
            <a:r>
              <a:rPr lang="en-US" altLang="zh-CN" dirty="0"/>
              <a:t>4.</a:t>
            </a:r>
            <a:r>
              <a:rPr lang="zh-CN" altLang="en-US" dirty="0"/>
              <a:t>匹配第一列范围查询</a:t>
            </a:r>
            <a:r>
              <a:rPr lang="en-US" altLang="zh-CN" dirty="0"/>
              <a:t>(</a:t>
            </a:r>
            <a:r>
              <a:rPr lang="zh-CN" altLang="en-US" dirty="0"/>
              <a:t>可用用</a:t>
            </a:r>
            <a:r>
              <a:rPr lang="en-US" altLang="zh-CN" dirty="0"/>
              <a:t>like a%,</a:t>
            </a:r>
            <a:r>
              <a:rPr lang="zh-CN" altLang="en-US" dirty="0"/>
              <a:t>但不能使用</a:t>
            </a:r>
            <a:r>
              <a:rPr lang="en-US" altLang="zh-CN" dirty="0"/>
              <a:t>like %b)</a:t>
            </a:r>
          </a:p>
          <a:p>
            <a:pPr lvl="1"/>
            <a:r>
              <a:rPr lang="en-US" altLang="zh-CN" dirty="0"/>
              <a:t>5.</a:t>
            </a:r>
            <a:r>
              <a:rPr lang="zh-CN" altLang="en-US" dirty="0"/>
              <a:t>精确匹配某一列和和范围匹配另外一</a:t>
            </a:r>
            <a:r>
              <a:rPr lang="zh-CN" altLang="en-US" dirty="0" smtClean="0"/>
              <a:t>列</a:t>
            </a:r>
            <a:endParaRPr lang="en-US" altLang="zh-CN" dirty="0" smtClean="0"/>
          </a:p>
          <a:p>
            <a:pPr lvl="1"/>
            <a:endParaRPr lang="zh-CN" altLang="en-US" dirty="0"/>
          </a:p>
          <a:p>
            <a:pPr lvl="1"/>
            <a:r>
              <a:rPr lang="en-US" altLang="zh-CN" dirty="0"/>
              <a:t>order by</a:t>
            </a:r>
            <a:r>
              <a:rPr lang="zh-CN" altLang="en-US" dirty="0"/>
              <a:t>操作中出现的字段同样适用于按值查找的规则，</a:t>
            </a:r>
            <a:r>
              <a:rPr lang="en-US" altLang="zh-CN" dirty="0" err="1"/>
              <a:t>where+order</a:t>
            </a:r>
            <a:r>
              <a:rPr lang="en-US" altLang="zh-CN" dirty="0"/>
              <a:t> by</a:t>
            </a:r>
            <a:r>
              <a:rPr lang="zh-CN" altLang="en-US" dirty="0"/>
              <a:t>中出现的字段需可以建立满足如上五种规则多列索引。</a:t>
            </a:r>
          </a:p>
          <a:p>
            <a:pPr lvl="1"/>
            <a:r>
              <a:rPr lang="zh-CN" altLang="en-US" dirty="0"/>
              <a:t>使用多列所需需要按照最左索引列查找；不能跳过中间列；如果某一列是范围查询，那么其右边所有列无法使用索引。</a:t>
            </a:r>
          </a:p>
          <a:p>
            <a:pPr lvl="1"/>
            <a:r>
              <a:rPr lang="en-US" altLang="zh-CN" dirty="0"/>
              <a:t>IN</a:t>
            </a:r>
            <a:r>
              <a:rPr lang="zh-CN" altLang="en-US" dirty="0"/>
              <a:t>什么情况下是范围查询，什么情况下是多个等值查询？如果有</a:t>
            </a:r>
            <a:r>
              <a:rPr lang="en-US" altLang="zh-CN" dirty="0"/>
              <a:t>order by</a:t>
            </a:r>
            <a:r>
              <a:rPr lang="zh-CN" altLang="en-US" dirty="0"/>
              <a:t>排序时，多个等于条件查询就是范围查询，没有</a:t>
            </a:r>
            <a:r>
              <a:rPr lang="en-US" altLang="zh-CN" dirty="0"/>
              <a:t>order by</a:t>
            </a:r>
            <a:r>
              <a:rPr lang="zh-CN" altLang="en-US" dirty="0"/>
              <a:t>排序就没有限制。</a:t>
            </a:r>
          </a:p>
          <a:p>
            <a:pPr lvl="1"/>
            <a:r>
              <a:rPr lang="zh-CN" altLang="en-US" dirty="0"/>
              <a:t>例如</a:t>
            </a:r>
            <a:r>
              <a:rPr lang="en-US" altLang="zh-CN" dirty="0"/>
              <a:t>,</a:t>
            </a:r>
            <a:r>
              <a:rPr lang="zh-CN" altLang="en-US" dirty="0"/>
              <a:t>建立多列索引</a:t>
            </a:r>
            <a:r>
              <a:rPr lang="en-US" altLang="zh-CN" dirty="0"/>
              <a:t>(name, age, id),</a:t>
            </a:r>
          </a:p>
          <a:p>
            <a:pPr lvl="1"/>
            <a:r>
              <a:rPr lang="zh-CN" altLang="en-US" dirty="0"/>
              <a:t>只能使用索引的前两列。</a:t>
            </a:r>
            <a:r>
              <a:rPr lang="en-US" altLang="zh-CN" dirty="0"/>
              <a:t>in</a:t>
            </a:r>
            <a:r>
              <a:rPr lang="zh-CN" altLang="en-US" dirty="0"/>
              <a:t>是范围查询</a:t>
            </a:r>
          </a:p>
          <a:p>
            <a:pPr lvl="1"/>
            <a:r>
              <a:rPr lang="en-US" altLang="zh-CN" dirty="0"/>
              <a:t>... where name</a:t>
            </a:r>
            <a:r>
              <a:rPr lang="en-US" altLang="zh-CN" dirty="0" smtClean="0"/>
              <a:t>=‘</a:t>
            </a:r>
            <a:r>
              <a:rPr lang="en-US" altLang="zh-CN" dirty="0" err="1" smtClean="0"/>
              <a:t>chenwei</a:t>
            </a:r>
            <a:r>
              <a:rPr lang="en-US" altLang="zh-CN" dirty="0" smtClean="0"/>
              <a:t>' </a:t>
            </a:r>
            <a:r>
              <a:rPr lang="en-US" altLang="zh-CN" dirty="0"/>
              <a:t>and age in(15,16,17) order by id</a:t>
            </a:r>
          </a:p>
          <a:p>
            <a:pPr lvl="1"/>
            <a:r>
              <a:rPr lang="zh-CN" altLang="en-US" dirty="0"/>
              <a:t>可以使用整个索引，</a:t>
            </a:r>
            <a:r>
              <a:rPr lang="en-US" altLang="zh-CN" dirty="0"/>
              <a:t>in</a:t>
            </a:r>
            <a:r>
              <a:rPr lang="zh-CN" altLang="en-US" dirty="0"/>
              <a:t>是按值查询</a:t>
            </a:r>
          </a:p>
          <a:p>
            <a:pPr lvl="1"/>
            <a:r>
              <a:rPr lang="en-US" altLang="zh-CN" dirty="0"/>
              <a:t>... where name=' </a:t>
            </a:r>
            <a:r>
              <a:rPr lang="en-US" altLang="zh-CN" dirty="0" err="1"/>
              <a:t>chenwei</a:t>
            </a:r>
            <a:r>
              <a:rPr lang="en-US" altLang="zh-CN" dirty="0"/>
              <a:t> ' and age in(15,16,17) and id ='3'</a:t>
            </a:r>
            <a:endParaRPr lang="zh-CN" altLang="en-US" dirty="0"/>
          </a:p>
        </p:txBody>
      </p:sp>
    </p:spTree>
    <p:extLst>
      <p:ext uri="{BB962C8B-B14F-4D97-AF65-F5344CB8AC3E}">
        <p14:creationId xmlns:p14="http://schemas.microsoft.com/office/powerpoint/2010/main" val="4746681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81803" y="2633481"/>
            <a:ext cx="8229612" cy="1143002"/>
          </a:xfrm>
        </p:spPr>
        <p:txBody>
          <a:bodyPr/>
          <a:lstStyle/>
          <a:p>
            <a:pPr algn="ctr"/>
            <a:r>
              <a:rPr kumimoji="1" lang="zh-CN" altLang="en-US" sz="7200" dirty="0" smtClean="0"/>
              <a:t>谢谢</a:t>
            </a:r>
            <a:r>
              <a:rPr kumimoji="1" lang="en-US" altLang="zh-CN" sz="4000" dirty="0" smtClean="0"/>
              <a:t>!</a:t>
            </a:r>
            <a:endParaRPr kumimoji="1" lang="zh-CN" altLang="en-US" sz="4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一、事务和锁</a:t>
            </a:r>
            <a:endParaRPr kumimoji="1" lang="en-US" altLang="zh-CN" dirty="0" smtClean="0">
              <a:sym typeface="+mn-ea"/>
            </a:endParaRPr>
          </a:p>
        </p:txBody>
      </p:sp>
      <p:sp>
        <p:nvSpPr>
          <p:cNvPr id="5" name="TextBox 4"/>
          <p:cNvSpPr txBox="1"/>
          <p:nvPr/>
        </p:nvSpPr>
        <p:spPr>
          <a:xfrm>
            <a:off x="379822" y="1205396"/>
            <a:ext cx="9263269" cy="4247317"/>
          </a:xfrm>
          <a:prstGeom prst="rect">
            <a:avLst/>
          </a:prstGeom>
          <a:noFill/>
        </p:spPr>
        <p:txBody>
          <a:bodyPr wrap="square" rtlCol="0">
            <a:spAutoFit/>
          </a:bodyPr>
          <a:lstStyle/>
          <a:p>
            <a:r>
              <a:rPr lang="zh-CN" altLang="en-US" b="1" dirty="0"/>
              <a:t>事务的四个</a:t>
            </a:r>
            <a:r>
              <a:rPr lang="zh-CN" altLang="en-US" b="1" dirty="0" smtClean="0"/>
              <a:t>特征</a:t>
            </a:r>
            <a:endParaRPr lang="en-US" altLang="zh-CN" b="1" dirty="0" smtClean="0"/>
          </a:p>
          <a:p>
            <a:endParaRPr lang="en-US" altLang="zh-CN" dirty="0"/>
          </a:p>
          <a:p>
            <a:pPr marL="342900" indent="-342900">
              <a:buFont typeface="+mj-lt"/>
              <a:buAutoNum type="arabicPeriod"/>
            </a:pPr>
            <a:r>
              <a:rPr lang="zh-CN" altLang="en-US" b="1" dirty="0" smtClean="0"/>
              <a:t>原子</a:t>
            </a:r>
            <a:r>
              <a:rPr lang="zh-CN" altLang="en-US" b="1" dirty="0"/>
              <a:t>性</a:t>
            </a:r>
            <a:r>
              <a:rPr lang="zh-CN" altLang="en-US" dirty="0"/>
              <a:t>。事务是数据库的逻辑工作单位，事务中包含的各操作要么都做，要么都不</a:t>
            </a:r>
            <a:r>
              <a:rPr lang="zh-CN" altLang="en-US" dirty="0" smtClean="0"/>
              <a:t>做</a:t>
            </a:r>
            <a:r>
              <a:rPr lang="zh-CN" altLang="en-US" dirty="0"/>
              <a:t>。</a:t>
            </a:r>
          </a:p>
          <a:p>
            <a:pPr marL="342900" indent="-342900">
              <a:buFont typeface="+mj-lt"/>
              <a:buAutoNum type="arabicPeriod"/>
            </a:pPr>
            <a:r>
              <a:rPr lang="zh-CN" altLang="en-US" b="1" dirty="0" smtClean="0"/>
              <a:t>一致性</a:t>
            </a:r>
            <a:r>
              <a:rPr lang="zh-CN" altLang="en-US" dirty="0"/>
              <a:t>。事 务执行的结果必须是使数据库从一个一致性状态变到另一个一致性状态。因此当数据库只包含成功事务提交的结果时，就说数据库处于一致性状态。如果数据库系统 运行中发生故障，有些事务尚未完成就被迫中断，这些未完成事务对数据库所做的修改有一部分已写入物理数据库，这时数据库就处于一种不正确的状态，或者说是 不一致的状态。</a:t>
            </a:r>
          </a:p>
          <a:p>
            <a:pPr marL="342900" indent="-342900">
              <a:buFont typeface="+mj-lt"/>
              <a:buAutoNum type="arabicPeriod"/>
            </a:pPr>
            <a:r>
              <a:rPr lang="zh-CN" altLang="en-US" b="1" dirty="0" smtClean="0"/>
              <a:t>隔离</a:t>
            </a:r>
            <a:r>
              <a:rPr lang="zh-CN" altLang="en-US" b="1" dirty="0"/>
              <a:t>性</a:t>
            </a:r>
            <a:r>
              <a:rPr lang="zh-CN" altLang="en-US" dirty="0"/>
              <a:t>。一个事务的执行不能其它事务干扰。即一个事务内部的操作及使用的数据对其它并发事务是隔离的，并发执行的各个事务之间不能互相干扰。</a:t>
            </a:r>
          </a:p>
          <a:p>
            <a:pPr marL="342900" indent="-342900">
              <a:buFont typeface="+mj-lt"/>
              <a:buAutoNum type="arabicPeriod"/>
            </a:pPr>
            <a:r>
              <a:rPr lang="zh-CN" altLang="en-US" b="1" dirty="0" smtClean="0"/>
              <a:t>持续性</a:t>
            </a:r>
            <a:r>
              <a:rPr lang="zh-CN" altLang="en-US" dirty="0"/>
              <a:t>。也称永久性，指一个事务一旦提交，它对数据库中的数据的改变就应该是永久性的。接下来的其它操作或故障不应该对其执行结果有任何影响。</a:t>
            </a:r>
          </a:p>
          <a:p>
            <a:endParaRPr lang="zh-CN" altLang="en-US" dirty="0"/>
          </a:p>
          <a:p>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一、事务和锁</a:t>
            </a:r>
            <a:endParaRPr lang="zh-CN" altLang="en-US" dirty="0"/>
          </a:p>
        </p:txBody>
      </p:sp>
      <p:sp>
        <p:nvSpPr>
          <p:cNvPr id="4" name="TextBox 3"/>
          <p:cNvSpPr txBox="1"/>
          <p:nvPr/>
        </p:nvSpPr>
        <p:spPr>
          <a:xfrm>
            <a:off x="379822" y="1027668"/>
            <a:ext cx="10528300" cy="5078313"/>
          </a:xfrm>
          <a:prstGeom prst="rect">
            <a:avLst/>
          </a:prstGeom>
          <a:noFill/>
        </p:spPr>
        <p:txBody>
          <a:bodyPr wrap="square" rtlCol="0">
            <a:spAutoFit/>
          </a:bodyPr>
          <a:lstStyle/>
          <a:p>
            <a:r>
              <a:rPr lang="zh-CN" altLang="en-US" sz="2000" b="1" dirty="0">
                <a:latin typeface="+mn-ea"/>
              </a:rPr>
              <a:t>事务</a:t>
            </a:r>
            <a:r>
              <a:rPr lang="zh-CN" altLang="en-US" sz="2000" b="1" dirty="0" smtClean="0">
                <a:latin typeface="+mn-ea"/>
              </a:rPr>
              <a:t>四</a:t>
            </a:r>
            <a:r>
              <a:rPr lang="zh-CN" altLang="en-US" sz="2000" b="1" dirty="0">
                <a:latin typeface="+mn-ea"/>
              </a:rPr>
              <a:t>种隔离</a:t>
            </a:r>
            <a:r>
              <a:rPr lang="zh-CN" altLang="en-US" sz="2000" b="1" dirty="0" smtClean="0">
                <a:latin typeface="+mn-ea"/>
              </a:rPr>
              <a:t>级别</a:t>
            </a:r>
            <a:endParaRPr lang="en-US" altLang="zh-CN" sz="2000" b="1" dirty="0" smtClean="0">
              <a:latin typeface="+mn-ea"/>
            </a:endParaRPr>
          </a:p>
          <a:p>
            <a:r>
              <a:rPr lang="en-US" altLang="zh-CN" b="1" dirty="0"/>
              <a:t>Read Uncommitted</a:t>
            </a:r>
            <a:r>
              <a:rPr lang="zh-CN" altLang="en-US" b="1" dirty="0"/>
              <a:t>（读取未提交内容）</a:t>
            </a:r>
            <a:endParaRPr lang="zh-CN" altLang="en-US" dirty="0"/>
          </a:p>
          <a:p>
            <a:r>
              <a:rPr lang="en-US" altLang="zh-CN" dirty="0"/>
              <a:t>      </a:t>
            </a:r>
            <a:r>
              <a:rPr lang="zh-CN" altLang="en-US" dirty="0"/>
              <a:t>在该隔离级别，所有事务都可以看到其他未提交事务的执行结果。本隔离级别很少用于实际       应用，因为它的性能也不比其他级别好多少。读取未提交的数据，也被称之为脏读（</a:t>
            </a:r>
            <a:r>
              <a:rPr lang="en-US" altLang="zh-CN" dirty="0"/>
              <a:t>Dirty   Read</a:t>
            </a:r>
            <a:r>
              <a:rPr lang="zh-CN" altLang="en-US" dirty="0"/>
              <a:t>）。</a:t>
            </a:r>
          </a:p>
          <a:p>
            <a:r>
              <a:rPr lang="en-US" altLang="zh-CN" b="1" dirty="0"/>
              <a:t>Read Committed</a:t>
            </a:r>
            <a:r>
              <a:rPr lang="zh-CN" altLang="en-US" b="1" dirty="0"/>
              <a:t>（读取提交内容）</a:t>
            </a:r>
            <a:endParaRPr lang="zh-CN" altLang="en-US" dirty="0"/>
          </a:p>
          <a:p>
            <a:r>
              <a:rPr lang="zh-CN" altLang="en-US" dirty="0"/>
              <a:t>      这是大多数数据库系统的默认隔离级别</a:t>
            </a:r>
            <a:r>
              <a:rPr lang="en-US" altLang="zh-CN" dirty="0"/>
              <a:t>(</a:t>
            </a:r>
            <a:r>
              <a:rPr lang="zh-CN" altLang="en-US" dirty="0"/>
              <a:t>但不是</a:t>
            </a:r>
            <a:r>
              <a:rPr lang="en-US" altLang="zh-CN" dirty="0"/>
              <a:t>MySQL</a:t>
            </a:r>
            <a:r>
              <a:rPr lang="zh-CN" altLang="en-US" dirty="0"/>
              <a:t>默认的</a:t>
            </a:r>
            <a:r>
              <a:rPr lang="en-US" altLang="zh-CN" dirty="0"/>
              <a:t>)</a:t>
            </a:r>
            <a:r>
              <a:rPr lang="zh-CN" altLang="en-US" dirty="0"/>
              <a:t>。它满足了隔离的简单定义：一个事务只能看见已经提交事务所做的改变。这种隔离级别 也支持所谓的不可重复读（</a:t>
            </a:r>
            <a:r>
              <a:rPr lang="en-US" altLang="zh-CN" dirty="0" err="1"/>
              <a:t>Nonrepeatable</a:t>
            </a:r>
            <a:r>
              <a:rPr lang="en-US" altLang="zh-CN" dirty="0"/>
              <a:t> Read</a:t>
            </a:r>
            <a:r>
              <a:rPr lang="zh-CN" altLang="en-US" dirty="0"/>
              <a:t>），因为同一事务的其他实例在该实例处理其间可能会有新的</a:t>
            </a:r>
            <a:r>
              <a:rPr lang="en-US" altLang="zh-CN" dirty="0"/>
              <a:t>commit</a:t>
            </a:r>
            <a:r>
              <a:rPr lang="zh-CN" altLang="en-US" dirty="0"/>
              <a:t>，所以同一</a:t>
            </a:r>
            <a:r>
              <a:rPr lang="en-US" altLang="zh-CN" dirty="0"/>
              <a:t>select</a:t>
            </a:r>
            <a:r>
              <a:rPr lang="zh-CN" altLang="en-US" dirty="0"/>
              <a:t>可能返回不同结果。</a:t>
            </a:r>
          </a:p>
          <a:p>
            <a:r>
              <a:rPr lang="en-US" altLang="zh-CN" b="1" dirty="0"/>
              <a:t>Repeatable Read</a:t>
            </a:r>
            <a:r>
              <a:rPr lang="zh-CN" altLang="en-US" b="1" dirty="0"/>
              <a:t>（可重读）</a:t>
            </a:r>
            <a:endParaRPr lang="zh-CN" altLang="en-US" dirty="0"/>
          </a:p>
          <a:p>
            <a:r>
              <a:rPr lang="zh-CN" altLang="en-US" dirty="0"/>
              <a:t>      这是</a:t>
            </a:r>
            <a:r>
              <a:rPr lang="en-US" altLang="zh-CN" dirty="0"/>
              <a:t>MySQL</a:t>
            </a:r>
            <a:r>
              <a:rPr lang="zh-CN" altLang="en-US" dirty="0"/>
              <a:t>的默认事务隔离级别，它确保同一事务的多个实例在并发读取数据时，会看到同样的数据行。不过理论上，这会导致另一个棘手的问题：幻读 （</a:t>
            </a:r>
            <a:r>
              <a:rPr lang="en-US" altLang="zh-CN" dirty="0"/>
              <a:t>Phantom Read</a:t>
            </a:r>
            <a:r>
              <a:rPr lang="zh-CN" altLang="en-US" dirty="0"/>
              <a:t>）。简单的说，幻读指当用户读取某一范围的数据行时，另一个事务又在该范围内插入了新行，当用户再读取该范围的数据行时，会发现有新的“幻影” 行。</a:t>
            </a:r>
            <a:r>
              <a:rPr lang="en-US" altLang="zh-CN" dirty="0" err="1"/>
              <a:t>InnoDB</a:t>
            </a:r>
            <a:r>
              <a:rPr lang="zh-CN" altLang="en-US" dirty="0"/>
              <a:t>和</a:t>
            </a:r>
            <a:r>
              <a:rPr lang="en-US" altLang="zh-CN" dirty="0"/>
              <a:t>Falcon</a:t>
            </a:r>
            <a:r>
              <a:rPr lang="zh-CN" altLang="en-US" dirty="0"/>
              <a:t>存储引擎通过多版本并发控制（</a:t>
            </a:r>
            <a:r>
              <a:rPr lang="en-US" altLang="zh-CN" dirty="0"/>
              <a:t>MVCC</a:t>
            </a:r>
            <a:r>
              <a:rPr lang="zh-CN" altLang="en-US" dirty="0"/>
              <a:t>，</a:t>
            </a:r>
            <a:r>
              <a:rPr lang="en-US" altLang="zh-CN" dirty="0" err="1"/>
              <a:t>Multiversion</a:t>
            </a:r>
            <a:r>
              <a:rPr lang="en-US" altLang="zh-CN" dirty="0"/>
              <a:t> Concurrency Control</a:t>
            </a:r>
            <a:r>
              <a:rPr lang="zh-CN" altLang="en-US" dirty="0"/>
              <a:t>）机制解决了该问题。</a:t>
            </a:r>
          </a:p>
          <a:p>
            <a:r>
              <a:rPr lang="en-US" altLang="zh-CN" b="1" dirty="0" err="1"/>
              <a:t>Serializable</a:t>
            </a:r>
            <a:r>
              <a:rPr lang="zh-CN" altLang="en-US" b="1" dirty="0"/>
              <a:t>（可串行化）</a:t>
            </a:r>
            <a:endParaRPr lang="zh-CN" altLang="en-US" dirty="0"/>
          </a:p>
          <a:p>
            <a:r>
              <a:rPr lang="zh-CN" altLang="en-US" dirty="0"/>
              <a:t>      这是最高的隔离级别，它通过强制事务排序，使之不可能相互冲突，从而解决幻读问题。简言之，它是在每个读的数据行上加上共享锁。在这个级别，可能导致大量的超时现象和锁竞争</a:t>
            </a:r>
          </a:p>
        </p:txBody>
      </p:sp>
    </p:spTree>
    <p:extLst>
      <p:ext uri="{BB962C8B-B14F-4D97-AF65-F5344CB8AC3E}">
        <p14:creationId xmlns:p14="http://schemas.microsoft.com/office/powerpoint/2010/main" val="23788106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一、事务和锁</a:t>
            </a:r>
            <a:endParaRPr lang="zh-CN" altLang="en-US" dirty="0"/>
          </a:p>
        </p:txBody>
      </p:sp>
      <p:sp>
        <p:nvSpPr>
          <p:cNvPr id="4" name="TextBox 3"/>
          <p:cNvSpPr txBox="1"/>
          <p:nvPr/>
        </p:nvSpPr>
        <p:spPr>
          <a:xfrm>
            <a:off x="660400" y="1104900"/>
            <a:ext cx="4339650" cy="369332"/>
          </a:xfrm>
          <a:prstGeom prst="rect">
            <a:avLst/>
          </a:prstGeom>
          <a:noFill/>
        </p:spPr>
        <p:txBody>
          <a:bodyPr wrap="none" rtlCol="0">
            <a:spAutoFit/>
          </a:bodyPr>
          <a:lstStyle/>
          <a:p>
            <a:r>
              <a:rPr lang="zh-CN" altLang="en-US" b="1" dirty="0"/>
              <a:t>各种隔离级别有可能产生的问题如下所示</a:t>
            </a:r>
          </a:p>
        </p:txBody>
      </p:sp>
      <p:graphicFrame>
        <p:nvGraphicFramePr>
          <p:cNvPr id="5" name="表格 4"/>
          <p:cNvGraphicFramePr>
            <a:graphicFrameLocks noGrp="1"/>
          </p:cNvGraphicFramePr>
          <p:nvPr>
            <p:extLst>
              <p:ext uri="{D42A27DB-BD31-4B8C-83A1-F6EECF244321}">
                <p14:modId xmlns:p14="http://schemas.microsoft.com/office/powerpoint/2010/main" val="2500130205"/>
              </p:ext>
            </p:extLst>
          </p:nvPr>
        </p:nvGraphicFramePr>
        <p:xfrm>
          <a:off x="660400" y="1703006"/>
          <a:ext cx="8136904" cy="2731908"/>
        </p:xfrm>
        <a:graphic>
          <a:graphicData uri="http://schemas.openxmlformats.org/drawingml/2006/table">
            <a:tbl>
              <a:tblPr firstRow="1" bandRow="1">
                <a:tableStyleId>{5C22544A-7EE6-4342-B048-85BDC9FD1C3A}</a:tableStyleId>
              </a:tblPr>
              <a:tblGrid>
                <a:gridCol w="2335593"/>
                <a:gridCol w="1732859"/>
                <a:gridCol w="2034226"/>
                <a:gridCol w="2034226"/>
              </a:tblGrid>
              <a:tr h="432048">
                <a:tc>
                  <a:txBody>
                    <a:bodyPr/>
                    <a:lstStyle/>
                    <a:p>
                      <a:r>
                        <a:rPr lang="zh-CN" altLang="en-US" dirty="0" smtClean="0"/>
                        <a:t>隔离级别</a:t>
                      </a:r>
                      <a:endParaRPr lang="zh-CN" altLang="en-US" dirty="0"/>
                    </a:p>
                  </a:txBody>
                  <a:tcPr/>
                </a:tc>
                <a:tc>
                  <a:txBody>
                    <a:bodyPr/>
                    <a:lstStyle/>
                    <a:p>
                      <a:r>
                        <a:rPr lang="zh-CN" altLang="en-US" dirty="0" smtClean="0"/>
                        <a:t>脏读</a:t>
                      </a:r>
                      <a:endParaRPr lang="zh-CN" altLang="en-US" dirty="0"/>
                    </a:p>
                  </a:txBody>
                  <a:tcPr/>
                </a:tc>
                <a:tc>
                  <a:txBody>
                    <a:bodyPr/>
                    <a:lstStyle/>
                    <a:p>
                      <a:r>
                        <a:rPr lang="zh-CN" altLang="en-US" dirty="0" smtClean="0"/>
                        <a:t>不可重复读</a:t>
                      </a:r>
                      <a:endParaRPr lang="zh-CN" altLang="en-US" dirty="0"/>
                    </a:p>
                  </a:txBody>
                  <a:tcPr/>
                </a:tc>
                <a:tc>
                  <a:txBody>
                    <a:bodyPr/>
                    <a:lstStyle/>
                    <a:p>
                      <a:r>
                        <a:rPr lang="zh-CN" altLang="en-US" dirty="0" smtClean="0"/>
                        <a:t>幻读</a:t>
                      </a:r>
                      <a:endParaRPr lang="zh-CN" altLang="en-US" dirty="0"/>
                    </a:p>
                  </a:txBody>
                  <a:tcPr/>
                </a:tc>
              </a:tr>
              <a:tr h="592972">
                <a:tc>
                  <a:txBody>
                    <a:bodyPr/>
                    <a:lstStyle/>
                    <a:p>
                      <a:r>
                        <a:rPr lang="en-US" altLang="zh-CN" b="1" dirty="0" smtClean="0"/>
                        <a:t>Read Uncommitted</a:t>
                      </a:r>
                      <a:endParaRPr lang="zh-CN" altLang="en-US" dirty="0"/>
                    </a:p>
                  </a:txBody>
                  <a:tcPr/>
                </a:tc>
                <a:tc>
                  <a:txBody>
                    <a:bodyPr/>
                    <a:lstStyle/>
                    <a:p>
                      <a:r>
                        <a:rPr lang="zh-CN" altLang="en-US" dirty="0" smtClean="0"/>
                        <a:t>√</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a:t>
                      </a:r>
                    </a:p>
                  </a:txBody>
                  <a:tcPr/>
                </a:tc>
              </a:tr>
              <a:tr h="545970">
                <a:tc>
                  <a:txBody>
                    <a:bodyPr/>
                    <a:lstStyle/>
                    <a:p>
                      <a:r>
                        <a:rPr lang="en-US" altLang="zh-CN" b="1" dirty="0" smtClean="0"/>
                        <a:t>Read Committed</a:t>
                      </a:r>
                      <a:endParaRPr lang="zh-CN" altLang="en-US" dirty="0"/>
                    </a:p>
                  </a:txBody>
                  <a:tcPr/>
                </a:tc>
                <a:tc>
                  <a:txBody>
                    <a:bodyPr/>
                    <a:lstStyle/>
                    <a:p>
                      <a:r>
                        <a:rPr kumimoji="0" lang="zh-CN" altLang="zh-CN" sz="1800" kern="1200" dirty="0" smtClean="0">
                          <a:solidFill>
                            <a:schemeClr val="dk1"/>
                          </a:solidFill>
                          <a:effectLst/>
                          <a:latin typeface="+mn-lt"/>
                          <a:ea typeface="+mn-ea"/>
                          <a:cs typeface="+mn-cs"/>
                        </a:rPr>
                        <a:t>х</a:t>
                      </a:r>
                      <a:endParaRPr lang="zh-CN" altLang="en-US" dirty="0"/>
                    </a:p>
                  </a:txBody>
                  <a:tcPr/>
                </a:tc>
                <a:tc>
                  <a:txBody>
                    <a:bodyPr/>
                    <a:lstStyle/>
                    <a:p>
                      <a:r>
                        <a:rPr lang="zh-CN" altLang="en-US" dirty="0" smtClean="0"/>
                        <a:t>√</a:t>
                      </a:r>
                      <a:endParaRPr lang="zh-CN" altLang="en-US" dirty="0"/>
                    </a:p>
                  </a:txBody>
                  <a:tcPr/>
                </a:tc>
                <a:tc>
                  <a:txBody>
                    <a:bodyPr/>
                    <a:lstStyle/>
                    <a:p>
                      <a:r>
                        <a:rPr lang="zh-CN" altLang="en-US" dirty="0" smtClean="0"/>
                        <a:t>√</a:t>
                      </a:r>
                      <a:endParaRPr lang="zh-CN" altLang="en-US" dirty="0"/>
                    </a:p>
                  </a:txBody>
                  <a:tcPr/>
                </a:tc>
              </a:tr>
              <a:tr h="580459">
                <a:tc>
                  <a:txBody>
                    <a:bodyPr/>
                    <a:lstStyle/>
                    <a:p>
                      <a:r>
                        <a:rPr lang="en-US" altLang="zh-CN" b="1" dirty="0" smtClean="0"/>
                        <a:t>Repeatable Read</a:t>
                      </a:r>
                      <a:endParaRPr lang="zh-CN" altLang="en-US" dirty="0"/>
                    </a:p>
                  </a:txBody>
                  <a:tcPr/>
                </a:tc>
                <a:tc>
                  <a:txBody>
                    <a:bodyPr/>
                    <a:lstStyle/>
                    <a:p>
                      <a:r>
                        <a:rPr kumimoji="0" lang="zh-CN" altLang="zh-CN" sz="1800" kern="1200" dirty="0" smtClean="0">
                          <a:solidFill>
                            <a:schemeClr val="dk1"/>
                          </a:solidFill>
                          <a:effectLst/>
                          <a:latin typeface="+mn-lt"/>
                          <a:ea typeface="+mn-ea"/>
                          <a:cs typeface="+mn-cs"/>
                        </a:rPr>
                        <a:t>х</a:t>
                      </a:r>
                      <a:endParaRPr lang="zh-CN" altLang="en-US" dirty="0"/>
                    </a:p>
                  </a:txBody>
                  <a:tcPr/>
                </a:tc>
                <a:tc>
                  <a:txBody>
                    <a:bodyPr/>
                    <a:lstStyle/>
                    <a:p>
                      <a:r>
                        <a:rPr kumimoji="0" lang="zh-CN" altLang="zh-CN" sz="1800" kern="1200" dirty="0" smtClean="0">
                          <a:solidFill>
                            <a:schemeClr val="dk1"/>
                          </a:solidFill>
                          <a:effectLst/>
                          <a:latin typeface="+mn-lt"/>
                          <a:ea typeface="+mn-ea"/>
                          <a:cs typeface="+mn-cs"/>
                        </a:rPr>
                        <a:t>х</a:t>
                      </a:r>
                      <a:endParaRPr lang="zh-CN" altLang="en-US" dirty="0"/>
                    </a:p>
                  </a:txBody>
                  <a:tcPr/>
                </a:tc>
                <a:tc>
                  <a:txBody>
                    <a:bodyPr/>
                    <a:lstStyle/>
                    <a:p>
                      <a:r>
                        <a:rPr lang="zh-CN" altLang="en-US" dirty="0" smtClean="0"/>
                        <a:t>√</a:t>
                      </a:r>
                      <a:endParaRPr lang="zh-CN" altLang="en-US" dirty="0"/>
                    </a:p>
                  </a:txBody>
                  <a:tcPr/>
                </a:tc>
              </a:tr>
              <a:tr h="580459">
                <a:tc>
                  <a:txBody>
                    <a:bodyPr/>
                    <a:lstStyle/>
                    <a:p>
                      <a:r>
                        <a:rPr lang="en-US" altLang="zh-CN" b="1" dirty="0" err="1" smtClean="0"/>
                        <a:t>Serializable</a:t>
                      </a:r>
                      <a:endParaRPr lang="zh-CN" altLang="en-US" dirty="0"/>
                    </a:p>
                  </a:txBody>
                  <a:tcPr/>
                </a:tc>
                <a:tc>
                  <a:txBody>
                    <a:bodyPr/>
                    <a:lstStyle/>
                    <a:p>
                      <a:r>
                        <a:rPr kumimoji="0" lang="zh-CN" altLang="zh-CN" sz="1800" kern="1200" dirty="0" smtClean="0">
                          <a:solidFill>
                            <a:schemeClr val="dk1"/>
                          </a:solidFill>
                          <a:effectLst/>
                          <a:latin typeface="+mn-lt"/>
                          <a:ea typeface="+mn-ea"/>
                          <a:cs typeface="+mn-cs"/>
                        </a:rPr>
                        <a:t>х</a:t>
                      </a:r>
                      <a:endParaRPr lang="zh-CN" altLang="en-US" dirty="0"/>
                    </a:p>
                  </a:txBody>
                  <a:tcPr/>
                </a:tc>
                <a:tc>
                  <a:txBody>
                    <a:bodyPr/>
                    <a:lstStyle/>
                    <a:p>
                      <a:r>
                        <a:rPr kumimoji="0" lang="zh-CN" altLang="zh-CN" sz="1800" kern="1200" dirty="0" smtClean="0">
                          <a:solidFill>
                            <a:schemeClr val="dk1"/>
                          </a:solidFill>
                          <a:effectLst/>
                          <a:latin typeface="+mn-lt"/>
                          <a:ea typeface="+mn-ea"/>
                          <a:cs typeface="+mn-cs"/>
                        </a:rPr>
                        <a:t>х</a:t>
                      </a:r>
                      <a:endParaRPr lang="zh-CN" altLang="en-US" dirty="0"/>
                    </a:p>
                  </a:txBody>
                  <a:tcPr/>
                </a:tc>
                <a:tc>
                  <a:txBody>
                    <a:bodyPr/>
                    <a:lstStyle/>
                    <a:p>
                      <a:r>
                        <a:rPr kumimoji="0" lang="zh-CN" altLang="zh-CN" sz="1800" kern="1200" dirty="0" smtClean="0">
                          <a:solidFill>
                            <a:schemeClr val="dk1"/>
                          </a:solidFill>
                          <a:effectLst/>
                          <a:latin typeface="+mn-lt"/>
                          <a:ea typeface="+mn-ea"/>
                          <a:cs typeface="+mn-cs"/>
                        </a:rPr>
                        <a:t>х</a:t>
                      </a:r>
                      <a:endParaRPr lang="zh-CN" altLang="en-US" dirty="0"/>
                    </a:p>
                  </a:txBody>
                  <a:tcPr/>
                </a:tc>
              </a:tr>
            </a:tbl>
          </a:graphicData>
        </a:graphic>
      </p:graphicFrame>
    </p:spTree>
    <p:extLst>
      <p:ext uri="{BB962C8B-B14F-4D97-AF65-F5344CB8AC3E}">
        <p14:creationId xmlns:p14="http://schemas.microsoft.com/office/powerpoint/2010/main" val="14019456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一、事务和锁</a:t>
            </a:r>
            <a:endParaRPr kumimoji="1" altLang="zh-CN" dirty="0" smtClean="0"/>
          </a:p>
        </p:txBody>
      </p:sp>
      <p:sp>
        <p:nvSpPr>
          <p:cNvPr id="5" name="TextBox 1"/>
          <p:cNvSpPr txBox="1"/>
          <p:nvPr/>
        </p:nvSpPr>
        <p:spPr>
          <a:xfrm>
            <a:off x="379730" y="1087120"/>
            <a:ext cx="10810875" cy="5493812"/>
          </a:xfrm>
          <a:prstGeom prst="rect">
            <a:avLst/>
          </a:prstGeom>
          <a:noFill/>
        </p:spPr>
        <p:txBody>
          <a:bodyPr wrap="square" rtlCol="0">
            <a:spAutoFit/>
          </a:bodyPr>
          <a:lstStyle/>
          <a:p>
            <a:pPr fontAlgn="auto">
              <a:lnSpc>
                <a:spcPct val="150000"/>
              </a:lnSpc>
            </a:pPr>
            <a:r>
              <a:rPr lang="en-US" altLang="zh-CN" dirty="0" err="1">
                <a:solidFill>
                  <a:schemeClr val="tx2"/>
                </a:solidFill>
                <a:latin typeface="华文中宋" pitchFamily="2" charset="-122"/>
                <a:ea typeface="华文中宋" pitchFamily="2" charset="-122"/>
              </a:rPr>
              <a:t>mysql</a:t>
            </a:r>
            <a:r>
              <a:rPr lang="zh-CN" altLang="en-US" dirty="0">
                <a:solidFill>
                  <a:schemeClr val="tx2"/>
                </a:solidFill>
                <a:latin typeface="华文中宋" pitchFamily="2" charset="-122"/>
                <a:ea typeface="华文中宋" pitchFamily="2" charset="-122"/>
              </a:rPr>
              <a:t>数据库锁定</a:t>
            </a:r>
            <a:r>
              <a:rPr lang="zh-CN" altLang="en-US" dirty="0" smtClean="0">
                <a:solidFill>
                  <a:schemeClr val="tx2"/>
                </a:solidFill>
                <a:latin typeface="华文中宋" pitchFamily="2" charset="-122"/>
                <a:ea typeface="华文中宋" pitchFamily="2" charset="-122"/>
              </a:rPr>
              <a:t>机制</a:t>
            </a:r>
            <a:endParaRPr lang="en-US" altLang="zh-CN" dirty="0" smtClean="0">
              <a:solidFill>
                <a:schemeClr val="tx2"/>
              </a:solidFill>
              <a:latin typeface="华文中宋" pitchFamily="2" charset="-122"/>
              <a:ea typeface="华文中宋" pitchFamily="2" charset="-122"/>
            </a:endParaRPr>
          </a:p>
          <a:p>
            <a:pPr fontAlgn="auto">
              <a:lnSpc>
                <a:spcPct val="150000"/>
              </a:lnSpc>
            </a:pPr>
            <a:r>
              <a:rPr lang="en-US" altLang="zh-CN" dirty="0" smtClean="0"/>
              <a:t>	</a:t>
            </a:r>
            <a:r>
              <a:rPr lang="zh-CN" altLang="en-US" dirty="0" smtClean="0"/>
              <a:t>为了</a:t>
            </a:r>
            <a:r>
              <a:rPr lang="zh-CN" altLang="en-US" dirty="0"/>
              <a:t>保证数据的一致完整性，任何一个数据库都存在锁定机制。锁定机制的优劣直接应想到一个数据库系统的并发处理能力和性能，所以锁定机制的实现也就成为了各种数据库的核心技术之一</a:t>
            </a:r>
            <a:r>
              <a:rPr lang="zh-CN" altLang="en-US" dirty="0" smtClean="0"/>
              <a:t>。</a:t>
            </a:r>
            <a:endParaRPr lang="en-US" altLang="zh-CN" dirty="0" smtClean="0"/>
          </a:p>
          <a:p>
            <a:pPr fontAlgn="auto">
              <a:lnSpc>
                <a:spcPct val="150000"/>
              </a:lnSpc>
            </a:pPr>
            <a:r>
              <a:rPr lang="en-US" altLang="zh-CN" dirty="0" smtClean="0"/>
              <a:t>	</a:t>
            </a:r>
            <a:r>
              <a:rPr lang="zh-CN" altLang="en-US" dirty="0" smtClean="0"/>
              <a:t>数据库</a:t>
            </a:r>
            <a:r>
              <a:rPr lang="zh-CN" altLang="en-US" dirty="0"/>
              <a:t>锁定机制简单来说就是数据库为了保证数据的一致性而使各种共享资源在被并发访问访问变得有序所设计的一种规则。对于任何一种数据库来说都需要有相应的锁定机制，所以</a:t>
            </a:r>
            <a:r>
              <a:rPr lang="en-US" altLang="zh-CN" dirty="0"/>
              <a:t>MySQL</a:t>
            </a:r>
            <a:r>
              <a:rPr lang="zh-CN" altLang="en-US" dirty="0"/>
              <a:t>自然也不能例外。</a:t>
            </a:r>
            <a:r>
              <a:rPr lang="en-US" altLang="zh-CN" dirty="0"/>
              <a:t>MySQL</a:t>
            </a:r>
            <a:r>
              <a:rPr lang="zh-CN" altLang="en-US" dirty="0"/>
              <a:t>数据库由于其自身架构的特点，存在多种数据存储引擎，每种存储引擎所针对的应用场景特点都不太一样，为了满足各自特定应用场景的需求，每种存储引擎的锁定机制都是为各自所面对的特定场景而优化设计，所以各存储引擎的锁定机制也有较大区别</a:t>
            </a:r>
            <a:r>
              <a:rPr lang="zh-CN" altLang="en-US" dirty="0" smtClean="0"/>
              <a:t>。</a:t>
            </a:r>
            <a:endParaRPr lang="en-US" altLang="zh-CN" dirty="0" smtClean="0"/>
          </a:p>
          <a:p>
            <a:pPr fontAlgn="auto">
              <a:lnSpc>
                <a:spcPct val="150000"/>
              </a:lnSpc>
            </a:pPr>
            <a:r>
              <a:rPr lang="en-US" altLang="zh-CN" dirty="0" smtClean="0"/>
              <a:t>	MySQL</a:t>
            </a:r>
            <a:r>
              <a:rPr lang="zh-CN" altLang="en-US" dirty="0"/>
              <a:t>各存储引擎使用了三</a:t>
            </a:r>
            <a:r>
              <a:rPr lang="zh-CN" altLang="en-US" dirty="0" smtClean="0"/>
              <a:t>种粒度（</a:t>
            </a:r>
            <a:r>
              <a:rPr lang="zh-CN" altLang="en-US" dirty="0"/>
              <a:t>级别）的锁定机制</a:t>
            </a:r>
            <a:r>
              <a:rPr lang="zh-CN" altLang="en-US" dirty="0" smtClean="0"/>
              <a:t>：</a:t>
            </a:r>
            <a:r>
              <a:rPr lang="zh-CN" altLang="en-US" b="1" dirty="0"/>
              <a:t>表级</a:t>
            </a:r>
            <a:r>
              <a:rPr lang="zh-CN" altLang="en-US" b="1" dirty="0" smtClean="0"/>
              <a:t>锁定，行</a:t>
            </a:r>
            <a:r>
              <a:rPr lang="zh-CN" altLang="en-US" b="1" dirty="0"/>
              <a:t>级</a:t>
            </a:r>
            <a:r>
              <a:rPr lang="zh-CN" altLang="en-US" b="1" dirty="0" smtClean="0"/>
              <a:t>锁定和页</a:t>
            </a:r>
            <a:r>
              <a:rPr lang="zh-CN" altLang="en-US" b="1" dirty="0"/>
              <a:t>级</a:t>
            </a:r>
            <a:r>
              <a:rPr lang="zh-CN" altLang="en-US" b="1" dirty="0" smtClean="0"/>
              <a:t>锁定</a:t>
            </a:r>
            <a:r>
              <a:rPr lang="zh-CN" altLang="en-US" dirty="0" smtClean="0"/>
              <a:t>。</a:t>
            </a:r>
            <a:endParaRPr lang="en-US" altLang="zh-CN" dirty="0" smtClean="0"/>
          </a:p>
          <a:p>
            <a:pPr fontAlgn="auto">
              <a:lnSpc>
                <a:spcPct val="150000"/>
              </a:lnSpc>
            </a:pPr>
            <a:r>
              <a:rPr lang="en-US" altLang="zh-CN" sz="1800" dirty="0">
                <a:solidFill>
                  <a:schemeClr val="tx2"/>
                </a:solidFill>
                <a:latin typeface="华文中宋" pitchFamily="2" charset="-122"/>
                <a:ea typeface="华文中宋" pitchFamily="2" charset="-122"/>
              </a:rPr>
              <a:t>	</a:t>
            </a:r>
            <a:r>
              <a:rPr lang="zh-CN" altLang="en-US" b="1" dirty="0" smtClean="0"/>
              <a:t>表级</a:t>
            </a:r>
            <a:r>
              <a:rPr lang="en-US" altLang="zh-CN" dirty="0" smtClean="0"/>
              <a:t>:</a:t>
            </a:r>
            <a:r>
              <a:rPr lang="zh-CN" altLang="en-US" dirty="0" smtClean="0"/>
              <a:t>引擎 </a:t>
            </a:r>
            <a:r>
              <a:rPr lang="en-US" altLang="zh-CN" dirty="0" err="1" smtClean="0"/>
              <a:t>MyISAM</a:t>
            </a:r>
            <a:r>
              <a:rPr lang="en-US" altLang="zh-CN" dirty="0" smtClean="0"/>
              <a:t> </a:t>
            </a:r>
            <a:r>
              <a:rPr lang="zh-CN" altLang="en-US" dirty="0" smtClean="0"/>
              <a:t>， 理解为锁住整个表，可以同时读，写不行</a:t>
            </a:r>
            <a:br>
              <a:rPr lang="zh-CN" altLang="en-US" dirty="0" smtClean="0"/>
            </a:br>
            <a:r>
              <a:rPr lang="en-US" altLang="zh-CN" dirty="0" smtClean="0"/>
              <a:t>	</a:t>
            </a:r>
            <a:r>
              <a:rPr lang="zh-CN" altLang="en-US" b="1" dirty="0" smtClean="0"/>
              <a:t>行级</a:t>
            </a:r>
            <a:r>
              <a:rPr lang="en-US" altLang="zh-CN" dirty="0" smtClean="0"/>
              <a:t>:</a:t>
            </a:r>
            <a:r>
              <a:rPr lang="zh-CN" altLang="en-US" dirty="0" smtClean="0"/>
              <a:t>引擎 </a:t>
            </a:r>
            <a:r>
              <a:rPr lang="en-US" altLang="zh-CN" dirty="0" smtClean="0"/>
              <a:t>INNODB </a:t>
            </a:r>
            <a:r>
              <a:rPr lang="zh-CN" altLang="en-US" dirty="0" smtClean="0"/>
              <a:t>， 单独的一行记录加锁</a:t>
            </a:r>
            <a:endParaRPr lang="en-US" altLang="zh-CN" dirty="0" smtClean="0"/>
          </a:p>
          <a:p>
            <a:pPr fontAlgn="auto">
              <a:lnSpc>
                <a:spcPct val="150000"/>
              </a:lnSpc>
            </a:pPr>
            <a:r>
              <a:rPr lang="en-US" altLang="zh-CN" b="1" dirty="0" smtClean="0"/>
              <a:t>	</a:t>
            </a:r>
            <a:r>
              <a:rPr lang="zh-CN" altLang="en-US" b="1" dirty="0" smtClean="0"/>
              <a:t>页</a:t>
            </a:r>
            <a:r>
              <a:rPr lang="zh-CN" altLang="en-US" b="1" dirty="0"/>
              <a:t>级</a:t>
            </a:r>
            <a:r>
              <a:rPr lang="en-US" altLang="zh-CN" dirty="0"/>
              <a:t>:</a:t>
            </a:r>
            <a:r>
              <a:rPr lang="zh-CN" altLang="en-US" dirty="0"/>
              <a:t>引擎 </a:t>
            </a:r>
            <a:r>
              <a:rPr lang="en-US" altLang="zh-CN" dirty="0"/>
              <a:t>BDB</a:t>
            </a:r>
            <a:r>
              <a:rPr lang="zh-CN" altLang="en-US" dirty="0" smtClean="0"/>
              <a:t>。</a:t>
            </a:r>
            <a:r>
              <a:rPr lang="zh-CN" altLang="en-US" dirty="0"/>
              <a:t>一</a:t>
            </a:r>
            <a:r>
              <a:rPr lang="zh-CN" altLang="en-US" dirty="0" smtClean="0"/>
              <a:t>次锁定相邻的一组</a:t>
            </a:r>
            <a:r>
              <a:rPr lang="zh-CN" altLang="en-US" dirty="0"/>
              <a:t/>
            </a:r>
            <a:br>
              <a:rPr lang="zh-CN" altLang="en-US" dirty="0"/>
            </a:br>
            <a:endParaRPr lang="zh-CN" sz="1800" dirty="0" smtClean="0">
              <a:solidFill>
                <a:schemeClr val="tx2"/>
              </a:solidFill>
              <a:latin typeface="华文中宋" pitchFamily="2" charset="-122"/>
              <a:ea typeface="华文中宋" pitchFamily="2"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一、事务和锁</a:t>
            </a:r>
            <a:endParaRPr kumimoji="1" altLang="zh-CN" dirty="0" smtClean="0"/>
          </a:p>
        </p:txBody>
      </p:sp>
      <p:sp>
        <p:nvSpPr>
          <p:cNvPr id="5" name="文本框 4"/>
          <p:cNvSpPr txBox="1"/>
          <p:nvPr/>
        </p:nvSpPr>
        <p:spPr>
          <a:xfrm>
            <a:off x="728870" y="1201420"/>
            <a:ext cx="11042125" cy="3000821"/>
          </a:xfrm>
          <a:prstGeom prst="rect">
            <a:avLst/>
          </a:prstGeom>
          <a:noFill/>
        </p:spPr>
        <p:txBody>
          <a:bodyPr wrap="square" rtlCol="0" anchor="t">
            <a:spAutoFit/>
          </a:bodyPr>
          <a:lstStyle/>
          <a:p>
            <a:pPr fontAlgn="auto">
              <a:lnSpc>
                <a:spcPct val="150000"/>
              </a:lnSpc>
            </a:pPr>
            <a:r>
              <a:rPr lang="zh-CN" altLang="en-US" b="1" dirty="0"/>
              <a:t>按锁的粒度划分可将锁划分为三种锁，具体特性可大致归纳如下</a:t>
            </a:r>
            <a:r>
              <a:rPr lang="en-US" altLang="zh-CN" b="1" dirty="0"/>
              <a:t>:</a:t>
            </a:r>
          </a:p>
          <a:p>
            <a:pPr fontAlgn="auto">
              <a:lnSpc>
                <a:spcPct val="150000"/>
              </a:lnSpc>
            </a:pPr>
            <a:r>
              <a:rPr lang="en-US" altLang="zh-CN" dirty="0" smtClean="0"/>
              <a:t>	</a:t>
            </a:r>
            <a:r>
              <a:rPr lang="zh-CN" altLang="en-US" b="1" dirty="0" smtClean="0"/>
              <a:t>表</a:t>
            </a:r>
            <a:r>
              <a:rPr lang="zh-CN" altLang="en-US" b="1" dirty="0"/>
              <a:t>级锁</a:t>
            </a:r>
            <a:r>
              <a:rPr lang="zh-CN" altLang="en-US" dirty="0"/>
              <a:t>：开销小，加锁快；不会出现死锁；锁定粒度大，发生锁冲突的概率最高，并发度最低。</a:t>
            </a:r>
            <a:br>
              <a:rPr lang="zh-CN" altLang="en-US" dirty="0"/>
            </a:br>
            <a:r>
              <a:rPr lang="en-US" altLang="zh-CN" dirty="0" smtClean="0"/>
              <a:t>	</a:t>
            </a:r>
            <a:r>
              <a:rPr lang="zh-CN" altLang="en-US" b="1" dirty="0" smtClean="0"/>
              <a:t>行</a:t>
            </a:r>
            <a:r>
              <a:rPr lang="zh-CN" altLang="en-US" b="1" dirty="0"/>
              <a:t>级锁</a:t>
            </a:r>
            <a:r>
              <a:rPr lang="zh-CN" altLang="en-US" dirty="0"/>
              <a:t>：开销大，加锁慢；会出现死锁；锁定粒度最小，发生锁冲突的概率最低，并发度也最高。</a:t>
            </a:r>
            <a:br>
              <a:rPr lang="zh-CN" altLang="en-US" dirty="0"/>
            </a:br>
            <a:r>
              <a:rPr lang="en-US" altLang="zh-CN" dirty="0" smtClean="0"/>
              <a:t>	</a:t>
            </a:r>
            <a:r>
              <a:rPr lang="zh-CN" altLang="en-US" b="1" dirty="0"/>
              <a:t>页级</a:t>
            </a:r>
            <a:r>
              <a:rPr lang="zh-CN" altLang="en-US" b="1" dirty="0" smtClean="0"/>
              <a:t>锁</a:t>
            </a:r>
            <a:r>
              <a:rPr lang="zh-CN" altLang="en-US" dirty="0"/>
              <a:t>：开销和加锁时间界于表锁和行锁之间；会出现死锁；锁定粒度界于表锁和行锁之间，并发度一般</a:t>
            </a:r>
            <a:r>
              <a:rPr lang="zh-CN" altLang="en-US" dirty="0" smtClean="0"/>
              <a:t>。</a:t>
            </a:r>
            <a:endParaRPr lang="en-US" altLang="zh-CN" dirty="0" smtClean="0"/>
          </a:p>
          <a:p>
            <a:pPr fontAlgn="auto">
              <a:lnSpc>
                <a:spcPct val="150000"/>
              </a:lnSpc>
            </a:pPr>
            <a:r>
              <a:rPr lang="en-US" altLang="zh-CN" dirty="0" smtClean="0"/>
              <a:t>	</a:t>
            </a:r>
            <a:r>
              <a:rPr lang="zh-CN" altLang="en-US" dirty="0" smtClean="0"/>
              <a:t>三</a:t>
            </a:r>
            <a:r>
              <a:rPr lang="zh-CN" altLang="en-US" dirty="0"/>
              <a:t>种锁各有各的特点，若仅从锁的角度来说，表级锁更适合于以查询为主，只有少量按索引条件更新数据的</a:t>
            </a:r>
            <a:r>
              <a:rPr lang="zh-CN" altLang="en-US" dirty="0" smtClean="0"/>
              <a:t>应用；</a:t>
            </a:r>
            <a:r>
              <a:rPr lang="zh-CN" altLang="en-US" dirty="0"/>
              <a:t>行级锁更适合于有大量按索引条件并发更新少量不同数据，同时又有并发查询的</a:t>
            </a:r>
            <a:r>
              <a:rPr lang="zh-CN" altLang="en-US" dirty="0" smtClean="0"/>
              <a:t>应用。</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221941" y="202630"/>
            <a:ext cx="5778008" cy="612001"/>
          </a:xfrm>
          <a:prstGeom prst="rect">
            <a:avLst/>
          </a:prstGeom>
        </p:spPr>
        <p:txBody>
          <a:bodyPr anchor="ctr" anchorCtr="0"/>
          <a:lstStyle>
            <a:lvl1pPr algn="l" rtl="0" eaLnBrk="0" fontAlgn="base" hangingPunct="0">
              <a:spcBef>
                <a:spcPct val="0"/>
              </a:spcBef>
              <a:spcAft>
                <a:spcPct val="0"/>
              </a:spcAft>
              <a:defRPr kumimoji="1" lang="zh-CN" altLang="en-US" sz="2400" b="1" kern="0" dirty="0">
                <a:solidFill>
                  <a:srgbClr val="0099FF"/>
                </a:solidFill>
                <a:latin typeface="微软雅黑" pitchFamily="34" charset="-122"/>
                <a:ea typeface="微软雅黑" pitchFamily="34" charset="-122"/>
                <a:cs typeface="宋体" pitchFamily="2" charset="-122"/>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a:lstStyle>
          <a:p>
            <a:r>
              <a:rPr lang="zh-CN" altLang="en-US" dirty="0">
                <a:sym typeface="+mn-ea"/>
              </a:rPr>
              <a:t>一、事务和锁</a:t>
            </a:r>
            <a:endParaRPr altLang="zh-CN" dirty="0" smtClean="0"/>
          </a:p>
        </p:txBody>
      </p:sp>
      <p:sp>
        <p:nvSpPr>
          <p:cNvPr id="7" name="TextBox 1"/>
          <p:cNvSpPr txBox="1"/>
          <p:nvPr/>
        </p:nvSpPr>
        <p:spPr>
          <a:xfrm>
            <a:off x="436245" y="1087120"/>
            <a:ext cx="10810875" cy="3462486"/>
          </a:xfrm>
          <a:prstGeom prst="rect">
            <a:avLst/>
          </a:prstGeom>
          <a:noFill/>
        </p:spPr>
        <p:txBody>
          <a:bodyPr wrap="square" rtlCol="0">
            <a:spAutoFit/>
          </a:bodyPr>
          <a:lstStyle/>
          <a:p>
            <a:pPr fontAlgn="auto">
              <a:lnSpc>
                <a:spcPct val="150000"/>
              </a:lnSpc>
            </a:pPr>
            <a:r>
              <a:rPr lang="zh-CN" altLang="en-US" b="1" dirty="0" smtClean="0">
                <a:solidFill>
                  <a:schemeClr val="tx2"/>
                </a:solidFill>
                <a:latin typeface="华文中宋" pitchFamily="2" charset="-122"/>
                <a:ea typeface="华文中宋" pitchFamily="2" charset="-122"/>
              </a:rPr>
              <a:t>表级锁</a:t>
            </a:r>
            <a:endParaRPr lang="en-US" altLang="zh-CN" b="1" dirty="0" smtClean="0">
              <a:solidFill>
                <a:schemeClr val="tx2"/>
              </a:solidFill>
              <a:latin typeface="华文中宋" pitchFamily="2" charset="-122"/>
              <a:ea typeface="华文中宋" pitchFamily="2" charset="-122"/>
            </a:endParaRPr>
          </a:p>
          <a:p>
            <a:pPr fontAlgn="auto">
              <a:lnSpc>
                <a:spcPct val="150000"/>
              </a:lnSpc>
            </a:pPr>
            <a:r>
              <a:rPr lang="en-US" altLang="zh-CN" sz="1600" dirty="0" smtClean="0"/>
              <a:t>	MySQL</a:t>
            </a:r>
            <a:r>
              <a:rPr lang="zh-CN" altLang="en-US" sz="1600" dirty="0"/>
              <a:t>表级锁有两种模式：表共享读锁（</a:t>
            </a:r>
            <a:r>
              <a:rPr lang="en-US" altLang="zh-CN" sz="1600" dirty="0"/>
              <a:t>Table Read Lock</a:t>
            </a:r>
            <a:r>
              <a:rPr lang="zh-CN" altLang="en-US" sz="1600" dirty="0"/>
              <a:t>）和表独占写锁（</a:t>
            </a:r>
            <a:r>
              <a:rPr lang="en-US" altLang="zh-CN" sz="1600" dirty="0"/>
              <a:t>Table Write Lock</a:t>
            </a:r>
            <a:r>
              <a:rPr lang="zh-CN" altLang="en-US" sz="1600" dirty="0"/>
              <a:t>）</a:t>
            </a:r>
            <a:r>
              <a:rPr lang="zh-CN" altLang="en-US" sz="1600" dirty="0" smtClean="0"/>
              <a:t>。</a:t>
            </a:r>
            <a:endParaRPr lang="en-US" altLang="zh-CN" sz="1600" dirty="0" smtClean="0"/>
          </a:p>
          <a:p>
            <a:pPr fontAlgn="auto">
              <a:lnSpc>
                <a:spcPct val="150000"/>
              </a:lnSpc>
            </a:pPr>
            <a:r>
              <a:rPr lang="en-US" altLang="zh-CN" sz="1600" dirty="0" smtClean="0">
                <a:latin typeface="华文中宋" pitchFamily="2" charset="-122"/>
                <a:ea typeface="华文中宋" pitchFamily="2" charset="-122"/>
              </a:rPr>
              <a:t>	</a:t>
            </a:r>
            <a:r>
              <a:rPr lang="en-US" altLang="zh-CN" sz="1600" dirty="0" err="1" smtClean="0"/>
              <a:t>MyISAM</a:t>
            </a:r>
            <a:r>
              <a:rPr lang="zh-CN" altLang="en-US" sz="1600" dirty="0" smtClean="0"/>
              <a:t>表</a:t>
            </a:r>
            <a:r>
              <a:rPr lang="zh-CN" altLang="en-US" sz="1600" dirty="0"/>
              <a:t>的读和写是串行的，即在进行读操作时不能进行写操作，反之也是一样。但在一定条件下</a:t>
            </a:r>
            <a:r>
              <a:rPr lang="en-US" altLang="zh-CN" sz="1600" dirty="0" err="1"/>
              <a:t>MyISAM</a:t>
            </a:r>
            <a:r>
              <a:rPr lang="zh-CN" altLang="en-US" sz="1600" dirty="0"/>
              <a:t>表也支持查询和插入的操作的并发进行，其机 制是通过控制一个系统变量（</a:t>
            </a:r>
            <a:r>
              <a:rPr lang="en-US" altLang="zh-CN" sz="1600" dirty="0" err="1"/>
              <a:t>concurrent_insert</a:t>
            </a:r>
            <a:r>
              <a:rPr lang="zh-CN" altLang="en-US" sz="1600" dirty="0"/>
              <a:t>）来进行的，当其值设置为</a:t>
            </a:r>
            <a:r>
              <a:rPr lang="en-US" altLang="zh-CN" sz="1600" dirty="0"/>
              <a:t>0</a:t>
            </a:r>
            <a:r>
              <a:rPr lang="zh-CN" altLang="en-US" sz="1600" dirty="0"/>
              <a:t>时，不允许并发插入；当其值设置为</a:t>
            </a:r>
            <a:r>
              <a:rPr lang="en-US" altLang="zh-CN" sz="1600" dirty="0"/>
              <a:t>1 </a:t>
            </a:r>
            <a:r>
              <a:rPr lang="zh-CN" altLang="en-US" sz="1600" dirty="0"/>
              <a:t>时，如果</a:t>
            </a:r>
            <a:r>
              <a:rPr lang="en-US" altLang="zh-CN" sz="1600" dirty="0" err="1"/>
              <a:t>MyISAM</a:t>
            </a:r>
            <a:r>
              <a:rPr lang="zh-CN" altLang="en-US" sz="1600" dirty="0"/>
              <a:t>表中没有空洞（即表中没有被删除的行），</a:t>
            </a:r>
            <a:r>
              <a:rPr lang="en-US" altLang="zh-CN" sz="1600" dirty="0" err="1"/>
              <a:t>MyISAM</a:t>
            </a:r>
            <a:r>
              <a:rPr lang="zh-CN" altLang="en-US" sz="1600" dirty="0"/>
              <a:t>允许在一个进程读表的同时，另一个进程从表尾插入记录；当其值设置为</a:t>
            </a:r>
            <a:r>
              <a:rPr lang="en-US" altLang="zh-CN" sz="1600" dirty="0"/>
              <a:t>2</a:t>
            </a:r>
            <a:r>
              <a:rPr lang="zh-CN" altLang="en-US" sz="1600" dirty="0"/>
              <a:t>时，无论 </a:t>
            </a:r>
            <a:r>
              <a:rPr lang="en-US" altLang="zh-CN" sz="1600" dirty="0" err="1"/>
              <a:t>MyISAM</a:t>
            </a:r>
            <a:r>
              <a:rPr lang="zh-CN" altLang="en-US" sz="1600" dirty="0"/>
              <a:t>表中有没有空洞，都允许在表尾并发插入记录</a:t>
            </a:r>
            <a:r>
              <a:rPr lang="zh-CN" altLang="en-US" sz="1600" dirty="0" smtClean="0"/>
              <a:t>。</a:t>
            </a:r>
            <a:endParaRPr lang="en-US" altLang="zh-CN" sz="1600" dirty="0" smtClean="0"/>
          </a:p>
          <a:p>
            <a:pPr fontAlgn="auto">
              <a:lnSpc>
                <a:spcPct val="150000"/>
              </a:lnSpc>
            </a:pPr>
            <a:r>
              <a:rPr lang="en-US" altLang="zh-CN" sz="1600" dirty="0">
                <a:latin typeface="华文中宋" pitchFamily="2" charset="-122"/>
                <a:ea typeface="华文中宋" pitchFamily="2" charset="-122"/>
              </a:rPr>
              <a:t>	</a:t>
            </a:r>
          </a:p>
          <a:p>
            <a:pPr fontAlgn="auto">
              <a:lnSpc>
                <a:spcPct val="150000"/>
              </a:lnSpc>
            </a:pPr>
            <a:endParaRPr lang="zh-CN" altLang="en-US" sz="1600" dirty="0">
              <a:latin typeface="华文中宋" pitchFamily="2" charset="-122"/>
              <a:ea typeface="华文中宋" pitchFamily="2"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2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办公室">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1474</TotalTime>
  <Words>2314</Words>
  <Application>Microsoft Office PowerPoint</Application>
  <PresentationFormat>自定义</PresentationFormat>
  <Paragraphs>540</Paragraphs>
  <Slides>35</Slides>
  <Notes>3</Notes>
  <HiddenSlides>0</HiddenSlides>
  <MMClips>0</MMClips>
  <ScaleCrop>false</ScaleCrop>
  <HeadingPairs>
    <vt:vector size="4" baseType="variant">
      <vt:variant>
        <vt:lpstr>主题</vt:lpstr>
      </vt:variant>
      <vt:variant>
        <vt:i4>1</vt:i4>
      </vt:variant>
      <vt:variant>
        <vt:lpstr>幻灯片标题</vt:lpstr>
      </vt:variant>
      <vt:variant>
        <vt:i4>35</vt:i4>
      </vt:variant>
    </vt:vector>
  </HeadingPairs>
  <TitlesOfParts>
    <vt:vector size="36" baseType="lpstr">
      <vt:lpstr>2_默认设计模板</vt:lpstr>
      <vt:lpstr>MYSQL事务、锁及常用SQL性能优化方法</vt:lpstr>
      <vt:lpstr>目录</vt:lpstr>
      <vt:lpstr>一、事务和锁</vt:lpstr>
      <vt:lpstr>一、事务和锁</vt:lpstr>
      <vt:lpstr>一、事务和锁</vt:lpstr>
      <vt:lpstr>一、事务和锁</vt:lpstr>
      <vt:lpstr>一、事务和锁</vt:lpstr>
      <vt:lpstr>一、事务和锁</vt:lpstr>
      <vt:lpstr>PowerPoint 演示文稿</vt:lpstr>
      <vt:lpstr>PowerPoint 演示文稿</vt:lpstr>
      <vt:lpstr>一、事务和锁</vt:lpstr>
      <vt:lpstr>一、事务和锁</vt:lpstr>
      <vt:lpstr>PowerPoint 演示文稿</vt:lpstr>
      <vt:lpstr>PowerPoint 演示文稿</vt:lpstr>
      <vt:lpstr>PowerPoint 演示文稿</vt:lpstr>
      <vt:lpstr>PowerPoint 演示文稿</vt:lpstr>
      <vt:lpstr>一、事务和锁</vt:lpstr>
      <vt:lpstr>一、事务和锁</vt:lpstr>
      <vt:lpstr>PowerPoint 演示文稿</vt:lpstr>
      <vt:lpstr>PowerPoint 演示文稿</vt:lpstr>
      <vt:lpstr>一、事务和锁</vt:lpstr>
      <vt:lpstr>一、事务和锁</vt:lpstr>
      <vt:lpstr>一、事务和锁</vt:lpstr>
      <vt:lpstr>一、事务和锁</vt:lpstr>
      <vt:lpstr>一、事务和锁</vt:lpstr>
      <vt:lpstr>一、事务和锁</vt:lpstr>
      <vt:lpstr>二、SQL性能优化方法</vt:lpstr>
      <vt:lpstr>二、SQL性能优化方法</vt:lpstr>
      <vt:lpstr>二、SQL性能优化方法</vt:lpstr>
      <vt:lpstr>二、SQL性能优化方法</vt:lpstr>
      <vt:lpstr>一、事务和锁</vt:lpstr>
      <vt:lpstr>二、SQL性能优化方法</vt:lpstr>
      <vt:lpstr>二、SQL性能优化方法</vt:lpstr>
      <vt:lpstr>二、SQL性能优化方法</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微服务架构分享</dc:title>
  <dc:creator>apple</dc:creator>
  <cp:lastModifiedBy>SilenceTian</cp:lastModifiedBy>
  <cp:revision>968</cp:revision>
  <dcterms:created xsi:type="dcterms:W3CDTF">2016-04-10T13:51:00Z</dcterms:created>
  <dcterms:modified xsi:type="dcterms:W3CDTF">2018-01-03T05:50:11Z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2052-10.1.0.5777</vt:lpwstr>
  </property>
</Properties>
</file>