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rs8/m/Gdi1LaugBDpzmXC63LD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74f285a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e74f285a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de26872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de2687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419bd9e70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5419bd9e70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419bd9e70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5419bd9e70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e74f285a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e74f28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e74f285a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e74f285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419bd9e70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5419bd9e70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e74f285a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e74f285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419bd9e70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5419bd9e70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5419bd9e70_0_4"/>
          <p:cNvSpPr/>
          <p:nvPr/>
        </p:nvSpPr>
        <p:spPr>
          <a:xfrm rot="5400000">
            <a:off x="10000500" y="673"/>
            <a:ext cx="2191500" cy="21915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5419bd9e70_0_4"/>
          <p:cNvGrpSpPr/>
          <p:nvPr/>
        </p:nvGrpSpPr>
        <p:grpSpPr>
          <a:xfrm>
            <a:off x="0" y="654"/>
            <a:ext cx="6871435" cy="6845694"/>
            <a:chOff x="0" y="75"/>
            <a:chExt cx="5153705" cy="5152950"/>
          </a:xfrm>
        </p:grpSpPr>
        <p:sp>
          <p:nvSpPr>
            <p:cNvPr id="12" name="Google Shape;12;g5419bd9e70_0_4"/>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5419bd9e70_0_4"/>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5419bd9e70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5419bd9e70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5419bd9e70_0_4"/>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p:txBody>
      </p:sp>
      <p:sp>
        <p:nvSpPr>
          <p:cNvPr id="17" name="Google Shape;17;g5419bd9e70_0_4"/>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8" name="Google Shape;18;g5419bd9e70_0_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g5419bd9e70_0_94"/>
          <p:cNvGrpSpPr/>
          <p:nvPr/>
        </p:nvGrpSpPr>
        <p:grpSpPr>
          <a:xfrm>
            <a:off x="0" y="5504636"/>
            <a:ext cx="931877" cy="912853"/>
            <a:chOff x="0" y="3785672"/>
            <a:chExt cx="698925" cy="684657"/>
          </a:xfrm>
        </p:grpSpPr>
        <p:sp>
          <p:nvSpPr>
            <p:cNvPr id="107" name="Google Shape;107;g5419bd9e70_0_94"/>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5419bd9e70_0_94"/>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5419bd9e70_0_94"/>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10" name="Google Shape;110;g5419bd9e70_0_9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grpSp>
        <p:nvGrpSpPr>
          <p:cNvPr id="112" name="Google Shape;112;g5419bd9e70_0_100"/>
          <p:cNvGrpSpPr/>
          <p:nvPr/>
        </p:nvGrpSpPr>
        <p:grpSpPr>
          <a:xfrm>
            <a:off x="5875053" y="0"/>
            <a:ext cx="6316642" cy="6857248"/>
            <a:chOff x="4406400" y="0"/>
            <a:chExt cx="4737600" cy="5143065"/>
          </a:xfrm>
        </p:grpSpPr>
        <p:sp>
          <p:nvSpPr>
            <p:cNvPr id="113" name="Google Shape;113;g5419bd9e70_0_100"/>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5419bd9e70_0_100"/>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5419bd9e70_0_100"/>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5419bd9e70_0_100"/>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5419bd9e70_0_100"/>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5419bd9e70_0_100"/>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5419bd9e70_0_100"/>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5419bd9e70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5419bd9e70_0_100"/>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5419bd9e70_0_100"/>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5419bd9e70_0_100"/>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5419bd9e70_0_100"/>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5419bd9e70_0_100"/>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5419bd9e70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5419bd9e70_0_100"/>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5419bd9e70_0_100"/>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5419bd9e70_0_100"/>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5419bd9e70_0_100"/>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5419bd9e70_0_100"/>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5419bd9e70_0_100"/>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33" name="Google Shape;133;g5419bd9e70_0_10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g5419bd9e70_0_1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g5419bd9e70_0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3700"/>
              <a:buNone/>
              <a:defRPr/>
            </a:lvl1pPr>
            <a:lvl2pPr lvl="1" algn="l">
              <a:lnSpc>
                <a:spcPct val="90000"/>
              </a:lnSpc>
              <a:spcBef>
                <a:spcPts val="0"/>
              </a:spcBef>
              <a:spcAft>
                <a:spcPts val="0"/>
              </a:spcAft>
              <a:buSzPts val="3700"/>
              <a:buNone/>
              <a:defRPr/>
            </a:lvl2pPr>
            <a:lvl3pPr lvl="2" algn="l">
              <a:lnSpc>
                <a:spcPct val="90000"/>
              </a:lnSpc>
              <a:spcBef>
                <a:spcPts val="0"/>
              </a:spcBef>
              <a:spcAft>
                <a:spcPts val="0"/>
              </a:spcAft>
              <a:buSzPts val="3700"/>
              <a:buNone/>
              <a:defRPr/>
            </a:lvl3pPr>
            <a:lvl4pPr lvl="3" algn="l">
              <a:lnSpc>
                <a:spcPct val="90000"/>
              </a:lnSpc>
              <a:spcBef>
                <a:spcPts val="0"/>
              </a:spcBef>
              <a:spcAft>
                <a:spcPts val="0"/>
              </a:spcAft>
              <a:buSzPts val="3700"/>
              <a:buNone/>
              <a:defRPr/>
            </a:lvl4pPr>
            <a:lvl5pPr lvl="4" algn="l">
              <a:lnSpc>
                <a:spcPct val="90000"/>
              </a:lnSpc>
              <a:spcBef>
                <a:spcPts val="0"/>
              </a:spcBef>
              <a:spcAft>
                <a:spcPts val="0"/>
              </a:spcAft>
              <a:buSzPts val="3700"/>
              <a:buNone/>
              <a:defRPr/>
            </a:lvl5pPr>
            <a:lvl6pPr lvl="5" algn="l">
              <a:lnSpc>
                <a:spcPct val="90000"/>
              </a:lnSpc>
              <a:spcBef>
                <a:spcPts val="0"/>
              </a:spcBef>
              <a:spcAft>
                <a:spcPts val="0"/>
              </a:spcAft>
              <a:buSzPts val="3700"/>
              <a:buNone/>
              <a:defRPr/>
            </a:lvl6pPr>
            <a:lvl7pPr lvl="6" algn="l">
              <a:lnSpc>
                <a:spcPct val="90000"/>
              </a:lnSpc>
              <a:spcBef>
                <a:spcPts val="0"/>
              </a:spcBef>
              <a:spcAft>
                <a:spcPts val="0"/>
              </a:spcAft>
              <a:buSzPts val="3700"/>
              <a:buNone/>
              <a:defRPr/>
            </a:lvl7pPr>
            <a:lvl8pPr lvl="7" algn="l">
              <a:lnSpc>
                <a:spcPct val="90000"/>
              </a:lnSpc>
              <a:spcBef>
                <a:spcPts val="0"/>
              </a:spcBef>
              <a:spcAft>
                <a:spcPts val="0"/>
              </a:spcAft>
              <a:buSzPts val="3700"/>
              <a:buNone/>
              <a:defRPr/>
            </a:lvl8pPr>
            <a:lvl9pPr lvl="8" algn="l">
              <a:lnSpc>
                <a:spcPct val="90000"/>
              </a:lnSpc>
              <a:spcBef>
                <a:spcPts val="0"/>
              </a:spcBef>
              <a:spcAft>
                <a:spcPts val="0"/>
              </a:spcAft>
              <a:buSzPts val="3700"/>
              <a:buNone/>
              <a:defRPr/>
            </a:lvl9pPr>
          </a:lstStyle>
          <a:p/>
        </p:txBody>
      </p:sp>
      <p:sp>
        <p:nvSpPr>
          <p:cNvPr id="21" name="Google Shape;21;g5419bd9e70_0_1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2" name="Google Shape;22;g5419bd9e70_0_1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5419bd9e70_0_1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5419bd9e70_0_1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lt1"/>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g5419bd9e70_0_14"/>
          <p:cNvGrpSpPr/>
          <p:nvPr/>
        </p:nvGrpSpPr>
        <p:grpSpPr>
          <a:xfrm>
            <a:off x="5875053" y="0"/>
            <a:ext cx="6316642" cy="6857248"/>
            <a:chOff x="4406400" y="0"/>
            <a:chExt cx="4737600" cy="5143065"/>
          </a:xfrm>
        </p:grpSpPr>
        <p:sp>
          <p:nvSpPr>
            <p:cNvPr id="27" name="Google Shape;27;g5419bd9e70_0_14"/>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5419bd9e70_0_14"/>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5419bd9e70_0_14"/>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5419bd9e70_0_14"/>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5419bd9e70_0_14"/>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5419bd9e70_0_14"/>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5419bd9e70_0_14"/>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5419bd9e70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5419bd9e70_0_14"/>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5419bd9e70_0_14"/>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5419bd9e70_0_14"/>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5419bd9e70_0_14"/>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5419bd9e70_0_14"/>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5419bd9e70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5419bd9e70_0_14"/>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5419bd9e70_0_14"/>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5419bd9e70_0_14"/>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5419bd9e70_0_14"/>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5419bd9e70_0_14"/>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6" name="Google Shape;46;g5419bd9e70_0_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grpSp>
        <p:nvGrpSpPr>
          <p:cNvPr id="48" name="Google Shape;48;g5419bd9e70_0_36"/>
          <p:cNvGrpSpPr/>
          <p:nvPr/>
        </p:nvGrpSpPr>
        <p:grpSpPr>
          <a:xfrm>
            <a:off x="0" y="507989"/>
            <a:ext cx="1383765" cy="1355017"/>
            <a:chOff x="0" y="381001"/>
            <a:chExt cx="1037850" cy="1016288"/>
          </a:xfrm>
        </p:grpSpPr>
        <p:sp>
          <p:nvSpPr>
            <p:cNvPr id="49" name="Google Shape;49;g5419bd9e70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5419bd9e70_0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g5419bd9e70_0_36"/>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2" name="Google Shape;52;g5419bd9e70_0_36"/>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53" name="Google Shape;53;g5419bd9e70_0_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g5419bd9e70_0_43"/>
          <p:cNvGrpSpPr/>
          <p:nvPr/>
        </p:nvGrpSpPr>
        <p:grpSpPr>
          <a:xfrm>
            <a:off x="0" y="507989"/>
            <a:ext cx="1383765" cy="1355017"/>
            <a:chOff x="0" y="381001"/>
            <a:chExt cx="1037850" cy="1016288"/>
          </a:xfrm>
        </p:grpSpPr>
        <p:sp>
          <p:nvSpPr>
            <p:cNvPr id="56" name="Google Shape;56;g5419bd9e70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5419bd9e70_0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5419bd9e70_0_43"/>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9" name="Google Shape;59;g5419bd9e70_0_43"/>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0" name="Google Shape;60;g5419bd9e70_0_43"/>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1" name="Google Shape;61;g5419bd9e70_0_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g5419bd9e70_0_51"/>
          <p:cNvGrpSpPr/>
          <p:nvPr/>
        </p:nvGrpSpPr>
        <p:grpSpPr>
          <a:xfrm>
            <a:off x="0" y="507989"/>
            <a:ext cx="1383765" cy="1355017"/>
            <a:chOff x="0" y="381001"/>
            <a:chExt cx="1037850" cy="1016288"/>
          </a:xfrm>
        </p:grpSpPr>
        <p:sp>
          <p:nvSpPr>
            <p:cNvPr id="64" name="Google Shape;64;g5419bd9e70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5419bd9e70_0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5419bd9e70_0_51"/>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7" name="Google Shape;67;g5419bd9e70_0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g5419bd9e70_0_57"/>
          <p:cNvGrpSpPr/>
          <p:nvPr/>
        </p:nvGrpSpPr>
        <p:grpSpPr>
          <a:xfrm>
            <a:off x="0" y="507989"/>
            <a:ext cx="1383765" cy="1355017"/>
            <a:chOff x="0" y="381001"/>
            <a:chExt cx="1037850" cy="1016288"/>
          </a:xfrm>
        </p:grpSpPr>
        <p:sp>
          <p:nvSpPr>
            <p:cNvPr id="70" name="Google Shape;70;g5419bd9e70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5419bd9e70_0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5419bd9e70_0_57"/>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g5419bd9e70_0_57"/>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4" name="Google Shape;74;g5419bd9e70_0_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g5419bd9e70_0_64"/>
          <p:cNvGrpSpPr/>
          <p:nvPr/>
        </p:nvGrpSpPr>
        <p:grpSpPr>
          <a:xfrm>
            <a:off x="5875053" y="0"/>
            <a:ext cx="6316642" cy="6857829"/>
            <a:chOff x="4406400" y="0"/>
            <a:chExt cx="4737600" cy="5143500"/>
          </a:xfrm>
        </p:grpSpPr>
        <p:sp>
          <p:nvSpPr>
            <p:cNvPr id="77" name="Google Shape;77;g5419bd9e70_0_64"/>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5419bd9e70_0_64"/>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5419bd9e70_0_64"/>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5419bd9e70_0_64"/>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5419bd9e70_0_64"/>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5419bd9e70_0_64"/>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5419bd9e70_0_64"/>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5419bd9e70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5419bd9e70_0_64"/>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5419bd9e70_0_64"/>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5419bd9e70_0_64"/>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5419bd9e70_0_64"/>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5419bd9e70_0_64"/>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5419bd9e70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5419bd9e70_0_64"/>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5419bd9e70_0_64"/>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5419bd9e70_0_64"/>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5419bd9e70_0_64"/>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5419bd9e70_0_64"/>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5419bd9e70_0_6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g5419bd9e70_0_86"/>
          <p:cNvGrpSpPr/>
          <p:nvPr/>
        </p:nvGrpSpPr>
        <p:grpSpPr>
          <a:xfrm>
            <a:off x="0" y="507989"/>
            <a:ext cx="1383765" cy="1355017"/>
            <a:chOff x="0" y="381001"/>
            <a:chExt cx="1037850" cy="1016288"/>
          </a:xfrm>
        </p:grpSpPr>
        <p:sp>
          <p:nvSpPr>
            <p:cNvPr id="99" name="Google Shape;99;g5419bd9e70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5419bd9e70_0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5419bd9e70_0_86"/>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02" name="Google Shape;102;g5419bd9e70_0_86"/>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03" name="Google Shape;103;g5419bd9e70_0_86"/>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04" name="Google Shape;104;g5419bd9e70_0_8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5419bd9e70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9pPr>
          </a:lstStyle>
          <a:p/>
        </p:txBody>
      </p:sp>
      <p:sp>
        <p:nvSpPr>
          <p:cNvPr id="7" name="Google Shape;7;g5419bd9e70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lt1"/>
              </a:buClr>
              <a:buSzPts val="1700"/>
              <a:buFont typeface="Lato"/>
              <a:buChar char="●"/>
              <a:defRPr b="0" i="0" sz="1700" u="none" cap="none" strike="noStrike">
                <a:solidFill>
                  <a:schemeClr val="lt1"/>
                </a:solidFill>
                <a:latin typeface="Lato"/>
                <a:ea typeface="Lato"/>
                <a:cs typeface="Lato"/>
                <a:sym typeface="Lato"/>
              </a:defRPr>
            </a:lvl1pPr>
            <a:lvl2pPr indent="-323850" lvl="1" marL="914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2pPr>
            <a:lvl3pPr indent="-323850" lvl="2" marL="1371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3pPr>
            <a:lvl4pPr indent="-323850" lvl="3" marL="18288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4pPr>
            <a:lvl5pPr indent="-323850" lvl="4" marL="22860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5pPr>
            <a:lvl6pPr indent="-323850" lvl="5" marL="27432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6pPr>
            <a:lvl7pPr indent="-323850" lvl="6" marL="3200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7pPr>
            <a:lvl8pPr indent="-323850" lvl="7" marL="3657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8pPr>
            <a:lvl9pPr indent="-323850" lvl="8" marL="4114800" marR="0" rtl="0" algn="l">
              <a:lnSpc>
                <a:spcPct val="115000"/>
              </a:lnSpc>
              <a:spcBef>
                <a:spcPts val="2100"/>
              </a:spcBef>
              <a:spcAft>
                <a:spcPts val="2100"/>
              </a:spcAft>
              <a:buClr>
                <a:schemeClr val="lt1"/>
              </a:buClr>
              <a:buSzPts val="1500"/>
              <a:buFont typeface="Lato"/>
              <a:buChar char="■"/>
              <a:defRPr b="0" i="0" sz="1500" u="none" cap="none" strike="noStrike">
                <a:solidFill>
                  <a:schemeClr val="lt1"/>
                </a:solidFill>
                <a:latin typeface="Lato"/>
                <a:ea typeface="Lato"/>
                <a:cs typeface="Lato"/>
                <a:sym typeface="Lato"/>
              </a:defRPr>
            </a:lvl9pPr>
          </a:lstStyle>
          <a:p/>
        </p:txBody>
      </p:sp>
      <p:sp>
        <p:nvSpPr>
          <p:cNvPr id="8" name="Google Shape;8;g5419bd9e70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lane203m/SoundByte" TargetMode="External"/><Relationship Id="rId4" Type="http://schemas.openxmlformats.org/officeDocument/2006/relationships/hyperlink" Target="https://uofr-capstone.storiesonboard.com/m/guidemap" TargetMode="External"/><Relationship Id="rId5" Type="http://schemas.openxmlformats.org/officeDocument/2006/relationships/hyperlink" Target="https://soundbyte.atlassian.net/jira/software/projects/SB/boards/1" TargetMode="External"/><Relationship Id="rId6" Type="http://schemas.openxmlformats.org/officeDocument/2006/relationships/image" Target="../media/image1.jpg"/><Relationship Id="rId7"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6000">
                <a:solidFill>
                  <a:srgbClr val="FFFFFF"/>
                </a:solidFill>
                <a:latin typeface="Calibri"/>
                <a:ea typeface="Calibri"/>
                <a:cs typeface="Calibri"/>
                <a:sym typeface="Calibri"/>
              </a:rPr>
              <a:t>ENS</a:t>
            </a:r>
            <a:r>
              <a:rPr b="0" i="0" lang="en-US" sz="6000" u="none">
                <a:solidFill>
                  <a:srgbClr val="FFFFFF"/>
                </a:solidFill>
                <a:latin typeface="Calibri"/>
                <a:ea typeface="Calibri"/>
                <a:cs typeface="Calibri"/>
                <a:sym typeface="Calibri"/>
              </a:rPr>
              <a:t>E</a:t>
            </a:r>
            <a:r>
              <a:rPr lang="en-US" sz="6000">
                <a:solidFill>
                  <a:srgbClr val="FFFFFF"/>
                </a:solidFill>
                <a:latin typeface="Calibri"/>
                <a:ea typeface="Calibri"/>
                <a:cs typeface="Calibri"/>
                <a:sym typeface="Calibri"/>
              </a:rPr>
              <a:t> </a:t>
            </a:r>
            <a:r>
              <a:rPr b="0" i="0" lang="en-US" sz="6000" u="none">
                <a:solidFill>
                  <a:srgbClr val="FFFFFF"/>
                </a:solidFill>
                <a:latin typeface="Calibri"/>
                <a:ea typeface="Calibri"/>
                <a:cs typeface="Calibri"/>
                <a:sym typeface="Calibri"/>
              </a:rPr>
              <a:t>4</a:t>
            </a:r>
            <a:r>
              <a:rPr lang="en-US" sz="6000">
                <a:solidFill>
                  <a:srgbClr val="FFFFFF"/>
                </a:solidFill>
                <a:latin typeface="Calibri"/>
                <a:ea typeface="Calibri"/>
                <a:cs typeface="Calibri"/>
                <a:sym typeface="Calibri"/>
              </a:rPr>
              <a:t>77</a:t>
            </a:r>
            <a:br>
              <a:rPr b="0" i="0" lang="en-US" sz="6000" u="none">
                <a:solidFill>
                  <a:srgbClr val="FFFFFF"/>
                </a:solidFill>
                <a:latin typeface="Calibri"/>
                <a:ea typeface="Calibri"/>
                <a:cs typeface="Calibri"/>
                <a:sym typeface="Calibri"/>
              </a:rPr>
            </a:br>
            <a:r>
              <a:rPr lang="en-US"/>
              <a:t>Jan 21 </a:t>
            </a:r>
            <a:r>
              <a:rPr lang="en-US"/>
              <a:t>Scrum</a:t>
            </a:r>
            <a:endParaRPr/>
          </a:p>
        </p:txBody>
      </p:sp>
      <p:sp>
        <p:nvSpPr>
          <p:cNvPr id="141" name="Google Shape;141;p1"/>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SoundByte</a:t>
            </a:r>
            <a:endParaRPr/>
          </a:p>
          <a:p>
            <a:pPr indent="0" lvl="0" marL="0" rtl="0" algn="ctr">
              <a:lnSpc>
                <a:spcPct val="90000"/>
              </a:lnSpc>
              <a:spcBef>
                <a:spcPts val="1000"/>
              </a:spcBef>
              <a:spcAft>
                <a:spcPts val="0"/>
              </a:spcAft>
              <a:buClr>
                <a:schemeClr val="dk1"/>
              </a:buClr>
              <a:buSzPts val="2400"/>
              <a:buNone/>
            </a:pPr>
            <a:r>
              <a:rPr lang="en-US"/>
              <a:t>Brandon Clarke, Mason Lane, Jiwoun Kim</a:t>
            </a:r>
            <a:endParaRPr/>
          </a:p>
          <a:p>
            <a:pPr indent="0" lvl="0" marL="0" rtl="0" algn="ctr">
              <a:lnSpc>
                <a:spcPct val="90000"/>
              </a:lnSpc>
              <a:spcBef>
                <a:spcPts val="1000"/>
              </a:spcBef>
              <a:spcAft>
                <a:spcPts val="0"/>
              </a:spcAft>
              <a:buClr>
                <a:schemeClr val="dk1"/>
              </a:buClr>
              <a:buSzPts val="2400"/>
              <a:buNone/>
            </a:pPr>
            <a:r>
              <a:rPr lang="en-US"/>
              <a:t>21/01/2020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
          <p:cNvSpPr txBox="1"/>
          <p:nvPr>
            <p:ph type="title"/>
          </p:nvPr>
        </p:nvSpPr>
        <p:spPr>
          <a:xfrm>
            <a:off x="838200" y="1278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What’s Missing/Behind?</a:t>
            </a:r>
            <a:endParaRPr>
              <a:highlight>
                <a:srgbClr val="FFFFFF"/>
              </a:highlight>
            </a:endParaRPr>
          </a:p>
        </p:txBody>
      </p:sp>
      <p:sp>
        <p:nvSpPr>
          <p:cNvPr id="200" name="Google Shape;200;p3"/>
          <p:cNvSpPr txBox="1"/>
          <p:nvPr/>
        </p:nvSpPr>
        <p:spPr>
          <a:xfrm>
            <a:off x="1397100" y="1212075"/>
            <a:ext cx="9956700" cy="3951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chemeClr val="lt1"/>
              </a:buClr>
              <a:buSzPts val="2400"/>
              <a:buFont typeface="Lato"/>
              <a:buChar char="●"/>
            </a:pPr>
            <a:r>
              <a:rPr lang="en-US" sz="2400">
                <a:solidFill>
                  <a:schemeClr val="lt1"/>
                </a:solidFill>
                <a:latin typeface="Lato"/>
                <a:ea typeface="Lato"/>
                <a:cs typeface="Lato"/>
                <a:sym typeface="Lato"/>
              </a:rPr>
              <a:t>Electron/Python Work. Building Foundation </a:t>
            </a:r>
            <a:endParaRPr sz="2400">
              <a:solidFill>
                <a:schemeClr val="lt1"/>
              </a:solidFill>
              <a:latin typeface="Lato"/>
              <a:ea typeface="Lato"/>
              <a:cs typeface="Lato"/>
              <a:sym typeface="Lato"/>
            </a:endParaRPr>
          </a:p>
          <a:p>
            <a:pPr indent="-355600" lvl="0" marL="457200" rtl="0" algn="l">
              <a:lnSpc>
                <a:spcPct val="90000"/>
              </a:lnSpc>
              <a:spcBef>
                <a:spcPts val="0"/>
              </a:spcBef>
              <a:spcAft>
                <a:spcPts val="0"/>
              </a:spcAft>
              <a:buClr>
                <a:schemeClr val="lt1"/>
              </a:buClr>
              <a:buSzPts val="2000"/>
              <a:buFont typeface="Lato"/>
              <a:buChar char="●"/>
            </a:pPr>
            <a:r>
              <a:rPr lang="en-US" sz="2400">
                <a:solidFill>
                  <a:schemeClr val="lt1"/>
                </a:solidFill>
                <a:latin typeface="Lato"/>
                <a:ea typeface="Lato"/>
                <a:cs typeface="Lato"/>
                <a:sym typeface="Lato"/>
              </a:rPr>
              <a:t>Redesign Class Diagrams [Iterative]</a:t>
            </a:r>
            <a:endParaRPr sz="2400">
              <a:solidFill>
                <a:schemeClr val="lt1"/>
              </a:solidFill>
              <a:latin typeface="Lato"/>
              <a:ea typeface="Lato"/>
              <a:cs typeface="Lato"/>
              <a:sym typeface="Lato"/>
            </a:endParaRPr>
          </a:p>
          <a:p>
            <a:pPr indent="-381000" lvl="0" marL="457200" rtl="0" algn="l">
              <a:lnSpc>
                <a:spcPct val="90000"/>
              </a:lnSpc>
              <a:spcBef>
                <a:spcPts val="0"/>
              </a:spcBef>
              <a:spcAft>
                <a:spcPts val="0"/>
              </a:spcAft>
              <a:buClr>
                <a:schemeClr val="lt1"/>
              </a:buClr>
              <a:buSzPts val="2400"/>
              <a:buFont typeface="Lato"/>
              <a:buChar char="●"/>
            </a:pPr>
            <a:r>
              <a:rPr lang="en-US" sz="2400">
                <a:solidFill>
                  <a:schemeClr val="lt1"/>
                </a:solidFill>
                <a:latin typeface="Lato"/>
                <a:ea typeface="Lato"/>
                <a:cs typeface="Lato"/>
                <a:sym typeface="Lato"/>
              </a:rPr>
              <a:t>Redesign Activity Diagrams [Iterative]</a:t>
            </a:r>
            <a:endParaRPr sz="2400">
              <a:solidFill>
                <a:schemeClr val="lt1"/>
              </a:solidFill>
              <a:latin typeface="Lato"/>
              <a:ea typeface="Lato"/>
              <a:cs typeface="Lato"/>
              <a:sym typeface="Lato"/>
            </a:endParaRPr>
          </a:p>
          <a:p>
            <a:pPr indent="-381000" lvl="0" marL="457200" rtl="0" algn="l">
              <a:lnSpc>
                <a:spcPct val="90000"/>
              </a:lnSpc>
              <a:spcBef>
                <a:spcPts val="0"/>
              </a:spcBef>
              <a:spcAft>
                <a:spcPts val="0"/>
              </a:spcAft>
              <a:buClr>
                <a:schemeClr val="lt1"/>
              </a:buClr>
              <a:buSzPts val="2400"/>
              <a:buFont typeface="Lato"/>
              <a:buChar char="●"/>
            </a:pPr>
            <a:r>
              <a:rPr lang="en-US" sz="2400">
                <a:solidFill>
                  <a:schemeClr val="lt1"/>
                </a:solidFill>
                <a:latin typeface="Lato"/>
                <a:ea typeface="Lato"/>
                <a:cs typeface="Lato"/>
                <a:sym typeface="Lato"/>
              </a:rPr>
              <a:t>Redesign Data Dictionary [Iterative]</a:t>
            </a:r>
            <a:endParaRPr sz="2400">
              <a:solidFill>
                <a:schemeClr val="lt1"/>
              </a:solidFill>
              <a:latin typeface="Lato"/>
              <a:ea typeface="Lato"/>
              <a:cs typeface="Lato"/>
              <a:sym typeface="Lato"/>
            </a:endParaRPr>
          </a:p>
          <a:p>
            <a:pPr indent="-381000" lvl="0" marL="457200" rtl="0" algn="l">
              <a:lnSpc>
                <a:spcPct val="90000"/>
              </a:lnSpc>
              <a:spcBef>
                <a:spcPts val="0"/>
              </a:spcBef>
              <a:spcAft>
                <a:spcPts val="0"/>
              </a:spcAft>
              <a:buClr>
                <a:schemeClr val="lt1"/>
              </a:buClr>
              <a:buSzPts val="2400"/>
              <a:buFont typeface="Lato"/>
              <a:buChar char="●"/>
            </a:pPr>
            <a:r>
              <a:rPr lang="en-US" sz="2400">
                <a:solidFill>
                  <a:schemeClr val="lt1"/>
                </a:solidFill>
                <a:latin typeface="Lato"/>
                <a:ea typeface="Lato"/>
                <a:cs typeface="Lato"/>
                <a:sym typeface="Lato"/>
              </a:rPr>
              <a:t>Risk assessment &amp; mitigation docs. QA docs.  [In progress]</a:t>
            </a:r>
            <a:endParaRPr sz="2400">
              <a:solidFill>
                <a:schemeClr val="lt1"/>
              </a:solidFill>
              <a:latin typeface="Lato"/>
              <a:ea typeface="Lato"/>
              <a:cs typeface="Lato"/>
              <a:sym typeface="Lato"/>
            </a:endParaRPr>
          </a:p>
          <a:p>
            <a:pPr indent="-381000" lvl="0" marL="457200" rtl="0" algn="l">
              <a:lnSpc>
                <a:spcPct val="90000"/>
              </a:lnSpc>
              <a:spcBef>
                <a:spcPts val="0"/>
              </a:spcBef>
              <a:spcAft>
                <a:spcPts val="0"/>
              </a:spcAft>
              <a:buClr>
                <a:schemeClr val="lt1"/>
              </a:buClr>
              <a:buSzPts val="2400"/>
              <a:buFont typeface="Lato"/>
              <a:buChar char="●"/>
            </a:pPr>
            <a:r>
              <a:rPr lang="en-US" sz="2400">
                <a:solidFill>
                  <a:schemeClr val="lt1"/>
                </a:solidFill>
                <a:latin typeface="Lato"/>
                <a:ea typeface="Lato"/>
                <a:cs typeface="Lato"/>
                <a:sym typeface="Lato"/>
              </a:rPr>
              <a:t>Sending data to python model.</a:t>
            </a:r>
            <a:endParaRPr sz="2400">
              <a:solidFill>
                <a:schemeClr val="lt1"/>
              </a:solidFill>
              <a:latin typeface="Lato"/>
              <a:ea typeface="Lato"/>
              <a:cs typeface="Lato"/>
              <a:sym typeface="Lato"/>
            </a:endParaRPr>
          </a:p>
          <a:p>
            <a:pPr indent="-381000" lvl="0" marL="457200" rtl="0" algn="l">
              <a:lnSpc>
                <a:spcPct val="90000"/>
              </a:lnSpc>
              <a:spcBef>
                <a:spcPts val="0"/>
              </a:spcBef>
              <a:spcAft>
                <a:spcPts val="0"/>
              </a:spcAft>
              <a:buClr>
                <a:schemeClr val="lt1"/>
              </a:buClr>
              <a:buSzPts val="2400"/>
              <a:buFont typeface="Lato"/>
              <a:buChar char="●"/>
            </a:pPr>
            <a:r>
              <a:rPr lang="en-US" sz="2400">
                <a:solidFill>
                  <a:schemeClr val="lt1"/>
                </a:solidFill>
                <a:latin typeface="Lato"/>
                <a:ea typeface="Lato"/>
                <a:cs typeface="Lato"/>
                <a:sym typeface="Lato"/>
              </a:rPr>
              <a:t>CFG file saves library directory. Sets initialized state.</a:t>
            </a:r>
            <a:endParaRPr sz="2400">
              <a:solidFill>
                <a:schemeClr val="lt1"/>
              </a:solidFill>
              <a:latin typeface="Lato"/>
              <a:ea typeface="Lato"/>
              <a:cs typeface="Lato"/>
              <a:sym typeface="Lato"/>
            </a:endParaRPr>
          </a:p>
          <a:p>
            <a:pPr indent="-381000" lvl="0" marL="457200" rtl="0" algn="l">
              <a:lnSpc>
                <a:spcPct val="90000"/>
              </a:lnSpc>
              <a:spcBef>
                <a:spcPts val="0"/>
              </a:spcBef>
              <a:spcAft>
                <a:spcPts val="0"/>
              </a:spcAft>
              <a:buClr>
                <a:schemeClr val="lt1"/>
              </a:buClr>
              <a:buSzPts val="2400"/>
              <a:buFont typeface="Lato"/>
              <a:buChar char="●"/>
            </a:pPr>
            <a:r>
              <a:rPr lang="en-US" sz="2400">
                <a:solidFill>
                  <a:schemeClr val="lt1"/>
                </a:solidFill>
                <a:latin typeface="Lato"/>
                <a:ea typeface="Lato"/>
                <a:cs typeface="Lato"/>
                <a:sym typeface="Lato"/>
              </a:rPr>
              <a:t>startup properly checks CFG file before entering library </a:t>
            </a:r>
            <a:endParaRPr sz="2400">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8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t/>
            </a:r>
            <a:endParaRPr sz="2800">
              <a:solidFill>
                <a:srgbClr val="FFFFFF"/>
              </a:solidFill>
              <a:latin typeface="Lato"/>
              <a:ea typeface="Lato"/>
              <a:cs typeface="Lato"/>
              <a:sym typeface="Lato"/>
            </a:endParaRPr>
          </a:p>
          <a:p>
            <a:pPr indent="0" lvl="0" marL="0" marR="0" rtl="0" algn="l">
              <a:lnSpc>
                <a:spcPct val="100000"/>
              </a:lnSpc>
              <a:spcBef>
                <a:spcPts val="0"/>
              </a:spcBef>
              <a:spcAft>
                <a:spcPts val="0"/>
              </a:spcAft>
              <a:buNone/>
            </a:pPr>
            <a:r>
              <a:rPr lang="en-US" sz="2800">
                <a:solidFill>
                  <a:srgbClr val="FFFFFF"/>
                </a:solidFill>
                <a:latin typeface="Lato"/>
                <a:ea typeface="Lato"/>
                <a:cs typeface="Lato"/>
                <a:sym typeface="Lato"/>
              </a:rPr>
              <a:t>Mixing may not be reachable with our current delays </a:t>
            </a:r>
            <a:endParaRPr sz="2800">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Lato"/>
              <a:ea typeface="Lato"/>
              <a:cs typeface="Lato"/>
              <a:sym typeface="Lato"/>
            </a:endParaRPr>
          </a:p>
        </p:txBody>
      </p:sp>
      <p:sp>
        <p:nvSpPr>
          <p:cNvPr id="201" name="Google Shape;201;p3"/>
          <p:cNvSpPr txBox="1"/>
          <p:nvPr>
            <p:ph type="title"/>
          </p:nvPr>
        </p:nvSpPr>
        <p:spPr>
          <a:xfrm>
            <a:off x="838200" y="38373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Things To Remember</a:t>
            </a:r>
            <a:endParaRPr>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ae74f285a6_0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ae74f285a6_0_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8" name="Google Shape;208;gae74f285a6_0_35"/>
          <p:cNvPicPr preferRelativeResize="0"/>
          <p:nvPr/>
        </p:nvPicPr>
        <p:blipFill>
          <a:blip r:embed="rId3">
            <a:alphaModFix/>
          </a:blip>
          <a:stretch>
            <a:fillRect/>
          </a:stretch>
        </p:blipFill>
        <p:spPr>
          <a:xfrm>
            <a:off x="484500" y="0"/>
            <a:ext cx="11223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adde26872d_0_23"/>
          <p:cNvSpPr txBox="1"/>
          <p:nvPr>
            <p:ph type="title"/>
          </p:nvPr>
        </p:nvSpPr>
        <p:spPr>
          <a:xfrm>
            <a:off x="673975" y="3458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rgbClr val="FFFFFF"/>
                </a:highlight>
                <a:latin typeface="Calibri"/>
                <a:ea typeface="Calibri"/>
                <a:cs typeface="Calibri"/>
                <a:sym typeface="Calibri"/>
              </a:rPr>
              <a:t>Other Ideas/Issues</a:t>
            </a:r>
            <a:endParaRPr sz="4400">
              <a:solidFill>
                <a:schemeClr val="dk1"/>
              </a:solidFill>
              <a:highlight>
                <a:srgbClr val="FFFFFF"/>
              </a:highlight>
              <a:latin typeface="Calibri"/>
              <a:ea typeface="Calibri"/>
              <a:cs typeface="Calibri"/>
              <a:sym typeface="Calibri"/>
            </a:endParaRPr>
          </a:p>
        </p:txBody>
      </p:sp>
      <p:sp>
        <p:nvSpPr>
          <p:cNvPr id="214" name="Google Shape;214;gadde26872d_0_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chemeClr val="lt1"/>
              </a:buClr>
              <a:buSzPts val="1800"/>
              <a:buChar char="●"/>
            </a:pPr>
            <a:r>
              <a:rPr lang="en-US"/>
              <a:t>Should we worry about </a:t>
            </a:r>
            <a:r>
              <a:rPr lang="en-US"/>
              <a:t>modifications</a:t>
            </a:r>
            <a:r>
              <a:rPr lang="en-US"/>
              <a:t> made to the Mp3? Do we rely on the user to re-initialize our app - or make an attempt to detect changed, added or missing files automatically. </a:t>
            </a:r>
            <a:endParaRPr/>
          </a:p>
          <a:p>
            <a:pPr indent="-342900" lvl="0" marL="457200" rtl="0" algn="l">
              <a:spcBef>
                <a:spcPts val="0"/>
              </a:spcBef>
              <a:spcAft>
                <a:spcPts val="0"/>
              </a:spcAft>
              <a:buClr>
                <a:schemeClr val="lt1"/>
              </a:buClr>
              <a:buSzPts val="1800"/>
              <a:buChar char="●"/>
            </a:pPr>
            <a:r>
              <a:rPr lang="en-US"/>
              <a:t>If key extraction is not reliable, should we simply expect key values in the ID3 tags, or perhaps query using an existing api search (if we can find the song online).</a:t>
            </a:r>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
          <p:cNvSpPr txBox="1"/>
          <p:nvPr>
            <p:ph type="title"/>
          </p:nvPr>
        </p:nvSpPr>
        <p:spPr>
          <a:xfrm>
            <a:off x="838200" y="2377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highlight>
                  <a:srgbClr val="FFFFFF"/>
                </a:highlight>
                <a:latin typeface="Calibri"/>
                <a:ea typeface="Calibri"/>
                <a:cs typeface="Calibri"/>
                <a:sym typeface="Calibri"/>
              </a:rPr>
              <a:t>Group reflection</a:t>
            </a:r>
            <a:endParaRPr>
              <a:highlight>
                <a:srgbClr val="FFFFFF"/>
              </a:highlight>
            </a:endParaRPr>
          </a:p>
        </p:txBody>
      </p:sp>
      <p:sp>
        <p:nvSpPr>
          <p:cNvPr id="220" name="Google Shape;220;p5"/>
          <p:cNvSpPr txBox="1"/>
          <p:nvPr>
            <p:ph idx="1" type="body"/>
          </p:nvPr>
        </p:nvSpPr>
        <p:spPr>
          <a:xfrm>
            <a:off x="1011750" y="1296375"/>
            <a:ext cx="101685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Do you feel you are on track?</a:t>
            </a:r>
            <a:endParaRPr>
              <a:solidFill>
                <a:srgbClr val="FFFFFF"/>
              </a:solidFill>
            </a:endParaRPr>
          </a:p>
          <a:p>
            <a:pPr indent="-228600" lvl="1" marL="685800" marR="0" rtl="0" algn="l">
              <a:lnSpc>
                <a:spcPct val="90000"/>
              </a:lnSpc>
              <a:spcBef>
                <a:spcPts val="500"/>
              </a:spcBef>
              <a:spcAft>
                <a:spcPts val="0"/>
              </a:spcAft>
              <a:buClr>
                <a:srgbClr val="FFFFFF"/>
              </a:buClr>
              <a:buSzPts val="2400"/>
              <a:buFont typeface="Arial"/>
              <a:buChar char="•"/>
            </a:pPr>
            <a:r>
              <a:rPr lang="en-US" sz="2400">
                <a:solidFill>
                  <a:srgbClr val="FFFFFF"/>
                </a:solidFill>
                <a:latin typeface="Calibri"/>
                <a:ea typeface="Calibri"/>
                <a:cs typeface="Calibri"/>
                <a:sym typeface="Calibri"/>
              </a:rPr>
              <a:t>We had some delays with MVP1 and don’t feel like we are on track - however, MVP2/3 are smaller.</a:t>
            </a:r>
            <a:endParaRPr sz="2400">
              <a:solidFill>
                <a:srgbClr val="FFFFFF"/>
              </a:solidFill>
              <a:latin typeface="Calibri"/>
              <a:ea typeface="Calibri"/>
              <a:cs typeface="Calibri"/>
              <a:sym typeface="Calibri"/>
            </a:endParaRPr>
          </a:p>
          <a:p>
            <a:pPr indent="-228600" lvl="0" marL="228600" marR="0" rtl="0" algn="l">
              <a:lnSpc>
                <a:spcPct val="90000"/>
              </a:lnSpc>
              <a:spcBef>
                <a:spcPts val="1000"/>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Do you feel there are barriers to your success (if any)?</a:t>
            </a:r>
            <a:endParaRPr>
              <a:solidFill>
                <a:srgbClr val="FFFFFF"/>
              </a:solidFill>
            </a:endParaRPr>
          </a:p>
          <a:p>
            <a:pPr indent="-228600" lvl="1" marL="685800" marR="0" rtl="0" algn="l">
              <a:lnSpc>
                <a:spcPct val="90000"/>
              </a:lnSpc>
              <a:spcBef>
                <a:spcPts val="500"/>
              </a:spcBef>
              <a:spcAft>
                <a:spcPts val="0"/>
              </a:spcAft>
              <a:buClr>
                <a:srgbClr val="FFFFFF"/>
              </a:buClr>
              <a:buSzPts val="2400"/>
              <a:buFont typeface="Arial"/>
              <a:buChar char="•"/>
            </a:pPr>
            <a:r>
              <a:rPr lang="en-US" sz="2400">
                <a:solidFill>
                  <a:srgbClr val="FFFFFF"/>
                </a:solidFill>
                <a:latin typeface="Calibri"/>
                <a:ea typeface="Calibri"/>
                <a:cs typeface="Calibri"/>
                <a:sym typeface="Calibri"/>
              </a:rPr>
              <a:t>Key extraction will continue to cause problems &amp; we may need to face alternatives later </a:t>
            </a:r>
            <a:endParaRPr>
              <a:solidFill>
                <a:srgbClr val="FFFFFF"/>
              </a:solidFill>
            </a:endParaRPr>
          </a:p>
          <a:p>
            <a:pPr indent="-228600" lvl="0" marL="228600" marR="0" rtl="0" algn="l">
              <a:lnSpc>
                <a:spcPct val="90000"/>
              </a:lnSpc>
              <a:spcBef>
                <a:spcPts val="1000"/>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Do you need any help going forward?</a:t>
            </a:r>
            <a:endParaRPr>
              <a:solidFill>
                <a:srgbClr val="FFFFFF"/>
              </a:solidFill>
            </a:endParaRPr>
          </a:p>
          <a:p>
            <a:pPr indent="-228600" lvl="1" marL="685800" marR="0" rtl="0" algn="l">
              <a:lnSpc>
                <a:spcPct val="90000"/>
              </a:lnSpc>
              <a:spcBef>
                <a:spcPts val="500"/>
              </a:spcBef>
              <a:spcAft>
                <a:spcPts val="0"/>
              </a:spcAft>
              <a:buClr>
                <a:srgbClr val="FFFFFF"/>
              </a:buClr>
              <a:buSzPts val="2400"/>
              <a:buFont typeface="Arial"/>
              <a:buChar char="•"/>
            </a:pPr>
            <a:r>
              <a:rPr lang="en-US" sz="2400">
                <a:solidFill>
                  <a:srgbClr val="FFFFFF"/>
                </a:solidFill>
                <a:latin typeface="Calibri"/>
                <a:ea typeface="Calibri"/>
                <a:cs typeface="Calibri"/>
                <a:sym typeface="Calibri"/>
              </a:rPr>
              <a:t>Plan on speaking with Dr. Yow to gain insight on how to improve feature extraction model</a:t>
            </a:r>
            <a:endParaRPr>
              <a:solidFill>
                <a:srgbClr val="FFFFFF"/>
              </a:solidFill>
            </a:endParaRPr>
          </a:p>
          <a:p>
            <a:pPr indent="-228600" lvl="0" marL="228600" marR="0" rtl="0" algn="l">
              <a:lnSpc>
                <a:spcPct val="90000"/>
              </a:lnSpc>
              <a:spcBef>
                <a:spcPts val="1000"/>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Any other questions or concerns?</a:t>
            </a:r>
            <a:endParaRPr>
              <a:solidFill>
                <a:srgbClr val="FFFFFF"/>
              </a:solidFill>
            </a:endParaRPr>
          </a:p>
          <a:p>
            <a:pPr indent="-228600" lvl="1" marL="685800" marR="0" rtl="0" algn="l">
              <a:lnSpc>
                <a:spcPct val="90000"/>
              </a:lnSpc>
              <a:spcBef>
                <a:spcPts val="500"/>
              </a:spcBef>
              <a:spcAft>
                <a:spcPts val="0"/>
              </a:spcAft>
              <a:buClr>
                <a:srgbClr val="FFFFFF"/>
              </a:buClr>
              <a:buSzPts val="2400"/>
              <a:buFont typeface="Arial"/>
              <a:buChar char="•"/>
            </a:pPr>
            <a:r>
              <a:rPr lang="en-US" sz="2400">
                <a:solidFill>
                  <a:srgbClr val="FFFFFF"/>
                </a:solidFill>
                <a:latin typeface="Calibri"/>
                <a:ea typeface="Calibri"/>
                <a:cs typeface="Calibri"/>
                <a:sym typeface="Calibri"/>
              </a:rPr>
              <a:t>Would love commentary on our pace </a:t>
            </a:r>
            <a:endParaRPr sz="24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Github</a:t>
            </a:r>
            <a:endParaRPr>
              <a:highlight>
                <a:srgbClr val="FFFFFF"/>
              </a:highlight>
            </a:endParaRPr>
          </a:p>
        </p:txBody>
      </p:sp>
      <p:sp>
        <p:nvSpPr>
          <p:cNvPr id="226" name="Google Shape;226;p6"/>
          <p:cNvSpPr txBox="1"/>
          <p:nvPr>
            <p:ph idx="1" type="body"/>
          </p:nvPr>
        </p:nvSpPr>
        <p:spPr>
          <a:xfrm>
            <a:off x="838200" y="12047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FFFFFF"/>
              </a:buClr>
              <a:buSzPts val="2800"/>
              <a:buFont typeface="Arial"/>
              <a:buChar char="•"/>
            </a:pPr>
            <a:r>
              <a:rPr lang="en-US" u="sng">
                <a:solidFill>
                  <a:schemeClr val="hlink"/>
                </a:solidFill>
                <a:hlinkClick r:id="rId3"/>
              </a:rPr>
              <a:t>https://github.com/lane203m/SoundByte</a:t>
            </a:r>
            <a:endParaRPr>
              <a:solidFill>
                <a:srgbClr val="FFFFFF"/>
              </a:solidFill>
            </a:endParaRPr>
          </a:p>
          <a:p>
            <a:pPr indent="-165100" lvl="0" marL="228600" marR="0" rtl="0" algn="l">
              <a:lnSpc>
                <a:spcPct val="90000"/>
              </a:lnSpc>
              <a:spcBef>
                <a:spcPts val="1000"/>
              </a:spcBef>
              <a:spcAft>
                <a:spcPts val="0"/>
              </a:spcAft>
              <a:buClr>
                <a:srgbClr val="FFFFFF"/>
              </a:buClr>
              <a:buSzPts val="1800"/>
              <a:buChar char="•"/>
            </a:pPr>
            <a:r>
              <a:rPr lang="en-US" u="sng">
                <a:solidFill>
                  <a:schemeClr val="hlink"/>
                </a:solidFill>
                <a:hlinkClick r:id="rId4"/>
              </a:rPr>
              <a:t>https://uofr-capstone.storiesonboard.com/m/guidemap</a:t>
            </a:r>
            <a:endParaRPr>
              <a:solidFill>
                <a:srgbClr val="FFFFFF"/>
              </a:solidFill>
            </a:endParaRPr>
          </a:p>
          <a:p>
            <a:pPr indent="-165100" lvl="0" marL="228600" marR="0" rtl="0" algn="l">
              <a:lnSpc>
                <a:spcPct val="90000"/>
              </a:lnSpc>
              <a:spcBef>
                <a:spcPts val="1000"/>
              </a:spcBef>
              <a:spcAft>
                <a:spcPts val="0"/>
              </a:spcAft>
              <a:buClr>
                <a:srgbClr val="FFFFFF"/>
              </a:buClr>
              <a:buSzPts val="1800"/>
              <a:buChar char="•"/>
            </a:pPr>
            <a:r>
              <a:rPr lang="en-US" u="sng">
                <a:solidFill>
                  <a:schemeClr val="hlink"/>
                </a:solidFill>
                <a:hlinkClick r:id="rId5"/>
              </a:rPr>
              <a:t>https://soundbyte.atlassian.net/jira/software/projects/SB/boards/1</a:t>
            </a:r>
            <a:r>
              <a:rPr lang="en-US">
                <a:solidFill>
                  <a:srgbClr val="FFFFFF"/>
                </a:solidFill>
              </a:rPr>
              <a:t> [Roadmap half-updated]</a:t>
            </a:r>
            <a:endParaRPr>
              <a:solidFill>
                <a:srgbClr val="FFFFFF"/>
              </a:solidFill>
            </a:endParaRPr>
          </a:p>
        </p:txBody>
      </p:sp>
      <p:pic>
        <p:nvPicPr>
          <p:cNvPr id="227" name="Google Shape;227;p6"/>
          <p:cNvPicPr preferRelativeResize="0"/>
          <p:nvPr/>
        </p:nvPicPr>
        <p:blipFill rotWithShape="1">
          <a:blip r:embed="rId6">
            <a:alphaModFix/>
          </a:blip>
          <a:srcRect b="0" l="0" r="0" t="0"/>
          <a:stretch/>
        </p:blipFill>
        <p:spPr>
          <a:xfrm rot="10800000">
            <a:off x="9069600" y="218275"/>
            <a:ext cx="2495550" cy="1828800"/>
          </a:xfrm>
          <a:prstGeom prst="rect">
            <a:avLst/>
          </a:prstGeom>
          <a:noFill/>
          <a:ln>
            <a:noFill/>
          </a:ln>
        </p:spPr>
      </p:pic>
      <p:pic>
        <p:nvPicPr>
          <p:cNvPr id="228" name="Google Shape;228;p6"/>
          <p:cNvPicPr preferRelativeResize="0"/>
          <p:nvPr/>
        </p:nvPicPr>
        <p:blipFill>
          <a:blip r:embed="rId7">
            <a:alphaModFix/>
          </a:blip>
          <a:stretch>
            <a:fillRect/>
          </a:stretch>
        </p:blipFill>
        <p:spPr>
          <a:xfrm>
            <a:off x="588263" y="3195175"/>
            <a:ext cx="11015474" cy="273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3557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What We’re Doing</a:t>
            </a:r>
            <a:endParaRPr>
              <a:highlight>
                <a:srgbClr val="FFFFFF"/>
              </a:highlight>
            </a:endParaRPr>
          </a:p>
        </p:txBody>
      </p:sp>
      <p:sp>
        <p:nvSpPr>
          <p:cNvPr id="147" name="Google Shape;147;p2"/>
          <p:cNvSpPr txBox="1"/>
          <p:nvPr>
            <p:ph idx="1" type="body"/>
          </p:nvPr>
        </p:nvSpPr>
        <p:spPr>
          <a:xfrm>
            <a:off x="838200" y="1825625"/>
            <a:ext cx="67183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lang="en-US" sz="2800">
                <a:solidFill>
                  <a:srgbClr val="FFFFFF"/>
                </a:solidFill>
                <a:latin typeface="Calibri"/>
                <a:ea typeface="Calibri"/>
                <a:cs typeface="Calibri"/>
                <a:sym typeface="Calibri"/>
              </a:rPr>
              <a:t>Our team will provide creators &amp; hobbyists with a tool that prescribes audio files to complement a given song when mixing.  The goal is to improve the workflow of artists while being a utility for DJs in the future. </a:t>
            </a:r>
            <a:endParaRPr sz="2800">
              <a:solidFill>
                <a:srgbClr val="FFFFFF"/>
              </a:solidFill>
              <a:latin typeface="Calibri"/>
              <a:ea typeface="Calibri"/>
              <a:cs typeface="Calibri"/>
              <a:sym typeface="Calibri"/>
            </a:endParaRPr>
          </a:p>
          <a:p>
            <a:pPr indent="0" lvl="0" marL="228600" marR="0" rtl="0" algn="l">
              <a:lnSpc>
                <a:spcPct val="90000"/>
              </a:lnSpc>
              <a:spcBef>
                <a:spcPts val="0"/>
              </a:spcBef>
              <a:spcAft>
                <a:spcPts val="0"/>
              </a:spcAft>
              <a:buSzPts val="1800"/>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5419bd9e70_0_16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700"/>
              <a:buNone/>
            </a:pPr>
            <a:r>
              <a:rPr lang="en-US" sz="4400">
                <a:solidFill>
                  <a:schemeClr val="dk1"/>
                </a:solidFill>
                <a:highlight>
                  <a:srgbClr val="FFFFFF"/>
                </a:highlight>
                <a:latin typeface="Calibri"/>
                <a:ea typeface="Calibri"/>
                <a:cs typeface="Calibri"/>
                <a:sym typeface="Calibri"/>
              </a:rPr>
              <a:t>Roles and Responsibilities </a:t>
            </a:r>
            <a:endParaRPr sz="4400">
              <a:solidFill>
                <a:schemeClr val="dk1"/>
              </a:solidFill>
              <a:highlight>
                <a:srgbClr val="FFFFFF"/>
              </a:highlight>
              <a:latin typeface="Calibri"/>
              <a:ea typeface="Calibri"/>
              <a:cs typeface="Calibri"/>
              <a:sym typeface="Calibri"/>
            </a:endParaRPr>
          </a:p>
        </p:txBody>
      </p:sp>
      <p:sp>
        <p:nvSpPr>
          <p:cNvPr id="153" name="Google Shape;153;g5419bd9e70_0_16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Brandon Clarke:</a:t>
            </a:r>
            <a:endParaRPr/>
          </a:p>
          <a:p>
            <a:pPr indent="0" lvl="0" marL="0" rtl="0" algn="l">
              <a:lnSpc>
                <a:spcPct val="90000"/>
              </a:lnSpc>
              <a:spcBef>
                <a:spcPts val="1000"/>
              </a:spcBef>
              <a:spcAft>
                <a:spcPts val="0"/>
              </a:spcAft>
              <a:buSzPts val="1800"/>
              <a:buNone/>
            </a:pPr>
            <a:r>
              <a:rPr lang="en-US"/>
              <a:t>	ML component. Science, Research</a:t>
            </a:r>
            <a:endParaRPr/>
          </a:p>
          <a:p>
            <a:pPr indent="457200" lvl="0" marL="0" rtl="0" algn="l">
              <a:lnSpc>
                <a:spcPct val="90000"/>
              </a:lnSpc>
              <a:spcBef>
                <a:spcPts val="1000"/>
              </a:spcBef>
              <a:spcAft>
                <a:spcPts val="0"/>
              </a:spcAft>
              <a:buSzPts val="1800"/>
              <a:buNone/>
            </a:pPr>
            <a:r>
              <a:rPr lang="en-US"/>
              <a:t>ML development</a:t>
            </a:r>
            <a:endParaRPr/>
          </a:p>
          <a:p>
            <a:pPr indent="0" lvl="0" marL="0" rtl="0" algn="l">
              <a:lnSpc>
                <a:spcPct val="90000"/>
              </a:lnSpc>
              <a:spcBef>
                <a:spcPts val="1000"/>
              </a:spcBef>
              <a:spcAft>
                <a:spcPts val="0"/>
              </a:spcAft>
              <a:buSzPts val="1800"/>
              <a:buNone/>
            </a:pPr>
            <a:r>
              <a:rPr lang="en-US"/>
              <a:t>Jiwoun Kim:</a:t>
            </a:r>
            <a:endParaRPr/>
          </a:p>
          <a:p>
            <a:pPr indent="0" lvl="0" marL="0" rtl="0" algn="l">
              <a:lnSpc>
                <a:spcPct val="90000"/>
              </a:lnSpc>
              <a:spcBef>
                <a:spcPts val="1000"/>
              </a:spcBef>
              <a:spcAft>
                <a:spcPts val="0"/>
              </a:spcAft>
              <a:buSzPts val="1800"/>
              <a:buNone/>
            </a:pPr>
            <a:r>
              <a:rPr lang="en-US"/>
              <a:t>	frontend design &amp; development</a:t>
            </a:r>
            <a:endParaRPr/>
          </a:p>
          <a:p>
            <a:pPr indent="0" lvl="0" marL="0" rtl="0" algn="l">
              <a:lnSpc>
                <a:spcPct val="90000"/>
              </a:lnSpc>
              <a:spcBef>
                <a:spcPts val="1000"/>
              </a:spcBef>
              <a:spcAft>
                <a:spcPts val="0"/>
              </a:spcAft>
              <a:buSzPts val="1800"/>
              <a:buNone/>
            </a:pPr>
            <a:r>
              <a:rPr lang="en-US"/>
              <a:t>	backend development</a:t>
            </a:r>
            <a:endParaRPr/>
          </a:p>
          <a:p>
            <a:pPr indent="0" lvl="0" marL="0" rtl="0" algn="l">
              <a:lnSpc>
                <a:spcPct val="90000"/>
              </a:lnSpc>
              <a:spcBef>
                <a:spcPts val="1000"/>
              </a:spcBef>
              <a:spcAft>
                <a:spcPts val="0"/>
              </a:spcAft>
              <a:buSzPts val="1800"/>
              <a:buNone/>
            </a:pPr>
            <a:r>
              <a:rPr lang="en-US"/>
              <a:t>Mason Lane</a:t>
            </a:r>
            <a:endParaRPr/>
          </a:p>
          <a:p>
            <a:pPr indent="0" lvl="0" marL="0" rtl="0" algn="l">
              <a:lnSpc>
                <a:spcPct val="90000"/>
              </a:lnSpc>
              <a:spcBef>
                <a:spcPts val="1000"/>
              </a:spcBef>
              <a:spcAft>
                <a:spcPts val="0"/>
              </a:spcAft>
              <a:buSzPts val="1800"/>
              <a:buNone/>
            </a:pPr>
            <a:r>
              <a:rPr lang="en-US"/>
              <a:t>	Scrum Master</a:t>
            </a:r>
            <a:endParaRPr/>
          </a:p>
          <a:p>
            <a:pPr indent="0" lvl="0" marL="0" rtl="0" algn="l">
              <a:lnSpc>
                <a:spcPct val="90000"/>
              </a:lnSpc>
              <a:spcBef>
                <a:spcPts val="1000"/>
              </a:spcBef>
              <a:spcAft>
                <a:spcPts val="0"/>
              </a:spcAft>
              <a:buSzPts val="1800"/>
              <a:buNone/>
            </a:pPr>
            <a:r>
              <a:rPr lang="en-US"/>
              <a:t>	backend/frontend architecture</a:t>
            </a:r>
            <a:endParaRPr/>
          </a:p>
          <a:p>
            <a:pPr indent="0" lvl="0" marL="0" rtl="0" algn="l">
              <a:lnSpc>
                <a:spcPct val="90000"/>
              </a:lnSpc>
              <a:spcBef>
                <a:spcPts val="1000"/>
              </a:spcBef>
              <a:spcAft>
                <a:spcPts val="0"/>
              </a:spcAft>
              <a:buSzPts val="1800"/>
              <a:buNone/>
            </a:pPr>
            <a:r>
              <a:rPr lang="en-US"/>
              <a:t>	backend development</a:t>
            </a:r>
            <a:endParaRPr/>
          </a:p>
          <a:p>
            <a:pPr indent="457200" lvl="0" marL="0" rtl="0" algn="l">
              <a:lnSpc>
                <a:spcPct val="90000"/>
              </a:lnSpc>
              <a:spcBef>
                <a:spcPts val="1000"/>
              </a:spcBef>
              <a:spcAft>
                <a:spcPts val="0"/>
              </a:spcAft>
              <a:buSzPts val="1800"/>
              <a:buNone/>
            </a:pPr>
            <a:r>
              <a:rPr lang="en-US"/>
              <a:t>ML advisory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5419bd9e70_0_131"/>
          <p:cNvSpPr txBox="1"/>
          <p:nvPr>
            <p:ph type="title"/>
          </p:nvPr>
        </p:nvSpPr>
        <p:spPr>
          <a:xfrm>
            <a:off x="838200" y="22560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3700"/>
              <a:buNone/>
            </a:pPr>
            <a:r>
              <a:rPr lang="en-US" sz="4400">
                <a:solidFill>
                  <a:schemeClr val="dk1"/>
                </a:solidFill>
                <a:highlight>
                  <a:srgbClr val="FFFFFF"/>
                </a:highlight>
                <a:latin typeface="Calibri"/>
                <a:ea typeface="Calibri"/>
                <a:cs typeface="Calibri"/>
                <a:sym typeface="Calibri"/>
              </a:rPr>
              <a:t>What Have We Been Up To?</a:t>
            </a:r>
            <a:endParaRPr sz="44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ae74f285a6_0_0"/>
          <p:cNvSpPr txBox="1"/>
          <p:nvPr>
            <p:ph type="title"/>
          </p:nvPr>
        </p:nvSpPr>
        <p:spPr>
          <a:xfrm>
            <a:off x="838200" y="365125"/>
            <a:ext cx="10515600" cy="1325700"/>
          </a:xfrm>
          <a:prstGeom prst="rect">
            <a:avLst/>
          </a:prstGeom>
          <a:noFill/>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rgbClr val="FFFFFF"/>
                </a:highlight>
                <a:latin typeface="Calibri"/>
                <a:ea typeface="Calibri"/>
                <a:cs typeface="Calibri"/>
                <a:sym typeface="Calibri"/>
              </a:rPr>
              <a:t>Initialization</a:t>
            </a:r>
            <a:endParaRPr sz="4400">
              <a:solidFill>
                <a:schemeClr val="dk1"/>
              </a:solidFill>
              <a:highlight>
                <a:srgbClr val="FFFFFF"/>
              </a:highlight>
              <a:latin typeface="Calibri"/>
              <a:ea typeface="Calibri"/>
              <a:cs typeface="Calibri"/>
              <a:sym typeface="Calibri"/>
            </a:endParaRPr>
          </a:p>
        </p:txBody>
      </p:sp>
      <p:sp>
        <p:nvSpPr>
          <p:cNvPr id="164" name="Google Shape;164;gae74f285a6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When a user installs the app, the app asks where the library file exists. The user can choose automatically generated one or the one that the user prefers on the local machine. It is mandatory sequence, so the user can not navigate to other menus unless the library file has been chosen.</a:t>
            </a:r>
            <a:endParaRPr/>
          </a:p>
        </p:txBody>
      </p:sp>
      <p:pic>
        <p:nvPicPr>
          <p:cNvPr id="165" name="Google Shape;165;gae74f285a6_0_0"/>
          <p:cNvPicPr preferRelativeResize="0"/>
          <p:nvPr/>
        </p:nvPicPr>
        <p:blipFill>
          <a:blip r:embed="rId3">
            <a:alphaModFix/>
          </a:blip>
          <a:stretch>
            <a:fillRect/>
          </a:stretch>
        </p:blipFill>
        <p:spPr>
          <a:xfrm>
            <a:off x="3467351" y="2864775"/>
            <a:ext cx="6023751" cy="365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ae74f285a6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rgbClr val="FFFFFF"/>
                </a:highlight>
                <a:latin typeface="Calibri"/>
                <a:ea typeface="Calibri"/>
                <a:cs typeface="Calibri"/>
                <a:sym typeface="Calibri"/>
              </a:rPr>
              <a:t>Library Menu </a:t>
            </a:r>
            <a:endParaRPr sz="4400">
              <a:solidFill>
                <a:schemeClr val="dk1"/>
              </a:solidFill>
              <a:highlight>
                <a:srgbClr val="FFFFFF"/>
              </a:highlight>
              <a:latin typeface="Calibri"/>
              <a:ea typeface="Calibri"/>
              <a:cs typeface="Calibri"/>
              <a:sym typeface="Calibri"/>
            </a:endParaRPr>
          </a:p>
        </p:txBody>
      </p:sp>
      <p:sp>
        <p:nvSpPr>
          <p:cNvPr id="171" name="Google Shape;171;gae74f285a6_0_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 have a semi-functional library menu which displays important song information, derived from the JSON we create. In the next iteration, the library will get the JSON directory from the cfg file. </a:t>
            </a:r>
            <a:endParaRPr/>
          </a:p>
        </p:txBody>
      </p:sp>
      <p:pic>
        <p:nvPicPr>
          <p:cNvPr id="172" name="Google Shape;172;gae74f285a6_0_5"/>
          <p:cNvPicPr preferRelativeResize="0"/>
          <p:nvPr/>
        </p:nvPicPr>
        <p:blipFill rotWithShape="1">
          <a:blip r:embed="rId3">
            <a:alphaModFix/>
          </a:blip>
          <a:srcRect b="12572" l="0" r="0" t="0"/>
          <a:stretch/>
        </p:blipFill>
        <p:spPr>
          <a:xfrm>
            <a:off x="2495550" y="2509573"/>
            <a:ext cx="7200900" cy="4188875"/>
          </a:xfrm>
          <a:prstGeom prst="rect">
            <a:avLst/>
          </a:prstGeom>
          <a:noFill/>
          <a:ln>
            <a:noFill/>
          </a:ln>
        </p:spPr>
      </p:pic>
      <p:sp>
        <p:nvSpPr>
          <p:cNvPr id="173" name="Google Shape;173;gae74f285a6_0_5"/>
          <p:cNvSpPr/>
          <p:nvPr/>
        </p:nvSpPr>
        <p:spPr>
          <a:xfrm>
            <a:off x="8657650" y="5697525"/>
            <a:ext cx="889800" cy="820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ae74f285a6_0_5"/>
          <p:cNvSpPr txBox="1"/>
          <p:nvPr/>
        </p:nvSpPr>
        <p:spPr>
          <a:xfrm>
            <a:off x="7990350" y="6381125"/>
            <a:ext cx="80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Missing a ‘Go’ button</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5419bd9e70_0_15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rgbClr val="FFFFFF"/>
              </a:buClr>
              <a:buSzPts val="1800"/>
              <a:buChar char="●"/>
            </a:pPr>
            <a:r>
              <a:rPr lang="en-US">
                <a:solidFill>
                  <a:srgbClr val="FFFFFF"/>
                </a:solidFill>
              </a:rPr>
              <a:t>Writing methods to interface machine learning model to the rest of the backend</a:t>
            </a:r>
            <a:endParaRPr>
              <a:solidFill>
                <a:srgbClr val="FFFFFF"/>
              </a:solidFill>
            </a:endParaRPr>
          </a:p>
          <a:p>
            <a:pPr indent="-342900" lvl="0" marL="457200" rtl="0" algn="l">
              <a:lnSpc>
                <a:spcPct val="90000"/>
              </a:lnSpc>
              <a:spcBef>
                <a:spcPts val="1000"/>
              </a:spcBef>
              <a:spcAft>
                <a:spcPts val="0"/>
              </a:spcAft>
              <a:buClr>
                <a:srgbClr val="FFFFFF"/>
              </a:buClr>
              <a:buSzPts val="1800"/>
              <a:buChar char="●"/>
            </a:pPr>
            <a:r>
              <a:rPr lang="en-US">
                <a:solidFill>
                  <a:srgbClr val="FFFFFF"/>
                </a:solidFill>
              </a:rPr>
              <a:t>Playing around with tensorflow to ensure smooth integration with the rest of our tech-stack</a:t>
            </a:r>
            <a:endParaRPr>
              <a:solidFill>
                <a:srgbClr val="FFFFFF"/>
              </a:solidFill>
            </a:endParaRPr>
          </a:p>
        </p:txBody>
      </p:sp>
      <p:sp>
        <p:nvSpPr>
          <p:cNvPr id="180" name="Google Shape;180;g5419bd9e70_0_1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700"/>
              <a:buNone/>
            </a:pPr>
            <a:r>
              <a:rPr lang="en-US" sz="4400">
                <a:solidFill>
                  <a:schemeClr val="dk1"/>
                </a:solidFill>
                <a:highlight>
                  <a:srgbClr val="FFFFFF"/>
                </a:highlight>
                <a:latin typeface="Calibri"/>
                <a:ea typeface="Calibri"/>
                <a:cs typeface="Calibri"/>
                <a:sym typeface="Calibri"/>
              </a:rPr>
              <a:t>Machine Learning</a:t>
            </a:r>
            <a:endParaRPr sz="44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ae74f285a6_0_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rgbClr val="FFFFFF"/>
                </a:highlight>
                <a:latin typeface="Calibri"/>
                <a:ea typeface="Calibri"/>
                <a:cs typeface="Calibri"/>
                <a:sym typeface="Calibri"/>
              </a:rPr>
              <a:t>Refactoring</a:t>
            </a:r>
            <a:endParaRPr sz="4400">
              <a:solidFill>
                <a:schemeClr val="dk1"/>
              </a:solidFill>
              <a:highlight>
                <a:srgbClr val="FFFFFF"/>
              </a:highlight>
              <a:latin typeface="Calibri"/>
              <a:ea typeface="Calibri"/>
              <a:cs typeface="Calibri"/>
              <a:sym typeface="Calibri"/>
            </a:endParaRPr>
          </a:p>
        </p:txBody>
      </p:sp>
      <p:sp>
        <p:nvSpPr>
          <p:cNvPr id="186" name="Google Shape;186;gae74f285a6_0_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The library menu needs to be a radio button instead; this ensures one selection is made - while also allowing the user to select play buttons. Currently, pressing play deselects a song.</a:t>
            </a:r>
            <a:endParaRPr/>
          </a:p>
          <a:p>
            <a:pPr indent="0" lvl="0" marL="0" rtl="0" algn="l">
              <a:spcBef>
                <a:spcPts val="1000"/>
              </a:spcBef>
              <a:spcAft>
                <a:spcPts val="0"/>
              </a:spcAft>
              <a:buNone/>
            </a:pPr>
            <a:r>
              <a:t/>
            </a:r>
            <a:endParaRPr/>
          </a:p>
        </p:txBody>
      </p:sp>
      <p:pic>
        <p:nvPicPr>
          <p:cNvPr id="187" name="Google Shape;187;gae74f285a6_0_15"/>
          <p:cNvPicPr preferRelativeResize="0"/>
          <p:nvPr/>
        </p:nvPicPr>
        <p:blipFill rotWithShape="1">
          <a:blip r:embed="rId3">
            <a:alphaModFix/>
          </a:blip>
          <a:srcRect b="17471" l="19835" r="17032" t="0"/>
          <a:stretch/>
        </p:blipFill>
        <p:spPr>
          <a:xfrm>
            <a:off x="1598725" y="2943175"/>
            <a:ext cx="4545924" cy="3914825"/>
          </a:xfrm>
          <a:prstGeom prst="rect">
            <a:avLst/>
          </a:prstGeom>
          <a:noFill/>
          <a:ln>
            <a:noFill/>
          </a:ln>
        </p:spPr>
      </p:pic>
      <p:pic>
        <p:nvPicPr>
          <p:cNvPr id="188" name="Google Shape;188;gae74f285a6_0_15"/>
          <p:cNvPicPr preferRelativeResize="0"/>
          <p:nvPr/>
        </p:nvPicPr>
        <p:blipFill rotWithShape="1">
          <a:blip r:embed="rId4">
            <a:alphaModFix/>
          </a:blip>
          <a:srcRect b="18453" l="19340" r="14739" t="0"/>
          <a:stretch/>
        </p:blipFill>
        <p:spPr>
          <a:xfrm>
            <a:off x="6144638" y="2943175"/>
            <a:ext cx="4740575" cy="391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5419bd9e70_0_156"/>
          <p:cNvSpPr txBox="1"/>
          <p:nvPr>
            <p:ph type="title"/>
          </p:nvPr>
        </p:nvSpPr>
        <p:spPr>
          <a:xfrm>
            <a:off x="838200" y="1017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700"/>
              <a:buNone/>
            </a:pPr>
            <a:r>
              <a:rPr lang="en-US" sz="4400">
                <a:solidFill>
                  <a:srgbClr val="000000"/>
                </a:solidFill>
                <a:highlight>
                  <a:srgbClr val="FFFFFF"/>
                </a:highlight>
                <a:latin typeface="Calibri"/>
                <a:ea typeface="Calibri"/>
                <a:cs typeface="Calibri"/>
                <a:sym typeface="Calibri"/>
              </a:rPr>
              <a:t>Whats next? </a:t>
            </a:r>
            <a:endParaRPr sz="4400">
              <a:solidFill>
                <a:srgbClr val="000000"/>
              </a:solidFill>
              <a:highlight>
                <a:srgbClr val="FFFFFF"/>
              </a:highlight>
              <a:latin typeface="Calibri"/>
              <a:ea typeface="Calibri"/>
              <a:cs typeface="Calibri"/>
              <a:sym typeface="Calibri"/>
            </a:endParaRPr>
          </a:p>
        </p:txBody>
      </p:sp>
      <p:sp>
        <p:nvSpPr>
          <p:cNvPr id="194" name="Google Shape;194;g5419bd9e70_0_156"/>
          <p:cNvSpPr txBox="1"/>
          <p:nvPr>
            <p:ph idx="1" type="body"/>
          </p:nvPr>
        </p:nvSpPr>
        <p:spPr>
          <a:xfrm>
            <a:off x="838200" y="1099775"/>
            <a:ext cx="11238900" cy="4351200"/>
          </a:xfrm>
          <a:prstGeom prst="rect">
            <a:avLst/>
          </a:prstGeom>
          <a:noFill/>
          <a:ln>
            <a:noFill/>
          </a:ln>
        </p:spPr>
        <p:txBody>
          <a:bodyPr anchorCtr="0" anchor="t" bIns="45700" lIns="91425" spcFirstLastPara="1" rIns="91425" wrap="square" tIns="45700">
            <a:noAutofit/>
          </a:bodyPr>
          <a:lstStyle/>
          <a:p>
            <a:pPr indent="-336550" lvl="0" marL="457200" rtl="0" algn="l">
              <a:lnSpc>
                <a:spcPct val="90000"/>
              </a:lnSpc>
              <a:spcBef>
                <a:spcPts val="1000"/>
              </a:spcBef>
              <a:spcAft>
                <a:spcPts val="0"/>
              </a:spcAft>
              <a:buClr>
                <a:srgbClr val="FFFFFF"/>
              </a:buClr>
              <a:buSzPts val="1700"/>
              <a:buChar char="●"/>
            </a:pPr>
            <a:r>
              <a:rPr lang="en-US"/>
              <a:t>Proper Input Handling. User should be able to get from initialization to results without problems.</a:t>
            </a:r>
            <a:endParaRPr/>
          </a:p>
          <a:p>
            <a:pPr indent="-336550" lvl="0" marL="457200" rtl="0" algn="l">
              <a:lnSpc>
                <a:spcPct val="90000"/>
              </a:lnSpc>
              <a:spcBef>
                <a:spcPts val="1000"/>
              </a:spcBef>
              <a:spcAft>
                <a:spcPts val="0"/>
              </a:spcAft>
              <a:buClr>
                <a:srgbClr val="FFFFFF"/>
              </a:buClr>
              <a:buSzPts val="1700"/>
              <a:buChar char="●"/>
            </a:pPr>
            <a:r>
              <a:rPr lang="en-US"/>
              <a:t>Returning model JSON to results page.</a:t>
            </a:r>
            <a:endParaRPr/>
          </a:p>
          <a:p>
            <a:pPr indent="-336550" lvl="0" marL="457200" rtl="0" algn="l">
              <a:lnSpc>
                <a:spcPct val="90000"/>
              </a:lnSpc>
              <a:spcBef>
                <a:spcPts val="1000"/>
              </a:spcBef>
              <a:spcAft>
                <a:spcPts val="0"/>
              </a:spcAft>
              <a:buClr>
                <a:srgbClr val="FFFFFF"/>
              </a:buClr>
              <a:buSzPts val="1700"/>
              <a:buChar char="●"/>
            </a:pPr>
            <a:r>
              <a:rPr lang="en-US"/>
              <a:t>settings menu to re-initialize CFG &amp; JSON</a:t>
            </a:r>
            <a:endParaRPr/>
          </a:p>
          <a:p>
            <a:pPr indent="-336550" lvl="0" marL="457200" rtl="0" algn="l">
              <a:lnSpc>
                <a:spcPct val="90000"/>
              </a:lnSpc>
              <a:spcBef>
                <a:spcPts val="1000"/>
              </a:spcBef>
              <a:spcAft>
                <a:spcPts val="0"/>
              </a:spcAft>
              <a:buClr>
                <a:srgbClr val="FFFFFF"/>
              </a:buClr>
              <a:buSzPts val="1700"/>
              <a:buChar char="●"/>
            </a:pPr>
            <a:r>
              <a:rPr lang="en-US"/>
              <a:t>ML key extraction demo. </a:t>
            </a:r>
            <a:endParaRPr/>
          </a:p>
          <a:p>
            <a:pPr indent="-381000" lvl="0" marL="457200" rtl="0" algn="l">
              <a:lnSpc>
                <a:spcPct val="90000"/>
              </a:lnSpc>
              <a:spcBef>
                <a:spcPts val="1000"/>
              </a:spcBef>
              <a:spcAft>
                <a:spcPts val="0"/>
              </a:spcAft>
              <a:buSzPts val="2400"/>
              <a:buChar char="●"/>
            </a:pPr>
            <a:r>
              <a:t/>
            </a:r>
            <a:endParaRPr sz="2400"/>
          </a:p>
          <a:p>
            <a:pPr indent="0" lvl="0" marL="0" rtl="0" algn="l">
              <a:lnSpc>
                <a:spcPct val="90000"/>
              </a:lnSpc>
              <a:spcBef>
                <a:spcPts val="1000"/>
              </a:spcBef>
              <a:spcAft>
                <a:spcPts val="0"/>
              </a:spcAft>
              <a:buNone/>
            </a:pPr>
            <a:r>
              <a:t/>
            </a:r>
            <a:endParaRPr sz="2400"/>
          </a:p>
          <a:p>
            <a:pPr indent="0" lvl="0" marL="457200" rtl="0" algn="l">
              <a:lnSpc>
                <a:spcPct val="90000"/>
              </a:lnSpc>
              <a:spcBef>
                <a:spcPts val="0"/>
              </a:spcBef>
              <a:spcAft>
                <a:spcPts val="0"/>
              </a:spcAft>
              <a:buNone/>
            </a:pPr>
            <a:r>
              <a:t/>
            </a:r>
            <a:endParaRPr sz="2400"/>
          </a:p>
          <a:p>
            <a:pPr indent="-381000" lvl="1" marL="914400" rtl="0" algn="l">
              <a:lnSpc>
                <a:spcPct val="90000"/>
              </a:lnSpc>
              <a:spcBef>
                <a:spcPts val="0"/>
              </a:spcBef>
              <a:spcAft>
                <a:spcPts val="0"/>
              </a:spcAft>
              <a:buSzPts val="2400"/>
              <a:buChar char="○"/>
            </a:pPr>
            <a:r>
              <a:t/>
            </a:r>
            <a:endParaRPr sz="2400"/>
          </a:p>
          <a:p>
            <a:pPr indent="0" lvl="0" marL="914400" rtl="0" algn="l">
              <a:lnSpc>
                <a:spcPct val="90000"/>
              </a:lnSpc>
              <a:spcBef>
                <a:spcPts val="0"/>
              </a:spcBef>
              <a:spcAft>
                <a:spcPts val="0"/>
              </a:spcAft>
              <a:buNone/>
            </a:pPr>
            <a:r>
              <a:t/>
            </a:r>
            <a:endParaRPr sz="2400">
              <a:solidFill>
                <a:srgbClr val="FFFFFF"/>
              </a:solidFill>
            </a:endParaRPr>
          </a:p>
          <a:p>
            <a:pPr indent="0" lvl="0" marL="0" rtl="0" algn="l">
              <a:lnSpc>
                <a:spcPct val="90000"/>
              </a:lnSpc>
              <a:spcBef>
                <a:spcPts val="1000"/>
              </a:spcBef>
              <a:spcAft>
                <a:spcPts val="0"/>
              </a:spcAft>
              <a:buSzPts val="1800"/>
              <a:buNone/>
            </a:pPr>
            <a:r>
              <a:t/>
            </a:r>
            <a:endParaRPr sz="2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2018-01-12T17:42:16Z</dcterms:created>
  <dc:creator>Tim Maciag</dc:creator>
</cp:coreProperties>
</file>

<file path=docProps/custom.xml><?xml version="1.0" encoding="utf-8"?>
<Properties xmlns="http://schemas.openxmlformats.org/officeDocument/2006/custom-properties" xmlns:vt="http://schemas.openxmlformats.org/officeDocument/2006/docPropsVTypes"/>
</file>