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nG4a/Gb+62vUqSyhyirVPlbIs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ed073b01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ed073b0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d073b01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ed073b01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Originally</a:t>
            </a:r>
            <a:r>
              <a:rPr lang="en-US"/>
              <a:t> set to extract and suggest features within </a:t>
            </a:r>
            <a:r>
              <a:rPr lang="en-US"/>
              <a:t>python</a:t>
            </a:r>
            <a:r>
              <a:rPr lang="en-US"/>
              <a:t> using a tensorflow model of LSTM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Million songs dataset helped to shape what was possible and what we hoped to achieve. It included over 40 features for most songs making the </a:t>
            </a:r>
            <a:r>
              <a:rPr lang="en-US"/>
              <a:t>possibilities</a:t>
            </a:r>
            <a:r>
              <a:rPr lang="en-US"/>
              <a:t> endless. </a:t>
            </a:r>
            <a:r>
              <a:rPr lang="en-US"/>
              <a:t>Unfortunately</a:t>
            </a:r>
            <a:r>
              <a:rPr lang="en-US"/>
              <a:t> the dataset is nearing 10 years old and all of the distribution links were broken. This in combination with the lack of music to train on bought us to a screeching halt.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Then came the pivot to EssentiaJS. A js library that did everything that we hoped to accomplish with a machine learning model. Unfortunately in order to make this work the input files had to be changed to WAV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Originally we wanted to make this </a:t>
            </a:r>
            <a:r>
              <a:rPr lang="en-US"/>
              <a:t>application</a:t>
            </a:r>
            <a:r>
              <a:rPr lang="en-US"/>
              <a:t> as a web app such that it would be very easy to use on any platform. We </a:t>
            </a:r>
            <a:r>
              <a:rPr lang="en-US"/>
              <a:t>quickly</a:t>
            </a:r>
            <a:r>
              <a:rPr lang="en-US"/>
              <a:t> realised the logistics of uploading an analyzing a users entire library was not feasible and </a:t>
            </a:r>
            <a:r>
              <a:rPr lang="en-US"/>
              <a:t>incurred</a:t>
            </a:r>
            <a:r>
              <a:rPr lang="en-US"/>
              <a:t> legal concerns. This prompted the change to a desktop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Removed features:</a:t>
            </a:r>
            <a:endParaRPr/>
          </a:p>
          <a:p>
            <a:pPr indent="0" lvl="0" marL="0" rtl="0" algn="l">
              <a:spcBef>
                <a:spcPts val="0"/>
              </a:spcBef>
              <a:spcAft>
                <a:spcPts val="0"/>
              </a:spcAft>
              <a:buNone/>
            </a:pPr>
            <a:r>
              <a:rPr lang="en-US"/>
              <a:t>	No longer allowing the input of individual songs for unique suggestion (cant drag and drop a fresh mp3/wav). Not included given our plans for input/feature extraction overhaul (we will discuss this in later slides) </a:t>
            </a:r>
            <a:endParaRPr/>
          </a:p>
          <a:p>
            <a:pPr indent="0" lvl="0" marL="0" rtl="0" algn="l">
              <a:spcBef>
                <a:spcPts val="0"/>
              </a:spcBef>
              <a:spcAft>
                <a:spcPts val="0"/>
              </a:spcAft>
              <a:buNone/>
            </a:pPr>
            <a:r>
              <a:rPr lang="en-US"/>
              <a:t>	No longer attempting automatic mixing (given our plans for future iterations - this idea, while novel, might demand too much attention for now). Focus on suggestions first.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ed073b01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ed073b0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Determining the function of </a:t>
            </a:r>
            <a:r>
              <a:rPr lang="en-US"/>
              <a:t>code</a:t>
            </a:r>
            <a:r>
              <a:rPr lang="en-US"/>
              <a:t> blocks </a:t>
            </a:r>
            <a:r>
              <a:rPr lang="en-US"/>
              <a:t>with fresh</a:t>
            </a:r>
            <a:r>
              <a:rPr lang="en-US"/>
              <a:t> eyes is an </a:t>
            </a:r>
            <a:r>
              <a:rPr lang="en-US"/>
              <a:t>easy</a:t>
            </a:r>
            <a:r>
              <a:rPr lang="en-US"/>
              <a:t> task due to the use of standard naming conventions. Code does not extend off the screen or overwhelm the viewer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Throughout development we tried to take an object oriented approach to our application. Every block of code has a single defined </a:t>
            </a:r>
            <a:r>
              <a:rPr lang="en-US"/>
              <a:t>responsibility</a:t>
            </a:r>
            <a:r>
              <a:rPr lang="en-US"/>
              <a:t> and a standard set of inputs such that it easy to swap and rearrange blocks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Code lacks formal automated testing but manual testing and user testing were performed.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Currently the amount of songs that can be loaded at once is a bit of a burden to the application. At around 200 concurrent songs the application will crash. This could be solved by implementing a queue of some sort or processing songs as they are requested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after action report revealed that we feel very good about the usability and </a:t>
            </a:r>
            <a:r>
              <a:rPr lang="en-US"/>
              <a:t>functionality</a:t>
            </a:r>
            <a:r>
              <a:rPr lang="en-US"/>
              <a:t> of our application. Our app </a:t>
            </a:r>
            <a:r>
              <a:rPr lang="en-US"/>
              <a:t>suggests songs with parameters that can be varied by the user and this process is very intuitive. We feel as if the main area for improvement is the performance of the feature extraction.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ed073b018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ed073b01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ed073b01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ed073b0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ed073b01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ed073b0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8bef9a23e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c8bef9a23e_4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419bd9e70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5419bd9e70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ed073b01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ed073b0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began with some empathy mapping to get an idea for our project’s scope - and the general need present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Of course, this was followed up by more thorough affinity diagramming &amp; user stories.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established epics which would later be used in the creation of our storyboards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initial designs planned for AWS - but as we experimented we discovered that is was not viable. Storage of songs &amp; request times would bring us over budget.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machine </a:t>
            </a:r>
            <a:r>
              <a:rPr lang="en-US"/>
              <a:t>learning</a:t>
            </a:r>
            <a:r>
              <a:rPr lang="en-US"/>
              <a:t> options. Early investigation of essentia - though we did not initially adopt it. It was held as a possibility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d073b01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ed073b0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LoFi design more focuses on web application stack, such as responsive and progressive pattern. </a:t>
            </a:r>
            <a:r>
              <a:rPr lang="en-US"/>
              <a:t>However, after we decide to use electron as our front end stack, we don’t need to consider the patterns anymore. And the HiFi design have had fixed design components.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ed073b01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ed073b0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began with some use case diagrams and a general idea for the MVC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Which we then derived for the class model, data </a:t>
            </a:r>
            <a:r>
              <a:rPr lang="en-US"/>
              <a:t>dictionary and activity diagrams. These can be found on github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ed073b01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ed073b0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ed073b01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ed073b0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established our types to maintain faithfulness to our architecture.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Generic types extend into other types with greater meaning &amp; purpose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Handles the majority of data - its logic/format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TS was a good choice for </a:t>
            </a:r>
            <a:r>
              <a:rPr lang="en-US"/>
              <a:t>maintaining</a:t>
            </a:r>
            <a:r>
              <a:rPr lang="en-US"/>
              <a:t> an object oriented middleware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call elements of our python backend from a python-shell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ed073b018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ed073b0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Initially we did not include essentia in our designs - this was until we decided to use EssentiaJS. This is different form of Essentia, which is a C++ library with python bindings for linux.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Essentia did not work well as a nodeModule in our chromium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WASM files may not exceed 4kb on web apps. While electron is for desktop applications, it is technically a web app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webworkers, or multithreading, we were able to fix this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Ultimately we read tag metadata, measure song length and decode an audio stream. After doing so, we extract important features using essentiaJS within the web-worker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discuss loading times in further detail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5419bd9e70_0_4"/>
          <p:cNvSpPr/>
          <p:nvPr/>
        </p:nvSpPr>
        <p:spPr>
          <a:xfrm rot="5400000">
            <a:off x="10000500" y="673"/>
            <a:ext cx="2191500" cy="2191500"/>
          </a:xfrm>
          <a:prstGeom prst="diagStripe">
            <a:avLst>
              <a:gd fmla="val 0" name="adj"/>
            </a:avLst>
          </a:prstGeom>
          <a:solidFill>
            <a:schemeClr val="lt1">
              <a:alpha val="196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5419bd9e70_0_4"/>
          <p:cNvGrpSpPr/>
          <p:nvPr/>
        </p:nvGrpSpPr>
        <p:grpSpPr>
          <a:xfrm>
            <a:off x="0" y="654"/>
            <a:ext cx="6871435" cy="6845694"/>
            <a:chOff x="0" y="75"/>
            <a:chExt cx="5153705" cy="5152950"/>
          </a:xfrm>
        </p:grpSpPr>
        <p:sp>
          <p:nvSpPr>
            <p:cNvPr id="12" name="Google Shape;12;g5419bd9e70_0_4"/>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5419bd9e70_0_4"/>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5419bd9e70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5419bd9e70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5419bd9e70_0_4"/>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p:txBody>
      </p:sp>
      <p:sp>
        <p:nvSpPr>
          <p:cNvPr id="17" name="Google Shape;17;g5419bd9e70_0_4"/>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8" name="Google Shape;18;g5419bd9e70_0_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g5419bd9e70_0_94"/>
          <p:cNvGrpSpPr/>
          <p:nvPr/>
        </p:nvGrpSpPr>
        <p:grpSpPr>
          <a:xfrm>
            <a:off x="0" y="5504636"/>
            <a:ext cx="931877" cy="912853"/>
            <a:chOff x="0" y="3785672"/>
            <a:chExt cx="698925" cy="684657"/>
          </a:xfrm>
        </p:grpSpPr>
        <p:sp>
          <p:nvSpPr>
            <p:cNvPr id="107" name="Google Shape;107;g5419bd9e70_0_94"/>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5419bd9e70_0_94"/>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5419bd9e70_0_94"/>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10" name="Google Shape;110;g5419bd9e70_0_9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grpSp>
        <p:nvGrpSpPr>
          <p:cNvPr id="112" name="Google Shape;112;g5419bd9e70_0_100"/>
          <p:cNvGrpSpPr/>
          <p:nvPr/>
        </p:nvGrpSpPr>
        <p:grpSpPr>
          <a:xfrm>
            <a:off x="5875053" y="0"/>
            <a:ext cx="6316642" cy="6857248"/>
            <a:chOff x="4406400" y="0"/>
            <a:chExt cx="4737600" cy="5143065"/>
          </a:xfrm>
        </p:grpSpPr>
        <p:sp>
          <p:nvSpPr>
            <p:cNvPr id="113" name="Google Shape;113;g5419bd9e70_0_100"/>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5419bd9e70_0_100"/>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5419bd9e70_0_100"/>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5419bd9e70_0_100"/>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5419bd9e70_0_100"/>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5419bd9e70_0_100"/>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5419bd9e70_0_100"/>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5419bd9e70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5419bd9e70_0_100"/>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5419bd9e70_0_100"/>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5419bd9e70_0_100"/>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5419bd9e70_0_100"/>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5419bd9e70_0_100"/>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5419bd9e70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5419bd9e70_0_100"/>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5419bd9e70_0_100"/>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5419bd9e70_0_100"/>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5419bd9e70_0_100"/>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5419bd9e70_0_100"/>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5419bd9e70_0_100"/>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33" name="Google Shape;133;g5419bd9e70_0_10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g5419bd9e70_0_1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g5419bd9e70_0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3700"/>
              <a:buNone/>
              <a:defRPr/>
            </a:lvl1pPr>
            <a:lvl2pPr lvl="1" algn="l">
              <a:lnSpc>
                <a:spcPct val="90000"/>
              </a:lnSpc>
              <a:spcBef>
                <a:spcPts val="0"/>
              </a:spcBef>
              <a:spcAft>
                <a:spcPts val="0"/>
              </a:spcAft>
              <a:buSzPts val="3700"/>
              <a:buNone/>
              <a:defRPr/>
            </a:lvl2pPr>
            <a:lvl3pPr lvl="2" algn="l">
              <a:lnSpc>
                <a:spcPct val="90000"/>
              </a:lnSpc>
              <a:spcBef>
                <a:spcPts val="0"/>
              </a:spcBef>
              <a:spcAft>
                <a:spcPts val="0"/>
              </a:spcAft>
              <a:buSzPts val="3700"/>
              <a:buNone/>
              <a:defRPr/>
            </a:lvl3pPr>
            <a:lvl4pPr lvl="3" algn="l">
              <a:lnSpc>
                <a:spcPct val="90000"/>
              </a:lnSpc>
              <a:spcBef>
                <a:spcPts val="0"/>
              </a:spcBef>
              <a:spcAft>
                <a:spcPts val="0"/>
              </a:spcAft>
              <a:buSzPts val="3700"/>
              <a:buNone/>
              <a:defRPr/>
            </a:lvl4pPr>
            <a:lvl5pPr lvl="4" algn="l">
              <a:lnSpc>
                <a:spcPct val="90000"/>
              </a:lnSpc>
              <a:spcBef>
                <a:spcPts val="0"/>
              </a:spcBef>
              <a:spcAft>
                <a:spcPts val="0"/>
              </a:spcAft>
              <a:buSzPts val="3700"/>
              <a:buNone/>
              <a:defRPr/>
            </a:lvl5pPr>
            <a:lvl6pPr lvl="5" algn="l">
              <a:lnSpc>
                <a:spcPct val="90000"/>
              </a:lnSpc>
              <a:spcBef>
                <a:spcPts val="0"/>
              </a:spcBef>
              <a:spcAft>
                <a:spcPts val="0"/>
              </a:spcAft>
              <a:buSzPts val="3700"/>
              <a:buNone/>
              <a:defRPr/>
            </a:lvl6pPr>
            <a:lvl7pPr lvl="6" algn="l">
              <a:lnSpc>
                <a:spcPct val="90000"/>
              </a:lnSpc>
              <a:spcBef>
                <a:spcPts val="0"/>
              </a:spcBef>
              <a:spcAft>
                <a:spcPts val="0"/>
              </a:spcAft>
              <a:buSzPts val="3700"/>
              <a:buNone/>
              <a:defRPr/>
            </a:lvl7pPr>
            <a:lvl8pPr lvl="7" algn="l">
              <a:lnSpc>
                <a:spcPct val="90000"/>
              </a:lnSpc>
              <a:spcBef>
                <a:spcPts val="0"/>
              </a:spcBef>
              <a:spcAft>
                <a:spcPts val="0"/>
              </a:spcAft>
              <a:buSzPts val="3700"/>
              <a:buNone/>
              <a:defRPr/>
            </a:lvl8pPr>
            <a:lvl9pPr lvl="8" algn="l">
              <a:lnSpc>
                <a:spcPct val="90000"/>
              </a:lnSpc>
              <a:spcBef>
                <a:spcPts val="0"/>
              </a:spcBef>
              <a:spcAft>
                <a:spcPts val="0"/>
              </a:spcAft>
              <a:buSzPts val="3700"/>
              <a:buNone/>
              <a:defRPr/>
            </a:lvl9pPr>
          </a:lstStyle>
          <a:p/>
        </p:txBody>
      </p:sp>
      <p:sp>
        <p:nvSpPr>
          <p:cNvPr id="21" name="Google Shape;21;g5419bd9e70_0_1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2" name="Google Shape;22;g5419bd9e70_0_1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5419bd9e70_0_1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5419bd9e70_0_1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lt1"/>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g5419bd9e70_0_14"/>
          <p:cNvGrpSpPr/>
          <p:nvPr/>
        </p:nvGrpSpPr>
        <p:grpSpPr>
          <a:xfrm>
            <a:off x="5875053" y="0"/>
            <a:ext cx="6316642" cy="6857248"/>
            <a:chOff x="4406400" y="0"/>
            <a:chExt cx="4737600" cy="5143065"/>
          </a:xfrm>
        </p:grpSpPr>
        <p:sp>
          <p:nvSpPr>
            <p:cNvPr id="27" name="Google Shape;27;g5419bd9e70_0_14"/>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5419bd9e70_0_14"/>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5419bd9e70_0_14"/>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5419bd9e70_0_14"/>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5419bd9e70_0_14"/>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5419bd9e70_0_14"/>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5419bd9e70_0_14"/>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5419bd9e70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5419bd9e70_0_14"/>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5419bd9e70_0_14"/>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5419bd9e70_0_14"/>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5419bd9e70_0_14"/>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5419bd9e70_0_14"/>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5419bd9e70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5419bd9e70_0_14"/>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5419bd9e70_0_14"/>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5419bd9e70_0_14"/>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5419bd9e70_0_14"/>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5419bd9e70_0_14"/>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6" name="Google Shape;46;g5419bd9e70_0_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grpSp>
        <p:nvGrpSpPr>
          <p:cNvPr id="48" name="Google Shape;48;g5419bd9e70_0_36"/>
          <p:cNvGrpSpPr/>
          <p:nvPr/>
        </p:nvGrpSpPr>
        <p:grpSpPr>
          <a:xfrm>
            <a:off x="0" y="507989"/>
            <a:ext cx="1383765" cy="1355017"/>
            <a:chOff x="0" y="381001"/>
            <a:chExt cx="1037850" cy="1016288"/>
          </a:xfrm>
        </p:grpSpPr>
        <p:sp>
          <p:nvSpPr>
            <p:cNvPr id="49" name="Google Shape;49;g5419bd9e70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5419bd9e70_0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g5419bd9e70_0_36"/>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2" name="Google Shape;52;g5419bd9e70_0_36"/>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53" name="Google Shape;53;g5419bd9e70_0_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g5419bd9e70_0_43"/>
          <p:cNvGrpSpPr/>
          <p:nvPr/>
        </p:nvGrpSpPr>
        <p:grpSpPr>
          <a:xfrm>
            <a:off x="0" y="507989"/>
            <a:ext cx="1383765" cy="1355017"/>
            <a:chOff x="0" y="381001"/>
            <a:chExt cx="1037850" cy="1016288"/>
          </a:xfrm>
        </p:grpSpPr>
        <p:sp>
          <p:nvSpPr>
            <p:cNvPr id="56" name="Google Shape;56;g5419bd9e70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5419bd9e70_0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5419bd9e70_0_43"/>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9" name="Google Shape;59;g5419bd9e70_0_43"/>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0" name="Google Shape;60;g5419bd9e70_0_43"/>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1" name="Google Shape;61;g5419bd9e70_0_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g5419bd9e70_0_51"/>
          <p:cNvGrpSpPr/>
          <p:nvPr/>
        </p:nvGrpSpPr>
        <p:grpSpPr>
          <a:xfrm>
            <a:off x="0" y="507989"/>
            <a:ext cx="1383765" cy="1355017"/>
            <a:chOff x="0" y="381001"/>
            <a:chExt cx="1037850" cy="1016288"/>
          </a:xfrm>
        </p:grpSpPr>
        <p:sp>
          <p:nvSpPr>
            <p:cNvPr id="64" name="Google Shape;64;g5419bd9e70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5419bd9e70_0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5419bd9e70_0_51"/>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7" name="Google Shape;67;g5419bd9e70_0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g5419bd9e70_0_57"/>
          <p:cNvGrpSpPr/>
          <p:nvPr/>
        </p:nvGrpSpPr>
        <p:grpSpPr>
          <a:xfrm>
            <a:off x="0" y="507989"/>
            <a:ext cx="1383765" cy="1355017"/>
            <a:chOff x="0" y="381001"/>
            <a:chExt cx="1037850" cy="1016288"/>
          </a:xfrm>
        </p:grpSpPr>
        <p:sp>
          <p:nvSpPr>
            <p:cNvPr id="70" name="Google Shape;70;g5419bd9e70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5419bd9e70_0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5419bd9e70_0_57"/>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g5419bd9e70_0_57"/>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4" name="Google Shape;74;g5419bd9e70_0_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g5419bd9e70_0_64"/>
          <p:cNvGrpSpPr/>
          <p:nvPr/>
        </p:nvGrpSpPr>
        <p:grpSpPr>
          <a:xfrm>
            <a:off x="5875053" y="0"/>
            <a:ext cx="6316642" cy="6857829"/>
            <a:chOff x="4406400" y="0"/>
            <a:chExt cx="4737600" cy="5143500"/>
          </a:xfrm>
        </p:grpSpPr>
        <p:sp>
          <p:nvSpPr>
            <p:cNvPr id="77" name="Google Shape;77;g5419bd9e70_0_64"/>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5419bd9e70_0_64"/>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5419bd9e70_0_64"/>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5419bd9e70_0_64"/>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5419bd9e70_0_64"/>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5419bd9e70_0_64"/>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5419bd9e70_0_64"/>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5419bd9e70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5419bd9e70_0_64"/>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5419bd9e70_0_64"/>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5419bd9e70_0_64"/>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5419bd9e70_0_64"/>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5419bd9e70_0_64"/>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5419bd9e70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5419bd9e70_0_64"/>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5419bd9e70_0_64"/>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5419bd9e70_0_64"/>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5419bd9e70_0_64"/>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5419bd9e70_0_64"/>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5419bd9e70_0_6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g5419bd9e70_0_86"/>
          <p:cNvGrpSpPr/>
          <p:nvPr/>
        </p:nvGrpSpPr>
        <p:grpSpPr>
          <a:xfrm>
            <a:off x="0" y="507989"/>
            <a:ext cx="1383765" cy="1355017"/>
            <a:chOff x="0" y="381001"/>
            <a:chExt cx="1037850" cy="1016288"/>
          </a:xfrm>
        </p:grpSpPr>
        <p:sp>
          <p:nvSpPr>
            <p:cNvPr id="99" name="Google Shape;99;g5419bd9e70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5419bd9e70_0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5419bd9e70_0_86"/>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02" name="Google Shape;102;g5419bd9e70_0_86"/>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03" name="Google Shape;103;g5419bd9e70_0_86"/>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04" name="Google Shape;104;g5419bd9e70_0_8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5419bd9e70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9pPr>
          </a:lstStyle>
          <a:p/>
        </p:txBody>
      </p:sp>
      <p:sp>
        <p:nvSpPr>
          <p:cNvPr id="7" name="Google Shape;7;g5419bd9e70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lt1"/>
              </a:buClr>
              <a:buSzPts val="1700"/>
              <a:buFont typeface="Lato"/>
              <a:buChar char="●"/>
              <a:defRPr b="0" i="0" sz="1700" u="none" cap="none" strike="noStrike">
                <a:solidFill>
                  <a:schemeClr val="lt1"/>
                </a:solidFill>
                <a:latin typeface="Lato"/>
                <a:ea typeface="Lato"/>
                <a:cs typeface="Lato"/>
                <a:sym typeface="Lato"/>
              </a:defRPr>
            </a:lvl1pPr>
            <a:lvl2pPr indent="-323850" lvl="1" marL="914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2pPr>
            <a:lvl3pPr indent="-323850" lvl="2" marL="1371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3pPr>
            <a:lvl4pPr indent="-323850" lvl="3" marL="18288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4pPr>
            <a:lvl5pPr indent="-323850" lvl="4" marL="22860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5pPr>
            <a:lvl6pPr indent="-323850" lvl="5" marL="27432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6pPr>
            <a:lvl7pPr indent="-323850" lvl="6" marL="3200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7pPr>
            <a:lvl8pPr indent="-323850" lvl="7" marL="3657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8pPr>
            <a:lvl9pPr indent="-323850" lvl="8" marL="4114800" marR="0" rtl="0" algn="l">
              <a:lnSpc>
                <a:spcPct val="115000"/>
              </a:lnSpc>
              <a:spcBef>
                <a:spcPts val="2100"/>
              </a:spcBef>
              <a:spcAft>
                <a:spcPts val="2100"/>
              </a:spcAft>
              <a:buClr>
                <a:schemeClr val="lt1"/>
              </a:buClr>
              <a:buSzPts val="1500"/>
              <a:buFont typeface="Lato"/>
              <a:buChar char="■"/>
              <a:defRPr b="0" i="0" sz="1500" u="none" cap="none" strike="noStrike">
                <a:solidFill>
                  <a:schemeClr val="lt1"/>
                </a:solidFill>
                <a:latin typeface="Lato"/>
                <a:ea typeface="Lato"/>
                <a:cs typeface="Lato"/>
                <a:sym typeface="Lato"/>
              </a:defRPr>
            </a:lvl9pPr>
          </a:lstStyle>
          <a:p/>
        </p:txBody>
      </p:sp>
      <p:sp>
        <p:nvSpPr>
          <p:cNvPr id="8" name="Google Shape;8;g5419bd9e70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youtube.com/watch?v=o8gGpELt3sw" TargetMode="Externa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lane203m/SoundByte" TargetMode="External"/><Relationship Id="rId4" Type="http://schemas.openxmlformats.org/officeDocument/2006/relationships/hyperlink" Target="https://uofr-capstone.storiesonboard.com/m/guidemap" TargetMode="External"/><Relationship Id="rId5" Type="http://schemas.openxmlformats.org/officeDocument/2006/relationships/hyperlink" Target="https://soundbyte.atlassian.net/jira/software/projects/SB/boards/1" TargetMode="External"/><Relationship Id="rId6" Type="http://schemas.openxmlformats.org/officeDocument/2006/relationships/image" Target="../media/image24.jpg"/><Relationship Id="rId7"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image" Target="../media/image8.png"/><Relationship Id="rId8"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26.png"/><Relationship Id="rId8"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6.jpg"/><Relationship Id="rId5"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6000">
                <a:solidFill>
                  <a:srgbClr val="FFFFFF"/>
                </a:solidFill>
                <a:latin typeface="Calibri"/>
                <a:ea typeface="Calibri"/>
                <a:cs typeface="Calibri"/>
                <a:sym typeface="Calibri"/>
              </a:rPr>
              <a:t>ENS</a:t>
            </a:r>
            <a:r>
              <a:rPr b="0" i="0" lang="en-US" sz="6000" u="none">
                <a:solidFill>
                  <a:srgbClr val="FFFFFF"/>
                </a:solidFill>
                <a:latin typeface="Calibri"/>
                <a:ea typeface="Calibri"/>
                <a:cs typeface="Calibri"/>
                <a:sym typeface="Calibri"/>
              </a:rPr>
              <a:t>E</a:t>
            </a:r>
            <a:r>
              <a:rPr lang="en-US" sz="6000">
                <a:solidFill>
                  <a:srgbClr val="FFFFFF"/>
                </a:solidFill>
                <a:latin typeface="Calibri"/>
                <a:ea typeface="Calibri"/>
                <a:cs typeface="Calibri"/>
                <a:sym typeface="Calibri"/>
              </a:rPr>
              <a:t> </a:t>
            </a:r>
            <a:r>
              <a:rPr b="0" i="0" lang="en-US" sz="6000" u="none">
                <a:solidFill>
                  <a:srgbClr val="FFFFFF"/>
                </a:solidFill>
                <a:latin typeface="Calibri"/>
                <a:ea typeface="Calibri"/>
                <a:cs typeface="Calibri"/>
                <a:sym typeface="Calibri"/>
              </a:rPr>
              <a:t>4</a:t>
            </a:r>
            <a:r>
              <a:rPr lang="en-US" sz="6000">
                <a:solidFill>
                  <a:srgbClr val="FFFFFF"/>
                </a:solidFill>
                <a:latin typeface="Calibri"/>
                <a:ea typeface="Calibri"/>
                <a:cs typeface="Calibri"/>
                <a:sym typeface="Calibri"/>
              </a:rPr>
              <a:t>77</a:t>
            </a:r>
            <a:br>
              <a:rPr b="0" i="0" lang="en-US" sz="6000" u="none">
                <a:solidFill>
                  <a:srgbClr val="FFFFFF"/>
                </a:solidFill>
                <a:latin typeface="Calibri"/>
                <a:ea typeface="Calibri"/>
                <a:cs typeface="Calibri"/>
                <a:sym typeface="Calibri"/>
              </a:rPr>
            </a:br>
            <a:r>
              <a:rPr lang="en-US"/>
              <a:t>Vlog 6</a:t>
            </a:r>
            <a:endParaRPr/>
          </a:p>
        </p:txBody>
      </p:sp>
      <p:sp>
        <p:nvSpPr>
          <p:cNvPr id="141" name="Google Shape;141;p1"/>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SoundByte</a:t>
            </a:r>
            <a:endParaRPr/>
          </a:p>
          <a:p>
            <a:pPr indent="0" lvl="0" marL="0" rtl="0" algn="ctr">
              <a:lnSpc>
                <a:spcPct val="90000"/>
              </a:lnSpc>
              <a:spcBef>
                <a:spcPts val="1000"/>
              </a:spcBef>
              <a:spcAft>
                <a:spcPts val="0"/>
              </a:spcAft>
              <a:buClr>
                <a:schemeClr val="dk1"/>
              </a:buClr>
              <a:buSzPts val="2400"/>
              <a:buNone/>
            </a:pPr>
            <a:r>
              <a:rPr lang="en-US"/>
              <a:t>Brandon Clarke, Mason Lane, Jiwoun Kim</a:t>
            </a:r>
            <a:endParaRPr/>
          </a:p>
          <a:p>
            <a:pPr indent="0" lvl="0" marL="0" rtl="0" algn="ctr">
              <a:lnSpc>
                <a:spcPct val="90000"/>
              </a:lnSpc>
              <a:spcBef>
                <a:spcPts val="1000"/>
              </a:spcBef>
              <a:spcAft>
                <a:spcPts val="0"/>
              </a:spcAft>
              <a:buClr>
                <a:schemeClr val="dk1"/>
              </a:buClr>
              <a:buSzPts val="2400"/>
              <a:buNone/>
            </a:pPr>
            <a:r>
              <a:rPr lang="en-US"/>
              <a:t>07</a:t>
            </a:r>
            <a:r>
              <a:rPr lang="en-US"/>
              <a:t>/04/2021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ced073b018_0_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 Backend Suggestion</a:t>
            </a:r>
            <a:endParaRPr/>
          </a:p>
        </p:txBody>
      </p:sp>
      <p:sp>
        <p:nvSpPr>
          <p:cNvPr id="224" name="Google Shape;224;gced073b018_0_30"/>
          <p:cNvSpPr txBox="1"/>
          <p:nvPr>
            <p:ph idx="1" type="body"/>
          </p:nvPr>
        </p:nvSpPr>
        <p:spPr>
          <a:xfrm>
            <a:off x="838200" y="1825625"/>
            <a:ext cx="6753600" cy="3643200"/>
          </a:xfrm>
          <a:prstGeom prst="rect">
            <a:avLst/>
          </a:prstGeom>
        </p:spPr>
        <p:txBody>
          <a:bodyPr anchorCtr="0" anchor="t" bIns="45700" lIns="91425" spcFirstLastPara="1" rIns="91425" wrap="square" tIns="45700">
            <a:sp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Python scripts to evaluate song similarity</a:t>
            </a:r>
            <a:endParaRPr>
              <a:solidFill>
                <a:srgbClr val="FFFFFF"/>
              </a:solidFill>
            </a:endParaRPr>
          </a:p>
          <a:p>
            <a:pPr indent="-342900" lvl="0" marL="457200" rtl="0" algn="l">
              <a:lnSpc>
                <a:spcPct val="150000"/>
              </a:lnSpc>
              <a:spcBef>
                <a:spcPts val="0"/>
              </a:spcBef>
              <a:spcAft>
                <a:spcPts val="0"/>
              </a:spcAft>
              <a:buClr>
                <a:schemeClr val="lt1"/>
              </a:buClr>
              <a:buSzPts val="1800"/>
              <a:buChar char="●"/>
            </a:pPr>
            <a:r>
              <a:rPr lang="en-US"/>
              <a:t>Input: song library plus one</a:t>
            </a:r>
            <a:endParaRPr/>
          </a:p>
          <a:p>
            <a:pPr indent="-342900" lvl="1" marL="914400" rtl="0" algn="l">
              <a:lnSpc>
                <a:spcPct val="150000"/>
              </a:lnSpc>
              <a:spcBef>
                <a:spcPts val="0"/>
              </a:spcBef>
              <a:spcAft>
                <a:spcPts val="0"/>
              </a:spcAft>
              <a:buClr>
                <a:schemeClr val="lt1"/>
              </a:buClr>
              <a:buSzPts val="1800"/>
              <a:buChar char="○"/>
            </a:pPr>
            <a:r>
              <a:rPr lang="en-US"/>
              <a:t>Song Object</a:t>
            </a:r>
            <a:endParaRPr/>
          </a:p>
          <a:p>
            <a:pPr indent="-342900" lvl="1" marL="914400" rtl="0" algn="l">
              <a:lnSpc>
                <a:spcPct val="150000"/>
              </a:lnSpc>
              <a:spcBef>
                <a:spcPts val="0"/>
              </a:spcBef>
              <a:spcAft>
                <a:spcPts val="0"/>
              </a:spcAft>
              <a:buClr>
                <a:schemeClr val="lt1"/>
              </a:buClr>
              <a:buSzPts val="1800"/>
              <a:buChar char="○"/>
            </a:pPr>
            <a:r>
              <a:rPr lang="en-US"/>
              <a:t>Feature Object</a:t>
            </a:r>
            <a:endParaRPr/>
          </a:p>
          <a:p>
            <a:pPr indent="-342900" lvl="1" marL="914400" rtl="0" algn="l">
              <a:lnSpc>
                <a:spcPct val="150000"/>
              </a:lnSpc>
              <a:spcBef>
                <a:spcPts val="0"/>
              </a:spcBef>
              <a:spcAft>
                <a:spcPts val="0"/>
              </a:spcAft>
              <a:buClr>
                <a:schemeClr val="lt1"/>
              </a:buClr>
              <a:buSzPts val="1800"/>
              <a:buChar char="○"/>
            </a:pPr>
            <a:r>
              <a:rPr lang="en-US"/>
              <a:t>Random Song Object</a:t>
            </a:r>
            <a:endParaRPr/>
          </a:p>
          <a:p>
            <a:pPr indent="-342900" lvl="0" marL="457200" rtl="0" algn="l">
              <a:lnSpc>
                <a:spcPct val="150000"/>
              </a:lnSpc>
              <a:spcBef>
                <a:spcPts val="0"/>
              </a:spcBef>
              <a:spcAft>
                <a:spcPts val="0"/>
              </a:spcAft>
              <a:buClr>
                <a:schemeClr val="lt1"/>
              </a:buClr>
              <a:buSzPts val="1800"/>
              <a:buChar char="●"/>
            </a:pPr>
            <a:r>
              <a:rPr lang="en-US"/>
              <a:t>Weighted sum of difference in features</a:t>
            </a:r>
            <a:endParaRPr/>
          </a:p>
          <a:p>
            <a:pPr indent="-342900" lvl="0" marL="457200" rtl="0" algn="l">
              <a:lnSpc>
                <a:spcPct val="150000"/>
              </a:lnSpc>
              <a:spcBef>
                <a:spcPts val="0"/>
              </a:spcBef>
              <a:spcAft>
                <a:spcPts val="0"/>
              </a:spcAft>
              <a:buClr>
                <a:schemeClr val="lt1"/>
              </a:buClr>
              <a:buSzPts val="1800"/>
              <a:buChar char="●"/>
            </a:pPr>
            <a:r>
              <a:rPr lang="en-US"/>
              <a:t>Returns a Suggestion object, which contains the input song and an array of scored Song results. </a:t>
            </a:r>
            <a:endParaRPr/>
          </a:p>
          <a:p>
            <a:pPr indent="-342900" lvl="0" marL="914400" rtl="0" algn="l">
              <a:spcBef>
                <a:spcPts val="0"/>
              </a:spcBef>
              <a:spcAft>
                <a:spcPts val="0"/>
              </a:spcAft>
              <a:buSzPts val="1800"/>
              <a:buChar char="●"/>
            </a:pPr>
            <a:r>
              <a:t/>
            </a:r>
            <a:endParaRPr/>
          </a:p>
        </p:txBody>
      </p:sp>
      <p:pic>
        <p:nvPicPr>
          <p:cNvPr id="225" name="Google Shape;225;gced073b018_0_30"/>
          <p:cNvPicPr preferRelativeResize="0"/>
          <p:nvPr/>
        </p:nvPicPr>
        <p:blipFill rotWithShape="1">
          <a:blip r:embed="rId3">
            <a:alphaModFix/>
          </a:blip>
          <a:srcRect b="0" l="0" r="0" t="0"/>
          <a:stretch/>
        </p:blipFill>
        <p:spPr>
          <a:xfrm>
            <a:off x="6145300" y="1974100"/>
            <a:ext cx="5744550" cy="7231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ced073b018_0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Other Design Changes</a:t>
            </a:r>
            <a:endParaRPr/>
          </a:p>
        </p:txBody>
      </p:sp>
      <p:sp>
        <p:nvSpPr>
          <p:cNvPr id="231" name="Google Shape;231;gced073b018_0_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lt1"/>
              </a:buClr>
              <a:buSzPts val="1800"/>
              <a:buChar char="●"/>
            </a:pPr>
            <a:r>
              <a:rPr lang="en-US"/>
              <a:t>All backend to be in python</a:t>
            </a:r>
            <a:endParaRPr/>
          </a:p>
          <a:p>
            <a:pPr indent="-342900" lvl="0" marL="457200" rtl="0" algn="l">
              <a:lnSpc>
                <a:spcPct val="150000"/>
              </a:lnSpc>
              <a:spcBef>
                <a:spcPts val="0"/>
              </a:spcBef>
              <a:spcAft>
                <a:spcPts val="0"/>
              </a:spcAft>
              <a:buClr>
                <a:schemeClr val="lt1"/>
              </a:buClr>
              <a:buSzPts val="1800"/>
              <a:buChar char="●"/>
            </a:pPr>
            <a:r>
              <a:rPr lang="en-US"/>
              <a:t>Million Songs Dataset</a:t>
            </a:r>
            <a:endParaRPr/>
          </a:p>
          <a:p>
            <a:pPr indent="-342900" lvl="0" marL="457200" rtl="0" algn="l">
              <a:lnSpc>
                <a:spcPct val="150000"/>
              </a:lnSpc>
              <a:spcBef>
                <a:spcPts val="0"/>
              </a:spcBef>
              <a:spcAft>
                <a:spcPts val="0"/>
              </a:spcAft>
              <a:buClr>
                <a:schemeClr val="lt1"/>
              </a:buClr>
              <a:buSzPts val="1800"/>
              <a:buChar char="●"/>
            </a:pPr>
            <a:r>
              <a:rPr lang="en-US"/>
              <a:t>Lack of dataset access</a:t>
            </a:r>
            <a:endParaRPr/>
          </a:p>
          <a:p>
            <a:pPr indent="-342900" lvl="0" marL="457200" rtl="0" algn="l">
              <a:lnSpc>
                <a:spcPct val="150000"/>
              </a:lnSpc>
              <a:spcBef>
                <a:spcPts val="0"/>
              </a:spcBef>
              <a:spcAft>
                <a:spcPts val="0"/>
              </a:spcAft>
              <a:buClr>
                <a:schemeClr val="lt1"/>
              </a:buClr>
              <a:buSzPts val="1800"/>
              <a:buChar char="●"/>
            </a:pPr>
            <a:r>
              <a:rPr lang="en-US"/>
              <a:t>Limited number of owned songs</a:t>
            </a:r>
            <a:endParaRPr/>
          </a:p>
          <a:p>
            <a:pPr indent="-342900" lvl="0" marL="457200" rtl="0" algn="l">
              <a:lnSpc>
                <a:spcPct val="150000"/>
              </a:lnSpc>
              <a:spcBef>
                <a:spcPts val="0"/>
              </a:spcBef>
              <a:spcAft>
                <a:spcPts val="0"/>
              </a:spcAft>
              <a:buClr>
                <a:schemeClr val="lt1"/>
              </a:buClr>
              <a:buSzPts val="1800"/>
              <a:buChar char="●"/>
            </a:pPr>
            <a:r>
              <a:rPr lang="en-US"/>
              <a:t>Pivot to EssentiaJS</a:t>
            </a:r>
            <a:endParaRPr/>
          </a:p>
          <a:p>
            <a:pPr indent="-342900" lvl="0" marL="457200" rtl="0" algn="l">
              <a:lnSpc>
                <a:spcPct val="150000"/>
              </a:lnSpc>
              <a:spcBef>
                <a:spcPts val="0"/>
              </a:spcBef>
              <a:spcAft>
                <a:spcPts val="0"/>
              </a:spcAft>
              <a:buClr>
                <a:schemeClr val="lt1"/>
              </a:buClr>
              <a:buSzPts val="1800"/>
              <a:buChar char="●"/>
            </a:pPr>
            <a:r>
              <a:rPr lang="en-US"/>
              <a:t>From AWS to desktop</a:t>
            </a:r>
            <a:endParaRPr/>
          </a:p>
          <a:p>
            <a:pPr indent="-342900" lvl="0" marL="457200" rtl="0" algn="l">
              <a:lnSpc>
                <a:spcPct val="150000"/>
              </a:lnSpc>
              <a:spcBef>
                <a:spcPts val="0"/>
              </a:spcBef>
              <a:spcAft>
                <a:spcPts val="0"/>
              </a:spcAft>
              <a:buClr>
                <a:schemeClr val="lt1"/>
              </a:buClr>
              <a:buSzPts val="1800"/>
              <a:buChar char="●"/>
            </a:pPr>
            <a:r>
              <a:rPr lang="en-US"/>
              <a:t>Using WAV instead of MP3</a:t>
            </a:r>
            <a:endParaRPr/>
          </a:p>
          <a:p>
            <a:pPr indent="-342900" lvl="0" marL="457200" rtl="0" algn="l">
              <a:lnSpc>
                <a:spcPct val="150000"/>
              </a:lnSpc>
              <a:spcBef>
                <a:spcPts val="0"/>
              </a:spcBef>
              <a:spcAft>
                <a:spcPts val="0"/>
              </a:spcAft>
              <a:buClr>
                <a:schemeClr val="lt1"/>
              </a:buClr>
              <a:buSzPts val="1800"/>
              <a:buChar char="●"/>
            </a:pPr>
            <a:r>
              <a:rPr lang="en-US"/>
              <a:t>Removal of features</a:t>
            </a:r>
            <a:endParaRPr/>
          </a:p>
          <a:p>
            <a:pPr indent="-342900" lvl="1" marL="1371600" rtl="0" algn="l">
              <a:lnSpc>
                <a:spcPct val="150000"/>
              </a:lnSpc>
              <a:spcBef>
                <a:spcPts val="0"/>
              </a:spcBef>
              <a:spcAft>
                <a:spcPts val="0"/>
              </a:spcAft>
              <a:buClr>
                <a:srgbClr val="FFFFFF"/>
              </a:buClr>
              <a:buSzPts val="1800"/>
              <a:buChar char="○"/>
            </a:pPr>
            <a:r>
              <a:rPr lang="en-US">
                <a:solidFill>
                  <a:srgbClr val="FFFFFF"/>
                </a:solidFill>
              </a:rPr>
              <a:t>feature creep</a:t>
            </a:r>
            <a:endParaRPr>
              <a:solidFill>
                <a:srgbClr val="FFFFFF"/>
              </a:solidFill>
            </a:endParaRPr>
          </a:p>
          <a:p>
            <a:pPr indent="-342900" lvl="1" marL="1371600" rtl="0" algn="l">
              <a:lnSpc>
                <a:spcPct val="150000"/>
              </a:lnSpc>
              <a:spcBef>
                <a:spcPts val="0"/>
              </a:spcBef>
              <a:spcAft>
                <a:spcPts val="0"/>
              </a:spcAft>
              <a:buClr>
                <a:srgbClr val="FFFFFF"/>
              </a:buClr>
              <a:buSzPts val="1800"/>
              <a:buChar char="○"/>
            </a:pPr>
            <a:r>
              <a:rPr lang="en-US">
                <a:solidFill>
                  <a:srgbClr val="FFFFFF"/>
                </a:solidFill>
              </a:rPr>
              <a:t>new direction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ced073b018_0_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Code Reviews &amp;  After Action Report</a:t>
            </a:r>
            <a:endParaRPr/>
          </a:p>
        </p:txBody>
      </p:sp>
      <p:sp>
        <p:nvSpPr>
          <p:cNvPr id="237" name="Google Shape;237;gced073b018_0_50"/>
          <p:cNvSpPr txBox="1"/>
          <p:nvPr>
            <p:ph idx="1" type="body"/>
          </p:nvPr>
        </p:nvSpPr>
        <p:spPr>
          <a:xfrm>
            <a:off x="838200" y="1825625"/>
            <a:ext cx="54648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Code has standard naming conventions and is highly readable</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Standard software engineering </a:t>
            </a:r>
            <a:r>
              <a:rPr lang="en-US">
                <a:solidFill>
                  <a:srgbClr val="FFFFFF"/>
                </a:solidFill>
              </a:rPr>
              <a:t>principles</a:t>
            </a:r>
            <a:r>
              <a:rPr lang="en-US">
                <a:solidFill>
                  <a:srgbClr val="FFFFFF"/>
                </a:solidFill>
              </a:rPr>
              <a:t> followed </a:t>
            </a:r>
            <a:r>
              <a:rPr lang="en-US">
                <a:solidFill>
                  <a:srgbClr val="FFFFFF"/>
                </a:solidFill>
              </a:rPr>
              <a:t>throughout</a:t>
            </a:r>
            <a:r>
              <a:rPr lang="en-US">
                <a:solidFill>
                  <a:srgbClr val="FFFFFF"/>
                </a:solidFill>
              </a:rPr>
              <a:t> </a:t>
            </a:r>
            <a:r>
              <a:rPr lang="en-US">
                <a:solidFill>
                  <a:srgbClr val="FFFFFF"/>
                </a:solidFill>
              </a:rPr>
              <a:t>development</a:t>
            </a:r>
            <a:r>
              <a:rPr lang="en-US">
                <a:solidFill>
                  <a:srgbClr val="FFFFFF"/>
                </a:solidFill>
              </a:rPr>
              <a:t>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Code lacks formal testing such as automated tests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Scalability limited by performance</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After Action Report has revealed new </a:t>
            </a:r>
            <a:r>
              <a:rPr lang="en-US">
                <a:solidFill>
                  <a:srgbClr val="FFFFFF"/>
                </a:solidFill>
              </a:rPr>
              <a:t>avenues</a:t>
            </a:r>
            <a:r>
              <a:rPr lang="en-US">
                <a:solidFill>
                  <a:srgbClr val="FFFFFF"/>
                </a:solidFill>
              </a:rPr>
              <a:t> for </a:t>
            </a:r>
            <a:r>
              <a:rPr lang="en-US">
                <a:solidFill>
                  <a:srgbClr val="FFFFFF"/>
                </a:solidFill>
              </a:rPr>
              <a:t>future</a:t>
            </a:r>
            <a:r>
              <a:rPr lang="en-US">
                <a:solidFill>
                  <a:srgbClr val="FFFFFF"/>
                </a:solidFill>
              </a:rPr>
              <a:t> improvement &amp; ambitions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ced073b018_0_5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Poster</a:t>
            </a:r>
            <a:endParaRPr/>
          </a:p>
        </p:txBody>
      </p:sp>
      <p:pic>
        <p:nvPicPr>
          <p:cNvPr id="243" name="Google Shape;243;gced073b018_0_56"/>
          <p:cNvPicPr preferRelativeResize="0"/>
          <p:nvPr/>
        </p:nvPicPr>
        <p:blipFill>
          <a:blip r:embed="rId3">
            <a:alphaModFix/>
          </a:blip>
          <a:stretch>
            <a:fillRect/>
          </a:stretch>
        </p:blipFill>
        <p:spPr>
          <a:xfrm>
            <a:off x="2906250" y="1743709"/>
            <a:ext cx="6379499" cy="4515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ced073b018_0_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Commercial </a:t>
            </a:r>
            <a:endParaRPr/>
          </a:p>
        </p:txBody>
      </p:sp>
      <p:pic>
        <p:nvPicPr>
          <p:cNvPr descr="This is a brief rundown of our capstone project. Our repository and documentation may be found here:&#10;&#10;https://github.com/lane203m/SoundByte" id="249" name="Google Shape;249;gced073b018_0_40" title="SoundByte Commercial">
            <a:hlinkClick r:id="rId3"/>
          </p:cNvPr>
          <p:cNvPicPr preferRelativeResize="0"/>
          <p:nvPr/>
        </p:nvPicPr>
        <p:blipFill>
          <a:blip r:embed="rId4">
            <a:alphaModFix/>
          </a:blip>
          <a:stretch>
            <a:fillRect/>
          </a:stretch>
        </p:blipFill>
        <p:spPr>
          <a:xfrm>
            <a:off x="2897425" y="1602300"/>
            <a:ext cx="6397150" cy="479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ced073b018_0_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Demo</a:t>
            </a:r>
            <a:endParaRPr/>
          </a:p>
        </p:txBody>
      </p:sp>
      <p:pic>
        <p:nvPicPr>
          <p:cNvPr descr="00_Landing.png" id="255" name="Google Shape;255;gced073b018_0_45"/>
          <p:cNvPicPr preferRelativeResize="0"/>
          <p:nvPr/>
        </p:nvPicPr>
        <p:blipFill>
          <a:blip r:embed="rId3">
            <a:alphaModFix/>
          </a:blip>
          <a:stretch>
            <a:fillRect/>
          </a:stretch>
        </p:blipFill>
        <p:spPr>
          <a:xfrm>
            <a:off x="3976964" y="1221025"/>
            <a:ext cx="4238076" cy="4415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c8bef9a23e_4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700"/>
              <a:buNone/>
            </a:pPr>
            <a:r>
              <a:rPr lang="en-US" sz="4400">
                <a:solidFill>
                  <a:schemeClr val="dk1"/>
                </a:solidFill>
                <a:highlight>
                  <a:srgbClr val="FFFFFF"/>
                </a:highlight>
                <a:latin typeface="Calibri"/>
                <a:ea typeface="Calibri"/>
                <a:cs typeface="Calibri"/>
                <a:sym typeface="Calibri"/>
              </a:rPr>
              <a:t>Beyond our MVP</a:t>
            </a:r>
            <a:endParaRPr sz="4400">
              <a:solidFill>
                <a:schemeClr val="dk1"/>
              </a:solidFill>
              <a:highlight>
                <a:srgbClr val="FFFFFF"/>
              </a:highlight>
              <a:latin typeface="Calibri"/>
              <a:ea typeface="Calibri"/>
              <a:cs typeface="Calibri"/>
              <a:sym typeface="Calibri"/>
            </a:endParaRPr>
          </a:p>
        </p:txBody>
      </p:sp>
      <p:sp>
        <p:nvSpPr>
          <p:cNvPr id="261" name="Google Shape;261;gc8bef9a23e_4_10"/>
          <p:cNvSpPr txBox="1"/>
          <p:nvPr>
            <p:ph idx="1" type="body"/>
          </p:nvPr>
        </p:nvSpPr>
        <p:spPr>
          <a:xfrm>
            <a:off x="838200" y="1825625"/>
            <a:ext cx="45990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rgbClr val="FFFFFF"/>
              </a:buClr>
              <a:buSzPts val="1800"/>
              <a:buChar char="●"/>
            </a:pPr>
            <a:r>
              <a:rPr lang="en-US">
                <a:solidFill>
                  <a:srgbClr val="FFFFFF"/>
                </a:solidFill>
              </a:rPr>
              <a:t>Given that our time to extract features is long, blocking the dom during extraction is unwieldy. In future iterations it would be to leverage our multithreading solution </a:t>
            </a:r>
            <a:r>
              <a:rPr lang="en-US">
                <a:solidFill>
                  <a:srgbClr val="FFFFFF"/>
                </a:solidFill>
              </a:rPr>
              <a:t>further</a:t>
            </a:r>
            <a:r>
              <a:rPr lang="en-US">
                <a:solidFill>
                  <a:srgbClr val="FFFFFF"/>
                </a:solidFill>
              </a:rPr>
              <a:t>. Best practice for web-workers is for synchronous </a:t>
            </a:r>
            <a:r>
              <a:rPr lang="en-US">
                <a:solidFill>
                  <a:srgbClr val="FFFFFF"/>
                </a:solidFill>
              </a:rPr>
              <a:t>activities. Doing so would extract </a:t>
            </a:r>
            <a:r>
              <a:rPr lang="en-US">
                <a:solidFill>
                  <a:srgbClr val="FFFFFF"/>
                </a:solidFill>
              </a:rPr>
              <a:t>features *as* the user browsed a library.</a:t>
            </a:r>
            <a:endParaRPr>
              <a:solidFill>
                <a:srgbClr val="FFFFFF"/>
              </a:solidFill>
            </a:endParaRPr>
          </a:p>
          <a:p>
            <a:pPr indent="-342900" lvl="0" marL="457200" rtl="0" algn="l">
              <a:lnSpc>
                <a:spcPct val="90000"/>
              </a:lnSpc>
              <a:spcBef>
                <a:spcPts val="1000"/>
              </a:spcBef>
              <a:spcAft>
                <a:spcPts val="0"/>
              </a:spcAft>
              <a:buClr>
                <a:srgbClr val="FFFFFF"/>
              </a:buClr>
              <a:buSzPts val="1800"/>
              <a:buChar char="●"/>
            </a:pPr>
            <a:r>
              <a:rPr lang="en-US">
                <a:solidFill>
                  <a:srgbClr val="FFFFFF"/>
                </a:solidFill>
              </a:rPr>
              <a:t>Might also open </a:t>
            </a:r>
            <a:r>
              <a:rPr lang="en-US">
                <a:solidFill>
                  <a:srgbClr val="FFFFFF"/>
                </a:solidFill>
              </a:rPr>
              <a:t>opportunities</a:t>
            </a:r>
            <a:r>
              <a:rPr lang="en-US">
                <a:solidFill>
                  <a:srgbClr val="FFFFFF"/>
                </a:solidFill>
              </a:rPr>
              <a:t> for automated tests</a:t>
            </a:r>
            <a:endParaRPr>
              <a:solidFill>
                <a:srgbClr val="FFFFFF"/>
              </a:solidFill>
            </a:endParaRPr>
          </a:p>
          <a:p>
            <a:pPr indent="-342900" lvl="0" marL="457200" rtl="0" algn="l">
              <a:lnSpc>
                <a:spcPct val="90000"/>
              </a:lnSpc>
              <a:spcBef>
                <a:spcPts val="1000"/>
              </a:spcBef>
              <a:spcAft>
                <a:spcPts val="0"/>
              </a:spcAft>
              <a:buClr>
                <a:srgbClr val="FFFFFF"/>
              </a:buClr>
              <a:buSzPts val="1800"/>
              <a:buChar char="●"/>
            </a:pPr>
            <a:r>
              <a:rPr lang="en-US">
                <a:solidFill>
                  <a:srgbClr val="FFFFFF"/>
                </a:solidFill>
              </a:rPr>
              <a:t>Encourages a greater object-oriented design that may still use much of our existing middleware/backend</a:t>
            </a:r>
            <a:endParaRPr>
              <a:solidFill>
                <a:srgbClr val="FFFFFF"/>
              </a:solidFill>
            </a:endParaRPr>
          </a:p>
        </p:txBody>
      </p:sp>
      <p:pic>
        <p:nvPicPr>
          <p:cNvPr id="262" name="Google Shape;262;gc8bef9a23e_4_10"/>
          <p:cNvPicPr preferRelativeResize="0"/>
          <p:nvPr/>
        </p:nvPicPr>
        <p:blipFill rotWithShape="1">
          <a:blip r:embed="rId3">
            <a:alphaModFix/>
          </a:blip>
          <a:srcRect b="0" l="0" r="0" t="0"/>
          <a:stretch/>
        </p:blipFill>
        <p:spPr>
          <a:xfrm>
            <a:off x="5608310" y="0"/>
            <a:ext cx="658368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Github</a:t>
            </a:r>
            <a:endParaRPr>
              <a:highlight>
                <a:srgbClr val="FFFFFF"/>
              </a:highlight>
            </a:endParaRPr>
          </a:p>
        </p:txBody>
      </p:sp>
      <p:sp>
        <p:nvSpPr>
          <p:cNvPr id="268" name="Google Shape;268;p6"/>
          <p:cNvSpPr txBox="1"/>
          <p:nvPr>
            <p:ph idx="1" type="body"/>
          </p:nvPr>
        </p:nvSpPr>
        <p:spPr>
          <a:xfrm>
            <a:off x="609600" y="20429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FFFFFF"/>
              </a:buClr>
              <a:buSzPts val="2800"/>
              <a:buFont typeface="Arial"/>
              <a:buChar char="•"/>
            </a:pPr>
            <a:r>
              <a:rPr lang="en-US" u="sng">
                <a:solidFill>
                  <a:schemeClr val="hlink"/>
                </a:solidFill>
                <a:hlinkClick r:id="rId3"/>
              </a:rPr>
              <a:t>https://github.com/lane203m/SoundByte</a:t>
            </a:r>
            <a:endParaRPr>
              <a:solidFill>
                <a:srgbClr val="FFFFFF"/>
              </a:solidFill>
            </a:endParaRPr>
          </a:p>
          <a:p>
            <a:pPr indent="-165100" lvl="0" marL="228600" marR="0" rtl="0" algn="l">
              <a:lnSpc>
                <a:spcPct val="90000"/>
              </a:lnSpc>
              <a:spcBef>
                <a:spcPts val="1000"/>
              </a:spcBef>
              <a:spcAft>
                <a:spcPts val="0"/>
              </a:spcAft>
              <a:buClr>
                <a:srgbClr val="FFFFFF"/>
              </a:buClr>
              <a:buSzPts val="1800"/>
              <a:buChar char="•"/>
            </a:pPr>
            <a:r>
              <a:rPr lang="en-US" u="sng">
                <a:solidFill>
                  <a:schemeClr val="hlink"/>
                </a:solidFill>
                <a:hlinkClick r:id="rId4"/>
              </a:rPr>
              <a:t>https://uofr-capstone.storiesonboard.com/m/guidemap</a:t>
            </a:r>
            <a:endParaRPr>
              <a:solidFill>
                <a:srgbClr val="FFFFFF"/>
              </a:solidFill>
            </a:endParaRPr>
          </a:p>
          <a:p>
            <a:pPr indent="-165100" lvl="0" marL="228600" marR="0" rtl="0" algn="l">
              <a:lnSpc>
                <a:spcPct val="90000"/>
              </a:lnSpc>
              <a:spcBef>
                <a:spcPts val="1000"/>
              </a:spcBef>
              <a:spcAft>
                <a:spcPts val="0"/>
              </a:spcAft>
              <a:buClr>
                <a:srgbClr val="FFFFFF"/>
              </a:buClr>
              <a:buSzPts val="1800"/>
              <a:buChar char="•"/>
            </a:pPr>
            <a:r>
              <a:rPr lang="en-US" u="sng">
                <a:solidFill>
                  <a:schemeClr val="hlink"/>
                </a:solidFill>
                <a:hlinkClick r:id="rId5"/>
              </a:rPr>
              <a:t>https://soundbyte.atlassian.net/jira/software/projects/SB/boards/1</a:t>
            </a:r>
            <a:r>
              <a:rPr lang="en-US">
                <a:solidFill>
                  <a:srgbClr val="FFFFFF"/>
                </a:solidFill>
              </a:rPr>
              <a:t> </a:t>
            </a:r>
            <a:endParaRPr>
              <a:solidFill>
                <a:srgbClr val="FFFFFF"/>
              </a:solidFill>
            </a:endParaRPr>
          </a:p>
        </p:txBody>
      </p:sp>
      <p:pic>
        <p:nvPicPr>
          <p:cNvPr id="269" name="Google Shape;269;p6"/>
          <p:cNvPicPr preferRelativeResize="0"/>
          <p:nvPr/>
        </p:nvPicPr>
        <p:blipFill>
          <a:blip r:embed="rId6">
            <a:alphaModFix/>
          </a:blip>
          <a:stretch>
            <a:fillRect/>
          </a:stretch>
        </p:blipFill>
        <p:spPr>
          <a:xfrm>
            <a:off x="551075" y="4573300"/>
            <a:ext cx="6865724" cy="2132300"/>
          </a:xfrm>
          <a:prstGeom prst="rect">
            <a:avLst/>
          </a:prstGeom>
          <a:noFill/>
          <a:ln>
            <a:noFill/>
          </a:ln>
        </p:spPr>
      </p:pic>
      <p:pic>
        <p:nvPicPr>
          <p:cNvPr id="270" name="Google Shape;270;p6"/>
          <p:cNvPicPr preferRelativeResize="0"/>
          <p:nvPr/>
        </p:nvPicPr>
        <p:blipFill rotWithShape="1">
          <a:blip r:embed="rId7">
            <a:alphaModFix/>
          </a:blip>
          <a:srcRect b="0" l="0" r="0" t="1874"/>
          <a:stretch/>
        </p:blipFill>
        <p:spPr>
          <a:xfrm>
            <a:off x="7517825" y="125600"/>
            <a:ext cx="4445575" cy="6580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3557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What We’re Doing</a:t>
            </a:r>
            <a:endParaRPr>
              <a:highlight>
                <a:srgbClr val="FFFFFF"/>
              </a:highlight>
            </a:endParaRPr>
          </a:p>
        </p:txBody>
      </p:sp>
      <p:sp>
        <p:nvSpPr>
          <p:cNvPr id="147" name="Google Shape;147;p2"/>
          <p:cNvSpPr txBox="1"/>
          <p:nvPr>
            <p:ph idx="1" type="body"/>
          </p:nvPr>
        </p:nvSpPr>
        <p:spPr>
          <a:xfrm>
            <a:off x="838200" y="1825625"/>
            <a:ext cx="67183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lang="en-US" sz="2800">
                <a:solidFill>
                  <a:srgbClr val="FFFFFF"/>
                </a:solidFill>
                <a:latin typeface="Calibri"/>
                <a:ea typeface="Calibri"/>
                <a:cs typeface="Calibri"/>
                <a:sym typeface="Calibri"/>
              </a:rPr>
              <a:t>SoundByte aims to organize a user’s music library in a fresh light to provoke new creative ideas. We suggest songs that might make for a good music sample, mix, mashup, or fade out.</a:t>
            </a:r>
            <a:endParaRPr sz="2800">
              <a:solidFill>
                <a:srgbClr val="FFFFFF"/>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solidFill>
                <a:srgbClr val="FFFFFF"/>
              </a:solidFill>
              <a:latin typeface="Calibri"/>
              <a:ea typeface="Calibri"/>
              <a:cs typeface="Calibri"/>
              <a:sym typeface="Calibri"/>
            </a:endParaRPr>
          </a:p>
          <a:p>
            <a:pPr indent="0" lvl="0" marL="228600" marR="0" rtl="0" algn="l">
              <a:lnSpc>
                <a:spcPct val="90000"/>
              </a:lnSpc>
              <a:spcBef>
                <a:spcPts val="0"/>
              </a:spcBef>
              <a:spcAft>
                <a:spcPts val="0"/>
              </a:spcAft>
              <a:buSzPts val="1800"/>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5419bd9e70_0_16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700"/>
              <a:buNone/>
            </a:pPr>
            <a:r>
              <a:rPr lang="en-US" sz="4400">
                <a:solidFill>
                  <a:schemeClr val="dk1"/>
                </a:solidFill>
                <a:highlight>
                  <a:srgbClr val="FFFFFF"/>
                </a:highlight>
                <a:latin typeface="Calibri"/>
                <a:ea typeface="Calibri"/>
                <a:cs typeface="Calibri"/>
                <a:sym typeface="Calibri"/>
              </a:rPr>
              <a:t>Roles and Responsibilities </a:t>
            </a:r>
            <a:endParaRPr sz="4400">
              <a:solidFill>
                <a:schemeClr val="dk1"/>
              </a:solidFill>
              <a:highlight>
                <a:srgbClr val="FFFFFF"/>
              </a:highlight>
              <a:latin typeface="Calibri"/>
              <a:ea typeface="Calibri"/>
              <a:cs typeface="Calibri"/>
              <a:sym typeface="Calibri"/>
            </a:endParaRPr>
          </a:p>
        </p:txBody>
      </p:sp>
      <p:sp>
        <p:nvSpPr>
          <p:cNvPr id="153" name="Google Shape;153;g5419bd9e70_0_16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Brandon Clarke:</a:t>
            </a:r>
            <a:endParaRPr/>
          </a:p>
          <a:p>
            <a:pPr indent="0" lvl="0" marL="0" rtl="0" algn="l">
              <a:lnSpc>
                <a:spcPct val="90000"/>
              </a:lnSpc>
              <a:spcBef>
                <a:spcPts val="1000"/>
              </a:spcBef>
              <a:spcAft>
                <a:spcPts val="0"/>
              </a:spcAft>
              <a:buSzPts val="1800"/>
              <a:buNone/>
            </a:pPr>
            <a:r>
              <a:rPr lang="en-US"/>
              <a:t>	ML/Suggestion component. Science, Research</a:t>
            </a:r>
            <a:endParaRPr/>
          </a:p>
          <a:p>
            <a:pPr indent="457200" lvl="0" marL="0" rtl="0" algn="l">
              <a:lnSpc>
                <a:spcPct val="90000"/>
              </a:lnSpc>
              <a:spcBef>
                <a:spcPts val="1000"/>
              </a:spcBef>
              <a:spcAft>
                <a:spcPts val="0"/>
              </a:spcAft>
              <a:buSzPts val="1800"/>
              <a:buNone/>
            </a:pPr>
            <a:r>
              <a:rPr lang="en-US"/>
              <a:t>ML/Suggestion development</a:t>
            </a:r>
            <a:endParaRPr/>
          </a:p>
          <a:p>
            <a:pPr indent="0" lvl="0" marL="0" rtl="0" algn="l">
              <a:lnSpc>
                <a:spcPct val="90000"/>
              </a:lnSpc>
              <a:spcBef>
                <a:spcPts val="1000"/>
              </a:spcBef>
              <a:spcAft>
                <a:spcPts val="0"/>
              </a:spcAft>
              <a:buSzPts val="1800"/>
              <a:buNone/>
            </a:pPr>
            <a:r>
              <a:rPr lang="en-US"/>
              <a:t>Jiwoun Kim:</a:t>
            </a:r>
            <a:endParaRPr/>
          </a:p>
          <a:p>
            <a:pPr indent="0" lvl="0" marL="0" rtl="0" algn="l">
              <a:lnSpc>
                <a:spcPct val="90000"/>
              </a:lnSpc>
              <a:spcBef>
                <a:spcPts val="1000"/>
              </a:spcBef>
              <a:spcAft>
                <a:spcPts val="0"/>
              </a:spcAft>
              <a:buSzPts val="1800"/>
              <a:buNone/>
            </a:pPr>
            <a:r>
              <a:rPr lang="en-US"/>
              <a:t>	frontend design &amp; development</a:t>
            </a:r>
            <a:endParaRPr/>
          </a:p>
          <a:p>
            <a:pPr indent="0" lvl="0" marL="0" rtl="0" algn="l">
              <a:lnSpc>
                <a:spcPct val="90000"/>
              </a:lnSpc>
              <a:spcBef>
                <a:spcPts val="1000"/>
              </a:spcBef>
              <a:spcAft>
                <a:spcPts val="0"/>
              </a:spcAft>
              <a:buSzPts val="1800"/>
              <a:buNone/>
            </a:pPr>
            <a:r>
              <a:rPr lang="en-US"/>
              <a:t>	backend development</a:t>
            </a:r>
            <a:endParaRPr/>
          </a:p>
          <a:p>
            <a:pPr indent="0" lvl="0" marL="0" rtl="0" algn="l">
              <a:lnSpc>
                <a:spcPct val="90000"/>
              </a:lnSpc>
              <a:spcBef>
                <a:spcPts val="1000"/>
              </a:spcBef>
              <a:spcAft>
                <a:spcPts val="0"/>
              </a:spcAft>
              <a:buSzPts val="1800"/>
              <a:buNone/>
            </a:pPr>
            <a:r>
              <a:rPr lang="en-US"/>
              <a:t>Mason Lane</a:t>
            </a:r>
            <a:endParaRPr/>
          </a:p>
          <a:p>
            <a:pPr indent="0" lvl="0" marL="0" rtl="0" algn="l">
              <a:lnSpc>
                <a:spcPct val="90000"/>
              </a:lnSpc>
              <a:spcBef>
                <a:spcPts val="1000"/>
              </a:spcBef>
              <a:spcAft>
                <a:spcPts val="0"/>
              </a:spcAft>
              <a:buSzPts val="1800"/>
              <a:buNone/>
            </a:pPr>
            <a:r>
              <a:rPr lang="en-US"/>
              <a:t>	Scrum Master</a:t>
            </a:r>
            <a:endParaRPr/>
          </a:p>
          <a:p>
            <a:pPr indent="0" lvl="0" marL="0" rtl="0" algn="l">
              <a:lnSpc>
                <a:spcPct val="90000"/>
              </a:lnSpc>
              <a:spcBef>
                <a:spcPts val="1000"/>
              </a:spcBef>
              <a:spcAft>
                <a:spcPts val="0"/>
              </a:spcAft>
              <a:buSzPts val="1800"/>
              <a:buNone/>
            </a:pPr>
            <a:r>
              <a:rPr lang="en-US"/>
              <a:t>	backend/frontend architecture</a:t>
            </a:r>
            <a:endParaRPr/>
          </a:p>
          <a:p>
            <a:pPr indent="0" lvl="0" marL="0" rtl="0" algn="l">
              <a:lnSpc>
                <a:spcPct val="90000"/>
              </a:lnSpc>
              <a:spcBef>
                <a:spcPts val="1000"/>
              </a:spcBef>
              <a:spcAft>
                <a:spcPts val="0"/>
              </a:spcAft>
              <a:buSzPts val="1800"/>
              <a:buNone/>
            </a:pPr>
            <a:r>
              <a:rPr lang="en-US"/>
              <a:t>	backend development, feature extraction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ced073b018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3700"/>
              <a:buFont typeface="Arial"/>
              <a:buNone/>
            </a:pPr>
            <a:r>
              <a:rPr lang="en-US" sz="4400">
                <a:solidFill>
                  <a:schemeClr val="dk1"/>
                </a:solidFill>
                <a:highlight>
                  <a:schemeClr val="lt1"/>
                </a:highlight>
                <a:latin typeface="Calibri"/>
                <a:ea typeface="Calibri"/>
                <a:cs typeface="Calibri"/>
                <a:sym typeface="Calibri"/>
              </a:rPr>
              <a:t>Requirements Gathering </a:t>
            </a:r>
            <a:endParaRPr sz="44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59" name="Google Shape;159;gced073b018_0_5"/>
          <p:cNvSpPr txBox="1"/>
          <p:nvPr>
            <p:ph idx="1" type="body"/>
          </p:nvPr>
        </p:nvSpPr>
        <p:spPr>
          <a:xfrm>
            <a:off x="838200" y="1825625"/>
            <a:ext cx="57000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Started with Empathy Mapping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Affinity </a:t>
            </a:r>
            <a:r>
              <a:rPr lang="en-US">
                <a:solidFill>
                  <a:srgbClr val="FFFFFF"/>
                </a:solidFill>
              </a:rPr>
              <a:t>Diagramming</a:t>
            </a:r>
            <a:r>
              <a:rPr lang="en-US">
                <a:solidFill>
                  <a:srgbClr val="FFFFFF"/>
                </a:solidFill>
              </a:rPr>
              <a:t> &amp; User Stories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Requirements document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Derived Storyboards &amp; eventually roadmap on Jira</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Compiled risk </a:t>
            </a:r>
            <a:r>
              <a:rPr lang="en-US">
                <a:solidFill>
                  <a:srgbClr val="FFFFFF"/>
                </a:solidFill>
              </a:rPr>
              <a:t>assessment</a:t>
            </a:r>
            <a:r>
              <a:rPr lang="en-US">
                <a:solidFill>
                  <a:srgbClr val="FFFFFF"/>
                </a:solidFill>
              </a:rPr>
              <a:t> &amp; response documents </a:t>
            </a:r>
            <a:endParaRPr>
              <a:solidFill>
                <a:srgbClr val="FFFFFF"/>
              </a:solidFill>
            </a:endParaRPr>
          </a:p>
          <a:p>
            <a:pPr indent="0" lvl="0" marL="0" rtl="0" algn="l">
              <a:lnSpc>
                <a:spcPct val="150000"/>
              </a:lnSpc>
              <a:spcBef>
                <a:spcPts val="1000"/>
              </a:spcBef>
              <a:spcAft>
                <a:spcPts val="0"/>
              </a:spcAft>
              <a:buNone/>
            </a:pPr>
            <a:r>
              <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US">
                <a:solidFill>
                  <a:srgbClr val="FFFFFF"/>
                </a:solidFill>
              </a:rPr>
              <a:t>Experimenting on AWS </a:t>
            </a:r>
            <a:endParaRPr>
              <a:solidFill>
                <a:srgbClr val="FFFFFF"/>
              </a:solidFill>
            </a:endParaRPr>
          </a:p>
          <a:p>
            <a:pPr indent="-342900" lvl="1" marL="914400" rtl="0" algn="l">
              <a:lnSpc>
                <a:spcPct val="150000"/>
              </a:lnSpc>
              <a:spcBef>
                <a:spcPts val="0"/>
              </a:spcBef>
              <a:spcAft>
                <a:spcPts val="0"/>
              </a:spcAft>
              <a:buClr>
                <a:srgbClr val="FFFFFF"/>
              </a:buClr>
              <a:buSzPts val="1800"/>
              <a:buChar char="○"/>
            </a:pPr>
            <a:r>
              <a:rPr lang="en-US">
                <a:solidFill>
                  <a:srgbClr val="FFFFFF"/>
                </a:solidFill>
              </a:rPr>
              <a:t>Redesign &amp; </a:t>
            </a:r>
            <a:r>
              <a:rPr lang="en-US">
                <a:solidFill>
                  <a:srgbClr val="FFFFFF"/>
                </a:solidFill>
              </a:rPr>
              <a:t>finalized</a:t>
            </a:r>
            <a:r>
              <a:rPr lang="en-US">
                <a:solidFill>
                  <a:srgbClr val="FFFFFF"/>
                </a:solidFill>
              </a:rPr>
              <a:t> Storyboard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Exploring machine learning/feature extraction/suggestion  methods &amp; solutions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Other documentation including business case</a:t>
            </a:r>
            <a:endParaRPr>
              <a:solidFill>
                <a:srgbClr val="FFFFFF"/>
              </a:solidFill>
            </a:endParaRPr>
          </a:p>
        </p:txBody>
      </p:sp>
      <p:pic>
        <p:nvPicPr>
          <p:cNvPr id="160" name="Google Shape;160;gced073b018_0_5"/>
          <p:cNvPicPr preferRelativeResize="0"/>
          <p:nvPr/>
        </p:nvPicPr>
        <p:blipFill>
          <a:blip r:embed="rId3">
            <a:alphaModFix/>
          </a:blip>
          <a:stretch>
            <a:fillRect/>
          </a:stretch>
        </p:blipFill>
        <p:spPr>
          <a:xfrm>
            <a:off x="7040225" y="1825615"/>
            <a:ext cx="4313576" cy="1325700"/>
          </a:xfrm>
          <a:prstGeom prst="rect">
            <a:avLst/>
          </a:prstGeom>
          <a:noFill/>
          <a:ln>
            <a:noFill/>
          </a:ln>
        </p:spPr>
      </p:pic>
      <p:pic>
        <p:nvPicPr>
          <p:cNvPr descr="GitHub - MTG/essentia: C++ library for audio and music analysis,  description and synthesis, including Python bindings" id="161" name="Google Shape;161;gced073b018_0_5"/>
          <p:cNvPicPr preferRelativeResize="0"/>
          <p:nvPr/>
        </p:nvPicPr>
        <p:blipFill rotWithShape="1">
          <a:blip r:embed="rId4">
            <a:alphaModFix/>
          </a:blip>
          <a:srcRect b="31574" l="6760" r="6794" t="29192"/>
          <a:stretch/>
        </p:blipFill>
        <p:spPr>
          <a:xfrm>
            <a:off x="7414313" y="5296375"/>
            <a:ext cx="3565402" cy="809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ed073b018_0_1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UI Design</a:t>
            </a:r>
            <a:endParaRPr sz="4400">
              <a:solidFill>
                <a:schemeClr val="dk1"/>
              </a:solidFill>
              <a:highlight>
                <a:schemeClr val="lt1"/>
              </a:highlight>
              <a:latin typeface="Calibri"/>
              <a:ea typeface="Calibri"/>
              <a:cs typeface="Calibri"/>
              <a:sym typeface="Calibri"/>
            </a:endParaRPr>
          </a:p>
        </p:txBody>
      </p:sp>
      <p:sp>
        <p:nvSpPr>
          <p:cNvPr id="167" name="Google Shape;167;gced073b018_0_10"/>
          <p:cNvSpPr txBox="1"/>
          <p:nvPr>
            <p:ph idx="1" type="body"/>
          </p:nvPr>
        </p:nvSpPr>
        <p:spPr>
          <a:xfrm>
            <a:off x="838200" y="1444625"/>
            <a:ext cx="10515600" cy="4351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Clr>
                <a:schemeClr val="lt1"/>
              </a:buClr>
              <a:buSzPts val="2200"/>
              <a:buChar char="●"/>
            </a:pPr>
            <a:r>
              <a:rPr lang="en-US" sz="2200"/>
              <a:t>LoFi design stack: Web application design pattern </a:t>
            </a:r>
            <a:endParaRPr sz="2200"/>
          </a:p>
          <a:p>
            <a:pPr indent="-368300" lvl="0" marL="457200" rtl="0" algn="l">
              <a:spcBef>
                <a:spcPts val="0"/>
              </a:spcBef>
              <a:spcAft>
                <a:spcPts val="0"/>
              </a:spcAft>
              <a:buSzPts val="2200"/>
              <a:buChar char="●"/>
            </a:pPr>
            <a:r>
              <a:rPr lang="en-US" sz="2200"/>
              <a:t> (Responsive and Progressive design pattern, </a:t>
            </a:r>
            <a:br>
              <a:rPr lang="en-US" sz="2200"/>
            </a:br>
            <a:r>
              <a:rPr lang="en-US" sz="2200"/>
              <a:t>                                          Accordance with using AWS as backend)</a:t>
            </a:r>
            <a:endParaRPr sz="2200"/>
          </a:p>
          <a:p>
            <a:pPr indent="0" lvl="0" marL="0" rtl="0" algn="l">
              <a:spcBef>
                <a:spcPts val="1000"/>
              </a:spcBef>
              <a:spcAft>
                <a:spcPts val="0"/>
              </a:spcAft>
              <a:buNone/>
            </a:pPr>
            <a:r>
              <a:t/>
            </a:r>
            <a:endParaRPr sz="2200"/>
          </a:p>
          <a:p>
            <a:pPr indent="-368300" lvl="0" marL="457200" rtl="0" algn="l">
              <a:spcBef>
                <a:spcPts val="1000"/>
              </a:spcBef>
              <a:spcAft>
                <a:spcPts val="0"/>
              </a:spcAft>
              <a:buClr>
                <a:schemeClr val="lt1"/>
              </a:buClr>
              <a:buSzPts val="2200"/>
              <a:buChar char="●"/>
            </a:pPr>
            <a:r>
              <a:rPr lang="en-US" sz="2200"/>
              <a:t>HiFi design stack: Javascript(Native), DOM, Typescript, CSS, and HTML</a:t>
            </a:r>
            <a:br>
              <a:rPr lang="en-US" sz="2200"/>
            </a:br>
            <a:r>
              <a:rPr lang="en-US" sz="2200"/>
              <a:t>                                        (Changed to use python frameworks for our backend)</a:t>
            </a:r>
            <a:endParaRPr sz="2200"/>
          </a:p>
        </p:txBody>
      </p:sp>
      <p:pic>
        <p:nvPicPr>
          <p:cNvPr id="168" name="Google Shape;168;gced073b018_0_10"/>
          <p:cNvPicPr preferRelativeResize="0"/>
          <p:nvPr/>
        </p:nvPicPr>
        <p:blipFill>
          <a:blip r:embed="rId3">
            <a:alphaModFix/>
          </a:blip>
          <a:stretch>
            <a:fillRect/>
          </a:stretch>
        </p:blipFill>
        <p:spPr>
          <a:xfrm>
            <a:off x="1026575" y="3710125"/>
            <a:ext cx="3455076" cy="2675725"/>
          </a:xfrm>
          <a:prstGeom prst="rect">
            <a:avLst/>
          </a:prstGeom>
          <a:noFill/>
          <a:ln>
            <a:noFill/>
          </a:ln>
        </p:spPr>
      </p:pic>
      <p:sp>
        <p:nvSpPr>
          <p:cNvPr id="169" name="Google Shape;169;gced073b018_0_10"/>
          <p:cNvSpPr txBox="1"/>
          <p:nvPr/>
        </p:nvSpPr>
        <p:spPr>
          <a:xfrm>
            <a:off x="1406634" y="6304275"/>
            <a:ext cx="311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ato"/>
                <a:ea typeface="Lato"/>
                <a:cs typeface="Lato"/>
                <a:sym typeface="Lato"/>
              </a:rPr>
              <a:t>Fig. LoFi design : Criteria Suggestion</a:t>
            </a:r>
            <a:endParaRPr sz="1200">
              <a:solidFill>
                <a:schemeClr val="lt1"/>
              </a:solidFill>
              <a:latin typeface="Lato"/>
              <a:ea typeface="Lato"/>
              <a:cs typeface="Lato"/>
              <a:sym typeface="Lato"/>
            </a:endParaRPr>
          </a:p>
        </p:txBody>
      </p:sp>
      <p:pic>
        <p:nvPicPr>
          <p:cNvPr id="170" name="Google Shape;170;gced073b018_0_10"/>
          <p:cNvPicPr preferRelativeResize="0"/>
          <p:nvPr/>
        </p:nvPicPr>
        <p:blipFill>
          <a:blip r:embed="rId4">
            <a:alphaModFix/>
          </a:blip>
          <a:stretch>
            <a:fillRect/>
          </a:stretch>
        </p:blipFill>
        <p:spPr>
          <a:xfrm>
            <a:off x="4808114" y="3638475"/>
            <a:ext cx="2616424" cy="2725424"/>
          </a:xfrm>
          <a:prstGeom prst="rect">
            <a:avLst/>
          </a:prstGeom>
          <a:noFill/>
          <a:ln>
            <a:noFill/>
          </a:ln>
        </p:spPr>
      </p:pic>
      <p:sp>
        <p:nvSpPr>
          <p:cNvPr id="171" name="Google Shape;171;gced073b018_0_10"/>
          <p:cNvSpPr txBox="1"/>
          <p:nvPr/>
        </p:nvSpPr>
        <p:spPr>
          <a:xfrm>
            <a:off x="4750509" y="6304263"/>
            <a:ext cx="292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ato"/>
                <a:ea typeface="Lato"/>
                <a:cs typeface="Lato"/>
                <a:sym typeface="Lato"/>
              </a:rPr>
              <a:t>Fig. HiFai design : Suggestion by a song</a:t>
            </a:r>
            <a:endParaRPr sz="1200">
              <a:solidFill>
                <a:schemeClr val="lt1"/>
              </a:solidFill>
              <a:latin typeface="Lato"/>
              <a:ea typeface="Lato"/>
              <a:cs typeface="Lato"/>
              <a:sym typeface="Lato"/>
            </a:endParaRPr>
          </a:p>
        </p:txBody>
      </p:sp>
      <p:pic>
        <p:nvPicPr>
          <p:cNvPr id="172" name="Google Shape;172;gced073b018_0_10"/>
          <p:cNvPicPr preferRelativeResize="0"/>
          <p:nvPr/>
        </p:nvPicPr>
        <p:blipFill>
          <a:blip r:embed="rId5">
            <a:alphaModFix/>
          </a:blip>
          <a:stretch>
            <a:fillRect/>
          </a:stretch>
        </p:blipFill>
        <p:spPr>
          <a:xfrm>
            <a:off x="7754901" y="3638475"/>
            <a:ext cx="2784444" cy="2725426"/>
          </a:xfrm>
          <a:prstGeom prst="rect">
            <a:avLst/>
          </a:prstGeom>
          <a:noFill/>
          <a:ln>
            <a:noFill/>
          </a:ln>
        </p:spPr>
      </p:pic>
      <p:sp>
        <p:nvSpPr>
          <p:cNvPr id="173" name="Google Shape;173;gced073b018_0_10"/>
          <p:cNvSpPr txBox="1"/>
          <p:nvPr/>
        </p:nvSpPr>
        <p:spPr>
          <a:xfrm>
            <a:off x="7724200" y="6304275"/>
            <a:ext cx="332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ato"/>
                <a:ea typeface="Lato"/>
                <a:cs typeface="Lato"/>
                <a:sym typeface="Lato"/>
              </a:rPr>
              <a:t>Fig.  working application : Suggestion by a song</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Data Dictionary.png" id="178" name="Google Shape;178;gced073b018_0_15"/>
          <p:cNvPicPr preferRelativeResize="0"/>
          <p:nvPr/>
        </p:nvPicPr>
        <p:blipFill rotWithShape="1">
          <a:blip r:embed="rId3">
            <a:alphaModFix/>
          </a:blip>
          <a:srcRect b="0" l="0" r="56096" t="0"/>
          <a:stretch/>
        </p:blipFill>
        <p:spPr>
          <a:xfrm rot="-372945">
            <a:off x="6202450" y="1073024"/>
            <a:ext cx="5352825" cy="3429000"/>
          </a:xfrm>
          <a:prstGeom prst="rect">
            <a:avLst/>
          </a:prstGeom>
          <a:noFill/>
          <a:ln cap="flat" cmpd="sng" w="19050">
            <a:solidFill>
              <a:srgbClr val="000000"/>
            </a:solidFill>
            <a:prstDash val="solid"/>
            <a:round/>
            <a:headEnd len="sm" w="sm" type="none"/>
            <a:tailEnd len="sm" w="sm" type="none"/>
          </a:ln>
        </p:spPr>
      </p:pic>
      <p:pic>
        <p:nvPicPr>
          <p:cNvPr descr="activity.png" id="179" name="Google Shape;179;gced073b018_0_15"/>
          <p:cNvPicPr preferRelativeResize="0"/>
          <p:nvPr/>
        </p:nvPicPr>
        <p:blipFill rotWithShape="1">
          <a:blip r:embed="rId4">
            <a:alphaModFix/>
          </a:blip>
          <a:srcRect b="0" l="0" r="62577" t="0"/>
          <a:stretch/>
        </p:blipFill>
        <p:spPr>
          <a:xfrm rot="-306530">
            <a:off x="7629425" y="3013113"/>
            <a:ext cx="4562577" cy="3838575"/>
          </a:xfrm>
          <a:prstGeom prst="rect">
            <a:avLst/>
          </a:prstGeom>
          <a:noFill/>
          <a:ln cap="flat" cmpd="sng" w="19050">
            <a:solidFill>
              <a:srgbClr val="000000"/>
            </a:solidFill>
            <a:prstDash val="solid"/>
            <a:round/>
            <a:headEnd len="sm" w="sm" type="none"/>
            <a:tailEnd len="sm" w="sm" type="none"/>
          </a:ln>
        </p:spPr>
      </p:pic>
      <p:sp>
        <p:nvSpPr>
          <p:cNvPr id="180" name="Google Shape;180;gced073b018_0_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3700"/>
              <a:buFont typeface="Arial"/>
              <a:buNone/>
            </a:pPr>
            <a:r>
              <a:rPr lang="en-US" sz="4400">
                <a:solidFill>
                  <a:schemeClr val="dk1"/>
                </a:solidFill>
                <a:highlight>
                  <a:schemeClr val="lt1"/>
                </a:highlight>
                <a:latin typeface="Calibri"/>
                <a:ea typeface="Calibri"/>
                <a:cs typeface="Calibri"/>
                <a:sym typeface="Calibri"/>
              </a:rPr>
              <a:t>Architecture </a:t>
            </a:r>
            <a:endParaRPr sz="44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81" name="Google Shape;181;gced073b018_0_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FFFFFF"/>
              </a:buClr>
              <a:buSzPts val="1800"/>
              <a:buChar char="●"/>
            </a:pPr>
            <a:r>
              <a:rPr lang="en-US">
                <a:solidFill>
                  <a:srgbClr val="FFFFFF"/>
                </a:solidFill>
              </a:rPr>
              <a:t>Use case diagrams</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MVC pattern</a:t>
            </a:r>
            <a:endParaRPr>
              <a:solidFill>
                <a:srgbClr val="FFFFFF"/>
              </a:solidFill>
            </a:endParaRPr>
          </a:p>
          <a:p>
            <a:pPr indent="0" lvl="0" marL="0" rtl="0" algn="l">
              <a:spcBef>
                <a:spcPts val="1000"/>
              </a:spcBef>
              <a:spcAft>
                <a:spcPts val="0"/>
              </a:spcAft>
              <a:buNone/>
            </a:pPr>
            <a:r>
              <a:t/>
            </a:r>
            <a:endParaRPr>
              <a:solidFill>
                <a:srgbClr val="FFFFFF"/>
              </a:solidFill>
            </a:endParaRPr>
          </a:p>
          <a:p>
            <a:pPr indent="0" lvl="0" marL="0" rtl="0" algn="l">
              <a:spcBef>
                <a:spcPts val="1000"/>
              </a:spcBef>
              <a:spcAft>
                <a:spcPts val="0"/>
              </a:spcAft>
              <a:buNone/>
            </a:pPr>
            <a:r>
              <a:rPr lang="en-US">
                <a:solidFill>
                  <a:srgbClr val="FFFFFF"/>
                </a:solidFill>
              </a:rPr>
              <a:t>Deriving further</a:t>
            </a:r>
            <a:endParaRPr>
              <a:solidFill>
                <a:srgbClr val="FFFFFF"/>
              </a:solidFill>
            </a:endParaRPr>
          </a:p>
          <a:p>
            <a:pPr indent="0" lvl="0" marL="0" rtl="0" algn="l">
              <a:spcBef>
                <a:spcPts val="1000"/>
              </a:spcBef>
              <a:spcAft>
                <a:spcPts val="0"/>
              </a:spcAft>
              <a:buNone/>
            </a:pPr>
            <a:r>
              <a:t/>
            </a:r>
            <a:endParaRPr>
              <a:solidFill>
                <a:srgbClr val="FFFFFF"/>
              </a:solidFill>
            </a:endParaRPr>
          </a:p>
          <a:p>
            <a:pPr indent="-342900" lvl="0" marL="457200" rtl="0" algn="l">
              <a:spcBef>
                <a:spcPts val="1000"/>
              </a:spcBef>
              <a:spcAft>
                <a:spcPts val="0"/>
              </a:spcAft>
              <a:buClr>
                <a:srgbClr val="FFFFFF"/>
              </a:buClr>
              <a:buSzPts val="1800"/>
              <a:buChar char="●"/>
            </a:pPr>
            <a:r>
              <a:rPr lang="en-US">
                <a:solidFill>
                  <a:srgbClr val="FFFFFF"/>
                </a:solidFill>
              </a:rPr>
              <a:t>Class Model</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Data Dictionary</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Activity Diagrams</a:t>
            </a:r>
            <a:endParaRPr>
              <a:solidFill>
                <a:srgbClr val="FFFFFF"/>
              </a:solidFill>
            </a:endParaRPr>
          </a:p>
        </p:txBody>
      </p:sp>
      <p:pic>
        <p:nvPicPr>
          <p:cNvPr descr="classModel.png" id="182" name="Google Shape;182;gced073b018_0_15"/>
          <p:cNvPicPr preferRelativeResize="0"/>
          <p:nvPr/>
        </p:nvPicPr>
        <p:blipFill>
          <a:blip r:embed="rId5">
            <a:alphaModFix/>
          </a:blip>
          <a:stretch>
            <a:fillRect/>
          </a:stretch>
        </p:blipFill>
        <p:spPr>
          <a:xfrm>
            <a:off x="5621675" y="3874950"/>
            <a:ext cx="6349974" cy="2301875"/>
          </a:xfrm>
          <a:prstGeom prst="rect">
            <a:avLst/>
          </a:prstGeom>
          <a:noFill/>
          <a:ln cap="flat" cmpd="sng" w="19050">
            <a:solidFill>
              <a:srgbClr val="000000"/>
            </a:solidFill>
            <a:prstDash val="solid"/>
            <a:round/>
            <a:headEnd len="sm" w="sm" type="none"/>
            <a:tailEnd len="sm" w="sm" type="none"/>
          </a:ln>
        </p:spPr>
      </p:pic>
      <p:pic>
        <p:nvPicPr>
          <p:cNvPr descr="mvc.png" id="183" name="Google Shape;183;gced073b018_0_15"/>
          <p:cNvPicPr preferRelativeResize="0"/>
          <p:nvPr/>
        </p:nvPicPr>
        <p:blipFill>
          <a:blip r:embed="rId6">
            <a:alphaModFix/>
          </a:blip>
          <a:stretch>
            <a:fillRect/>
          </a:stretch>
        </p:blipFill>
        <p:spPr>
          <a:xfrm rot="569653">
            <a:off x="6651001" y="4384925"/>
            <a:ext cx="3778375" cy="2136026"/>
          </a:xfrm>
          <a:prstGeom prst="rect">
            <a:avLst/>
          </a:prstGeom>
          <a:noFill/>
          <a:ln cap="flat" cmpd="sng" w="19050">
            <a:solidFill>
              <a:srgbClr val="000000"/>
            </a:solidFill>
            <a:prstDash val="solid"/>
            <a:round/>
            <a:headEnd len="sm" w="sm" type="none"/>
            <a:tailEnd len="sm" w="sm" type="none"/>
          </a:ln>
        </p:spPr>
      </p:pic>
      <p:pic>
        <p:nvPicPr>
          <p:cNvPr descr="activity diagrams.png" id="184" name="Google Shape;184;gced073b018_0_15"/>
          <p:cNvPicPr preferRelativeResize="0"/>
          <p:nvPr/>
        </p:nvPicPr>
        <p:blipFill rotWithShape="1">
          <a:blip r:embed="rId7">
            <a:alphaModFix/>
          </a:blip>
          <a:srcRect b="0" l="0" r="62962" t="0"/>
          <a:stretch/>
        </p:blipFill>
        <p:spPr>
          <a:xfrm rot="572569">
            <a:off x="7591800" y="112876"/>
            <a:ext cx="4515549" cy="2514600"/>
          </a:xfrm>
          <a:prstGeom prst="rect">
            <a:avLst/>
          </a:prstGeom>
          <a:noFill/>
          <a:ln cap="flat" cmpd="sng" w="19050">
            <a:solidFill>
              <a:srgbClr val="000000"/>
            </a:solidFill>
            <a:prstDash val="solid"/>
            <a:round/>
            <a:headEnd len="sm" w="sm" type="none"/>
            <a:tailEnd len="sm" w="sm" type="none"/>
          </a:ln>
        </p:spPr>
      </p:pic>
      <p:pic>
        <p:nvPicPr>
          <p:cNvPr descr="useCases.png" id="185" name="Google Shape;185;gced073b018_0_15"/>
          <p:cNvPicPr preferRelativeResize="0"/>
          <p:nvPr/>
        </p:nvPicPr>
        <p:blipFill>
          <a:blip r:embed="rId8">
            <a:alphaModFix/>
          </a:blip>
          <a:stretch>
            <a:fillRect/>
          </a:stretch>
        </p:blipFill>
        <p:spPr>
          <a:xfrm>
            <a:off x="5079999" y="793325"/>
            <a:ext cx="4030150" cy="5667424"/>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ced073b018_0_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 Frontend</a:t>
            </a:r>
            <a:endParaRPr/>
          </a:p>
        </p:txBody>
      </p:sp>
      <p:pic>
        <p:nvPicPr>
          <p:cNvPr id="191" name="Google Shape;191;gced073b018_0_20"/>
          <p:cNvPicPr preferRelativeResize="0"/>
          <p:nvPr/>
        </p:nvPicPr>
        <p:blipFill>
          <a:blip r:embed="rId3">
            <a:alphaModFix/>
          </a:blip>
          <a:stretch>
            <a:fillRect/>
          </a:stretch>
        </p:blipFill>
        <p:spPr>
          <a:xfrm>
            <a:off x="4727921" y="1938475"/>
            <a:ext cx="3768380" cy="986320"/>
          </a:xfrm>
          <a:prstGeom prst="rect">
            <a:avLst/>
          </a:prstGeom>
          <a:noFill/>
          <a:ln>
            <a:noFill/>
          </a:ln>
        </p:spPr>
      </p:pic>
      <p:pic>
        <p:nvPicPr>
          <p:cNvPr id="192" name="Google Shape;192;gced073b018_0_20"/>
          <p:cNvPicPr preferRelativeResize="0"/>
          <p:nvPr/>
        </p:nvPicPr>
        <p:blipFill>
          <a:blip r:embed="rId4">
            <a:alphaModFix/>
          </a:blip>
          <a:stretch>
            <a:fillRect/>
          </a:stretch>
        </p:blipFill>
        <p:spPr>
          <a:xfrm>
            <a:off x="4727921" y="2975625"/>
            <a:ext cx="3768375" cy="438511"/>
          </a:xfrm>
          <a:prstGeom prst="rect">
            <a:avLst/>
          </a:prstGeom>
          <a:noFill/>
          <a:ln>
            <a:noFill/>
          </a:ln>
        </p:spPr>
      </p:pic>
      <p:pic>
        <p:nvPicPr>
          <p:cNvPr id="193" name="Google Shape;193;gced073b018_0_20"/>
          <p:cNvPicPr preferRelativeResize="0"/>
          <p:nvPr/>
        </p:nvPicPr>
        <p:blipFill>
          <a:blip r:embed="rId5">
            <a:alphaModFix/>
          </a:blip>
          <a:stretch>
            <a:fillRect/>
          </a:stretch>
        </p:blipFill>
        <p:spPr>
          <a:xfrm>
            <a:off x="4727921" y="4084971"/>
            <a:ext cx="3768377" cy="529265"/>
          </a:xfrm>
          <a:prstGeom prst="rect">
            <a:avLst/>
          </a:prstGeom>
          <a:noFill/>
          <a:ln>
            <a:noFill/>
          </a:ln>
        </p:spPr>
      </p:pic>
      <p:pic>
        <p:nvPicPr>
          <p:cNvPr id="194" name="Google Shape;194;gced073b018_0_20"/>
          <p:cNvPicPr preferRelativeResize="0"/>
          <p:nvPr/>
        </p:nvPicPr>
        <p:blipFill>
          <a:blip r:embed="rId6">
            <a:alphaModFix/>
          </a:blip>
          <a:stretch>
            <a:fillRect/>
          </a:stretch>
        </p:blipFill>
        <p:spPr>
          <a:xfrm>
            <a:off x="4727921" y="3469260"/>
            <a:ext cx="3768377" cy="569474"/>
          </a:xfrm>
          <a:prstGeom prst="rect">
            <a:avLst/>
          </a:prstGeom>
          <a:noFill/>
          <a:ln>
            <a:noFill/>
          </a:ln>
        </p:spPr>
      </p:pic>
      <p:pic>
        <p:nvPicPr>
          <p:cNvPr id="195" name="Google Shape;195;gced073b018_0_20"/>
          <p:cNvPicPr preferRelativeResize="0"/>
          <p:nvPr/>
        </p:nvPicPr>
        <p:blipFill>
          <a:blip r:embed="rId7">
            <a:alphaModFix/>
          </a:blip>
          <a:stretch>
            <a:fillRect/>
          </a:stretch>
        </p:blipFill>
        <p:spPr>
          <a:xfrm>
            <a:off x="8572500" y="4842350"/>
            <a:ext cx="3326900" cy="1432949"/>
          </a:xfrm>
          <a:prstGeom prst="rect">
            <a:avLst/>
          </a:prstGeom>
          <a:noFill/>
          <a:ln>
            <a:noFill/>
          </a:ln>
        </p:spPr>
      </p:pic>
      <p:pic>
        <p:nvPicPr>
          <p:cNvPr id="196" name="Google Shape;196;gced073b018_0_20"/>
          <p:cNvPicPr preferRelativeResize="0"/>
          <p:nvPr/>
        </p:nvPicPr>
        <p:blipFill>
          <a:blip r:embed="rId8">
            <a:alphaModFix/>
          </a:blip>
          <a:stretch>
            <a:fillRect/>
          </a:stretch>
        </p:blipFill>
        <p:spPr>
          <a:xfrm>
            <a:off x="8572500" y="1938475"/>
            <a:ext cx="3326901" cy="2851624"/>
          </a:xfrm>
          <a:prstGeom prst="rect">
            <a:avLst/>
          </a:prstGeom>
          <a:noFill/>
          <a:ln>
            <a:noFill/>
          </a:ln>
        </p:spPr>
      </p:pic>
      <p:sp>
        <p:nvSpPr>
          <p:cNvPr id="197" name="Google Shape;197;gced073b018_0_20"/>
          <p:cNvSpPr txBox="1"/>
          <p:nvPr>
            <p:ph idx="1" type="body"/>
          </p:nvPr>
        </p:nvSpPr>
        <p:spPr>
          <a:xfrm>
            <a:off x="57150" y="1692275"/>
            <a:ext cx="46368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FFFFFF"/>
              </a:buClr>
              <a:buSzPts val="1800"/>
              <a:buChar char="●"/>
            </a:pPr>
            <a:r>
              <a:rPr lang="en-US">
                <a:solidFill>
                  <a:srgbClr val="FFFFFF"/>
                </a:solidFill>
              </a:rPr>
              <a:t>We call a Library Data Object from JSON, which is generated by our middleware and back end.</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Input may be sent through the selection of various checkboxes, which send either a Song or Feature Object. This is sent to the backend to process the results. </a:t>
            </a:r>
            <a:endParaRPr>
              <a:solidFill>
                <a:srgbClr val="FFFFFF"/>
              </a:solidFill>
            </a:endParaRPr>
          </a:p>
          <a:p>
            <a:pPr indent="-342900" lvl="1" marL="914400" rtl="0" algn="l">
              <a:spcBef>
                <a:spcPts val="0"/>
              </a:spcBef>
              <a:spcAft>
                <a:spcPts val="0"/>
              </a:spcAft>
              <a:buClr>
                <a:srgbClr val="FFFFFF"/>
              </a:buClr>
              <a:buSzPts val="1800"/>
              <a:buChar char="○"/>
            </a:pPr>
            <a:r>
              <a:rPr lang="en-US">
                <a:solidFill>
                  <a:srgbClr val="FFFFFF"/>
                </a:solidFill>
              </a:rPr>
              <a:t>They may also select a random input</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Once the results(suggestion) generated as JSON, it gets presented on the screen by using DOM and javascript.</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Users are allowed to filter their library/results - and have limited input options to avoid errors.</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Users can play each song by pushing the play button they want.</a:t>
            </a:r>
            <a:endParaRPr>
              <a:solidFill>
                <a:srgbClr val="FFFFFF"/>
              </a:solidFill>
            </a:endParaRPr>
          </a:p>
        </p:txBody>
      </p:sp>
      <p:pic>
        <p:nvPicPr>
          <p:cNvPr id="198" name="Google Shape;198;gced073b018_0_20"/>
          <p:cNvPicPr preferRelativeResize="0"/>
          <p:nvPr/>
        </p:nvPicPr>
        <p:blipFill>
          <a:blip r:embed="rId9">
            <a:alphaModFix/>
          </a:blip>
          <a:stretch>
            <a:fillRect/>
          </a:stretch>
        </p:blipFill>
        <p:spPr>
          <a:xfrm>
            <a:off x="4727925" y="4660475"/>
            <a:ext cx="3768374" cy="540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ced073b018_0_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 Middleware</a:t>
            </a:r>
            <a:endParaRPr/>
          </a:p>
        </p:txBody>
      </p:sp>
      <p:sp>
        <p:nvSpPr>
          <p:cNvPr id="204" name="Google Shape;204;gced073b018_0_25"/>
          <p:cNvSpPr txBox="1"/>
          <p:nvPr>
            <p:ph idx="1" type="body"/>
          </p:nvPr>
        </p:nvSpPr>
        <p:spPr>
          <a:xfrm>
            <a:off x="838200" y="1825625"/>
            <a:ext cx="46368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FFFFFF"/>
              </a:buClr>
              <a:buSzPts val="1800"/>
              <a:buChar char="●"/>
            </a:pPr>
            <a:r>
              <a:rPr lang="en-US">
                <a:solidFill>
                  <a:srgbClr val="FFFFFF"/>
                </a:solidFill>
              </a:rPr>
              <a:t>Established generic types for important objects &amp; purposes </a:t>
            </a:r>
            <a:endParaRPr>
              <a:solidFill>
                <a:srgbClr val="FFFFFF"/>
              </a:solidFill>
            </a:endParaRPr>
          </a:p>
          <a:p>
            <a:pPr indent="-342900" lvl="1" marL="914400" rtl="0" algn="l">
              <a:spcBef>
                <a:spcPts val="0"/>
              </a:spcBef>
              <a:spcAft>
                <a:spcPts val="0"/>
              </a:spcAft>
              <a:buClr>
                <a:srgbClr val="FFFFFF"/>
              </a:buClr>
              <a:buSzPts val="1800"/>
              <a:buChar char="○"/>
            </a:pPr>
            <a:r>
              <a:rPr lang="en-US"/>
              <a:t>Used to extend further meaningful types</a:t>
            </a:r>
            <a:endParaRPr/>
          </a:p>
          <a:p>
            <a:pPr indent="-342900" lvl="2" marL="1371600" rtl="0" algn="l">
              <a:spcBef>
                <a:spcPts val="0"/>
              </a:spcBef>
              <a:spcAft>
                <a:spcPts val="0"/>
              </a:spcAft>
              <a:buClr>
                <a:srgbClr val="FFFFFF"/>
              </a:buClr>
              <a:buSzPts val="1800"/>
              <a:buChar char="■"/>
            </a:pPr>
            <a:r>
              <a:rPr lang="en-US">
                <a:solidFill>
                  <a:srgbClr val="FFFFFF"/>
                </a:solidFill>
              </a:rPr>
              <a:t>Eg: Song/Feature Objects. Suggestion, SuggestionWSong, SuggestionWFeature</a:t>
            </a:r>
            <a:endParaRPr>
              <a:solidFill>
                <a:srgbClr val="FFFFFF"/>
              </a:solidFill>
            </a:endParaRPr>
          </a:p>
          <a:p>
            <a:pPr indent="-342900" lvl="0" marL="457200" rtl="0" algn="l">
              <a:spcBef>
                <a:spcPts val="0"/>
              </a:spcBef>
              <a:spcAft>
                <a:spcPts val="0"/>
              </a:spcAft>
              <a:buClr>
                <a:schemeClr val="lt1"/>
              </a:buClr>
              <a:buSzPts val="1800"/>
              <a:buChar char="●"/>
            </a:pPr>
            <a:r>
              <a:rPr lang="en-US">
                <a:solidFill>
                  <a:srgbClr val="FFFFFF"/>
                </a:solidFill>
              </a:rPr>
              <a:t>Use of TypeScript (TS) assisted with the frequent use of specific Objects - our Types. Allowed us to follow the architecture laid out more faithfully. </a:t>
            </a:r>
            <a:endParaRPr>
              <a:solidFill>
                <a:srgbClr val="FFFFFF"/>
              </a:solidFill>
            </a:endParaRPr>
          </a:p>
          <a:p>
            <a:pPr indent="0" lvl="0" marL="0" rtl="0" algn="l">
              <a:spcBef>
                <a:spcPts val="1000"/>
              </a:spcBef>
              <a:spcAft>
                <a:spcPts val="0"/>
              </a:spcAft>
              <a:buNone/>
            </a:pPr>
            <a:r>
              <a:t/>
            </a:r>
            <a:endParaRPr>
              <a:solidFill>
                <a:srgbClr val="FFFFFF"/>
              </a:solidFill>
            </a:endParaRPr>
          </a:p>
          <a:p>
            <a:pPr indent="-342900" lvl="0" marL="457200" rtl="0" algn="l">
              <a:spcBef>
                <a:spcPts val="1000"/>
              </a:spcBef>
              <a:spcAft>
                <a:spcPts val="0"/>
              </a:spcAft>
              <a:buClr>
                <a:srgbClr val="FFFFFF"/>
              </a:buClr>
              <a:buSzPts val="1800"/>
              <a:buChar char="●"/>
            </a:pPr>
            <a:r>
              <a:rPr lang="en-US">
                <a:solidFill>
                  <a:srgbClr val="FFFFFF"/>
                </a:solidFill>
              </a:rPr>
              <a:t>Backbone for communication between Python and NodeJS</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Passes requests made on the frontend </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Extendable </a:t>
            </a:r>
            <a:endParaRPr>
              <a:solidFill>
                <a:srgbClr val="FFFFFF"/>
              </a:solidFill>
            </a:endParaRPr>
          </a:p>
          <a:p>
            <a:pPr indent="0" lvl="0" marL="0" rtl="0" algn="l">
              <a:spcBef>
                <a:spcPts val="1000"/>
              </a:spcBef>
              <a:spcAft>
                <a:spcPts val="0"/>
              </a:spcAft>
              <a:buNone/>
            </a:pPr>
            <a:r>
              <a:t/>
            </a:r>
            <a:endParaRPr>
              <a:solidFill>
                <a:srgbClr val="FFFFFF"/>
              </a:solidFill>
            </a:endParaRPr>
          </a:p>
        </p:txBody>
      </p:sp>
      <p:pic>
        <p:nvPicPr>
          <p:cNvPr id="205" name="Google Shape;205;gced073b018_0_25"/>
          <p:cNvPicPr preferRelativeResize="0"/>
          <p:nvPr/>
        </p:nvPicPr>
        <p:blipFill rotWithShape="1">
          <a:blip r:embed="rId3">
            <a:alphaModFix/>
          </a:blip>
          <a:srcRect b="0" l="0" r="0" t="0"/>
          <a:stretch/>
        </p:blipFill>
        <p:spPr>
          <a:xfrm>
            <a:off x="6380475" y="3427650"/>
            <a:ext cx="5744550" cy="712925"/>
          </a:xfrm>
          <a:prstGeom prst="rect">
            <a:avLst/>
          </a:prstGeom>
          <a:noFill/>
          <a:ln>
            <a:noFill/>
          </a:ln>
        </p:spPr>
      </p:pic>
      <p:pic>
        <p:nvPicPr>
          <p:cNvPr id="206" name="Google Shape;206;gced073b018_0_25"/>
          <p:cNvPicPr preferRelativeResize="0"/>
          <p:nvPr/>
        </p:nvPicPr>
        <p:blipFill rotWithShape="1">
          <a:blip r:embed="rId4">
            <a:alphaModFix/>
          </a:blip>
          <a:srcRect b="53016" l="0" r="0" t="0"/>
          <a:stretch/>
        </p:blipFill>
        <p:spPr>
          <a:xfrm>
            <a:off x="6380475" y="4084605"/>
            <a:ext cx="4600200" cy="2686371"/>
          </a:xfrm>
          <a:prstGeom prst="rect">
            <a:avLst/>
          </a:prstGeom>
          <a:noFill/>
          <a:ln>
            <a:noFill/>
          </a:ln>
        </p:spPr>
      </p:pic>
      <p:pic>
        <p:nvPicPr>
          <p:cNvPr descr="Data Dictionary.png" id="207" name="Google Shape;207;gced073b018_0_25"/>
          <p:cNvPicPr preferRelativeResize="0"/>
          <p:nvPr/>
        </p:nvPicPr>
        <p:blipFill rotWithShape="1">
          <a:blip r:embed="rId5">
            <a:alphaModFix/>
          </a:blip>
          <a:srcRect b="32902" l="0" r="82688" t="36996"/>
          <a:stretch/>
        </p:blipFill>
        <p:spPr>
          <a:xfrm>
            <a:off x="7412644" y="1628023"/>
            <a:ext cx="3680218" cy="1799625"/>
          </a:xfrm>
          <a:prstGeom prst="rect">
            <a:avLst/>
          </a:prstGeom>
          <a:noFill/>
          <a:ln>
            <a:noFill/>
          </a:ln>
        </p:spPr>
      </p:pic>
      <p:pic>
        <p:nvPicPr>
          <p:cNvPr descr="Data Dictionary.png" id="208" name="Google Shape;208;gced073b018_0_25"/>
          <p:cNvPicPr preferRelativeResize="0"/>
          <p:nvPr/>
        </p:nvPicPr>
        <p:blipFill rotWithShape="1">
          <a:blip r:embed="rId5">
            <a:alphaModFix/>
          </a:blip>
          <a:srcRect b="65269" l="5712" r="88812" t="20831"/>
          <a:stretch/>
        </p:blipFill>
        <p:spPr>
          <a:xfrm>
            <a:off x="10754675" y="5792655"/>
            <a:ext cx="1370349" cy="978321"/>
          </a:xfrm>
          <a:prstGeom prst="rect">
            <a:avLst/>
          </a:prstGeom>
          <a:noFill/>
          <a:ln>
            <a:noFill/>
          </a:ln>
        </p:spPr>
      </p:pic>
      <p:pic>
        <p:nvPicPr>
          <p:cNvPr descr="Data Dictionary.png" id="209" name="Google Shape;209;gced073b018_0_25"/>
          <p:cNvPicPr preferRelativeResize="0"/>
          <p:nvPr/>
        </p:nvPicPr>
        <p:blipFill rotWithShape="1">
          <a:blip r:embed="rId5">
            <a:alphaModFix/>
          </a:blip>
          <a:srcRect b="63002" l="0" r="94293" t="20698"/>
          <a:stretch/>
        </p:blipFill>
        <p:spPr>
          <a:xfrm>
            <a:off x="10754679" y="4084599"/>
            <a:ext cx="1370349" cy="110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ced073b018_0_8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Backend</a:t>
            </a:r>
            <a:r>
              <a:rPr lang="en-US" sz="4400">
                <a:solidFill>
                  <a:schemeClr val="dk1"/>
                </a:solidFill>
                <a:highlight>
                  <a:schemeClr val="lt1"/>
                </a:highlight>
                <a:latin typeface="Calibri"/>
                <a:ea typeface="Calibri"/>
                <a:cs typeface="Calibri"/>
                <a:sym typeface="Calibri"/>
              </a:rPr>
              <a:t> Extraction</a:t>
            </a:r>
            <a:endParaRPr>
              <a:solidFill>
                <a:srgbClr val="000000"/>
              </a:solidFill>
              <a:highlight>
                <a:srgbClr val="FFFFFF"/>
              </a:highlight>
            </a:endParaRPr>
          </a:p>
        </p:txBody>
      </p:sp>
      <p:sp>
        <p:nvSpPr>
          <p:cNvPr id="215" name="Google Shape;215;gced073b018_0_89"/>
          <p:cNvSpPr txBox="1"/>
          <p:nvPr>
            <p:ph idx="1" type="body"/>
          </p:nvPr>
        </p:nvSpPr>
        <p:spPr>
          <a:xfrm>
            <a:off x="838200" y="1825625"/>
            <a:ext cx="4561800" cy="4735800"/>
          </a:xfrm>
          <a:prstGeom prst="rect">
            <a:avLst/>
          </a:prstGeom>
        </p:spPr>
        <p:txBody>
          <a:bodyPr anchorCtr="0" anchor="t" bIns="45700" lIns="91425" spcFirstLastPara="1" rIns="91425" wrap="square" tIns="45700">
            <a:sp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Use of EssentiaJS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WASM trouble</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Introduction</a:t>
            </a:r>
            <a:r>
              <a:rPr lang="en-US">
                <a:solidFill>
                  <a:srgbClr val="FFFFFF"/>
                </a:solidFill>
              </a:rPr>
              <a:t> of web-workers</a:t>
            </a:r>
            <a:endParaRPr>
              <a:solidFill>
                <a:srgbClr val="FFFFFF"/>
              </a:solidFill>
            </a:endParaRPr>
          </a:p>
          <a:p>
            <a:pPr indent="0" lvl="0" marL="0" rtl="0" algn="l">
              <a:lnSpc>
                <a:spcPct val="150000"/>
              </a:lnSpc>
              <a:spcBef>
                <a:spcPts val="1000"/>
              </a:spcBef>
              <a:spcAft>
                <a:spcPts val="0"/>
              </a:spcAft>
              <a:buNone/>
            </a:pPr>
            <a:r>
              <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US">
                <a:solidFill>
                  <a:srgbClr val="FFFFFF"/>
                </a:solidFill>
              </a:rPr>
              <a:t>Reads tag metadata</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Measures song length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Decodes audio stream</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Extract important features with EssentiaJS + web-worker</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Save extracted songs to JSON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Loading times</a:t>
            </a:r>
            <a:endParaRPr>
              <a:solidFill>
                <a:srgbClr val="FFFFFF"/>
              </a:solidFill>
            </a:endParaRPr>
          </a:p>
        </p:txBody>
      </p:sp>
      <p:pic>
        <p:nvPicPr>
          <p:cNvPr id="216" name="Google Shape;216;gced073b018_0_89"/>
          <p:cNvPicPr preferRelativeResize="0"/>
          <p:nvPr/>
        </p:nvPicPr>
        <p:blipFill rotWithShape="1">
          <a:blip r:embed="rId3">
            <a:alphaModFix/>
          </a:blip>
          <a:srcRect b="50000" l="16394" r="18471" t="18638"/>
          <a:stretch/>
        </p:blipFill>
        <p:spPr>
          <a:xfrm>
            <a:off x="8072500" y="5440100"/>
            <a:ext cx="3847625" cy="1325701"/>
          </a:xfrm>
          <a:prstGeom prst="rect">
            <a:avLst/>
          </a:prstGeom>
          <a:noFill/>
          <a:ln cap="flat" cmpd="sng" w="19050">
            <a:solidFill>
              <a:srgbClr val="000000"/>
            </a:solidFill>
            <a:prstDash val="solid"/>
            <a:round/>
            <a:headEnd len="sm" w="sm" type="none"/>
            <a:tailEnd len="sm" w="sm" type="none"/>
          </a:ln>
        </p:spPr>
      </p:pic>
      <p:pic>
        <p:nvPicPr>
          <p:cNvPr id="217" name="Google Shape;217;gced073b018_0_89"/>
          <p:cNvPicPr preferRelativeResize="0"/>
          <p:nvPr/>
        </p:nvPicPr>
        <p:blipFill rotWithShape="1">
          <a:blip r:embed="rId4">
            <a:alphaModFix/>
          </a:blip>
          <a:srcRect b="22539" l="0" r="43265" t="3392"/>
          <a:stretch/>
        </p:blipFill>
        <p:spPr>
          <a:xfrm>
            <a:off x="8072500" y="1422375"/>
            <a:ext cx="3847624" cy="2041425"/>
          </a:xfrm>
          <a:prstGeom prst="rect">
            <a:avLst/>
          </a:prstGeom>
          <a:noFill/>
          <a:ln cap="flat" cmpd="sng" w="19050">
            <a:solidFill>
              <a:srgbClr val="000000"/>
            </a:solidFill>
            <a:prstDash val="solid"/>
            <a:round/>
            <a:headEnd len="sm" w="sm" type="none"/>
            <a:tailEnd len="sm" w="sm" type="none"/>
          </a:ln>
        </p:spPr>
      </p:pic>
      <p:pic>
        <p:nvPicPr>
          <p:cNvPr id="218" name="Google Shape;218;gced073b018_0_89"/>
          <p:cNvPicPr preferRelativeResize="0"/>
          <p:nvPr/>
        </p:nvPicPr>
        <p:blipFill rotWithShape="1">
          <a:blip r:embed="rId5">
            <a:alphaModFix/>
          </a:blip>
          <a:srcRect b="7304" l="0" r="0" t="0"/>
          <a:stretch/>
        </p:blipFill>
        <p:spPr>
          <a:xfrm>
            <a:off x="8072500" y="3530200"/>
            <a:ext cx="3847625" cy="249011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2018-01-12T17:42:16Z</dcterms:created>
  <dc:creator>Tim Maciag</dc:creator>
</cp:coreProperties>
</file>

<file path=docProps/custom.xml><?xml version="1.0" encoding="utf-8"?>
<Properties xmlns="http://schemas.openxmlformats.org/officeDocument/2006/custom-properties" xmlns:vt="http://schemas.openxmlformats.org/officeDocument/2006/docPropsVTypes"/>
</file>