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5CF4F-B47C-4CED-9BFA-A1E26CB9E117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32AF1-C92B-4106-88B5-E68913F24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4344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5CF4F-B47C-4CED-9BFA-A1E26CB9E117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32AF1-C92B-4106-88B5-E68913F24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69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20B5CF4F-B47C-4CED-9BFA-A1E26CB9E117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A3932AF1-C92B-4106-88B5-E68913F24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330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5CF4F-B47C-4CED-9BFA-A1E26CB9E117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32AF1-C92B-4106-88B5-E68913F24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679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0B5CF4F-B47C-4CED-9BFA-A1E26CB9E117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3932AF1-C92B-4106-88B5-E68913F24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2423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5CF4F-B47C-4CED-9BFA-A1E26CB9E117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32AF1-C92B-4106-88B5-E68913F24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31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5CF4F-B47C-4CED-9BFA-A1E26CB9E117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32AF1-C92B-4106-88B5-E68913F24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141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5CF4F-B47C-4CED-9BFA-A1E26CB9E117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32AF1-C92B-4106-88B5-E68913F24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249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5CF4F-B47C-4CED-9BFA-A1E26CB9E117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32AF1-C92B-4106-88B5-E68913F24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292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5CF4F-B47C-4CED-9BFA-A1E26CB9E117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32AF1-C92B-4106-88B5-E68913F24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416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5CF4F-B47C-4CED-9BFA-A1E26CB9E117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32AF1-C92B-4106-88B5-E68913F24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072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20B5CF4F-B47C-4CED-9BFA-A1E26CB9E117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A3932AF1-C92B-4106-88B5-E68913F24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6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9AC0B-8CCF-4A9F-8408-B178841747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Simulation of 1992-93 NHL Season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65B29F-6F49-4574-BE70-20D54118AE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Chase Lane</a:t>
            </a:r>
          </a:p>
        </p:txBody>
      </p:sp>
    </p:spTree>
    <p:extLst>
      <p:ext uri="{BB962C8B-B14F-4D97-AF65-F5344CB8AC3E}">
        <p14:creationId xmlns:p14="http://schemas.microsoft.com/office/powerpoint/2010/main" val="2434775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9970B-D3B2-4072-954D-DE0E469F4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Simulated Playoff Results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038AE42A-3DA7-4EFF-AB5A-CBEFE0468C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3325" y="2216241"/>
            <a:ext cx="9783763" cy="3797118"/>
          </a:xfrm>
        </p:spPr>
      </p:pic>
    </p:spTree>
    <p:extLst>
      <p:ext uri="{BB962C8B-B14F-4D97-AF65-F5344CB8AC3E}">
        <p14:creationId xmlns:p14="http://schemas.microsoft.com/office/powerpoint/2010/main" val="3596835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88456-0A16-4B1B-9D6C-32A30BAF0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Actual Playoff Bracket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D9E7C18B-376C-47B5-A5B3-3F85DC4063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4786" y="2011363"/>
            <a:ext cx="6500841" cy="4206875"/>
          </a:xfrm>
        </p:spPr>
      </p:pic>
    </p:spTree>
    <p:extLst>
      <p:ext uri="{BB962C8B-B14F-4D97-AF65-F5344CB8AC3E}">
        <p14:creationId xmlns:p14="http://schemas.microsoft.com/office/powerpoint/2010/main" val="2437323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248BA-BBC0-4B0A-952E-FBDD76DE5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Comparison of Simulated and Actual Playoffs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2F039-612D-490C-AB08-25B17B5CA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Numerous upsets in actual playoffs</a:t>
            </a:r>
          </a:p>
          <a:p>
            <a:pPr lvl="1"/>
            <a:r>
              <a:rPr lang="en-US" dirty="0"/>
              <a:t>Third ranked team in each division made it to their respective conference finals</a:t>
            </a:r>
          </a:p>
          <a:p>
            <a:pPr lvl="2"/>
            <a:r>
              <a:rPr lang="en-US" dirty="0"/>
              <a:t>Notable upsets include:</a:t>
            </a:r>
          </a:p>
          <a:p>
            <a:pPr lvl="3"/>
            <a:r>
              <a:rPr lang="en-US" dirty="0"/>
              <a:t>Canadiens beating Boston</a:t>
            </a:r>
          </a:p>
          <a:p>
            <a:pPr lvl="3"/>
            <a:r>
              <a:rPr lang="en-US" dirty="0"/>
              <a:t>Islanders beating Pens</a:t>
            </a:r>
          </a:p>
          <a:p>
            <a:pPr lvl="1"/>
            <a:r>
              <a:rPr lang="en-US" dirty="0"/>
              <a:t>Blackhawks, winner of Norris division, swept in first round</a:t>
            </a:r>
          </a:p>
          <a:p>
            <a:pPr lvl="1"/>
            <a:r>
              <a:rPr lang="en-US" dirty="0"/>
              <a:t>Detroit beat by </a:t>
            </a:r>
            <a:r>
              <a:rPr lang="en-US" dirty="0" err="1"/>
              <a:t>Leafs</a:t>
            </a:r>
            <a:r>
              <a:rPr lang="en-US" dirty="0"/>
              <a:t> first round</a:t>
            </a:r>
          </a:p>
          <a:p>
            <a:pPr lvl="1"/>
            <a:r>
              <a:rPr lang="en-US" dirty="0"/>
              <a:t>Canadiens 11 win streak going to win the Stanley Cup</a:t>
            </a:r>
          </a:p>
          <a:p>
            <a:pPr lvl="1"/>
            <a:r>
              <a:rPr lang="en-US" dirty="0"/>
              <a:t>Pens – largest cup favorite – eliminated in second round</a:t>
            </a:r>
          </a:p>
          <a:p>
            <a:r>
              <a:rPr lang="en-US" dirty="0"/>
              <a:t>Blackhawks, Bruins, Canucks, Flames</a:t>
            </a:r>
          </a:p>
          <a:p>
            <a:pPr lvl="1"/>
            <a:r>
              <a:rPr lang="en-US" dirty="0"/>
              <a:t>All favored to make a deep Stanley cup run</a:t>
            </a:r>
          </a:p>
          <a:p>
            <a:pPr lvl="2"/>
            <a:r>
              <a:rPr lang="en-US" dirty="0"/>
              <a:t>Eliminated either first or second round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4619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BA5C8-C923-492F-9C3E-9F28FAA76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Comparison of Simulated and Actual Playoffs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32EF7-578C-462C-A8F0-935278BDF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Simulation predictions for actual conference champions</a:t>
            </a:r>
          </a:p>
          <a:p>
            <a:pPr lvl="1"/>
            <a:r>
              <a:rPr lang="en-US" dirty="0"/>
              <a:t>Canadiens - 10.5%</a:t>
            </a:r>
          </a:p>
          <a:p>
            <a:pPr lvl="1"/>
            <a:r>
              <a:rPr lang="en-US" dirty="0"/>
              <a:t>Kings – 4.6%</a:t>
            </a:r>
          </a:p>
          <a:p>
            <a:pPr lvl="2"/>
            <a:r>
              <a:rPr lang="en-US" dirty="0"/>
              <a:t>Low percentages considering 3</a:t>
            </a:r>
            <a:r>
              <a:rPr lang="en-US" baseline="30000" dirty="0"/>
              <a:t>rd</a:t>
            </a:r>
            <a:r>
              <a:rPr lang="en-US" dirty="0"/>
              <a:t> ranked team in each division</a:t>
            </a:r>
          </a:p>
          <a:p>
            <a:r>
              <a:rPr lang="en-US" dirty="0"/>
              <a:t>Pens odds of winning Stanley cup ~32%</a:t>
            </a:r>
          </a:p>
          <a:p>
            <a:pPr lvl="1"/>
            <a:r>
              <a:rPr lang="en-US" dirty="0"/>
              <a:t>Canadiens – 4.7%</a:t>
            </a:r>
          </a:p>
          <a:p>
            <a:pPr lvl="1"/>
            <a:r>
              <a:rPr lang="en-US" dirty="0"/>
              <a:t>Simulation favored Pens and Red Wings to make the championship game</a:t>
            </a:r>
          </a:p>
          <a:p>
            <a:pPr lvl="2"/>
            <a:r>
              <a:rPr lang="en-US" dirty="0"/>
              <a:t>Both teams had the highest </a:t>
            </a:r>
            <a:r>
              <a:rPr lang="en-US" dirty="0" err="1"/>
              <a:t>Elos</a:t>
            </a:r>
            <a:endParaRPr lang="en-US" dirty="0"/>
          </a:p>
          <a:p>
            <a:pPr lvl="2"/>
            <a:r>
              <a:rPr lang="en-US" dirty="0"/>
              <a:t>Red Wings eliminated first round, Pens second</a:t>
            </a:r>
          </a:p>
          <a:p>
            <a:pPr marL="914400" lvl="2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31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DF713-6F67-4C52-9200-F36A24890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ANALYZING INDIVIDUAL TEAMS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B91CE-5876-4454-A912-A5F8DD39BC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568" y="1946209"/>
            <a:ext cx="9784080" cy="4206240"/>
          </a:xfrm>
        </p:spPr>
        <p:txBody>
          <a:bodyPr/>
          <a:lstStyle/>
          <a:p>
            <a:r>
              <a:rPr lang="en-US" sz="1600" dirty="0"/>
              <a:t>Close to expectations – Washington Capitals</a:t>
            </a:r>
          </a:p>
          <a:p>
            <a:r>
              <a:rPr lang="en-US" sz="1600" dirty="0"/>
              <a:t>Underachiever – San Jose Sharks</a:t>
            </a:r>
          </a:p>
          <a:p>
            <a:r>
              <a:rPr lang="en-US" sz="1600" dirty="0"/>
              <a:t>Overachiever – Quebec Nordiques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050FF8-E35A-4498-91A1-C778B5391E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687"/>
          <a:stretch/>
        </p:blipFill>
        <p:spPr>
          <a:xfrm>
            <a:off x="185882" y="3013128"/>
            <a:ext cx="8117322" cy="9279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A3FF5EA-01F6-4271-B659-D12AFE349B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360" t="-1296" r="-47" b="1296"/>
          <a:stretch/>
        </p:blipFill>
        <p:spPr>
          <a:xfrm>
            <a:off x="185882" y="3865175"/>
            <a:ext cx="8117322" cy="8459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288778C-9748-4915-B11A-7E451ECC1B2F}"/>
              </a:ext>
            </a:extLst>
          </p:cNvPr>
          <p:cNvSpPr txBox="1"/>
          <p:nvPr/>
        </p:nvSpPr>
        <p:spPr>
          <a:xfrm>
            <a:off x="185882" y="4696172"/>
            <a:ext cx="1048534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Caps - Nearly identical simulation and actual points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Simulation had them making playoffs most of the time with not a very deep run predicted. Eliminated first round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Sharks – Performed well under expectations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Had an actual 11 win season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Interestingly, there were 2 seasons where the sharks made the playoffs despite having the worst record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Nordiques – Performed well above expectations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Had about 24 more points than simulation expected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Made playoffs most of the time in simulation, but again eliminated in first round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280732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00C53-623A-4839-9D4D-951BE0077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Relevant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D5165-5E5F-4829-8DC1-5A4A495CF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686" y="2196238"/>
            <a:ext cx="9784080" cy="4206240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Team PDO, measuring luck of a team</a:t>
            </a:r>
          </a:p>
          <a:p>
            <a:pPr lvl="1"/>
            <a:r>
              <a:rPr lang="en-US" sz="2400" dirty="0"/>
              <a:t>League Average PDO = 100, confirms statistic is valid</a:t>
            </a:r>
          </a:p>
          <a:p>
            <a:pPr lvl="1"/>
            <a:r>
              <a:rPr lang="en-US" sz="2400" dirty="0"/>
              <a:t>Capitals – PDO = 100</a:t>
            </a:r>
          </a:p>
          <a:p>
            <a:pPr lvl="2"/>
            <a:r>
              <a:rPr lang="en-US" sz="2000" dirty="0"/>
              <a:t>Team right on average confirming our statement</a:t>
            </a:r>
          </a:p>
          <a:p>
            <a:pPr lvl="1"/>
            <a:r>
              <a:rPr lang="en-US" sz="2400" dirty="0"/>
              <a:t>Sharks – PDO = 95.7</a:t>
            </a:r>
          </a:p>
          <a:p>
            <a:pPr lvl="2"/>
            <a:r>
              <a:rPr lang="en-US" sz="2000" dirty="0"/>
              <a:t>Second lowest in league, encountered extremely bad luck</a:t>
            </a:r>
          </a:p>
          <a:p>
            <a:pPr lvl="3"/>
            <a:r>
              <a:rPr lang="en-US" sz="2000" dirty="0"/>
              <a:t>Detrimentally affected their season</a:t>
            </a:r>
          </a:p>
          <a:p>
            <a:pPr lvl="1"/>
            <a:r>
              <a:rPr lang="en-US" sz="2400" dirty="0"/>
              <a:t>Nordiques – PDO = 102.1</a:t>
            </a:r>
          </a:p>
          <a:p>
            <a:pPr lvl="2"/>
            <a:r>
              <a:rPr lang="en-US" sz="2000" dirty="0"/>
              <a:t>Second highest in league, encountered extremely </a:t>
            </a:r>
          </a:p>
          <a:p>
            <a:pPr marL="914400" lvl="2" indent="0">
              <a:buNone/>
            </a:pPr>
            <a:r>
              <a:rPr lang="en-US" sz="2000" dirty="0"/>
              <a:t>good luck</a:t>
            </a:r>
          </a:p>
          <a:p>
            <a:pPr lvl="3"/>
            <a:r>
              <a:rPr lang="en-US" sz="2000" dirty="0"/>
              <a:t>Helped contribute to their overachieving season</a:t>
            </a:r>
          </a:p>
          <a:p>
            <a:pPr lvl="3"/>
            <a:endParaRPr lang="en-US" sz="2000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A64A84-BAE7-412A-BE06-CC9672AD91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833" y="2224254"/>
            <a:ext cx="4183481" cy="258180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6C58D56-D230-4154-B038-CE43D62611B6}"/>
              </a:ext>
            </a:extLst>
          </p:cNvPr>
          <p:cNvSpPr txBox="1"/>
          <p:nvPr/>
        </p:nvSpPr>
        <p:spPr>
          <a:xfrm>
            <a:off x="7701242" y="4911771"/>
            <a:ext cx="391397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Histogram of PDO Legend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Red = Average(100)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Blue = Sharks(95.7)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Green = Nordiques(102.1)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2333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ECF12-044B-4C64-B41B-D1AF38602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Relevant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79F23-0B2A-4F83-BD2D-8E2E8B652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019" y="2103959"/>
            <a:ext cx="6322005" cy="4206240"/>
          </a:xfrm>
        </p:spPr>
        <p:txBody>
          <a:bodyPr/>
          <a:lstStyle/>
          <a:p>
            <a:r>
              <a:rPr lang="en-US" sz="2800" dirty="0"/>
              <a:t>PDO vs Actual Points</a:t>
            </a:r>
          </a:p>
          <a:p>
            <a:pPr lvl="1"/>
            <a:r>
              <a:rPr lang="en-US" sz="2400" dirty="0"/>
              <a:t>How much does luck impact winning?</a:t>
            </a:r>
          </a:p>
          <a:p>
            <a:pPr lvl="1"/>
            <a:r>
              <a:rPr lang="en-US" sz="2400" dirty="0"/>
              <a:t>Answer: A lot!!</a:t>
            </a:r>
            <a:endParaRPr lang="en-US" sz="2000" dirty="0"/>
          </a:p>
          <a:p>
            <a:pPr lvl="2"/>
            <a:r>
              <a:rPr lang="en-US" sz="2000" dirty="0"/>
              <a:t>Correlation between PDO and points ~ .858</a:t>
            </a:r>
          </a:p>
          <a:p>
            <a:pPr lvl="2"/>
            <a:r>
              <a:rPr lang="en-US" sz="2000" dirty="0"/>
              <a:t>Teams in the bottom left with extremely bad luck ex. Senators and Sharks had the lowest wins and points in the league</a:t>
            </a:r>
          </a:p>
          <a:p>
            <a:pPr lvl="2"/>
            <a:r>
              <a:rPr lang="en-US" sz="2000" dirty="0"/>
              <a:t>The Pens, in the top right, had the highest puck luck and gained the highest amount of points</a:t>
            </a:r>
          </a:p>
          <a:p>
            <a:pPr lvl="2"/>
            <a:r>
              <a:rPr lang="en-US" sz="2000" dirty="0"/>
              <a:t>Running a regression on PDO predicting PTS</a:t>
            </a:r>
          </a:p>
          <a:p>
            <a:pPr lvl="3"/>
            <a:r>
              <a:rPr lang="en-US" sz="1700" dirty="0"/>
              <a:t>PDO significant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101F7A-9954-494A-A89F-FAEAB39B5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7908" y="1912776"/>
            <a:ext cx="4462613" cy="27540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AF0AEF1-8FC5-42F1-8F6D-4AFB8208A7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4917" y="4666845"/>
            <a:ext cx="3248593" cy="2151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1163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4AF9B-58BD-45CC-B0CF-7D0F76E74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C44C9-4A94-43CC-BE8C-26223D722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far, one of the most interesting seasons in NHL history</a:t>
            </a:r>
          </a:p>
          <a:p>
            <a:pPr lvl="1"/>
            <a:r>
              <a:rPr lang="en-US" dirty="0"/>
              <a:t>The shootout nature of games resulted in variable PDO values</a:t>
            </a:r>
          </a:p>
          <a:p>
            <a:pPr lvl="1"/>
            <a:r>
              <a:rPr lang="en-US" dirty="0"/>
              <a:t>The quantity of upsets in actual playoffs shattered simulation</a:t>
            </a:r>
          </a:p>
          <a:p>
            <a:pPr lvl="2"/>
            <a:r>
              <a:rPr lang="en-US" dirty="0"/>
              <a:t>Canadiens who won the cup had a 4.7% chance</a:t>
            </a:r>
          </a:p>
          <a:p>
            <a:pPr lvl="1"/>
            <a:r>
              <a:rPr lang="en-US" dirty="0"/>
              <a:t>Favorites eliminated left and right despite having a substantial ELO difference in opponent</a:t>
            </a:r>
          </a:p>
          <a:p>
            <a:pPr lvl="1"/>
            <a:r>
              <a:rPr lang="en-US" dirty="0"/>
              <a:t>The poor expansion teams suffered tremendously – far more than the simulation could ever predict</a:t>
            </a:r>
          </a:p>
          <a:p>
            <a:r>
              <a:rPr lang="en-US" dirty="0"/>
              <a:t>Would be interesting to take a further look at player statistics this season due to the high nature of scoring</a:t>
            </a:r>
          </a:p>
          <a:p>
            <a:pPr lvl="1"/>
            <a:r>
              <a:rPr lang="en-US" dirty="0"/>
              <a:t>So many players broke the 100-point barrier that it wasn’t even that impressive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511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12A1D-A1A4-42CF-92D5-4B79B20B7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Season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AE8FD-8409-45EC-8B55-DA2406056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Pens hot after 2 Back to Back Stanley cups</a:t>
            </a:r>
          </a:p>
          <a:p>
            <a:pPr lvl="1"/>
            <a:r>
              <a:rPr lang="en-US" dirty="0"/>
              <a:t>Finished with an excellent record of 56-21-7</a:t>
            </a:r>
          </a:p>
          <a:p>
            <a:pPr lvl="1"/>
            <a:r>
              <a:rPr lang="en-US" dirty="0"/>
              <a:t>Mario Lemieux diagnosed with </a:t>
            </a:r>
            <a:r>
              <a:rPr lang="en-US" dirty="0" err="1"/>
              <a:t>Hodgkins</a:t>
            </a:r>
            <a:r>
              <a:rPr lang="en-US" dirty="0"/>
              <a:t> Lymphoma</a:t>
            </a:r>
          </a:p>
          <a:p>
            <a:pPr lvl="2"/>
            <a:r>
              <a:rPr lang="en-US" dirty="0"/>
              <a:t>On pace to challenge Wayne Gretzky’s famous records, but had season abruptly ended</a:t>
            </a:r>
          </a:p>
          <a:p>
            <a:pPr lvl="2"/>
            <a:r>
              <a:rPr lang="en-US" dirty="0"/>
              <a:t>Despite missing about 28% of the regular season, he finished with the most points in the league</a:t>
            </a:r>
          </a:p>
          <a:p>
            <a:pPr lvl="2"/>
            <a:r>
              <a:rPr lang="en-US" dirty="0"/>
              <a:t>Won Art Ross and Hart Trophies</a:t>
            </a:r>
          </a:p>
          <a:p>
            <a:pPr lvl="1"/>
            <a:r>
              <a:rPr lang="en-US" dirty="0"/>
              <a:t>Pens favored for “three-peat”</a:t>
            </a:r>
          </a:p>
          <a:p>
            <a:r>
              <a:rPr lang="en-US" dirty="0"/>
              <a:t>Highest scoring regular season in NHL History</a:t>
            </a:r>
          </a:p>
          <a:p>
            <a:pPr lvl="1"/>
            <a:r>
              <a:rPr lang="en-US" dirty="0"/>
              <a:t>7,311 goals scored over 1,008 games for an average of 7.25 goals a game</a:t>
            </a:r>
          </a:p>
          <a:p>
            <a:pPr lvl="1"/>
            <a:r>
              <a:rPr lang="en-US" dirty="0"/>
              <a:t>Only 68 shutouts recorded during regular season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598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C0650-797F-4BCB-B52F-6A9646FF3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Season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EB09A-3AFC-4458-A485-205611135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Regular Season Format</a:t>
            </a:r>
          </a:p>
          <a:p>
            <a:pPr lvl="1"/>
            <a:r>
              <a:rPr lang="en-US" dirty="0"/>
              <a:t>Each team played a total of 84 games</a:t>
            </a:r>
          </a:p>
          <a:p>
            <a:pPr lvl="2"/>
            <a:r>
              <a:rPr lang="en-US" dirty="0"/>
              <a:t>Total of 1,008 games in a regular season</a:t>
            </a:r>
          </a:p>
          <a:p>
            <a:pPr lvl="1"/>
            <a:r>
              <a:rPr lang="en-US" dirty="0"/>
              <a:t>2 Conferences</a:t>
            </a:r>
          </a:p>
          <a:p>
            <a:pPr lvl="2"/>
            <a:r>
              <a:rPr lang="en-US" dirty="0"/>
              <a:t>Prince of Wales (East) and Clarence Campbell (West)</a:t>
            </a:r>
          </a:p>
          <a:p>
            <a:pPr lvl="1"/>
            <a:r>
              <a:rPr lang="en-US" dirty="0"/>
              <a:t>4 Divisions – 6 teams each</a:t>
            </a:r>
          </a:p>
          <a:p>
            <a:pPr lvl="2"/>
            <a:r>
              <a:rPr lang="en-US" dirty="0"/>
              <a:t>Adams, Patrick, Norris, Smythe</a:t>
            </a:r>
          </a:p>
          <a:p>
            <a:r>
              <a:rPr lang="en-US" dirty="0"/>
              <a:t>Playoff Format</a:t>
            </a:r>
          </a:p>
          <a:p>
            <a:pPr lvl="1"/>
            <a:r>
              <a:rPr lang="en-US" dirty="0"/>
              <a:t>Top 4 teams per division make it</a:t>
            </a:r>
          </a:p>
          <a:p>
            <a:pPr lvl="2"/>
            <a:r>
              <a:rPr lang="en-US" dirty="0"/>
              <a:t>8 teams per conference</a:t>
            </a:r>
          </a:p>
          <a:p>
            <a:pPr lvl="1"/>
            <a:r>
              <a:rPr lang="en-US" dirty="0"/>
              <a:t>No wildcard teams/games – No bye rounds</a:t>
            </a:r>
          </a:p>
          <a:p>
            <a:pPr lvl="1"/>
            <a:r>
              <a:rPr lang="en-US" dirty="0"/>
              <a:t>Play games respective to division 1v4, 2v3</a:t>
            </a:r>
          </a:p>
          <a:p>
            <a:pPr lvl="2"/>
            <a:r>
              <a:rPr lang="en-US" dirty="0"/>
              <a:t>Teams are seeded solely from division, no conference standings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92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7364D-3384-48AE-8E41-A6353C616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Simulated Regular Season Results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AEBD3A0C-C627-48F9-A705-CA51FCD62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400" y="2276418"/>
            <a:ext cx="10095199" cy="4099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392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92D53-B538-49C5-A450-96544F913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Comparison of Simulated and Actual Regular Seasons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83E47-16F5-4F3E-B7D1-713220C16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798" y="2053625"/>
            <a:ext cx="9784080" cy="4206240"/>
          </a:xfrm>
        </p:spPr>
        <p:txBody>
          <a:bodyPr/>
          <a:lstStyle/>
          <a:p>
            <a:r>
              <a:rPr lang="en-US" dirty="0"/>
              <a:t>Simulated points vs Actual points</a:t>
            </a:r>
          </a:p>
          <a:p>
            <a:pPr lvl="1"/>
            <a:r>
              <a:rPr lang="en-US" dirty="0"/>
              <a:t>Cor = .927</a:t>
            </a:r>
          </a:p>
          <a:p>
            <a:pPr lvl="1"/>
            <a:r>
              <a:rPr lang="en-US" dirty="0"/>
              <a:t>Strong correlation</a:t>
            </a:r>
          </a:p>
          <a:p>
            <a:pPr lvl="1"/>
            <a:r>
              <a:rPr lang="en-US" dirty="0"/>
              <a:t>Two bottom left teams with low sim and actual points</a:t>
            </a:r>
          </a:p>
          <a:p>
            <a:pPr lvl="2"/>
            <a:r>
              <a:rPr lang="en-US" dirty="0"/>
              <a:t>Senators and Sharks</a:t>
            </a:r>
          </a:p>
          <a:p>
            <a:pPr lvl="3"/>
            <a:r>
              <a:rPr lang="en-US" dirty="0"/>
              <a:t>Both expansion teams</a:t>
            </a:r>
          </a:p>
          <a:p>
            <a:pPr lvl="1"/>
            <a:r>
              <a:rPr lang="en-US" dirty="0"/>
              <a:t>Top right team</a:t>
            </a:r>
          </a:p>
          <a:p>
            <a:pPr lvl="2"/>
            <a:r>
              <a:rPr lang="en-US" dirty="0"/>
              <a:t>Penguins</a:t>
            </a:r>
          </a:p>
          <a:p>
            <a:pPr lvl="3"/>
            <a:r>
              <a:rPr lang="en-US" dirty="0"/>
              <a:t>Highest sim points with 105</a:t>
            </a:r>
          </a:p>
          <a:p>
            <a:pPr lvl="3"/>
            <a:r>
              <a:rPr lang="en-US" dirty="0"/>
              <a:t>Highest actual points with 119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AE3D3B-FF5E-4E60-A4E6-1669903650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7371" y="2624930"/>
            <a:ext cx="5159749" cy="3184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607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86891-72EF-43C4-9F12-1497AF5E3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Comparison of Simulated and Actual Regular Seasons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87004-7E40-4FF7-BAF0-26DAF5631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45" y="2187849"/>
            <a:ext cx="4551929" cy="4206240"/>
          </a:xfrm>
        </p:spPr>
        <p:txBody>
          <a:bodyPr>
            <a:normAutofit/>
          </a:bodyPr>
          <a:lstStyle/>
          <a:p>
            <a:r>
              <a:rPr lang="en-US" dirty="0"/>
              <a:t>Point Residuals per Game</a:t>
            </a:r>
          </a:p>
          <a:p>
            <a:pPr lvl="1"/>
            <a:r>
              <a:rPr lang="en-US" dirty="0"/>
              <a:t>Adams division had the highest volatility with the lowest mean</a:t>
            </a:r>
          </a:p>
          <a:p>
            <a:pPr lvl="1"/>
            <a:r>
              <a:rPr lang="en-US" dirty="0"/>
              <a:t>Norris had small range with an outlier</a:t>
            </a:r>
          </a:p>
          <a:p>
            <a:pPr lvl="2"/>
            <a:r>
              <a:rPr lang="en-US" dirty="0"/>
              <a:t>Outlier – Tampa Bay Lightning</a:t>
            </a:r>
          </a:p>
          <a:p>
            <a:pPr lvl="3"/>
            <a:r>
              <a:rPr lang="en-US" dirty="0"/>
              <a:t>First year in league</a:t>
            </a:r>
          </a:p>
          <a:p>
            <a:pPr lvl="3"/>
            <a:r>
              <a:rPr lang="en-US" dirty="0"/>
              <a:t>Simulation struggles with expansion teams</a:t>
            </a:r>
          </a:p>
          <a:p>
            <a:pPr lvl="1"/>
            <a:r>
              <a:rPr lang="en-US" dirty="0"/>
              <a:t>Patrick most normal distribution out of the four</a:t>
            </a:r>
          </a:p>
          <a:p>
            <a:pPr lvl="1"/>
            <a:r>
              <a:rPr lang="en-US" dirty="0"/>
              <a:t>Smythe had a higher mean than Adams but more teams fell below expectations</a:t>
            </a:r>
          </a:p>
          <a:p>
            <a:pPr lvl="1"/>
            <a:endParaRPr lang="en-US" dirty="0"/>
          </a:p>
          <a:p>
            <a:pPr lvl="3"/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B7895D-1F7C-471E-AD5B-5BBA258B3A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959" y="2603180"/>
            <a:ext cx="5469686" cy="3375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401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09C8E-ADA9-4E47-A460-E958A71D6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Comparison of Simulated and Actual Regular Seasons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FB6CE-0E98-414A-BF13-D0BF10670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814" y="2280126"/>
            <a:ext cx="5606145" cy="4206240"/>
          </a:xfrm>
        </p:spPr>
        <p:txBody>
          <a:bodyPr/>
          <a:lstStyle/>
          <a:p>
            <a:r>
              <a:rPr lang="en-US" dirty="0"/>
              <a:t>Point Distributions</a:t>
            </a:r>
          </a:p>
          <a:p>
            <a:pPr lvl="1"/>
            <a:r>
              <a:rPr lang="en-US" dirty="0"/>
              <a:t>The simulation did a decent job of predicting the season</a:t>
            </a:r>
          </a:p>
          <a:p>
            <a:pPr lvl="2"/>
            <a:r>
              <a:rPr lang="en-US" dirty="0"/>
              <a:t>There was a lot of underachieving teams during the actual season shown by the tails of the box plots</a:t>
            </a:r>
          </a:p>
          <a:p>
            <a:pPr lvl="2"/>
            <a:r>
              <a:rPr lang="en-US" dirty="0"/>
              <a:t>The means are very close for the Sim vs Actual</a:t>
            </a:r>
          </a:p>
          <a:p>
            <a:pPr lvl="2"/>
            <a:r>
              <a:rPr lang="en-US" dirty="0"/>
              <a:t>Outlier in the Patrick Division for the actual season</a:t>
            </a:r>
          </a:p>
          <a:p>
            <a:pPr lvl="3"/>
            <a:r>
              <a:rPr lang="en-US" dirty="0"/>
              <a:t>Penguins – very large positive residual of 13.65</a:t>
            </a:r>
          </a:p>
          <a:p>
            <a:pPr lvl="1"/>
            <a:endParaRPr lang="en-US" dirty="0"/>
          </a:p>
          <a:p>
            <a:pPr lvl="3"/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BE6D65-335C-4928-9245-6C3826CB3A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7099" y="2641079"/>
            <a:ext cx="5046087" cy="3114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107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78663-886B-493A-A840-3516BAD6D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Regular Season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B928D-FC67-4090-BD10-F0E47780D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Pens, Blackhawks, Canadiens, Canucks, Red Wings, Flames, Capitals, Bruins, </a:t>
            </a:r>
            <a:r>
              <a:rPr lang="en-US" dirty="0" err="1"/>
              <a:t>Sabres</a:t>
            </a:r>
            <a:r>
              <a:rPr lang="en-US" dirty="0"/>
              <a:t>, Kings all fell within expectations</a:t>
            </a:r>
          </a:p>
          <a:p>
            <a:pPr lvl="1"/>
            <a:r>
              <a:rPr lang="en-US" dirty="0"/>
              <a:t>In simulation, each of these teams made playoffs &gt;90% of the time</a:t>
            </a:r>
          </a:p>
          <a:p>
            <a:r>
              <a:rPr lang="en-US" dirty="0"/>
              <a:t>Pens, Blackhawks, Canucks won their respective divisions the most</a:t>
            </a:r>
          </a:p>
          <a:p>
            <a:pPr lvl="1"/>
            <a:r>
              <a:rPr lang="en-US" dirty="0"/>
              <a:t>Canadiens won their division the most in simulation</a:t>
            </a:r>
          </a:p>
          <a:p>
            <a:pPr lvl="2"/>
            <a:r>
              <a:rPr lang="en-US" dirty="0"/>
              <a:t>Actually, finished third</a:t>
            </a:r>
          </a:p>
          <a:p>
            <a:pPr lvl="2"/>
            <a:r>
              <a:rPr lang="en-US" dirty="0"/>
              <a:t>The Bruins, who actually won it, only won in the simulation about 20% of the time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918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081F4-66E2-402F-B048-A5454CB26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Regular Season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EB283-275D-4ED9-BE3E-D4DF7CE1C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New York Rangers</a:t>
            </a:r>
          </a:p>
          <a:p>
            <a:pPr lvl="1"/>
            <a:r>
              <a:rPr lang="en-US" dirty="0"/>
              <a:t>Did not make playoffs at all in real life – finished bottom place in Patrick Division</a:t>
            </a:r>
          </a:p>
          <a:p>
            <a:pPr lvl="1"/>
            <a:r>
              <a:rPr lang="en-US" dirty="0"/>
              <a:t>Simulation had them making playoffs 87% of the time and winning the division 10% of the time</a:t>
            </a:r>
          </a:p>
          <a:p>
            <a:r>
              <a:rPr lang="en-US" dirty="0"/>
              <a:t>Quebec Nordiques</a:t>
            </a:r>
          </a:p>
          <a:p>
            <a:pPr lvl="1"/>
            <a:r>
              <a:rPr lang="en-US" dirty="0"/>
              <a:t>Finished second in the Adams division</a:t>
            </a:r>
          </a:p>
          <a:p>
            <a:pPr lvl="1"/>
            <a:r>
              <a:rPr lang="en-US" dirty="0"/>
              <a:t>Simulation had them making playoffs 88% of the time and winning the division ~1%</a:t>
            </a:r>
          </a:p>
          <a:p>
            <a:r>
              <a:rPr lang="en-US" sz="2400" dirty="0"/>
              <a:t>Since 16 teams made the playoffs and 3 teams were brand new, there isn’t much surprise in which teams actually made the playoffs</a:t>
            </a:r>
          </a:p>
          <a:p>
            <a:pPr lvl="1"/>
            <a:r>
              <a:rPr lang="en-US" sz="2000" dirty="0"/>
              <a:t>The biggest upset had to be the Rangers</a:t>
            </a:r>
          </a:p>
          <a:p>
            <a:pPr lvl="1"/>
            <a:r>
              <a:rPr lang="en-US" sz="2000" dirty="0"/>
              <a:t>Second place went to the Nordiques with them turning around their previously awful season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5876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tint val="99000"/>
                <a:shade val="96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C3935CB6-B0E3-44A7-AB37-996D901F73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11</TotalTime>
  <Words>1111</Words>
  <Application>Microsoft Office PowerPoint</Application>
  <PresentationFormat>Widescreen</PresentationFormat>
  <Paragraphs>158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Corbel</vt:lpstr>
      <vt:lpstr>Wingdings</vt:lpstr>
      <vt:lpstr>Banded</vt:lpstr>
      <vt:lpstr>Simulation of 1992-93 NHL Season</vt:lpstr>
      <vt:lpstr>Season Overview</vt:lpstr>
      <vt:lpstr>Season Format</vt:lpstr>
      <vt:lpstr>Simulated Regular Season Results</vt:lpstr>
      <vt:lpstr>Comparison of Simulated and Actual Regular Seasons</vt:lpstr>
      <vt:lpstr>Comparison of Simulated and Actual Regular Seasons</vt:lpstr>
      <vt:lpstr>Comparison of Simulated and Actual Regular Seasons</vt:lpstr>
      <vt:lpstr>Regular Season Results</vt:lpstr>
      <vt:lpstr>Regular Season Results</vt:lpstr>
      <vt:lpstr>Simulated Playoff Results</vt:lpstr>
      <vt:lpstr>Actual Playoff Bracket</vt:lpstr>
      <vt:lpstr>Comparison of Simulated and Actual Playoffs</vt:lpstr>
      <vt:lpstr>Comparison of Simulated and Actual Playoffs</vt:lpstr>
      <vt:lpstr>ANALYZING INDIVIDUAL TEAMS</vt:lpstr>
      <vt:lpstr>Relevant Statistics</vt:lpstr>
      <vt:lpstr>Relevant Statistics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 of 1992-93 NHL Season</dc:title>
  <dc:creator>Chase Lane</dc:creator>
  <cp:lastModifiedBy>Chase Lane</cp:lastModifiedBy>
  <cp:revision>1</cp:revision>
  <dcterms:created xsi:type="dcterms:W3CDTF">2022-01-11T05:58:57Z</dcterms:created>
  <dcterms:modified xsi:type="dcterms:W3CDTF">2022-01-11T06:10:22Z</dcterms:modified>
</cp:coreProperties>
</file>