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2" r:id="rId3"/>
    <p:sldId id="259" r:id="rId4"/>
    <p:sldId id="264" r:id="rId5"/>
    <p:sldId id="260" r:id="rId6"/>
    <p:sldId id="261" r:id="rId7"/>
    <p:sldId id="258" r:id="rId8"/>
    <p:sldId id="25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947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apool.azurewebsites.net/index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apool.azurewebsites.net/index.php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20" y="5353394"/>
            <a:ext cx="2463467" cy="840781"/>
          </a:xfrm>
        </p:spPr>
        <p:txBody>
          <a:bodyPr/>
          <a:lstStyle/>
          <a:p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CaPool</a:t>
            </a:r>
            <a:endParaRPr lang="en-US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73900" y="5991302"/>
            <a:ext cx="3313355" cy="4057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Shared Travel, Simplified</a:t>
            </a:r>
            <a:endParaRPr 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5973" y="5644939"/>
            <a:ext cx="3469959" cy="4057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0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</a:t>
            </a:r>
            <a:r>
              <a:rPr lang="en-US" sz="1800" b="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capool.azurewebsites.net/</a:t>
            </a:r>
            <a:endParaRPr lang="en-US" sz="1800" b="0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2821696"/>
            <a:ext cx="3286891" cy="1143000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Cloud Deployment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2931233"/>
            <a:ext cx="4460875" cy="923926"/>
          </a:xfrm>
        </p:spPr>
        <p:txBody>
          <a:bodyPr/>
          <a:lstStyle/>
          <a:p>
            <a:r>
              <a:rPr lang="en-US" dirty="0" smtClean="0"/>
              <a:t>Microsoft Azure</a:t>
            </a:r>
          </a:p>
          <a:p>
            <a:r>
              <a:rPr lang="en-US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http://capool.azurewebsites.net</a:t>
            </a:r>
            <a:r>
              <a:rPr lang="en-US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US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3138153"/>
            <a:ext cx="3286891" cy="652795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Interface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2219325"/>
            <a:ext cx="3671888" cy="262397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UI &amp; UX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Scheme Consistency</a:t>
            </a:r>
          </a:p>
          <a:p>
            <a:r>
              <a:rPr lang="en-US" dirty="0" smtClean="0"/>
              <a:t>Layout Common Conventions</a:t>
            </a:r>
          </a:p>
          <a:p>
            <a:r>
              <a:rPr lang="en-US" dirty="0" smtClean="0"/>
              <a:t>Contrast</a:t>
            </a:r>
          </a:p>
          <a:p>
            <a:endParaRPr lang="en-US" dirty="0" smtClean="0"/>
          </a:p>
          <a:p>
            <a:pPr algn="ctr"/>
            <a:r>
              <a:rPr lang="en-US" u="sng" dirty="0"/>
              <a:t>Accessibility </a:t>
            </a:r>
            <a:r>
              <a:rPr lang="en-US" u="sng" dirty="0" smtClean="0"/>
              <a:t>&amp;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2828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94" y="4917282"/>
            <a:ext cx="7526337" cy="566738"/>
          </a:xfrm>
        </p:spPr>
        <p:txBody>
          <a:bodyPr/>
          <a:lstStyle/>
          <a:p>
            <a:r>
              <a:rPr lang="en-US" dirty="0" smtClean="0"/>
              <a:t>Layout Common Conventions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2" y="5524499"/>
            <a:ext cx="7526337" cy="133350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Heading Bar with Logo (homepage link</a:t>
            </a:r>
            <a:r>
              <a:rPr lang="en-US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Search Bar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Locate Me Button</a:t>
            </a:r>
          </a:p>
          <a:p>
            <a:pPr marL="342900" indent="-342900">
              <a:buFont typeface="+mj-lt"/>
              <a:buAutoNum type="arabicPeriod"/>
            </a:pPr>
            <a:endParaRPr lang="en-AU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b="4459"/>
          <a:stretch/>
        </p:blipFill>
        <p:spPr>
          <a:xfrm>
            <a:off x="0" y="-2381"/>
            <a:ext cx="9144000" cy="5029200"/>
          </a:xfrm>
        </p:spPr>
      </p:pic>
      <p:sp>
        <p:nvSpPr>
          <p:cNvPr id="10" name="Oval 9"/>
          <p:cNvSpPr/>
          <p:nvPr/>
        </p:nvSpPr>
        <p:spPr>
          <a:xfrm>
            <a:off x="19051" y="9526"/>
            <a:ext cx="571499" cy="57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676274" y="9525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1.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33551" y="457201"/>
            <a:ext cx="5838824" cy="57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419849" y="-3036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3.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9624" y="3514725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4.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24650" y="4066520"/>
            <a:ext cx="2419350" cy="57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3429000" y="0"/>
            <a:ext cx="2143126" cy="4572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2928937" y="-69054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endParaRPr lang="en-A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3138153"/>
            <a:ext cx="3286891" cy="652795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Functionality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2771774"/>
            <a:ext cx="3671888" cy="1242845"/>
          </a:xfrm>
        </p:spPr>
        <p:txBody>
          <a:bodyPr/>
          <a:lstStyle/>
          <a:p>
            <a:r>
              <a:rPr lang="en-US" dirty="0" smtClean="0"/>
              <a:t>Advanced JavaScript</a:t>
            </a:r>
          </a:p>
          <a:p>
            <a:r>
              <a:rPr lang="en-US" dirty="0" smtClean="0"/>
              <a:t>Server Side Language</a:t>
            </a:r>
          </a:p>
          <a:p>
            <a:r>
              <a:rPr lang="en-US" dirty="0" smtClean="0"/>
              <a:t>Database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39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3138153"/>
            <a:ext cx="3286891" cy="652795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Security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3059737"/>
            <a:ext cx="3671888" cy="8096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OWASP Top 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9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What is a </a:t>
            </a:r>
            <a:r>
              <a:rPr lang="en-US" dirty="0" err="1" smtClean="0"/>
              <a:t>DoS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498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DoS</a:t>
            </a:r>
            <a:r>
              <a:rPr lang="en-US" sz="2400" dirty="0" smtClean="0"/>
              <a:t>: Denial of Service Attack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It’s </a:t>
            </a:r>
            <a:r>
              <a:rPr lang="en-US" sz="2400" dirty="0" smtClean="0"/>
              <a:t>a malicious attempt to deny access for the legitimate users of </a:t>
            </a:r>
            <a:r>
              <a:rPr lang="en-US" sz="2400" dirty="0" smtClean="0"/>
              <a:t>a service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An attacker uses </a:t>
            </a:r>
            <a:r>
              <a:rPr lang="en-US" sz="2400" dirty="0" smtClean="0"/>
              <a:t>varying amounts </a:t>
            </a:r>
            <a:r>
              <a:rPr lang="en-US" sz="2400" dirty="0" smtClean="0"/>
              <a:t>of non-trivial computing resources to send </a:t>
            </a:r>
            <a:r>
              <a:rPr lang="en-US" sz="2400" dirty="0" smtClean="0"/>
              <a:t>excess </a:t>
            </a:r>
            <a:r>
              <a:rPr lang="en-US" sz="2400" dirty="0" smtClean="0"/>
              <a:t>traffic to a </a:t>
            </a:r>
            <a:r>
              <a:rPr lang="en-US" sz="2400" dirty="0" smtClean="0"/>
              <a:t>site</a:t>
            </a:r>
          </a:p>
          <a:p>
            <a:r>
              <a:rPr lang="en-US" sz="2400" dirty="0" smtClean="0"/>
              <a:t> Causing the site to stop loading due to not being able to keep up with the number of concurrent (fake) users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99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DoS</a:t>
            </a:r>
            <a:r>
              <a:rPr lang="en-US" dirty="0" smtClean="0"/>
              <a:t> Attack Prevention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1308"/>
            <a:ext cx="8229600" cy="45387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Azure </a:t>
            </a:r>
            <a:r>
              <a:rPr lang="en-US" sz="2400" dirty="0" smtClean="0"/>
              <a:t>has built-in load balancers that starve </a:t>
            </a:r>
            <a:r>
              <a:rPr lang="en-US" sz="2400" dirty="0" smtClean="0"/>
              <a:t>off </a:t>
            </a:r>
            <a:r>
              <a:rPr lang="en-US" sz="2400" dirty="0" smtClean="0"/>
              <a:t>DOS type </a:t>
            </a:r>
            <a:r>
              <a:rPr lang="en-US" sz="2400" dirty="0" smtClean="0"/>
              <a:t>Attacks</a:t>
            </a:r>
          </a:p>
          <a:p>
            <a:pPr lvl="1"/>
            <a:r>
              <a:rPr lang="en-US" sz="2200" dirty="0" smtClean="0"/>
              <a:t>Including</a:t>
            </a:r>
            <a:r>
              <a:rPr lang="en-US" sz="2200" dirty="0" smtClean="0"/>
              <a:t> </a:t>
            </a:r>
            <a:r>
              <a:rPr lang="en-US" sz="2200" dirty="0" smtClean="0"/>
              <a:t>standard detection and mitigation techniques such as SYN cookies, rate limiting, and connection limits. </a:t>
            </a:r>
          </a:p>
          <a:p>
            <a:r>
              <a:rPr lang="en-US" sz="2400" dirty="0" smtClean="0"/>
              <a:t>As the application is hosted in the cloud there is the advantage of auto-scaling when attacks </a:t>
            </a:r>
            <a:r>
              <a:rPr lang="en-US" sz="2400" dirty="0" smtClean="0"/>
              <a:t>occur, </a:t>
            </a:r>
            <a:r>
              <a:rPr lang="en-US" sz="2400" dirty="0" smtClean="0"/>
              <a:t>so the site </a:t>
            </a:r>
            <a:r>
              <a:rPr lang="en-US" sz="2400" dirty="0" smtClean="0"/>
              <a:t>is less likely to</a:t>
            </a:r>
            <a:r>
              <a:rPr lang="en-US" sz="2400" dirty="0" smtClean="0"/>
              <a:t> </a:t>
            </a:r>
            <a:r>
              <a:rPr lang="en-US" sz="2400" dirty="0" smtClean="0"/>
              <a:t>crash.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93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OWASP Top 10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181224"/>
            <a:ext cx="8200653" cy="4600575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Injection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Broken Authentication and Session Management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Cross-Site Scripting (XSS)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Insecure Direct Object References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Security Misconfigurations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Sensitive Data Exposure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Missing Function Level Access Control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Cross-Site Request Forgery (CSRF)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Using Components with Known Vulnerabilities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Unvalidated</a:t>
            </a:r>
            <a:r>
              <a:rPr lang="en-US" sz="2400" dirty="0" smtClean="0"/>
              <a:t> Redirects and Forwards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896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43FFF4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244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Helvetica</vt:lpstr>
      <vt:lpstr>Trebuchet MS</vt:lpstr>
      <vt:lpstr>Wingdings 2</vt:lpstr>
      <vt:lpstr>Quotable</vt:lpstr>
      <vt:lpstr>CaPool</vt:lpstr>
      <vt:lpstr>Cloud Deployment</vt:lpstr>
      <vt:lpstr>Interface</vt:lpstr>
      <vt:lpstr>Layout Common Conventions</vt:lpstr>
      <vt:lpstr>Functionality</vt:lpstr>
      <vt:lpstr>Security</vt:lpstr>
      <vt:lpstr>1. What is a DoS? </vt:lpstr>
      <vt:lpstr>1. DoS Attack Prevention </vt:lpstr>
      <vt:lpstr>2. OWASP Top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Freya Rogers</dc:creator>
  <cp:lastModifiedBy>Mitchell Woods</cp:lastModifiedBy>
  <cp:revision>23</cp:revision>
  <dcterms:created xsi:type="dcterms:W3CDTF">2016-05-14T03:16:57Z</dcterms:created>
  <dcterms:modified xsi:type="dcterms:W3CDTF">2016-05-30T05:22:16Z</dcterms:modified>
</cp:coreProperties>
</file>