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16"/>
  </p:notesMasterIdLst>
  <p:sldIdLst>
    <p:sldId id="256" r:id="rId2"/>
    <p:sldId id="257" r:id="rId3"/>
    <p:sldId id="258" r:id="rId4"/>
    <p:sldId id="260" r:id="rId5"/>
    <p:sldId id="270" r:id="rId6"/>
    <p:sldId id="261" r:id="rId7"/>
    <p:sldId id="259" r:id="rId8"/>
    <p:sldId id="262" r:id="rId9"/>
    <p:sldId id="263"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472" autoAdjust="0"/>
  </p:normalViewPr>
  <p:slideViewPr>
    <p:cSldViewPr snapToGrid="0">
      <p:cViewPr varScale="1">
        <p:scale>
          <a:sx n="64" d="100"/>
          <a:sy n="64" d="100"/>
        </p:scale>
        <p:origin x="14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61A20-0CA0-4B47-8FD2-A42F54F63AA9}" type="datetimeFigureOut">
              <a:rPr lang="en-US" smtClean="0"/>
              <a:t>5/10/2020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839F25-B955-4588-B1DB-4B03F2BCB128}" type="slidenum">
              <a:rPr lang="en-US" smtClean="0"/>
              <a:t>‹#›</a:t>
            </a:fld>
            <a:endParaRPr lang="en-US"/>
          </a:p>
        </p:txBody>
      </p:sp>
    </p:spTree>
    <p:extLst>
      <p:ext uri="{BB962C8B-B14F-4D97-AF65-F5344CB8AC3E}">
        <p14:creationId xmlns:p14="http://schemas.microsoft.com/office/powerpoint/2010/main" val="2353970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Heartbleed vulnerability arose because OpenSSL's implementation of the heartbeat functionality was missing a crucial safeguard: the computer that received the heartbeat request never checked to make sure the request was actually as long as it claimed to be. So if a request said it was 40 KB long but was actually only 20 KB, the receiving computer would set aside 40 KB of memory buffer, then store the 20 KB it actually received, then send back that 20 KB plus whatever happened to be in the next 20 KB of memory. That extra 20 KB of data is information that the attacker has now extracted from the web server.</a:t>
            </a:r>
          </a:p>
        </p:txBody>
      </p:sp>
      <p:sp>
        <p:nvSpPr>
          <p:cNvPr id="4" name="Slide Number Placeholder 3"/>
          <p:cNvSpPr>
            <a:spLocks noGrp="1"/>
          </p:cNvSpPr>
          <p:nvPr>
            <p:ph type="sldNum" sz="quarter" idx="5"/>
          </p:nvPr>
        </p:nvSpPr>
        <p:spPr/>
        <p:txBody>
          <a:bodyPr/>
          <a:lstStyle/>
          <a:p>
            <a:fld id="{89839F25-B955-4588-B1DB-4B03F2BCB128}" type="slidenum">
              <a:rPr lang="en-US" smtClean="0"/>
              <a:t>7</a:t>
            </a:fld>
            <a:endParaRPr lang="en-US"/>
          </a:p>
        </p:txBody>
      </p:sp>
    </p:spTree>
    <p:extLst>
      <p:ext uri="{BB962C8B-B14F-4D97-AF65-F5344CB8AC3E}">
        <p14:creationId xmlns:p14="http://schemas.microsoft.com/office/powerpoint/2010/main" val="1562112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5/10/2020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5/10/2020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5/10/2020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5/10/2020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5/10/2020</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5/10/2020</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5/10/2020</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5/10/2020</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5/10/2020</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5/10/2020</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5/10/2020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5/10/2020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bmp"/><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4BD9-056B-4AC0-82A8-6C550782AA04}"/>
              </a:ext>
            </a:extLst>
          </p:cNvPr>
          <p:cNvSpPr>
            <a:spLocks noGrp="1"/>
          </p:cNvSpPr>
          <p:nvPr>
            <p:ph type="ctrTitle"/>
          </p:nvPr>
        </p:nvSpPr>
        <p:spPr>
          <a:xfrm>
            <a:off x="1650485" y="2325950"/>
            <a:ext cx="9068586" cy="3039694"/>
          </a:xfrm>
        </p:spPr>
        <p:txBody>
          <a:bodyPr/>
          <a:lstStyle/>
          <a:p>
            <a:r>
              <a:rPr lang="en-US" sz="6000" dirty="0"/>
              <a:t>Heart bleed attack extended with Session and Account Hijacking</a:t>
            </a:r>
          </a:p>
        </p:txBody>
      </p:sp>
    </p:spTree>
    <p:extLst>
      <p:ext uri="{BB962C8B-B14F-4D97-AF65-F5344CB8AC3E}">
        <p14:creationId xmlns:p14="http://schemas.microsoft.com/office/powerpoint/2010/main" val="2783500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rgbClr val="FFFFFF"/>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6"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2"/>
          </a:solidFill>
          <a:ln w="9525" cap="sq" cmpd="sng" algn="ctr">
            <a:noFill/>
            <a:prstDash val="solid"/>
            <a:miter lim="800000"/>
          </a:ln>
          <a:effectLst/>
        </p:spPr>
      </p:sp>
      <p:sp>
        <p:nvSpPr>
          <p:cNvPr id="2" name="Title 1">
            <a:extLst>
              <a:ext uri="{FF2B5EF4-FFF2-40B4-BE49-F238E27FC236}">
                <a16:creationId xmlns:a16="http://schemas.microsoft.com/office/drawing/2014/main" id="{D3C40232-C6AB-4AAE-823D-DCD4EDB7EA88}"/>
              </a:ext>
            </a:extLst>
          </p:cNvPr>
          <p:cNvSpPr>
            <a:spLocks noGrp="1"/>
          </p:cNvSpPr>
          <p:nvPr>
            <p:ph type="title"/>
          </p:nvPr>
        </p:nvSpPr>
        <p:spPr>
          <a:xfrm>
            <a:off x="1066800" y="1089090"/>
            <a:ext cx="10058400" cy="1371600"/>
          </a:xfrm>
        </p:spPr>
        <p:txBody>
          <a:bodyPr>
            <a:normAutofit/>
          </a:bodyPr>
          <a:lstStyle/>
          <a:p>
            <a:pPr algn="ctr"/>
            <a:r>
              <a:rPr lang="en-US" dirty="0">
                <a:solidFill>
                  <a:schemeClr val="bg1"/>
                </a:solidFill>
              </a:rPr>
              <a:t>Account Hijacking</a:t>
            </a:r>
          </a:p>
        </p:txBody>
      </p:sp>
      <p:sp>
        <p:nvSpPr>
          <p:cNvPr id="3" name="Content Placeholder 2">
            <a:extLst>
              <a:ext uri="{FF2B5EF4-FFF2-40B4-BE49-F238E27FC236}">
                <a16:creationId xmlns:a16="http://schemas.microsoft.com/office/drawing/2014/main" id="{6D457697-B9A5-4A49-AA0A-FD2A49697688}"/>
              </a:ext>
            </a:extLst>
          </p:cNvPr>
          <p:cNvSpPr>
            <a:spLocks noGrp="1"/>
          </p:cNvSpPr>
          <p:nvPr>
            <p:ph idx="1"/>
          </p:nvPr>
        </p:nvSpPr>
        <p:spPr>
          <a:xfrm>
            <a:off x="609599" y="3133459"/>
            <a:ext cx="11125200" cy="3293592"/>
          </a:xfrm>
        </p:spPr>
        <p:txBody>
          <a:bodyPr anchor="t">
            <a:normAutofit/>
          </a:bodyPr>
          <a:lstStyle/>
          <a:p>
            <a:pPr algn="just"/>
            <a:r>
              <a:rPr lang="en-US" sz="2800" dirty="0"/>
              <a:t> Is a process through which an individual’s email account, computer account or any other account associated with a computing device or service is stolen or hijacked by a hacker.</a:t>
            </a:r>
          </a:p>
          <a:p>
            <a:pPr algn="just"/>
            <a:r>
              <a:rPr lang="en-US" sz="2800" dirty="0"/>
              <a:t>Account hijacking is carried out through phishing, sending spoofed emails to the user, password guessing or several other hacking tactics. </a:t>
            </a:r>
          </a:p>
        </p:txBody>
      </p:sp>
    </p:spTree>
    <p:extLst>
      <p:ext uri="{BB962C8B-B14F-4D97-AF65-F5344CB8AC3E}">
        <p14:creationId xmlns:p14="http://schemas.microsoft.com/office/powerpoint/2010/main" val="191399770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DFED-CF46-4371-AFF7-8CDCF20216C0}"/>
              </a:ext>
            </a:extLst>
          </p:cNvPr>
          <p:cNvSpPr>
            <a:spLocks noGrp="1"/>
          </p:cNvSpPr>
          <p:nvPr>
            <p:ph type="title"/>
          </p:nvPr>
        </p:nvSpPr>
        <p:spPr>
          <a:xfrm>
            <a:off x="982578" y="2459362"/>
            <a:ext cx="10058400" cy="1371600"/>
          </a:xfrm>
        </p:spPr>
        <p:txBody>
          <a:bodyPr>
            <a:normAutofit/>
          </a:bodyPr>
          <a:lstStyle/>
          <a:p>
            <a:pPr algn="ctr"/>
            <a:r>
              <a:rPr lang="en-US" sz="7200" b="1" dirty="0"/>
              <a:t>Demonstration</a:t>
            </a:r>
          </a:p>
        </p:txBody>
      </p:sp>
    </p:spTree>
    <p:extLst>
      <p:ext uri="{BB962C8B-B14F-4D97-AF65-F5344CB8AC3E}">
        <p14:creationId xmlns:p14="http://schemas.microsoft.com/office/powerpoint/2010/main" val="150362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851C-31E9-4F18-9950-842B3F5DAF45}"/>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3928751C-610E-46D6-B5CE-FB7E89925118}"/>
              </a:ext>
            </a:extLst>
          </p:cNvPr>
          <p:cNvSpPr>
            <a:spLocks noGrp="1"/>
          </p:cNvSpPr>
          <p:nvPr>
            <p:ph idx="1"/>
          </p:nvPr>
        </p:nvSpPr>
        <p:spPr/>
        <p:txBody>
          <a:bodyPr/>
          <a:lstStyle/>
          <a:p>
            <a:r>
              <a:rPr lang="en-US" dirty="0"/>
              <a:t>Bee Box</a:t>
            </a:r>
          </a:p>
          <a:p>
            <a:r>
              <a:rPr lang="en-US" dirty="0"/>
              <a:t>Kali Machine</a:t>
            </a:r>
          </a:p>
          <a:p>
            <a:r>
              <a:rPr lang="en-US" dirty="0" err="1"/>
              <a:t>Burpsuite</a:t>
            </a:r>
            <a:endParaRPr lang="en-US" dirty="0"/>
          </a:p>
          <a:p>
            <a:r>
              <a:rPr lang="en-US" dirty="0"/>
              <a:t>Nmap – </a:t>
            </a:r>
          </a:p>
          <a:p>
            <a:pPr marL="0" indent="0">
              <a:buNone/>
            </a:pPr>
            <a:r>
              <a:rPr lang="en-US" dirty="0"/>
              <a:t>   ( Network Mapper, is an open source Linux command line tool for network exploration   	and security auditing. With Nmap, server administrators can quickly reveal hosts 	and services, search for security issues, and scan for open ports.</a:t>
            </a:r>
          </a:p>
          <a:p>
            <a:r>
              <a:rPr lang="en-US" dirty="0"/>
              <a:t>The Nmap tool can audit and discover local and remote open ports, as well as network information and hosts. )</a:t>
            </a:r>
          </a:p>
        </p:txBody>
      </p:sp>
    </p:spTree>
    <p:extLst>
      <p:ext uri="{BB962C8B-B14F-4D97-AF65-F5344CB8AC3E}">
        <p14:creationId xmlns:p14="http://schemas.microsoft.com/office/powerpoint/2010/main" val="91777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1" name="Rectangle 44">
            <a:extLst>
              <a:ext uri="{FF2B5EF4-FFF2-40B4-BE49-F238E27FC236}">
                <a16:creationId xmlns:a16="http://schemas.microsoft.com/office/drawing/2014/main" id="{B77F478D-A773-43B4-80DF-A229B5A0F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73" name="Rectangle 46">
            <a:extLst>
              <a:ext uri="{FF2B5EF4-FFF2-40B4-BE49-F238E27FC236}">
                <a16:creationId xmlns:a16="http://schemas.microsoft.com/office/drawing/2014/main" id="{F34668B3-D82D-4011-810E-1D47D3FC0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74" name="Rectangle 48">
            <a:extLst>
              <a:ext uri="{FF2B5EF4-FFF2-40B4-BE49-F238E27FC236}">
                <a16:creationId xmlns:a16="http://schemas.microsoft.com/office/drawing/2014/main" id="{CF756813-AFA6-4588-BE17-2C5032F07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solidFill>
            <a:schemeClr val="bg2"/>
          </a:solidFill>
          <a:ln w="9525" cap="sq" cmpd="sng" algn="ctr">
            <a:noFill/>
            <a:prstDash val="solid"/>
            <a:miter lim="800000"/>
          </a:ln>
          <a:effectLst/>
        </p:spPr>
      </p:sp>
      <p:sp>
        <p:nvSpPr>
          <p:cNvPr id="75" name="Rectangle 50">
            <a:extLst>
              <a:ext uri="{FF2B5EF4-FFF2-40B4-BE49-F238E27FC236}">
                <a16:creationId xmlns:a16="http://schemas.microsoft.com/office/drawing/2014/main" id="{BE1F3C65-2218-406A-8F6B-425015920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76" name="Group 52">
            <a:extLst>
              <a:ext uri="{FF2B5EF4-FFF2-40B4-BE49-F238E27FC236}">
                <a16:creationId xmlns:a16="http://schemas.microsoft.com/office/drawing/2014/main" id="{FEADC416-2CB9-42D8-B647-6B83826E2B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54" name="Straight Connector 53">
              <a:extLst>
                <a:ext uri="{FF2B5EF4-FFF2-40B4-BE49-F238E27FC236}">
                  <a16:creationId xmlns:a16="http://schemas.microsoft.com/office/drawing/2014/main" id="{E3244EEC-028E-41B0-918C-0041853573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8BE727-A9F7-4F6A-AB25-6100EC5817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5DB03F5-6EDF-4104-A2F1-4C7F5AA1F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77" name="Rectangle 57">
            <a:extLst>
              <a:ext uri="{FF2B5EF4-FFF2-40B4-BE49-F238E27FC236}">
                <a16:creationId xmlns:a16="http://schemas.microsoft.com/office/drawing/2014/main" id="{D29A9F91-87C2-427F-84F5-84002A9C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78" name="Rectangle 59">
            <a:extLst>
              <a:ext uri="{FF2B5EF4-FFF2-40B4-BE49-F238E27FC236}">
                <a16:creationId xmlns:a16="http://schemas.microsoft.com/office/drawing/2014/main" id="{FB27510D-0897-46CD-A7B8-5239DD6AE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chemeClr val="tx1"/>
          </a:solidFill>
          <a:ln w="6350" cap="flat" cmpd="sng" algn="ctr">
            <a:noFill/>
            <a:prstDash val="solid"/>
          </a:ln>
          <a:effectLst>
            <a:outerShdw blurRad="50800" algn="ctr" rotWithShape="0">
              <a:prstClr val="black">
                <a:alpha val="66000"/>
              </a:prstClr>
            </a:outerShdw>
            <a:softEdge rad="0"/>
          </a:effectLst>
        </p:spPr>
      </p:sp>
      <p:sp>
        <p:nvSpPr>
          <p:cNvPr id="79" name="Rectangle 61">
            <a:extLst>
              <a:ext uri="{FF2B5EF4-FFF2-40B4-BE49-F238E27FC236}">
                <a16:creationId xmlns:a16="http://schemas.microsoft.com/office/drawing/2014/main" id="{DE22B85B-FAD9-4555-A95F-648C976FC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991" y="809244"/>
            <a:ext cx="5939850" cy="5239512"/>
          </a:xfrm>
          <a:prstGeom prst="rect">
            <a:avLst/>
          </a:prstGeom>
          <a:solidFill>
            <a:schemeClr val="bg2"/>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B987F46A-D953-4895-B365-141580FD0520}"/>
              </a:ext>
            </a:extLst>
          </p:cNvPr>
          <p:cNvSpPr>
            <a:spLocks noGrp="1"/>
          </p:cNvSpPr>
          <p:nvPr>
            <p:ph type="title"/>
          </p:nvPr>
        </p:nvSpPr>
        <p:spPr>
          <a:xfrm>
            <a:off x="1243632" y="1559768"/>
            <a:ext cx="5068568" cy="3135379"/>
          </a:xfrm>
        </p:spPr>
        <p:txBody>
          <a:bodyPr vert="horz" lIns="91440" tIns="45720" rIns="91440" bIns="45720" rtlCol="0" anchor="ctr">
            <a:normAutofit/>
          </a:bodyPr>
          <a:lstStyle/>
          <a:p>
            <a:r>
              <a:rPr lang="en-US" sz="4200"/>
              <a:t>Heart bleed attack extended with Session and Account Hijacking</a:t>
            </a:r>
          </a:p>
        </p:txBody>
      </p:sp>
      <p:sp>
        <p:nvSpPr>
          <p:cNvPr id="80" name="Rectangle 63">
            <a:extLst>
              <a:ext uri="{FF2B5EF4-FFF2-40B4-BE49-F238E27FC236}">
                <a16:creationId xmlns:a16="http://schemas.microsoft.com/office/drawing/2014/main" id="{A36D292E-A381-482D-8F55-50272FB60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a:effectLst>
            <a:outerShdw blurRad="381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81" name="Straight Connector 65">
            <a:extLst>
              <a:ext uri="{FF2B5EF4-FFF2-40B4-BE49-F238E27FC236}">
                <a16:creationId xmlns:a16="http://schemas.microsoft.com/office/drawing/2014/main" id="{7E1D957F-4D93-478C-9F8E-9F85A71F9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67">
            <a:extLst>
              <a:ext uri="{FF2B5EF4-FFF2-40B4-BE49-F238E27FC236}">
                <a16:creationId xmlns:a16="http://schemas.microsoft.com/office/drawing/2014/main" id="{36482641-F791-4C77-A5DF-A085A0614D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98D7889-6DB2-4C75-88ED-0532734B76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8699F3F7-F509-4EB7-80E9-CEA68E2A7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055" y="0"/>
            <a:ext cx="4636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Heartbeat">
            <a:extLst>
              <a:ext uri="{FF2B5EF4-FFF2-40B4-BE49-F238E27FC236}">
                <a16:creationId xmlns:a16="http://schemas.microsoft.com/office/drawing/2014/main" id="{33F8EE9A-3FA8-49A1-8F84-F60244F399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99519" y="1755316"/>
            <a:ext cx="3357629" cy="3357629"/>
          </a:xfrm>
          <a:prstGeom prst="rect">
            <a:avLst/>
          </a:prstGeom>
        </p:spPr>
      </p:pic>
    </p:spTree>
    <p:extLst>
      <p:ext uri="{BB962C8B-B14F-4D97-AF65-F5344CB8AC3E}">
        <p14:creationId xmlns:p14="http://schemas.microsoft.com/office/powerpoint/2010/main" val="1665030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7A77-1280-4F1F-B7D7-CBFBC607A59B}"/>
              </a:ext>
            </a:extLst>
          </p:cNvPr>
          <p:cNvSpPr>
            <a:spLocks noGrp="1"/>
          </p:cNvSpPr>
          <p:nvPr>
            <p:ph type="title"/>
          </p:nvPr>
        </p:nvSpPr>
        <p:spPr>
          <a:xfrm>
            <a:off x="2666999" y="2637375"/>
            <a:ext cx="6489033" cy="1583249"/>
          </a:xfrm>
        </p:spPr>
        <p:txBody>
          <a:bodyPr>
            <a:normAutofit/>
          </a:bodyPr>
          <a:lstStyle/>
          <a:p>
            <a:r>
              <a:rPr lang="en-US" sz="9600" b="1" dirty="0"/>
              <a:t>Thank You</a:t>
            </a:r>
          </a:p>
        </p:txBody>
      </p:sp>
    </p:spTree>
    <p:extLst>
      <p:ext uri="{BB962C8B-B14F-4D97-AF65-F5344CB8AC3E}">
        <p14:creationId xmlns:p14="http://schemas.microsoft.com/office/powerpoint/2010/main" val="2675661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E069-B136-4967-B262-DB72C12CAD70}"/>
              </a:ext>
            </a:extLst>
          </p:cNvPr>
          <p:cNvSpPr>
            <a:spLocks noGrp="1"/>
          </p:cNvSpPr>
          <p:nvPr>
            <p:ph type="title"/>
          </p:nvPr>
        </p:nvSpPr>
        <p:spPr/>
        <p:txBody>
          <a:bodyPr/>
          <a:lstStyle/>
          <a:p>
            <a:r>
              <a:rPr lang="en-US" dirty="0"/>
              <a:t>What is Heartbleed Attack ? </a:t>
            </a:r>
          </a:p>
        </p:txBody>
      </p:sp>
      <p:sp>
        <p:nvSpPr>
          <p:cNvPr id="3" name="Content Placeholder 2">
            <a:extLst>
              <a:ext uri="{FF2B5EF4-FFF2-40B4-BE49-F238E27FC236}">
                <a16:creationId xmlns:a16="http://schemas.microsoft.com/office/drawing/2014/main" id="{BF37E8AA-CDF9-44DA-9C70-797C0369F3FF}"/>
              </a:ext>
            </a:extLst>
          </p:cNvPr>
          <p:cNvSpPr>
            <a:spLocks noGrp="1"/>
          </p:cNvSpPr>
          <p:nvPr>
            <p:ph idx="1"/>
          </p:nvPr>
        </p:nvSpPr>
        <p:spPr/>
        <p:txBody>
          <a:bodyPr/>
          <a:lstStyle/>
          <a:p>
            <a:r>
              <a:rPr lang="en-US" dirty="0"/>
              <a:t>The Heartbleed Bug is a serious vulnerability in OpenSSL cryptographic software library. </a:t>
            </a:r>
          </a:p>
          <a:p>
            <a:r>
              <a:rPr lang="en-US" dirty="0"/>
              <a:t>The Heartbleed bug allows anyone on the Internet to read the memory of the systems protected by the vulnerable versions of the OpenSSL software. </a:t>
            </a:r>
          </a:p>
          <a:p>
            <a:r>
              <a:rPr lang="en-US" dirty="0"/>
              <a:t>It allows to steal the information protected, under normal conditions, by the SSL/TLS encryption used to secure the Internet. </a:t>
            </a:r>
          </a:p>
          <a:p>
            <a:r>
              <a:rPr lang="en-US" dirty="0"/>
              <a:t>This compromises the secret keys used to identify the service providers and to encrypt the traffic, the names and passwords of the users and the actual content.</a:t>
            </a:r>
          </a:p>
        </p:txBody>
      </p:sp>
    </p:spTree>
    <p:extLst>
      <p:ext uri="{BB962C8B-B14F-4D97-AF65-F5344CB8AC3E}">
        <p14:creationId xmlns:p14="http://schemas.microsoft.com/office/powerpoint/2010/main" val="133729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37CB-5B4E-46B0-AEDD-30357518407D}"/>
              </a:ext>
            </a:extLst>
          </p:cNvPr>
          <p:cNvSpPr>
            <a:spLocks noGrp="1"/>
          </p:cNvSpPr>
          <p:nvPr>
            <p:ph type="title"/>
          </p:nvPr>
        </p:nvSpPr>
        <p:spPr/>
        <p:txBody>
          <a:bodyPr>
            <a:normAutofit fontScale="90000"/>
          </a:bodyPr>
          <a:lstStyle/>
          <a:p>
            <a:r>
              <a:rPr lang="en-US" dirty="0"/>
              <a:t>What are the affected websites ?</a:t>
            </a:r>
          </a:p>
        </p:txBody>
      </p:sp>
      <p:sp>
        <p:nvSpPr>
          <p:cNvPr id="3" name="Content Placeholder 2">
            <a:extLst>
              <a:ext uri="{FF2B5EF4-FFF2-40B4-BE49-F238E27FC236}">
                <a16:creationId xmlns:a16="http://schemas.microsoft.com/office/drawing/2014/main" id="{E5DEF469-96FA-4264-B130-494D6784E1D6}"/>
              </a:ext>
            </a:extLst>
          </p:cNvPr>
          <p:cNvSpPr>
            <a:spLocks noGrp="1"/>
          </p:cNvSpPr>
          <p:nvPr>
            <p:ph idx="1"/>
          </p:nvPr>
        </p:nvSpPr>
        <p:spPr/>
        <p:txBody>
          <a:bodyPr/>
          <a:lstStyle/>
          <a:p>
            <a:r>
              <a:rPr lang="en-US" dirty="0"/>
              <a:t>Tumblr</a:t>
            </a:r>
          </a:p>
          <a:p>
            <a:r>
              <a:rPr lang="en-US" dirty="0"/>
              <a:t>Google</a:t>
            </a:r>
          </a:p>
          <a:p>
            <a:r>
              <a:rPr lang="en-US" dirty="0"/>
              <a:t>Yahoo</a:t>
            </a:r>
          </a:p>
          <a:p>
            <a:r>
              <a:rPr lang="en-US" dirty="0"/>
              <a:t>Intuit (makers of TurboTax)</a:t>
            </a:r>
          </a:p>
          <a:p>
            <a:r>
              <a:rPr lang="en-US" dirty="0"/>
              <a:t>Dropbox</a:t>
            </a:r>
          </a:p>
          <a:p>
            <a:r>
              <a:rPr lang="en-US" dirty="0"/>
              <a:t>Netflix</a:t>
            </a:r>
          </a:p>
          <a:p>
            <a:r>
              <a:rPr lang="en-US" dirty="0"/>
              <a:t>Facebook</a:t>
            </a:r>
          </a:p>
        </p:txBody>
      </p:sp>
    </p:spTree>
    <p:extLst>
      <p:ext uri="{BB962C8B-B14F-4D97-AF65-F5344CB8AC3E}">
        <p14:creationId xmlns:p14="http://schemas.microsoft.com/office/powerpoint/2010/main" val="140129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C6EB-F6EF-4554-A50A-15FBA5AB1BCD}"/>
              </a:ext>
            </a:extLst>
          </p:cNvPr>
          <p:cNvSpPr>
            <a:spLocks noGrp="1"/>
          </p:cNvSpPr>
          <p:nvPr>
            <p:ph type="title"/>
          </p:nvPr>
        </p:nvSpPr>
        <p:spPr/>
        <p:txBody>
          <a:bodyPr/>
          <a:lstStyle/>
          <a:p>
            <a:r>
              <a:rPr lang="en-US" dirty="0"/>
              <a:t>What is SSL and Open SSL ?</a:t>
            </a:r>
          </a:p>
        </p:txBody>
      </p:sp>
      <p:sp>
        <p:nvSpPr>
          <p:cNvPr id="3" name="Content Placeholder 2">
            <a:extLst>
              <a:ext uri="{FF2B5EF4-FFF2-40B4-BE49-F238E27FC236}">
                <a16:creationId xmlns:a16="http://schemas.microsoft.com/office/drawing/2014/main" id="{5A805367-4303-4D54-8826-713365434922}"/>
              </a:ext>
            </a:extLst>
          </p:cNvPr>
          <p:cNvSpPr>
            <a:spLocks noGrp="1"/>
          </p:cNvSpPr>
          <p:nvPr>
            <p:ph idx="1"/>
          </p:nvPr>
        </p:nvSpPr>
        <p:spPr>
          <a:xfrm>
            <a:off x="960267" y="1801130"/>
            <a:ext cx="10058400" cy="3931920"/>
          </a:xfrm>
        </p:spPr>
        <p:txBody>
          <a:bodyPr>
            <a:normAutofit/>
          </a:bodyPr>
          <a:lstStyle/>
          <a:p>
            <a:pPr marL="0" indent="0">
              <a:buNone/>
            </a:pPr>
            <a:r>
              <a:rPr lang="en-US" sz="2000" b="1" dirty="0"/>
              <a:t>SSL</a:t>
            </a:r>
          </a:p>
          <a:p>
            <a:pPr marL="0" indent="0">
              <a:buNone/>
            </a:pPr>
            <a:r>
              <a:rPr lang="en-US" dirty="0"/>
              <a:t>short for Secure Sockets Layer, is a family of encryption technologies that allow web users to protect the privacy of information they transmit over the internet.</a:t>
            </a:r>
          </a:p>
          <a:p>
            <a:pPr marL="0" indent="0">
              <a:buNone/>
            </a:pPr>
            <a:r>
              <a:rPr lang="en-US" dirty="0"/>
              <a:t>SSL accomplishes that by transforming your data into a coded message that only the recipient knows how to decipher. If a malicious party is listening to the conversation, it will only see a seemingly random string of characters, not the contents of your emails etc.</a:t>
            </a:r>
          </a:p>
          <a:p>
            <a:pPr marL="0" indent="0">
              <a:buNone/>
            </a:pPr>
            <a:endParaRPr lang="en-US" dirty="0"/>
          </a:p>
          <a:p>
            <a:pPr marL="0" indent="0">
              <a:buNone/>
            </a:pPr>
            <a:r>
              <a:rPr lang="en-US" b="1" dirty="0"/>
              <a:t>Open SSL</a:t>
            </a:r>
          </a:p>
          <a:p>
            <a:pPr marL="0" indent="0">
              <a:buNone/>
            </a:pPr>
            <a:r>
              <a:rPr lang="en-US" dirty="0"/>
              <a:t>It is a software that allows computers to communicate using the SSL encryption standards.</a:t>
            </a:r>
          </a:p>
          <a:p>
            <a:pPr marL="0" indent="0">
              <a:buNone/>
            </a:pPr>
            <a:endParaRPr lang="en-US" dirty="0"/>
          </a:p>
        </p:txBody>
      </p:sp>
    </p:spTree>
    <p:extLst>
      <p:ext uri="{BB962C8B-B14F-4D97-AF65-F5344CB8AC3E}">
        <p14:creationId xmlns:p14="http://schemas.microsoft.com/office/powerpoint/2010/main" val="318491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CB04-D1E6-4476-B9E9-CC651882EA6D}"/>
              </a:ext>
            </a:extLst>
          </p:cNvPr>
          <p:cNvSpPr>
            <a:spLocks noGrp="1"/>
          </p:cNvSpPr>
          <p:nvPr>
            <p:ph type="title"/>
          </p:nvPr>
        </p:nvSpPr>
        <p:spPr/>
        <p:txBody>
          <a:bodyPr/>
          <a:lstStyle/>
          <a:p>
            <a:r>
              <a:rPr lang="en-US" dirty="0"/>
              <a:t>Status of the SSL Versions</a:t>
            </a:r>
          </a:p>
        </p:txBody>
      </p:sp>
      <p:sp>
        <p:nvSpPr>
          <p:cNvPr id="3" name="Content Placeholder 2">
            <a:extLst>
              <a:ext uri="{FF2B5EF4-FFF2-40B4-BE49-F238E27FC236}">
                <a16:creationId xmlns:a16="http://schemas.microsoft.com/office/drawing/2014/main" id="{1AE9B5AC-C833-43EA-AF03-85AF6ABC354F}"/>
              </a:ext>
            </a:extLst>
          </p:cNvPr>
          <p:cNvSpPr>
            <a:spLocks noGrp="1"/>
          </p:cNvSpPr>
          <p:nvPr>
            <p:ph idx="1"/>
          </p:nvPr>
        </p:nvSpPr>
        <p:spPr>
          <a:xfrm>
            <a:off x="1175084" y="2391878"/>
            <a:ext cx="10058400" cy="3931920"/>
          </a:xfrm>
        </p:spPr>
        <p:txBody>
          <a:bodyPr/>
          <a:lstStyle/>
          <a:p>
            <a:pPr marL="0" indent="0">
              <a:buNone/>
            </a:pPr>
            <a:r>
              <a:rPr lang="en-US" sz="2400" dirty="0"/>
              <a:t>•OpenSSL 1.0.1 through 1.0.1f (inclusive) are vulnerable</a:t>
            </a:r>
          </a:p>
          <a:p>
            <a:pPr marL="0" indent="0">
              <a:buNone/>
            </a:pPr>
            <a:r>
              <a:rPr lang="en-US" sz="2400" dirty="0"/>
              <a:t>•OpenSSL 1.0.1g is NOT vulnerable</a:t>
            </a:r>
          </a:p>
          <a:p>
            <a:pPr marL="0" indent="0">
              <a:buNone/>
            </a:pPr>
            <a:r>
              <a:rPr lang="en-US" sz="2400" dirty="0"/>
              <a:t>•OpenSSL 1.0.0 branch is NOT vulnerable</a:t>
            </a:r>
          </a:p>
          <a:p>
            <a:pPr marL="0" indent="0">
              <a:buNone/>
            </a:pPr>
            <a:r>
              <a:rPr lang="en-US" sz="2400" dirty="0"/>
              <a:t>•OpenSSL 0.9.8 branch is NOT vulnerable</a:t>
            </a:r>
          </a:p>
          <a:p>
            <a:endParaRPr lang="en-US" dirty="0"/>
          </a:p>
        </p:txBody>
      </p:sp>
    </p:spTree>
    <p:extLst>
      <p:ext uri="{BB962C8B-B14F-4D97-AF65-F5344CB8AC3E}">
        <p14:creationId xmlns:p14="http://schemas.microsoft.com/office/powerpoint/2010/main" val="395797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24C53-4EB2-4C5F-8CC8-F1900C748AAB}"/>
              </a:ext>
            </a:extLst>
          </p:cNvPr>
          <p:cNvSpPr>
            <a:spLocks noGrp="1"/>
          </p:cNvSpPr>
          <p:nvPr>
            <p:ph idx="1"/>
          </p:nvPr>
        </p:nvSpPr>
        <p:spPr>
          <a:xfrm>
            <a:off x="1066800" y="1047565"/>
            <a:ext cx="10058400" cy="4223995"/>
          </a:xfrm>
        </p:spPr>
        <p:txBody>
          <a:bodyPr/>
          <a:lstStyle/>
          <a:p>
            <a:r>
              <a:rPr lang="en-US" dirty="0"/>
              <a:t>The SSL standard includes a heartbeat option, which allows a computer at one end of an SSL connection to send a short message to verify that the other computer is still online and get a response back. </a:t>
            </a:r>
          </a:p>
          <a:p>
            <a:endParaRPr lang="en-US" dirty="0"/>
          </a:p>
          <a:p>
            <a:pPr marL="2271400" lvl="8" indent="0">
              <a:buNone/>
            </a:pPr>
            <a:r>
              <a:rPr lang="en-US" sz="2000" b="1" dirty="0"/>
              <a:t>Heartbeat message has three parts: </a:t>
            </a:r>
          </a:p>
          <a:p>
            <a:endParaRPr lang="en-US" dirty="0"/>
          </a:p>
          <a:p>
            <a:pPr marL="342900" indent="-342900" algn="ctr">
              <a:buAutoNum type="arabicPeriod"/>
            </a:pPr>
            <a:r>
              <a:rPr lang="en-US" dirty="0"/>
              <a:t>A request for acknowledgement</a:t>
            </a:r>
          </a:p>
          <a:p>
            <a:pPr marL="342900" indent="-342900" algn="ctr">
              <a:buAutoNum type="arabicPeriod"/>
            </a:pPr>
            <a:r>
              <a:rPr lang="en-US" dirty="0"/>
              <a:t>A short, randomly chosen message </a:t>
            </a:r>
          </a:p>
          <a:p>
            <a:pPr marL="342900" indent="-342900" algn="ctr">
              <a:buAutoNum type="arabicPeriod"/>
            </a:pPr>
            <a:r>
              <a:rPr lang="en-US" dirty="0"/>
              <a:t>The number of characters in that message.</a:t>
            </a:r>
          </a:p>
        </p:txBody>
      </p:sp>
    </p:spTree>
    <p:extLst>
      <p:ext uri="{BB962C8B-B14F-4D97-AF65-F5344CB8AC3E}">
        <p14:creationId xmlns:p14="http://schemas.microsoft.com/office/powerpoint/2010/main" val="86234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6C29703-E88B-4977-9180-79D4126051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solidFill>
            <a:schemeClr val="bg2"/>
          </a:solidFill>
          <a:ln w="6350" cap="sq" cmpd="sng" algn="ctr">
            <a:noFill/>
            <a:prstDash val="solid"/>
            <a:miter lim="800000"/>
          </a:ln>
          <a:effectLst/>
        </p:spPr>
        <p:txBody>
          <a:bodyPr/>
          <a:lstStyle/>
          <a:p>
            <a:endParaRPr lang="en-US" dirty="0"/>
          </a:p>
        </p:txBody>
      </p:sp>
      <p:sp>
        <p:nvSpPr>
          <p:cNvPr id="2" name="Title 1">
            <a:extLst>
              <a:ext uri="{FF2B5EF4-FFF2-40B4-BE49-F238E27FC236}">
                <a16:creationId xmlns:a16="http://schemas.microsoft.com/office/drawing/2014/main" id="{DF010370-A620-40B9-9F08-AA0EA7D361E0}"/>
              </a:ext>
            </a:extLst>
          </p:cNvPr>
          <p:cNvSpPr>
            <a:spLocks noGrp="1"/>
          </p:cNvSpPr>
          <p:nvPr>
            <p:ph type="title"/>
          </p:nvPr>
        </p:nvSpPr>
        <p:spPr>
          <a:xfrm>
            <a:off x="868680" y="642593"/>
            <a:ext cx="6603538" cy="1744183"/>
          </a:xfrm>
        </p:spPr>
        <p:txBody>
          <a:bodyPr>
            <a:normAutofit/>
          </a:bodyPr>
          <a:lstStyle/>
          <a:p>
            <a:r>
              <a:rPr lang="en-US" dirty="0"/>
              <a:t>How does this attack work ?</a:t>
            </a:r>
          </a:p>
        </p:txBody>
      </p:sp>
      <p:sp>
        <p:nvSpPr>
          <p:cNvPr id="3" name="Content Placeholder 2">
            <a:extLst>
              <a:ext uri="{FF2B5EF4-FFF2-40B4-BE49-F238E27FC236}">
                <a16:creationId xmlns:a16="http://schemas.microsoft.com/office/drawing/2014/main" id="{969AEA8B-5C7F-4A39-9BDC-54021E52D8B6}"/>
              </a:ext>
            </a:extLst>
          </p:cNvPr>
          <p:cNvSpPr>
            <a:spLocks noGrp="1"/>
          </p:cNvSpPr>
          <p:nvPr>
            <p:ph idx="1"/>
          </p:nvPr>
        </p:nvSpPr>
        <p:spPr>
          <a:xfrm>
            <a:off x="868680" y="2386584"/>
            <a:ext cx="6603538" cy="3648456"/>
          </a:xfrm>
        </p:spPr>
        <p:txBody>
          <a:bodyPr>
            <a:normAutofit/>
          </a:bodyPr>
          <a:lstStyle/>
          <a:p>
            <a:r>
              <a:rPr lang="en-US" dirty="0"/>
              <a:t>In </a:t>
            </a:r>
            <a:r>
              <a:rPr lang="en-US" dirty="0" err="1"/>
              <a:t>heartbleed</a:t>
            </a:r>
            <a:r>
              <a:rPr lang="en-US" dirty="0"/>
              <a:t> attack the attackers create a malicious message that helps to tricks the computer at the other end into divulging secret information. A vulnerable computer can be tricked into transmitting the contents of the server’s RAM.</a:t>
            </a:r>
          </a:p>
          <a:p>
            <a:endParaRPr lang="en-US" dirty="0"/>
          </a:p>
          <a:p>
            <a:endParaRPr lang="en-US" dirty="0"/>
          </a:p>
        </p:txBody>
      </p:sp>
      <p:pic>
        <p:nvPicPr>
          <p:cNvPr id="10" name="Picture 6">
            <a:extLst>
              <a:ext uri="{FF2B5EF4-FFF2-40B4-BE49-F238E27FC236}">
                <a16:creationId xmlns:a16="http://schemas.microsoft.com/office/drawing/2014/main" id="{7FD83EC8-0670-497E-B071-C94E6E7564C1}"/>
              </a:ext>
            </a:extLst>
          </p:cNvPr>
          <p:cNvPicPr>
            <a:picLocks noChangeAspect="1"/>
          </p:cNvPicPr>
          <p:nvPr/>
        </p:nvPicPr>
        <p:blipFill rotWithShape="1">
          <a:blip r:embed="rId3"/>
          <a:srcRect r="7207"/>
          <a:stretch/>
        </p:blipFill>
        <p:spPr>
          <a:xfrm>
            <a:off x="7903029" y="374903"/>
            <a:ext cx="3917113" cy="3054097"/>
          </a:xfrm>
          <a:prstGeom prst="rect">
            <a:avLst/>
          </a:prstGeom>
        </p:spPr>
      </p:pic>
      <p:pic>
        <p:nvPicPr>
          <p:cNvPr id="9" name="Picture 4">
            <a:extLst>
              <a:ext uri="{FF2B5EF4-FFF2-40B4-BE49-F238E27FC236}">
                <a16:creationId xmlns:a16="http://schemas.microsoft.com/office/drawing/2014/main" id="{63F71E9D-EFAA-431C-A416-341E2F6B9059}"/>
              </a:ext>
            </a:extLst>
          </p:cNvPr>
          <p:cNvPicPr>
            <a:picLocks noChangeAspect="1"/>
          </p:cNvPicPr>
          <p:nvPr/>
        </p:nvPicPr>
        <p:blipFill rotWithShape="1">
          <a:blip r:embed="rId4"/>
          <a:srcRect l="1547" r="3220" b="-1"/>
          <a:stretch/>
        </p:blipFill>
        <p:spPr>
          <a:xfrm>
            <a:off x="7903028" y="3429002"/>
            <a:ext cx="3917115" cy="3054093"/>
          </a:xfrm>
          <a:prstGeom prst="rect">
            <a:avLst/>
          </a:prstGeom>
        </p:spPr>
      </p:pic>
    </p:spTree>
    <p:extLst>
      <p:ext uri="{BB962C8B-B14F-4D97-AF65-F5344CB8AC3E}">
        <p14:creationId xmlns:p14="http://schemas.microsoft.com/office/powerpoint/2010/main" val="38072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rgbClr val="FFFFFF"/>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6"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2"/>
          </a:solidFill>
          <a:ln w="9525" cap="sq" cmpd="sng" algn="ctr">
            <a:noFill/>
            <a:prstDash val="solid"/>
            <a:miter lim="800000"/>
          </a:ln>
          <a:effectLst/>
        </p:spPr>
      </p:sp>
      <p:sp>
        <p:nvSpPr>
          <p:cNvPr id="2" name="Title 1">
            <a:extLst>
              <a:ext uri="{FF2B5EF4-FFF2-40B4-BE49-F238E27FC236}">
                <a16:creationId xmlns:a16="http://schemas.microsoft.com/office/drawing/2014/main" id="{D3C40232-C6AB-4AAE-823D-DCD4EDB7EA88}"/>
              </a:ext>
            </a:extLst>
          </p:cNvPr>
          <p:cNvSpPr>
            <a:spLocks noGrp="1"/>
          </p:cNvSpPr>
          <p:nvPr>
            <p:ph type="title"/>
          </p:nvPr>
        </p:nvSpPr>
        <p:spPr>
          <a:xfrm>
            <a:off x="1066800" y="1089090"/>
            <a:ext cx="10058400" cy="1371600"/>
          </a:xfrm>
        </p:spPr>
        <p:txBody>
          <a:bodyPr>
            <a:normAutofit/>
          </a:bodyPr>
          <a:lstStyle/>
          <a:p>
            <a:pPr algn="ctr"/>
            <a:r>
              <a:rPr lang="en-US">
                <a:solidFill>
                  <a:schemeClr val="bg1"/>
                </a:solidFill>
              </a:rPr>
              <a:t>Session Hijacking</a:t>
            </a:r>
          </a:p>
        </p:txBody>
      </p:sp>
      <p:sp>
        <p:nvSpPr>
          <p:cNvPr id="3" name="Content Placeholder 2">
            <a:extLst>
              <a:ext uri="{FF2B5EF4-FFF2-40B4-BE49-F238E27FC236}">
                <a16:creationId xmlns:a16="http://schemas.microsoft.com/office/drawing/2014/main" id="{6D457697-B9A5-4A49-AA0A-FD2A49697688}"/>
              </a:ext>
            </a:extLst>
          </p:cNvPr>
          <p:cNvSpPr>
            <a:spLocks noGrp="1"/>
          </p:cNvSpPr>
          <p:nvPr>
            <p:ph idx="1"/>
          </p:nvPr>
        </p:nvSpPr>
        <p:spPr>
          <a:xfrm>
            <a:off x="609599" y="3133459"/>
            <a:ext cx="11125200" cy="3293592"/>
          </a:xfrm>
        </p:spPr>
        <p:txBody>
          <a:bodyPr anchor="t">
            <a:normAutofit/>
          </a:bodyPr>
          <a:lstStyle/>
          <a:p>
            <a:r>
              <a:rPr lang="en-US" sz="2800" dirty="0"/>
              <a:t>Is an attack where a user session is taken over by an attacker. </a:t>
            </a:r>
          </a:p>
          <a:p>
            <a:r>
              <a:rPr lang="en-US" sz="2800" dirty="0"/>
              <a:t>A session starts when you log into a service, for example your banking application, and ends when you log out. The attack relies on the attacker’s knowledge of your session cookie, so it is also called cookie hijacking or cookie side-jacking.</a:t>
            </a:r>
          </a:p>
        </p:txBody>
      </p:sp>
    </p:spTree>
    <p:extLst>
      <p:ext uri="{BB962C8B-B14F-4D97-AF65-F5344CB8AC3E}">
        <p14:creationId xmlns:p14="http://schemas.microsoft.com/office/powerpoint/2010/main" val="98999011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2460-7136-49BC-9D98-A43658942126}"/>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en-US" dirty="0"/>
              <a:t>How does this attack happen ?</a:t>
            </a:r>
          </a:p>
        </p:txBody>
      </p:sp>
      <p:sp>
        <p:nvSpPr>
          <p:cNvPr id="5" name="TextBox 4">
            <a:extLst>
              <a:ext uri="{FF2B5EF4-FFF2-40B4-BE49-F238E27FC236}">
                <a16:creationId xmlns:a16="http://schemas.microsoft.com/office/drawing/2014/main" id="{2260474C-AE64-4C7F-B3AB-C5EE5F0250C0}"/>
              </a:ext>
            </a:extLst>
          </p:cNvPr>
          <p:cNvSpPr txBox="1"/>
          <p:nvPr/>
        </p:nvSpPr>
        <p:spPr>
          <a:xfrm>
            <a:off x="681789" y="2014194"/>
            <a:ext cx="7415463" cy="3931920"/>
          </a:xfrm>
          <a:prstGeom prst="rect">
            <a:avLst/>
          </a:prstGeom>
        </p:spPr>
        <p:txBody>
          <a:bodyPr vert="horz" lIns="91440" tIns="45720" rIns="91440" bIns="45720" rtlCol="0">
            <a:normAutofit/>
          </a:bodyPr>
          <a:lstStyle/>
          <a:p>
            <a:pPr indent="-182880" defTabSz="914400">
              <a:spcAft>
                <a:spcPts val="600"/>
              </a:spcAft>
              <a:buClr>
                <a:schemeClr val="tx2">
                  <a:lumMod val="60000"/>
                  <a:lumOff val="40000"/>
                </a:schemeClr>
              </a:buClr>
              <a:buFont typeface="Arial" pitchFamily="34" charset="0"/>
              <a:buChar char="•"/>
            </a:pPr>
            <a:r>
              <a:rPr lang="en-US" dirty="0"/>
              <a:t>To perform session hijacking, an attacker needs to know the victim’s session ID (session key). </a:t>
            </a:r>
          </a:p>
          <a:p>
            <a:pPr indent="-182880" defTabSz="914400">
              <a:spcAft>
                <a:spcPts val="600"/>
              </a:spcAft>
              <a:buClr>
                <a:schemeClr val="tx2">
                  <a:lumMod val="60000"/>
                  <a:lumOff val="40000"/>
                </a:schemeClr>
              </a:buClr>
              <a:buFont typeface="Arial" pitchFamily="34" charset="0"/>
              <a:buChar char="•"/>
            </a:pPr>
            <a:r>
              <a:rPr lang="en-US" dirty="0"/>
              <a:t>This can be obtained by stealing the session cookie or persuading the user to click a malicious link containing a prepared session ID. </a:t>
            </a:r>
          </a:p>
          <a:p>
            <a:pPr indent="-182880" defTabSz="914400">
              <a:spcAft>
                <a:spcPts val="600"/>
              </a:spcAft>
              <a:buClr>
                <a:schemeClr val="tx2">
                  <a:lumMod val="60000"/>
                  <a:lumOff val="40000"/>
                </a:schemeClr>
              </a:buClr>
              <a:buFont typeface="Arial" pitchFamily="34" charset="0"/>
              <a:buChar char="•"/>
            </a:pPr>
            <a:r>
              <a:rPr lang="en-US" dirty="0"/>
              <a:t>In both cases, after the user is authenticated on the server, the attacker can take over (hijack) the session by using the same session ID for their own browser session. </a:t>
            </a:r>
          </a:p>
          <a:p>
            <a:pPr indent="-182880" defTabSz="914400">
              <a:spcAft>
                <a:spcPts val="600"/>
              </a:spcAft>
              <a:buClr>
                <a:schemeClr val="tx2">
                  <a:lumMod val="60000"/>
                  <a:lumOff val="40000"/>
                </a:schemeClr>
              </a:buClr>
              <a:buFont typeface="Arial" pitchFamily="34" charset="0"/>
              <a:buChar char="•"/>
            </a:pPr>
            <a:r>
              <a:rPr lang="en-US" dirty="0"/>
              <a:t>The server is then fooled into treating the attacker’s connection as the original user’s valid session.</a:t>
            </a:r>
          </a:p>
        </p:txBody>
      </p:sp>
      <p:pic>
        <p:nvPicPr>
          <p:cNvPr id="4" name="Content Placeholder 3">
            <a:extLst>
              <a:ext uri="{FF2B5EF4-FFF2-40B4-BE49-F238E27FC236}">
                <a16:creationId xmlns:a16="http://schemas.microsoft.com/office/drawing/2014/main" id="{DEB95BE2-AF69-47F9-A776-64CAB1E7F1E9}"/>
              </a:ext>
            </a:extLst>
          </p:cNvPr>
          <p:cNvPicPr>
            <a:picLocks noGrp="1"/>
          </p:cNvPicPr>
          <p:nvPr>
            <p:ph idx="1"/>
          </p:nvPr>
        </p:nvPicPr>
        <p:blipFill>
          <a:blip r:embed="rId2"/>
          <a:stretch>
            <a:fillRect/>
          </a:stretch>
        </p:blipFill>
        <p:spPr>
          <a:xfrm>
            <a:off x="8225108" y="2421193"/>
            <a:ext cx="3553808" cy="2535818"/>
          </a:xfrm>
          <a:prstGeom prst="rect">
            <a:avLst/>
          </a:prstGeom>
        </p:spPr>
      </p:pic>
    </p:spTree>
    <p:extLst>
      <p:ext uri="{BB962C8B-B14F-4D97-AF65-F5344CB8AC3E}">
        <p14:creationId xmlns:p14="http://schemas.microsoft.com/office/powerpoint/2010/main" val="1907041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794</Words>
  <Application>Microsoft Office PowerPoint</Application>
  <PresentationFormat>Widescreen</PresentationFormat>
  <Paragraphs>58</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Savon</vt:lpstr>
      <vt:lpstr>Heart bleed attack extended with Session and Account Hijacking</vt:lpstr>
      <vt:lpstr>What is Heartbleed Attack ? </vt:lpstr>
      <vt:lpstr>What are the affected websites ?</vt:lpstr>
      <vt:lpstr>What is SSL and Open SSL ?</vt:lpstr>
      <vt:lpstr>Status of the SSL Versions</vt:lpstr>
      <vt:lpstr>PowerPoint Presentation</vt:lpstr>
      <vt:lpstr>How does this attack work ?</vt:lpstr>
      <vt:lpstr>Session Hijacking</vt:lpstr>
      <vt:lpstr>How does this attack happen ?</vt:lpstr>
      <vt:lpstr>Account Hijacking</vt:lpstr>
      <vt:lpstr>Demonstration</vt:lpstr>
      <vt:lpstr>Tools Used</vt:lpstr>
      <vt:lpstr>Heart bleed attack extended with Session and Account Hijacking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bleed attack extended with Session and Account Hijacking</dc:title>
  <dc:creator>Laneesha Ruggahakotuwa</dc:creator>
  <cp:lastModifiedBy>Laneesha Ruggahakotuwa</cp:lastModifiedBy>
  <cp:revision>3</cp:revision>
  <dcterms:created xsi:type="dcterms:W3CDTF">2020-05-09T14:15:21Z</dcterms:created>
  <dcterms:modified xsi:type="dcterms:W3CDTF">2020-05-10T12:29:36Z</dcterms:modified>
</cp:coreProperties>
</file>