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79" r:id="rId8"/>
    <p:sldId id="380" r:id="rId9"/>
    <p:sldId id="381" r:id="rId10"/>
    <p:sldId id="373" r:id="rId11"/>
    <p:sldId id="374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89" r:id="rId21"/>
    <p:sldId id="390" r:id="rId22"/>
    <p:sldId id="391" r:id="rId23"/>
    <p:sldId id="393" r:id="rId24"/>
    <p:sldId id="326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8" r:id="rId43"/>
    <p:sldId id="438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9" r:id="rId52"/>
    <p:sldId id="420" r:id="rId53"/>
    <p:sldId id="421" r:id="rId54"/>
    <p:sldId id="422" r:id="rId55"/>
    <p:sldId id="425" r:id="rId56"/>
    <p:sldId id="426" r:id="rId57"/>
    <p:sldId id="427" r:id="rId58"/>
    <p:sldId id="428" r:id="rId59"/>
    <p:sldId id="430" r:id="rId60"/>
    <p:sldId id="431" r:id="rId61"/>
    <p:sldId id="325" r:id="rId62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55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663"/>
    <a:srgbClr val="000000"/>
    <a:srgbClr val="00706E"/>
    <a:srgbClr val="DD1A23"/>
    <a:srgbClr val="E39925"/>
    <a:srgbClr val="41A691"/>
    <a:srgbClr val="1DA78E"/>
    <a:srgbClr val="156794"/>
    <a:srgbClr val="FE840F"/>
    <a:srgbClr val="3D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01" autoAdjust="0"/>
  </p:normalViewPr>
  <p:slideViewPr>
    <p:cSldViewPr snapToGrid="0" showGuides="1">
      <p:cViewPr varScale="1">
        <p:scale>
          <a:sx n="76" d="100"/>
          <a:sy n="76" d="100"/>
        </p:scale>
        <p:origin x="132" y="366"/>
      </p:cViewPr>
      <p:guideLst>
        <p:guide orient="horz" pos="2077"/>
        <p:guide pos="3840"/>
        <p:guide pos="192"/>
        <p:guide pos="7469"/>
        <p:guide orient="horz" pos="555"/>
        <p:guide orient="horz" pos="390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FA3FE-42AF-48E4-8CFA-8343DC2929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D21BB-2519-4E63-831D-6A4F3878788D}">
      <dgm:prSet phldrT="[文本]" custT="1"/>
      <dgm:spPr/>
      <dgm:t>
        <a:bodyPr/>
        <a:lstStyle/>
        <a:p>
          <a:r>
            <a:rPr lang="en-US" altLang="zh-CN" sz="1400" b="1" dirty="0"/>
            <a:t>DQL</a:t>
          </a:r>
          <a:r>
            <a:rPr lang="zh-CN" altLang="en-US" sz="1400" b="1" dirty="0"/>
            <a:t>关键字</a:t>
          </a:r>
        </a:p>
      </dgm:t>
    </dgm:pt>
    <dgm:pt modelId="{5BC15BA1-8411-4763-B939-728E89539366}" cxnId="{910E33C6-C989-4010-9A80-CD40EEC49A73}" type="parTrans">
      <dgm:prSet/>
      <dgm:spPr/>
      <dgm:t>
        <a:bodyPr/>
        <a:lstStyle/>
        <a:p>
          <a:endParaRPr lang="zh-CN" altLang="en-US"/>
        </a:p>
      </dgm:t>
    </dgm:pt>
    <dgm:pt modelId="{F713BB93-8A27-4CAE-8DEA-E05CFB7A7235}" cxnId="{910E33C6-C989-4010-9A80-CD40EEC49A73}" type="sibTrans">
      <dgm:prSet/>
      <dgm:spPr/>
      <dgm:t>
        <a:bodyPr/>
        <a:lstStyle/>
        <a:p>
          <a:endParaRPr lang="zh-CN" altLang="en-US"/>
        </a:p>
      </dgm:t>
    </dgm:pt>
    <dgm:pt modelId="{B56A95A5-716A-4C0D-8C77-D8076C30673D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FF0000"/>
              </a:solidFill>
              <a:latin typeface="+mn-ea"/>
              <a:ea typeface="+mn-ea"/>
            </a:rPr>
            <a:t>SELECT</a:t>
          </a:r>
          <a:r>
            <a:rPr lang="zh-CN" altLang="en-US" sz="1600" b="1" dirty="0">
              <a:solidFill>
                <a:srgbClr val="FF0000"/>
              </a:solidFill>
              <a:latin typeface="+mn-ea"/>
              <a:ea typeface="+mn-ea"/>
            </a:rPr>
            <a:t>：</a:t>
          </a:r>
          <a:r>
            <a:rPr lang="zh-CN" altLang="en-US" sz="1600" dirty="0">
              <a:latin typeface="+mn-ea"/>
              <a:ea typeface="+mn-ea"/>
            </a:rPr>
            <a:t> 用于查询数据的关键字</a:t>
          </a:r>
          <a:r>
            <a:rPr lang="zh-CN" altLang="en-US" sz="1800" dirty="0"/>
            <a:t>。</a:t>
          </a:r>
        </a:p>
      </dgm:t>
    </dgm:pt>
    <dgm:pt modelId="{FD501887-4534-4A76-B783-3F57DB501B8F}" cxnId="{4713ACE8-A17E-495E-AC59-F8599AFF42AA}" type="parTrans">
      <dgm:prSet/>
      <dgm:spPr/>
      <dgm:t>
        <a:bodyPr/>
        <a:lstStyle/>
        <a:p>
          <a:endParaRPr lang="zh-CN" altLang="en-US"/>
        </a:p>
      </dgm:t>
    </dgm:pt>
    <dgm:pt modelId="{A4328FFA-9A3D-44C2-96A0-DA9A9960C200}" cxnId="{4713ACE8-A17E-495E-AC59-F8599AFF42AA}" type="sibTrans">
      <dgm:prSet/>
      <dgm:spPr/>
      <dgm:t>
        <a:bodyPr/>
        <a:lstStyle/>
        <a:p>
          <a:endParaRPr lang="zh-CN" altLang="en-US"/>
        </a:p>
      </dgm:t>
    </dgm:pt>
    <dgm:pt modelId="{71322D1F-CA8D-4EB5-A6D3-A460C0E2E49C}" type="pres">
      <dgm:prSet presAssocID="{B04FA3FE-42AF-48E4-8CFA-8343DC2929F2}" presName="vert0" presStyleCnt="0">
        <dgm:presLayoutVars>
          <dgm:dir/>
          <dgm:animOne val="branch"/>
          <dgm:animLvl val="lvl"/>
        </dgm:presLayoutVars>
      </dgm:prSet>
      <dgm:spPr/>
    </dgm:pt>
    <dgm:pt modelId="{83EE673E-6DB6-4CE2-8FD4-1DA7F41A20BF}" type="pres">
      <dgm:prSet presAssocID="{A7DD21BB-2519-4E63-831D-6A4F3878788D}" presName="thickLine" presStyleLbl="alignNode1" presStyleIdx="0" presStyleCnt="1" custLinFactNeighborX="-77040" custLinFactNeighborY="6"/>
      <dgm:spPr/>
    </dgm:pt>
    <dgm:pt modelId="{EFFED612-085A-4E8C-A7AE-C163919FC690}" type="pres">
      <dgm:prSet presAssocID="{A7DD21BB-2519-4E63-831D-6A4F3878788D}" presName="horz1" presStyleCnt="0"/>
      <dgm:spPr/>
    </dgm:pt>
    <dgm:pt modelId="{185166F7-E150-4F0B-B56A-0A07DFE94210}" type="pres">
      <dgm:prSet presAssocID="{A7DD21BB-2519-4E63-831D-6A4F3878788D}" presName="tx1" presStyleLbl="revTx" presStyleIdx="0" presStyleCnt="2" custScaleX="114670"/>
      <dgm:spPr/>
    </dgm:pt>
    <dgm:pt modelId="{05229476-7092-4F32-A5FB-2CCD564CCDEA}" type="pres">
      <dgm:prSet presAssocID="{A7DD21BB-2519-4E63-831D-6A4F3878788D}" presName="vert1" presStyleCnt="0"/>
      <dgm:spPr/>
    </dgm:pt>
    <dgm:pt modelId="{26CC9F74-22F2-4562-9179-CE2DB0B1381F}" type="pres">
      <dgm:prSet presAssocID="{B56A95A5-716A-4C0D-8C77-D8076C30673D}" presName="vertSpace2a" presStyleCnt="0"/>
      <dgm:spPr/>
    </dgm:pt>
    <dgm:pt modelId="{727ED46F-487C-446C-8FF0-CD7C961DC986}" type="pres">
      <dgm:prSet presAssocID="{B56A95A5-716A-4C0D-8C77-D8076C30673D}" presName="horz2" presStyleCnt="0"/>
      <dgm:spPr/>
    </dgm:pt>
    <dgm:pt modelId="{EA37FDA7-8C51-47F0-85E8-CC162B32BAE0}" type="pres">
      <dgm:prSet presAssocID="{B56A95A5-716A-4C0D-8C77-D8076C30673D}" presName="horzSpace2" presStyleCnt="0"/>
      <dgm:spPr/>
    </dgm:pt>
    <dgm:pt modelId="{30EAF4A1-4EB6-43F6-8C82-6B794492A502}" type="pres">
      <dgm:prSet presAssocID="{B56A95A5-716A-4C0D-8C77-D8076C30673D}" presName="tx2" presStyleLbl="revTx" presStyleIdx="1" presStyleCnt="2"/>
      <dgm:spPr/>
    </dgm:pt>
    <dgm:pt modelId="{E64452A7-F2DE-4377-8A29-AEAE0863BCCC}" type="pres">
      <dgm:prSet presAssocID="{B56A95A5-716A-4C0D-8C77-D8076C30673D}" presName="vert2" presStyleCnt="0"/>
      <dgm:spPr/>
    </dgm:pt>
    <dgm:pt modelId="{8BBC914E-8E86-4533-9494-6E315FDA347A}" type="pres">
      <dgm:prSet presAssocID="{B56A95A5-716A-4C0D-8C77-D8076C30673D}" presName="thinLine2b" presStyleLbl="callout" presStyleIdx="0" presStyleCnt="1"/>
      <dgm:spPr/>
    </dgm:pt>
    <dgm:pt modelId="{BAB002DE-A555-438B-AC8B-06E52202B5BA}" type="pres">
      <dgm:prSet presAssocID="{B56A95A5-716A-4C0D-8C77-D8076C30673D}" presName="vertSpace2b" presStyleCnt="0"/>
      <dgm:spPr/>
    </dgm:pt>
  </dgm:ptLst>
  <dgm:cxnLst>
    <dgm:cxn modelId="{0B3C434B-255A-403C-B168-8C4C75AA74F0}" type="presOf" srcId="{B56A95A5-716A-4C0D-8C77-D8076C30673D}" destId="{30EAF4A1-4EB6-43F6-8C82-6B794492A502}" srcOrd="0" destOrd="0" presId="urn:microsoft.com/office/officeart/2008/layout/LinedList"/>
    <dgm:cxn modelId="{D0D47C4C-3D1C-4D43-951C-F9030965A566}" type="presOf" srcId="{B04FA3FE-42AF-48E4-8CFA-8343DC2929F2}" destId="{71322D1F-CA8D-4EB5-A6D3-A460C0E2E49C}" srcOrd="0" destOrd="0" presId="urn:microsoft.com/office/officeart/2008/layout/LinedList"/>
    <dgm:cxn modelId="{D0923773-BDD5-4A1B-9759-8753F08DD517}" type="presOf" srcId="{A7DD21BB-2519-4E63-831D-6A4F3878788D}" destId="{185166F7-E150-4F0B-B56A-0A07DFE94210}" srcOrd="0" destOrd="0" presId="urn:microsoft.com/office/officeart/2008/layout/LinedList"/>
    <dgm:cxn modelId="{910E33C6-C989-4010-9A80-CD40EEC49A73}" srcId="{B04FA3FE-42AF-48E4-8CFA-8343DC2929F2}" destId="{A7DD21BB-2519-4E63-831D-6A4F3878788D}" srcOrd="0" destOrd="0" parTransId="{5BC15BA1-8411-4763-B939-728E89539366}" sibTransId="{F713BB93-8A27-4CAE-8DEA-E05CFB7A7235}"/>
    <dgm:cxn modelId="{4713ACE8-A17E-495E-AC59-F8599AFF42AA}" srcId="{A7DD21BB-2519-4E63-831D-6A4F3878788D}" destId="{B56A95A5-716A-4C0D-8C77-D8076C30673D}" srcOrd="0" destOrd="0" parTransId="{FD501887-4534-4A76-B783-3F57DB501B8F}" sibTransId="{A4328FFA-9A3D-44C2-96A0-DA9A9960C200}"/>
    <dgm:cxn modelId="{230F0112-7989-48D7-AA07-4D061D318730}" type="presParOf" srcId="{71322D1F-CA8D-4EB5-A6D3-A460C0E2E49C}" destId="{83EE673E-6DB6-4CE2-8FD4-1DA7F41A20BF}" srcOrd="0" destOrd="0" presId="urn:microsoft.com/office/officeart/2008/layout/LinedList"/>
    <dgm:cxn modelId="{0A4021D5-67FA-43DF-8B22-A756121669CC}" type="presParOf" srcId="{71322D1F-CA8D-4EB5-A6D3-A460C0E2E49C}" destId="{EFFED612-085A-4E8C-A7AE-C163919FC690}" srcOrd="1" destOrd="0" presId="urn:microsoft.com/office/officeart/2008/layout/LinedList"/>
    <dgm:cxn modelId="{7DE402BE-C819-478D-8DDF-AEEDFA0318BA}" type="presParOf" srcId="{EFFED612-085A-4E8C-A7AE-C163919FC690}" destId="{185166F7-E150-4F0B-B56A-0A07DFE94210}" srcOrd="0" destOrd="0" presId="urn:microsoft.com/office/officeart/2008/layout/LinedList"/>
    <dgm:cxn modelId="{B3E4596E-C293-437E-935A-8D8C7FEB0B5B}" type="presParOf" srcId="{EFFED612-085A-4E8C-A7AE-C163919FC690}" destId="{05229476-7092-4F32-A5FB-2CCD564CCDEA}" srcOrd="1" destOrd="0" presId="urn:microsoft.com/office/officeart/2008/layout/LinedList"/>
    <dgm:cxn modelId="{B1AEFC28-EB3A-4590-9B0A-2992B17DDBEA}" type="presParOf" srcId="{05229476-7092-4F32-A5FB-2CCD564CCDEA}" destId="{26CC9F74-22F2-4562-9179-CE2DB0B1381F}" srcOrd="0" destOrd="0" presId="urn:microsoft.com/office/officeart/2008/layout/LinedList"/>
    <dgm:cxn modelId="{189DF87E-CB64-499D-BE46-A7C7177168DA}" type="presParOf" srcId="{05229476-7092-4F32-A5FB-2CCD564CCDEA}" destId="{727ED46F-487C-446C-8FF0-CD7C961DC986}" srcOrd="1" destOrd="0" presId="urn:microsoft.com/office/officeart/2008/layout/LinedList"/>
    <dgm:cxn modelId="{62CD9390-B1D1-44DE-A633-1AF3B95AE16D}" type="presParOf" srcId="{727ED46F-487C-446C-8FF0-CD7C961DC986}" destId="{EA37FDA7-8C51-47F0-85E8-CC162B32BAE0}" srcOrd="0" destOrd="0" presId="urn:microsoft.com/office/officeart/2008/layout/LinedList"/>
    <dgm:cxn modelId="{26CF0E9F-2980-4615-8371-CD2377672761}" type="presParOf" srcId="{727ED46F-487C-446C-8FF0-CD7C961DC986}" destId="{30EAF4A1-4EB6-43F6-8C82-6B794492A502}" srcOrd="1" destOrd="0" presId="urn:microsoft.com/office/officeart/2008/layout/LinedList"/>
    <dgm:cxn modelId="{4D0C9127-67D9-4AA9-ADB0-5E928F9F661A}" type="presParOf" srcId="{727ED46F-487C-446C-8FF0-CD7C961DC986}" destId="{E64452A7-F2DE-4377-8A29-AEAE0863BCCC}" srcOrd="2" destOrd="0" presId="urn:microsoft.com/office/officeart/2008/layout/LinedList"/>
    <dgm:cxn modelId="{CCA34AD6-35E5-429A-B064-8ADC7A2553A9}" type="presParOf" srcId="{05229476-7092-4F32-A5FB-2CCD564CCDEA}" destId="{8BBC914E-8E86-4533-9494-6E315FDA347A}" srcOrd="2" destOrd="0" presId="urn:microsoft.com/office/officeart/2008/layout/LinedList"/>
    <dgm:cxn modelId="{C863F27F-71BE-4B7E-9C96-4F9357AFB534}" type="presParOf" srcId="{05229476-7092-4F32-A5FB-2CCD564CCDEA}" destId="{BAB002DE-A555-438B-AC8B-06E52202B5BA}" srcOrd="3" destOrd="0" presId="urn:microsoft.com/office/officeart/2008/layout/LinedList"/>
  </dgm:cxnLst>
  <dgm:bg/>
  <dgm:whole>
    <a:ln w="6350">
      <a:solidFill>
        <a:schemeClr val="tx1">
          <a:lumMod val="75000"/>
          <a:lumOff val="25000"/>
        </a:schemeClr>
      </a:solidFill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606275" cy="490258"/>
        <a:chOff x="0" y="0"/>
        <a:chExt cx="4606275" cy="490258"/>
      </a:xfrm>
    </dsp:grpSpPr>
    <dsp:sp modelId="{83EE673E-6DB6-4CE2-8FD4-1DA7F41A20BF}">
      <dsp:nvSpPr>
        <dsp:cNvPr id="3" name="直接连接符 2"/>
        <dsp:cNvSpPr/>
      </dsp:nvSpPr>
      <dsp:spPr bwMode="white">
        <a:xfrm>
          <a:off x="0" y="29"/>
          <a:ext cx="460627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9"/>
        <a:ext cx="4606275" cy="0"/>
      </dsp:txXfrm>
    </dsp:sp>
    <dsp:sp modelId="{185166F7-E150-4F0B-B56A-0A07DFE94210}">
      <dsp:nvSpPr>
        <dsp:cNvPr id="4" name="矩形 3"/>
        <dsp:cNvSpPr/>
      </dsp:nvSpPr>
      <dsp:spPr bwMode="white">
        <a:xfrm>
          <a:off x="0" y="0"/>
          <a:ext cx="921255" cy="4902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dirty="0">
              <a:solidFill>
                <a:schemeClr val="tx1"/>
              </a:solidFill>
            </a:rPr>
            <a:t>DQL</a:t>
          </a:r>
          <a:r>
            <a:rPr lang="zh-CN" altLang="en-US" sz="1400" b="1" dirty="0">
              <a:solidFill>
                <a:schemeClr val="tx1"/>
              </a:solidFill>
            </a:rPr>
            <a:t>关键字</a:t>
          </a:r>
          <a:endParaRPr>
            <a:solidFill>
              <a:schemeClr val="tx1"/>
            </a:solidFill>
          </a:endParaRPr>
        </a:p>
      </dsp:txBody>
      <dsp:txXfrm>
        <a:off x="0" y="0"/>
        <a:ext cx="921255" cy="490258"/>
      </dsp:txXfrm>
    </dsp:sp>
    <dsp:sp modelId="{30EAF4A1-4EB6-43F6-8C82-6B794492A502}">
      <dsp:nvSpPr>
        <dsp:cNvPr id="5" name="矩形 4"/>
        <dsp:cNvSpPr/>
      </dsp:nvSpPr>
      <dsp:spPr bwMode="white">
        <a:xfrm>
          <a:off x="990349" y="22284"/>
          <a:ext cx="3615926" cy="4456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dirty="0">
              <a:solidFill>
                <a:srgbClr val="FF0000"/>
              </a:solidFill>
              <a:latin typeface="+mn-ea"/>
              <a:ea typeface="+mn-ea"/>
            </a:rPr>
            <a:t>SELECT</a:t>
          </a:r>
          <a:r>
            <a:rPr lang="zh-CN" altLang="en-US" sz="1600" b="1" dirty="0">
              <a:solidFill>
                <a:srgbClr val="FF0000"/>
              </a:solidFill>
              <a:latin typeface="+mn-ea"/>
              <a:ea typeface="+mn-ea"/>
            </a:rPr>
            <a:t>：</a:t>
          </a:r>
          <a:r>
            <a:rPr lang="zh-CN" altLang="en-US" sz="1600" dirty="0">
              <a:solidFill>
                <a:schemeClr val="tx1"/>
              </a:solidFill>
              <a:latin typeface="+mn-ea"/>
              <a:ea typeface="+mn-ea"/>
            </a:rPr>
            <a:t> 用于查询数据的关键字</a:t>
          </a:r>
          <a:r>
            <a:rPr lang="zh-CN" altLang="en-US" sz="1800" dirty="0">
              <a:solidFill>
                <a:schemeClr val="tx1"/>
              </a:solidFill>
            </a:rPr>
            <a:t>。</a:t>
          </a:r>
          <a:endParaRPr>
            <a:solidFill>
              <a:schemeClr val="tx1"/>
            </a:solidFill>
          </a:endParaRPr>
        </a:p>
      </dsp:txBody>
      <dsp:txXfrm>
        <a:off x="990349" y="22284"/>
        <a:ext cx="3615926" cy="445689"/>
      </dsp:txXfrm>
    </dsp:sp>
    <dsp:sp modelId="{8BBC914E-8E86-4533-9494-6E315FDA347A}">
      <dsp:nvSpPr>
        <dsp:cNvPr id="6" name="直接连接符 5"/>
        <dsp:cNvSpPr/>
      </dsp:nvSpPr>
      <dsp:spPr bwMode="white">
        <a:xfrm>
          <a:off x="921255" y="467974"/>
          <a:ext cx="3685020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21255" y="467974"/>
        <a:ext cx="3685020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当涉及到 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时，它们会直接计算表中的行数。这个操作的复杂度是 </a:t>
            </a:r>
            <a:r>
              <a:rPr lang="en-US" altLang="zh-CN" dirty="0">
                <a:effectLst/>
              </a:rPr>
              <a:t>O(n)</a:t>
            </a:r>
            <a:r>
              <a:rPr lang="zh-CN" altLang="en-US" dirty="0">
                <a:effectLst/>
              </a:rPr>
              <a:t>，因为数据库引擎需要遍历整个表来数行数，其中 </a:t>
            </a:r>
            <a:r>
              <a:rPr lang="en-US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代表表中的行数。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相比之下，使用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可能会稍微复杂一些。这种方式并不直接计算行数，而是计算指定列中不为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的行数。在某些情况下，特定列可能包含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值，这可能导致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返回的行数与实际表中的行数不同。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所以，当你需要获取表中的行数时，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是更可靠和高效的方法，因为它们直接计算整个表的行数。而使用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可能需要考虑列中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值的情况，可能不会精确地得到表中的实际行数。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当涉及到 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时，它们会直接计算表中的行数。这个操作的复杂度是 </a:t>
            </a:r>
            <a:r>
              <a:rPr lang="en-US" altLang="zh-CN" dirty="0">
                <a:effectLst/>
              </a:rPr>
              <a:t>O(n)</a:t>
            </a:r>
            <a:r>
              <a:rPr lang="zh-CN" altLang="en-US" dirty="0">
                <a:effectLst/>
              </a:rPr>
              <a:t>，因为数据库引擎需要遍历整个表来数行数，其中 </a:t>
            </a:r>
            <a:r>
              <a:rPr lang="en-US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代表表中的行数。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相比之下，使用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可能会稍微复杂一些。这种方式并不直接计算行数，而是计算指定列中不为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的行数。在某些情况下，特定列可能包含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值，这可能导致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返回的行数与实际表中的行数不同。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所以，当你需要获取表中的行数时，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是更可靠和高效的方法，因为它们直接计算整个表的行数。而使用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可能需要考虑列中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值的情况，可能不会精确地得到表中的实际行数。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dev.mysql.com/doc/refman/8.0/en/problems-with-alias.html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DQL(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单表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689014"/>
            <a:ext cx="4948160" cy="75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DESCRIBE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或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DESC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显示表结构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69097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：使用命令查看表结构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536723"/>
            <a:ext cx="501274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在没有可视化工具场景下可以查看表结构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其中，各个字段的含义分别解释如下：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Field：表示字段名称。 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Type：表示字段类型。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Null：表示该列是否可以存储NULL值。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Key：表示该列是否已编制索引。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PRI表示该列是表主键的一部分；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UNI表示该列是UNIQUE索引的一部分；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MUL表示在列中某个给定值允许出现多次。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Default：表示该列是否有默认值，如果有，那么值是多少。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Extra：表示可以获取的与给定列有关的附加信息，例如AUTO_INCREMENT等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4885" y="1719839"/>
            <a:ext cx="4948160" cy="43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字段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字段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WHERE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过滤条件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0300" y="1369097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：非全表，添加过滤条件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5725" y="2160604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添加以后，就不是全表查询，先过滤条件，符合，再返回指定列。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10300" y="994513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过滤数据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条件查询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682358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723710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/>
          <p:cNvSpPr/>
          <p:nvPr/>
        </p:nvSpPr>
        <p:spPr>
          <a:xfrm>
            <a:off x="765062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682358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任意多边形: 形状 30"/>
          <p:cNvSpPr/>
          <p:nvPr/>
        </p:nvSpPr>
        <p:spPr>
          <a:xfrm>
            <a:off x="723710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765062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682358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任意多边形: 形状 33"/>
          <p:cNvSpPr/>
          <p:nvPr/>
        </p:nvSpPr>
        <p:spPr>
          <a:xfrm>
            <a:off x="723710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65062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682358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任意多边形: 形状 36"/>
          <p:cNvSpPr/>
          <p:nvPr/>
        </p:nvSpPr>
        <p:spPr>
          <a:xfrm>
            <a:off x="723710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765062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箭头: 右 39"/>
          <p:cNvSpPr/>
          <p:nvPr/>
        </p:nvSpPr>
        <p:spPr>
          <a:xfrm rot="10800000">
            <a:off x="8160109" y="2805736"/>
            <a:ext cx="413519" cy="1144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40"/>
          <p:cNvSpPr/>
          <p:nvPr/>
        </p:nvSpPr>
        <p:spPr>
          <a:xfrm rot="10800000">
            <a:off x="8160109" y="3163358"/>
            <a:ext cx="413519" cy="1144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/>
          <p:cNvSpPr/>
          <p:nvPr/>
        </p:nvSpPr>
        <p:spPr>
          <a:xfrm rot="10800000">
            <a:off x="8171049" y="3489666"/>
            <a:ext cx="413519" cy="11444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 rot="10800000">
            <a:off x="8181989" y="3842826"/>
            <a:ext cx="413519" cy="11444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878531" y="3163358"/>
            <a:ext cx="2045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步骤</a:t>
            </a:r>
            <a:r>
              <a:rPr lang="en-US" altLang="zh-CN" sz="1100" dirty="0"/>
              <a:t>1</a:t>
            </a:r>
            <a:r>
              <a:rPr lang="zh-CN" altLang="en-US" sz="1100" dirty="0"/>
              <a:t>：先逐行</a:t>
            </a:r>
            <a:r>
              <a:rPr lang="en-US" altLang="zh-CN" sz="1100" dirty="0"/>
              <a:t>where</a:t>
            </a:r>
            <a:r>
              <a:rPr lang="zh-CN" altLang="en-US" sz="1100" dirty="0"/>
              <a:t>条件判断，得到综合结果</a:t>
            </a:r>
            <a:r>
              <a:rPr lang="en-US" altLang="zh-CN" sz="1100" dirty="0"/>
              <a:t>true | false </a:t>
            </a:r>
            <a:endParaRPr lang="zh-CN" altLang="en-US" sz="1100" dirty="0"/>
          </a:p>
        </p:txBody>
      </p:sp>
      <p:sp>
        <p:nvSpPr>
          <p:cNvPr id="46" name="任意多边形: 形状 45"/>
          <p:cNvSpPr/>
          <p:nvPr/>
        </p:nvSpPr>
        <p:spPr>
          <a:xfrm>
            <a:off x="684816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任意多边形: 形状 46"/>
          <p:cNvSpPr/>
          <p:nvPr/>
        </p:nvSpPr>
        <p:spPr>
          <a:xfrm>
            <a:off x="726168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767520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684816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任意多边形: 形状 49"/>
          <p:cNvSpPr/>
          <p:nvPr/>
        </p:nvSpPr>
        <p:spPr>
          <a:xfrm>
            <a:off x="726168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767520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44958" y="4154680"/>
            <a:ext cx="0" cy="35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箭头: 右 60"/>
          <p:cNvSpPr/>
          <p:nvPr/>
        </p:nvSpPr>
        <p:spPr>
          <a:xfrm rot="16200000">
            <a:off x="6911299" y="5460473"/>
            <a:ext cx="326308" cy="8820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箭头: 右 61"/>
          <p:cNvSpPr/>
          <p:nvPr/>
        </p:nvSpPr>
        <p:spPr>
          <a:xfrm rot="16200000">
            <a:off x="7280714" y="5460472"/>
            <a:ext cx="326308" cy="8820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箭头: 右 62"/>
          <p:cNvSpPr/>
          <p:nvPr/>
        </p:nvSpPr>
        <p:spPr>
          <a:xfrm rot="16200000">
            <a:off x="7705694" y="5460471"/>
            <a:ext cx="326308" cy="882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878531" y="4709449"/>
            <a:ext cx="2045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步骤</a:t>
            </a:r>
            <a:r>
              <a:rPr lang="en-US" altLang="zh-CN" sz="1100" dirty="0"/>
              <a:t>2</a:t>
            </a:r>
            <a:r>
              <a:rPr lang="zh-CN" altLang="en-US" sz="1100" dirty="0"/>
              <a:t>：再根绝</a:t>
            </a:r>
            <a:r>
              <a:rPr lang="en-US" altLang="zh-CN" sz="1100" dirty="0"/>
              <a:t>select</a:t>
            </a:r>
            <a:r>
              <a:rPr lang="zh-CN" altLang="en-US" sz="1100" dirty="0"/>
              <a:t>指定列，得到最终结果！</a:t>
            </a:r>
            <a:endParaRPr lang="zh-CN" altLang="en-US" sz="11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203606" y="5424317"/>
            <a:ext cx="470416" cy="16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任意多边形: 形状 66"/>
          <p:cNvSpPr/>
          <p:nvPr/>
        </p:nvSpPr>
        <p:spPr>
          <a:xfrm>
            <a:off x="9016184" y="538583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任意多边形: 形状 67"/>
          <p:cNvSpPr/>
          <p:nvPr/>
        </p:nvSpPr>
        <p:spPr>
          <a:xfrm>
            <a:off x="9429704" y="538583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9016184" y="571214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任意多边形: 形状 69"/>
          <p:cNvSpPr/>
          <p:nvPr/>
        </p:nvSpPr>
        <p:spPr>
          <a:xfrm>
            <a:off x="9429704" y="571214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1" grpId="0" animBg="1"/>
      <p:bldP spid="62" grpId="0" animBg="1"/>
      <p:bldP spid="63" grpId="0" animBg="1"/>
      <p:bldP spid="64" grpId="0"/>
      <p:bldP spid="67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2352831"/>
            <a:ext cx="6756065" cy="10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查询员工表结构，并分析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查询工资高于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9000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查询年薪高于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查询工资高于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且性别为女的员工信息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算数运算符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3988" y="1678725"/>
            <a:ext cx="5093110" cy="880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100, 100 + 0, 100 - 0, 100 + 50, 100 + 50 -30, 100 + 35.5, 100 - 35.5 ,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3*5, 3*5.0, 3/5 , 100/0,5 DIV 2, -5 DIV 2 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 /(1-1)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结果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-&gt; 100, 100, 100, 150, 120, 135.5 ,64.5, 15, 15.0, 0.6 , null , 2 , -2 , null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算术运算符主要用于数学运算，其可以连接运算符前后的两个数值或表达式，对数值或表达式进行加（+）、减（-）、乘（*）、除（/）和取模（%）运算。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14904" y="1961437"/>
          <a:ext cx="4107010" cy="194532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29581"/>
                <a:gridCol w="3277429"/>
              </a:tblGrid>
              <a:tr h="27790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 </a:t>
                      </a:r>
                      <a:r>
                        <a:rPr lang="zh-CN" altLang="en-US" sz="1200" dirty="0"/>
                        <a:t>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sz="1200" dirty="0"/>
                        <a:t>%, MOD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模运算符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*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乘法运算符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加法运算符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减号运算符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浮点除法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sz="1200" dirty="0"/>
                        <a:t>DIV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整数除法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804940" y="3934081"/>
            <a:ext cx="4522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：运算表达式可以应用在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select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列位置或者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where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条件后！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1353475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：基本的加减乘除使用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3988" y="2565230"/>
            <a:ext cx="5063108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：运算符优先级与我们之前学习一致，提高优先级可以使用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()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*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如果有浮点，会保留浮点类型，参数都是整数结果整数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/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DIV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的区别，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浮点除法，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DIV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整除除法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如果出现除以零的情况，通常会返回 NULL，而不是抛出错误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3988" y="3754250"/>
            <a:ext cx="5063108" cy="57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zh-CN" sz="1050" dirty="0">
                <a:solidFill>
                  <a:schemeClr val="accent2">
                    <a:lumMod val="75000"/>
                  </a:schemeClr>
                </a:solidFill>
              </a:rPr>
              <a:t>SELECT  </a:t>
            </a:r>
            <a:r>
              <a:rPr lang="da-DK" altLang="zh-CN" sz="1050" dirty="0">
                <a:solidFill>
                  <a:schemeClr val="tx1"/>
                </a:solidFill>
              </a:rPr>
              <a:t>5 % 2 , 5 MOD 2 , -5 % 2 , -5 MOD 2 </a:t>
            </a:r>
            <a:r>
              <a:rPr lang="da-DK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结果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-&gt;1, 1 , -1, -1 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3988" y="3429000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：模运算符号使用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4393071"/>
            <a:ext cx="5063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两种取模结果是等效的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%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MOD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都是关系型数据库的标准用法，所以喜欢哪个用哪个！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算数运算符练习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1"/>
            <a:ext cx="6657743" cy="1004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查询薪资奖金和大于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查询薪资减去奖金的差小于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查询所有员工的姓名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工资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奖金数额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查询员工编号是偶数的员工信息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648" y="1206403"/>
            <a:ext cx="5001448" cy="1324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'0'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'0.0'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'.01' = 0.01;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&lt;=&gt; 1, NULL &lt;=&gt; NULL, 1 &lt;=&gt; NULL;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1, 1, 0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 1 &lt;=&gt; 1, NULL IS NULL, 1 IS NULL;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 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1, 1, 0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= 1, NULL = NULL, 1 = NULL;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NULL, NULL</a:t>
            </a:r>
            <a:endParaRPr lang="zh-CN" altLang="zh-CN" sz="105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39" y="4984831"/>
            <a:ext cx="489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：比较运算符的结果为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0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null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, 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1 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true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0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false</a:t>
            </a:r>
            <a:endParaRPr lang="en-US" altLang="zh-CN" sz="1200" dirty="0">
              <a:solidFill>
                <a:srgbClr val="333333"/>
              </a:solidFill>
              <a:highlight>
                <a:srgbClr val="E39925"/>
              </a:highlight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/>
              <a:t>           </a:t>
            </a:r>
            <a:r>
              <a:rPr lang="zh-CN" altLang="zh-CN" sz="1200" dirty="0"/>
              <a:t>操作适用于数字和字符串。根据需要，字符串会自动转换为数字，数字会自动转换为字符串</a:t>
            </a:r>
            <a:r>
              <a:rPr lang="en-US" altLang="zh-CN" sz="1200" dirty="0"/>
              <a:t>,</a:t>
            </a:r>
            <a:r>
              <a:rPr lang="zh-CN" altLang="en-US" sz="1200" dirty="0"/>
              <a:t>不需要考虑类型 </a:t>
            </a:r>
            <a:r>
              <a:rPr lang="en-US" altLang="zh-CN" sz="1200" dirty="0"/>
              <a:t>‘1’ =  1  </a:t>
            </a:r>
            <a:r>
              <a:rPr lang="zh-CN" altLang="en-US" sz="1200" dirty="0"/>
              <a:t>为</a:t>
            </a:r>
            <a:r>
              <a:rPr lang="en-US" altLang="zh-CN" sz="1200" dirty="0"/>
              <a:t>true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9034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：等于对比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75648" y="3317646"/>
            <a:ext cx="5063108" cy="65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'.01' &lt;&gt; '0.01';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.01 &lt;&gt; '0.01';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'zapp' &lt;&gt; 'zappp';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3988" y="3014631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：不等于运算使用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3971925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如果双方都是字符串，就按照字符串比较，不会转成数字比较值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84902" y="1353475"/>
          <a:ext cx="4522334" cy="3600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26493"/>
                <a:gridCol w="2695841"/>
              </a:tblGrid>
              <a:tr h="212415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名字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小于操作符号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小于或等于运算符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&lt;&gt;, !=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不相等的运算符，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!=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相等运算符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&lt;=&gt;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安全等于运算符，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NOT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r>
                        <a:rPr lang="en-US" sz="1200" dirty="0"/>
                        <a:t>BETWEEN ... AND ...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BETWEEN ... AND ...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IN()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IN()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sz="1200" dirty="0"/>
                        <a:t>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简单的模式匹配（模糊等于）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NOT 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否定简单的模式匹配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13988" y="2541873"/>
            <a:ext cx="506310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&lt;=&gt;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进行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=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的基础上，添加了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判断，但是他是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方言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推荐使用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is null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或者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is not 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。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3988" y="42716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：区间运算使用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3953" y="4572476"/>
            <a:ext cx="5144147" cy="130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# </a:t>
            </a:r>
            <a:r>
              <a:rPr kumimoji="0" lang="zh-CN" altLang="en-US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表达式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BETWEEN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AND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max</a:t>
            </a:r>
            <a:endParaRPr kumimoji="0" lang="en-US" altLang="zh-CN" sz="105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# </a:t>
            </a:r>
            <a:r>
              <a:rPr lang="zh-CN" altLang="zh-CN" sz="1050" i="1" dirty="0">
                <a:solidFill>
                  <a:srgbClr val="FF0000"/>
                </a:solidFill>
                <a:latin typeface="Arial Unicode MS"/>
              </a:rPr>
              <a:t>等效于表达式 (min &lt;= expr AND expr &lt;= max) </a:t>
            </a:r>
            <a:endParaRPr lang="en-US" altLang="zh-CN" sz="1050" i="1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3, 2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 and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1, 0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'b'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'a'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'c';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'3';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5648" y="5919172"/>
            <a:ext cx="5063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字符串就是按照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ascii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编码排序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固定第一个是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min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值，第二个是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max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值，不会自动转化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有字符串和数字，会自动值转化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7308" y="1103196"/>
            <a:ext cx="4969790" cy="1163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IN (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value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,...)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(0,3,5,7);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'wefwf'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('wee','wefwf','weg');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(3,4)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IN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((1,2), (3,4));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(3,4)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IN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((1,2), (3,5));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0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>
                <a:solidFill>
                  <a:schemeClr val="tx1"/>
                </a:solidFill>
                <a:latin typeface="Arial Unicode MS"/>
              </a:rPr>
              <a:t>mysql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&gt;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 ‘a’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NOT IN 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(‘</a:t>
            </a:r>
            <a:r>
              <a:rPr lang="en-US" altLang="zh-CN" sz="1050" dirty="0" err="1">
                <a:solidFill>
                  <a:schemeClr val="tx1"/>
                </a:solidFill>
                <a:latin typeface="Arial Unicode MS"/>
              </a:rPr>
              <a:t>a’,‘b’,‘c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’), 1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NOT IN 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(2,3); -&gt; 0,1</a:t>
            </a:r>
            <a:endParaRPr lang="zh-CN" altLang="zh-CN" sz="105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39" y="4984831"/>
            <a:ext cx="489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：比较运算符的结果为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0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null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, 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1 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true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0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false</a:t>
            </a:r>
            <a:endParaRPr lang="en-US" altLang="zh-CN" sz="1200" dirty="0">
              <a:solidFill>
                <a:srgbClr val="333333"/>
              </a:solidFill>
              <a:highlight>
                <a:srgbClr val="E39925"/>
              </a:highlight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/>
              <a:t>           </a:t>
            </a:r>
            <a:r>
              <a:rPr lang="zh-CN" altLang="zh-CN" sz="1200" dirty="0"/>
              <a:t>操作适用于数字和字符串。根据需要，字符串会自动转换为数字，数字会自动转换为字符串</a:t>
            </a:r>
            <a:r>
              <a:rPr lang="en-US" altLang="zh-CN" sz="1200" dirty="0"/>
              <a:t>,</a:t>
            </a:r>
            <a:r>
              <a:rPr lang="zh-CN" altLang="en-US" sz="1200" dirty="0"/>
              <a:t>不需要考虑类型 </a:t>
            </a:r>
            <a:r>
              <a:rPr lang="en-US" altLang="zh-CN" sz="1200" dirty="0"/>
              <a:t>‘1’ =  1  </a:t>
            </a:r>
            <a:r>
              <a:rPr lang="zh-CN" altLang="en-US" sz="1200" dirty="0"/>
              <a:t>为</a:t>
            </a:r>
            <a:r>
              <a:rPr lang="en-US" altLang="zh-CN" sz="1200" dirty="0"/>
              <a:t>true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7891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：组范围对比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37308" y="3367088"/>
            <a:ext cx="5063108" cy="65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/>
                </a:solidFill>
                <a:latin typeface="+mn-ea"/>
              </a:rPr>
              <a:t>LIKE运算符通常使用如下通配符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%”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：匹配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个或多个字符。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：只能匹配一个字符。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44346" y="2686106"/>
            <a:ext cx="5612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：简单匹配模式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LIKE运算符主要用来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匹配字符串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，通常用于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模糊匹配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，如果满足条件则返回1，否则返回0。如果给定的值或者匹配条件为NULL，则返回结果为NULL。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44346" y="4027258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演示：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84902" y="1353475"/>
          <a:ext cx="4522334" cy="3600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26493"/>
                <a:gridCol w="2695841"/>
              </a:tblGrid>
              <a:tr h="212415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名字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小于操作符号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小于或等于运算符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&lt;&gt;, !=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不相等的运算符，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!=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相等运算符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&lt;=&gt;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安全等于运算符，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NOT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r>
                        <a:rPr lang="en-US" sz="1200" dirty="0"/>
                        <a:t>BETWEEN ... AND ...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BETWEEN ... AND ...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IN()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IN()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sz="1200" dirty="0"/>
                        <a:t>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简单的模式匹配（模糊等于）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NOT 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否定简单的模式匹配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75648" y="2266232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not 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用法和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一样，他只是不等于范围内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37308" y="4304257"/>
            <a:ext cx="5063108" cy="768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第三个是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_ _ _ 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'%' , 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'_' ,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'___' 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1,0,1  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'_a%' , 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'a__' ,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'%c' 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0,1,1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2307" y="5478973"/>
            <a:ext cx="4894111" cy="91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多列一次对比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= (x, y)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等同于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= x) AND (b = y)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&lt;=&gt; (x, y)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等同于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&lt;=&gt; x) AND (b &lt;=&gt; y)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&lt;&gt; (x, y)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等同于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&lt;&gt; x) OR (b &lt;&gt; y)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3988" y="519608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：特殊情况扩展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0"/>
            <a:ext cx="6634084" cy="2552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查询有奖金的员工信息。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'1990-01-01'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和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'1995-01-01'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查询性别为女性的员工信息。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查询手机号码以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'138'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开头的员工信息。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7.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查询邮箱以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'@company.com'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结尾的员工信息。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8.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9.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查询工作地点在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深圳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10.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查询员工姓名以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开头的员工信息。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查询出生日期不在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'1980-01-01'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和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'2000-01-01'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查询性别不是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查询员工编号为奇数的员工信息。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逻辑运算符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逻辑运算符主要用来判断表达式的真假，在MySQL中，逻辑运算符的返回结果为1、0或者NULL。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40" y="3176274"/>
            <a:ext cx="4522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MySQL将任何非零，非 NULL 值计算为 TRUE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3988" y="1293295"/>
            <a:ext cx="5093110" cy="2135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NOT 10;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NOT 0;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AND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AND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1 XOR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26798" y="956607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3523425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逻辑运算符主要做多条件结果运算！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4902" y="1754960"/>
          <a:ext cx="4107010" cy="1371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82023"/>
                <a:gridCol w="2924987"/>
              </a:tblGrid>
              <a:tr h="207299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AND, &amp;&amp;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逻辑且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NOT, !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否定值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OR, ||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逻辑或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XOR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逻辑异或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逻辑运算符练习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2" y="2352831"/>
            <a:ext cx="6453108" cy="2028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查询奖金比例为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'1985-01-01'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之前或者薪资小于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4000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并且工作地点不为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6000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或者邮箱以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'@gmail.com'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结尾的员工信息。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或者薪资小于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4500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7.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查询员工编号为偶数并且地址不为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8.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女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或者薪资小于等于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5500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9.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10.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查询邮箱中包含字母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'b'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3.7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运算符优先级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/>
              <a:t>运算符优先级显示在以下列表中，</a:t>
            </a:r>
            <a:r>
              <a:rPr lang="zh-CN" altLang="en-US" sz="1200" dirty="0"/>
              <a:t>编号越大优先级越高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优先级高先运算！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40" y="4654151"/>
            <a:ext cx="4522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zh-CN" altLang="en-US" sz="1200" dirty="0"/>
              <a:t>这是一般情况下的运算符优先级。在实际使用中，如果不确定优先级，可以使用</a:t>
            </a:r>
            <a:r>
              <a:rPr lang="zh-CN" altLang="en-US" sz="1200" dirty="0">
                <a:highlight>
                  <a:srgbClr val="E39925"/>
                </a:highlight>
              </a:rPr>
              <a:t>括号</a:t>
            </a:r>
            <a:r>
              <a:rPr lang="zh-CN" altLang="en-US" sz="1200" dirty="0"/>
              <a:t>来明确运算的顺序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！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()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内优先级最高！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40" y="1706890"/>
            <a:ext cx="4927223" cy="282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7339" y="2505348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04940" y="1535656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8195" y="1677982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6"/>
          <p:cNvSpPr/>
          <p:nvPr/>
        </p:nvSpPr>
        <p:spPr>
          <a:xfrm>
            <a:off x="804940" y="2386123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8195" y="3428081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6"/>
          <p:cNvSpPr/>
          <p:nvPr/>
        </p:nvSpPr>
        <p:spPr>
          <a:xfrm>
            <a:off x="804940" y="3312863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8195" y="4322040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理解运算符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和掌握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定义优先级！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6"/>
          <p:cNvSpPr/>
          <p:nvPr/>
        </p:nvSpPr>
        <p:spPr>
          <a:xfrm>
            <a:off x="804940" y="4206822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22498" y="934832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02256" y="-125508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974677" y="-1586944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974676" y="-935922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974677" y="-1586944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974676" y="-935922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-1725116" y="482466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-1716682" y="44032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26927" y="7859102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48250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495417" y="730664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40279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2493" y="730665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-1725116" y="482466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-1716682" y="44032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26927" y="7859102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48250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495417" y="730664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40279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2493" y="730665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3066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021112" y="473936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452060" y="4201525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673197" y="410541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197072" y="541599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197072" y="467877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452060" y="540571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149322" y="5967755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19650" y="7981950"/>
            <a:ext cx="1276350" cy="4381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8858250" y="7981950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255315" y="7234237"/>
            <a:ext cx="317174" cy="19335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8342942" y="7533590"/>
            <a:ext cx="338159" cy="1334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55006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128500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92175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53879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8676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94263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7110743" y="7062537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7110743" y="7541635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00174" y="4185351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15253" y="500744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92175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53879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8676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94263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6386852" y="4669608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7110743" y="7541635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00174" y="4185351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15253" y="500744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128500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02005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15253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00174" y="6417810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6386852" y="4669608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6386852" y="5963442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4.3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数值函数</a:t>
            </a:r>
            <a:endParaRPr lang="zh-CN" altLang="en-US" sz="15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58459" y="1452287"/>
          <a:ext cx="5037541" cy="46936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3183"/>
                <a:gridCol w="3184358"/>
              </a:tblGrid>
              <a:tr h="23483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ABS(x)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的绝对值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SIGN(X)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的符号。正数返回</a:t>
                      </a:r>
                      <a:r>
                        <a:rPr lang="en-US" altLang="zh-CN" sz="1200" dirty="0">
                          <a:effectLst/>
                        </a:rPr>
                        <a:t>1</a:t>
                      </a:r>
                      <a:r>
                        <a:rPr lang="zh-CN" altLang="en-US" sz="1200" dirty="0">
                          <a:effectLst/>
                        </a:rPr>
                        <a:t>，负数返回</a:t>
                      </a:r>
                      <a:r>
                        <a:rPr lang="en-US" altLang="zh-CN" sz="1200" dirty="0">
                          <a:effectLst/>
                        </a:rPr>
                        <a:t>-1</a:t>
                      </a:r>
                      <a:r>
                        <a:rPr lang="zh-CN" altLang="en-US" sz="1200" dirty="0">
                          <a:effectLst/>
                        </a:rPr>
                        <a:t>，</a:t>
                      </a:r>
                      <a:r>
                        <a:rPr lang="en-US" altLang="zh-CN" sz="1200" dirty="0">
                          <a:effectLst/>
                        </a:rPr>
                        <a:t>0</a:t>
                      </a:r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0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PI()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返回圆周率的值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CEIL(x)，CEILING(x)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highlight>
                            <a:srgbClr val="00FFFF"/>
                          </a:highlight>
                        </a:rPr>
                        <a:t>返回大于或等于某个值的最小整数</a:t>
                      </a:r>
                      <a:endParaRPr lang="zh-CN" alt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FLOOR(x)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返回小于或等于某个值的最大整数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LEAST(e1,e2,e3…)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返回列表中的最小值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GREATEST(e1,e2,e3…)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返回列表中的最大值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MOD(x,y)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除以</a:t>
                      </a:r>
                      <a:r>
                        <a:rPr lang="en-US" altLang="zh-CN" sz="1200">
                          <a:effectLst/>
                        </a:rPr>
                        <a:t>Y</a:t>
                      </a:r>
                      <a:r>
                        <a:rPr lang="zh-CN" altLang="en-US" sz="1200">
                          <a:effectLst/>
                        </a:rPr>
                        <a:t>后的余数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RAND()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0~1</a:t>
                      </a:r>
                      <a:r>
                        <a:rPr lang="zh-CN" altLang="en-US" sz="1200">
                          <a:effectLst/>
                        </a:rPr>
                        <a:t>的随机值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RAND(x)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0~1</a:t>
                      </a:r>
                      <a:r>
                        <a:rPr lang="zh-CN" altLang="en-US" sz="1200">
                          <a:effectLst/>
                        </a:rPr>
                        <a:t>的随机值，其中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的值用作种子值，相同的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值会产生相同的随机数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ROUND(x)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返回一个对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的值进行四舍五入后，最接近于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的整数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ROUND(x,y)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返回一个对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的值进行四舍五入后最接近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的值，并保留到小数点后面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Y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TRUNCATE(x,y)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返回数字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截断为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y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位小数的结果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SQRT(x)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的平方根。当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的值为负数时，返回</a:t>
                      </a:r>
                      <a:r>
                        <a:rPr lang="en-US" altLang="zh-CN" sz="1200" dirty="0">
                          <a:effectLst/>
                        </a:rPr>
                        <a:t>NULL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413189" y="1452288"/>
            <a:ext cx="5037541" cy="1026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ABS(-123),ABS(32),SIGN(-23),SIGN(43),PI(),CEIL(32.32),CEILING(-43.23),FLOOR(32.32),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FLOOR(-43.23),MOD(12,5)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123  32  -1   1   3.141593   33  -43  32  -44   2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1526" y="1127276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4.4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字符串函数</a:t>
            </a:r>
            <a:endParaRPr lang="zh-CN" altLang="en-US" sz="1500" b="1" dirty="0"/>
          </a:p>
        </p:txBody>
      </p:sp>
      <p:sp>
        <p:nvSpPr>
          <p:cNvPr id="24" name="矩形 23"/>
          <p:cNvSpPr/>
          <p:nvPr/>
        </p:nvSpPr>
        <p:spPr>
          <a:xfrm>
            <a:off x="6337600" y="1465518"/>
            <a:ext cx="5102398" cy="921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FIND_IN_SET('mm','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hello,mm,amma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');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CONCAT('%','hello','%')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'%hello%'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SUBSTR('abcdef',1,2)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'ab'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74741" y="109485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37600" y="2436262"/>
            <a:ext cx="33986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：MySQL中，字符串的位置是从1开始的。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0971" y="1474507"/>
          <a:ext cx="5089040" cy="46548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6789"/>
                <a:gridCol w="3392251"/>
              </a:tblGrid>
              <a:tr h="24176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CHAR_LENGTH(s)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的字符数。作用与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CHARACTER_LENGTH(s)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相同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LENGTH(s)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的字节数，和字符集有关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CONCAT(s1,s2,......,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连接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s1,s2,......,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sn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为一个字符串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INSERT(str, idx, len, replacestr)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从第</a:t>
                      </a:r>
                      <a:r>
                        <a:rPr lang="en-US" altLang="zh-CN" sz="1200" dirty="0" err="1">
                          <a:effectLst/>
                        </a:rPr>
                        <a:t>idx</a:t>
                      </a:r>
                      <a:r>
                        <a:rPr lang="zh-CN" altLang="en-US" sz="1200" dirty="0">
                          <a:effectLst/>
                        </a:rPr>
                        <a:t>位置开始，</a:t>
                      </a:r>
                      <a:r>
                        <a:rPr lang="en-US" altLang="zh-CN" sz="1200" dirty="0" err="1">
                          <a:effectLst/>
                        </a:rPr>
                        <a:t>len</a:t>
                      </a:r>
                      <a:r>
                        <a:rPr lang="zh-CN" altLang="en-US" sz="1200" dirty="0">
                          <a:effectLst/>
                        </a:rPr>
                        <a:t>个字符长的子串替换为字符串</a:t>
                      </a:r>
                      <a:r>
                        <a:rPr lang="en-US" altLang="zh-CN" sz="1200" dirty="0" err="1">
                          <a:effectLst/>
                        </a:rPr>
                        <a:t>replacestr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REPLACE(str, a, b)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用字符串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替换字符串</a:t>
                      </a:r>
                      <a:r>
                        <a:rPr lang="en-US" altLang="zh-CN" sz="1200">
                          <a:effectLst/>
                        </a:rPr>
                        <a:t>str</a:t>
                      </a:r>
                      <a:r>
                        <a:rPr lang="zh-CN" altLang="en-US" sz="1200">
                          <a:effectLst/>
                        </a:rPr>
                        <a:t>中所有出现的字符串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UPPER(s) 或 UCASE(s)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的所有字母转成大写字母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LOWER(s) 或LCASE(s)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的所有字母转成小写字母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LEFT(str,n)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最左边的</a:t>
                      </a:r>
                      <a:r>
                        <a:rPr lang="en-US" altLang="zh-CN" sz="1200" dirty="0">
                          <a:effectLst/>
                        </a:rPr>
                        <a:t>n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RIGHT(str,n)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最右边的</a:t>
                      </a:r>
                      <a:r>
                        <a:rPr lang="en-US" altLang="zh-CN" sz="1200" dirty="0">
                          <a:effectLst/>
                        </a:rPr>
                        <a:t>n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TRIM(s)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去掉字符串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开始与结尾的空格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SUBSTR(s,index,len)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返回从字符串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index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位置取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len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个字符，作用与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SUBSTRING(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s,n,len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)、MID(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s,n,len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相同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FIND_IN_SET(s1,s2)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s1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在字符串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s2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中出现的位置。其中，字符串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s2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是一个以逗号分隔的字符串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REVERSE(s)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反转后的字符串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NULLIF(value1,value2)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比较两个字符串，如果</a:t>
                      </a:r>
                      <a:r>
                        <a:rPr lang="en-US" sz="1200" dirty="0">
                          <a:effectLst/>
                        </a:rPr>
                        <a:t>value1</a:t>
                      </a:r>
                      <a:r>
                        <a:rPr lang="zh-CN" altLang="en-US" sz="1200" dirty="0">
                          <a:effectLst/>
                        </a:rPr>
                        <a:t>与</a:t>
                      </a:r>
                      <a:r>
                        <a:rPr lang="en-US" sz="1200" dirty="0">
                          <a:effectLst/>
                        </a:rPr>
                        <a:t>value2</a:t>
                      </a:r>
                      <a:r>
                        <a:rPr lang="zh-CN" altLang="en-US" sz="1200" dirty="0">
                          <a:effectLst/>
                        </a:rPr>
                        <a:t>相等，则返回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否则返回</a:t>
                      </a:r>
                      <a:r>
                        <a:rPr lang="en-US" sz="1200" dirty="0">
                          <a:effectLst/>
                        </a:rPr>
                        <a:t>value1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sp>
        <p:nvSpPr>
          <p:cNvPr id="24" name="矩形 23"/>
          <p:cNvSpPr/>
          <p:nvPr/>
        </p:nvSpPr>
        <p:spPr>
          <a:xfrm>
            <a:off x="988936" y="4144740"/>
            <a:ext cx="5107063" cy="47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 CURDATE(),CURTIME(),NOW(),UTC_DATE(),UTC_TIME()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716" y="383696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716" y="4623740"/>
            <a:ext cx="25010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200" dirty="0">
                <a:latin typeface="Arial" panose="020B0604020202020204" pitchFamily="34" charset="0"/>
              </a:rPr>
              <a:t>UTC</a:t>
            </a:r>
            <a:r>
              <a:rPr lang="zh-CN" altLang="en-US" sz="1200" dirty="0"/>
              <a:t>即不考虑时区的日期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8937" y="1501943"/>
          <a:ext cx="5107064" cy="23000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78742"/>
                <a:gridCol w="2728322"/>
              </a:tblGrid>
              <a:tr h="383339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highlight>
                            <a:srgbClr val="00FFFF"/>
                          </a:highlight>
                        </a:rPr>
                        <a:t>CURDATE()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，CURRENT_DATE()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返回当前日期，只包含年、月、日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CURTIME()</a:t>
                      </a:r>
                      <a:r>
                        <a:rPr lang="en-US" sz="1200">
                          <a:effectLst/>
                        </a:rPr>
                        <a:t> ， CURRENT_TIME()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返回当前时间，只包含时、分、秒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highlight>
                            <a:srgbClr val="00FFFF"/>
                          </a:highlight>
                        </a:rPr>
                        <a:t>NOW()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/ SYSDATE()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返回当前系统日期和时间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UTC_DATE()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UTC</a:t>
                      </a:r>
                      <a:r>
                        <a:rPr lang="zh-CN" altLang="en-US" sz="1200">
                          <a:effectLst/>
                        </a:rPr>
                        <a:t>（世界标准时间）日期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UTC_TIME()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UTC</a:t>
                      </a:r>
                      <a:r>
                        <a:rPr lang="zh-CN" altLang="en-US" sz="1200" dirty="0">
                          <a:effectLst/>
                        </a:rPr>
                        <a:t>（世界标准时间）时间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57270" y="1501943"/>
          <a:ext cx="5499768" cy="43988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49884"/>
                <a:gridCol w="2749884"/>
              </a:tblGrid>
              <a:tr h="30728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45503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YEAR(date) / MONTH(date) / DAY(date)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返回具体的日期值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HOUR(time) / MINUTE(time) / SECOND(time)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返回具体的时间值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MONTHNAME(date)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返回月份：January，...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DAYNAME(date)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返回星期几：MONDAY，TUESDAY.....SUNDAY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WEEKDAY(date)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返回周几，注意，周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是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，周</a:t>
                      </a:r>
                      <a:r>
                        <a:rPr lang="en-US" altLang="zh-CN" sz="1200">
                          <a:effectLst/>
                        </a:rPr>
                        <a:t>2</a:t>
                      </a:r>
                      <a:r>
                        <a:rPr lang="zh-CN" altLang="en-US" sz="1200">
                          <a:effectLst/>
                        </a:rPr>
                        <a:t>是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，。。。周日是</a:t>
                      </a:r>
                      <a:r>
                        <a:rPr lang="en-US" altLang="zh-CN" sz="1200">
                          <a:effectLst/>
                        </a:rPr>
                        <a:t>6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QUARTER(date)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返回日期对应的季度，范围为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～</a:t>
                      </a:r>
                      <a:r>
                        <a:rPr lang="en-US" altLang="zh-CN" sz="1200">
                          <a:effectLst/>
                        </a:rPr>
                        <a:t>4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WEEK(date) ， WEEKOFYEAR(date)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返回一年中的第几周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DAYOFYEAR(date)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返回日期是一年中的第几天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DAYOFMONTH(date)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返回日期位于所在月份的第几天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DAYOFWEEK(date)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返回周几，注意：周日是</a:t>
                      </a:r>
                      <a:r>
                        <a:rPr lang="en-US" altLang="zh-CN" sz="1200" dirty="0">
                          <a:effectLst/>
                        </a:rPr>
                        <a:t>1</a:t>
                      </a:r>
                      <a:r>
                        <a:rPr lang="zh-CN" altLang="en-US" sz="1200" dirty="0">
                          <a:effectLst/>
                        </a:rPr>
                        <a:t>，周一是</a:t>
                      </a:r>
                      <a:r>
                        <a:rPr lang="en-US" altLang="zh-CN" sz="1200" dirty="0">
                          <a:effectLst/>
                        </a:rPr>
                        <a:t>2</a:t>
                      </a:r>
                      <a:r>
                        <a:rPr lang="zh-CN" altLang="en-US" sz="1200" dirty="0">
                          <a:effectLst/>
                        </a:rPr>
                        <a:t>，。。。周六是</a:t>
                      </a:r>
                      <a:r>
                        <a:rPr lang="en-US" altLang="zh-CN" sz="1200" dirty="0">
                          <a:effectLst/>
                        </a:rPr>
                        <a:t>7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8936" y="1452287"/>
          <a:ext cx="5107064" cy="1724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33359"/>
                <a:gridCol w="2173705"/>
              </a:tblGrid>
              <a:tr h="35550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62259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DATE_ADD(datetime, INTERVAL expr type)，ADDDATE(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返回与给定日期时间相差</a:t>
                      </a:r>
                      <a:r>
                        <a:rPr lang="en-US" altLang="zh-CN" sz="1200" dirty="0">
                          <a:effectLst/>
                        </a:rPr>
                        <a:t>INTERVAL</a:t>
                      </a:r>
                      <a:r>
                        <a:rPr lang="zh-CN" altLang="en-US" sz="1200" dirty="0">
                          <a:effectLst/>
                        </a:rPr>
                        <a:t>时间段的日期时间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70561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DATE_SUB(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type)，SUBDATE(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返回与</a:t>
                      </a:r>
                      <a:r>
                        <a:rPr lang="en-US" sz="1200" dirty="0">
                          <a:effectLst/>
                        </a:rPr>
                        <a:t>date</a:t>
                      </a:r>
                      <a:r>
                        <a:rPr lang="zh-CN" altLang="en-US" sz="1200" dirty="0">
                          <a:effectLst/>
                        </a:rPr>
                        <a:t>相差</a:t>
                      </a:r>
                      <a:r>
                        <a:rPr lang="en-US" sz="1200" dirty="0">
                          <a:effectLst/>
                        </a:rPr>
                        <a:t>INTERVAL</a:t>
                      </a:r>
                      <a:r>
                        <a:rPr lang="zh-CN" altLang="en-US" sz="1200" dirty="0">
                          <a:effectLst/>
                        </a:rPr>
                        <a:t>时间间隔的日期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11430" y="1452287"/>
          <a:ext cx="5107064" cy="45159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19749"/>
                <a:gridCol w="2787315"/>
              </a:tblGrid>
              <a:tr h="318303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ADDTIME(time1,time2)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time1</a:t>
                      </a:r>
                      <a:r>
                        <a:rPr lang="zh-CN" altLang="en-US" sz="1200">
                          <a:effectLst/>
                        </a:rPr>
                        <a:t>加上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的时间。当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为一个数字时，代表的是秒，可以为负数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SUBTIME(time1,time2)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time1</a:t>
                      </a:r>
                      <a:r>
                        <a:rPr lang="zh-CN" altLang="en-US" sz="1200">
                          <a:effectLst/>
                        </a:rPr>
                        <a:t>减去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后的时间。当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为一个数字时，代表的是秒，可以为负数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DATEDIFF(date1,date2)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date1 - date2</a:t>
                      </a:r>
                      <a:r>
                        <a:rPr lang="zh-CN" altLang="en-US" sz="1200" dirty="0">
                          <a:effectLst/>
                        </a:rPr>
                        <a:t>的日期间隔天数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TIMEDIFF(time1, time2)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time1 - time2</a:t>
                      </a:r>
                      <a:r>
                        <a:rPr lang="zh-CN" altLang="en-US" sz="1200">
                          <a:effectLst/>
                        </a:rPr>
                        <a:t>的时间间隔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FROM_DAYS(N)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返回从</a:t>
                      </a:r>
                      <a:r>
                        <a:rPr lang="en-US" altLang="zh-CN" sz="1200">
                          <a:effectLst/>
                        </a:rPr>
                        <a:t>0000</a:t>
                      </a:r>
                      <a:r>
                        <a:rPr lang="zh-CN" altLang="en-US" sz="1200">
                          <a:effectLst/>
                        </a:rPr>
                        <a:t>年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日起，</a:t>
                      </a:r>
                      <a:r>
                        <a:rPr lang="en-US" altLang="zh-CN" sz="1200">
                          <a:effectLst/>
                        </a:rPr>
                        <a:t>N</a:t>
                      </a:r>
                      <a:r>
                        <a:rPr lang="zh-CN" altLang="en-US" sz="1200">
                          <a:effectLst/>
                        </a:rPr>
                        <a:t>天以后的日期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TO_DAYS(date)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</a:t>
                      </a:r>
                      <a:r>
                        <a:rPr lang="en-US" altLang="zh-CN" sz="1200">
                          <a:effectLst/>
                        </a:rPr>
                        <a:t>date</a:t>
                      </a:r>
                      <a:r>
                        <a:rPr lang="zh-CN" altLang="en-US" sz="1200">
                          <a:effectLst/>
                        </a:rPr>
                        <a:t>距离</a:t>
                      </a:r>
                      <a:r>
                        <a:rPr lang="en-US" altLang="zh-CN" sz="1200">
                          <a:effectLst/>
                        </a:rPr>
                        <a:t>0000</a:t>
                      </a:r>
                      <a:r>
                        <a:rPr lang="zh-CN" altLang="en-US" sz="1200">
                          <a:effectLst/>
                        </a:rPr>
                        <a:t>年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日的天数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LAST_DAY(date)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date</a:t>
                      </a:r>
                      <a:r>
                        <a:rPr lang="zh-CN" altLang="en-US" sz="1200">
                          <a:effectLst/>
                        </a:rPr>
                        <a:t>所在月份的最后一天的日期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MAKEDATE(year,n)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针对给定年份与所在年份中的天数返回一个日期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MAKETIME(hour,minute,second)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将给定的小时、分钟和秒组合成时间并返回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76905" y="3550383"/>
            <a:ext cx="5107064" cy="2578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时间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+-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运算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DATE_SUB('2021-01-21',INTERVAL 31 DAY) AS col1,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SUBDATE('2021-01-21',INTERVAL 31 DAY) AS col2,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DATE_SUB('2021-01-21 02:01:01',INTERVAL '1 1' DAY_HOUR) AS col3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间隔天数计算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ADDTIME(NOW(),20),SUBTIME(NOW(),30),SUBTIME(NOW(),'1:1:3'),DATEDIFF(NOW(),'2021-10-01'),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TIMEDIFF(NOW(),'2021-10-25 22:10:10'),FROM_DAYS(366),TO_DAYS('0000-12-25'),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LAST_DAY(NOW()),MAKEDATE(YEAR(NOW()),12),MAKETIME(10,21,23)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2685" y="3242606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sp>
        <p:nvSpPr>
          <p:cNvPr id="11" name="矩形 10"/>
          <p:cNvSpPr/>
          <p:nvPr/>
        </p:nvSpPr>
        <p:spPr>
          <a:xfrm>
            <a:off x="976904" y="3767552"/>
            <a:ext cx="5119095" cy="960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DATE_FORMAT(NOW(), '%H:%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:%s’);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STR_TO_DATE('09/01/2009','%m/%d/%Y’);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STR_TO_DATE('2020-01-01 00:00:00','%Y-%m-%d');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940" y="3413218"/>
            <a:ext cx="527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76905" y="1452287"/>
          <a:ext cx="5107064" cy="18516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5211"/>
                <a:gridCol w="299185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DATE_FORMAT(date,fmt)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按照字符串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zh-CN" altLang="en-US" sz="1200" dirty="0">
                          <a:effectLst/>
                        </a:rPr>
                        <a:t>格式化日期</a:t>
                      </a:r>
                      <a:r>
                        <a:rPr lang="en-US" sz="1200" dirty="0">
                          <a:effectLst/>
                        </a:rPr>
                        <a:t>date</a:t>
                      </a:r>
                      <a:r>
                        <a:rPr lang="zh-CN" altLang="en-US" sz="1200" dirty="0">
                          <a:effectLst/>
                        </a:rPr>
                        <a:t>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TIME_FORMAT(time,fmt)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按照字符串</a:t>
                      </a:r>
                      <a:r>
                        <a:rPr lang="en-US" altLang="zh-CN" sz="1200">
                          <a:effectLst/>
                        </a:rPr>
                        <a:t>fmt</a:t>
                      </a:r>
                      <a:r>
                        <a:rPr lang="zh-CN" altLang="en-US" sz="1200">
                          <a:effectLst/>
                        </a:rPr>
                        <a:t>格式化时间</a:t>
                      </a:r>
                      <a:r>
                        <a:rPr lang="en-US" altLang="zh-CN" sz="1200">
                          <a:effectLst/>
                        </a:rPr>
                        <a:t>time</a:t>
                      </a:r>
                      <a:r>
                        <a:rPr lang="zh-CN" altLang="en-US" sz="1200">
                          <a:effectLst/>
                        </a:rPr>
                        <a:t>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STR_TO_DATE(str, 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按照字符串</a:t>
                      </a:r>
                      <a:r>
                        <a:rPr lang="en-US" altLang="zh-CN" sz="1200" dirty="0" err="1">
                          <a:effectLst/>
                        </a:rPr>
                        <a:t>fmt</a:t>
                      </a:r>
                      <a:r>
                        <a:rPr lang="zh-CN" altLang="en-US" sz="1200" dirty="0">
                          <a:effectLst/>
                        </a:rPr>
                        <a:t>对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进行解析，解析为一个日期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13978" y="883347"/>
          <a:ext cx="5243060" cy="55111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6845"/>
                <a:gridCol w="2064685"/>
                <a:gridCol w="606324"/>
                <a:gridCol w="2015206"/>
              </a:tblGrid>
              <a:tr h="15002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格式符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说明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格式符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说明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4546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%Y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4</a:t>
                      </a:r>
                      <a:r>
                        <a:rPr lang="zh-CN" altLang="en-US" sz="1200">
                          <a:effectLst/>
                        </a:rPr>
                        <a:t>位数字表示年份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%y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表示两位数字表示年份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%M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月名表示月份（January,....）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%m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两位数字表示月份（</a:t>
                      </a:r>
                      <a:r>
                        <a:rPr lang="en-US" altLang="zh-CN" sz="1200">
                          <a:effectLst/>
                        </a:rPr>
                        <a:t>01,02,03</a:t>
                      </a:r>
                      <a:r>
                        <a:rPr lang="zh-CN" altLang="en-US" sz="1200">
                          <a:effectLst/>
                        </a:rPr>
                        <a:t>。。。）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%b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缩写的月名（</a:t>
                      </a:r>
                      <a:r>
                        <a:rPr lang="en-US" altLang="zh-CN" sz="1200">
                          <a:effectLst/>
                        </a:rPr>
                        <a:t>Jan.</a:t>
                      </a:r>
                      <a:r>
                        <a:rPr lang="zh-CN" altLang="en-US" sz="1200">
                          <a:effectLst/>
                        </a:rPr>
                        <a:t>，</a:t>
                      </a:r>
                      <a:r>
                        <a:rPr lang="en-US" altLang="zh-CN" sz="1200">
                          <a:effectLst/>
                        </a:rPr>
                        <a:t>Feb.</a:t>
                      </a:r>
                      <a:r>
                        <a:rPr lang="zh-CN" altLang="en-US" sz="1200">
                          <a:effectLst/>
                        </a:rPr>
                        <a:t>，</a:t>
                      </a:r>
                      <a:r>
                        <a:rPr lang="en-US" altLang="zh-CN" sz="1200">
                          <a:effectLst/>
                        </a:rPr>
                        <a:t>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%c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数字表示月份（</a:t>
                      </a:r>
                      <a:r>
                        <a:rPr lang="en-US" altLang="zh-CN" sz="1200">
                          <a:effectLst/>
                        </a:rPr>
                        <a:t>1,2,3,...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3470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%D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英文后缀表示月中的天数（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st,2nd,3rd,...）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%d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两位数字表示月中的天数</a:t>
                      </a:r>
                      <a:r>
                        <a:rPr lang="en-US" altLang="zh-CN" sz="1200">
                          <a:effectLst/>
                        </a:rPr>
                        <a:t>(01,02...)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%e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数字形式表示月中的天数（</a:t>
                      </a:r>
                      <a:r>
                        <a:rPr lang="en-US" altLang="zh-CN" sz="1200">
                          <a:effectLst/>
                        </a:rPr>
                        <a:t>1,2,3,4,5.....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%H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两位数字表示小数，</a:t>
                      </a:r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01,02..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%h</a:t>
                      </a:r>
                      <a:r>
                        <a:rPr lang="zh-CN" altLang="en-US" sz="1200" dirty="0">
                          <a:effectLst/>
                        </a:rPr>
                        <a:t>和</a:t>
                      </a:r>
                      <a:r>
                        <a:rPr lang="en-US" altLang="zh-CN" sz="1200" dirty="0">
                          <a:effectLst/>
                        </a:rPr>
                        <a:t>%</a:t>
                      </a:r>
                      <a:r>
                        <a:rPr lang="en-US" sz="1200" dirty="0">
                          <a:effectLst/>
                        </a:rPr>
                        <a:t>I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两位数字表示小时，</a:t>
                      </a:r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01,02..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%k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数字形式的小时，</a:t>
                      </a:r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r>
                        <a:rPr lang="en-US" altLang="zh-CN" sz="1200">
                          <a:effectLst/>
                        </a:rPr>
                        <a:t>(1,2,3)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%l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数字形式表示小时，</a:t>
                      </a:r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1,2,3,4....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i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两位数字表示分钟（</a:t>
                      </a:r>
                      <a:r>
                        <a:rPr lang="en-US" altLang="zh-CN" sz="1200">
                          <a:effectLst/>
                        </a:rPr>
                        <a:t>00,01,02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和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%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两位数字表示秒</a:t>
                      </a:r>
                      <a:r>
                        <a:rPr lang="en-US" altLang="zh-CN" sz="1200">
                          <a:effectLst/>
                        </a:rPr>
                        <a:t>(00,01,02...)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3654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%W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一周中的星期名称（</a:t>
                      </a:r>
                      <a:r>
                        <a:rPr lang="en-US" sz="1200">
                          <a:effectLst/>
                        </a:rPr>
                        <a:t>Sunday...）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%a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一周中的星期缩写（</a:t>
                      </a:r>
                      <a:r>
                        <a:rPr lang="en-US" sz="1200" dirty="0" err="1">
                          <a:effectLst/>
                        </a:rPr>
                        <a:t>Sun.，Mon.,Tues</a:t>
                      </a:r>
                      <a:r>
                        <a:rPr lang="en-US" sz="1200" dirty="0">
                          <a:effectLst/>
                        </a:rPr>
                        <a:t>.，..）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44861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%w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以数字表示周中的天数</a:t>
                      </a:r>
                      <a:r>
                        <a:rPr lang="en-US" altLang="zh-CN" sz="1200">
                          <a:effectLst/>
                        </a:rPr>
                        <a:t>(0=</a:t>
                      </a:r>
                      <a:r>
                        <a:rPr lang="en-US" sz="1200">
                          <a:effectLst/>
                        </a:rPr>
                        <a:t>Sunday,1=Monday....)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5501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%j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</a:t>
                      </a:r>
                      <a:r>
                        <a:rPr lang="en-US" altLang="zh-CN" sz="1200">
                          <a:effectLst/>
                        </a:rPr>
                        <a:t>3</a:t>
                      </a:r>
                      <a:r>
                        <a:rPr lang="zh-CN" altLang="en-US" sz="1200">
                          <a:effectLst/>
                        </a:rPr>
                        <a:t>位数字表示年中的天数</a:t>
                      </a:r>
                      <a:r>
                        <a:rPr lang="en-US" altLang="zh-CN" sz="1200">
                          <a:effectLst/>
                        </a:rPr>
                        <a:t>(001,002...)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%U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以数字表示年中的第几周，（</a:t>
                      </a:r>
                      <a:r>
                        <a:rPr lang="en-US" altLang="zh-CN" sz="1200">
                          <a:effectLst/>
                        </a:rPr>
                        <a:t>1,2,3</a:t>
                      </a:r>
                      <a:r>
                        <a:rPr lang="zh-CN" altLang="en-US" sz="1200">
                          <a:effectLst/>
                        </a:rPr>
                        <a:t>。。）其中</a:t>
                      </a:r>
                      <a:r>
                        <a:rPr lang="en-US" sz="1200">
                          <a:effectLst/>
                        </a:rPr>
                        <a:t>Sunday</a:t>
                      </a:r>
                      <a:r>
                        <a:rPr lang="zh-CN" altLang="en-US" sz="1200">
                          <a:effectLst/>
                        </a:rPr>
                        <a:t>为周中第一天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5501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%u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以数字表示年中的第几周，（</a:t>
                      </a:r>
                      <a:r>
                        <a:rPr lang="en-US" altLang="zh-CN" sz="1200">
                          <a:effectLst/>
                        </a:rPr>
                        <a:t>1,2,3</a:t>
                      </a:r>
                      <a:r>
                        <a:rPr lang="zh-CN" altLang="en-US" sz="1200">
                          <a:effectLst/>
                        </a:rPr>
                        <a:t>。。）其中</a:t>
                      </a:r>
                      <a:r>
                        <a:rPr lang="en-US" sz="1200">
                          <a:effectLst/>
                        </a:rPr>
                        <a:t>Monday</a:t>
                      </a:r>
                      <a:r>
                        <a:rPr lang="zh-CN" altLang="en-US" sz="1200">
                          <a:effectLst/>
                        </a:rPr>
                        <a:t>为周中第一天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150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%T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%r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150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%p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</a:t>
                      </a:r>
                      <a:r>
                        <a:rPr lang="zh-CN" altLang="en-US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PM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%%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表示</a:t>
                      </a:r>
                      <a:r>
                        <a:rPr lang="en-US" altLang="zh-CN" sz="1200" dirty="0">
                          <a:effectLst/>
                        </a:rPr>
                        <a:t>%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4.6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时间函数练习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2" y="2352831"/>
            <a:ext cx="6329784" cy="10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查询今天过生日的员工信息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查询本月过生日的员工信息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查询下月过程日的员工信息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查询员工姓名，工资，年龄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保留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位小数点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查询年龄在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25-35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614" y="275878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数据查询语句（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）介绍</a:t>
            </a:r>
            <a:endParaRPr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60521" y="3081945"/>
            <a:ext cx="7839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数据查询语句（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Data Query Language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用于查询数据库数据操作。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不影响库表结构，也不会影响原表的数据。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会基于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原表数据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查询出一个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虚拟表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135763" y="4062077"/>
          <a:ext cx="4606275" cy="49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数据查询语句（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）作用</a:t>
            </a:r>
            <a:endParaRPr lang="zh-CN" altLang="en-US" sz="1500" b="1" dirty="0"/>
          </a:p>
        </p:txBody>
      </p:sp>
      <p:sp>
        <p:nvSpPr>
          <p:cNvPr id="36" name="矩形 35"/>
          <p:cNvSpPr/>
          <p:nvPr/>
        </p:nvSpPr>
        <p:spPr>
          <a:xfrm>
            <a:off x="1206596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Graphic spid="9" grpId="0">
        <p:bldAsOne/>
      </p:bldGraphic>
      <p:bldP spid="10" grpId="0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0120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4.7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流程函数</a:t>
            </a:r>
            <a:endParaRPr lang="zh-CN" altLang="en-US" sz="15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5180" y="1470343"/>
            <a:ext cx="8878570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流程处理函数可以根据不同的条件，执行不同的处理流程，可以在SQL语句中实现不同的条件选择。MySQL中的流程处理函数主要包括IF()、IFNULL()和CASE()函数。</a:t>
            </a:r>
            <a:endParaRPr kumimoji="0" lang="zh-CN" altLang="zh-CN" sz="13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3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 函数</a:t>
            </a:r>
            <a:r>
              <a:rPr kumimoji="0" lang="zh-CN" altLang="zh-CN" sz="13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是一种条件函数，用于在 SQL 查询中执行基本的条件判断。它的语法如下：</a:t>
            </a:r>
            <a:endParaRPr kumimoji="0" lang="zh-CN" altLang="zh-CN" sz="13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2365375"/>
            <a:ext cx="6329680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IF(condition, true_value, false_value)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00" y="302577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解释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: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当 condition 成立时，返回 true_value，否则返回 false_value。</a:t>
            </a:r>
            <a:endParaRPr lang="zh-CN" altLang="en-US" sz="1400" dirty="0">
              <a:solidFill>
                <a:srgbClr val="FF0000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180" y="3434080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zh-CN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IFNULL函数</a:t>
            </a:r>
            <a:r>
              <a:rPr lang="zh-CN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 MySQL 中的一个函数，用于处理 NULL 值。它的语法如下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9500" y="3763645"/>
            <a:ext cx="6329680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IFNULL(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column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null_value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9500" y="440880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解释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: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当指定列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column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值为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null,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取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null_value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的值作为结果。</a:t>
            </a:r>
            <a:endParaRPr lang="zh-CN" altLang="en-US" sz="1400" dirty="0">
              <a:solidFill>
                <a:srgbClr val="FF0000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9500" y="5161915"/>
            <a:ext cx="6329680" cy="1057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此查询将根据员工的生日，如果生日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1990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年之前，则薪资涨幅为当前薪资的 10%，否则为 5%。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查询员工编号和姓名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以及生成一个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type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更具性别显示男员工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女员工。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查询员工的姓名和工资以及奖金数额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奖金额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=salary*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sym typeface="+mn-ea"/>
              </a:rPr>
              <a:t>commission_pct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180" y="4797425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IFNULL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0120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4.7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流程函数</a:t>
            </a:r>
            <a:endParaRPr lang="zh-CN" altLang="en-US" sz="15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3590" y="1645603"/>
            <a:ext cx="7631430" cy="29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CASE 表达式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用于实现多条件判断，并根据条件的结果返回不同的值。它的基本语法如下：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1937385"/>
            <a:ext cx="6329680" cy="3345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格式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CASE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condition1 THEN result1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condition2 THEN result2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ELSE default_result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END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[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AS alias_name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]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这种形式中，WHEN 子句后面跟着一个条件，而不是一个具体的值。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格式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CASE expr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value1 THEN result1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value2 THEN result2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...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ELSE default_result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END [AS alias_name]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这种形式中，expr 是要比较的表达式或列名，然后逐个与 WHEN 子句中的值进行比较。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9500" y="5640070"/>
            <a:ext cx="632968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查询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姓名，性别，以及补助金额（补助按照性别基准值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*commission_pct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），男性基础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，女性基准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3000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，其他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，commission_pct为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0.1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比例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!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3590" y="5348605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表达式练习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435100"/>
            <a:ext cx="694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聚合函数作用于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全部或者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组数据进行统计和计算，最终返回一条结果。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例如：统计员工数量、员工平均工资，每个部门的人数等！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10" y="1958273"/>
            <a:ext cx="1947389" cy="4134076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3219431" y="1958273"/>
            <a:ext cx="312821" cy="4126953"/>
          </a:xfrm>
          <a:prstGeom prst="rightBrac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0379" y="1958273"/>
            <a:ext cx="568020" cy="41269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741816" y="3368837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计算平均工资</a:t>
            </a:r>
            <a:endParaRPr lang="zh-CN" altLang="en-US" sz="1100" dirty="0"/>
          </a:p>
        </p:txBody>
      </p:sp>
      <p:sp>
        <p:nvSpPr>
          <p:cNvPr id="12" name="矩形: 圆角 11"/>
          <p:cNvSpPr/>
          <p:nvPr/>
        </p:nvSpPr>
        <p:spPr>
          <a:xfrm>
            <a:off x="3741816" y="3708923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计算总工资</a:t>
            </a:r>
            <a:endParaRPr lang="zh-CN" altLang="en-US" sz="1100" dirty="0"/>
          </a:p>
        </p:txBody>
      </p:sp>
      <p:sp>
        <p:nvSpPr>
          <p:cNvPr id="13" name="矩形: 圆角 12"/>
          <p:cNvSpPr/>
          <p:nvPr/>
        </p:nvSpPr>
        <p:spPr>
          <a:xfrm>
            <a:off x="3741815" y="4049009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计算最大工资</a:t>
            </a:r>
            <a:endParaRPr lang="zh-CN" altLang="en-US" sz="1100" dirty="0"/>
          </a:p>
        </p:txBody>
      </p:sp>
      <p:sp>
        <p:nvSpPr>
          <p:cNvPr id="14" name="矩形: 圆角 13"/>
          <p:cNvSpPr/>
          <p:nvPr/>
        </p:nvSpPr>
        <p:spPr>
          <a:xfrm>
            <a:off x="3741815" y="4392684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计算最小工资</a:t>
            </a:r>
            <a:endParaRPr lang="zh-CN" altLang="en-US" sz="11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99670" y="2708845"/>
          <a:ext cx="5107064" cy="23000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4105"/>
                <a:gridCol w="3412959"/>
              </a:tblGrid>
              <a:tr h="383339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9670" y="5017496"/>
            <a:ext cx="5540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64385" y="2450538"/>
          <a:ext cx="3728531" cy="19432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36820"/>
                <a:gridCol w="2491711"/>
              </a:tblGrid>
              <a:tr h="323877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函数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用法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078" y="4400891"/>
            <a:ext cx="3831143" cy="43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0053" y="2050512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求平均工资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最小和最大工资以及总工资            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SELECT AVG(salary) ,MIN(salary),MAX(salary),SUM(salary) FROM 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t_employee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390" y="1742735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AVG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SUM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65429" y="3079348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>
                <a:solidFill>
                  <a:schemeClr val="tx1"/>
                </a:solidFill>
                <a:latin typeface="+mn-ea"/>
              </a:rPr>
              <a:t>求最大年龄和最小年龄的员工生日            </a:t>
            </a:r>
            <a:endParaRPr lang="zh-CN" altLang="en-US" sz="120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+mn-ea"/>
              </a:rPr>
              <a:t>SELECT MIN(birthday),MAX(birthday),MIN(ename) FROM t_employee;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83766" y="2771571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MIN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MAX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52335" y="3646519"/>
            <a:ext cx="6208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1200" dirty="0">
                <a:latin typeface="+mn-ea"/>
              </a:rPr>
              <a:t>：对于日期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时间类型，它会考虑日期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时间的顺序；对于字符串类型，MySQL 默认使用的字符集是 utf8mb4，字符编码是 Unicode。在 Unicode 中，字符按照其对应的 Unicode 编码值进行排序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90053" y="4584510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求总员工数和有奖金的员工数            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SELECT COUNT(*),COUNT(1),COUNT(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commission_pct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) FROM 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t_employee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8390" y="4276733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COUNT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76959" y="5151681"/>
            <a:ext cx="620829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count(*)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count(1)</a:t>
            </a:r>
            <a:r>
              <a:rPr lang="zh-CN" altLang="en-US" sz="1200" dirty="0">
                <a:latin typeface="+mn-ea"/>
              </a:rPr>
              <a:t>都是一行有任意列有数据就会统计</a:t>
            </a:r>
            <a:r>
              <a:rPr lang="en-US" altLang="zh-CN" sz="1200" dirty="0">
                <a:latin typeface="+mn-ea"/>
              </a:rPr>
              <a:t>,count(</a:t>
            </a:r>
            <a:r>
              <a:rPr lang="zh-CN" altLang="en-US" sz="1200" dirty="0">
                <a:latin typeface="+mn-ea"/>
              </a:rPr>
              <a:t>列名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统计指定列出现的次数</a:t>
            </a:r>
            <a:r>
              <a:rPr lang="en-US" altLang="zh-CN" sz="1200" dirty="0">
                <a:latin typeface="+mn-ea"/>
              </a:rPr>
              <a:t>,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null</a:t>
            </a:r>
            <a:r>
              <a:rPr lang="zh-CN" altLang="en-US" sz="1200" dirty="0">
                <a:latin typeface="+mn-ea"/>
              </a:rPr>
              <a:t>的不统计。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64385" y="2450538"/>
          <a:ext cx="3728531" cy="19432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36820"/>
                <a:gridCol w="2491711"/>
              </a:tblGrid>
              <a:tr h="323877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函数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用法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078" y="4400891"/>
            <a:ext cx="3831143" cy="43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7641" y="2722751"/>
            <a:ext cx="620829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问题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1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avg/sum/min/max/count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碰到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NULL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的态度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?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7641" y="3428694"/>
            <a:ext cx="6208294" cy="3683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问题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2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：能不能使用count(列名)替换count(*)?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5782" y="2541444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理解多行和单行函数的区别！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973383" y="1571752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6638" y="1714078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理解函数作用！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6"/>
          <p:cNvSpPr/>
          <p:nvPr/>
        </p:nvSpPr>
        <p:spPr>
          <a:xfrm>
            <a:off x="973383" y="2422219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638" y="3464177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掌握重点单行和多行函数的使用！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6"/>
          <p:cNvSpPr/>
          <p:nvPr/>
        </p:nvSpPr>
        <p:spPr>
          <a:xfrm>
            <a:off x="973383" y="3348959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5.1 </a:t>
            </a:r>
            <a:r>
              <a:rPr lang="zh-CN" altLang="en-US" sz="1500" b="1" dirty="0"/>
              <a:t>分组查询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57230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57230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55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按某列分组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7118686" y="2000246"/>
            <a:ext cx="1062788" cy="67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118686" y="3285371"/>
            <a:ext cx="1062788" cy="52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508322" y="2585149"/>
            <a:ext cx="3029962" cy="275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当前组数据统计（分组列，聚合函数）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486823" y="3159791"/>
            <a:ext cx="3029962" cy="275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当前组数据统计（分组列，聚合函数）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38454" y="4480728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分组查询概念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先将数据行，按照某一或者多特性列进行分组，最后查询</a:t>
            </a:r>
            <a:r>
              <a:rPr lang="zh-CN" altLang="en-US" sz="1400" dirty="0">
                <a:solidFill>
                  <a:srgbClr val="FF0000"/>
                </a:solidFill>
              </a:rPr>
              <a:t>每组的特性</a:t>
            </a:r>
            <a:r>
              <a:rPr lang="zh-CN" altLang="en-US" sz="1400" dirty="0"/>
              <a:t>，分组查询的结果只能是分组特性列或者聚合函数！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35484" y="5247792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聚合函数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>
                <a:solidFill>
                  <a:srgbClr val="FF0000"/>
                </a:solidFill>
              </a:rPr>
              <a:t>GROUP B</a:t>
            </a:r>
            <a:r>
              <a:rPr lang="en-US" altLang="zh-CN" sz="1400" b="1" dirty="0">
                <a:solidFill>
                  <a:srgbClr val="FF0000"/>
                </a:solidFill>
              </a:rPr>
              <a:t>Y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… </a:t>
            </a:r>
            <a:r>
              <a:rPr lang="en-US" altLang="zh-CN" sz="1400" b="1" dirty="0">
                <a:solidFill>
                  <a:srgbClr val="FF0000"/>
                </a:solidFill>
              </a:rPr>
              <a:t>HAVING</a:t>
            </a:r>
            <a:r>
              <a:rPr lang="en-US" altLang="zh-CN" sz="1400" dirty="0"/>
              <a:t> </a:t>
            </a:r>
            <a:r>
              <a:rPr lang="zh-CN" altLang="en-US" sz="1400" dirty="0"/>
              <a:t>分组后条件]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85" grpId="1" animBg="1"/>
      <p:bldP spid="86" grpId="1" animBg="1"/>
      <p:bldP spid="87" grpId="1" animBg="1"/>
      <p:bldP spid="88" grpId="1" animBg="1"/>
      <p:bldP spid="89" grpId="1" animBg="1"/>
      <p:bldP spid="90" grpId="1" animBg="1"/>
      <p:bldP spid="91" grpId="1" animBg="1"/>
      <p:bldP spid="92" grpId="1" animBg="1"/>
      <p:bldP spid="93" grpId="1" animBg="1"/>
      <p:bldP spid="94" grpId="1" animBg="1"/>
      <p:bldP spid="95" grpId="1" animBg="1"/>
      <p:bldP spid="96" grpId="1" animBg="1"/>
      <p:bldP spid="108" grpId="0" animBg="1"/>
      <p:bldP spid="110" grpId="0" animBg="1"/>
      <p:bldP spid="108" grpId="1" animBg="1"/>
      <p:bldP spid="11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5.1 </a:t>
            </a:r>
            <a:r>
              <a:rPr lang="zh-CN" altLang="en-US" sz="1500" b="1" dirty="0"/>
              <a:t>分组查询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查询每种性别的员工数量以及性别平均工资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查询生日年份、性别</a:t>
            </a:r>
            <a:r>
              <a:rPr lang="zh-CN" altLang="en-US" sz="1400" dirty="0"/>
              <a:t>相同的人数和平均工资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查询工资高于</a:t>
            </a:r>
            <a:r>
              <a:rPr lang="en-US" altLang="zh-CN" sz="1400" dirty="0"/>
              <a:t>5000</a:t>
            </a:r>
            <a:r>
              <a:rPr lang="zh-CN" altLang="en-US" sz="1400" dirty="0"/>
              <a:t>，每种性别的员工数量以及性别平均工资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959" y="312457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查询平均工资高于</a:t>
            </a:r>
            <a:r>
              <a:rPr lang="en-US" altLang="zh-CN" sz="1400" dirty="0"/>
              <a:t>5000</a:t>
            </a:r>
            <a:r>
              <a:rPr lang="zh-CN" altLang="en-US" sz="1400" dirty="0"/>
              <a:t>的性别和性别人数</a:t>
            </a:r>
            <a:endParaRPr lang="zh-CN" altLang="en-US" sz="1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4959" y="3674833"/>
            <a:ext cx="4036746" cy="1179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分组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过滤条件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HAVING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后条件过滤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一般使用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满足HAVING 子句中条件的分组将被显示。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HAVING 不能单独使用，必须要跟 GROUP BY 一起使用。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54959" y="5207141"/>
            <a:ext cx="2979367" cy="441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问题：</a:t>
            </a:r>
            <a:r>
              <a:rPr lang="en-US" altLang="zh-CN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HAVING</a:t>
            </a: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有什么区别？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192" y="1574570"/>
            <a:ext cx="783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单表查询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数据操作语句（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）语法分类</a:t>
            </a:r>
            <a:endParaRPr lang="zh-CN" altLang="en-US" sz="15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21192" y="3645464"/>
            <a:ext cx="783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多表查询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184846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26198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267550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84846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6198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67550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184846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26198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267550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184846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226198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267550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249614" y="2739872"/>
            <a:ext cx="78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4196783" y="2576718"/>
            <a:ext cx="1210245" cy="3077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查询语法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6721210" y="22478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>
            <a:off x="7134730" y="22478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>
            <a:off x="6721210" y="25741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7134730" y="25741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>
            <a:off x="6721210" y="29004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>
            <a:off x="7134730" y="29004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4272" y="2739872"/>
            <a:ext cx="78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82073" y="3392488"/>
            <a:ext cx="10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单张真实表</a:t>
            </a:r>
            <a:endParaRPr lang="zh-CN" altLang="en-US" sz="1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824590" y="3388171"/>
            <a:ext cx="6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虚拟表</a:t>
            </a:r>
            <a:endParaRPr lang="zh-CN" altLang="en-US" sz="1100" dirty="0"/>
          </a:p>
        </p:txBody>
      </p:sp>
      <p:sp>
        <p:nvSpPr>
          <p:cNvPr id="91" name="文本框 90"/>
          <p:cNvSpPr txBox="1"/>
          <p:nvPr/>
        </p:nvSpPr>
        <p:spPr>
          <a:xfrm>
            <a:off x="8171323" y="1954672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select</a:t>
            </a:r>
            <a:r>
              <a:rPr lang="zh-CN" altLang="en-US" sz="1100" dirty="0"/>
              <a:t>语法</a:t>
            </a:r>
            <a:endParaRPr lang="zh-CN" altLang="en-US" sz="1100" dirty="0"/>
          </a:p>
        </p:txBody>
      </p:sp>
      <p:sp>
        <p:nvSpPr>
          <p:cNvPr id="92" name="文本框 91"/>
          <p:cNvSpPr txBox="1"/>
          <p:nvPr/>
        </p:nvSpPr>
        <p:spPr>
          <a:xfrm>
            <a:off x="8171323" y="2262449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where</a:t>
            </a:r>
            <a:r>
              <a:rPr lang="zh-CN" altLang="en-US" sz="1100" dirty="0"/>
              <a:t>条件</a:t>
            </a:r>
            <a:endParaRPr lang="zh-CN" altLang="en-US" sz="1100" dirty="0"/>
          </a:p>
        </p:txBody>
      </p:sp>
      <p:sp>
        <p:nvSpPr>
          <p:cNvPr id="93" name="文本框 92"/>
          <p:cNvSpPr txBox="1"/>
          <p:nvPr/>
        </p:nvSpPr>
        <p:spPr>
          <a:xfrm>
            <a:off x="8171323" y="2573087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运算符号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8171323" y="2883725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单行多行函数</a:t>
            </a:r>
            <a:endParaRPr lang="zh-CN" altLang="en-US" sz="1100" dirty="0"/>
          </a:p>
        </p:txBody>
      </p:sp>
      <p:sp>
        <p:nvSpPr>
          <p:cNvPr id="95" name="文本框 94"/>
          <p:cNvSpPr txBox="1"/>
          <p:nvPr/>
        </p:nvSpPr>
        <p:spPr>
          <a:xfrm>
            <a:off x="8171323" y="3228712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分组和排序等等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170955" y="4485139"/>
            <a:ext cx="663626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矩形: 圆角 108"/>
          <p:cNvSpPr/>
          <p:nvPr/>
        </p:nvSpPr>
        <p:spPr>
          <a:xfrm>
            <a:off x="3915910" y="4940184"/>
            <a:ext cx="992947" cy="3263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合并语法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8648341" y="4631799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/>
          <p:cNvSpPr/>
          <p:nvPr/>
        </p:nvSpPr>
        <p:spPr>
          <a:xfrm>
            <a:off x="9061861" y="4631799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>
            <a:off x="8648341" y="4958107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/>
          <p:cNvSpPr/>
          <p:nvPr/>
        </p:nvSpPr>
        <p:spPr>
          <a:xfrm>
            <a:off x="9061861" y="4958107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/>
          <p:cNvSpPr/>
          <p:nvPr/>
        </p:nvSpPr>
        <p:spPr>
          <a:xfrm>
            <a:off x="8648341" y="5284415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/>
          <p:cNvSpPr/>
          <p:nvPr/>
        </p:nvSpPr>
        <p:spPr>
          <a:xfrm>
            <a:off x="9061861" y="5284415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4952900" y="5117267"/>
            <a:ext cx="505307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055225" y="6161597"/>
            <a:ext cx="10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多张真实表</a:t>
            </a:r>
            <a:endParaRPr lang="zh-CN" altLang="en-US" sz="11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643205" y="6161597"/>
            <a:ext cx="1026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中间虚拟表</a:t>
            </a:r>
            <a:endParaRPr lang="zh-CN" altLang="en-US" sz="1100" dirty="0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3175924" y="5283430"/>
            <a:ext cx="658657" cy="3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任意多边形: 形状 125"/>
          <p:cNvSpPr/>
          <p:nvPr/>
        </p:nvSpPr>
        <p:spPr>
          <a:xfrm>
            <a:off x="184846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/>
          <p:cNvSpPr/>
          <p:nvPr/>
        </p:nvSpPr>
        <p:spPr>
          <a:xfrm>
            <a:off x="226198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/>
          <p:cNvSpPr/>
          <p:nvPr/>
        </p:nvSpPr>
        <p:spPr>
          <a:xfrm>
            <a:off x="267550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/>
          <p:cNvSpPr/>
          <p:nvPr/>
        </p:nvSpPr>
        <p:spPr>
          <a:xfrm>
            <a:off x="184846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/>
          <p:cNvSpPr/>
          <p:nvPr/>
        </p:nvSpPr>
        <p:spPr>
          <a:xfrm>
            <a:off x="226198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/>
          <p:cNvSpPr/>
          <p:nvPr/>
        </p:nvSpPr>
        <p:spPr>
          <a:xfrm>
            <a:off x="267550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/>
          <p:cNvSpPr/>
          <p:nvPr/>
        </p:nvSpPr>
        <p:spPr>
          <a:xfrm>
            <a:off x="184846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/>
          <p:cNvSpPr/>
          <p:nvPr/>
        </p:nvSpPr>
        <p:spPr>
          <a:xfrm>
            <a:off x="226198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任意多边形: 形状 149"/>
          <p:cNvSpPr/>
          <p:nvPr/>
        </p:nvSpPr>
        <p:spPr>
          <a:xfrm>
            <a:off x="267550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任意多边形: 形状 152"/>
          <p:cNvSpPr/>
          <p:nvPr/>
        </p:nvSpPr>
        <p:spPr>
          <a:xfrm>
            <a:off x="185296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任意多边形: 形状 155"/>
          <p:cNvSpPr/>
          <p:nvPr/>
        </p:nvSpPr>
        <p:spPr>
          <a:xfrm>
            <a:off x="226648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任意多边形: 形状 158"/>
          <p:cNvSpPr/>
          <p:nvPr/>
        </p:nvSpPr>
        <p:spPr>
          <a:xfrm>
            <a:off x="268000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任意多边形: 形状 161"/>
          <p:cNvSpPr/>
          <p:nvPr/>
        </p:nvSpPr>
        <p:spPr>
          <a:xfrm>
            <a:off x="185296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任意多边形: 形状 164"/>
          <p:cNvSpPr/>
          <p:nvPr/>
        </p:nvSpPr>
        <p:spPr>
          <a:xfrm>
            <a:off x="226648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8" name="任意多边形: 形状 167"/>
          <p:cNvSpPr/>
          <p:nvPr/>
        </p:nvSpPr>
        <p:spPr>
          <a:xfrm>
            <a:off x="268000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1" name="任意多边形: 形状 170"/>
          <p:cNvSpPr/>
          <p:nvPr/>
        </p:nvSpPr>
        <p:spPr>
          <a:xfrm>
            <a:off x="185296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任意多边形: 形状 173"/>
          <p:cNvSpPr/>
          <p:nvPr/>
        </p:nvSpPr>
        <p:spPr>
          <a:xfrm>
            <a:off x="226648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任意多边形: 形状 176"/>
          <p:cNvSpPr/>
          <p:nvPr/>
        </p:nvSpPr>
        <p:spPr>
          <a:xfrm>
            <a:off x="268000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任意多边形: 形状 181"/>
          <p:cNvSpPr/>
          <p:nvPr/>
        </p:nvSpPr>
        <p:spPr>
          <a:xfrm>
            <a:off x="5559855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任意多边形: 形状 184"/>
          <p:cNvSpPr/>
          <p:nvPr/>
        </p:nvSpPr>
        <p:spPr>
          <a:xfrm>
            <a:off x="5743584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8" name="任意多边形: 形状 187"/>
          <p:cNvSpPr/>
          <p:nvPr/>
        </p:nvSpPr>
        <p:spPr>
          <a:xfrm>
            <a:off x="5927313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任意多边形: 形状 190"/>
          <p:cNvSpPr/>
          <p:nvPr/>
        </p:nvSpPr>
        <p:spPr>
          <a:xfrm>
            <a:off x="6111043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任意多边形: 形状 193"/>
          <p:cNvSpPr/>
          <p:nvPr/>
        </p:nvSpPr>
        <p:spPr>
          <a:xfrm>
            <a:off x="6294772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任意多边形: 形状 196"/>
          <p:cNvSpPr/>
          <p:nvPr/>
        </p:nvSpPr>
        <p:spPr>
          <a:xfrm>
            <a:off x="6478501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任意多边形: 形状 199"/>
          <p:cNvSpPr/>
          <p:nvPr/>
        </p:nvSpPr>
        <p:spPr>
          <a:xfrm>
            <a:off x="5559855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/>
          <p:cNvSpPr/>
          <p:nvPr/>
        </p:nvSpPr>
        <p:spPr>
          <a:xfrm>
            <a:off x="5743584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/>
          <p:cNvSpPr/>
          <p:nvPr/>
        </p:nvSpPr>
        <p:spPr>
          <a:xfrm>
            <a:off x="5927313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/>
          <p:cNvSpPr/>
          <p:nvPr/>
        </p:nvSpPr>
        <p:spPr>
          <a:xfrm>
            <a:off x="6111043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/>
          <p:cNvSpPr/>
          <p:nvPr/>
        </p:nvSpPr>
        <p:spPr>
          <a:xfrm>
            <a:off x="6294772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/>
          <p:cNvSpPr/>
          <p:nvPr/>
        </p:nvSpPr>
        <p:spPr>
          <a:xfrm>
            <a:off x="6478501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/>
          <p:cNvSpPr/>
          <p:nvPr/>
        </p:nvSpPr>
        <p:spPr>
          <a:xfrm>
            <a:off x="5559855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/>
          <p:cNvSpPr/>
          <p:nvPr/>
        </p:nvSpPr>
        <p:spPr>
          <a:xfrm>
            <a:off x="5743584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/>
          <p:cNvSpPr/>
          <p:nvPr/>
        </p:nvSpPr>
        <p:spPr>
          <a:xfrm>
            <a:off x="5927313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/>
          <p:cNvSpPr/>
          <p:nvPr/>
        </p:nvSpPr>
        <p:spPr>
          <a:xfrm>
            <a:off x="6111043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/>
          <p:cNvSpPr/>
          <p:nvPr/>
        </p:nvSpPr>
        <p:spPr>
          <a:xfrm>
            <a:off x="6294772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/>
          <p:cNvSpPr/>
          <p:nvPr/>
        </p:nvSpPr>
        <p:spPr>
          <a:xfrm>
            <a:off x="6478501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矩形: 圆角 233"/>
          <p:cNvSpPr/>
          <p:nvPr/>
        </p:nvSpPr>
        <p:spPr>
          <a:xfrm>
            <a:off x="7153126" y="4965463"/>
            <a:ext cx="953533" cy="30085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查询语句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8190560" y="5113707"/>
            <a:ext cx="358819" cy="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6703026" y="5119077"/>
            <a:ext cx="358819" cy="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8751721" y="6161597"/>
            <a:ext cx="6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虚拟表</a:t>
            </a:r>
            <a:endParaRPr lang="zh-CN" altLang="en-US" sz="11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9955880" y="4142354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select</a:t>
            </a:r>
            <a:r>
              <a:rPr lang="zh-CN" altLang="en-US" sz="1100" dirty="0"/>
              <a:t>语法</a:t>
            </a:r>
            <a:endParaRPr lang="zh-CN" altLang="en-US" sz="1100" dirty="0"/>
          </a:p>
        </p:txBody>
      </p:sp>
      <p:sp>
        <p:nvSpPr>
          <p:cNvPr id="240" name="文本框 239"/>
          <p:cNvSpPr txBox="1"/>
          <p:nvPr/>
        </p:nvSpPr>
        <p:spPr>
          <a:xfrm>
            <a:off x="9955880" y="4450131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where</a:t>
            </a:r>
            <a:r>
              <a:rPr lang="zh-CN" altLang="en-US" sz="1100" dirty="0"/>
              <a:t>条件</a:t>
            </a:r>
            <a:endParaRPr lang="zh-CN" altLang="en-US" sz="11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9955880" y="4760769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运算符号</a:t>
            </a:r>
            <a:endParaRPr lang="zh-CN" altLang="en-US" sz="11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9955880" y="5071407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单行多行函数</a:t>
            </a:r>
            <a:endParaRPr lang="zh-CN" altLang="en-US" sz="1100" dirty="0"/>
          </a:p>
        </p:txBody>
      </p:sp>
      <p:sp>
        <p:nvSpPr>
          <p:cNvPr id="243" name="文本框 242"/>
          <p:cNvSpPr txBox="1"/>
          <p:nvPr/>
        </p:nvSpPr>
        <p:spPr>
          <a:xfrm>
            <a:off x="9955880" y="5416394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分组和排序等等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244" name="文本框 243"/>
          <p:cNvSpPr txBox="1"/>
          <p:nvPr/>
        </p:nvSpPr>
        <p:spPr>
          <a:xfrm>
            <a:off x="9955880" y="5761381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多表数据合并语法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25" grpId="0" animBg="1"/>
      <p:bldP spid="29" grpId="0" animBg="1"/>
      <p:bldP spid="32" grpId="0" animBg="1"/>
      <p:bldP spid="35" grpId="0" animBg="1"/>
      <p:bldP spid="39" grpId="0" animBg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/>
      <p:bldP spid="118" grpId="0"/>
      <p:bldP spid="126" grpId="0" animBg="1"/>
      <p:bldP spid="129" grpId="0" animBg="1"/>
      <p:bldP spid="132" grpId="0" animBg="1"/>
      <p:bldP spid="135" grpId="0" animBg="1"/>
      <p:bldP spid="138" grpId="0" animBg="1"/>
      <p:bldP spid="141" grpId="0" animBg="1"/>
      <p:bldP spid="144" grpId="0" animBg="1"/>
      <p:bldP spid="147" grpId="0" animBg="1"/>
      <p:bldP spid="150" grpId="0" animBg="1"/>
      <p:bldP spid="153" grpId="0" animBg="1"/>
      <p:bldP spid="156" grpId="0" animBg="1"/>
      <p:bldP spid="159" grpId="0" animBg="1"/>
      <p:bldP spid="162" grpId="0" animBg="1"/>
      <p:bldP spid="165" grpId="0" animBg="1"/>
      <p:bldP spid="168" grpId="0" animBg="1"/>
      <p:bldP spid="171" grpId="0" animBg="1"/>
      <p:bldP spid="174" grpId="0" animBg="1"/>
      <p:bldP spid="177" grpId="0" animBg="1"/>
      <p:bldP spid="182" grpId="0" animBg="1"/>
      <p:bldP spid="185" grpId="0" animBg="1"/>
      <p:bldP spid="188" grpId="0" animBg="1"/>
      <p:bldP spid="191" grpId="0" animBg="1"/>
      <p:bldP spid="194" grpId="0" animBg="1"/>
      <p:bldP spid="197" grpId="0" animBg="1"/>
      <p:bldP spid="200" grpId="0" animBg="1"/>
      <p:bldP spid="203" grpId="0" animBg="1"/>
      <p:bldP spid="206" grpId="0" animBg="1"/>
      <p:bldP spid="209" grpId="0" animBg="1"/>
      <p:bldP spid="212" grpId="0" animBg="1"/>
      <p:bldP spid="215" grpId="0" animBg="1"/>
      <p:bldP spid="218" grpId="0" animBg="1"/>
      <p:bldP spid="221" grpId="0" animBg="1"/>
      <p:bldP spid="224" grpId="0" animBg="1"/>
      <p:bldP spid="227" grpId="0" animBg="1"/>
      <p:bldP spid="230" grpId="0" animBg="1"/>
      <p:bldP spid="233" grpId="0" animBg="1"/>
      <p:bldP spid="234" grpId="0" animBg="1"/>
      <p:bldP spid="238" grpId="0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5.2 </a:t>
            </a:r>
            <a:r>
              <a:rPr lang="zh-CN" altLang="en-US" sz="1500" b="1" dirty="0"/>
              <a:t>排序查询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按特性排序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423315" y="2757096"/>
            <a:ext cx="30299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排序不影响条数，只会修改顺序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排序查询概念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按照某一或者多特性列进行数据排序，不会影响结果条数，只是改变结果排序！例如：商品按照价格排序等等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ORDER</a:t>
            </a:r>
            <a:r>
              <a:rPr lang="zh-CN" altLang="en-US" sz="1400" b="1" dirty="0">
                <a:solidFill>
                  <a:srgbClr val="FF0000"/>
                </a:solidFill>
              </a:rPr>
              <a:t> B</a:t>
            </a:r>
            <a:r>
              <a:rPr lang="en-US" altLang="zh-CN" sz="1400" b="1" dirty="0">
                <a:solidFill>
                  <a:srgbClr val="FF0000"/>
                </a:solidFill>
              </a:rPr>
              <a:t>Y </a:t>
            </a:r>
            <a:r>
              <a:rPr lang="zh-CN" altLang="en-US" sz="1400" b="1" dirty="0">
                <a:solidFill>
                  <a:srgbClr val="FF0000"/>
                </a:solidFill>
              </a:rPr>
              <a:t>排序列 </a:t>
            </a:r>
            <a:r>
              <a:rPr lang="en-US" altLang="zh-CN" sz="1400" b="1" dirty="0">
                <a:solidFill>
                  <a:srgbClr val="FF0000"/>
                </a:solidFill>
              </a:rPr>
              <a:t>ASC|DESC</a:t>
            </a:r>
            <a:r>
              <a:rPr lang="en-US" altLang="zh-CN" sz="1400" dirty="0"/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 排序列 </a:t>
            </a:r>
            <a:r>
              <a:rPr lang="en-US" altLang="zh-CN" sz="1400" b="1" dirty="0">
                <a:solidFill>
                  <a:srgbClr val="FF0000"/>
                </a:solidFill>
              </a:rPr>
              <a:t>ASC|DESC ……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0486" y="5884510"/>
            <a:ext cx="565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200" dirty="0">
                <a:latin typeface="+mn-ea"/>
              </a:rPr>
              <a:t>ASC</a:t>
            </a:r>
            <a:r>
              <a:rPr lang="zh-CN" altLang="en-US" sz="1200" dirty="0">
                <a:latin typeface="+mn-ea"/>
              </a:rPr>
              <a:t>为正序（默认值），</a:t>
            </a:r>
            <a:r>
              <a:rPr lang="en-US" altLang="zh-CN" sz="1200" dirty="0">
                <a:latin typeface="+mn-ea"/>
              </a:rPr>
              <a:t>DESC</a:t>
            </a:r>
            <a:r>
              <a:rPr lang="zh-CN" altLang="en-US" sz="1200" dirty="0">
                <a:latin typeface="+mn-ea"/>
              </a:rPr>
              <a:t>为倒序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多列排序，只有第一列相同，第二列才会生效以此类推</a:t>
            </a:r>
            <a:r>
              <a:rPr lang="en-US" altLang="zh-CN" sz="1200" dirty="0">
                <a:latin typeface="+mn-ea"/>
              </a:rPr>
              <a:t>……</a:t>
            </a:r>
            <a:endParaRPr lang="en-US" altLang="zh-CN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5.2 </a:t>
            </a:r>
            <a:r>
              <a:rPr lang="zh-CN" altLang="en-US" sz="1500" b="1" dirty="0"/>
              <a:t>排序查询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按照年龄正序排序，查询员工信息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按照工资倒序，查询员工信息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按照工资倒序，如果工资相同，按照年龄正序排序查询员工信息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959" y="312457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查询有奖金的员工，最终按照工资倒序显示员工信息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dirty="0"/>
              <a:t>5.3</a:t>
            </a:r>
            <a:r>
              <a:rPr lang="en-US" altLang="zh-CN" sz="1500" b="1" dirty="0"/>
              <a:t>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2698" y="1924979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50486" y="5884510"/>
            <a:ext cx="629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0484" y="2405146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50486" y="5884510"/>
            <a:ext cx="629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0486" y="5884510"/>
            <a:ext cx="629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LIMIT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必须放在整个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语句的最后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7058" y="2910544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数据切割（分页查询）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查询工资最高的员工信息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查询工资第二高的员工信息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查询工资最高的女性员工信息</a:t>
            </a:r>
            <a:endParaRPr lang="zh-CN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4940" y="3443554"/>
            <a:ext cx="4392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分页显式公式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：（当前页数-1）*每页条数，每页条数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0073" y="3794105"/>
            <a:ext cx="620829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SELECT * FROM table </a:t>
            </a:r>
            <a:endParaRPr lang="zh-CN" altLang="en-US" sz="1400" dirty="0"/>
          </a:p>
          <a:p>
            <a:r>
              <a:rPr lang="zh-CN" altLang="en-US" sz="1400" dirty="0"/>
              <a:t>LIMIT(PageNo - 1)*PageSize,PageSize;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5.4 SELECT</a:t>
            </a:r>
            <a:r>
              <a:rPr lang="zh-CN" altLang="en-US" sz="1500" b="1" dirty="0"/>
              <a:t>语句执行过程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88968" y="1854815"/>
            <a:ext cx="4721291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latin typeface="+mn-ea"/>
              </a:rPr>
              <a:t> ...,....,...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FROM</a:t>
            </a:r>
            <a:r>
              <a:rPr lang="en-US" altLang="zh-CN" sz="1200" dirty="0">
                <a:latin typeface="+mn-ea"/>
              </a:rPr>
              <a:t> ...,...,....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+mn-ea"/>
              </a:rPr>
              <a:t>WHERE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多表的连接条件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AND </a:t>
            </a:r>
            <a:r>
              <a:rPr lang="zh-CN" altLang="en-US" sz="1200" dirty="0">
                <a:latin typeface="+mn-ea"/>
              </a:rPr>
              <a:t>不包含组函数的过滤条件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+mn-ea"/>
              </a:rPr>
              <a:t>GROUP BY </a:t>
            </a:r>
            <a:r>
              <a:rPr lang="en-US" altLang="zh-CN" sz="1200" dirty="0">
                <a:latin typeface="+mn-ea"/>
              </a:rPr>
              <a:t>...,...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+mn-ea"/>
              </a:rPr>
              <a:t>HAVING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包含组函数的过滤条件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ORDER BY </a:t>
            </a:r>
            <a:r>
              <a:rPr lang="en-US" altLang="zh-CN" sz="1200" dirty="0">
                <a:latin typeface="+mn-ea"/>
              </a:rPr>
              <a:t>... ASC/DESC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706E"/>
                </a:solidFill>
                <a:latin typeface="+mn-ea"/>
              </a:rPr>
              <a:t>LIMIT</a:t>
            </a:r>
            <a:r>
              <a:rPr lang="en-US" altLang="zh-CN" sz="1200" dirty="0">
                <a:latin typeface="+mn-ea"/>
              </a:rPr>
              <a:t> ...,...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968" y="1504191"/>
            <a:ext cx="1443791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单表查询结构</a:t>
            </a:r>
            <a:endParaRPr lang="zh-CN" alt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8968" y="3707693"/>
            <a:ext cx="24942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关键字的顺序是不能颠倒的：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968" y="4038135"/>
            <a:ext cx="8303158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 ... FROM ... WHERE ... GROUP BY ... HAVING ... ORDER BY ... LIMIT...</a:t>
            </a:r>
            <a:endParaRPr lang="zh-CN" altLang="en-US" sz="1400" b="1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88968" y="4561200"/>
            <a:ext cx="209550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SELECT 语句的执行顺序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: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969" y="4876783"/>
            <a:ext cx="8303158" cy="30670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FROM -&gt; WHERE -&gt; GROUP BY -&gt;  </a:t>
            </a:r>
            <a:r>
              <a:rPr lang="zh-CN" altLang="en-US" sz="1400" b="1" dirty="0">
                <a:sym typeface="+mn-ea"/>
              </a:rPr>
              <a:t>HAVING -&gt;</a:t>
            </a:r>
            <a:r>
              <a:rPr lang="en-US" altLang="zh-CN" sz="1400" b="1" dirty="0">
                <a:sym typeface="+mn-ea"/>
              </a:rPr>
              <a:t> </a:t>
            </a:r>
            <a:r>
              <a:rPr lang="zh-CN" altLang="en-US" sz="1400" b="1" dirty="0">
                <a:sym typeface="+mn-ea"/>
              </a:rPr>
              <a:t>SELECT 的字段 -&gt;</a:t>
            </a:r>
            <a:r>
              <a:rPr lang="en-US" altLang="zh-CN" sz="1400" b="1" dirty="0">
                <a:sym typeface="+mn-ea"/>
              </a:rPr>
              <a:t> </a:t>
            </a:r>
            <a:r>
              <a:rPr lang="zh-CN" altLang="en-US" sz="1400" b="1" dirty="0"/>
              <a:t>ORDER BY -&gt; LIMIT</a:t>
            </a:r>
            <a:endParaRPr lang="zh-CN" altLang="en-US" sz="14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73456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5.4 SELECT</a:t>
            </a:r>
            <a:r>
              <a:rPr lang="zh-CN" altLang="en-US" sz="1500" b="1" dirty="0"/>
              <a:t>语句执行过程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36891" y="1890093"/>
            <a:ext cx="472129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SELECT </a:t>
            </a:r>
            <a:r>
              <a:rPr lang="en-US" altLang="zh-CN" sz="1200" dirty="0" err="1">
                <a:latin typeface="+mn-ea"/>
              </a:rPr>
              <a:t>gender,YEAR</a:t>
            </a:r>
            <a:r>
              <a:rPr lang="en-US" altLang="zh-CN" sz="1200" dirty="0">
                <a:latin typeface="+mn-ea"/>
              </a:rPr>
              <a:t>(birthday) AS </a:t>
            </a:r>
            <a:r>
              <a:rPr lang="en-US" altLang="zh-CN" sz="1200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200" dirty="0">
                <a:latin typeface="+mn-ea"/>
              </a:rPr>
              <a:t>, COUNT(*)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FROM </a:t>
            </a:r>
            <a:r>
              <a:rPr lang="en-US" altLang="zh-CN" sz="1200" dirty="0" err="1">
                <a:latin typeface="+mn-ea"/>
              </a:rPr>
              <a:t>t_employee</a:t>
            </a:r>
            <a:r>
              <a:rPr lang="en-US" altLang="zh-CN" sz="1200" dirty="0">
                <a:latin typeface="+mn-ea"/>
              </a:rPr>
              <a:t>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WHERE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200" dirty="0">
                <a:latin typeface="+mn-ea"/>
              </a:rPr>
              <a:t> &gt; 2000;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6891" y="3131406"/>
            <a:ext cx="47212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</a:rPr>
              <a:t>SELECT </a:t>
            </a:r>
            <a:r>
              <a:rPr lang="en-US" altLang="zh-CN" sz="1400" dirty="0" err="1">
                <a:latin typeface="+mn-ea"/>
              </a:rPr>
              <a:t>gender,YEAR</a:t>
            </a:r>
            <a:r>
              <a:rPr lang="en-US" altLang="zh-CN" sz="1400" dirty="0">
                <a:latin typeface="+mn-ea"/>
              </a:rPr>
              <a:t>(birthday) AS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400" dirty="0">
                <a:latin typeface="+mn-ea"/>
              </a:rPr>
              <a:t>, COUNT(*) </a:t>
            </a:r>
            <a:r>
              <a:rPr lang="en-US" altLang="zh-CN" sz="1400" b="1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ct</a:t>
            </a:r>
            <a:r>
              <a:rPr lang="en-US" altLang="zh-CN" sz="1400" dirty="0">
                <a:latin typeface="+mn-ea"/>
              </a:rPr>
              <a:t> 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FROM </a:t>
            </a:r>
            <a:r>
              <a:rPr lang="en-US" altLang="zh-CN" sz="1400" dirty="0" err="1">
                <a:latin typeface="+mn-ea"/>
              </a:rPr>
              <a:t>t_employee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GROUP BY </a:t>
            </a:r>
            <a:r>
              <a:rPr lang="en-US" altLang="zh-CN" sz="1400" dirty="0" err="1">
                <a:latin typeface="+mn-ea"/>
              </a:rPr>
              <a:t>gender,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400" dirty="0">
                <a:latin typeface="+mn-ea"/>
              </a:rPr>
              <a:t> 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HAVING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ct</a:t>
            </a:r>
            <a:r>
              <a:rPr lang="en-US" altLang="zh-CN" sz="1400" dirty="0">
                <a:latin typeface="+mn-ea"/>
              </a:rPr>
              <a:t> &gt; 1;</a:t>
            </a:r>
            <a:endParaRPr lang="en-US" altLang="zh-CN" sz="1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6891" y="1531653"/>
            <a:ext cx="77159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示例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36891" y="2776805"/>
            <a:ext cx="77159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示例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endParaRPr lang="zh-CN" altLang="en-US" sz="1400" dirty="0"/>
          </a:p>
        </p:txBody>
      </p:sp>
      <p:sp>
        <p:nvSpPr>
          <p:cNvPr id="15" name="文本框 14">
            <a:hlinkClick r:id="rId3"/>
          </p:cNvPr>
          <p:cNvSpPr txBox="1"/>
          <p:nvPr/>
        </p:nvSpPr>
        <p:spPr>
          <a:xfrm>
            <a:off x="936891" y="4981073"/>
            <a:ext cx="784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https://dev.mysql.com/doc/refman/8.0/en/problems-with-alias.html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6625" y="4380865"/>
            <a:ext cx="10731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标准 SQL 不允许在 WHERE 子句中引用列别名。这个限制是由于在评估 WHERE 子句时，列的值可能尚未确定。</a:t>
            </a:r>
            <a:endParaRPr lang="zh-CN" altLang="en-US" sz="1400" b="1">
              <a:solidFill>
                <a:srgbClr val="FF0000"/>
              </a:solidFill>
            </a:endParaRPr>
          </a:p>
          <a:p>
            <a:r>
              <a:rPr lang="zh-CN" altLang="en-US" sz="1400" b="1">
                <a:solidFill>
                  <a:srgbClr val="187663"/>
                </a:solidFill>
              </a:rPr>
              <a:t>别名可以在查询的选择列表中为列指定不同的名称。您可以在 GROUP BY、ORDER BY 或 HAVING 子句中使用别名来引用列</a:t>
            </a:r>
            <a:endParaRPr lang="zh-CN" altLang="en-US" sz="1400" b="1">
              <a:solidFill>
                <a:srgbClr val="18766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73456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978358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/>
              <a:t>5.5 </a:t>
            </a:r>
            <a:r>
              <a:rPr lang="zh-CN" altLang="en-US" sz="1500" b="1" dirty="0"/>
              <a:t>单表综合练习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04940" y="1303635"/>
            <a:ext cx="5291060" cy="4862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 1</a:t>
            </a:r>
            <a:r>
              <a:rPr lang="zh-CN" altLang="en-US" sz="1100" dirty="0">
                <a:latin typeface="+mn-ea"/>
              </a:rPr>
              <a:t>、创建数据库</a:t>
            </a:r>
            <a:r>
              <a:rPr lang="en-US" altLang="zh-CN" sz="1100" dirty="0">
                <a:latin typeface="+mn-ea"/>
              </a:rPr>
              <a:t>test04_lib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</a:t>
            </a:r>
            <a:r>
              <a:rPr lang="zh-CN" altLang="en-US" sz="1100" dirty="0">
                <a:latin typeface="+mn-ea"/>
              </a:rPr>
              <a:t>、创建表 </a:t>
            </a:r>
            <a:r>
              <a:rPr lang="en-US" altLang="zh-CN" sz="1100" dirty="0">
                <a:latin typeface="+mn-ea"/>
              </a:rPr>
              <a:t>books</a:t>
            </a:r>
            <a:r>
              <a:rPr lang="zh-CN" altLang="en-US" sz="1100" dirty="0">
                <a:latin typeface="+mn-ea"/>
              </a:rPr>
              <a:t>，表结构如下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3</a:t>
            </a:r>
            <a:r>
              <a:rPr lang="zh-CN" altLang="en-US" sz="1100" dirty="0">
                <a:latin typeface="+mn-ea"/>
              </a:rPr>
              <a:t>、向</a:t>
            </a:r>
            <a:r>
              <a:rPr lang="en-US" altLang="zh-CN" sz="1100" dirty="0">
                <a:latin typeface="+mn-ea"/>
              </a:rPr>
              <a:t>books</a:t>
            </a:r>
            <a:r>
              <a:rPr lang="zh-CN" altLang="en-US" sz="1100" dirty="0">
                <a:latin typeface="+mn-ea"/>
              </a:rPr>
              <a:t>表中插入记录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1</a:t>
            </a:r>
            <a:r>
              <a:rPr lang="zh-CN" altLang="en-US" sz="1100" dirty="0">
                <a:latin typeface="+mn-ea"/>
              </a:rPr>
              <a:t>）不指定字段名称，插入第一条记录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2</a:t>
            </a:r>
            <a:r>
              <a:rPr lang="zh-CN" altLang="en-US" sz="1100" dirty="0">
                <a:latin typeface="+mn-ea"/>
              </a:rPr>
              <a:t>）指定所有字段名称，插入第二记录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3</a:t>
            </a:r>
            <a:r>
              <a:rPr lang="zh-CN" altLang="en-US" sz="1100" dirty="0">
                <a:latin typeface="+mn-ea"/>
              </a:rPr>
              <a:t>）同时插入多条记录（剩下的所有记录）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4</a:t>
            </a:r>
            <a:r>
              <a:rPr lang="zh-CN" altLang="en-US" sz="1100" dirty="0">
                <a:latin typeface="+mn-ea"/>
              </a:rPr>
              <a:t>   将小说类型</a:t>
            </a:r>
            <a:r>
              <a:rPr lang="en-US" altLang="zh-CN" sz="1100" dirty="0">
                <a:latin typeface="+mn-ea"/>
              </a:rPr>
              <a:t>(novel)</a:t>
            </a:r>
            <a:r>
              <a:rPr lang="zh-CN" altLang="en-US" sz="1100" dirty="0">
                <a:latin typeface="+mn-ea"/>
              </a:rPr>
              <a:t>的书的价格都增加</a:t>
            </a:r>
            <a:r>
              <a:rPr lang="en-US" altLang="zh-CN" sz="1100" dirty="0">
                <a:latin typeface="+mn-ea"/>
              </a:rPr>
              <a:t>5</a:t>
            </a:r>
            <a:r>
              <a:rPr lang="zh-CN" altLang="en-US" sz="1100" dirty="0">
                <a:latin typeface="+mn-ea"/>
              </a:rPr>
              <a:t>。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5</a:t>
            </a:r>
            <a:r>
              <a:rPr lang="zh-CN" altLang="en-US" sz="1100" dirty="0">
                <a:latin typeface="+mn-ea"/>
              </a:rPr>
              <a:t>、将名称为</a:t>
            </a:r>
            <a:r>
              <a:rPr lang="en-US" altLang="zh-CN" sz="1100" dirty="0" err="1">
                <a:latin typeface="+mn-ea"/>
              </a:rPr>
              <a:t>EmmaT</a:t>
            </a:r>
            <a:r>
              <a:rPr lang="zh-CN" altLang="en-US" sz="1100" dirty="0">
                <a:latin typeface="+mn-ea"/>
              </a:rPr>
              <a:t>的书的价格改为</a:t>
            </a:r>
            <a:r>
              <a:rPr lang="en-US" altLang="zh-CN" sz="1100" dirty="0">
                <a:latin typeface="+mn-ea"/>
              </a:rPr>
              <a:t>40</a:t>
            </a:r>
            <a:r>
              <a:rPr lang="zh-CN" altLang="en-US" sz="1100" dirty="0">
                <a:latin typeface="+mn-ea"/>
              </a:rPr>
              <a:t>，并将说明改为</a:t>
            </a:r>
            <a:r>
              <a:rPr lang="en-US" altLang="zh-CN" sz="1100" dirty="0">
                <a:latin typeface="+mn-ea"/>
              </a:rPr>
              <a:t>drama</a:t>
            </a:r>
            <a:r>
              <a:rPr lang="zh-CN" altLang="en-US" sz="1100" dirty="0">
                <a:latin typeface="+mn-ea"/>
              </a:rPr>
              <a:t>。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6</a:t>
            </a:r>
            <a:r>
              <a:rPr lang="zh-CN" altLang="en-US" sz="1100" dirty="0">
                <a:latin typeface="+mn-ea"/>
              </a:rPr>
              <a:t>、删除库存为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的记录。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7</a:t>
            </a:r>
            <a:r>
              <a:rPr lang="zh-CN" altLang="en-US" sz="1100" dirty="0">
                <a:latin typeface="+mn-ea"/>
              </a:rPr>
              <a:t>、统计书名中包含</a:t>
            </a:r>
            <a:r>
              <a:rPr lang="en-US" altLang="zh-CN" sz="11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字母的书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8</a:t>
            </a:r>
            <a:r>
              <a:rPr lang="zh-CN" altLang="en-US" sz="1100" dirty="0">
                <a:latin typeface="+mn-ea"/>
              </a:rPr>
              <a:t>、统计书名中包含</a:t>
            </a:r>
            <a:r>
              <a:rPr lang="en-US" altLang="zh-CN" sz="11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字母的书的数量和库存总量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9</a:t>
            </a:r>
            <a:r>
              <a:rPr lang="zh-CN" altLang="en-US" sz="1100" dirty="0">
                <a:latin typeface="+mn-ea"/>
              </a:rPr>
              <a:t>、找出“</a:t>
            </a:r>
            <a:r>
              <a:rPr lang="en-US" altLang="zh-CN" sz="1100" dirty="0">
                <a:latin typeface="+mn-ea"/>
              </a:rPr>
              <a:t>novel”</a:t>
            </a:r>
            <a:r>
              <a:rPr lang="zh-CN" altLang="en-US" sz="1100" dirty="0">
                <a:latin typeface="+mn-ea"/>
              </a:rPr>
              <a:t>类型的书，按照价格降序排列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10</a:t>
            </a:r>
            <a:r>
              <a:rPr lang="zh-CN" altLang="en-US" sz="1100" dirty="0">
                <a:latin typeface="+mn-ea"/>
              </a:rPr>
              <a:t>、查询图书信息，按照库存量降序排列，如果库存量相同的按照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升序排列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11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分类统计书的数量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12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分类统计书的库存量，显示库存量超过</a:t>
            </a:r>
            <a:r>
              <a:rPr lang="en-US" altLang="zh-CN" sz="1100" dirty="0">
                <a:latin typeface="+mn-ea"/>
              </a:rPr>
              <a:t>30</a:t>
            </a:r>
            <a:r>
              <a:rPr lang="zh-CN" altLang="en-US" sz="1100" dirty="0">
                <a:latin typeface="+mn-ea"/>
              </a:rPr>
              <a:t>本的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13</a:t>
            </a:r>
            <a:r>
              <a:rPr lang="zh-CN" altLang="en-US" sz="1100" dirty="0">
                <a:latin typeface="+mn-ea"/>
              </a:rPr>
              <a:t>、查询所有图书，每页显示</a:t>
            </a:r>
            <a:r>
              <a:rPr lang="en-US" altLang="zh-CN" sz="1100" dirty="0">
                <a:latin typeface="+mn-ea"/>
              </a:rPr>
              <a:t>5</a:t>
            </a:r>
            <a:r>
              <a:rPr lang="zh-CN" altLang="en-US" sz="1100" dirty="0">
                <a:latin typeface="+mn-ea"/>
              </a:rPr>
              <a:t>本，显示第二页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14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分类统计书的库存量，显示库存量最多的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15</a:t>
            </a:r>
            <a:r>
              <a:rPr lang="zh-CN" altLang="en-US" sz="1100" dirty="0">
                <a:latin typeface="+mn-ea"/>
              </a:rPr>
              <a:t>、查询书名达到</a:t>
            </a:r>
            <a:r>
              <a:rPr lang="en-US" altLang="zh-CN" sz="1100" dirty="0">
                <a:latin typeface="+mn-ea"/>
              </a:rPr>
              <a:t>10</a:t>
            </a:r>
            <a:r>
              <a:rPr lang="zh-CN" altLang="en-US" sz="1100" dirty="0">
                <a:latin typeface="+mn-ea"/>
              </a:rPr>
              <a:t>个字符的书，不包括里面的空格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16</a:t>
            </a:r>
            <a:r>
              <a:rPr lang="zh-CN" altLang="en-US" sz="1100" dirty="0">
                <a:latin typeface="+mn-ea"/>
              </a:rPr>
              <a:t>、查询书名和类型，其中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值为</a:t>
            </a:r>
            <a:r>
              <a:rPr lang="en-US" altLang="zh-CN" sz="1100" dirty="0">
                <a:latin typeface="+mn-ea"/>
              </a:rPr>
              <a:t>novel</a:t>
            </a:r>
            <a:r>
              <a:rPr lang="zh-CN" altLang="en-US" sz="1100" dirty="0">
                <a:latin typeface="+mn-ea"/>
              </a:rPr>
              <a:t>显示小说，</a:t>
            </a:r>
            <a:r>
              <a:rPr lang="en-US" altLang="zh-CN" sz="1100" dirty="0">
                <a:latin typeface="+mn-ea"/>
              </a:rPr>
              <a:t>law</a:t>
            </a:r>
            <a:r>
              <a:rPr lang="zh-CN" altLang="en-US" sz="1100" dirty="0">
                <a:latin typeface="+mn-ea"/>
              </a:rPr>
              <a:t>显示法律，</a:t>
            </a:r>
            <a:r>
              <a:rPr lang="en-US" altLang="zh-CN" sz="1100" dirty="0">
                <a:latin typeface="+mn-ea"/>
              </a:rPr>
              <a:t>medicine</a:t>
            </a:r>
            <a:r>
              <a:rPr lang="zh-CN" altLang="en-US" sz="1100" dirty="0">
                <a:latin typeface="+mn-ea"/>
              </a:rPr>
              <a:t>显示医药，</a:t>
            </a:r>
            <a:r>
              <a:rPr lang="en-US" altLang="zh-CN" sz="1100" dirty="0">
                <a:latin typeface="+mn-ea"/>
              </a:rPr>
              <a:t>cartoon</a:t>
            </a:r>
            <a:r>
              <a:rPr lang="zh-CN" altLang="en-US" sz="1100" dirty="0">
                <a:latin typeface="+mn-ea"/>
              </a:rPr>
              <a:t>显示卡通，</a:t>
            </a:r>
            <a:r>
              <a:rPr lang="en-US" altLang="zh-CN" sz="1100" dirty="0">
                <a:latin typeface="+mn-ea"/>
              </a:rPr>
              <a:t>joke</a:t>
            </a:r>
            <a:r>
              <a:rPr lang="zh-CN" altLang="en-US" sz="1100" dirty="0">
                <a:latin typeface="+mn-ea"/>
              </a:rPr>
              <a:t>显示笑话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17</a:t>
            </a:r>
            <a:r>
              <a:rPr lang="zh-CN" altLang="en-US" sz="1100" dirty="0">
                <a:latin typeface="+mn-ea"/>
              </a:rPr>
              <a:t>、查询书名、库存，其中</a:t>
            </a:r>
            <a:r>
              <a:rPr lang="en-US" altLang="zh-CN" sz="1100" dirty="0">
                <a:latin typeface="+mn-ea"/>
              </a:rPr>
              <a:t>num</a:t>
            </a:r>
            <a:r>
              <a:rPr lang="zh-CN" altLang="en-US" sz="1100" dirty="0">
                <a:latin typeface="+mn-ea"/>
              </a:rPr>
              <a:t>值超过</a:t>
            </a:r>
            <a:r>
              <a:rPr lang="en-US" altLang="zh-CN" sz="1100" dirty="0">
                <a:latin typeface="+mn-ea"/>
              </a:rPr>
              <a:t>30</a:t>
            </a:r>
            <a:r>
              <a:rPr lang="zh-CN" altLang="en-US" sz="1100" dirty="0">
                <a:latin typeface="+mn-ea"/>
              </a:rPr>
              <a:t>本的，显示滞销，大于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并低于</a:t>
            </a:r>
            <a:r>
              <a:rPr lang="en-US" altLang="zh-CN" sz="1100" dirty="0">
                <a:latin typeface="+mn-ea"/>
              </a:rPr>
              <a:t>10</a:t>
            </a:r>
            <a:r>
              <a:rPr lang="zh-CN" altLang="en-US" sz="1100" dirty="0">
                <a:latin typeface="+mn-ea"/>
              </a:rPr>
              <a:t>的，显示畅销，为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的显示需要无货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18</a:t>
            </a:r>
            <a:r>
              <a:rPr lang="zh-CN" altLang="en-US" sz="1100" dirty="0">
                <a:latin typeface="+mn-ea"/>
              </a:rPr>
              <a:t>、统计每一种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的库存量，并合计总量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19</a:t>
            </a:r>
            <a:r>
              <a:rPr lang="zh-CN" altLang="en-US" sz="1100" dirty="0">
                <a:latin typeface="+mn-ea"/>
              </a:rPr>
              <a:t>、统计每一种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的数量，并合计总量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20</a:t>
            </a:r>
            <a:r>
              <a:rPr lang="zh-CN" altLang="en-US" sz="1100" dirty="0">
                <a:latin typeface="+mn-ea"/>
              </a:rPr>
              <a:t>、统计库存量前三名的图书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21</a:t>
            </a:r>
            <a:r>
              <a:rPr lang="zh-CN" altLang="en-US" sz="1100" dirty="0">
                <a:latin typeface="+mn-ea"/>
              </a:rPr>
              <a:t>、找出最早出版的一本书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22</a:t>
            </a:r>
            <a:r>
              <a:rPr lang="zh-CN" altLang="en-US" sz="1100" dirty="0">
                <a:latin typeface="+mn-ea"/>
              </a:rPr>
              <a:t>、找出</a:t>
            </a:r>
            <a:r>
              <a:rPr lang="en-US" altLang="zh-CN" sz="1100" dirty="0">
                <a:latin typeface="+mn-ea"/>
              </a:rPr>
              <a:t>novel</a:t>
            </a:r>
            <a:r>
              <a:rPr lang="zh-CN" altLang="en-US" sz="1100" dirty="0">
                <a:latin typeface="+mn-ea"/>
              </a:rPr>
              <a:t>中价格最高的一本书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23</a:t>
            </a:r>
            <a:r>
              <a:rPr lang="zh-CN" altLang="en-US" sz="1100" dirty="0">
                <a:latin typeface="+mn-ea"/>
              </a:rPr>
              <a:t>、找出书名中字数最多的一本书，不含空格</a:t>
            </a:r>
            <a:endParaRPr lang="en-US" altLang="zh-CN" sz="11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47" y="1285996"/>
            <a:ext cx="5332532" cy="2194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7" y="3796366"/>
            <a:ext cx="5442284" cy="1781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689014"/>
            <a:ext cx="4948160" cy="75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 1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；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9/2;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VERSION();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0" y="999004"/>
            <a:ext cx="33345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语法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不指定条件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69097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：非表查询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463080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类似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控制台输出，直接输出结果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089132"/>
            <a:ext cx="4948160" cy="574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.*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91285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：指定表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678385"/>
            <a:ext cx="62103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指定表，查询表中的全部或者某些列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列和列之间使用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[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] 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分割，如果是全部列可以使用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替代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4508289"/>
            <a:ext cx="4948160" cy="699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as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as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 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192274"/>
            <a:ext cx="5469944" cy="31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：查询列起别名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0357" y="5223157"/>
            <a:ext cx="53556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查询列可以起别名，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可以省略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起别名的意义主要是简化列名或者对应后期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数据属性等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如果别名想要区分大小写，可以添加双引号  例如：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”Name”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4885" y="1719839"/>
            <a:ext cx="4948160" cy="392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 DISTINCT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 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：去除重复行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0300" y="2112520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指定列值去重复行，可以指定单列或者多列，但是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DISTINCT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关键字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只写一次且在前面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6000" y="26121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：查询常数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74885" y="2945504"/>
            <a:ext cx="4948160" cy="424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尚硅谷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corporation 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列名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0300" y="3442926"/>
            <a:ext cx="63221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 查询还可以对常数进行查询。就是在 SELECT 查询结果中增加固定的常数列。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这列的取值是我们指定的，而不是从数据表中动态取出的。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1"/>
            <a:ext cx="6746234" cy="1344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查询所有员工信息，并且添加一列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etype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值固定为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`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总部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`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查询所有员工姓名和工资以及工作地址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查询所有员工姓名，月薪和年薪（年薪等于月薪*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12,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结果列字段为 姓名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月薪 ， 年薪 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查询所有员工姓名，月薪，每月奖金，每月总收入（结果列字段为 姓名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月薪 ， 奖金，月总 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查询所有员工一共有几种薪资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16756</Words>
  <Application>WPS 演示</Application>
  <PresentationFormat>宽屏</PresentationFormat>
  <Paragraphs>1870</Paragraphs>
  <Slides>59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Microsoft YaHei Heavy</vt:lpstr>
      <vt:lpstr>Open Sans</vt:lpstr>
      <vt:lpstr>等线</vt:lpstr>
      <vt:lpstr>Arial Unicode MS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纯粹</cp:lastModifiedBy>
  <cp:revision>397</cp:revision>
  <dcterms:created xsi:type="dcterms:W3CDTF">2023-12-07T02:08:00Z</dcterms:created>
  <dcterms:modified xsi:type="dcterms:W3CDTF">2024-05-30T13:10:02Z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2052-12.1.0.16929</vt:lpwstr>
  </property>
</Properties>
</file>