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9" r:id="rId3"/>
    <p:sldId id="258" r:id="rId4"/>
    <p:sldId id="331" r:id="rId5"/>
    <p:sldId id="332" r:id="rId6"/>
    <p:sldId id="359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5" r:id="rId22"/>
    <p:sldId id="376" r:id="rId23"/>
    <p:sldId id="377" r:id="rId24"/>
    <p:sldId id="374" r:id="rId25"/>
    <p:sldId id="378" r:id="rId26"/>
    <p:sldId id="379" r:id="rId27"/>
    <p:sldId id="380" r:id="rId28"/>
    <p:sldId id="381" r:id="rId29"/>
    <p:sldId id="387" r:id="rId30"/>
    <p:sldId id="388" r:id="rId31"/>
    <p:sldId id="389" r:id="rId32"/>
    <p:sldId id="390" r:id="rId33"/>
    <p:sldId id="391" r:id="rId34"/>
    <p:sldId id="392" r:id="rId35"/>
    <p:sldId id="384" r:id="rId36"/>
    <p:sldId id="393" r:id="rId37"/>
    <p:sldId id="394" r:id="rId38"/>
    <p:sldId id="395" r:id="rId39"/>
    <p:sldId id="396" r:id="rId40"/>
    <p:sldId id="397" r:id="rId41"/>
    <p:sldId id="398" r:id="rId42"/>
    <p:sldId id="325" r:id="rId43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4" userDrawn="1">
          <p15:clr>
            <a:srgbClr val="A4A3A4"/>
          </p15:clr>
        </p15:guide>
        <p15:guide id="2" pos="3871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555" userDrawn="1">
          <p15:clr>
            <a:srgbClr val="A4A3A4"/>
          </p15:clr>
        </p15:guide>
        <p15:guide id="8" orient="horz" pos="38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CB4"/>
    <a:srgbClr val="DD1A23"/>
    <a:srgbClr val="41A691"/>
    <a:srgbClr val="E39925"/>
    <a:srgbClr val="000000"/>
    <a:srgbClr val="1DA78E"/>
    <a:srgbClr val="187663"/>
    <a:srgbClr val="00706E"/>
    <a:srgbClr val="156794"/>
    <a:srgbClr val="FE8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89" autoAdjust="0"/>
    <p:restoredTop sz="94678"/>
  </p:normalViewPr>
  <p:slideViewPr>
    <p:cSldViewPr snapToGrid="0" showGuides="1">
      <p:cViewPr varScale="1">
        <p:scale>
          <a:sx n="68" d="100"/>
          <a:sy n="68" d="100"/>
        </p:scale>
        <p:origin x="144" y="420"/>
      </p:cViewPr>
      <p:guideLst>
        <p:guide orient="horz" pos="2204"/>
        <p:guide pos="3871"/>
        <p:guide pos="192"/>
        <p:guide pos="7469"/>
        <p:guide orient="horz" pos="555"/>
        <p:guide orient="horz" pos="3866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gs" Target="tags/tag48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9402226-649F-4280-9A8E-CA9D1787856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错误： 非整数，非键列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错误： 非整数，非键列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on update cascade on delete set null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77F7-ECFB-4F8D-8E6E-C2400196B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4711-C18D-4DA5-BA1E-BE8D0A3042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4962" y="338773"/>
            <a:ext cx="433132" cy="646331"/>
          </a:xfrm>
          <a:noFill/>
        </p:spPr>
        <p:txBody>
          <a:bodyPr wrap="none" rtlCol="0">
            <a:spAutoFit/>
          </a:bodyPr>
          <a:lstStyle>
            <a:lvl1pPr marL="0" indent="0">
              <a:buFontTx/>
              <a:buNone/>
              <a:defRPr kumimoji="1" lang="zh-CN" altLang="en-US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defRPr>
            </a:lvl1pPr>
          </a:lstStyle>
          <a:p>
            <a:pPr marL="0" lvl="0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2" hasCustomPrompt="1"/>
          </p:nvPr>
        </p:nvSpPr>
        <p:spPr>
          <a:xfrm>
            <a:off x="732736" y="531493"/>
            <a:ext cx="2438082" cy="3416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Tx/>
              <a:buNone/>
              <a:defRPr lang="zh-CN" altLang="en-US" sz="1800" dirty="0">
                <a:solidFill>
                  <a:srgbClr val="187663"/>
                </a:solidFill>
              </a:defRPr>
            </a:lvl1pPr>
          </a:lstStyle>
          <a:p>
            <a:pPr marL="0" lvl="0"/>
            <a:r>
              <a:rPr kumimoji="1" lang="zh-CN" altLang="en-US" dirty="0"/>
              <a:t>小结名称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768350" y="1330325"/>
            <a:ext cx="10966450" cy="341632"/>
          </a:xfrm>
          <a:noFill/>
        </p:spPr>
        <p:txBody>
          <a:bodyPr wrap="square">
            <a:spAutoFit/>
          </a:bodyPr>
          <a:lstStyle>
            <a:lvl1pPr marL="0" indent="0">
              <a:buFontTx/>
              <a:buNone/>
              <a:defRPr lang="zh-CN" altLang="en-US" sz="1800" dirty="0"/>
            </a:lvl1pPr>
          </a:lstStyle>
          <a:p>
            <a:pPr marL="0"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  <p:sp>
        <p:nvSpPr>
          <p:cNvPr id="30" name="图片占位符 29"/>
          <p:cNvSpPr>
            <a:spLocks noGrp="1"/>
          </p:cNvSpPr>
          <p:nvPr>
            <p:ph type="pic" sz="quarter" idx="14" hasCustomPrompt="1"/>
          </p:nvPr>
        </p:nvSpPr>
        <p:spPr>
          <a:xfrm>
            <a:off x="83978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1" name="图片占位符 29"/>
          <p:cNvSpPr>
            <a:spLocks noGrp="1"/>
          </p:cNvSpPr>
          <p:nvPr>
            <p:ph type="pic" sz="quarter" idx="15" hasCustomPrompt="1"/>
          </p:nvPr>
        </p:nvSpPr>
        <p:spPr>
          <a:xfrm>
            <a:off x="467010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2" name="图片占位符 29"/>
          <p:cNvSpPr>
            <a:spLocks noGrp="1"/>
          </p:cNvSpPr>
          <p:nvPr>
            <p:ph type="pic" sz="quarter" idx="16" hasCustomPrompt="1"/>
          </p:nvPr>
        </p:nvSpPr>
        <p:spPr>
          <a:xfrm>
            <a:off x="850042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839788" y="5445125"/>
            <a:ext cx="10906125" cy="286232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>
              <a:buFontTx/>
              <a:buNone/>
              <a:defRPr kumimoji="1" lang="zh-CN" altLang="en-US" sz="1400" smtClean="0">
                <a:solidFill>
                  <a:srgbClr val="000000"/>
                </a:solidFill>
              </a:defRPr>
            </a:lvl1pPr>
            <a:lvl2pPr marL="457200" indent="0">
              <a:buNone/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indent="0">
              <a:buFontTx/>
              <a:buNone/>
            </a:pPr>
            <a:r>
              <a:rPr kumimoji="1" lang="zh-CN" altLang="en-US" dirty="0"/>
              <a:t>补充内容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41A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164575"/>
            <a:ext cx="1930400" cy="5986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953807" y="2535311"/>
            <a:ext cx="45961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i="0" spc="600" dirty="0">
                <a:solidFill>
                  <a:schemeClr val="bg1"/>
                </a:solidFill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感谢观看</a:t>
            </a:r>
            <a:endParaRPr kumimoji="1" lang="zh-CN" altLang="en-US" sz="8000" b="1" i="0" spc="600" dirty="0">
              <a:solidFill>
                <a:schemeClr val="bg1"/>
              </a:solidFill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cxnSp>
        <p:nvCxnSpPr>
          <p:cNvPr id="10" name="直线连接符 9"/>
          <p:cNvCxnSpPr/>
          <p:nvPr userDrawn="1"/>
        </p:nvCxnSpPr>
        <p:spPr>
          <a:xfrm flipH="1">
            <a:off x="3183467" y="4470400"/>
            <a:ext cx="1693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3191933" y="2006600"/>
            <a:ext cx="0" cy="2463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 flipH="1">
            <a:off x="3183468" y="2015067"/>
            <a:ext cx="59266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 userDrawn="1"/>
        </p:nvCxnSpPr>
        <p:spPr>
          <a:xfrm flipH="1">
            <a:off x="7416800" y="4470400"/>
            <a:ext cx="1693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 userDrawn="1"/>
        </p:nvCxnSpPr>
        <p:spPr>
          <a:xfrm>
            <a:off x="9110133" y="2006600"/>
            <a:ext cx="0" cy="2463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0CA77F7-ECFB-4F8D-8E6E-C2400196B9D3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64711-C18D-4DA5-BA1E-BE8D0A30422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image" Target="../media/image4.png"/><Relationship Id="rId2" Type="http://schemas.openxmlformats.org/officeDocument/2006/relationships/tags" Target="../tags/tag38.xml"/><Relationship Id="rId13" Type="http://schemas.openxmlformats.org/officeDocument/2006/relationships/slideLayout" Target="../slideLayouts/slideLayout3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3" Type="http://schemas.openxmlformats.org/officeDocument/2006/relationships/slideLayout" Target="../slideLayouts/slideLayout3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4.png"/><Relationship Id="rId2" Type="http://schemas.openxmlformats.org/officeDocument/2006/relationships/tags" Target="../tags/tag28.xml"/><Relationship Id="rId13" Type="http://schemas.openxmlformats.org/officeDocument/2006/relationships/slideLayout" Target="../slideLayouts/slideLayout3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11" y="1600838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061211" y="2686129"/>
            <a:ext cx="8069573" cy="76944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05_</a:t>
            </a:r>
            <a:r>
              <a:rPr lang="zh-CN" altLang="en-US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数据库约束</a:t>
            </a:r>
            <a:r>
              <a:rPr lang="en-US" altLang="zh-CN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endParaRPr lang="en-US" altLang="zh-CN" sz="4000" b="1" spc="300" dirty="0">
              <a:solidFill>
                <a:srgbClr val="187663"/>
              </a:solidFill>
              <a:effectLst>
                <a:outerShdw blurRad="556258" dist="146710" dir="3840000" algn="tl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2842" y="4336233"/>
            <a:ext cx="3186316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全新</a:t>
            </a:r>
            <a:r>
              <a:rPr lang="en-US" altLang="zh-CN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企业开发版</a:t>
            </a:r>
            <a:endParaRPr lang="en-US" altLang="zh-CN" sz="1600" b="1" dirty="0">
              <a:solidFill>
                <a:srgbClr val="187663">
                  <a:alpha val="9226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481029" y="1846642"/>
            <a:ext cx="9248224" cy="2694636"/>
            <a:chOff x="1725906" y="1826263"/>
            <a:chExt cx="9248224" cy="2694636"/>
          </a:xfrm>
        </p:grpSpPr>
        <p:cxnSp>
          <p:nvCxnSpPr>
            <p:cNvPr id="9" name="直线连接符 8"/>
            <p:cNvCxnSpPr/>
            <p:nvPr/>
          </p:nvCxnSpPr>
          <p:spPr>
            <a:xfrm flipH="1">
              <a:off x="1725906" y="1826263"/>
              <a:ext cx="307313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1734532" y="1826263"/>
              <a:ext cx="0" cy="2694636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/>
            <p:nvPr/>
          </p:nvCxnSpPr>
          <p:spPr>
            <a:xfrm>
              <a:off x="1725906" y="4520899"/>
              <a:ext cx="260179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 flipH="1">
              <a:off x="7900992" y="1826263"/>
              <a:ext cx="307313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10963372" y="1826263"/>
              <a:ext cx="0" cy="2694636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/>
            <p:nvPr/>
          </p:nvCxnSpPr>
          <p:spPr>
            <a:xfrm>
              <a:off x="8368746" y="4520899"/>
              <a:ext cx="260179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11265408" y="3986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2.2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默认值约束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65468" y="439530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80908" y="3797797"/>
            <a:ext cx="4915092" cy="369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默认值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域（列）级约束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5470" y="3459032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5468" y="1752085"/>
            <a:ext cx="23952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限定某个字段/某列的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添加默认值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1180908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/>
        </p:nvSpPr>
        <p:spPr>
          <a:xfrm>
            <a:off x="1656364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900" dirty="0"/>
              <a:t>age</a:t>
            </a:r>
            <a:endParaRPr lang="zh-CN" altLang="en-US" sz="900" dirty="0"/>
          </a:p>
        </p:txBody>
      </p:sp>
      <p:sp>
        <p:nvSpPr>
          <p:cNvPr id="15" name="任意多边形: 形状 14"/>
          <p:cNvSpPr/>
          <p:nvPr/>
        </p:nvSpPr>
        <p:spPr>
          <a:xfrm>
            <a:off x="2131820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900" dirty="0"/>
              <a:t>sex</a:t>
            </a:r>
            <a:endParaRPr lang="zh-CN" altLang="en-US" sz="900" dirty="0"/>
          </a:p>
        </p:txBody>
      </p:sp>
      <p:sp>
        <p:nvSpPr>
          <p:cNvPr id="20" name="任意多边形: 形状 19"/>
          <p:cNvSpPr/>
          <p:nvPr/>
        </p:nvSpPr>
        <p:spPr>
          <a:xfrm>
            <a:off x="1180908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1656364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2131820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80908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656364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2131820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180908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: 形状 50"/>
          <p:cNvSpPr/>
          <p:nvPr/>
        </p:nvSpPr>
        <p:spPr>
          <a:xfrm>
            <a:off x="1656364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>
            <a:off x="2131820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>
            <a:off x="1180908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任意多边形: 形状 59"/>
          <p:cNvSpPr/>
          <p:nvPr/>
        </p:nvSpPr>
        <p:spPr>
          <a:xfrm>
            <a:off x="1656364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2131820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矩形: 圆角 68"/>
          <p:cNvSpPr/>
          <p:nvPr/>
        </p:nvSpPr>
        <p:spPr>
          <a:xfrm>
            <a:off x="3614563" y="2552453"/>
            <a:ext cx="3651209" cy="3231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n-ea"/>
              </a:rPr>
              <a:t>sex</a:t>
            </a:r>
            <a:r>
              <a:rPr lang="zh-CN" altLang="en-US" sz="1600" dirty="0">
                <a:latin typeface="+mn-ea"/>
              </a:rPr>
              <a:t>添加默认值，插入不传值，默认男</a:t>
            </a:r>
            <a:endParaRPr lang="zh-CN" altLang="en-US" sz="1600" dirty="0">
              <a:latin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80909" y="4798668"/>
            <a:ext cx="491509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位置约定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：默认值约束不能添加到唯一或者主键上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其他列都可以。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生效时机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：当插入数据时，没有显示赋值，赋予默认值！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细节特点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：添加约束时，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默认值，默认值对应正确数据类型！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30"/>
          <p:cNvSpPr/>
          <p:nvPr/>
        </p:nvSpPr>
        <p:spPr>
          <a:xfrm>
            <a:off x="1180908" y="4773220"/>
            <a:ext cx="4915091" cy="1022002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2844756" y="2721397"/>
            <a:ext cx="615136" cy="7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2.2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默认值约束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66259" y="2051132"/>
            <a:ext cx="4729739" cy="964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 数据类型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默认值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 数据类型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null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默认值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域（列）级约束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821" y="1731573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建表时添加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60217" y="2051132"/>
            <a:ext cx="4729739" cy="964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emp2(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id INT(10)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0,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NAME VARCHAR(20) NOT NULL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‘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二狗子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’);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4778" y="1731573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6260" y="3464740"/>
            <a:ext cx="4729740" cy="1079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数据类型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默认值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如果这个字段原来有非空约束，你还保留非空约束，那么在加默认值约束时，还得保留非空约束，否则非空约束就被删除了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数据类型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默认值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null;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0821" y="3137968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建表后修改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60217" y="3465513"/>
            <a:ext cx="4729741" cy="107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emp2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name varchar(20)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'’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null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  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给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gender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字段增加默认值约束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emp2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tel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char(11)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‘’; 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给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tel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字段增加默认值约束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44777" y="3132654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3291" y="135717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93291" y="4730095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66260" y="5053260"/>
            <a:ext cx="4729740" cy="1107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数据类型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删除默认值约束，也不保留非空约束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数据类型 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null;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删除默认值约束，保留非空约束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60217" y="5125056"/>
            <a:ext cx="4752535" cy="1107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employee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gender char; 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gender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字段默认值约束，如果有非空约束，也一并删除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employee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tel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char(11)  not null;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tel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字段默认值约束，保留非空约束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44777" y="4801891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en-US" sz="1500" dirty="0">
              <a:highlight>
                <a:srgbClr val="00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2.3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检查约束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65468" y="439530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80908" y="3797797"/>
            <a:ext cx="4915092" cy="369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CHECK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（限制表达式）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域（列）级约束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5470" y="3459032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5468" y="1738981"/>
            <a:ext cx="443328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限</a:t>
            </a:r>
            <a:r>
              <a:rPr lang="zh-CN" altLang="zh-CN" sz="1200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检查某个字段的值是否符号xx要求，一般指的是值的范围</a:t>
            </a:r>
            <a:endParaRPr lang="zh-CN" altLang="zh-CN" sz="1200" dirty="0">
              <a:solidFill>
                <a:schemeClr val="accent2">
                  <a:lumMod val="7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1180908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/>
        </p:nvSpPr>
        <p:spPr>
          <a:xfrm>
            <a:off x="1656364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900" dirty="0"/>
              <a:t>age</a:t>
            </a:r>
            <a:endParaRPr lang="zh-CN" altLang="en-US" sz="900" dirty="0"/>
          </a:p>
        </p:txBody>
      </p:sp>
      <p:sp>
        <p:nvSpPr>
          <p:cNvPr id="15" name="任意多边形: 形状 14"/>
          <p:cNvSpPr/>
          <p:nvPr/>
        </p:nvSpPr>
        <p:spPr>
          <a:xfrm>
            <a:off x="2131820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900" dirty="0"/>
              <a:t>sex</a:t>
            </a:r>
            <a:endParaRPr lang="zh-CN" altLang="en-US" sz="900" dirty="0"/>
          </a:p>
        </p:txBody>
      </p:sp>
      <p:sp>
        <p:nvSpPr>
          <p:cNvPr id="20" name="任意多边形: 形状 19"/>
          <p:cNvSpPr/>
          <p:nvPr/>
        </p:nvSpPr>
        <p:spPr>
          <a:xfrm>
            <a:off x="1180908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1656364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2131820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80908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656364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2131820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180908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: 形状 50"/>
          <p:cNvSpPr/>
          <p:nvPr/>
        </p:nvSpPr>
        <p:spPr>
          <a:xfrm>
            <a:off x="1656364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>
            <a:off x="2131820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>
            <a:off x="1180908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任意多边形: 形状 59"/>
          <p:cNvSpPr/>
          <p:nvPr/>
        </p:nvSpPr>
        <p:spPr>
          <a:xfrm>
            <a:off x="1656364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2131820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矩形: 圆角 68"/>
          <p:cNvSpPr/>
          <p:nvPr/>
        </p:nvSpPr>
        <p:spPr>
          <a:xfrm>
            <a:off x="3614564" y="2552453"/>
            <a:ext cx="3070442" cy="3231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n-ea"/>
              </a:rPr>
              <a:t>sex</a:t>
            </a:r>
            <a:r>
              <a:rPr lang="zh-CN" altLang="en-US" sz="1600" dirty="0">
                <a:latin typeface="+mn-ea"/>
              </a:rPr>
              <a:t>添加检查约束，必须男和女</a:t>
            </a:r>
            <a:endParaRPr lang="zh-CN" altLang="en-US" sz="1600" dirty="0">
              <a:latin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80909" y="4798668"/>
            <a:ext cx="4915091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版本不支持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版本才支持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万能约束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（表达式），可以自定义表达式，变成任何约束！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不推荐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：不推荐使用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约束，进行数据检查，建议程序级限制！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30"/>
          <p:cNvSpPr/>
          <p:nvPr/>
        </p:nvSpPr>
        <p:spPr>
          <a:xfrm>
            <a:off x="1180908" y="4773220"/>
            <a:ext cx="4915091" cy="1022002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2844756" y="2721397"/>
            <a:ext cx="615136" cy="7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检查约束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66520" y="2051050"/>
            <a:ext cx="4380865" cy="114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 数据类型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check(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表达式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) , #check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约束属于表级别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,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不用添加到列后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 数据类型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null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默认值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域（列）级约束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821" y="1731573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建表时添加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60185" y="2051050"/>
            <a:ext cx="3947160" cy="184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emp3(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gender CHAR ,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CHECK (gender IN ('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男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','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女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')),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age INT ,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CHECK(age &gt; 20) );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4778" y="1731573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3291" y="135717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93290" y="464168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66520" y="4993640"/>
            <a:ext cx="4335145" cy="527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  <a:sym typeface="+mn-ea"/>
              </a:rPr>
              <a:t>alter</a:t>
            </a:r>
            <a:r>
              <a:rPr lang="zh-CN" altLang="zh-CN" sz="12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  <a:sym typeface="+mn-ea"/>
              </a:rPr>
              <a:t> </a:t>
            </a:r>
            <a:r>
              <a:rPr lang="en-US" altLang="zh-CN" sz="12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  <a:sym typeface="+mn-ea"/>
              </a:rPr>
              <a:t>table</a:t>
            </a:r>
            <a:r>
              <a:rPr lang="zh-CN" altLang="zh-CN" sz="12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  <a:sym typeface="+mn-ea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Arial Unicode MS"/>
                <a:sym typeface="+mn-ea"/>
              </a:rPr>
              <a:t>表名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Arial Unicode MS"/>
                <a:sym typeface="+mn-ea"/>
              </a:rPr>
              <a:t>drop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Arial Unicode MS"/>
                <a:sym typeface="+mn-ea"/>
              </a:rPr>
              <a:t>constraint</a:t>
            </a:r>
            <a:r>
              <a:rPr lang="zh-CN" altLang="zh-CN" sz="120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sym typeface="+mn-ea"/>
              </a:rPr>
              <a:t> </a:t>
            </a:r>
            <a:r>
              <a:rPr lang="zh-CN" altLang="en-US" sz="120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sym typeface="+mn-ea"/>
              </a:rPr>
              <a:t>约束名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;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66260" y="3639851"/>
            <a:ext cx="4380964" cy="727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alter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table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Arial Unicode MS"/>
              </a:rPr>
              <a:t>表名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add</a:t>
            </a:r>
            <a:r>
              <a:rPr lang="en-US" altLang="zh-CN" sz="12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constraint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约束名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CHECK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表达式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约束名不能重复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0821" y="3320292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建表后修改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71615" y="4570730"/>
            <a:ext cx="3936365" cy="184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 *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FROM INFORMATION_SCHEMA.TABLE_CONSTRAINTS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WHERE TABLE_SCHEMA = 'your_database_name'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AND TABLE_NAME = 'your_table_name';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your_database_name 是你的数据库名称。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your_table_name 是你的表名。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56208" y="4251253"/>
            <a:ext cx="4334837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扩展：查看表中的所有约束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80480" y="1269294"/>
            <a:ext cx="2091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约束概述和分类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5626921" y="1007684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80480" y="2284278"/>
            <a:ext cx="3911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域（列）级约束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5626921" y="202266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80480" y="3299262"/>
            <a:ext cx="377394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实体（行）级约束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5626921" y="3037652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80480" y="4314246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0"/>
            </p:custDataLst>
          </p:nvPr>
        </p:nvSpPr>
        <p:spPr>
          <a:xfrm>
            <a:off x="5626921" y="4052636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380480" y="5329230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约束常见面试题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2"/>
            </p:custDataLst>
          </p:nvPr>
        </p:nvSpPr>
        <p:spPr>
          <a:xfrm>
            <a:off x="5626921" y="506762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5" y="3038456"/>
            <a:ext cx="369357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实体（行）级约束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唯一约束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65468" y="439530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80908" y="3797797"/>
            <a:ext cx="4915092" cy="369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UNIQUE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实体（行）级约束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5470" y="3459032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5468" y="1752085"/>
            <a:ext cx="35702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限定某个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字段或者组合字段，在表中的数据是唯一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1180908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/>
        </p:nvSpPr>
        <p:spPr>
          <a:xfrm>
            <a:off x="1656364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900" dirty="0"/>
              <a:t>age</a:t>
            </a:r>
            <a:endParaRPr lang="zh-CN" altLang="en-US" sz="900" dirty="0"/>
          </a:p>
        </p:txBody>
      </p:sp>
      <p:sp>
        <p:nvSpPr>
          <p:cNvPr id="15" name="任意多边形: 形状 14"/>
          <p:cNvSpPr/>
          <p:nvPr/>
        </p:nvSpPr>
        <p:spPr>
          <a:xfrm>
            <a:off x="2131819" y="2045546"/>
            <a:ext cx="600747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900" dirty="0"/>
              <a:t>phone</a:t>
            </a:r>
            <a:endParaRPr lang="zh-CN" altLang="en-US" sz="900" dirty="0"/>
          </a:p>
        </p:txBody>
      </p:sp>
      <p:sp>
        <p:nvSpPr>
          <p:cNvPr id="20" name="任意多边形: 形状 19"/>
          <p:cNvSpPr/>
          <p:nvPr/>
        </p:nvSpPr>
        <p:spPr>
          <a:xfrm>
            <a:off x="1180908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1656364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2131819" y="2322237"/>
            <a:ext cx="600747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80908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656364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2131819" y="2598927"/>
            <a:ext cx="600747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180908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: 形状 50"/>
          <p:cNvSpPr/>
          <p:nvPr/>
        </p:nvSpPr>
        <p:spPr>
          <a:xfrm>
            <a:off x="1656364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>
            <a:off x="2131819" y="2875618"/>
            <a:ext cx="600747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>
            <a:off x="1180908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任意多边形: 形状 59"/>
          <p:cNvSpPr/>
          <p:nvPr/>
        </p:nvSpPr>
        <p:spPr>
          <a:xfrm>
            <a:off x="1656364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2131819" y="3152308"/>
            <a:ext cx="600747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矩形: 圆角 68"/>
          <p:cNvSpPr/>
          <p:nvPr/>
        </p:nvSpPr>
        <p:spPr>
          <a:xfrm>
            <a:off x="3614563" y="2552453"/>
            <a:ext cx="3222171" cy="3003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n-ea"/>
              </a:rPr>
              <a:t>phone</a:t>
            </a:r>
            <a:r>
              <a:rPr lang="zh-CN" altLang="en-US" sz="1600" dirty="0">
                <a:latin typeface="+mn-ea"/>
              </a:rPr>
              <a:t>可以为空，有值必须唯一</a:t>
            </a:r>
            <a:endParaRPr lang="zh-CN" altLang="en-US" sz="1600" dirty="0">
              <a:latin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80908" y="4826342"/>
            <a:ext cx="605116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200" dirty="0">
                <a:solidFill>
                  <a:srgbClr val="333333"/>
                </a:solidFill>
                <a:highlight>
                  <a:srgbClr val="00FFFF"/>
                </a:highlight>
                <a:latin typeface="Arial" panose="020B0604020202020204" pitchFamily="34" charset="0"/>
                <a:cs typeface="Open Sans" panose="020B0606030504020204" pitchFamily="34" charset="0"/>
              </a:rPr>
              <a:t>约束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  <a:cs typeface="Open Sans" panose="020B0606030504020204" pitchFamily="34" charset="0"/>
              </a:rPr>
              <a:t>数量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Open Sans" panose="020B0606030504020204" pitchFamily="34" charset="0"/>
              </a:rPr>
              <a:t>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同一个表可以有多个唯一约束。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FF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空值处理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唯一性约束允许列值为空。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约束名称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：在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创建唯一约束的时候，如果不给唯一约束命名，就默认和列名相同。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圆角矩形 30"/>
          <p:cNvSpPr/>
          <p:nvPr/>
        </p:nvSpPr>
        <p:spPr>
          <a:xfrm>
            <a:off x="1180908" y="4773220"/>
            <a:ext cx="6269374" cy="931389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2844756" y="2721397"/>
            <a:ext cx="615136" cy="7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唯一约束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66260" y="2051131"/>
            <a:ext cx="3947147" cy="1709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字段名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数据类型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unique,  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数据类型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unique key);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数据类型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[constraint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约束名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] unique key(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821" y="1731573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建表时添加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6520" y="4288155"/>
            <a:ext cx="3947160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table_name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ADD CONSTRAINT constraint_name UNIQUE(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列名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列名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;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0821" y="3922502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建表后修改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3291" y="135717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65736" y="2051022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83350" y="2459990"/>
            <a:ext cx="5235575" cy="2375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查看约束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 *</a:t>
            </a:r>
            <a:endParaRPr lang="en-US" altLang="zh-CN" sz="120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FROM INFORMATION_SCHEMA.TABLE_CONSTRAINTS</a:t>
            </a:r>
            <a:endParaRPr lang="en-US" altLang="zh-CN" sz="120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WHERE TABLE_SCHEMA = '</a:t>
            </a:r>
            <a:r>
              <a:rPr lang="zh-CN" altLang="en-US" sz="12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库名</a:t>
            </a:r>
            <a:r>
              <a:rPr lang="en-US" altLang="zh-CN" sz="12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endParaRPr lang="en-US" altLang="zh-CN" sz="120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AND TABLE_NAME = '</a:t>
            </a:r>
            <a:r>
              <a:rPr lang="zh-CN" altLang="en-US" sz="12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</a:t>
            </a:r>
            <a:r>
              <a:rPr lang="en-US" altLang="zh-CN" sz="12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';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删除约束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table_name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DROP CONSTRAINT constraint_name;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3.2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主键约束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实体（行）级约束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等线" panose="02010600030101010101" pitchFamily="2" charset="-122"/>
                <a:ea typeface="等线" panose="02010600030101010101" pitchFamily="2" charset="-122"/>
              </a:rPr>
              <a:t>什么是主键？</a:t>
            </a:r>
            <a:endParaRPr lang="zh-CN" altLang="en-US" sz="15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1585070" y="2149870"/>
            <a:ext cx="1865416" cy="1161027"/>
          </a:xfrm>
          <a:prstGeom prst="rect">
            <a:avLst/>
          </a:prstGeom>
          <a:blipFill dpi="0" rotWithShape="1">
            <a:blip r:embed="rId1"/>
            <a:srcRect/>
            <a:stretch>
              <a:fillRect t="-3588" b="-3525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dk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man-face_62833"/>
          <p:cNvSpPr/>
          <p:nvPr/>
        </p:nvSpPr>
        <p:spPr>
          <a:xfrm>
            <a:off x="4484572" y="3024377"/>
            <a:ext cx="591962" cy="609685"/>
          </a:xfrm>
          <a:custGeom>
            <a:avLst/>
            <a:gdLst>
              <a:gd name="connsiteX0" fmla="*/ 230454 w 569230"/>
              <a:gd name="connsiteY0" fmla="*/ 433532 h 586272"/>
              <a:gd name="connsiteX1" fmla="*/ 338775 w 569230"/>
              <a:gd name="connsiteY1" fmla="*/ 433532 h 586272"/>
              <a:gd name="connsiteX2" fmla="*/ 348713 w 569230"/>
              <a:gd name="connsiteY2" fmla="*/ 437488 h 586272"/>
              <a:gd name="connsiteX3" fmla="*/ 362625 w 569230"/>
              <a:gd name="connsiteY3" fmla="*/ 452322 h 586272"/>
              <a:gd name="connsiteX4" fmla="*/ 362625 w 569230"/>
              <a:gd name="connsiteY4" fmla="*/ 471112 h 586272"/>
              <a:gd name="connsiteX5" fmla="*/ 353681 w 569230"/>
              <a:gd name="connsiteY5" fmla="*/ 475068 h 586272"/>
              <a:gd name="connsiteX6" fmla="*/ 343744 w 569230"/>
              <a:gd name="connsiteY6" fmla="*/ 471112 h 586272"/>
              <a:gd name="connsiteX7" fmla="*/ 333806 w 569230"/>
              <a:gd name="connsiteY7" fmla="*/ 460234 h 586272"/>
              <a:gd name="connsiteX8" fmla="*/ 236417 w 569230"/>
              <a:gd name="connsiteY8" fmla="*/ 460234 h 586272"/>
              <a:gd name="connsiteX9" fmla="*/ 225486 w 569230"/>
              <a:gd name="connsiteY9" fmla="*/ 471112 h 586272"/>
              <a:gd name="connsiteX10" fmla="*/ 206604 w 569230"/>
              <a:gd name="connsiteY10" fmla="*/ 471112 h 586272"/>
              <a:gd name="connsiteX11" fmla="*/ 206604 w 569230"/>
              <a:gd name="connsiteY11" fmla="*/ 452322 h 586272"/>
              <a:gd name="connsiteX12" fmla="*/ 221510 w 569230"/>
              <a:gd name="connsiteY12" fmla="*/ 437488 h 586272"/>
              <a:gd name="connsiteX13" fmla="*/ 230454 w 569230"/>
              <a:gd name="connsiteY13" fmla="*/ 433532 h 586272"/>
              <a:gd name="connsiteX14" fmla="*/ 284616 w 569230"/>
              <a:gd name="connsiteY14" fmla="*/ 388777 h 586272"/>
              <a:gd name="connsiteX15" fmla="*/ 317904 w 569230"/>
              <a:gd name="connsiteY15" fmla="*/ 402156 h 586272"/>
              <a:gd name="connsiteX16" fmla="*/ 284616 w 569230"/>
              <a:gd name="connsiteY16" fmla="*/ 415535 h 586272"/>
              <a:gd name="connsiteX17" fmla="*/ 251328 w 569230"/>
              <a:gd name="connsiteY17" fmla="*/ 402156 h 586272"/>
              <a:gd name="connsiteX18" fmla="*/ 284616 w 569230"/>
              <a:gd name="connsiteY18" fmla="*/ 388777 h 586272"/>
              <a:gd name="connsiteX19" fmla="*/ 374603 w 569230"/>
              <a:gd name="connsiteY19" fmla="*/ 316469 h 586272"/>
              <a:gd name="connsiteX20" fmla="*/ 404387 w 569230"/>
              <a:gd name="connsiteY20" fmla="*/ 346173 h 586272"/>
              <a:gd name="connsiteX21" fmla="*/ 374603 w 569230"/>
              <a:gd name="connsiteY21" fmla="*/ 375877 h 586272"/>
              <a:gd name="connsiteX22" fmla="*/ 344819 w 569230"/>
              <a:gd name="connsiteY22" fmla="*/ 346173 h 586272"/>
              <a:gd name="connsiteX23" fmla="*/ 374603 w 569230"/>
              <a:gd name="connsiteY23" fmla="*/ 316469 h 586272"/>
              <a:gd name="connsiteX24" fmla="*/ 194787 w 569230"/>
              <a:gd name="connsiteY24" fmla="*/ 316469 h 586272"/>
              <a:gd name="connsiteX25" fmla="*/ 224571 w 569230"/>
              <a:gd name="connsiteY25" fmla="*/ 346173 h 586272"/>
              <a:gd name="connsiteX26" fmla="*/ 194787 w 569230"/>
              <a:gd name="connsiteY26" fmla="*/ 375877 h 586272"/>
              <a:gd name="connsiteX27" fmla="*/ 165003 w 569230"/>
              <a:gd name="connsiteY27" fmla="*/ 346173 h 586272"/>
              <a:gd name="connsiteX28" fmla="*/ 194787 w 569230"/>
              <a:gd name="connsiteY28" fmla="*/ 316469 h 586272"/>
              <a:gd name="connsiteX29" fmla="*/ 132125 w 569230"/>
              <a:gd name="connsiteY29" fmla="*/ 202368 h 586272"/>
              <a:gd name="connsiteX30" fmla="*/ 130138 w 569230"/>
              <a:gd name="connsiteY30" fmla="*/ 204352 h 586272"/>
              <a:gd name="connsiteX31" fmla="*/ 125171 w 569230"/>
              <a:gd name="connsiteY31" fmla="*/ 241056 h 586272"/>
              <a:gd name="connsiteX32" fmla="*/ 84441 w 569230"/>
              <a:gd name="connsiteY32" fmla="*/ 315456 h 586272"/>
              <a:gd name="connsiteX33" fmla="*/ 83447 w 569230"/>
              <a:gd name="connsiteY33" fmla="*/ 334304 h 586272"/>
              <a:gd name="connsiteX34" fmla="*/ 82454 w 569230"/>
              <a:gd name="connsiteY34" fmla="*/ 333312 h 586272"/>
              <a:gd name="connsiteX35" fmla="*/ 52651 w 569230"/>
              <a:gd name="connsiteY35" fmla="*/ 368032 h 586272"/>
              <a:gd name="connsiteX36" fmla="*/ 82454 w 569230"/>
              <a:gd name="connsiteY36" fmla="*/ 401760 h 586272"/>
              <a:gd name="connsiteX37" fmla="*/ 94375 w 569230"/>
              <a:gd name="connsiteY37" fmla="*/ 398784 h 586272"/>
              <a:gd name="connsiteX38" fmla="*/ 285112 w 569230"/>
              <a:gd name="connsiteY38" fmla="*/ 533696 h 586272"/>
              <a:gd name="connsiteX39" fmla="*/ 475849 w 569230"/>
              <a:gd name="connsiteY39" fmla="*/ 398784 h 586272"/>
              <a:gd name="connsiteX40" fmla="*/ 486776 w 569230"/>
              <a:gd name="connsiteY40" fmla="*/ 401760 h 586272"/>
              <a:gd name="connsiteX41" fmla="*/ 516579 w 569230"/>
              <a:gd name="connsiteY41" fmla="*/ 368032 h 586272"/>
              <a:gd name="connsiteX42" fmla="*/ 486776 w 569230"/>
              <a:gd name="connsiteY42" fmla="*/ 333312 h 586272"/>
              <a:gd name="connsiteX43" fmla="*/ 485783 w 569230"/>
              <a:gd name="connsiteY43" fmla="*/ 316448 h 586272"/>
              <a:gd name="connsiteX44" fmla="*/ 444059 w 569230"/>
              <a:gd name="connsiteY44" fmla="*/ 241056 h 586272"/>
              <a:gd name="connsiteX45" fmla="*/ 439092 w 569230"/>
              <a:gd name="connsiteY45" fmla="*/ 209312 h 586272"/>
              <a:gd name="connsiteX46" fmla="*/ 435118 w 569230"/>
              <a:gd name="connsiteY46" fmla="*/ 205344 h 586272"/>
              <a:gd name="connsiteX47" fmla="*/ 285112 w 569230"/>
              <a:gd name="connsiteY47" fmla="*/ 267840 h 586272"/>
              <a:gd name="connsiteX48" fmla="*/ 132125 w 569230"/>
              <a:gd name="connsiteY48" fmla="*/ 202368 h 586272"/>
              <a:gd name="connsiteX49" fmla="*/ 217559 w 569230"/>
              <a:gd name="connsiteY49" fmla="*/ 0 h 586272"/>
              <a:gd name="connsiteX50" fmla="*/ 350678 w 569230"/>
              <a:gd name="connsiteY50" fmla="*/ 0 h 586272"/>
              <a:gd name="connsiteX51" fmla="*/ 537441 w 569230"/>
              <a:gd name="connsiteY51" fmla="*/ 153760 h 586272"/>
              <a:gd name="connsiteX52" fmla="*/ 537441 w 569230"/>
              <a:gd name="connsiteY52" fmla="*/ 299584 h 586272"/>
              <a:gd name="connsiteX53" fmla="*/ 569230 w 569230"/>
              <a:gd name="connsiteY53" fmla="*/ 368032 h 586272"/>
              <a:gd name="connsiteX54" fmla="*/ 511612 w 569230"/>
              <a:gd name="connsiteY54" fmla="*/ 450368 h 586272"/>
              <a:gd name="connsiteX55" fmla="*/ 285112 w 569230"/>
              <a:gd name="connsiteY55" fmla="*/ 586272 h 586272"/>
              <a:gd name="connsiteX56" fmla="*/ 59605 w 569230"/>
              <a:gd name="connsiteY56" fmla="*/ 450368 h 586272"/>
              <a:gd name="connsiteX57" fmla="*/ 0 w 569230"/>
              <a:gd name="connsiteY57" fmla="*/ 368032 h 586272"/>
              <a:gd name="connsiteX58" fmla="*/ 31789 w 569230"/>
              <a:gd name="connsiteY58" fmla="*/ 299584 h 586272"/>
              <a:gd name="connsiteX59" fmla="*/ 31789 w 569230"/>
              <a:gd name="connsiteY59" fmla="*/ 153760 h 586272"/>
              <a:gd name="connsiteX60" fmla="*/ 217559 w 569230"/>
              <a:gd name="connsiteY60" fmla="*/ 0 h 58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69230" h="586272">
                <a:moveTo>
                  <a:pt x="230454" y="433532"/>
                </a:moveTo>
                <a:lnTo>
                  <a:pt x="338775" y="433532"/>
                </a:lnTo>
                <a:cubicBezTo>
                  <a:pt x="342750" y="433532"/>
                  <a:pt x="345731" y="435510"/>
                  <a:pt x="348713" y="437488"/>
                </a:cubicBezTo>
                <a:lnTo>
                  <a:pt x="362625" y="452322"/>
                </a:lnTo>
                <a:cubicBezTo>
                  <a:pt x="367594" y="458256"/>
                  <a:pt x="367594" y="466168"/>
                  <a:pt x="362625" y="471112"/>
                </a:cubicBezTo>
                <a:cubicBezTo>
                  <a:pt x="359644" y="474079"/>
                  <a:pt x="356663" y="475068"/>
                  <a:pt x="353681" y="475068"/>
                </a:cubicBezTo>
                <a:cubicBezTo>
                  <a:pt x="349706" y="475068"/>
                  <a:pt x="346725" y="474079"/>
                  <a:pt x="343744" y="471112"/>
                </a:cubicBezTo>
                <a:lnTo>
                  <a:pt x="333806" y="460234"/>
                </a:lnTo>
                <a:lnTo>
                  <a:pt x="236417" y="460234"/>
                </a:lnTo>
                <a:lnTo>
                  <a:pt x="225486" y="471112"/>
                </a:lnTo>
                <a:cubicBezTo>
                  <a:pt x="220517" y="476057"/>
                  <a:pt x="212567" y="476057"/>
                  <a:pt x="206604" y="471112"/>
                </a:cubicBezTo>
                <a:cubicBezTo>
                  <a:pt x="201635" y="466168"/>
                  <a:pt x="201635" y="458256"/>
                  <a:pt x="206604" y="452322"/>
                </a:cubicBezTo>
                <a:lnTo>
                  <a:pt x="221510" y="437488"/>
                </a:lnTo>
                <a:cubicBezTo>
                  <a:pt x="223498" y="435510"/>
                  <a:pt x="227473" y="433532"/>
                  <a:pt x="230454" y="433532"/>
                </a:cubicBezTo>
                <a:close/>
                <a:moveTo>
                  <a:pt x="284616" y="388777"/>
                </a:moveTo>
                <a:cubicBezTo>
                  <a:pt x="303000" y="388777"/>
                  <a:pt x="317904" y="394767"/>
                  <a:pt x="317904" y="402156"/>
                </a:cubicBezTo>
                <a:cubicBezTo>
                  <a:pt x="317904" y="409545"/>
                  <a:pt x="303000" y="415535"/>
                  <a:pt x="284616" y="415535"/>
                </a:cubicBezTo>
                <a:cubicBezTo>
                  <a:pt x="266232" y="415535"/>
                  <a:pt x="251328" y="409545"/>
                  <a:pt x="251328" y="402156"/>
                </a:cubicBezTo>
                <a:cubicBezTo>
                  <a:pt x="251328" y="394767"/>
                  <a:pt x="266232" y="388777"/>
                  <a:pt x="284616" y="388777"/>
                </a:cubicBezTo>
                <a:close/>
                <a:moveTo>
                  <a:pt x="374603" y="316469"/>
                </a:moveTo>
                <a:cubicBezTo>
                  <a:pt x="391052" y="316469"/>
                  <a:pt x="404387" y="329768"/>
                  <a:pt x="404387" y="346173"/>
                </a:cubicBezTo>
                <a:cubicBezTo>
                  <a:pt x="404387" y="362578"/>
                  <a:pt x="391052" y="375877"/>
                  <a:pt x="374603" y="375877"/>
                </a:cubicBezTo>
                <a:cubicBezTo>
                  <a:pt x="358154" y="375877"/>
                  <a:pt x="344819" y="362578"/>
                  <a:pt x="344819" y="346173"/>
                </a:cubicBezTo>
                <a:cubicBezTo>
                  <a:pt x="344819" y="329768"/>
                  <a:pt x="358154" y="316469"/>
                  <a:pt x="374603" y="316469"/>
                </a:cubicBezTo>
                <a:close/>
                <a:moveTo>
                  <a:pt x="194787" y="316469"/>
                </a:moveTo>
                <a:cubicBezTo>
                  <a:pt x="211236" y="316469"/>
                  <a:pt x="224571" y="329768"/>
                  <a:pt x="224571" y="346173"/>
                </a:cubicBezTo>
                <a:cubicBezTo>
                  <a:pt x="224571" y="362578"/>
                  <a:pt x="211236" y="375877"/>
                  <a:pt x="194787" y="375877"/>
                </a:cubicBezTo>
                <a:cubicBezTo>
                  <a:pt x="178338" y="375877"/>
                  <a:pt x="165003" y="362578"/>
                  <a:pt x="165003" y="346173"/>
                </a:cubicBezTo>
                <a:cubicBezTo>
                  <a:pt x="165003" y="329768"/>
                  <a:pt x="178338" y="316469"/>
                  <a:pt x="194787" y="316469"/>
                </a:cubicBezTo>
                <a:close/>
                <a:moveTo>
                  <a:pt x="132125" y="202368"/>
                </a:moveTo>
                <a:lnTo>
                  <a:pt x="130138" y="204352"/>
                </a:lnTo>
                <a:cubicBezTo>
                  <a:pt x="130138" y="216256"/>
                  <a:pt x="128151" y="228160"/>
                  <a:pt x="125171" y="241056"/>
                </a:cubicBezTo>
                <a:cubicBezTo>
                  <a:pt x="117224" y="273792"/>
                  <a:pt x="102322" y="300576"/>
                  <a:pt x="84441" y="315456"/>
                </a:cubicBezTo>
                <a:cubicBezTo>
                  <a:pt x="84441" y="321408"/>
                  <a:pt x="83447" y="328352"/>
                  <a:pt x="83447" y="334304"/>
                </a:cubicBezTo>
                <a:cubicBezTo>
                  <a:pt x="83447" y="333312"/>
                  <a:pt x="83447" y="333312"/>
                  <a:pt x="82454" y="333312"/>
                </a:cubicBezTo>
                <a:cubicBezTo>
                  <a:pt x="66559" y="333312"/>
                  <a:pt x="52651" y="349184"/>
                  <a:pt x="52651" y="368032"/>
                </a:cubicBezTo>
                <a:cubicBezTo>
                  <a:pt x="52651" y="385888"/>
                  <a:pt x="66559" y="401760"/>
                  <a:pt x="82454" y="401760"/>
                </a:cubicBezTo>
                <a:cubicBezTo>
                  <a:pt x="86427" y="401760"/>
                  <a:pt x="90401" y="400768"/>
                  <a:pt x="94375" y="398784"/>
                </a:cubicBezTo>
                <a:cubicBezTo>
                  <a:pt x="121197" y="477152"/>
                  <a:pt x="196697" y="533696"/>
                  <a:pt x="285112" y="533696"/>
                </a:cubicBezTo>
                <a:cubicBezTo>
                  <a:pt x="373526" y="533696"/>
                  <a:pt x="449026" y="477152"/>
                  <a:pt x="475849" y="398784"/>
                </a:cubicBezTo>
                <a:cubicBezTo>
                  <a:pt x="479822" y="400768"/>
                  <a:pt x="482803" y="401760"/>
                  <a:pt x="486776" y="401760"/>
                </a:cubicBezTo>
                <a:cubicBezTo>
                  <a:pt x="503664" y="401760"/>
                  <a:pt x="516579" y="385888"/>
                  <a:pt x="516579" y="368032"/>
                </a:cubicBezTo>
                <a:cubicBezTo>
                  <a:pt x="516579" y="349184"/>
                  <a:pt x="503664" y="333312"/>
                  <a:pt x="486776" y="333312"/>
                </a:cubicBezTo>
                <a:cubicBezTo>
                  <a:pt x="486776" y="328352"/>
                  <a:pt x="486776" y="322400"/>
                  <a:pt x="485783" y="316448"/>
                </a:cubicBezTo>
                <a:cubicBezTo>
                  <a:pt x="467901" y="301568"/>
                  <a:pt x="452007" y="273792"/>
                  <a:pt x="444059" y="241056"/>
                </a:cubicBezTo>
                <a:cubicBezTo>
                  <a:pt x="441079" y="230144"/>
                  <a:pt x="440085" y="219232"/>
                  <a:pt x="439092" y="209312"/>
                </a:cubicBezTo>
                <a:lnTo>
                  <a:pt x="435118" y="205344"/>
                </a:lnTo>
                <a:cubicBezTo>
                  <a:pt x="400349" y="243040"/>
                  <a:pt x="346704" y="267840"/>
                  <a:pt x="285112" y="267840"/>
                </a:cubicBezTo>
                <a:cubicBezTo>
                  <a:pt x="222526" y="267840"/>
                  <a:pt x="166895" y="242048"/>
                  <a:pt x="132125" y="202368"/>
                </a:cubicBezTo>
                <a:close/>
                <a:moveTo>
                  <a:pt x="217559" y="0"/>
                </a:moveTo>
                <a:lnTo>
                  <a:pt x="350678" y="0"/>
                </a:lnTo>
                <a:cubicBezTo>
                  <a:pt x="448033" y="0"/>
                  <a:pt x="537441" y="51584"/>
                  <a:pt x="537441" y="153760"/>
                </a:cubicBezTo>
                <a:lnTo>
                  <a:pt x="537441" y="299584"/>
                </a:lnTo>
                <a:cubicBezTo>
                  <a:pt x="557309" y="315456"/>
                  <a:pt x="569230" y="340256"/>
                  <a:pt x="569230" y="368032"/>
                </a:cubicBezTo>
                <a:cubicBezTo>
                  <a:pt x="569230" y="406720"/>
                  <a:pt x="545388" y="439456"/>
                  <a:pt x="511612" y="450368"/>
                </a:cubicBezTo>
                <a:cubicBezTo>
                  <a:pt x="467901" y="533696"/>
                  <a:pt x="381474" y="586272"/>
                  <a:pt x="285112" y="586272"/>
                </a:cubicBezTo>
                <a:cubicBezTo>
                  <a:pt x="188750" y="586272"/>
                  <a:pt x="102322" y="533696"/>
                  <a:pt x="59605" y="450368"/>
                </a:cubicBezTo>
                <a:cubicBezTo>
                  <a:pt x="24835" y="440448"/>
                  <a:pt x="0" y="406720"/>
                  <a:pt x="0" y="368032"/>
                </a:cubicBezTo>
                <a:cubicBezTo>
                  <a:pt x="0" y="340256"/>
                  <a:pt x="12914" y="315456"/>
                  <a:pt x="31789" y="299584"/>
                </a:cubicBezTo>
                <a:lnTo>
                  <a:pt x="31789" y="153760"/>
                </a:lnTo>
                <a:cubicBezTo>
                  <a:pt x="31789" y="51584"/>
                  <a:pt x="120204" y="0"/>
                  <a:pt x="217559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ttle-boy-face_62779"/>
          <p:cNvSpPr/>
          <p:nvPr/>
        </p:nvSpPr>
        <p:spPr>
          <a:xfrm>
            <a:off x="4493204" y="1942903"/>
            <a:ext cx="574698" cy="609685"/>
          </a:xfrm>
          <a:custGeom>
            <a:avLst/>
            <a:gdLst>
              <a:gd name="T0" fmla="*/ 320 w 574"/>
              <a:gd name="T1" fmla="*/ 424 h 610"/>
              <a:gd name="T2" fmla="*/ 287 w 574"/>
              <a:gd name="T3" fmla="*/ 438 h 610"/>
              <a:gd name="T4" fmla="*/ 254 w 574"/>
              <a:gd name="T5" fmla="*/ 424 h 610"/>
              <a:gd name="T6" fmla="*/ 287 w 574"/>
              <a:gd name="T7" fmla="*/ 411 h 610"/>
              <a:gd name="T8" fmla="*/ 320 w 574"/>
              <a:gd name="T9" fmla="*/ 424 h 610"/>
              <a:gd name="T10" fmla="*/ 574 w 574"/>
              <a:gd name="T11" fmla="*/ 389 h 610"/>
              <a:gd name="T12" fmla="*/ 515 w 574"/>
              <a:gd name="T13" fmla="*/ 473 h 610"/>
              <a:gd name="T14" fmla="*/ 288 w 574"/>
              <a:gd name="T15" fmla="*/ 610 h 610"/>
              <a:gd name="T16" fmla="*/ 60 w 574"/>
              <a:gd name="T17" fmla="*/ 473 h 610"/>
              <a:gd name="T18" fmla="*/ 0 w 574"/>
              <a:gd name="T19" fmla="*/ 389 h 610"/>
              <a:gd name="T20" fmla="*/ 19 w 574"/>
              <a:gd name="T21" fmla="*/ 335 h 610"/>
              <a:gd name="T22" fmla="*/ 19 w 574"/>
              <a:gd name="T23" fmla="*/ 221 h 610"/>
              <a:gd name="T24" fmla="*/ 26 w 574"/>
              <a:gd name="T25" fmla="*/ 176 h 610"/>
              <a:gd name="T26" fmla="*/ 5 w 574"/>
              <a:gd name="T27" fmla="*/ 120 h 610"/>
              <a:gd name="T28" fmla="*/ 204 w 574"/>
              <a:gd name="T29" fmla="*/ 0 h 610"/>
              <a:gd name="T30" fmla="*/ 417 w 574"/>
              <a:gd name="T31" fmla="*/ 50 h 610"/>
              <a:gd name="T32" fmla="*/ 455 w 574"/>
              <a:gd name="T33" fmla="*/ 41 h 610"/>
              <a:gd name="T34" fmla="*/ 542 w 574"/>
              <a:gd name="T35" fmla="*/ 136 h 610"/>
              <a:gd name="T36" fmla="*/ 541 w 574"/>
              <a:gd name="T37" fmla="*/ 159 h 610"/>
              <a:gd name="T38" fmla="*/ 555 w 574"/>
              <a:gd name="T39" fmla="*/ 221 h 610"/>
              <a:gd name="T40" fmla="*/ 555 w 574"/>
              <a:gd name="T41" fmla="*/ 335 h 610"/>
              <a:gd name="T42" fmla="*/ 574 w 574"/>
              <a:gd name="T43" fmla="*/ 389 h 610"/>
              <a:gd name="T44" fmla="*/ 520 w 574"/>
              <a:gd name="T45" fmla="*/ 389 h 610"/>
              <a:gd name="T46" fmla="*/ 491 w 574"/>
              <a:gd name="T47" fmla="*/ 355 h 610"/>
              <a:gd name="T48" fmla="*/ 475 w 574"/>
              <a:gd name="T49" fmla="*/ 378 h 610"/>
              <a:gd name="T50" fmla="*/ 482 w 574"/>
              <a:gd name="T51" fmla="*/ 340 h 610"/>
              <a:gd name="T52" fmla="*/ 445 w 574"/>
              <a:gd name="T53" fmla="*/ 268 h 610"/>
              <a:gd name="T54" fmla="*/ 440 w 574"/>
              <a:gd name="T55" fmla="*/ 216 h 610"/>
              <a:gd name="T56" fmla="*/ 368 w 574"/>
              <a:gd name="T57" fmla="*/ 273 h 610"/>
              <a:gd name="T58" fmla="*/ 150 w 574"/>
              <a:gd name="T59" fmla="*/ 196 h 610"/>
              <a:gd name="T60" fmla="*/ 134 w 574"/>
              <a:gd name="T61" fmla="*/ 214 h 610"/>
              <a:gd name="T62" fmla="*/ 129 w 574"/>
              <a:gd name="T63" fmla="*/ 268 h 610"/>
              <a:gd name="T64" fmla="*/ 92 w 574"/>
              <a:gd name="T65" fmla="*/ 340 h 610"/>
              <a:gd name="T66" fmla="*/ 99 w 574"/>
              <a:gd name="T67" fmla="*/ 378 h 610"/>
              <a:gd name="T68" fmla="*/ 84 w 574"/>
              <a:gd name="T69" fmla="*/ 355 h 610"/>
              <a:gd name="T70" fmla="*/ 54 w 574"/>
              <a:gd name="T71" fmla="*/ 389 h 610"/>
              <a:gd name="T72" fmla="*/ 84 w 574"/>
              <a:gd name="T73" fmla="*/ 424 h 610"/>
              <a:gd name="T74" fmla="*/ 95 w 574"/>
              <a:gd name="T75" fmla="*/ 421 h 610"/>
              <a:gd name="T76" fmla="*/ 288 w 574"/>
              <a:gd name="T77" fmla="*/ 557 h 610"/>
              <a:gd name="T78" fmla="*/ 480 w 574"/>
              <a:gd name="T79" fmla="*/ 421 h 610"/>
              <a:gd name="T80" fmla="*/ 491 w 574"/>
              <a:gd name="T81" fmla="*/ 424 h 610"/>
              <a:gd name="T82" fmla="*/ 520 w 574"/>
              <a:gd name="T83" fmla="*/ 389 h 610"/>
              <a:gd name="T84" fmla="*/ 197 w 574"/>
              <a:gd name="T85" fmla="*/ 313 h 610"/>
              <a:gd name="T86" fmla="*/ 167 w 574"/>
              <a:gd name="T87" fmla="*/ 343 h 610"/>
              <a:gd name="T88" fmla="*/ 197 w 574"/>
              <a:gd name="T89" fmla="*/ 373 h 610"/>
              <a:gd name="T90" fmla="*/ 227 w 574"/>
              <a:gd name="T91" fmla="*/ 343 h 610"/>
              <a:gd name="T92" fmla="*/ 197 w 574"/>
              <a:gd name="T93" fmla="*/ 313 h 610"/>
              <a:gd name="T94" fmla="*/ 378 w 574"/>
              <a:gd name="T95" fmla="*/ 313 h 610"/>
              <a:gd name="T96" fmla="*/ 348 w 574"/>
              <a:gd name="T97" fmla="*/ 343 h 610"/>
              <a:gd name="T98" fmla="*/ 378 w 574"/>
              <a:gd name="T99" fmla="*/ 373 h 610"/>
              <a:gd name="T100" fmla="*/ 408 w 574"/>
              <a:gd name="T101" fmla="*/ 343 h 610"/>
              <a:gd name="T102" fmla="*/ 378 w 574"/>
              <a:gd name="T103" fmla="*/ 313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4" h="610">
                <a:moveTo>
                  <a:pt x="320" y="424"/>
                </a:moveTo>
                <a:cubicBezTo>
                  <a:pt x="320" y="432"/>
                  <a:pt x="306" y="438"/>
                  <a:pt x="287" y="438"/>
                </a:cubicBezTo>
                <a:cubicBezTo>
                  <a:pt x="269" y="438"/>
                  <a:pt x="254" y="432"/>
                  <a:pt x="254" y="424"/>
                </a:cubicBezTo>
                <a:cubicBezTo>
                  <a:pt x="254" y="417"/>
                  <a:pt x="269" y="411"/>
                  <a:pt x="287" y="411"/>
                </a:cubicBezTo>
                <a:cubicBezTo>
                  <a:pt x="306" y="411"/>
                  <a:pt x="320" y="417"/>
                  <a:pt x="320" y="424"/>
                </a:cubicBezTo>
                <a:close/>
                <a:moveTo>
                  <a:pt x="574" y="389"/>
                </a:moveTo>
                <a:cubicBezTo>
                  <a:pt x="574" y="429"/>
                  <a:pt x="549" y="462"/>
                  <a:pt x="515" y="473"/>
                </a:cubicBezTo>
                <a:cubicBezTo>
                  <a:pt x="472" y="556"/>
                  <a:pt x="384" y="610"/>
                  <a:pt x="288" y="610"/>
                </a:cubicBezTo>
                <a:cubicBezTo>
                  <a:pt x="191" y="610"/>
                  <a:pt x="103" y="557"/>
                  <a:pt x="60" y="473"/>
                </a:cubicBezTo>
                <a:cubicBezTo>
                  <a:pt x="26" y="463"/>
                  <a:pt x="0" y="429"/>
                  <a:pt x="0" y="389"/>
                </a:cubicBezTo>
                <a:cubicBezTo>
                  <a:pt x="0" y="369"/>
                  <a:pt x="7" y="350"/>
                  <a:pt x="19" y="335"/>
                </a:cubicBezTo>
                <a:lnTo>
                  <a:pt x="19" y="221"/>
                </a:lnTo>
                <a:cubicBezTo>
                  <a:pt x="19" y="204"/>
                  <a:pt x="21" y="189"/>
                  <a:pt x="26" y="176"/>
                </a:cubicBezTo>
                <a:cubicBezTo>
                  <a:pt x="13" y="166"/>
                  <a:pt x="5" y="149"/>
                  <a:pt x="5" y="120"/>
                </a:cubicBezTo>
                <a:cubicBezTo>
                  <a:pt x="5" y="52"/>
                  <a:pt x="85" y="0"/>
                  <a:pt x="204" y="0"/>
                </a:cubicBezTo>
                <a:cubicBezTo>
                  <a:pt x="321" y="0"/>
                  <a:pt x="385" y="17"/>
                  <a:pt x="417" y="50"/>
                </a:cubicBezTo>
                <a:cubicBezTo>
                  <a:pt x="427" y="44"/>
                  <a:pt x="439" y="41"/>
                  <a:pt x="455" y="41"/>
                </a:cubicBezTo>
                <a:cubicBezTo>
                  <a:pt x="505" y="44"/>
                  <a:pt x="542" y="86"/>
                  <a:pt x="542" y="136"/>
                </a:cubicBezTo>
                <a:cubicBezTo>
                  <a:pt x="542" y="144"/>
                  <a:pt x="541" y="152"/>
                  <a:pt x="541" y="159"/>
                </a:cubicBezTo>
                <a:cubicBezTo>
                  <a:pt x="550" y="175"/>
                  <a:pt x="555" y="195"/>
                  <a:pt x="555" y="221"/>
                </a:cubicBezTo>
                <a:lnTo>
                  <a:pt x="555" y="335"/>
                </a:lnTo>
                <a:cubicBezTo>
                  <a:pt x="567" y="350"/>
                  <a:pt x="574" y="369"/>
                  <a:pt x="574" y="389"/>
                </a:cubicBezTo>
                <a:close/>
                <a:moveTo>
                  <a:pt x="520" y="389"/>
                </a:moveTo>
                <a:cubicBezTo>
                  <a:pt x="520" y="371"/>
                  <a:pt x="507" y="355"/>
                  <a:pt x="491" y="355"/>
                </a:cubicBezTo>
                <a:cubicBezTo>
                  <a:pt x="486" y="363"/>
                  <a:pt x="481" y="371"/>
                  <a:pt x="475" y="378"/>
                </a:cubicBezTo>
                <a:cubicBezTo>
                  <a:pt x="479" y="365"/>
                  <a:pt x="481" y="353"/>
                  <a:pt x="482" y="340"/>
                </a:cubicBezTo>
                <a:cubicBezTo>
                  <a:pt x="466" y="325"/>
                  <a:pt x="452" y="299"/>
                  <a:pt x="445" y="268"/>
                </a:cubicBezTo>
                <a:cubicBezTo>
                  <a:pt x="441" y="250"/>
                  <a:pt x="439" y="232"/>
                  <a:pt x="440" y="216"/>
                </a:cubicBezTo>
                <a:cubicBezTo>
                  <a:pt x="425" y="246"/>
                  <a:pt x="399" y="273"/>
                  <a:pt x="368" y="273"/>
                </a:cubicBezTo>
                <a:cubicBezTo>
                  <a:pt x="315" y="273"/>
                  <a:pt x="209" y="239"/>
                  <a:pt x="150" y="196"/>
                </a:cubicBezTo>
                <a:cubicBezTo>
                  <a:pt x="144" y="202"/>
                  <a:pt x="139" y="208"/>
                  <a:pt x="134" y="214"/>
                </a:cubicBezTo>
                <a:cubicBezTo>
                  <a:pt x="135" y="230"/>
                  <a:pt x="134" y="249"/>
                  <a:pt x="129" y="268"/>
                </a:cubicBezTo>
                <a:cubicBezTo>
                  <a:pt x="122" y="299"/>
                  <a:pt x="108" y="325"/>
                  <a:pt x="92" y="340"/>
                </a:cubicBezTo>
                <a:cubicBezTo>
                  <a:pt x="93" y="353"/>
                  <a:pt x="96" y="365"/>
                  <a:pt x="99" y="378"/>
                </a:cubicBezTo>
                <a:cubicBezTo>
                  <a:pt x="93" y="371"/>
                  <a:pt x="88" y="363"/>
                  <a:pt x="84" y="355"/>
                </a:cubicBezTo>
                <a:cubicBezTo>
                  <a:pt x="67" y="355"/>
                  <a:pt x="54" y="371"/>
                  <a:pt x="54" y="389"/>
                </a:cubicBezTo>
                <a:cubicBezTo>
                  <a:pt x="54" y="408"/>
                  <a:pt x="67" y="424"/>
                  <a:pt x="84" y="424"/>
                </a:cubicBezTo>
                <a:cubicBezTo>
                  <a:pt x="88" y="424"/>
                  <a:pt x="92" y="423"/>
                  <a:pt x="95" y="421"/>
                </a:cubicBezTo>
                <a:cubicBezTo>
                  <a:pt x="122" y="500"/>
                  <a:pt x="198" y="557"/>
                  <a:pt x="288" y="557"/>
                </a:cubicBezTo>
                <a:cubicBezTo>
                  <a:pt x="377" y="557"/>
                  <a:pt x="452" y="500"/>
                  <a:pt x="480" y="421"/>
                </a:cubicBezTo>
                <a:cubicBezTo>
                  <a:pt x="483" y="423"/>
                  <a:pt x="487" y="424"/>
                  <a:pt x="491" y="424"/>
                </a:cubicBezTo>
                <a:cubicBezTo>
                  <a:pt x="507" y="424"/>
                  <a:pt x="520" y="408"/>
                  <a:pt x="520" y="389"/>
                </a:cubicBezTo>
                <a:close/>
                <a:moveTo>
                  <a:pt x="197" y="313"/>
                </a:moveTo>
                <a:cubicBezTo>
                  <a:pt x="180" y="313"/>
                  <a:pt x="167" y="326"/>
                  <a:pt x="167" y="343"/>
                </a:cubicBezTo>
                <a:cubicBezTo>
                  <a:pt x="167" y="359"/>
                  <a:pt x="180" y="373"/>
                  <a:pt x="197" y="373"/>
                </a:cubicBezTo>
                <a:cubicBezTo>
                  <a:pt x="213" y="373"/>
                  <a:pt x="227" y="359"/>
                  <a:pt x="227" y="343"/>
                </a:cubicBezTo>
                <a:cubicBezTo>
                  <a:pt x="227" y="326"/>
                  <a:pt x="213" y="313"/>
                  <a:pt x="197" y="313"/>
                </a:cubicBezTo>
                <a:close/>
                <a:moveTo>
                  <a:pt x="378" y="313"/>
                </a:moveTo>
                <a:cubicBezTo>
                  <a:pt x="361" y="313"/>
                  <a:pt x="348" y="326"/>
                  <a:pt x="348" y="343"/>
                </a:cubicBezTo>
                <a:cubicBezTo>
                  <a:pt x="348" y="359"/>
                  <a:pt x="361" y="373"/>
                  <a:pt x="378" y="373"/>
                </a:cubicBezTo>
                <a:cubicBezTo>
                  <a:pt x="394" y="373"/>
                  <a:pt x="408" y="359"/>
                  <a:pt x="408" y="343"/>
                </a:cubicBezTo>
                <a:cubicBezTo>
                  <a:pt x="408" y="326"/>
                  <a:pt x="394" y="313"/>
                  <a:pt x="378" y="313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699164" y="2389909"/>
            <a:ext cx="665018" cy="34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699164" y="2900620"/>
            <a:ext cx="665018" cy="29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372529" y="1913815"/>
            <a:ext cx="1225698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姓名：二狗子</a:t>
            </a:r>
            <a:endParaRPr lang="en-US" altLang="zh-CN" sz="1200" dirty="0"/>
          </a:p>
          <a:p>
            <a:r>
              <a:rPr lang="zh-CN" altLang="en-US" sz="1200" dirty="0"/>
              <a:t>年龄：</a:t>
            </a:r>
            <a:r>
              <a:rPr lang="en-US" altLang="zh-CN" sz="1200" dirty="0"/>
              <a:t>18</a:t>
            </a:r>
            <a:endParaRPr lang="en-US" altLang="zh-CN" sz="1200" dirty="0"/>
          </a:p>
          <a:p>
            <a:r>
              <a:rPr lang="zh-CN" altLang="en-US" sz="1200" dirty="0"/>
              <a:t>性别：男</a:t>
            </a:r>
            <a:endParaRPr lang="en-US" altLang="zh-CN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398268" y="3007465"/>
            <a:ext cx="1225698" cy="6463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姓名：二狗子</a:t>
            </a:r>
            <a:endParaRPr lang="en-US" altLang="zh-CN" sz="1200" dirty="0"/>
          </a:p>
          <a:p>
            <a:r>
              <a:rPr lang="zh-CN" altLang="en-US" sz="1200" dirty="0"/>
              <a:t>年龄：</a:t>
            </a:r>
            <a:r>
              <a:rPr lang="en-US" altLang="zh-CN" sz="1200" dirty="0"/>
              <a:t>18</a:t>
            </a:r>
            <a:endParaRPr lang="en-US" altLang="zh-CN" sz="1200" dirty="0"/>
          </a:p>
          <a:p>
            <a:r>
              <a:rPr lang="zh-CN" altLang="en-US" sz="1200" dirty="0"/>
              <a:t>性别：男</a:t>
            </a:r>
            <a:endParaRPr lang="en-US" altLang="zh-CN" sz="12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802582" y="2730383"/>
            <a:ext cx="554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321632" y="1712145"/>
            <a:ext cx="90697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学生表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7730835" y="203661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name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8427026" y="203661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age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" name="任意多边形: 形状 37"/>
          <p:cNvSpPr/>
          <p:nvPr/>
        </p:nvSpPr>
        <p:spPr>
          <a:xfrm>
            <a:off x="9123216" y="203661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sex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" name="任意多边形: 形状 40"/>
          <p:cNvSpPr/>
          <p:nvPr/>
        </p:nvSpPr>
        <p:spPr>
          <a:xfrm>
            <a:off x="7730835" y="250252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8427026" y="250252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7" name="任意多边形: 形状 46"/>
          <p:cNvSpPr/>
          <p:nvPr/>
        </p:nvSpPr>
        <p:spPr>
          <a:xfrm>
            <a:off x="9123216" y="250252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7730835" y="296843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8427026" y="296843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6" name="任意多边形: 形状 55"/>
          <p:cNvSpPr/>
          <p:nvPr/>
        </p:nvSpPr>
        <p:spPr>
          <a:xfrm>
            <a:off x="9123216" y="296843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719945" y="2698115"/>
            <a:ext cx="1945640" cy="6083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zh-CN" altLang="en-US" sz="15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表中的数据不能重复，</a:t>
            </a:r>
            <a:endParaRPr lang="en-US" altLang="zh-CN" sz="15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5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否则无法后续操作！</a:t>
            </a:r>
            <a:endParaRPr lang="zh-CN" altLang="en-US" sz="15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65468" y="3843695"/>
            <a:ext cx="101226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>
                <a:latin typeface="+mn-ea"/>
              </a:rPr>
              <a:t>在</a:t>
            </a:r>
            <a:r>
              <a:rPr lang="zh-CN" altLang="en-US" sz="1400" dirty="0">
                <a:latin typeface="+mn-ea"/>
              </a:rPr>
              <a:t>任何</a:t>
            </a:r>
            <a:r>
              <a:rPr lang="zh-CN" altLang="zh-CN" sz="1400" dirty="0">
                <a:latin typeface="+mn-ea"/>
              </a:rPr>
              <a:t>情况下，</a:t>
            </a:r>
            <a:r>
              <a:rPr lang="zh-CN" altLang="en-US" sz="1400" dirty="0">
                <a:latin typeface="+mn-ea"/>
              </a:rPr>
              <a:t>确保</a:t>
            </a:r>
            <a:r>
              <a:rPr lang="zh-CN" altLang="zh-CN" sz="1400" dirty="0">
                <a:latin typeface="+mn-ea"/>
              </a:rPr>
              <a:t>表</a:t>
            </a:r>
            <a:r>
              <a:rPr lang="zh-CN" altLang="en-US" sz="1400" dirty="0">
                <a:latin typeface="+mn-ea"/>
              </a:rPr>
              <a:t>中的行数据</a:t>
            </a:r>
            <a:r>
              <a:rPr lang="zh-CN" altLang="zh-CN" sz="1400" dirty="0">
                <a:latin typeface="+mn-ea"/>
              </a:rPr>
              <a:t>少有一</a:t>
            </a:r>
            <a:r>
              <a:rPr lang="zh-CN" altLang="en-US" sz="1400" dirty="0">
                <a:latin typeface="+mn-ea"/>
              </a:rPr>
              <a:t>列是不重复的</a:t>
            </a:r>
            <a:r>
              <a:rPr lang="en-US" altLang="zh-CN" sz="1400" dirty="0">
                <a:latin typeface="+mn-ea"/>
              </a:rPr>
              <a:t>! </a:t>
            </a:r>
            <a:r>
              <a:rPr lang="zh-CN" altLang="en-US" sz="1400" dirty="0">
                <a:latin typeface="+mn-ea"/>
              </a:rPr>
              <a:t>避免整行数据的不重复</a:t>
            </a:r>
            <a:r>
              <a:rPr lang="zh-CN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！</a:t>
            </a:r>
            <a:endParaRPr lang="en-US" altLang="zh-CN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那么永远不重复</a:t>
            </a:r>
            <a:r>
              <a:rPr lang="en-US" altLang="zh-CN" sz="1400" dirty="0">
                <a:latin typeface="+mn-ea"/>
              </a:rPr>
              <a:t>,</a:t>
            </a:r>
            <a:r>
              <a:rPr lang="zh-CN" altLang="en-US" sz="1400" dirty="0">
                <a:latin typeface="+mn-ea"/>
              </a:rPr>
              <a:t>且不会为</a:t>
            </a:r>
            <a:r>
              <a:rPr lang="en-US" altLang="zh-CN" sz="1400" dirty="0">
                <a:latin typeface="+mn-ea"/>
              </a:rPr>
              <a:t>null</a:t>
            </a:r>
            <a:r>
              <a:rPr lang="zh-CN" altLang="en-US" sz="1400" dirty="0">
                <a:latin typeface="+mn-ea"/>
              </a:rPr>
              <a:t>的列</a:t>
            </a:r>
            <a:r>
              <a:rPr lang="en-US" altLang="zh-CN" sz="1400" dirty="0">
                <a:latin typeface="+mn-ea"/>
              </a:rPr>
              <a:t>,</a:t>
            </a:r>
            <a:r>
              <a:rPr lang="zh-CN" altLang="en-US" sz="1400" dirty="0">
                <a:latin typeface="+mn-ea"/>
              </a:rPr>
              <a:t>我们就可以称作：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主键列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主键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zh-CN" sz="14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+mn-ea"/>
              </a:rPr>
              <a:t>例如： 学生的学号、员工的编号、以及我们的身份证号等等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63" name="任意多边形: 形状 62"/>
          <p:cNvSpPr/>
          <p:nvPr/>
        </p:nvSpPr>
        <p:spPr>
          <a:xfrm>
            <a:off x="2075614" y="465371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name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4" name="任意多边形: 形状 63"/>
          <p:cNvSpPr/>
          <p:nvPr/>
        </p:nvSpPr>
        <p:spPr>
          <a:xfrm>
            <a:off x="2771805" y="465371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age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5" name="任意多边形: 形状 64"/>
          <p:cNvSpPr/>
          <p:nvPr/>
        </p:nvSpPr>
        <p:spPr>
          <a:xfrm>
            <a:off x="3467995" y="465371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sex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" name="任意多边形: 形状 65"/>
          <p:cNvSpPr/>
          <p:nvPr/>
        </p:nvSpPr>
        <p:spPr>
          <a:xfrm>
            <a:off x="2075614" y="511962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7" name="任意多边形: 形状 66"/>
          <p:cNvSpPr/>
          <p:nvPr/>
        </p:nvSpPr>
        <p:spPr>
          <a:xfrm>
            <a:off x="2771805" y="511962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8" name="任意多边形: 形状 67"/>
          <p:cNvSpPr/>
          <p:nvPr/>
        </p:nvSpPr>
        <p:spPr>
          <a:xfrm>
            <a:off x="3467995" y="511962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9" name="任意多边形: 形状 68"/>
          <p:cNvSpPr/>
          <p:nvPr/>
        </p:nvSpPr>
        <p:spPr>
          <a:xfrm>
            <a:off x="2075614" y="558552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0" name="任意多边形: 形状 69"/>
          <p:cNvSpPr/>
          <p:nvPr/>
        </p:nvSpPr>
        <p:spPr>
          <a:xfrm>
            <a:off x="2771805" y="558552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1" name="任意多边形: 形状 70"/>
          <p:cNvSpPr/>
          <p:nvPr/>
        </p:nvSpPr>
        <p:spPr>
          <a:xfrm>
            <a:off x="3467995" y="558552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2" name="任意多边形: 形状 71"/>
          <p:cNvSpPr/>
          <p:nvPr/>
        </p:nvSpPr>
        <p:spPr>
          <a:xfrm>
            <a:off x="1376853" y="465371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solidFill>
                  <a:srgbClr val="FFFF00"/>
                </a:solidFill>
                <a:latin typeface="+mn-ea"/>
              </a:rPr>
              <a:t>学号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3" name="任意多边形: 形状 72"/>
          <p:cNvSpPr/>
          <p:nvPr/>
        </p:nvSpPr>
        <p:spPr>
          <a:xfrm>
            <a:off x="1376853" y="511962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4" name="任意多边形: 形状 73"/>
          <p:cNvSpPr/>
          <p:nvPr/>
        </p:nvSpPr>
        <p:spPr>
          <a:xfrm>
            <a:off x="1376853" y="558552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 animBg="1"/>
      <p:bldP spid="14" grpId="0" animBg="1"/>
      <p:bldP spid="21" grpId="0" animBg="1"/>
      <p:bldP spid="23" grpId="0" animBg="1"/>
      <p:bldP spid="29" grpId="0"/>
      <p:bldP spid="32" grpId="0" animBg="1"/>
      <p:bldP spid="35" grpId="0" animBg="1"/>
      <p:bldP spid="38" grpId="0" animBg="1"/>
      <p:bldP spid="41" grpId="0" animBg="1"/>
      <p:bldP spid="44" grpId="0" animBg="1"/>
      <p:bldP spid="47" grpId="0" animBg="1"/>
      <p:bldP spid="50" grpId="0" animBg="1"/>
      <p:bldP spid="53" grpId="0" animBg="1"/>
      <p:bldP spid="56" grpId="0" animBg="1"/>
      <p:bldP spid="22" grpId="0" bldLvl="0" animBg="1"/>
      <p:bldP spid="60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3.2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主键约束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实体（行）级约束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等线" panose="02010600030101010101" pitchFamily="2" charset="-122"/>
                <a:ea typeface="等线" panose="02010600030101010101" pitchFamily="2" charset="-122"/>
              </a:rPr>
              <a:t>主键分类</a:t>
            </a:r>
            <a:endParaRPr lang="zh-CN" altLang="en-US" sz="15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190065" y="1837717"/>
            <a:ext cx="101226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自定义主键</a:t>
            </a:r>
            <a:r>
              <a:rPr lang="zh-CN" altLang="en-US" sz="1400" dirty="0">
                <a:latin typeface="+mn-ea"/>
              </a:rPr>
              <a:t>：人为的创建一列，专门用来做主键，它的使命就是保证行数据不重复！例如：学号，身份证号等等</a:t>
            </a:r>
            <a:endParaRPr lang="en-US" altLang="zh-CN" sz="1400" dirty="0">
              <a:latin typeface="+mn-ea"/>
            </a:endParaRPr>
          </a:p>
          <a:p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自然主键</a:t>
            </a:r>
            <a:r>
              <a:rPr lang="zh-CN" altLang="en-US" sz="1400" dirty="0">
                <a:latin typeface="+mn-ea"/>
              </a:rPr>
              <a:t>：   不是人为创建的列，数据实体自带的属性列，当前环境下，此属性列唯一且不为空，可以做主键，但是它有两个使命：第一，承担实体属性值  第二</a:t>
            </a:r>
            <a:r>
              <a:rPr lang="en-US" altLang="zh-CN" sz="1400" dirty="0">
                <a:latin typeface="+mn-ea"/>
              </a:rPr>
              <a:t>,</a:t>
            </a:r>
            <a:r>
              <a:rPr lang="zh-CN" altLang="en-US" sz="1400" dirty="0">
                <a:latin typeface="+mn-ea"/>
              </a:rPr>
              <a:t>作为表的主键列！ 例如： </a:t>
            </a:r>
            <a:r>
              <a:rPr lang="en-US" altLang="zh-CN" sz="1400" dirty="0">
                <a:latin typeface="+mn-ea"/>
              </a:rPr>
              <a:t>DNA</a:t>
            </a:r>
            <a:r>
              <a:rPr lang="zh-CN" altLang="en-US" sz="1400" dirty="0">
                <a:latin typeface="+mn-ea"/>
              </a:rPr>
              <a:t>序列等等</a:t>
            </a:r>
            <a:endParaRPr lang="en-US" altLang="zh-CN" sz="1400" dirty="0">
              <a:latin typeface="+mn-ea"/>
            </a:endParaRPr>
          </a:p>
        </p:txBody>
      </p:sp>
      <p:sp>
        <p:nvSpPr>
          <p:cNvPr id="63" name="任意多边形: 形状 62"/>
          <p:cNvSpPr/>
          <p:nvPr/>
        </p:nvSpPr>
        <p:spPr>
          <a:xfrm>
            <a:off x="2013268" y="278334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name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4" name="任意多边形: 形状 63"/>
          <p:cNvSpPr/>
          <p:nvPr/>
        </p:nvSpPr>
        <p:spPr>
          <a:xfrm>
            <a:off x="2709459" y="278334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age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5" name="任意多边形: 形状 64"/>
          <p:cNvSpPr/>
          <p:nvPr/>
        </p:nvSpPr>
        <p:spPr>
          <a:xfrm>
            <a:off x="3405649" y="278334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sex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" name="任意多边形: 形状 65"/>
          <p:cNvSpPr/>
          <p:nvPr/>
        </p:nvSpPr>
        <p:spPr>
          <a:xfrm>
            <a:off x="2013268" y="324925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7" name="任意多边形: 形状 66"/>
          <p:cNvSpPr/>
          <p:nvPr/>
        </p:nvSpPr>
        <p:spPr>
          <a:xfrm>
            <a:off x="2709459" y="324925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8" name="任意多边形: 形状 67"/>
          <p:cNvSpPr/>
          <p:nvPr/>
        </p:nvSpPr>
        <p:spPr>
          <a:xfrm>
            <a:off x="3405649" y="324925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9" name="任意多边形: 形状 68"/>
          <p:cNvSpPr/>
          <p:nvPr/>
        </p:nvSpPr>
        <p:spPr>
          <a:xfrm>
            <a:off x="2013268" y="371516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0" name="任意多边形: 形状 69"/>
          <p:cNvSpPr/>
          <p:nvPr/>
        </p:nvSpPr>
        <p:spPr>
          <a:xfrm>
            <a:off x="2709459" y="371516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1" name="任意多边形: 形状 70"/>
          <p:cNvSpPr/>
          <p:nvPr/>
        </p:nvSpPr>
        <p:spPr>
          <a:xfrm>
            <a:off x="3405649" y="371516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2" name="任意多边形: 形状 71"/>
          <p:cNvSpPr/>
          <p:nvPr/>
        </p:nvSpPr>
        <p:spPr>
          <a:xfrm>
            <a:off x="1314507" y="278334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solidFill>
                  <a:srgbClr val="FFFF00"/>
                </a:solidFill>
                <a:latin typeface="+mn-ea"/>
              </a:rPr>
              <a:t>学号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3" name="任意多边形: 形状 72"/>
          <p:cNvSpPr/>
          <p:nvPr/>
        </p:nvSpPr>
        <p:spPr>
          <a:xfrm>
            <a:off x="1314507" y="324925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4" name="任意多边形: 形状 73"/>
          <p:cNvSpPr/>
          <p:nvPr/>
        </p:nvSpPr>
        <p:spPr>
          <a:xfrm>
            <a:off x="1314507" y="371516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405745" y="3482209"/>
            <a:ext cx="696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13640" y="3280847"/>
            <a:ext cx="1083252" cy="30777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自定义主键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314507" y="4477297"/>
            <a:ext cx="6374766" cy="339363"/>
          </a:xfrm>
          <a:custGeom>
            <a:avLst/>
            <a:gdLst>
              <a:gd name="connsiteX0" fmla="*/ 0 w 6374766"/>
              <a:gd name="connsiteY0" fmla="*/ 0 h 339363"/>
              <a:gd name="connsiteX1" fmla="*/ 6374766 w 6374766"/>
              <a:gd name="connsiteY1" fmla="*/ 0 h 339363"/>
              <a:gd name="connsiteX2" fmla="*/ 6374766 w 6374766"/>
              <a:gd name="connsiteY2" fmla="*/ 339363 h 339363"/>
              <a:gd name="connsiteX3" fmla="*/ 0 w 6374766"/>
              <a:gd name="connsiteY3" fmla="*/ 339363 h 339363"/>
              <a:gd name="connsiteX4" fmla="*/ 0 w 6374766"/>
              <a:gd name="connsiteY4" fmla="*/ 0 h 33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4766" h="339363" fill="none" extrusionOk="0">
                <a:moveTo>
                  <a:pt x="0" y="0"/>
                </a:moveTo>
                <a:cubicBezTo>
                  <a:pt x="1878342" y="80612"/>
                  <a:pt x="4478236" y="-101319"/>
                  <a:pt x="6374766" y="0"/>
                </a:cubicBezTo>
                <a:cubicBezTo>
                  <a:pt x="6372726" y="134645"/>
                  <a:pt x="6381777" y="257885"/>
                  <a:pt x="6374766" y="339363"/>
                </a:cubicBezTo>
                <a:cubicBezTo>
                  <a:pt x="3414907" y="471443"/>
                  <a:pt x="3129436" y="423506"/>
                  <a:pt x="0" y="339363"/>
                </a:cubicBezTo>
                <a:cubicBezTo>
                  <a:pt x="-1284" y="194335"/>
                  <a:pt x="-3562" y="56607"/>
                  <a:pt x="0" y="0"/>
                </a:cubicBezTo>
                <a:close/>
              </a:path>
              <a:path w="6374766" h="339363" stroke="0" extrusionOk="0">
                <a:moveTo>
                  <a:pt x="0" y="0"/>
                </a:moveTo>
                <a:cubicBezTo>
                  <a:pt x="2324924" y="70242"/>
                  <a:pt x="5039982" y="89969"/>
                  <a:pt x="6374766" y="0"/>
                </a:cubicBezTo>
                <a:cubicBezTo>
                  <a:pt x="6402622" y="99213"/>
                  <a:pt x="6369639" y="202104"/>
                  <a:pt x="6374766" y="339363"/>
                </a:cubicBezTo>
                <a:cubicBezTo>
                  <a:pt x="4737301" y="308837"/>
                  <a:pt x="3021360" y="385942"/>
                  <a:pt x="0" y="339363"/>
                </a:cubicBezTo>
                <a:cubicBezTo>
                  <a:pt x="-8785" y="303981"/>
                  <a:pt x="-11706" y="81680"/>
                  <a:pt x="0" y="0"/>
                </a:cubicBez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推荐使用自定义主键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80480" y="1269294"/>
            <a:ext cx="2091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约束概述和分类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5626921" y="1007684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80480" y="2284278"/>
            <a:ext cx="3911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域（列）级约束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5626921" y="202266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80480" y="3299262"/>
            <a:ext cx="377394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实体（行）级约束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5626921" y="3037652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80480" y="4314246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0"/>
            </p:custDataLst>
          </p:nvPr>
        </p:nvSpPr>
        <p:spPr>
          <a:xfrm>
            <a:off x="5626921" y="4052636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380480" y="5329230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约束常见面试题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2"/>
            </p:custDataLst>
          </p:nvPr>
        </p:nvSpPr>
        <p:spPr>
          <a:xfrm>
            <a:off x="5626921" y="506762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3.2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主键约束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实体（行）级约束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等线" panose="02010600030101010101" pitchFamily="2" charset="-122"/>
                <a:ea typeface="等线" panose="02010600030101010101" pitchFamily="2" charset="-122"/>
              </a:rPr>
              <a:t>主键细节说明</a:t>
            </a:r>
            <a:endParaRPr lang="zh-CN" altLang="en-US" sz="15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圆角矩形 30"/>
          <p:cNvSpPr/>
          <p:nvPr/>
        </p:nvSpPr>
        <p:spPr>
          <a:xfrm>
            <a:off x="1285811" y="1870796"/>
            <a:ext cx="8814151" cy="544625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1285810" y="1929310"/>
            <a:ext cx="8814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FF"/>
                </a:highlight>
                <a:latin typeface="+mn-ea"/>
                <a:cs typeface="Open Sans" panose="020B0606030504020204" pitchFamily="34" charset="0"/>
              </a:rPr>
              <a:t>主键数量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：每个表中只能有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`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一个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`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主键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8" name="圆角矩形 30"/>
          <p:cNvSpPr/>
          <p:nvPr/>
        </p:nvSpPr>
        <p:spPr>
          <a:xfrm>
            <a:off x="1297514" y="2561846"/>
            <a:ext cx="8814151" cy="512045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297514" y="2617813"/>
            <a:ext cx="8814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600" dirty="0">
                <a:solidFill>
                  <a:srgbClr val="333333"/>
                </a:solidFill>
                <a:highlight>
                  <a:srgbClr val="00FFFF"/>
                </a:highlight>
                <a:latin typeface="+mn-ea"/>
                <a:cs typeface="Open Sans" panose="020B0606030504020204" pitchFamily="34" charset="0"/>
              </a:rPr>
              <a:t>单一和复合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：主键可以由</a:t>
            </a:r>
            <a:r>
              <a:rPr lang="zh-CN" altLang="en-US" sz="1600" dirty="0">
                <a:solidFill>
                  <a:srgbClr val="333333"/>
                </a:solidFill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单个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列或者</a:t>
            </a:r>
            <a:r>
              <a:rPr lang="zh-CN" altLang="en-US" sz="1600" dirty="0">
                <a:solidFill>
                  <a:srgbClr val="333333"/>
                </a:solidFill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多个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列构成（</a:t>
            </a:r>
            <a:r>
              <a:rPr lang="zh-CN" altLang="en-US" sz="1600" dirty="0">
                <a:solidFill>
                  <a:srgbClr val="333333"/>
                </a:solidFill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复合主键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）。</a:t>
            </a:r>
            <a:endParaRPr lang="en-US" altLang="zh-CN" sz="16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2" name="圆角矩形 30"/>
          <p:cNvSpPr/>
          <p:nvPr/>
        </p:nvSpPr>
        <p:spPr>
          <a:xfrm>
            <a:off x="1297513" y="3261355"/>
            <a:ext cx="8814151" cy="497028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297513" y="3306317"/>
            <a:ext cx="8814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600" dirty="0">
                <a:solidFill>
                  <a:srgbClr val="333333"/>
                </a:solidFill>
                <a:highlight>
                  <a:srgbClr val="00FFFF"/>
                </a:highlight>
                <a:latin typeface="+mn-ea"/>
                <a:cs typeface="Open Sans" panose="020B0606030504020204" pitchFamily="34" charset="0"/>
              </a:rPr>
              <a:t>主键列类型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：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可以是</a:t>
            </a:r>
            <a:r>
              <a:rPr lang="zh-CN" altLang="en-US" sz="1600" dirty="0">
                <a:solidFill>
                  <a:srgbClr val="333333"/>
                </a:solidFill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任意类型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，只要唯一且不重复即可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4" name="圆角矩形 30"/>
          <p:cNvSpPr/>
          <p:nvPr/>
        </p:nvSpPr>
        <p:spPr>
          <a:xfrm>
            <a:off x="1297512" y="3945847"/>
            <a:ext cx="8814151" cy="512045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297512" y="4005827"/>
            <a:ext cx="8814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+mn-ea"/>
                <a:cs typeface="Open Sans" panose="020B0606030504020204" pitchFamily="34" charset="0"/>
              </a:rPr>
              <a:t>主键命名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：主键一般采用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identify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（标识）单词缩写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xxid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 |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xx_id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等，但没有强制要求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6" name="圆角矩形 30"/>
          <p:cNvSpPr/>
          <p:nvPr/>
        </p:nvSpPr>
        <p:spPr>
          <a:xfrm>
            <a:off x="1297511" y="4645357"/>
            <a:ext cx="8814151" cy="983310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297511" y="4705336"/>
            <a:ext cx="8814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+mn-ea"/>
                <a:cs typeface="Open Sans" panose="020B0606030504020204" pitchFamily="34" charset="0"/>
              </a:rPr>
              <a:t>主键索引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创建主键约束时，系统默认会在所在的列或列组合上建立对应的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主键索引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（能够根据主键查询的，就根据主键查询，效率更高）。如果删除主键约束了，主键约束对应的索引就自动删除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，主键索引固定命令：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PRIMARY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3.2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主键约束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实体（行）级约束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1547398" y="186894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solidFill>
                  <a:srgbClr val="FFFF00"/>
                </a:solidFill>
                <a:latin typeface="+mn-ea"/>
              </a:rPr>
              <a:t>学号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317172" y="2101902"/>
            <a:ext cx="48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/>
          <p:cNvSpPr/>
          <p:nvPr/>
        </p:nvSpPr>
        <p:spPr>
          <a:xfrm>
            <a:off x="2879128" y="1966820"/>
            <a:ext cx="779319" cy="2701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主键</a:t>
            </a:r>
            <a:endParaRPr lang="zh-CN" altLang="en-US" sz="1400" b="1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84922" y="2111768"/>
            <a:ext cx="48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399770" y="1927102"/>
            <a:ext cx="306531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主键应该唯一且不为空！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828799" y="2430948"/>
            <a:ext cx="0" cy="43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1293670" y="2963983"/>
            <a:ext cx="1023502" cy="2675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主键约束</a:t>
            </a:r>
            <a:endParaRPr lang="zh-CN" altLang="en-US" sz="1400" b="1" dirty="0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2428008" y="2430948"/>
            <a:ext cx="2476501" cy="64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3177001" y="2588544"/>
            <a:ext cx="1096294" cy="2701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确保 </a:t>
            </a:r>
            <a:r>
              <a:rPr lang="en-US" altLang="zh-CN" sz="1400" b="1" dirty="0"/>
              <a:t>| </a:t>
            </a:r>
            <a:r>
              <a:rPr lang="zh-CN" altLang="en-US" sz="1400" b="1" dirty="0"/>
              <a:t>规定</a:t>
            </a:r>
            <a:endParaRPr lang="zh-CN" altLang="en-US" sz="14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293670" y="3626439"/>
            <a:ext cx="10122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主键</a:t>
            </a:r>
            <a:r>
              <a:rPr lang="zh-CN" altLang="en-US" sz="1400" dirty="0">
                <a:latin typeface="+mn-ea"/>
              </a:rPr>
              <a:t>：确保行数据不重复的列，主键列应该唯一且不为空</a:t>
            </a:r>
            <a:endParaRPr lang="en-US" altLang="zh-CN" sz="1400" dirty="0">
              <a:latin typeface="+mn-ea"/>
            </a:endParaRPr>
          </a:p>
          <a:p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主键约束</a:t>
            </a:r>
            <a:r>
              <a:rPr lang="zh-CN" altLang="en-US" sz="1400" dirty="0">
                <a:latin typeface="+mn-ea"/>
              </a:rPr>
              <a:t>：针对主键列的数据约束和限制，确保主键列不会出现错误数据（保证唯一且不为空）</a:t>
            </a:r>
            <a:endParaRPr lang="en-US" altLang="zh-CN" sz="1400" dirty="0">
              <a:latin typeface="+mn-ea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0" y="4616660"/>
            <a:ext cx="973234" cy="973234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2434176" y="4687606"/>
            <a:ext cx="101226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主键列一定添加主键约束么？</a:t>
            </a:r>
            <a:endParaRPr lang="en-US" altLang="zh-CN" sz="14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endParaRPr lang="en-US" altLang="zh-CN" sz="14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14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没有主键约束，那么还是不是主键列呢？</a:t>
            </a:r>
            <a:endParaRPr lang="en-US" altLang="zh-CN" sz="14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3.2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主键约束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45478" y="2009567"/>
            <a:ext cx="3947147" cy="1949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 数据类型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primary key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#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列级模式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 数据类型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[constraint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约束名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]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primary key(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#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表级模式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实体（行）级约束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0039" y="1690009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建表时添加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478" y="4496111"/>
            <a:ext cx="3947147" cy="730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ADD PRIMARY KEY(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字段列表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 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字段列表可以是一个字段，也可以是多个字段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30039" y="4130322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建表后修改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3291" y="135717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66371" y="147126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83330" y="2240826"/>
            <a:ext cx="5235708" cy="792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删除主键约束和索引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drop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primary key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03743" y="1773565"/>
            <a:ext cx="5235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删除主键约束，不需要指定主键名，因为一个表只有一个主键，删除主键约束后，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非空还存在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唯一消失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3.3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自增长约束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65468" y="4300632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80908" y="3797797"/>
            <a:ext cx="4915092" cy="369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AUTO_INCREMENT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实体（行）级约束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5470" y="3459032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5468" y="1752085"/>
            <a:ext cx="43396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限定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某个整数类型字段，插入数据不显示维护，值自动增长！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1180908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050" dirty="0"/>
              <a:t>id</a:t>
            </a:r>
            <a:endParaRPr lang="zh-CN" altLang="en-US" sz="1050" dirty="0"/>
          </a:p>
        </p:txBody>
      </p:sp>
      <p:sp>
        <p:nvSpPr>
          <p:cNvPr id="12" name="任意多边形: 形状 11"/>
          <p:cNvSpPr/>
          <p:nvPr/>
        </p:nvSpPr>
        <p:spPr>
          <a:xfrm>
            <a:off x="1656364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050" dirty="0"/>
              <a:t>age</a:t>
            </a:r>
            <a:endParaRPr lang="zh-CN" altLang="en-US" sz="1050" dirty="0"/>
          </a:p>
        </p:txBody>
      </p:sp>
      <p:sp>
        <p:nvSpPr>
          <p:cNvPr id="15" name="任意多边形: 形状 14"/>
          <p:cNvSpPr/>
          <p:nvPr/>
        </p:nvSpPr>
        <p:spPr>
          <a:xfrm>
            <a:off x="2131819" y="2045546"/>
            <a:ext cx="600747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050" dirty="0"/>
              <a:t>phone</a:t>
            </a:r>
            <a:endParaRPr lang="zh-CN" altLang="en-US" sz="1050" dirty="0"/>
          </a:p>
        </p:txBody>
      </p:sp>
      <p:sp>
        <p:nvSpPr>
          <p:cNvPr id="20" name="任意多边形: 形状 19"/>
          <p:cNvSpPr/>
          <p:nvPr/>
        </p:nvSpPr>
        <p:spPr>
          <a:xfrm>
            <a:off x="1180908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任意多边形: 形状 23"/>
          <p:cNvSpPr/>
          <p:nvPr/>
        </p:nvSpPr>
        <p:spPr>
          <a:xfrm>
            <a:off x="1656364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2131819" y="2322237"/>
            <a:ext cx="600747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80908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任意多边形: 形状 36"/>
          <p:cNvSpPr/>
          <p:nvPr/>
        </p:nvSpPr>
        <p:spPr>
          <a:xfrm>
            <a:off x="1656364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2131819" y="2598927"/>
            <a:ext cx="600747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180908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1656364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>
            <a:off x="2131819" y="2875618"/>
            <a:ext cx="600747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>
            <a:off x="1180908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1656364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2131819" y="3152308"/>
            <a:ext cx="600747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180909" y="4798668"/>
            <a:ext cx="5613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200" dirty="0">
                <a:solidFill>
                  <a:srgbClr val="333333"/>
                </a:solidFill>
                <a:highlight>
                  <a:srgbClr val="00FFFF"/>
                </a:highlight>
                <a:latin typeface="Arial" panose="020B0604020202020204" pitchFamily="34" charset="0"/>
                <a:cs typeface="Open Sans" panose="020B0606030504020204" pitchFamily="34" charset="0"/>
              </a:rPr>
              <a:t>添加位置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Open Sans" panose="020B0606030504020204" pitchFamily="34" charset="0"/>
              </a:rPr>
              <a:t>：只能添加到键列（主键，唯一），普通列不可以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200" dirty="0">
                <a:solidFill>
                  <a:srgbClr val="333333"/>
                </a:solidFill>
                <a:highlight>
                  <a:srgbClr val="00FFFF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约束数量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：每一张表只能有一个自增长约束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200" dirty="0">
                <a:solidFill>
                  <a:srgbClr val="333333"/>
                </a:solidFill>
                <a:highlight>
                  <a:srgbClr val="00FFFF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数据类型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增加自增长约束的列必须是整数类型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特殊情况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：如果给自增长字段设置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或者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null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，列数据会自增长赋值，如果设置的是非零和非空数据，那么将真实设置值！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圆角矩形 30"/>
          <p:cNvSpPr/>
          <p:nvPr/>
        </p:nvSpPr>
        <p:spPr>
          <a:xfrm>
            <a:off x="1180908" y="4685403"/>
            <a:ext cx="5613344" cy="1170120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2844756" y="2721397"/>
            <a:ext cx="615136" cy="7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3572082" y="2552453"/>
            <a:ext cx="3222171" cy="3003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n-ea"/>
              </a:rPr>
              <a:t>id</a:t>
            </a:r>
            <a:r>
              <a:rPr lang="zh-CN" altLang="en-US" sz="1600" dirty="0">
                <a:latin typeface="+mn-ea"/>
              </a:rPr>
              <a:t>是主键列，且值自动增长</a:t>
            </a:r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3.3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自增长约束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66260" y="2051131"/>
            <a:ext cx="3947147" cy="1709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数据类型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primary key </a:t>
            </a:r>
            <a:r>
              <a:rPr lang="en-US" altLang="zh-CN" sz="1200" dirty="0" err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auto_increment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数据类型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unique key </a:t>
            </a:r>
            <a:r>
              <a:rPr lang="en-US" altLang="zh-CN" sz="1200" dirty="0" err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auto_increment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（行）级约束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821" y="1731573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建表时添加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6260" y="4288291"/>
            <a:ext cx="3947147" cy="44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数据类 </a:t>
            </a:r>
            <a:r>
              <a:rPr lang="en-US" altLang="zh-CN" sz="1200" dirty="0" err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auto_increment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0821" y="3922502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建表后修改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3291" y="135717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66371" y="147126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52158" y="1893155"/>
            <a:ext cx="5235708" cy="1224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#alter table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数据类型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auto_increment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给这个字段增加自增约束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数据类型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 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去掉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auto_increment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相当于删除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380480" y="1269294"/>
            <a:ext cx="2091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约束概述和分类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26921" y="1007684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380480" y="2284278"/>
            <a:ext cx="3911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域（列）级约束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26921" y="202266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380480" y="3299262"/>
            <a:ext cx="37739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实体（表）级约束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26921" y="3037652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6380480" y="4314246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26921" y="4052636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380480" y="5329230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约束常见面试题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26921" y="506762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4" y="3038456"/>
            <a:ext cx="44417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外键（参照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|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引用）约束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等线" panose="02010600030101010101" pitchFamily="2" charset="-122"/>
                <a:ea typeface="等线" panose="02010600030101010101" pitchFamily="2" charset="-122"/>
              </a:rPr>
              <a:t>什么是外键和外键约束？</a:t>
            </a:r>
            <a:endParaRPr lang="zh-CN" altLang="en-US" sz="15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45839" y="1806344"/>
            <a:ext cx="90697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学生表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2618518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3314709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" name="任意多边形: 形状 37"/>
          <p:cNvSpPr/>
          <p:nvPr/>
        </p:nvSpPr>
        <p:spPr>
          <a:xfrm>
            <a:off x="4010899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" name="任意多边形: 形状 40"/>
          <p:cNvSpPr/>
          <p:nvPr/>
        </p:nvSpPr>
        <p:spPr>
          <a:xfrm>
            <a:off x="2618518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3314709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7" name="任意多边形: 形状 46"/>
          <p:cNvSpPr/>
          <p:nvPr/>
        </p:nvSpPr>
        <p:spPr>
          <a:xfrm>
            <a:off x="4010899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2618518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3314709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6" name="任意多边形: 形状 55"/>
          <p:cNvSpPr/>
          <p:nvPr/>
        </p:nvSpPr>
        <p:spPr>
          <a:xfrm>
            <a:off x="4010899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65468" y="7234808"/>
            <a:ext cx="105809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+mn-ea"/>
              </a:rPr>
              <a:t>外键：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引用或参照其他表主键列值的列，我们称为外键，外键的值范围应当对应引用主键的值范围！！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3DBCB4"/>
                </a:highlight>
                <a:latin typeface="+mn-ea"/>
              </a:rPr>
              <a:t>外键约束：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外键应该引用主键的值，但是如果不添加约束，可能会出现错误数据，例如：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MySQL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数据，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3DBCB4"/>
                </a:highlight>
                <a:latin typeface="+mn-ea"/>
              </a:rPr>
              <a:t>外键约束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确保，外键必须且正确引用主键的值的限制！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1922326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00"/>
                </a:solidFill>
                <a:latin typeface="+mn-ea"/>
              </a:rPr>
              <a:t>sid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1922326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22326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35534" y="1806343"/>
            <a:ext cx="90697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分数表</a:t>
            </a:r>
            <a:endParaRPr lang="zh-CN" altLang="en-US" sz="1400" b="1" dirty="0"/>
          </a:p>
        </p:txBody>
      </p:sp>
      <p:sp>
        <p:nvSpPr>
          <p:cNvPr id="10" name="任意多边形: 形状 9"/>
          <p:cNvSpPr/>
          <p:nvPr/>
        </p:nvSpPr>
        <p:spPr>
          <a:xfrm>
            <a:off x="6908213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分数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7604404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学科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8300594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latin typeface="+mn-ea"/>
              </a:rPr>
              <a:t>sid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6908213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88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7604404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8300594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6" name="任意多边形: 形状 25"/>
          <p:cNvSpPr/>
          <p:nvPr/>
        </p:nvSpPr>
        <p:spPr>
          <a:xfrm>
            <a:off x="6908213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90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7604404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8300594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6212021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00"/>
                </a:solidFill>
                <a:latin typeface="+mn-ea"/>
              </a:rPr>
              <a:t>cid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6212021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6212021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6908214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60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6" name="任意多边形: 形状 35"/>
          <p:cNvSpPr/>
          <p:nvPr/>
        </p:nvSpPr>
        <p:spPr>
          <a:xfrm>
            <a:off x="7604405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MySQL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7" name="任意多边形: 形状 36"/>
          <p:cNvSpPr/>
          <p:nvPr/>
        </p:nvSpPr>
        <p:spPr>
          <a:xfrm>
            <a:off x="8300595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4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6212022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3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12770245" y="2202874"/>
            <a:ext cx="1693718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latin typeface="+mn-ea"/>
              </a:rPr>
              <a:t>1. </a:t>
            </a:r>
            <a:r>
              <a:rPr lang="zh-CN" altLang="en-US" sz="1050" dirty="0">
                <a:latin typeface="+mn-ea"/>
              </a:rPr>
              <a:t>二狗子</a:t>
            </a:r>
            <a:r>
              <a:rPr lang="en-US" altLang="zh-CN" sz="1050" dirty="0">
                <a:latin typeface="+mn-ea"/>
              </a:rPr>
              <a:t>Java</a:t>
            </a:r>
            <a:r>
              <a:rPr lang="zh-CN" altLang="en-US" sz="1050" dirty="0">
                <a:latin typeface="+mn-ea"/>
              </a:rPr>
              <a:t>考了多少分！</a:t>
            </a:r>
            <a:endParaRPr lang="zh-CN" altLang="en-US" sz="1050" dirty="0">
              <a:latin typeface="+mn-ea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12770245" y="2998310"/>
            <a:ext cx="1693718" cy="369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latin typeface="+mn-ea"/>
              </a:rPr>
              <a:t>2. 60</a:t>
            </a:r>
            <a:r>
              <a:rPr lang="zh-CN" altLang="en-US" sz="1050" dirty="0">
                <a:latin typeface="+mn-ea"/>
              </a:rPr>
              <a:t>分是谁的成绩？</a:t>
            </a:r>
            <a:endParaRPr lang="zh-CN" altLang="en-US" sz="105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783562" y="1684448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65509" y="-2307659"/>
            <a:ext cx="789701" cy="21658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/>
          <p:cNvCxnSpPr/>
          <p:nvPr/>
        </p:nvCxnSpPr>
        <p:spPr>
          <a:xfrm rot="5400000" flipH="1">
            <a:off x="5447872" y="4981363"/>
            <a:ext cx="393171" cy="6377393"/>
          </a:xfrm>
          <a:prstGeom prst="bentConnector3">
            <a:avLst>
              <a:gd name="adj1" fmla="val -951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5083348" y="8997271"/>
            <a:ext cx="1122218" cy="29094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n-ea"/>
              </a:rPr>
              <a:t>参照 </a:t>
            </a:r>
            <a:r>
              <a:rPr lang="en-US" altLang="zh-CN" sz="1400" dirty="0">
                <a:latin typeface="+mn-ea"/>
              </a:rPr>
              <a:t>| </a:t>
            </a:r>
            <a:r>
              <a:rPr lang="zh-CN" altLang="en-US" sz="1400" dirty="0">
                <a:latin typeface="+mn-ea"/>
              </a:rPr>
              <a:t>引用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-1757310" y="990775"/>
            <a:ext cx="821757" cy="20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6780088" y="-1011916"/>
            <a:ext cx="128124" cy="644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/>
          <p:cNvSpPr/>
          <p:nvPr/>
        </p:nvSpPr>
        <p:spPr>
          <a:xfrm>
            <a:off x="-2792186" y="845303"/>
            <a:ext cx="1011001" cy="2909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学生表主键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6537071" y="-1466630"/>
            <a:ext cx="1020801" cy="2909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分数表主键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9962848" y="-1187835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/>
          <p:cNvSpPr/>
          <p:nvPr/>
        </p:nvSpPr>
        <p:spPr>
          <a:xfrm>
            <a:off x="9962848" y="-1525181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外键（参照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|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引用）约束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等线" panose="02010600030101010101" pitchFamily="2" charset="-122"/>
                <a:ea typeface="等线" panose="02010600030101010101" pitchFamily="2" charset="-122"/>
              </a:rPr>
              <a:t>什么是外键和外键约束？</a:t>
            </a:r>
            <a:endParaRPr lang="zh-CN" altLang="en-US" sz="15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45839" y="1806344"/>
            <a:ext cx="90697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学生表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2618518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3314709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" name="任意多边形: 形状 37"/>
          <p:cNvSpPr/>
          <p:nvPr/>
        </p:nvSpPr>
        <p:spPr>
          <a:xfrm>
            <a:off x="4010899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" name="任意多边形: 形状 40"/>
          <p:cNvSpPr/>
          <p:nvPr/>
        </p:nvSpPr>
        <p:spPr>
          <a:xfrm>
            <a:off x="2618518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3314709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7" name="任意多边形: 形状 46"/>
          <p:cNvSpPr/>
          <p:nvPr/>
        </p:nvSpPr>
        <p:spPr>
          <a:xfrm>
            <a:off x="4010899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2618518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3314709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6" name="任意多边形: 形状 55"/>
          <p:cNvSpPr/>
          <p:nvPr/>
        </p:nvSpPr>
        <p:spPr>
          <a:xfrm>
            <a:off x="4010899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65468" y="7234808"/>
            <a:ext cx="105809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+mn-ea"/>
              </a:rPr>
              <a:t>外键：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引用或参照其他表主键列值的列，我们称为外键，外键的值范围应当对应引用主键的值范围！！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3DBCB4"/>
                </a:highlight>
                <a:latin typeface="+mn-ea"/>
              </a:rPr>
              <a:t>外键约束：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外键应该引用主键的值，但是如果不添加约束，可能会出现错误数据，例如：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MySQL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数据，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3DBCB4"/>
                </a:highlight>
                <a:latin typeface="+mn-ea"/>
              </a:rPr>
              <a:t>外键约束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确保，外键必须且正确引用主键的值的限制！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1922326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00"/>
                </a:solidFill>
                <a:latin typeface="+mn-ea"/>
              </a:rPr>
              <a:t>sid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1922326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22326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35534" y="1806343"/>
            <a:ext cx="90697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分数表</a:t>
            </a:r>
            <a:endParaRPr lang="zh-CN" altLang="en-US" sz="1400" b="1" dirty="0"/>
          </a:p>
        </p:txBody>
      </p:sp>
      <p:sp>
        <p:nvSpPr>
          <p:cNvPr id="10" name="任意多边形: 形状 9"/>
          <p:cNvSpPr/>
          <p:nvPr/>
        </p:nvSpPr>
        <p:spPr>
          <a:xfrm>
            <a:off x="6908213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分数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7604404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学科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8300594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latin typeface="+mn-ea"/>
              </a:rPr>
              <a:t>sid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6908213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88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7604404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8300594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6" name="任意多边形: 形状 25"/>
          <p:cNvSpPr/>
          <p:nvPr/>
        </p:nvSpPr>
        <p:spPr>
          <a:xfrm>
            <a:off x="6908213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90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7604404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8300594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6212021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00"/>
                </a:solidFill>
                <a:latin typeface="+mn-ea"/>
              </a:rPr>
              <a:t>cid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6212021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6212021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6908214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60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6" name="任意多边形: 形状 35"/>
          <p:cNvSpPr/>
          <p:nvPr/>
        </p:nvSpPr>
        <p:spPr>
          <a:xfrm>
            <a:off x="7604405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MySQL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7" name="任意多边形: 形状 36"/>
          <p:cNvSpPr/>
          <p:nvPr/>
        </p:nvSpPr>
        <p:spPr>
          <a:xfrm>
            <a:off x="8300595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4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6212022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3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9711850" y="2435827"/>
            <a:ext cx="1693718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latin typeface="+mn-ea"/>
              </a:rPr>
              <a:t>1. </a:t>
            </a:r>
            <a:r>
              <a:rPr lang="zh-CN" altLang="en-US" sz="1050" dirty="0">
                <a:latin typeface="+mn-ea"/>
              </a:rPr>
              <a:t>二狗子</a:t>
            </a:r>
            <a:r>
              <a:rPr lang="en-US" altLang="zh-CN" sz="1050" dirty="0">
                <a:latin typeface="+mn-ea"/>
              </a:rPr>
              <a:t>Java</a:t>
            </a:r>
            <a:r>
              <a:rPr lang="zh-CN" altLang="en-US" sz="1050" dirty="0">
                <a:latin typeface="+mn-ea"/>
              </a:rPr>
              <a:t>考了多少分！</a:t>
            </a:r>
            <a:endParaRPr lang="zh-CN" altLang="en-US" sz="1050" dirty="0">
              <a:latin typeface="+mn-ea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12770245" y="2998310"/>
            <a:ext cx="1693718" cy="369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latin typeface="+mn-ea"/>
              </a:rPr>
              <a:t>2. 60</a:t>
            </a:r>
            <a:r>
              <a:rPr lang="zh-CN" altLang="en-US" sz="1050" dirty="0">
                <a:latin typeface="+mn-ea"/>
              </a:rPr>
              <a:t>分是谁的成绩？</a:t>
            </a:r>
            <a:endParaRPr lang="zh-CN" altLang="en-US" sz="105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783562" y="1684448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65509" y="-2307659"/>
            <a:ext cx="789701" cy="21658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/>
          <p:cNvCxnSpPr/>
          <p:nvPr/>
        </p:nvCxnSpPr>
        <p:spPr>
          <a:xfrm rot="5400000" flipH="1">
            <a:off x="5447872" y="4981363"/>
            <a:ext cx="393171" cy="6377393"/>
          </a:xfrm>
          <a:prstGeom prst="bentConnector3">
            <a:avLst>
              <a:gd name="adj1" fmla="val -951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5083348" y="8997271"/>
            <a:ext cx="1122218" cy="29094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n-ea"/>
              </a:rPr>
              <a:t>参照 </a:t>
            </a:r>
            <a:r>
              <a:rPr lang="en-US" altLang="zh-CN" sz="1400" dirty="0">
                <a:latin typeface="+mn-ea"/>
              </a:rPr>
              <a:t>| </a:t>
            </a:r>
            <a:r>
              <a:rPr lang="zh-CN" altLang="en-US" sz="1400" dirty="0">
                <a:latin typeface="+mn-ea"/>
              </a:rPr>
              <a:t>引用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-1757310" y="990775"/>
            <a:ext cx="821757" cy="20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6780088" y="-1011916"/>
            <a:ext cx="128124" cy="644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/>
          <p:cNvSpPr/>
          <p:nvPr/>
        </p:nvSpPr>
        <p:spPr>
          <a:xfrm>
            <a:off x="-2792186" y="845303"/>
            <a:ext cx="1011001" cy="2909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学生表主键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6537071" y="-1466630"/>
            <a:ext cx="1020801" cy="2909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分数表主键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9962848" y="-1187835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/>
          <p:cNvSpPr/>
          <p:nvPr/>
        </p:nvSpPr>
        <p:spPr>
          <a:xfrm>
            <a:off x="9962848" y="-1525181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外键（参照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|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引用）约束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等线" panose="02010600030101010101" pitchFamily="2" charset="-122"/>
                <a:ea typeface="等线" panose="02010600030101010101" pitchFamily="2" charset="-122"/>
              </a:rPr>
              <a:t>什么是外键和外键约束？</a:t>
            </a:r>
            <a:endParaRPr lang="zh-CN" altLang="en-US" sz="15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45839" y="1806344"/>
            <a:ext cx="90697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学生表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2618518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3314709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" name="任意多边形: 形状 37"/>
          <p:cNvSpPr/>
          <p:nvPr/>
        </p:nvSpPr>
        <p:spPr>
          <a:xfrm>
            <a:off x="4010899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" name="任意多边形: 形状 40"/>
          <p:cNvSpPr/>
          <p:nvPr/>
        </p:nvSpPr>
        <p:spPr>
          <a:xfrm>
            <a:off x="2618518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3314709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7" name="任意多边形: 形状 46"/>
          <p:cNvSpPr/>
          <p:nvPr/>
        </p:nvSpPr>
        <p:spPr>
          <a:xfrm>
            <a:off x="4010899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2618518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3314709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6" name="任意多边形: 形状 55"/>
          <p:cNvSpPr/>
          <p:nvPr/>
        </p:nvSpPr>
        <p:spPr>
          <a:xfrm>
            <a:off x="4010899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65468" y="7234808"/>
            <a:ext cx="105809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+mn-ea"/>
              </a:rPr>
              <a:t>外键：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引用或参照其他表主键列值的列，我们称为外键，外键的值范围应当对应引用主键的值范围！！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3DBCB4"/>
                </a:highlight>
                <a:latin typeface="+mn-ea"/>
              </a:rPr>
              <a:t>外键约束：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外键应该引用主键的值，但是如果不添加约束，可能会出现错误数据，例如：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MySQL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数据，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3DBCB4"/>
                </a:highlight>
                <a:latin typeface="+mn-ea"/>
              </a:rPr>
              <a:t>外键约束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确保，外键必须且正确引用主键的值的限制！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1922326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00"/>
                </a:solidFill>
                <a:latin typeface="+mn-ea"/>
              </a:rPr>
              <a:t>sid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1922326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22326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35534" y="1806343"/>
            <a:ext cx="90697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分数表</a:t>
            </a:r>
            <a:endParaRPr lang="zh-CN" altLang="en-US" sz="1400" b="1" dirty="0"/>
          </a:p>
        </p:txBody>
      </p:sp>
      <p:sp>
        <p:nvSpPr>
          <p:cNvPr id="10" name="任意多边形: 形状 9"/>
          <p:cNvSpPr/>
          <p:nvPr/>
        </p:nvSpPr>
        <p:spPr>
          <a:xfrm>
            <a:off x="6908213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分数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7604404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学科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8300594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latin typeface="+mn-ea"/>
              </a:rPr>
              <a:t>sid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6908213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88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7604404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8300594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6" name="任意多边形: 形状 25"/>
          <p:cNvSpPr/>
          <p:nvPr/>
        </p:nvSpPr>
        <p:spPr>
          <a:xfrm>
            <a:off x="6908213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90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7604404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8300594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6212021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00"/>
                </a:solidFill>
                <a:latin typeface="+mn-ea"/>
              </a:rPr>
              <a:t>cid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6212021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6212021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6908214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60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6" name="任意多边形: 形状 35"/>
          <p:cNvSpPr/>
          <p:nvPr/>
        </p:nvSpPr>
        <p:spPr>
          <a:xfrm>
            <a:off x="7604405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MySQL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7" name="任意多边形: 形状 36"/>
          <p:cNvSpPr/>
          <p:nvPr/>
        </p:nvSpPr>
        <p:spPr>
          <a:xfrm>
            <a:off x="8300595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4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6212022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3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9711850" y="2435827"/>
            <a:ext cx="1693718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latin typeface="+mn-ea"/>
              </a:rPr>
              <a:t>1. </a:t>
            </a:r>
            <a:r>
              <a:rPr lang="zh-CN" altLang="en-US" sz="1050" dirty="0">
                <a:latin typeface="+mn-ea"/>
              </a:rPr>
              <a:t>二狗子</a:t>
            </a:r>
            <a:r>
              <a:rPr lang="en-US" altLang="zh-CN" sz="1050" dirty="0">
                <a:latin typeface="+mn-ea"/>
              </a:rPr>
              <a:t>Java</a:t>
            </a:r>
            <a:r>
              <a:rPr lang="zh-CN" altLang="en-US" sz="1050" dirty="0">
                <a:latin typeface="+mn-ea"/>
              </a:rPr>
              <a:t>考了多少分！</a:t>
            </a:r>
            <a:endParaRPr lang="zh-CN" altLang="en-US" sz="1050" dirty="0">
              <a:latin typeface="+mn-ea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12770245" y="2998310"/>
            <a:ext cx="1693718" cy="369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latin typeface="+mn-ea"/>
              </a:rPr>
              <a:t>2. 60</a:t>
            </a:r>
            <a:r>
              <a:rPr lang="zh-CN" altLang="en-US" sz="1050" dirty="0">
                <a:latin typeface="+mn-ea"/>
              </a:rPr>
              <a:t>分是谁的成绩？</a:t>
            </a:r>
            <a:endParaRPr lang="zh-CN" altLang="en-US" sz="105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8332" y="2061026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253838" y="2051785"/>
            <a:ext cx="789701" cy="21658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/>
          <p:cNvCxnSpPr/>
          <p:nvPr/>
        </p:nvCxnSpPr>
        <p:spPr>
          <a:xfrm rot="5400000" flipH="1">
            <a:off x="5301337" y="873558"/>
            <a:ext cx="393171" cy="6377393"/>
          </a:xfrm>
          <a:prstGeom prst="bentConnector3">
            <a:avLst>
              <a:gd name="adj1" fmla="val -951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5089803" y="4751565"/>
            <a:ext cx="1122218" cy="29094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n-ea"/>
              </a:rPr>
              <a:t>参照 </a:t>
            </a:r>
            <a:r>
              <a:rPr lang="en-US" altLang="zh-CN" sz="1400" dirty="0">
                <a:latin typeface="+mn-ea"/>
              </a:rPr>
              <a:t>| </a:t>
            </a:r>
            <a:r>
              <a:rPr lang="zh-CN" altLang="en-US" sz="1400" dirty="0">
                <a:latin typeface="+mn-ea"/>
              </a:rPr>
              <a:t>引用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-1757310" y="990775"/>
            <a:ext cx="821757" cy="20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6780088" y="-1011916"/>
            <a:ext cx="128124" cy="644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/>
          <p:cNvSpPr/>
          <p:nvPr/>
        </p:nvSpPr>
        <p:spPr>
          <a:xfrm>
            <a:off x="-2792186" y="845303"/>
            <a:ext cx="1011001" cy="2909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学生表主键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6537071" y="-1466630"/>
            <a:ext cx="1020801" cy="2909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分数表主键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9962848" y="-1187835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/>
          <p:cNvSpPr/>
          <p:nvPr/>
        </p:nvSpPr>
        <p:spPr>
          <a:xfrm>
            <a:off x="9962848" y="-1525181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5" y="3038456"/>
            <a:ext cx="36935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约束概述和分类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外键（参照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|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引用）约束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等线" panose="02010600030101010101" pitchFamily="2" charset="-122"/>
                <a:ea typeface="等线" panose="02010600030101010101" pitchFamily="2" charset="-122"/>
              </a:rPr>
              <a:t>什么是外键和外键约束？</a:t>
            </a:r>
            <a:endParaRPr lang="zh-CN" altLang="en-US" sz="15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45839" y="1806344"/>
            <a:ext cx="90697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学生表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2618518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3314709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" name="任意多边形: 形状 37"/>
          <p:cNvSpPr/>
          <p:nvPr/>
        </p:nvSpPr>
        <p:spPr>
          <a:xfrm>
            <a:off x="4010899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" name="任意多边形: 形状 40"/>
          <p:cNvSpPr/>
          <p:nvPr/>
        </p:nvSpPr>
        <p:spPr>
          <a:xfrm>
            <a:off x="2618518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3314709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7" name="任意多边形: 形状 46"/>
          <p:cNvSpPr/>
          <p:nvPr/>
        </p:nvSpPr>
        <p:spPr>
          <a:xfrm>
            <a:off x="4010899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2618518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3314709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6" name="任意多边形: 形状 55"/>
          <p:cNvSpPr/>
          <p:nvPr/>
        </p:nvSpPr>
        <p:spPr>
          <a:xfrm>
            <a:off x="4010899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65468" y="7234808"/>
            <a:ext cx="105809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+mn-ea"/>
              </a:rPr>
              <a:t>外键：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引用或参照其他表主键列值的列，我们称为外键，外键的值范围应当对应引用主键的值范围！！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3DBCB4"/>
                </a:highlight>
                <a:latin typeface="+mn-ea"/>
              </a:rPr>
              <a:t>外键约束：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外键应该引用主键的值，但是如果不添加约束，可能会出现错误数据，例如：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MySQL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数据，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3DBCB4"/>
                </a:highlight>
                <a:latin typeface="+mn-ea"/>
              </a:rPr>
              <a:t>外键约束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确保，外键必须且正确引用主键的值的限制！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1922326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00"/>
                </a:solidFill>
                <a:latin typeface="+mn-ea"/>
              </a:rPr>
              <a:t>sid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1922326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22326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35534" y="1806343"/>
            <a:ext cx="90697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分数表</a:t>
            </a:r>
            <a:endParaRPr lang="zh-CN" altLang="en-US" sz="1400" b="1" dirty="0"/>
          </a:p>
        </p:txBody>
      </p:sp>
      <p:sp>
        <p:nvSpPr>
          <p:cNvPr id="10" name="任意多边形: 形状 9"/>
          <p:cNvSpPr/>
          <p:nvPr/>
        </p:nvSpPr>
        <p:spPr>
          <a:xfrm>
            <a:off x="6908213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分数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7604404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学科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8300594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latin typeface="+mn-ea"/>
              </a:rPr>
              <a:t>sid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6908213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88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7604404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8300594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6" name="任意多边形: 形状 25"/>
          <p:cNvSpPr/>
          <p:nvPr/>
        </p:nvSpPr>
        <p:spPr>
          <a:xfrm>
            <a:off x="6908213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90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7604404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8300594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6212021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00"/>
                </a:solidFill>
                <a:latin typeface="+mn-ea"/>
              </a:rPr>
              <a:t>cid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6212021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6212021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6908214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60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6" name="任意多边形: 形状 35"/>
          <p:cNvSpPr/>
          <p:nvPr/>
        </p:nvSpPr>
        <p:spPr>
          <a:xfrm>
            <a:off x="7604405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MySQL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7" name="任意多边形: 形状 36"/>
          <p:cNvSpPr/>
          <p:nvPr/>
        </p:nvSpPr>
        <p:spPr>
          <a:xfrm>
            <a:off x="8300595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4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6212022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3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9711850" y="2435827"/>
            <a:ext cx="1693718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latin typeface="+mn-ea"/>
              </a:rPr>
              <a:t>1. </a:t>
            </a:r>
            <a:r>
              <a:rPr lang="zh-CN" altLang="en-US" sz="1050" dirty="0">
                <a:latin typeface="+mn-ea"/>
              </a:rPr>
              <a:t>二狗子</a:t>
            </a:r>
            <a:r>
              <a:rPr lang="en-US" altLang="zh-CN" sz="1050" dirty="0">
                <a:latin typeface="+mn-ea"/>
              </a:rPr>
              <a:t>Java</a:t>
            </a:r>
            <a:r>
              <a:rPr lang="zh-CN" altLang="en-US" sz="1050" dirty="0">
                <a:latin typeface="+mn-ea"/>
              </a:rPr>
              <a:t>考了多少分！</a:t>
            </a:r>
            <a:endParaRPr lang="zh-CN" altLang="en-US" sz="1050" dirty="0">
              <a:latin typeface="+mn-ea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12770245" y="2998310"/>
            <a:ext cx="1693718" cy="369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latin typeface="+mn-ea"/>
              </a:rPr>
              <a:t>2. 60</a:t>
            </a:r>
            <a:r>
              <a:rPr lang="zh-CN" altLang="en-US" sz="1050" dirty="0">
                <a:latin typeface="+mn-ea"/>
              </a:rPr>
              <a:t>分是谁的成绩？</a:t>
            </a:r>
            <a:endParaRPr lang="zh-CN" altLang="en-US" sz="105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8332" y="2061026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253838" y="2051785"/>
            <a:ext cx="789701" cy="21658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/>
          <p:cNvCxnSpPr/>
          <p:nvPr/>
        </p:nvCxnSpPr>
        <p:spPr>
          <a:xfrm rot="5400000" flipH="1">
            <a:off x="5301337" y="873558"/>
            <a:ext cx="393171" cy="6377393"/>
          </a:xfrm>
          <a:prstGeom prst="bentConnector3">
            <a:avLst>
              <a:gd name="adj1" fmla="val -951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5089803" y="4751565"/>
            <a:ext cx="1122218" cy="29094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n-ea"/>
              </a:rPr>
              <a:t>参照 </a:t>
            </a:r>
            <a:r>
              <a:rPr lang="en-US" altLang="zh-CN" sz="1400" dirty="0">
                <a:latin typeface="+mn-ea"/>
              </a:rPr>
              <a:t>| </a:t>
            </a:r>
            <a:r>
              <a:rPr lang="zh-CN" altLang="en-US" sz="1400" dirty="0">
                <a:latin typeface="+mn-ea"/>
              </a:rPr>
              <a:t>引用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329608" y="2146051"/>
            <a:ext cx="821757" cy="20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6569304" y="1714910"/>
            <a:ext cx="128124" cy="644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/>
          <p:cNvSpPr/>
          <p:nvPr/>
        </p:nvSpPr>
        <p:spPr>
          <a:xfrm>
            <a:off x="304482" y="1983124"/>
            <a:ext cx="1011001" cy="2909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学生表主键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6235507" y="1386521"/>
            <a:ext cx="1020801" cy="2909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分数表主键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9962848" y="-1187835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/>
          <p:cNvSpPr/>
          <p:nvPr/>
        </p:nvSpPr>
        <p:spPr>
          <a:xfrm>
            <a:off x="9962848" y="-1525181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外键（参照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|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引用）约束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等线" panose="02010600030101010101" pitchFamily="2" charset="-122"/>
                <a:ea typeface="等线" panose="02010600030101010101" pitchFamily="2" charset="-122"/>
              </a:rPr>
              <a:t>什么是外键和外键约束？</a:t>
            </a:r>
            <a:endParaRPr lang="zh-CN" altLang="en-US" sz="15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45839" y="1806344"/>
            <a:ext cx="90697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学生表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2618518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3314709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" name="任意多边形: 形状 37"/>
          <p:cNvSpPr/>
          <p:nvPr/>
        </p:nvSpPr>
        <p:spPr>
          <a:xfrm>
            <a:off x="4010899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" name="任意多边形: 形状 40"/>
          <p:cNvSpPr/>
          <p:nvPr/>
        </p:nvSpPr>
        <p:spPr>
          <a:xfrm>
            <a:off x="2618518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3314709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7" name="任意多边形: 形状 46"/>
          <p:cNvSpPr/>
          <p:nvPr/>
        </p:nvSpPr>
        <p:spPr>
          <a:xfrm>
            <a:off x="4010899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2618518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3314709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6" name="任意多边形: 形状 55"/>
          <p:cNvSpPr/>
          <p:nvPr/>
        </p:nvSpPr>
        <p:spPr>
          <a:xfrm>
            <a:off x="4010899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269658" y="5390249"/>
            <a:ext cx="10580915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+mn-ea"/>
              </a:rPr>
              <a:t>外键：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引用或参照其他表主键列值的列，我们称为外键，外键的值范围应当对应引用主键的值范围！！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1922326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00"/>
                </a:solidFill>
                <a:latin typeface="+mn-ea"/>
              </a:rPr>
              <a:t>sid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1922326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22326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35534" y="1806343"/>
            <a:ext cx="90697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分数表</a:t>
            </a:r>
            <a:endParaRPr lang="zh-CN" altLang="en-US" sz="1400" b="1" dirty="0"/>
          </a:p>
        </p:txBody>
      </p:sp>
      <p:sp>
        <p:nvSpPr>
          <p:cNvPr id="10" name="任意多边形: 形状 9"/>
          <p:cNvSpPr/>
          <p:nvPr/>
        </p:nvSpPr>
        <p:spPr>
          <a:xfrm>
            <a:off x="6908213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分数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7604404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学科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8300594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latin typeface="+mn-ea"/>
              </a:rPr>
              <a:t>sid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6908213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88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7604404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8300594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6" name="任意多边形: 形状 25"/>
          <p:cNvSpPr/>
          <p:nvPr/>
        </p:nvSpPr>
        <p:spPr>
          <a:xfrm>
            <a:off x="6908213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90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7604404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8300594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6212021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00"/>
                </a:solidFill>
                <a:latin typeface="+mn-ea"/>
              </a:rPr>
              <a:t>cid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6212021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6212021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6908214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60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6" name="任意多边形: 形状 35"/>
          <p:cNvSpPr/>
          <p:nvPr/>
        </p:nvSpPr>
        <p:spPr>
          <a:xfrm>
            <a:off x="7604405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MySQL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7" name="任意多边形: 形状 36"/>
          <p:cNvSpPr/>
          <p:nvPr/>
        </p:nvSpPr>
        <p:spPr>
          <a:xfrm>
            <a:off x="8300595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4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6212022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3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9711850" y="2435827"/>
            <a:ext cx="1693718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latin typeface="+mn-ea"/>
              </a:rPr>
              <a:t>1. </a:t>
            </a:r>
            <a:r>
              <a:rPr lang="zh-CN" altLang="en-US" sz="1050" dirty="0">
                <a:latin typeface="+mn-ea"/>
              </a:rPr>
              <a:t>二狗子</a:t>
            </a:r>
            <a:r>
              <a:rPr lang="en-US" altLang="zh-CN" sz="1050" dirty="0">
                <a:latin typeface="+mn-ea"/>
              </a:rPr>
              <a:t>Java</a:t>
            </a:r>
            <a:r>
              <a:rPr lang="zh-CN" altLang="en-US" sz="1050" dirty="0">
                <a:latin typeface="+mn-ea"/>
              </a:rPr>
              <a:t>考了多少分！</a:t>
            </a:r>
            <a:endParaRPr lang="zh-CN" altLang="en-US" sz="1050" dirty="0">
              <a:latin typeface="+mn-ea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12770245" y="2998310"/>
            <a:ext cx="1693718" cy="369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latin typeface="+mn-ea"/>
              </a:rPr>
              <a:t>2. 60</a:t>
            </a:r>
            <a:r>
              <a:rPr lang="zh-CN" altLang="en-US" sz="1050" dirty="0">
                <a:latin typeface="+mn-ea"/>
              </a:rPr>
              <a:t>分是谁的成绩？</a:t>
            </a:r>
            <a:endParaRPr lang="zh-CN" altLang="en-US" sz="105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8332" y="2061026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253838" y="2051785"/>
            <a:ext cx="789701" cy="21658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/>
          <p:cNvCxnSpPr/>
          <p:nvPr/>
        </p:nvCxnSpPr>
        <p:spPr>
          <a:xfrm rot="5400000" flipH="1">
            <a:off x="5301337" y="873558"/>
            <a:ext cx="393171" cy="6377393"/>
          </a:xfrm>
          <a:prstGeom prst="bentConnector3">
            <a:avLst>
              <a:gd name="adj1" fmla="val -951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5089803" y="4751565"/>
            <a:ext cx="1122218" cy="29094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n-ea"/>
              </a:rPr>
              <a:t>参照 </a:t>
            </a:r>
            <a:r>
              <a:rPr lang="en-US" altLang="zh-CN" sz="1400" dirty="0">
                <a:latin typeface="+mn-ea"/>
              </a:rPr>
              <a:t>| </a:t>
            </a:r>
            <a:r>
              <a:rPr lang="zh-CN" altLang="en-US" sz="1400" dirty="0">
                <a:latin typeface="+mn-ea"/>
              </a:rPr>
              <a:t>引用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329608" y="2146051"/>
            <a:ext cx="821757" cy="20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6569304" y="1714910"/>
            <a:ext cx="128124" cy="644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/>
          <p:cNvSpPr/>
          <p:nvPr/>
        </p:nvSpPr>
        <p:spPr>
          <a:xfrm>
            <a:off x="304482" y="1983124"/>
            <a:ext cx="1011001" cy="2909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学生表主键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6235507" y="1386521"/>
            <a:ext cx="1020801" cy="2909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分数表主键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8800663" y="1829369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/>
          <p:cNvSpPr/>
          <p:nvPr/>
        </p:nvSpPr>
        <p:spPr>
          <a:xfrm>
            <a:off x="8977257" y="1491940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65468" y="8030245"/>
            <a:ext cx="10580915" cy="5232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3DBCB4"/>
                </a:highlight>
                <a:latin typeface="+mn-ea"/>
              </a:rPr>
              <a:t>外键约束：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外键应该引用主键的值，但是如果不添加约束，可能会出现错误数据，例如：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MySQL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数据，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3DBCB4"/>
                </a:highlight>
                <a:latin typeface="+mn-ea"/>
              </a:rPr>
              <a:t>外键约束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确保，外键必须且正确引用主键的值的限制！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外键（参照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|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引用）约束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等线" panose="02010600030101010101" pitchFamily="2" charset="-122"/>
                <a:ea typeface="等线" panose="02010600030101010101" pitchFamily="2" charset="-122"/>
              </a:rPr>
              <a:t>什么是外键和外键约束？</a:t>
            </a:r>
            <a:endParaRPr lang="zh-CN" altLang="en-US" sz="15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45839" y="1806344"/>
            <a:ext cx="90697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学生表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2618518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3314709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" name="任意多边形: 形状 37"/>
          <p:cNvSpPr/>
          <p:nvPr/>
        </p:nvSpPr>
        <p:spPr>
          <a:xfrm>
            <a:off x="4010899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" name="任意多边形: 形状 40"/>
          <p:cNvSpPr/>
          <p:nvPr/>
        </p:nvSpPr>
        <p:spPr>
          <a:xfrm>
            <a:off x="2618518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3314709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7" name="任意多边形: 形状 46"/>
          <p:cNvSpPr/>
          <p:nvPr/>
        </p:nvSpPr>
        <p:spPr>
          <a:xfrm>
            <a:off x="4010899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2618518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3314709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6" name="任意多边形: 形状 55"/>
          <p:cNvSpPr/>
          <p:nvPr/>
        </p:nvSpPr>
        <p:spPr>
          <a:xfrm>
            <a:off x="4010899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269658" y="5390249"/>
            <a:ext cx="10580915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+mn-ea"/>
              </a:rPr>
              <a:t>外键：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引用或参照其他表主键列值的列，我们称为外键，外键的值范围应当对应引用主键的值范围！！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1922326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00"/>
                </a:solidFill>
                <a:latin typeface="+mn-ea"/>
              </a:rPr>
              <a:t>sid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1922326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22326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35534" y="1806343"/>
            <a:ext cx="90697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分数表</a:t>
            </a:r>
            <a:endParaRPr lang="zh-CN" altLang="en-US" sz="1400" b="1" dirty="0"/>
          </a:p>
        </p:txBody>
      </p:sp>
      <p:sp>
        <p:nvSpPr>
          <p:cNvPr id="10" name="任意多边形: 形状 9"/>
          <p:cNvSpPr/>
          <p:nvPr/>
        </p:nvSpPr>
        <p:spPr>
          <a:xfrm>
            <a:off x="6908213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分数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7604404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学科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8300594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latin typeface="+mn-ea"/>
              </a:rPr>
              <a:t>sid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6908213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88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7604404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8300594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6" name="任意多边形: 形状 25"/>
          <p:cNvSpPr/>
          <p:nvPr/>
        </p:nvSpPr>
        <p:spPr>
          <a:xfrm>
            <a:off x="6908213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90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7604404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8300594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6212021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00"/>
                </a:solidFill>
                <a:latin typeface="+mn-ea"/>
              </a:rPr>
              <a:t>cid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6212021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6212021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6908214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60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6" name="任意多边形: 形状 35"/>
          <p:cNvSpPr/>
          <p:nvPr/>
        </p:nvSpPr>
        <p:spPr>
          <a:xfrm>
            <a:off x="7604405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MySQL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7" name="任意多边形: 形状 36"/>
          <p:cNvSpPr/>
          <p:nvPr/>
        </p:nvSpPr>
        <p:spPr>
          <a:xfrm>
            <a:off x="8300595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4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6212022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3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9711850" y="2435827"/>
            <a:ext cx="1693718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latin typeface="+mn-ea"/>
              </a:rPr>
              <a:t>1. </a:t>
            </a:r>
            <a:r>
              <a:rPr lang="zh-CN" altLang="en-US" sz="1050" dirty="0">
                <a:latin typeface="+mn-ea"/>
              </a:rPr>
              <a:t>二狗子</a:t>
            </a:r>
            <a:r>
              <a:rPr lang="en-US" altLang="zh-CN" sz="1050" dirty="0">
                <a:latin typeface="+mn-ea"/>
              </a:rPr>
              <a:t>Java</a:t>
            </a:r>
            <a:r>
              <a:rPr lang="zh-CN" altLang="en-US" sz="1050" dirty="0">
                <a:latin typeface="+mn-ea"/>
              </a:rPr>
              <a:t>考了多少分！</a:t>
            </a:r>
            <a:endParaRPr lang="zh-CN" altLang="en-US" sz="1050" dirty="0">
              <a:latin typeface="+mn-ea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9753090" y="3189500"/>
            <a:ext cx="1693718" cy="369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latin typeface="+mn-ea"/>
              </a:rPr>
              <a:t>2. 60</a:t>
            </a:r>
            <a:r>
              <a:rPr lang="zh-CN" altLang="en-US" sz="1050" dirty="0">
                <a:latin typeface="+mn-ea"/>
              </a:rPr>
              <a:t>分是谁的成绩？</a:t>
            </a:r>
            <a:endParaRPr lang="zh-CN" altLang="en-US" sz="105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8332" y="2061026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253838" y="2051785"/>
            <a:ext cx="789701" cy="21658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/>
          <p:cNvCxnSpPr/>
          <p:nvPr/>
        </p:nvCxnSpPr>
        <p:spPr>
          <a:xfrm rot="5400000" flipH="1">
            <a:off x="5301337" y="873558"/>
            <a:ext cx="393171" cy="6377393"/>
          </a:xfrm>
          <a:prstGeom prst="bentConnector3">
            <a:avLst>
              <a:gd name="adj1" fmla="val -951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5089803" y="4751565"/>
            <a:ext cx="1122218" cy="29094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n-ea"/>
              </a:rPr>
              <a:t>参照 </a:t>
            </a:r>
            <a:r>
              <a:rPr lang="en-US" altLang="zh-CN" sz="1400" dirty="0">
                <a:latin typeface="+mn-ea"/>
              </a:rPr>
              <a:t>| </a:t>
            </a:r>
            <a:r>
              <a:rPr lang="zh-CN" altLang="en-US" sz="1400" dirty="0">
                <a:latin typeface="+mn-ea"/>
              </a:rPr>
              <a:t>引用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329608" y="2146051"/>
            <a:ext cx="821757" cy="20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6569304" y="1714910"/>
            <a:ext cx="128124" cy="644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/>
          <p:cNvSpPr/>
          <p:nvPr/>
        </p:nvSpPr>
        <p:spPr>
          <a:xfrm>
            <a:off x="304482" y="1983124"/>
            <a:ext cx="1011001" cy="2909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学生表主键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6235507" y="1386521"/>
            <a:ext cx="1020801" cy="2909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分数表主键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8800663" y="1829369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/>
          <p:cNvSpPr/>
          <p:nvPr/>
        </p:nvSpPr>
        <p:spPr>
          <a:xfrm>
            <a:off x="8977257" y="1491940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69303" y="5848385"/>
            <a:ext cx="10580915" cy="5232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3DBCB4"/>
                </a:highlight>
                <a:latin typeface="+mn-ea"/>
              </a:rPr>
              <a:t>外键约束：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外键应该引用主键的值，但是如果不添加约束，可能会出现错误数据，例如：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MySQL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数据，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3DBCB4"/>
                </a:highlight>
                <a:latin typeface="+mn-ea"/>
              </a:rPr>
              <a:t>外键约束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确保，外键必须且正确引用主键的值的限制！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等线" panose="02010600030101010101" pitchFamily="2" charset="-122"/>
                <a:ea typeface="等线" panose="02010600030101010101" pitchFamily="2" charset="-122"/>
              </a:rPr>
              <a:t>外键细节说明</a:t>
            </a:r>
            <a:endParaRPr lang="zh-CN" altLang="en-US" sz="15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圆角矩形 30"/>
          <p:cNvSpPr/>
          <p:nvPr/>
        </p:nvSpPr>
        <p:spPr>
          <a:xfrm>
            <a:off x="1285811" y="1870796"/>
            <a:ext cx="8814151" cy="544625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1285810" y="1929310"/>
            <a:ext cx="8814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600" dirty="0">
                <a:solidFill>
                  <a:srgbClr val="333333"/>
                </a:solidFill>
                <a:highlight>
                  <a:srgbClr val="00FFFF"/>
                </a:highlight>
                <a:latin typeface="+mn-ea"/>
                <a:cs typeface="Open Sans" panose="020B0606030504020204" pitchFamily="34" charset="0"/>
              </a:rPr>
              <a:t>外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FF"/>
                </a:highlight>
                <a:latin typeface="+mn-ea"/>
                <a:cs typeface="Open Sans" panose="020B0606030504020204" pitchFamily="34" charset="0"/>
              </a:rPr>
              <a:t>键数量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：每个表中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可以包含</a:t>
            </a:r>
            <a:r>
              <a:rPr lang="zh-CN" altLang="en-US" sz="1600" dirty="0">
                <a:solidFill>
                  <a:srgbClr val="333333"/>
                </a:solidFill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多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个</a:t>
            </a:r>
            <a:r>
              <a:rPr lang="zh-CN" altLang="en-US" sz="1600" dirty="0">
                <a:solidFill>
                  <a:srgbClr val="333333"/>
                </a:solidFill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外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键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8" name="圆角矩形 30"/>
          <p:cNvSpPr/>
          <p:nvPr/>
        </p:nvSpPr>
        <p:spPr>
          <a:xfrm>
            <a:off x="1297514" y="2561846"/>
            <a:ext cx="8814151" cy="403115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297514" y="2617813"/>
            <a:ext cx="8814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600" dirty="0">
                <a:solidFill>
                  <a:srgbClr val="333333"/>
                </a:solidFill>
                <a:highlight>
                  <a:srgbClr val="00FFFF"/>
                </a:highlight>
                <a:latin typeface="+mn-ea"/>
                <a:cs typeface="Open Sans" panose="020B0606030504020204" pitchFamily="34" charset="0"/>
              </a:rPr>
              <a:t>外键跨表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：外键是跨表引用其他表的主键，被引用为主表（学生），外键表为子表（分数）。</a:t>
            </a:r>
            <a:endParaRPr lang="en-US" altLang="zh-CN" sz="16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2" name="圆角矩形 30"/>
          <p:cNvSpPr/>
          <p:nvPr/>
        </p:nvSpPr>
        <p:spPr>
          <a:xfrm>
            <a:off x="1297513" y="3144391"/>
            <a:ext cx="8814151" cy="497028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297513" y="3189353"/>
            <a:ext cx="8814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600" dirty="0">
                <a:solidFill>
                  <a:srgbClr val="333333"/>
                </a:solidFill>
                <a:highlight>
                  <a:srgbClr val="00FFFF"/>
                </a:highlight>
                <a:latin typeface="+mn-ea"/>
                <a:cs typeface="Open Sans" panose="020B0606030504020204" pitchFamily="34" charset="0"/>
              </a:rPr>
              <a:t>外键类型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：外键类型不能是</a:t>
            </a:r>
            <a:r>
              <a:rPr lang="zh-CN" altLang="en-US" sz="1600" dirty="0">
                <a:solidFill>
                  <a:srgbClr val="333333"/>
                </a:solidFill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任意类型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，应该和主键类型对应，尽量命名相同！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4" name="圆角矩形 30"/>
          <p:cNvSpPr/>
          <p:nvPr/>
        </p:nvSpPr>
        <p:spPr>
          <a:xfrm>
            <a:off x="1297512" y="3850150"/>
            <a:ext cx="8814151" cy="398534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297512" y="3910129"/>
            <a:ext cx="8814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+mn-ea"/>
                <a:cs typeface="Open Sans" panose="020B0606030504020204" pitchFamily="34" charset="0"/>
              </a:rPr>
              <a:t>主外键关系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：关系型数据库，关系指的就是主外键关系，有主外键的两张表能水平联查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6" name="圆角矩形 30"/>
          <p:cNvSpPr/>
          <p:nvPr/>
        </p:nvSpPr>
        <p:spPr>
          <a:xfrm>
            <a:off x="1297511" y="4422066"/>
            <a:ext cx="8814151" cy="656413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297511" y="4482045"/>
            <a:ext cx="8814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+mn-ea"/>
                <a:cs typeface="Open Sans" panose="020B0606030504020204" pitchFamily="34" charset="0"/>
              </a:rPr>
              <a:t>其他影响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：存在主外键关系（外键约束），删除主表数据时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可能会因为子表引用而删除失败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。可以先删除子表的所有引用数据再删除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!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66520" y="2051050"/>
            <a:ext cx="3947160" cy="2574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主表名称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 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数据类型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primary key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子表中添加主外键约束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子表名称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数据类型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primary key,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[CONSTRAINT &lt;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外键约束名称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&gt;] FOREIGN KEY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（外键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references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主表名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主键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[on update xx][on delete xx]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821" y="1731573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建表时添加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6259" y="4989691"/>
            <a:ext cx="3947147" cy="100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从表名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add [CONSTRAINT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约束名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] FOREIGN KEY (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从表的字段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references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主表名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被引用字段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[on update xx][on delete xx];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0821" y="4656311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建表后修改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3291" y="135717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66371" y="147126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52158" y="1893155"/>
            <a:ext cx="5235708" cy="2763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(1)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第一步先查看约束名和删除外键约束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*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FROM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information_schema.table_constraints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WHERE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table_name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= 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';#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查看某个表的约束名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从表名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DROP FOREIGN KEY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外键约束名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）第二步查看索引名和删除索引。（注意，只能手动删除）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SHOW INDEX FROM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 #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查看某个表的索引名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从表名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DROP INDEX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索引名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3291" y="1418921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约束等级设计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81394" y="1871330"/>
          <a:ext cx="9302115" cy="20510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74457"/>
                <a:gridCol w="7527850"/>
              </a:tblGrid>
              <a:tr h="361315">
                <a:tc>
                  <a:txBody>
                    <a:bodyPr/>
                    <a:lstStyle/>
                    <a:p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Cascade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在父表上update/delete记录时，同步update/delete子表的匹配记录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！</a:t>
                      </a: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endParaRPr lang="zh-CN" altLang="en-US" sz="1600" dirty="0"/>
                    </a:p>
                  </a:txBody>
                  <a:tcPr/>
                </a:tc>
              </a:tr>
              <a:tr h="598331">
                <a:tc>
                  <a:txBody>
                    <a:bodyPr/>
                    <a:lstStyle/>
                    <a:p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Set null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在父表上update/delete记录时，将子表上匹配记录的列设为null，但是要注意子表的外键列不能为not null 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！</a:t>
                      </a:r>
                      <a:endParaRPr lang="zh-CN" altLang="en-US" sz="1600" dirty="0"/>
                    </a:p>
                  </a:txBody>
                  <a:tcPr/>
                </a:tc>
              </a:tr>
              <a:tr h="363855">
                <a:tc>
                  <a:txBody>
                    <a:bodyPr/>
                    <a:lstStyle/>
                    <a:p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No action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如果子表中有匹配的记录，则不允许对父表对应候选键进行update/delete操作 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！</a:t>
                      </a:r>
                      <a:endParaRPr lang="zh-CN" altLang="en-US" sz="1600" dirty="0"/>
                    </a:p>
                  </a:txBody>
                  <a:tcPr/>
                </a:tc>
              </a:tr>
              <a:tr h="363890">
                <a:tc>
                  <a:txBody>
                    <a:bodyPr/>
                    <a:lstStyle/>
                    <a:p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Restrict</a:t>
                      </a:r>
                      <a:r>
                        <a:rPr kumimoji="0" lang="en-US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【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默认</a:t>
                      </a:r>
                      <a:r>
                        <a:rPr kumimoji="0" lang="en-US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】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同no action， 都是立即检查外键约束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！</a:t>
                      </a:r>
                      <a:endParaRPr lang="zh-CN" altLang="en-US" sz="1600" dirty="0"/>
                    </a:p>
                  </a:txBody>
                  <a:tcPr/>
                </a:tc>
              </a:tr>
              <a:tr h="363890">
                <a:tc>
                  <a:txBody>
                    <a:bodyPr/>
                    <a:lstStyle/>
                    <a:p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Set default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父表有变更时，子表将外键列设置成一个默认的值，但Innodb不能识别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！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cs typeface="Open Sans" panose="020B0606030504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92656" y="4003620"/>
            <a:ext cx="73702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+mn-ea"/>
                <a:cs typeface="Open Sans" panose="020B0606030504020204" pitchFamily="34" charset="0"/>
              </a:rPr>
              <a:t>最好是采用: ON UPDATE CASCADE ON DELETE RESTRICT 的方式。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2835" y="4392930"/>
            <a:ext cx="89515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示例</a:t>
            </a:r>
            <a:r>
              <a:rPr lang="en-US" altLang="zh-CN" sz="1400"/>
              <a:t>:</a:t>
            </a:r>
            <a:r>
              <a:rPr lang="zh-CN" altLang="en-US" sz="1400"/>
              <a:t>当主表中的行被删除或更新时，从表中的相关行也会被相应地删除或更新。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80465" y="4780915"/>
            <a:ext cx="6431915" cy="1142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从表名  ADD CONSTRAINT 外键约束名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FOREIGN KEY (从表外键列)  REFERENCES 主表名(主表主键列)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ON DELETE CASCADE</a:t>
            </a:r>
            <a:endParaRPr lang="en-US" altLang="zh-CN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ON UPDATE CASCADE;</a:t>
            </a:r>
            <a:endParaRPr lang="en-US" altLang="zh-CN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380480" y="1269294"/>
            <a:ext cx="2091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约束概述和分类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26921" y="1007684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380480" y="2284278"/>
            <a:ext cx="3911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域（列）级约束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26921" y="202266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380480" y="3299262"/>
            <a:ext cx="37739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实体（表）级约束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26921" y="3037652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6380480" y="4314246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26921" y="4052636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380480" y="5329230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约束常见面试题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26921" y="506762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4" y="3038456"/>
            <a:ext cx="44417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约束常见面试题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3"/>
            <a:ext cx="2091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约束常见面试题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6646" y="999004"/>
            <a:ext cx="38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41A691"/>
                </a:solidFill>
              </a:rPr>
              <a:t>①</a:t>
            </a:r>
            <a:endParaRPr lang="zh-CN" altLang="en-US" dirty="0">
              <a:solidFill>
                <a:srgbClr val="41A69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2256" y="2842421"/>
            <a:ext cx="38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41A691"/>
                </a:solidFill>
              </a:rPr>
              <a:t>②</a:t>
            </a:r>
            <a:endParaRPr lang="zh-CN" altLang="en-US" dirty="0">
              <a:solidFill>
                <a:srgbClr val="41A69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9418" y="1052083"/>
            <a:ext cx="4049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建和不建外键约束有什么区别？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23389" y="1588711"/>
            <a:ext cx="7797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答：建外键约束，你的操作（创建表、删除表、添加、修改、删除）会受到限制，从语法层面受到限制。例如：在员工表中不可能添加一个员工信息，它的部门的值在部门表中找不到。</a:t>
            </a:r>
            <a:endParaRPr lang="zh-CN" altLang="zh-CN" sz="1200" dirty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不建外键约束，你的操作（创建表、删除表、添加、修改、删除）不受限制，要保证数据的引用完整性，只能依靠程序员的自觉，或者是在Java程序中进行限定。例如：在员工表中，可以添加一个员工的信息，它的部门指定为一个完全不存在的部门。</a:t>
            </a:r>
            <a:endParaRPr lang="zh-CN" altLang="zh-CN" sz="1200" dirty="0">
              <a:latin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34178" y="1486515"/>
            <a:ext cx="8003500" cy="1203345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9417" y="2873199"/>
            <a:ext cx="4049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建和不建外键约束</a:t>
            </a:r>
            <a:r>
              <a:rPr lang="zh-CN" altLang="en-US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对查询</a:t>
            </a:r>
            <a:r>
              <a:rPr lang="zh-CN" altLang="zh-CN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有什么</a:t>
            </a:r>
            <a:r>
              <a:rPr lang="zh-CN" altLang="en-US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影响</a:t>
            </a:r>
            <a:r>
              <a:rPr lang="zh-CN" altLang="zh-CN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？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3389" y="3413345"/>
            <a:ext cx="77973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答：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没有</a:t>
            </a:r>
            <a:endParaRPr lang="en-US" altLang="zh-CN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添加约束可能影响查询速度和效率！</a:t>
            </a:r>
            <a:endParaRPr lang="zh-CN" altLang="zh-CN" sz="1200" dirty="0">
              <a:latin typeface="+mn-ea"/>
            </a:endParaRPr>
          </a:p>
        </p:txBody>
      </p:sp>
      <p:sp>
        <p:nvSpPr>
          <p:cNvPr id="6" name="圆角矩形 30"/>
          <p:cNvSpPr/>
          <p:nvPr/>
        </p:nvSpPr>
        <p:spPr>
          <a:xfrm>
            <a:off x="1034178" y="3364314"/>
            <a:ext cx="8003500" cy="563861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6756" y="4233297"/>
            <a:ext cx="38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41A691"/>
                </a:solidFill>
              </a:rPr>
              <a:t>③</a:t>
            </a:r>
            <a:endParaRPr lang="zh-CN" altLang="en-US" dirty="0">
              <a:solidFill>
                <a:srgbClr val="41A69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4178" y="4248686"/>
            <a:ext cx="4049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表中字段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为什么不想要 null 的值</a:t>
            </a:r>
            <a:r>
              <a:rPr lang="zh-CN" altLang="zh-CN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？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18776" y="4734869"/>
            <a:ext cx="7797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答:（1）不好比较。null是一种特殊值，比较时只能用专门的is null 和 is not null来比较。碰到运算符，通常返回null。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（2）效率不高。影响提高索引效果。因此，我们往往在建表时 not null default '' 或 default 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200" dirty="0">
              <a:latin typeface="+mn-ea"/>
            </a:endParaRPr>
          </a:p>
        </p:txBody>
      </p:sp>
      <p:sp>
        <p:nvSpPr>
          <p:cNvPr id="11" name="圆角矩形 30"/>
          <p:cNvSpPr/>
          <p:nvPr/>
        </p:nvSpPr>
        <p:spPr>
          <a:xfrm>
            <a:off x="1029565" y="4685838"/>
            <a:ext cx="8003500" cy="723485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3"/>
            <a:ext cx="2091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约束常见面试题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6646" y="999004"/>
            <a:ext cx="38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41A691"/>
                </a:solidFill>
              </a:rPr>
              <a:t>④</a:t>
            </a:r>
            <a:endParaRPr lang="zh-CN" altLang="en-US" dirty="0">
              <a:solidFill>
                <a:srgbClr val="41A69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2256" y="2842421"/>
            <a:ext cx="38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41A691"/>
                </a:solidFill>
              </a:rPr>
              <a:t>⑤</a:t>
            </a:r>
            <a:endParaRPr lang="zh-CN" altLang="en-US" dirty="0">
              <a:solidFill>
                <a:srgbClr val="41A69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9418" y="1052083"/>
            <a:ext cx="51599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带AUTO_INCREMENT约束的字段值是从1开始的吗？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23389" y="1588711"/>
            <a:ext cx="7797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答：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在MySQL中，默认AUTO_INCREMENT的初始值是1，每新增一条记录，字段值自动加1。设置自增属性（AUTO_INCREMENT）的时候，还可以指定第一条插入记录的自增字段的值，这样新插入的记录的自增字段值从初始值开始递增，如在表中插入第一条记录，同时指定id值为5，则以后插入的记录的id值就会从6开始往上增加。添加主键约束时，往往需要设置字段自动增加属性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+mn-ea"/>
              </a:rPr>
              <a:t>除此之外，可以在创建表的时候，指定自增长起始值，</a:t>
            </a:r>
            <a:endParaRPr lang="zh-CN" altLang="zh-CN" sz="1200" dirty="0">
              <a:latin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34178" y="1486515"/>
            <a:ext cx="8003500" cy="1203345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9417" y="2873199"/>
            <a:ext cx="4049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是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不是每个表都可以任意选择存储引擎</a:t>
            </a:r>
            <a:r>
              <a:rPr lang="zh-CN" altLang="zh-CN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？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3389" y="3402712"/>
            <a:ext cx="7797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答：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外键约束（FOREIGN KEY）不能跨引擎使用。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ySQL支持多种存储引擎，每一个表都可以指定一个不同的存储引擎，需要注意的是：外键约束是用来保证数据的参照完整性的，如果表之间需要关联外键，却指定了不同的存储引擎，那么这些表之间是不能创建外键约束的。所以说，存储引擎的选择也不完全是随意的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圆角矩形 30"/>
          <p:cNvSpPr/>
          <p:nvPr/>
        </p:nvSpPr>
        <p:spPr>
          <a:xfrm>
            <a:off x="1034178" y="3364314"/>
            <a:ext cx="8003500" cy="891284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6756" y="4594807"/>
            <a:ext cx="38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41A691"/>
                </a:solidFill>
              </a:rPr>
              <a:t>⑥</a:t>
            </a:r>
            <a:endParaRPr lang="zh-CN" altLang="en-US" dirty="0">
              <a:solidFill>
                <a:srgbClr val="41A69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4178" y="4610196"/>
            <a:ext cx="5441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请问你会不会创建数据库时给你的表添加完备的约束呢</a:t>
            </a:r>
            <a:r>
              <a:rPr lang="zh-CN" altLang="zh-CN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？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18776" y="5096379"/>
            <a:ext cx="7797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答: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不会，一般情况下，我们只会添加一些单表的约束（实体约束和域约束）！</a:t>
            </a:r>
            <a:endParaRPr lang="en-US" altLang="zh-CN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     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不会添加外键和级联操作！</a:t>
            </a:r>
            <a:endParaRPr lang="en-US" altLang="zh-CN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     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根据阿里开发规范，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Open Sans" panose="020B0606030504020204" pitchFamily="34" charset="0"/>
              </a:rPr>
              <a:t>【强制】不得使用外键与级联，一切外键概念必须在应用层解决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。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（概念解释）学生表中的 student_id 是主键，那么成绩表中的 student_id 则为外键。如果更新学生表中的 student_id，同时触发成绩表中的 student_id 更新，即为级联更新。外键与级联更新适用于单机低并发，不适合分布式、高并发集群；级联更新是强阻塞，存在数据库更新风暴的风险；外键影响数据库的插入速度。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1" name="圆角矩形 30"/>
          <p:cNvSpPr/>
          <p:nvPr/>
        </p:nvSpPr>
        <p:spPr>
          <a:xfrm>
            <a:off x="1029565" y="5047348"/>
            <a:ext cx="8003500" cy="1299159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3"/>
            <a:ext cx="2091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约束概述和分类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922" y="1020082"/>
            <a:ext cx="2183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noProof="1">
                <a:solidFill>
                  <a:srgbClr val="E3992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</a:t>
            </a:r>
            <a:r>
              <a:rPr lang="zh-CN" altLang="en-US" b="1" noProof="1">
                <a:solidFill>
                  <a:srgbClr val="E3992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约束</a:t>
            </a:r>
            <a:r>
              <a:rPr lang="zh-CN" altLang="en-US" noProof="1">
                <a:solidFill>
                  <a:srgbClr val="E3992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  <a:r>
              <a:rPr lang="zh-CN" altLang="en-US" b="1" noProof="1">
                <a:solidFill>
                  <a:srgbClr val="E3992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noProof="1">
                <a:latin typeface="等线" panose="02010600030101010101" pitchFamily="2" charset="-122"/>
                <a:ea typeface="等线" panose="02010600030101010101" pitchFamily="2" charset="-122"/>
              </a:rPr>
              <a:t>概念</a:t>
            </a:r>
            <a:endParaRPr lang="en-US" altLang="zh-CN" noProof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980" y="1564889"/>
            <a:ext cx="4310421" cy="3074728"/>
          </a:xfrm>
          <a:prstGeom prst="rect">
            <a:avLst/>
          </a:prstGeom>
        </p:spPr>
      </p:pic>
      <p:sp>
        <p:nvSpPr>
          <p:cNvPr id="3" name="矩形: 圆角 2"/>
          <p:cNvSpPr/>
          <p:nvPr/>
        </p:nvSpPr>
        <p:spPr>
          <a:xfrm>
            <a:off x="6332990" y="1883871"/>
            <a:ext cx="4497353" cy="561623"/>
          </a:xfrm>
          <a:prstGeom prst="roundRect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zh-CN" altLang="en-US" sz="1400" b="1" dirty="0">
                <a:latin typeface="+mn-ea"/>
              </a:rPr>
              <a:t>约束概念：表级别的规定，数据的限制语法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6344667" y="2694077"/>
            <a:ext cx="4497353" cy="655184"/>
          </a:xfrm>
          <a:prstGeom prst="roundRect">
            <a:avLst/>
          </a:prstGeom>
          <a:noFill/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400" b="1" dirty="0">
                <a:latin typeface="+mn-ea"/>
              </a:rPr>
              <a:t>约束作用：确保表数据的准确性、可靠性、正确性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6344667" y="3585081"/>
            <a:ext cx="4497353" cy="806168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zh-CN" altLang="en-US" sz="1400" b="1" dirty="0">
                <a:latin typeface="+mn-ea"/>
              </a:rPr>
              <a:t>添加时机：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1.</a:t>
            </a:r>
            <a:r>
              <a:rPr lang="zh-CN" altLang="en-US" sz="1400" b="1" dirty="0">
                <a:latin typeface="+mn-ea"/>
              </a:rPr>
              <a:t>创建表时直接添加（</a:t>
            </a:r>
            <a:r>
              <a:rPr lang="en-US" altLang="zh-CN" sz="1400" b="1" dirty="0">
                <a:latin typeface="+mn-ea"/>
              </a:rPr>
              <a:t>CREATE TABLE</a:t>
            </a:r>
            <a:r>
              <a:rPr lang="zh-CN" altLang="en-US" sz="1400" b="1" dirty="0">
                <a:latin typeface="+mn-ea"/>
              </a:rPr>
              <a:t>）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2.</a:t>
            </a:r>
            <a:r>
              <a:rPr lang="zh-CN" altLang="en-US" sz="1400" b="1" dirty="0">
                <a:latin typeface="+mn-ea"/>
              </a:rPr>
              <a:t>创建表之后，通过</a:t>
            </a:r>
            <a:r>
              <a:rPr lang="en-US" altLang="zh-CN" sz="1400" b="1" dirty="0">
                <a:latin typeface="+mn-ea"/>
              </a:rPr>
              <a:t>ALTER TABLE </a:t>
            </a:r>
            <a:r>
              <a:rPr lang="zh-CN" altLang="en-US" sz="1400" b="1" dirty="0">
                <a:latin typeface="+mn-ea"/>
              </a:rPr>
              <a:t>语句添加</a:t>
            </a:r>
            <a:endParaRPr lang="zh-CN" altLang="en-US" sz="14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3"/>
            <a:ext cx="2091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约束概述和分类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255" y="1101200"/>
            <a:ext cx="1017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约束分类</a:t>
            </a:r>
            <a:endParaRPr lang="en-US" altLang="zh-CN" b="1" noProof="1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064631" y="1690907"/>
            <a:ext cx="1803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noProof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域（列）级约束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2"/>
            </p:custDataLst>
          </p:nvPr>
        </p:nvSpPr>
        <p:spPr>
          <a:xfrm>
            <a:off x="1064632" y="2936170"/>
            <a:ext cx="275360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非空约束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NULL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列非空约束！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默认值约束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，某列默认值！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检查约束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，检查约束！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>
            <p:custDataLst>
              <p:tags r:id="rId3"/>
            </p:custDataLst>
          </p:nvPr>
        </p:nvSpPr>
        <p:spPr>
          <a:xfrm>
            <a:off x="1064631" y="2850434"/>
            <a:ext cx="2753606" cy="2441009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文本框 32"/>
          <p:cNvSpPr txBox="1"/>
          <p:nvPr>
            <p:custDataLst>
              <p:tags r:id="rId4"/>
            </p:custDataLst>
          </p:nvPr>
        </p:nvSpPr>
        <p:spPr>
          <a:xfrm>
            <a:off x="1069646" y="2022736"/>
            <a:ext cx="2938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此类约束，只对当前列值有效果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例如：某列不能为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null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9" name="直线连接符 48"/>
          <p:cNvCxnSpPr/>
          <p:nvPr>
            <p:custDataLst>
              <p:tags r:id="rId5"/>
            </p:custDataLst>
          </p:nvPr>
        </p:nvCxnSpPr>
        <p:spPr>
          <a:xfrm>
            <a:off x="4193059" y="2173955"/>
            <a:ext cx="0" cy="3604816"/>
          </a:xfrm>
          <a:prstGeom prst="line">
            <a:avLst/>
          </a:prstGeom>
          <a:ln w="12700">
            <a:solidFill>
              <a:srgbClr val="18766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37614" y="5993058"/>
            <a:ext cx="101445" cy="300263"/>
          </a:xfrm>
          <a:prstGeom prst="roundRect">
            <a:avLst>
              <a:gd name="adj" fmla="val 50000"/>
            </a:avLst>
          </a:prstGeom>
          <a:solidFill>
            <a:srgbClr val="41A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4914415" y="1690907"/>
            <a:ext cx="215365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noProof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实体（行）级约束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4914415" y="2936170"/>
            <a:ext cx="2753607" cy="17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主键约束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PRIMARY KEY ,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主键唯一且不为空约束！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唯一约束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UNIQUE,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限制某一列值表中唯一！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自增长约束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AUTO_INCREMENT,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数字类型字段插入数据自增长约束！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30"/>
          <p:cNvSpPr/>
          <p:nvPr>
            <p:custDataLst>
              <p:tags r:id="rId8"/>
            </p:custDataLst>
          </p:nvPr>
        </p:nvSpPr>
        <p:spPr>
          <a:xfrm>
            <a:off x="4914415" y="2850434"/>
            <a:ext cx="2753603" cy="2441009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48"/>
          <p:cNvCxnSpPr/>
          <p:nvPr>
            <p:custDataLst>
              <p:tags r:id="rId9"/>
            </p:custDataLst>
          </p:nvPr>
        </p:nvCxnSpPr>
        <p:spPr>
          <a:xfrm>
            <a:off x="8042843" y="2173955"/>
            <a:ext cx="0" cy="3604816"/>
          </a:xfrm>
          <a:prstGeom prst="line">
            <a:avLst/>
          </a:prstGeom>
          <a:ln w="12700">
            <a:solidFill>
              <a:srgbClr val="18766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8910180" y="1690908"/>
            <a:ext cx="242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noProof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引用（多表）级约束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圆角矩形 30"/>
          <p:cNvSpPr/>
          <p:nvPr>
            <p:custDataLst>
              <p:tags r:id="rId11"/>
            </p:custDataLst>
          </p:nvPr>
        </p:nvSpPr>
        <p:spPr>
          <a:xfrm>
            <a:off x="8910180" y="2850434"/>
            <a:ext cx="2753606" cy="2441009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8910180" y="2936170"/>
            <a:ext cx="2753607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参照（外键）约束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FOREIGN KEY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，限定表中某一列，正确引用其他表的数据值！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4904566" y="1988226"/>
            <a:ext cx="293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此类约束，需要对比同一表中其他行数据，才有效果！例如：某列值必须唯一等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8910180" y="1988226"/>
            <a:ext cx="2938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此类约束，需要对比其他表的列才有效果！</a:t>
            </a:r>
            <a:endParaRPr lang="en-US" altLang="zh-CN" sz="1200" noProof="1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例如：分数表中引用学生表学号等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5"/>
            </p:custDataLst>
          </p:nvPr>
        </p:nvSpPr>
        <p:spPr>
          <a:xfrm>
            <a:off x="4673907" y="1737869"/>
            <a:ext cx="230659" cy="22537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21" name="椭圆 20"/>
          <p:cNvSpPr/>
          <p:nvPr>
            <p:custDataLst>
              <p:tags r:id="rId16"/>
            </p:custDataLst>
          </p:nvPr>
        </p:nvSpPr>
        <p:spPr>
          <a:xfrm>
            <a:off x="8679521" y="1747495"/>
            <a:ext cx="230659" cy="22537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22" name="椭圆 21"/>
          <p:cNvSpPr/>
          <p:nvPr>
            <p:custDataLst>
              <p:tags r:id="rId17"/>
            </p:custDataLst>
          </p:nvPr>
        </p:nvSpPr>
        <p:spPr>
          <a:xfrm>
            <a:off x="824123" y="1747495"/>
            <a:ext cx="230659" cy="22537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824123" y="5980746"/>
            <a:ext cx="5000770" cy="31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约束学习主要三个方面：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作用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添加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80480" y="1269294"/>
            <a:ext cx="2091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约束概述和分类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5626921" y="1007684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80480" y="2284278"/>
            <a:ext cx="3911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域（列）级约束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5626921" y="202266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80480" y="3299262"/>
            <a:ext cx="377394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实体（行）级约束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5626921" y="3037652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80480" y="4314246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0"/>
            </p:custDataLst>
          </p:nvPr>
        </p:nvSpPr>
        <p:spPr>
          <a:xfrm>
            <a:off x="5626921" y="4052636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380480" y="5329230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约束常见面试题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2"/>
            </p:custDataLst>
          </p:nvPr>
        </p:nvSpPr>
        <p:spPr>
          <a:xfrm>
            <a:off x="5626921" y="506762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5" y="3038456"/>
            <a:ext cx="36935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域（列）级约束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非空约束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65468" y="439530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80908" y="3797797"/>
            <a:ext cx="4915092" cy="369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NULL</a:t>
            </a:r>
            <a:endParaRPr lang="en-US" altLang="zh-CN" sz="1200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域（列）级约束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5470" y="3459032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5468" y="1752085"/>
            <a:ext cx="23952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限定某个字段/列的值不允许为空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1180908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/>
        </p:nvSpPr>
        <p:spPr>
          <a:xfrm>
            <a:off x="1656364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900" dirty="0"/>
              <a:t>age</a:t>
            </a:r>
            <a:endParaRPr lang="zh-CN" altLang="en-US" sz="900" dirty="0"/>
          </a:p>
        </p:txBody>
      </p:sp>
      <p:sp>
        <p:nvSpPr>
          <p:cNvPr id="15" name="任意多边形: 形状 14"/>
          <p:cNvSpPr/>
          <p:nvPr/>
        </p:nvSpPr>
        <p:spPr>
          <a:xfrm>
            <a:off x="2131820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900" dirty="0"/>
              <a:t>name</a:t>
            </a:r>
            <a:endParaRPr lang="zh-CN" altLang="en-US" sz="900" dirty="0"/>
          </a:p>
        </p:txBody>
      </p:sp>
      <p:sp>
        <p:nvSpPr>
          <p:cNvPr id="20" name="任意多边形: 形状 19"/>
          <p:cNvSpPr/>
          <p:nvPr/>
        </p:nvSpPr>
        <p:spPr>
          <a:xfrm>
            <a:off x="1180908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1656364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2131820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80908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656364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2131820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180908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: 形状 50"/>
          <p:cNvSpPr/>
          <p:nvPr/>
        </p:nvSpPr>
        <p:spPr>
          <a:xfrm>
            <a:off x="1656364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>
            <a:off x="2131820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>
            <a:off x="1180908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任意多边形: 形状 59"/>
          <p:cNvSpPr/>
          <p:nvPr/>
        </p:nvSpPr>
        <p:spPr>
          <a:xfrm>
            <a:off x="1656364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2131820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>
            <a:off x="1894339" y="2137719"/>
            <a:ext cx="0" cy="11673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2355658" y="2137719"/>
            <a:ext cx="0" cy="11673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矩形: 圆角 68"/>
          <p:cNvSpPr/>
          <p:nvPr/>
        </p:nvSpPr>
        <p:spPr>
          <a:xfrm>
            <a:off x="3614564" y="2552453"/>
            <a:ext cx="2957384" cy="3231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n-ea"/>
              </a:rPr>
              <a:t>age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name</a:t>
            </a:r>
            <a:r>
              <a:rPr lang="zh-CN" altLang="en-US" sz="1600" dirty="0">
                <a:latin typeface="+mn-ea"/>
              </a:rPr>
              <a:t>列值不能为空</a:t>
            </a:r>
            <a:endParaRPr lang="zh-CN" altLang="en-US" sz="1600" dirty="0">
              <a:latin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80909" y="4798668"/>
            <a:ext cx="624859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：所有类型列默认都可以为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，包括数字类型。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列上添加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：非空约束只能添加到列上！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多次使用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：一个表中可以有很多列进行非空限定！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空值判定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：空字符串不是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null,0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也不是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30"/>
          <p:cNvSpPr/>
          <p:nvPr/>
        </p:nvSpPr>
        <p:spPr>
          <a:xfrm>
            <a:off x="1180908" y="4773220"/>
            <a:ext cx="6030383" cy="1319605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2844756" y="2721397"/>
            <a:ext cx="615136" cy="7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非空约束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66260" y="2051132"/>
            <a:ext cx="3947147" cy="1408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 数据类型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 数据类型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NULL, 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 数据类型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NULL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域（列）级约束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821" y="1731573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建表时添加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60217" y="2051132"/>
            <a:ext cx="3947147" cy="1408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emp1(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id INT(10) NOT NULL,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NAME VARCHAR(20) NOT NULL,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sex CHAR(1)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4778" y="1731573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6260" y="4080479"/>
            <a:ext cx="3947147" cy="442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数据类型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null;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0821" y="37609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建表后修改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60217" y="4080479"/>
            <a:ext cx="3947147" cy="442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emp1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sex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char(1) not null;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44778" y="37609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3291" y="135717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93290" y="4721493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66520" y="5044440"/>
            <a:ext cx="3947160" cy="117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数据类型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NULL;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或 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数据类型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不加默认允许为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null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60217" y="5364218"/>
            <a:ext cx="3947147" cy="69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emp1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modify sex varchar(30) null;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44778" y="5044659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en-US" sz="1500" dirty="0">
              <a:highlight>
                <a:srgbClr val="00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10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11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12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13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14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15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16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17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18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19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2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20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21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22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23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24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25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26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27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28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29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3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30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31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32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33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34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35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36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37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38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39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4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40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41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42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43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44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45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46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47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48.xml><?xml version="1.0" encoding="utf-8"?>
<p:tagLst xmlns:p="http://schemas.openxmlformats.org/presentationml/2006/main">
  <p:tag name="ISLIDE.GUIDESSETTING" val="{&quot;Id&quot;:&quot;GuidesStyle_Narrow&quot;,&quot;Name&quot;:&quot;GuidesStyle_Narrow&quot;,&quot;Kind&quot;:0,&quot;OldGuidesSetting&quot;:{&quot;HeaderHeight&quot;:10.0,&quot;FooterHeight&quot;:5.0,&quot;SideMargin&quot;:2.5,&quot;TopMargin&quot;:0.0,&quot;BottomMargin&quot;:0.0,&quot;IntervalMargin&quot;:1.0}}"/>
  <p:tag name="COMMONDATA" val="eyJoZGlkIjoiMjU0YzZhNmMxMjZhOTQxODJkYTk5MDY1YmU0NmQ3YzEifQ=="/>
</p:tagLst>
</file>

<file path=ppt/tags/tag5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6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7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8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9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9180</Words>
  <Application>WPS 演示</Application>
  <PresentationFormat>宽屏</PresentationFormat>
  <Paragraphs>1349</Paragraphs>
  <Slides>40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Microsoft YaHei Heavy</vt:lpstr>
      <vt:lpstr>等线</vt:lpstr>
      <vt:lpstr>Open Sans</vt:lpstr>
      <vt:lpstr>Arial Unicode MS</vt:lpstr>
      <vt:lpstr>Arial Unicode MS</vt:lpstr>
      <vt:lpstr>Segoe Print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Jackiechan</dc:creator>
  <cp:lastModifiedBy>纯粹</cp:lastModifiedBy>
  <cp:revision>312</cp:revision>
  <dcterms:created xsi:type="dcterms:W3CDTF">2023-12-07T02:08:00Z</dcterms:created>
  <dcterms:modified xsi:type="dcterms:W3CDTF">2024-05-31T08:42:08Z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C583549079524059A5B33F2B95C1B214_12</vt:lpwstr>
  </property>
  <property fmtid="{D5CDD505-2E9C-101B-9397-08002B2CF9AE}" pid="3" name="KSOProductBuildVer">
    <vt:lpwstr>2052-12.1.0.16929</vt:lpwstr>
  </property>
</Properties>
</file>