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29" r:id="rId3"/>
    <p:sldId id="258" r:id="rId4"/>
    <p:sldId id="331" r:id="rId5"/>
    <p:sldId id="357" r:id="rId6"/>
    <p:sldId id="385" r:id="rId8"/>
    <p:sldId id="386" r:id="rId9"/>
    <p:sldId id="376" r:id="rId10"/>
    <p:sldId id="377" r:id="rId11"/>
    <p:sldId id="378" r:id="rId12"/>
    <p:sldId id="379" r:id="rId13"/>
    <p:sldId id="380" r:id="rId14"/>
    <p:sldId id="381" r:id="rId15"/>
    <p:sldId id="382" r:id="rId16"/>
    <p:sldId id="383" r:id="rId17"/>
    <p:sldId id="384" r:id="rId18"/>
    <p:sldId id="387" r:id="rId19"/>
    <p:sldId id="388" r:id="rId20"/>
    <p:sldId id="368" r:id="rId21"/>
    <p:sldId id="389" r:id="rId22"/>
    <p:sldId id="390" r:id="rId23"/>
    <p:sldId id="391" r:id="rId24"/>
    <p:sldId id="392" r:id="rId25"/>
    <p:sldId id="393" r:id="rId26"/>
    <p:sldId id="394" r:id="rId27"/>
    <p:sldId id="408" r:id="rId28"/>
    <p:sldId id="409" r:id="rId29"/>
    <p:sldId id="410" r:id="rId30"/>
    <p:sldId id="411" r:id="rId31"/>
    <p:sldId id="412" r:id="rId32"/>
    <p:sldId id="413" r:id="rId33"/>
    <p:sldId id="414" r:id="rId34"/>
    <p:sldId id="415" r:id="rId35"/>
    <p:sldId id="358" r:id="rId36"/>
    <p:sldId id="416" r:id="rId37"/>
    <p:sldId id="417" r:id="rId38"/>
    <p:sldId id="418" r:id="rId39"/>
    <p:sldId id="375" r:id="rId40"/>
    <p:sldId id="365" r:id="rId41"/>
    <p:sldId id="364" r:id="rId42"/>
    <p:sldId id="366" r:id="rId43"/>
    <p:sldId id="367" r:id="rId44"/>
    <p:sldId id="419" r:id="rId45"/>
    <p:sldId id="369" r:id="rId46"/>
    <p:sldId id="370" r:id="rId47"/>
    <p:sldId id="372" r:id="rId48"/>
    <p:sldId id="371" r:id="rId49"/>
    <p:sldId id="373" r:id="rId50"/>
    <p:sldId id="374" r:id="rId51"/>
    <p:sldId id="420" r:id="rId52"/>
    <p:sldId id="421" r:id="rId53"/>
    <p:sldId id="325" r:id="rId54"/>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guide id="3" pos="189" userDrawn="1">
          <p15:clr>
            <a:srgbClr val="A4A3A4"/>
          </p15:clr>
        </p15:guide>
        <p15:guide id="4" pos="7469" userDrawn="1">
          <p15:clr>
            <a:srgbClr val="A4A3A4"/>
          </p15:clr>
        </p15:guide>
        <p15:guide id="5" orient="horz" pos="527" userDrawn="1">
          <p15:clr>
            <a:srgbClr val="A4A3A4"/>
          </p15:clr>
        </p15:guide>
        <p15:guide id="8" orient="horz" pos="37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A691"/>
    <a:srgbClr val="E39925"/>
    <a:srgbClr val="000000"/>
    <a:srgbClr val="1DA78E"/>
    <a:srgbClr val="187663"/>
    <a:srgbClr val="00706E"/>
    <a:srgbClr val="DD1A23"/>
    <a:srgbClr val="156794"/>
    <a:srgbClr val="FE840F"/>
    <a:srgbClr val="3DBC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55" autoAdjust="0"/>
    <p:restoredTop sz="94704" autoAdjust="0"/>
  </p:normalViewPr>
  <p:slideViewPr>
    <p:cSldViewPr snapToGrid="0" showGuides="1">
      <p:cViewPr varScale="1">
        <p:scale>
          <a:sx n="92" d="100"/>
          <a:sy n="92" d="100"/>
        </p:scale>
        <p:origin x="150" y="330"/>
      </p:cViewPr>
      <p:guideLst>
        <p:guide orient="horz" pos="2137"/>
        <p:guide pos="3817"/>
        <p:guide pos="189"/>
        <p:guide pos="7469"/>
        <p:guide orient="horz" pos="527"/>
        <p:guide orient="horz" pos="3702"/>
      </p:guideLst>
    </p:cSldViewPr>
  </p:slideViewPr>
  <p:outlineViewPr>
    <p:cViewPr>
      <p:scale>
        <a:sx n="33" d="100"/>
        <a:sy n="33" d="100"/>
      </p:scale>
      <p:origin x="0" y="0"/>
    </p:cViewPr>
  </p:outlin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8" Type="http://schemas.openxmlformats.org/officeDocument/2006/relationships/tags" Target="tags/tag1.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E1506C-2F4D-4F40-89EF-55A0878A8B05}" type="doc">
      <dgm:prSet loTypeId="urn:microsoft.com/office/officeart/2005/8/layout/process1" loCatId="process" qsTypeId="urn:microsoft.com/office/officeart/2005/8/quickstyle/simple1" qsCatId="simple" csTypeId="urn:microsoft.com/office/officeart/2005/8/colors/accent1_2" csCatId="accent1" phldr="1"/>
      <dgm:spPr/>
    </dgm:pt>
    <dgm:pt modelId="{C8BF5C2D-E475-41D8-8807-FB251031CB9F}">
      <dgm:prSet phldrT="[文本]" custT="1">
        <dgm:style>
          <a:lnRef idx="2">
            <a:schemeClr val="accent3"/>
          </a:lnRef>
          <a:fillRef idx="1">
            <a:schemeClr val="lt1"/>
          </a:fillRef>
          <a:effectRef idx="0">
            <a:schemeClr val="accent3"/>
          </a:effectRef>
          <a:fontRef idx="minor">
            <a:schemeClr val="dk1"/>
          </a:fontRef>
        </dgm:style>
      </dgm:prSet>
      <dgm:spPr/>
      <dgm:t>
        <a:bodyPr/>
        <a:lstStyle/>
        <a:p>
          <a:r>
            <a:rPr lang="zh-CN" altLang="en-US" sz="1600" b="1" dirty="0"/>
            <a:t>创建库</a:t>
          </a:r>
        </a:p>
      </dgm:t>
    </dgm:pt>
    <dgm:pt modelId="{6D68B61E-21F3-41A1-955B-E1C6F0C424B3}" cxnId="{6842243C-411E-45C9-9CCD-CBDA8EF09C51}" type="parTrans">
      <dgm:prSet/>
      <dgm:spPr/>
      <dgm:t>
        <a:bodyPr/>
        <a:lstStyle/>
        <a:p>
          <a:endParaRPr lang="zh-CN" altLang="en-US"/>
        </a:p>
      </dgm:t>
    </dgm:pt>
    <dgm:pt modelId="{D3408F09-BD7F-47A0-B2CD-95DC27141BDA}" cxnId="{6842243C-411E-45C9-9CCD-CBDA8EF09C51}" type="sibTrans">
      <dgm:prSet>
        <dgm:style>
          <a:lnRef idx="1">
            <a:schemeClr val="accent3"/>
          </a:lnRef>
          <a:fillRef idx="3">
            <a:schemeClr val="accent3"/>
          </a:fillRef>
          <a:effectRef idx="2">
            <a:schemeClr val="accent3"/>
          </a:effectRef>
          <a:fontRef idx="minor">
            <a:schemeClr val="lt1"/>
          </a:fontRef>
        </dgm:style>
      </dgm:prSet>
      <dgm:spPr/>
      <dgm:t>
        <a:bodyPr/>
        <a:lstStyle/>
        <a:p>
          <a:endParaRPr lang="zh-CN" altLang="en-US"/>
        </a:p>
      </dgm:t>
    </dgm:pt>
    <dgm:pt modelId="{43161F1A-6B31-415F-96C2-664A4903EE60}">
      <dgm:prSet phldrT="[文本]" custT="1">
        <dgm:style>
          <a:lnRef idx="2">
            <a:schemeClr val="accent3"/>
          </a:lnRef>
          <a:fillRef idx="1">
            <a:schemeClr val="lt1"/>
          </a:fillRef>
          <a:effectRef idx="0">
            <a:schemeClr val="accent3"/>
          </a:effectRef>
          <a:fontRef idx="minor">
            <a:schemeClr val="dk1"/>
          </a:fontRef>
        </dgm:style>
      </dgm:prSet>
      <dgm:spPr/>
      <dgm:t>
        <a:bodyPr/>
        <a:lstStyle/>
        <a:p>
          <a:r>
            <a:rPr lang="zh-CN" altLang="en-US" sz="1600" b="1" dirty="0"/>
            <a:t>定字段</a:t>
          </a:r>
        </a:p>
      </dgm:t>
    </dgm:pt>
    <dgm:pt modelId="{F100C188-5C10-407A-A6C3-DF4A2BF31374}" cxnId="{4770A816-94B3-43F3-923C-421FAAEAE4EA}" type="parTrans">
      <dgm:prSet/>
      <dgm:spPr/>
      <dgm:t>
        <a:bodyPr/>
        <a:lstStyle/>
        <a:p>
          <a:endParaRPr lang="zh-CN" altLang="en-US"/>
        </a:p>
      </dgm:t>
    </dgm:pt>
    <dgm:pt modelId="{8636EA4F-8334-4183-A34E-D89D9BD2E180}" cxnId="{4770A816-94B3-43F3-923C-421FAAEAE4EA}" type="sibTrans">
      <dgm:prSet>
        <dgm:style>
          <a:lnRef idx="1">
            <a:schemeClr val="accent3"/>
          </a:lnRef>
          <a:fillRef idx="3">
            <a:schemeClr val="accent3"/>
          </a:fillRef>
          <a:effectRef idx="2">
            <a:schemeClr val="accent3"/>
          </a:effectRef>
          <a:fontRef idx="minor">
            <a:schemeClr val="lt1"/>
          </a:fontRef>
        </dgm:style>
      </dgm:prSet>
      <dgm:spPr/>
      <dgm:t>
        <a:bodyPr/>
        <a:lstStyle/>
        <a:p>
          <a:endParaRPr lang="zh-CN" altLang="en-US"/>
        </a:p>
      </dgm:t>
    </dgm:pt>
    <dgm:pt modelId="{DAAF53A7-7652-4E32-9BB3-93042E133E70}">
      <dgm:prSet phldrT="[文本]" custT="1">
        <dgm:style>
          <a:lnRef idx="2">
            <a:schemeClr val="accent3"/>
          </a:lnRef>
          <a:fillRef idx="1">
            <a:schemeClr val="lt1"/>
          </a:fillRef>
          <a:effectRef idx="0">
            <a:schemeClr val="accent3"/>
          </a:effectRef>
          <a:fontRef idx="minor">
            <a:schemeClr val="dk1"/>
          </a:fontRef>
        </dgm:style>
      </dgm:prSet>
      <dgm:spPr/>
      <dgm:t>
        <a:bodyPr/>
        <a:lstStyle/>
        <a:p>
          <a:r>
            <a:rPr lang="zh-CN" altLang="en-US" sz="1600" b="1" dirty="0"/>
            <a:t>创建表</a:t>
          </a:r>
        </a:p>
      </dgm:t>
    </dgm:pt>
    <dgm:pt modelId="{446368D2-0C2A-4C17-95C5-E4B315F79DB1}" cxnId="{AD480F8B-58B0-4DC8-8CEB-2C1D8284FFE3}" type="parTrans">
      <dgm:prSet/>
      <dgm:spPr/>
      <dgm:t>
        <a:bodyPr/>
        <a:lstStyle/>
        <a:p>
          <a:endParaRPr lang="zh-CN" altLang="en-US"/>
        </a:p>
      </dgm:t>
    </dgm:pt>
    <dgm:pt modelId="{46987EE6-FBE2-4BDA-8509-B1F98B176BB4}" cxnId="{AD480F8B-58B0-4DC8-8CEB-2C1D8284FFE3}" type="sibTrans">
      <dgm:prSet>
        <dgm:style>
          <a:lnRef idx="1">
            <a:schemeClr val="accent3"/>
          </a:lnRef>
          <a:fillRef idx="3">
            <a:schemeClr val="accent3"/>
          </a:fillRef>
          <a:effectRef idx="2">
            <a:schemeClr val="accent3"/>
          </a:effectRef>
          <a:fontRef idx="minor">
            <a:schemeClr val="lt1"/>
          </a:fontRef>
        </dgm:style>
      </dgm:prSet>
      <dgm:spPr/>
      <dgm:t>
        <a:bodyPr/>
        <a:lstStyle/>
        <a:p>
          <a:endParaRPr lang="zh-CN" altLang="en-US"/>
        </a:p>
      </dgm:t>
    </dgm:pt>
    <dgm:pt modelId="{B1FE303E-BAFD-4C43-8920-78D45E6DB764}">
      <dgm:prSet phldrT="[文本]" custT="1">
        <dgm:style>
          <a:lnRef idx="2">
            <a:schemeClr val="accent3"/>
          </a:lnRef>
          <a:fillRef idx="1">
            <a:schemeClr val="lt1"/>
          </a:fillRef>
          <a:effectRef idx="0">
            <a:schemeClr val="accent3"/>
          </a:effectRef>
          <a:fontRef idx="minor">
            <a:schemeClr val="dk1"/>
          </a:fontRef>
        </dgm:style>
      </dgm:prSet>
      <dgm:spPr/>
      <dgm:t>
        <a:bodyPr/>
        <a:lstStyle/>
        <a:p>
          <a:r>
            <a:rPr lang="zh-CN" altLang="en-US" sz="1600" b="1" dirty="0"/>
            <a:t>插数据</a:t>
          </a:r>
        </a:p>
      </dgm:t>
    </dgm:pt>
    <dgm:pt modelId="{12E99D63-4C49-48E7-83CD-4E765CCF8074}" cxnId="{00A79711-A194-4279-94BF-2638B3A52AC1}" type="parTrans">
      <dgm:prSet/>
      <dgm:spPr/>
      <dgm:t>
        <a:bodyPr/>
        <a:lstStyle/>
        <a:p>
          <a:endParaRPr lang="zh-CN" altLang="en-US"/>
        </a:p>
      </dgm:t>
    </dgm:pt>
    <dgm:pt modelId="{51F6D72A-D671-47FC-9B15-4075B2388689}" cxnId="{00A79711-A194-4279-94BF-2638B3A52AC1}" type="sibTrans">
      <dgm:prSet/>
      <dgm:spPr/>
      <dgm:t>
        <a:bodyPr/>
        <a:lstStyle/>
        <a:p>
          <a:endParaRPr lang="zh-CN" altLang="en-US"/>
        </a:p>
      </dgm:t>
    </dgm:pt>
    <dgm:pt modelId="{618756BF-F868-43DD-9228-D0E1FC834EED}" type="pres">
      <dgm:prSet presAssocID="{FBE1506C-2F4D-4F40-89EF-55A0878A8B05}" presName="Name0" presStyleCnt="0">
        <dgm:presLayoutVars>
          <dgm:dir/>
          <dgm:resizeHandles val="exact"/>
        </dgm:presLayoutVars>
      </dgm:prSet>
      <dgm:spPr/>
    </dgm:pt>
    <dgm:pt modelId="{93A16EA9-2A89-457E-BC1E-7C08408ABF91}" type="pres">
      <dgm:prSet presAssocID="{C8BF5C2D-E475-41D8-8807-FB251031CB9F}" presName="node" presStyleLbl="node1" presStyleIdx="0" presStyleCnt="4">
        <dgm:presLayoutVars>
          <dgm:bulletEnabled val="1"/>
        </dgm:presLayoutVars>
      </dgm:prSet>
      <dgm:spPr/>
    </dgm:pt>
    <dgm:pt modelId="{7F4F67FC-1350-43DD-8AE1-F063C5165AE6}" type="pres">
      <dgm:prSet presAssocID="{D3408F09-BD7F-47A0-B2CD-95DC27141BDA}" presName="sibTrans" presStyleLbl="sibTrans2D1" presStyleIdx="0" presStyleCnt="3" custScaleX="102706" custScaleY="69788"/>
      <dgm:spPr/>
    </dgm:pt>
    <dgm:pt modelId="{3801D9CF-3F62-4D33-BB43-8C9ED5783C47}" type="pres">
      <dgm:prSet presAssocID="{D3408F09-BD7F-47A0-B2CD-95DC27141BDA}" presName="connectorText" presStyleLbl="sibTrans2D1" presStyleIdx="0" presStyleCnt="3"/>
      <dgm:spPr/>
    </dgm:pt>
    <dgm:pt modelId="{4320AAB8-AA1D-4F1F-B7A0-E10026F2FA50}" type="pres">
      <dgm:prSet presAssocID="{43161F1A-6B31-415F-96C2-664A4903EE60}" presName="node" presStyleLbl="node1" presStyleIdx="1" presStyleCnt="4">
        <dgm:presLayoutVars>
          <dgm:bulletEnabled val="1"/>
        </dgm:presLayoutVars>
      </dgm:prSet>
      <dgm:spPr/>
    </dgm:pt>
    <dgm:pt modelId="{DEB6936A-2C6D-48E7-B23A-F821624778EE}" type="pres">
      <dgm:prSet presAssocID="{8636EA4F-8334-4183-A34E-D89D9BD2E180}" presName="sibTrans" presStyleLbl="sibTrans2D1" presStyleIdx="1" presStyleCnt="3" custScaleX="102706" custScaleY="69788"/>
      <dgm:spPr/>
    </dgm:pt>
    <dgm:pt modelId="{82D2299B-FBA5-454E-9037-3FBFDFE0F303}" type="pres">
      <dgm:prSet presAssocID="{8636EA4F-8334-4183-A34E-D89D9BD2E180}" presName="connectorText" presStyleLbl="sibTrans2D1" presStyleIdx="1" presStyleCnt="3"/>
      <dgm:spPr/>
    </dgm:pt>
    <dgm:pt modelId="{0629BC51-1B2F-42E4-A73F-D8BF219AC45F}" type="pres">
      <dgm:prSet presAssocID="{DAAF53A7-7652-4E32-9BB3-93042E133E70}" presName="node" presStyleLbl="node1" presStyleIdx="2" presStyleCnt="4">
        <dgm:presLayoutVars>
          <dgm:bulletEnabled val="1"/>
        </dgm:presLayoutVars>
      </dgm:prSet>
      <dgm:spPr/>
    </dgm:pt>
    <dgm:pt modelId="{6D3B68B1-BCC0-4B58-8BDB-E2801C13F3FE}" type="pres">
      <dgm:prSet presAssocID="{46987EE6-FBE2-4BDA-8509-B1F98B176BB4}" presName="sibTrans" presStyleLbl="sibTrans2D1" presStyleIdx="2" presStyleCnt="3" custScaleX="102706" custScaleY="69788"/>
      <dgm:spPr/>
    </dgm:pt>
    <dgm:pt modelId="{BBADD236-1259-4D8C-B88D-2E81E4F6A4AF}" type="pres">
      <dgm:prSet presAssocID="{46987EE6-FBE2-4BDA-8509-B1F98B176BB4}" presName="connectorText" presStyleLbl="sibTrans2D1" presStyleIdx="2" presStyleCnt="3"/>
      <dgm:spPr/>
    </dgm:pt>
    <dgm:pt modelId="{C552C162-99FC-47C7-8FCF-09237165E80F}" type="pres">
      <dgm:prSet presAssocID="{B1FE303E-BAFD-4C43-8920-78D45E6DB764}" presName="node" presStyleLbl="node1" presStyleIdx="3" presStyleCnt="4">
        <dgm:presLayoutVars>
          <dgm:bulletEnabled val="1"/>
        </dgm:presLayoutVars>
      </dgm:prSet>
      <dgm:spPr/>
    </dgm:pt>
  </dgm:ptLst>
  <dgm:cxnLst>
    <dgm:cxn modelId="{00A79711-A194-4279-94BF-2638B3A52AC1}" srcId="{FBE1506C-2F4D-4F40-89EF-55A0878A8B05}" destId="{B1FE303E-BAFD-4C43-8920-78D45E6DB764}" srcOrd="3" destOrd="0" parTransId="{12E99D63-4C49-48E7-83CD-4E765CCF8074}" sibTransId="{51F6D72A-D671-47FC-9B15-4075B2388689}"/>
    <dgm:cxn modelId="{209D1212-4A03-4C0F-B623-7692485EC8C1}" type="presOf" srcId="{D3408F09-BD7F-47A0-B2CD-95DC27141BDA}" destId="{3801D9CF-3F62-4D33-BB43-8C9ED5783C47}" srcOrd="1" destOrd="0" presId="urn:microsoft.com/office/officeart/2005/8/layout/process1"/>
    <dgm:cxn modelId="{F6242C16-40D5-4236-8EB8-391AED7ADEF9}" type="presOf" srcId="{8636EA4F-8334-4183-A34E-D89D9BD2E180}" destId="{DEB6936A-2C6D-48E7-B23A-F821624778EE}" srcOrd="0" destOrd="0" presId="urn:microsoft.com/office/officeart/2005/8/layout/process1"/>
    <dgm:cxn modelId="{4770A816-94B3-43F3-923C-421FAAEAE4EA}" srcId="{FBE1506C-2F4D-4F40-89EF-55A0878A8B05}" destId="{43161F1A-6B31-415F-96C2-664A4903EE60}" srcOrd="1" destOrd="0" parTransId="{F100C188-5C10-407A-A6C3-DF4A2BF31374}" sibTransId="{8636EA4F-8334-4183-A34E-D89D9BD2E180}"/>
    <dgm:cxn modelId="{EA4CAA31-AE19-48BB-A5D5-758233F427A4}" type="presOf" srcId="{46987EE6-FBE2-4BDA-8509-B1F98B176BB4}" destId="{6D3B68B1-BCC0-4B58-8BDB-E2801C13F3FE}" srcOrd="0" destOrd="0" presId="urn:microsoft.com/office/officeart/2005/8/layout/process1"/>
    <dgm:cxn modelId="{BBDD9239-2C69-4529-B9C1-94E10938C4FA}" type="presOf" srcId="{DAAF53A7-7652-4E32-9BB3-93042E133E70}" destId="{0629BC51-1B2F-42E4-A73F-D8BF219AC45F}" srcOrd="0" destOrd="0" presId="urn:microsoft.com/office/officeart/2005/8/layout/process1"/>
    <dgm:cxn modelId="{6842243C-411E-45C9-9CCD-CBDA8EF09C51}" srcId="{FBE1506C-2F4D-4F40-89EF-55A0878A8B05}" destId="{C8BF5C2D-E475-41D8-8807-FB251031CB9F}" srcOrd="0" destOrd="0" parTransId="{6D68B61E-21F3-41A1-955B-E1C6F0C424B3}" sibTransId="{D3408F09-BD7F-47A0-B2CD-95DC27141BDA}"/>
    <dgm:cxn modelId="{D372505D-C7BB-423B-8823-101CF9E0D898}" type="presOf" srcId="{D3408F09-BD7F-47A0-B2CD-95DC27141BDA}" destId="{7F4F67FC-1350-43DD-8AE1-F063C5165AE6}" srcOrd="0" destOrd="0" presId="urn:microsoft.com/office/officeart/2005/8/layout/process1"/>
    <dgm:cxn modelId="{0AFC1D68-F366-482A-9523-4D166AFE072D}" type="presOf" srcId="{8636EA4F-8334-4183-A34E-D89D9BD2E180}" destId="{82D2299B-FBA5-454E-9037-3FBFDFE0F303}" srcOrd="1" destOrd="0" presId="urn:microsoft.com/office/officeart/2005/8/layout/process1"/>
    <dgm:cxn modelId="{A610C768-BC41-46CD-8007-ACFF18B63DE8}" type="presOf" srcId="{FBE1506C-2F4D-4F40-89EF-55A0878A8B05}" destId="{618756BF-F868-43DD-9228-D0E1FC834EED}" srcOrd="0" destOrd="0" presId="urn:microsoft.com/office/officeart/2005/8/layout/process1"/>
    <dgm:cxn modelId="{E542EE7E-BEBC-425A-9D1C-A0C49760DA8B}" type="presOf" srcId="{B1FE303E-BAFD-4C43-8920-78D45E6DB764}" destId="{C552C162-99FC-47C7-8FCF-09237165E80F}" srcOrd="0" destOrd="0" presId="urn:microsoft.com/office/officeart/2005/8/layout/process1"/>
    <dgm:cxn modelId="{AD480F8B-58B0-4DC8-8CEB-2C1D8284FFE3}" srcId="{FBE1506C-2F4D-4F40-89EF-55A0878A8B05}" destId="{DAAF53A7-7652-4E32-9BB3-93042E133E70}" srcOrd="2" destOrd="0" parTransId="{446368D2-0C2A-4C17-95C5-E4B315F79DB1}" sibTransId="{46987EE6-FBE2-4BDA-8509-B1F98B176BB4}"/>
    <dgm:cxn modelId="{7390698D-5A29-45D5-BEB8-5E4EDC743006}" type="presOf" srcId="{46987EE6-FBE2-4BDA-8509-B1F98B176BB4}" destId="{BBADD236-1259-4D8C-B88D-2E81E4F6A4AF}" srcOrd="1" destOrd="0" presId="urn:microsoft.com/office/officeart/2005/8/layout/process1"/>
    <dgm:cxn modelId="{D82D4DCA-D94E-46E4-87C0-3040FBF9889B}" type="presOf" srcId="{43161F1A-6B31-415F-96C2-664A4903EE60}" destId="{4320AAB8-AA1D-4F1F-B7A0-E10026F2FA50}" srcOrd="0" destOrd="0" presId="urn:microsoft.com/office/officeart/2005/8/layout/process1"/>
    <dgm:cxn modelId="{50C41AD7-98ED-4CE0-9A30-7FE358A109B7}" type="presOf" srcId="{C8BF5C2D-E475-41D8-8807-FB251031CB9F}" destId="{93A16EA9-2A89-457E-BC1E-7C08408ABF91}" srcOrd="0" destOrd="0" presId="urn:microsoft.com/office/officeart/2005/8/layout/process1"/>
    <dgm:cxn modelId="{8F4C0CFC-0873-4593-BB7A-EE36282EADB5}" type="presParOf" srcId="{618756BF-F868-43DD-9228-D0E1FC834EED}" destId="{93A16EA9-2A89-457E-BC1E-7C08408ABF91}" srcOrd="0" destOrd="0" presId="urn:microsoft.com/office/officeart/2005/8/layout/process1"/>
    <dgm:cxn modelId="{EC0B8BDB-51CC-46F0-87FA-B439B052E5BA}" type="presParOf" srcId="{618756BF-F868-43DD-9228-D0E1FC834EED}" destId="{7F4F67FC-1350-43DD-8AE1-F063C5165AE6}" srcOrd="1" destOrd="0" presId="urn:microsoft.com/office/officeart/2005/8/layout/process1"/>
    <dgm:cxn modelId="{12F23A04-61E1-4E99-95EE-091A4A5F7B5A}" type="presParOf" srcId="{7F4F67FC-1350-43DD-8AE1-F063C5165AE6}" destId="{3801D9CF-3F62-4D33-BB43-8C9ED5783C47}" srcOrd="0" destOrd="0" presId="urn:microsoft.com/office/officeart/2005/8/layout/process1"/>
    <dgm:cxn modelId="{BDC12170-94EA-43D2-89BA-CB7A9F2E755E}" type="presParOf" srcId="{618756BF-F868-43DD-9228-D0E1FC834EED}" destId="{4320AAB8-AA1D-4F1F-B7A0-E10026F2FA50}" srcOrd="2" destOrd="0" presId="urn:microsoft.com/office/officeart/2005/8/layout/process1"/>
    <dgm:cxn modelId="{4D2FF74A-2033-4131-AB0C-4BFC6FB9BEEA}" type="presParOf" srcId="{618756BF-F868-43DD-9228-D0E1FC834EED}" destId="{DEB6936A-2C6D-48E7-B23A-F821624778EE}" srcOrd="3" destOrd="0" presId="urn:microsoft.com/office/officeart/2005/8/layout/process1"/>
    <dgm:cxn modelId="{CA381B84-0CC6-4808-BA3F-71432A7B08A3}" type="presParOf" srcId="{DEB6936A-2C6D-48E7-B23A-F821624778EE}" destId="{82D2299B-FBA5-454E-9037-3FBFDFE0F303}" srcOrd="0" destOrd="0" presId="urn:microsoft.com/office/officeart/2005/8/layout/process1"/>
    <dgm:cxn modelId="{C7119A50-9B45-4B84-A09A-C43C9DC44086}" type="presParOf" srcId="{618756BF-F868-43DD-9228-D0E1FC834EED}" destId="{0629BC51-1B2F-42E4-A73F-D8BF219AC45F}" srcOrd="4" destOrd="0" presId="urn:microsoft.com/office/officeart/2005/8/layout/process1"/>
    <dgm:cxn modelId="{7F01E8AF-DE5E-4708-9FBC-9CECD61610EE}" type="presParOf" srcId="{618756BF-F868-43DD-9228-D0E1FC834EED}" destId="{6D3B68B1-BCC0-4B58-8BDB-E2801C13F3FE}" srcOrd="5" destOrd="0" presId="urn:microsoft.com/office/officeart/2005/8/layout/process1"/>
    <dgm:cxn modelId="{0E1B0A13-3D14-4065-B458-A80F5DF631E3}" type="presParOf" srcId="{6D3B68B1-BCC0-4B58-8BDB-E2801C13F3FE}" destId="{BBADD236-1259-4D8C-B88D-2E81E4F6A4AF}" srcOrd="0" destOrd="0" presId="urn:microsoft.com/office/officeart/2005/8/layout/process1"/>
    <dgm:cxn modelId="{05F7D1C4-2BD7-46D9-9DF4-397F0CE3EC18}" type="presParOf" srcId="{618756BF-F868-43DD-9228-D0E1FC834EED}" destId="{C552C162-99FC-47C7-8FCF-09237165E80F}" srcOrd="6"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4FA3FE-42AF-48E4-8CFA-8343DC2929F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7DD21BB-2519-4E63-831D-6A4F3878788D}">
      <dgm:prSet phldrT="[文本]" custT="1"/>
      <dgm:spPr/>
      <dgm:t>
        <a:bodyPr/>
        <a:lstStyle/>
        <a:p>
          <a:r>
            <a:rPr lang="en-US" altLang="zh-CN" sz="1400" b="1" dirty="0"/>
            <a:t>DDL</a:t>
          </a:r>
          <a:r>
            <a:rPr lang="zh-CN" altLang="en-US" sz="1400" b="1" dirty="0"/>
            <a:t>关键字</a:t>
          </a:r>
        </a:p>
      </dgm:t>
    </dgm:pt>
    <dgm:pt modelId="{5BC15BA1-8411-4763-B939-728E89539366}" cxnId="{910E33C6-C989-4010-9A80-CD40EEC49A73}" type="parTrans">
      <dgm:prSet/>
      <dgm:spPr/>
      <dgm:t>
        <a:bodyPr/>
        <a:lstStyle/>
        <a:p>
          <a:endParaRPr lang="zh-CN" altLang="en-US"/>
        </a:p>
      </dgm:t>
    </dgm:pt>
    <dgm:pt modelId="{F713BB93-8A27-4CAE-8DEA-E05CFB7A7235}" cxnId="{910E33C6-C989-4010-9A80-CD40EEC49A73}" type="sibTrans">
      <dgm:prSet/>
      <dgm:spPr/>
      <dgm:t>
        <a:bodyPr/>
        <a:lstStyle/>
        <a:p>
          <a:endParaRPr lang="zh-CN" altLang="en-US"/>
        </a:p>
      </dgm:t>
    </dgm:pt>
    <dgm:pt modelId="{B56A95A5-716A-4C0D-8C77-D8076C30673D}">
      <dgm:prSet phldrT="[文本]"/>
      <dgm:spPr/>
      <dgm:t>
        <a:bodyPr/>
        <a:lstStyle/>
        <a:p>
          <a:r>
            <a:rPr lang="en-US" altLang="zh-CN" b="1" dirty="0">
              <a:solidFill>
                <a:srgbClr val="FF0000"/>
              </a:solidFill>
            </a:rPr>
            <a:t>CREATE</a:t>
          </a:r>
          <a:r>
            <a:rPr lang="zh-CN" altLang="en-US" b="1" dirty="0">
              <a:solidFill>
                <a:srgbClr val="FF0000"/>
              </a:solidFill>
            </a:rPr>
            <a:t>：</a:t>
          </a:r>
          <a:r>
            <a:rPr lang="zh-CN" altLang="en-US" dirty="0"/>
            <a:t> 用于创建数据库、表、索引、视图等。</a:t>
          </a:r>
        </a:p>
      </dgm:t>
    </dgm:pt>
    <dgm:pt modelId="{FD501887-4534-4A76-B783-3F57DB501B8F}" cxnId="{4713ACE8-A17E-495E-AC59-F8599AFF42AA}" type="parTrans">
      <dgm:prSet/>
      <dgm:spPr/>
      <dgm:t>
        <a:bodyPr/>
        <a:lstStyle/>
        <a:p>
          <a:endParaRPr lang="zh-CN" altLang="en-US"/>
        </a:p>
      </dgm:t>
    </dgm:pt>
    <dgm:pt modelId="{A4328FFA-9A3D-44C2-96A0-DA9A9960C200}" cxnId="{4713ACE8-A17E-495E-AC59-F8599AFF42AA}" type="sibTrans">
      <dgm:prSet/>
      <dgm:spPr/>
      <dgm:t>
        <a:bodyPr/>
        <a:lstStyle/>
        <a:p>
          <a:endParaRPr lang="zh-CN" altLang="en-US"/>
        </a:p>
      </dgm:t>
    </dgm:pt>
    <dgm:pt modelId="{92C7ECAB-10C4-42A2-BB24-753C8BA69F49}">
      <dgm:prSet phldrT="[文本]"/>
      <dgm:spPr/>
      <dgm:t>
        <a:bodyPr/>
        <a:lstStyle/>
        <a:p>
          <a:r>
            <a:rPr lang="en-US" b="1" dirty="0">
              <a:solidFill>
                <a:srgbClr val="FF0000"/>
              </a:solidFill>
            </a:rPr>
            <a:t>ALTER：</a:t>
          </a:r>
          <a:r>
            <a:rPr lang="zh-CN" altLang="en-US" dirty="0"/>
            <a:t>用于修改数据库对象的结构，如修改表结构、添加列、删除列等。</a:t>
          </a:r>
        </a:p>
      </dgm:t>
    </dgm:pt>
    <dgm:pt modelId="{CC310507-FBC0-4748-BE0E-34A316882F96}" cxnId="{D0EEFB31-3159-4BED-8799-B65EA03C3698}" type="parTrans">
      <dgm:prSet/>
      <dgm:spPr/>
      <dgm:t>
        <a:bodyPr/>
        <a:lstStyle/>
        <a:p>
          <a:endParaRPr lang="zh-CN" altLang="en-US"/>
        </a:p>
      </dgm:t>
    </dgm:pt>
    <dgm:pt modelId="{CDD8E27D-7071-456E-8E0F-FE3D905E9F03}" cxnId="{D0EEFB31-3159-4BED-8799-B65EA03C3698}" type="sibTrans">
      <dgm:prSet/>
      <dgm:spPr/>
      <dgm:t>
        <a:bodyPr/>
        <a:lstStyle/>
        <a:p>
          <a:endParaRPr lang="zh-CN" altLang="en-US"/>
        </a:p>
      </dgm:t>
    </dgm:pt>
    <dgm:pt modelId="{0E2B4873-C460-4837-A534-A3594C42C9B7}">
      <dgm:prSet phldrT="[文本]"/>
      <dgm:spPr/>
      <dgm:t>
        <a:bodyPr/>
        <a:lstStyle/>
        <a:p>
          <a:r>
            <a:rPr lang="en-US" b="1" dirty="0">
              <a:solidFill>
                <a:srgbClr val="FF0000"/>
              </a:solidFill>
            </a:rPr>
            <a:t>DROP：</a:t>
          </a:r>
          <a:r>
            <a:rPr lang="zh-CN" altLang="en-US" dirty="0"/>
            <a:t>用于删除数据库对象，如删除表、删除索引等。</a:t>
          </a:r>
        </a:p>
      </dgm:t>
    </dgm:pt>
    <dgm:pt modelId="{B7F02AE6-B8B2-43B3-BF87-DCDAED1F33D0}" cxnId="{52FDE398-2336-4853-AE12-5AF458B6DBBA}" type="parTrans">
      <dgm:prSet/>
      <dgm:spPr/>
      <dgm:t>
        <a:bodyPr/>
        <a:lstStyle/>
        <a:p>
          <a:endParaRPr lang="zh-CN" altLang="en-US"/>
        </a:p>
      </dgm:t>
    </dgm:pt>
    <dgm:pt modelId="{7EA14108-9A60-459A-9911-59900765A4C1}" cxnId="{52FDE398-2336-4853-AE12-5AF458B6DBBA}" type="sibTrans">
      <dgm:prSet/>
      <dgm:spPr/>
      <dgm:t>
        <a:bodyPr/>
        <a:lstStyle/>
        <a:p>
          <a:endParaRPr lang="zh-CN" altLang="en-US"/>
        </a:p>
      </dgm:t>
    </dgm:pt>
    <dgm:pt modelId="{71322D1F-CA8D-4EB5-A6D3-A460C0E2E49C}" type="pres">
      <dgm:prSet presAssocID="{B04FA3FE-42AF-48E4-8CFA-8343DC2929F2}" presName="vert0" presStyleCnt="0">
        <dgm:presLayoutVars>
          <dgm:dir/>
          <dgm:animOne val="branch"/>
          <dgm:animLvl val="lvl"/>
        </dgm:presLayoutVars>
      </dgm:prSet>
      <dgm:spPr/>
    </dgm:pt>
    <dgm:pt modelId="{83EE673E-6DB6-4CE2-8FD4-1DA7F41A20BF}" type="pres">
      <dgm:prSet presAssocID="{A7DD21BB-2519-4E63-831D-6A4F3878788D}" presName="thickLine" presStyleLbl="alignNode1" presStyleIdx="0" presStyleCnt="1" custLinFactNeighborX="-77040" custLinFactNeighborY="6"/>
      <dgm:spPr/>
    </dgm:pt>
    <dgm:pt modelId="{EFFED612-085A-4E8C-A7AE-C163919FC690}" type="pres">
      <dgm:prSet presAssocID="{A7DD21BB-2519-4E63-831D-6A4F3878788D}" presName="horz1" presStyleCnt="0"/>
      <dgm:spPr/>
    </dgm:pt>
    <dgm:pt modelId="{185166F7-E150-4F0B-B56A-0A07DFE94210}" type="pres">
      <dgm:prSet presAssocID="{A7DD21BB-2519-4E63-831D-6A4F3878788D}" presName="tx1" presStyleLbl="revTx" presStyleIdx="0" presStyleCnt="4" custScaleX="78143"/>
      <dgm:spPr/>
    </dgm:pt>
    <dgm:pt modelId="{05229476-7092-4F32-A5FB-2CCD564CCDEA}" type="pres">
      <dgm:prSet presAssocID="{A7DD21BB-2519-4E63-831D-6A4F3878788D}" presName="vert1" presStyleCnt="0"/>
      <dgm:spPr/>
    </dgm:pt>
    <dgm:pt modelId="{26CC9F74-22F2-4562-9179-CE2DB0B1381F}" type="pres">
      <dgm:prSet presAssocID="{B56A95A5-716A-4C0D-8C77-D8076C30673D}" presName="vertSpace2a" presStyleCnt="0"/>
      <dgm:spPr/>
    </dgm:pt>
    <dgm:pt modelId="{727ED46F-487C-446C-8FF0-CD7C961DC986}" type="pres">
      <dgm:prSet presAssocID="{B56A95A5-716A-4C0D-8C77-D8076C30673D}" presName="horz2" presStyleCnt="0"/>
      <dgm:spPr/>
    </dgm:pt>
    <dgm:pt modelId="{EA37FDA7-8C51-47F0-85E8-CC162B32BAE0}" type="pres">
      <dgm:prSet presAssocID="{B56A95A5-716A-4C0D-8C77-D8076C30673D}" presName="horzSpace2" presStyleCnt="0"/>
      <dgm:spPr/>
    </dgm:pt>
    <dgm:pt modelId="{30EAF4A1-4EB6-43F6-8C82-6B794492A502}" type="pres">
      <dgm:prSet presAssocID="{B56A95A5-716A-4C0D-8C77-D8076C30673D}" presName="tx2" presStyleLbl="revTx" presStyleIdx="1" presStyleCnt="4"/>
      <dgm:spPr/>
    </dgm:pt>
    <dgm:pt modelId="{E64452A7-F2DE-4377-8A29-AEAE0863BCCC}" type="pres">
      <dgm:prSet presAssocID="{B56A95A5-716A-4C0D-8C77-D8076C30673D}" presName="vert2" presStyleCnt="0"/>
      <dgm:spPr/>
    </dgm:pt>
    <dgm:pt modelId="{8BBC914E-8E86-4533-9494-6E315FDA347A}" type="pres">
      <dgm:prSet presAssocID="{B56A95A5-716A-4C0D-8C77-D8076C30673D}" presName="thinLine2b" presStyleLbl="callout" presStyleIdx="0" presStyleCnt="3"/>
      <dgm:spPr/>
    </dgm:pt>
    <dgm:pt modelId="{BAB002DE-A555-438B-AC8B-06E52202B5BA}" type="pres">
      <dgm:prSet presAssocID="{B56A95A5-716A-4C0D-8C77-D8076C30673D}" presName="vertSpace2b" presStyleCnt="0"/>
      <dgm:spPr/>
    </dgm:pt>
    <dgm:pt modelId="{FDEDA87F-1481-4B32-B5C1-D76BE1782BB2}" type="pres">
      <dgm:prSet presAssocID="{92C7ECAB-10C4-42A2-BB24-753C8BA69F49}" presName="horz2" presStyleCnt="0"/>
      <dgm:spPr/>
    </dgm:pt>
    <dgm:pt modelId="{21CBC205-FF01-4F24-91C6-53B293BCE3F9}" type="pres">
      <dgm:prSet presAssocID="{92C7ECAB-10C4-42A2-BB24-753C8BA69F49}" presName="horzSpace2" presStyleCnt="0"/>
      <dgm:spPr/>
    </dgm:pt>
    <dgm:pt modelId="{A8C86633-7FA8-4680-8456-0E5F41571BBE}" type="pres">
      <dgm:prSet presAssocID="{92C7ECAB-10C4-42A2-BB24-753C8BA69F49}" presName="tx2" presStyleLbl="revTx" presStyleIdx="2" presStyleCnt="4"/>
      <dgm:spPr/>
    </dgm:pt>
    <dgm:pt modelId="{9F6C91CB-FB1A-4EC1-8992-0BED73B7E440}" type="pres">
      <dgm:prSet presAssocID="{92C7ECAB-10C4-42A2-BB24-753C8BA69F49}" presName="vert2" presStyleCnt="0"/>
      <dgm:spPr/>
    </dgm:pt>
    <dgm:pt modelId="{B7F3DADD-66AE-40DA-991D-3A5DD20706F3}" type="pres">
      <dgm:prSet presAssocID="{92C7ECAB-10C4-42A2-BB24-753C8BA69F49}" presName="thinLine2b" presStyleLbl="callout" presStyleIdx="1" presStyleCnt="3"/>
      <dgm:spPr/>
    </dgm:pt>
    <dgm:pt modelId="{489C7358-6DCF-404E-B414-054885E80817}" type="pres">
      <dgm:prSet presAssocID="{92C7ECAB-10C4-42A2-BB24-753C8BA69F49}" presName="vertSpace2b" presStyleCnt="0"/>
      <dgm:spPr/>
    </dgm:pt>
    <dgm:pt modelId="{E7218315-07C5-4F03-A0A8-49AB0386D579}" type="pres">
      <dgm:prSet presAssocID="{0E2B4873-C460-4837-A534-A3594C42C9B7}" presName="horz2" presStyleCnt="0"/>
      <dgm:spPr/>
    </dgm:pt>
    <dgm:pt modelId="{02EA9AD3-1E48-4F66-B725-BFF0469523A5}" type="pres">
      <dgm:prSet presAssocID="{0E2B4873-C460-4837-A534-A3594C42C9B7}" presName="horzSpace2" presStyleCnt="0"/>
      <dgm:spPr/>
    </dgm:pt>
    <dgm:pt modelId="{23270734-0C10-4CE9-8341-829C1C794BFF}" type="pres">
      <dgm:prSet presAssocID="{0E2B4873-C460-4837-A534-A3594C42C9B7}" presName="tx2" presStyleLbl="revTx" presStyleIdx="3" presStyleCnt="4"/>
      <dgm:spPr/>
    </dgm:pt>
    <dgm:pt modelId="{B54C4C58-FD16-4A93-A7F5-A539A1422997}" type="pres">
      <dgm:prSet presAssocID="{0E2B4873-C460-4837-A534-A3594C42C9B7}" presName="vert2" presStyleCnt="0"/>
      <dgm:spPr/>
    </dgm:pt>
    <dgm:pt modelId="{BF188500-52F4-45AB-BB89-6D409796AB56}" type="pres">
      <dgm:prSet presAssocID="{0E2B4873-C460-4837-A534-A3594C42C9B7}" presName="thinLine2b" presStyleLbl="callout" presStyleIdx="2" presStyleCnt="3"/>
      <dgm:spPr/>
    </dgm:pt>
    <dgm:pt modelId="{8043E94C-7F15-446B-A74A-8A0465301297}" type="pres">
      <dgm:prSet presAssocID="{0E2B4873-C460-4837-A534-A3594C42C9B7}" presName="vertSpace2b" presStyleCnt="0"/>
      <dgm:spPr/>
    </dgm:pt>
  </dgm:ptLst>
  <dgm:cxnLst>
    <dgm:cxn modelId="{D0EEFB31-3159-4BED-8799-B65EA03C3698}" srcId="{A7DD21BB-2519-4E63-831D-6A4F3878788D}" destId="{92C7ECAB-10C4-42A2-BB24-753C8BA69F49}" srcOrd="1" destOrd="0" parTransId="{CC310507-FBC0-4748-BE0E-34A316882F96}" sibTransId="{CDD8E27D-7071-456E-8E0F-FE3D905E9F03}"/>
    <dgm:cxn modelId="{0B3C434B-255A-403C-B168-8C4C75AA74F0}" type="presOf" srcId="{B56A95A5-716A-4C0D-8C77-D8076C30673D}" destId="{30EAF4A1-4EB6-43F6-8C82-6B794492A502}" srcOrd="0" destOrd="0" presId="urn:microsoft.com/office/officeart/2008/layout/LinedList"/>
    <dgm:cxn modelId="{D0D47C4C-3D1C-4D43-951C-F9030965A566}" type="presOf" srcId="{B04FA3FE-42AF-48E4-8CFA-8343DC2929F2}" destId="{71322D1F-CA8D-4EB5-A6D3-A460C0E2E49C}" srcOrd="0" destOrd="0" presId="urn:microsoft.com/office/officeart/2008/layout/LinedList"/>
    <dgm:cxn modelId="{3A347D4F-88EF-49E8-AD55-06FEEA3E87CA}" type="presOf" srcId="{0E2B4873-C460-4837-A534-A3594C42C9B7}" destId="{23270734-0C10-4CE9-8341-829C1C794BFF}" srcOrd="0" destOrd="0" presId="urn:microsoft.com/office/officeart/2008/layout/LinedList"/>
    <dgm:cxn modelId="{D0923773-BDD5-4A1B-9759-8753F08DD517}" type="presOf" srcId="{A7DD21BB-2519-4E63-831D-6A4F3878788D}" destId="{185166F7-E150-4F0B-B56A-0A07DFE94210}" srcOrd="0" destOrd="0" presId="urn:microsoft.com/office/officeart/2008/layout/LinedList"/>
    <dgm:cxn modelId="{5A0BC87D-0B64-4DE0-BA02-C0C4AB279BEA}" type="presOf" srcId="{92C7ECAB-10C4-42A2-BB24-753C8BA69F49}" destId="{A8C86633-7FA8-4680-8456-0E5F41571BBE}" srcOrd="0" destOrd="0" presId="urn:microsoft.com/office/officeart/2008/layout/LinedList"/>
    <dgm:cxn modelId="{52FDE398-2336-4853-AE12-5AF458B6DBBA}" srcId="{A7DD21BB-2519-4E63-831D-6A4F3878788D}" destId="{0E2B4873-C460-4837-A534-A3594C42C9B7}" srcOrd="2" destOrd="0" parTransId="{B7F02AE6-B8B2-43B3-BF87-DCDAED1F33D0}" sibTransId="{7EA14108-9A60-459A-9911-59900765A4C1}"/>
    <dgm:cxn modelId="{910E33C6-C989-4010-9A80-CD40EEC49A73}" srcId="{B04FA3FE-42AF-48E4-8CFA-8343DC2929F2}" destId="{A7DD21BB-2519-4E63-831D-6A4F3878788D}" srcOrd="0" destOrd="0" parTransId="{5BC15BA1-8411-4763-B939-728E89539366}" sibTransId="{F713BB93-8A27-4CAE-8DEA-E05CFB7A7235}"/>
    <dgm:cxn modelId="{4713ACE8-A17E-495E-AC59-F8599AFF42AA}" srcId="{A7DD21BB-2519-4E63-831D-6A4F3878788D}" destId="{B56A95A5-716A-4C0D-8C77-D8076C30673D}" srcOrd="0" destOrd="0" parTransId="{FD501887-4534-4A76-B783-3F57DB501B8F}" sibTransId="{A4328FFA-9A3D-44C2-96A0-DA9A9960C200}"/>
    <dgm:cxn modelId="{230F0112-7989-48D7-AA07-4D061D318730}" type="presParOf" srcId="{71322D1F-CA8D-4EB5-A6D3-A460C0E2E49C}" destId="{83EE673E-6DB6-4CE2-8FD4-1DA7F41A20BF}" srcOrd="0" destOrd="0" presId="urn:microsoft.com/office/officeart/2008/layout/LinedList"/>
    <dgm:cxn modelId="{0A4021D5-67FA-43DF-8B22-A756121669CC}" type="presParOf" srcId="{71322D1F-CA8D-4EB5-A6D3-A460C0E2E49C}" destId="{EFFED612-085A-4E8C-A7AE-C163919FC690}" srcOrd="1" destOrd="0" presId="urn:microsoft.com/office/officeart/2008/layout/LinedList"/>
    <dgm:cxn modelId="{7DE402BE-C819-478D-8DDF-AEEDFA0318BA}" type="presParOf" srcId="{EFFED612-085A-4E8C-A7AE-C163919FC690}" destId="{185166F7-E150-4F0B-B56A-0A07DFE94210}" srcOrd="0" destOrd="0" presId="urn:microsoft.com/office/officeart/2008/layout/LinedList"/>
    <dgm:cxn modelId="{B3E4596E-C293-437E-935A-8D8C7FEB0B5B}" type="presParOf" srcId="{EFFED612-085A-4E8C-A7AE-C163919FC690}" destId="{05229476-7092-4F32-A5FB-2CCD564CCDEA}" srcOrd="1" destOrd="0" presId="urn:microsoft.com/office/officeart/2008/layout/LinedList"/>
    <dgm:cxn modelId="{B1AEFC28-EB3A-4590-9B0A-2992B17DDBEA}" type="presParOf" srcId="{05229476-7092-4F32-A5FB-2CCD564CCDEA}" destId="{26CC9F74-22F2-4562-9179-CE2DB0B1381F}" srcOrd="0" destOrd="0" presId="urn:microsoft.com/office/officeart/2008/layout/LinedList"/>
    <dgm:cxn modelId="{189DF87E-CB64-499D-BE46-A7C7177168DA}" type="presParOf" srcId="{05229476-7092-4F32-A5FB-2CCD564CCDEA}" destId="{727ED46F-487C-446C-8FF0-CD7C961DC986}" srcOrd="1" destOrd="0" presId="urn:microsoft.com/office/officeart/2008/layout/LinedList"/>
    <dgm:cxn modelId="{62CD9390-B1D1-44DE-A633-1AF3B95AE16D}" type="presParOf" srcId="{727ED46F-487C-446C-8FF0-CD7C961DC986}" destId="{EA37FDA7-8C51-47F0-85E8-CC162B32BAE0}" srcOrd="0" destOrd="0" presId="urn:microsoft.com/office/officeart/2008/layout/LinedList"/>
    <dgm:cxn modelId="{26CF0E9F-2980-4615-8371-CD2377672761}" type="presParOf" srcId="{727ED46F-487C-446C-8FF0-CD7C961DC986}" destId="{30EAF4A1-4EB6-43F6-8C82-6B794492A502}" srcOrd="1" destOrd="0" presId="urn:microsoft.com/office/officeart/2008/layout/LinedList"/>
    <dgm:cxn modelId="{4D0C9127-67D9-4AA9-ADB0-5E928F9F661A}" type="presParOf" srcId="{727ED46F-487C-446C-8FF0-CD7C961DC986}" destId="{E64452A7-F2DE-4377-8A29-AEAE0863BCCC}" srcOrd="2" destOrd="0" presId="urn:microsoft.com/office/officeart/2008/layout/LinedList"/>
    <dgm:cxn modelId="{CCA34AD6-35E5-429A-B064-8ADC7A2553A9}" type="presParOf" srcId="{05229476-7092-4F32-A5FB-2CCD564CCDEA}" destId="{8BBC914E-8E86-4533-9494-6E315FDA347A}" srcOrd="2" destOrd="0" presId="urn:microsoft.com/office/officeart/2008/layout/LinedList"/>
    <dgm:cxn modelId="{C863F27F-71BE-4B7E-9C96-4F9357AFB534}" type="presParOf" srcId="{05229476-7092-4F32-A5FB-2CCD564CCDEA}" destId="{BAB002DE-A555-438B-AC8B-06E52202B5BA}" srcOrd="3" destOrd="0" presId="urn:microsoft.com/office/officeart/2008/layout/LinedList"/>
    <dgm:cxn modelId="{2A0D17B2-9353-4D88-8251-96E4308B2702}" type="presParOf" srcId="{05229476-7092-4F32-A5FB-2CCD564CCDEA}" destId="{FDEDA87F-1481-4B32-B5C1-D76BE1782BB2}" srcOrd="4" destOrd="0" presId="urn:microsoft.com/office/officeart/2008/layout/LinedList"/>
    <dgm:cxn modelId="{D4038FE6-E6CF-46EC-B3AD-A9EE68415870}" type="presParOf" srcId="{FDEDA87F-1481-4B32-B5C1-D76BE1782BB2}" destId="{21CBC205-FF01-4F24-91C6-53B293BCE3F9}" srcOrd="0" destOrd="0" presId="urn:microsoft.com/office/officeart/2008/layout/LinedList"/>
    <dgm:cxn modelId="{459FE133-4CEB-4213-91FD-D210E60EA6F9}" type="presParOf" srcId="{FDEDA87F-1481-4B32-B5C1-D76BE1782BB2}" destId="{A8C86633-7FA8-4680-8456-0E5F41571BBE}" srcOrd="1" destOrd="0" presId="urn:microsoft.com/office/officeart/2008/layout/LinedList"/>
    <dgm:cxn modelId="{12601E5F-06C2-4AEF-A4BC-6741B42B0E8B}" type="presParOf" srcId="{FDEDA87F-1481-4B32-B5C1-D76BE1782BB2}" destId="{9F6C91CB-FB1A-4EC1-8992-0BED73B7E440}" srcOrd="2" destOrd="0" presId="urn:microsoft.com/office/officeart/2008/layout/LinedList"/>
    <dgm:cxn modelId="{A2E6E609-2A1A-46A1-BF17-A4A590EB19E7}" type="presParOf" srcId="{05229476-7092-4F32-A5FB-2CCD564CCDEA}" destId="{B7F3DADD-66AE-40DA-991D-3A5DD20706F3}" srcOrd="5" destOrd="0" presId="urn:microsoft.com/office/officeart/2008/layout/LinedList"/>
    <dgm:cxn modelId="{55E09A3A-2F01-428F-9A0A-E6E3C2C4B5DC}" type="presParOf" srcId="{05229476-7092-4F32-A5FB-2CCD564CCDEA}" destId="{489C7358-6DCF-404E-B414-054885E80817}" srcOrd="6" destOrd="0" presId="urn:microsoft.com/office/officeart/2008/layout/LinedList"/>
    <dgm:cxn modelId="{EAA168AA-5CCA-4369-9DE2-4E47A46C8409}" type="presParOf" srcId="{05229476-7092-4F32-A5FB-2CCD564CCDEA}" destId="{E7218315-07C5-4F03-A0A8-49AB0386D579}" srcOrd="7" destOrd="0" presId="urn:microsoft.com/office/officeart/2008/layout/LinedList"/>
    <dgm:cxn modelId="{B8570A0A-B488-4496-AD8E-B99D33B1AC75}" type="presParOf" srcId="{E7218315-07C5-4F03-A0A8-49AB0386D579}" destId="{02EA9AD3-1E48-4F66-B725-BFF0469523A5}" srcOrd="0" destOrd="0" presId="urn:microsoft.com/office/officeart/2008/layout/LinedList"/>
    <dgm:cxn modelId="{B78CB577-A6E5-45FC-B086-57CDE6240255}" type="presParOf" srcId="{E7218315-07C5-4F03-A0A8-49AB0386D579}" destId="{23270734-0C10-4CE9-8341-829C1C794BFF}" srcOrd="1" destOrd="0" presId="urn:microsoft.com/office/officeart/2008/layout/LinedList"/>
    <dgm:cxn modelId="{D69D7A68-0D6E-4E7A-99EA-2975534DA394}" type="presParOf" srcId="{E7218315-07C5-4F03-A0A8-49AB0386D579}" destId="{B54C4C58-FD16-4A93-A7F5-A539A1422997}" srcOrd="2" destOrd="0" presId="urn:microsoft.com/office/officeart/2008/layout/LinedList"/>
    <dgm:cxn modelId="{F24BDC8A-9115-417A-AA7B-CE1F59B66A78}" type="presParOf" srcId="{05229476-7092-4F32-A5FB-2CCD564CCDEA}" destId="{BF188500-52F4-45AB-BB89-6D409796AB56}" srcOrd="8" destOrd="0" presId="urn:microsoft.com/office/officeart/2008/layout/LinedList"/>
    <dgm:cxn modelId="{F424537E-F3EA-4A6F-B6DB-45F5A06797C0}" type="presParOf" srcId="{05229476-7092-4F32-A5FB-2CCD564CCDEA}" destId="{8043E94C-7F15-446B-A74A-8A0465301297}" srcOrd="9" destOrd="0" presId="urn:microsoft.com/office/officeart/2008/layout/LinedList"/>
  </dgm:cxnLst>
  <dgm:bg/>
  <dgm:whole>
    <a:ln w="6350">
      <a:solidFill>
        <a:schemeClr val="tx1">
          <a:lumMod val="75000"/>
          <a:lumOff val="25000"/>
        </a:schemeClr>
      </a:solidFill>
      <a:prstDash val="sysDot"/>
    </a:ln>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126162" cy="445216"/>
        <a:chOff x="0" y="0"/>
        <a:chExt cx="6126162" cy="445216"/>
      </a:xfrm>
    </dsp:grpSpPr>
    <dsp:sp modelId="{93A16EA9-2A89-457E-BC1E-7C08408ABF91}">
      <dsp:nvSpPr>
        <dsp:cNvPr id="3" name="圆角矩形 2"/>
        <dsp:cNvSpPr/>
      </dsp:nvSpPr>
      <dsp:spPr bwMode="white">
        <a:xfrm>
          <a:off x="0" y="0"/>
          <a:ext cx="1178108" cy="445216"/>
        </a:xfrm>
        <a:prstGeom prst="roundRect">
          <a:avLst>
            <a:gd name="adj" fmla="val 10000"/>
          </a:avLst>
        </a:prstGeom>
      </dsp:spPr>
      <dsp:style>
        <a:lnRef idx="2">
          <a:schemeClr val="accent3"/>
        </a:lnRef>
        <a:fillRef idx="1">
          <a:schemeClr val="lt1"/>
        </a:fillRef>
        <a:effectRef idx="0">
          <a:schemeClr val="accent3"/>
        </a:effectRef>
        <a:fontRef idx="minor">
          <a:schemeClr val="dk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t>创建库</a:t>
          </a:r>
        </a:p>
      </dsp:txBody>
      <dsp:txXfrm>
        <a:off x="0" y="0"/>
        <a:ext cx="1178108" cy="445216"/>
      </dsp:txXfrm>
    </dsp:sp>
    <dsp:sp modelId="{7F4F67FC-1350-43DD-8AE1-F063C5165AE6}">
      <dsp:nvSpPr>
        <dsp:cNvPr id="4" name="右箭头 3"/>
        <dsp:cNvSpPr/>
      </dsp:nvSpPr>
      <dsp:spPr bwMode="white">
        <a:xfrm>
          <a:off x="1288850" y="76523"/>
          <a:ext cx="249759" cy="292171"/>
        </a:xfrm>
        <a:prstGeom prst="rightArrow">
          <a:avLst>
            <a:gd name="adj1" fmla="val 60000"/>
            <a:gd name="adj2" fmla="val 50000"/>
          </a:avLst>
        </a:prstGeom>
      </dsp:spPr>
      <dsp:style>
        <a:lnRef idx="1">
          <a:schemeClr val="accent3"/>
        </a:lnRef>
        <a:fillRef idx="3">
          <a:schemeClr val="accent3"/>
        </a:fillRef>
        <a:effectRef idx="2">
          <a:schemeClr val="accent3"/>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p>
      </dsp:txBody>
      <dsp:txXfrm>
        <a:off x="1288850" y="76523"/>
        <a:ext cx="249759" cy="292171"/>
      </dsp:txXfrm>
    </dsp:sp>
    <dsp:sp modelId="{4320AAB8-AA1D-4F1F-B7A0-E10026F2FA50}">
      <dsp:nvSpPr>
        <dsp:cNvPr id="5" name="圆角矩形 4"/>
        <dsp:cNvSpPr/>
      </dsp:nvSpPr>
      <dsp:spPr bwMode="white">
        <a:xfrm>
          <a:off x="1649351" y="0"/>
          <a:ext cx="1178108" cy="445216"/>
        </a:xfrm>
        <a:prstGeom prst="roundRect">
          <a:avLst>
            <a:gd name="adj" fmla="val 10000"/>
          </a:avLst>
        </a:prstGeom>
      </dsp:spPr>
      <dsp:style>
        <a:lnRef idx="2">
          <a:schemeClr val="accent3"/>
        </a:lnRef>
        <a:fillRef idx="1">
          <a:schemeClr val="lt1"/>
        </a:fillRef>
        <a:effectRef idx="0">
          <a:schemeClr val="accent3"/>
        </a:effectRef>
        <a:fontRef idx="minor">
          <a:schemeClr val="dk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t>定字段</a:t>
          </a:r>
        </a:p>
      </dsp:txBody>
      <dsp:txXfrm>
        <a:off x="1649351" y="0"/>
        <a:ext cx="1178108" cy="445216"/>
      </dsp:txXfrm>
    </dsp:sp>
    <dsp:sp modelId="{DEB6936A-2C6D-48E7-B23A-F821624778EE}">
      <dsp:nvSpPr>
        <dsp:cNvPr id="6" name="右箭头 5"/>
        <dsp:cNvSpPr/>
      </dsp:nvSpPr>
      <dsp:spPr bwMode="white">
        <a:xfrm>
          <a:off x="2938202" y="76523"/>
          <a:ext cx="249759" cy="292171"/>
        </a:xfrm>
        <a:prstGeom prst="rightArrow">
          <a:avLst>
            <a:gd name="adj1" fmla="val 60000"/>
            <a:gd name="adj2" fmla="val 50000"/>
          </a:avLst>
        </a:prstGeom>
      </dsp:spPr>
      <dsp:style>
        <a:lnRef idx="1">
          <a:schemeClr val="accent3"/>
        </a:lnRef>
        <a:fillRef idx="3">
          <a:schemeClr val="accent3"/>
        </a:fillRef>
        <a:effectRef idx="2">
          <a:schemeClr val="accent3"/>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p>
      </dsp:txBody>
      <dsp:txXfrm>
        <a:off x="2938202" y="76523"/>
        <a:ext cx="249759" cy="292171"/>
      </dsp:txXfrm>
    </dsp:sp>
    <dsp:sp modelId="{0629BC51-1B2F-42E4-A73F-D8BF219AC45F}">
      <dsp:nvSpPr>
        <dsp:cNvPr id="7" name="圆角矩形 6"/>
        <dsp:cNvSpPr/>
      </dsp:nvSpPr>
      <dsp:spPr bwMode="white">
        <a:xfrm>
          <a:off x="3298703" y="0"/>
          <a:ext cx="1178108" cy="445216"/>
        </a:xfrm>
        <a:prstGeom prst="roundRect">
          <a:avLst>
            <a:gd name="adj" fmla="val 10000"/>
          </a:avLst>
        </a:prstGeom>
      </dsp:spPr>
      <dsp:style>
        <a:lnRef idx="2">
          <a:schemeClr val="accent3"/>
        </a:lnRef>
        <a:fillRef idx="1">
          <a:schemeClr val="lt1"/>
        </a:fillRef>
        <a:effectRef idx="0">
          <a:schemeClr val="accent3"/>
        </a:effectRef>
        <a:fontRef idx="minor">
          <a:schemeClr val="dk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t>创建表</a:t>
          </a:r>
        </a:p>
      </dsp:txBody>
      <dsp:txXfrm>
        <a:off x="3298703" y="0"/>
        <a:ext cx="1178108" cy="445216"/>
      </dsp:txXfrm>
    </dsp:sp>
    <dsp:sp modelId="{6D3B68B1-BCC0-4B58-8BDB-E2801C13F3FE}">
      <dsp:nvSpPr>
        <dsp:cNvPr id="8" name="右箭头 7"/>
        <dsp:cNvSpPr/>
      </dsp:nvSpPr>
      <dsp:spPr bwMode="white">
        <a:xfrm>
          <a:off x="4587553" y="76523"/>
          <a:ext cx="249759" cy="292171"/>
        </a:xfrm>
        <a:prstGeom prst="rightArrow">
          <a:avLst>
            <a:gd name="adj1" fmla="val 60000"/>
            <a:gd name="adj2" fmla="val 50000"/>
          </a:avLst>
        </a:prstGeom>
      </dsp:spPr>
      <dsp:style>
        <a:lnRef idx="1">
          <a:schemeClr val="accent3"/>
        </a:lnRef>
        <a:fillRef idx="3">
          <a:schemeClr val="accent3"/>
        </a:fillRef>
        <a:effectRef idx="2">
          <a:schemeClr val="accent3"/>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p>
      </dsp:txBody>
      <dsp:txXfrm>
        <a:off x="4587553" y="76523"/>
        <a:ext cx="249759" cy="292171"/>
      </dsp:txXfrm>
    </dsp:sp>
    <dsp:sp modelId="{C552C162-99FC-47C7-8FCF-09237165E80F}">
      <dsp:nvSpPr>
        <dsp:cNvPr id="9" name="圆角矩形 8"/>
        <dsp:cNvSpPr/>
      </dsp:nvSpPr>
      <dsp:spPr bwMode="white">
        <a:xfrm>
          <a:off x="4948054" y="0"/>
          <a:ext cx="1178108" cy="445216"/>
        </a:xfrm>
        <a:prstGeom prst="roundRect">
          <a:avLst>
            <a:gd name="adj" fmla="val 10000"/>
          </a:avLst>
        </a:prstGeom>
      </dsp:spPr>
      <dsp:style>
        <a:lnRef idx="2">
          <a:schemeClr val="accent3"/>
        </a:lnRef>
        <a:fillRef idx="1">
          <a:schemeClr val="lt1"/>
        </a:fillRef>
        <a:effectRef idx="0">
          <a:schemeClr val="accent3"/>
        </a:effectRef>
        <a:fontRef idx="minor">
          <a:schemeClr val="dk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t>插数据</a:t>
          </a:r>
        </a:p>
      </dsp:txBody>
      <dsp:txXfrm>
        <a:off x="4948054" y="0"/>
        <a:ext cx="1178108" cy="445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586606" cy="1522296"/>
        <a:chOff x="0" y="0"/>
        <a:chExt cx="6586606" cy="1522296"/>
      </a:xfrm>
    </dsp:grpSpPr>
    <dsp:sp modelId="{83EE673E-6DB6-4CE2-8FD4-1DA7F41A20BF}">
      <dsp:nvSpPr>
        <dsp:cNvPr id="3" name="直接连接符 2"/>
        <dsp:cNvSpPr/>
      </dsp:nvSpPr>
      <dsp:spPr bwMode="white">
        <a:xfrm>
          <a:off x="0" y="91"/>
          <a:ext cx="6586606" cy="0"/>
        </a:xfrm>
        <a:prstGeom prst="line">
          <a:avLst/>
        </a:prstGeom>
      </dsp:spPr>
      <dsp:style>
        <a:lnRef idx="2">
          <a:schemeClr val="accent1"/>
        </a:lnRef>
        <a:fillRef idx="1">
          <a:schemeClr val="accent1"/>
        </a:fillRef>
        <a:effectRef idx="0">
          <a:scrgbClr r="0" g="0" b="0"/>
        </a:effectRef>
        <a:fontRef idx="minor">
          <a:schemeClr val="lt1"/>
        </a:fontRef>
      </dsp:style>
      <dsp:txXfrm>
        <a:off x="0" y="91"/>
        <a:ext cx="6586606" cy="0"/>
      </dsp:txXfrm>
    </dsp:sp>
    <dsp:sp modelId="{185166F7-E150-4F0B-B56A-0A07DFE94210}">
      <dsp:nvSpPr>
        <dsp:cNvPr id="4" name="矩形 3"/>
        <dsp:cNvSpPr/>
      </dsp:nvSpPr>
      <dsp:spPr bwMode="white">
        <a:xfrm>
          <a:off x="0" y="0"/>
          <a:ext cx="1317321" cy="15222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53340" tIns="53340" rIns="53340" bIns="533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1400" b="1" dirty="0">
              <a:solidFill>
                <a:schemeClr val="tx1"/>
              </a:solidFill>
            </a:rPr>
            <a:t>DDL</a:t>
          </a:r>
          <a:r>
            <a:rPr lang="zh-CN" altLang="en-US" sz="1400" b="1" dirty="0">
              <a:solidFill>
                <a:schemeClr val="tx1"/>
              </a:solidFill>
            </a:rPr>
            <a:t>关键字</a:t>
          </a:r>
          <a:endParaRPr>
            <a:solidFill>
              <a:schemeClr val="tx1"/>
            </a:solidFill>
          </a:endParaRPr>
        </a:p>
      </dsp:txBody>
      <dsp:txXfrm>
        <a:off x="0" y="0"/>
        <a:ext cx="1317321" cy="1522296"/>
      </dsp:txXfrm>
    </dsp:sp>
    <dsp:sp modelId="{30EAF4A1-4EB6-43F6-8C82-6B794492A502}">
      <dsp:nvSpPr>
        <dsp:cNvPr id="5" name="矩形 4"/>
        <dsp:cNvSpPr/>
      </dsp:nvSpPr>
      <dsp:spPr bwMode="white">
        <a:xfrm>
          <a:off x="1416120" y="23786"/>
          <a:ext cx="5170486" cy="47571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altLang="zh-CN" b="1" dirty="0">
              <a:solidFill>
                <a:srgbClr val="FF0000"/>
              </a:solidFill>
            </a:rPr>
            <a:t>CREATE</a:t>
          </a:r>
          <a:r>
            <a:rPr lang="zh-CN" altLang="en-US" b="1" dirty="0">
              <a:solidFill>
                <a:srgbClr val="FF0000"/>
              </a:solidFill>
            </a:rPr>
            <a:t>：</a:t>
          </a:r>
          <a:r>
            <a:rPr lang="zh-CN" altLang="en-US" dirty="0">
              <a:solidFill>
                <a:schemeClr val="tx1"/>
              </a:solidFill>
            </a:rPr>
            <a:t> 用于创建数据库、表、索引、视图等。</a:t>
          </a:r>
          <a:endParaRPr>
            <a:solidFill>
              <a:schemeClr val="tx1"/>
            </a:solidFill>
          </a:endParaRPr>
        </a:p>
      </dsp:txBody>
      <dsp:txXfrm>
        <a:off x="1416120" y="23786"/>
        <a:ext cx="5170486" cy="475718"/>
      </dsp:txXfrm>
    </dsp:sp>
    <dsp:sp modelId="{8BBC914E-8E86-4533-9494-6E315FDA347A}">
      <dsp:nvSpPr>
        <dsp:cNvPr id="6" name="直接连接符 5"/>
        <dsp:cNvSpPr/>
      </dsp:nvSpPr>
      <dsp:spPr bwMode="white">
        <a:xfrm>
          <a:off x="1317321" y="499503"/>
          <a:ext cx="5269285" cy="0"/>
        </a:xfrm>
        <a:prstGeom prst="line">
          <a:avLst/>
        </a:prstGeom>
      </dsp:spPr>
      <dsp:style>
        <a:lnRef idx="2">
          <a:schemeClr val="accent1">
            <a:tint val="50000"/>
          </a:schemeClr>
        </a:lnRef>
        <a:fillRef idx="1">
          <a:schemeClr val="accent1"/>
        </a:fillRef>
        <a:effectRef idx="0">
          <a:scrgbClr r="0" g="0" b="0"/>
        </a:effectRef>
        <a:fontRef idx="minor"/>
      </dsp:style>
      <dsp:txXfrm>
        <a:off x="1317321" y="499503"/>
        <a:ext cx="5269285" cy="0"/>
      </dsp:txXfrm>
    </dsp:sp>
    <dsp:sp modelId="{A8C86633-7FA8-4680-8456-0E5F41571BBE}">
      <dsp:nvSpPr>
        <dsp:cNvPr id="7" name="矩形 6"/>
        <dsp:cNvSpPr/>
      </dsp:nvSpPr>
      <dsp:spPr bwMode="white">
        <a:xfrm>
          <a:off x="1416120" y="523289"/>
          <a:ext cx="5170486" cy="47571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dirty="0">
              <a:solidFill>
                <a:srgbClr val="FF0000"/>
              </a:solidFill>
            </a:rPr>
            <a:t>ALTER：</a:t>
          </a:r>
          <a:r>
            <a:rPr lang="zh-CN" altLang="en-US" dirty="0">
              <a:solidFill>
                <a:schemeClr val="tx1"/>
              </a:solidFill>
            </a:rPr>
            <a:t>用于修改数据库对象的结构，如修改表结构、添加列、删除列等。</a:t>
          </a:r>
          <a:endParaRPr>
            <a:solidFill>
              <a:schemeClr val="tx1"/>
            </a:solidFill>
          </a:endParaRPr>
        </a:p>
      </dsp:txBody>
      <dsp:txXfrm>
        <a:off x="1416120" y="523289"/>
        <a:ext cx="5170486" cy="475718"/>
      </dsp:txXfrm>
    </dsp:sp>
    <dsp:sp modelId="{B7F3DADD-66AE-40DA-991D-3A5DD20706F3}">
      <dsp:nvSpPr>
        <dsp:cNvPr id="8" name="直接连接符 7"/>
        <dsp:cNvSpPr/>
      </dsp:nvSpPr>
      <dsp:spPr bwMode="white">
        <a:xfrm>
          <a:off x="1317321" y="999007"/>
          <a:ext cx="5269285" cy="0"/>
        </a:xfrm>
        <a:prstGeom prst="line">
          <a:avLst/>
        </a:prstGeom>
      </dsp:spPr>
      <dsp:style>
        <a:lnRef idx="2">
          <a:schemeClr val="accent1">
            <a:tint val="50000"/>
          </a:schemeClr>
        </a:lnRef>
        <a:fillRef idx="1">
          <a:schemeClr val="accent1"/>
        </a:fillRef>
        <a:effectRef idx="0">
          <a:scrgbClr r="0" g="0" b="0"/>
        </a:effectRef>
        <a:fontRef idx="minor"/>
      </dsp:style>
      <dsp:txXfrm>
        <a:off x="1317321" y="999007"/>
        <a:ext cx="5269285" cy="0"/>
      </dsp:txXfrm>
    </dsp:sp>
    <dsp:sp modelId="{23270734-0C10-4CE9-8341-829C1C794BFF}">
      <dsp:nvSpPr>
        <dsp:cNvPr id="9" name="矩形 8"/>
        <dsp:cNvSpPr/>
      </dsp:nvSpPr>
      <dsp:spPr bwMode="white">
        <a:xfrm>
          <a:off x="1416120" y="1022793"/>
          <a:ext cx="5170486" cy="47571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dirty="0">
              <a:solidFill>
                <a:srgbClr val="FF0000"/>
              </a:solidFill>
            </a:rPr>
            <a:t>DROP：</a:t>
          </a:r>
          <a:r>
            <a:rPr lang="zh-CN" altLang="en-US" dirty="0">
              <a:solidFill>
                <a:schemeClr val="tx1"/>
              </a:solidFill>
            </a:rPr>
            <a:t>用于删除数据库对象，如删除表、删除索引等。</a:t>
          </a:r>
          <a:endParaRPr>
            <a:solidFill>
              <a:schemeClr val="tx1"/>
            </a:solidFill>
          </a:endParaRPr>
        </a:p>
      </dsp:txBody>
      <dsp:txXfrm>
        <a:off x="1416120" y="1022793"/>
        <a:ext cx="5170486" cy="475718"/>
      </dsp:txXfrm>
    </dsp:sp>
    <dsp:sp modelId="{BF188500-52F4-45AB-BB89-6D409796AB56}">
      <dsp:nvSpPr>
        <dsp:cNvPr id="10" name="直接连接符 9"/>
        <dsp:cNvSpPr/>
      </dsp:nvSpPr>
      <dsp:spPr bwMode="white">
        <a:xfrm>
          <a:off x="1317321" y="1498510"/>
          <a:ext cx="5269285" cy="0"/>
        </a:xfrm>
        <a:prstGeom prst="line">
          <a:avLst/>
        </a:prstGeom>
      </dsp:spPr>
      <dsp:style>
        <a:lnRef idx="2">
          <a:schemeClr val="accent1">
            <a:tint val="50000"/>
          </a:schemeClr>
        </a:lnRef>
        <a:fillRef idx="1">
          <a:schemeClr val="accent1"/>
        </a:fillRef>
        <a:effectRef idx="0">
          <a:scrgbClr r="0" g="0" b="0"/>
        </a:effectRef>
        <a:fontRef idx="minor"/>
      </dsp:style>
      <dsp:txXfrm>
        <a:off x="1317321" y="1498510"/>
        <a:ext cx="5269285" cy="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微软雅黑" panose="020B0503020204020204" pitchFamily="34" charset="-122"/>
                <a:ea typeface="微软雅黑" panose="020B0503020204020204" pitchFamily="34" charset="-122"/>
              </a:defRPr>
            </a:lvl1pPr>
          </a:lstStyle>
          <a:p>
            <a:fld id="{99402226-649F-4280-9A8E-CA9D1787856F}"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微软雅黑" panose="020B0503020204020204" pitchFamily="34" charset="-122"/>
                <a:ea typeface="微软雅黑" panose="020B0503020204020204" pitchFamily="34" charset="-122"/>
              </a:defRPr>
            </a:lvl1pPr>
          </a:lstStyle>
          <a:p>
            <a:fld id="{EB08D222-26AE-4D58-A590-748B658F4B7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0CA77F7-ECFB-4F8D-8E6E-C2400196B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64711-C18D-4DA5-BA1E-BE8D0A30422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userDrawn="1"/>
        </p:nvPicPr>
        <p:blipFill>
          <a:blip r:embed="rId3" cstate="print">
            <a:alphaModFix amt="20000"/>
            <a:extLst>
              <a:ext uri="{28A0092B-C50C-407E-A947-70E740481C1C}">
                <a14:useLocalDpi xmlns:a14="http://schemas.microsoft.com/office/drawing/2010/main" val="0"/>
              </a:ext>
            </a:extLst>
          </a:blip>
          <a:stretch>
            <a:fillRect/>
          </a:stretch>
        </p:blipFill>
        <p:spPr>
          <a:xfrm>
            <a:off x="4059106" y="1452287"/>
            <a:ext cx="3831143" cy="38311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pic>
        <p:nvPicPr>
          <p:cNvPr id="12" name="图片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占位符 17"/>
          <p:cNvSpPr>
            <a:spLocks noGrp="1"/>
          </p:cNvSpPr>
          <p:nvPr>
            <p:ph type="body" sz="quarter" idx="11" hasCustomPrompt="1"/>
          </p:nvPr>
        </p:nvSpPr>
        <p:spPr>
          <a:xfrm>
            <a:off x="334962" y="338773"/>
            <a:ext cx="433132" cy="646331"/>
          </a:xfrm>
          <a:noFill/>
        </p:spPr>
        <p:txBody>
          <a:bodyPr wrap="none" rtlCol="0">
            <a:spAutoFit/>
          </a:bodyPr>
          <a:lstStyle>
            <a:lvl1pPr marL="0" indent="0">
              <a:buFontTx/>
              <a:buNone/>
              <a:def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defRPr>
            </a:lvl1pPr>
          </a:lstStyle>
          <a:p>
            <a:pPr marL="0" lvl="0"/>
            <a:r>
              <a:rPr kumimoji="1" lang="en-US" altLang="zh-CN" dirty="0"/>
              <a:t>1</a:t>
            </a:r>
            <a:endParaRPr kumimoji="1" lang="zh-CN" altLang="en-US" dirty="0"/>
          </a:p>
        </p:txBody>
      </p:sp>
      <p:sp>
        <p:nvSpPr>
          <p:cNvPr id="23" name="文本占位符 22"/>
          <p:cNvSpPr>
            <a:spLocks noGrp="1"/>
          </p:cNvSpPr>
          <p:nvPr>
            <p:ph type="body" sz="quarter" idx="12" hasCustomPrompt="1"/>
          </p:nvPr>
        </p:nvSpPr>
        <p:spPr>
          <a:xfrm>
            <a:off x="732736" y="531493"/>
            <a:ext cx="2438082" cy="3416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FontTx/>
              <a:buNone/>
              <a:defRPr lang="zh-CN" altLang="en-US" sz="1800" dirty="0">
                <a:solidFill>
                  <a:srgbClr val="187663"/>
                </a:solidFill>
              </a:defRPr>
            </a:lvl1pPr>
          </a:lstStyle>
          <a:p>
            <a:pPr marL="0" lvl="0"/>
            <a:r>
              <a:rPr kumimoji="1" lang="zh-CN" altLang="en-US" dirty="0"/>
              <a:t>小结名称</a:t>
            </a:r>
            <a:endParaRPr kumimoji="1" lang="zh-CN" altLang="en-US" dirty="0"/>
          </a:p>
        </p:txBody>
      </p:sp>
      <p:sp>
        <p:nvSpPr>
          <p:cNvPr id="27" name="文本占位符 26"/>
          <p:cNvSpPr>
            <a:spLocks noGrp="1"/>
          </p:cNvSpPr>
          <p:nvPr>
            <p:ph type="body" sz="quarter" idx="13" hasCustomPrompt="1"/>
          </p:nvPr>
        </p:nvSpPr>
        <p:spPr>
          <a:xfrm>
            <a:off x="768350" y="1330325"/>
            <a:ext cx="10966450" cy="341632"/>
          </a:xfrm>
          <a:noFill/>
        </p:spPr>
        <p:txBody>
          <a:bodyPr wrap="square">
            <a:spAutoFit/>
          </a:bodyPr>
          <a:lstStyle>
            <a:lvl1pPr marL="0" indent="0">
              <a:buFontTx/>
              <a:buNone/>
              <a:defRPr lang="zh-CN" altLang="en-US" sz="1800" dirty="0"/>
            </a:lvl1pPr>
          </a:lstStyle>
          <a:p>
            <a:pPr marL="0" lvl="0"/>
            <a:r>
              <a:rPr kumimoji="1" lang="zh-CN" altLang="en-US" dirty="0"/>
              <a:t>正文内容</a:t>
            </a:r>
            <a:endParaRPr kumimoji="1" lang="zh-CN" altLang="en-US" dirty="0"/>
          </a:p>
        </p:txBody>
      </p:sp>
      <p:sp>
        <p:nvSpPr>
          <p:cNvPr id="30" name="图片占位符 29"/>
          <p:cNvSpPr>
            <a:spLocks noGrp="1"/>
          </p:cNvSpPr>
          <p:nvPr>
            <p:ph type="pic" sz="quarter" idx="14" hasCustomPrompt="1"/>
          </p:nvPr>
        </p:nvSpPr>
        <p:spPr>
          <a:xfrm>
            <a:off x="839788" y="2312037"/>
            <a:ext cx="3244850" cy="2890837"/>
          </a:xfrm>
        </p:spPr>
        <p:txBody>
          <a:bodyPr anchor="ctr">
            <a:normAutofit/>
          </a:bodyPr>
          <a:lstStyle>
            <a:lvl1pPr marL="0" indent="0" algn="ctr">
              <a:buFontTx/>
              <a:buNone/>
              <a:defRPr sz="1400">
                <a:solidFill>
                  <a:schemeClr val="tx1">
                    <a:lumMod val="50000"/>
                    <a:lumOff val="50000"/>
                  </a:schemeClr>
                </a:solidFill>
              </a:defRPr>
            </a:lvl1pPr>
          </a:lstStyle>
          <a:p>
            <a:r>
              <a:rPr kumimoji="1" lang="zh-CN" altLang="en-US" dirty="0"/>
              <a:t>单击插入图片</a:t>
            </a:r>
            <a:endParaRPr kumimoji="1" lang="zh-CN" altLang="en-US" dirty="0"/>
          </a:p>
        </p:txBody>
      </p:sp>
      <p:sp>
        <p:nvSpPr>
          <p:cNvPr id="31" name="图片占位符 29"/>
          <p:cNvSpPr>
            <a:spLocks noGrp="1"/>
          </p:cNvSpPr>
          <p:nvPr>
            <p:ph type="pic" sz="quarter" idx="15" hasCustomPrompt="1"/>
          </p:nvPr>
        </p:nvSpPr>
        <p:spPr>
          <a:xfrm>
            <a:off x="4670108" y="2312037"/>
            <a:ext cx="3244850" cy="2890837"/>
          </a:xfrm>
        </p:spPr>
        <p:txBody>
          <a:bodyPr anchor="ctr">
            <a:normAutofit/>
          </a:bodyPr>
          <a:lstStyle>
            <a:lvl1pPr marL="0" indent="0" algn="ctr">
              <a:buFontTx/>
              <a:buNone/>
              <a:defRPr sz="1400">
                <a:solidFill>
                  <a:schemeClr val="tx1">
                    <a:lumMod val="50000"/>
                    <a:lumOff val="50000"/>
                  </a:schemeClr>
                </a:solidFill>
              </a:defRPr>
            </a:lvl1pPr>
          </a:lstStyle>
          <a:p>
            <a:r>
              <a:rPr kumimoji="1" lang="zh-CN" altLang="en-US" dirty="0"/>
              <a:t>单击插入图片</a:t>
            </a:r>
            <a:endParaRPr kumimoji="1" lang="zh-CN" altLang="en-US" dirty="0"/>
          </a:p>
        </p:txBody>
      </p:sp>
      <p:sp>
        <p:nvSpPr>
          <p:cNvPr id="32" name="图片占位符 29"/>
          <p:cNvSpPr>
            <a:spLocks noGrp="1"/>
          </p:cNvSpPr>
          <p:nvPr>
            <p:ph type="pic" sz="quarter" idx="16" hasCustomPrompt="1"/>
          </p:nvPr>
        </p:nvSpPr>
        <p:spPr>
          <a:xfrm>
            <a:off x="8500428" y="2312037"/>
            <a:ext cx="3244850" cy="2890837"/>
          </a:xfrm>
        </p:spPr>
        <p:txBody>
          <a:bodyPr anchor="ctr">
            <a:normAutofit/>
          </a:bodyPr>
          <a:lstStyle>
            <a:lvl1pPr marL="0" indent="0" algn="ctr">
              <a:buFontTx/>
              <a:buNone/>
              <a:defRPr sz="1400">
                <a:solidFill>
                  <a:schemeClr val="tx1">
                    <a:lumMod val="50000"/>
                    <a:lumOff val="50000"/>
                  </a:schemeClr>
                </a:solidFill>
              </a:defRPr>
            </a:lvl1pPr>
          </a:lstStyle>
          <a:p>
            <a:r>
              <a:rPr kumimoji="1" lang="zh-CN" altLang="en-US" dirty="0"/>
              <a:t>单击插入图片</a:t>
            </a:r>
            <a:endParaRPr kumimoji="1" lang="zh-CN" altLang="en-US" dirty="0"/>
          </a:p>
        </p:txBody>
      </p:sp>
      <p:sp>
        <p:nvSpPr>
          <p:cNvPr id="34" name="文本占位符 33"/>
          <p:cNvSpPr>
            <a:spLocks noGrp="1"/>
          </p:cNvSpPr>
          <p:nvPr>
            <p:ph type="body" sz="quarter" idx="17" hasCustomPrompt="1"/>
          </p:nvPr>
        </p:nvSpPr>
        <p:spPr>
          <a:xfrm>
            <a:off x="839788" y="5445125"/>
            <a:ext cx="10906125" cy="286232"/>
          </a:xfrm>
          <a:noFill/>
        </p:spPr>
        <p:txBody>
          <a:bodyPr vert="horz" wrap="square" lIns="91440" tIns="45720" rIns="91440" bIns="45720" rtlCol="0">
            <a:spAutoFit/>
          </a:bodyPr>
          <a:lstStyle>
            <a:lvl1pPr>
              <a:buFontTx/>
              <a:buNone/>
              <a:defRPr kumimoji="1" lang="zh-CN" altLang="en-US" sz="1400" smtClean="0">
                <a:solidFill>
                  <a:srgbClr val="000000"/>
                </a:solidFill>
              </a:defRPr>
            </a:lvl1pPr>
            <a:lvl2pPr marL="457200" indent="0">
              <a:buNone/>
              <a:defRPr lang="zh-CN" altLang="en-US" smtClean="0"/>
            </a:lvl2pPr>
            <a:lvl3pPr>
              <a:defRPr lang="zh-CN" altLang="en-US" smtClean="0"/>
            </a:lvl3pPr>
            <a:lvl4pPr>
              <a:defRPr lang="zh-CN" altLang="en-US" smtClean="0"/>
            </a:lvl4pPr>
            <a:lvl5pPr>
              <a:defRPr lang="zh-CN" altLang="en-US"/>
            </a:lvl5pPr>
          </a:lstStyle>
          <a:p>
            <a:pPr marL="0" lvl="0" indent="0">
              <a:buFontTx/>
              <a:buNone/>
            </a:pPr>
            <a:r>
              <a:rPr kumimoji="1" lang="zh-CN" altLang="en-US" dirty="0"/>
              <a:t>补充内容</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ppt_x"/>
                                          </p:val>
                                        </p:tav>
                                        <p:tav tm="100000">
                                          <p:val>
                                            <p:strVal val="#ppt_x"/>
                                          </p:val>
                                        </p:tav>
                                      </p:tavLst>
                                    </p:anim>
                                    <p:anim calcmode="lin" valueType="num">
                                      <p:cBhvr additive="base">
                                        <p:cTn id="13" dur="500" fill="hold"/>
                                        <p:tgtEl>
                                          <p:spTgt spid="3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ppt_x"/>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10" presetClass="entr" presetSubtype="0"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bldP spid="31" grpId="0"/>
      <p:bldP spid="3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41A69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1600" y="4164575"/>
            <a:ext cx="1930400" cy="598674"/>
          </a:xfrm>
          <a:prstGeom prst="rect">
            <a:avLst/>
          </a:prstGeom>
        </p:spPr>
      </p:pic>
      <p:sp>
        <p:nvSpPr>
          <p:cNvPr id="8" name="文本框 7"/>
          <p:cNvSpPr txBox="1"/>
          <p:nvPr userDrawn="1"/>
        </p:nvSpPr>
        <p:spPr>
          <a:xfrm>
            <a:off x="3953807" y="2535311"/>
            <a:ext cx="4596130" cy="1323439"/>
          </a:xfrm>
          <a:prstGeom prst="rect">
            <a:avLst/>
          </a:prstGeom>
          <a:noFill/>
        </p:spPr>
        <p:txBody>
          <a:bodyPr wrap="none" rtlCol="0">
            <a:spAutoFit/>
          </a:bodyPr>
          <a:lstStyle/>
          <a:p>
            <a:r>
              <a:rPr kumimoji="1" lang="zh-CN" altLang="en-US" sz="8000" b="1" i="0" spc="600" dirty="0">
                <a:solidFill>
                  <a:schemeClr val="bg1"/>
                </a:solidFill>
                <a:latin typeface="Microsoft YaHei Heavy" panose="020B0402040204020203" pitchFamily="34" charset="-122"/>
                <a:ea typeface="Microsoft YaHei Heavy" panose="020B0402040204020203" pitchFamily="34" charset="-122"/>
              </a:rPr>
              <a:t>感谢观看</a:t>
            </a:r>
            <a:endParaRPr kumimoji="1" lang="zh-CN" altLang="en-US" sz="8000" b="1" i="0" spc="600" dirty="0">
              <a:solidFill>
                <a:schemeClr val="bg1"/>
              </a:solidFill>
              <a:latin typeface="Microsoft YaHei Heavy" panose="020B0402040204020203" pitchFamily="34" charset="-122"/>
              <a:ea typeface="Microsoft YaHei Heavy" panose="020B0402040204020203" pitchFamily="34" charset="-122"/>
            </a:endParaRPr>
          </a:p>
        </p:txBody>
      </p:sp>
      <p:cxnSp>
        <p:nvCxnSpPr>
          <p:cNvPr id="10" name="直线连接符 9"/>
          <p:cNvCxnSpPr/>
          <p:nvPr userDrawn="1"/>
        </p:nvCxnSpPr>
        <p:spPr>
          <a:xfrm flipH="1">
            <a:off x="3183467" y="4470400"/>
            <a:ext cx="169333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userDrawn="1"/>
        </p:nvCxnSpPr>
        <p:spPr>
          <a:xfrm>
            <a:off x="3191933" y="2006600"/>
            <a:ext cx="0" cy="2463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userDrawn="1"/>
        </p:nvCxnSpPr>
        <p:spPr>
          <a:xfrm flipH="1">
            <a:off x="3183468" y="2015067"/>
            <a:ext cx="59266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userDrawn="1"/>
        </p:nvCxnSpPr>
        <p:spPr>
          <a:xfrm flipH="1">
            <a:off x="7416800" y="4470400"/>
            <a:ext cx="169333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userDrawn="1"/>
        </p:nvCxnSpPr>
        <p:spPr>
          <a:xfrm>
            <a:off x="9110133" y="2006600"/>
            <a:ext cx="0" cy="2463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0CA77F7-ECFB-4F8D-8E6E-C2400196B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64711-C18D-4DA5-BA1E-BE8D0A30422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微软雅黑" panose="020B0503020204020204" pitchFamily="34" charset="-122"/>
                <a:ea typeface="微软雅黑" panose="020B0503020204020204" pitchFamily="34" charset="-122"/>
              </a:defRPr>
            </a:lvl1pPr>
          </a:lstStyle>
          <a:p>
            <a:fld id="{E0CA77F7-ECFB-4F8D-8E6E-C2400196B9D3}"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微软雅黑" panose="020B0503020204020204" pitchFamily="34" charset="-122"/>
                <a:ea typeface="微软雅黑" panose="020B0503020204020204" pitchFamily="34" charset="-122"/>
              </a:defRPr>
            </a:lvl1pPr>
          </a:lstStyle>
          <a:p>
            <a:fld id="{25B64711-C18D-4DA5-BA1E-BE8D0A30422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b="0" i="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hyperlink" Target="https://dev.mysql.com/doc/refman/8.0/en/data-types.html" TargetMode="External"/></Relationships>
</file>

<file path=ppt/slides/_rels/slide4.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1.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s://dev.mysql.com/doc/refman/8.0/en/keywords.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70511" y="1600838"/>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2061211" y="2686129"/>
            <a:ext cx="8069573" cy="769441"/>
          </a:xfrm>
          <a:prstGeom prst="rect">
            <a:avLst/>
          </a:prstGeom>
          <a:noFill/>
          <a:effectLst>
            <a:softEdge rad="0"/>
          </a:effectLst>
        </p:spPr>
        <p:txBody>
          <a:bodyPr wrap="square">
            <a:spAutoFit/>
          </a:bodyPr>
          <a:lstStyle/>
          <a:p>
            <a:pPr algn="ctr" eaLnBrk="0" hangingPunct="0">
              <a:defRPr/>
            </a:pPr>
            <a:r>
              <a:rPr lang="en-US" altLang="zh-CN"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02_</a:t>
            </a:r>
            <a:r>
              <a:rPr lang="zh-CN" altLang="en-US"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数据定义语言</a:t>
            </a:r>
            <a:r>
              <a:rPr lang="en-US" altLang="zh-CN"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DDL</a:t>
            </a:r>
            <a:endParaRPr lang="en-US" altLang="zh-CN" sz="40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4502842" y="4336233"/>
            <a:ext cx="3186316" cy="369332"/>
          </a:xfrm>
          <a:prstGeom prst="rect">
            <a:avLst/>
          </a:prstGeom>
          <a:noFill/>
          <a:effectLst/>
        </p:spPr>
        <p:txBody>
          <a:bodyPr wrap="square">
            <a:spAutoFit/>
          </a:bodyPr>
          <a:lstStyle/>
          <a:p>
            <a:pPr algn="ctr" eaLnBrk="0" hangingPunct="0">
              <a:defRPr/>
            </a:pPr>
            <a:r>
              <a:rPr lang="en-US" altLang="zh-CN" b="1" dirty="0">
                <a:solidFill>
                  <a:srgbClr val="187663">
                    <a:alpha val="92260"/>
                  </a:srgbClr>
                </a:solidFill>
                <a:latin typeface="微软雅黑" panose="020B0503020204020204" pitchFamily="34" charset="-122"/>
                <a:ea typeface="微软雅黑" panose="020B0503020204020204" pitchFamily="34" charset="-122"/>
              </a:rPr>
              <a:t>2024</a:t>
            </a:r>
            <a:r>
              <a:rPr lang="zh-CN" altLang="en-US" b="1" dirty="0">
                <a:solidFill>
                  <a:srgbClr val="187663">
                    <a:alpha val="92260"/>
                  </a:srgbClr>
                </a:solidFill>
                <a:latin typeface="微软雅黑" panose="020B0503020204020204" pitchFamily="34" charset="-122"/>
                <a:ea typeface="微软雅黑" panose="020B0503020204020204" pitchFamily="34" charset="-122"/>
              </a:rPr>
              <a:t>全新</a:t>
            </a:r>
            <a:r>
              <a:rPr lang="en-US" altLang="zh-CN" b="1" dirty="0">
                <a:solidFill>
                  <a:srgbClr val="187663">
                    <a:alpha val="92260"/>
                  </a:srgbClr>
                </a:solidFill>
                <a:latin typeface="微软雅黑" panose="020B0503020204020204" pitchFamily="34" charset="-122"/>
                <a:ea typeface="微软雅黑" panose="020B0503020204020204" pitchFamily="34" charset="-122"/>
              </a:rPr>
              <a:t>MySQL</a:t>
            </a:r>
            <a:r>
              <a:rPr lang="zh-CN" altLang="en-US" b="1" dirty="0">
                <a:solidFill>
                  <a:srgbClr val="187663">
                    <a:alpha val="92260"/>
                  </a:srgbClr>
                </a:solidFill>
                <a:latin typeface="微软雅黑" panose="020B0503020204020204" pitchFamily="34" charset="-122"/>
                <a:ea typeface="微软雅黑" panose="020B0503020204020204" pitchFamily="34" charset="-122"/>
              </a:rPr>
              <a:t>企业开发版</a:t>
            </a:r>
            <a:endParaRPr lang="en-US" altLang="zh-CN" sz="1600" b="1" dirty="0">
              <a:solidFill>
                <a:srgbClr val="187663">
                  <a:alpha val="92260"/>
                </a:srgb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481029" y="1846642"/>
            <a:ext cx="9248224" cy="2694636"/>
            <a:chOff x="1725906" y="1826263"/>
            <a:chExt cx="9248224" cy="2694636"/>
          </a:xfrm>
        </p:grpSpPr>
        <p:cxnSp>
          <p:nvCxnSpPr>
            <p:cNvPr id="9" name="直线连接符 8"/>
            <p:cNvCxnSpPr/>
            <p:nvPr/>
          </p:nvCxnSpPr>
          <p:spPr>
            <a:xfrm flipH="1">
              <a:off x="1725906" y="1826263"/>
              <a:ext cx="307313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1734532" y="1826263"/>
              <a:ext cx="0" cy="2694636"/>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a:off x="1725906" y="4520899"/>
              <a:ext cx="260179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flipH="1">
              <a:off x="7900992" y="1826263"/>
              <a:ext cx="307313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10963372" y="1826263"/>
              <a:ext cx="0" cy="2694636"/>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8368746" y="4520899"/>
              <a:ext cx="260179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11265408" y="3986784"/>
            <a:ext cx="184731" cy="369332"/>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90830" y="1365321"/>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2915461" y="1869005"/>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3621024" y="7168896"/>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3621024" y="7601784"/>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3621023" y="8034672"/>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5882831" y="711704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5882831" y="7601784"/>
            <a:ext cx="5730240" cy="523220"/>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5882831" y="8286617"/>
            <a:ext cx="10278429" cy="1384995"/>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90830" y="1365321"/>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2915461" y="1869005"/>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7149345" y="1309005"/>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7149345" y="1741893"/>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7149344" y="2174781"/>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5882831" y="711704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5882831" y="7601784"/>
            <a:ext cx="5730240" cy="523220"/>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5882831" y="8286617"/>
            <a:ext cx="10278429" cy="1384995"/>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90830" y="1365321"/>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2915461" y="1869005"/>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7149345" y="1309005"/>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7149345" y="1741893"/>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7149344" y="2174781"/>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5882831" y="711704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5882831" y="7601784"/>
            <a:ext cx="5730240" cy="523220"/>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5882831" y="8286617"/>
            <a:ext cx="10278429" cy="1384995"/>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3045124" y="2982488"/>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a:t>
            </a:r>
            <a:r>
              <a:rPr lang="zh-CN" altLang="en-US" sz="1500" dirty="0">
                <a:solidFill>
                  <a:srgbClr val="FF0000"/>
                </a:solidFill>
              </a:rPr>
              <a:t>规定</a:t>
            </a:r>
            <a:r>
              <a:rPr lang="zh-CN" altLang="en-US" sz="1500" dirty="0"/>
              <a:t>，不知道规范！没有标准！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90830" y="1365321"/>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2915461" y="1869005"/>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7149345" y="1309005"/>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7149345" y="1741893"/>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7149344" y="2174781"/>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804940" y="361773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828014" y="3924618"/>
            <a:ext cx="6582435" cy="307777"/>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5882831" y="8286617"/>
            <a:ext cx="10278429" cy="1384995"/>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3045124" y="2982488"/>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a:t>
            </a:r>
            <a:r>
              <a:rPr lang="zh-CN" altLang="en-US" sz="1500" dirty="0">
                <a:solidFill>
                  <a:srgbClr val="FF0000"/>
                </a:solidFill>
              </a:rPr>
              <a:t>规定</a:t>
            </a:r>
            <a:r>
              <a:rPr lang="zh-CN" altLang="en-US" sz="1500" dirty="0"/>
              <a:t>，不知道规范！没有标准！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90830" y="1365321"/>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2915461" y="1869005"/>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7149345" y="1309005"/>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7149345" y="1741893"/>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7149344" y="2174781"/>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804940" y="361773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828014" y="3924618"/>
            <a:ext cx="6582435" cy="307777"/>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828014" y="4223083"/>
            <a:ext cx="7815041" cy="1600438"/>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3045124" y="2982488"/>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a:t>
            </a:r>
            <a:r>
              <a:rPr lang="zh-CN" altLang="en-US" sz="1500" dirty="0">
                <a:solidFill>
                  <a:srgbClr val="FF0000"/>
                </a:solidFill>
              </a:rPr>
              <a:t>规定</a:t>
            </a:r>
            <a:r>
              <a:rPr lang="zh-CN" altLang="en-US" sz="1500" dirty="0"/>
              <a:t>，不知道规范！没有标准！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90830" y="1365321"/>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2915461" y="1869005"/>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7149345" y="1309005"/>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7149345" y="1741893"/>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7149344" y="2174781"/>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804940" y="361773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828014" y="3924618"/>
            <a:ext cx="6582435" cy="307777"/>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828014" y="4223083"/>
            <a:ext cx="7815041" cy="1600438"/>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3045124" y="2982488"/>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a:t>
            </a:r>
            <a:r>
              <a:rPr lang="zh-CN" altLang="en-US" sz="1500" dirty="0">
                <a:solidFill>
                  <a:srgbClr val="FF0000"/>
                </a:solidFill>
              </a:rPr>
              <a:t>规定</a:t>
            </a:r>
            <a:r>
              <a:rPr lang="zh-CN" altLang="en-US" sz="1500" dirty="0"/>
              <a:t>，不知道规范！没有标准！</a:t>
            </a:r>
            <a:endParaRPr lang="zh-CN" altLang="en-US" sz="1500" dirty="0"/>
          </a:p>
        </p:txBody>
      </p:sp>
      <p:sp>
        <p:nvSpPr>
          <p:cNvPr id="23" name="文本框 22"/>
          <p:cNvSpPr txBox="1"/>
          <p:nvPr/>
        </p:nvSpPr>
        <p:spPr>
          <a:xfrm>
            <a:off x="8839200" y="3305648"/>
            <a:ext cx="2755392" cy="287451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6297352" y="2183702"/>
            <a:ext cx="2566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数据定义语言概述</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nvSpPr>
        <p:spPr>
          <a:xfrm>
            <a:off x="5543793" y="1922092"/>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19" name="文本框 18"/>
          <p:cNvSpPr txBox="1">
            <a:spLocks noChangeArrowheads="1"/>
          </p:cNvSpPr>
          <p:nvPr/>
        </p:nvSpPr>
        <p:spPr bwMode="auto">
          <a:xfrm>
            <a:off x="6297352" y="4151186"/>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543793" y="3889576"/>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1" name="文本框 20"/>
          <p:cNvSpPr txBox="1">
            <a:spLocks noChangeArrowheads="1"/>
          </p:cNvSpPr>
          <p:nvPr/>
        </p:nvSpPr>
        <p:spPr bwMode="auto">
          <a:xfrm>
            <a:off x="6297352" y="5166170"/>
            <a:ext cx="37739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数据定义语言之表管理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543793" y="490456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3" name="文本框 2"/>
          <p:cNvSpPr txBox="1">
            <a:spLocks noChangeArrowheads="1"/>
          </p:cNvSpPr>
          <p:nvPr/>
        </p:nvSpPr>
        <p:spPr bwMode="auto">
          <a:xfrm>
            <a:off x="6297352" y="3173508"/>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SQL</a:t>
            </a:r>
            <a:r>
              <a:rPr lang="zh-CN" altLang="en-US" sz="2000" dirty="0">
                <a:solidFill>
                  <a:srgbClr val="187663"/>
                </a:solidFill>
                <a:latin typeface="微软雅黑" panose="020B0503020204020204" pitchFamily="34" charset="-122"/>
                <a:ea typeface="微软雅黑" panose="020B0503020204020204" pitchFamily="34" charset="-122"/>
              </a:rPr>
              <a:t>命名规定和规范</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43793" y="291189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4" y="3038455"/>
            <a:ext cx="41975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5" name="文本框 24"/>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3.1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库管理：创建库</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26" name="文本框 25"/>
          <p:cNvSpPr txBox="1"/>
          <p:nvPr/>
        </p:nvSpPr>
        <p:spPr>
          <a:xfrm>
            <a:off x="870923" y="1250426"/>
            <a:ext cx="5730240" cy="276999"/>
          </a:xfrm>
          <a:prstGeom prst="rect">
            <a:avLst/>
          </a:prstGeom>
          <a:noFill/>
        </p:spPr>
        <p:txBody>
          <a:bodyPr wrap="square" rtlCol="0">
            <a:spAutoFit/>
          </a:bodyPr>
          <a:lstStyle/>
          <a:p>
            <a:r>
              <a:rPr lang="zh-CN" altLang="en-US" sz="1200" dirty="0">
                <a:solidFill>
                  <a:schemeClr val="accent6">
                    <a:lumMod val="75000"/>
                  </a:schemeClr>
                </a:solidFill>
                <a:latin typeface="+mn-ea"/>
              </a:rPr>
              <a:t>创建库，我们必须指定</a:t>
            </a:r>
            <a:r>
              <a:rPr lang="zh-CN" altLang="en-US" sz="1200" b="1" dirty="0">
                <a:solidFill>
                  <a:srgbClr val="FF0000"/>
                </a:solidFill>
                <a:latin typeface="+mn-ea"/>
              </a:rPr>
              <a:t>库名</a:t>
            </a:r>
            <a:r>
              <a:rPr lang="zh-CN" altLang="en-US" sz="1200" b="1" dirty="0">
                <a:solidFill>
                  <a:schemeClr val="accent6">
                    <a:lumMod val="75000"/>
                  </a:schemeClr>
                </a:solidFill>
                <a:latin typeface="+mn-ea"/>
              </a:rPr>
              <a:t>，</a:t>
            </a:r>
            <a:r>
              <a:rPr lang="zh-CN" altLang="en-US" sz="1200" dirty="0">
                <a:solidFill>
                  <a:schemeClr val="accent6">
                    <a:lumMod val="75000"/>
                  </a:schemeClr>
                </a:solidFill>
                <a:latin typeface="+mn-ea"/>
              </a:rPr>
              <a:t>可能指定</a:t>
            </a:r>
            <a:r>
              <a:rPr lang="zh-CN" altLang="en-US" sz="1200" b="1" dirty="0">
                <a:solidFill>
                  <a:srgbClr val="FF0000"/>
                </a:solidFill>
                <a:latin typeface="+mn-ea"/>
              </a:rPr>
              <a:t>字符集</a:t>
            </a:r>
            <a:r>
              <a:rPr lang="zh-CN" altLang="en-US" sz="1200" dirty="0">
                <a:solidFill>
                  <a:schemeClr val="accent6">
                    <a:lumMod val="75000"/>
                  </a:schemeClr>
                </a:solidFill>
                <a:latin typeface="+mn-ea"/>
              </a:rPr>
              <a:t>或者</a:t>
            </a:r>
            <a:r>
              <a:rPr lang="zh-CN" altLang="en-US" sz="1200" b="1" dirty="0">
                <a:solidFill>
                  <a:srgbClr val="FF0000"/>
                </a:solidFill>
                <a:latin typeface="+mn-ea"/>
              </a:rPr>
              <a:t>排序方式</a:t>
            </a:r>
            <a:r>
              <a:rPr lang="zh-CN" altLang="en-US" sz="1200" dirty="0">
                <a:solidFill>
                  <a:schemeClr val="accent6">
                    <a:lumMod val="75000"/>
                  </a:schemeClr>
                </a:solidFill>
                <a:latin typeface="+mn-ea"/>
              </a:rPr>
              <a:t>！</a:t>
            </a:r>
            <a:endParaRPr lang="zh-CN" altLang="en-US" sz="1200" dirty="0">
              <a:solidFill>
                <a:schemeClr val="accent6">
                  <a:lumMod val="75000"/>
                </a:schemeClr>
              </a:solidFill>
              <a:latin typeface="+mn-ea"/>
            </a:endParaRPr>
          </a:p>
        </p:txBody>
      </p:sp>
      <p:sp>
        <p:nvSpPr>
          <p:cNvPr id="27" name="文本框 26"/>
          <p:cNvSpPr txBox="1"/>
          <p:nvPr/>
        </p:nvSpPr>
        <p:spPr>
          <a:xfrm>
            <a:off x="870924" y="1527425"/>
            <a:ext cx="4362927" cy="307777"/>
          </a:xfrm>
          <a:prstGeom prst="rect">
            <a:avLst/>
          </a:prstGeom>
          <a:noFill/>
        </p:spPr>
        <p:txBody>
          <a:bodyPr wrap="square" rtlCol="0">
            <a:spAutoFit/>
          </a:bodyPr>
          <a:lstStyle/>
          <a:p>
            <a:r>
              <a:rPr lang="zh-CN" altLang="en-US" sz="1400" dirty="0"/>
              <a:t>方式</a:t>
            </a:r>
            <a:r>
              <a:rPr lang="en-US" altLang="zh-CN" sz="1400" dirty="0"/>
              <a:t>1</a:t>
            </a:r>
            <a:r>
              <a:rPr lang="zh-CN" altLang="en-US" sz="1400" dirty="0"/>
              <a:t>：创建数据库，使用默认的字符集和排序方式</a:t>
            </a:r>
            <a:endParaRPr lang="zh-CN" altLang="en-US" sz="1400" dirty="0"/>
          </a:p>
        </p:txBody>
      </p:sp>
      <p:sp>
        <p:nvSpPr>
          <p:cNvPr id="28" name="文本框 27"/>
          <p:cNvSpPr txBox="1"/>
          <p:nvPr/>
        </p:nvSpPr>
        <p:spPr>
          <a:xfrm>
            <a:off x="870923" y="3009977"/>
            <a:ext cx="3513221" cy="307777"/>
          </a:xfrm>
          <a:prstGeom prst="rect">
            <a:avLst/>
          </a:prstGeom>
          <a:noFill/>
        </p:spPr>
        <p:txBody>
          <a:bodyPr wrap="square" rtlCol="0">
            <a:spAutoFit/>
          </a:bodyPr>
          <a:lstStyle/>
          <a:p>
            <a:r>
              <a:rPr lang="zh-CN" altLang="en-US" sz="1400" dirty="0"/>
              <a:t>方式</a:t>
            </a:r>
            <a:r>
              <a:rPr lang="en-US" altLang="zh-CN" sz="1400" dirty="0"/>
              <a:t>3</a:t>
            </a:r>
            <a:r>
              <a:rPr lang="zh-CN" altLang="en-US" sz="1400" dirty="0"/>
              <a:t>：创建指定字符集库或者排序方式</a:t>
            </a:r>
            <a:endParaRPr lang="zh-CN" altLang="en-US" sz="1400" dirty="0"/>
          </a:p>
        </p:txBody>
      </p:sp>
      <p:sp>
        <p:nvSpPr>
          <p:cNvPr id="31" name="文本框 30"/>
          <p:cNvSpPr txBox="1"/>
          <p:nvPr/>
        </p:nvSpPr>
        <p:spPr>
          <a:xfrm>
            <a:off x="870924" y="2260724"/>
            <a:ext cx="3900319" cy="307777"/>
          </a:xfrm>
          <a:prstGeom prst="rect">
            <a:avLst/>
          </a:prstGeom>
          <a:noFill/>
        </p:spPr>
        <p:txBody>
          <a:bodyPr wrap="square" rtlCol="0">
            <a:spAutoFit/>
          </a:bodyPr>
          <a:lstStyle/>
          <a:p>
            <a:r>
              <a:rPr lang="zh-CN" altLang="en-US" sz="1400" dirty="0"/>
              <a:t>方式</a:t>
            </a:r>
            <a:r>
              <a:rPr lang="en-US" altLang="zh-CN" sz="1400" dirty="0"/>
              <a:t>2</a:t>
            </a:r>
            <a:r>
              <a:rPr lang="zh-CN" altLang="en-US" sz="1400" dirty="0"/>
              <a:t>：判断并创建默认字符集库</a:t>
            </a:r>
            <a:r>
              <a:rPr lang="zh-CN" altLang="en-US" sz="1400" dirty="0">
                <a:highlight>
                  <a:srgbClr val="FFFF00"/>
                </a:highlight>
              </a:rPr>
              <a:t>（推荐）</a:t>
            </a:r>
            <a:endParaRPr lang="zh-CN" altLang="en-US" sz="1400" dirty="0">
              <a:highlight>
                <a:srgbClr val="FFFF00"/>
              </a:highlight>
            </a:endParaRPr>
          </a:p>
        </p:txBody>
      </p:sp>
      <p:sp>
        <p:nvSpPr>
          <p:cNvPr id="32" name="矩形 31"/>
          <p:cNvSpPr/>
          <p:nvPr/>
        </p:nvSpPr>
        <p:spPr>
          <a:xfrm>
            <a:off x="913792" y="1858811"/>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CREATE DATABASE  </a:t>
            </a:r>
            <a:r>
              <a:rPr lang="zh-CN" altLang="en-US" sz="1050" dirty="0">
                <a:solidFill>
                  <a:schemeClr val="tx1">
                    <a:lumMod val="95000"/>
                    <a:lumOff val="5000"/>
                  </a:schemeClr>
                </a:solidFill>
              </a:rPr>
              <a:t>数据库名；</a:t>
            </a:r>
            <a:endParaRPr lang="zh-CN" altLang="en-US" sz="1050" dirty="0">
              <a:solidFill>
                <a:schemeClr val="tx1">
                  <a:lumMod val="95000"/>
                  <a:lumOff val="5000"/>
                </a:schemeClr>
              </a:solidFill>
            </a:endParaRPr>
          </a:p>
        </p:txBody>
      </p:sp>
      <p:sp>
        <p:nvSpPr>
          <p:cNvPr id="33" name="矩形 32"/>
          <p:cNvSpPr/>
          <p:nvPr/>
        </p:nvSpPr>
        <p:spPr>
          <a:xfrm>
            <a:off x="913791" y="3321180"/>
            <a:ext cx="5366331" cy="3802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CREATE DATABASE  </a:t>
            </a:r>
            <a:r>
              <a:rPr lang="zh-CN" altLang="en-US" sz="1050" dirty="0">
                <a:solidFill>
                  <a:schemeClr val="tx1">
                    <a:lumMod val="95000"/>
                    <a:lumOff val="5000"/>
                  </a:schemeClr>
                </a:solidFill>
              </a:rPr>
              <a:t>数据库名 </a:t>
            </a:r>
            <a:r>
              <a:rPr lang="en-US" altLang="zh-CN" sz="1050" dirty="0">
                <a:solidFill>
                  <a:schemeClr val="tx1">
                    <a:lumMod val="95000"/>
                    <a:lumOff val="5000"/>
                  </a:schemeClr>
                </a:solidFill>
              </a:rPr>
              <a:t>CHARACTER SET </a:t>
            </a:r>
            <a:r>
              <a:rPr lang="zh-CN" altLang="en-US" sz="1050" dirty="0">
                <a:solidFill>
                  <a:schemeClr val="tx1">
                    <a:lumMod val="95000"/>
                    <a:lumOff val="5000"/>
                  </a:schemeClr>
                </a:solidFill>
              </a:rPr>
              <a:t>字符集；</a:t>
            </a:r>
            <a:endParaRPr lang="en-US" altLang="zh-CN" sz="1050" dirty="0">
              <a:solidFill>
                <a:schemeClr val="tx1">
                  <a:lumMod val="95000"/>
                  <a:lumOff val="5000"/>
                </a:schemeClr>
              </a:solidFill>
            </a:endParaRPr>
          </a:p>
          <a:p>
            <a:r>
              <a:rPr lang="en-US" altLang="zh-CN" sz="1050" dirty="0">
                <a:solidFill>
                  <a:schemeClr val="tx1">
                    <a:lumMod val="95000"/>
                    <a:lumOff val="5000"/>
                  </a:schemeClr>
                </a:solidFill>
              </a:rPr>
              <a:t>CREATE DATABASE  </a:t>
            </a:r>
            <a:r>
              <a:rPr lang="zh-CN" altLang="en-US" sz="1050" dirty="0">
                <a:solidFill>
                  <a:schemeClr val="tx1">
                    <a:lumMod val="95000"/>
                    <a:lumOff val="5000"/>
                  </a:schemeClr>
                </a:solidFill>
              </a:rPr>
              <a:t>数据库名 </a:t>
            </a:r>
            <a:r>
              <a:rPr lang="en-US" altLang="zh-CN" sz="1050" dirty="0">
                <a:solidFill>
                  <a:schemeClr val="tx1">
                    <a:lumMod val="95000"/>
                    <a:lumOff val="5000"/>
                  </a:schemeClr>
                </a:solidFill>
              </a:rPr>
              <a:t>COLLATE  </a:t>
            </a:r>
            <a:r>
              <a:rPr lang="zh-CN" altLang="en-US" sz="1050" dirty="0">
                <a:solidFill>
                  <a:schemeClr val="tx1">
                    <a:lumMod val="95000"/>
                    <a:lumOff val="5000"/>
                  </a:schemeClr>
                </a:solidFill>
              </a:rPr>
              <a:t>排序规则； </a:t>
            </a:r>
            <a:endParaRPr lang="zh-CN" altLang="en-US" sz="1050" dirty="0">
              <a:solidFill>
                <a:schemeClr val="tx1">
                  <a:lumMod val="95000"/>
                  <a:lumOff val="5000"/>
                </a:schemeClr>
              </a:solidFill>
            </a:endParaRPr>
          </a:p>
        </p:txBody>
      </p:sp>
      <p:sp>
        <p:nvSpPr>
          <p:cNvPr id="34" name="矩形 33"/>
          <p:cNvSpPr/>
          <p:nvPr/>
        </p:nvSpPr>
        <p:spPr>
          <a:xfrm>
            <a:off x="913792" y="2592739"/>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CREATE DATABASE  IF NOT EXISTS </a:t>
            </a:r>
            <a:r>
              <a:rPr lang="zh-CN" altLang="en-US" sz="1050" dirty="0">
                <a:solidFill>
                  <a:schemeClr val="tx1">
                    <a:lumMod val="95000"/>
                    <a:lumOff val="5000"/>
                  </a:schemeClr>
                </a:solidFill>
              </a:rPr>
              <a:t>数据库名；</a:t>
            </a:r>
            <a:endParaRPr lang="zh-CN" altLang="en-US" sz="1050" dirty="0">
              <a:solidFill>
                <a:schemeClr val="tx1">
                  <a:lumMod val="95000"/>
                  <a:lumOff val="5000"/>
                </a:schemeClr>
              </a:solidFill>
            </a:endParaRPr>
          </a:p>
        </p:txBody>
      </p:sp>
      <p:sp>
        <p:nvSpPr>
          <p:cNvPr id="35" name="文本框 34"/>
          <p:cNvSpPr txBox="1"/>
          <p:nvPr/>
        </p:nvSpPr>
        <p:spPr>
          <a:xfrm>
            <a:off x="870923" y="3764250"/>
            <a:ext cx="3513221" cy="307777"/>
          </a:xfrm>
          <a:prstGeom prst="rect">
            <a:avLst/>
          </a:prstGeom>
          <a:noFill/>
        </p:spPr>
        <p:txBody>
          <a:bodyPr wrap="square" rtlCol="0">
            <a:spAutoFit/>
          </a:bodyPr>
          <a:lstStyle/>
          <a:p>
            <a:r>
              <a:rPr lang="zh-CN" altLang="en-US" sz="1400" dirty="0"/>
              <a:t>方式</a:t>
            </a:r>
            <a:r>
              <a:rPr lang="en-US" altLang="zh-CN" sz="1400" dirty="0"/>
              <a:t>4</a:t>
            </a:r>
            <a:r>
              <a:rPr lang="zh-CN" altLang="en-US" sz="1400" dirty="0"/>
              <a:t>：创建指定字符集和排序规则库</a:t>
            </a:r>
            <a:endParaRPr lang="zh-CN" altLang="en-US" sz="1400" dirty="0"/>
          </a:p>
        </p:txBody>
      </p:sp>
      <p:sp>
        <p:nvSpPr>
          <p:cNvPr id="36" name="矩形 35"/>
          <p:cNvSpPr/>
          <p:nvPr/>
        </p:nvSpPr>
        <p:spPr>
          <a:xfrm>
            <a:off x="913791" y="4075291"/>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CREATE DATABASE  </a:t>
            </a:r>
            <a:r>
              <a:rPr lang="zh-CN" altLang="en-US" sz="1050" dirty="0">
                <a:solidFill>
                  <a:schemeClr val="tx1">
                    <a:lumMod val="95000"/>
                    <a:lumOff val="5000"/>
                  </a:schemeClr>
                </a:solidFill>
              </a:rPr>
              <a:t>数据库名 </a:t>
            </a:r>
            <a:r>
              <a:rPr lang="en-US" altLang="zh-CN" sz="1050" dirty="0">
                <a:solidFill>
                  <a:schemeClr val="tx1">
                    <a:lumMod val="95000"/>
                    <a:lumOff val="5000"/>
                  </a:schemeClr>
                </a:solidFill>
              </a:rPr>
              <a:t>CHARACTER SET </a:t>
            </a:r>
            <a:r>
              <a:rPr lang="zh-CN" altLang="en-US" sz="1050" dirty="0">
                <a:solidFill>
                  <a:schemeClr val="tx1">
                    <a:lumMod val="95000"/>
                    <a:lumOff val="5000"/>
                  </a:schemeClr>
                </a:solidFill>
              </a:rPr>
              <a:t>字符集 </a:t>
            </a:r>
            <a:r>
              <a:rPr lang="en-US" altLang="zh-CN" sz="1050" dirty="0">
                <a:solidFill>
                  <a:schemeClr val="tx1">
                    <a:lumMod val="95000"/>
                    <a:lumOff val="5000"/>
                  </a:schemeClr>
                </a:solidFill>
              </a:rPr>
              <a:t>COLLATE  </a:t>
            </a:r>
            <a:r>
              <a:rPr lang="zh-CN" altLang="en-US" sz="1050" dirty="0">
                <a:solidFill>
                  <a:schemeClr val="tx1">
                    <a:lumMod val="95000"/>
                    <a:lumOff val="5000"/>
                  </a:schemeClr>
                </a:solidFill>
              </a:rPr>
              <a:t>排序规则； </a:t>
            </a:r>
            <a:endParaRPr lang="zh-CN" altLang="en-US" sz="1050" dirty="0">
              <a:solidFill>
                <a:schemeClr val="tx1">
                  <a:lumMod val="95000"/>
                  <a:lumOff val="5000"/>
                </a:schemeClr>
              </a:solidFill>
            </a:endParaRPr>
          </a:p>
        </p:txBody>
      </p:sp>
      <p:sp>
        <p:nvSpPr>
          <p:cNvPr id="37" name="文本框 36"/>
          <p:cNvSpPr txBox="1"/>
          <p:nvPr/>
        </p:nvSpPr>
        <p:spPr>
          <a:xfrm>
            <a:off x="870923" y="4548569"/>
            <a:ext cx="5724459" cy="73866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pPr>
            <a:r>
              <a:rPr kumimoji="0" lang="zh-CN" altLang="zh-CN" sz="1400" b="1" i="0" u="none" strike="noStrike" cap="none" normalizeH="0" baseline="0" dirty="0">
                <a:ln>
                  <a:noFill/>
                </a:ln>
                <a:solidFill>
                  <a:schemeClr val="tx1"/>
                </a:solidFill>
                <a:effectLst/>
                <a:latin typeface="Arial" panose="020B0604020202020204" pitchFamily="34" charset="0"/>
              </a:rPr>
              <a:t>MySQL</a:t>
            </a:r>
            <a:r>
              <a:rPr lang="en-US" altLang="zh-CN" sz="1400" b="1" dirty="0">
                <a:latin typeface="Arial" panose="020B0604020202020204" pitchFamily="34" charset="0"/>
              </a:rPr>
              <a:t>8</a:t>
            </a:r>
            <a:r>
              <a:rPr kumimoji="0" lang="zh-CN" altLang="zh-CN" sz="1400" b="1" i="0" u="none" strike="noStrike" cap="none" normalizeH="0" baseline="0" dirty="0">
                <a:ln>
                  <a:noFill/>
                </a:ln>
                <a:solidFill>
                  <a:schemeClr val="tx1"/>
                </a:solidFill>
                <a:effectLst/>
                <a:latin typeface="Arial" panose="020B0604020202020204" pitchFamily="34" charset="0"/>
              </a:rPr>
              <a:t>默认值</a:t>
            </a:r>
            <a:r>
              <a:rPr kumimoji="0" lang="en-US" altLang="zh-CN" sz="1400" b="1" i="0" u="none" strike="noStrike" cap="none" normalizeH="0" baseline="0" dirty="0">
                <a:ln>
                  <a:noFill/>
                </a:ln>
                <a:solidFill>
                  <a:schemeClr val="tx1"/>
                </a:solidFill>
                <a:effectLst/>
                <a:latin typeface="Arial" panose="020B0604020202020204" pitchFamily="34" charset="0"/>
              </a:rPr>
              <a:t>(</a:t>
            </a:r>
            <a:r>
              <a:rPr kumimoji="0" lang="zh-CN" altLang="en-US" sz="1400" b="1" i="0" u="none" strike="noStrike" cap="none" normalizeH="0" baseline="0" dirty="0">
                <a:ln>
                  <a:noFill/>
                </a:ln>
                <a:solidFill>
                  <a:schemeClr val="tx1"/>
                </a:solidFill>
                <a:effectLst/>
                <a:latin typeface="Arial" panose="020B0604020202020204" pitchFamily="34" charset="0"/>
              </a:rPr>
              <a:t>不同版本可能会有不同</a:t>
            </a:r>
            <a:r>
              <a:rPr kumimoji="0" lang="en-US" altLang="zh-CN" sz="1400" b="1" i="0" u="none" strike="noStrike" cap="none" normalizeH="0" baseline="0" dirty="0">
                <a:ln>
                  <a:noFill/>
                </a:ln>
                <a:solidFill>
                  <a:schemeClr val="tx1"/>
                </a:solidFill>
                <a:effectLst/>
                <a:latin typeface="Arial" panose="020B0604020202020204" pitchFamily="34" charset="0"/>
              </a:rPr>
              <a:t>)</a:t>
            </a:r>
            <a:r>
              <a:rPr kumimoji="0" lang="zh-CN" altLang="zh-CN" sz="1400" b="1" i="0" u="none" strike="noStrike" cap="none" normalizeH="0" baseline="0" dirty="0">
                <a:ln>
                  <a:noFill/>
                </a:ln>
                <a:solidFill>
                  <a:schemeClr val="tx1"/>
                </a:solidFill>
                <a:effectLst/>
                <a:latin typeface="Arial" panose="020B0604020202020204" pitchFamily="34" charset="0"/>
              </a:rPr>
              <a:t>：</a:t>
            </a:r>
            <a:endParaRPr kumimoji="0" lang="zh-CN" altLang="zh-CN"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400" b="0" i="0" u="none" strike="noStrike" cap="none" normalizeH="0" baseline="0" dirty="0">
                <a:ln>
                  <a:noFill/>
                </a:ln>
                <a:solidFill>
                  <a:schemeClr val="tx1"/>
                </a:solidFill>
                <a:effectLst/>
                <a:latin typeface="Arial" panose="020B0604020202020204" pitchFamily="34" charset="0"/>
              </a:rPr>
              <a:t> </a:t>
            </a:r>
            <a:r>
              <a:rPr kumimoji="0" lang="zh-CN" altLang="zh-CN" sz="1400" b="0" i="0" u="none" strike="noStrike" cap="none" normalizeH="0" baseline="0" dirty="0">
                <a:ln>
                  <a:noFill/>
                </a:ln>
                <a:solidFill>
                  <a:srgbClr val="00B050"/>
                </a:solidFill>
                <a:effectLst/>
                <a:latin typeface="Arial" panose="020B0604020202020204" pitchFamily="34" charset="0"/>
              </a:rPr>
              <a:t>字符集：</a:t>
            </a:r>
            <a:r>
              <a:rPr lang="zh-CN" altLang="zh-CN" sz="1400" dirty="0">
                <a:solidFill>
                  <a:srgbClr val="7FB421"/>
                </a:solidFill>
                <a:latin typeface="Courier New" panose="02070309020205020404" pitchFamily="49" charset="0"/>
              </a:rPr>
              <a:t>utf8mb4 </a:t>
            </a:r>
            <a:r>
              <a:rPr lang="en-US" altLang="zh-CN" sz="1400" dirty="0">
                <a:solidFill>
                  <a:srgbClr val="7FB421"/>
                </a:solidFill>
                <a:latin typeface="Courier New" panose="02070309020205020404" pitchFamily="49" charset="0"/>
              </a:rPr>
              <a:t> </a:t>
            </a:r>
            <a:r>
              <a:rPr lang="zh-CN" altLang="en-US" sz="1400" dirty="0">
                <a:solidFill>
                  <a:srgbClr val="00B050"/>
                </a:solidFill>
              </a:rPr>
              <a:t>是一种广泛支持各种语言字符的字符集。</a:t>
            </a:r>
            <a:endParaRPr kumimoji="0" lang="zh-CN" altLang="zh-CN" sz="1400" b="0" i="0" u="none" strike="noStrike" cap="none" normalizeH="0" baseline="0" dirty="0">
              <a:ln>
                <a:noFill/>
              </a:ln>
              <a:solidFill>
                <a:srgbClr val="00B05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400" b="0" i="0" u="none" strike="noStrike" cap="none" normalizeH="0" baseline="0" dirty="0">
                <a:ln>
                  <a:noFill/>
                </a:ln>
                <a:solidFill>
                  <a:srgbClr val="00B050"/>
                </a:solidFill>
                <a:effectLst/>
                <a:latin typeface="Arial" panose="020B0604020202020204" pitchFamily="34" charset="0"/>
              </a:rPr>
              <a:t> </a:t>
            </a:r>
            <a:r>
              <a:rPr kumimoji="0" lang="zh-CN" altLang="zh-CN" sz="1400" b="0" i="0" u="none" strike="noStrike" cap="none" normalizeH="0" baseline="0" dirty="0">
                <a:ln>
                  <a:noFill/>
                </a:ln>
                <a:solidFill>
                  <a:srgbClr val="00B050"/>
                </a:solidFill>
                <a:effectLst/>
                <a:latin typeface="Arial" panose="020B0604020202020204" pitchFamily="34" charset="0"/>
              </a:rPr>
              <a:t>排序规则：</a:t>
            </a:r>
            <a:r>
              <a:rPr lang="en-US" altLang="zh-CN" sz="1400" b="0" i="0" dirty="0">
                <a:solidFill>
                  <a:srgbClr val="7FB421"/>
                </a:solidFill>
                <a:effectLst/>
                <a:latin typeface="Courier New" panose="02070309020205020404" pitchFamily="49" charset="0"/>
              </a:rPr>
              <a:t>utf8mb4_0900_ai_ci </a:t>
            </a:r>
            <a:r>
              <a:rPr lang="zh-CN" altLang="en-US" sz="1400" dirty="0">
                <a:solidFill>
                  <a:srgbClr val="00B050"/>
                </a:solidFill>
              </a:rPr>
              <a:t>是一种不区分大小写的排序规则</a:t>
            </a:r>
            <a:endParaRPr kumimoji="0" lang="zh-CN" altLang="zh-CN" sz="1400" b="0" i="0" u="none" strike="noStrike" cap="none" normalizeH="0" baseline="0" dirty="0">
              <a:ln>
                <a:noFill/>
              </a:ln>
              <a:solidFill>
                <a:srgbClr val="00B050"/>
              </a:solidFill>
              <a:effectLst/>
            </a:endParaRPr>
          </a:p>
        </p:txBody>
      </p:sp>
      <p:sp>
        <p:nvSpPr>
          <p:cNvPr id="38" name="文本框 37"/>
          <p:cNvSpPr txBox="1"/>
          <p:nvPr/>
        </p:nvSpPr>
        <p:spPr>
          <a:xfrm>
            <a:off x="6644140" y="1834298"/>
            <a:ext cx="5212898" cy="707886"/>
          </a:xfrm>
          <a:prstGeom prst="rect">
            <a:avLst/>
          </a:prstGeom>
          <a:noFill/>
        </p:spPr>
        <p:txBody>
          <a:bodyPr wrap="square">
            <a:spAutoFit/>
          </a:bodyPr>
          <a:lstStyle/>
          <a:p>
            <a:r>
              <a:rPr lang="zh-CN" altLang="en-US" sz="1400" b="1" dirty="0">
                <a:latin typeface="+mn-ea"/>
              </a:rPr>
              <a:t>字符集和排序规则：</a:t>
            </a:r>
            <a:endParaRPr lang="en-US" altLang="zh-CN" sz="1400" b="1" dirty="0">
              <a:latin typeface="+mn-ea"/>
            </a:endParaRPr>
          </a:p>
          <a:p>
            <a:r>
              <a:rPr lang="zh-CN" altLang="en-US" sz="1300" dirty="0"/>
              <a:t> </a:t>
            </a:r>
            <a:r>
              <a:rPr lang="zh-CN" altLang="en-US" sz="1300" dirty="0">
                <a:solidFill>
                  <a:srgbClr val="FF0000"/>
                </a:solidFill>
              </a:rPr>
              <a:t>字符集就是我们常说的编码格式，决定了数据如何编码存储！</a:t>
            </a:r>
            <a:endParaRPr lang="en-US" altLang="zh-CN" sz="1300" dirty="0">
              <a:solidFill>
                <a:srgbClr val="FF0000"/>
              </a:solidFill>
            </a:endParaRPr>
          </a:p>
          <a:p>
            <a:r>
              <a:rPr lang="zh-CN" altLang="en-US" sz="1300" dirty="0">
                <a:solidFill>
                  <a:srgbClr val="FF0000"/>
                </a:solidFill>
              </a:rPr>
              <a:t> 排序规则决定了如何比较和排序存储在数据库中的文本数据。</a:t>
            </a:r>
            <a:endParaRPr lang="en-US" altLang="zh-CN" sz="1300" dirty="0">
              <a:solidFill>
                <a:srgbClr val="FF0000"/>
              </a:solidFill>
            </a:endParaRPr>
          </a:p>
        </p:txBody>
      </p:sp>
      <p:sp>
        <p:nvSpPr>
          <p:cNvPr id="39" name="矩形 38"/>
          <p:cNvSpPr/>
          <p:nvPr/>
        </p:nvSpPr>
        <p:spPr>
          <a:xfrm>
            <a:off x="913791" y="5333408"/>
            <a:ext cx="5366331" cy="688292"/>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 </a:t>
            </a:r>
            <a:r>
              <a:rPr lang="zh-CN" altLang="en-US" sz="1050" dirty="0">
                <a:solidFill>
                  <a:schemeClr val="tx1">
                    <a:lumMod val="95000"/>
                    <a:lumOff val="5000"/>
                  </a:schemeClr>
                </a:solidFill>
              </a:rPr>
              <a:t>查看默认字符集和排序方式命令</a:t>
            </a:r>
            <a:endParaRPr lang="en-US" altLang="zh-CN" sz="1050" dirty="0">
              <a:solidFill>
                <a:schemeClr val="tx1">
                  <a:lumMod val="95000"/>
                  <a:lumOff val="5000"/>
                </a:schemeClr>
              </a:solidFill>
            </a:endParaRPr>
          </a:p>
          <a:p>
            <a:r>
              <a:rPr lang="zh-CN" altLang="zh-CN" sz="1050" dirty="0">
                <a:solidFill>
                  <a:schemeClr val="tx1">
                    <a:lumMod val="95000"/>
                    <a:lumOff val="5000"/>
                  </a:schemeClr>
                </a:solidFill>
              </a:rPr>
              <a:t>SHOW VARIABLES LIKE ‘character_set_database</a:t>
            </a:r>
            <a:r>
              <a:rPr lang="zh-CN" altLang="en-US" sz="1050" dirty="0">
                <a:solidFill>
                  <a:schemeClr val="tx1">
                    <a:lumMod val="95000"/>
                    <a:lumOff val="5000"/>
                  </a:schemeClr>
                </a:solidFill>
              </a:rPr>
              <a:t>’</a:t>
            </a:r>
            <a:r>
              <a:rPr lang="zh-CN" altLang="zh-CN" sz="1050" dirty="0">
                <a:solidFill>
                  <a:schemeClr val="tx1">
                    <a:lumMod val="95000"/>
                    <a:lumOff val="5000"/>
                  </a:schemeClr>
                </a:solidFill>
              </a:rPr>
              <a:t>;</a:t>
            </a:r>
            <a:endParaRPr lang="en-US" altLang="zh-CN" sz="1050" dirty="0">
              <a:solidFill>
                <a:schemeClr val="tx1">
                  <a:lumMod val="95000"/>
                  <a:lumOff val="5000"/>
                </a:schemeClr>
              </a:solidFill>
            </a:endParaRPr>
          </a:p>
          <a:p>
            <a:r>
              <a:rPr lang="zh-CN" altLang="zh-CN" sz="1050" dirty="0">
                <a:solidFill>
                  <a:schemeClr val="tx1">
                    <a:lumMod val="95000"/>
                    <a:lumOff val="5000"/>
                  </a:schemeClr>
                </a:solidFill>
              </a:rPr>
              <a:t>SHOW VARIABLES LIKE 'collation_database';</a:t>
            </a:r>
            <a:endParaRPr lang="zh-CN" altLang="zh-CN" sz="1050" dirty="0">
              <a:solidFill>
                <a:schemeClr val="tx1">
                  <a:lumMod val="95000"/>
                  <a:lumOff val="5000"/>
                </a:schemeClr>
              </a:solidFill>
            </a:endParaRPr>
          </a:p>
        </p:txBody>
      </p:sp>
      <p:sp>
        <p:nvSpPr>
          <p:cNvPr id="40" name="矩形: 圆角 39"/>
          <p:cNvSpPr/>
          <p:nvPr/>
        </p:nvSpPr>
        <p:spPr>
          <a:xfrm>
            <a:off x="6644140" y="2568394"/>
            <a:ext cx="4785860" cy="2709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200" b="1" dirty="0">
                <a:latin typeface="+mn-ea"/>
              </a:rPr>
              <a:t>常见</a:t>
            </a:r>
            <a:r>
              <a:rPr lang="zh-CN" altLang="en-US" sz="1200" b="1" dirty="0">
                <a:effectLst/>
                <a:latin typeface="+mn-ea"/>
              </a:rPr>
              <a:t>字符集（</a:t>
            </a:r>
            <a:r>
              <a:rPr lang="en-US" altLang="zh-CN" sz="1200" b="1" dirty="0">
                <a:effectLst/>
                <a:latin typeface="+mn-ea"/>
              </a:rPr>
              <a:t>Character Set</a:t>
            </a:r>
            <a:r>
              <a:rPr lang="zh-CN" altLang="en-US" sz="1200" b="1" dirty="0">
                <a:effectLst/>
                <a:latin typeface="+mn-ea"/>
              </a:rPr>
              <a:t>）：</a:t>
            </a:r>
            <a:endParaRPr lang="en-US" altLang="zh-CN" sz="1200" dirty="0">
              <a:effectLst/>
              <a:latin typeface="+mn-ea"/>
            </a:endParaRPr>
          </a:p>
          <a:p>
            <a:pPr marL="742950" lvl="1" indent="-285750">
              <a:buFont typeface="+mj-lt"/>
              <a:buAutoNum type="arabicPeriod"/>
            </a:pPr>
            <a:r>
              <a:rPr lang="en-US" altLang="zh-CN" sz="1200" b="1" dirty="0">
                <a:effectLst/>
                <a:latin typeface="+mn-ea"/>
              </a:rPr>
              <a:t>utf8</a:t>
            </a:r>
            <a:r>
              <a:rPr lang="zh-CN" altLang="en-US" sz="1200" dirty="0">
                <a:effectLst/>
                <a:latin typeface="+mn-ea"/>
              </a:rPr>
              <a:t>：早期版本的字符集，最多</a:t>
            </a:r>
            <a:r>
              <a:rPr lang="en-US" altLang="zh-CN" sz="1200" dirty="0">
                <a:effectLst/>
                <a:latin typeface="+mn-ea"/>
              </a:rPr>
              <a:t>3</a:t>
            </a:r>
            <a:r>
              <a:rPr lang="zh-CN" altLang="en-US" sz="1200" dirty="0">
                <a:latin typeface="+mn-ea"/>
              </a:rPr>
              <a:t>字节存储一个字符</a:t>
            </a:r>
            <a:r>
              <a:rPr lang="zh-CN" altLang="en-US" sz="1200" dirty="0">
                <a:effectLst/>
                <a:latin typeface="+mn-ea"/>
              </a:rPr>
              <a:t>，</a:t>
            </a:r>
            <a:r>
              <a:rPr lang="en-US" altLang="zh-CN" sz="1200" dirty="0">
                <a:latin typeface="+mn-ea"/>
              </a:rPr>
              <a:t>3</a:t>
            </a:r>
            <a:r>
              <a:rPr lang="zh-CN" altLang="en-US" sz="1200" dirty="0">
                <a:latin typeface="+mn-ea"/>
              </a:rPr>
              <a:t>字节无法覆盖全部</a:t>
            </a:r>
            <a:r>
              <a:rPr lang="en-US" altLang="zh-CN" sz="1200" dirty="0" err="1">
                <a:latin typeface="+mn-ea"/>
              </a:rPr>
              <a:t>unicode</a:t>
            </a:r>
            <a:r>
              <a:rPr lang="zh-CN" altLang="en-US" sz="1200" dirty="0">
                <a:latin typeface="+mn-ea"/>
              </a:rPr>
              <a:t>编码，有显示乱码可能</a:t>
            </a:r>
            <a:r>
              <a:rPr lang="zh-CN" altLang="en-US" sz="1200" dirty="0">
                <a:effectLst/>
                <a:latin typeface="+mn-ea"/>
              </a:rPr>
              <a:t>。</a:t>
            </a:r>
            <a:endParaRPr lang="zh-CN" altLang="en-US" sz="1200" dirty="0">
              <a:effectLst/>
              <a:latin typeface="+mn-ea"/>
            </a:endParaRPr>
          </a:p>
          <a:p>
            <a:pPr marL="742950" lvl="1" indent="-285750">
              <a:buFont typeface="+mj-lt"/>
              <a:buAutoNum type="arabicPeriod"/>
            </a:pPr>
            <a:r>
              <a:rPr lang="en-US" altLang="zh-CN" sz="1200" b="1" dirty="0">
                <a:latin typeface="+mn-ea"/>
              </a:rPr>
              <a:t>u</a:t>
            </a:r>
            <a:r>
              <a:rPr lang="en-US" altLang="zh-CN" sz="1200" b="1" dirty="0">
                <a:effectLst/>
                <a:latin typeface="+mn-ea"/>
              </a:rPr>
              <a:t>tfmb4</a:t>
            </a:r>
            <a:r>
              <a:rPr lang="zh-CN" altLang="en-US" sz="1200" b="1" dirty="0">
                <a:effectLst/>
                <a:latin typeface="+mn-ea"/>
              </a:rPr>
              <a:t>（</a:t>
            </a:r>
            <a:r>
              <a:rPr lang="en-US" altLang="zh-CN" sz="1200" b="1" dirty="0">
                <a:effectLst/>
                <a:latin typeface="+mn-ea"/>
              </a:rPr>
              <a:t>8+</a:t>
            </a:r>
            <a:r>
              <a:rPr lang="zh-CN" altLang="en-US" sz="1200" b="1" dirty="0">
                <a:effectLst/>
                <a:latin typeface="+mn-ea"/>
              </a:rPr>
              <a:t>默认）</a:t>
            </a:r>
            <a:r>
              <a:rPr lang="zh-CN" altLang="en-US" sz="1200" dirty="0">
                <a:effectLst/>
                <a:latin typeface="+mn-ea"/>
              </a:rPr>
              <a:t>：</a:t>
            </a:r>
            <a:r>
              <a:rPr lang="zh-CN" altLang="en-US" sz="1200" dirty="0">
                <a:latin typeface="+mn-ea"/>
              </a:rPr>
              <a:t>解决</a:t>
            </a:r>
            <a:r>
              <a:rPr lang="en-US" altLang="zh-CN" sz="1200" dirty="0">
                <a:latin typeface="+mn-ea"/>
              </a:rPr>
              <a:t>utf8</a:t>
            </a:r>
            <a:r>
              <a:rPr lang="zh-CN" altLang="en-US" sz="1200" dirty="0">
                <a:latin typeface="+mn-ea"/>
              </a:rPr>
              <a:t>的存储限制，使用</a:t>
            </a:r>
            <a:r>
              <a:rPr lang="en-US" altLang="zh-CN" sz="1200" dirty="0">
                <a:latin typeface="+mn-ea"/>
              </a:rPr>
              <a:t>4</a:t>
            </a:r>
            <a:r>
              <a:rPr lang="zh-CN" altLang="en-US" sz="1200" dirty="0">
                <a:latin typeface="+mn-ea"/>
              </a:rPr>
              <a:t>字节进行字符存储，可以覆盖更广</a:t>
            </a:r>
            <a:r>
              <a:rPr lang="zh-CN" altLang="en-US" sz="1200" dirty="0">
                <a:effectLst/>
                <a:latin typeface="+mn-ea"/>
              </a:rPr>
              <a:t> </a:t>
            </a:r>
            <a:r>
              <a:rPr lang="en-US" altLang="zh-CN" sz="1200" dirty="0">
                <a:effectLst/>
                <a:latin typeface="+mn-ea"/>
              </a:rPr>
              <a:t>Unicode </a:t>
            </a:r>
            <a:r>
              <a:rPr lang="zh-CN" altLang="en-US" sz="1200" dirty="0">
                <a:effectLst/>
                <a:latin typeface="+mn-ea"/>
              </a:rPr>
              <a:t>编码，</a:t>
            </a:r>
            <a:r>
              <a:rPr lang="zh-CN" altLang="en-US" sz="1200" dirty="0">
                <a:latin typeface="+mn-ea"/>
              </a:rPr>
              <a:t>包括表情符号等等</a:t>
            </a:r>
            <a:r>
              <a:rPr lang="zh-CN" altLang="en-US" sz="1200" dirty="0">
                <a:effectLst/>
                <a:latin typeface="+mn-ea"/>
              </a:rPr>
              <a:t>。</a:t>
            </a:r>
            <a:endParaRPr lang="en-US" altLang="zh-CN" sz="1200" dirty="0">
              <a:effectLst/>
              <a:latin typeface="+mn-ea"/>
            </a:endParaRPr>
          </a:p>
          <a:p>
            <a:pPr lvl="1"/>
            <a:endParaRPr lang="zh-CN" altLang="en-US" sz="1200" dirty="0">
              <a:effectLst/>
              <a:latin typeface="+mn-ea"/>
            </a:endParaRPr>
          </a:p>
          <a:p>
            <a:r>
              <a:rPr lang="zh-CN" altLang="en-US" sz="1200" b="1" dirty="0">
                <a:effectLst/>
                <a:latin typeface="+mn-ea"/>
              </a:rPr>
              <a:t>常见排序规则（</a:t>
            </a:r>
            <a:r>
              <a:rPr lang="en-US" altLang="zh-CN" sz="1200" b="1" dirty="0">
                <a:effectLst/>
                <a:latin typeface="+mn-ea"/>
              </a:rPr>
              <a:t>Collate</a:t>
            </a:r>
            <a:r>
              <a:rPr lang="zh-CN" altLang="en-US" sz="1200" b="1" dirty="0">
                <a:effectLst/>
                <a:latin typeface="+mn-ea"/>
              </a:rPr>
              <a:t>）：</a:t>
            </a:r>
            <a:endParaRPr lang="en-US" altLang="zh-CN" sz="1200" dirty="0">
              <a:effectLst/>
              <a:latin typeface="+mn-ea"/>
            </a:endParaRPr>
          </a:p>
          <a:p>
            <a:pPr marL="742950" lvl="1" indent="-285750">
              <a:buFont typeface="+mj-lt"/>
              <a:buAutoNum type="arabicPeriod"/>
            </a:pPr>
            <a:r>
              <a:rPr lang="en-US" altLang="zh-CN" sz="1200" b="1" dirty="0">
                <a:effectLst/>
                <a:latin typeface="+mn-ea"/>
              </a:rPr>
              <a:t>utf8mb4_</a:t>
            </a:r>
            <a:r>
              <a:rPr lang="en-US" altLang="zh-CN" sz="1200" b="1" dirty="0">
                <a:latin typeface="+mn-ea"/>
              </a:rPr>
              <a:t>0900</a:t>
            </a:r>
            <a:r>
              <a:rPr lang="en-US" altLang="zh-CN" sz="1200" b="1" dirty="0">
                <a:effectLst/>
                <a:latin typeface="+mn-ea"/>
              </a:rPr>
              <a:t>_ai_ci</a:t>
            </a:r>
            <a:r>
              <a:rPr lang="zh-CN" altLang="en-US" sz="1200" dirty="0">
                <a:effectLst/>
                <a:latin typeface="+mn-ea"/>
              </a:rPr>
              <a:t>：</a:t>
            </a:r>
            <a:r>
              <a:rPr lang="en-US" altLang="zh-CN" sz="1200" dirty="0">
                <a:effectLst/>
                <a:latin typeface="+mn-ea"/>
              </a:rPr>
              <a:t>UTF-8 </a:t>
            </a:r>
            <a:r>
              <a:rPr lang="zh-CN" altLang="en-US" sz="1200" dirty="0">
                <a:effectLst/>
                <a:latin typeface="+mn-ea"/>
              </a:rPr>
              <a:t>的不区分大小写的排序规则</a:t>
            </a:r>
            <a:r>
              <a:rPr lang="en-US" altLang="zh-CN" sz="1200" dirty="0">
                <a:effectLst/>
                <a:latin typeface="+mn-ea"/>
              </a:rPr>
              <a:t>((mysql8+</a:t>
            </a:r>
            <a:r>
              <a:rPr lang="zh-CN" altLang="en-US" sz="1200" dirty="0">
                <a:effectLst/>
                <a:latin typeface="+mn-ea"/>
              </a:rPr>
              <a:t>的默认排序规则</a:t>
            </a:r>
            <a:r>
              <a:rPr lang="en-US" altLang="zh-CN" sz="1200" dirty="0">
                <a:effectLst/>
                <a:latin typeface="+mn-ea"/>
              </a:rPr>
              <a:t>)</a:t>
            </a:r>
            <a:r>
              <a:rPr lang="zh-CN" altLang="en-US" sz="1200" dirty="0">
                <a:effectLst/>
                <a:latin typeface="+mn-ea"/>
              </a:rPr>
              <a:t>。</a:t>
            </a:r>
            <a:endParaRPr lang="zh-CN" altLang="en-US" sz="1200" dirty="0">
              <a:effectLst/>
              <a:latin typeface="+mn-ea"/>
            </a:endParaRPr>
          </a:p>
          <a:p>
            <a:pPr marL="742950" lvl="1" indent="-285750">
              <a:buFont typeface="+mj-lt"/>
              <a:buAutoNum type="arabicPeriod"/>
            </a:pPr>
            <a:r>
              <a:rPr lang="en-US" altLang="zh-CN" sz="1200" b="1" dirty="0">
                <a:effectLst/>
                <a:latin typeface="+mn-ea"/>
              </a:rPr>
              <a:t>utf8mb4_0900_as_cs</a:t>
            </a:r>
            <a:r>
              <a:rPr lang="zh-CN" altLang="en-US" sz="1200" dirty="0">
                <a:effectLst/>
                <a:latin typeface="+mn-ea"/>
              </a:rPr>
              <a:t>：</a:t>
            </a:r>
            <a:r>
              <a:rPr lang="en-US" altLang="zh-CN" sz="1200" dirty="0">
                <a:effectLst/>
                <a:latin typeface="+mn-ea"/>
              </a:rPr>
              <a:t>UTF-8 </a:t>
            </a:r>
            <a:r>
              <a:rPr lang="zh-CN" altLang="en-US" sz="1200" dirty="0">
                <a:effectLst/>
                <a:latin typeface="+mn-ea"/>
              </a:rPr>
              <a:t>的 </a:t>
            </a:r>
            <a:r>
              <a:rPr lang="en-US" altLang="zh-CN" sz="1200" dirty="0">
                <a:effectLst/>
                <a:latin typeface="+mn-ea"/>
              </a:rPr>
              <a:t>Unicode </a:t>
            </a:r>
            <a:r>
              <a:rPr lang="zh-CN" altLang="en-US" sz="1200" dirty="0">
                <a:effectLst/>
                <a:latin typeface="+mn-ea"/>
              </a:rPr>
              <a:t>排序规则，区分大小写！。</a:t>
            </a:r>
            <a:endParaRPr lang="zh-CN" altLang="en-US" sz="1200" dirty="0">
              <a:effectLst/>
              <a:latin typeface="+mn-ea"/>
            </a:endParaRPr>
          </a:p>
        </p:txBody>
      </p:sp>
      <p:grpSp>
        <p:nvGrpSpPr>
          <p:cNvPr id="41"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bwMode="auto">
          <a:xfrm>
            <a:off x="10157840" y="5048559"/>
            <a:ext cx="1167405" cy="927085"/>
            <a:chOff x="1314" y="152"/>
            <a:chExt cx="5052" cy="4012"/>
          </a:xfrm>
        </p:grpSpPr>
        <p:sp>
          <p:nvSpPr>
            <p:cNvPr id="42" name="iṡľiḋê"/>
            <p:cNvSpPr/>
            <p:nvPr/>
          </p:nvSpPr>
          <p:spPr bwMode="auto">
            <a:xfrm>
              <a:off x="5006" y="1550"/>
              <a:ext cx="1242" cy="841"/>
            </a:xfrm>
            <a:custGeom>
              <a:avLst/>
              <a:gdLst>
                <a:gd name="T0" fmla="*/ 0 w 525"/>
                <a:gd name="T1" fmla="*/ 208 h 355"/>
                <a:gd name="T2" fmla="*/ 252 w 525"/>
                <a:gd name="T3" fmla="*/ 10 h 355"/>
                <a:gd name="T4" fmla="*/ 525 w 525"/>
                <a:gd name="T5" fmla="*/ 256 h 355"/>
                <a:gd name="T6" fmla="*/ 0 w 525"/>
                <a:gd name="T7" fmla="*/ 208 h 355"/>
              </a:gdLst>
              <a:ahLst/>
              <a:cxnLst>
                <a:cxn ang="0">
                  <a:pos x="T0" y="T1"/>
                </a:cxn>
                <a:cxn ang="0">
                  <a:pos x="T2" y="T3"/>
                </a:cxn>
                <a:cxn ang="0">
                  <a:pos x="T4" y="T5"/>
                </a:cxn>
                <a:cxn ang="0">
                  <a:pos x="T6" y="T7"/>
                </a:cxn>
              </a:cxnLst>
              <a:rect l="0" t="0" r="r" b="b"/>
              <a:pathLst>
                <a:path w="525" h="355">
                  <a:moveTo>
                    <a:pt x="0" y="208"/>
                  </a:moveTo>
                  <a:cubicBezTo>
                    <a:pt x="0" y="208"/>
                    <a:pt x="100" y="20"/>
                    <a:pt x="252" y="10"/>
                  </a:cubicBezTo>
                  <a:cubicBezTo>
                    <a:pt x="404" y="0"/>
                    <a:pt x="525" y="256"/>
                    <a:pt x="525" y="256"/>
                  </a:cubicBezTo>
                  <a:cubicBezTo>
                    <a:pt x="525" y="256"/>
                    <a:pt x="29" y="355"/>
                    <a:pt x="0" y="208"/>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îṣḷïḍé"/>
            <p:cNvSpPr/>
            <p:nvPr/>
          </p:nvSpPr>
          <p:spPr bwMode="auto">
            <a:xfrm>
              <a:off x="5564" y="1806"/>
              <a:ext cx="532" cy="303"/>
            </a:xfrm>
            <a:custGeom>
              <a:avLst/>
              <a:gdLst>
                <a:gd name="T0" fmla="*/ 0 w 225"/>
                <a:gd name="T1" fmla="*/ 128 h 128"/>
                <a:gd name="T2" fmla="*/ 225 w 225"/>
                <a:gd name="T3" fmla="*/ 0 h 128"/>
                <a:gd name="T4" fmla="*/ 181 w 225"/>
                <a:gd name="T5" fmla="*/ 111 h 128"/>
                <a:gd name="T6" fmla="*/ 0 w 225"/>
                <a:gd name="T7" fmla="*/ 128 h 128"/>
              </a:gdLst>
              <a:ahLst/>
              <a:cxnLst>
                <a:cxn ang="0">
                  <a:pos x="T0" y="T1"/>
                </a:cxn>
                <a:cxn ang="0">
                  <a:pos x="T2" y="T3"/>
                </a:cxn>
                <a:cxn ang="0">
                  <a:pos x="T4" y="T5"/>
                </a:cxn>
                <a:cxn ang="0">
                  <a:pos x="T6" y="T7"/>
                </a:cxn>
              </a:cxnLst>
              <a:rect l="0" t="0" r="r" b="b"/>
              <a:pathLst>
                <a:path w="225" h="128">
                  <a:moveTo>
                    <a:pt x="0" y="128"/>
                  </a:moveTo>
                  <a:cubicBezTo>
                    <a:pt x="0" y="128"/>
                    <a:pt x="3" y="21"/>
                    <a:pt x="225" y="0"/>
                  </a:cubicBezTo>
                  <a:cubicBezTo>
                    <a:pt x="181" y="111"/>
                    <a:pt x="181" y="111"/>
                    <a:pt x="181" y="111"/>
                  </a:cubicBez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ïS1iḑé"/>
            <p:cNvSpPr/>
            <p:nvPr/>
          </p:nvSpPr>
          <p:spPr bwMode="auto">
            <a:xfrm>
              <a:off x="4935" y="2012"/>
              <a:ext cx="648" cy="97"/>
            </a:xfrm>
            <a:custGeom>
              <a:avLst/>
              <a:gdLst>
                <a:gd name="T0" fmla="*/ 185 w 274"/>
                <a:gd name="T1" fmla="*/ 1 h 41"/>
                <a:gd name="T2" fmla="*/ 6 w 274"/>
                <a:gd name="T3" fmla="*/ 21 h 41"/>
                <a:gd name="T4" fmla="*/ 0 w 274"/>
                <a:gd name="T5" fmla="*/ 41 h 41"/>
                <a:gd name="T6" fmla="*/ 259 w 274"/>
                <a:gd name="T7" fmla="*/ 41 h 41"/>
                <a:gd name="T8" fmla="*/ 266 w 274"/>
                <a:gd name="T9" fmla="*/ 41 h 41"/>
                <a:gd name="T10" fmla="*/ 185 w 274"/>
                <a:gd name="T11" fmla="*/ 1 h 41"/>
              </a:gdLst>
              <a:ahLst/>
              <a:cxnLst>
                <a:cxn ang="0">
                  <a:pos x="T0" y="T1"/>
                </a:cxn>
                <a:cxn ang="0">
                  <a:pos x="T2" y="T3"/>
                </a:cxn>
                <a:cxn ang="0">
                  <a:pos x="T4" y="T5"/>
                </a:cxn>
                <a:cxn ang="0">
                  <a:pos x="T6" y="T7"/>
                </a:cxn>
                <a:cxn ang="0">
                  <a:pos x="T8" y="T9"/>
                </a:cxn>
                <a:cxn ang="0">
                  <a:pos x="T10" y="T11"/>
                </a:cxn>
              </a:cxnLst>
              <a:rect l="0" t="0" r="r" b="b"/>
              <a:pathLst>
                <a:path w="274" h="41">
                  <a:moveTo>
                    <a:pt x="185" y="1"/>
                  </a:moveTo>
                  <a:cubicBezTo>
                    <a:pt x="96" y="2"/>
                    <a:pt x="32" y="33"/>
                    <a:pt x="6" y="21"/>
                  </a:cubicBezTo>
                  <a:cubicBezTo>
                    <a:pt x="0" y="41"/>
                    <a:pt x="0" y="41"/>
                    <a:pt x="0" y="41"/>
                  </a:cubicBezTo>
                  <a:cubicBezTo>
                    <a:pt x="259" y="41"/>
                    <a:pt x="259" y="41"/>
                    <a:pt x="259" y="41"/>
                  </a:cubicBezTo>
                  <a:cubicBezTo>
                    <a:pt x="266" y="41"/>
                    <a:pt x="266" y="41"/>
                    <a:pt x="266" y="41"/>
                  </a:cubicBezTo>
                  <a:cubicBezTo>
                    <a:pt x="266" y="41"/>
                    <a:pt x="274" y="0"/>
                    <a:pt x="18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îṡ1iďè"/>
            <p:cNvSpPr/>
            <p:nvPr/>
          </p:nvSpPr>
          <p:spPr bwMode="auto">
            <a:xfrm>
              <a:off x="5571" y="2019"/>
              <a:ext cx="544" cy="90"/>
            </a:xfrm>
            <a:custGeom>
              <a:avLst/>
              <a:gdLst>
                <a:gd name="T0" fmla="*/ 0 w 230"/>
                <a:gd name="T1" fmla="*/ 38 h 38"/>
                <a:gd name="T2" fmla="*/ 25 w 230"/>
                <a:gd name="T3" fmla="*/ 4 h 38"/>
                <a:gd name="T4" fmla="*/ 230 w 230"/>
                <a:gd name="T5" fmla="*/ 21 h 38"/>
                <a:gd name="T6" fmla="*/ 230 w 230"/>
                <a:gd name="T7" fmla="*/ 38 h 38"/>
                <a:gd name="T8" fmla="*/ 0 w 230"/>
                <a:gd name="T9" fmla="*/ 38 h 38"/>
              </a:gdLst>
              <a:ahLst/>
              <a:cxnLst>
                <a:cxn ang="0">
                  <a:pos x="T0" y="T1"/>
                </a:cxn>
                <a:cxn ang="0">
                  <a:pos x="T2" y="T3"/>
                </a:cxn>
                <a:cxn ang="0">
                  <a:pos x="T4" y="T5"/>
                </a:cxn>
                <a:cxn ang="0">
                  <a:pos x="T6" y="T7"/>
                </a:cxn>
                <a:cxn ang="0">
                  <a:pos x="T8" y="T9"/>
                </a:cxn>
              </a:cxnLst>
              <a:rect l="0" t="0" r="r" b="b"/>
              <a:pathLst>
                <a:path w="230" h="38">
                  <a:moveTo>
                    <a:pt x="0" y="38"/>
                  </a:moveTo>
                  <a:cubicBezTo>
                    <a:pt x="0" y="38"/>
                    <a:pt x="2" y="8"/>
                    <a:pt x="25" y="4"/>
                  </a:cubicBezTo>
                  <a:cubicBezTo>
                    <a:pt x="49" y="0"/>
                    <a:pt x="187" y="27"/>
                    <a:pt x="230" y="21"/>
                  </a:cubicBezTo>
                  <a:cubicBezTo>
                    <a:pt x="230" y="38"/>
                    <a:pt x="230" y="38"/>
                    <a:pt x="230" y="38"/>
                  </a:cubicBez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íSḻïḋe"/>
            <p:cNvSpPr/>
            <p:nvPr/>
          </p:nvSpPr>
          <p:spPr bwMode="auto">
            <a:xfrm>
              <a:off x="5583" y="184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iślíḋè"/>
            <p:cNvSpPr/>
            <p:nvPr/>
          </p:nvSpPr>
          <p:spPr bwMode="auto">
            <a:xfrm>
              <a:off x="5583" y="184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i$ľïḍê"/>
            <p:cNvSpPr/>
            <p:nvPr/>
          </p:nvSpPr>
          <p:spPr bwMode="auto">
            <a:xfrm>
              <a:off x="4902" y="2109"/>
              <a:ext cx="1301" cy="24"/>
            </a:xfrm>
            <a:prstGeom prst="rect">
              <a:avLst/>
            </a:prstGeom>
            <a:solidFill>
              <a:srgbClr val="B91E2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49" name="ísļiḓê"/>
            <p:cNvSpPr/>
            <p:nvPr/>
          </p:nvSpPr>
          <p:spPr bwMode="auto">
            <a:xfrm>
              <a:off x="5266" y="2564"/>
              <a:ext cx="305" cy="1557"/>
            </a:xfrm>
            <a:custGeom>
              <a:avLst/>
              <a:gdLst>
                <a:gd name="T0" fmla="*/ 156 w 305"/>
                <a:gd name="T1" fmla="*/ 1557 h 1557"/>
                <a:gd name="T2" fmla="*/ 0 w 305"/>
                <a:gd name="T3" fmla="*/ 0 h 1557"/>
                <a:gd name="T4" fmla="*/ 305 w 305"/>
                <a:gd name="T5" fmla="*/ 0 h 1557"/>
                <a:gd name="T6" fmla="*/ 232 w 305"/>
                <a:gd name="T7" fmla="*/ 1557 h 1557"/>
                <a:gd name="T8" fmla="*/ 156 w 305"/>
                <a:gd name="T9" fmla="*/ 1557 h 1557"/>
              </a:gdLst>
              <a:ahLst/>
              <a:cxnLst>
                <a:cxn ang="0">
                  <a:pos x="T0" y="T1"/>
                </a:cxn>
                <a:cxn ang="0">
                  <a:pos x="T2" y="T3"/>
                </a:cxn>
                <a:cxn ang="0">
                  <a:pos x="T4" y="T5"/>
                </a:cxn>
                <a:cxn ang="0">
                  <a:pos x="T6" y="T7"/>
                </a:cxn>
                <a:cxn ang="0">
                  <a:pos x="T8" y="T9"/>
                </a:cxn>
              </a:cxnLst>
              <a:rect l="0" t="0" r="r" b="b"/>
              <a:pathLst>
                <a:path w="305" h="1557">
                  <a:moveTo>
                    <a:pt x="156" y="1557"/>
                  </a:moveTo>
                  <a:lnTo>
                    <a:pt x="0" y="0"/>
                  </a:lnTo>
                  <a:lnTo>
                    <a:pt x="305" y="0"/>
                  </a:lnTo>
                  <a:lnTo>
                    <a:pt x="232" y="1557"/>
                  </a:lnTo>
                  <a:lnTo>
                    <a:pt x="156" y="1557"/>
                  </a:lnTo>
                  <a:close/>
                </a:path>
              </a:pathLst>
            </a:custGeom>
            <a:solidFill>
              <a:srgbClr val="496B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iŝļídè"/>
            <p:cNvSpPr/>
            <p:nvPr/>
          </p:nvSpPr>
          <p:spPr bwMode="auto">
            <a:xfrm>
              <a:off x="5552" y="2564"/>
              <a:ext cx="329" cy="1557"/>
            </a:xfrm>
            <a:custGeom>
              <a:avLst/>
              <a:gdLst>
                <a:gd name="T0" fmla="*/ 121 w 329"/>
                <a:gd name="T1" fmla="*/ 1557 h 1557"/>
                <a:gd name="T2" fmla="*/ 0 w 329"/>
                <a:gd name="T3" fmla="*/ 0 h 1557"/>
                <a:gd name="T4" fmla="*/ 329 w 329"/>
                <a:gd name="T5" fmla="*/ 0 h 1557"/>
                <a:gd name="T6" fmla="*/ 197 w 329"/>
                <a:gd name="T7" fmla="*/ 1557 h 1557"/>
                <a:gd name="T8" fmla="*/ 121 w 329"/>
                <a:gd name="T9" fmla="*/ 1557 h 1557"/>
              </a:gdLst>
              <a:ahLst/>
              <a:cxnLst>
                <a:cxn ang="0">
                  <a:pos x="T0" y="T1"/>
                </a:cxn>
                <a:cxn ang="0">
                  <a:pos x="T2" y="T3"/>
                </a:cxn>
                <a:cxn ang="0">
                  <a:pos x="T4" y="T5"/>
                </a:cxn>
                <a:cxn ang="0">
                  <a:pos x="T6" y="T7"/>
                </a:cxn>
                <a:cxn ang="0">
                  <a:pos x="T8" y="T9"/>
                </a:cxn>
              </a:cxnLst>
              <a:rect l="0" t="0" r="r" b="b"/>
              <a:pathLst>
                <a:path w="329" h="1557">
                  <a:moveTo>
                    <a:pt x="121" y="1557"/>
                  </a:moveTo>
                  <a:lnTo>
                    <a:pt x="0" y="0"/>
                  </a:lnTo>
                  <a:lnTo>
                    <a:pt x="329" y="0"/>
                  </a:lnTo>
                  <a:lnTo>
                    <a:pt x="197" y="1557"/>
                  </a:lnTo>
                  <a:lnTo>
                    <a:pt x="121" y="1557"/>
                  </a:lnTo>
                  <a:close/>
                </a:path>
              </a:pathLst>
            </a:custGeom>
            <a:solidFill>
              <a:srgbClr val="496B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sļiḓe"/>
            <p:cNvSpPr/>
            <p:nvPr/>
          </p:nvSpPr>
          <p:spPr bwMode="auto">
            <a:xfrm>
              <a:off x="5399" y="1262"/>
              <a:ext cx="416" cy="494"/>
            </a:xfrm>
            <a:prstGeom prst="ellipse">
              <a:avLst/>
            </a:pr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líďe"/>
            <p:cNvSpPr/>
            <p:nvPr/>
          </p:nvSpPr>
          <p:spPr bwMode="auto">
            <a:xfrm>
              <a:off x="5382" y="1136"/>
              <a:ext cx="485" cy="396"/>
            </a:xfrm>
            <a:custGeom>
              <a:avLst/>
              <a:gdLst>
                <a:gd name="T0" fmla="*/ 0 w 205"/>
                <a:gd name="T1" fmla="*/ 65 h 167"/>
                <a:gd name="T2" fmla="*/ 172 w 205"/>
                <a:gd name="T3" fmla="*/ 167 h 167"/>
                <a:gd name="T4" fmla="*/ 181 w 205"/>
                <a:gd name="T5" fmla="*/ 60 h 167"/>
                <a:gd name="T6" fmla="*/ 0 w 205"/>
                <a:gd name="T7" fmla="*/ 65 h 167"/>
              </a:gdLst>
              <a:ahLst/>
              <a:cxnLst>
                <a:cxn ang="0">
                  <a:pos x="T0" y="T1"/>
                </a:cxn>
                <a:cxn ang="0">
                  <a:pos x="T2" y="T3"/>
                </a:cxn>
                <a:cxn ang="0">
                  <a:pos x="T4" y="T5"/>
                </a:cxn>
                <a:cxn ang="0">
                  <a:pos x="T6" y="T7"/>
                </a:cxn>
              </a:cxnLst>
              <a:rect l="0" t="0" r="r" b="b"/>
              <a:pathLst>
                <a:path w="205" h="167">
                  <a:moveTo>
                    <a:pt x="0" y="65"/>
                  </a:moveTo>
                  <a:cubicBezTo>
                    <a:pt x="0" y="65"/>
                    <a:pt x="36" y="157"/>
                    <a:pt x="172" y="167"/>
                  </a:cubicBezTo>
                  <a:cubicBezTo>
                    <a:pt x="172" y="167"/>
                    <a:pt x="205" y="103"/>
                    <a:pt x="181" y="60"/>
                  </a:cubicBezTo>
                  <a:cubicBezTo>
                    <a:pt x="146" y="0"/>
                    <a:pt x="26" y="2"/>
                    <a:pt x="0" y="65"/>
                  </a:cubicBezTo>
                  <a:close/>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ṡḷïdè"/>
            <p:cNvSpPr/>
            <p:nvPr/>
          </p:nvSpPr>
          <p:spPr bwMode="auto">
            <a:xfrm>
              <a:off x="5328" y="1210"/>
              <a:ext cx="168" cy="348"/>
            </a:xfrm>
            <a:custGeom>
              <a:avLst/>
              <a:gdLst>
                <a:gd name="T0" fmla="*/ 70 w 71"/>
                <a:gd name="T1" fmla="*/ 80 h 147"/>
                <a:gd name="T2" fmla="*/ 45 w 71"/>
                <a:gd name="T3" fmla="*/ 147 h 147"/>
                <a:gd name="T4" fmla="*/ 23 w 71"/>
                <a:gd name="T5" fmla="*/ 34 h 147"/>
                <a:gd name="T6" fmla="*/ 70 w 71"/>
                <a:gd name="T7" fmla="*/ 80 h 147"/>
              </a:gdLst>
              <a:ahLst/>
              <a:cxnLst>
                <a:cxn ang="0">
                  <a:pos x="T0" y="T1"/>
                </a:cxn>
                <a:cxn ang="0">
                  <a:pos x="T2" y="T3"/>
                </a:cxn>
                <a:cxn ang="0">
                  <a:pos x="T4" y="T5"/>
                </a:cxn>
                <a:cxn ang="0">
                  <a:pos x="T6" y="T7"/>
                </a:cxn>
              </a:cxnLst>
              <a:rect l="0" t="0" r="r" b="b"/>
              <a:pathLst>
                <a:path w="71" h="147">
                  <a:moveTo>
                    <a:pt x="70" y="80"/>
                  </a:moveTo>
                  <a:cubicBezTo>
                    <a:pt x="45" y="147"/>
                    <a:pt x="45" y="147"/>
                    <a:pt x="45" y="147"/>
                  </a:cubicBezTo>
                  <a:cubicBezTo>
                    <a:pt x="45" y="147"/>
                    <a:pt x="0" y="51"/>
                    <a:pt x="23" y="34"/>
                  </a:cubicBezTo>
                  <a:cubicBezTo>
                    <a:pt x="71" y="0"/>
                    <a:pt x="70" y="80"/>
                    <a:pt x="70" y="80"/>
                  </a:cubicBezTo>
                  <a:close/>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ḻiḓé"/>
            <p:cNvSpPr/>
            <p:nvPr/>
          </p:nvSpPr>
          <p:spPr bwMode="auto">
            <a:xfrm>
              <a:off x="5375" y="4093"/>
              <a:ext cx="142" cy="54"/>
            </a:xfrm>
            <a:custGeom>
              <a:avLst/>
              <a:gdLst>
                <a:gd name="T0" fmla="*/ 30 w 60"/>
                <a:gd name="T1" fmla="*/ 0 h 23"/>
                <a:gd name="T2" fmla="*/ 0 w 60"/>
                <a:gd name="T3" fmla="*/ 23 h 23"/>
                <a:gd name="T4" fmla="*/ 60 w 60"/>
                <a:gd name="T5" fmla="*/ 23 h 23"/>
                <a:gd name="T6" fmla="*/ 30 w 60"/>
                <a:gd name="T7" fmla="*/ 0 h 23"/>
              </a:gdLst>
              <a:ahLst/>
              <a:cxnLst>
                <a:cxn ang="0">
                  <a:pos x="T0" y="T1"/>
                </a:cxn>
                <a:cxn ang="0">
                  <a:pos x="T2" y="T3"/>
                </a:cxn>
                <a:cxn ang="0">
                  <a:pos x="T4" y="T5"/>
                </a:cxn>
                <a:cxn ang="0">
                  <a:pos x="T6" y="T7"/>
                </a:cxn>
              </a:cxnLst>
              <a:rect l="0" t="0" r="r" b="b"/>
              <a:pathLst>
                <a:path w="60" h="23">
                  <a:moveTo>
                    <a:pt x="30" y="0"/>
                  </a:moveTo>
                  <a:cubicBezTo>
                    <a:pt x="13" y="0"/>
                    <a:pt x="0" y="10"/>
                    <a:pt x="0" y="23"/>
                  </a:cubicBezTo>
                  <a:cubicBezTo>
                    <a:pt x="60" y="23"/>
                    <a:pt x="60" y="23"/>
                    <a:pt x="60" y="23"/>
                  </a:cubicBezTo>
                  <a:cubicBezTo>
                    <a:pt x="60" y="10"/>
                    <a:pt x="47" y="0"/>
                    <a:pt x="30" y="0"/>
                  </a:cubicBezTo>
                  <a:close/>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ïSliďé"/>
            <p:cNvSpPr/>
            <p:nvPr/>
          </p:nvSpPr>
          <p:spPr bwMode="auto">
            <a:xfrm>
              <a:off x="5647" y="4093"/>
              <a:ext cx="142" cy="54"/>
            </a:xfrm>
            <a:custGeom>
              <a:avLst/>
              <a:gdLst>
                <a:gd name="T0" fmla="*/ 30 w 60"/>
                <a:gd name="T1" fmla="*/ 0 h 23"/>
                <a:gd name="T2" fmla="*/ 0 w 60"/>
                <a:gd name="T3" fmla="*/ 23 h 23"/>
                <a:gd name="T4" fmla="*/ 60 w 60"/>
                <a:gd name="T5" fmla="*/ 23 h 23"/>
                <a:gd name="T6" fmla="*/ 30 w 60"/>
                <a:gd name="T7" fmla="*/ 0 h 23"/>
              </a:gdLst>
              <a:ahLst/>
              <a:cxnLst>
                <a:cxn ang="0">
                  <a:pos x="T0" y="T1"/>
                </a:cxn>
                <a:cxn ang="0">
                  <a:pos x="T2" y="T3"/>
                </a:cxn>
                <a:cxn ang="0">
                  <a:pos x="T4" y="T5"/>
                </a:cxn>
                <a:cxn ang="0">
                  <a:pos x="T6" y="T7"/>
                </a:cxn>
              </a:cxnLst>
              <a:rect l="0" t="0" r="r" b="b"/>
              <a:pathLst>
                <a:path w="60" h="23">
                  <a:moveTo>
                    <a:pt x="30" y="0"/>
                  </a:moveTo>
                  <a:cubicBezTo>
                    <a:pt x="13" y="0"/>
                    <a:pt x="0" y="10"/>
                    <a:pt x="0" y="23"/>
                  </a:cubicBezTo>
                  <a:cubicBezTo>
                    <a:pt x="60" y="23"/>
                    <a:pt x="60" y="23"/>
                    <a:pt x="60" y="23"/>
                  </a:cubicBezTo>
                  <a:cubicBezTo>
                    <a:pt x="60" y="10"/>
                    <a:pt x="47" y="0"/>
                    <a:pt x="30" y="0"/>
                  </a:cubicBezTo>
                  <a:close/>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îṥ1îḋe"/>
            <p:cNvSpPr/>
            <p:nvPr/>
          </p:nvSpPr>
          <p:spPr bwMode="auto">
            <a:xfrm>
              <a:off x="5586" y="1598"/>
              <a:ext cx="42" cy="90"/>
            </a:xfrm>
            <a:custGeom>
              <a:avLst/>
              <a:gdLst>
                <a:gd name="T0" fmla="*/ 9 w 18"/>
                <a:gd name="T1" fmla="*/ 0 h 38"/>
                <a:gd name="T2" fmla="*/ 9 w 18"/>
                <a:gd name="T3" fmla="*/ 35 h 38"/>
                <a:gd name="T4" fmla="*/ 9 w 18"/>
                <a:gd name="T5" fmla="*/ 0 h 38"/>
              </a:gdLst>
              <a:ahLst/>
              <a:cxnLst>
                <a:cxn ang="0">
                  <a:pos x="T0" y="T1"/>
                </a:cxn>
                <a:cxn ang="0">
                  <a:pos x="T2" y="T3"/>
                </a:cxn>
                <a:cxn ang="0">
                  <a:pos x="T4" y="T5"/>
                </a:cxn>
              </a:cxnLst>
              <a:rect l="0" t="0" r="r" b="b"/>
              <a:pathLst>
                <a:path w="18" h="38">
                  <a:moveTo>
                    <a:pt x="9" y="0"/>
                  </a:moveTo>
                  <a:cubicBezTo>
                    <a:pt x="9" y="0"/>
                    <a:pt x="0" y="32"/>
                    <a:pt x="9" y="35"/>
                  </a:cubicBezTo>
                  <a:cubicBezTo>
                    <a:pt x="18" y="38"/>
                    <a:pt x="15" y="10"/>
                    <a:pt x="9" y="0"/>
                  </a:cubicBezTo>
                  <a:close/>
                </a:path>
              </a:pathLst>
            </a:custGeom>
            <a:solidFill>
              <a:srgbClr val="FFC4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ïşľiďé"/>
            <p:cNvSpPr/>
            <p:nvPr/>
          </p:nvSpPr>
          <p:spPr bwMode="auto">
            <a:xfrm>
              <a:off x="5505" y="1605"/>
              <a:ext cx="59" cy="35"/>
            </a:xfrm>
            <a:custGeom>
              <a:avLst/>
              <a:gdLst>
                <a:gd name="T0" fmla="*/ 0 w 25"/>
                <a:gd name="T1" fmla="*/ 2 h 15"/>
                <a:gd name="T2" fmla="*/ 25 w 25"/>
                <a:gd name="T3" fmla="*/ 0 h 15"/>
              </a:gdLst>
              <a:ahLst/>
              <a:cxnLst>
                <a:cxn ang="0">
                  <a:pos x="T0" y="T1"/>
                </a:cxn>
                <a:cxn ang="0">
                  <a:pos x="T2" y="T3"/>
                </a:cxn>
              </a:cxnLst>
              <a:rect l="0" t="0" r="r" b="b"/>
              <a:pathLst>
                <a:path w="25" h="15">
                  <a:moveTo>
                    <a:pt x="0" y="2"/>
                  </a:moveTo>
                  <a:cubicBezTo>
                    <a:pt x="0" y="2"/>
                    <a:pt x="12" y="15"/>
                    <a:pt x="25" y="0"/>
                  </a:cubicBezTo>
                </a:path>
              </a:pathLst>
            </a:custGeom>
            <a:noFill/>
            <a:ln w="15875" cap="flat">
              <a:solidFill>
                <a:srgbClr val="754C29"/>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58" name="îşlíḓè"/>
            <p:cNvSpPr/>
            <p:nvPr/>
          </p:nvSpPr>
          <p:spPr bwMode="auto">
            <a:xfrm>
              <a:off x="5649" y="1605"/>
              <a:ext cx="60" cy="35"/>
            </a:xfrm>
            <a:custGeom>
              <a:avLst/>
              <a:gdLst>
                <a:gd name="T0" fmla="*/ 0 w 25"/>
                <a:gd name="T1" fmla="*/ 2 h 15"/>
                <a:gd name="T2" fmla="*/ 25 w 25"/>
                <a:gd name="T3" fmla="*/ 0 h 15"/>
              </a:gdLst>
              <a:ahLst/>
              <a:cxnLst>
                <a:cxn ang="0">
                  <a:pos x="T0" y="T1"/>
                </a:cxn>
                <a:cxn ang="0">
                  <a:pos x="T2" y="T3"/>
                </a:cxn>
              </a:cxnLst>
              <a:rect l="0" t="0" r="r" b="b"/>
              <a:pathLst>
                <a:path w="25" h="15">
                  <a:moveTo>
                    <a:pt x="0" y="2"/>
                  </a:moveTo>
                  <a:cubicBezTo>
                    <a:pt x="0" y="2"/>
                    <a:pt x="13" y="15"/>
                    <a:pt x="25" y="0"/>
                  </a:cubicBezTo>
                </a:path>
              </a:pathLst>
            </a:custGeom>
            <a:noFill/>
            <a:ln w="15875" cap="flat">
              <a:solidFill>
                <a:srgbClr val="754C29"/>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59" name="iśḷiḍè"/>
            <p:cNvSpPr/>
            <p:nvPr/>
          </p:nvSpPr>
          <p:spPr bwMode="auto">
            <a:xfrm>
              <a:off x="2111" y="3487"/>
              <a:ext cx="1355" cy="485"/>
            </a:xfrm>
            <a:custGeom>
              <a:avLst/>
              <a:gdLst>
                <a:gd name="T0" fmla="*/ 573 w 573"/>
                <a:gd name="T1" fmla="*/ 37 h 205"/>
                <a:gd name="T2" fmla="*/ 573 w 573"/>
                <a:gd name="T3" fmla="*/ 169 h 205"/>
                <a:gd name="T4" fmla="*/ 536 w 573"/>
                <a:gd name="T5" fmla="*/ 205 h 205"/>
                <a:gd name="T6" fmla="*/ 0 w 573"/>
                <a:gd name="T7" fmla="*/ 205 h 205"/>
                <a:gd name="T8" fmla="*/ 0 w 573"/>
                <a:gd name="T9" fmla="*/ 0 h 205"/>
                <a:gd name="T10" fmla="*/ 537 w 573"/>
                <a:gd name="T11" fmla="*/ 0 h 205"/>
                <a:gd name="T12" fmla="*/ 573 w 573"/>
                <a:gd name="T13" fmla="*/ 37 h 205"/>
              </a:gdLst>
              <a:ahLst/>
              <a:cxnLst>
                <a:cxn ang="0">
                  <a:pos x="T0" y="T1"/>
                </a:cxn>
                <a:cxn ang="0">
                  <a:pos x="T2" y="T3"/>
                </a:cxn>
                <a:cxn ang="0">
                  <a:pos x="T4" y="T5"/>
                </a:cxn>
                <a:cxn ang="0">
                  <a:pos x="T6" y="T7"/>
                </a:cxn>
                <a:cxn ang="0">
                  <a:pos x="T8" y="T9"/>
                </a:cxn>
                <a:cxn ang="0">
                  <a:pos x="T10" y="T11"/>
                </a:cxn>
                <a:cxn ang="0">
                  <a:pos x="T12" y="T13"/>
                </a:cxn>
              </a:cxnLst>
              <a:rect l="0" t="0" r="r" b="b"/>
              <a:pathLst>
                <a:path w="573" h="205">
                  <a:moveTo>
                    <a:pt x="573" y="37"/>
                  </a:moveTo>
                  <a:cubicBezTo>
                    <a:pt x="573" y="169"/>
                    <a:pt x="573" y="169"/>
                    <a:pt x="573" y="169"/>
                  </a:cubicBezTo>
                  <a:cubicBezTo>
                    <a:pt x="573" y="189"/>
                    <a:pt x="568" y="205"/>
                    <a:pt x="536" y="205"/>
                  </a:cubicBezTo>
                  <a:cubicBezTo>
                    <a:pt x="0" y="205"/>
                    <a:pt x="0" y="205"/>
                    <a:pt x="0" y="205"/>
                  </a:cubicBezTo>
                  <a:cubicBezTo>
                    <a:pt x="0" y="0"/>
                    <a:pt x="0" y="0"/>
                    <a:pt x="0" y="0"/>
                  </a:cubicBezTo>
                  <a:cubicBezTo>
                    <a:pt x="537" y="0"/>
                    <a:pt x="537" y="0"/>
                    <a:pt x="537" y="0"/>
                  </a:cubicBezTo>
                  <a:cubicBezTo>
                    <a:pt x="556" y="0"/>
                    <a:pt x="573" y="17"/>
                    <a:pt x="573" y="37"/>
                  </a:cubicBezTo>
                  <a:close/>
                </a:path>
              </a:pathLst>
            </a:custGeom>
            <a:solidFill>
              <a:srgbClr val="5AA3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Sľïḋê"/>
            <p:cNvSpPr/>
            <p:nvPr/>
          </p:nvSpPr>
          <p:spPr bwMode="auto">
            <a:xfrm>
              <a:off x="2111" y="3529"/>
              <a:ext cx="241" cy="400"/>
            </a:xfrm>
            <a:custGeom>
              <a:avLst/>
              <a:gdLst>
                <a:gd name="T0" fmla="*/ 102 w 102"/>
                <a:gd name="T1" fmla="*/ 19 h 169"/>
                <a:gd name="T2" fmla="*/ 102 w 102"/>
                <a:gd name="T3" fmla="*/ 151 h 169"/>
                <a:gd name="T4" fmla="*/ 84 w 102"/>
                <a:gd name="T5" fmla="*/ 169 h 169"/>
                <a:gd name="T6" fmla="*/ 0 w 102"/>
                <a:gd name="T7" fmla="*/ 169 h 169"/>
                <a:gd name="T8" fmla="*/ 0 w 102"/>
                <a:gd name="T9" fmla="*/ 0 h 169"/>
                <a:gd name="T10" fmla="*/ 84 w 102"/>
                <a:gd name="T11" fmla="*/ 0 h 169"/>
                <a:gd name="T12" fmla="*/ 102 w 102"/>
                <a:gd name="T13" fmla="*/ 19 h 169"/>
              </a:gdLst>
              <a:ahLst/>
              <a:cxnLst>
                <a:cxn ang="0">
                  <a:pos x="T0" y="T1"/>
                </a:cxn>
                <a:cxn ang="0">
                  <a:pos x="T2" y="T3"/>
                </a:cxn>
                <a:cxn ang="0">
                  <a:pos x="T4" y="T5"/>
                </a:cxn>
                <a:cxn ang="0">
                  <a:pos x="T6" y="T7"/>
                </a:cxn>
                <a:cxn ang="0">
                  <a:pos x="T8" y="T9"/>
                </a:cxn>
                <a:cxn ang="0">
                  <a:pos x="T10" y="T11"/>
                </a:cxn>
                <a:cxn ang="0">
                  <a:pos x="T12" y="T13"/>
                </a:cxn>
              </a:cxnLst>
              <a:rect l="0" t="0" r="r" b="b"/>
              <a:pathLst>
                <a:path w="102" h="169">
                  <a:moveTo>
                    <a:pt x="102" y="19"/>
                  </a:moveTo>
                  <a:cubicBezTo>
                    <a:pt x="102" y="151"/>
                    <a:pt x="102" y="151"/>
                    <a:pt x="102" y="151"/>
                  </a:cubicBezTo>
                  <a:cubicBezTo>
                    <a:pt x="102" y="161"/>
                    <a:pt x="94" y="169"/>
                    <a:pt x="84" y="169"/>
                  </a:cubicBezTo>
                  <a:cubicBezTo>
                    <a:pt x="0" y="169"/>
                    <a:pt x="0" y="169"/>
                    <a:pt x="0" y="169"/>
                  </a:cubicBezTo>
                  <a:cubicBezTo>
                    <a:pt x="0" y="0"/>
                    <a:pt x="0" y="0"/>
                    <a:pt x="0" y="0"/>
                  </a:cubicBezTo>
                  <a:cubicBezTo>
                    <a:pt x="84" y="0"/>
                    <a:pt x="84" y="0"/>
                    <a:pt x="84" y="0"/>
                  </a:cubicBezTo>
                  <a:cubicBezTo>
                    <a:pt x="94" y="0"/>
                    <a:pt x="102" y="9"/>
                    <a:pt x="102"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ïŝḷïḓè"/>
            <p:cNvSpPr/>
            <p:nvPr/>
          </p:nvSpPr>
          <p:spPr bwMode="auto">
            <a:xfrm>
              <a:off x="2714" y="2687"/>
              <a:ext cx="2205" cy="506"/>
            </a:xfrm>
            <a:custGeom>
              <a:avLst/>
              <a:gdLst>
                <a:gd name="T0" fmla="*/ 877 w 932"/>
                <a:gd name="T1" fmla="*/ 18 h 214"/>
                <a:gd name="T2" fmla="*/ 877 w 932"/>
                <a:gd name="T3" fmla="*/ 196 h 214"/>
                <a:gd name="T4" fmla="*/ 932 w 932"/>
                <a:gd name="T5" fmla="*/ 196 h 214"/>
                <a:gd name="T6" fmla="*/ 932 w 932"/>
                <a:gd name="T7" fmla="*/ 214 h 214"/>
                <a:gd name="T8" fmla="*/ 108 w 932"/>
                <a:gd name="T9" fmla="*/ 214 h 214"/>
                <a:gd name="T10" fmla="*/ 0 w 932"/>
                <a:gd name="T11" fmla="*/ 107 h 214"/>
                <a:gd name="T12" fmla="*/ 108 w 932"/>
                <a:gd name="T13" fmla="*/ 0 h 214"/>
                <a:gd name="T14" fmla="*/ 932 w 932"/>
                <a:gd name="T15" fmla="*/ 0 h 214"/>
                <a:gd name="T16" fmla="*/ 932 w 932"/>
                <a:gd name="T17" fmla="*/ 18 h 214"/>
                <a:gd name="T18" fmla="*/ 877 w 932"/>
                <a:gd name="T19" fmla="*/ 1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2" h="214">
                  <a:moveTo>
                    <a:pt x="877" y="18"/>
                  </a:moveTo>
                  <a:cubicBezTo>
                    <a:pt x="877" y="196"/>
                    <a:pt x="877" y="196"/>
                    <a:pt x="877" y="196"/>
                  </a:cubicBezTo>
                  <a:cubicBezTo>
                    <a:pt x="932" y="196"/>
                    <a:pt x="932" y="196"/>
                    <a:pt x="932" y="196"/>
                  </a:cubicBezTo>
                  <a:cubicBezTo>
                    <a:pt x="932" y="214"/>
                    <a:pt x="932" y="214"/>
                    <a:pt x="932" y="214"/>
                  </a:cubicBezTo>
                  <a:cubicBezTo>
                    <a:pt x="108" y="214"/>
                    <a:pt x="108" y="214"/>
                    <a:pt x="108" y="214"/>
                  </a:cubicBezTo>
                  <a:cubicBezTo>
                    <a:pt x="48" y="214"/>
                    <a:pt x="0" y="166"/>
                    <a:pt x="0" y="107"/>
                  </a:cubicBezTo>
                  <a:cubicBezTo>
                    <a:pt x="0" y="48"/>
                    <a:pt x="48" y="0"/>
                    <a:pt x="108" y="0"/>
                  </a:cubicBezTo>
                  <a:cubicBezTo>
                    <a:pt x="932" y="0"/>
                    <a:pt x="932" y="0"/>
                    <a:pt x="932" y="0"/>
                  </a:cubicBezTo>
                  <a:cubicBezTo>
                    <a:pt x="932" y="18"/>
                    <a:pt x="932" y="18"/>
                    <a:pt x="932" y="18"/>
                  </a:cubicBezTo>
                  <a:lnTo>
                    <a:pt x="877" y="18"/>
                  </a:lnTo>
                  <a:close/>
                </a:path>
              </a:pathLst>
            </a:custGeom>
            <a:solidFill>
              <a:srgbClr val="FFCC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ïṧlîde"/>
            <p:cNvSpPr/>
            <p:nvPr/>
          </p:nvSpPr>
          <p:spPr bwMode="auto">
            <a:xfrm>
              <a:off x="2757" y="2729"/>
              <a:ext cx="2119" cy="422"/>
            </a:xfrm>
            <a:custGeom>
              <a:avLst/>
              <a:gdLst>
                <a:gd name="T0" fmla="*/ 90 w 896"/>
                <a:gd name="T1" fmla="*/ 178 h 178"/>
                <a:gd name="T2" fmla="*/ 0 w 896"/>
                <a:gd name="T3" fmla="*/ 89 h 178"/>
                <a:gd name="T4" fmla="*/ 90 w 896"/>
                <a:gd name="T5" fmla="*/ 0 h 178"/>
                <a:gd name="T6" fmla="*/ 896 w 896"/>
                <a:gd name="T7" fmla="*/ 0 h 178"/>
                <a:gd name="T8" fmla="*/ 896 w 896"/>
                <a:gd name="T9" fmla="*/ 178 h 178"/>
                <a:gd name="T10" fmla="*/ 90 w 896"/>
                <a:gd name="T11" fmla="*/ 178 h 178"/>
              </a:gdLst>
              <a:ahLst/>
              <a:cxnLst>
                <a:cxn ang="0">
                  <a:pos x="T0" y="T1"/>
                </a:cxn>
                <a:cxn ang="0">
                  <a:pos x="T2" y="T3"/>
                </a:cxn>
                <a:cxn ang="0">
                  <a:pos x="T4" y="T5"/>
                </a:cxn>
                <a:cxn ang="0">
                  <a:pos x="T6" y="T7"/>
                </a:cxn>
                <a:cxn ang="0">
                  <a:pos x="T8" y="T9"/>
                </a:cxn>
                <a:cxn ang="0">
                  <a:pos x="T10" y="T11"/>
                </a:cxn>
              </a:cxnLst>
              <a:rect l="0" t="0" r="r" b="b"/>
              <a:pathLst>
                <a:path w="896" h="178">
                  <a:moveTo>
                    <a:pt x="90" y="178"/>
                  </a:moveTo>
                  <a:cubicBezTo>
                    <a:pt x="40" y="178"/>
                    <a:pt x="0" y="138"/>
                    <a:pt x="0" y="89"/>
                  </a:cubicBezTo>
                  <a:cubicBezTo>
                    <a:pt x="0" y="40"/>
                    <a:pt x="40" y="0"/>
                    <a:pt x="90" y="0"/>
                  </a:cubicBezTo>
                  <a:cubicBezTo>
                    <a:pt x="896" y="0"/>
                    <a:pt x="896" y="0"/>
                    <a:pt x="896" y="0"/>
                  </a:cubicBezTo>
                  <a:cubicBezTo>
                    <a:pt x="896" y="178"/>
                    <a:pt x="896" y="178"/>
                    <a:pt x="896" y="178"/>
                  </a:cubicBezTo>
                  <a:lnTo>
                    <a:pt x="90" y="1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šḻíḑê"/>
            <p:cNvSpPr/>
            <p:nvPr/>
          </p:nvSpPr>
          <p:spPr bwMode="auto">
            <a:xfrm>
              <a:off x="1314" y="2156"/>
              <a:ext cx="1107" cy="462"/>
            </a:xfrm>
            <a:custGeom>
              <a:avLst/>
              <a:gdLst>
                <a:gd name="T0" fmla="*/ 1107 w 1107"/>
                <a:gd name="T1" fmla="*/ 462 h 462"/>
                <a:gd name="T2" fmla="*/ 0 w 1107"/>
                <a:gd name="T3" fmla="*/ 462 h 462"/>
                <a:gd name="T4" fmla="*/ 201 w 1107"/>
                <a:gd name="T5" fmla="*/ 232 h 462"/>
                <a:gd name="T6" fmla="*/ 0 w 1107"/>
                <a:gd name="T7" fmla="*/ 0 h 462"/>
                <a:gd name="T8" fmla="*/ 1107 w 1107"/>
                <a:gd name="T9" fmla="*/ 0 h 462"/>
                <a:gd name="T10" fmla="*/ 1107 w 1107"/>
                <a:gd name="T11" fmla="*/ 462 h 462"/>
              </a:gdLst>
              <a:ahLst/>
              <a:cxnLst>
                <a:cxn ang="0">
                  <a:pos x="T0" y="T1"/>
                </a:cxn>
                <a:cxn ang="0">
                  <a:pos x="T2" y="T3"/>
                </a:cxn>
                <a:cxn ang="0">
                  <a:pos x="T4" y="T5"/>
                </a:cxn>
                <a:cxn ang="0">
                  <a:pos x="T6" y="T7"/>
                </a:cxn>
                <a:cxn ang="0">
                  <a:pos x="T8" y="T9"/>
                </a:cxn>
                <a:cxn ang="0">
                  <a:pos x="T10" y="T11"/>
                </a:cxn>
              </a:cxnLst>
              <a:rect l="0" t="0" r="r" b="b"/>
              <a:pathLst>
                <a:path w="1107" h="462">
                  <a:moveTo>
                    <a:pt x="1107" y="462"/>
                  </a:moveTo>
                  <a:lnTo>
                    <a:pt x="0" y="462"/>
                  </a:lnTo>
                  <a:lnTo>
                    <a:pt x="201" y="232"/>
                  </a:lnTo>
                  <a:lnTo>
                    <a:pt x="0" y="0"/>
                  </a:lnTo>
                  <a:lnTo>
                    <a:pt x="1107" y="0"/>
                  </a:lnTo>
                  <a:lnTo>
                    <a:pt x="1107" y="462"/>
                  </a:lnTo>
                  <a:close/>
                </a:path>
              </a:pathLst>
            </a:custGeom>
            <a:solidFill>
              <a:srgbClr val="ED4A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íṡlïďé"/>
            <p:cNvSpPr/>
            <p:nvPr/>
          </p:nvSpPr>
          <p:spPr bwMode="auto">
            <a:xfrm>
              <a:off x="5262" y="2173"/>
              <a:ext cx="1104" cy="462"/>
            </a:xfrm>
            <a:custGeom>
              <a:avLst/>
              <a:gdLst>
                <a:gd name="T0" fmla="*/ 0 w 1104"/>
                <a:gd name="T1" fmla="*/ 462 h 462"/>
                <a:gd name="T2" fmla="*/ 1104 w 1104"/>
                <a:gd name="T3" fmla="*/ 462 h 462"/>
                <a:gd name="T4" fmla="*/ 905 w 1104"/>
                <a:gd name="T5" fmla="*/ 232 h 462"/>
                <a:gd name="T6" fmla="*/ 1104 w 1104"/>
                <a:gd name="T7" fmla="*/ 0 h 462"/>
                <a:gd name="T8" fmla="*/ 0 w 1104"/>
                <a:gd name="T9" fmla="*/ 0 h 462"/>
                <a:gd name="T10" fmla="*/ 0 w 1104"/>
                <a:gd name="T11" fmla="*/ 462 h 462"/>
              </a:gdLst>
              <a:ahLst/>
              <a:cxnLst>
                <a:cxn ang="0">
                  <a:pos x="T0" y="T1"/>
                </a:cxn>
                <a:cxn ang="0">
                  <a:pos x="T2" y="T3"/>
                </a:cxn>
                <a:cxn ang="0">
                  <a:pos x="T4" y="T5"/>
                </a:cxn>
                <a:cxn ang="0">
                  <a:pos x="T6" y="T7"/>
                </a:cxn>
                <a:cxn ang="0">
                  <a:pos x="T8" y="T9"/>
                </a:cxn>
                <a:cxn ang="0">
                  <a:pos x="T10" y="T11"/>
                </a:cxn>
              </a:cxnLst>
              <a:rect l="0" t="0" r="r" b="b"/>
              <a:pathLst>
                <a:path w="1104" h="462">
                  <a:moveTo>
                    <a:pt x="0" y="462"/>
                  </a:moveTo>
                  <a:lnTo>
                    <a:pt x="1104" y="462"/>
                  </a:lnTo>
                  <a:lnTo>
                    <a:pt x="905" y="232"/>
                  </a:lnTo>
                  <a:lnTo>
                    <a:pt x="1104" y="0"/>
                  </a:lnTo>
                  <a:lnTo>
                    <a:pt x="0" y="0"/>
                  </a:lnTo>
                  <a:lnTo>
                    <a:pt x="0" y="462"/>
                  </a:lnTo>
                  <a:close/>
                </a:path>
              </a:pathLst>
            </a:custGeom>
            <a:solidFill>
              <a:srgbClr val="ED4A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ïṩlïḋe"/>
            <p:cNvSpPr/>
            <p:nvPr/>
          </p:nvSpPr>
          <p:spPr bwMode="auto">
            <a:xfrm>
              <a:off x="2352" y="2121"/>
              <a:ext cx="3021" cy="566"/>
            </a:xfrm>
            <a:prstGeom prst="rect">
              <a:avLst/>
            </a:prstGeom>
            <a:solidFill>
              <a:srgbClr val="FF636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66" name="iṥlîḋè"/>
            <p:cNvSpPr/>
            <p:nvPr/>
          </p:nvSpPr>
          <p:spPr bwMode="auto">
            <a:xfrm>
              <a:off x="4611" y="2204"/>
              <a:ext cx="567"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fontScale="25000" lnSpcReduction="20000"/>
            </a:bodyPr>
            <a:lstStyle/>
            <a:p>
              <a:pPr marL="0" marR="0" lvl="0" indent="0" algn="l" defTabSz="914400" rtl="0" eaLnBrk="0" fontAlgn="base" latinLnBrk="0" hangingPunct="0">
                <a:spcBef>
                  <a:spcPct val="0"/>
                </a:spcBef>
                <a:spcAft>
                  <a:spcPct val="0"/>
                </a:spcAft>
                <a:buClrTx/>
                <a:buSzTx/>
                <a:buFontTx/>
                <a:buNone/>
              </a:pPr>
              <a:endParaRPr kumimoji="0" lang="zh-CN" altLang="zh-CN" sz="5700" b="0" i="0" u="none" strike="noStrike" cap="none" normalizeH="0" baseline="0" dirty="0">
                <a:ln>
                  <a:noFill/>
                </a:ln>
                <a:solidFill>
                  <a:srgbClr val="FFFFFF"/>
                </a:solidFill>
                <a:effectLst/>
              </a:endParaRPr>
            </a:p>
          </p:txBody>
        </p:sp>
        <p:sp>
          <p:nvSpPr>
            <p:cNvPr id="67" name="ísľîḋê"/>
            <p:cNvSpPr/>
            <p:nvPr/>
          </p:nvSpPr>
          <p:spPr bwMode="auto">
            <a:xfrm>
              <a:off x="4852" y="2204"/>
              <a:ext cx="567"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fontScale="25000" lnSpcReduction="20000"/>
            </a:bodyPr>
            <a:lstStyle/>
            <a:p>
              <a:pPr marL="0" marR="0" lvl="0" indent="0" algn="l" defTabSz="914400" rtl="0" eaLnBrk="0" fontAlgn="base" latinLnBrk="0" hangingPunct="0">
                <a:spcBef>
                  <a:spcPct val="0"/>
                </a:spcBef>
                <a:spcAft>
                  <a:spcPct val="0"/>
                </a:spcAft>
                <a:buClrTx/>
                <a:buSzTx/>
                <a:buFontTx/>
                <a:buNone/>
              </a:pPr>
              <a:endParaRPr kumimoji="0" lang="zh-CN" altLang="zh-CN" sz="5700" b="0" i="0" u="none" strike="noStrike" cap="none" normalizeH="0" baseline="0" dirty="0">
                <a:ln>
                  <a:noFill/>
                </a:ln>
                <a:solidFill>
                  <a:srgbClr val="FFFFFF"/>
                </a:solidFill>
                <a:effectLst/>
              </a:endParaRPr>
            </a:p>
          </p:txBody>
        </p:sp>
        <p:sp>
          <p:nvSpPr>
            <p:cNvPr id="68" name="íşḷiďè"/>
            <p:cNvSpPr/>
            <p:nvPr/>
          </p:nvSpPr>
          <p:spPr bwMode="auto">
            <a:xfrm>
              <a:off x="2582" y="3193"/>
              <a:ext cx="1743" cy="294"/>
            </a:xfrm>
            <a:custGeom>
              <a:avLst/>
              <a:gdLst>
                <a:gd name="T0" fmla="*/ 737 w 737"/>
                <a:gd name="T1" fmla="*/ 36 h 124"/>
                <a:gd name="T2" fmla="*/ 737 w 737"/>
                <a:gd name="T3" fmla="*/ 88 h 124"/>
                <a:gd name="T4" fmla="*/ 701 w 737"/>
                <a:gd name="T5" fmla="*/ 124 h 124"/>
                <a:gd name="T6" fmla="*/ 0 w 737"/>
                <a:gd name="T7" fmla="*/ 124 h 124"/>
                <a:gd name="T8" fmla="*/ 0 w 737"/>
                <a:gd name="T9" fmla="*/ 0 h 124"/>
                <a:gd name="T10" fmla="*/ 701 w 737"/>
                <a:gd name="T11" fmla="*/ 0 h 124"/>
                <a:gd name="T12" fmla="*/ 737 w 737"/>
                <a:gd name="T13" fmla="*/ 36 h 124"/>
              </a:gdLst>
              <a:ahLst/>
              <a:cxnLst>
                <a:cxn ang="0">
                  <a:pos x="T0" y="T1"/>
                </a:cxn>
                <a:cxn ang="0">
                  <a:pos x="T2" y="T3"/>
                </a:cxn>
                <a:cxn ang="0">
                  <a:pos x="T4" y="T5"/>
                </a:cxn>
                <a:cxn ang="0">
                  <a:pos x="T6" y="T7"/>
                </a:cxn>
                <a:cxn ang="0">
                  <a:pos x="T8" y="T9"/>
                </a:cxn>
                <a:cxn ang="0">
                  <a:pos x="T10" y="T11"/>
                </a:cxn>
                <a:cxn ang="0">
                  <a:pos x="T12" y="T13"/>
                </a:cxn>
              </a:cxnLst>
              <a:rect l="0" t="0" r="r" b="b"/>
              <a:pathLst>
                <a:path w="737" h="124">
                  <a:moveTo>
                    <a:pt x="737" y="36"/>
                  </a:moveTo>
                  <a:cubicBezTo>
                    <a:pt x="737" y="88"/>
                    <a:pt x="737" y="88"/>
                    <a:pt x="737" y="88"/>
                  </a:cubicBezTo>
                  <a:cubicBezTo>
                    <a:pt x="737" y="108"/>
                    <a:pt x="721" y="124"/>
                    <a:pt x="701" y="124"/>
                  </a:cubicBezTo>
                  <a:cubicBezTo>
                    <a:pt x="0" y="124"/>
                    <a:pt x="0" y="124"/>
                    <a:pt x="0" y="124"/>
                  </a:cubicBezTo>
                  <a:cubicBezTo>
                    <a:pt x="0" y="0"/>
                    <a:pt x="0" y="0"/>
                    <a:pt x="0" y="0"/>
                  </a:cubicBezTo>
                  <a:cubicBezTo>
                    <a:pt x="701" y="0"/>
                    <a:pt x="701" y="0"/>
                    <a:pt x="701" y="0"/>
                  </a:cubicBezTo>
                  <a:cubicBezTo>
                    <a:pt x="721" y="0"/>
                    <a:pt x="737" y="16"/>
                    <a:pt x="737" y="36"/>
                  </a:cubicBezTo>
                  <a:close/>
                </a:path>
              </a:pathLst>
            </a:custGeom>
            <a:solidFill>
              <a:srgbClr val="B91E2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isļiďe"/>
            <p:cNvSpPr/>
            <p:nvPr/>
          </p:nvSpPr>
          <p:spPr bwMode="auto">
            <a:xfrm>
              <a:off x="2582" y="3236"/>
              <a:ext cx="712" cy="208"/>
            </a:xfrm>
            <a:custGeom>
              <a:avLst/>
              <a:gdLst>
                <a:gd name="T0" fmla="*/ 301 w 301"/>
                <a:gd name="T1" fmla="*/ 18 h 88"/>
                <a:gd name="T2" fmla="*/ 301 w 301"/>
                <a:gd name="T3" fmla="*/ 70 h 88"/>
                <a:gd name="T4" fmla="*/ 283 w 301"/>
                <a:gd name="T5" fmla="*/ 88 h 88"/>
                <a:gd name="T6" fmla="*/ 0 w 301"/>
                <a:gd name="T7" fmla="*/ 88 h 88"/>
                <a:gd name="T8" fmla="*/ 0 w 301"/>
                <a:gd name="T9" fmla="*/ 0 h 88"/>
                <a:gd name="T10" fmla="*/ 283 w 301"/>
                <a:gd name="T11" fmla="*/ 0 h 88"/>
                <a:gd name="T12" fmla="*/ 301 w 301"/>
                <a:gd name="T13" fmla="*/ 18 h 88"/>
              </a:gdLst>
              <a:ahLst/>
              <a:cxnLst>
                <a:cxn ang="0">
                  <a:pos x="T0" y="T1"/>
                </a:cxn>
                <a:cxn ang="0">
                  <a:pos x="T2" y="T3"/>
                </a:cxn>
                <a:cxn ang="0">
                  <a:pos x="T4" y="T5"/>
                </a:cxn>
                <a:cxn ang="0">
                  <a:pos x="T6" y="T7"/>
                </a:cxn>
                <a:cxn ang="0">
                  <a:pos x="T8" y="T9"/>
                </a:cxn>
                <a:cxn ang="0">
                  <a:pos x="T10" y="T11"/>
                </a:cxn>
                <a:cxn ang="0">
                  <a:pos x="T12" y="T13"/>
                </a:cxn>
              </a:cxnLst>
              <a:rect l="0" t="0" r="r" b="b"/>
              <a:pathLst>
                <a:path w="301" h="88">
                  <a:moveTo>
                    <a:pt x="301" y="18"/>
                  </a:moveTo>
                  <a:cubicBezTo>
                    <a:pt x="301" y="70"/>
                    <a:pt x="301" y="70"/>
                    <a:pt x="301" y="70"/>
                  </a:cubicBezTo>
                  <a:cubicBezTo>
                    <a:pt x="301" y="80"/>
                    <a:pt x="293" y="88"/>
                    <a:pt x="283" y="88"/>
                  </a:cubicBezTo>
                  <a:cubicBezTo>
                    <a:pt x="0" y="88"/>
                    <a:pt x="0" y="88"/>
                    <a:pt x="0" y="88"/>
                  </a:cubicBezTo>
                  <a:cubicBezTo>
                    <a:pt x="0" y="0"/>
                    <a:pt x="0" y="0"/>
                    <a:pt x="0" y="0"/>
                  </a:cubicBezTo>
                  <a:cubicBezTo>
                    <a:pt x="283" y="0"/>
                    <a:pt x="283" y="0"/>
                    <a:pt x="283" y="0"/>
                  </a:cubicBezTo>
                  <a:cubicBezTo>
                    <a:pt x="293" y="0"/>
                    <a:pt x="301" y="8"/>
                    <a:pt x="301"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íśļîḑê"/>
            <p:cNvSpPr/>
            <p:nvPr/>
          </p:nvSpPr>
          <p:spPr bwMode="auto">
            <a:xfrm>
              <a:off x="1709" y="3972"/>
              <a:ext cx="1743" cy="192"/>
            </a:xfrm>
            <a:custGeom>
              <a:avLst/>
              <a:gdLst>
                <a:gd name="T0" fmla="*/ 737 w 737"/>
                <a:gd name="T1" fmla="*/ 37 h 81"/>
                <a:gd name="T2" fmla="*/ 737 w 737"/>
                <a:gd name="T3" fmla="*/ 45 h 81"/>
                <a:gd name="T4" fmla="*/ 701 w 737"/>
                <a:gd name="T5" fmla="*/ 81 h 81"/>
                <a:gd name="T6" fmla="*/ 0 w 737"/>
                <a:gd name="T7" fmla="*/ 81 h 81"/>
                <a:gd name="T8" fmla="*/ 0 w 737"/>
                <a:gd name="T9" fmla="*/ 0 h 81"/>
                <a:gd name="T10" fmla="*/ 701 w 737"/>
                <a:gd name="T11" fmla="*/ 0 h 81"/>
                <a:gd name="T12" fmla="*/ 737 w 737"/>
                <a:gd name="T13" fmla="*/ 37 h 81"/>
              </a:gdLst>
              <a:ahLst/>
              <a:cxnLst>
                <a:cxn ang="0">
                  <a:pos x="T0" y="T1"/>
                </a:cxn>
                <a:cxn ang="0">
                  <a:pos x="T2" y="T3"/>
                </a:cxn>
                <a:cxn ang="0">
                  <a:pos x="T4" y="T5"/>
                </a:cxn>
                <a:cxn ang="0">
                  <a:pos x="T6" y="T7"/>
                </a:cxn>
                <a:cxn ang="0">
                  <a:pos x="T8" y="T9"/>
                </a:cxn>
                <a:cxn ang="0">
                  <a:pos x="T10" y="T11"/>
                </a:cxn>
                <a:cxn ang="0">
                  <a:pos x="T12" y="T13"/>
                </a:cxn>
              </a:cxnLst>
              <a:rect l="0" t="0" r="r" b="b"/>
              <a:pathLst>
                <a:path w="737" h="81">
                  <a:moveTo>
                    <a:pt x="737" y="37"/>
                  </a:moveTo>
                  <a:cubicBezTo>
                    <a:pt x="737" y="45"/>
                    <a:pt x="737" y="45"/>
                    <a:pt x="737" y="45"/>
                  </a:cubicBezTo>
                  <a:cubicBezTo>
                    <a:pt x="737" y="65"/>
                    <a:pt x="721" y="81"/>
                    <a:pt x="701" y="81"/>
                  </a:cubicBezTo>
                  <a:cubicBezTo>
                    <a:pt x="0" y="81"/>
                    <a:pt x="0" y="81"/>
                    <a:pt x="0" y="81"/>
                  </a:cubicBezTo>
                  <a:cubicBezTo>
                    <a:pt x="0" y="0"/>
                    <a:pt x="0" y="0"/>
                    <a:pt x="0" y="0"/>
                  </a:cubicBezTo>
                  <a:cubicBezTo>
                    <a:pt x="701" y="0"/>
                    <a:pt x="701" y="0"/>
                    <a:pt x="701" y="0"/>
                  </a:cubicBezTo>
                  <a:cubicBezTo>
                    <a:pt x="721" y="0"/>
                    <a:pt x="737" y="17"/>
                    <a:pt x="737" y="37"/>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ṣḻíḓè"/>
            <p:cNvSpPr/>
            <p:nvPr/>
          </p:nvSpPr>
          <p:spPr bwMode="auto">
            <a:xfrm>
              <a:off x="1709" y="4015"/>
              <a:ext cx="712" cy="106"/>
            </a:xfrm>
            <a:custGeom>
              <a:avLst/>
              <a:gdLst>
                <a:gd name="T0" fmla="*/ 301 w 301"/>
                <a:gd name="T1" fmla="*/ 19 h 45"/>
                <a:gd name="T2" fmla="*/ 301 w 301"/>
                <a:gd name="T3" fmla="*/ 27 h 45"/>
                <a:gd name="T4" fmla="*/ 283 w 301"/>
                <a:gd name="T5" fmla="*/ 45 h 45"/>
                <a:gd name="T6" fmla="*/ 0 w 301"/>
                <a:gd name="T7" fmla="*/ 45 h 45"/>
                <a:gd name="T8" fmla="*/ 0 w 301"/>
                <a:gd name="T9" fmla="*/ 0 h 45"/>
                <a:gd name="T10" fmla="*/ 283 w 301"/>
                <a:gd name="T11" fmla="*/ 0 h 45"/>
                <a:gd name="T12" fmla="*/ 301 w 301"/>
                <a:gd name="T13" fmla="*/ 19 h 45"/>
              </a:gdLst>
              <a:ahLst/>
              <a:cxnLst>
                <a:cxn ang="0">
                  <a:pos x="T0" y="T1"/>
                </a:cxn>
                <a:cxn ang="0">
                  <a:pos x="T2" y="T3"/>
                </a:cxn>
                <a:cxn ang="0">
                  <a:pos x="T4" y="T5"/>
                </a:cxn>
                <a:cxn ang="0">
                  <a:pos x="T6" y="T7"/>
                </a:cxn>
                <a:cxn ang="0">
                  <a:pos x="T8" y="T9"/>
                </a:cxn>
                <a:cxn ang="0">
                  <a:pos x="T10" y="T11"/>
                </a:cxn>
                <a:cxn ang="0">
                  <a:pos x="T12" y="T13"/>
                </a:cxn>
              </a:cxnLst>
              <a:rect l="0" t="0" r="r" b="b"/>
              <a:pathLst>
                <a:path w="301" h="45">
                  <a:moveTo>
                    <a:pt x="301" y="19"/>
                  </a:moveTo>
                  <a:cubicBezTo>
                    <a:pt x="301" y="27"/>
                    <a:pt x="301" y="27"/>
                    <a:pt x="301" y="27"/>
                  </a:cubicBezTo>
                  <a:cubicBezTo>
                    <a:pt x="301" y="37"/>
                    <a:pt x="293" y="45"/>
                    <a:pt x="283" y="45"/>
                  </a:cubicBezTo>
                  <a:cubicBezTo>
                    <a:pt x="0" y="45"/>
                    <a:pt x="0" y="45"/>
                    <a:pt x="0" y="45"/>
                  </a:cubicBezTo>
                  <a:cubicBezTo>
                    <a:pt x="0" y="0"/>
                    <a:pt x="0" y="0"/>
                    <a:pt x="0" y="0"/>
                  </a:cubicBezTo>
                  <a:cubicBezTo>
                    <a:pt x="283" y="0"/>
                    <a:pt x="283" y="0"/>
                    <a:pt x="283" y="0"/>
                  </a:cubicBezTo>
                  <a:cubicBezTo>
                    <a:pt x="293" y="0"/>
                    <a:pt x="301" y="9"/>
                    <a:pt x="301"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í$1îḑe"/>
            <p:cNvSpPr/>
            <p:nvPr/>
          </p:nvSpPr>
          <p:spPr bwMode="auto">
            <a:xfrm>
              <a:off x="3469" y="3487"/>
              <a:ext cx="1743" cy="296"/>
            </a:xfrm>
            <a:custGeom>
              <a:avLst/>
              <a:gdLst>
                <a:gd name="T0" fmla="*/ 0 w 737"/>
                <a:gd name="T1" fmla="*/ 37 h 125"/>
                <a:gd name="T2" fmla="*/ 0 w 737"/>
                <a:gd name="T3" fmla="*/ 89 h 125"/>
                <a:gd name="T4" fmla="*/ 36 w 737"/>
                <a:gd name="T5" fmla="*/ 125 h 125"/>
                <a:gd name="T6" fmla="*/ 737 w 737"/>
                <a:gd name="T7" fmla="*/ 125 h 125"/>
                <a:gd name="T8" fmla="*/ 737 w 737"/>
                <a:gd name="T9" fmla="*/ 0 h 125"/>
                <a:gd name="T10" fmla="*/ 36 w 737"/>
                <a:gd name="T11" fmla="*/ 0 h 125"/>
                <a:gd name="T12" fmla="*/ 0 w 737"/>
                <a:gd name="T13" fmla="*/ 37 h 125"/>
              </a:gdLst>
              <a:ahLst/>
              <a:cxnLst>
                <a:cxn ang="0">
                  <a:pos x="T0" y="T1"/>
                </a:cxn>
                <a:cxn ang="0">
                  <a:pos x="T2" y="T3"/>
                </a:cxn>
                <a:cxn ang="0">
                  <a:pos x="T4" y="T5"/>
                </a:cxn>
                <a:cxn ang="0">
                  <a:pos x="T6" y="T7"/>
                </a:cxn>
                <a:cxn ang="0">
                  <a:pos x="T8" y="T9"/>
                </a:cxn>
                <a:cxn ang="0">
                  <a:pos x="T10" y="T11"/>
                </a:cxn>
                <a:cxn ang="0">
                  <a:pos x="T12" y="T13"/>
                </a:cxn>
              </a:cxnLst>
              <a:rect l="0" t="0" r="r" b="b"/>
              <a:pathLst>
                <a:path w="737" h="125">
                  <a:moveTo>
                    <a:pt x="0" y="37"/>
                  </a:moveTo>
                  <a:cubicBezTo>
                    <a:pt x="0" y="89"/>
                    <a:pt x="0" y="89"/>
                    <a:pt x="0" y="89"/>
                  </a:cubicBezTo>
                  <a:cubicBezTo>
                    <a:pt x="0" y="109"/>
                    <a:pt x="16" y="125"/>
                    <a:pt x="36" y="125"/>
                  </a:cubicBezTo>
                  <a:cubicBezTo>
                    <a:pt x="737" y="125"/>
                    <a:pt x="737" y="125"/>
                    <a:pt x="737" y="125"/>
                  </a:cubicBezTo>
                  <a:cubicBezTo>
                    <a:pt x="737" y="0"/>
                    <a:pt x="737" y="0"/>
                    <a:pt x="737" y="0"/>
                  </a:cubicBezTo>
                  <a:cubicBezTo>
                    <a:pt x="36" y="0"/>
                    <a:pt x="36" y="0"/>
                    <a:pt x="36" y="0"/>
                  </a:cubicBezTo>
                  <a:cubicBezTo>
                    <a:pt x="16" y="0"/>
                    <a:pt x="0" y="17"/>
                    <a:pt x="0" y="37"/>
                  </a:cubicBezTo>
                  <a:close/>
                </a:path>
              </a:pathLst>
            </a:custGeom>
            <a:solidFill>
              <a:srgbClr val="496B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sḷïdè"/>
            <p:cNvSpPr/>
            <p:nvPr/>
          </p:nvSpPr>
          <p:spPr bwMode="auto">
            <a:xfrm>
              <a:off x="4500" y="3529"/>
              <a:ext cx="712" cy="211"/>
            </a:xfrm>
            <a:custGeom>
              <a:avLst/>
              <a:gdLst>
                <a:gd name="T0" fmla="*/ 0 w 301"/>
                <a:gd name="T1" fmla="*/ 19 h 89"/>
                <a:gd name="T2" fmla="*/ 0 w 301"/>
                <a:gd name="T3" fmla="*/ 71 h 89"/>
                <a:gd name="T4" fmla="*/ 18 w 301"/>
                <a:gd name="T5" fmla="*/ 89 h 89"/>
                <a:gd name="T6" fmla="*/ 301 w 301"/>
                <a:gd name="T7" fmla="*/ 89 h 89"/>
                <a:gd name="T8" fmla="*/ 301 w 301"/>
                <a:gd name="T9" fmla="*/ 0 h 89"/>
                <a:gd name="T10" fmla="*/ 18 w 301"/>
                <a:gd name="T11" fmla="*/ 0 h 89"/>
                <a:gd name="T12" fmla="*/ 0 w 301"/>
                <a:gd name="T13" fmla="*/ 19 h 89"/>
              </a:gdLst>
              <a:ahLst/>
              <a:cxnLst>
                <a:cxn ang="0">
                  <a:pos x="T0" y="T1"/>
                </a:cxn>
                <a:cxn ang="0">
                  <a:pos x="T2" y="T3"/>
                </a:cxn>
                <a:cxn ang="0">
                  <a:pos x="T4" y="T5"/>
                </a:cxn>
                <a:cxn ang="0">
                  <a:pos x="T6" y="T7"/>
                </a:cxn>
                <a:cxn ang="0">
                  <a:pos x="T8" y="T9"/>
                </a:cxn>
                <a:cxn ang="0">
                  <a:pos x="T10" y="T11"/>
                </a:cxn>
                <a:cxn ang="0">
                  <a:pos x="T12" y="T13"/>
                </a:cxn>
              </a:cxnLst>
              <a:rect l="0" t="0" r="r" b="b"/>
              <a:pathLst>
                <a:path w="301" h="89">
                  <a:moveTo>
                    <a:pt x="0" y="19"/>
                  </a:moveTo>
                  <a:cubicBezTo>
                    <a:pt x="0" y="71"/>
                    <a:pt x="0" y="71"/>
                    <a:pt x="0" y="71"/>
                  </a:cubicBezTo>
                  <a:cubicBezTo>
                    <a:pt x="0" y="81"/>
                    <a:pt x="8" y="89"/>
                    <a:pt x="18" y="89"/>
                  </a:cubicBezTo>
                  <a:cubicBezTo>
                    <a:pt x="301" y="89"/>
                    <a:pt x="301" y="89"/>
                    <a:pt x="301" y="89"/>
                  </a:cubicBezTo>
                  <a:cubicBezTo>
                    <a:pt x="301" y="0"/>
                    <a:pt x="301" y="0"/>
                    <a:pt x="301" y="0"/>
                  </a:cubicBezTo>
                  <a:cubicBezTo>
                    <a:pt x="18" y="0"/>
                    <a:pt x="18" y="0"/>
                    <a:pt x="18" y="0"/>
                  </a:cubicBezTo>
                  <a:cubicBezTo>
                    <a:pt x="8" y="0"/>
                    <a:pt x="0" y="9"/>
                    <a:pt x="0"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íṣḻïḑè"/>
            <p:cNvSpPr/>
            <p:nvPr/>
          </p:nvSpPr>
          <p:spPr bwMode="auto">
            <a:xfrm>
              <a:off x="3469" y="3783"/>
              <a:ext cx="1743" cy="381"/>
            </a:xfrm>
            <a:custGeom>
              <a:avLst/>
              <a:gdLst>
                <a:gd name="T0" fmla="*/ 0 w 737"/>
                <a:gd name="T1" fmla="*/ 36 h 161"/>
                <a:gd name="T2" fmla="*/ 0 w 737"/>
                <a:gd name="T3" fmla="*/ 125 h 161"/>
                <a:gd name="T4" fmla="*/ 36 w 737"/>
                <a:gd name="T5" fmla="*/ 161 h 161"/>
                <a:gd name="T6" fmla="*/ 737 w 737"/>
                <a:gd name="T7" fmla="*/ 161 h 161"/>
                <a:gd name="T8" fmla="*/ 737 w 737"/>
                <a:gd name="T9" fmla="*/ 0 h 161"/>
                <a:gd name="T10" fmla="*/ 36 w 737"/>
                <a:gd name="T11" fmla="*/ 0 h 161"/>
                <a:gd name="T12" fmla="*/ 0 w 737"/>
                <a:gd name="T13" fmla="*/ 36 h 161"/>
              </a:gdLst>
              <a:ahLst/>
              <a:cxnLst>
                <a:cxn ang="0">
                  <a:pos x="T0" y="T1"/>
                </a:cxn>
                <a:cxn ang="0">
                  <a:pos x="T2" y="T3"/>
                </a:cxn>
                <a:cxn ang="0">
                  <a:pos x="T4" y="T5"/>
                </a:cxn>
                <a:cxn ang="0">
                  <a:pos x="T6" y="T7"/>
                </a:cxn>
                <a:cxn ang="0">
                  <a:pos x="T8" y="T9"/>
                </a:cxn>
                <a:cxn ang="0">
                  <a:pos x="T10" y="T11"/>
                </a:cxn>
                <a:cxn ang="0">
                  <a:pos x="T12" y="T13"/>
                </a:cxn>
              </a:cxnLst>
              <a:rect l="0" t="0" r="r" b="b"/>
              <a:pathLst>
                <a:path w="737" h="161">
                  <a:moveTo>
                    <a:pt x="0" y="36"/>
                  </a:moveTo>
                  <a:cubicBezTo>
                    <a:pt x="0" y="125"/>
                    <a:pt x="0" y="125"/>
                    <a:pt x="0" y="125"/>
                  </a:cubicBezTo>
                  <a:cubicBezTo>
                    <a:pt x="0" y="145"/>
                    <a:pt x="4" y="161"/>
                    <a:pt x="36" y="161"/>
                  </a:cubicBezTo>
                  <a:cubicBezTo>
                    <a:pt x="737" y="161"/>
                    <a:pt x="737" y="161"/>
                    <a:pt x="737" y="161"/>
                  </a:cubicBezTo>
                  <a:cubicBezTo>
                    <a:pt x="737" y="0"/>
                    <a:pt x="737" y="0"/>
                    <a:pt x="737" y="0"/>
                  </a:cubicBezTo>
                  <a:cubicBezTo>
                    <a:pt x="36" y="0"/>
                    <a:pt x="36" y="0"/>
                    <a:pt x="36" y="0"/>
                  </a:cubicBezTo>
                  <a:cubicBezTo>
                    <a:pt x="16" y="0"/>
                    <a:pt x="0" y="16"/>
                    <a:pt x="0" y="36"/>
                  </a:cubicBezTo>
                  <a:close/>
                </a:path>
              </a:pathLst>
            </a:custGeom>
            <a:solidFill>
              <a:srgbClr val="FF61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ísļíḍe"/>
            <p:cNvSpPr/>
            <p:nvPr/>
          </p:nvSpPr>
          <p:spPr bwMode="auto">
            <a:xfrm>
              <a:off x="4644" y="3825"/>
              <a:ext cx="568" cy="296"/>
            </a:xfrm>
            <a:custGeom>
              <a:avLst/>
              <a:gdLst>
                <a:gd name="T0" fmla="*/ 0 w 240"/>
                <a:gd name="T1" fmla="*/ 18 h 125"/>
                <a:gd name="T2" fmla="*/ 0 w 240"/>
                <a:gd name="T3" fmla="*/ 107 h 125"/>
                <a:gd name="T4" fmla="*/ 18 w 240"/>
                <a:gd name="T5" fmla="*/ 125 h 125"/>
                <a:gd name="T6" fmla="*/ 240 w 240"/>
                <a:gd name="T7" fmla="*/ 125 h 125"/>
                <a:gd name="T8" fmla="*/ 240 w 240"/>
                <a:gd name="T9" fmla="*/ 0 h 125"/>
                <a:gd name="T10" fmla="*/ 18 w 240"/>
                <a:gd name="T11" fmla="*/ 0 h 125"/>
                <a:gd name="T12" fmla="*/ 0 w 240"/>
                <a:gd name="T13" fmla="*/ 18 h 125"/>
              </a:gdLst>
              <a:ahLst/>
              <a:cxnLst>
                <a:cxn ang="0">
                  <a:pos x="T0" y="T1"/>
                </a:cxn>
                <a:cxn ang="0">
                  <a:pos x="T2" y="T3"/>
                </a:cxn>
                <a:cxn ang="0">
                  <a:pos x="T4" y="T5"/>
                </a:cxn>
                <a:cxn ang="0">
                  <a:pos x="T6" y="T7"/>
                </a:cxn>
                <a:cxn ang="0">
                  <a:pos x="T8" y="T9"/>
                </a:cxn>
                <a:cxn ang="0">
                  <a:pos x="T10" y="T11"/>
                </a:cxn>
                <a:cxn ang="0">
                  <a:pos x="T12" y="T13"/>
                </a:cxn>
              </a:cxnLst>
              <a:rect l="0" t="0" r="r" b="b"/>
              <a:pathLst>
                <a:path w="240" h="125">
                  <a:moveTo>
                    <a:pt x="0" y="18"/>
                  </a:moveTo>
                  <a:cubicBezTo>
                    <a:pt x="0" y="107"/>
                    <a:pt x="0" y="107"/>
                    <a:pt x="0" y="107"/>
                  </a:cubicBezTo>
                  <a:cubicBezTo>
                    <a:pt x="0" y="117"/>
                    <a:pt x="8" y="125"/>
                    <a:pt x="18" y="125"/>
                  </a:cubicBezTo>
                  <a:cubicBezTo>
                    <a:pt x="240" y="125"/>
                    <a:pt x="240" y="125"/>
                    <a:pt x="240" y="125"/>
                  </a:cubicBezTo>
                  <a:cubicBezTo>
                    <a:pt x="240" y="0"/>
                    <a:pt x="240" y="0"/>
                    <a:pt x="240" y="0"/>
                  </a:cubicBezTo>
                  <a:cubicBezTo>
                    <a:pt x="18" y="0"/>
                    <a:pt x="18" y="0"/>
                    <a:pt x="18" y="0"/>
                  </a:cubicBezTo>
                  <a:cubicBezTo>
                    <a:pt x="8" y="0"/>
                    <a:pt x="0" y="8"/>
                    <a:pt x="0"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ŝļîďé"/>
            <p:cNvSpPr/>
            <p:nvPr/>
          </p:nvSpPr>
          <p:spPr bwMode="auto">
            <a:xfrm>
              <a:off x="3424" y="1742"/>
              <a:ext cx="1431" cy="379"/>
            </a:xfrm>
            <a:custGeom>
              <a:avLst/>
              <a:gdLst>
                <a:gd name="T0" fmla="*/ 0 w 605"/>
                <a:gd name="T1" fmla="*/ 36 h 160"/>
                <a:gd name="T2" fmla="*/ 0 w 605"/>
                <a:gd name="T3" fmla="*/ 124 h 160"/>
                <a:gd name="T4" fmla="*/ 37 w 605"/>
                <a:gd name="T5" fmla="*/ 160 h 160"/>
                <a:gd name="T6" fmla="*/ 605 w 605"/>
                <a:gd name="T7" fmla="*/ 160 h 160"/>
                <a:gd name="T8" fmla="*/ 605 w 605"/>
                <a:gd name="T9" fmla="*/ 0 h 160"/>
                <a:gd name="T10" fmla="*/ 36 w 605"/>
                <a:gd name="T11" fmla="*/ 0 h 160"/>
                <a:gd name="T12" fmla="*/ 0 w 605"/>
                <a:gd name="T13" fmla="*/ 36 h 160"/>
              </a:gdLst>
              <a:ahLst/>
              <a:cxnLst>
                <a:cxn ang="0">
                  <a:pos x="T0" y="T1"/>
                </a:cxn>
                <a:cxn ang="0">
                  <a:pos x="T2" y="T3"/>
                </a:cxn>
                <a:cxn ang="0">
                  <a:pos x="T4" y="T5"/>
                </a:cxn>
                <a:cxn ang="0">
                  <a:pos x="T6" y="T7"/>
                </a:cxn>
                <a:cxn ang="0">
                  <a:pos x="T8" y="T9"/>
                </a:cxn>
                <a:cxn ang="0">
                  <a:pos x="T10" y="T11"/>
                </a:cxn>
                <a:cxn ang="0">
                  <a:pos x="T12" y="T13"/>
                </a:cxn>
              </a:cxnLst>
              <a:rect l="0" t="0" r="r" b="b"/>
              <a:pathLst>
                <a:path w="605" h="160">
                  <a:moveTo>
                    <a:pt x="0" y="36"/>
                  </a:moveTo>
                  <a:cubicBezTo>
                    <a:pt x="0" y="124"/>
                    <a:pt x="0" y="124"/>
                    <a:pt x="0" y="124"/>
                  </a:cubicBezTo>
                  <a:cubicBezTo>
                    <a:pt x="0" y="144"/>
                    <a:pt x="3" y="160"/>
                    <a:pt x="37" y="160"/>
                  </a:cubicBezTo>
                  <a:cubicBezTo>
                    <a:pt x="605" y="160"/>
                    <a:pt x="605" y="160"/>
                    <a:pt x="605" y="160"/>
                  </a:cubicBezTo>
                  <a:cubicBezTo>
                    <a:pt x="605" y="0"/>
                    <a:pt x="605" y="0"/>
                    <a:pt x="605" y="0"/>
                  </a:cubicBezTo>
                  <a:cubicBezTo>
                    <a:pt x="36" y="0"/>
                    <a:pt x="36" y="0"/>
                    <a:pt x="36" y="0"/>
                  </a:cubicBezTo>
                  <a:cubicBezTo>
                    <a:pt x="16" y="0"/>
                    <a:pt x="0" y="16"/>
                    <a:pt x="0" y="36"/>
                  </a:cubicBezTo>
                  <a:close/>
                </a:path>
              </a:pathLst>
            </a:custGeom>
            <a:solidFill>
              <a:srgbClr val="B91E2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líďé"/>
            <p:cNvSpPr/>
            <p:nvPr/>
          </p:nvSpPr>
          <p:spPr bwMode="auto">
            <a:xfrm>
              <a:off x="4289" y="1785"/>
              <a:ext cx="566" cy="293"/>
            </a:xfrm>
            <a:custGeom>
              <a:avLst/>
              <a:gdLst>
                <a:gd name="T0" fmla="*/ 0 w 239"/>
                <a:gd name="T1" fmla="*/ 18 h 124"/>
                <a:gd name="T2" fmla="*/ 0 w 239"/>
                <a:gd name="T3" fmla="*/ 106 h 124"/>
                <a:gd name="T4" fmla="*/ 18 w 239"/>
                <a:gd name="T5" fmla="*/ 124 h 124"/>
                <a:gd name="T6" fmla="*/ 239 w 239"/>
                <a:gd name="T7" fmla="*/ 124 h 124"/>
                <a:gd name="T8" fmla="*/ 239 w 239"/>
                <a:gd name="T9" fmla="*/ 0 h 124"/>
                <a:gd name="T10" fmla="*/ 18 w 239"/>
                <a:gd name="T11" fmla="*/ 0 h 124"/>
                <a:gd name="T12" fmla="*/ 0 w 239"/>
                <a:gd name="T13" fmla="*/ 18 h 124"/>
              </a:gdLst>
              <a:ahLst/>
              <a:cxnLst>
                <a:cxn ang="0">
                  <a:pos x="T0" y="T1"/>
                </a:cxn>
                <a:cxn ang="0">
                  <a:pos x="T2" y="T3"/>
                </a:cxn>
                <a:cxn ang="0">
                  <a:pos x="T4" y="T5"/>
                </a:cxn>
                <a:cxn ang="0">
                  <a:pos x="T6" y="T7"/>
                </a:cxn>
                <a:cxn ang="0">
                  <a:pos x="T8" y="T9"/>
                </a:cxn>
                <a:cxn ang="0">
                  <a:pos x="T10" y="T11"/>
                </a:cxn>
                <a:cxn ang="0">
                  <a:pos x="T12" y="T13"/>
                </a:cxn>
              </a:cxnLst>
              <a:rect l="0" t="0" r="r" b="b"/>
              <a:pathLst>
                <a:path w="239" h="124">
                  <a:moveTo>
                    <a:pt x="0" y="18"/>
                  </a:moveTo>
                  <a:cubicBezTo>
                    <a:pt x="0" y="106"/>
                    <a:pt x="0" y="106"/>
                    <a:pt x="0" y="106"/>
                  </a:cubicBezTo>
                  <a:cubicBezTo>
                    <a:pt x="0" y="116"/>
                    <a:pt x="8" y="124"/>
                    <a:pt x="18" y="124"/>
                  </a:cubicBezTo>
                  <a:cubicBezTo>
                    <a:pt x="239" y="124"/>
                    <a:pt x="239" y="124"/>
                    <a:pt x="239" y="124"/>
                  </a:cubicBezTo>
                  <a:cubicBezTo>
                    <a:pt x="239" y="0"/>
                    <a:pt x="239" y="0"/>
                    <a:pt x="239" y="0"/>
                  </a:cubicBezTo>
                  <a:cubicBezTo>
                    <a:pt x="18" y="0"/>
                    <a:pt x="18" y="0"/>
                    <a:pt x="18" y="0"/>
                  </a:cubicBezTo>
                  <a:cubicBezTo>
                    <a:pt x="8" y="0"/>
                    <a:pt x="0" y="8"/>
                    <a:pt x="0"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iṥļíḍé"/>
            <p:cNvSpPr/>
            <p:nvPr/>
          </p:nvSpPr>
          <p:spPr bwMode="auto">
            <a:xfrm>
              <a:off x="3570" y="348"/>
              <a:ext cx="592" cy="589"/>
            </a:xfrm>
            <a:prstGeom prst="ellipse">
              <a:avLst/>
            </a:pr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íṩ1iḋê"/>
            <p:cNvSpPr/>
            <p:nvPr/>
          </p:nvSpPr>
          <p:spPr bwMode="auto">
            <a:xfrm>
              <a:off x="3648" y="566"/>
              <a:ext cx="164" cy="163"/>
            </a:xfrm>
            <a:prstGeom prst="ellipse">
              <a:avLst/>
            </a:prstGeom>
            <a:noFill/>
            <a:ln w="30163" cap="flat">
              <a:solidFill>
                <a:srgbClr val="876E75"/>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80" name="ïŝ1îďé"/>
            <p:cNvSpPr/>
            <p:nvPr/>
          </p:nvSpPr>
          <p:spPr bwMode="auto">
            <a:xfrm>
              <a:off x="3920" y="566"/>
              <a:ext cx="164" cy="163"/>
            </a:xfrm>
            <a:prstGeom prst="ellipse">
              <a:avLst/>
            </a:prstGeom>
            <a:noFill/>
            <a:ln w="30163" cap="flat">
              <a:solidFill>
                <a:srgbClr val="876E75"/>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81" name="ïSḷiḓê"/>
            <p:cNvSpPr/>
            <p:nvPr/>
          </p:nvSpPr>
          <p:spPr bwMode="auto">
            <a:xfrm>
              <a:off x="3071" y="800"/>
              <a:ext cx="738" cy="7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82" name="îş1iďê"/>
            <p:cNvSpPr/>
            <p:nvPr/>
          </p:nvSpPr>
          <p:spPr bwMode="auto">
            <a:xfrm>
              <a:off x="3920" y="800"/>
              <a:ext cx="722" cy="7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83" name="isḷiḓe"/>
            <p:cNvSpPr/>
            <p:nvPr/>
          </p:nvSpPr>
          <p:spPr bwMode="auto">
            <a:xfrm>
              <a:off x="3809" y="798"/>
              <a:ext cx="111" cy="795"/>
            </a:xfrm>
            <a:custGeom>
              <a:avLst/>
              <a:gdLst>
                <a:gd name="T0" fmla="*/ 47 w 47"/>
                <a:gd name="T1" fmla="*/ 1 h 336"/>
                <a:gd name="T2" fmla="*/ 47 w 47"/>
                <a:gd name="T3" fmla="*/ 314 h 336"/>
                <a:gd name="T4" fmla="*/ 23 w 47"/>
                <a:gd name="T5" fmla="*/ 336 h 336"/>
                <a:gd name="T6" fmla="*/ 7 w 47"/>
                <a:gd name="T7" fmla="*/ 329 h 336"/>
                <a:gd name="T8" fmla="*/ 0 w 47"/>
                <a:gd name="T9" fmla="*/ 314 h 336"/>
                <a:gd name="T10" fmla="*/ 0 w 47"/>
                <a:gd name="T11" fmla="*/ 1 h 336"/>
                <a:gd name="T12" fmla="*/ 0 w 47"/>
                <a:gd name="T13" fmla="*/ 0 h 336"/>
                <a:gd name="T14" fmla="*/ 7 w 47"/>
                <a:gd name="T15" fmla="*/ 14 h 336"/>
                <a:gd name="T16" fmla="*/ 23 w 47"/>
                <a:gd name="T17" fmla="*/ 21 h 336"/>
                <a:gd name="T18" fmla="*/ 47 w 47"/>
                <a:gd name="T19" fmla="*/ 0 h 336"/>
                <a:gd name="T20" fmla="*/ 47 w 47"/>
                <a:gd name="T21" fmla="*/ 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36">
                  <a:moveTo>
                    <a:pt x="47" y="1"/>
                  </a:moveTo>
                  <a:cubicBezTo>
                    <a:pt x="47" y="314"/>
                    <a:pt x="47" y="314"/>
                    <a:pt x="47" y="314"/>
                  </a:cubicBezTo>
                  <a:cubicBezTo>
                    <a:pt x="47" y="326"/>
                    <a:pt x="36" y="336"/>
                    <a:pt x="23" y="336"/>
                  </a:cubicBezTo>
                  <a:cubicBezTo>
                    <a:pt x="17" y="336"/>
                    <a:pt x="11" y="333"/>
                    <a:pt x="7" y="329"/>
                  </a:cubicBezTo>
                  <a:cubicBezTo>
                    <a:pt x="2" y="325"/>
                    <a:pt x="0" y="320"/>
                    <a:pt x="0" y="314"/>
                  </a:cubicBezTo>
                  <a:cubicBezTo>
                    <a:pt x="0" y="1"/>
                    <a:pt x="0" y="1"/>
                    <a:pt x="0" y="1"/>
                  </a:cubicBezTo>
                  <a:cubicBezTo>
                    <a:pt x="0" y="1"/>
                    <a:pt x="0" y="0"/>
                    <a:pt x="0" y="0"/>
                  </a:cubicBezTo>
                  <a:cubicBezTo>
                    <a:pt x="0" y="6"/>
                    <a:pt x="3" y="11"/>
                    <a:pt x="7" y="14"/>
                  </a:cubicBezTo>
                  <a:cubicBezTo>
                    <a:pt x="11" y="18"/>
                    <a:pt x="17" y="21"/>
                    <a:pt x="23" y="21"/>
                  </a:cubicBezTo>
                  <a:cubicBezTo>
                    <a:pt x="36" y="21"/>
                    <a:pt x="46" y="12"/>
                    <a:pt x="47" y="0"/>
                  </a:cubicBezTo>
                  <a:cubicBezTo>
                    <a:pt x="47" y="0"/>
                    <a:pt x="47" y="1"/>
                    <a:pt x="47"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ïSḷïďê"/>
            <p:cNvSpPr/>
            <p:nvPr/>
          </p:nvSpPr>
          <p:spPr bwMode="auto">
            <a:xfrm>
              <a:off x="3788" y="268"/>
              <a:ext cx="128" cy="127"/>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ṧļîďe"/>
            <p:cNvSpPr/>
            <p:nvPr/>
          </p:nvSpPr>
          <p:spPr bwMode="auto">
            <a:xfrm>
              <a:off x="3667" y="303"/>
              <a:ext cx="121" cy="121"/>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6" name="îśľîḑê"/>
            <p:cNvSpPr/>
            <p:nvPr/>
          </p:nvSpPr>
          <p:spPr bwMode="auto">
            <a:xfrm>
              <a:off x="3601" y="395"/>
              <a:ext cx="111" cy="112"/>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7" name="ïsḷïďè"/>
            <p:cNvSpPr/>
            <p:nvPr/>
          </p:nvSpPr>
          <p:spPr bwMode="auto">
            <a:xfrm>
              <a:off x="3535" y="395"/>
              <a:ext cx="109" cy="112"/>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8" name="îśľide"/>
            <p:cNvSpPr/>
            <p:nvPr/>
          </p:nvSpPr>
          <p:spPr bwMode="auto">
            <a:xfrm>
              <a:off x="3530" y="466"/>
              <a:ext cx="118" cy="116"/>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9" name="iṣ1ïďê"/>
            <p:cNvSpPr/>
            <p:nvPr/>
          </p:nvSpPr>
          <p:spPr bwMode="auto">
            <a:xfrm>
              <a:off x="3533" y="571"/>
              <a:ext cx="75" cy="75"/>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0" name="ïş1ïdê"/>
            <p:cNvSpPr/>
            <p:nvPr/>
          </p:nvSpPr>
          <p:spPr bwMode="auto">
            <a:xfrm>
              <a:off x="4129" y="582"/>
              <a:ext cx="73" cy="76"/>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1" name="iS1ïḍé"/>
            <p:cNvSpPr/>
            <p:nvPr/>
          </p:nvSpPr>
          <p:spPr bwMode="auto">
            <a:xfrm>
              <a:off x="3894" y="303"/>
              <a:ext cx="107" cy="109"/>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2" name="îṥļiḍé"/>
            <p:cNvSpPr/>
            <p:nvPr/>
          </p:nvSpPr>
          <p:spPr bwMode="auto">
            <a:xfrm>
              <a:off x="3845" y="208"/>
              <a:ext cx="151" cy="154"/>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3" name="íşliḋé"/>
            <p:cNvSpPr/>
            <p:nvPr/>
          </p:nvSpPr>
          <p:spPr bwMode="auto">
            <a:xfrm>
              <a:off x="3703" y="227"/>
              <a:ext cx="154" cy="152"/>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4" name="íšḷíḋè"/>
            <p:cNvSpPr/>
            <p:nvPr/>
          </p:nvSpPr>
          <p:spPr bwMode="auto">
            <a:xfrm>
              <a:off x="3547" y="253"/>
              <a:ext cx="215" cy="190"/>
            </a:xfrm>
            <a:custGeom>
              <a:avLst/>
              <a:gdLst>
                <a:gd name="T0" fmla="*/ 91 w 91"/>
                <a:gd name="T1" fmla="*/ 40 h 80"/>
                <a:gd name="T2" fmla="*/ 51 w 91"/>
                <a:gd name="T3" fmla="*/ 80 h 80"/>
                <a:gd name="T4" fmla="*/ 0 w 91"/>
                <a:gd name="T5" fmla="*/ 53 h 80"/>
                <a:gd name="T6" fmla="*/ 51 w 91"/>
                <a:gd name="T7" fmla="*/ 0 h 80"/>
                <a:gd name="T8" fmla="*/ 91 w 91"/>
                <a:gd name="T9" fmla="*/ 40 h 80"/>
              </a:gdLst>
              <a:ahLst/>
              <a:cxnLst>
                <a:cxn ang="0">
                  <a:pos x="T0" y="T1"/>
                </a:cxn>
                <a:cxn ang="0">
                  <a:pos x="T2" y="T3"/>
                </a:cxn>
                <a:cxn ang="0">
                  <a:pos x="T4" y="T5"/>
                </a:cxn>
                <a:cxn ang="0">
                  <a:pos x="T6" y="T7"/>
                </a:cxn>
                <a:cxn ang="0">
                  <a:pos x="T8" y="T9"/>
                </a:cxn>
              </a:cxnLst>
              <a:rect l="0" t="0" r="r" b="b"/>
              <a:pathLst>
                <a:path w="91" h="80">
                  <a:moveTo>
                    <a:pt x="91" y="40"/>
                  </a:moveTo>
                  <a:cubicBezTo>
                    <a:pt x="91" y="62"/>
                    <a:pt x="73" y="80"/>
                    <a:pt x="51" y="80"/>
                  </a:cubicBezTo>
                  <a:cubicBezTo>
                    <a:pt x="29" y="80"/>
                    <a:pt x="0" y="76"/>
                    <a:pt x="0" y="53"/>
                  </a:cubicBezTo>
                  <a:cubicBezTo>
                    <a:pt x="0" y="31"/>
                    <a:pt x="29" y="0"/>
                    <a:pt x="51" y="0"/>
                  </a:cubicBezTo>
                  <a:cubicBezTo>
                    <a:pt x="73" y="0"/>
                    <a:pt x="91" y="18"/>
                    <a:pt x="91" y="40"/>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5" name="iŝľîḓé"/>
            <p:cNvSpPr/>
            <p:nvPr/>
          </p:nvSpPr>
          <p:spPr bwMode="auto">
            <a:xfrm>
              <a:off x="3639" y="159"/>
              <a:ext cx="251" cy="189"/>
            </a:xfrm>
            <a:custGeom>
              <a:avLst/>
              <a:gdLst>
                <a:gd name="T0" fmla="*/ 106 w 106"/>
                <a:gd name="T1" fmla="*/ 40 h 80"/>
                <a:gd name="T2" fmla="*/ 65 w 106"/>
                <a:gd name="T3" fmla="*/ 80 h 80"/>
                <a:gd name="T4" fmla="*/ 0 w 106"/>
                <a:gd name="T5" fmla="*/ 37 h 80"/>
                <a:gd name="T6" fmla="*/ 65 w 106"/>
                <a:gd name="T7" fmla="*/ 0 h 80"/>
                <a:gd name="T8" fmla="*/ 106 w 106"/>
                <a:gd name="T9" fmla="*/ 40 h 80"/>
              </a:gdLst>
              <a:ahLst/>
              <a:cxnLst>
                <a:cxn ang="0">
                  <a:pos x="T0" y="T1"/>
                </a:cxn>
                <a:cxn ang="0">
                  <a:pos x="T2" y="T3"/>
                </a:cxn>
                <a:cxn ang="0">
                  <a:pos x="T4" y="T5"/>
                </a:cxn>
                <a:cxn ang="0">
                  <a:pos x="T6" y="T7"/>
                </a:cxn>
                <a:cxn ang="0">
                  <a:pos x="T8" y="T9"/>
                </a:cxn>
              </a:cxnLst>
              <a:rect l="0" t="0" r="r" b="b"/>
              <a:pathLst>
                <a:path w="106" h="80">
                  <a:moveTo>
                    <a:pt x="106" y="40"/>
                  </a:moveTo>
                  <a:cubicBezTo>
                    <a:pt x="106" y="62"/>
                    <a:pt x="88" y="80"/>
                    <a:pt x="65" y="80"/>
                  </a:cubicBezTo>
                  <a:cubicBezTo>
                    <a:pt x="43" y="80"/>
                    <a:pt x="0" y="59"/>
                    <a:pt x="0" y="37"/>
                  </a:cubicBezTo>
                  <a:cubicBezTo>
                    <a:pt x="0" y="14"/>
                    <a:pt x="43" y="0"/>
                    <a:pt x="65" y="0"/>
                  </a:cubicBezTo>
                  <a:cubicBezTo>
                    <a:pt x="88" y="0"/>
                    <a:pt x="106" y="18"/>
                    <a:pt x="106" y="40"/>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6" name="îSḻïḑê"/>
            <p:cNvSpPr/>
            <p:nvPr/>
          </p:nvSpPr>
          <p:spPr bwMode="auto">
            <a:xfrm>
              <a:off x="3852" y="152"/>
              <a:ext cx="232" cy="196"/>
            </a:xfrm>
            <a:custGeom>
              <a:avLst/>
              <a:gdLst>
                <a:gd name="T0" fmla="*/ 98 w 98"/>
                <a:gd name="T1" fmla="*/ 49 h 83"/>
                <a:gd name="T2" fmla="*/ 41 w 98"/>
                <a:gd name="T3" fmla="*/ 83 h 83"/>
                <a:gd name="T4" fmla="*/ 0 w 98"/>
                <a:gd name="T5" fmla="*/ 43 h 83"/>
                <a:gd name="T6" fmla="*/ 41 w 98"/>
                <a:gd name="T7" fmla="*/ 3 h 83"/>
                <a:gd name="T8" fmla="*/ 98 w 98"/>
                <a:gd name="T9" fmla="*/ 49 h 83"/>
              </a:gdLst>
              <a:ahLst/>
              <a:cxnLst>
                <a:cxn ang="0">
                  <a:pos x="T0" y="T1"/>
                </a:cxn>
                <a:cxn ang="0">
                  <a:pos x="T2" y="T3"/>
                </a:cxn>
                <a:cxn ang="0">
                  <a:pos x="T4" y="T5"/>
                </a:cxn>
                <a:cxn ang="0">
                  <a:pos x="T6" y="T7"/>
                </a:cxn>
                <a:cxn ang="0">
                  <a:pos x="T8" y="T9"/>
                </a:cxn>
              </a:cxnLst>
              <a:rect l="0" t="0" r="r" b="b"/>
              <a:pathLst>
                <a:path w="98" h="83">
                  <a:moveTo>
                    <a:pt x="98" y="49"/>
                  </a:moveTo>
                  <a:cubicBezTo>
                    <a:pt x="98" y="71"/>
                    <a:pt x="63" y="83"/>
                    <a:pt x="41" y="83"/>
                  </a:cubicBezTo>
                  <a:cubicBezTo>
                    <a:pt x="18" y="83"/>
                    <a:pt x="0" y="65"/>
                    <a:pt x="0" y="43"/>
                  </a:cubicBezTo>
                  <a:cubicBezTo>
                    <a:pt x="0" y="21"/>
                    <a:pt x="6" y="0"/>
                    <a:pt x="41" y="3"/>
                  </a:cubicBezTo>
                  <a:cubicBezTo>
                    <a:pt x="91" y="7"/>
                    <a:pt x="98" y="27"/>
                    <a:pt x="98" y="49"/>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7" name="íŝḻïḍé"/>
            <p:cNvSpPr/>
            <p:nvPr/>
          </p:nvSpPr>
          <p:spPr bwMode="auto">
            <a:xfrm>
              <a:off x="3961" y="348"/>
              <a:ext cx="99" cy="102"/>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8" name="î$líḑê"/>
            <p:cNvSpPr/>
            <p:nvPr/>
          </p:nvSpPr>
          <p:spPr bwMode="auto">
            <a:xfrm>
              <a:off x="3958" y="234"/>
              <a:ext cx="197" cy="166"/>
            </a:xfrm>
            <a:custGeom>
              <a:avLst/>
              <a:gdLst>
                <a:gd name="T0" fmla="*/ 83 w 83"/>
                <a:gd name="T1" fmla="*/ 41 h 70"/>
                <a:gd name="T2" fmla="*/ 34 w 83"/>
                <a:gd name="T3" fmla="*/ 70 h 70"/>
                <a:gd name="T4" fmla="*/ 0 w 83"/>
                <a:gd name="T5" fmla="*/ 35 h 70"/>
                <a:gd name="T6" fmla="*/ 34 w 83"/>
                <a:gd name="T7" fmla="*/ 0 h 70"/>
                <a:gd name="T8" fmla="*/ 83 w 83"/>
                <a:gd name="T9" fmla="*/ 41 h 70"/>
              </a:gdLst>
              <a:ahLst/>
              <a:cxnLst>
                <a:cxn ang="0">
                  <a:pos x="T0" y="T1"/>
                </a:cxn>
                <a:cxn ang="0">
                  <a:pos x="T2" y="T3"/>
                </a:cxn>
                <a:cxn ang="0">
                  <a:pos x="T4" y="T5"/>
                </a:cxn>
                <a:cxn ang="0">
                  <a:pos x="T6" y="T7"/>
                </a:cxn>
                <a:cxn ang="0">
                  <a:pos x="T8" y="T9"/>
                </a:cxn>
              </a:cxnLst>
              <a:rect l="0" t="0" r="r" b="b"/>
              <a:pathLst>
                <a:path w="83" h="70">
                  <a:moveTo>
                    <a:pt x="83" y="41"/>
                  </a:moveTo>
                  <a:cubicBezTo>
                    <a:pt x="83" y="60"/>
                    <a:pt x="54" y="70"/>
                    <a:pt x="34" y="70"/>
                  </a:cubicBezTo>
                  <a:cubicBezTo>
                    <a:pt x="15" y="70"/>
                    <a:pt x="0" y="54"/>
                    <a:pt x="0" y="35"/>
                  </a:cubicBezTo>
                  <a:cubicBezTo>
                    <a:pt x="0" y="16"/>
                    <a:pt x="15" y="0"/>
                    <a:pt x="34" y="0"/>
                  </a:cubicBezTo>
                  <a:cubicBezTo>
                    <a:pt x="54" y="0"/>
                    <a:pt x="83" y="22"/>
                    <a:pt x="83" y="41"/>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9" name="îŝļíḍè"/>
            <p:cNvSpPr/>
            <p:nvPr/>
          </p:nvSpPr>
          <p:spPr bwMode="auto">
            <a:xfrm>
              <a:off x="4039" y="331"/>
              <a:ext cx="153" cy="154"/>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0" name="íŝḷïḓé"/>
            <p:cNvSpPr/>
            <p:nvPr/>
          </p:nvSpPr>
          <p:spPr bwMode="auto">
            <a:xfrm>
              <a:off x="4107" y="450"/>
              <a:ext cx="93" cy="92"/>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1" name="iSḷïḍè"/>
            <p:cNvSpPr/>
            <p:nvPr/>
          </p:nvSpPr>
          <p:spPr bwMode="auto">
            <a:xfrm>
              <a:off x="4117" y="521"/>
              <a:ext cx="97" cy="99"/>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2" name="îṩľíḓé"/>
            <p:cNvSpPr/>
            <p:nvPr/>
          </p:nvSpPr>
          <p:spPr bwMode="auto">
            <a:xfrm>
              <a:off x="3712" y="675"/>
              <a:ext cx="38" cy="40"/>
            </a:xfrm>
            <a:prstGeom prst="ellipse">
              <a:avLst/>
            </a:pr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3" name="ïṣľiďe"/>
            <p:cNvSpPr/>
            <p:nvPr/>
          </p:nvSpPr>
          <p:spPr bwMode="auto">
            <a:xfrm>
              <a:off x="3982" y="675"/>
              <a:ext cx="40" cy="40"/>
            </a:xfrm>
            <a:prstGeom prst="ellipse">
              <a:avLst/>
            </a:pr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4" name="iŝ1îde"/>
            <p:cNvSpPr/>
            <p:nvPr/>
          </p:nvSpPr>
          <p:spPr bwMode="auto">
            <a:xfrm>
              <a:off x="3523" y="637"/>
              <a:ext cx="78" cy="78"/>
            </a:xfrm>
            <a:prstGeom prst="ellipse">
              <a:avLst/>
            </a:pr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5" name="ïsļîḑê"/>
            <p:cNvSpPr/>
            <p:nvPr/>
          </p:nvSpPr>
          <p:spPr bwMode="auto">
            <a:xfrm>
              <a:off x="4121" y="637"/>
              <a:ext cx="79" cy="78"/>
            </a:xfrm>
            <a:prstGeom prst="ellipse">
              <a:avLst/>
            </a:pr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6" name="iṣḻiḑè"/>
            <p:cNvSpPr/>
            <p:nvPr/>
          </p:nvSpPr>
          <p:spPr bwMode="auto">
            <a:xfrm>
              <a:off x="3788" y="282"/>
              <a:ext cx="319" cy="225"/>
            </a:xfrm>
            <a:custGeom>
              <a:avLst/>
              <a:gdLst>
                <a:gd name="T0" fmla="*/ 0 w 135"/>
                <a:gd name="T1" fmla="*/ 37 h 95"/>
                <a:gd name="T2" fmla="*/ 135 w 135"/>
                <a:gd name="T3" fmla="*/ 85 h 95"/>
                <a:gd name="T4" fmla="*/ 0 w 135"/>
                <a:gd name="T5" fmla="*/ 37 h 95"/>
              </a:gdLst>
              <a:ahLst/>
              <a:cxnLst>
                <a:cxn ang="0">
                  <a:pos x="T0" y="T1"/>
                </a:cxn>
                <a:cxn ang="0">
                  <a:pos x="T2" y="T3"/>
                </a:cxn>
                <a:cxn ang="0">
                  <a:pos x="T4" y="T5"/>
                </a:cxn>
              </a:cxnLst>
              <a:rect l="0" t="0" r="r" b="b"/>
              <a:pathLst>
                <a:path w="135" h="95">
                  <a:moveTo>
                    <a:pt x="0" y="37"/>
                  </a:moveTo>
                  <a:cubicBezTo>
                    <a:pt x="0" y="37"/>
                    <a:pt x="61" y="95"/>
                    <a:pt x="135" y="85"/>
                  </a:cubicBezTo>
                  <a:cubicBezTo>
                    <a:pt x="135" y="85"/>
                    <a:pt x="60" y="0"/>
                    <a:pt x="0" y="37"/>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7" name="îṥḷïďe"/>
            <p:cNvSpPr/>
            <p:nvPr/>
          </p:nvSpPr>
          <p:spPr bwMode="auto">
            <a:xfrm>
              <a:off x="3478" y="320"/>
              <a:ext cx="350" cy="227"/>
            </a:xfrm>
            <a:custGeom>
              <a:avLst/>
              <a:gdLst>
                <a:gd name="T0" fmla="*/ 147 w 148"/>
                <a:gd name="T1" fmla="*/ 16 h 96"/>
                <a:gd name="T2" fmla="*/ 60 w 148"/>
                <a:gd name="T3" fmla="*/ 94 h 96"/>
                <a:gd name="T4" fmla="*/ 148 w 148"/>
                <a:gd name="T5" fmla="*/ 18 h 96"/>
              </a:gdLst>
              <a:ahLst/>
              <a:cxnLst>
                <a:cxn ang="0">
                  <a:pos x="T0" y="T1"/>
                </a:cxn>
                <a:cxn ang="0">
                  <a:pos x="T2" y="T3"/>
                </a:cxn>
                <a:cxn ang="0">
                  <a:pos x="T4" y="T5"/>
                </a:cxn>
              </a:cxnLst>
              <a:rect l="0" t="0" r="r" b="b"/>
              <a:pathLst>
                <a:path w="148" h="96">
                  <a:moveTo>
                    <a:pt x="147" y="16"/>
                  </a:moveTo>
                  <a:cubicBezTo>
                    <a:pt x="147" y="16"/>
                    <a:pt x="120" y="91"/>
                    <a:pt x="60" y="94"/>
                  </a:cubicBezTo>
                  <a:cubicBezTo>
                    <a:pt x="0" y="96"/>
                    <a:pt x="114" y="0"/>
                    <a:pt x="148" y="18"/>
                  </a:cubicBezTo>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8" name="ísḻïḓé"/>
            <p:cNvSpPr/>
            <p:nvPr/>
          </p:nvSpPr>
          <p:spPr bwMode="auto">
            <a:xfrm>
              <a:off x="3814" y="668"/>
              <a:ext cx="109" cy="132"/>
            </a:xfrm>
            <a:custGeom>
              <a:avLst/>
              <a:gdLst>
                <a:gd name="T0" fmla="*/ 21 w 46"/>
                <a:gd name="T1" fmla="*/ 0 h 56"/>
                <a:gd name="T2" fmla="*/ 22 w 46"/>
                <a:gd name="T3" fmla="*/ 56 h 56"/>
                <a:gd name="T4" fmla="*/ 21 w 46"/>
                <a:gd name="T5" fmla="*/ 0 h 56"/>
              </a:gdLst>
              <a:ahLst/>
              <a:cxnLst>
                <a:cxn ang="0">
                  <a:pos x="T0" y="T1"/>
                </a:cxn>
                <a:cxn ang="0">
                  <a:pos x="T2" y="T3"/>
                </a:cxn>
                <a:cxn ang="0">
                  <a:pos x="T4" y="T5"/>
                </a:cxn>
              </a:cxnLst>
              <a:rect l="0" t="0" r="r" b="b"/>
              <a:pathLst>
                <a:path w="46" h="56">
                  <a:moveTo>
                    <a:pt x="21" y="0"/>
                  </a:moveTo>
                  <a:cubicBezTo>
                    <a:pt x="21" y="0"/>
                    <a:pt x="0" y="56"/>
                    <a:pt x="22" y="56"/>
                  </a:cubicBezTo>
                  <a:cubicBezTo>
                    <a:pt x="46" y="56"/>
                    <a:pt x="21" y="0"/>
                    <a:pt x="21" y="0"/>
                  </a:cubicBezTo>
                  <a:close/>
                </a:path>
              </a:pathLst>
            </a:custGeom>
            <a:solidFill>
              <a:srgbClr val="FFC4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9" name="ïsḷîḓe"/>
            <p:cNvSpPr/>
            <p:nvPr/>
          </p:nvSpPr>
          <p:spPr bwMode="auto">
            <a:xfrm>
              <a:off x="3812" y="611"/>
              <a:ext cx="108" cy="45"/>
            </a:xfrm>
            <a:custGeom>
              <a:avLst/>
              <a:gdLst>
                <a:gd name="T0" fmla="*/ 0 w 46"/>
                <a:gd name="T1" fmla="*/ 16 h 19"/>
                <a:gd name="T2" fmla="*/ 22 w 46"/>
                <a:gd name="T3" fmla="*/ 0 h 19"/>
                <a:gd name="T4" fmla="*/ 46 w 46"/>
                <a:gd name="T5" fmla="*/ 19 h 19"/>
              </a:gdLst>
              <a:ahLst/>
              <a:cxnLst>
                <a:cxn ang="0">
                  <a:pos x="T0" y="T1"/>
                </a:cxn>
                <a:cxn ang="0">
                  <a:pos x="T2" y="T3"/>
                </a:cxn>
                <a:cxn ang="0">
                  <a:pos x="T4" y="T5"/>
                </a:cxn>
              </a:cxnLst>
              <a:rect l="0" t="0" r="r" b="b"/>
              <a:pathLst>
                <a:path w="46" h="19">
                  <a:moveTo>
                    <a:pt x="0" y="16"/>
                  </a:moveTo>
                  <a:cubicBezTo>
                    <a:pt x="0" y="16"/>
                    <a:pt x="3" y="0"/>
                    <a:pt x="22" y="0"/>
                  </a:cubicBezTo>
                  <a:cubicBezTo>
                    <a:pt x="42" y="0"/>
                    <a:pt x="46" y="19"/>
                    <a:pt x="46" y="19"/>
                  </a:cubicBezTo>
                </a:path>
              </a:pathLst>
            </a:custGeom>
            <a:noFill/>
            <a:ln w="30163" cap="flat">
              <a:solidFill>
                <a:srgbClr val="876E75"/>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110" name="îŝḻïďè"/>
            <p:cNvSpPr/>
            <p:nvPr/>
          </p:nvSpPr>
          <p:spPr bwMode="auto">
            <a:xfrm>
              <a:off x="3031" y="814"/>
              <a:ext cx="778" cy="722"/>
            </a:xfrm>
            <a:prstGeom prst="rect">
              <a:avLst/>
            </a:prstGeom>
            <a:solidFill>
              <a:srgbClr val="ED4A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11" name="îşḻîḋe"/>
            <p:cNvSpPr/>
            <p:nvPr/>
          </p:nvSpPr>
          <p:spPr bwMode="auto">
            <a:xfrm>
              <a:off x="3920" y="814"/>
              <a:ext cx="776" cy="722"/>
            </a:xfrm>
            <a:prstGeom prst="rect">
              <a:avLst/>
            </a:prstGeom>
            <a:solidFill>
              <a:srgbClr val="ED4A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12" name="îṣ1ïḍè"/>
            <p:cNvSpPr/>
            <p:nvPr/>
          </p:nvSpPr>
          <p:spPr bwMode="auto">
            <a:xfrm>
              <a:off x="3809" y="812"/>
              <a:ext cx="111" cy="795"/>
            </a:xfrm>
            <a:custGeom>
              <a:avLst/>
              <a:gdLst>
                <a:gd name="T0" fmla="*/ 47 w 47"/>
                <a:gd name="T1" fmla="*/ 1 h 336"/>
                <a:gd name="T2" fmla="*/ 47 w 47"/>
                <a:gd name="T3" fmla="*/ 314 h 336"/>
                <a:gd name="T4" fmla="*/ 23 w 47"/>
                <a:gd name="T5" fmla="*/ 336 h 336"/>
                <a:gd name="T6" fmla="*/ 7 w 47"/>
                <a:gd name="T7" fmla="*/ 329 h 336"/>
                <a:gd name="T8" fmla="*/ 0 w 47"/>
                <a:gd name="T9" fmla="*/ 314 h 336"/>
                <a:gd name="T10" fmla="*/ 0 w 47"/>
                <a:gd name="T11" fmla="*/ 1 h 336"/>
                <a:gd name="T12" fmla="*/ 0 w 47"/>
                <a:gd name="T13" fmla="*/ 0 h 336"/>
                <a:gd name="T14" fmla="*/ 7 w 47"/>
                <a:gd name="T15" fmla="*/ 14 h 336"/>
                <a:gd name="T16" fmla="*/ 23 w 47"/>
                <a:gd name="T17" fmla="*/ 21 h 336"/>
                <a:gd name="T18" fmla="*/ 47 w 47"/>
                <a:gd name="T19" fmla="*/ 0 h 336"/>
                <a:gd name="T20" fmla="*/ 47 w 47"/>
                <a:gd name="T21" fmla="*/ 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36">
                  <a:moveTo>
                    <a:pt x="47" y="1"/>
                  </a:moveTo>
                  <a:cubicBezTo>
                    <a:pt x="47" y="314"/>
                    <a:pt x="47" y="314"/>
                    <a:pt x="47" y="314"/>
                  </a:cubicBezTo>
                  <a:cubicBezTo>
                    <a:pt x="47" y="326"/>
                    <a:pt x="36" y="336"/>
                    <a:pt x="23" y="336"/>
                  </a:cubicBezTo>
                  <a:cubicBezTo>
                    <a:pt x="17" y="336"/>
                    <a:pt x="11" y="333"/>
                    <a:pt x="7" y="329"/>
                  </a:cubicBezTo>
                  <a:cubicBezTo>
                    <a:pt x="2" y="325"/>
                    <a:pt x="0" y="320"/>
                    <a:pt x="0" y="314"/>
                  </a:cubicBezTo>
                  <a:cubicBezTo>
                    <a:pt x="0" y="1"/>
                    <a:pt x="0" y="1"/>
                    <a:pt x="0" y="1"/>
                  </a:cubicBezTo>
                  <a:cubicBezTo>
                    <a:pt x="0" y="1"/>
                    <a:pt x="0" y="0"/>
                    <a:pt x="0" y="0"/>
                  </a:cubicBezTo>
                  <a:cubicBezTo>
                    <a:pt x="0" y="6"/>
                    <a:pt x="3" y="11"/>
                    <a:pt x="7" y="14"/>
                  </a:cubicBezTo>
                  <a:cubicBezTo>
                    <a:pt x="11" y="18"/>
                    <a:pt x="17" y="21"/>
                    <a:pt x="23" y="21"/>
                  </a:cubicBezTo>
                  <a:cubicBezTo>
                    <a:pt x="36" y="21"/>
                    <a:pt x="46" y="12"/>
                    <a:pt x="47" y="0"/>
                  </a:cubicBezTo>
                  <a:cubicBezTo>
                    <a:pt x="47" y="0"/>
                    <a:pt x="47" y="1"/>
                    <a:pt x="47" y="1"/>
                  </a:cubicBezTo>
                  <a:close/>
                </a:path>
              </a:pathLst>
            </a:custGeom>
            <a:solidFill>
              <a:srgbClr val="FF63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3" name="ísḻidê"/>
            <p:cNvSpPr/>
            <p:nvPr/>
          </p:nvSpPr>
          <p:spPr bwMode="auto">
            <a:xfrm>
              <a:off x="2998" y="1115"/>
              <a:ext cx="114" cy="40"/>
            </a:xfrm>
            <a:custGeom>
              <a:avLst/>
              <a:gdLst>
                <a:gd name="T0" fmla="*/ 48 w 48"/>
                <a:gd name="T1" fmla="*/ 8 h 17"/>
                <a:gd name="T2" fmla="*/ 40 w 48"/>
                <a:gd name="T3" fmla="*/ 17 h 17"/>
                <a:gd name="T4" fmla="*/ 9 w 48"/>
                <a:gd name="T5" fmla="*/ 17 h 17"/>
                <a:gd name="T6" fmla="*/ 0 w 48"/>
                <a:gd name="T7" fmla="*/ 8 h 17"/>
                <a:gd name="T8" fmla="*/ 0 w 48"/>
                <a:gd name="T9" fmla="*/ 8 h 17"/>
                <a:gd name="T10" fmla="*/ 9 w 48"/>
                <a:gd name="T11" fmla="*/ 0 h 17"/>
                <a:gd name="T12" fmla="*/ 40 w 48"/>
                <a:gd name="T13" fmla="*/ 0 h 17"/>
                <a:gd name="T14" fmla="*/ 48 w 48"/>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7">
                  <a:moveTo>
                    <a:pt x="48" y="8"/>
                  </a:moveTo>
                  <a:cubicBezTo>
                    <a:pt x="48" y="13"/>
                    <a:pt x="44" y="17"/>
                    <a:pt x="40" y="17"/>
                  </a:cubicBezTo>
                  <a:cubicBezTo>
                    <a:pt x="9" y="17"/>
                    <a:pt x="9" y="17"/>
                    <a:pt x="9" y="17"/>
                  </a:cubicBezTo>
                  <a:cubicBezTo>
                    <a:pt x="4" y="17"/>
                    <a:pt x="0" y="13"/>
                    <a:pt x="0" y="8"/>
                  </a:cubicBezTo>
                  <a:cubicBezTo>
                    <a:pt x="0" y="8"/>
                    <a:pt x="0" y="8"/>
                    <a:pt x="0" y="8"/>
                  </a:cubicBezTo>
                  <a:cubicBezTo>
                    <a:pt x="0" y="3"/>
                    <a:pt x="4" y="0"/>
                    <a:pt x="9" y="0"/>
                  </a:cubicBezTo>
                  <a:cubicBezTo>
                    <a:pt x="40" y="0"/>
                    <a:pt x="40" y="0"/>
                    <a:pt x="40" y="0"/>
                  </a:cubicBezTo>
                  <a:cubicBezTo>
                    <a:pt x="44" y="0"/>
                    <a:pt x="48" y="3"/>
                    <a:pt x="48" y="8"/>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4" name="işľïḓè"/>
            <p:cNvSpPr/>
            <p:nvPr/>
          </p:nvSpPr>
          <p:spPr bwMode="auto">
            <a:xfrm>
              <a:off x="2998" y="1155"/>
              <a:ext cx="114" cy="40"/>
            </a:xfrm>
            <a:custGeom>
              <a:avLst/>
              <a:gdLst>
                <a:gd name="T0" fmla="*/ 48 w 48"/>
                <a:gd name="T1" fmla="*/ 8 h 17"/>
                <a:gd name="T2" fmla="*/ 40 w 48"/>
                <a:gd name="T3" fmla="*/ 17 h 17"/>
                <a:gd name="T4" fmla="*/ 9 w 48"/>
                <a:gd name="T5" fmla="*/ 17 h 17"/>
                <a:gd name="T6" fmla="*/ 0 w 48"/>
                <a:gd name="T7" fmla="*/ 8 h 17"/>
                <a:gd name="T8" fmla="*/ 0 w 48"/>
                <a:gd name="T9" fmla="*/ 8 h 17"/>
                <a:gd name="T10" fmla="*/ 9 w 48"/>
                <a:gd name="T11" fmla="*/ 0 h 17"/>
                <a:gd name="T12" fmla="*/ 40 w 48"/>
                <a:gd name="T13" fmla="*/ 0 h 17"/>
                <a:gd name="T14" fmla="*/ 48 w 48"/>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7">
                  <a:moveTo>
                    <a:pt x="48" y="8"/>
                  </a:moveTo>
                  <a:cubicBezTo>
                    <a:pt x="48" y="13"/>
                    <a:pt x="44" y="17"/>
                    <a:pt x="40" y="17"/>
                  </a:cubicBezTo>
                  <a:cubicBezTo>
                    <a:pt x="9" y="17"/>
                    <a:pt x="9" y="17"/>
                    <a:pt x="9" y="17"/>
                  </a:cubicBezTo>
                  <a:cubicBezTo>
                    <a:pt x="4" y="17"/>
                    <a:pt x="0" y="13"/>
                    <a:pt x="0" y="8"/>
                  </a:cubicBezTo>
                  <a:cubicBezTo>
                    <a:pt x="0" y="8"/>
                    <a:pt x="0" y="8"/>
                    <a:pt x="0" y="8"/>
                  </a:cubicBezTo>
                  <a:cubicBezTo>
                    <a:pt x="0" y="4"/>
                    <a:pt x="4" y="0"/>
                    <a:pt x="9" y="0"/>
                  </a:cubicBezTo>
                  <a:cubicBezTo>
                    <a:pt x="40" y="0"/>
                    <a:pt x="40" y="0"/>
                    <a:pt x="40" y="0"/>
                  </a:cubicBezTo>
                  <a:cubicBezTo>
                    <a:pt x="44" y="0"/>
                    <a:pt x="48" y="4"/>
                    <a:pt x="48" y="8"/>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5" name="iṣḻïḑê"/>
            <p:cNvSpPr/>
            <p:nvPr/>
          </p:nvSpPr>
          <p:spPr bwMode="auto">
            <a:xfrm>
              <a:off x="2998" y="1195"/>
              <a:ext cx="114" cy="41"/>
            </a:xfrm>
            <a:custGeom>
              <a:avLst/>
              <a:gdLst>
                <a:gd name="T0" fmla="*/ 48 w 48"/>
                <a:gd name="T1" fmla="*/ 8 h 17"/>
                <a:gd name="T2" fmla="*/ 40 w 48"/>
                <a:gd name="T3" fmla="*/ 17 h 17"/>
                <a:gd name="T4" fmla="*/ 9 w 48"/>
                <a:gd name="T5" fmla="*/ 17 h 17"/>
                <a:gd name="T6" fmla="*/ 0 w 48"/>
                <a:gd name="T7" fmla="*/ 8 h 17"/>
                <a:gd name="T8" fmla="*/ 0 w 48"/>
                <a:gd name="T9" fmla="*/ 8 h 17"/>
                <a:gd name="T10" fmla="*/ 9 w 48"/>
                <a:gd name="T11" fmla="*/ 0 h 17"/>
                <a:gd name="T12" fmla="*/ 40 w 48"/>
                <a:gd name="T13" fmla="*/ 0 h 17"/>
                <a:gd name="T14" fmla="*/ 48 w 48"/>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7">
                  <a:moveTo>
                    <a:pt x="48" y="8"/>
                  </a:moveTo>
                  <a:cubicBezTo>
                    <a:pt x="48" y="13"/>
                    <a:pt x="44" y="17"/>
                    <a:pt x="40" y="17"/>
                  </a:cubicBezTo>
                  <a:cubicBezTo>
                    <a:pt x="9" y="17"/>
                    <a:pt x="9" y="17"/>
                    <a:pt x="9" y="17"/>
                  </a:cubicBezTo>
                  <a:cubicBezTo>
                    <a:pt x="4" y="17"/>
                    <a:pt x="0" y="13"/>
                    <a:pt x="0" y="8"/>
                  </a:cubicBezTo>
                  <a:cubicBezTo>
                    <a:pt x="0" y="8"/>
                    <a:pt x="0" y="8"/>
                    <a:pt x="0" y="8"/>
                  </a:cubicBezTo>
                  <a:cubicBezTo>
                    <a:pt x="0" y="4"/>
                    <a:pt x="4" y="0"/>
                    <a:pt x="9" y="0"/>
                  </a:cubicBezTo>
                  <a:cubicBezTo>
                    <a:pt x="40" y="0"/>
                    <a:pt x="40" y="0"/>
                    <a:pt x="40" y="0"/>
                  </a:cubicBezTo>
                  <a:cubicBezTo>
                    <a:pt x="44" y="0"/>
                    <a:pt x="48" y="4"/>
                    <a:pt x="48" y="8"/>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6" name="íšļîḋê"/>
            <p:cNvSpPr/>
            <p:nvPr/>
          </p:nvSpPr>
          <p:spPr bwMode="auto">
            <a:xfrm>
              <a:off x="3003" y="1236"/>
              <a:ext cx="92" cy="33"/>
            </a:xfrm>
            <a:custGeom>
              <a:avLst/>
              <a:gdLst>
                <a:gd name="T0" fmla="*/ 39 w 39"/>
                <a:gd name="T1" fmla="*/ 7 h 14"/>
                <a:gd name="T2" fmla="*/ 32 w 39"/>
                <a:gd name="T3" fmla="*/ 14 h 14"/>
                <a:gd name="T4" fmla="*/ 7 w 39"/>
                <a:gd name="T5" fmla="*/ 14 h 14"/>
                <a:gd name="T6" fmla="*/ 0 w 39"/>
                <a:gd name="T7" fmla="*/ 7 h 14"/>
                <a:gd name="T8" fmla="*/ 0 w 39"/>
                <a:gd name="T9" fmla="*/ 7 h 14"/>
                <a:gd name="T10" fmla="*/ 7 w 39"/>
                <a:gd name="T11" fmla="*/ 0 h 14"/>
                <a:gd name="T12" fmla="*/ 32 w 39"/>
                <a:gd name="T13" fmla="*/ 0 h 14"/>
                <a:gd name="T14" fmla="*/ 39 w 39"/>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4">
                  <a:moveTo>
                    <a:pt x="39" y="7"/>
                  </a:moveTo>
                  <a:cubicBezTo>
                    <a:pt x="39" y="11"/>
                    <a:pt x="36" y="14"/>
                    <a:pt x="32" y="14"/>
                  </a:cubicBezTo>
                  <a:cubicBezTo>
                    <a:pt x="7" y="14"/>
                    <a:pt x="7" y="14"/>
                    <a:pt x="7" y="14"/>
                  </a:cubicBezTo>
                  <a:cubicBezTo>
                    <a:pt x="3" y="14"/>
                    <a:pt x="0" y="11"/>
                    <a:pt x="0" y="7"/>
                  </a:cubicBezTo>
                  <a:cubicBezTo>
                    <a:pt x="0" y="7"/>
                    <a:pt x="0" y="7"/>
                    <a:pt x="0" y="7"/>
                  </a:cubicBezTo>
                  <a:cubicBezTo>
                    <a:pt x="0" y="3"/>
                    <a:pt x="3" y="0"/>
                    <a:pt x="7" y="0"/>
                  </a:cubicBezTo>
                  <a:cubicBezTo>
                    <a:pt x="32" y="0"/>
                    <a:pt x="32" y="0"/>
                    <a:pt x="32" y="0"/>
                  </a:cubicBezTo>
                  <a:cubicBezTo>
                    <a:pt x="36" y="0"/>
                    <a:pt x="39" y="3"/>
                    <a:pt x="39" y="7"/>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7" name="išḻîḋe"/>
            <p:cNvSpPr/>
            <p:nvPr/>
          </p:nvSpPr>
          <p:spPr bwMode="auto">
            <a:xfrm>
              <a:off x="4625" y="1115"/>
              <a:ext cx="114" cy="40"/>
            </a:xfrm>
            <a:custGeom>
              <a:avLst/>
              <a:gdLst>
                <a:gd name="T0" fmla="*/ 0 w 48"/>
                <a:gd name="T1" fmla="*/ 8 h 17"/>
                <a:gd name="T2" fmla="*/ 9 w 48"/>
                <a:gd name="T3" fmla="*/ 17 h 17"/>
                <a:gd name="T4" fmla="*/ 40 w 48"/>
                <a:gd name="T5" fmla="*/ 17 h 17"/>
                <a:gd name="T6" fmla="*/ 48 w 48"/>
                <a:gd name="T7" fmla="*/ 8 h 17"/>
                <a:gd name="T8" fmla="*/ 48 w 48"/>
                <a:gd name="T9" fmla="*/ 8 h 17"/>
                <a:gd name="T10" fmla="*/ 40 w 48"/>
                <a:gd name="T11" fmla="*/ 0 h 17"/>
                <a:gd name="T12" fmla="*/ 9 w 48"/>
                <a:gd name="T13" fmla="*/ 0 h 17"/>
                <a:gd name="T14" fmla="*/ 0 w 48"/>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7">
                  <a:moveTo>
                    <a:pt x="0" y="8"/>
                  </a:moveTo>
                  <a:cubicBezTo>
                    <a:pt x="0" y="13"/>
                    <a:pt x="4" y="17"/>
                    <a:pt x="9" y="17"/>
                  </a:cubicBezTo>
                  <a:cubicBezTo>
                    <a:pt x="40" y="17"/>
                    <a:pt x="40" y="17"/>
                    <a:pt x="40" y="17"/>
                  </a:cubicBezTo>
                  <a:cubicBezTo>
                    <a:pt x="44" y="17"/>
                    <a:pt x="48" y="13"/>
                    <a:pt x="48" y="8"/>
                  </a:cubicBezTo>
                  <a:cubicBezTo>
                    <a:pt x="48" y="8"/>
                    <a:pt x="48" y="8"/>
                    <a:pt x="48" y="8"/>
                  </a:cubicBezTo>
                  <a:cubicBezTo>
                    <a:pt x="48" y="3"/>
                    <a:pt x="44" y="0"/>
                    <a:pt x="40" y="0"/>
                  </a:cubicBezTo>
                  <a:cubicBezTo>
                    <a:pt x="9" y="0"/>
                    <a:pt x="9" y="0"/>
                    <a:pt x="9" y="0"/>
                  </a:cubicBezTo>
                  <a:cubicBezTo>
                    <a:pt x="4" y="0"/>
                    <a:pt x="0" y="3"/>
                    <a:pt x="0" y="8"/>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8" name="îşḷíḋé"/>
            <p:cNvSpPr/>
            <p:nvPr/>
          </p:nvSpPr>
          <p:spPr bwMode="auto">
            <a:xfrm>
              <a:off x="4625" y="1155"/>
              <a:ext cx="114" cy="40"/>
            </a:xfrm>
            <a:custGeom>
              <a:avLst/>
              <a:gdLst>
                <a:gd name="T0" fmla="*/ 0 w 48"/>
                <a:gd name="T1" fmla="*/ 8 h 17"/>
                <a:gd name="T2" fmla="*/ 9 w 48"/>
                <a:gd name="T3" fmla="*/ 17 h 17"/>
                <a:gd name="T4" fmla="*/ 40 w 48"/>
                <a:gd name="T5" fmla="*/ 17 h 17"/>
                <a:gd name="T6" fmla="*/ 48 w 48"/>
                <a:gd name="T7" fmla="*/ 8 h 17"/>
                <a:gd name="T8" fmla="*/ 48 w 48"/>
                <a:gd name="T9" fmla="*/ 8 h 17"/>
                <a:gd name="T10" fmla="*/ 40 w 48"/>
                <a:gd name="T11" fmla="*/ 0 h 17"/>
                <a:gd name="T12" fmla="*/ 9 w 48"/>
                <a:gd name="T13" fmla="*/ 0 h 17"/>
                <a:gd name="T14" fmla="*/ 0 w 48"/>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7">
                  <a:moveTo>
                    <a:pt x="0" y="8"/>
                  </a:moveTo>
                  <a:cubicBezTo>
                    <a:pt x="0" y="13"/>
                    <a:pt x="4" y="17"/>
                    <a:pt x="9" y="17"/>
                  </a:cubicBezTo>
                  <a:cubicBezTo>
                    <a:pt x="40" y="17"/>
                    <a:pt x="40" y="17"/>
                    <a:pt x="40" y="17"/>
                  </a:cubicBezTo>
                  <a:cubicBezTo>
                    <a:pt x="44" y="17"/>
                    <a:pt x="48" y="13"/>
                    <a:pt x="48" y="8"/>
                  </a:cubicBezTo>
                  <a:cubicBezTo>
                    <a:pt x="48" y="8"/>
                    <a:pt x="48" y="8"/>
                    <a:pt x="48" y="8"/>
                  </a:cubicBezTo>
                  <a:cubicBezTo>
                    <a:pt x="48" y="4"/>
                    <a:pt x="44" y="0"/>
                    <a:pt x="40" y="0"/>
                  </a:cubicBezTo>
                  <a:cubicBezTo>
                    <a:pt x="9" y="0"/>
                    <a:pt x="9" y="0"/>
                    <a:pt x="9" y="0"/>
                  </a:cubicBezTo>
                  <a:cubicBezTo>
                    <a:pt x="4" y="0"/>
                    <a:pt x="0" y="4"/>
                    <a:pt x="0" y="8"/>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9" name="iṥḷiḓê"/>
            <p:cNvSpPr/>
            <p:nvPr/>
          </p:nvSpPr>
          <p:spPr bwMode="auto">
            <a:xfrm>
              <a:off x="4625" y="1195"/>
              <a:ext cx="114" cy="41"/>
            </a:xfrm>
            <a:custGeom>
              <a:avLst/>
              <a:gdLst>
                <a:gd name="T0" fmla="*/ 0 w 48"/>
                <a:gd name="T1" fmla="*/ 8 h 17"/>
                <a:gd name="T2" fmla="*/ 9 w 48"/>
                <a:gd name="T3" fmla="*/ 17 h 17"/>
                <a:gd name="T4" fmla="*/ 40 w 48"/>
                <a:gd name="T5" fmla="*/ 17 h 17"/>
                <a:gd name="T6" fmla="*/ 48 w 48"/>
                <a:gd name="T7" fmla="*/ 8 h 17"/>
                <a:gd name="T8" fmla="*/ 48 w 48"/>
                <a:gd name="T9" fmla="*/ 8 h 17"/>
                <a:gd name="T10" fmla="*/ 40 w 48"/>
                <a:gd name="T11" fmla="*/ 0 h 17"/>
                <a:gd name="T12" fmla="*/ 9 w 48"/>
                <a:gd name="T13" fmla="*/ 0 h 17"/>
                <a:gd name="T14" fmla="*/ 0 w 48"/>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7">
                  <a:moveTo>
                    <a:pt x="0" y="8"/>
                  </a:moveTo>
                  <a:cubicBezTo>
                    <a:pt x="0" y="13"/>
                    <a:pt x="4" y="17"/>
                    <a:pt x="9" y="17"/>
                  </a:cubicBezTo>
                  <a:cubicBezTo>
                    <a:pt x="40" y="17"/>
                    <a:pt x="40" y="17"/>
                    <a:pt x="40" y="17"/>
                  </a:cubicBezTo>
                  <a:cubicBezTo>
                    <a:pt x="44" y="17"/>
                    <a:pt x="48" y="13"/>
                    <a:pt x="48" y="8"/>
                  </a:cubicBezTo>
                  <a:cubicBezTo>
                    <a:pt x="48" y="8"/>
                    <a:pt x="48" y="8"/>
                    <a:pt x="48" y="8"/>
                  </a:cubicBezTo>
                  <a:cubicBezTo>
                    <a:pt x="48" y="4"/>
                    <a:pt x="44" y="0"/>
                    <a:pt x="40" y="0"/>
                  </a:cubicBezTo>
                  <a:cubicBezTo>
                    <a:pt x="9" y="0"/>
                    <a:pt x="9" y="0"/>
                    <a:pt x="9" y="0"/>
                  </a:cubicBezTo>
                  <a:cubicBezTo>
                    <a:pt x="4" y="0"/>
                    <a:pt x="0" y="4"/>
                    <a:pt x="0" y="8"/>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0" name="ïṧlíḑé"/>
            <p:cNvSpPr/>
            <p:nvPr/>
          </p:nvSpPr>
          <p:spPr bwMode="auto">
            <a:xfrm>
              <a:off x="4642" y="1236"/>
              <a:ext cx="94" cy="33"/>
            </a:xfrm>
            <a:custGeom>
              <a:avLst/>
              <a:gdLst>
                <a:gd name="T0" fmla="*/ 0 w 40"/>
                <a:gd name="T1" fmla="*/ 7 h 14"/>
                <a:gd name="T2" fmla="*/ 8 w 40"/>
                <a:gd name="T3" fmla="*/ 14 h 14"/>
                <a:gd name="T4" fmla="*/ 33 w 40"/>
                <a:gd name="T5" fmla="*/ 14 h 14"/>
                <a:gd name="T6" fmla="*/ 40 w 40"/>
                <a:gd name="T7" fmla="*/ 7 h 14"/>
                <a:gd name="T8" fmla="*/ 40 w 40"/>
                <a:gd name="T9" fmla="*/ 7 h 14"/>
                <a:gd name="T10" fmla="*/ 33 w 40"/>
                <a:gd name="T11" fmla="*/ 0 h 14"/>
                <a:gd name="T12" fmla="*/ 8 w 40"/>
                <a:gd name="T13" fmla="*/ 0 h 14"/>
                <a:gd name="T14" fmla="*/ 0 w 4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4">
                  <a:moveTo>
                    <a:pt x="0" y="7"/>
                  </a:moveTo>
                  <a:cubicBezTo>
                    <a:pt x="0" y="11"/>
                    <a:pt x="4" y="14"/>
                    <a:pt x="8" y="14"/>
                  </a:cubicBezTo>
                  <a:cubicBezTo>
                    <a:pt x="33" y="14"/>
                    <a:pt x="33" y="14"/>
                    <a:pt x="33" y="14"/>
                  </a:cubicBezTo>
                  <a:cubicBezTo>
                    <a:pt x="37" y="14"/>
                    <a:pt x="40" y="11"/>
                    <a:pt x="40" y="7"/>
                  </a:cubicBezTo>
                  <a:cubicBezTo>
                    <a:pt x="40" y="7"/>
                    <a:pt x="40" y="7"/>
                    <a:pt x="40" y="7"/>
                  </a:cubicBezTo>
                  <a:cubicBezTo>
                    <a:pt x="40" y="3"/>
                    <a:pt x="37" y="0"/>
                    <a:pt x="33" y="0"/>
                  </a:cubicBezTo>
                  <a:cubicBezTo>
                    <a:pt x="8" y="0"/>
                    <a:pt x="8" y="0"/>
                    <a:pt x="8" y="0"/>
                  </a:cubicBezTo>
                  <a:cubicBezTo>
                    <a:pt x="4" y="0"/>
                    <a:pt x="0" y="3"/>
                    <a:pt x="0" y="7"/>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1" name="íṧ1iḑé"/>
            <p:cNvSpPr/>
            <p:nvPr/>
          </p:nvSpPr>
          <p:spPr bwMode="auto">
            <a:xfrm>
              <a:off x="3729" y="682"/>
              <a:ext cx="14" cy="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2" name="ïŝḻïḓe"/>
            <p:cNvSpPr/>
            <p:nvPr/>
          </p:nvSpPr>
          <p:spPr bwMode="auto">
            <a:xfrm>
              <a:off x="4001" y="682"/>
              <a:ext cx="14" cy="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3" name="iṩḷíḋé"/>
            <p:cNvSpPr/>
            <p:nvPr/>
          </p:nvSpPr>
          <p:spPr bwMode="auto">
            <a:xfrm>
              <a:off x="2906" y="1532"/>
              <a:ext cx="1795" cy="210"/>
            </a:xfrm>
            <a:custGeom>
              <a:avLst/>
              <a:gdLst>
                <a:gd name="T0" fmla="*/ 759 w 759"/>
                <a:gd name="T1" fmla="*/ 36 h 89"/>
                <a:gd name="T2" fmla="*/ 759 w 759"/>
                <a:gd name="T3" fmla="*/ 52 h 89"/>
                <a:gd name="T4" fmla="*/ 723 w 759"/>
                <a:gd name="T5" fmla="*/ 89 h 89"/>
                <a:gd name="T6" fmla="*/ 0 w 759"/>
                <a:gd name="T7" fmla="*/ 89 h 89"/>
                <a:gd name="T8" fmla="*/ 0 w 759"/>
                <a:gd name="T9" fmla="*/ 0 h 89"/>
                <a:gd name="T10" fmla="*/ 723 w 759"/>
                <a:gd name="T11" fmla="*/ 0 h 89"/>
                <a:gd name="T12" fmla="*/ 759 w 759"/>
                <a:gd name="T13" fmla="*/ 36 h 89"/>
              </a:gdLst>
              <a:ahLst/>
              <a:cxnLst>
                <a:cxn ang="0">
                  <a:pos x="T0" y="T1"/>
                </a:cxn>
                <a:cxn ang="0">
                  <a:pos x="T2" y="T3"/>
                </a:cxn>
                <a:cxn ang="0">
                  <a:pos x="T4" y="T5"/>
                </a:cxn>
                <a:cxn ang="0">
                  <a:pos x="T6" y="T7"/>
                </a:cxn>
                <a:cxn ang="0">
                  <a:pos x="T8" y="T9"/>
                </a:cxn>
                <a:cxn ang="0">
                  <a:pos x="T10" y="T11"/>
                </a:cxn>
                <a:cxn ang="0">
                  <a:pos x="T12" y="T13"/>
                </a:cxn>
              </a:cxnLst>
              <a:rect l="0" t="0" r="r" b="b"/>
              <a:pathLst>
                <a:path w="759" h="89">
                  <a:moveTo>
                    <a:pt x="759" y="36"/>
                  </a:moveTo>
                  <a:cubicBezTo>
                    <a:pt x="759" y="52"/>
                    <a:pt x="759" y="52"/>
                    <a:pt x="759" y="52"/>
                  </a:cubicBezTo>
                  <a:cubicBezTo>
                    <a:pt x="759" y="72"/>
                    <a:pt x="743" y="89"/>
                    <a:pt x="723" y="89"/>
                  </a:cubicBezTo>
                  <a:cubicBezTo>
                    <a:pt x="0" y="89"/>
                    <a:pt x="0" y="89"/>
                    <a:pt x="0" y="89"/>
                  </a:cubicBezTo>
                  <a:cubicBezTo>
                    <a:pt x="0" y="0"/>
                    <a:pt x="0" y="0"/>
                    <a:pt x="0" y="0"/>
                  </a:cubicBezTo>
                  <a:cubicBezTo>
                    <a:pt x="723" y="0"/>
                    <a:pt x="723" y="0"/>
                    <a:pt x="723" y="0"/>
                  </a:cubicBezTo>
                  <a:cubicBezTo>
                    <a:pt x="743" y="0"/>
                    <a:pt x="759" y="16"/>
                    <a:pt x="759" y="36"/>
                  </a:cubicBezTo>
                  <a:close/>
                </a:path>
              </a:pathLst>
            </a:custGeom>
            <a:solidFill>
              <a:srgbClr val="496B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4" name="ïṧlíḓê"/>
            <p:cNvSpPr/>
            <p:nvPr/>
          </p:nvSpPr>
          <p:spPr bwMode="auto">
            <a:xfrm>
              <a:off x="2906" y="1574"/>
              <a:ext cx="764" cy="123"/>
            </a:xfrm>
            <a:custGeom>
              <a:avLst/>
              <a:gdLst>
                <a:gd name="T0" fmla="*/ 323 w 323"/>
                <a:gd name="T1" fmla="*/ 18 h 52"/>
                <a:gd name="T2" fmla="*/ 323 w 323"/>
                <a:gd name="T3" fmla="*/ 34 h 52"/>
                <a:gd name="T4" fmla="*/ 305 w 323"/>
                <a:gd name="T5" fmla="*/ 52 h 52"/>
                <a:gd name="T6" fmla="*/ 0 w 323"/>
                <a:gd name="T7" fmla="*/ 52 h 52"/>
                <a:gd name="T8" fmla="*/ 0 w 323"/>
                <a:gd name="T9" fmla="*/ 0 h 52"/>
                <a:gd name="T10" fmla="*/ 305 w 323"/>
                <a:gd name="T11" fmla="*/ 0 h 52"/>
                <a:gd name="T12" fmla="*/ 323 w 323"/>
                <a:gd name="T13" fmla="*/ 18 h 52"/>
              </a:gdLst>
              <a:ahLst/>
              <a:cxnLst>
                <a:cxn ang="0">
                  <a:pos x="T0" y="T1"/>
                </a:cxn>
                <a:cxn ang="0">
                  <a:pos x="T2" y="T3"/>
                </a:cxn>
                <a:cxn ang="0">
                  <a:pos x="T4" y="T5"/>
                </a:cxn>
                <a:cxn ang="0">
                  <a:pos x="T6" y="T7"/>
                </a:cxn>
                <a:cxn ang="0">
                  <a:pos x="T8" y="T9"/>
                </a:cxn>
                <a:cxn ang="0">
                  <a:pos x="T10" y="T11"/>
                </a:cxn>
                <a:cxn ang="0">
                  <a:pos x="T12" y="T13"/>
                </a:cxn>
              </a:cxnLst>
              <a:rect l="0" t="0" r="r" b="b"/>
              <a:pathLst>
                <a:path w="323" h="52">
                  <a:moveTo>
                    <a:pt x="323" y="18"/>
                  </a:moveTo>
                  <a:cubicBezTo>
                    <a:pt x="323" y="34"/>
                    <a:pt x="323" y="34"/>
                    <a:pt x="323" y="34"/>
                  </a:cubicBezTo>
                  <a:cubicBezTo>
                    <a:pt x="323" y="44"/>
                    <a:pt x="315" y="52"/>
                    <a:pt x="305" y="52"/>
                  </a:cubicBezTo>
                  <a:cubicBezTo>
                    <a:pt x="0" y="52"/>
                    <a:pt x="0" y="52"/>
                    <a:pt x="0" y="52"/>
                  </a:cubicBezTo>
                  <a:cubicBezTo>
                    <a:pt x="0" y="0"/>
                    <a:pt x="0" y="0"/>
                    <a:pt x="0" y="0"/>
                  </a:cubicBezTo>
                  <a:cubicBezTo>
                    <a:pt x="305" y="0"/>
                    <a:pt x="305" y="0"/>
                    <a:pt x="305" y="0"/>
                  </a:cubicBezTo>
                  <a:cubicBezTo>
                    <a:pt x="315" y="0"/>
                    <a:pt x="323" y="8"/>
                    <a:pt x="323"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5" name="iṡlîḓè"/>
            <p:cNvSpPr/>
            <p:nvPr/>
          </p:nvSpPr>
          <p:spPr bwMode="auto">
            <a:xfrm>
              <a:off x="1499" y="1020"/>
              <a:ext cx="522" cy="578"/>
            </a:xfrm>
            <a:custGeom>
              <a:avLst/>
              <a:gdLst>
                <a:gd name="T0" fmla="*/ 373 w 522"/>
                <a:gd name="T1" fmla="*/ 0 h 578"/>
                <a:gd name="T2" fmla="*/ 0 w 522"/>
                <a:gd name="T3" fmla="*/ 104 h 578"/>
                <a:gd name="T4" fmla="*/ 127 w 522"/>
                <a:gd name="T5" fmla="*/ 578 h 578"/>
                <a:gd name="T6" fmla="*/ 522 w 522"/>
                <a:gd name="T7" fmla="*/ 400 h 578"/>
                <a:gd name="T8" fmla="*/ 373 w 522"/>
                <a:gd name="T9" fmla="*/ 0 h 578"/>
              </a:gdLst>
              <a:ahLst/>
              <a:cxnLst>
                <a:cxn ang="0">
                  <a:pos x="T0" y="T1"/>
                </a:cxn>
                <a:cxn ang="0">
                  <a:pos x="T2" y="T3"/>
                </a:cxn>
                <a:cxn ang="0">
                  <a:pos x="T4" y="T5"/>
                </a:cxn>
                <a:cxn ang="0">
                  <a:pos x="T6" y="T7"/>
                </a:cxn>
                <a:cxn ang="0">
                  <a:pos x="T8" y="T9"/>
                </a:cxn>
              </a:cxnLst>
              <a:rect l="0" t="0" r="r" b="b"/>
              <a:pathLst>
                <a:path w="522" h="578">
                  <a:moveTo>
                    <a:pt x="373" y="0"/>
                  </a:moveTo>
                  <a:lnTo>
                    <a:pt x="0" y="104"/>
                  </a:lnTo>
                  <a:lnTo>
                    <a:pt x="127" y="578"/>
                  </a:lnTo>
                  <a:lnTo>
                    <a:pt x="522" y="400"/>
                  </a:lnTo>
                  <a:lnTo>
                    <a:pt x="373" y="0"/>
                  </a:lnTo>
                  <a:close/>
                </a:path>
              </a:pathLst>
            </a:custGeom>
            <a:solidFill>
              <a:srgbClr val="ED4A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6" name="îŝliḍé"/>
            <p:cNvSpPr/>
            <p:nvPr/>
          </p:nvSpPr>
          <p:spPr bwMode="auto">
            <a:xfrm>
              <a:off x="1936" y="916"/>
              <a:ext cx="509" cy="504"/>
            </a:xfrm>
            <a:custGeom>
              <a:avLst/>
              <a:gdLst>
                <a:gd name="T0" fmla="*/ 338 w 509"/>
                <a:gd name="T1" fmla="*/ 0 h 504"/>
                <a:gd name="T2" fmla="*/ 0 w 509"/>
                <a:gd name="T3" fmla="*/ 64 h 504"/>
                <a:gd name="T4" fmla="*/ 166 w 509"/>
                <a:gd name="T5" fmla="*/ 504 h 504"/>
                <a:gd name="T6" fmla="*/ 509 w 509"/>
                <a:gd name="T7" fmla="*/ 393 h 504"/>
                <a:gd name="T8" fmla="*/ 338 w 509"/>
                <a:gd name="T9" fmla="*/ 0 h 504"/>
              </a:gdLst>
              <a:ahLst/>
              <a:cxnLst>
                <a:cxn ang="0">
                  <a:pos x="T0" y="T1"/>
                </a:cxn>
                <a:cxn ang="0">
                  <a:pos x="T2" y="T3"/>
                </a:cxn>
                <a:cxn ang="0">
                  <a:pos x="T4" y="T5"/>
                </a:cxn>
                <a:cxn ang="0">
                  <a:pos x="T6" y="T7"/>
                </a:cxn>
                <a:cxn ang="0">
                  <a:pos x="T8" y="T9"/>
                </a:cxn>
              </a:cxnLst>
              <a:rect l="0" t="0" r="r" b="b"/>
              <a:pathLst>
                <a:path w="509" h="504">
                  <a:moveTo>
                    <a:pt x="338" y="0"/>
                  </a:moveTo>
                  <a:lnTo>
                    <a:pt x="0" y="64"/>
                  </a:lnTo>
                  <a:lnTo>
                    <a:pt x="166" y="504"/>
                  </a:lnTo>
                  <a:lnTo>
                    <a:pt x="509" y="393"/>
                  </a:lnTo>
                  <a:lnTo>
                    <a:pt x="3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7" name="ïṡľiḍé"/>
            <p:cNvSpPr/>
            <p:nvPr/>
          </p:nvSpPr>
          <p:spPr bwMode="auto">
            <a:xfrm>
              <a:off x="2203" y="178"/>
              <a:ext cx="518" cy="653"/>
            </a:xfrm>
            <a:custGeom>
              <a:avLst/>
              <a:gdLst>
                <a:gd name="T0" fmla="*/ 202 w 219"/>
                <a:gd name="T1" fmla="*/ 126 h 276"/>
                <a:gd name="T2" fmla="*/ 110 w 219"/>
                <a:gd name="T3" fmla="*/ 264 h 276"/>
                <a:gd name="T4" fmla="*/ 17 w 219"/>
                <a:gd name="T5" fmla="*/ 168 h 276"/>
                <a:gd name="T6" fmla="*/ 79 w 219"/>
                <a:gd name="T7" fmla="*/ 11 h 276"/>
                <a:gd name="T8" fmla="*/ 202 w 219"/>
                <a:gd name="T9" fmla="*/ 126 h 276"/>
              </a:gdLst>
              <a:ahLst/>
              <a:cxnLst>
                <a:cxn ang="0">
                  <a:pos x="T0" y="T1"/>
                </a:cxn>
                <a:cxn ang="0">
                  <a:pos x="T2" y="T3"/>
                </a:cxn>
                <a:cxn ang="0">
                  <a:pos x="T4" y="T5"/>
                </a:cxn>
                <a:cxn ang="0">
                  <a:pos x="T6" y="T7"/>
                </a:cxn>
                <a:cxn ang="0">
                  <a:pos x="T8" y="T9"/>
                </a:cxn>
              </a:cxnLst>
              <a:rect l="0" t="0" r="r" b="b"/>
              <a:pathLst>
                <a:path w="219" h="276">
                  <a:moveTo>
                    <a:pt x="202" y="126"/>
                  </a:moveTo>
                  <a:cubicBezTo>
                    <a:pt x="219" y="201"/>
                    <a:pt x="161" y="253"/>
                    <a:pt x="110" y="264"/>
                  </a:cubicBezTo>
                  <a:cubicBezTo>
                    <a:pt x="59" y="276"/>
                    <a:pt x="34" y="243"/>
                    <a:pt x="17" y="168"/>
                  </a:cubicBezTo>
                  <a:cubicBezTo>
                    <a:pt x="0" y="93"/>
                    <a:pt x="28" y="23"/>
                    <a:pt x="79" y="11"/>
                  </a:cubicBezTo>
                  <a:cubicBezTo>
                    <a:pt x="130" y="0"/>
                    <a:pt x="185" y="51"/>
                    <a:pt x="202" y="126"/>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8" name="î$ḷîďe"/>
            <p:cNvSpPr/>
            <p:nvPr/>
          </p:nvSpPr>
          <p:spPr bwMode="auto">
            <a:xfrm>
              <a:off x="2348" y="767"/>
              <a:ext cx="655" cy="1025"/>
            </a:xfrm>
            <a:custGeom>
              <a:avLst/>
              <a:gdLst>
                <a:gd name="T0" fmla="*/ 7 w 277"/>
                <a:gd name="T1" fmla="*/ 397 h 433"/>
                <a:gd name="T2" fmla="*/ 201 w 277"/>
                <a:gd name="T3" fmla="*/ 433 h 433"/>
                <a:gd name="T4" fmla="*/ 223 w 277"/>
                <a:gd name="T5" fmla="*/ 72 h 433"/>
                <a:gd name="T6" fmla="*/ 96 w 277"/>
                <a:gd name="T7" fmla="*/ 36 h 433"/>
                <a:gd name="T8" fmla="*/ 7 w 277"/>
                <a:gd name="T9" fmla="*/ 397 h 433"/>
              </a:gdLst>
              <a:ahLst/>
              <a:cxnLst>
                <a:cxn ang="0">
                  <a:pos x="T0" y="T1"/>
                </a:cxn>
                <a:cxn ang="0">
                  <a:pos x="T2" y="T3"/>
                </a:cxn>
                <a:cxn ang="0">
                  <a:pos x="T4" y="T5"/>
                </a:cxn>
                <a:cxn ang="0">
                  <a:pos x="T6" y="T7"/>
                </a:cxn>
                <a:cxn ang="0">
                  <a:pos x="T8" y="T9"/>
                </a:cxn>
              </a:cxnLst>
              <a:rect l="0" t="0" r="r" b="b"/>
              <a:pathLst>
                <a:path w="277" h="433">
                  <a:moveTo>
                    <a:pt x="7" y="397"/>
                  </a:moveTo>
                  <a:cubicBezTo>
                    <a:pt x="201" y="433"/>
                    <a:pt x="201" y="433"/>
                    <a:pt x="201" y="433"/>
                  </a:cubicBezTo>
                  <a:cubicBezTo>
                    <a:pt x="201" y="433"/>
                    <a:pt x="277" y="250"/>
                    <a:pt x="223" y="72"/>
                  </a:cubicBezTo>
                  <a:cubicBezTo>
                    <a:pt x="223" y="72"/>
                    <a:pt x="192" y="0"/>
                    <a:pt x="96" y="36"/>
                  </a:cubicBezTo>
                  <a:cubicBezTo>
                    <a:pt x="0" y="72"/>
                    <a:pt x="7" y="397"/>
                    <a:pt x="7" y="397"/>
                  </a:cubicBezTo>
                  <a:close/>
                </a:path>
              </a:pathLst>
            </a:custGeom>
            <a:solidFill>
              <a:srgbClr val="FF61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9" name="íṩľîḓê"/>
            <p:cNvSpPr/>
            <p:nvPr/>
          </p:nvSpPr>
          <p:spPr bwMode="auto">
            <a:xfrm>
              <a:off x="1867" y="836"/>
              <a:ext cx="916" cy="1043"/>
            </a:xfrm>
            <a:custGeom>
              <a:avLst/>
              <a:gdLst>
                <a:gd name="T0" fmla="*/ 387 w 387"/>
                <a:gd name="T1" fmla="*/ 95 h 441"/>
                <a:gd name="T2" fmla="*/ 69 w 387"/>
                <a:gd name="T3" fmla="*/ 364 h 441"/>
                <a:gd name="T4" fmla="*/ 12 w 387"/>
                <a:gd name="T5" fmla="*/ 239 h 441"/>
                <a:gd name="T6" fmla="*/ 53 w 387"/>
                <a:gd name="T7" fmla="*/ 219 h 441"/>
                <a:gd name="T8" fmla="*/ 104 w 387"/>
                <a:gd name="T9" fmla="*/ 292 h 441"/>
                <a:gd name="T10" fmla="*/ 268 w 387"/>
                <a:gd name="T11" fmla="*/ 32 h 441"/>
                <a:gd name="T12" fmla="*/ 387 w 387"/>
                <a:gd name="T13" fmla="*/ 95 h 441"/>
              </a:gdLst>
              <a:ahLst/>
              <a:cxnLst>
                <a:cxn ang="0">
                  <a:pos x="T0" y="T1"/>
                </a:cxn>
                <a:cxn ang="0">
                  <a:pos x="T2" y="T3"/>
                </a:cxn>
                <a:cxn ang="0">
                  <a:pos x="T4" y="T5"/>
                </a:cxn>
                <a:cxn ang="0">
                  <a:pos x="T6" y="T7"/>
                </a:cxn>
                <a:cxn ang="0">
                  <a:pos x="T8" y="T9"/>
                </a:cxn>
                <a:cxn ang="0">
                  <a:pos x="T10" y="T11"/>
                </a:cxn>
                <a:cxn ang="0">
                  <a:pos x="T12" y="T13"/>
                </a:cxn>
              </a:cxnLst>
              <a:rect l="0" t="0" r="r" b="b"/>
              <a:pathLst>
                <a:path w="387" h="441">
                  <a:moveTo>
                    <a:pt x="387" y="95"/>
                  </a:moveTo>
                  <a:cubicBezTo>
                    <a:pt x="387" y="95"/>
                    <a:pt x="155" y="441"/>
                    <a:pt x="69" y="364"/>
                  </a:cubicBezTo>
                  <a:cubicBezTo>
                    <a:pt x="69" y="364"/>
                    <a:pt x="0" y="271"/>
                    <a:pt x="12" y="239"/>
                  </a:cubicBezTo>
                  <a:cubicBezTo>
                    <a:pt x="53" y="219"/>
                    <a:pt x="53" y="219"/>
                    <a:pt x="53" y="219"/>
                  </a:cubicBezTo>
                  <a:cubicBezTo>
                    <a:pt x="53" y="219"/>
                    <a:pt x="82" y="296"/>
                    <a:pt x="104" y="292"/>
                  </a:cubicBezTo>
                  <a:cubicBezTo>
                    <a:pt x="126" y="288"/>
                    <a:pt x="254" y="64"/>
                    <a:pt x="268" y="32"/>
                  </a:cubicBezTo>
                  <a:cubicBezTo>
                    <a:pt x="283" y="0"/>
                    <a:pt x="365" y="10"/>
                    <a:pt x="387" y="95"/>
                  </a:cubicBezTo>
                  <a:close/>
                </a:path>
              </a:pathLst>
            </a:custGeom>
            <a:solidFill>
              <a:srgbClr val="FF61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0" name="íş1ide"/>
            <p:cNvSpPr/>
            <p:nvPr/>
          </p:nvSpPr>
          <p:spPr bwMode="auto">
            <a:xfrm>
              <a:off x="1543" y="980"/>
              <a:ext cx="559" cy="618"/>
            </a:xfrm>
            <a:custGeom>
              <a:avLst/>
              <a:gdLst>
                <a:gd name="T0" fmla="*/ 559 w 559"/>
                <a:gd name="T1" fmla="*/ 440 h 618"/>
                <a:gd name="T2" fmla="*/ 135 w 559"/>
                <a:gd name="T3" fmla="*/ 618 h 618"/>
                <a:gd name="T4" fmla="*/ 0 w 559"/>
                <a:gd name="T5" fmla="*/ 95 h 618"/>
                <a:gd name="T6" fmla="*/ 393 w 559"/>
                <a:gd name="T7" fmla="*/ 0 h 618"/>
                <a:gd name="T8" fmla="*/ 559 w 559"/>
                <a:gd name="T9" fmla="*/ 440 h 618"/>
              </a:gdLst>
              <a:ahLst/>
              <a:cxnLst>
                <a:cxn ang="0">
                  <a:pos x="T0" y="T1"/>
                </a:cxn>
                <a:cxn ang="0">
                  <a:pos x="T2" y="T3"/>
                </a:cxn>
                <a:cxn ang="0">
                  <a:pos x="T4" y="T5"/>
                </a:cxn>
                <a:cxn ang="0">
                  <a:pos x="T6" y="T7"/>
                </a:cxn>
                <a:cxn ang="0">
                  <a:pos x="T8" y="T9"/>
                </a:cxn>
              </a:cxnLst>
              <a:rect l="0" t="0" r="r" b="b"/>
              <a:pathLst>
                <a:path w="559" h="618">
                  <a:moveTo>
                    <a:pt x="559" y="440"/>
                  </a:moveTo>
                  <a:lnTo>
                    <a:pt x="135" y="618"/>
                  </a:lnTo>
                  <a:lnTo>
                    <a:pt x="0" y="95"/>
                  </a:lnTo>
                  <a:lnTo>
                    <a:pt x="393" y="0"/>
                  </a:lnTo>
                  <a:lnTo>
                    <a:pt x="559" y="4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1" name="í$1îḋe"/>
            <p:cNvSpPr/>
            <p:nvPr/>
          </p:nvSpPr>
          <p:spPr bwMode="auto">
            <a:xfrm>
              <a:off x="2253" y="175"/>
              <a:ext cx="667" cy="1122"/>
            </a:xfrm>
            <a:custGeom>
              <a:avLst/>
              <a:gdLst>
                <a:gd name="T0" fmla="*/ 0 w 282"/>
                <a:gd name="T1" fmla="*/ 56 h 474"/>
                <a:gd name="T2" fmla="*/ 209 w 282"/>
                <a:gd name="T3" fmla="*/ 451 h 474"/>
                <a:gd name="T4" fmla="*/ 282 w 282"/>
                <a:gd name="T5" fmla="*/ 427 h 474"/>
                <a:gd name="T6" fmla="*/ 81 w 282"/>
                <a:gd name="T7" fmla="*/ 11 h 474"/>
                <a:gd name="T8" fmla="*/ 0 w 282"/>
                <a:gd name="T9" fmla="*/ 56 h 474"/>
              </a:gdLst>
              <a:ahLst/>
              <a:cxnLst>
                <a:cxn ang="0">
                  <a:pos x="T0" y="T1"/>
                </a:cxn>
                <a:cxn ang="0">
                  <a:pos x="T2" y="T3"/>
                </a:cxn>
                <a:cxn ang="0">
                  <a:pos x="T4" y="T5"/>
                </a:cxn>
                <a:cxn ang="0">
                  <a:pos x="T6" y="T7"/>
                </a:cxn>
                <a:cxn ang="0">
                  <a:pos x="T8" y="T9"/>
                </a:cxn>
              </a:cxnLst>
              <a:rect l="0" t="0" r="r" b="b"/>
              <a:pathLst>
                <a:path w="282" h="474">
                  <a:moveTo>
                    <a:pt x="0" y="56"/>
                  </a:moveTo>
                  <a:cubicBezTo>
                    <a:pt x="0" y="56"/>
                    <a:pt x="46" y="369"/>
                    <a:pt x="209" y="451"/>
                  </a:cubicBezTo>
                  <a:cubicBezTo>
                    <a:pt x="254" y="474"/>
                    <a:pt x="282" y="427"/>
                    <a:pt x="282" y="427"/>
                  </a:cubicBezTo>
                  <a:cubicBezTo>
                    <a:pt x="282" y="427"/>
                    <a:pt x="253" y="35"/>
                    <a:pt x="81" y="11"/>
                  </a:cubicBezTo>
                  <a:cubicBezTo>
                    <a:pt x="0" y="0"/>
                    <a:pt x="0" y="56"/>
                    <a:pt x="0" y="56"/>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2" name="ïṧḻiḑê"/>
            <p:cNvSpPr/>
            <p:nvPr/>
          </p:nvSpPr>
          <p:spPr bwMode="auto">
            <a:xfrm>
              <a:off x="2241" y="561"/>
              <a:ext cx="38" cy="135"/>
            </a:xfrm>
            <a:custGeom>
              <a:avLst/>
              <a:gdLst>
                <a:gd name="T0" fmla="*/ 0 w 16"/>
                <a:gd name="T1" fmla="*/ 0 h 57"/>
                <a:gd name="T2" fmla="*/ 5 w 16"/>
                <a:gd name="T3" fmla="*/ 53 h 57"/>
                <a:gd name="T4" fmla="*/ 16 w 16"/>
                <a:gd name="T5" fmla="*/ 55 h 57"/>
                <a:gd name="T6" fmla="*/ 0 w 16"/>
                <a:gd name="T7" fmla="*/ 0 h 57"/>
              </a:gdLst>
              <a:ahLst/>
              <a:cxnLst>
                <a:cxn ang="0">
                  <a:pos x="T0" y="T1"/>
                </a:cxn>
                <a:cxn ang="0">
                  <a:pos x="T2" y="T3"/>
                </a:cxn>
                <a:cxn ang="0">
                  <a:pos x="T4" y="T5"/>
                </a:cxn>
                <a:cxn ang="0">
                  <a:pos x="T6" y="T7"/>
                </a:cxn>
              </a:cxnLst>
              <a:rect l="0" t="0" r="r" b="b"/>
              <a:pathLst>
                <a:path w="16" h="57">
                  <a:moveTo>
                    <a:pt x="0" y="0"/>
                  </a:moveTo>
                  <a:cubicBezTo>
                    <a:pt x="0" y="0"/>
                    <a:pt x="0" y="43"/>
                    <a:pt x="5" y="53"/>
                  </a:cubicBezTo>
                  <a:cubicBezTo>
                    <a:pt x="8" y="57"/>
                    <a:pt x="16" y="55"/>
                    <a:pt x="16" y="55"/>
                  </a:cubicBezTo>
                  <a:lnTo>
                    <a:pt x="0" y="0"/>
                  </a:lnTo>
                  <a:close/>
                </a:path>
              </a:pathLst>
            </a:custGeom>
            <a:solidFill>
              <a:srgbClr val="FFC4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3" name="íṣlïḓé"/>
            <p:cNvSpPr/>
            <p:nvPr/>
          </p:nvSpPr>
          <p:spPr bwMode="auto">
            <a:xfrm>
              <a:off x="2009" y="959"/>
              <a:ext cx="142" cy="279"/>
            </a:xfrm>
            <a:custGeom>
              <a:avLst/>
              <a:gdLst>
                <a:gd name="T0" fmla="*/ 0 w 142"/>
                <a:gd name="T1" fmla="*/ 7 h 279"/>
                <a:gd name="T2" fmla="*/ 104 w 142"/>
                <a:gd name="T3" fmla="*/ 279 h 279"/>
                <a:gd name="T4" fmla="*/ 109 w 142"/>
                <a:gd name="T5" fmla="*/ 244 h 279"/>
                <a:gd name="T6" fmla="*/ 142 w 142"/>
                <a:gd name="T7" fmla="*/ 267 h 279"/>
                <a:gd name="T8" fmla="*/ 34 w 142"/>
                <a:gd name="T9" fmla="*/ 0 h 279"/>
                <a:gd name="T10" fmla="*/ 0 w 142"/>
                <a:gd name="T11" fmla="*/ 7 h 279"/>
              </a:gdLst>
              <a:ahLst/>
              <a:cxnLst>
                <a:cxn ang="0">
                  <a:pos x="T0" y="T1"/>
                </a:cxn>
                <a:cxn ang="0">
                  <a:pos x="T2" y="T3"/>
                </a:cxn>
                <a:cxn ang="0">
                  <a:pos x="T4" y="T5"/>
                </a:cxn>
                <a:cxn ang="0">
                  <a:pos x="T6" y="T7"/>
                </a:cxn>
                <a:cxn ang="0">
                  <a:pos x="T8" y="T9"/>
                </a:cxn>
                <a:cxn ang="0">
                  <a:pos x="T10" y="T11"/>
                </a:cxn>
              </a:cxnLst>
              <a:rect l="0" t="0" r="r" b="b"/>
              <a:pathLst>
                <a:path w="142" h="279">
                  <a:moveTo>
                    <a:pt x="0" y="7"/>
                  </a:moveTo>
                  <a:lnTo>
                    <a:pt x="104" y="279"/>
                  </a:lnTo>
                  <a:lnTo>
                    <a:pt x="109" y="244"/>
                  </a:lnTo>
                  <a:lnTo>
                    <a:pt x="142" y="267"/>
                  </a:lnTo>
                  <a:lnTo>
                    <a:pt x="34" y="0"/>
                  </a:lnTo>
                  <a:lnTo>
                    <a:pt x="0" y="7"/>
                  </a:lnTo>
                  <a:close/>
                </a:path>
              </a:pathLst>
            </a:custGeom>
            <a:solidFill>
              <a:srgbClr val="ED4A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4" name="iṣľïḍè"/>
            <p:cNvSpPr/>
            <p:nvPr/>
          </p:nvSpPr>
          <p:spPr bwMode="auto">
            <a:xfrm>
              <a:off x="1912" y="1903"/>
              <a:ext cx="393" cy="971"/>
            </a:xfrm>
            <a:custGeom>
              <a:avLst/>
              <a:gdLst>
                <a:gd name="T0" fmla="*/ 112 w 166"/>
                <a:gd name="T1" fmla="*/ 0 h 410"/>
                <a:gd name="T2" fmla="*/ 16 w 166"/>
                <a:gd name="T3" fmla="*/ 176 h 410"/>
                <a:gd name="T4" fmla="*/ 63 w 166"/>
                <a:gd name="T5" fmla="*/ 410 h 410"/>
                <a:gd name="T6" fmla="*/ 84 w 166"/>
                <a:gd name="T7" fmla="*/ 410 h 410"/>
                <a:gd name="T8" fmla="*/ 166 w 166"/>
                <a:gd name="T9" fmla="*/ 47 h 410"/>
                <a:gd name="T10" fmla="*/ 112 w 166"/>
                <a:gd name="T11" fmla="*/ 0 h 410"/>
              </a:gdLst>
              <a:ahLst/>
              <a:cxnLst>
                <a:cxn ang="0">
                  <a:pos x="T0" y="T1"/>
                </a:cxn>
                <a:cxn ang="0">
                  <a:pos x="T2" y="T3"/>
                </a:cxn>
                <a:cxn ang="0">
                  <a:pos x="T4" y="T5"/>
                </a:cxn>
                <a:cxn ang="0">
                  <a:pos x="T6" y="T7"/>
                </a:cxn>
                <a:cxn ang="0">
                  <a:pos x="T8" y="T9"/>
                </a:cxn>
                <a:cxn ang="0">
                  <a:pos x="T10" y="T11"/>
                </a:cxn>
              </a:cxnLst>
              <a:rect l="0" t="0" r="r" b="b"/>
              <a:pathLst>
                <a:path w="166" h="410">
                  <a:moveTo>
                    <a:pt x="112" y="0"/>
                  </a:moveTo>
                  <a:cubicBezTo>
                    <a:pt x="112" y="0"/>
                    <a:pt x="0" y="82"/>
                    <a:pt x="16" y="176"/>
                  </a:cubicBezTo>
                  <a:cubicBezTo>
                    <a:pt x="32" y="271"/>
                    <a:pt x="63" y="410"/>
                    <a:pt x="63" y="410"/>
                  </a:cubicBezTo>
                  <a:cubicBezTo>
                    <a:pt x="84" y="410"/>
                    <a:pt x="84" y="410"/>
                    <a:pt x="84" y="410"/>
                  </a:cubicBezTo>
                  <a:cubicBezTo>
                    <a:pt x="166" y="47"/>
                    <a:pt x="166" y="47"/>
                    <a:pt x="166" y="47"/>
                  </a:cubicBezTo>
                  <a:lnTo>
                    <a:pt x="112" y="0"/>
                  </a:lnTo>
                  <a:close/>
                </a:path>
              </a:pathLst>
            </a:custGeom>
            <a:solidFill>
              <a:srgbClr val="3954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5" name="ïs1îďè"/>
            <p:cNvSpPr/>
            <p:nvPr/>
          </p:nvSpPr>
          <p:spPr bwMode="auto">
            <a:xfrm>
              <a:off x="1683" y="1707"/>
              <a:ext cx="1140" cy="1186"/>
            </a:xfrm>
            <a:custGeom>
              <a:avLst/>
              <a:gdLst>
                <a:gd name="T0" fmla="*/ 56 w 482"/>
                <a:gd name="T1" fmla="*/ 491 h 501"/>
                <a:gd name="T2" fmla="*/ 181 w 482"/>
                <a:gd name="T3" fmla="*/ 191 h 501"/>
                <a:gd name="T4" fmla="*/ 442 w 482"/>
                <a:gd name="T5" fmla="*/ 165 h 501"/>
                <a:gd name="T6" fmla="*/ 482 w 482"/>
                <a:gd name="T7" fmla="*/ 36 h 501"/>
                <a:gd name="T8" fmla="*/ 295 w 482"/>
                <a:gd name="T9" fmla="*/ 0 h 501"/>
                <a:gd name="T10" fmla="*/ 269 w 482"/>
                <a:gd name="T11" fmla="*/ 32 h 501"/>
                <a:gd name="T12" fmla="*/ 94 w 482"/>
                <a:gd name="T13" fmla="*/ 80 h 501"/>
                <a:gd name="T14" fmla="*/ 9 w 482"/>
                <a:gd name="T15" fmla="*/ 501 h 501"/>
                <a:gd name="T16" fmla="*/ 56 w 482"/>
                <a:gd name="T17" fmla="*/ 49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2" h="501">
                  <a:moveTo>
                    <a:pt x="56" y="491"/>
                  </a:moveTo>
                  <a:cubicBezTo>
                    <a:pt x="181" y="191"/>
                    <a:pt x="181" y="191"/>
                    <a:pt x="181" y="191"/>
                  </a:cubicBezTo>
                  <a:cubicBezTo>
                    <a:pt x="181" y="191"/>
                    <a:pt x="378" y="202"/>
                    <a:pt x="442" y="165"/>
                  </a:cubicBezTo>
                  <a:cubicBezTo>
                    <a:pt x="471" y="147"/>
                    <a:pt x="482" y="36"/>
                    <a:pt x="482" y="36"/>
                  </a:cubicBezTo>
                  <a:cubicBezTo>
                    <a:pt x="295" y="0"/>
                    <a:pt x="295" y="0"/>
                    <a:pt x="295" y="0"/>
                  </a:cubicBezTo>
                  <a:cubicBezTo>
                    <a:pt x="269" y="32"/>
                    <a:pt x="269" y="32"/>
                    <a:pt x="269" y="32"/>
                  </a:cubicBezTo>
                  <a:cubicBezTo>
                    <a:pt x="249" y="38"/>
                    <a:pt x="145" y="30"/>
                    <a:pt x="94" y="80"/>
                  </a:cubicBezTo>
                  <a:cubicBezTo>
                    <a:pt x="0" y="172"/>
                    <a:pt x="9" y="501"/>
                    <a:pt x="9" y="501"/>
                  </a:cubicBezTo>
                  <a:lnTo>
                    <a:pt x="56" y="491"/>
                  </a:lnTo>
                  <a:close/>
                </a:path>
              </a:pathLst>
            </a:custGeom>
            <a:solidFill>
              <a:srgbClr val="496B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6" name="îṧľiďe"/>
            <p:cNvSpPr/>
            <p:nvPr/>
          </p:nvSpPr>
          <p:spPr bwMode="auto">
            <a:xfrm>
              <a:off x="1461" y="2845"/>
              <a:ext cx="406" cy="230"/>
            </a:xfrm>
            <a:custGeom>
              <a:avLst/>
              <a:gdLst>
                <a:gd name="T0" fmla="*/ 153 w 172"/>
                <a:gd name="T1" fmla="*/ 0 h 97"/>
                <a:gd name="T2" fmla="*/ 100 w 172"/>
                <a:gd name="T3" fmla="*/ 4 h 97"/>
                <a:gd name="T4" fmla="*/ 0 w 172"/>
                <a:gd name="T5" fmla="*/ 74 h 97"/>
                <a:gd name="T6" fmla="*/ 0 w 172"/>
                <a:gd name="T7" fmla="*/ 97 h 97"/>
                <a:gd name="T8" fmla="*/ 172 w 172"/>
                <a:gd name="T9" fmla="*/ 74 h 97"/>
                <a:gd name="T10" fmla="*/ 172 w 172"/>
                <a:gd name="T11" fmla="*/ 41 h 97"/>
                <a:gd name="T12" fmla="*/ 153 w 17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72" h="97">
                  <a:moveTo>
                    <a:pt x="153" y="0"/>
                  </a:moveTo>
                  <a:cubicBezTo>
                    <a:pt x="100" y="4"/>
                    <a:pt x="100" y="4"/>
                    <a:pt x="100" y="4"/>
                  </a:cubicBezTo>
                  <a:cubicBezTo>
                    <a:pt x="82" y="4"/>
                    <a:pt x="0" y="56"/>
                    <a:pt x="0" y="74"/>
                  </a:cubicBezTo>
                  <a:cubicBezTo>
                    <a:pt x="0" y="97"/>
                    <a:pt x="0" y="97"/>
                    <a:pt x="0" y="97"/>
                  </a:cubicBezTo>
                  <a:cubicBezTo>
                    <a:pt x="172" y="74"/>
                    <a:pt x="172" y="74"/>
                    <a:pt x="172" y="74"/>
                  </a:cubicBezTo>
                  <a:cubicBezTo>
                    <a:pt x="172" y="41"/>
                    <a:pt x="172" y="41"/>
                    <a:pt x="172" y="41"/>
                  </a:cubicBezTo>
                  <a:cubicBezTo>
                    <a:pt x="172" y="23"/>
                    <a:pt x="171" y="0"/>
                    <a:pt x="15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7" name="îSḻîḑe"/>
            <p:cNvSpPr/>
            <p:nvPr/>
          </p:nvSpPr>
          <p:spPr bwMode="auto">
            <a:xfrm>
              <a:off x="1782" y="2791"/>
              <a:ext cx="410" cy="232"/>
            </a:xfrm>
            <a:custGeom>
              <a:avLst/>
              <a:gdLst>
                <a:gd name="T0" fmla="*/ 153 w 173"/>
                <a:gd name="T1" fmla="*/ 0 h 98"/>
                <a:gd name="T2" fmla="*/ 101 w 173"/>
                <a:gd name="T3" fmla="*/ 4 h 98"/>
                <a:gd name="T4" fmla="*/ 0 w 173"/>
                <a:gd name="T5" fmla="*/ 74 h 98"/>
                <a:gd name="T6" fmla="*/ 0 w 173"/>
                <a:gd name="T7" fmla="*/ 98 h 98"/>
                <a:gd name="T8" fmla="*/ 173 w 173"/>
                <a:gd name="T9" fmla="*/ 74 h 98"/>
                <a:gd name="T10" fmla="*/ 173 w 173"/>
                <a:gd name="T11" fmla="*/ 42 h 98"/>
                <a:gd name="T12" fmla="*/ 153 w 173"/>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173" h="98">
                  <a:moveTo>
                    <a:pt x="153" y="0"/>
                  </a:moveTo>
                  <a:cubicBezTo>
                    <a:pt x="101" y="4"/>
                    <a:pt x="101" y="4"/>
                    <a:pt x="101" y="4"/>
                  </a:cubicBezTo>
                  <a:cubicBezTo>
                    <a:pt x="83" y="4"/>
                    <a:pt x="0" y="56"/>
                    <a:pt x="0" y="74"/>
                  </a:cubicBezTo>
                  <a:cubicBezTo>
                    <a:pt x="0" y="98"/>
                    <a:pt x="0" y="98"/>
                    <a:pt x="0" y="98"/>
                  </a:cubicBezTo>
                  <a:cubicBezTo>
                    <a:pt x="173" y="74"/>
                    <a:pt x="173" y="74"/>
                    <a:pt x="173" y="74"/>
                  </a:cubicBezTo>
                  <a:cubicBezTo>
                    <a:pt x="173" y="42"/>
                    <a:pt x="173" y="42"/>
                    <a:pt x="173" y="42"/>
                  </a:cubicBezTo>
                  <a:cubicBezTo>
                    <a:pt x="173" y="23"/>
                    <a:pt x="172" y="0"/>
                    <a:pt x="15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8" name="ísḻîde"/>
            <p:cNvSpPr/>
            <p:nvPr/>
          </p:nvSpPr>
          <p:spPr bwMode="auto">
            <a:xfrm>
              <a:off x="2338" y="1666"/>
              <a:ext cx="497" cy="180"/>
            </a:xfrm>
            <a:custGeom>
              <a:avLst/>
              <a:gdLst>
                <a:gd name="T0" fmla="*/ 0 w 497"/>
                <a:gd name="T1" fmla="*/ 93 h 180"/>
                <a:gd name="T2" fmla="*/ 26 w 497"/>
                <a:gd name="T3" fmla="*/ 0 h 180"/>
                <a:gd name="T4" fmla="*/ 497 w 497"/>
                <a:gd name="T5" fmla="*/ 93 h 180"/>
                <a:gd name="T6" fmla="*/ 485 w 497"/>
                <a:gd name="T7" fmla="*/ 180 h 180"/>
                <a:gd name="T8" fmla="*/ 0 w 497"/>
                <a:gd name="T9" fmla="*/ 93 h 180"/>
              </a:gdLst>
              <a:ahLst/>
              <a:cxnLst>
                <a:cxn ang="0">
                  <a:pos x="T0" y="T1"/>
                </a:cxn>
                <a:cxn ang="0">
                  <a:pos x="T2" y="T3"/>
                </a:cxn>
                <a:cxn ang="0">
                  <a:pos x="T4" y="T5"/>
                </a:cxn>
                <a:cxn ang="0">
                  <a:pos x="T6" y="T7"/>
                </a:cxn>
                <a:cxn ang="0">
                  <a:pos x="T8" y="T9"/>
                </a:cxn>
              </a:cxnLst>
              <a:rect l="0" t="0" r="r" b="b"/>
              <a:pathLst>
                <a:path w="497" h="180">
                  <a:moveTo>
                    <a:pt x="0" y="93"/>
                  </a:moveTo>
                  <a:lnTo>
                    <a:pt x="26" y="0"/>
                  </a:lnTo>
                  <a:lnTo>
                    <a:pt x="497" y="93"/>
                  </a:lnTo>
                  <a:lnTo>
                    <a:pt x="485" y="180"/>
                  </a:lnTo>
                  <a:lnTo>
                    <a:pt x="0" y="93"/>
                  </a:ln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9" name="íṥlíďè"/>
            <p:cNvSpPr/>
            <p:nvPr/>
          </p:nvSpPr>
          <p:spPr bwMode="auto">
            <a:xfrm>
              <a:off x="2194" y="286"/>
              <a:ext cx="288" cy="285"/>
            </a:xfrm>
            <a:custGeom>
              <a:avLst/>
              <a:gdLst>
                <a:gd name="T0" fmla="*/ 30 w 122"/>
                <a:gd name="T1" fmla="*/ 0 h 120"/>
                <a:gd name="T2" fmla="*/ 7 w 122"/>
                <a:gd name="T3" fmla="*/ 92 h 120"/>
                <a:gd name="T4" fmla="*/ 72 w 122"/>
                <a:gd name="T5" fmla="*/ 105 h 120"/>
                <a:gd name="T6" fmla="*/ 30 w 122"/>
                <a:gd name="T7" fmla="*/ 0 h 120"/>
              </a:gdLst>
              <a:ahLst/>
              <a:cxnLst>
                <a:cxn ang="0">
                  <a:pos x="T0" y="T1"/>
                </a:cxn>
                <a:cxn ang="0">
                  <a:pos x="T2" y="T3"/>
                </a:cxn>
                <a:cxn ang="0">
                  <a:pos x="T4" y="T5"/>
                </a:cxn>
                <a:cxn ang="0">
                  <a:pos x="T6" y="T7"/>
                </a:cxn>
              </a:cxnLst>
              <a:rect l="0" t="0" r="r" b="b"/>
              <a:pathLst>
                <a:path w="122" h="120">
                  <a:moveTo>
                    <a:pt x="30" y="0"/>
                  </a:moveTo>
                  <a:cubicBezTo>
                    <a:pt x="30" y="0"/>
                    <a:pt x="0" y="3"/>
                    <a:pt x="7" y="92"/>
                  </a:cubicBezTo>
                  <a:cubicBezTo>
                    <a:pt x="7" y="92"/>
                    <a:pt x="23" y="120"/>
                    <a:pt x="72" y="105"/>
                  </a:cubicBezTo>
                  <a:cubicBezTo>
                    <a:pt x="122" y="90"/>
                    <a:pt x="30" y="0"/>
                    <a:pt x="30" y="0"/>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 name="文本框 1"/>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3.2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库管理：查看和使用库</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 name="文本框 2"/>
          <p:cNvSpPr txBox="1"/>
          <p:nvPr/>
        </p:nvSpPr>
        <p:spPr>
          <a:xfrm>
            <a:off x="870923" y="1259119"/>
            <a:ext cx="5730240" cy="276999"/>
          </a:xfrm>
          <a:prstGeom prst="rect">
            <a:avLst/>
          </a:prstGeom>
          <a:noFill/>
        </p:spPr>
        <p:txBody>
          <a:bodyPr wrap="square" rtlCol="0">
            <a:spAutoFit/>
          </a:bodyPr>
          <a:lstStyle/>
          <a:p>
            <a:r>
              <a:rPr lang="zh-CN" altLang="en-US" sz="1200" dirty="0">
                <a:solidFill>
                  <a:schemeClr val="accent6">
                    <a:lumMod val="75000"/>
                  </a:schemeClr>
                </a:solidFill>
                <a:latin typeface="+mn-ea"/>
              </a:rPr>
              <a:t>使用和查看库，包括展示和切换库等命令</a:t>
            </a:r>
            <a:endParaRPr lang="zh-CN" altLang="en-US" sz="1200" dirty="0">
              <a:solidFill>
                <a:schemeClr val="accent6">
                  <a:lumMod val="75000"/>
                </a:schemeClr>
              </a:solidFill>
              <a:latin typeface="+mn-ea"/>
            </a:endParaRPr>
          </a:p>
        </p:txBody>
      </p:sp>
      <p:sp>
        <p:nvSpPr>
          <p:cNvPr id="4" name="文本框 3"/>
          <p:cNvSpPr txBox="1"/>
          <p:nvPr/>
        </p:nvSpPr>
        <p:spPr>
          <a:xfrm>
            <a:off x="870924" y="1527425"/>
            <a:ext cx="3513221" cy="307777"/>
          </a:xfrm>
          <a:prstGeom prst="rect">
            <a:avLst/>
          </a:prstGeom>
          <a:noFill/>
        </p:spPr>
        <p:txBody>
          <a:bodyPr wrap="square" rtlCol="0">
            <a:spAutoFit/>
          </a:bodyPr>
          <a:lstStyle/>
          <a:p>
            <a:r>
              <a:rPr lang="zh-CN" altLang="en-US" sz="1400" dirty="0"/>
              <a:t>方式</a:t>
            </a:r>
            <a:r>
              <a:rPr lang="en-US" altLang="zh-CN" sz="1400" dirty="0"/>
              <a:t>1</a:t>
            </a:r>
            <a:r>
              <a:rPr lang="zh-CN" altLang="en-US" sz="1400" dirty="0"/>
              <a:t>：查看当前所有库</a:t>
            </a:r>
            <a:endParaRPr lang="zh-CN" altLang="en-US" sz="1400" dirty="0"/>
          </a:p>
        </p:txBody>
      </p:sp>
      <p:sp>
        <p:nvSpPr>
          <p:cNvPr id="5" name="文本框 4"/>
          <p:cNvSpPr txBox="1"/>
          <p:nvPr/>
        </p:nvSpPr>
        <p:spPr>
          <a:xfrm>
            <a:off x="870923" y="3009977"/>
            <a:ext cx="3513221" cy="307777"/>
          </a:xfrm>
          <a:prstGeom prst="rect">
            <a:avLst/>
          </a:prstGeom>
          <a:noFill/>
        </p:spPr>
        <p:txBody>
          <a:bodyPr wrap="square" rtlCol="0">
            <a:spAutoFit/>
          </a:bodyPr>
          <a:lstStyle/>
          <a:p>
            <a:r>
              <a:rPr lang="zh-CN" altLang="en-US" sz="1400" dirty="0"/>
              <a:t>方式</a:t>
            </a:r>
            <a:r>
              <a:rPr lang="en-US" altLang="zh-CN" sz="1400" dirty="0"/>
              <a:t>3</a:t>
            </a:r>
            <a:r>
              <a:rPr lang="zh-CN" altLang="en-US" sz="1400" dirty="0"/>
              <a:t>：查看指定库下所有表</a:t>
            </a:r>
            <a:endParaRPr lang="zh-CN" altLang="en-US" sz="1400" dirty="0"/>
          </a:p>
        </p:txBody>
      </p:sp>
      <p:sp>
        <p:nvSpPr>
          <p:cNvPr id="6" name="文本框 5"/>
          <p:cNvSpPr txBox="1"/>
          <p:nvPr/>
        </p:nvSpPr>
        <p:spPr>
          <a:xfrm>
            <a:off x="870924" y="2260724"/>
            <a:ext cx="3900319" cy="307777"/>
          </a:xfrm>
          <a:prstGeom prst="rect">
            <a:avLst/>
          </a:prstGeom>
          <a:noFill/>
        </p:spPr>
        <p:txBody>
          <a:bodyPr wrap="square" rtlCol="0">
            <a:spAutoFit/>
          </a:bodyPr>
          <a:lstStyle/>
          <a:p>
            <a:r>
              <a:rPr lang="zh-CN" altLang="en-US" sz="1400" dirty="0"/>
              <a:t>方式</a:t>
            </a:r>
            <a:r>
              <a:rPr lang="en-US" altLang="zh-CN" sz="1400" dirty="0"/>
              <a:t>2</a:t>
            </a:r>
            <a:r>
              <a:rPr lang="zh-CN" altLang="en-US" sz="1400" dirty="0"/>
              <a:t>：查看当前使用库</a:t>
            </a:r>
            <a:endParaRPr lang="zh-CN" altLang="en-US" sz="1400" dirty="0"/>
          </a:p>
        </p:txBody>
      </p:sp>
      <p:sp>
        <p:nvSpPr>
          <p:cNvPr id="7" name="矩形 6"/>
          <p:cNvSpPr/>
          <p:nvPr/>
        </p:nvSpPr>
        <p:spPr>
          <a:xfrm>
            <a:off x="913792" y="1858811"/>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SHOW DATABASES </a:t>
            </a:r>
            <a:r>
              <a:rPr lang="zh-CN" altLang="en-US" sz="1050" dirty="0">
                <a:solidFill>
                  <a:schemeClr val="tx1">
                    <a:lumMod val="95000"/>
                    <a:lumOff val="5000"/>
                  </a:schemeClr>
                </a:solidFill>
              </a:rPr>
              <a:t>；</a:t>
            </a:r>
            <a:endParaRPr lang="zh-CN" altLang="en-US" sz="1050" dirty="0">
              <a:solidFill>
                <a:schemeClr val="tx1">
                  <a:lumMod val="95000"/>
                  <a:lumOff val="5000"/>
                </a:schemeClr>
              </a:solidFill>
            </a:endParaRPr>
          </a:p>
        </p:txBody>
      </p:sp>
      <p:sp>
        <p:nvSpPr>
          <p:cNvPr id="8" name="矩形 7"/>
          <p:cNvSpPr/>
          <p:nvPr/>
        </p:nvSpPr>
        <p:spPr>
          <a:xfrm>
            <a:off x="913791" y="3363016"/>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SHOW TABLES FROM </a:t>
            </a:r>
            <a:r>
              <a:rPr lang="zh-CN" altLang="en-US" sz="1050" dirty="0">
                <a:solidFill>
                  <a:schemeClr val="tx1">
                    <a:lumMod val="95000"/>
                    <a:lumOff val="5000"/>
                  </a:schemeClr>
                </a:solidFill>
              </a:rPr>
              <a:t>数据库名</a:t>
            </a:r>
            <a:r>
              <a:rPr lang="en-US" altLang="zh-CN" sz="1050" dirty="0">
                <a:solidFill>
                  <a:schemeClr val="tx1">
                    <a:lumMod val="95000"/>
                    <a:lumOff val="5000"/>
                  </a:schemeClr>
                </a:solidFill>
              </a:rPr>
              <a:t>;</a:t>
            </a:r>
            <a:r>
              <a:rPr lang="zh-CN" altLang="en-US" sz="1050" dirty="0">
                <a:solidFill>
                  <a:schemeClr val="tx1">
                    <a:lumMod val="95000"/>
                    <a:lumOff val="5000"/>
                  </a:schemeClr>
                </a:solidFill>
              </a:rPr>
              <a:t>；</a:t>
            </a:r>
            <a:endParaRPr lang="zh-CN" altLang="en-US" sz="1050" dirty="0">
              <a:solidFill>
                <a:schemeClr val="tx1">
                  <a:lumMod val="95000"/>
                  <a:lumOff val="5000"/>
                </a:schemeClr>
              </a:solidFill>
            </a:endParaRPr>
          </a:p>
        </p:txBody>
      </p:sp>
      <p:sp>
        <p:nvSpPr>
          <p:cNvPr id="9" name="矩形 8"/>
          <p:cNvSpPr/>
          <p:nvPr/>
        </p:nvSpPr>
        <p:spPr>
          <a:xfrm>
            <a:off x="913792" y="2592739"/>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SELECT  DATABASE()</a:t>
            </a:r>
            <a:r>
              <a:rPr lang="zh-CN" altLang="en-US" sz="1050" dirty="0">
                <a:solidFill>
                  <a:schemeClr val="tx1">
                    <a:lumMod val="95000"/>
                    <a:lumOff val="5000"/>
                  </a:schemeClr>
                </a:solidFill>
              </a:rPr>
              <a:t>；</a:t>
            </a:r>
            <a:endParaRPr lang="zh-CN" altLang="en-US" sz="1050" dirty="0">
              <a:solidFill>
                <a:schemeClr val="tx1">
                  <a:lumMod val="95000"/>
                  <a:lumOff val="5000"/>
                </a:schemeClr>
              </a:solidFill>
            </a:endParaRPr>
          </a:p>
        </p:txBody>
      </p:sp>
      <p:sp>
        <p:nvSpPr>
          <p:cNvPr id="10" name="文本框 9"/>
          <p:cNvSpPr txBox="1"/>
          <p:nvPr/>
        </p:nvSpPr>
        <p:spPr>
          <a:xfrm>
            <a:off x="870923" y="3764250"/>
            <a:ext cx="3513221" cy="307777"/>
          </a:xfrm>
          <a:prstGeom prst="rect">
            <a:avLst/>
          </a:prstGeom>
          <a:noFill/>
        </p:spPr>
        <p:txBody>
          <a:bodyPr wrap="square" rtlCol="0">
            <a:spAutoFit/>
          </a:bodyPr>
          <a:lstStyle/>
          <a:p>
            <a:r>
              <a:rPr lang="zh-CN" altLang="en-US" sz="1400" dirty="0"/>
              <a:t>方式</a:t>
            </a:r>
            <a:r>
              <a:rPr lang="en-US" altLang="zh-CN" sz="1400" dirty="0"/>
              <a:t>4</a:t>
            </a:r>
            <a:r>
              <a:rPr lang="zh-CN" altLang="en-US" sz="1400" dirty="0"/>
              <a:t>：查看创建库的信息</a:t>
            </a:r>
            <a:endParaRPr lang="zh-CN" altLang="en-US" sz="1400" dirty="0"/>
          </a:p>
        </p:txBody>
      </p:sp>
      <p:sp>
        <p:nvSpPr>
          <p:cNvPr id="11" name="矩形 10"/>
          <p:cNvSpPr/>
          <p:nvPr/>
        </p:nvSpPr>
        <p:spPr>
          <a:xfrm>
            <a:off x="913791" y="4117289"/>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SHOW CREATE DATABASE </a:t>
            </a:r>
            <a:r>
              <a:rPr lang="zh-CN" altLang="en-US" sz="1050" dirty="0">
                <a:solidFill>
                  <a:schemeClr val="tx1">
                    <a:lumMod val="95000"/>
                    <a:lumOff val="5000"/>
                  </a:schemeClr>
                </a:solidFill>
              </a:rPr>
              <a:t>数据库名</a:t>
            </a:r>
            <a:r>
              <a:rPr lang="en-US" altLang="zh-CN" sz="1050" dirty="0">
                <a:solidFill>
                  <a:schemeClr val="tx1">
                    <a:lumMod val="95000"/>
                    <a:lumOff val="5000"/>
                  </a:schemeClr>
                </a:solidFill>
              </a:rPr>
              <a:t>;</a:t>
            </a:r>
            <a:endParaRPr lang="zh-CN" altLang="en-US" sz="1050" dirty="0">
              <a:solidFill>
                <a:schemeClr val="tx1">
                  <a:lumMod val="95000"/>
                  <a:lumOff val="5000"/>
                </a:schemeClr>
              </a:solidFill>
            </a:endParaRPr>
          </a:p>
        </p:txBody>
      </p:sp>
      <p:sp>
        <p:nvSpPr>
          <p:cNvPr id="12" name="文本框 11"/>
          <p:cNvSpPr txBox="1"/>
          <p:nvPr/>
        </p:nvSpPr>
        <p:spPr>
          <a:xfrm>
            <a:off x="870923" y="4533256"/>
            <a:ext cx="3513221" cy="307777"/>
          </a:xfrm>
          <a:prstGeom prst="rect">
            <a:avLst/>
          </a:prstGeom>
          <a:noFill/>
        </p:spPr>
        <p:txBody>
          <a:bodyPr wrap="square" rtlCol="0">
            <a:spAutoFit/>
          </a:bodyPr>
          <a:lstStyle/>
          <a:p>
            <a:r>
              <a:rPr lang="zh-CN" altLang="en-US" sz="1400" dirty="0"/>
              <a:t>方式</a:t>
            </a:r>
            <a:r>
              <a:rPr lang="en-US" altLang="zh-CN" sz="1400" dirty="0"/>
              <a:t>5</a:t>
            </a:r>
            <a:r>
              <a:rPr lang="zh-CN" altLang="en-US" sz="1400" dirty="0"/>
              <a:t>：切换库</a:t>
            </a:r>
            <a:r>
              <a:rPr lang="en-US" altLang="zh-CN" sz="1400" dirty="0"/>
              <a:t>/</a:t>
            </a:r>
            <a:r>
              <a:rPr lang="zh-CN" altLang="en-US" sz="1400" dirty="0"/>
              <a:t>选中库</a:t>
            </a:r>
            <a:endParaRPr lang="zh-CN" altLang="en-US" sz="1400" dirty="0"/>
          </a:p>
        </p:txBody>
      </p:sp>
      <p:sp>
        <p:nvSpPr>
          <p:cNvPr id="13" name="矩形 12"/>
          <p:cNvSpPr/>
          <p:nvPr/>
        </p:nvSpPr>
        <p:spPr>
          <a:xfrm>
            <a:off x="913791" y="4871562"/>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USE </a:t>
            </a:r>
            <a:r>
              <a:rPr lang="zh-CN" altLang="en-US" sz="1050" dirty="0">
                <a:solidFill>
                  <a:schemeClr val="tx1">
                    <a:lumMod val="95000"/>
                    <a:lumOff val="5000"/>
                  </a:schemeClr>
                </a:solidFill>
              </a:rPr>
              <a:t>数据库名</a:t>
            </a:r>
            <a:r>
              <a:rPr lang="en-US" altLang="zh-CN" sz="1050" dirty="0">
                <a:solidFill>
                  <a:schemeClr val="tx1">
                    <a:lumMod val="95000"/>
                    <a:lumOff val="5000"/>
                  </a:schemeClr>
                </a:solidFill>
              </a:rPr>
              <a:t>;</a:t>
            </a:r>
            <a:endParaRPr lang="zh-CN" altLang="en-US" sz="1050" dirty="0">
              <a:solidFill>
                <a:schemeClr val="tx1">
                  <a:lumMod val="95000"/>
                  <a:lumOff val="5000"/>
                </a:schemeClr>
              </a:solidFill>
            </a:endParaRPr>
          </a:p>
        </p:txBody>
      </p:sp>
      <p:sp>
        <p:nvSpPr>
          <p:cNvPr id="14" name="文本框 13"/>
          <p:cNvSpPr txBox="1"/>
          <p:nvPr/>
        </p:nvSpPr>
        <p:spPr>
          <a:xfrm>
            <a:off x="870923" y="5275715"/>
            <a:ext cx="6106026"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注意：</a:t>
            </a:r>
            <a:r>
              <a:rPr kumimoji="0" lang="zh-CN" altLang="zh-CN"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要操作表格和数据之前必须先说明是对哪个数据库进行操作</a:t>
            </a:r>
            <a:r>
              <a:rPr kumimoji="0" lang="zh-CN" altLang="en-US"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，先</a:t>
            </a:r>
            <a:r>
              <a:rPr kumimoji="0" lang="en-US" altLang="zh-CN"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use</a:t>
            </a:r>
            <a:r>
              <a:rPr kumimoji="0" lang="zh-CN" altLang="en-US"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库</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6297352" y="2183702"/>
            <a:ext cx="2566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数据定义语言概述</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nvSpPr>
        <p:spPr>
          <a:xfrm>
            <a:off x="5543793" y="1922092"/>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19" name="文本框 18"/>
          <p:cNvSpPr txBox="1">
            <a:spLocks noChangeArrowheads="1"/>
          </p:cNvSpPr>
          <p:nvPr/>
        </p:nvSpPr>
        <p:spPr bwMode="auto">
          <a:xfrm>
            <a:off x="6297352" y="4151186"/>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543793" y="3889576"/>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1" name="文本框 20"/>
          <p:cNvSpPr txBox="1">
            <a:spLocks noChangeArrowheads="1"/>
          </p:cNvSpPr>
          <p:nvPr/>
        </p:nvSpPr>
        <p:spPr bwMode="auto">
          <a:xfrm>
            <a:off x="6297352" y="5166170"/>
            <a:ext cx="37739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数据定义语言之表管理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543793" y="490456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3" name="文本框 2"/>
          <p:cNvSpPr txBox="1">
            <a:spLocks noChangeArrowheads="1"/>
          </p:cNvSpPr>
          <p:nvPr/>
        </p:nvSpPr>
        <p:spPr bwMode="auto">
          <a:xfrm>
            <a:off x="6297352" y="3173508"/>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SQL</a:t>
            </a:r>
            <a:r>
              <a:rPr lang="zh-CN" altLang="en-US" sz="2000" dirty="0">
                <a:solidFill>
                  <a:srgbClr val="187663"/>
                </a:solidFill>
                <a:latin typeface="微软雅黑" panose="020B0503020204020204" pitchFamily="34" charset="-122"/>
                <a:ea typeface="微软雅黑" panose="020B0503020204020204" pitchFamily="34" charset="-122"/>
              </a:rPr>
              <a:t>命名规定和规范</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43793" y="291189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16" name="文本框 15"/>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3.3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库管理：修改库</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文本框 16"/>
          <p:cNvSpPr txBox="1"/>
          <p:nvPr/>
        </p:nvSpPr>
        <p:spPr>
          <a:xfrm>
            <a:off x="870923" y="1381881"/>
            <a:ext cx="3513221" cy="307777"/>
          </a:xfrm>
          <a:prstGeom prst="rect">
            <a:avLst/>
          </a:prstGeom>
          <a:noFill/>
        </p:spPr>
        <p:txBody>
          <a:bodyPr wrap="square" rtlCol="0">
            <a:spAutoFit/>
          </a:bodyPr>
          <a:lstStyle/>
          <a:p>
            <a:r>
              <a:rPr lang="zh-CN" altLang="en-US" sz="1400" dirty="0"/>
              <a:t>方式</a:t>
            </a:r>
            <a:r>
              <a:rPr lang="en-US" altLang="zh-CN" sz="1400" dirty="0"/>
              <a:t>1</a:t>
            </a:r>
            <a:r>
              <a:rPr lang="zh-CN" altLang="en-US" sz="1400" dirty="0"/>
              <a:t>：修改库编码字符集</a:t>
            </a:r>
            <a:endParaRPr lang="zh-CN" altLang="en-US" sz="1400" dirty="0"/>
          </a:p>
        </p:txBody>
      </p:sp>
      <p:sp>
        <p:nvSpPr>
          <p:cNvPr id="18" name="矩形 17"/>
          <p:cNvSpPr/>
          <p:nvPr/>
        </p:nvSpPr>
        <p:spPr>
          <a:xfrm>
            <a:off x="913791" y="1750789"/>
            <a:ext cx="6107392" cy="7478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ALTER DATABASE </a:t>
            </a:r>
            <a:r>
              <a:rPr lang="zh-CN" altLang="en-US" sz="1050" dirty="0">
                <a:solidFill>
                  <a:schemeClr val="tx1">
                    <a:lumMod val="95000"/>
                    <a:lumOff val="5000"/>
                  </a:schemeClr>
                </a:solidFill>
              </a:rPr>
              <a:t>数据库名 </a:t>
            </a:r>
            <a:r>
              <a:rPr lang="en-US" altLang="zh-CN" sz="1050" dirty="0">
                <a:solidFill>
                  <a:schemeClr val="tx1">
                    <a:lumMod val="95000"/>
                    <a:lumOff val="5000"/>
                  </a:schemeClr>
                </a:solidFill>
              </a:rPr>
              <a:t>CHARACTER SET </a:t>
            </a:r>
            <a:r>
              <a:rPr lang="zh-CN" altLang="en-US" sz="1050" dirty="0">
                <a:solidFill>
                  <a:schemeClr val="tx1">
                    <a:lumMod val="95000"/>
                    <a:lumOff val="5000"/>
                  </a:schemeClr>
                </a:solidFill>
              </a:rPr>
              <a:t>字符集； </a:t>
            </a:r>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修改字符集</a:t>
            </a:r>
            <a:r>
              <a:rPr lang="en-US" altLang="zh-CN" sz="1050" dirty="0" err="1">
                <a:solidFill>
                  <a:schemeClr val="tx1">
                    <a:lumMod val="95000"/>
                    <a:lumOff val="5000"/>
                  </a:schemeClr>
                </a:solidFill>
              </a:rPr>
              <a:t>gbk</a:t>
            </a:r>
            <a:r>
              <a:rPr lang="en-US" altLang="zh-CN" sz="1050" dirty="0">
                <a:solidFill>
                  <a:schemeClr val="tx1">
                    <a:lumMod val="95000"/>
                    <a:lumOff val="5000"/>
                  </a:schemeClr>
                </a:solidFill>
              </a:rPr>
              <a:t> utf8</a:t>
            </a:r>
            <a:endParaRPr lang="en-US" altLang="zh-CN" sz="1050" dirty="0">
              <a:solidFill>
                <a:schemeClr val="tx1">
                  <a:lumMod val="95000"/>
                  <a:lumOff val="5000"/>
                </a:schemeClr>
              </a:solidFill>
            </a:endParaRPr>
          </a:p>
          <a:p>
            <a:r>
              <a:rPr lang="en-US" altLang="zh-CN" sz="1050" dirty="0">
                <a:solidFill>
                  <a:schemeClr val="tx1">
                    <a:lumMod val="95000"/>
                    <a:lumOff val="5000"/>
                  </a:schemeClr>
                </a:solidFill>
              </a:rPr>
              <a:t>ALTER DATABASE </a:t>
            </a:r>
            <a:r>
              <a:rPr lang="zh-CN" altLang="en-US" sz="1050" dirty="0">
                <a:solidFill>
                  <a:schemeClr val="tx1">
                    <a:lumMod val="95000"/>
                    <a:lumOff val="5000"/>
                  </a:schemeClr>
                </a:solidFill>
              </a:rPr>
              <a:t>数据库名</a:t>
            </a:r>
            <a:r>
              <a:rPr lang="en-US" altLang="zh-CN" sz="1050" dirty="0">
                <a:solidFill>
                  <a:schemeClr val="tx1">
                    <a:lumMod val="95000"/>
                    <a:lumOff val="5000"/>
                  </a:schemeClr>
                </a:solidFill>
              </a:rPr>
              <a:t> </a:t>
            </a:r>
            <a:r>
              <a:rPr lang="zh-CN" altLang="zh-CN" sz="1050" dirty="0">
                <a:solidFill>
                  <a:schemeClr val="tx1">
                    <a:lumMod val="95000"/>
                    <a:lumOff val="5000"/>
                  </a:schemeClr>
                </a:solidFill>
              </a:rPr>
              <a:t>COLLATE </a:t>
            </a:r>
            <a:r>
              <a:rPr lang="zh-CN" altLang="en-US" sz="1050" dirty="0">
                <a:solidFill>
                  <a:schemeClr val="tx1">
                    <a:lumMod val="95000"/>
                    <a:lumOff val="5000"/>
                  </a:schemeClr>
                </a:solidFill>
              </a:rPr>
              <a:t>排序方式</a:t>
            </a:r>
            <a:r>
              <a:rPr lang="zh-CN" altLang="zh-CN" sz="1050" dirty="0">
                <a:solidFill>
                  <a:schemeClr val="tx1">
                    <a:lumMod val="95000"/>
                    <a:lumOff val="5000"/>
                  </a:schemeClr>
                </a:solidFill>
              </a:rPr>
              <a:t>;</a:t>
            </a:r>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修改排序方式</a:t>
            </a:r>
            <a:endParaRPr lang="en-US" altLang="zh-CN" sz="1050" dirty="0">
              <a:solidFill>
                <a:schemeClr val="tx1">
                  <a:lumMod val="95000"/>
                  <a:lumOff val="5000"/>
                </a:schemeClr>
              </a:solidFill>
            </a:endParaRPr>
          </a:p>
          <a:p>
            <a:r>
              <a:rPr lang="en-US" altLang="zh-CN" sz="1050" dirty="0">
                <a:solidFill>
                  <a:schemeClr val="tx1">
                    <a:lumMod val="95000"/>
                    <a:lumOff val="5000"/>
                  </a:schemeClr>
                </a:solidFill>
              </a:rPr>
              <a:t>ALTER DATABASE </a:t>
            </a:r>
            <a:r>
              <a:rPr lang="zh-CN" altLang="en-US" sz="1050" dirty="0">
                <a:solidFill>
                  <a:schemeClr val="tx1">
                    <a:lumMod val="95000"/>
                    <a:lumOff val="5000"/>
                  </a:schemeClr>
                </a:solidFill>
              </a:rPr>
              <a:t>数据库名 </a:t>
            </a:r>
            <a:r>
              <a:rPr lang="en-US" altLang="zh-CN" sz="1050" dirty="0">
                <a:solidFill>
                  <a:schemeClr val="tx1">
                    <a:lumMod val="95000"/>
                    <a:lumOff val="5000"/>
                  </a:schemeClr>
                </a:solidFill>
              </a:rPr>
              <a:t>CHARACTER SET </a:t>
            </a:r>
            <a:r>
              <a:rPr lang="zh-CN" altLang="en-US" sz="1050" dirty="0">
                <a:solidFill>
                  <a:schemeClr val="tx1">
                    <a:lumMod val="95000"/>
                    <a:lumOff val="5000"/>
                  </a:schemeClr>
                </a:solidFill>
              </a:rPr>
              <a:t>字符集 </a:t>
            </a:r>
            <a:r>
              <a:rPr lang="zh-CN" altLang="zh-CN" sz="1050" dirty="0">
                <a:solidFill>
                  <a:schemeClr val="tx1">
                    <a:lumMod val="95000"/>
                    <a:lumOff val="5000"/>
                  </a:schemeClr>
                </a:solidFill>
              </a:rPr>
              <a:t>COLLATE</a:t>
            </a:r>
            <a:r>
              <a:rPr lang="en-US" altLang="zh-CN" sz="1050" dirty="0">
                <a:solidFill>
                  <a:schemeClr val="tx1">
                    <a:lumMod val="95000"/>
                    <a:lumOff val="5000"/>
                  </a:schemeClr>
                </a:solidFill>
              </a:rPr>
              <a:t> </a:t>
            </a:r>
            <a:r>
              <a:rPr lang="zh-CN" altLang="en-US" sz="1050" dirty="0">
                <a:solidFill>
                  <a:schemeClr val="tx1">
                    <a:lumMod val="95000"/>
                    <a:lumOff val="5000"/>
                  </a:schemeClr>
                </a:solidFill>
              </a:rPr>
              <a:t>排序方式</a:t>
            </a:r>
            <a:r>
              <a:rPr lang="zh-CN" altLang="zh-CN" sz="1050" dirty="0">
                <a:solidFill>
                  <a:schemeClr val="tx1">
                    <a:lumMod val="95000"/>
                    <a:lumOff val="5000"/>
                  </a:schemeClr>
                </a:solidFill>
              </a:rPr>
              <a:t>;</a:t>
            </a:r>
            <a:r>
              <a:rPr lang="en-US" altLang="zh-CN" sz="1050" dirty="0">
                <a:solidFill>
                  <a:schemeClr val="tx1">
                    <a:lumMod val="95000"/>
                    <a:lumOff val="5000"/>
                  </a:schemeClr>
                </a:solidFill>
              </a:rPr>
              <a:t> # </a:t>
            </a:r>
            <a:r>
              <a:rPr lang="zh-CN" altLang="en-US" sz="1050" dirty="0">
                <a:solidFill>
                  <a:schemeClr val="tx1">
                    <a:lumMod val="95000"/>
                    <a:lumOff val="5000"/>
                  </a:schemeClr>
                </a:solidFill>
              </a:rPr>
              <a:t>修改字符集和排序方式</a:t>
            </a:r>
            <a:endParaRPr lang="zh-CN" altLang="zh-CN" sz="1050" dirty="0">
              <a:solidFill>
                <a:schemeClr val="tx1">
                  <a:lumMod val="95000"/>
                  <a:lumOff val="5000"/>
                </a:schemeClr>
              </a:solidFill>
            </a:endParaRPr>
          </a:p>
        </p:txBody>
      </p:sp>
      <p:sp>
        <p:nvSpPr>
          <p:cNvPr id="20" name="文本框 19"/>
          <p:cNvSpPr txBox="1"/>
          <p:nvPr/>
        </p:nvSpPr>
        <p:spPr>
          <a:xfrm>
            <a:off x="870922" y="2699083"/>
            <a:ext cx="6107393" cy="646331"/>
          </a:xfrm>
          <a:prstGeom prst="rect">
            <a:avLst/>
          </a:prstGeom>
          <a:noFill/>
        </p:spPr>
        <p:txBody>
          <a:bodyPr wrap="square">
            <a:spAutoFit/>
          </a:bodyPr>
          <a:lstStyle/>
          <a:p>
            <a:pPr eaLnBrk="0" fontAlgn="base" hangingPunct="0">
              <a:spcBef>
                <a:spcPct val="0"/>
              </a:spcBef>
              <a:spcAft>
                <a:spcPct val="0"/>
              </a:spcAft>
            </a:pPr>
            <a:r>
              <a:rPr kumimoji="0" lang="zh-CN" altLang="zh-CN" sz="12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注意：</a:t>
            </a:r>
            <a:endParaRPr kumimoji="0" lang="en-US" altLang="zh-CN" sz="12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a:p>
            <a:pPr eaLnBrk="0" fontAlgn="base" hangingPunct="0">
              <a:spcBef>
                <a:spcPct val="0"/>
              </a:spcBef>
              <a:spcAft>
                <a:spcPct val="0"/>
              </a:spcAft>
            </a:pPr>
            <a:r>
              <a:rPr kumimoji="0" lang="zh-CN" altLang="zh-CN"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DATABASE 不能改名。一些可视化工具可以改名，它是建新库，把所有表复制到新库，再删旧库完成的。</a:t>
            </a:r>
            <a:endParaRPr kumimoji="0" lang="en-US" altLang="zh-CN"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 name="文本框 1"/>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3.4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库管理：删除库</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 name="文本框 2"/>
          <p:cNvSpPr txBox="1"/>
          <p:nvPr/>
        </p:nvSpPr>
        <p:spPr>
          <a:xfrm>
            <a:off x="870923" y="1259119"/>
            <a:ext cx="5730240" cy="276999"/>
          </a:xfrm>
          <a:prstGeom prst="rect">
            <a:avLst/>
          </a:prstGeom>
          <a:noFill/>
        </p:spPr>
        <p:txBody>
          <a:bodyPr wrap="square" rtlCol="0">
            <a:spAutoFit/>
          </a:bodyPr>
          <a:lstStyle/>
          <a:p>
            <a:r>
              <a:rPr lang="zh-CN" altLang="en-US" sz="1200" dirty="0">
                <a:solidFill>
                  <a:srgbClr val="FF0000"/>
                </a:solidFill>
                <a:latin typeface="+mn-ea"/>
              </a:rPr>
              <a:t>删除数据库前要三思，是不是有刁民要害朕，确认好再删除，否则真要提桶跑路！！</a:t>
            </a:r>
            <a:endParaRPr lang="zh-CN" altLang="en-US" sz="1200" dirty="0">
              <a:solidFill>
                <a:srgbClr val="FF0000"/>
              </a:solidFill>
              <a:latin typeface="+mn-ea"/>
            </a:endParaRPr>
          </a:p>
        </p:txBody>
      </p:sp>
      <p:sp>
        <p:nvSpPr>
          <p:cNvPr id="4" name="文本框 3"/>
          <p:cNvSpPr txBox="1"/>
          <p:nvPr/>
        </p:nvSpPr>
        <p:spPr>
          <a:xfrm>
            <a:off x="870924" y="1527425"/>
            <a:ext cx="3513221" cy="307777"/>
          </a:xfrm>
          <a:prstGeom prst="rect">
            <a:avLst/>
          </a:prstGeom>
          <a:noFill/>
        </p:spPr>
        <p:txBody>
          <a:bodyPr wrap="square" rtlCol="0">
            <a:spAutoFit/>
          </a:bodyPr>
          <a:lstStyle/>
          <a:p>
            <a:r>
              <a:rPr lang="zh-CN" altLang="en-US" sz="1400" dirty="0"/>
              <a:t>方式</a:t>
            </a:r>
            <a:r>
              <a:rPr lang="en-US" altLang="zh-CN" sz="1400" dirty="0"/>
              <a:t>1</a:t>
            </a:r>
            <a:r>
              <a:rPr lang="zh-CN" altLang="en-US" sz="1400" dirty="0"/>
              <a:t>：直接删除库</a:t>
            </a:r>
            <a:endParaRPr lang="zh-CN" altLang="en-US" sz="1400" dirty="0"/>
          </a:p>
        </p:txBody>
      </p:sp>
      <p:sp>
        <p:nvSpPr>
          <p:cNvPr id="5" name="文本框 4"/>
          <p:cNvSpPr txBox="1"/>
          <p:nvPr/>
        </p:nvSpPr>
        <p:spPr>
          <a:xfrm>
            <a:off x="870924" y="2260724"/>
            <a:ext cx="3900319" cy="307777"/>
          </a:xfrm>
          <a:prstGeom prst="rect">
            <a:avLst/>
          </a:prstGeom>
          <a:noFill/>
        </p:spPr>
        <p:txBody>
          <a:bodyPr wrap="square" rtlCol="0">
            <a:spAutoFit/>
          </a:bodyPr>
          <a:lstStyle/>
          <a:p>
            <a:r>
              <a:rPr lang="zh-CN" altLang="en-US" sz="1400" dirty="0"/>
              <a:t>方式</a:t>
            </a:r>
            <a:r>
              <a:rPr lang="en-US" altLang="zh-CN" sz="1400" dirty="0"/>
              <a:t>2</a:t>
            </a:r>
            <a:r>
              <a:rPr lang="zh-CN" altLang="en-US" sz="1400" dirty="0"/>
              <a:t>：判断并删除库（推荐）</a:t>
            </a:r>
            <a:endParaRPr lang="zh-CN" altLang="en-US" sz="1400" dirty="0"/>
          </a:p>
        </p:txBody>
      </p:sp>
      <p:sp>
        <p:nvSpPr>
          <p:cNvPr id="6" name="矩形 5"/>
          <p:cNvSpPr/>
          <p:nvPr/>
        </p:nvSpPr>
        <p:spPr>
          <a:xfrm>
            <a:off x="913792" y="1858811"/>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DROP DATABASE </a:t>
            </a:r>
            <a:r>
              <a:rPr lang="zh-CN" altLang="en-US" sz="1050" dirty="0">
                <a:solidFill>
                  <a:schemeClr val="tx1">
                    <a:lumMod val="95000"/>
                    <a:lumOff val="5000"/>
                  </a:schemeClr>
                </a:solidFill>
              </a:rPr>
              <a:t>数据库名</a:t>
            </a:r>
            <a:r>
              <a:rPr lang="en-US" altLang="zh-CN" sz="1050" dirty="0">
                <a:solidFill>
                  <a:schemeClr val="tx1">
                    <a:lumMod val="95000"/>
                    <a:lumOff val="5000"/>
                  </a:schemeClr>
                </a:solidFill>
              </a:rPr>
              <a:t>;</a:t>
            </a:r>
            <a:endParaRPr lang="zh-CN" altLang="en-US" sz="1050" dirty="0">
              <a:solidFill>
                <a:schemeClr val="tx1">
                  <a:lumMod val="95000"/>
                  <a:lumOff val="5000"/>
                </a:schemeClr>
              </a:solidFill>
            </a:endParaRPr>
          </a:p>
        </p:txBody>
      </p:sp>
      <p:sp>
        <p:nvSpPr>
          <p:cNvPr id="7" name="矩形 6"/>
          <p:cNvSpPr/>
          <p:nvPr/>
        </p:nvSpPr>
        <p:spPr>
          <a:xfrm>
            <a:off x="913792" y="2592739"/>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DROP DATABASE IF EXISTS </a:t>
            </a:r>
            <a:r>
              <a:rPr lang="zh-CN" altLang="en-US" sz="1050" dirty="0">
                <a:solidFill>
                  <a:schemeClr val="tx1">
                    <a:lumMod val="95000"/>
                    <a:lumOff val="5000"/>
                  </a:schemeClr>
                </a:solidFill>
              </a:rPr>
              <a:t>数据库名</a:t>
            </a:r>
            <a:r>
              <a:rPr lang="en-US" altLang="zh-CN" sz="1050" dirty="0">
                <a:solidFill>
                  <a:schemeClr val="tx1">
                    <a:lumMod val="95000"/>
                    <a:lumOff val="5000"/>
                  </a:schemeClr>
                </a:solidFill>
              </a:rPr>
              <a:t>;</a:t>
            </a:r>
            <a:endParaRPr lang="zh-CN" altLang="en-US" sz="1050" dirty="0">
              <a:solidFill>
                <a:schemeClr val="tx1">
                  <a:lumMod val="95000"/>
                  <a:lumOff val="5000"/>
                </a:schemeClr>
              </a:solidFill>
            </a:endParaRPr>
          </a:p>
        </p:txBody>
      </p:sp>
      <p:pic>
        <p:nvPicPr>
          <p:cNvPr id="8" name="图片 7"/>
          <p:cNvPicPr>
            <a:picLocks noChangeAspect="1"/>
          </p:cNvPicPr>
          <p:nvPr/>
        </p:nvPicPr>
        <p:blipFill>
          <a:blip r:embed="rId1"/>
          <a:stretch>
            <a:fillRect/>
          </a:stretch>
        </p:blipFill>
        <p:spPr>
          <a:xfrm>
            <a:off x="6938698" y="1545545"/>
            <a:ext cx="2117195" cy="20217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9" name="文本框 8"/>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3.5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库管理实战练习</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0" name="文本框 9"/>
          <p:cNvSpPr txBox="1"/>
          <p:nvPr/>
        </p:nvSpPr>
        <p:spPr>
          <a:xfrm>
            <a:off x="870924" y="1359274"/>
            <a:ext cx="10420853" cy="723275"/>
          </a:xfrm>
          <a:prstGeom prst="rect">
            <a:avLst/>
          </a:prstGeom>
          <a:noFill/>
        </p:spPr>
        <p:txBody>
          <a:bodyPr wrap="square" rtlCol="0">
            <a:spAutoFit/>
          </a:bodyPr>
          <a:lstStyle/>
          <a:p>
            <a:r>
              <a:rPr lang="zh-CN" altLang="en-US" sz="1400" b="1" dirty="0">
                <a:solidFill>
                  <a:srgbClr val="FE840F"/>
                </a:solidFill>
              </a:rPr>
              <a:t>场景</a:t>
            </a:r>
            <a:r>
              <a:rPr lang="en-US" altLang="zh-CN" sz="1400" b="1" dirty="0">
                <a:solidFill>
                  <a:srgbClr val="FE840F"/>
                </a:solidFill>
              </a:rPr>
              <a:t>1</a:t>
            </a:r>
            <a:r>
              <a:rPr lang="zh-CN" altLang="en-US" sz="1400" b="1" dirty="0">
                <a:solidFill>
                  <a:srgbClr val="FE840F"/>
                </a:solidFill>
              </a:rPr>
              <a:t>：</a:t>
            </a:r>
            <a:endParaRPr lang="en-US" altLang="zh-CN" sz="1400" b="1" dirty="0">
              <a:solidFill>
                <a:srgbClr val="FE840F"/>
              </a:solidFill>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chemeClr val="tx1"/>
                </a:solidFill>
                <a:effectLst/>
                <a:latin typeface="Arial" panose="020B0604020202020204" pitchFamily="34" charset="0"/>
              </a:rPr>
              <a:t>假设你正在为一个多语言的博客平台设计数据库。你需要创建一个名为 </a:t>
            </a:r>
            <a:r>
              <a:rPr kumimoji="0" lang="zh-CN" altLang="zh-CN" sz="1300" b="0" i="0" u="none" strike="noStrike" cap="none" normalizeH="0" baseline="0" dirty="0">
                <a:ln>
                  <a:noFill/>
                </a:ln>
                <a:solidFill>
                  <a:schemeClr val="tx1"/>
                </a:solidFill>
                <a:effectLst/>
                <a:latin typeface="Arial Unicode MS"/>
              </a:rPr>
              <a:t>blog_platform</a:t>
            </a:r>
            <a:r>
              <a:rPr kumimoji="0" lang="zh-CN" altLang="zh-CN" sz="1300" b="0" i="0" u="none" strike="noStrike" cap="none" normalizeH="0" baseline="0" dirty="0">
                <a:ln>
                  <a:noFill/>
                </a:ln>
                <a:solidFill>
                  <a:schemeClr val="tx1"/>
                </a:solidFill>
                <a:effectLst/>
              </a:rPr>
              <a:t> 的数据库，支持存储多语言的文章和评论。由于博客平台可能包含来自不同语言的用户，你决定使用 </a:t>
            </a:r>
            <a:r>
              <a:rPr lang="en-US" altLang="zh-CN" sz="1400" b="0" i="0" dirty="0">
                <a:solidFill>
                  <a:srgbClr val="7FB421"/>
                </a:solidFill>
                <a:effectLst/>
                <a:latin typeface="Courier New" panose="02070309020205020404" pitchFamily="49" charset="0"/>
              </a:rPr>
              <a:t>utf8mb4</a:t>
            </a:r>
            <a:r>
              <a:rPr kumimoji="0" lang="zh-CN" altLang="zh-CN" sz="1300" b="0" i="0" u="none" strike="noStrike" cap="none" normalizeH="0" baseline="0" dirty="0">
                <a:ln>
                  <a:noFill/>
                </a:ln>
                <a:solidFill>
                  <a:schemeClr val="tx1"/>
                </a:solidFill>
                <a:effectLst/>
              </a:rPr>
              <a:t>字符集，</a:t>
            </a:r>
            <a:r>
              <a:rPr lang="zh-CN" altLang="en-US" sz="1300" dirty="0"/>
              <a:t>排序方式选择默认值，</a:t>
            </a:r>
            <a:r>
              <a:rPr kumimoji="0" lang="zh-CN" altLang="zh-CN" sz="1300" b="0" i="0" u="none" strike="noStrike" cap="none" normalizeH="0" baseline="0" dirty="0">
                <a:ln>
                  <a:noFill/>
                </a:ln>
                <a:solidFill>
                  <a:schemeClr val="tx1"/>
                </a:solidFill>
                <a:effectLst/>
              </a:rPr>
              <a:t>以支持广泛的 Unicode 字符。</a:t>
            </a:r>
            <a:endParaRPr kumimoji="0" lang="zh-CN" altLang="zh-CN" sz="1300" b="0" i="0" u="none" strike="noStrike" cap="none" normalizeH="0" baseline="0" dirty="0">
              <a:ln>
                <a:noFill/>
              </a:ln>
              <a:solidFill>
                <a:schemeClr val="tx1"/>
              </a:solidFill>
              <a:effectLst/>
              <a:latin typeface="Arial" panose="020B0604020202020204" pitchFamily="34" charset="0"/>
            </a:endParaRPr>
          </a:p>
        </p:txBody>
      </p:sp>
      <p:sp>
        <p:nvSpPr>
          <p:cNvPr id="11" name="文本框 10"/>
          <p:cNvSpPr txBox="1"/>
          <p:nvPr/>
        </p:nvSpPr>
        <p:spPr>
          <a:xfrm>
            <a:off x="870923" y="2331127"/>
            <a:ext cx="10420853" cy="523220"/>
          </a:xfrm>
          <a:prstGeom prst="rect">
            <a:avLst/>
          </a:prstGeom>
          <a:noFill/>
        </p:spPr>
        <p:txBody>
          <a:bodyPr wrap="square" rtlCol="0">
            <a:spAutoFit/>
          </a:bodyPr>
          <a:lstStyle/>
          <a:p>
            <a:r>
              <a:rPr lang="zh-CN" altLang="en-US" sz="1400" b="1" dirty="0">
                <a:solidFill>
                  <a:srgbClr val="FE840F"/>
                </a:solidFill>
              </a:rPr>
              <a:t>场景</a:t>
            </a:r>
            <a:r>
              <a:rPr lang="en-US" altLang="zh-CN" sz="1400" b="1" dirty="0">
                <a:solidFill>
                  <a:srgbClr val="FE840F"/>
                </a:solidFill>
              </a:rPr>
              <a:t>2</a:t>
            </a:r>
            <a:r>
              <a:rPr lang="zh-CN" altLang="en-US" sz="1400" b="1" dirty="0">
                <a:solidFill>
                  <a:srgbClr val="FE840F"/>
                </a:solidFill>
              </a:rPr>
              <a:t>：</a:t>
            </a:r>
            <a:endParaRPr lang="en-US" altLang="zh-CN" sz="1400" b="1" dirty="0">
              <a:solidFill>
                <a:srgbClr val="FE840F"/>
              </a:solidFill>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sz="1300" dirty="0">
                <a:latin typeface="Arial" panose="020B0604020202020204" pitchFamily="34" charset="0"/>
              </a:rPr>
              <a:t>查看数据库字符集和排序规则</a:t>
            </a:r>
            <a:endParaRPr lang="zh-CN" altLang="zh-CN" sz="1300" dirty="0">
              <a:latin typeface="Arial" panose="020B0604020202020204" pitchFamily="34" charset="0"/>
            </a:endParaRPr>
          </a:p>
        </p:txBody>
      </p:sp>
      <p:sp>
        <p:nvSpPr>
          <p:cNvPr id="12" name="文本框 11"/>
          <p:cNvSpPr txBox="1"/>
          <p:nvPr/>
        </p:nvSpPr>
        <p:spPr>
          <a:xfrm>
            <a:off x="870922" y="3118314"/>
            <a:ext cx="10420853" cy="523220"/>
          </a:xfrm>
          <a:prstGeom prst="rect">
            <a:avLst/>
          </a:prstGeom>
          <a:noFill/>
        </p:spPr>
        <p:txBody>
          <a:bodyPr wrap="square" rtlCol="0">
            <a:spAutoFit/>
          </a:bodyPr>
          <a:lstStyle/>
          <a:p>
            <a:r>
              <a:rPr lang="zh-CN" altLang="en-US" sz="1400" b="1" dirty="0">
                <a:solidFill>
                  <a:srgbClr val="FE840F"/>
                </a:solidFill>
              </a:rPr>
              <a:t>场景</a:t>
            </a:r>
            <a:r>
              <a:rPr lang="en-US" altLang="zh-CN" sz="1400" b="1" dirty="0">
                <a:solidFill>
                  <a:srgbClr val="FE840F"/>
                </a:solidFill>
              </a:rPr>
              <a:t>3</a:t>
            </a:r>
            <a:r>
              <a:rPr lang="zh-CN" altLang="en-US" sz="1400" b="1" dirty="0">
                <a:solidFill>
                  <a:srgbClr val="FE840F"/>
                </a:solidFill>
              </a:rPr>
              <a:t>：</a:t>
            </a:r>
            <a:endParaRPr lang="en-US" altLang="zh-CN" sz="1400" b="1" dirty="0">
              <a:solidFill>
                <a:srgbClr val="FE840F"/>
              </a:solidFill>
            </a:endParaRPr>
          </a:p>
          <a:p>
            <a:pPr eaLnBrk="0" fontAlgn="base" hangingPunct="0">
              <a:spcBef>
                <a:spcPct val="0"/>
              </a:spcBef>
              <a:spcAft>
                <a:spcPct val="0"/>
              </a:spcAft>
            </a:pPr>
            <a:r>
              <a:rPr lang="zh-CN" altLang="zh-CN" sz="1300" dirty="0">
                <a:latin typeface="Arial" panose="020B0604020202020204" pitchFamily="34" charset="0"/>
              </a:rPr>
              <a:t>假设在后续的发展中，你决定将</a:t>
            </a:r>
            <a:r>
              <a:rPr lang="zh-CN" altLang="en-US" sz="1300" dirty="0">
                <a:latin typeface="Arial" panose="020B0604020202020204" pitchFamily="34" charset="0"/>
              </a:rPr>
              <a:t>排序方式</a:t>
            </a:r>
            <a:r>
              <a:rPr lang="zh-CN" altLang="zh-CN" sz="1300" dirty="0">
                <a:latin typeface="Arial" panose="020B0604020202020204" pitchFamily="34" charset="0"/>
              </a:rPr>
              <a:t>修改为 </a:t>
            </a:r>
            <a:r>
              <a:rPr lang="en-US" altLang="zh-CN" sz="1400" b="0" i="0" dirty="0">
                <a:solidFill>
                  <a:srgbClr val="7FB421"/>
                </a:solidFill>
                <a:effectLst/>
                <a:latin typeface="Courier New" panose="02070309020205020404" pitchFamily="49" charset="0"/>
              </a:rPr>
              <a:t>utf8mb4_0900_as_cs</a:t>
            </a:r>
            <a:r>
              <a:rPr lang="zh-CN" altLang="zh-CN" sz="1300" dirty="0">
                <a:latin typeface="Arial" panose="020B0604020202020204" pitchFamily="34" charset="0"/>
              </a:rPr>
              <a:t>，以实现大小写敏感的比较。</a:t>
            </a:r>
            <a:endParaRPr lang="zh-CN" altLang="zh-CN" sz="1300" dirty="0">
              <a:latin typeface="Arial" panose="020B0604020202020204" pitchFamily="34" charset="0"/>
            </a:endParaRPr>
          </a:p>
        </p:txBody>
      </p:sp>
      <p:sp>
        <p:nvSpPr>
          <p:cNvPr id="13" name="文本框 12"/>
          <p:cNvSpPr txBox="1"/>
          <p:nvPr/>
        </p:nvSpPr>
        <p:spPr>
          <a:xfrm>
            <a:off x="870921" y="3924095"/>
            <a:ext cx="10420853" cy="523220"/>
          </a:xfrm>
          <a:prstGeom prst="rect">
            <a:avLst/>
          </a:prstGeom>
          <a:noFill/>
        </p:spPr>
        <p:txBody>
          <a:bodyPr wrap="square" rtlCol="0">
            <a:spAutoFit/>
          </a:bodyPr>
          <a:lstStyle/>
          <a:p>
            <a:r>
              <a:rPr lang="zh-CN" altLang="en-US" sz="1400" b="1" dirty="0">
                <a:solidFill>
                  <a:srgbClr val="FE840F"/>
                </a:solidFill>
              </a:rPr>
              <a:t>场景</a:t>
            </a:r>
            <a:r>
              <a:rPr lang="en-US" altLang="zh-CN" sz="1400" b="1" dirty="0">
                <a:solidFill>
                  <a:srgbClr val="FE840F"/>
                </a:solidFill>
              </a:rPr>
              <a:t>4</a:t>
            </a:r>
            <a:r>
              <a:rPr lang="zh-CN" altLang="en-US" sz="1400" b="1" dirty="0">
                <a:solidFill>
                  <a:srgbClr val="FE840F"/>
                </a:solidFill>
              </a:rPr>
              <a:t>：</a:t>
            </a:r>
            <a:endParaRPr lang="en-US" altLang="zh-CN" sz="1400" b="1" dirty="0">
              <a:solidFill>
                <a:srgbClr val="FE840F"/>
              </a:solidFill>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sz="1300" dirty="0">
                <a:latin typeface="Arial" panose="020B0604020202020204" pitchFamily="34" charset="0"/>
              </a:rPr>
              <a:t>查看修改后数据库字符集和排序规则</a:t>
            </a:r>
            <a:endParaRPr lang="zh-CN" altLang="zh-CN" sz="1300" dirty="0">
              <a:latin typeface="Arial" panose="020B0604020202020204" pitchFamily="34" charset="0"/>
            </a:endParaRPr>
          </a:p>
        </p:txBody>
      </p:sp>
      <p:sp>
        <p:nvSpPr>
          <p:cNvPr id="14" name="文本框 13"/>
          <p:cNvSpPr txBox="1"/>
          <p:nvPr/>
        </p:nvSpPr>
        <p:spPr>
          <a:xfrm>
            <a:off x="870920" y="4677299"/>
            <a:ext cx="10420853" cy="523220"/>
          </a:xfrm>
          <a:prstGeom prst="rect">
            <a:avLst/>
          </a:prstGeom>
          <a:noFill/>
        </p:spPr>
        <p:txBody>
          <a:bodyPr wrap="square" rtlCol="0">
            <a:spAutoFit/>
          </a:bodyPr>
          <a:lstStyle/>
          <a:p>
            <a:r>
              <a:rPr lang="zh-CN" altLang="en-US" sz="1400" b="1" dirty="0">
                <a:solidFill>
                  <a:srgbClr val="FE840F"/>
                </a:solidFill>
              </a:rPr>
              <a:t>场景</a:t>
            </a:r>
            <a:r>
              <a:rPr lang="en-US" altLang="zh-CN" sz="1400" b="1" dirty="0">
                <a:solidFill>
                  <a:srgbClr val="FE840F"/>
                </a:solidFill>
              </a:rPr>
              <a:t>5</a:t>
            </a:r>
            <a:r>
              <a:rPr lang="zh-CN" altLang="en-US" sz="1400" b="1" dirty="0">
                <a:solidFill>
                  <a:srgbClr val="FE840F"/>
                </a:solidFill>
              </a:rPr>
              <a:t>：</a:t>
            </a:r>
            <a:endParaRPr lang="en-US" altLang="zh-CN" sz="1400" b="1" dirty="0">
              <a:solidFill>
                <a:srgbClr val="FE840F"/>
              </a:solidFill>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sz="1300" dirty="0">
                <a:latin typeface="Arial" panose="020B0604020202020204" pitchFamily="34" charset="0"/>
              </a:rPr>
              <a:t>项目惨遭放弃，需要删除项目库，并且跑路</a:t>
            </a:r>
            <a:endParaRPr lang="zh-CN" altLang="zh-CN" sz="1300" dirty="0">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6297352" y="2183702"/>
            <a:ext cx="2566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数据定义语言概述</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nvSpPr>
        <p:spPr>
          <a:xfrm>
            <a:off x="5543793" y="1922092"/>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19" name="文本框 18"/>
          <p:cNvSpPr txBox="1">
            <a:spLocks noChangeArrowheads="1"/>
          </p:cNvSpPr>
          <p:nvPr/>
        </p:nvSpPr>
        <p:spPr bwMode="auto">
          <a:xfrm>
            <a:off x="6297352" y="4151186"/>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543793" y="3889576"/>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1" name="文本框 20"/>
          <p:cNvSpPr txBox="1">
            <a:spLocks noChangeArrowheads="1"/>
          </p:cNvSpPr>
          <p:nvPr/>
        </p:nvSpPr>
        <p:spPr bwMode="auto">
          <a:xfrm>
            <a:off x="6297352" y="5166170"/>
            <a:ext cx="37739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数据定义语言之表管理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543793" y="490456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3" name="文本框 2"/>
          <p:cNvSpPr txBox="1">
            <a:spLocks noChangeArrowheads="1"/>
          </p:cNvSpPr>
          <p:nvPr/>
        </p:nvSpPr>
        <p:spPr bwMode="auto">
          <a:xfrm>
            <a:off x="6297352" y="3173508"/>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SQL</a:t>
            </a:r>
            <a:r>
              <a:rPr lang="zh-CN" altLang="en-US" sz="2000" dirty="0">
                <a:solidFill>
                  <a:srgbClr val="187663"/>
                </a:solidFill>
                <a:latin typeface="微软雅黑" panose="020B0503020204020204" pitchFamily="34" charset="-122"/>
                <a:ea typeface="微软雅黑" panose="020B0503020204020204" pitchFamily="34" charset="-122"/>
              </a:rPr>
              <a:t>命名规定和规范</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43793" y="291189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4" y="3038455"/>
            <a:ext cx="41975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rPr>
              <a:t>数据定义语言之表管理</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创建库</a:t>
            </a:r>
            <a:r>
              <a:rPr lang="en-US" altLang="zh-CN" sz="1500" b="1" dirty="0">
                <a:solidFill>
                  <a:srgbClr val="E39925"/>
                </a:solidFill>
                <a:latin typeface="Open Sans" panose="020B0606030504020204" pitchFamily="34" charset="0"/>
                <a:cs typeface="Open Sans" panose="020B0606030504020204" pitchFamily="34" charset="0"/>
              </a:rPr>
              <a:t>VS</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9" name="文本框 18"/>
          <p:cNvSpPr txBox="1"/>
          <p:nvPr/>
        </p:nvSpPr>
        <p:spPr>
          <a:xfrm>
            <a:off x="2313210" y="1767279"/>
            <a:ext cx="5730240" cy="276999"/>
          </a:xfrm>
          <a:prstGeom prst="rect">
            <a:avLst/>
          </a:prstGeom>
          <a:noFill/>
        </p:spPr>
        <p:txBody>
          <a:bodyPr wrap="square" rtlCol="0">
            <a:spAutoFit/>
          </a:bodyPr>
          <a:lstStyle/>
          <a:p>
            <a:r>
              <a:rPr lang="zh-CN" altLang="en-US" sz="1200" b="1" dirty="0">
                <a:solidFill>
                  <a:schemeClr val="accent6">
                    <a:lumMod val="75000"/>
                  </a:schemeClr>
                </a:solidFill>
                <a:latin typeface="+mn-ea"/>
              </a:rPr>
              <a:t>创建库</a:t>
            </a:r>
            <a:r>
              <a:rPr lang="zh-CN" altLang="en-US" sz="1200" dirty="0">
                <a:solidFill>
                  <a:schemeClr val="accent6">
                    <a:lumMod val="75000"/>
                  </a:schemeClr>
                </a:solidFill>
                <a:latin typeface="+mn-ea"/>
              </a:rPr>
              <a:t>，相当于创建一个</a:t>
            </a:r>
            <a:r>
              <a:rPr lang="en-US" altLang="zh-CN" sz="1200" dirty="0">
                <a:solidFill>
                  <a:schemeClr val="accent6">
                    <a:lumMod val="75000"/>
                  </a:schemeClr>
                </a:solidFill>
                <a:latin typeface="+mn-ea"/>
              </a:rPr>
              <a:t>excel</a:t>
            </a:r>
            <a:r>
              <a:rPr lang="zh-CN" altLang="en-US" sz="1200" dirty="0">
                <a:solidFill>
                  <a:schemeClr val="accent6">
                    <a:lumMod val="75000"/>
                  </a:schemeClr>
                </a:solidFill>
                <a:latin typeface="+mn-ea"/>
              </a:rPr>
              <a:t>表格文件，我们只需要指定</a:t>
            </a:r>
            <a:r>
              <a:rPr lang="zh-CN" altLang="en-US" sz="1200" b="1" dirty="0">
                <a:solidFill>
                  <a:srgbClr val="DD1A23"/>
                </a:solidFill>
                <a:latin typeface="+mn-ea"/>
              </a:rPr>
              <a:t>库名和字符集</a:t>
            </a:r>
            <a:r>
              <a:rPr lang="zh-CN" altLang="en-US" sz="1200" dirty="0">
                <a:solidFill>
                  <a:schemeClr val="accent6">
                    <a:lumMod val="75000"/>
                  </a:schemeClr>
                </a:solidFill>
                <a:latin typeface="+mn-ea"/>
              </a:rPr>
              <a:t>即可！！</a:t>
            </a:r>
            <a:endParaRPr lang="zh-CN" altLang="en-US" sz="1200" dirty="0">
              <a:solidFill>
                <a:schemeClr val="accent6">
                  <a:lumMod val="75000"/>
                </a:schemeClr>
              </a:solidFill>
              <a:latin typeface="+mn-ea"/>
            </a:endParaRPr>
          </a:p>
        </p:txBody>
      </p:sp>
      <p:sp>
        <p:nvSpPr>
          <p:cNvPr id="37" name="矩形 36"/>
          <p:cNvSpPr/>
          <p:nvPr/>
        </p:nvSpPr>
        <p:spPr>
          <a:xfrm>
            <a:off x="1096976" y="3948558"/>
            <a:ext cx="5452679" cy="1782019"/>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 </a:t>
            </a:r>
            <a:r>
              <a:rPr kumimoji="0" lang="zh-CN" altLang="zh-CN" sz="1100" b="0" i="0" u="none" strike="noStrike" cap="none" normalizeH="0" baseline="0" dirty="0">
                <a:ln>
                  <a:noFill/>
                </a:ln>
                <a:solidFill>
                  <a:schemeClr val="accent6">
                    <a:lumMod val="75000"/>
                  </a:schemeClr>
                </a:solidFill>
                <a:effectLst/>
                <a:latin typeface="+mn-ea"/>
              </a:rPr>
              <a:t>posts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post_id </a:t>
            </a:r>
            <a:r>
              <a:rPr kumimoji="0" lang="zh-CN" altLang="zh-CN" sz="1100" b="0" i="0" u="none" strike="noStrike" cap="none" normalizeH="0" baseline="0" dirty="0">
                <a:ln>
                  <a:noFill/>
                </a:ln>
                <a:solidFill>
                  <a:srgbClr val="7030A0"/>
                </a:solidFill>
                <a:effectLst/>
                <a:latin typeface="+mn-ea"/>
              </a:rPr>
              <a:t>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AUTO_INCREMENT </a:t>
            </a:r>
            <a:r>
              <a:rPr kumimoji="0" lang="zh-CN" altLang="zh-CN" sz="1100" b="0" i="0" u="none" strike="noStrike" cap="none" normalizeH="0" baseline="0" dirty="0">
                <a:ln>
                  <a:noFill/>
                </a:ln>
                <a:solidFill>
                  <a:srgbClr val="7030A0"/>
                </a:solidFill>
                <a:effectLst/>
                <a:latin typeface="+mn-ea"/>
              </a:rPr>
              <a:t>PRIMARY</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title</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VARCHAR</a:t>
            </a:r>
            <a:r>
              <a:rPr kumimoji="0" lang="zh-CN" altLang="zh-CN" sz="1100" b="0" i="0" u="none" strike="noStrike" cap="none" normalizeH="0" baseline="0" dirty="0">
                <a:ln>
                  <a:noFill/>
                </a:ln>
                <a:solidFill>
                  <a:schemeClr val="accent6">
                    <a:lumMod val="75000"/>
                  </a:schemeClr>
                </a:solidFill>
                <a:effectLst/>
                <a:latin typeface="+mn-ea"/>
              </a:rPr>
              <a:t>(</a:t>
            </a:r>
            <a:r>
              <a:rPr kumimoji="0" lang="zh-CN" altLang="zh-CN" sz="1100" b="0" i="0" u="none" strike="noStrike" cap="none" normalizeH="0" baseline="0" dirty="0">
                <a:ln>
                  <a:noFill/>
                </a:ln>
                <a:solidFill>
                  <a:schemeClr val="tx1"/>
                </a:solidFill>
                <a:effectLst/>
                <a:latin typeface="+mn-ea"/>
              </a:rPr>
              <a:t>255</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content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TEXT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author_id </a:t>
            </a:r>
            <a:r>
              <a:rPr kumimoji="0" lang="zh-CN" altLang="zh-CN" sz="1100" b="0" i="0" u="none" strike="noStrike" cap="none" normalizeH="0" baseline="0" dirty="0">
                <a:ln>
                  <a:noFill/>
                </a:ln>
                <a:solidFill>
                  <a:srgbClr val="7030A0"/>
                </a:solidFill>
                <a:effectLst/>
                <a:latin typeface="+mn-ea"/>
              </a:rPr>
              <a:t>INT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created_at </a:t>
            </a:r>
            <a:r>
              <a:rPr kumimoji="0" lang="zh-CN" altLang="zh-CN" sz="1100" b="0" i="0" u="none" strike="noStrike" cap="none" normalizeH="0" baseline="0" dirty="0">
                <a:ln>
                  <a:noFill/>
                </a:ln>
                <a:solidFill>
                  <a:srgbClr val="7030A0"/>
                </a:solidFill>
                <a:effectLst/>
                <a:latin typeface="+mn-ea"/>
              </a:rPr>
              <a:t>TIMESTAMP DEFAULT </a:t>
            </a:r>
            <a:r>
              <a:rPr kumimoji="0" lang="zh-CN" altLang="zh-CN" sz="1100" b="0" i="0" u="none" strike="noStrike" cap="none" normalizeH="0" baseline="0" dirty="0">
                <a:ln>
                  <a:noFill/>
                </a:ln>
                <a:solidFill>
                  <a:srgbClr val="3DBCB4"/>
                </a:solidFill>
                <a:effectLst/>
                <a:latin typeface="+mn-ea"/>
              </a:rPr>
              <a:t>CURRENT_TIMESTAMP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rgbClr val="7030A0"/>
                </a:solidFill>
                <a:effectLst/>
                <a:latin typeface="+mn-ea"/>
              </a:rPr>
              <a:t>CONSTRAINT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fk_author </a:t>
            </a:r>
            <a:r>
              <a:rPr kumimoji="0" lang="zh-CN" altLang="zh-CN" sz="1100" b="0" i="0" u="none" strike="noStrike" cap="none" normalizeH="0" baseline="0" dirty="0">
                <a:ln>
                  <a:noFill/>
                </a:ln>
                <a:solidFill>
                  <a:srgbClr val="7030A0"/>
                </a:solidFill>
                <a:effectLst/>
                <a:latin typeface="+mn-ea"/>
              </a:rPr>
              <a:t>FOREIGN</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(author_id) </a:t>
            </a:r>
            <a:r>
              <a:rPr kumimoji="0" lang="zh-CN" altLang="zh-CN" sz="1100" b="0" i="0" u="none" strike="noStrike" cap="none" normalizeH="0" baseline="0" dirty="0">
                <a:ln>
                  <a:noFill/>
                </a:ln>
                <a:solidFill>
                  <a:srgbClr val="7030A0"/>
                </a:solidFill>
                <a:effectLst/>
                <a:latin typeface="+mn-ea"/>
              </a:rPr>
              <a:t>REFERENCES</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authors(author_id)</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 ENGINE=InnoDB </a:t>
            </a:r>
            <a:r>
              <a:rPr kumimoji="0" lang="zh-CN" altLang="zh-CN" sz="1100" b="0" i="0" u="none" strike="noStrike" cap="none" normalizeH="0" baseline="0" dirty="0">
                <a:ln>
                  <a:noFill/>
                </a:ln>
                <a:solidFill>
                  <a:srgbClr val="7030A0"/>
                </a:solidFill>
                <a:effectLst/>
                <a:latin typeface="+mn-ea"/>
              </a:rPr>
              <a:t>DEFAULT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CHARSET=utf8mb4 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p:txBody>
      </p:sp>
      <p:sp>
        <p:nvSpPr>
          <p:cNvPr id="5" name="xlsx-file-format-extension_28841"/>
          <p:cNvSpPr/>
          <p:nvPr/>
        </p:nvSpPr>
        <p:spPr>
          <a:xfrm>
            <a:off x="1668318" y="1593070"/>
            <a:ext cx="540738" cy="609685"/>
          </a:xfrm>
          <a:custGeom>
            <a:avLst/>
            <a:gdLst>
              <a:gd name="T0" fmla="*/ 5889 w 6474"/>
              <a:gd name="T1" fmla="*/ 2615 h 7311"/>
              <a:gd name="T2" fmla="*/ 5888 w 6474"/>
              <a:gd name="T3" fmla="*/ 1752 h 7311"/>
              <a:gd name="T4" fmla="*/ 4444 w 6474"/>
              <a:gd name="T5" fmla="*/ 49 h 7311"/>
              <a:gd name="T6" fmla="*/ 4414 w 6474"/>
              <a:gd name="T7" fmla="*/ 24 h 7311"/>
              <a:gd name="T8" fmla="*/ 4377 w 6474"/>
              <a:gd name="T9" fmla="*/ 7 h 7311"/>
              <a:gd name="T10" fmla="*/ 4336 w 6474"/>
              <a:gd name="T11" fmla="*/ 0 h 7311"/>
              <a:gd name="T12" fmla="*/ 585 w 6474"/>
              <a:gd name="T13" fmla="*/ 287 h 7311"/>
              <a:gd name="T14" fmla="*/ 410 w 6474"/>
              <a:gd name="T15" fmla="*/ 2615 h 7311"/>
              <a:gd name="T16" fmla="*/ 0 w 6474"/>
              <a:gd name="T17" fmla="*/ 5155 h 7311"/>
              <a:gd name="T18" fmla="*/ 585 w 6474"/>
              <a:gd name="T19" fmla="*/ 5565 h 7311"/>
              <a:gd name="T20" fmla="*/ 872 w 6474"/>
              <a:gd name="T21" fmla="*/ 7311 h 7311"/>
              <a:gd name="T22" fmla="*/ 5889 w 6474"/>
              <a:gd name="T23" fmla="*/ 7024 h 7311"/>
              <a:gd name="T24" fmla="*/ 6065 w 6474"/>
              <a:gd name="T25" fmla="*/ 5565 h 7311"/>
              <a:gd name="T26" fmla="*/ 6474 w 6474"/>
              <a:gd name="T27" fmla="*/ 3025 h 7311"/>
              <a:gd name="T28" fmla="*/ 872 w 6474"/>
              <a:gd name="T29" fmla="*/ 287 h 7311"/>
              <a:gd name="T30" fmla="*/ 4193 w 6474"/>
              <a:gd name="T31" fmla="*/ 1753 h 7311"/>
              <a:gd name="T32" fmla="*/ 5602 w 6474"/>
              <a:gd name="T33" fmla="*/ 1897 h 7311"/>
              <a:gd name="T34" fmla="*/ 872 w 6474"/>
              <a:gd name="T35" fmla="*/ 2615 h 7311"/>
              <a:gd name="T36" fmla="*/ 3776 w 6474"/>
              <a:gd name="T37" fmla="*/ 4195 h 7311"/>
              <a:gd name="T38" fmla="*/ 3952 w 6474"/>
              <a:gd name="T39" fmla="*/ 3184 h 7311"/>
              <a:gd name="T40" fmla="*/ 4300 w 6474"/>
              <a:gd name="T41" fmla="*/ 3579 h 7311"/>
              <a:gd name="T42" fmla="*/ 3698 w 6474"/>
              <a:gd name="T43" fmla="*/ 3662 h 7311"/>
              <a:gd name="T44" fmla="*/ 4453 w 6474"/>
              <a:gd name="T45" fmla="*/ 4407 h 7311"/>
              <a:gd name="T46" fmla="*/ 3288 w 6474"/>
              <a:gd name="T47" fmla="*/ 4829 h 7311"/>
              <a:gd name="T48" fmla="*/ 3791 w 6474"/>
              <a:gd name="T49" fmla="*/ 4618 h 7311"/>
              <a:gd name="T50" fmla="*/ 3776 w 6474"/>
              <a:gd name="T51" fmla="*/ 4195 h 7311"/>
              <a:gd name="T52" fmla="*/ 3128 w 6474"/>
              <a:gd name="T53" fmla="*/ 4907 h 7311"/>
              <a:gd name="T54" fmla="*/ 2068 w 6474"/>
              <a:gd name="T55" fmla="*/ 3212 h 7311"/>
              <a:gd name="T56" fmla="*/ 2453 w 6474"/>
              <a:gd name="T57" fmla="*/ 4585 h 7311"/>
              <a:gd name="T58" fmla="*/ 838 w 6474"/>
              <a:gd name="T59" fmla="*/ 4907 h 7311"/>
              <a:gd name="T60" fmla="*/ 891 w 6474"/>
              <a:gd name="T61" fmla="*/ 4049 h 7311"/>
              <a:gd name="T62" fmla="*/ 859 w 6474"/>
              <a:gd name="T63" fmla="*/ 3212 h 7311"/>
              <a:gd name="T64" fmla="*/ 1135 w 6474"/>
              <a:gd name="T65" fmla="*/ 3803 h 7311"/>
              <a:gd name="T66" fmla="*/ 1256 w 6474"/>
              <a:gd name="T67" fmla="*/ 3521 h 7311"/>
              <a:gd name="T68" fmla="*/ 1837 w 6474"/>
              <a:gd name="T69" fmla="*/ 3212 h 7311"/>
              <a:gd name="T70" fmla="*/ 1862 w 6474"/>
              <a:gd name="T71" fmla="*/ 4907 h 7311"/>
              <a:gd name="T72" fmla="*/ 1266 w 6474"/>
              <a:gd name="T73" fmla="*/ 4600 h 7311"/>
              <a:gd name="T74" fmla="*/ 1110 w 6474"/>
              <a:gd name="T75" fmla="*/ 4296 h 7311"/>
              <a:gd name="T76" fmla="*/ 838 w 6474"/>
              <a:gd name="T77" fmla="*/ 4907 h 7311"/>
              <a:gd name="T78" fmla="*/ 872 w 6474"/>
              <a:gd name="T79" fmla="*/ 6946 h 7311"/>
              <a:gd name="T80" fmla="*/ 5602 w 6474"/>
              <a:gd name="T81" fmla="*/ 5565 h 7311"/>
              <a:gd name="T82" fmla="*/ 5605 w 6474"/>
              <a:gd name="T83" fmla="*/ 4907 h 7311"/>
              <a:gd name="T84" fmla="*/ 5301 w 6474"/>
              <a:gd name="T85" fmla="*/ 4296 h 7311"/>
              <a:gd name="T86" fmla="*/ 5165 w 6474"/>
              <a:gd name="T87" fmla="*/ 4600 h 7311"/>
              <a:gd name="T88" fmla="*/ 4586 w 6474"/>
              <a:gd name="T89" fmla="*/ 4907 h 7311"/>
              <a:gd name="T90" fmla="*/ 4604 w 6474"/>
              <a:gd name="T91" fmla="*/ 3212 h 7311"/>
              <a:gd name="T92" fmla="*/ 5193 w 6474"/>
              <a:gd name="T93" fmla="*/ 3521 h 7311"/>
              <a:gd name="T94" fmla="*/ 5326 w 6474"/>
              <a:gd name="T95" fmla="*/ 3803 h 7311"/>
              <a:gd name="T96" fmla="*/ 5585 w 6474"/>
              <a:gd name="T97" fmla="*/ 3212 h 7311"/>
              <a:gd name="T98" fmla="*/ 5545 w 6474"/>
              <a:gd name="T99" fmla="*/ 4039 h 7311"/>
              <a:gd name="T100" fmla="*/ 5605 w 6474"/>
              <a:gd name="T101" fmla="*/ 4907 h 7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74" h="7311">
                <a:moveTo>
                  <a:pt x="6065" y="2615"/>
                </a:moveTo>
                <a:lnTo>
                  <a:pt x="5889" y="2615"/>
                </a:lnTo>
                <a:lnTo>
                  <a:pt x="5889" y="1768"/>
                </a:lnTo>
                <a:cubicBezTo>
                  <a:pt x="5889" y="1763"/>
                  <a:pt x="5888" y="1757"/>
                  <a:pt x="5888" y="1752"/>
                </a:cubicBezTo>
                <a:cubicBezTo>
                  <a:pt x="5887" y="1718"/>
                  <a:pt x="5877" y="1685"/>
                  <a:pt x="5854" y="1659"/>
                </a:cubicBezTo>
                <a:lnTo>
                  <a:pt x="4444" y="49"/>
                </a:lnTo>
                <a:cubicBezTo>
                  <a:pt x="4444" y="49"/>
                  <a:pt x="4443" y="48"/>
                  <a:pt x="4443" y="48"/>
                </a:cubicBezTo>
                <a:cubicBezTo>
                  <a:pt x="4435" y="39"/>
                  <a:pt x="4425" y="31"/>
                  <a:pt x="4414" y="24"/>
                </a:cubicBezTo>
                <a:cubicBezTo>
                  <a:pt x="4411" y="22"/>
                  <a:pt x="4408" y="20"/>
                  <a:pt x="4405" y="18"/>
                </a:cubicBezTo>
                <a:cubicBezTo>
                  <a:pt x="4396" y="14"/>
                  <a:pt x="4387" y="10"/>
                  <a:pt x="4377" y="7"/>
                </a:cubicBezTo>
                <a:cubicBezTo>
                  <a:pt x="4374" y="6"/>
                  <a:pt x="4372" y="5"/>
                  <a:pt x="4369" y="4"/>
                </a:cubicBezTo>
                <a:cubicBezTo>
                  <a:pt x="4358" y="2"/>
                  <a:pt x="4347" y="0"/>
                  <a:pt x="4336" y="0"/>
                </a:cubicBezTo>
                <a:lnTo>
                  <a:pt x="872" y="0"/>
                </a:lnTo>
                <a:cubicBezTo>
                  <a:pt x="714" y="0"/>
                  <a:pt x="585" y="129"/>
                  <a:pt x="585" y="287"/>
                </a:cubicBezTo>
                <a:lnTo>
                  <a:pt x="585" y="2615"/>
                </a:lnTo>
                <a:lnTo>
                  <a:pt x="410" y="2615"/>
                </a:lnTo>
                <a:cubicBezTo>
                  <a:pt x="184" y="2615"/>
                  <a:pt x="0" y="2798"/>
                  <a:pt x="0" y="3025"/>
                </a:cubicBezTo>
                <a:lnTo>
                  <a:pt x="0" y="5155"/>
                </a:lnTo>
                <a:cubicBezTo>
                  <a:pt x="0" y="5382"/>
                  <a:pt x="184" y="5565"/>
                  <a:pt x="410" y="5565"/>
                </a:cubicBezTo>
                <a:lnTo>
                  <a:pt x="585" y="5565"/>
                </a:lnTo>
                <a:lnTo>
                  <a:pt x="585" y="7024"/>
                </a:lnTo>
                <a:cubicBezTo>
                  <a:pt x="585" y="7182"/>
                  <a:pt x="714" y="7311"/>
                  <a:pt x="872" y="7311"/>
                </a:cubicBezTo>
                <a:lnTo>
                  <a:pt x="5602" y="7311"/>
                </a:lnTo>
                <a:cubicBezTo>
                  <a:pt x="5760" y="7311"/>
                  <a:pt x="5889" y="7182"/>
                  <a:pt x="5889" y="7024"/>
                </a:cubicBezTo>
                <a:lnTo>
                  <a:pt x="5889" y="5565"/>
                </a:lnTo>
                <a:lnTo>
                  <a:pt x="6065" y="5565"/>
                </a:lnTo>
                <a:cubicBezTo>
                  <a:pt x="6291" y="5565"/>
                  <a:pt x="6474" y="5382"/>
                  <a:pt x="6474" y="5155"/>
                </a:cubicBezTo>
                <a:lnTo>
                  <a:pt x="6474" y="3025"/>
                </a:lnTo>
                <a:cubicBezTo>
                  <a:pt x="6474" y="2798"/>
                  <a:pt x="6291" y="2615"/>
                  <a:pt x="6065" y="2615"/>
                </a:cubicBezTo>
                <a:close/>
                <a:moveTo>
                  <a:pt x="872" y="287"/>
                </a:moveTo>
                <a:lnTo>
                  <a:pt x="4193" y="287"/>
                </a:lnTo>
                <a:lnTo>
                  <a:pt x="4193" y="1753"/>
                </a:lnTo>
                <a:cubicBezTo>
                  <a:pt x="4193" y="1833"/>
                  <a:pt x="4257" y="1897"/>
                  <a:pt x="4336" y="1897"/>
                </a:cubicBezTo>
                <a:lnTo>
                  <a:pt x="5602" y="1897"/>
                </a:lnTo>
                <a:lnTo>
                  <a:pt x="5602" y="2615"/>
                </a:lnTo>
                <a:lnTo>
                  <a:pt x="872" y="2615"/>
                </a:lnTo>
                <a:lnTo>
                  <a:pt x="872" y="287"/>
                </a:lnTo>
                <a:close/>
                <a:moveTo>
                  <a:pt x="3776" y="4195"/>
                </a:moveTo>
                <a:cubicBezTo>
                  <a:pt x="3495" y="4097"/>
                  <a:pt x="3311" y="3942"/>
                  <a:pt x="3311" y="3695"/>
                </a:cubicBezTo>
                <a:cubicBezTo>
                  <a:pt x="3311" y="3406"/>
                  <a:pt x="3552" y="3184"/>
                  <a:pt x="3952" y="3184"/>
                </a:cubicBezTo>
                <a:cubicBezTo>
                  <a:pt x="4144" y="3184"/>
                  <a:pt x="4284" y="3224"/>
                  <a:pt x="4385" y="3270"/>
                </a:cubicBezTo>
                <a:lnTo>
                  <a:pt x="4300" y="3579"/>
                </a:lnTo>
                <a:cubicBezTo>
                  <a:pt x="4232" y="3546"/>
                  <a:pt x="4111" y="3499"/>
                  <a:pt x="3945" y="3499"/>
                </a:cubicBezTo>
                <a:cubicBezTo>
                  <a:pt x="3779" y="3499"/>
                  <a:pt x="3698" y="3574"/>
                  <a:pt x="3698" y="3662"/>
                </a:cubicBezTo>
                <a:cubicBezTo>
                  <a:pt x="3698" y="3770"/>
                  <a:pt x="3794" y="3818"/>
                  <a:pt x="4013" y="3901"/>
                </a:cubicBezTo>
                <a:cubicBezTo>
                  <a:pt x="4312" y="4012"/>
                  <a:pt x="4453" y="4168"/>
                  <a:pt x="4453" y="4407"/>
                </a:cubicBezTo>
                <a:cubicBezTo>
                  <a:pt x="4453" y="4691"/>
                  <a:pt x="4234" y="4933"/>
                  <a:pt x="3769" y="4933"/>
                </a:cubicBezTo>
                <a:cubicBezTo>
                  <a:pt x="3575" y="4933"/>
                  <a:pt x="3384" y="4882"/>
                  <a:pt x="3288" y="4829"/>
                </a:cubicBezTo>
                <a:lnTo>
                  <a:pt x="3366" y="4512"/>
                </a:lnTo>
                <a:cubicBezTo>
                  <a:pt x="3469" y="4565"/>
                  <a:pt x="3628" y="4618"/>
                  <a:pt x="3791" y="4618"/>
                </a:cubicBezTo>
                <a:cubicBezTo>
                  <a:pt x="3968" y="4618"/>
                  <a:pt x="4061" y="4545"/>
                  <a:pt x="4061" y="4434"/>
                </a:cubicBezTo>
                <a:cubicBezTo>
                  <a:pt x="4061" y="4329"/>
                  <a:pt x="3980" y="4268"/>
                  <a:pt x="3776" y="4195"/>
                </a:cubicBezTo>
                <a:close/>
                <a:moveTo>
                  <a:pt x="3128" y="4585"/>
                </a:moveTo>
                <a:lnTo>
                  <a:pt x="3128" y="4907"/>
                </a:lnTo>
                <a:lnTo>
                  <a:pt x="2068" y="4907"/>
                </a:lnTo>
                <a:lnTo>
                  <a:pt x="2068" y="3212"/>
                </a:lnTo>
                <a:lnTo>
                  <a:pt x="2453" y="3212"/>
                </a:lnTo>
                <a:lnTo>
                  <a:pt x="2453" y="4585"/>
                </a:lnTo>
                <a:lnTo>
                  <a:pt x="3128" y="4585"/>
                </a:lnTo>
                <a:close/>
                <a:moveTo>
                  <a:pt x="838" y="4907"/>
                </a:moveTo>
                <a:lnTo>
                  <a:pt x="401" y="4907"/>
                </a:lnTo>
                <a:lnTo>
                  <a:pt x="891" y="4049"/>
                </a:lnTo>
                <a:lnTo>
                  <a:pt x="418" y="3212"/>
                </a:lnTo>
                <a:lnTo>
                  <a:pt x="859" y="3212"/>
                </a:lnTo>
                <a:lnTo>
                  <a:pt x="1007" y="3521"/>
                </a:lnTo>
                <a:cubicBezTo>
                  <a:pt x="1057" y="3624"/>
                  <a:pt x="1095" y="3707"/>
                  <a:pt x="1135" y="3803"/>
                </a:cubicBezTo>
                <a:lnTo>
                  <a:pt x="1140" y="3803"/>
                </a:lnTo>
                <a:cubicBezTo>
                  <a:pt x="1181" y="3695"/>
                  <a:pt x="1213" y="3619"/>
                  <a:pt x="1256" y="3521"/>
                </a:cubicBezTo>
                <a:lnTo>
                  <a:pt x="1399" y="3212"/>
                </a:lnTo>
                <a:lnTo>
                  <a:pt x="1837" y="3212"/>
                </a:lnTo>
                <a:lnTo>
                  <a:pt x="1359" y="4039"/>
                </a:lnTo>
                <a:lnTo>
                  <a:pt x="1862" y="4907"/>
                </a:lnTo>
                <a:lnTo>
                  <a:pt x="1420" y="4907"/>
                </a:lnTo>
                <a:lnTo>
                  <a:pt x="1266" y="4600"/>
                </a:lnTo>
                <a:cubicBezTo>
                  <a:pt x="1203" y="4482"/>
                  <a:pt x="1163" y="4394"/>
                  <a:pt x="1115" y="4296"/>
                </a:cubicBezTo>
                <a:lnTo>
                  <a:pt x="1110" y="4296"/>
                </a:lnTo>
                <a:cubicBezTo>
                  <a:pt x="1075" y="4394"/>
                  <a:pt x="1032" y="4482"/>
                  <a:pt x="979" y="4600"/>
                </a:cubicBezTo>
                <a:lnTo>
                  <a:pt x="838" y="4907"/>
                </a:lnTo>
                <a:close/>
                <a:moveTo>
                  <a:pt x="5602" y="6946"/>
                </a:moveTo>
                <a:lnTo>
                  <a:pt x="872" y="6946"/>
                </a:lnTo>
                <a:lnTo>
                  <a:pt x="872" y="5565"/>
                </a:lnTo>
                <a:lnTo>
                  <a:pt x="5602" y="5565"/>
                </a:lnTo>
                <a:lnTo>
                  <a:pt x="5602" y="6946"/>
                </a:lnTo>
                <a:close/>
                <a:moveTo>
                  <a:pt x="5605" y="4907"/>
                </a:moveTo>
                <a:lnTo>
                  <a:pt x="5452" y="4600"/>
                </a:lnTo>
                <a:cubicBezTo>
                  <a:pt x="5389" y="4482"/>
                  <a:pt x="5348" y="4394"/>
                  <a:pt x="5301" y="4296"/>
                </a:cubicBezTo>
                <a:lnTo>
                  <a:pt x="5296" y="4296"/>
                </a:lnTo>
                <a:cubicBezTo>
                  <a:pt x="5260" y="4394"/>
                  <a:pt x="5218" y="4482"/>
                  <a:pt x="5165" y="4600"/>
                </a:cubicBezTo>
                <a:lnTo>
                  <a:pt x="5024" y="4907"/>
                </a:lnTo>
                <a:lnTo>
                  <a:pt x="4586" y="4907"/>
                </a:lnTo>
                <a:lnTo>
                  <a:pt x="5077" y="4049"/>
                </a:lnTo>
                <a:lnTo>
                  <a:pt x="4604" y="3212"/>
                </a:lnTo>
                <a:lnTo>
                  <a:pt x="5044" y="3212"/>
                </a:lnTo>
                <a:lnTo>
                  <a:pt x="5193" y="3521"/>
                </a:lnTo>
                <a:cubicBezTo>
                  <a:pt x="5243" y="3624"/>
                  <a:pt x="5280" y="3707"/>
                  <a:pt x="5321" y="3803"/>
                </a:cubicBezTo>
                <a:lnTo>
                  <a:pt x="5326" y="3803"/>
                </a:lnTo>
                <a:cubicBezTo>
                  <a:pt x="5366" y="3695"/>
                  <a:pt x="5399" y="3619"/>
                  <a:pt x="5441" y="3521"/>
                </a:cubicBezTo>
                <a:lnTo>
                  <a:pt x="5585" y="3212"/>
                </a:lnTo>
                <a:lnTo>
                  <a:pt x="6023" y="3212"/>
                </a:lnTo>
                <a:lnTo>
                  <a:pt x="5545" y="4039"/>
                </a:lnTo>
                <a:lnTo>
                  <a:pt x="6048" y="4907"/>
                </a:lnTo>
                <a:lnTo>
                  <a:pt x="5605" y="4907"/>
                </a:lnTo>
                <a:lnTo>
                  <a:pt x="5605" y="49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able_86111"/>
          <p:cNvSpPr/>
          <p:nvPr/>
        </p:nvSpPr>
        <p:spPr>
          <a:xfrm>
            <a:off x="1668317" y="2550179"/>
            <a:ext cx="540739" cy="512528"/>
          </a:xfrm>
          <a:custGeom>
            <a:avLst/>
            <a:gdLst>
              <a:gd name="connsiteX0" fmla="*/ 98361 w 609614"/>
              <a:gd name="connsiteY0" fmla="*/ 400325 h 451689"/>
              <a:gd name="connsiteX1" fmla="*/ 45723 w 609614"/>
              <a:gd name="connsiteY1" fmla="*/ 431806 h 451689"/>
              <a:gd name="connsiteX2" fmla="*/ 49134 w 609614"/>
              <a:gd name="connsiteY2" fmla="*/ 432082 h 451689"/>
              <a:gd name="connsiteX3" fmla="*/ 98361 w 609614"/>
              <a:gd name="connsiteY3" fmla="*/ 432082 h 451689"/>
              <a:gd name="connsiteX4" fmla="*/ 511346 w 609614"/>
              <a:gd name="connsiteY4" fmla="*/ 392777 h 451689"/>
              <a:gd name="connsiteX5" fmla="*/ 511346 w 609614"/>
              <a:gd name="connsiteY5" fmla="*/ 432082 h 451689"/>
              <a:gd name="connsiteX6" fmla="*/ 560480 w 609614"/>
              <a:gd name="connsiteY6" fmla="*/ 432082 h 451689"/>
              <a:gd name="connsiteX7" fmla="*/ 589979 w 609614"/>
              <a:gd name="connsiteY7" fmla="*/ 402626 h 451689"/>
              <a:gd name="connsiteX8" fmla="*/ 589979 w 609614"/>
              <a:gd name="connsiteY8" fmla="*/ 392777 h 451689"/>
              <a:gd name="connsiteX9" fmla="*/ 412985 w 609614"/>
              <a:gd name="connsiteY9" fmla="*/ 392777 h 451689"/>
              <a:gd name="connsiteX10" fmla="*/ 412985 w 609614"/>
              <a:gd name="connsiteY10" fmla="*/ 432082 h 451689"/>
              <a:gd name="connsiteX11" fmla="*/ 491618 w 609614"/>
              <a:gd name="connsiteY11" fmla="*/ 432082 h 451689"/>
              <a:gd name="connsiteX12" fmla="*/ 491618 w 609614"/>
              <a:gd name="connsiteY12" fmla="*/ 392777 h 451689"/>
              <a:gd name="connsiteX13" fmla="*/ 314625 w 609614"/>
              <a:gd name="connsiteY13" fmla="*/ 392777 h 451689"/>
              <a:gd name="connsiteX14" fmla="*/ 314625 w 609614"/>
              <a:gd name="connsiteY14" fmla="*/ 432082 h 451689"/>
              <a:gd name="connsiteX15" fmla="*/ 393350 w 609614"/>
              <a:gd name="connsiteY15" fmla="*/ 432082 h 451689"/>
              <a:gd name="connsiteX16" fmla="*/ 393350 w 609614"/>
              <a:gd name="connsiteY16" fmla="*/ 392777 h 451689"/>
              <a:gd name="connsiteX17" fmla="*/ 216356 w 609614"/>
              <a:gd name="connsiteY17" fmla="*/ 392777 h 451689"/>
              <a:gd name="connsiteX18" fmla="*/ 216356 w 609614"/>
              <a:gd name="connsiteY18" fmla="*/ 432082 h 451689"/>
              <a:gd name="connsiteX19" fmla="*/ 294989 w 609614"/>
              <a:gd name="connsiteY19" fmla="*/ 432082 h 451689"/>
              <a:gd name="connsiteX20" fmla="*/ 294989 w 609614"/>
              <a:gd name="connsiteY20" fmla="*/ 392777 h 451689"/>
              <a:gd name="connsiteX21" fmla="*/ 117996 w 609614"/>
              <a:gd name="connsiteY21" fmla="*/ 392777 h 451689"/>
              <a:gd name="connsiteX22" fmla="*/ 117996 w 609614"/>
              <a:gd name="connsiteY22" fmla="*/ 432082 h 451689"/>
              <a:gd name="connsiteX23" fmla="*/ 196629 w 609614"/>
              <a:gd name="connsiteY23" fmla="*/ 432082 h 451689"/>
              <a:gd name="connsiteX24" fmla="*/ 196629 w 609614"/>
              <a:gd name="connsiteY24" fmla="*/ 392777 h 451689"/>
              <a:gd name="connsiteX25" fmla="*/ 19635 w 609614"/>
              <a:gd name="connsiteY25" fmla="*/ 392777 h 451689"/>
              <a:gd name="connsiteX26" fmla="*/ 19635 w 609614"/>
              <a:gd name="connsiteY26" fmla="*/ 402626 h 451689"/>
              <a:gd name="connsiteX27" fmla="*/ 25996 w 609614"/>
              <a:gd name="connsiteY27" fmla="*/ 420760 h 451689"/>
              <a:gd name="connsiteX28" fmla="*/ 72641 w 609614"/>
              <a:gd name="connsiteY28" fmla="*/ 392777 h 451689"/>
              <a:gd name="connsiteX29" fmla="*/ 344119 w 609614"/>
              <a:gd name="connsiteY29" fmla="*/ 343653 h 451689"/>
              <a:gd name="connsiteX30" fmla="*/ 363864 w 609614"/>
              <a:gd name="connsiteY30" fmla="*/ 343653 h 451689"/>
              <a:gd name="connsiteX31" fmla="*/ 373644 w 609614"/>
              <a:gd name="connsiteY31" fmla="*/ 353416 h 451689"/>
              <a:gd name="connsiteX32" fmla="*/ 363864 w 609614"/>
              <a:gd name="connsiteY32" fmla="*/ 363270 h 451689"/>
              <a:gd name="connsiteX33" fmla="*/ 344119 w 609614"/>
              <a:gd name="connsiteY33" fmla="*/ 363270 h 451689"/>
              <a:gd name="connsiteX34" fmla="*/ 334339 w 609614"/>
              <a:gd name="connsiteY34" fmla="*/ 353416 h 451689"/>
              <a:gd name="connsiteX35" fmla="*/ 344119 w 609614"/>
              <a:gd name="connsiteY35" fmla="*/ 343653 h 451689"/>
              <a:gd name="connsiteX36" fmla="*/ 147469 w 609614"/>
              <a:gd name="connsiteY36" fmla="*/ 343653 h 451689"/>
              <a:gd name="connsiteX37" fmla="*/ 167110 w 609614"/>
              <a:gd name="connsiteY37" fmla="*/ 343653 h 451689"/>
              <a:gd name="connsiteX38" fmla="*/ 176977 w 609614"/>
              <a:gd name="connsiteY38" fmla="*/ 353416 h 451689"/>
              <a:gd name="connsiteX39" fmla="*/ 167110 w 609614"/>
              <a:gd name="connsiteY39" fmla="*/ 363270 h 451689"/>
              <a:gd name="connsiteX40" fmla="*/ 147469 w 609614"/>
              <a:gd name="connsiteY40" fmla="*/ 363270 h 451689"/>
              <a:gd name="connsiteX41" fmla="*/ 137602 w 609614"/>
              <a:gd name="connsiteY41" fmla="*/ 353416 h 451689"/>
              <a:gd name="connsiteX42" fmla="*/ 147469 w 609614"/>
              <a:gd name="connsiteY42" fmla="*/ 343653 h 451689"/>
              <a:gd name="connsiteX43" fmla="*/ 98361 w 609614"/>
              <a:gd name="connsiteY43" fmla="*/ 341413 h 451689"/>
              <a:gd name="connsiteX44" fmla="*/ 45355 w 609614"/>
              <a:gd name="connsiteY44" fmla="*/ 373170 h 451689"/>
              <a:gd name="connsiteX45" fmla="*/ 98361 w 609614"/>
              <a:gd name="connsiteY45" fmla="*/ 373170 h 451689"/>
              <a:gd name="connsiteX46" fmla="*/ 511346 w 609614"/>
              <a:gd name="connsiteY46" fmla="*/ 333865 h 451689"/>
              <a:gd name="connsiteX47" fmla="*/ 511346 w 609614"/>
              <a:gd name="connsiteY47" fmla="*/ 373170 h 451689"/>
              <a:gd name="connsiteX48" fmla="*/ 589979 w 609614"/>
              <a:gd name="connsiteY48" fmla="*/ 373170 h 451689"/>
              <a:gd name="connsiteX49" fmla="*/ 589979 w 609614"/>
              <a:gd name="connsiteY49" fmla="*/ 333865 h 451689"/>
              <a:gd name="connsiteX50" fmla="*/ 412985 w 609614"/>
              <a:gd name="connsiteY50" fmla="*/ 333865 h 451689"/>
              <a:gd name="connsiteX51" fmla="*/ 412985 w 609614"/>
              <a:gd name="connsiteY51" fmla="*/ 373170 h 451689"/>
              <a:gd name="connsiteX52" fmla="*/ 491618 w 609614"/>
              <a:gd name="connsiteY52" fmla="*/ 373170 h 451689"/>
              <a:gd name="connsiteX53" fmla="*/ 491618 w 609614"/>
              <a:gd name="connsiteY53" fmla="*/ 333865 h 451689"/>
              <a:gd name="connsiteX54" fmla="*/ 314625 w 609614"/>
              <a:gd name="connsiteY54" fmla="*/ 333865 h 451689"/>
              <a:gd name="connsiteX55" fmla="*/ 314625 w 609614"/>
              <a:gd name="connsiteY55" fmla="*/ 373170 h 451689"/>
              <a:gd name="connsiteX56" fmla="*/ 393350 w 609614"/>
              <a:gd name="connsiteY56" fmla="*/ 373170 h 451689"/>
              <a:gd name="connsiteX57" fmla="*/ 393350 w 609614"/>
              <a:gd name="connsiteY57" fmla="*/ 333865 h 451689"/>
              <a:gd name="connsiteX58" fmla="*/ 216356 w 609614"/>
              <a:gd name="connsiteY58" fmla="*/ 333865 h 451689"/>
              <a:gd name="connsiteX59" fmla="*/ 216356 w 609614"/>
              <a:gd name="connsiteY59" fmla="*/ 373170 h 451689"/>
              <a:gd name="connsiteX60" fmla="*/ 294989 w 609614"/>
              <a:gd name="connsiteY60" fmla="*/ 373170 h 451689"/>
              <a:gd name="connsiteX61" fmla="*/ 294989 w 609614"/>
              <a:gd name="connsiteY61" fmla="*/ 333865 h 451689"/>
              <a:gd name="connsiteX62" fmla="*/ 117996 w 609614"/>
              <a:gd name="connsiteY62" fmla="*/ 333865 h 451689"/>
              <a:gd name="connsiteX63" fmla="*/ 117996 w 609614"/>
              <a:gd name="connsiteY63" fmla="*/ 373170 h 451689"/>
              <a:gd name="connsiteX64" fmla="*/ 196629 w 609614"/>
              <a:gd name="connsiteY64" fmla="*/ 373170 h 451689"/>
              <a:gd name="connsiteX65" fmla="*/ 196629 w 609614"/>
              <a:gd name="connsiteY65" fmla="*/ 333865 h 451689"/>
              <a:gd name="connsiteX66" fmla="*/ 19635 w 609614"/>
              <a:gd name="connsiteY66" fmla="*/ 333865 h 451689"/>
              <a:gd name="connsiteX67" fmla="*/ 19635 w 609614"/>
              <a:gd name="connsiteY67" fmla="*/ 365622 h 451689"/>
              <a:gd name="connsiteX68" fmla="*/ 72641 w 609614"/>
              <a:gd name="connsiteY68" fmla="*/ 333865 h 451689"/>
              <a:gd name="connsiteX69" fmla="*/ 442485 w 609614"/>
              <a:gd name="connsiteY69" fmla="*/ 284802 h 451689"/>
              <a:gd name="connsiteX70" fmla="*/ 462092 w 609614"/>
              <a:gd name="connsiteY70" fmla="*/ 284802 h 451689"/>
              <a:gd name="connsiteX71" fmla="*/ 471941 w 609614"/>
              <a:gd name="connsiteY71" fmla="*/ 294530 h 451689"/>
              <a:gd name="connsiteX72" fmla="*/ 462092 w 609614"/>
              <a:gd name="connsiteY72" fmla="*/ 304349 h 451689"/>
              <a:gd name="connsiteX73" fmla="*/ 442485 w 609614"/>
              <a:gd name="connsiteY73" fmla="*/ 304349 h 451689"/>
              <a:gd name="connsiteX74" fmla="*/ 432636 w 609614"/>
              <a:gd name="connsiteY74" fmla="*/ 294530 h 451689"/>
              <a:gd name="connsiteX75" fmla="*/ 442485 w 609614"/>
              <a:gd name="connsiteY75" fmla="*/ 284802 h 451689"/>
              <a:gd name="connsiteX76" fmla="*/ 147469 w 609614"/>
              <a:gd name="connsiteY76" fmla="*/ 284802 h 451689"/>
              <a:gd name="connsiteX77" fmla="*/ 167110 w 609614"/>
              <a:gd name="connsiteY77" fmla="*/ 284802 h 451689"/>
              <a:gd name="connsiteX78" fmla="*/ 176977 w 609614"/>
              <a:gd name="connsiteY78" fmla="*/ 294530 h 451689"/>
              <a:gd name="connsiteX79" fmla="*/ 167110 w 609614"/>
              <a:gd name="connsiteY79" fmla="*/ 304349 h 451689"/>
              <a:gd name="connsiteX80" fmla="*/ 147469 w 609614"/>
              <a:gd name="connsiteY80" fmla="*/ 304349 h 451689"/>
              <a:gd name="connsiteX81" fmla="*/ 137602 w 609614"/>
              <a:gd name="connsiteY81" fmla="*/ 294530 h 451689"/>
              <a:gd name="connsiteX82" fmla="*/ 147469 w 609614"/>
              <a:gd name="connsiteY82" fmla="*/ 284802 h 451689"/>
              <a:gd name="connsiteX83" fmla="*/ 98361 w 609614"/>
              <a:gd name="connsiteY83" fmla="*/ 282501 h 451689"/>
              <a:gd name="connsiteX84" fmla="*/ 45355 w 609614"/>
              <a:gd name="connsiteY84" fmla="*/ 314259 h 451689"/>
              <a:gd name="connsiteX85" fmla="*/ 98361 w 609614"/>
              <a:gd name="connsiteY85" fmla="*/ 314259 h 451689"/>
              <a:gd name="connsiteX86" fmla="*/ 511346 w 609614"/>
              <a:gd name="connsiteY86" fmla="*/ 274953 h 451689"/>
              <a:gd name="connsiteX87" fmla="*/ 511346 w 609614"/>
              <a:gd name="connsiteY87" fmla="*/ 314259 h 451689"/>
              <a:gd name="connsiteX88" fmla="*/ 589979 w 609614"/>
              <a:gd name="connsiteY88" fmla="*/ 314259 h 451689"/>
              <a:gd name="connsiteX89" fmla="*/ 589979 w 609614"/>
              <a:gd name="connsiteY89" fmla="*/ 274953 h 451689"/>
              <a:gd name="connsiteX90" fmla="*/ 412985 w 609614"/>
              <a:gd name="connsiteY90" fmla="*/ 274953 h 451689"/>
              <a:gd name="connsiteX91" fmla="*/ 412985 w 609614"/>
              <a:gd name="connsiteY91" fmla="*/ 314259 h 451689"/>
              <a:gd name="connsiteX92" fmla="*/ 491618 w 609614"/>
              <a:gd name="connsiteY92" fmla="*/ 314259 h 451689"/>
              <a:gd name="connsiteX93" fmla="*/ 491618 w 609614"/>
              <a:gd name="connsiteY93" fmla="*/ 274953 h 451689"/>
              <a:gd name="connsiteX94" fmla="*/ 314625 w 609614"/>
              <a:gd name="connsiteY94" fmla="*/ 274953 h 451689"/>
              <a:gd name="connsiteX95" fmla="*/ 314625 w 609614"/>
              <a:gd name="connsiteY95" fmla="*/ 314259 h 451689"/>
              <a:gd name="connsiteX96" fmla="*/ 393350 w 609614"/>
              <a:gd name="connsiteY96" fmla="*/ 314259 h 451689"/>
              <a:gd name="connsiteX97" fmla="*/ 393350 w 609614"/>
              <a:gd name="connsiteY97" fmla="*/ 274953 h 451689"/>
              <a:gd name="connsiteX98" fmla="*/ 216356 w 609614"/>
              <a:gd name="connsiteY98" fmla="*/ 274953 h 451689"/>
              <a:gd name="connsiteX99" fmla="*/ 216356 w 609614"/>
              <a:gd name="connsiteY99" fmla="*/ 314259 h 451689"/>
              <a:gd name="connsiteX100" fmla="*/ 294989 w 609614"/>
              <a:gd name="connsiteY100" fmla="*/ 314259 h 451689"/>
              <a:gd name="connsiteX101" fmla="*/ 294989 w 609614"/>
              <a:gd name="connsiteY101" fmla="*/ 274953 h 451689"/>
              <a:gd name="connsiteX102" fmla="*/ 117996 w 609614"/>
              <a:gd name="connsiteY102" fmla="*/ 274953 h 451689"/>
              <a:gd name="connsiteX103" fmla="*/ 117996 w 609614"/>
              <a:gd name="connsiteY103" fmla="*/ 314259 h 451689"/>
              <a:gd name="connsiteX104" fmla="*/ 196629 w 609614"/>
              <a:gd name="connsiteY104" fmla="*/ 314259 h 451689"/>
              <a:gd name="connsiteX105" fmla="*/ 196629 w 609614"/>
              <a:gd name="connsiteY105" fmla="*/ 274953 h 451689"/>
              <a:gd name="connsiteX106" fmla="*/ 19635 w 609614"/>
              <a:gd name="connsiteY106" fmla="*/ 274953 h 451689"/>
              <a:gd name="connsiteX107" fmla="*/ 19635 w 609614"/>
              <a:gd name="connsiteY107" fmla="*/ 306710 h 451689"/>
              <a:gd name="connsiteX108" fmla="*/ 72641 w 609614"/>
              <a:gd name="connsiteY108" fmla="*/ 274953 h 451689"/>
              <a:gd name="connsiteX109" fmla="*/ 245838 w 609614"/>
              <a:gd name="connsiteY109" fmla="*/ 225880 h 451689"/>
              <a:gd name="connsiteX110" fmla="*/ 265479 w 609614"/>
              <a:gd name="connsiteY110" fmla="*/ 225880 h 451689"/>
              <a:gd name="connsiteX111" fmla="*/ 275346 w 609614"/>
              <a:gd name="connsiteY111" fmla="*/ 235643 h 451689"/>
              <a:gd name="connsiteX112" fmla="*/ 265479 w 609614"/>
              <a:gd name="connsiteY112" fmla="*/ 245497 h 451689"/>
              <a:gd name="connsiteX113" fmla="*/ 245838 w 609614"/>
              <a:gd name="connsiteY113" fmla="*/ 245497 h 451689"/>
              <a:gd name="connsiteX114" fmla="*/ 235971 w 609614"/>
              <a:gd name="connsiteY114" fmla="*/ 235643 h 451689"/>
              <a:gd name="connsiteX115" fmla="*/ 245838 w 609614"/>
              <a:gd name="connsiteY115" fmla="*/ 225880 h 451689"/>
              <a:gd name="connsiteX116" fmla="*/ 98361 w 609614"/>
              <a:gd name="connsiteY116" fmla="*/ 223589 h 451689"/>
              <a:gd name="connsiteX117" fmla="*/ 45355 w 609614"/>
              <a:gd name="connsiteY117" fmla="*/ 255347 h 451689"/>
              <a:gd name="connsiteX118" fmla="*/ 98361 w 609614"/>
              <a:gd name="connsiteY118" fmla="*/ 255347 h 451689"/>
              <a:gd name="connsiteX119" fmla="*/ 511346 w 609614"/>
              <a:gd name="connsiteY119" fmla="*/ 216041 h 451689"/>
              <a:gd name="connsiteX120" fmla="*/ 511346 w 609614"/>
              <a:gd name="connsiteY120" fmla="*/ 255347 h 451689"/>
              <a:gd name="connsiteX121" fmla="*/ 589979 w 609614"/>
              <a:gd name="connsiteY121" fmla="*/ 255347 h 451689"/>
              <a:gd name="connsiteX122" fmla="*/ 589979 w 609614"/>
              <a:gd name="connsiteY122" fmla="*/ 216041 h 451689"/>
              <a:gd name="connsiteX123" fmla="*/ 412985 w 609614"/>
              <a:gd name="connsiteY123" fmla="*/ 216041 h 451689"/>
              <a:gd name="connsiteX124" fmla="*/ 412985 w 609614"/>
              <a:gd name="connsiteY124" fmla="*/ 255347 h 451689"/>
              <a:gd name="connsiteX125" fmla="*/ 491618 w 609614"/>
              <a:gd name="connsiteY125" fmla="*/ 255347 h 451689"/>
              <a:gd name="connsiteX126" fmla="*/ 491618 w 609614"/>
              <a:gd name="connsiteY126" fmla="*/ 216041 h 451689"/>
              <a:gd name="connsiteX127" fmla="*/ 314625 w 609614"/>
              <a:gd name="connsiteY127" fmla="*/ 216041 h 451689"/>
              <a:gd name="connsiteX128" fmla="*/ 314625 w 609614"/>
              <a:gd name="connsiteY128" fmla="*/ 255347 h 451689"/>
              <a:gd name="connsiteX129" fmla="*/ 393350 w 609614"/>
              <a:gd name="connsiteY129" fmla="*/ 255347 h 451689"/>
              <a:gd name="connsiteX130" fmla="*/ 393350 w 609614"/>
              <a:gd name="connsiteY130" fmla="*/ 216041 h 451689"/>
              <a:gd name="connsiteX131" fmla="*/ 216356 w 609614"/>
              <a:gd name="connsiteY131" fmla="*/ 216041 h 451689"/>
              <a:gd name="connsiteX132" fmla="*/ 216356 w 609614"/>
              <a:gd name="connsiteY132" fmla="*/ 255347 h 451689"/>
              <a:gd name="connsiteX133" fmla="*/ 294989 w 609614"/>
              <a:gd name="connsiteY133" fmla="*/ 255347 h 451689"/>
              <a:gd name="connsiteX134" fmla="*/ 294989 w 609614"/>
              <a:gd name="connsiteY134" fmla="*/ 216041 h 451689"/>
              <a:gd name="connsiteX135" fmla="*/ 117996 w 609614"/>
              <a:gd name="connsiteY135" fmla="*/ 216041 h 451689"/>
              <a:gd name="connsiteX136" fmla="*/ 117996 w 609614"/>
              <a:gd name="connsiteY136" fmla="*/ 255347 h 451689"/>
              <a:gd name="connsiteX137" fmla="*/ 196629 w 609614"/>
              <a:gd name="connsiteY137" fmla="*/ 255347 h 451689"/>
              <a:gd name="connsiteX138" fmla="*/ 196629 w 609614"/>
              <a:gd name="connsiteY138" fmla="*/ 216041 h 451689"/>
              <a:gd name="connsiteX139" fmla="*/ 19635 w 609614"/>
              <a:gd name="connsiteY139" fmla="*/ 216041 h 451689"/>
              <a:gd name="connsiteX140" fmla="*/ 19635 w 609614"/>
              <a:gd name="connsiteY140" fmla="*/ 247798 h 451689"/>
              <a:gd name="connsiteX141" fmla="*/ 72641 w 609614"/>
              <a:gd name="connsiteY141" fmla="*/ 216041 h 451689"/>
              <a:gd name="connsiteX142" fmla="*/ 540853 w 609614"/>
              <a:gd name="connsiteY142" fmla="*/ 166958 h 451689"/>
              <a:gd name="connsiteX143" fmla="*/ 560460 w 609614"/>
              <a:gd name="connsiteY143" fmla="*/ 166958 h 451689"/>
              <a:gd name="connsiteX144" fmla="*/ 570309 w 609614"/>
              <a:gd name="connsiteY144" fmla="*/ 176721 h 451689"/>
              <a:gd name="connsiteX145" fmla="*/ 560460 w 609614"/>
              <a:gd name="connsiteY145" fmla="*/ 186575 h 451689"/>
              <a:gd name="connsiteX146" fmla="*/ 540853 w 609614"/>
              <a:gd name="connsiteY146" fmla="*/ 186575 h 451689"/>
              <a:gd name="connsiteX147" fmla="*/ 531004 w 609614"/>
              <a:gd name="connsiteY147" fmla="*/ 176721 h 451689"/>
              <a:gd name="connsiteX148" fmla="*/ 540853 w 609614"/>
              <a:gd name="connsiteY148" fmla="*/ 166958 h 451689"/>
              <a:gd name="connsiteX149" fmla="*/ 344119 w 609614"/>
              <a:gd name="connsiteY149" fmla="*/ 166958 h 451689"/>
              <a:gd name="connsiteX150" fmla="*/ 363864 w 609614"/>
              <a:gd name="connsiteY150" fmla="*/ 166958 h 451689"/>
              <a:gd name="connsiteX151" fmla="*/ 373644 w 609614"/>
              <a:gd name="connsiteY151" fmla="*/ 176721 h 451689"/>
              <a:gd name="connsiteX152" fmla="*/ 363864 w 609614"/>
              <a:gd name="connsiteY152" fmla="*/ 186575 h 451689"/>
              <a:gd name="connsiteX153" fmla="*/ 344119 w 609614"/>
              <a:gd name="connsiteY153" fmla="*/ 186575 h 451689"/>
              <a:gd name="connsiteX154" fmla="*/ 334339 w 609614"/>
              <a:gd name="connsiteY154" fmla="*/ 176721 h 451689"/>
              <a:gd name="connsiteX155" fmla="*/ 344119 w 609614"/>
              <a:gd name="connsiteY155" fmla="*/ 166958 h 451689"/>
              <a:gd name="connsiteX156" fmla="*/ 98361 w 609614"/>
              <a:gd name="connsiteY156" fmla="*/ 164677 h 451689"/>
              <a:gd name="connsiteX157" fmla="*/ 45355 w 609614"/>
              <a:gd name="connsiteY157" fmla="*/ 196435 h 451689"/>
              <a:gd name="connsiteX158" fmla="*/ 98361 w 609614"/>
              <a:gd name="connsiteY158" fmla="*/ 196435 h 451689"/>
              <a:gd name="connsiteX159" fmla="*/ 511346 w 609614"/>
              <a:gd name="connsiteY159" fmla="*/ 157129 h 451689"/>
              <a:gd name="connsiteX160" fmla="*/ 511346 w 609614"/>
              <a:gd name="connsiteY160" fmla="*/ 196435 h 451689"/>
              <a:gd name="connsiteX161" fmla="*/ 589979 w 609614"/>
              <a:gd name="connsiteY161" fmla="*/ 196435 h 451689"/>
              <a:gd name="connsiteX162" fmla="*/ 589979 w 609614"/>
              <a:gd name="connsiteY162" fmla="*/ 157129 h 451689"/>
              <a:gd name="connsiteX163" fmla="*/ 412985 w 609614"/>
              <a:gd name="connsiteY163" fmla="*/ 157129 h 451689"/>
              <a:gd name="connsiteX164" fmla="*/ 412985 w 609614"/>
              <a:gd name="connsiteY164" fmla="*/ 196435 h 451689"/>
              <a:gd name="connsiteX165" fmla="*/ 491618 w 609614"/>
              <a:gd name="connsiteY165" fmla="*/ 196435 h 451689"/>
              <a:gd name="connsiteX166" fmla="*/ 491618 w 609614"/>
              <a:gd name="connsiteY166" fmla="*/ 157129 h 451689"/>
              <a:gd name="connsiteX167" fmla="*/ 314625 w 609614"/>
              <a:gd name="connsiteY167" fmla="*/ 157129 h 451689"/>
              <a:gd name="connsiteX168" fmla="*/ 314625 w 609614"/>
              <a:gd name="connsiteY168" fmla="*/ 196435 h 451689"/>
              <a:gd name="connsiteX169" fmla="*/ 393350 w 609614"/>
              <a:gd name="connsiteY169" fmla="*/ 196435 h 451689"/>
              <a:gd name="connsiteX170" fmla="*/ 393350 w 609614"/>
              <a:gd name="connsiteY170" fmla="*/ 157129 h 451689"/>
              <a:gd name="connsiteX171" fmla="*/ 216356 w 609614"/>
              <a:gd name="connsiteY171" fmla="*/ 157129 h 451689"/>
              <a:gd name="connsiteX172" fmla="*/ 216356 w 609614"/>
              <a:gd name="connsiteY172" fmla="*/ 196435 h 451689"/>
              <a:gd name="connsiteX173" fmla="*/ 294989 w 609614"/>
              <a:gd name="connsiteY173" fmla="*/ 196435 h 451689"/>
              <a:gd name="connsiteX174" fmla="*/ 294989 w 609614"/>
              <a:gd name="connsiteY174" fmla="*/ 157129 h 451689"/>
              <a:gd name="connsiteX175" fmla="*/ 117996 w 609614"/>
              <a:gd name="connsiteY175" fmla="*/ 157129 h 451689"/>
              <a:gd name="connsiteX176" fmla="*/ 117996 w 609614"/>
              <a:gd name="connsiteY176" fmla="*/ 196435 h 451689"/>
              <a:gd name="connsiteX177" fmla="*/ 196629 w 609614"/>
              <a:gd name="connsiteY177" fmla="*/ 196435 h 451689"/>
              <a:gd name="connsiteX178" fmla="*/ 196629 w 609614"/>
              <a:gd name="connsiteY178" fmla="*/ 157129 h 451689"/>
              <a:gd name="connsiteX179" fmla="*/ 19635 w 609614"/>
              <a:gd name="connsiteY179" fmla="*/ 157129 h 451689"/>
              <a:gd name="connsiteX180" fmla="*/ 19635 w 609614"/>
              <a:gd name="connsiteY180" fmla="*/ 188887 h 451689"/>
              <a:gd name="connsiteX181" fmla="*/ 72641 w 609614"/>
              <a:gd name="connsiteY181" fmla="*/ 157129 h 451689"/>
              <a:gd name="connsiteX182" fmla="*/ 344119 w 609614"/>
              <a:gd name="connsiteY182" fmla="*/ 108036 h 451689"/>
              <a:gd name="connsiteX183" fmla="*/ 363864 w 609614"/>
              <a:gd name="connsiteY183" fmla="*/ 108036 h 451689"/>
              <a:gd name="connsiteX184" fmla="*/ 373644 w 609614"/>
              <a:gd name="connsiteY184" fmla="*/ 117799 h 451689"/>
              <a:gd name="connsiteX185" fmla="*/ 363864 w 609614"/>
              <a:gd name="connsiteY185" fmla="*/ 127653 h 451689"/>
              <a:gd name="connsiteX186" fmla="*/ 344119 w 609614"/>
              <a:gd name="connsiteY186" fmla="*/ 127653 h 451689"/>
              <a:gd name="connsiteX187" fmla="*/ 334339 w 609614"/>
              <a:gd name="connsiteY187" fmla="*/ 117799 h 451689"/>
              <a:gd name="connsiteX188" fmla="*/ 344119 w 609614"/>
              <a:gd name="connsiteY188" fmla="*/ 108036 h 451689"/>
              <a:gd name="connsiteX189" fmla="*/ 98361 w 609614"/>
              <a:gd name="connsiteY189" fmla="*/ 105765 h 451689"/>
              <a:gd name="connsiteX190" fmla="*/ 45355 w 609614"/>
              <a:gd name="connsiteY190" fmla="*/ 137523 h 451689"/>
              <a:gd name="connsiteX191" fmla="*/ 98361 w 609614"/>
              <a:gd name="connsiteY191" fmla="*/ 137523 h 451689"/>
              <a:gd name="connsiteX192" fmla="*/ 511346 w 609614"/>
              <a:gd name="connsiteY192" fmla="*/ 98217 h 451689"/>
              <a:gd name="connsiteX193" fmla="*/ 511346 w 609614"/>
              <a:gd name="connsiteY193" fmla="*/ 137523 h 451689"/>
              <a:gd name="connsiteX194" fmla="*/ 589979 w 609614"/>
              <a:gd name="connsiteY194" fmla="*/ 137523 h 451689"/>
              <a:gd name="connsiteX195" fmla="*/ 589979 w 609614"/>
              <a:gd name="connsiteY195" fmla="*/ 98217 h 451689"/>
              <a:gd name="connsiteX196" fmla="*/ 412985 w 609614"/>
              <a:gd name="connsiteY196" fmla="*/ 98217 h 451689"/>
              <a:gd name="connsiteX197" fmla="*/ 412985 w 609614"/>
              <a:gd name="connsiteY197" fmla="*/ 137523 h 451689"/>
              <a:gd name="connsiteX198" fmla="*/ 491618 w 609614"/>
              <a:gd name="connsiteY198" fmla="*/ 137523 h 451689"/>
              <a:gd name="connsiteX199" fmla="*/ 491618 w 609614"/>
              <a:gd name="connsiteY199" fmla="*/ 98217 h 451689"/>
              <a:gd name="connsiteX200" fmla="*/ 314625 w 609614"/>
              <a:gd name="connsiteY200" fmla="*/ 98217 h 451689"/>
              <a:gd name="connsiteX201" fmla="*/ 314625 w 609614"/>
              <a:gd name="connsiteY201" fmla="*/ 137523 h 451689"/>
              <a:gd name="connsiteX202" fmla="*/ 393350 w 609614"/>
              <a:gd name="connsiteY202" fmla="*/ 137523 h 451689"/>
              <a:gd name="connsiteX203" fmla="*/ 393350 w 609614"/>
              <a:gd name="connsiteY203" fmla="*/ 98217 h 451689"/>
              <a:gd name="connsiteX204" fmla="*/ 216356 w 609614"/>
              <a:gd name="connsiteY204" fmla="*/ 98217 h 451689"/>
              <a:gd name="connsiteX205" fmla="*/ 216356 w 609614"/>
              <a:gd name="connsiteY205" fmla="*/ 137523 h 451689"/>
              <a:gd name="connsiteX206" fmla="*/ 294989 w 609614"/>
              <a:gd name="connsiteY206" fmla="*/ 137523 h 451689"/>
              <a:gd name="connsiteX207" fmla="*/ 294989 w 609614"/>
              <a:gd name="connsiteY207" fmla="*/ 98217 h 451689"/>
              <a:gd name="connsiteX208" fmla="*/ 117996 w 609614"/>
              <a:gd name="connsiteY208" fmla="*/ 98217 h 451689"/>
              <a:gd name="connsiteX209" fmla="*/ 117996 w 609614"/>
              <a:gd name="connsiteY209" fmla="*/ 137523 h 451689"/>
              <a:gd name="connsiteX210" fmla="*/ 196629 w 609614"/>
              <a:gd name="connsiteY210" fmla="*/ 137523 h 451689"/>
              <a:gd name="connsiteX211" fmla="*/ 196629 w 609614"/>
              <a:gd name="connsiteY211" fmla="*/ 98217 h 451689"/>
              <a:gd name="connsiteX212" fmla="*/ 19635 w 609614"/>
              <a:gd name="connsiteY212" fmla="*/ 98217 h 451689"/>
              <a:gd name="connsiteX213" fmla="*/ 19635 w 609614"/>
              <a:gd name="connsiteY213" fmla="*/ 129975 h 451689"/>
              <a:gd name="connsiteX214" fmla="*/ 72641 w 609614"/>
              <a:gd name="connsiteY214" fmla="*/ 98217 h 451689"/>
              <a:gd name="connsiteX215" fmla="*/ 540853 w 609614"/>
              <a:gd name="connsiteY215" fmla="*/ 39305 h 451689"/>
              <a:gd name="connsiteX216" fmla="*/ 560460 w 609614"/>
              <a:gd name="connsiteY216" fmla="*/ 39305 h 451689"/>
              <a:gd name="connsiteX217" fmla="*/ 570309 w 609614"/>
              <a:gd name="connsiteY217" fmla="*/ 49160 h 451689"/>
              <a:gd name="connsiteX218" fmla="*/ 560460 w 609614"/>
              <a:gd name="connsiteY218" fmla="*/ 58922 h 451689"/>
              <a:gd name="connsiteX219" fmla="*/ 540853 w 609614"/>
              <a:gd name="connsiteY219" fmla="*/ 58922 h 451689"/>
              <a:gd name="connsiteX220" fmla="*/ 531004 w 609614"/>
              <a:gd name="connsiteY220" fmla="*/ 49160 h 451689"/>
              <a:gd name="connsiteX221" fmla="*/ 540853 w 609614"/>
              <a:gd name="connsiteY221" fmla="*/ 39305 h 451689"/>
              <a:gd name="connsiteX222" fmla="*/ 442485 w 609614"/>
              <a:gd name="connsiteY222" fmla="*/ 39305 h 451689"/>
              <a:gd name="connsiteX223" fmla="*/ 462092 w 609614"/>
              <a:gd name="connsiteY223" fmla="*/ 39305 h 451689"/>
              <a:gd name="connsiteX224" fmla="*/ 471941 w 609614"/>
              <a:gd name="connsiteY224" fmla="*/ 49160 h 451689"/>
              <a:gd name="connsiteX225" fmla="*/ 462092 w 609614"/>
              <a:gd name="connsiteY225" fmla="*/ 58922 h 451689"/>
              <a:gd name="connsiteX226" fmla="*/ 442485 w 609614"/>
              <a:gd name="connsiteY226" fmla="*/ 58922 h 451689"/>
              <a:gd name="connsiteX227" fmla="*/ 432636 w 609614"/>
              <a:gd name="connsiteY227" fmla="*/ 49160 h 451689"/>
              <a:gd name="connsiteX228" fmla="*/ 442485 w 609614"/>
              <a:gd name="connsiteY228" fmla="*/ 39305 h 451689"/>
              <a:gd name="connsiteX229" fmla="*/ 344119 w 609614"/>
              <a:gd name="connsiteY229" fmla="*/ 39305 h 451689"/>
              <a:gd name="connsiteX230" fmla="*/ 363864 w 609614"/>
              <a:gd name="connsiteY230" fmla="*/ 39305 h 451689"/>
              <a:gd name="connsiteX231" fmla="*/ 373644 w 609614"/>
              <a:gd name="connsiteY231" fmla="*/ 49160 h 451689"/>
              <a:gd name="connsiteX232" fmla="*/ 363864 w 609614"/>
              <a:gd name="connsiteY232" fmla="*/ 58922 h 451689"/>
              <a:gd name="connsiteX233" fmla="*/ 344119 w 609614"/>
              <a:gd name="connsiteY233" fmla="*/ 58922 h 451689"/>
              <a:gd name="connsiteX234" fmla="*/ 334339 w 609614"/>
              <a:gd name="connsiteY234" fmla="*/ 49160 h 451689"/>
              <a:gd name="connsiteX235" fmla="*/ 344119 w 609614"/>
              <a:gd name="connsiteY235" fmla="*/ 39305 h 451689"/>
              <a:gd name="connsiteX236" fmla="*/ 245838 w 609614"/>
              <a:gd name="connsiteY236" fmla="*/ 39305 h 451689"/>
              <a:gd name="connsiteX237" fmla="*/ 265479 w 609614"/>
              <a:gd name="connsiteY237" fmla="*/ 39305 h 451689"/>
              <a:gd name="connsiteX238" fmla="*/ 275346 w 609614"/>
              <a:gd name="connsiteY238" fmla="*/ 49160 h 451689"/>
              <a:gd name="connsiteX239" fmla="*/ 265479 w 609614"/>
              <a:gd name="connsiteY239" fmla="*/ 58922 h 451689"/>
              <a:gd name="connsiteX240" fmla="*/ 245838 w 609614"/>
              <a:gd name="connsiteY240" fmla="*/ 58922 h 451689"/>
              <a:gd name="connsiteX241" fmla="*/ 235971 w 609614"/>
              <a:gd name="connsiteY241" fmla="*/ 49160 h 451689"/>
              <a:gd name="connsiteX242" fmla="*/ 245838 w 609614"/>
              <a:gd name="connsiteY242" fmla="*/ 39305 h 451689"/>
              <a:gd name="connsiteX243" fmla="*/ 147469 w 609614"/>
              <a:gd name="connsiteY243" fmla="*/ 39305 h 451689"/>
              <a:gd name="connsiteX244" fmla="*/ 167110 w 609614"/>
              <a:gd name="connsiteY244" fmla="*/ 39305 h 451689"/>
              <a:gd name="connsiteX245" fmla="*/ 176977 w 609614"/>
              <a:gd name="connsiteY245" fmla="*/ 49160 h 451689"/>
              <a:gd name="connsiteX246" fmla="*/ 167110 w 609614"/>
              <a:gd name="connsiteY246" fmla="*/ 58922 h 451689"/>
              <a:gd name="connsiteX247" fmla="*/ 147469 w 609614"/>
              <a:gd name="connsiteY247" fmla="*/ 58922 h 451689"/>
              <a:gd name="connsiteX248" fmla="*/ 137602 w 609614"/>
              <a:gd name="connsiteY248" fmla="*/ 49160 h 451689"/>
              <a:gd name="connsiteX249" fmla="*/ 147469 w 609614"/>
              <a:gd name="connsiteY249" fmla="*/ 39305 h 451689"/>
              <a:gd name="connsiteX250" fmla="*/ 49137 w 609614"/>
              <a:gd name="connsiteY250" fmla="*/ 39305 h 451689"/>
              <a:gd name="connsiteX251" fmla="*/ 68847 w 609614"/>
              <a:gd name="connsiteY251" fmla="*/ 39305 h 451689"/>
              <a:gd name="connsiteX252" fmla="*/ 78609 w 609614"/>
              <a:gd name="connsiteY252" fmla="*/ 49160 h 451689"/>
              <a:gd name="connsiteX253" fmla="*/ 68847 w 609614"/>
              <a:gd name="connsiteY253" fmla="*/ 58922 h 451689"/>
              <a:gd name="connsiteX254" fmla="*/ 49137 w 609614"/>
              <a:gd name="connsiteY254" fmla="*/ 58922 h 451689"/>
              <a:gd name="connsiteX255" fmla="*/ 39375 w 609614"/>
              <a:gd name="connsiteY255" fmla="*/ 49160 h 451689"/>
              <a:gd name="connsiteX256" fmla="*/ 49137 w 609614"/>
              <a:gd name="connsiteY256" fmla="*/ 39305 h 451689"/>
              <a:gd name="connsiteX257" fmla="*/ 49134 w 609614"/>
              <a:gd name="connsiteY257" fmla="*/ 19699 h 451689"/>
              <a:gd name="connsiteX258" fmla="*/ 19635 w 609614"/>
              <a:gd name="connsiteY258" fmla="*/ 49155 h 451689"/>
              <a:gd name="connsiteX259" fmla="*/ 19635 w 609614"/>
              <a:gd name="connsiteY259" fmla="*/ 78611 h 451689"/>
              <a:gd name="connsiteX260" fmla="*/ 589979 w 609614"/>
              <a:gd name="connsiteY260" fmla="*/ 78611 h 451689"/>
              <a:gd name="connsiteX261" fmla="*/ 589979 w 609614"/>
              <a:gd name="connsiteY261" fmla="*/ 49155 h 451689"/>
              <a:gd name="connsiteX262" fmla="*/ 560480 w 609614"/>
              <a:gd name="connsiteY262" fmla="*/ 19699 h 451689"/>
              <a:gd name="connsiteX263" fmla="*/ 49134 w 609614"/>
              <a:gd name="connsiteY263" fmla="*/ 0 h 451689"/>
              <a:gd name="connsiteX264" fmla="*/ 560480 w 609614"/>
              <a:gd name="connsiteY264" fmla="*/ 0 h 451689"/>
              <a:gd name="connsiteX265" fmla="*/ 609614 w 609614"/>
              <a:gd name="connsiteY265" fmla="*/ 49155 h 451689"/>
              <a:gd name="connsiteX266" fmla="*/ 609614 w 609614"/>
              <a:gd name="connsiteY266" fmla="*/ 402626 h 451689"/>
              <a:gd name="connsiteX267" fmla="*/ 560480 w 609614"/>
              <a:gd name="connsiteY267" fmla="*/ 451689 h 451689"/>
              <a:gd name="connsiteX268" fmla="*/ 49134 w 609614"/>
              <a:gd name="connsiteY268" fmla="*/ 451689 h 451689"/>
              <a:gd name="connsiteX269" fmla="*/ 0 w 609614"/>
              <a:gd name="connsiteY269" fmla="*/ 402626 h 451689"/>
              <a:gd name="connsiteX270" fmla="*/ 0 w 609614"/>
              <a:gd name="connsiteY270" fmla="*/ 49155 h 451689"/>
              <a:gd name="connsiteX271" fmla="*/ 49134 w 609614"/>
              <a:gd name="connsiteY271" fmla="*/ 0 h 45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609614" h="451689">
                <a:moveTo>
                  <a:pt x="98361" y="400325"/>
                </a:moveTo>
                <a:lnTo>
                  <a:pt x="45723" y="431806"/>
                </a:lnTo>
                <a:cubicBezTo>
                  <a:pt x="46830" y="431990"/>
                  <a:pt x="48028" y="432082"/>
                  <a:pt x="49134" y="432082"/>
                </a:cubicBezTo>
                <a:lnTo>
                  <a:pt x="98361" y="432082"/>
                </a:lnTo>
                <a:close/>
                <a:moveTo>
                  <a:pt x="511346" y="392777"/>
                </a:moveTo>
                <a:lnTo>
                  <a:pt x="511346" y="432082"/>
                </a:lnTo>
                <a:lnTo>
                  <a:pt x="560480" y="432082"/>
                </a:lnTo>
                <a:cubicBezTo>
                  <a:pt x="576704" y="432082"/>
                  <a:pt x="589979" y="418827"/>
                  <a:pt x="589979" y="402626"/>
                </a:cubicBezTo>
                <a:lnTo>
                  <a:pt x="589979" y="392777"/>
                </a:lnTo>
                <a:close/>
                <a:moveTo>
                  <a:pt x="412985" y="392777"/>
                </a:moveTo>
                <a:lnTo>
                  <a:pt x="412985" y="432082"/>
                </a:lnTo>
                <a:lnTo>
                  <a:pt x="491618" y="432082"/>
                </a:lnTo>
                <a:lnTo>
                  <a:pt x="491618" y="392777"/>
                </a:lnTo>
                <a:close/>
                <a:moveTo>
                  <a:pt x="314625" y="392777"/>
                </a:moveTo>
                <a:lnTo>
                  <a:pt x="314625" y="432082"/>
                </a:lnTo>
                <a:lnTo>
                  <a:pt x="393350" y="432082"/>
                </a:lnTo>
                <a:lnTo>
                  <a:pt x="393350" y="392777"/>
                </a:lnTo>
                <a:close/>
                <a:moveTo>
                  <a:pt x="216356" y="392777"/>
                </a:moveTo>
                <a:lnTo>
                  <a:pt x="216356" y="432082"/>
                </a:lnTo>
                <a:lnTo>
                  <a:pt x="294989" y="432082"/>
                </a:lnTo>
                <a:lnTo>
                  <a:pt x="294989" y="392777"/>
                </a:lnTo>
                <a:close/>
                <a:moveTo>
                  <a:pt x="117996" y="392777"/>
                </a:moveTo>
                <a:lnTo>
                  <a:pt x="117996" y="432082"/>
                </a:lnTo>
                <a:lnTo>
                  <a:pt x="196629" y="432082"/>
                </a:lnTo>
                <a:lnTo>
                  <a:pt x="196629" y="392777"/>
                </a:lnTo>
                <a:close/>
                <a:moveTo>
                  <a:pt x="19635" y="392777"/>
                </a:moveTo>
                <a:lnTo>
                  <a:pt x="19635" y="402626"/>
                </a:lnTo>
                <a:cubicBezTo>
                  <a:pt x="19635" y="409438"/>
                  <a:pt x="22032" y="415790"/>
                  <a:pt x="25996" y="420760"/>
                </a:cubicBezTo>
                <a:lnTo>
                  <a:pt x="72641" y="392777"/>
                </a:lnTo>
                <a:close/>
                <a:moveTo>
                  <a:pt x="344119" y="343653"/>
                </a:moveTo>
                <a:lnTo>
                  <a:pt x="363864" y="343653"/>
                </a:lnTo>
                <a:cubicBezTo>
                  <a:pt x="369308" y="343653"/>
                  <a:pt x="373644" y="347982"/>
                  <a:pt x="373644" y="353416"/>
                </a:cubicBezTo>
                <a:cubicBezTo>
                  <a:pt x="373644" y="358849"/>
                  <a:pt x="369308" y="363270"/>
                  <a:pt x="363864" y="363270"/>
                </a:cubicBezTo>
                <a:lnTo>
                  <a:pt x="344119" y="363270"/>
                </a:lnTo>
                <a:cubicBezTo>
                  <a:pt x="338675" y="363270"/>
                  <a:pt x="334339" y="358849"/>
                  <a:pt x="334339" y="353416"/>
                </a:cubicBezTo>
                <a:cubicBezTo>
                  <a:pt x="334339" y="347982"/>
                  <a:pt x="338675" y="343653"/>
                  <a:pt x="344119" y="343653"/>
                </a:cubicBezTo>
                <a:close/>
                <a:moveTo>
                  <a:pt x="147469" y="343653"/>
                </a:moveTo>
                <a:lnTo>
                  <a:pt x="167110" y="343653"/>
                </a:lnTo>
                <a:cubicBezTo>
                  <a:pt x="172551" y="343653"/>
                  <a:pt x="176977" y="347982"/>
                  <a:pt x="176977" y="353416"/>
                </a:cubicBezTo>
                <a:cubicBezTo>
                  <a:pt x="176977" y="358849"/>
                  <a:pt x="172551" y="363270"/>
                  <a:pt x="167110" y="363270"/>
                </a:cubicBezTo>
                <a:lnTo>
                  <a:pt x="147469" y="363270"/>
                </a:lnTo>
                <a:cubicBezTo>
                  <a:pt x="142028" y="363270"/>
                  <a:pt x="137602" y="358849"/>
                  <a:pt x="137602" y="353416"/>
                </a:cubicBezTo>
                <a:cubicBezTo>
                  <a:pt x="137602" y="347982"/>
                  <a:pt x="142028" y="343653"/>
                  <a:pt x="147469" y="343653"/>
                </a:cubicBezTo>
                <a:close/>
                <a:moveTo>
                  <a:pt x="98361" y="341413"/>
                </a:moveTo>
                <a:lnTo>
                  <a:pt x="45355" y="373170"/>
                </a:lnTo>
                <a:lnTo>
                  <a:pt x="98361" y="373170"/>
                </a:lnTo>
                <a:close/>
                <a:moveTo>
                  <a:pt x="511346" y="333865"/>
                </a:moveTo>
                <a:lnTo>
                  <a:pt x="511346" y="373170"/>
                </a:lnTo>
                <a:lnTo>
                  <a:pt x="589979" y="373170"/>
                </a:lnTo>
                <a:lnTo>
                  <a:pt x="589979" y="333865"/>
                </a:lnTo>
                <a:close/>
                <a:moveTo>
                  <a:pt x="412985" y="333865"/>
                </a:moveTo>
                <a:lnTo>
                  <a:pt x="412985" y="373170"/>
                </a:lnTo>
                <a:lnTo>
                  <a:pt x="491618" y="373170"/>
                </a:lnTo>
                <a:lnTo>
                  <a:pt x="491618" y="333865"/>
                </a:lnTo>
                <a:close/>
                <a:moveTo>
                  <a:pt x="314625" y="333865"/>
                </a:moveTo>
                <a:lnTo>
                  <a:pt x="314625" y="373170"/>
                </a:lnTo>
                <a:lnTo>
                  <a:pt x="393350" y="373170"/>
                </a:lnTo>
                <a:lnTo>
                  <a:pt x="393350" y="333865"/>
                </a:lnTo>
                <a:close/>
                <a:moveTo>
                  <a:pt x="216356" y="333865"/>
                </a:moveTo>
                <a:lnTo>
                  <a:pt x="216356" y="373170"/>
                </a:lnTo>
                <a:lnTo>
                  <a:pt x="294989" y="373170"/>
                </a:lnTo>
                <a:lnTo>
                  <a:pt x="294989" y="333865"/>
                </a:lnTo>
                <a:close/>
                <a:moveTo>
                  <a:pt x="117996" y="333865"/>
                </a:moveTo>
                <a:lnTo>
                  <a:pt x="117996" y="373170"/>
                </a:lnTo>
                <a:lnTo>
                  <a:pt x="196629" y="373170"/>
                </a:lnTo>
                <a:lnTo>
                  <a:pt x="196629" y="333865"/>
                </a:lnTo>
                <a:close/>
                <a:moveTo>
                  <a:pt x="19635" y="333865"/>
                </a:moveTo>
                <a:lnTo>
                  <a:pt x="19635" y="365622"/>
                </a:lnTo>
                <a:lnTo>
                  <a:pt x="72641" y="333865"/>
                </a:lnTo>
                <a:close/>
                <a:moveTo>
                  <a:pt x="442485" y="284802"/>
                </a:moveTo>
                <a:lnTo>
                  <a:pt x="462092" y="284802"/>
                </a:lnTo>
                <a:cubicBezTo>
                  <a:pt x="467523" y="284802"/>
                  <a:pt x="471941" y="289115"/>
                  <a:pt x="471941" y="294530"/>
                </a:cubicBezTo>
                <a:cubicBezTo>
                  <a:pt x="471941" y="299944"/>
                  <a:pt x="467523" y="304349"/>
                  <a:pt x="462092" y="304349"/>
                </a:cubicBezTo>
                <a:lnTo>
                  <a:pt x="442485" y="304349"/>
                </a:lnTo>
                <a:cubicBezTo>
                  <a:pt x="437054" y="304349"/>
                  <a:pt x="432636" y="299944"/>
                  <a:pt x="432636" y="294530"/>
                </a:cubicBezTo>
                <a:cubicBezTo>
                  <a:pt x="432636" y="289115"/>
                  <a:pt x="437054" y="284802"/>
                  <a:pt x="442485" y="284802"/>
                </a:cubicBezTo>
                <a:close/>
                <a:moveTo>
                  <a:pt x="147469" y="284802"/>
                </a:moveTo>
                <a:lnTo>
                  <a:pt x="167110" y="284802"/>
                </a:lnTo>
                <a:cubicBezTo>
                  <a:pt x="172551" y="284802"/>
                  <a:pt x="176977" y="289115"/>
                  <a:pt x="176977" y="294530"/>
                </a:cubicBezTo>
                <a:cubicBezTo>
                  <a:pt x="176977" y="299944"/>
                  <a:pt x="172551" y="304349"/>
                  <a:pt x="167110" y="304349"/>
                </a:cubicBezTo>
                <a:lnTo>
                  <a:pt x="147469" y="304349"/>
                </a:lnTo>
                <a:cubicBezTo>
                  <a:pt x="142028" y="304349"/>
                  <a:pt x="137602" y="299944"/>
                  <a:pt x="137602" y="294530"/>
                </a:cubicBezTo>
                <a:cubicBezTo>
                  <a:pt x="137602" y="289115"/>
                  <a:pt x="142028" y="284802"/>
                  <a:pt x="147469" y="284802"/>
                </a:cubicBezTo>
                <a:close/>
                <a:moveTo>
                  <a:pt x="98361" y="282501"/>
                </a:moveTo>
                <a:lnTo>
                  <a:pt x="45355" y="314259"/>
                </a:lnTo>
                <a:lnTo>
                  <a:pt x="98361" y="314259"/>
                </a:lnTo>
                <a:close/>
                <a:moveTo>
                  <a:pt x="511346" y="274953"/>
                </a:moveTo>
                <a:lnTo>
                  <a:pt x="511346" y="314259"/>
                </a:lnTo>
                <a:lnTo>
                  <a:pt x="589979" y="314259"/>
                </a:lnTo>
                <a:lnTo>
                  <a:pt x="589979" y="274953"/>
                </a:lnTo>
                <a:close/>
                <a:moveTo>
                  <a:pt x="412985" y="274953"/>
                </a:moveTo>
                <a:lnTo>
                  <a:pt x="412985" y="314259"/>
                </a:lnTo>
                <a:lnTo>
                  <a:pt x="491618" y="314259"/>
                </a:lnTo>
                <a:lnTo>
                  <a:pt x="491618" y="274953"/>
                </a:lnTo>
                <a:close/>
                <a:moveTo>
                  <a:pt x="314625" y="274953"/>
                </a:moveTo>
                <a:lnTo>
                  <a:pt x="314625" y="314259"/>
                </a:lnTo>
                <a:lnTo>
                  <a:pt x="393350" y="314259"/>
                </a:lnTo>
                <a:lnTo>
                  <a:pt x="393350" y="274953"/>
                </a:lnTo>
                <a:close/>
                <a:moveTo>
                  <a:pt x="216356" y="274953"/>
                </a:moveTo>
                <a:lnTo>
                  <a:pt x="216356" y="314259"/>
                </a:lnTo>
                <a:lnTo>
                  <a:pt x="294989" y="314259"/>
                </a:lnTo>
                <a:lnTo>
                  <a:pt x="294989" y="274953"/>
                </a:lnTo>
                <a:close/>
                <a:moveTo>
                  <a:pt x="117996" y="274953"/>
                </a:moveTo>
                <a:lnTo>
                  <a:pt x="117996" y="314259"/>
                </a:lnTo>
                <a:lnTo>
                  <a:pt x="196629" y="314259"/>
                </a:lnTo>
                <a:lnTo>
                  <a:pt x="196629" y="274953"/>
                </a:lnTo>
                <a:close/>
                <a:moveTo>
                  <a:pt x="19635" y="274953"/>
                </a:moveTo>
                <a:lnTo>
                  <a:pt x="19635" y="306710"/>
                </a:lnTo>
                <a:lnTo>
                  <a:pt x="72641" y="274953"/>
                </a:lnTo>
                <a:close/>
                <a:moveTo>
                  <a:pt x="245838" y="225880"/>
                </a:moveTo>
                <a:lnTo>
                  <a:pt x="265479" y="225880"/>
                </a:lnTo>
                <a:cubicBezTo>
                  <a:pt x="270920" y="225880"/>
                  <a:pt x="275346" y="230209"/>
                  <a:pt x="275346" y="235643"/>
                </a:cubicBezTo>
                <a:cubicBezTo>
                  <a:pt x="275346" y="241076"/>
                  <a:pt x="270920" y="245497"/>
                  <a:pt x="265479" y="245497"/>
                </a:cubicBezTo>
                <a:lnTo>
                  <a:pt x="245838" y="245497"/>
                </a:lnTo>
                <a:cubicBezTo>
                  <a:pt x="240397" y="245497"/>
                  <a:pt x="235971" y="241076"/>
                  <a:pt x="235971" y="235643"/>
                </a:cubicBezTo>
                <a:cubicBezTo>
                  <a:pt x="235971" y="230209"/>
                  <a:pt x="240397" y="225880"/>
                  <a:pt x="245838" y="225880"/>
                </a:cubicBezTo>
                <a:close/>
                <a:moveTo>
                  <a:pt x="98361" y="223589"/>
                </a:moveTo>
                <a:lnTo>
                  <a:pt x="45355" y="255347"/>
                </a:lnTo>
                <a:lnTo>
                  <a:pt x="98361" y="255347"/>
                </a:lnTo>
                <a:close/>
                <a:moveTo>
                  <a:pt x="511346" y="216041"/>
                </a:moveTo>
                <a:lnTo>
                  <a:pt x="511346" y="255347"/>
                </a:lnTo>
                <a:lnTo>
                  <a:pt x="589979" y="255347"/>
                </a:lnTo>
                <a:lnTo>
                  <a:pt x="589979" y="216041"/>
                </a:lnTo>
                <a:close/>
                <a:moveTo>
                  <a:pt x="412985" y="216041"/>
                </a:moveTo>
                <a:lnTo>
                  <a:pt x="412985" y="255347"/>
                </a:lnTo>
                <a:lnTo>
                  <a:pt x="491618" y="255347"/>
                </a:lnTo>
                <a:lnTo>
                  <a:pt x="491618" y="216041"/>
                </a:lnTo>
                <a:close/>
                <a:moveTo>
                  <a:pt x="314625" y="216041"/>
                </a:moveTo>
                <a:lnTo>
                  <a:pt x="314625" y="255347"/>
                </a:lnTo>
                <a:lnTo>
                  <a:pt x="393350" y="255347"/>
                </a:lnTo>
                <a:lnTo>
                  <a:pt x="393350" y="216041"/>
                </a:lnTo>
                <a:close/>
                <a:moveTo>
                  <a:pt x="216356" y="216041"/>
                </a:moveTo>
                <a:lnTo>
                  <a:pt x="216356" y="255347"/>
                </a:lnTo>
                <a:lnTo>
                  <a:pt x="294989" y="255347"/>
                </a:lnTo>
                <a:lnTo>
                  <a:pt x="294989" y="216041"/>
                </a:lnTo>
                <a:close/>
                <a:moveTo>
                  <a:pt x="117996" y="216041"/>
                </a:moveTo>
                <a:lnTo>
                  <a:pt x="117996" y="255347"/>
                </a:lnTo>
                <a:lnTo>
                  <a:pt x="196629" y="255347"/>
                </a:lnTo>
                <a:lnTo>
                  <a:pt x="196629" y="216041"/>
                </a:lnTo>
                <a:close/>
                <a:moveTo>
                  <a:pt x="19635" y="216041"/>
                </a:moveTo>
                <a:lnTo>
                  <a:pt x="19635" y="247798"/>
                </a:lnTo>
                <a:lnTo>
                  <a:pt x="72641" y="216041"/>
                </a:lnTo>
                <a:close/>
                <a:moveTo>
                  <a:pt x="540853" y="166958"/>
                </a:moveTo>
                <a:lnTo>
                  <a:pt x="560460" y="166958"/>
                </a:lnTo>
                <a:cubicBezTo>
                  <a:pt x="565891" y="166958"/>
                  <a:pt x="570309" y="171287"/>
                  <a:pt x="570309" y="176721"/>
                </a:cubicBezTo>
                <a:cubicBezTo>
                  <a:pt x="570309" y="182154"/>
                  <a:pt x="565891" y="186575"/>
                  <a:pt x="560460" y="186575"/>
                </a:cubicBezTo>
                <a:lnTo>
                  <a:pt x="540853" y="186575"/>
                </a:lnTo>
                <a:cubicBezTo>
                  <a:pt x="535422" y="186575"/>
                  <a:pt x="531004" y="182154"/>
                  <a:pt x="531004" y="176721"/>
                </a:cubicBezTo>
                <a:cubicBezTo>
                  <a:pt x="531004" y="171287"/>
                  <a:pt x="535422" y="166958"/>
                  <a:pt x="540853" y="166958"/>
                </a:cubicBezTo>
                <a:close/>
                <a:moveTo>
                  <a:pt x="344119" y="166958"/>
                </a:moveTo>
                <a:lnTo>
                  <a:pt x="363864" y="166958"/>
                </a:lnTo>
                <a:cubicBezTo>
                  <a:pt x="369308" y="166958"/>
                  <a:pt x="373644" y="171287"/>
                  <a:pt x="373644" y="176721"/>
                </a:cubicBezTo>
                <a:cubicBezTo>
                  <a:pt x="373644" y="182154"/>
                  <a:pt x="369308" y="186575"/>
                  <a:pt x="363864" y="186575"/>
                </a:cubicBezTo>
                <a:lnTo>
                  <a:pt x="344119" y="186575"/>
                </a:lnTo>
                <a:cubicBezTo>
                  <a:pt x="338675" y="186575"/>
                  <a:pt x="334339" y="182154"/>
                  <a:pt x="334339" y="176721"/>
                </a:cubicBezTo>
                <a:cubicBezTo>
                  <a:pt x="334339" y="171287"/>
                  <a:pt x="338675" y="166958"/>
                  <a:pt x="344119" y="166958"/>
                </a:cubicBezTo>
                <a:close/>
                <a:moveTo>
                  <a:pt x="98361" y="164677"/>
                </a:moveTo>
                <a:lnTo>
                  <a:pt x="45355" y="196435"/>
                </a:lnTo>
                <a:lnTo>
                  <a:pt x="98361" y="196435"/>
                </a:lnTo>
                <a:close/>
                <a:moveTo>
                  <a:pt x="511346" y="157129"/>
                </a:moveTo>
                <a:lnTo>
                  <a:pt x="511346" y="196435"/>
                </a:lnTo>
                <a:lnTo>
                  <a:pt x="589979" y="196435"/>
                </a:lnTo>
                <a:lnTo>
                  <a:pt x="589979" y="157129"/>
                </a:lnTo>
                <a:close/>
                <a:moveTo>
                  <a:pt x="412985" y="157129"/>
                </a:moveTo>
                <a:lnTo>
                  <a:pt x="412985" y="196435"/>
                </a:lnTo>
                <a:lnTo>
                  <a:pt x="491618" y="196435"/>
                </a:lnTo>
                <a:lnTo>
                  <a:pt x="491618" y="157129"/>
                </a:lnTo>
                <a:close/>
                <a:moveTo>
                  <a:pt x="314625" y="157129"/>
                </a:moveTo>
                <a:lnTo>
                  <a:pt x="314625" y="196435"/>
                </a:lnTo>
                <a:lnTo>
                  <a:pt x="393350" y="196435"/>
                </a:lnTo>
                <a:lnTo>
                  <a:pt x="393350" y="157129"/>
                </a:lnTo>
                <a:close/>
                <a:moveTo>
                  <a:pt x="216356" y="157129"/>
                </a:moveTo>
                <a:lnTo>
                  <a:pt x="216356" y="196435"/>
                </a:lnTo>
                <a:lnTo>
                  <a:pt x="294989" y="196435"/>
                </a:lnTo>
                <a:lnTo>
                  <a:pt x="294989" y="157129"/>
                </a:lnTo>
                <a:close/>
                <a:moveTo>
                  <a:pt x="117996" y="157129"/>
                </a:moveTo>
                <a:lnTo>
                  <a:pt x="117996" y="196435"/>
                </a:lnTo>
                <a:lnTo>
                  <a:pt x="196629" y="196435"/>
                </a:lnTo>
                <a:lnTo>
                  <a:pt x="196629" y="157129"/>
                </a:lnTo>
                <a:close/>
                <a:moveTo>
                  <a:pt x="19635" y="157129"/>
                </a:moveTo>
                <a:lnTo>
                  <a:pt x="19635" y="188887"/>
                </a:lnTo>
                <a:lnTo>
                  <a:pt x="72641" y="157129"/>
                </a:lnTo>
                <a:close/>
                <a:moveTo>
                  <a:pt x="344119" y="108036"/>
                </a:moveTo>
                <a:lnTo>
                  <a:pt x="363864" y="108036"/>
                </a:lnTo>
                <a:cubicBezTo>
                  <a:pt x="369308" y="108036"/>
                  <a:pt x="373644" y="112365"/>
                  <a:pt x="373644" y="117799"/>
                </a:cubicBezTo>
                <a:cubicBezTo>
                  <a:pt x="373644" y="123232"/>
                  <a:pt x="369308" y="127653"/>
                  <a:pt x="363864" y="127653"/>
                </a:cubicBezTo>
                <a:lnTo>
                  <a:pt x="344119" y="127653"/>
                </a:lnTo>
                <a:cubicBezTo>
                  <a:pt x="338675" y="127653"/>
                  <a:pt x="334339" y="123232"/>
                  <a:pt x="334339" y="117799"/>
                </a:cubicBezTo>
                <a:cubicBezTo>
                  <a:pt x="334339" y="112365"/>
                  <a:pt x="338675" y="108036"/>
                  <a:pt x="344119" y="108036"/>
                </a:cubicBezTo>
                <a:close/>
                <a:moveTo>
                  <a:pt x="98361" y="105765"/>
                </a:moveTo>
                <a:lnTo>
                  <a:pt x="45355" y="137523"/>
                </a:lnTo>
                <a:lnTo>
                  <a:pt x="98361" y="137523"/>
                </a:lnTo>
                <a:close/>
                <a:moveTo>
                  <a:pt x="511346" y="98217"/>
                </a:moveTo>
                <a:lnTo>
                  <a:pt x="511346" y="137523"/>
                </a:lnTo>
                <a:lnTo>
                  <a:pt x="589979" y="137523"/>
                </a:lnTo>
                <a:lnTo>
                  <a:pt x="589979" y="98217"/>
                </a:lnTo>
                <a:close/>
                <a:moveTo>
                  <a:pt x="412985" y="98217"/>
                </a:moveTo>
                <a:lnTo>
                  <a:pt x="412985" y="137523"/>
                </a:lnTo>
                <a:lnTo>
                  <a:pt x="491618" y="137523"/>
                </a:lnTo>
                <a:lnTo>
                  <a:pt x="491618" y="98217"/>
                </a:lnTo>
                <a:close/>
                <a:moveTo>
                  <a:pt x="314625" y="98217"/>
                </a:moveTo>
                <a:lnTo>
                  <a:pt x="314625" y="137523"/>
                </a:lnTo>
                <a:lnTo>
                  <a:pt x="393350" y="137523"/>
                </a:lnTo>
                <a:lnTo>
                  <a:pt x="393350" y="98217"/>
                </a:lnTo>
                <a:close/>
                <a:moveTo>
                  <a:pt x="216356" y="98217"/>
                </a:moveTo>
                <a:lnTo>
                  <a:pt x="216356" y="137523"/>
                </a:lnTo>
                <a:lnTo>
                  <a:pt x="294989" y="137523"/>
                </a:lnTo>
                <a:lnTo>
                  <a:pt x="294989" y="98217"/>
                </a:lnTo>
                <a:close/>
                <a:moveTo>
                  <a:pt x="117996" y="98217"/>
                </a:moveTo>
                <a:lnTo>
                  <a:pt x="117996" y="137523"/>
                </a:lnTo>
                <a:lnTo>
                  <a:pt x="196629" y="137523"/>
                </a:lnTo>
                <a:lnTo>
                  <a:pt x="196629" y="98217"/>
                </a:lnTo>
                <a:close/>
                <a:moveTo>
                  <a:pt x="19635" y="98217"/>
                </a:moveTo>
                <a:lnTo>
                  <a:pt x="19635" y="129975"/>
                </a:lnTo>
                <a:lnTo>
                  <a:pt x="72641" y="98217"/>
                </a:lnTo>
                <a:close/>
                <a:moveTo>
                  <a:pt x="540853" y="39305"/>
                </a:moveTo>
                <a:lnTo>
                  <a:pt x="560460" y="39305"/>
                </a:lnTo>
                <a:cubicBezTo>
                  <a:pt x="565891" y="39305"/>
                  <a:pt x="570309" y="43726"/>
                  <a:pt x="570309" y="49160"/>
                </a:cubicBezTo>
                <a:cubicBezTo>
                  <a:pt x="570309" y="54593"/>
                  <a:pt x="565891" y="58922"/>
                  <a:pt x="560460" y="58922"/>
                </a:cubicBezTo>
                <a:lnTo>
                  <a:pt x="540853" y="58922"/>
                </a:lnTo>
                <a:cubicBezTo>
                  <a:pt x="535422" y="58922"/>
                  <a:pt x="531004" y="54593"/>
                  <a:pt x="531004" y="49160"/>
                </a:cubicBezTo>
                <a:cubicBezTo>
                  <a:pt x="531004" y="43726"/>
                  <a:pt x="535422" y="39305"/>
                  <a:pt x="540853" y="39305"/>
                </a:cubicBezTo>
                <a:close/>
                <a:moveTo>
                  <a:pt x="442485" y="39305"/>
                </a:moveTo>
                <a:lnTo>
                  <a:pt x="462092" y="39305"/>
                </a:lnTo>
                <a:cubicBezTo>
                  <a:pt x="467523" y="39305"/>
                  <a:pt x="471941" y="43726"/>
                  <a:pt x="471941" y="49160"/>
                </a:cubicBezTo>
                <a:cubicBezTo>
                  <a:pt x="471941" y="54593"/>
                  <a:pt x="467523" y="58922"/>
                  <a:pt x="462092" y="58922"/>
                </a:cubicBezTo>
                <a:lnTo>
                  <a:pt x="442485" y="58922"/>
                </a:lnTo>
                <a:cubicBezTo>
                  <a:pt x="437054" y="58922"/>
                  <a:pt x="432636" y="54593"/>
                  <a:pt x="432636" y="49160"/>
                </a:cubicBezTo>
                <a:cubicBezTo>
                  <a:pt x="432636" y="43726"/>
                  <a:pt x="437054" y="39305"/>
                  <a:pt x="442485" y="39305"/>
                </a:cubicBezTo>
                <a:close/>
                <a:moveTo>
                  <a:pt x="344119" y="39305"/>
                </a:moveTo>
                <a:lnTo>
                  <a:pt x="363864" y="39305"/>
                </a:lnTo>
                <a:cubicBezTo>
                  <a:pt x="369308" y="39305"/>
                  <a:pt x="373644" y="43726"/>
                  <a:pt x="373644" y="49160"/>
                </a:cubicBezTo>
                <a:cubicBezTo>
                  <a:pt x="373644" y="54593"/>
                  <a:pt x="369308" y="58922"/>
                  <a:pt x="363864" y="58922"/>
                </a:cubicBezTo>
                <a:lnTo>
                  <a:pt x="344119" y="58922"/>
                </a:lnTo>
                <a:cubicBezTo>
                  <a:pt x="338675" y="58922"/>
                  <a:pt x="334339" y="54593"/>
                  <a:pt x="334339" y="49160"/>
                </a:cubicBezTo>
                <a:cubicBezTo>
                  <a:pt x="334339" y="43726"/>
                  <a:pt x="338675" y="39305"/>
                  <a:pt x="344119" y="39305"/>
                </a:cubicBezTo>
                <a:close/>
                <a:moveTo>
                  <a:pt x="245838" y="39305"/>
                </a:moveTo>
                <a:lnTo>
                  <a:pt x="265479" y="39305"/>
                </a:lnTo>
                <a:cubicBezTo>
                  <a:pt x="270920" y="39305"/>
                  <a:pt x="275346" y="43726"/>
                  <a:pt x="275346" y="49160"/>
                </a:cubicBezTo>
                <a:cubicBezTo>
                  <a:pt x="275346" y="54593"/>
                  <a:pt x="270920" y="58922"/>
                  <a:pt x="265479" y="58922"/>
                </a:cubicBezTo>
                <a:lnTo>
                  <a:pt x="245838" y="58922"/>
                </a:lnTo>
                <a:cubicBezTo>
                  <a:pt x="240397" y="58922"/>
                  <a:pt x="235971" y="54593"/>
                  <a:pt x="235971" y="49160"/>
                </a:cubicBezTo>
                <a:cubicBezTo>
                  <a:pt x="235971" y="43726"/>
                  <a:pt x="240397" y="39305"/>
                  <a:pt x="245838" y="39305"/>
                </a:cubicBezTo>
                <a:close/>
                <a:moveTo>
                  <a:pt x="147469" y="39305"/>
                </a:moveTo>
                <a:lnTo>
                  <a:pt x="167110" y="39305"/>
                </a:lnTo>
                <a:cubicBezTo>
                  <a:pt x="172551" y="39305"/>
                  <a:pt x="176977" y="43726"/>
                  <a:pt x="176977" y="49160"/>
                </a:cubicBezTo>
                <a:cubicBezTo>
                  <a:pt x="176977" y="54593"/>
                  <a:pt x="172551" y="58922"/>
                  <a:pt x="167110" y="58922"/>
                </a:cubicBezTo>
                <a:lnTo>
                  <a:pt x="147469" y="58922"/>
                </a:lnTo>
                <a:cubicBezTo>
                  <a:pt x="142028" y="58922"/>
                  <a:pt x="137602" y="54593"/>
                  <a:pt x="137602" y="49160"/>
                </a:cubicBezTo>
                <a:cubicBezTo>
                  <a:pt x="137602" y="43726"/>
                  <a:pt x="142028" y="39305"/>
                  <a:pt x="147469" y="39305"/>
                </a:cubicBezTo>
                <a:close/>
                <a:moveTo>
                  <a:pt x="49137" y="39305"/>
                </a:moveTo>
                <a:lnTo>
                  <a:pt x="68847" y="39305"/>
                </a:lnTo>
                <a:cubicBezTo>
                  <a:pt x="74280" y="39305"/>
                  <a:pt x="78609" y="43726"/>
                  <a:pt x="78609" y="49160"/>
                </a:cubicBezTo>
                <a:cubicBezTo>
                  <a:pt x="78609" y="54593"/>
                  <a:pt x="74280" y="58922"/>
                  <a:pt x="68847" y="58922"/>
                </a:cubicBezTo>
                <a:lnTo>
                  <a:pt x="49137" y="58922"/>
                </a:lnTo>
                <a:cubicBezTo>
                  <a:pt x="43704" y="58922"/>
                  <a:pt x="39375" y="54593"/>
                  <a:pt x="39375" y="49160"/>
                </a:cubicBezTo>
                <a:cubicBezTo>
                  <a:pt x="39375" y="43726"/>
                  <a:pt x="43704" y="39305"/>
                  <a:pt x="49137" y="39305"/>
                </a:cubicBezTo>
                <a:close/>
                <a:moveTo>
                  <a:pt x="49134" y="19699"/>
                </a:moveTo>
                <a:cubicBezTo>
                  <a:pt x="32910" y="19699"/>
                  <a:pt x="19635" y="32862"/>
                  <a:pt x="19635" y="49155"/>
                </a:cubicBezTo>
                <a:lnTo>
                  <a:pt x="19635" y="78611"/>
                </a:lnTo>
                <a:lnTo>
                  <a:pt x="589979" y="78611"/>
                </a:lnTo>
                <a:lnTo>
                  <a:pt x="589979" y="49155"/>
                </a:lnTo>
                <a:cubicBezTo>
                  <a:pt x="589979" y="32862"/>
                  <a:pt x="576704" y="19699"/>
                  <a:pt x="560480" y="19699"/>
                </a:cubicBezTo>
                <a:close/>
                <a:moveTo>
                  <a:pt x="49134" y="0"/>
                </a:moveTo>
                <a:lnTo>
                  <a:pt x="560480" y="0"/>
                </a:lnTo>
                <a:cubicBezTo>
                  <a:pt x="587582" y="0"/>
                  <a:pt x="609614" y="22092"/>
                  <a:pt x="609614" y="49155"/>
                </a:cubicBezTo>
                <a:lnTo>
                  <a:pt x="609614" y="402626"/>
                </a:lnTo>
                <a:cubicBezTo>
                  <a:pt x="609614" y="429689"/>
                  <a:pt x="587582" y="451689"/>
                  <a:pt x="560480" y="451689"/>
                </a:cubicBezTo>
                <a:lnTo>
                  <a:pt x="49134" y="451689"/>
                </a:lnTo>
                <a:cubicBezTo>
                  <a:pt x="22032" y="451689"/>
                  <a:pt x="0" y="429689"/>
                  <a:pt x="0" y="402626"/>
                </a:cubicBezTo>
                <a:lnTo>
                  <a:pt x="0" y="49155"/>
                </a:lnTo>
                <a:cubicBezTo>
                  <a:pt x="0" y="22092"/>
                  <a:pt x="22032" y="0"/>
                  <a:pt x="491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2313210" y="2586956"/>
            <a:ext cx="5730240" cy="461665"/>
          </a:xfrm>
          <a:prstGeom prst="rect">
            <a:avLst/>
          </a:prstGeom>
          <a:noFill/>
        </p:spPr>
        <p:txBody>
          <a:bodyPr wrap="square" rtlCol="0">
            <a:spAutoFit/>
          </a:bodyPr>
          <a:lstStyle/>
          <a:p>
            <a:r>
              <a:rPr lang="zh-CN" altLang="en-US" sz="1200" b="1" dirty="0">
                <a:solidFill>
                  <a:schemeClr val="accent6">
                    <a:lumMod val="75000"/>
                  </a:schemeClr>
                </a:solidFill>
                <a:latin typeface="+mn-ea"/>
              </a:rPr>
              <a:t>创建表</a:t>
            </a:r>
            <a:r>
              <a:rPr lang="zh-CN" altLang="en-US" sz="1200" dirty="0">
                <a:solidFill>
                  <a:schemeClr val="accent6">
                    <a:lumMod val="75000"/>
                  </a:schemeClr>
                </a:solidFill>
                <a:latin typeface="+mn-ea"/>
              </a:rPr>
              <a:t>，相当于创建一个表格内容页，我们不仅需要指定</a:t>
            </a:r>
            <a:r>
              <a:rPr lang="zh-CN" altLang="en-US" sz="1200" b="1" dirty="0">
                <a:solidFill>
                  <a:srgbClr val="DD1A23"/>
                </a:solidFill>
                <a:latin typeface="+mn-ea"/>
              </a:rPr>
              <a:t>表名和字符集</a:t>
            </a:r>
            <a:r>
              <a:rPr lang="zh-CN" altLang="en-US" sz="1200" b="1" dirty="0">
                <a:solidFill>
                  <a:schemeClr val="accent6">
                    <a:lumMod val="75000"/>
                  </a:schemeClr>
                </a:solidFill>
                <a:latin typeface="+mn-ea"/>
              </a:rPr>
              <a:t>，</a:t>
            </a:r>
            <a:r>
              <a:rPr lang="zh-CN" altLang="en-US" sz="1200" dirty="0">
                <a:solidFill>
                  <a:schemeClr val="accent6">
                    <a:lumMod val="75000"/>
                  </a:schemeClr>
                </a:solidFill>
                <a:latin typeface="+mn-ea"/>
              </a:rPr>
              <a:t>还需要指定表中的</a:t>
            </a:r>
            <a:r>
              <a:rPr lang="zh-CN" altLang="en-US" sz="1200" b="1" dirty="0">
                <a:solidFill>
                  <a:srgbClr val="DD1A23"/>
                </a:solidFill>
                <a:latin typeface="+mn-ea"/>
              </a:rPr>
              <a:t>列名</a:t>
            </a:r>
            <a:r>
              <a:rPr lang="zh-CN" altLang="en-US" sz="1200" b="1" dirty="0">
                <a:solidFill>
                  <a:schemeClr val="accent6">
                    <a:lumMod val="75000"/>
                  </a:schemeClr>
                </a:solidFill>
                <a:latin typeface="+mn-ea"/>
              </a:rPr>
              <a:t>和</a:t>
            </a:r>
            <a:r>
              <a:rPr lang="zh-CN" altLang="en-US" sz="1200" b="1" dirty="0">
                <a:solidFill>
                  <a:srgbClr val="DD1A23"/>
                </a:solidFill>
                <a:latin typeface="+mn-ea"/>
              </a:rPr>
              <a:t>列类型</a:t>
            </a:r>
            <a:r>
              <a:rPr lang="zh-CN" altLang="en-US" sz="1200" b="1" dirty="0">
                <a:solidFill>
                  <a:schemeClr val="accent6">
                    <a:lumMod val="75000"/>
                  </a:schemeClr>
                </a:solidFill>
                <a:latin typeface="+mn-ea"/>
              </a:rPr>
              <a:t>，</a:t>
            </a:r>
            <a:r>
              <a:rPr lang="zh-CN" altLang="en-US" sz="1200" dirty="0">
                <a:solidFill>
                  <a:schemeClr val="accent6">
                    <a:lumMod val="75000"/>
                  </a:schemeClr>
                </a:solidFill>
                <a:latin typeface="+mn-ea"/>
              </a:rPr>
              <a:t>甚至会加入一些</a:t>
            </a:r>
            <a:r>
              <a:rPr lang="zh-CN" altLang="en-US" sz="1200" b="1" dirty="0">
                <a:solidFill>
                  <a:srgbClr val="DD1A23"/>
                </a:solidFill>
                <a:latin typeface="+mn-ea"/>
              </a:rPr>
              <a:t>约束</a:t>
            </a:r>
            <a:r>
              <a:rPr lang="zh-CN" altLang="en-US" sz="1200" b="1" dirty="0">
                <a:solidFill>
                  <a:schemeClr val="accent6">
                    <a:lumMod val="75000"/>
                  </a:schemeClr>
                </a:solidFill>
                <a:latin typeface="+mn-ea"/>
              </a:rPr>
              <a:t>，</a:t>
            </a:r>
            <a:r>
              <a:rPr lang="zh-CN" altLang="en-US" sz="1200" dirty="0">
                <a:solidFill>
                  <a:schemeClr val="accent6">
                    <a:lumMod val="75000"/>
                  </a:schemeClr>
                </a:solidFill>
                <a:latin typeface="+mn-ea"/>
              </a:rPr>
              <a:t>例如：手机号必须填写等！</a:t>
            </a:r>
            <a:endParaRPr lang="zh-CN" altLang="en-US" sz="1200" dirty="0">
              <a:solidFill>
                <a:schemeClr val="accent6">
                  <a:lumMod val="75000"/>
                </a:schemeClr>
              </a:solidFill>
              <a:latin typeface="+mn-ea"/>
            </a:endParaRPr>
          </a:p>
        </p:txBody>
      </p:sp>
      <p:sp>
        <p:nvSpPr>
          <p:cNvPr id="16" name="文本框 15"/>
          <p:cNvSpPr txBox="1"/>
          <p:nvPr/>
        </p:nvSpPr>
        <p:spPr>
          <a:xfrm>
            <a:off x="894958" y="3562449"/>
            <a:ext cx="7858095"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chemeClr val="tx1">
                    <a:lumMod val="85000"/>
                    <a:lumOff val="15000"/>
                  </a:schemeClr>
                </a:solidFill>
                <a:effectLst/>
                <a:latin typeface="Arial" panose="020B0604020202020204" pitchFamily="34" charset="0"/>
              </a:rPr>
              <a:t>例子</a:t>
            </a:r>
            <a:r>
              <a:rPr kumimoji="0" lang="zh-CN" altLang="en-US" sz="1400" b="0" i="0" u="none" strike="noStrike" cap="none" normalizeH="0" baseline="0" dirty="0">
                <a:ln>
                  <a:noFill/>
                </a:ln>
                <a:solidFill>
                  <a:schemeClr val="tx1"/>
                </a:solidFill>
                <a:effectLst/>
                <a:latin typeface="Arial" panose="020B0604020202020204" pitchFamily="34" charset="0"/>
              </a:rPr>
              <a:t>：</a:t>
            </a:r>
            <a:r>
              <a:rPr kumimoji="0" lang="zh-CN" altLang="zh-CN" sz="1400" b="0" i="0" u="none" strike="noStrike" cap="none" normalizeH="0" baseline="0" dirty="0">
                <a:ln>
                  <a:noFill/>
                </a:ln>
                <a:solidFill>
                  <a:schemeClr val="tx1">
                    <a:lumMod val="85000"/>
                    <a:lumOff val="15000"/>
                  </a:schemeClr>
                </a:solidFill>
                <a:effectLst/>
                <a:latin typeface="Arial" panose="020B0604020202020204" pitchFamily="34" charset="0"/>
              </a:rPr>
              <a:t>创建了一个名为</a:t>
            </a:r>
            <a:r>
              <a:rPr kumimoji="0" lang="zh-CN" altLang="zh-CN" sz="1400" b="1" i="0" u="none" strike="noStrike" cap="none" normalizeH="0" baseline="0" dirty="0">
                <a:ln>
                  <a:noFill/>
                </a:ln>
                <a:solidFill>
                  <a:schemeClr val="tx1">
                    <a:lumMod val="85000"/>
                    <a:lumOff val="15000"/>
                  </a:schemeClr>
                </a:solidFill>
                <a:effectLst/>
                <a:latin typeface="Arial" panose="020B0604020202020204" pitchFamily="34" charset="0"/>
              </a:rPr>
              <a:t> </a:t>
            </a:r>
            <a:r>
              <a:rPr kumimoji="0" lang="zh-CN" altLang="zh-CN" sz="1400" b="1" i="0" u="none" strike="noStrike" cap="none" normalizeH="0" baseline="0" dirty="0">
                <a:ln>
                  <a:noFill/>
                </a:ln>
                <a:solidFill>
                  <a:schemeClr val="tx1">
                    <a:lumMod val="85000"/>
                    <a:lumOff val="15000"/>
                  </a:schemeClr>
                </a:solidFill>
                <a:effectLst/>
                <a:latin typeface="Arial Unicode MS"/>
              </a:rPr>
              <a:t>posts</a:t>
            </a:r>
            <a:r>
              <a:rPr kumimoji="0" lang="zh-CN" altLang="zh-CN" sz="1400" b="1" i="0" u="none" strike="noStrike" cap="none" normalizeH="0" baseline="0" dirty="0">
                <a:ln>
                  <a:noFill/>
                </a:ln>
                <a:solidFill>
                  <a:schemeClr val="tx1">
                    <a:lumMod val="85000"/>
                    <a:lumOff val="15000"/>
                  </a:schemeClr>
                </a:solidFill>
                <a:effectLst/>
              </a:rPr>
              <a:t> </a:t>
            </a:r>
            <a:r>
              <a:rPr kumimoji="0" lang="zh-CN" altLang="zh-CN" sz="1400" b="0" i="0" u="none" strike="noStrike" cap="none" normalizeH="0" baseline="0" dirty="0">
                <a:ln>
                  <a:noFill/>
                </a:ln>
                <a:solidFill>
                  <a:schemeClr val="tx1">
                    <a:lumMod val="85000"/>
                    <a:lumOff val="15000"/>
                  </a:schemeClr>
                </a:solidFill>
                <a:effectLst/>
              </a:rPr>
              <a:t>的博客文章表，包括一些常见的</a:t>
            </a:r>
            <a:r>
              <a:rPr kumimoji="0" lang="zh-CN" altLang="zh-CN" sz="1400" b="1" i="0" u="none" strike="noStrike" cap="none" normalizeH="0" baseline="0" dirty="0">
                <a:ln>
                  <a:noFill/>
                </a:ln>
                <a:solidFill>
                  <a:schemeClr val="tx1">
                    <a:lumMod val="85000"/>
                    <a:lumOff val="15000"/>
                  </a:schemeClr>
                </a:solidFill>
                <a:effectLst/>
              </a:rPr>
              <a:t>数据类型、编码设置以及列注释</a:t>
            </a:r>
            <a:r>
              <a:rPr kumimoji="0" lang="zh-CN" altLang="en-US" sz="1400" b="1" i="0" u="none" strike="noStrike" cap="none" normalizeH="0" baseline="0" dirty="0">
                <a:ln>
                  <a:noFill/>
                </a:ln>
                <a:solidFill>
                  <a:schemeClr val="tx1">
                    <a:lumMod val="85000"/>
                    <a:lumOff val="15000"/>
                  </a:schemeClr>
                </a:solidFill>
                <a:effectLst/>
              </a:rPr>
              <a:t>！</a:t>
            </a:r>
            <a:endParaRPr kumimoji="0" lang="zh-CN" altLang="zh-CN" sz="1400" b="1" i="0" u="none" strike="noStrike" cap="none" normalizeH="0" baseline="0" dirty="0">
              <a:ln>
                <a:noFill/>
              </a:ln>
              <a:solidFill>
                <a:schemeClr val="tx1">
                  <a:lumMod val="85000"/>
                  <a:lumOff val="15000"/>
                </a:schemeClr>
              </a:solidFill>
              <a:effectLst/>
              <a:latin typeface="Arial" panose="020B0604020202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7" grpId="0" animBg="1"/>
      <p:bldP spid="5" grpId="0" animBg="1"/>
      <p:bldP spid="6" grpId="0" animBg="1"/>
      <p:bldP spid="7"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452679" cy="17197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 </a:t>
            </a:r>
            <a:r>
              <a:rPr kumimoji="0" lang="zh-CN" altLang="zh-CN" sz="1100" b="0" i="0" u="none" strike="noStrike" cap="none" normalizeH="0" baseline="0" dirty="0">
                <a:ln>
                  <a:noFill/>
                </a:ln>
                <a:solidFill>
                  <a:schemeClr val="accent6">
                    <a:lumMod val="75000"/>
                  </a:schemeClr>
                </a:solidFill>
                <a:effectLst/>
                <a:latin typeface="+mn-ea"/>
              </a:rPr>
              <a:t>posts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post_id </a:t>
            </a:r>
            <a:r>
              <a:rPr kumimoji="0" lang="zh-CN" altLang="zh-CN" sz="1100" b="0" i="0" u="none" strike="noStrike" cap="none" normalizeH="0" baseline="0" dirty="0">
                <a:ln>
                  <a:noFill/>
                </a:ln>
                <a:solidFill>
                  <a:srgbClr val="7030A0"/>
                </a:solidFill>
                <a:effectLst/>
                <a:latin typeface="+mn-ea"/>
              </a:rPr>
              <a:t>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AUTO_INCREMENT </a:t>
            </a:r>
            <a:r>
              <a:rPr kumimoji="0" lang="zh-CN" altLang="zh-CN" sz="1100" b="0" i="0" u="none" strike="noStrike" cap="none" normalizeH="0" baseline="0" dirty="0">
                <a:ln>
                  <a:noFill/>
                </a:ln>
                <a:solidFill>
                  <a:srgbClr val="7030A0"/>
                </a:solidFill>
                <a:effectLst/>
                <a:latin typeface="+mn-ea"/>
              </a:rPr>
              <a:t>PRIMARY</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title</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VARCHAR</a:t>
            </a:r>
            <a:r>
              <a:rPr kumimoji="0" lang="zh-CN" altLang="zh-CN" sz="1100" b="0" i="0" u="none" strike="noStrike" cap="none" normalizeH="0" baseline="0" dirty="0">
                <a:ln>
                  <a:noFill/>
                </a:ln>
                <a:solidFill>
                  <a:schemeClr val="accent6">
                    <a:lumMod val="75000"/>
                  </a:schemeClr>
                </a:solidFill>
                <a:effectLst/>
                <a:latin typeface="+mn-ea"/>
              </a:rPr>
              <a:t>(</a:t>
            </a:r>
            <a:r>
              <a:rPr kumimoji="0" lang="zh-CN" altLang="zh-CN" sz="1100" b="0" i="0" u="none" strike="noStrike" cap="none" normalizeH="0" baseline="0" dirty="0">
                <a:ln>
                  <a:noFill/>
                </a:ln>
                <a:solidFill>
                  <a:schemeClr val="tx1"/>
                </a:solidFill>
                <a:effectLst/>
                <a:latin typeface="+mn-ea"/>
              </a:rPr>
              <a:t>255</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content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TEXT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author_id </a:t>
            </a:r>
            <a:r>
              <a:rPr kumimoji="0" lang="zh-CN" altLang="zh-CN" sz="1100" b="0" i="0" u="none" strike="noStrike" cap="none" normalizeH="0" baseline="0" dirty="0">
                <a:ln>
                  <a:noFill/>
                </a:ln>
                <a:solidFill>
                  <a:srgbClr val="7030A0"/>
                </a:solidFill>
                <a:effectLst/>
                <a:latin typeface="+mn-ea"/>
              </a:rPr>
              <a:t>INT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created_at </a:t>
            </a:r>
            <a:r>
              <a:rPr kumimoji="0" lang="zh-CN" altLang="zh-CN" sz="1100" b="0" i="0" u="none" strike="noStrike" cap="none" normalizeH="0" baseline="0" dirty="0">
                <a:ln>
                  <a:noFill/>
                </a:ln>
                <a:solidFill>
                  <a:srgbClr val="7030A0"/>
                </a:solidFill>
                <a:effectLst/>
                <a:latin typeface="+mn-ea"/>
              </a:rPr>
              <a:t>TIMESTAMP DEFAULT </a:t>
            </a:r>
            <a:r>
              <a:rPr kumimoji="0" lang="zh-CN" altLang="zh-CN" sz="1100" b="0" i="0" u="none" strike="noStrike" cap="none" normalizeH="0" baseline="0" dirty="0">
                <a:ln>
                  <a:noFill/>
                </a:ln>
                <a:solidFill>
                  <a:srgbClr val="3DBCB4"/>
                </a:solidFill>
                <a:effectLst/>
                <a:latin typeface="+mn-ea"/>
              </a:rPr>
              <a:t>CURRENT_TIMESTAMP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rgbClr val="7030A0"/>
                </a:solidFill>
                <a:effectLst/>
                <a:latin typeface="+mn-ea"/>
              </a:rPr>
              <a:t>CONSTRAINT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fk_author </a:t>
            </a:r>
            <a:r>
              <a:rPr kumimoji="0" lang="zh-CN" altLang="zh-CN" sz="1100" b="0" i="0" u="none" strike="noStrike" cap="none" normalizeH="0" baseline="0" dirty="0">
                <a:ln>
                  <a:noFill/>
                </a:ln>
                <a:solidFill>
                  <a:srgbClr val="7030A0"/>
                </a:solidFill>
                <a:effectLst/>
                <a:latin typeface="+mn-ea"/>
              </a:rPr>
              <a:t>FOREIGN</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(author_id) </a:t>
            </a:r>
            <a:r>
              <a:rPr kumimoji="0" lang="zh-CN" altLang="zh-CN" sz="1100" b="0" i="0" u="none" strike="noStrike" cap="none" normalizeH="0" baseline="0" dirty="0">
                <a:ln>
                  <a:noFill/>
                </a:ln>
                <a:solidFill>
                  <a:srgbClr val="7030A0"/>
                </a:solidFill>
                <a:effectLst/>
                <a:latin typeface="+mn-ea"/>
              </a:rPr>
              <a:t>REFERENCES</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authors(author_id)</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 ENGINE=InnoDB </a:t>
            </a:r>
            <a:r>
              <a:rPr kumimoji="0" lang="zh-CN" altLang="zh-CN" sz="1100" b="0" i="0" u="none" strike="noStrike" cap="none" normalizeH="0" baseline="0" dirty="0">
                <a:ln>
                  <a:noFill/>
                </a:ln>
                <a:solidFill>
                  <a:srgbClr val="7030A0"/>
                </a:solidFill>
                <a:effectLst/>
                <a:latin typeface="+mn-ea"/>
              </a:rPr>
              <a:t>DEFAULT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CHARSET=utf8mb4 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a:p>
            <a:endParaRPr lang="zh-CN" altLang="zh-CN" sz="1100" dirty="0">
              <a:solidFill>
                <a:schemeClr val="tx1">
                  <a:lumMod val="95000"/>
                  <a:lumOff val="5000"/>
                </a:schemeClr>
              </a:solidFill>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452679" cy="17197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post_id </a:t>
            </a:r>
            <a:r>
              <a:rPr kumimoji="0" lang="zh-CN" altLang="zh-CN" sz="1100" b="0" i="0" u="none" strike="noStrike" cap="none" normalizeH="0" baseline="0" dirty="0">
                <a:ln>
                  <a:noFill/>
                </a:ln>
                <a:solidFill>
                  <a:srgbClr val="7030A0"/>
                </a:solidFill>
                <a:effectLst/>
                <a:latin typeface="+mn-ea"/>
              </a:rPr>
              <a:t>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AUTO_INCREMENT </a:t>
            </a:r>
            <a:r>
              <a:rPr kumimoji="0" lang="zh-CN" altLang="zh-CN" sz="1100" b="0" i="0" u="none" strike="noStrike" cap="none" normalizeH="0" baseline="0" dirty="0">
                <a:ln>
                  <a:noFill/>
                </a:ln>
                <a:solidFill>
                  <a:srgbClr val="7030A0"/>
                </a:solidFill>
                <a:effectLst/>
                <a:latin typeface="+mn-ea"/>
              </a:rPr>
              <a:t>PRIMARY</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title</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VARCHAR</a:t>
            </a:r>
            <a:r>
              <a:rPr kumimoji="0" lang="zh-CN" altLang="zh-CN" sz="1100" b="0" i="0" u="none" strike="noStrike" cap="none" normalizeH="0" baseline="0" dirty="0">
                <a:ln>
                  <a:noFill/>
                </a:ln>
                <a:solidFill>
                  <a:schemeClr val="accent6">
                    <a:lumMod val="75000"/>
                  </a:schemeClr>
                </a:solidFill>
                <a:effectLst/>
                <a:latin typeface="+mn-ea"/>
              </a:rPr>
              <a:t>(</a:t>
            </a:r>
            <a:r>
              <a:rPr kumimoji="0" lang="zh-CN" altLang="zh-CN" sz="1100" b="0" i="0" u="none" strike="noStrike" cap="none" normalizeH="0" baseline="0" dirty="0">
                <a:ln>
                  <a:noFill/>
                </a:ln>
                <a:solidFill>
                  <a:schemeClr val="tx1"/>
                </a:solidFill>
                <a:effectLst/>
                <a:latin typeface="+mn-ea"/>
              </a:rPr>
              <a:t>255</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content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TEXT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author_id </a:t>
            </a:r>
            <a:r>
              <a:rPr kumimoji="0" lang="zh-CN" altLang="zh-CN" sz="1100" b="0" i="0" u="none" strike="noStrike" cap="none" normalizeH="0" baseline="0" dirty="0">
                <a:ln>
                  <a:noFill/>
                </a:ln>
                <a:solidFill>
                  <a:srgbClr val="7030A0"/>
                </a:solidFill>
                <a:effectLst/>
                <a:latin typeface="+mn-ea"/>
              </a:rPr>
              <a:t>INT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created_at </a:t>
            </a:r>
            <a:r>
              <a:rPr kumimoji="0" lang="zh-CN" altLang="zh-CN" sz="1100" b="0" i="0" u="none" strike="noStrike" cap="none" normalizeH="0" baseline="0" dirty="0">
                <a:ln>
                  <a:noFill/>
                </a:ln>
                <a:solidFill>
                  <a:srgbClr val="7030A0"/>
                </a:solidFill>
                <a:effectLst/>
                <a:latin typeface="+mn-ea"/>
              </a:rPr>
              <a:t>TIMESTAMP DEFAULT </a:t>
            </a:r>
            <a:r>
              <a:rPr kumimoji="0" lang="zh-CN" altLang="zh-CN" sz="1100" b="0" i="0" u="none" strike="noStrike" cap="none" normalizeH="0" baseline="0" dirty="0">
                <a:ln>
                  <a:noFill/>
                </a:ln>
                <a:solidFill>
                  <a:srgbClr val="3DBCB4"/>
                </a:solidFill>
                <a:effectLst/>
                <a:latin typeface="+mn-ea"/>
              </a:rPr>
              <a:t>CURRENT_TIMESTAMP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rgbClr val="7030A0"/>
                </a:solidFill>
                <a:effectLst/>
                <a:latin typeface="+mn-ea"/>
              </a:rPr>
              <a:t>CONSTRAINT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fk_author </a:t>
            </a:r>
            <a:r>
              <a:rPr kumimoji="0" lang="zh-CN" altLang="zh-CN" sz="1100" b="0" i="0" u="none" strike="noStrike" cap="none" normalizeH="0" baseline="0" dirty="0">
                <a:ln>
                  <a:noFill/>
                </a:ln>
                <a:solidFill>
                  <a:srgbClr val="7030A0"/>
                </a:solidFill>
                <a:effectLst/>
                <a:latin typeface="+mn-ea"/>
              </a:rPr>
              <a:t>FOREIGN</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(author_id) </a:t>
            </a:r>
            <a:r>
              <a:rPr kumimoji="0" lang="zh-CN" altLang="zh-CN" sz="1100" b="0" i="0" u="none" strike="noStrike" cap="none" normalizeH="0" baseline="0" dirty="0">
                <a:ln>
                  <a:noFill/>
                </a:ln>
                <a:solidFill>
                  <a:srgbClr val="7030A0"/>
                </a:solidFill>
                <a:effectLst/>
                <a:latin typeface="+mn-ea"/>
              </a:rPr>
              <a:t>REFERENCES</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authors(author_id)</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 ENGINE=InnoDB </a:t>
            </a:r>
            <a:r>
              <a:rPr kumimoji="0" lang="zh-CN" altLang="zh-CN" sz="1100" b="0" i="0" u="none" strike="noStrike" cap="none" normalizeH="0" baseline="0" dirty="0">
                <a:ln>
                  <a:noFill/>
                </a:ln>
                <a:solidFill>
                  <a:srgbClr val="7030A0"/>
                </a:solidFill>
                <a:effectLst/>
                <a:latin typeface="+mn-ea"/>
              </a:rPr>
              <a:t>DEFAULT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CHARSET=utf8mb4 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a:p>
            <a:endParaRPr lang="zh-CN" altLang="zh-CN" sz="1100" dirty="0">
              <a:solidFill>
                <a:schemeClr val="tx1">
                  <a:lumMod val="95000"/>
                  <a:lumOff val="5000"/>
                </a:schemeClr>
              </a:solidFill>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14" name="文本框 13"/>
          <p:cNvSpPr txBox="1"/>
          <p:nvPr/>
        </p:nvSpPr>
        <p:spPr>
          <a:xfrm>
            <a:off x="916223" y="3392071"/>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1</a:t>
            </a:r>
            <a:r>
              <a:rPr lang="zh-CN" altLang="en-US" sz="1400" dirty="0">
                <a:latin typeface="+mn-ea"/>
              </a:rPr>
              <a:t>：指定表名</a:t>
            </a:r>
            <a:endParaRPr lang="zh-CN" altLang="en-US" sz="14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AUTO_INCREMENT </a:t>
            </a:r>
            <a:r>
              <a:rPr kumimoji="0" lang="zh-CN" altLang="zh-CN" sz="1100" b="0" i="0" u="none" strike="noStrike" cap="none" normalizeH="0" baseline="0" dirty="0">
                <a:ln>
                  <a:noFill/>
                </a:ln>
                <a:solidFill>
                  <a:srgbClr val="7030A0"/>
                </a:solidFill>
                <a:effectLst/>
                <a:latin typeface="+mn-ea"/>
              </a:rPr>
              <a:t>PRIMARY</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VARCHAR</a:t>
            </a:r>
            <a:r>
              <a:rPr kumimoji="0" lang="zh-CN" altLang="zh-CN" sz="1100" b="0" i="0" u="none" strike="noStrike" cap="none" normalizeH="0" baseline="0" dirty="0">
                <a:ln>
                  <a:noFill/>
                </a:ln>
                <a:solidFill>
                  <a:schemeClr val="accent6">
                    <a:lumMod val="75000"/>
                  </a:schemeClr>
                </a:solidFill>
                <a:effectLst/>
                <a:latin typeface="+mn-ea"/>
              </a:rPr>
              <a:t>(</a:t>
            </a:r>
            <a:r>
              <a:rPr kumimoji="0" lang="zh-CN" altLang="zh-CN" sz="1100" b="0" i="0" u="none" strike="noStrike" cap="none" normalizeH="0" baseline="0" dirty="0">
                <a:ln>
                  <a:noFill/>
                </a:ln>
                <a:solidFill>
                  <a:schemeClr val="tx1"/>
                </a:solidFill>
                <a:effectLst/>
                <a:latin typeface="+mn-ea"/>
              </a:rPr>
              <a:t>255</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TEXT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INT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rgbClr val="7030A0"/>
                </a:solidFill>
                <a:effectLst/>
                <a:latin typeface="+mn-ea"/>
              </a:rPr>
              <a:t>TIMESTAMP DEFAULT </a:t>
            </a:r>
            <a:r>
              <a:rPr kumimoji="0" lang="zh-CN" altLang="zh-CN" sz="1100" b="0" i="0" u="none" strike="noStrike" cap="none" normalizeH="0" baseline="0" dirty="0">
                <a:ln>
                  <a:noFill/>
                </a:ln>
                <a:solidFill>
                  <a:srgbClr val="3DBCB4"/>
                </a:solidFill>
                <a:effectLst/>
                <a:latin typeface="+mn-ea"/>
              </a:rPr>
              <a:t>CURRENT_TIMESTAMP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rgbClr val="7030A0"/>
                </a:solidFill>
                <a:effectLst/>
                <a:latin typeface="+mn-ea"/>
              </a:rPr>
              <a:t>CONSTRAINT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fk_author </a:t>
            </a:r>
            <a:r>
              <a:rPr kumimoji="0" lang="zh-CN" altLang="zh-CN" sz="1100" b="0" i="0" u="none" strike="noStrike" cap="none" normalizeH="0" baseline="0" dirty="0">
                <a:ln>
                  <a:noFill/>
                </a:ln>
                <a:solidFill>
                  <a:srgbClr val="7030A0"/>
                </a:solidFill>
                <a:effectLst/>
                <a:latin typeface="+mn-ea"/>
              </a:rPr>
              <a:t>FOREIGN</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(author_id) </a:t>
            </a:r>
            <a:r>
              <a:rPr kumimoji="0" lang="zh-CN" altLang="zh-CN" sz="1100" b="0" i="0" u="none" strike="noStrike" cap="none" normalizeH="0" baseline="0" dirty="0">
                <a:ln>
                  <a:noFill/>
                </a:ln>
                <a:solidFill>
                  <a:srgbClr val="7030A0"/>
                </a:solidFill>
                <a:effectLst/>
                <a:latin typeface="+mn-ea"/>
              </a:rPr>
              <a:t>REFERENCES</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authors(author_id)</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 ENGINE=InnoDB </a:t>
            </a:r>
            <a:r>
              <a:rPr kumimoji="0" lang="zh-CN" altLang="zh-CN" sz="1100" b="0" i="0" u="none" strike="noStrike" cap="none" normalizeH="0" baseline="0" dirty="0">
                <a:ln>
                  <a:noFill/>
                </a:ln>
                <a:solidFill>
                  <a:srgbClr val="7030A0"/>
                </a:solidFill>
                <a:effectLst/>
                <a:latin typeface="+mn-ea"/>
              </a:rPr>
              <a:t>DEFAULT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CHARSET=utf8mb4 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a:p>
            <a:endParaRPr lang="zh-CN" altLang="zh-CN" sz="1100" dirty="0">
              <a:solidFill>
                <a:schemeClr val="tx1">
                  <a:lumMod val="95000"/>
                  <a:lumOff val="5000"/>
                </a:schemeClr>
              </a:solidFill>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p:cNvSpPr txBox="1"/>
          <p:nvPr/>
        </p:nvSpPr>
        <p:spPr>
          <a:xfrm>
            <a:off x="916223" y="369854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1</a:t>
            </a:r>
            <a:r>
              <a:rPr lang="zh-CN" altLang="en-US" sz="1400" dirty="0">
                <a:latin typeface="+mn-ea"/>
              </a:rPr>
              <a:t>：指定表名</a:t>
            </a:r>
            <a:endParaRPr lang="zh-CN" altLang="en-US" sz="1400" dirty="0">
              <a:latin typeface="+mn-ea"/>
            </a:endParaRPr>
          </a:p>
        </p:txBody>
      </p:sp>
      <p:sp>
        <p:nvSpPr>
          <p:cNvPr id="3" name="文本框 2"/>
          <p:cNvSpPr txBox="1"/>
          <p:nvPr/>
        </p:nvSpPr>
        <p:spPr>
          <a:xfrm>
            <a:off x="916222" y="412198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2</a:t>
            </a:r>
            <a:r>
              <a:rPr lang="zh-CN" altLang="en-US" sz="1400" dirty="0">
                <a:latin typeface="+mn-ea"/>
              </a:rPr>
              <a:t>：指定列名</a:t>
            </a:r>
            <a:endParaRPr lang="zh-CN" altLang="en-US" sz="1400" dirty="0">
              <a:latin typeface="+mn-ea"/>
            </a:endParaRPr>
          </a:p>
        </p:txBody>
      </p:sp>
      <p:pic>
        <p:nvPicPr>
          <p:cNvPr id="4" name="图片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AUTO_INCREMENT </a:t>
            </a:r>
            <a:r>
              <a:rPr kumimoji="0" lang="zh-CN" altLang="zh-CN" sz="1100" b="0" i="0" u="none" strike="noStrike" cap="none" normalizeH="0" baseline="0" dirty="0">
                <a:ln>
                  <a:noFill/>
                </a:ln>
                <a:solidFill>
                  <a:srgbClr val="7030A0"/>
                </a:solidFill>
                <a:effectLst/>
                <a:latin typeface="+mn-ea"/>
              </a:rPr>
              <a:t>PRIMARY</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DEFAULT </a:t>
            </a:r>
            <a:r>
              <a:rPr kumimoji="0" lang="zh-CN" altLang="zh-CN" sz="1100" b="0" i="0" u="none" strike="noStrike" cap="none" normalizeH="0" baseline="0" dirty="0">
                <a:ln>
                  <a:noFill/>
                </a:ln>
                <a:solidFill>
                  <a:srgbClr val="3DBCB4"/>
                </a:solidFill>
                <a:effectLst/>
                <a:latin typeface="+mn-ea"/>
              </a:rPr>
              <a:t>CURRENT_TIMESTAMP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rgbClr val="7030A0"/>
                </a:solidFill>
                <a:effectLst/>
                <a:latin typeface="+mn-ea"/>
              </a:rPr>
              <a:t>CONSTRAINT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fk_author </a:t>
            </a:r>
            <a:r>
              <a:rPr kumimoji="0" lang="zh-CN" altLang="zh-CN" sz="1100" b="0" i="0" u="none" strike="noStrike" cap="none" normalizeH="0" baseline="0" dirty="0">
                <a:ln>
                  <a:noFill/>
                </a:ln>
                <a:solidFill>
                  <a:srgbClr val="7030A0"/>
                </a:solidFill>
                <a:effectLst/>
                <a:latin typeface="+mn-ea"/>
              </a:rPr>
              <a:t>FOREIGN</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(author_id) </a:t>
            </a:r>
            <a:r>
              <a:rPr kumimoji="0" lang="zh-CN" altLang="zh-CN" sz="1100" b="0" i="0" u="none" strike="noStrike" cap="none" normalizeH="0" baseline="0" dirty="0">
                <a:ln>
                  <a:noFill/>
                </a:ln>
                <a:solidFill>
                  <a:srgbClr val="7030A0"/>
                </a:solidFill>
                <a:effectLst/>
                <a:latin typeface="+mn-ea"/>
              </a:rPr>
              <a:t>REFERENCES</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authors(author_id)</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 ENGINE=InnoDB </a:t>
            </a:r>
            <a:r>
              <a:rPr kumimoji="0" lang="zh-CN" altLang="zh-CN" sz="1100" b="0" i="0" u="none" strike="noStrike" cap="none" normalizeH="0" baseline="0" dirty="0">
                <a:ln>
                  <a:noFill/>
                </a:ln>
                <a:solidFill>
                  <a:srgbClr val="7030A0"/>
                </a:solidFill>
                <a:effectLst/>
                <a:latin typeface="+mn-ea"/>
              </a:rPr>
              <a:t>DEFAULT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CHARSET=utf8mb4 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a:p>
            <a:endParaRPr lang="zh-CN" altLang="zh-CN" sz="1100" dirty="0">
              <a:solidFill>
                <a:schemeClr val="tx1">
                  <a:lumMod val="95000"/>
                  <a:lumOff val="5000"/>
                </a:schemeClr>
              </a:solidFill>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p:cNvSpPr txBox="1"/>
          <p:nvPr/>
        </p:nvSpPr>
        <p:spPr>
          <a:xfrm>
            <a:off x="916223" y="369854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1</a:t>
            </a:r>
            <a:r>
              <a:rPr lang="zh-CN" altLang="en-US" sz="1400" dirty="0">
                <a:latin typeface="+mn-ea"/>
              </a:rPr>
              <a:t>：指定表名</a:t>
            </a:r>
            <a:endParaRPr lang="zh-CN" altLang="en-US" sz="1400" dirty="0">
              <a:latin typeface="+mn-ea"/>
            </a:endParaRPr>
          </a:p>
        </p:txBody>
      </p:sp>
      <p:sp>
        <p:nvSpPr>
          <p:cNvPr id="3" name="文本框 2"/>
          <p:cNvSpPr txBox="1"/>
          <p:nvPr/>
        </p:nvSpPr>
        <p:spPr>
          <a:xfrm>
            <a:off x="916222" y="412198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2</a:t>
            </a:r>
            <a:r>
              <a:rPr lang="zh-CN" altLang="en-US" sz="1400" dirty="0">
                <a:latin typeface="+mn-ea"/>
              </a:rPr>
              <a:t>：指定列名</a:t>
            </a:r>
            <a:endParaRPr lang="zh-CN" altLang="en-US" sz="1400" dirty="0">
              <a:latin typeface="+mn-ea"/>
            </a:endParaRPr>
          </a:p>
        </p:txBody>
      </p:sp>
      <p:sp>
        <p:nvSpPr>
          <p:cNvPr id="4" name="文本框 3"/>
          <p:cNvSpPr txBox="1"/>
          <p:nvPr/>
        </p:nvSpPr>
        <p:spPr>
          <a:xfrm>
            <a:off x="916221" y="454542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3</a:t>
            </a:r>
            <a:r>
              <a:rPr lang="zh-CN" altLang="en-US" sz="1400" dirty="0">
                <a:latin typeface="+mn-ea"/>
              </a:rPr>
              <a:t>：指定列类型</a:t>
            </a:r>
            <a:endParaRPr lang="zh-CN" altLang="en-US" sz="1400" dirty="0">
              <a:latin typeface="+mn-ea"/>
            </a:endParaRPr>
          </a:p>
        </p:txBody>
      </p:sp>
      <p:pic>
        <p:nvPicPr>
          <p:cNvPr id="5" name="图片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35169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rPr>
              <a:t>数据定义语言概述</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chemeClr val="accent6">
                    <a:lumMod val="75000"/>
                  </a:schemeClr>
                </a:solidFill>
                <a:effectLst/>
                <a:latin typeface="+mn-ea"/>
              </a:rPr>
              <a:t>) ENGINE=InnoDB </a:t>
            </a:r>
            <a:r>
              <a:rPr kumimoji="0" lang="zh-CN" altLang="zh-CN" sz="1100" b="0" i="0" u="none" strike="noStrike" cap="none" normalizeH="0" baseline="0" dirty="0">
                <a:ln>
                  <a:noFill/>
                </a:ln>
                <a:solidFill>
                  <a:srgbClr val="7030A0"/>
                </a:solidFill>
                <a:effectLst/>
                <a:latin typeface="+mn-ea"/>
              </a:rPr>
              <a:t>DEFAULT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CHARSET=utf8mb4 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a:p>
            <a:endParaRPr lang="zh-CN" altLang="zh-CN" sz="1100" dirty="0">
              <a:solidFill>
                <a:schemeClr val="tx1">
                  <a:lumMod val="95000"/>
                  <a:lumOff val="5000"/>
                </a:schemeClr>
              </a:solidFill>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p:cNvSpPr txBox="1"/>
          <p:nvPr/>
        </p:nvSpPr>
        <p:spPr>
          <a:xfrm>
            <a:off x="916223" y="369854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1</a:t>
            </a:r>
            <a:r>
              <a:rPr lang="zh-CN" altLang="en-US" sz="1400" dirty="0">
                <a:latin typeface="+mn-ea"/>
              </a:rPr>
              <a:t>：指定表名</a:t>
            </a:r>
            <a:endParaRPr lang="zh-CN" altLang="en-US" sz="1400" dirty="0">
              <a:latin typeface="+mn-ea"/>
            </a:endParaRPr>
          </a:p>
        </p:txBody>
      </p:sp>
      <p:sp>
        <p:nvSpPr>
          <p:cNvPr id="3" name="文本框 2"/>
          <p:cNvSpPr txBox="1"/>
          <p:nvPr/>
        </p:nvSpPr>
        <p:spPr>
          <a:xfrm>
            <a:off x="916222" y="412198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2</a:t>
            </a:r>
            <a:r>
              <a:rPr lang="zh-CN" altLang="en-US" sz="1400" dirty="0">
                <a:latin typeface="+mn-ea"/>
              </a:rPr>
              <a:t>：指定列名</a:t>
            </a:r>
            <a:endParaRPr lang="zh-CN" altLang="en-US" sz="1400" dirty="0">
              <a:latin typeface="+mn-ea"/>
            </a:endParaRPr>
          </a:p>
        </p:txBody>
      </p:sp>
      <p:sp>
        <p:nvSpPr>
          <p:cNvPr id="4" name="文本框 3"/>
          <p:cNvSpPr txBox="1"/>
          <p:nvPr/>
        </p:nvSpPr>
        <p:spPr>
          <a:xfrm>
            <a:off x="916221" y="454542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3</a:t>
            </a:r>
            <a:r>
              <a:rPr lang="zh-CN" altLang="en-US" sz="1400" dirty="0">
                <a:latin typeface="+mn-ea"/>
              </a:rPr>
              <a:t>：指定列类型</a:t>
            </a:r>
            <a:endParaRPr lang="zh-CN" altLang="en-US" sz="1400" dirty="0">
              <a:latin typeface="+mn-ea"/>
            </a:endParaRPr>
          </a:p>
        </p:txBody>
      </p:sp>
      <p:sp>
        <p:nvSpPr>
          <p:cNvPr id="5" name="文本框 4"/>
          <p:cNvSpPr txBox="1"/>
          <p:nvPr/>
        </p:nvSpPr>
        <p:spPr>
          <a:xfrm>
            <a:off x="916220" y="4968866"/>
            <a:ext cx="5452679"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1400" dirty="0">
                <a:latin typeface="+mn-ea"/>
              </a:rPr>
              <a:t>可选要素</a:t>
            </a:r>
            <a:r>
              <a:rPr lang="en-US" altLang="zh-CN" sz="1400" dirty="0">
                <a:latin typeface="+mn-ea"/>
              </a:rPr>
              <a:t>4</a:t>
            </a:r>
            <a:r>
              <a:rPr lang="zh-CN" altLang="en-US" sz="1400" dirty="0">
                <a:latin typeface="+mn-ea"/>
              </a:rPr>
              <a:t>：指定列约束</a:t>
            </a:r>
            <a:r>
              <a:rPr lang="en-US" altLang="zh-CN" sz="1400" dirty="0">
                <a:latin typeface="+mn-ea"/>
              </a:rPr>
              <a:t>【</a:t>
            </a:r>
            <a:r>
              <a:rPr lang="zh-CN" altLang="en-US" sz="1400" dirty="0">
                <a:latin typeface="+mn-ea"/>
              </a:rPr>
              <a:t>第五章约束讲解</a:t>
            </a:r>
            <a:r>
              <a:rPr lang="en-US" altLang="zh-CN" sz="1400" dirty="0">
                <a:latin typeface="+mn-ea"/>
              </a:rPr>
              <a:t>】</a:t>
            </a:r>
            <a:endParaRPr lang="zh-CN" altLang="en-US" sz="1400" dirty="0">
              <a:latin typeface="+mn-ea"/>
            </a:endParaRPr>
          </a:p>
        </p:txBody>
      </p:sp>
      <p:pic>
        <p:nvPicPr>
          <p:cNvPr id="15"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p:cNvSpPr txBox="1"/>
          <p:nvPr/>
        </p:nvSpPr>
        <p:spPr>
          <a:xfrm>
            <a:off x="916223" y="369854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1</a:t>
            </a:r>
            <a:r>
              <a:rPr lang="zh-CN" altLang="en-US" sz="1400" dirty="0">
                <a:latin typeface="+mn-ea"/>
              </a:rPr>
              <a:t>：指定表名</a:t>
            </a:r>
            <a:endParaRPr lang="zh-CN" altLang="en-US" sz="1400" dirty="0">
              <a:latin typeface="+mn-ea"/>
            </a:endParaRPr>
          </a:p>
        </p:txBody>
      </p:sp>
      <p:sp>
        <p:nvSpPr>
          <p:cNvPr id="3" name="文本框 2"/>
          <p:cNvSpPr txBox="1"/>
          <p:nvPr/>
        </p:nvSpPr>
        <p:spPr>
          <a:xfrm>
            <a:off x="916222" y="412198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2</a:t>
            </a:r>
            <a:r>
              <a:rPr lang="zh-CN" altLang="en-US" sz="1400" dirty="0">
                <a:latin typeface="+mn-ea"/>
              </a:rPr>
              <a:t>：指定列名</a:t>
            </a:r>
            <a:endParaRPr lang="zh-CN" altLang="en-US" sz="1400" dirty="0">
              <a:latin typeface="+mn-ea"/>
            </a:endParaRPr>
          </a:p>
        </p:txBody>
      </p:sp>
      <p:sp>
        <p:nvSpPr>
          <p:cNvPr id="4" name="文本框 3"/>
          <p:cNvSpPr txBox="1"/>
          <p:nvPr/>
        </p:nvSpPr>
        <p:spPr>
          <a:xfrm>
            <a:off x="916221" y="454542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3</a:t>
            </a:r>
            <a:r>
              <a:rPr lang="zh-CN" altLang="en-US" sz="1400" dirty="0">
                <a:latin typeface="+mn-ea"/>
              </a:rPr>
              <a:t>：指定列类型</a:t>
            </a:r>
            <a:endParaRPr lang="zh-CN" altLang="en-US" sz="1400" dirty="0">
              <a:latin typeface="+mn-ea"/>
            </a:endParaRPr>
          </a:p>
        </p:txBody>
      </p:sp>
      <p:sp>
        <p:nvSpPr>
          <p:cNvPr id="5" name="文本框 4"/>
          <p:cNvSpPr txBox="1"/>
          <p:nvPr/>
        </p:nvSpPr>
        <p:spPr>
          <a:xfrm>
            <a:off x="916220" y="4968866"/>
            <a:ext cx="5452679"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1400" dirty="0">
                <a:latin typeface="+mn-ea"/>
              </a:rPr>
              <a:t>可选要素</a:t>
            </a:r>
            <a:r>
              <a:rPr lang="en-US" altLang="zh-CN" sz="1400" dirty="0">
                <a:latin typeface="+mn-ea"/>
              </a:rPr>
              <a:t>4</a:t>
            </a:r>
            <a:r>
              <a:rPr lang="zh-CN" altLang="en-US" sz="1400" dirty="0">
                <a:latin typeface="+mn-ea"/>
              </a:rPr>
              <a:t>：指定列约束</a:t>
            </a:r>
            <a:r>
              <a:rPr lang="en-US" altLang="zh-CN" sz="1400" dirty="0">
                <a:latin typeface="+mn-ea"/>
              </a:rPr>
              <a:t>【</a:t>
            </a:r>
            <a:r>
              <a:rPr lang="zh-CN" altLang="en-US" sz="1400" dirty="0">
                <a:latin typeface="+mn-ea"/>
              </a:rPr>
              <a:t>第五章约束讲解</a:t>
            </a:r>
            <a:r>
              <a:rPr lang="en-US" altLang="zh-CN" sz="1400" dirty="0">
                <a:latin typeface="+mn-ea"/>
              </a:rPr>
              <a:t>】</a:t>
            </a:r>
            <a:endParaRPr lang="zh-CN" altLang="en-US" sz="1400" dirty="0">
              <a:latin typeface="+mn-ea"/>
            </a:endParaRPr>
          </a:p>
        </p:txBody>
      </p:sp>
      <p:sp>
        <p:nvSpPr>
          <p:cNvPr id="6" name="文本框 5"/>
          <p:cNvSpPr txBox="1"/>
          <p:nvPr/>
        </p:nvSpPr>
        <p:spPr>
          <a:xfrm>
            <a:off x="916220" y="5392306"/>
            <a:ext cx="5452679"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1400" dirty="0">
                <a:latin typeface="+mn-ea"/>
              </a:rPr>
              <a:t>可选要素</a:t>
            </a:r>
            <a:r>
              <a:rPr lang="en-US" altLang="zh-CN" sz="1400" dirty="0">
                <a:latin typeface="+mn-ea"/>
              </a:rPr>
              <a:t>5</a:t>
            </a:r>
            <a:r>
              <a:rPr lang="zh-CN" altLang="en-US" sz="1400" dirty="0">
                <a:latin typeface="+mn-ea"/>
              </a:rPr>
              <a:t>：指定表配置</a:t>
            </a:r>
            <a:endParaRPr lang="zh-CN" altLang="en-US" sz="1400" dirty="0">
              <a:latin typeface="+mn-ea"/>
            </a:endParaRPr>
          </a:p>
        </p:txBody>
      </p:sp>
      <p:pic>
        <p:nvPicPr>
          <p:cNvPr id="7"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0" i="0" u="none" strike="noStrike" cap="none" normalizeH="0" baseline="0" dirty="0">
                <a:ln>
                  <a:noFill/>
                </a:ln>
                <a:solidFill>
                  <a:schemeClr val="tx1"/>
                </a:solidFill>
                <a:effectLst/>
                <a:latin typeface="+mn-ea"/>
              </a:rPr>
              <a:t>,</a:t>
            </a:r>
            <a:endParaRPr kumimoji="0" lang="en-US"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0" i="0" u="none" strike="noStrike" cap="none" normalizeH="0" baseline="0" dirty="0">
                <a:ln>
                  <a:noFill/>
                </a:ln>
                <a:solidFill>
                  <a:schemeClr val="tx1"/>
                </a:solidFill>
                <a:effectLst/>
                <a:latin typeface="+mn-ea"/>
              </a:rPr>
              <a:t>, </a:t>
            </a:r>
            <a:endParaRPr kumimoji="0" lang="en-US" altLang="zh-CN" sz="12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0" i="0" u="none" strike="noStrike" cap="none" normalizeH="0" baseline="0" dirty="0">
                <a:ln>
                  <a:noFill/>
                </a:ln>
                <a:solidFill>
                  <a:schemeClr val="tx1"/>
                </a:solidFill>
                <a:effectLst/>
                <a:latin typeface="+mn-ea"/>
              </a:rPr>
              <a:t>,</a:t>
            </a:r>
            <a:endParaRPr kumimoji="0" lang="en-US"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5" name="文本框 4"/>
          <p:cNvSpPr txBox="1"/>
          <p:nvPr/>
        </p:nvSpPr>
        <p:spPr>
          <a:xfrm>
            <a:off x="916223" y="369854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1</a:t>
            </a:r>
            <a:r>
              <a:rPr lang="zh-CN" altLang="en-US" sz="1400" dirty="0">
                <a:latin typeface="+mn-ea"/>
              </a:rPr>
              <a:t>：指定表名</a:t>
            </a:r>
            <a:endParaRPr lang="zh-CN" altLang="en-US" sz="1400" dirty="0">
              <a:latin typeface="+mn-ea"/>
            </a:endParaRPr>
          </a:p>
        </p:txBody>
      </p:sp>
      <p:sp>
        <p:nvSpPr>
          <p:cNvPr id="6" name="文本框 5"/>
          <p:cNvSpPr txBox="1"/>
          <p:nvPr/>
        </p:nvSpPr>
        <p:spPr>
          <a:xfrm>
            <a:off x="916222" y="412198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2</a:t>
            </a:r>
            <a:r>
              <a:rPr lang="zh-CN" altLang="en-US" sz="1400" dirty="0">
                <a:latin typeface="+mn-ea"/>
              </a:rPr>
              <a:t>：指定列名</a:t>
            </a:r>
            <a:endParaRPr lang="zh-CN" altLang="en-US" sz="1400" dirty="0">
              <a:latin typeface="+mn-ea"/>
            </a:endParaRPr>
          </a:p>
        </p:txBody>
      </p:sp>
      <p:sp>
        <p:nvSpPr>
          <p:cNvPr id="7" name="文本框 6"/>
          <p:cNvSpPr txBox="1"/>
          <p:nvPr/>
        </p:nvSpPr>
        <p:spPr>
          <a:xfrm>
            <a:off x="916221" y="454542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3</a:t>
            </a:r>
            <a:r>
              <a:rPr lang="zh-CN" altLang="en-US" sz="1400" dirty="0">
                <a:latin typeface="+mn-ea"/>
              </a:rPr>
              <a:t>：指定列类型</a:t>
            </a:r>
            <a:endParaRPr lang="zh-CN" altLang="en-US" sz="1400" dirty="0">
              <a:latin typeface="+mn-ea"/>
            </a:endParaRPr>
          </a:p>
        </p:txBody>
      </p:sp>
      <p:sp>
        <p:nvSpPr>
          <p:cNvPr id="12" name="文本框 11"/>
          <p:cNvSpPr txBox="1"/>
          <p:nvPr/>
        </p:nvSpPr>
        <p:spPr>
          <a:xfrm>
            <a:off x="916220" y="4968866"/>
            <a:ext cx="5452679"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1400" dirty="0">
                <a:latin typeface="+mn-ea"/>
              </a:rPr>
              <a:t>可选要素</a:t>
            </a:r>
            <a:r>
              <a:rPr lang="en-US" altLang="zh-CN" sz="1400" dirty="0">
                <a:latin typeface="+mn-ea"/>
              </a:rPr>
              <a:t>4</a:t>
            </a:r>
            <a:r>
              <a:rPr lang="zh-CN" altLang="en-US" sz="1400" dirty="0">
                <a:latin typeface="+mn-ea"/>
              </a:rPr>
              <a:t>：指定列约束</a:t>
            </a:r>
            <a:r>
              <a:rPr lang="en-US" altLang="zh-CN" sz="1400" dirty="0">
                <a:latin typeface="+mn-ea"/>
              </a:rPr>
              <a:t>【</a:t>
            </a:r>
            <a:r>
              <a:rPr lang="zh-CN" altLang="en-US" sz="1400" dirty="0">
                <a:latin typeface="+mn-ea"/>
              </a:rPr>
              <a:t>第五章约束讲解</a:t>
            </a:r>
            <a:r>
              <a:rPr lang="en-US" altLang="zh-CN" sz="1400" dirty="0">
                <a:latin typeface="+mn-ea"/>
              </a:rPr>
              <a:t>】</a:t>
            </a:r>
            <a:endParaRPr lang="zh-CN" altLang="en-US" sz="1400" dirty="0">
              <a:latin typeface="+mn-ea"/>
            </a:endParaRPr>
          </a:p>
        </p:txBody>
      </p:sp>
      <p:sp>
        <p:nvSpPr>
          <p:cNvPr id="14" name="文本框 13"/>
          <p:cNvSpPr txBox="1"/>
          <p:nvPr/>
        </p:nvSpPr>
        <p:spPr>
          <a:xfrm>
            <a:off x="916220" y="5392306"/>
            <a:ext cx="5452679"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1400" dirty="0">
                <a:latin typeface="+mn-ea"/>
              </a:rPr>
              <a:t>可选要素</a:t>
            </a:r>
            <a:r>
              <a:rPr lang="en-US" altLang="zh-CN" sz="1400" dirty="0">
                <a:latin typeface="+mn-ea"/>
              </a:rPr>
              <a:t>5</a:t>
            </a:r>
            <a:r>
              <a:rPr lang="zh-CN" altLang="en-US" sz="1400" dirty="0">
                <a:latin typeface="+mn-ea"/>
              </a:rPr>
              <a:t>：指定表配置</a:t>
            </a:r>
            <a:endParaRPr lang="zh-CN" altLang="en-US" sz="1400" dirty="0">
              <a:latin typeface="+mn-ea"/>
            </a:endParaRPr>
          </a:p>
        </p:txBody>
      </p:sp>
      <p:sp>
        <p:nvSpPr>
          <p:cNvPr id="15" name="文本框 14"/>
          <p:cNvSpPr txBox="1"/>
          <p:nvPr/>
        </p:nvSpPr>
        <p:spPr>
          <a:xfrm>
            <a:off x="916220" y="5815746"/>
            <a:ext cx="5452679"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1400" dirty="0">
                <a:latin typeface="+mn-ea"/>
              </a:rPr>
              <a:t>可选要素</a:t>
            </a:r>
            <a:r>
              <a:rPr lang="en-US" altLang="zh-CN" sz="1400" dirty="0">
                <a:latin typeface="+mn-ea"/>
              </a:rPr>
              <a:t>6</a:t>
            </a:r>
            <a:r>
              <a:rPr lang="zh-CN" altLang="en-US" sz="1400" dirty="0">
                <a:latin typeface="+mn-ea"/>
              </a:rPr>
              <a:t>：指定表和列的注释</a:t>
            </a:r>
            <a:endParaRPr lang="zh-CN" altLang="en-US" sz="14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矩形 1"/>
          <p:cNvSpPr/>
          <p:nvPr/>
        </p:nvSpPr>
        <p:spPr>
          <a:xfrm>
            <a:off x="916222" y="3999503"/>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200" b="1" i="0" u="none" strike="noStrike" cap="none" normalizeH="0" baseline="0" dirty="0">
                <a:ln>
                  <a:noFill/>
                </a:ln>
                <a:solidFill>
                  <a:srgbClr val="7030A0"/>
                </a:solidFill>
                <a:effectLst/>
                <a:latin typeface="+mn-ea"/>
              </a:rPr>
              <a:t>[IF NOT EXISTS] </a:t>
            </a:r>
            <a:r>
              <a:rPr kumimoji="0" lang="en-US" altLang="zh-CN" sz="1200" b="1"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3" name="矩形: 圆角 2"/>
          <p:cNvSpPr/>
          <p:nvPr/>
        </p:nvSpPr>
        <p:spPr>
          <a:xfrm>
            <a:off x="1509822" y="7049386"/>
            <a:ext cx="4391247" cy="25518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1400" dirty="0"/>
              <a:t>关键点</a:t>
            </a:r>
            <a:r>
              <a:rPr lang="en-US" altLang="zh-CN" sz="1400" dirty="0"/>
              <a:t>1</a:t>
            </a:r>
            <a:r>
              <a:rPr lang="zh-CN" altLang="en-US" sz="1400" dirty="0"/>
              <a:t>：表名、列名、类型必须填写，其他可选</a:t>
            </a:r>
            <a:endParaRPr lang="zh-CN" altLang="en-US" sz="1400" dirty="0"/>
          </a:p>
        </p:txBody>
      </p:sp>
      <p:sp>
        <p:nvSpPr>
          <p:cNvPr id="4" name="矩形: 圆角 3"/>
          <p:cNvSpPr/>
          <p:nvPr/>
        </p:nvSpPr>
        <p:spPr>
          <a:xfrm>
            <a:off x="1509821" y="7403804"/>
            <a:ext cx="4391247" cy="255181"/>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1400" dirty="0"/>
              <a:t>关键点</a:t>
            </a:r>
            <a:r>
              <a:rPr lang="en-US" altLang="zh-CN" sz="1400" dirty="0"/>
              <a:t>2</a:t>
            </a:r>
            <a:r>
              <a:rPr lang="zh-CN" altLang="en-US" sz="1400" dirty="0"/>
              <a:t>：推荐使用</a:t>
            </a:r>
            <a:r>
              <a:rPr lang="en-US" altLang="zh-CN" sz="1400" dirty="0"/>
              <a:t>if not exists</a:t>
            </a:r>
            <a:r>
              <a:rPr lang="zh-CN" altLang="en-US" sz="1400" dirty="0"/>
              <a:t>，直接创建存在报错</a:t>
            </a:r>
            <a:endParaRPr lang="zh-CN" altLang="en-US" sz="1400" dirty="0"/>
          </a:p>
        </p:txBody>
      </p:sp>
      <p:sp>
        <p:nvSpPr>
          <p:cNvPr id="5" name="矩形: 圆角 4"/>
          <p:cNvSpPr/>
          <p:nvPr/>
        </p:nvSpPr>
        <p:spPr>
          <a:xfrm>
            <a:off x="6290933" y="7485317"/>
            <a:ext cx="4391247" cy="255181"/>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t>关键点</a:t>
            </a:r>
            <a:r>
              <a:rPr lang="en-US" altLang="zh-CN" sz="1400" dirty="0"/>
              <a:t>3</a:t>
            </a:r>
            <a:r>
              <a:rPr lang="zh-CN" altLang="en-US" sz="1400" dirty="0"/>
              <a:t>：列之间使用</a:t>
            </a:r>
            <a:r>
              <a:rPr lang="en-US" altLang="zh-CN" sz="1400" dirty="0"/>
              <a:t>,</a:t>
            </a:r>
            <a:r>
              <a:rPr lang="zh-CN" altLang="en-US" sz="1400" dirty="0"/>
              <a:t>进行分割</a:t>
            </a:r>
            <a:endParaRPr lang="zh-CN" altLang="en-US" sz="1400" dirty="0"/>
          </a:p>
        </p:txBody>
      </p:sp>
      <p:sp>
        <p:nvSpPr>
          <p:cNvPr id="6" name="矩形: 圆角 5"/>
          <p:cNvSpPr/>
          <p:nvPr/>
        </p:nvSpPr>
        <p:spPr>
          <a:xfrm>
            <a:off x="6290932" y="7049386"/>
            <a:ext cx="4391245" cy="255158"/>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r>
              <a:rPr lang="zh-CN" altLang="en-US" sz="1400" dirty="0"/>
              <a:t>关键点</a:t>
            </a:r>
            <a:r>
              <a:rPr lang="en-US" altLang="zh-CN" sz="1400" dirty="0"/>
              <a:t>4</a:t>
            </a:r>
            <a:r>
              <a:rPr lang="zh-CN" altLang="en-US" sz="1400" dirty="0"/>
              <a:t>：注释不是必须的，但是是很有必要的</a:t>
            </a:r>
            <a:endParaRPr lang="zh-CN" altLang="en-US" sz="1400" dirty="0"/>
          </a:p>
        </p:txBody>
      </p:sp>
      <p:pic>
        <p:nvPicPr>
          <p:cNvPr id="7"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矩形 1"/>
          <p:cNvSpPr/>
          <p:nvPr/>
        </p:nvSpPr>
        <p:spPr>
          <a:xfrm>
            <a:off x="916222" y="3999503"/>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200" b="1" i="0" u="none" strike="noStrike" cap="none" normalizeH="0" baseline="0" dirty="0">
                <a:ln>
                  <a:noFill/>
                </a:ln>
                <a:solidFill>
                  <a:srgbClr val="7030A0"/>
                </a:solidFill>
                <a:effectLst/>
                <a:latin typeface="+mn-ea"/>
              </a:rPr>
              <a:t>[IF NOT EXISTS] </a:t>
            </a:r>
            <a:r>
              <a:rPr kumimoji="0" lang="en-US" altLang="zh-CN" sz="1200" b="1"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3" name="矩形: 圆角 2"/>
          <p:cNvSpPr/>
          <p:nvPr/>
        </p:nvSpPr>
        <p:spPr>
          <a:xfrm>
            <a:off x="7139712" y="2397770"/>
            <a:ext cx="4391247" cy="2551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t>关键点</a:t>
            </a:r>
            <a:r>
              <a:rPr lang="en-US" altLang="zh-CN" sz="1400" dirty="0"/>
              <a:t>1</a:t>
            </a:r>
            <a:r>
              <a:rPr lang="zh-CN" altLang="en-US" sz="1400" dirty="0"/>
              <a:t>：</a:t>
            </a:r>
            <a:r>
              <a:rPr lang="zh-CN" altLang="en-US" sz="1400" b="1" dirty="0"/>
              <a:t>表名、列名、类型必须填写</a:t>
            </a:r>
            <a:r>
              <a:rPr lang="zh-CN" altLang="en-US" sz="1400" dirty="0"/>
              <a:t>，其他可选</a:t>
            </a:r>
            <a:endParaRPr lang="zh-CN" altLang="en-US" sz="1400" dirty="0"/>
          </a:p>
        </p:txBody>
      </p:sp>
      <p:sp>
        <p:nvSpPr>
          <p:cNvPr id="4" name="矩形: 圆角 3"/>
          <p:cNvSpPr/>
          <p:nvPr/>
        </p:nvSpPr>
        <p:spPr>
          <a:xfrm>
            <a:off x="1509821" y="7403804"/>
            <a:ext cx="4391247" cy="255181"/>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1400" dirty="0"/>
              <a:t>关键点</a:t>
            </a:r>
            <a:r>
              <a:rPr lang="en-US" altLang="zh-CN" sz="1400" dirty="0"/>
              <a:t>2</a:t>
            </a:r>
            <a:r>
              <a:rPr lang="zh-CN" altLang="en-US" sz="1400" dirty="0"/>
              <a:t>：推荐使用</a:t>
            </a:r>
            <a:r>
              <a:rPr lang="en-US" altLang="zh-CN" sz="1400" dirty="0"/>
              <a:t>if not exists</a:t>
            </a:r>
            <a:r>
              <a:rPr lang="zh-CN" altLang="en-US" sz="1400" dirty="0"/>
              <a:t>，直接创建存在报错</a:t>
            </a:r>
            <a:endParaRPr lang="zh-CN" altLang="en-US" sz="1400" dirty="0"/>
          </a:p>
        </p:txBody>
      </p:sp>
      <p:sp>
        <p:nvSpPr>
          <p:cNvPr id="5" name="矩形: 圆角 4"/>
          <p:cNvSpPr/>
          <p:nvPr/>
        </p:nvSpPr>
        <p:spPr>
          <a:xfrm>
            <a:off x="6290933" y="7485317"/>
            <a:ext cx="4391247" cy="255181"/>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t>关键点</a:t>
            </a:r>
            <a:r>
              <a:rPr lang="en-US" altLang="zh-CN" sz="1400" dirty="0"/>
              <a:t>3</a:t>
            </a:r>
            <a:r>
              <a:rPr lang="zh-CN" altLang="en-US" sz="1400" dirty="0"/>
              <a:t>：列之间使用</a:t>
            </a:r>
            <a:r>
              <a:rPr lang="en-US" altLang="zh-CN" sz="1400" dirty="0"/>
              <a:t>,</a:t>
            </a:r>
            <a:r>
              <a:rPr lang="zh-CN" altLang="en-US" sz="1400" dirty="0"/>
              <a:t>进行分割</a:t>
            </a:r>
            <a:endParaRPr lang="zh-CN" altLang="en-US" sz="1400" dirty="0"/>
          </a:p>
        </p:txBody>
      </p:sp>
      <p:sp>
        <p:nvSpPr>
          <p:cNvPr id="6" name="矩形: 圆角 5"/>
          <p:cNvSpPr/>
          <p:nvPr/>
        </p:nvSpPr>
        <p:spPr>
          <a:xfrm>
            <a:off x="6290932" y="7049386"/>
            <a:ext cx="4391245" cy="255158"/>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r>
              <a:rPr lang="zh-CN" altLang="en-US" sz="1400" dirty="0"/>
              <a:t>关键点</a:t>
            </a:r>
            <a:r>
              <a:rPr lang="en-US" altLang="zh-CN" sz="1400" dirty="0"/>
              <a:t>4</a:t>
            </a:r>
            <a:r>
              <a:rPr lang="zh-CN" altLang="en-US" sz="1400" dirty="0"/>
              <a:t>：注释不是必须的，但是是很有必要的</a:t>
            </a:r>
            <a:endParaRPr lang="zh-CN" altLang="en-US" sz="1400" dirty="0"/>
          </a:p>
        </p:txBody>
      </p:sp>
      <p:pic>
        <p:nvPicPr>
          <p:cNvPr id="7"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矩形 1"/>
          <p:cNvSpPr/>
          <p:nvPr/>
        </p:nvSpPr>
        <p:spPr>
          <a:xfrm>
            <a:off x="916222" y="3999503"/>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200" b="1" i="0" u="none" strike="noStrike" cap="none" normalizeH="0" baseline="0" dirty="0">
                <a:ln>
                  <a:noFill/>
                </a:ln>
                <a:solidFill>
                  <a:srgbClr val="7030A0"/>
                </a:solidFill>
                <a:effectLst/>
                <a:latin typeface="+mn-ea"/>
              </a:rPr>
              <a:t>[IF NOT EXISTS] </a:t>
            </a:r>
            <a:r>
              <a:rPr kumimoji="0" lang="en-US" altLang="zh-CN" sz="1200" b="1"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3" name="矩形: 圆角 2"/>
          <p:cNvSpPr/>
          <p:nvPr/>
        </p:nvSpPr>
        <p:spPr>
          <a:xfrm>
            <a:off x="7139712" y="2397770"/>
            <a:ext cx="4391247" cy="2551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t>关键点</a:t>
            </a:r>
            <a:r>
              <a:rPr lang="en-US" altLang="zh-CN" sz="1400" dirty="0"/>
              <a:t>1</a:t>
            </a:r>
            <a:r>
              <a:rPr lang="zh-CN" altLang="en-US" sz="1400" dirty="0"/>
              <a:t>：</a:t>
            </a:r>
            <a:r>
              <a:rPr lang="zh-CN" altLang="en-US" sz="1400" b="1" dirty="0"/>
              <a:t>表名、列名、类型必须填写</a:t>
            </a:r>
            <a:r>
              <a:rPr lang="zh-CN" altLang="en-US" sz="1400" dirty="0"/>
              <a:t>，其他可选</a:t>
            </a:r>
            <a:endParaRPr lang="zh-CN" altLang="en-US" sz="1400" dirty="0"/>
          </a:p>
        </p:txBody>
      </p:sp>
      <p:sp>
        <p:nvSpPr>
          <p:cNvPr id="4" name="矩形: 圆角 3"/>
          <p:cNvSpPr/>
          <p:nvPr/>
        </p:nvSpPr>
        <p:spPr>
          <a:xfrm>
            <a:off x="7139711" y="2873101"/>
            <a:ext cx="4391247" cy="25518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zh-CN" altLang="en-US" sz="1400" dirty="0"/>
              <a:t>关键点</a:t>
            </a:r>
            <a:r>
              <a:rPr lang="en-US" altLang="zh-CN" sz="1400" dirty="0"/>
              <a:t>2</a:t>
            </a:r>
            <a:r>
              <a:rPr lang="zh-CN" altLang="en-US" sz="1400" dirty="0"/>
              <a:t>：推荐使用</a:t>
            </a:r>
            <a:r>
              <a:rPr lang="en-US" altLang="zh-CN" sz="1400" b="1" dirty="0"/>
              <a:t>if not exists</a:t>
            </a:r>
            <a:r>
              <a:rPr lang="zh-CN" altLang="en-US" sz="1400" dirty="0"/>
              <a:t>，直接创建存在报错</a:t>
            </a:r>
            <a:endParaRPr lang="zh-CN" altLang="en-US" sz="1400" dirty="0"/>
          </a:p>
        </p:txBody>
      </p:sp>
      <p:sp>
        <p:nvSpPr>
          <p:cNvPr id="5" name="矩形: 圆角 4"/>
          <p:cNvSpPr/>
          <p:nvPr/>
        </p:nvSpPr>
        <p:spPr>
          <a:xfrm>
            <a:off x="6290933" y="7485317"/>
            <a:ext cx="4391247" cy="255181"/>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t>关键点</a:t>
            </a:r>
            <a:r>
              <a:rPr lang="en-US" altLang="zh-CN" sz="1400" dirty="0"/>
              <a:t>3</a:t>
            </a:r>
            <a:r>
              <a:rPr lang="zh-CN" altLang="en-US" sz="1400" dirty="0"/>
              <a:t>：列之间使用</a:t>
            </a:r>
            <a:r>
              <a:rPr lang="en-US" altLang="zh-CN" sz="1400" dirty="0"/>
              <a:t>,</a:t>
            </a:r>
            <a:r>
              <a:rPr lang="zh-CN" altLang="en-US" sz="1400" dirty="0"/>
              <a:t>进行分割</a:t>
            </a:r>
            <a:endParaRPr lang="zh-CN" altLang="en-US" sz="1400" dirty="0"/>
          </a:p>
        </p:txBody>
      </p:sp>
      <p:sp>
        <p:nvSpPr>
          <p:cNvPr id="6" name="矩形: 圆角 5"/>
          <p:cNvSpPr/>
          <p:nvPr/>
        </p:nvSpPr>
        <p:spPr>
          <a:xfrm>
            <a:off x="6290932" y="7049386"/>
            <a:ext cx="4391245" cy="255158"/>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r>
              <a:rPr lang="zh-CN" altLang="en-US" sz="1400" dirty="0"/>
              <a:t>关键点</a:t>
            </a:r>
            <a:r>
              <a:rPr lang="en-US" altLang="zh-CN" sz="1400" dirty="0"/>
              <a:t>4</a:t>
            </a:r>
            <a:r>
              <a:rPr lang="zh-CN" altLang="en-US" sz="1400" dirty="0"/>
              <a:t>：注释不是必须的，但是是很有必要的</a:t>
            </a:r>
            <a:endParaRPr lang="zh-CN" altLang="en-US" sz="1400" dirty="0"/>
          </a:p>
        </p:txBody>
      </p:sp>
      <p:pic>
        <p:nvPicPr>
          <p:cNvPr id="7"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矩形 1"/>
          <p:cNvSpPr/>
          <p:nvPr/>
        </p:nvSpPr>
        <p:spPr>
          <a:xfrm>
            <a:off x="916222" y="3999503"/>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200" b="1" i="0" u="none" strike="noStrike" cap="none" normalizeH="0" baseline="0" dirty="0">
                <a:ln>
                  <a:noFill/>
                </a:ln>
                <a:solidFill>
                  <a:srgbClr val="7030A0"/>
                </a:solidFill>
                <a:effectLst/>
                <a:latin typeface="+mn-ea"/>
              </a:rPr>
              <a:t>[IF NOT EXISTS] </a:t>
            </a:r>
            <a:r>
              <a:rPr kumimoji="0" lang="en-US" altLang="zh-CN" sz="1200" b="1"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3" name="矩形: 圆角 2"/>
          <p:cNvSpPr/>
          <p:nvPr/>
        </p:nvSpPr>
        <p:spPr>
          <a:xfrm>
            <a:off x="7139712" y="2397770"/>
            <a:ext cx="4391247" cy="2551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t>关键点</a:t>
            </a:r>
            <a:r>
              <a:rPr lang="en-US" altLang="zh-CN" sz="1400" dirty="0"/>
              <a:t>1</a:t>
            </a:r>
            <a:r>
              <a:rPr lang="zh-CN" altLang="en-US" sz="1400" dirty="0"/>
              <a:t>：</a:t>
            </a:r>
            <a:r>
              <a:rPr lang="zh-CN" altLang="en-US" sz="1400" b="1" dirty="0"/>
              <a:t>表名、列名、类型必须填写</a:t>
            </a:r>
            <a:r>
              <a:rPr lang="zh-CN" altLang="en-US" sz="1400" dirty="0"/>
              <a:t>，其他可选</a:t>
            </a:r>
            <a:endParaRPr lang="zh-CN" altLang="en-US" sz="1400" dirty="0"/>
          </a:p>
        </p:txBody>
      </p:sp>
      <p:sp>
        <p:nvSpPr>
          <p:cNvPr id="4" name="矩形: 圆角 3"/>
          <p:cNvSpPr/>
          <p:nvPr/>
        </p:nvSpPr>
        <p:spPr>
          <a:xfrm>
            <a:off x="7139711" y="2873101"/>
            <a:ext cx="4391247" cy="25518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zh-CN" altLang="en-US" sz="1400" dirty="0"/>
              <a:t>关键点</a:t>
            </a:r>
            <a:r>
              <a:rPr lang="en-US" altLang="zh-CN" sz="1400" dirty="0"/>
              <a:t>2</a:t>
            </a:r>
            <a:r>
              <a:rPr lang="zh-CN" altLang="en-US" sz="1400" dirty="0"/>
              <a:t>：推荐使用</a:t>
            </a:r>
            <a:r>
              <a:rPr lang="en-US" altLang="zh-CN" sz="1400" b="1" dirty="0"/>
              <a:t>if not exists</a:t>
            </a:r>
            <a:r>
              <a:rPr lang="zh-CN" altLang="en-US" sz="1400" dirty="0"/>
              <a:t>，直接创建存在报错</a:t>
            </a:r>
            <a:endParaRPr lang="zh-CN" altLang="en-US" sz="1400" dirty="0"/>
          </a:p>
        </p:txBody>
      </p:sp>
      <p:sp>
        <p:nvSpPr>
          <p:cNvPr id="5" name="矩形: 圆角 4"/>
          <p:cNvSpPr/>
          <p:nvPr/>
        </p:nvSpPr>
        <p:spPr>
          <a:xfrm>
            <a:off x="7139711" y="7738830"/>
            <a:ext cx="4391246" cy="25515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zh-CN" altLang="en-US" sz="1400" dirty="0"/>
              <a:t>关键点</a:t>
            </a:r>
            <a:r>
              <a:rPr lang="en-US" altLang="zh-CN" sz="1400" dirty="0"/>
              <a:t>3</a:t>
            </a:r>
            <a:r>
              <a:rPr lang="zh-CN" altLang="en-US" sz="1400" dirty="0"/>
              <a:t>：列之间使用</a:t>
            </a:r>
            <a:r>
              <a:rPr lang="en-US" altLang="zh-CN" sz="1400" dirty="0"/>
              <a:t>,</a:t>
            </a:r>
            <a:r>
              <a:rPr lang="zh-CN" altLang="en-US" sz="1400" dirty="0"/>
              <a:t>进行分割</a:t>
            </a:r>
            <a:endParaRPr lang="zh-CN" altLang="en-US" sz="1400" dirty="0"/>
          </a:p>
        </p:txBody>
      </p:sp>
      <p:sp>
        <p:nvSpPr>
          <p:cNvPr id="6" name="矩形: 圆角 5"/>
          <p:cNvSpPr/>
          <p:nvPr/>
        </p:nvSpPr>
        <p:spPr>
          <a:xfrm>
            <a:off x="7139713" y="3301415"/>
            <a:ext cx="4391245" cy="255158"/>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r>
              <a:rPr lang="zh-CN" altLang="en-US" sz="1400" dirty="0"/>
              <a:t>关键点</a:t>
            </a:r>
            <a:r>
              <a:rPr lang="en-US" altLang="zh-CN" sz="1400" dirty="0"/>
              <a:t>4</a:t>
            </a:r>
            <a:r>
              <a:rPr lang="zh-CN" altLang="en-US" sz="1400" dirty="0"/>
              <a:t>：</a:t>
            </a:r>
            <a:r>
              <a:rPr lang="zh-CN" altLang="en-US" sz="1400" b="1" dirty="0"/>
              <a:t>注释</a:t>
            </a:r>
            <a:r>
              <a:rPr lang="zh-CN" altLang="en-US" sz="1400" dirty="0"/>
              <a:t>不是必须的，但是是</a:t>
            </a:r>
            <a:r>
              <a:rPr lang="zh-CN" altLang="en-US" sz="1400" b="1" dirty="0"/>
              <a:t>很有必要的</a:t>
            </a:r>
            <a:endParaRPr lang="zh-CN" altLang="en-US" sz="1400" b="1" dirty="0"/>
          </a:p>
        </p:txBody>
      </p:sp>
      <p:pic>
        <p:nvPicPr>
          <p:cNvPr id="7"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矩形 1"/>
          <p:cNvSpPr/>
          <p:nvPr/>
        </p:nvSpPr>
        <p:spPr>
          <a:xfrm>
            <a:off x="916222" y="3999503"/>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200" b="1" i="0" u="none" strike="noStrike" cap="none" normalizeH="0" baseline="0" dirty="0">
                <a:ln>
                  <a:noFill/>
                </a:ln>
                <a:solidFill>
                  <a:srgbClr val="7030A0"/>
                </a:solidFill>
                <a:effectLst/>
                <a:latin typeface="+mn-ea"/>
              </a:rPr>
              <a:t>[IF NOT EXISTS] </a:t>
            </a:r>
            <a:r>
              <a:rPr kumimoji="0" lang="en-US" altLang="zh-CN" sz="1200" b="1"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3" name="矩形: 圆角 2"/>
          <p:cNvSpPr/>
          <p:nvPr/>
        </p:nvSpPr>
        <p:spPr>
          <a:xfrm>
            <a:off x="7139712" y="2397770"/>
            <a:ext cx="4391247" cy="2551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t>关键点</a:t>
            </a:r>
            <a:r>
              <a:rPr lang="en-US" altLang="zh-CN" sz="1400" dirty="0"/>
              <a:t>1</a:t>
            </a:r>
            <a:r>
              <a:rPr lang="zh-CN" altLang="en-US" sz="1400" dirty="0"/>
              <a:t>：</a:t>
            </a:r>
            <a:r>
              <a:rPr lang="zh-CN" altLang="en-US" sz="1400" b="1" dirty="0"/>
              <a:t>表名、列名、类型必须填写</a:t>
            </a:r>
            <a:r>
              <a:rPr lang="zh-CN" altLang="en-US" sz="1400" dirty="0"/>
              <a:t>，其他可选</a:t>
            </a:r>
            <a:endParaRPr lang="zh-CN" altLang="en-US" sz="1400" dirty="0"/>
          </a:p>
        </p:txBody>
      </p:sp>
      <p:sp>
        <p:nvSpPr>
          <p:cNvPr id="4" name="矩形: 圆角 3"/>
          <p:cNvSpPr/>
          <p:nvPr/>
        </p:nvSpPr>
        <p:spPr>
          <a:xfrm>
            <a:off x="7139711" y="2873101"/>
            <a:ext cx="4391247" cy="25518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zh-CN" altLang="en-US" sz="1400" dirty="0"/>
              <a:t>关键点</a:t>
            </a:r>
            <a:r>
              <a:rPr lang="en-US" altLang="zh-CN" sz="1400" dirty="0"/>
              <a:t>2</a:t>
            </a:r>
            <a:r>
              <a:rPr lang="zh-CN" altLang="en-US" sz="1400" dirty="0"/>
              <a:t>：推荐使用</a:t>
            </a:r>
            <a:r>
              <a:rPr lang="en-US" altLang="zh-CN" sz="1400" b="1" dirty="0"/>
              <a:t>if not exists</a:t>
            </a:r>
            <a:r>
              <a:rPr lang="zh-CN" altLang="en-US" sz="1400" dirty="0"/>
              <a:t>，直接创建存在报错</a:t>
            </a:r>
            <a:endParaRPr lang="zh-CN" altLang="en-US" sz="1400" dirty="0"/>
          </a:p>
        </p:txBody>
      </p:sp>
      <p:sp>
        <p:nvSpPr>
          <p:cNvPr id="5" name="矩形: 圆角 4"/>
          <p:cNvSpPr/>
          <p:nvPr/>
        </p:nvSpPr>
        <p:spPr>
          <a:xfrm>
            <a:off x="7139712" y="3744345"/>
            <a:ext cx="4391246" cy="25515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zh-CN" altLang="en-US" sz="1400" dirty="0"/>
              <a:t>关键点</a:t>
            </a:r>
            <a:r>
              <a:rPr lang="en-US" altLang="zh-CN" sz="1400" dirty="0"/>
              <a:t>3</a:t>
            </a:r>
            <a:r>
              <a:rPr lang="zh-CN" altLang="en-US" sz="1400" dirty="0"/>
              <a:t>：列之间使用</a:t>
            </a:r>
            <a:r>
              <a:rPr lang="en-US" altLang="zh-CN" sz="1400" dirty="0"/>
              <a:t>,</a:t>
            </a:r>
            <a:r>
              <a:rPr lang="zh-CN" altLang="en-US" sz="1400" dirty="0"/>
              <a:t>进行分割</a:t>
            </a:r>
            <a:endParaRPr lang="zh-CN" altLang="en-US" sz="1400" dirty="0"/>
          </a:p>
        </p:txBody>
      </p:sp>
      <p:sp>
        <p:nvSpPr>
          <p:cNvPr id="6" name="矩形: 圆角 5"/>
          <p:cNvSpPr/>
          <p:nvPr/>
        </p:nvSpPr>
        <p:spPr>
          <a:xfrm>
            <a:off x="7139713" y="3301415"/>
            <a:ext cx="4391245" cy="255158"/>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r>
              <a:rPr lang="zh-CN" altLang="en-US" sz="1400" dirty="0"/>
              <a:t>关键点</a:t>
            </a:r>
            <a:r>
              <a:rPr lang="en-US" altLang="zh-CN" sz="1400" dirty="0"/>
              <a:t>4</a:t>
            </a:r>
            <a:r>
              <a:rPr lang="zh-CN" altLang="en-US" sz="1400" dirty="0"/>
              <a:t>：</a:t>
            </a:r>
            <a:r>
              <a:rPr lang="zh-CN" altLang="en-US" sz="1400" b="1" dirty="0"/>
              <a:t>注释</a:t>
            </a:r>
            <a:r>
              <a:rPr lang="zh-CN" altLang="en-US" sz="1400" dirty="0"/>
              <a:t>不是必须的，但是是</a:t>
            </a:r>
            <a:r>
              <a:rPr lang="zh-CN" altLang="en-US" sz="1400" b="1" dirty="0"/>
              <a:t>很有必要的</a:t>
            </a:r>
            <a:endParaRPr lang="zh-CN" altLang="en-US" sz="1400" b="1" dirty="0"/>
          </a:p>
        </p:txBody>
      </p:sp>
      <p:pic>
        <p:nvPicPr>
          <p:cNvPr id="7"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4.2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表管理：小练习</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文本框 14"/>
          <p:cNvSpPr txBox="1"/>
          <p:nvPr/>
        </p:nvSpPr>
        <p:spPr>
          <a:xfrm>
            <a:off x="836613" y="1391195"/>
            <a:ext cx="10031412" cy="707886"/>
          </a:xfrm>
          <a:prstGeom prst="rect">
            <a:avLst/>
          </a:prstGeom>
          <a:noFill/>
        </p:spPr>
        <p:txBody>
          <a:bodyPr wrap="square">
            <a:spAutoFit/>
          </a:bodyPr>
          <a:lstStyle/>
          <a:p>
            <a:r>
              <a:rPr lang="zh-CN" altLang="en-US" sz="1400" b="1" dirty="0">
                <a:solidFill>
                  <a:srgbClr val="FE840F"/>
                </a:solidFill>
              </a:rPr>
              <a:t>场景</a:t>
            </a:r>
            <a:r>
              <a:rPr lang="en-US" altLang="zh-CN" sz="1400" b="1" dirty="0">
                <a:solidFill>
                  <a:srgbClr val="FE840F"/>
                </a:solidFill>
              </a:rPr>
              <a:t>1</a:t>
            </a:r>
            <a:r>
              <a:rPr lang="zh-CN" altLang="en-US" sz="1400" b="1" dirty="0">
                <a:solidFill>
                  <a:srgbClr val="FE840F"/>
                </a:solidFill>
              </a:rPr>
              <a:t>：</a:t>
            </a:r>
            <a:endParaRPr lang="en-US" altLang="zh-CN" sz="1400" b="1" dirty="0">
              <a:solidFill>
                <a:srgbClr val="FE840F"/>
              </a:solidFill>
            </a:endParaRPr>
          </a:p>
          <a:p>
            <a:r>
              <a:rPr lang="zh-CN" altLang="zh-CN" sz="1300" dirty="0">
                <a:latin typeface="+mn-ea"/>
              </a:rPr>
              <a:t>假设你正在</a:t>
            </a:r>
            <a:r>
              <a:rPr lang="zh-CN" altLang="en-US" sz="1300" dirty="0">
                <a:latin typeface="+mn-ea"/>
              </a:rPr>
              <a:t>设计一个简单的在线图书管理系统</a:t>
            </a:r>
            <a:r>
              <a:rPr lang="zh-CN" altLang="zh-CN" sz="1300" dirty="0">
                <a:latin typeface="+mn-ea"/>
              </a:rPr>
              <a:t>。</a:t>
            </a:r>
            <a:r>
              <a:rPr lang="zh-CN" altLang="en-US" sz="1300" dirty="0">
                <a:latin typeface="+mn-ea"/>
              </a:rPr>
              <a:t>需要</a:t>
            </a:r>
            <a:r>
              <a:rPr lang="zh-CN" altLang="zh-CN" sz="1300" dirty="0">
                <a:latin typeface="+mn-ea"/>
              </a:rPr>
              <a:t>创建一个名为 </a:t>
            </a:r>
            <a:r>
              <a:rPr lang="zh-CN" altLang="zh-CN" sz="1200" dirty="0">
                <a:solidFill>
                  <a:srgbClr val="7FB421"/>
                </a:solidFill>
                <a:latin typeface="Courier New" panose="02070309020205020404" pitchFamily="49" charset="0"/>
              </a:rPr>
              <a:t>b</a:t>
            </a:r>
            <a:r>
              <a:rPr lang="en-US" altLang="zh-CN" sz="1200" dirty="0" err="1">
                <a:solidFill>
                  <a:srgbClr val="7FB421"/>
                </a:solidFill>
                <a:latin typeface="Courier New" panose="02070309020205020404" pitchFamily="49" charset="0"/>
              </a:rPr>
              <a:t>ook</a:t>
            </a:r>
            <a:r>
              <a:rPr lang="zh-CN" altLang="zh-CN" sz="1200" dirty="0">
                <a:solidFill>
                  <a:srgbClr val="7FB421"/>
                </a:solidFill>
                <a:latin typeface="Courier New" panose="02070309020205020404" pitchFamily="49" charset="0"/>
              </a:rPr>
              <a:t>_</a:t>
            </a:r>
            <a:r>
              <a:rPr lang="en-US" altLang="zh-CN" sz="1200" dirty="0">
                <a:solidFill>
                  <a:srgbClr val="7FB421"/>
                </a:solidFill>
                <a:latin typeface="Courier New" panose="02070309020205020404" pitchFamily="49" charset="0"/>
              </a:rPr>
              <a:t>libs</a:t>
            </a:r>
            <a:r>
              <a:rPr lang="zh-CN" altLang="zh-CN" sz="1200" dirty="0">
                <a:solidFill>
                  <a:srgbClr val="7FB421"/>
                </a:solidFill>
                <a:latin typeface="Courier New" panose="02070309020205020404" pitchFamily="49" charset="0"/>
              </a:rPr>
              <a:t> </a:t>
            </a:r>
            <a:r>
              <a:rPr lang="zh-CN" altLang="zh-CN" sz="1300" dirty="0">
                <a:latin typeface="+mn-ea"/>
              </a:rPr>
              <a:t>的数据库</a:t>
            </a:r>
            <a:r>
              <a:rPr lang="en-US" altLang="zh-CN" sz="1300" dirty="0">
                <a:latin typeface="+mn-ea"/>
              </a:rPr>
              <a:t>,</a:t>
            </a:r>
            <a:r>
              <a:rPr lang="zh-CN" altLang="zh-CN" sz="1300" dirty="0">
                <a:latin typeface="+mn-ea"/>
              </a:rPr>
              <a:t>你决定使用 </a:t>
            </a:r>
            <a:r>
              <a:rPr lang="zh-CN" altLang="zh-CN" sz="1200" dirty="0">
                <a:solidFill>
                  <a:srgbClr val="7FB421"/>
                </a:solidFill>
                <a:latin typeface="Courier New" panose="02070309020205020404" pitchFamily="49" charset="0"/>
              </a:rPr>
              <a:t>utf8mb4 </a:t>
            </a:r>
            <a:r>
              <a:rPr lang="zh-CN" altLang="zh-CN" sz="1300" dirty="0">
                <a:latin typeface="+mn-ea"/>
              </a:rPr>
              <a:t>字符集</a:t>
            </a:r>
            <a:r>
              <a:rPr lang="zh-CN" altLang="en-US" sz="1300" dirty="0">
                <a:latin typeface="+mn-ea"/>
              </a:rPr>
              <a:t>，排序方式选用大小写敏感的</a:t>
            </a:r>
            <a:r>
              <a:rPr lang="en-US" altLang="zh-CN" sz="1200" b="0" i="0" dirty="0">
                <a:solidFill>
                  <a:srgbClr val="7FB421"/>
                </a:solidFill>
                <a:effectLst/>
                <a:latin typeface="Courier New" panose="02070309020205020404" pitchFamily="49" charset="0"/>
              </a:rPr>
              <a:t>utf8mb4_0900_as_cs</a:t>
            </a:r>
            <a:r>
              <a:rPr lang="zh-CN" altLang="zh-CN" sz="1300" dirty="0">
                <a:latin typeface="+mn-ea"/>
              </a:rPr>
              <a:t>。</a:t>
            </a:r>
            <a:endParaRPr lang="en-US" altLang="zh-CN" sz="1300" dirty="0">
              <a:latin typeface="+mn-ea"/>
            </a:endParaRPr>
          </a:p>
        </p:txBody>
      </p:sp>
      <p:sp>
        <p:nvSpPr>
          <p:cNvPr id="16" name="文本框 15"/>
          <p:cNvSpPr txBox="1"/>
          <p:nvPr/>
        </p:nvSpPr>
        <p:spPr>
          <a:xfrm>
            <a:off x="822675" y="2417752"/>
            <a:ext cx="9912000" cy="1508105"/>
          </a:xfrm>
          <a:prstGeom prst="rect">
            <a:avLst/>
          </a:prstGeom>
          <a:noFill/>
        </p:spPr>
        <p:txBody>
          <a:bodyPr wrap="square">
            <a:spAutoFit/>
          </a:bodyPr>
          <a:lstStyle/>
          <a:p>
            <a:r>
              <a:rPr lang="zh-CN" altLang="en-US" sz="1400" b="1" dirty="0">
                <a:solidFill>
                  <a:srgbClr val="FE840F"/>
                </a:solidFill>
                <a:latin typeface="+mn-ea"/>
              </a:rPr>
              <a:t>场景</a:t>
            </a:r>
            <a:r>
              <a:rPr lang="en-US" altLang="zh-CN" sz="1400" b="1" dirty="0">
                <a:solidFill>
                  <a:srgbClr val="FE840F"/>
                </a:solidFill>
                <a:latin typeface="+mn-ea"/>
              </a:rPr>
              <a:t>2</a:t>
            </a:r>
            <a:r>
              <a:rPr lang="zh-CN" altLang="en-US" sz="1400" b="1" dirty="0">
                <a:solidFill>
                  <a:srgbClr val="FE840F"/>
                </a:solidFill>
                <a:latin typeface="+mn-ea"/>
              </a:rPr>
              <a:t>：</a:t>
            </a:r>
            <a:endParaRPr lang="en-US" altLang="zh-CN" sz="1400" b="1" dirty="0">
              <a:solidFill>
                <a:srgbClr val="FE840F"/>
              </a:solidFill>
              <a:latin typeface="+mn-ea"/>
            </a:endParaRPr>
          </a:p>
          <a:p>
            <a:r>
              <a:rPr lang="zh-CN" altLang="en-US" sz="1300" dirty="0">
                <a:latin typeface="+mn-ea"/>
              </a:rPr>
              <a:t>创建一个图书表</a:t>
            </a:r>
            <a:r>
              <a:rPr lang="en-US" altLang="zh-CN" sz="1300" dirty="0">
                <a:latin typeface="+mn-ea"/>
              </a:rPr>
              <a:t>books</a:t>
            </a:r>
            <a:r>
              <a:rPr lang="zh-CN" altLang="en-US" sz="1300" dirty="0">
                <a:latin typeface="+mn-ea"/>
              </a:rPr>
              <a:t>，判断不存在再创建，并且手动设置</a:t>
            </a:r>
            <a:r>
              <a:rPr lang="en-US" altLang="zh-CN" sz="1300" dirty="0">
                <a:latin typeface="+mn-ea"/>
              </a:rPr>
              <a:t>books</a:t>
            </a:r>
            <a:r>
              <a:rPr lang="zh-CN" altLang="en-US" sz="1300" dirty="0">
                <a:latin typeface="+mn-ea"/>
              </a:rPr>
              <a:t>表字符集为</a:t>
            </a:r>
            <a:r>
              <a:rPr lang="zh-CN" altLang="zh-CN" sz="1300" dirty="0">
                <a:latin typeface="+mn-ea"/>
              </a:rPr>
              <a:t>utf8mb4</a:t>
            </a:r>
            <a:r>
              <a:rPr lang="zh-CN" altLang="en-US" sz="1300" dirty="0">
                <a:latin typeface="+mn-ea"/>
              </a:rPr>
              <a:t>，添加表注释内容</a:t>
            </a:r>
            <a:r>
              <a:rPr lang="zh-CN" altLang="zh-CN" sz="1300" dirty="0">
                <a:latin typeface="+mn-ea"/>
              </a:rPr>
              <a:t> </a:t>
            </a:r>
            <a:r>
              <a:rPr lang="zh-CN" altLang="en-US" sz="1300" dirty="0">
                <a:latin typeface="+mn-ea"/>
              </a:rPr>
              <a:t>。</a:t>
            </a:r>
            <a:endParaRPr lang="en-US" altLang="zh-CN" sz="1300" dirty="0">
              <a:latin typeface="+mn-ea"/>
            </a:endParaRPr>
          </a:p>
          <a:p>
            <a:r>
              <a:rPr lang="zh-CN" altLang="en-US" sz="1300" dirty="0">
                <a:latin typeface="+mn-ea"/>
              </a:rPr>
              <a:t>同时图书表</a:t>
            </a:r>
            <a:r>
              <a:rPr lang="en-US" altLang="zh-CN" sz="1300" dirty="0">
                <a:latin typeface="+mn-ea"/>
              </a:rPr>
              <a:t>books</a:t>
            </a:r>
            <a:r>
              <a:rPr lang="zh-CN" altLang="en-US" sz="1300" dirty="0">
                <a:latin typeface="+mn-ea"/>
              </a:rPr>
              <a:t>中应该以下列：</a:t>
            </a:r>
            <a:endParaRPr lang="en-US" altLang="zh-CN" sz="1300" dirty="0">
              <a:latin typeface="+mn-ea"/>
            </a:endParaRPr>
          </a:p>
          <a:p>
            <a:r>
              <a:rPr lang="en-US" altLang="zh-CN" sz="1300" dirty="0">
                <a:latin typeface="+mn-ea"/>
              </a:rPr>
              <a:t>      </a:t>
            </a:r>
            <a:r>
              <a:rPr lang="zh-CN" altLang="en-US" sz="1300" dirty="0">
                <a:latin typeface="+mn-ea"/>
              </a:rPr>
              <a:t>图书名称</a:t>
            </a:r>
            <a:r>
              <a:rPr lang="en-US" altLang="zh-CN" sz="1300" dirty="0" err="1">
                <a:latin typeface="+mn-ea"/>
              </a:rPr>
              <a:t>book_name</a:t>
            </a:r>
            <a:r>
              <a:rPr lang="zh-CN" altLang="en-US" sz="1300" dirty="0">
                <a:latin typeface="+mn-ea"/>
              </a:rPr>
              <a:t>列</a:t>
            </a:r>
            <a:r>
              <a:rPr lang="en-US" altLang="zh-CN" sz="1300" dirty="0">
                <a:latin typeface="+mn-ea"/>
              </a:rPr>
              <a:t>,</a:t>
            </a:r>
            <a:r>
              <a:rPr lang="zh-CN" altLang="en-US" sz="1300" dirty="0">
                <a:latin typeface="+mn-ea"/>
              </a:rPr>
              <a:t>类型为</a:t>
            </a:r>
            <a:r>
              <a:rPr lang="en-US" altLang="zh-CN" sz="1300" dirty="0">
                <a:latin typeface="+mn-ea"/>
              </a:rPr>
              <a:t>varchar(20)</a:t>
            </a:r>
            <a:r>
              <a:rPr lang="zh-CN" altLang="en-US" sz="1300" dirty="0">
                <a:latin typeface="+mn-ea"/>
              </a:rPr>
              <a:t>，添加注释。</a:t>
            </a:r>
            <a:endParaRPr lang="en-US" altLang="zh-CN" sz="1300" dirty="0">
              <a:latin typeface="+mn-ea"/>
            </a:endParaRPr>
          </a:p>
          <a:p>
            <a:r>
              <a:rPr lang="zh-CN" altLang="en-US" sz="1300" dirty="0">
                <a:latin typeface="+mn-ea"/>
              </a:rPr>
              <a:t>      图书价格</a:t>
            </a:r>
            <a:r>
              <a:rPr lang="en-US" altLang="zh-CN" sz="1300" dirty="0" err="1">
                <a:latin typeface="+mn-ea"/>
              </a:rPr>
              <a:t>book_price</a:t>
            </a:r>
            <a:r>
              <a:rPr lang="zh-CN" altLang="en-US" sz="1300" dirty="0">
                <a:latin typeface="+mn-ea"/>
              </a:rPr>
              <a:t>列</a:t>
            </a:r>
            <a:r>
              <a:rPr lang="en-US" altLang="zh-CN" sz="1300" dirty="0">
                <a:latin typeface="+mn-ea"/>
              </a:rPr>
              <a:t>,</a:t>
            </a:r>
            <a:r>
              <a:rPr lang="zh-CN" altLang="en-US" sz="1300" dirty="0">
                <a:latin typeface="+mn-ea"/>
              </a:rPr>
              <a:t>类型为</a:t>
            </a:r>
            <a:r>
              <a:rPr lang="en-US" altLang="zh-CN" sz="1300" dirty="0">
                <a:latin typeface="+mn-ea"/>
              </a:rPr>
              <a:t>double(4,1)</a:t>
            </a:r>
            <a:r>
              <a:rPr lang="zh-CN" altLang="en-US" sz="1300" dirty="0">
                <a:latin typeface="+mn-ea"/>
              </a:rPr>
              <a:t>，添加注释。</a:t>
            </a:r>
            <a:endParaRPr lang="en-US" altLang="zh-CN" sz="1300" dirty="0">
              <a:latin typeface="+mn-ea"/>
            </a:endParaRPr>
          </a:p>
          <a:p>
            <a:r>
              <a:rPr lang="zh-CN" altLang="en-US" sz="1300" dirty="0">
                <a:latin typeface="+mn-ea"/>
              </a:rPr>
              <a:t>      图书数量</a:t>
            </a:r>
            <a:r>
              <a:rPr lang="en-US" altLang="zh-CN" sz="1300" dirty="0" err="1">
                <a:latin typeface="+mn-ea"/>
              </a:rPr>
              <a:t>book_num</a:t>
            </a:r>
            <a:r>
              <a:rPr lang="zh-CN" altLang="en-US" sz="1300" dirty="0">
                <a:latin typeface="+mn-ea"/>
              </a:rPr>
              <a:t>列</a:t>
            </a:r>
            <a:r>
              <a:rPr lang="en-US" altLang="zh-CN" sz="1300" dirty="0">
                <a:latin typeface="+mn-ea"/>
              </a:rPr>
              <a:t>,</a:t>
            </a:r>
            <a:r>
              <a:rPr lang="zh-CN" altLang="en-US" sz="1300" dirty="0">
                <a:latin typeface="+mn-ea"/>
              </a:rPr>
              <a:t>类型为</a:t>
            </a:r>
            <a:r>
              <a:rPr lang="en-US" altLang="zh-CN" sz="1300" dirty="0">
                <a:latin typeface="+mn-ea"/>
              </a:rPr>
              <a:t>int</a:t>
            </a:r>
            <a:r>
              <a:rPr lang="zh-CN" altLang="en-US" sz="1300" dirty="0">
                <a:latin typeface="+mn-ea"/>
              </a:rPr>
              <a:t>，添加注释。</a:t>
            </a:r>
            <a:endParaRPr lang="en-US" altLang="zh-CN" sz="1300" dirty="0">
              <a:latin typeface="+mn-ea"/>
            </a:endParaRPr>
          </a:p>
          <a:p>
            <a:r>
              <a:rPr lang="zh-CN" altLang="en-US" sz="1300" dirty="0">
                <a:latin typeface="+mn-ea"/>
              </a:rPr>
              <a:t>按以上要求完成图书表的创建！</a:t>
            </a:r>
            <a:endParaRPr lang="en-US" altLang="zh-CN" sz="1300" dirty="0">
              <a:latin typeface="+mn-ea"/>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7" y="938214"/>
            <a:ext cx="2904497"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表管理：数据类型（整数）</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文本框 20"/>
          <p:cNvSpPr txBox="1"/>
          <p:nvPr/>
        </p:nvSpPr>
        <p:spPr>
          <a:xfrm>
            <a:off x="846137" y="1298247"/>
            <a:ext cx="9817894"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2">
                    <a:lumMod val="50000"/>
                  </a:schemeClr>
                </a:solidFill>
                <a:effectLst/>
                <a:latin typeface="+mn-ea"/>
              </a:rPr>
              <a:t>MySQL支持多种数据类型，包括</a:t>
            </a:r>
            <a:r>
              <a:rPr kumimoji="0" lang="zh-CN" altLang="zh-CN" sz="1200" b="1" i="0" u="none" strike="noStrike" cap="none" normalizeH="0" baseline="0" dirty="0">
                <a:ln>
                  <a:noFill/>
                </a:ln>
                <a:solidFill>
                  <a:srgbClr val="FF0000"/>
                </a:solidFill>
                <a:effectLst/>
                <a:latin typeface="+mn-ea"/>
              </a:rPr>
              <a:t>整数</a:t>
            </a:r>
            <a:r>
              <a:rPr kumimoji="0" lang="zh-CN" altLang="zh-CN" sz="1200" b="1" i="0" u="none" strike="noStrike" cap="none" normalizeH="0" baseline="0" dirty="0">
                <a:ln>
                  <a:noFill/>
                </a:ln>
                <a:solidFill>
                  <a:schemeClr val="tx2">
                    <a:lumMod val="50000"/>
                  </a:schemeClr>
                </a:solidFill>
                <a:effectLst/>
                <a:latin typeface="+mn-ea"/>
              </a:rPr>
              <a:t>、浮点数、</a:t>
            </a:r>
            <a:r>
              <a:rPr kumimoji="0" lang="zh-CN" altLang="en-US" sz="1200" b="1" i="0" u="none" strike="noStrike" cap="none" normalizeH="0" baseline="0" dirty="0">
                <a:ln>
                  <a:noFill/>
                </a:ln>
                <a:solidFill>
                  <a:schemeClr val="tx2">
                    <a:lumMod val="50000"/>
                  </a:schemeClr>
                </a:solidFill>
                <a:effectLst/>
                <a:latin typeface="+mn-ea"/>
              </a:rPr>
              <a:t>定点数、</a:t>
            </a:r>
            <a:r>
              <a:rPr kumimoji="0" lang="zh-CN" altLang="zh-CN" sz="1200" b="1" i="0" u="none" strike="noStrike" cap="none" normalizeH="0" baseline="0" dirty="0">
                <a:ln>
                  <a:noFill/>
                </a:ln>
                <a:solidFill>
                  <a:schemeClr val="tx2">
                    <a:lumMod val="50000"/>
                  </a:schemeClr>
                </a:solidFill>
                <a:effectLst/>
                <a:latin typeface="+mn-ea"/>
              </a:rPr>
              <a:t>字符串</a:t>
            </a:r>
            <a:r>
              <a:rPr kumimoji="0" lang="zh-CN" altLang="en-US" sz="1200" b="1" i="0" u="none" strike="noStrike" cap="none" normalizeH="0" baseline="0" dirty="0">
                <a:ln>
                  <a:noFill/>
                </a:ln>
                <a:solidFill>
                  <a:schemeClr val="tx2">
                    <a:lumMod val="50000"/>
                  </a:schemeClr>
                </a:solidFill>
                <a:effectLst/>
                <a:latin typeface="+mn-ea"/>
              </a:rPr>
              <a:t>、</a:t>
            </a:r>
            <a:r>
              <a:rPr kumimoji="0" lang="zh-CN" altLang="zh-CN" sz="1200" b="1" i="0" u="none" strike="noStrike" cap="none" normalizeH="0" baseline="0" dirty="0">
                <a:ln>
                  <a:noFill/>
                </a:ln>
                <a:solidFill>
                  <a:schemeClr val="tx2">
                    <a:lumMod val="50000"/>
                  </a:schemeClr>
                </a:solidFill>
                <a:effectLst/>
                <a:latin typeface="+mn-ea"/>
              </a:rPr>
              <a:t>日期时间</a:t>
            </a:r>
            <a:r>
              <a:rPr kumimoji="0" lang="zh-CN" altLang="zh-CN" sz="1200" b="0" i="0" u="none" strike="noStrike" cap="none" normalizeH="0" baseline="0" dirty="0">
                <a:ln>
                  <a:noFill/>
                </a:ln>
                <a:solidFill>
                  <a:schemeClr val="tx2">
                    <a:lumMod val="50000"/>
                  </a:schemeClr>
                </a:solidFill>
                <a:effectLst/>
                <a:latin typeface="+mn-ea"/>
              </a:rPr>
              <a:t>等。</a:t>
            </a:r>
            <a:endParaRPr kumimoji="0" lang="en-US" altLang="zh-CN" sz="1200" b="0" i="0" u="none" strike="noStrike" cap="none" normalizeH="0" baseline="0" dirty="0">
              <a:ln>
                <a:noFill/>
              </a:ln>
              <a:solidFill>
                <a:schemeClr val="tx2">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2">
                    <a:lumMod val="50000"/>
                  </a:schemeClr>
                </a:solidFill>
                <a:effectLst/>
                <a:latin typeface="+mn-ea"/>
                <a:hlinkClick r:id="rId1"/>
              </a:rPr>
              <a:t>https://dev.mysql.com/doc/refman/8.0/en/data-types.html</a:t>
            </a:r>
            <a:endParaRPr kumimoji="0" lang="zh-CN" altLang="zh-CN" sz="1200" b="0" i="0" u="none" strike="noStrike" cap="none" normalizeH="0" baseline="0" dirty="0">
              <a:ln>
                <a:noFill/>
              </a:ln>
              <a:solidFill>
                <a:schemeClr val="tx2">
                  <a:lumMod val="50000"/>
                </a:schemeClr>
              </a:solidFill>
              <a:effectLst/>
              <a:latin typeface="+mn-ea"/>
            </a:endParaRPr>
          </a:p>
        </p:txBody>
      </p:sp>
      <p:sp>
        <p:nvSpPr>
          <p:cNvPr id="25" name="文本框 24"/>
          <p:cNvSpPr txBox="1"/>
          <p:nvPr/>
        </p:nvSpPr>
        <p:spPr>
          <a:xfrm>
            <a:off x="846136" y="1793457"/>
            <a:ext cx="9559925"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mn-ea"/>
              </a:rPr>
              <a:t>MySQL支持SQL标准整数类型 INTEGER （或 INT ）和 SMALLINT 。作为标准的扩展，MySQL 还支持整数类型 TINYINT 、 MEDIUMINT 和 BIGINT 。下表显示了每种整数类型所需的存储和范围。</a:t>
            </a:r>
            <a:endParaRPr kumimoji="0" lang="zh-CN" altLang="zh-CN" sz="1200" b="0" i="0" u="none" strike="noStrike" cap="none" normalizeH="0" baseline="0" dirty="0">
              <a:ln>
                <a:noFill/>
              </a:ln>
              <a:solidFill>
                <a:schemeClr val="tx1"/>
              </a:solidFill>
              <a:effectLst/>
              <a:latin typeface="+mn-ea"/>
            </a:endParaRPr>
          </a:p>
        </p:txBody>
      </p:sp>
      <p:graphicFrame>
        <p:nvGraphicFramePr>
          <p:cNvPr id="28" name="表格 27"/>
          <p:cNvGraphicFramePr>
            <a:graphicFrameLocks noGrp="1"/>
          </p:cNvGraphicFramePr>
          <p:nvPr/>
        </p:nvGraphicFramePr>
        <p:xfrm>
          <a:off x="954997" y="2288667"/>
          <a:ext cx="7693025" cy="2406149"/>
        </p:xfrm>
        <a:graphic>
          <a:graphicData uri="http://schemas.openxmlformats.org/drawingml/2006/table">
            <a:tbl>
              <a:tblPr>
                <a:tableStyleId>{D7AC3CCA-C797-4891-BE02-D94E43425B78}</a:tableStyleId>
              </a:tblPr>
              <a:tblGrid>
                <a:gridCol w="1254124"/>
                <a:gridCol w="1181100"/>
                <a:gridCol w="1323975"/>
                <a:gridCol w="1304925"/>
                <a:gridCol w="1257300"/>
                <a:gridCol w="1371601"/>
              </a:tblGrid>
              <a:tr h="535264">
                <a:tc>
                  <a:txBody>
                    <a:bodyPr/>
                    <a:lstStyle/>
                    <a:p>
                      <a:r>
                        <a:rPr lang="zh-CN" altLang="en-US" sz="1300" b="1" dirty="0"/>
                        <a:t>类型</a:t>
                      </a:r>
                      <a:endParaRPr lang="zh-CN" altLang="en-US" sz="1300" b="1" dirty="0">
                        <a:latin typeface="+mn-ea"/>
                        <a:ea typeface="+mn-ea"/>
                      </a:endParaRPr>
                    </a:p>
                  </a:txBody>
                  <a:tcPr anchor="ctr"/>
                </a:tc>
                <a:tc>
                  <a:txBody>
                    <a:bodyPr/>
                    <a:lstStyle/>
                    <a:p>
                      <a:r>
                        <a:rPr lang="zh-CN" altLang="en-US" sz="1300" b="1" dirty="0"/>
                        <a:t>存储（字节）</a:t>
                      </a:r>
                      <a:endParaRPr lang="zh-CN" altLang="en-US" sz="1300" b="1" dirty="0">
                        <a:latin typeface="+mn-ea"/>
                        <a:ea typeface="+mn-ea"/>
                      </a:endParaRPr>
                    </a:p>
                  </a:txBody>
                  <a:tcPr anchor="ctr"/>
                </a:tc>
                <a:tc>
                  <a:txBody>
                    <a:bodyPr/>
                    <a:lstStyle/>
                    <a:p>
                      <a:r>
                        <a:rPr lang="zh-CN" altLang="en-US" sz="1300" b="1" dirty="0"/>
                        <a:t>最小值有符号</a:t>
                      </a:r>
                      <a:endParaRPr lang="zh-CN" altLang="en-US" sz="1300" b="1" dirty="0">
                        <a:latin typeface="+mn-ea"/>
                        <a:ea typeface="+mn-ea"/>
                      </a:endParaRPr>
                    </a:p>
                  </a:txBody>
                  <a:tcPr anchor="ctr"/>
                </a:tc>
                <a:tc>
                  <a:txBody>
                    <a:bodyPr/>
                    <a:lstStyle/>
                    <a:p>
                      <a:r>
                        <a:rPr lang="zh-CN" altLang="en-US" sz="1300" b="1" dirty="0"/>
                        <a:t>最小值无符号</a:t>
                      </a:r>
                      <a:endParaRPr lang="zh-CN" altLang="en-US" sz="1300" b="1" dirty="0">
                        <a:latin typeface="+mn-ea"/>
                        <a:ea typeface="+mn-ea"/>
                      </a:endParaRPr>
                    </a:p>
                  </a:txBody>
                  <a:tcPr anchor="ctr"/>
                </a:tc>
                <a:tc>
                  <a:txBody>
                    <a:bodyPr/>
                    <a:lstStyle/>
                    <a:p>
                      <a:r>
                        <a:rPr lang="zh-CN" altLang="en-US" sz="1300" b="1" dirty="0"/>
                        <a:t>最大值有符号</a:t>
                      </a:r>
                      <a:endParaRPr lang="zh-CN" altLang="en-US" sz="1300" b="1" dirty="0">
                        <a:latin typeface="+mn-ea"/>
                        <a:ea typeface="+mn-ea"/>
                      </a:endParaRPr>
                    </a:p>
                  </a:txBody>
                  <a:tcPr anchor="ctr"/>
                </a:tc>
                <a:tc>
                  <a:txBody>
                    <a:bodyPr/>
                    <a:lstStyle/>
                    <a:p>
                      <a:r>
                        <a:rPr lang="zh-CN" altLang="en-US" sz="1300" b="1" dirty="0"/>
                        <a:t>最大值无符号</a:t>
                      </a:r>
                      <a:endParaRPr lang="en-US" sz="1300" b="1" dirty="0">
                        <a:latin typeface="+mn-ea"/>
                        <a:ea typeface="+mn-ea"/>
                      </a:endParaRPr>
                    </a:p>
                  </a:txBody>
                  <a:tcPr anchor="ctr"/>
                </a:tc>
              </a:tr>
              <a:tr h="374177">
                <a:tc>
                  <a:txBody>
                    <a:bodyPr/>
                    <a:lstStyle/>
                    <a:p>
                      <a:r>
                        <a:rPr lang="en-US" sz="1200" dirty="0"/>
                        <a:t>TINYINT</a:t>
                      </a:r>
                      <a:endParaRPr lang="en-US" sz="1200" dirty="0">
                        <a:latin typeface="+mn-ea"/>
                        <a:ea typeface="+mn-ea"/>
                      </a:endParaRPr>
                    </a:p>
                  </a:txBody>
                  <a:tcPr anchor="ctr"/>
                </a:tc>
                <a:tc>
                  <a:txBody>
                    <a:bodyPr/>
                    <a:lstStyle/>
                    <a:p>
                      <a:r>
                        <a:rPr lang="en-US" altLang="zh-CN" sz="1200" dirty="0"/>
                        <a:t>1</a:t>
                      </a:r>
                      <a:endParaRPr lang="en-US" altLang="zh-CN" sz="1200" dirty="0">
                        <a:latin typeface="+mn-ea"/>
                        <a:ea typeface="+mn-ea"/>
                      </a:endParaRPr>
                    </a:p>
                  </a:txBody>
                  <a:tcPr anchor="ctr"/>
                </a:tc>
                <a:tc>
                  <a:txBody>
                    <a:bodyPr/>
                    <a:lstStyle/>
                    <a:p>
                      <a:r>
                        <a:rPr lang="en-US" altLang="zh-CN" sz="1200"/>
                        <a:t>-128</a:t>
                      </a:r>
                      <a:endParaRPr lang="en-US" altLang="zh-CN" sz="1200">
                        <a:latin typeface="+mn-ea"/>
                        <a:ea typeface="+mn-ea"/>
                      </a:endParaRPr>
                    </a:p>
                  </a:txBody>
                  <a:tcPr anchor="ctr"/>
                </a:tc>
                <a:tc>
                  <a:txBody>
                    <a:bodyPr/>
                    <a:lstStyle/>
                    <a:p>
                      <a:r>
                        <a:rPr lang="en-US" altLang="zh-CN" sz="1200"/>
                        <a:t>0</a:t>
                      </a:r>
                      <a:endParaRPr lang="en-US" altLang="zh-CN" sz="1200">
                        <a:latin typeface="+mn-ea"/>
                        <a:ea typeface="+mn-ea"/>
                      </a:endParaRPr>
                    </a:p>
                  </a:txBody>
                  <a:tcPr anchor="ctr"/>
                </a:tc>
                <a:tc>
                  <a:txBody>
                    <a:bodyPr/>
                    <a:lstStyle/>
                    <a:p>
                      <a:r>
                        <a:rPr lang="en-US" altLang="zh-CN" sz="1200" dirty="0"/>
                        <a:t>127</a:t>
                      </a:r>
                      <a:endParaRPr lang="en-US" altLang="zh-CN" sz="1200" dirty="0">
                        <a:latin typeface="+mn-ea"/>
                        <a:ea typeface="+mn-ea"/>
                      </a:endParaRPr>
                    </a:p>
                  </a:txBody>
                  <a:tcPr anchor="ctr"/>
                </a:tc>
                <a:tc>
                  <a:txBody>
                    <a:bodyPr/>
                    <a:lstStyle/>
                    <a:p>
                      <a:r>
                        <a:rPr lang="en-US" altLang="zh-CN" sz="1200"/>
                        <a:t>255</a:t>
                      </a:r>
                      <a:endParaRPr lang="en-US" altLang="zh-CN" sz="1200">
                        <a:latin typeface="+mn-ea"/>
                        <a:ea typeface="+mn-ea"/>
                      </a:endParaRPr>
                    </a:p>
                  </a:txBody>
                  <a:tcPr anchor="ctr"/>
                </a:tc>
              </a:tr>
              <a:tr h="374177">
                <a:tc>
                  <a:txBody>
                    <a:bodyPr/>
                    <a:lstStyle/>
                    <a:p>
                      <a:r>
                        <a:rPr lang="en-US" sz="1200"/>
                        <a:t>SMALLINT</a:t>
                      </a:r>
                      <a:endParaRPr lang="en-US" sz="1200">
                        <a:latin typeface="+mn-ea"/>
                        <a:ea typeface="+mn-ea"/>
                      </a:endParaRPr>
                    </a:p>
                  </a:txBody>
                  <a:tcPr anchor="ctr"/>
                </a:tc>
                <a:tc>
                  <a:txBody>
                    <a:bodyPr/>
                    <a:lstStyle/>
                    <a:p>
                      <a:r>
                        <a:rPr lang="en-US" altLang="zh-CN" sz="1200" dirty="0"/>
                        <a:t>2</a:t>
                      </a:r>
                      <a:endParaRPr lang="en-US" altLang="zh-CN" sz="1200" dirty="0">
                        <a:latin typeface="+mn-ea"/>
                        <a:ea typeface="+mn-ea"/>
                      </a:endParaRPr>
                    </a:p>
                  </a:txBody>
                  <a:tcPr anchor="ctr"/>
                </a:tc>
                <a:tc>
                  <a:txBody>
                    <a:bodyPr/>
                    <a:lstStyle/>
                    <a:p>
                      <a:r>
                        <a:rPr lang="en-US" altLang="zh-CN" sz="1200" dirty="0"/>
                        <a:t>-32768</a:t>
                      </a:r>
                      <a:endParaRPr lang="en-US" altLang="zh-CN" sz="1200" dirty="0">
                        <a:latin typeface="+mn-ea"/>
                        <a:ea typeface="+mn-ea"/>
                      </a:endParaRPr>
                    </a:p>
                  </a:txBody>
                  <a:tcPr anchor="ctr"/>
                </a:tc>
                <a:tc>
                  <a:txBody>
                    <a:bodyPr/>
                    <a:lstStyle/>
                    <a:p>
                      <a:r>
                        <a:rPr lang="en-US" altLang="zh-CN" sz="1200" dirty="0"/>
                        <a:t>0</a:t>
                      </a:r>
                      <a:endParaRPr lang="en-US" altLang="zh-CN" sz="1200" dirty="0">
                        <a:latin typeface="+mn-ea"/>
                        <a:ea typeface="+mn-ea"/>
                      </a:endParaRPr>
                    </a:p>
                  </a:txBody>
                  <a:tcPr anchor="ctr"/>
                </a:tc>
                <a:tc>
                  <a:txBody>
                    <a:bodyPr/>
                    <a:lstStyle/>
                    <a:p>
                      <a:r>
                        <a:rPr lang="en-US" altLang="zh-CN" sz="1200" dirty="0"/>
                        <a:t>32767</a:t>
                      </a:r>
                      <a:endParaRPr lang="en-US" altLang="zh-CN" sz="1200" dirty="0">
                        <a:latin typeface="+mn-ea"/>
                        <a:ea typeface="+mn-ea"/>
                      </a:endParaRPr>
                    </a:p>
                  </a:txBody>
                  <a:tcPr anchor="ctr"/>
                </a:tc>
                <a:tc>
                  <a:txBody>
                    <a:bodyPr/>
                    <a:lstStyle/>
                    <a:p>
                      <a:r>
                        <a:rPr lang="en-US" altLang="zh-CN" sz="1200" dirty="0"/>
                        <a:t>65535</a:t>
                      </a:r>
                      <a:endParaRPr lang="en-US" altLang="zh-CN" sz="1200" dirty="0">
                        <a:latin typeface="+mn-ea"/>
                        <a:ea typeface="+mn-ea"/>
                      </a:endParaRPr>
                    </a:p>
                  </a:txBody>
                  <a:tcPr anchor="ctr"/>
                </a:tc>
              </a:tr>
              <a:tr h="374177">
                <a:tc>
                  <a:txBody>
                    <a:bodyPr/>
                    <a:lstStyle/>
                    <a:p>
                      <a:r>
                        <a:rPr lang="en-US" sz="1200"/>
                        <a:t>MEDIUMINT</a:t>
                      </a:r>
                      <a:endParaRPr lang="en-US" sz="1200">
                        <a:latin typeface="+mn-ea"/>
                        <a:ea typeface="+mn-ea"/>
                      </a:endParaRPr>
                    </a:p>
                  </a:txBody>
                  <a:tcPr anchor="ctr"/>
                </a:tc>
                <a:tc>
                  <a:txBody>
                    <a:bodyPr/>
                    <a:lstStyle/>
                    <a:p>
                      <a:r>
                        <a:rPr lang="en-US" altLang="zh-CN" sz="1200"/>
                        <a:t>3</a:t>
                      </a:r>
                      <a:endParaRPr lang="en-US" altLang="zh-CN" sz="1200">
                        <a:latin typeface="+mn-ea"/>
                        <a:ea typeface="+mn-ea"/>
                      </a:endParaRPr>
                    </a:p>
                  </a:txBody>
                  <a:tcPr anchor="ctr"/>
                </a:tc>
                <a:tc>
                  <a:txBody>
                    <a:bodyPr/>
                    <a:lstStyle/>
                    <a:p>
                      <a:r>
                        <a:rPr lang="en-US" altLang="zh-CN" sz="1200"/>
                        <a:t>-8388608</a:t>
                      </a:r>
                      <a:endParaRPr lang="en-US" altLang="zh-CN" sz="1200">
                        <a:latin typeface="+mn-ea"/>
                        <a:ea typeface="+mn-ea"/>
                      </a:endParaRPr>
                    </a:p>
                  </a:txBody>
                  <a:tcPr anchor="ctr"/>
                </a:tc>
                <a:tc>
                  <a:txBody>
                    <a:bodyPr/>
                    <a:lstStyle/>
                    <a:p>
                      <a:r>
                        <a:rPr lang="en-US" altLang="zh-CN" sz="1200"/>
                        <a:t>0</a:t>
                      </a:r>
                      <a:endParaRPr lang="en-US" altLang="zh-CN" sz="1200">
                        <a:latin typeface="+mn-ea"/>
                        <a:ea typeface="+mn-ea"/>
                      </a:endParaRPr>
                    </a:p>
                  </a:txBody>
                  <a:tcPr anchor="ctr"/>
                </a:tc>
                <a:tc>
                  <a:txBody>
                    <a:bodyPr/>
                    <a:lstStyle/>
                    <a:p>
                      <a:r>
                        <a:rPr lang="en-US" altLang="zh-CN" sz="1200" dirty="0"/>
                        <a:t>8388607</a:t>
                      </a:r>
                      <a:endParaRPr lang="en-US" altLang="zh-CN" sz="1200" dirty="0">
                        <a:latin typeface="+mn-ea"/>
                        <a:ea typeface="+mn-ea"/>
                      </a:endParaRPr>
                    </a:p>
                  </a:txBody>
                  <a:tcPr anchor="ctr"/>
                </a:tc>
                <a:tc>
                  <a:txBody>
                    <a:bodyPr/>
                    <a:lstStyle/>
                    <a:p>
                      <a:r>
                        <a:rPr lang="en-US" altLang="zh-CN" sz="1200" dirty="0"/>
                        <a:t>16777215</a:t>
                      </a:r>
                      <a:endParaRPr lang="en-US" altLang="zh-CN" sz="1200" dirty="0">
                        <a:latin typeface="+mn-ea"/>
                        <a:ea typeface="+mn-ea"/>
                      </a:endParaRPr>
                    </a:p>
                  </a:txBody>
                  <a:tcPr anchor="ctr"/>
                </a:tc>
              </a:tr>
              <a:tr h="374177">
                <a:tc>
                  <a:txBody>
                    <a:bodyPr/>
                    <a:lstStyle/>
                    <a:p>
                      <a:r>
                        <a:rPr lang="en-US" sz="1200"/>
                        <a:t>INT</a:t>
                      </a:r>
                      <a:endParaRPr lang="en-US" sz="1200">
                        <a:latin typeface="+mn-ea"/>
                        <a:ea typeface="+mn-ea"/>
                      </a:endParaRPr>
                    </a:p>
                  </a:txBody>
                  <a:tcPr anchor="ctr"/>
                </a:tc>
                <a:tc>
                  <a:txBody>
                    <a:bodyPr/>
                    <a:lstStyle/>
                    <a:p>
                      <a:r>
                        <a:rPr lang="en-US" altLang="zh-CN" sz="1200"/>
                        <a:t>4</a:t>
                      </a:r>
                      <a:endParaRPr lang="en-US" altLang="zh-CN" sz="1200">
                        <a:latin typeface="+mn-ea"/>
                        <a:ea typeface="+mn-ea"/>
                      </a:endParaRPr>
                    </a:p>
                  </a:txBody>
                  <a:tcPr anchor="ctr"/>
                </a:tc>
                <a:tc>
                  <a:txBody>
                    <a:bodyPr/>
                    <a:lstStyle/>
                    <a:p>
                      <a:r>
                        <a:rPr lang="en-US" altLang="zh-CN" sz="1200"/>
                        <a:t>-2147483648</a:t>
                      </a:r>
                      <a:endParaRPr lang="en-US" altLang="zh-CN" sz="1200">
                        <a:latin typeface="+mn-ea"/>
                        <a:ea typeface="+mn-ea"/>
                      </a:endParaRPr>
                    </a:p>
                  </a:txBody>
                  <a:tcPr anchor="ctr"/>
                </a:tc>
                <a:tc>
                  <a:txBody>
                    <a:bodyPr/>
                    <a:lstStyle/>
                    <a:p>
                      <a:r>
                        <a:rPr lang="en-US" altLang="zh-CN" sz="1200" dirty="0"/>
                        <a:t>0</a:t>
                      </a:r>
                      <a:endParaRPr lang="en-US" altLang="zh-CN" sz="1200" dirty="0">
                        <a:latin typeface="+mn-ea"/>
                        <a:ea typeface="+mn-ea"/>
                      </a:endParaRPr>
                    </a:p>
                  </a:txBody>
                  <a:tcPr anchor="ctr"/>
                </a:tc>
                <a:tc>
                  <a:txBody>
                    <a:bodyPr/>
                    <a:lstStyle/>
                    <a:p>
                      <a:r>
                        <a:rPr lang="en-US" altLang="zh-CN" sz="1200" dirty="0"/>
                        <a:t>2147483647</a:t>
                      </a:r>
                      <a:endParaRPr lang="en-US" altLang="zh-CN" sz="1200" dirty="0">
                        <a:latin typeface="+mn-ea"/>
                        <a:ea typeface="+mn-ea"/>
                      </a:endParaRPr>
                    </a:p>
                  </a:txBody>
                  <a:tcPr anchor="ctr"/>
                </a:tc>
                <a:tc>
                  <a:txBody>
                    <a:bodyPr/>
                    <a:lstStyle/>
                    <a:p>
                      <a:r>
                        <a:rPr lang="en-US" altLang="zh-CN" sz="1200" dirty="0"/>
                        <a:t>4294967295</a:t>
                      </a:r>
                      <a:endParaRPr lang="en-US" altLang="zh-CN" sz="1200" dirty="0">
                        <a:latin typeface="+mn-ea"/>
                        <a:ea typeface="+mn-ea"/>
                      </a:endParaRPr>
                    </a:p>
                  </a:txBody>
                  <a:tcPr anchor="ctr"/>
                </a:tc>
              </a:tr>
              <a:tr h="374177">
                <a:tc>
                  <a:txBody>
                    <a:bodyPr/>
                    <a:lstStyle/>
                    <a:p>
                      <a:r>
                        <a:rPr lang="en-US" sz="1200"/>
                        <a:t>BIGINT</a:t>
                      </a:r>
                      <a:endParaRPr lang="en-US" sz="1200">
                        <a:latin typeface="+mn-ea"/>
                        <a:ea typeface="+mn-ea"/>
                      </a:endParaRPr>
                    </a:p>
                  </a:txBody>
                  <a:tcPr anchor="ctr"/>
                </a:tc>
                <a:tc>
                  <a:txBody>
                    <a:bodyPr/>
                    <a:lstStyle/>
                    <a:p>
                      <a:r>
                        <a:rPr lang="en-US" altLang="zh-CN" sz="1200" dirty="0"/>
                        <a:t>8</a:t>
                      </a:r>
                      <a:endParaRPr lang="en-US" altLang="zh-CN" sz="1200" dirty="0">
                        <a:latin typeface="+mn-ea"/>
                        <a:ea typeface="+mn-ea"/>
                      </a:endParaRPr>
                    </a:p>
                  </a:txBody>
                  <a:tcPr anchor="ctr"/>
                </a:tc>
                <a:tc>
                  <a:txBody>
                    <a:bodyPr/>
                    <a:lstStyle/>
                    <a:p>
                      <a:r>
                        <a:rPr lang="en-US" altLang="zh-CN" sz="1200"/>
                        <a:t>-2</a:t>
                      </a:r>
                      <a:r>
                        <a:rPr lang="en-US" altLang="zh-CN" sz="1200" baseline="30000"/>
                        <a:t>63</a:t>
                      </a:r>
                      <a:endParaRPr lang="zh-CN" altLang="en-US" sz="1200">
                        <a:latin typeface="+mn-ea"/>
                        <a:ea typeface="+mn-ea"/>
                      </a:endParaRPr>
                    </a:p>
                  </a:txBody>
                  <a:tcPr anchor="ctr"/>
                </a:tc>
                <a:tc>
                  <a:txBody>
                    <a:bodyPr/>
                    <a:lstStyle/>
                    <a:p>
                      <a:r>
                        <a:rPr lang="en-US" altLang="zh-CN" sz="1200"/>
                        <a:t>0</a:t>
                      </a:r>
                      <a:endParaRPr lang="en-US" altLang="zh-CN" sz="1200">
                        <a:latin typeface="+mn-ea"/>
                        <a:ea typeface="+mn-ea"/>
                      </a:endParaRPr>
                    </a:p>
                  </a:txBody>
                  <a:tcPr anchor="ctr"/>
                </a:tc>
                <a:tc>
                  <a:txBody>
                    <a:bodyPr/>
                    <a:lstStyle/>
                    <a:p>
                      <a:r>
                        <a:rPr lang="en-US" altLang="zh-CN" sz="1200" dirty="0"/>
                        <a:t>2</a:t>
                      </a:r>
                      <a:r>
                        <a:rPr lang="en-US" altLang="zh-CN" sz="1200" baseline="30000" dirty="0"/>
                        <a:t>63</a:t>
                      </a:r>
                      <a:r>
                        <a:rPr lang="en-US" altLang="zh-CN" sz="1200" dirty="0"/>
                        <a:t>-1</a:t>
                      </a:r>
                      <a:endParaRPr lang="en-US" altLang="zh-CN" sz="1200" dirty="0">
                        <a:latin typeface="+mn-ea"/>
                        <a:ea typeface="+mn-ea"/>
                      </a:endParaRPr>
                    </a:p>
                  </a:txBody>
                  <a:tcPr anchor="ctr"/>
                </a:tc>
                <a:tc>
                  <a:txBody>
                    <a:bodyPr/>
                    <a:lstStyle/>
                    <a:p>
                      <a:r>
                        <a:rPr lang="en-US" altLang="zh-CN" sz="1200" dirty="0"/>
                        <a:t>2</a:t>
                      </a:r>
                      <a:r>
                        <a:rPr lang="en-US" altLang="zh-CN" sz="1200" baseline="30000" dirty="0"/>
                        <a:t>64</a:t>
                      </a:r>
                      <a:r>
                        <a:rPr lang="en-US" altLang="zh-CN" sz="1200" dirty="0"/>
                        <a:t>-1</a:t>
                      </a:r>
                      <a:endParaRPr lang="en-US" altLang="zh-CN" sz="1200" dirty="0">
                        <a:latin typeface="+mn-ea"/>
                        <a:ea typeface="+mn-ea"/>
                      </a:endParaRPr>
                    </a:p>
                  </a:txBody>
                  <a:tcPr anchor="ctr"/>
                </a:tc>
              </a:tr>
            </a:tbl>
          </a:graphicData>
        </a:graphic>
      </p:graphicFrame>
      <p:sp>
        <p:nvSpPr>
          <p:cNvPr id="29" name="文本框 28"/>
          <p:cNvSpPr txBox="1"/>
          <p:nvPr/>
        </p:nvSpPr>
        <p:spPr>
          <a:xfrm>
            <a:off x="846135" y="4743435"/>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注意：</a:t>
            </a:r>
            <a:r>
              <a:rPr lang="zh-CN" altLang="en-US" sz="1200" dirty="0">
                <a:latin typeface="+mn-ea"/>
              </a:rPr>
              <a:t>无符号</a:t>
            </a:r>
            <a:r>
              <a:rPr lang="en-US" altLang="zh-CN" sz="1200" dirty="0">
                <a:latin typeface="+mn-ea"/>
              </a:rPr>
              <a:t>==</a:t>
            </a:r>
            <a:r>
              <a:rPr lang="zh-CN" altLang="en-US" sz="1200" dirty="0">
                <a:latin typeface="+mn-ea"/>
              </a:rPr>
              <a:t>无负号，整数类型都可以添加</a:t>
            </a:r>
            <a:r>
              <a:rPr kumimoji="0" lang="zh-CN" altLang="zh-CN" sz="1200" b="1" i="0" u="none" strike="noStrike" cap="none" normalizeH="0" baseline="0" dirty="0">
                <a:ln>
                  <a:noFill/>
                </a:ln>
                <a:solidFill>
                  <a:srgbClr val="E39925"/>
                </a:solidFill>
                <a:effectLst/>
                <a:latin typeface="Open Sans" panose="020B0606030504020204" pitchFamily="34" charset="0"/>
                <a:cs typeface="Open Sans" panose="020B0606030504020204" pitchFamily="34" charset="0"/>
              </a:rPr>
              <a:t>unsigned</a:t>
            </a:r>
            <a:r>
              <a:rPr kumimoji="0" lang="zh-CN" altLang="zh-CN"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 </a:t>
            </a:r>
            <a:r>
              <a:rPr lang="zh-CN" altLang="en-US" sz="1200" dirty="0">
                <a:latin typeface="+mn-ea"/>
                <a:cs typeface="Open Sans" panose="020B0606030504020204" pitchFamily="34" charset="0"/>
              </a:rPr>
              <a:t>修饰符，添加以后对应列数据变成无负号类型，值从</a:t>
            </a:r>
            <a:r>
              <a:rPr lang="en-US" altLang="zh-CN" sz="1200" dirty="0">
                <a:latin typeface="+mn-ea"/>
                <a:cs typeface="Open Sans" panose="020B0606030504020204" pitchFamily="34" charset="0"/>
              </a:rPr>
              <a:t>0</a:t>
            </a:r>
            <a:r>
              <a:rPr lang="zh-CN" altLang="en-US" sz="1200" dirty="0">
                <a:latin typeface="+mn-ea"/>
                <a:cs typeface="Open Sans" panose="020B0606030504020204" pitchFamily="34" charset="0"/>
              </a:rPr>
              <a:t>开始！！</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 name="文本框 30"/>
          <p:cNvSpPr txBox="1"/>
          <p:nvPr/>
        </p:nvSpPr>
        <p:spPr>
          <a:xfrm>
            <a:off x="846135" y="5045226"/>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示例：</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32" name="矩形 31"/>
          <p:cNvSpPr/>
          <p:nvPr/>
        </p:nvSpPr>
        <p:spPr>
          <a:xfrm>
            <a:off x="1440096" y="5108091"/>
            <a:ext cx="6722829" cy="8116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err="1">
                <a:solidFill>
                  <a:schemeClr val="accent1">
                    <a:lumMod val="75000"/>
                  </a:schemeClr>
                </a:solidFill>
                <a:latin typeface="+mn-ea"/>
              </a:rPr>
              <a:t>stu</a:t>
            </a:r>
            <a:r>
              <a:rPr kumimoji="0" lang="en-US" altLang="zh-CN" sz="1200" i="0" u="none" strike="noStrike" cap="none" normalizeH="0" baseline="0" dirty="0" err="1">
                <a:ln>
                  <a:noFill/>
                </a:ln>
                <a:solidFill>
                  <a:schemeClr val="accent1">
                    <a:lumMod val="75000"/>
                  </a:schemeClr>
                </a:solidFill>
                <a:effectLst/>
                <a:latin typeface="+mn-ea"/>
              </a:rPr>
              <a:t>_age</a:t>
            </a:r>
            <a:r>
              <a:rPr kumimoji="0" lang="zh-CN" altLang="zh-CN" sz="1200" i="0" u="none" strike="noStrike" cap="none" normalizeH="0" baseline="0" dirty="0">
                <a:ln>
                  <a:noFill/>
                </a:ln>
                <a:solidFill>
                  <a:schemeClr val="accent6">
                    <a:lumMod val="75000"/>
                  </a:schemeClr>
                </a:solidFill>
                <a:effectLst/>
                <a:latin typeface="+mn-ea"/>
              </a:rPr>
              <a:t> </a:t>
            </a:r>
            <a:r>
              <a:rPr lang="en-US" altLang="zh-CN" sz="1200" dirty="0" err="1">
                <a:solidFill>
                  <a:srgbClr val="7030A0"/>
                </a:solidFill>
                <a:latin typeface="+mn-ea"/>
              </a:rPr>
              <a:t>tinyint</a:t>
            </a:r>
            <a:r>
              <a:rPr kumimoji="0" lang="zh-CN" altLang="zh-CN" sz="1200" i="0" u="none" strike="noStrike" cap="none" normalizeH="0" baseline="0" dirty="0">
                <a:ln>
                  <a:noFill/>
                </a:ln>
                <a:solidFill>
                  <a:srgbClr val="7030A0"/>
                </a:solidFill>
                <a:effectLst/>
                <a:latin typeface="+mn-ea"/>
              </a:rPr>
              <a:t> </a:t>
            </a:r>
            <a:r>
              <a:rPr lang="en-US" altLang="zh-CN" sz="1200" dirty="0">
                <a:solidFill>
                  <a:srgbClr val="7030A0"/>
                </a:solidFill>
                <a:latin typeface="+mn-ea"/>
              </a:rPr>
              <a:t> unsigned </a:t>
            </a:r>
            <a:r>
              <a:rPr lang="zh-CN" altLang="zh-CN" sz="1200" dirty="0">
                <a:solidFill>
                  <a:schemeClr val="accent2">
                    <a:lumMod val="75000"/>
                  </a:schemeClr>
                </a:solidFill>
                <a:latin typeface="+mn-ea"/>
              </a:rPr>
              <a:t>COMMENT ‘</a:t>
            </a:r>
            <a:r>
              <a:rPr lang="zh-CN" altLang="en-US" sz="1200" dirty="0">
                <a:solidFill>
                  <a:schemeClr val="accent2">
                    <a:lumMod val="75000"/>
                  </a:schemeClr>
                </a:solidFill>
                <a:latin typeface="+mn-ea"/>
              </a:rPr>
              <a:t>年龄字段，</a:t>
            </a:r>
            <a:r>
              <a:rPr lang="en-US" altLang="zh-CN" sz="1200" dirty="0" err="1">
                <a:solidFill>
                  <a:schemeClr val="accent2">
                    <a:lumMod val="75000"/>
                  </a:schemeClr>
                </a:solidFill>
                <a:latin typeface="+mn-ea"/>
              </a:rPr>
              <a:t>tinyint</a:t>
            </a:r>
            <a:r>
              <a:rPr lang="zh-CN" altLang="en-US" sz="1200" dirty="0">
                <a:solidFill>
                  <a:schemeClr val="accent2">
                    <a:lumMod val="75000"/>
                  </a:schemeClr>
                </a:solidFill>
                <a:latin typeface="+mn-ea"/>
              </a:rPr>
              <a:t>类型，无符号值从</a:t>
            </a:r>
            <a:r>
              <a:rPr lang="en-US" altLang="zh-CN" sz="1200" dirty="0">
                <a:solidFill>
                  <a:schemeClr val="accent2">
                    <a:lumMod val="75000"/>
                  </a:schemeClr>
                </a:solidFill>
                <a:latin typeface="+mn-ea"/>
              </a:rPr>
              <a:t>0</a:t>
            </a:r>
            <a:r>
              <a:rPr lang="zh-CN" altLang="en-US" sz="1200" dirty="0">
                <a:solidFill>
                  <a:schemeClr val="accent2">
                    <a:lumMod val="75000"/>
                  </a:schemeClr>
                </a:solidFill>
                <a:latin typeface="+mn-ea"/>
              </a:rPr>
              <a:t>开始</a:t>
            </a:r>
            <a:r>
              <a:rPr lang="zh-CN" altLang="zh-CN" sz="1200" dirty="0">
                <a:solidFill>
                  <a:schemeClr val="accent2">
                    <a:lumMod val="75000"/>
                  </a:schemeClr>
                </a:solidFill>
                <a:latin typeface="+mn-ea"/>
              </a:rPr>
              <a:t>’</a:t>
            </a:r>
            <a:r>
              <a:rPr kumimoji="0" lang="zh-CN" altLang="zh-CN" sz="1200" i="0" u="none" strike="noStrike" cap="none" normalizeH="0" baseline="0" dirty="0">
                <a:ln>
                  <a:noFill/>
                </a:ln>
                <a:solidFill>
                  <a:srgbClr val="FF0000"/>
                </a:solidFill>
                <a:effectLst/>
                <a:latin typeface="+mn-ea"/>
              </a:rPr>
              <a:t>, </a:t>
            </a:r>
            <a:endParaRPr kumimoji="0" lang="en-US" altLang="zh-CN" sz="1200" i="0" u="none" strike="noStrike" cap="none" normalizeH="0" baseline="0" dirty="0">
              <a:ln>
                <a:noFill/>
              </a:ln>
              <a:solidFill>
                <a:srgbClr val="FF0000"/>
              </a:solidFill>
              <a:effectLst/>
              <a:latin typeface="+mn-ea"/>
            </a:endParaRPr>
          </a:p>
          <a:p>
            <a:pPr eaLnBrk="0" fontAlgn="base" hangingPunct="0">
              <a:spcBef>
                <a:spcPct val="0"/>
              </a:spcBef>
              <a:spcAft>
                <a:spcPct val="0"/>
              </a:spcAft>
            </a:pPr>
            <a:r>
              <a:rPr lang="en-US" altLang="zh-CN" sz="1200" dirty="0" err="1">
                <a:solidFill>
                  <a:schemeClr val="accent1">
                    <a:lumMod val="75000"/>
                  </a:schemeClr>
                </a:solidFill>
                <a:latin typeface="+mn-ea"/>
              </a:rPr>
              <a:t>stu</a:t>
            </a:r>
            <a:r>
              <a:rPr kumimoji="0" lang="en-US" altLang="zh-CN" sz="1200" i="0" u="none" strike="noStrike" cap="none" normalizeH="0" baseline="0" dirty="0" err="1">
                <a:ln>
                  <a:noFill/>
                </a:ln>
                <a:solidFill>
                  <a:schemeClr val="accent1">
                    <a:lumMod val="75000"/>
                  </a:schemeClr>
                </a:solidFill>
                <a:effectLst/>
                <a:latin typeface="+mn-ea"/>
              </a:rPr>
              <a:t>_age</a:t>
            </a:r>
            <a:r>
              <a:rPr kumimoji="0" lang="zh-CN" altLang="zh-CN" sz="1200" i="0" u="none" strike="noStrike" cap="none" normalizeH="0" baseline="0" dirty="0">
                <a:ln>
                  <a:noFill/>
                </a:ln>
                <a:solidFill>
                  <a:schemeClr val="accent6">
                    <a:lumMod val="75000"/>
                  </a:schemeClr>
                </a:solidFill>
                <a:effectLst/>
                <a:latin typeface="+mn-ea"/>
              </a:rPr>
              <a:t> </a:t>
            </a:r>
            <a:r>
              <a:rPr lang="en-US" altLang="zh-CN" sz="1200" dirty="0" err="1">
                <a:solidFill>
                  <a:srgbClr val="7030A0"/>
                </a:solidFill>
                <a:latin typeface="+mn-ea"/>
              </a:rPr>
              <a:t>tinyint</a:t>
            </a:r>
            <a:r>
              <a:rPr kumimoji="0" lang="zh-CN" altLang="zh-CN" sz="1200" i="0" u="none" strike="noStrike" cap="none" normalizeH="0" baseline="0" dirty="0">
                <a:ln>
                  <a:noFill/>
                </a:ln>
                <a:solidFill>
                  <a:srgbClr val="7030A0"/>
                </a:solidFill>
                <a:effectLst/>
                <a:latin typeface="+mn-ea"/>
              </a:rPr>
              <a:t> </a:t>
            </a:r>
            <a:r>
              <a:rPr kumimoji="0" lang="en-US" altLang="zh-CN" sz="1200" i="0" u="none" strike="noStrike" cap="none" normalizeH="0" baseline="0" dirty="0">
                <a:ln>
                  <a:noFill/>
                </a:ln>
                <a:solidFill>
                  <a:srgbClr val="7030A0"/>
                </a:solidFill>
                <a:effectLst/>
                <a:latin typeface="+mn-ea"/>
              </a:rPr>
              <a:t> </a:t>
            </a:r>
            <a:r>
              <a:rPr lang="zh-CN" altLang="zh-CN" sz="1200" dirty="0">
                <a:solidFill>
                  <a:schemeClr val="accent2">
                    <a:lumMod val="75000"/>
                  </a:schemeClr>
                </a:solidFill>
                <a:latin typeface="+mn-ea"/>
              </a:rPr>
              <a:t>COMMENT ‘</a:t>
            </a:r>
            <a:r>
              <a:rPr lang="zh-CN" altLang="en-US" sz="1200" dirty="0">
                <a:solidFill>
                  <a:schemeClr val="accent2">
                    <a:lumMod val="75000"/>
                  </a:schemeClr>
                </a:solidFill>
                <a:latin typeface="+mn-ea"/>
              </a:rPr>
              <a:t>年龄字段，</a:t>
            </a:r>
            <a:r>
              <a:rPr lang="en-US" altLang="zh-CN" sz="1200" dirty="0" err="1">
                <a:solidFill>
                  <a:schemeClr val="accent2">
                    <a:lumMod val="75000"/>
                  </a:schemeClr>
                </a:solidFill>
                <a:latin typeface="+mn-ea"/>
              </a:rPr>
              <a:t>tinyint</a:t>
            </a:r>
            <a:r>
              <a:rPr lang="zh-CN" altLang="en-US" sz="1200" dirty="0">
                <a:solidFill>
                  <a:schemeClr val="accent2">
                    <a:lumMod val="75000"/>
                  </a:schemeClr>
                </a:solidFill>
                <a:latin typeface="+mn-ea"/>
              </a:rPr>
              <a:t>类型，无符号值从</a:t>
            </a:r>
            <a:r>
              <a:rPr lang="en-US" altLang="zh-CN" sz="1200" dirty="0">
                <a:solidFill>
                  <a:schemeClr val="accent2">
                    <a:lumMod val="75000"/>
                  </a:schemeClr>
                </a:solidFill>
                <a:latin typeface="+mn-ea"/>
              </a:rPr>
              <a:t>-128</a:t>
            </a:r>
            <a:r>
              <a:rPr lang="zh-CN" altLang="en-US" sz="1200" dirty="0">
                <a:solidFill>
                  <a:schemeClr val="accent2">
                    <a:lumMod val="75000"/>
                  </a:schemeClr>
                </a:solidFill>
                <a:latin typeface="+mn-ea"/>
              </a:rPr>
              <a:t>开始</a:t>
            </a:r>
            <a:r>
              <a:rPr lang="zh-CN" altLang="zh-CN" sz="1200" dirty="0">
                <a:solidFill>
                  <a:schemeClr val="accent2">
                    <a:lumMod val="75000"/>
                  </a:schemeClr>
                </a:solidFill>
                <a:latin typeface="+mn-ea"/>
              </a:rPr>
              <a:t>’</a:t>
            </a:r>
            <a:r>
              <a:rPr kumimoji="0" lang="zh-CN" altLang="zh-CN" sz="1200" i="0" u="none" strike="noStrike" cap="none" normalizeH="0" baseline="0" dirty="0">
                <a:ln>
                  <a:noFill/>
                </a:ln>
                <a:solidFill>
                  <a:srgbClr val="FF0000"/>
                </a:solidFill>
                <a:effectLst/>
                <a:latin typeface="+mn-ea"/>
              </a:rPr>
              <a:t>,  </a:t>
            </a:r>
            <a:endParaRPr kumimoji="0" lang="en-US" altLang="zh-CN" sz="1200"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rgbClr val="FF0000"/>
                </a:solidFill>
                <a:effectLst/>
                <a:latin typeface="+mn-ea"/>
              </a:rPr>
              <a:t># </a:t>
            </a:r>
            <a:r>
              <a:rPr lang="en-US" altLang="zh-CN" sz="1200" dirty="0">
                <a:solidFill>
                  <a:srgbClr val="7030A0"/>
                </a:solidFill>
                <a:latin typeface="+mn-ea"/>
              </a:rPr>
              <a:t>unsigned </a:t>
            </a:r>
            <a:r>
              <a:rPr lang="zh-CN" altLang="en-US" sz="1200" dirty="0">
                <a:solidFill>
                  <a:srgbClr val="7030A0"/>
                </a:solidFill>
                <a:latin typeface="+mn-ea"/>
              </a:rPr>
              <a:t>必须紧贴类型后放置</a:t>
            </a:r>
            <a:endParaRPr kumimoji="0" lang="en-US" altLang="zh-CN" sz="1200" i="0" u="none" strike="noStrike" cap="none" normalizeH="0" baseline="0" dirty="0">
              <a:ln>
                <a:noFill/>
              </a:ln>
              <a:solidFill>
                <a:srgbClr val="FF0000"/>
              </a:solidFill>
              <a:effectLst/>
              <a:latin typeface="+mn-ea"/>
            </a:endParaRPr>
          </a:p>
        </p:txBody>
      </p:sp>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数据定义语言概述</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33132"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1</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731838" y="938214"/>
            <a:ext cx="4721290" cy="3231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500" b="1" dirty="0"/>
              <a:t>一条数据的存储过程</a:t>
            </a:r>
            <a:endParaRPr lang="zh-CN" altLang="en-US" sz="1500" b="1" dirty="0"/>
          </a:p>
        </p:txBody>
      </p:sp>
      <p:sp>
        <p:nvSpPr>
          <p:cNvPr id="12" name="文本框 11"/>
          <p:cNvSpPr txBox="1"/>
          <p:nvPr/>
        </p:nvSpPr>
        <p:spPr>
          <a:xfrm>
            <a:off x="731838" y="1302625"/>
            <a:ext cx="7675044" cy="276999"/>
          </a:xfrm>
          <a:prstGeom prst="rect">
            <a:avLst/>
          </a:prstGeom>
          <a:noFill/>
        </p:spPr>
        <p:txBody>
          <a:bodyPr wrap="square" rtlCol="0">
            <a:spAutoFit/>
          </a:bodyPr>
          <a:lstStyle/>
          <a:p>
            <a:r>
              <a:rPr kumimoji="0" lang="zh-CN" altLang="zh-CN" sz="1200" b="0"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rPr>
              <a:t>在 MySQL 中，一个完整的数据存储过程总共有 4 步，分别</a:t>
            </a:r>
            <a:r>
              <a:rPr kumimoji="0" lang="zh-CN" altLang="en-US" sz="1200" b="0"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rPr>
              <a:t>：</a:t>
            </a:r>
            <a:r>
              <a:rPr kumimoji="0" lang="zh-CN" altLang="zh-CN" sz="1200" b="0" i="0" u="none" strike="noStrike" cap="none" normalizeH="0" baseline="0" dirty="0">
                <a:ln>
                  <a:noFill/>
                </a:ln>
                <a:solidFill>
                  <a:schemeClr val="tx1">
                    <a:lumMod val="85000"/>
                    <a:lumOff val="15000"/>
                  </a:schemeClr>
                </a:solidFill>
                <a:effectLst/>
              </a:rPr>
              <a:t> </a:t>
            </a:r>
            <a:endParaRPr kumimoji="0" lang="zh-CN" altLang="zh-CN" sz="1200" b="0" i="0" u="none" strike="noStrike" cap="none" normalizeH="0" baseline="0" dirty="0">
              <a:ln>
                <a:noFill/>
              </a:ln>
              <a:solidFill>
                <a:schemeClr val="tx1">
                  <a:lumMod val="85000"/>
                  <a:lumOff val="15000"/>
                </a:schemeClr>
              </a:solidFill>
              <a:effectLst/>
              <a:latin typeface="Arial" panose="020B0604020202020204" pitchFamily="34" charset="0"/>
            </a:endParaRPr>
          </a:p>
        </p:txBody>
      </p:sp>
      <p:graphicFrame>
        <p:nvGraphicFramePr>
          <p:cNvPr id="14" name="图示 13"/>
          <p:cNvGraphicFramePr/>
          <p:nvPr/>
        </p:nvGraphicFramePr>
        <p:xfrm>
          <a:off x="731838" y="1742489"/>
          <a:ext cx="6126162" cy="4452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6" name="右大括号 15"/>
          <p:cNvSpPr/>
          <p:nvPr/>
        </p:nvSpPr>
        <p:spPr>
          <a:xfrm rot="5400000">
            <a:off x="2866495" y="163100"/>
            <a:ext cx="298756" cy="4623933"/>
          </a:xfrm>
          <a:custGeom>
            <a:avLst/>
            <a:gdLst>
              <a:gd name="connsiteX0" fmla="*/ 0 w 298756"/>
              <a:gd name="connsiteY0" fmla="*/ 0 h 4623933"/>
              <a:gd name="connsiteX1" fmla="*/ 149378 w 298756"/>
              <a:gd name="connsiteY1" fmla="*/ 24895 h 4623933"/>
              <a:gd name="connsiteX2" fmla="*/ 149378 w 298756"/>
              <a:gd name="connsiteY2" fmla="*/ 545195 h 4623933"/>
              <a:gd name="connsiteX3" fmla="*/ 149378 w 298756"/>
              <a:gd name="connsiteY3" fmla="*/ 1133361 h 4623933"/>
              <a:gd name="connsiteX4" fmla="*/ 149378 w 298756"/>
              <a:gd name="connsiteY4" fmla="*/ 1721527 h 4623933"/>
              <a:gd name="connsiteX5" fmla="*/ 149378 w 298756"/>
              <a:gd name="connsiteY5" fmla="*/ 2287071 h 4623933"/>
              <a:gd name="connsiteX6" fmla="*/ 298756 w 298756"/>
              <a:gd name="connsiteY6" fmla="*/ 2311966 h 4623933"/>
              <a:gd name="connsiteX7" fmla="*/ 149378 w 298756"/>
              <a:gd name="connsiteY7" fmla="*/ 2336861 h 4623933"/>
              <a:gd name="connsiteX8" fmla="*/ 149378 w 298756"/>
              <a:gd name="connsiteY8" fmla="*/ 2947649 h 4623933"/>
              <a:gd name="connsiteX9" fmla="*/ 149378 w 298756"/>
              <a:gd name="connsiteY9" fmla="*/ 3558437 h 4623933"/>
              <a:gd name="connsiteX10" fmla="*/ 149378 w 298756"/>
              <a:gd name="connsiteY10" fmla="*/ 4101359 h 4623933"/>
              <a:gd name="connsiteX11" fmla="*/ 149378 w 298756"/>
              <a:gd name="connsiteY11" fmla="*/ 4599038 h 4623933"/>
              <a:gd name="connsiteX12" fmla="*/ 0 w 298756"/>
              <a:gd name="connsiteY12" fmla="*/ 4623933 h 4623933"/>
              <a:gd name="connsiteX13" fmla="*/ 0 w 298756"/>
              <a:gd name="connsiteY13" fmla="*/ 3999702 h 4623933"/>
              <a:gd name="connsiteX14" fmla="*/ 0 w 298756"/>
              <a:gd name="connsiteY14" fmla="*/ 3560428 h 4623933"/>
              <a:gd name="connsiteX15" fmla="*/ 0 w 298756"/>
              <a:gd name="connsiteY15" fmla="*/ 3028676 h 4623933"/>
              <a:gd name="connsiteX16" fmla="*/ 0 w 298756"/>
              <a:gd name="connsiteY16" fmla="*/ 2450684 h 4623933"/>
              <a:gd name="connsiteX17" fmla="*/ 0 w 298756"/>
              <a:gd name="connsiteY17" fmla="*/ 1826454 h 4623933"/>
              <a:gd name="connsiteX18" fmla="*/ 0 w 298756"/>
              <a:gd name="connsiteY18" fmla="*/ 1294701 h 4623933"/>
              <a:gd name="connsiteX19" fmla="*/ 0 w 298756"/>
              <a:gd name="connsiteY19" fmla="*/ 762949 h 4623933"/>
              <a:gd name="connsiteX20" fmla="*/ 0 w 298756"/>
              <a:gd name="connsiteY20" fmla="*/ 0 h 4623933"/>
              <a:gd name="connsiteX0-1" fmla="*/ 0 w 298756"/>
              <a:gd name="connsiteY0-2" fmla="*/ 0 h 4623933"/>
              <a:gd name="connsiteX1-3" fmla="*/ 149378 w 298756"/>
              <a:gd name="connsiteY1-4" fmla="*/ 24895 h 4623933"/>
              <a:gd name="connsiteX2-5" fmla="*/ 149378 w 298756"/>
              <a:gd name="connsiteY2-6" fmla="*/ 613061 h 4623933"/>
              <a:gd name="connsiteX3-7" fmla="*/ 149378 w 298756"/>
              <a:gd name="connsiteY3-8" fmla="*/ 1133361 h 4623933"/>
              <a:gd name="connsiteX4-9" fmla="*/ 149378 w 298756"/>
              <a:gd name="connsiteY4-10" fmla="*/ 1698905 h 4623933"/>
              <a:gd name="connsiteX5-11" fmla="*/ 149378 w 298756"/>
              <a:gd name="connsiteY5-12" fmla="*/ 2287071 h 4623933"/>
              <a:gd name="connsiteX6-13" fmla="*/ 298756 w 298756"/>
              <a:gd name="connsiteY6-14" fmla="*/ 2311966 h 4623933"/>
              <a:gd name="connsiteX7-15" fmla="*/ 149378 w 298756"/>
              <a:gd name="connsiteY7-16" fmla="*/ 2336861 h 4623933"/>
              <a:gd name="connsiteX8-17" fmla="*/ 149378 w 298756"/>
              <a:gd name="connsiteY8-18" fmla="*/ 2925027 h 4623933"/>
              <a:gd name="connsiteX9-19" fmla="*/ 149378 w 298756"/>
              <a:gd name="connsiteY9-20" fmla="*/ 3535815 h 4623933"/>
              <a:gd name="connsiteX10-21" fmla="*/ 149378 w 298756"/>
              <a:gd name="connsiteY10-22" fmla="*/ 4078737 h 4623933"/>
              <a:gd name="connsiteX11-23" fmla="*/ 149378 w 298756"/>
              <a:gd name="connsiteY11-24" fmla="*/ 4599038 h 4623933"/>
              <a:gd name="connsiteX12-25" fmla="*/ 0 w 298756"/>
              <a:gd name="connsiteY12-26" fmla="*/ 4623933 h 46239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98756" h="4623933" stroke="0" extrusionOk="0">
                <a:moveTo>
                  <a:pt x="0" y="0"/>
                </a:moveTo>
                <a:cubicBezTo>
                  <a:pt x="82069" y="-488"/>
                  <a:pt x="150412" y="10236"/>
                  <a:pt x="149378" y="24895"/>
                </a:cubicBezTo>
                <a:cubicBezTo>
                  <a:pt x="175804" y="246244"/>
                  <a:pt x="143667" y="409905"/>
                  <a:pt x="149378" y="545195"/>
                </a:cubicBezTo>
                <a:cubicBezTo>
                  <a:pt x="155089" y="680485"/>
                  <a:pt x="112618" y="955746"/>
                  <a:pt x="149378" y="1133361"/>
                </a:cubicBezTo>
                <a:cubicBezTo>
                  <a:pt x="186138" y="1310976"/>
                  <a:pt x="138196" y="1573044"/>
                  <a:pt x="149378" y="1721527"/>
                </a:cubicBezTo>
                <a:cubicBezTo>
                  <a:pt x="160560" y="1870010"/>
                  <a:pt x="97656" y="2102818"/>
                  <a:pt x="149378" y="2287071"/>
                </a:cubicBezTo>
                <a:cubicBezTo>
                  <a:pt x="154321" y="2290804"/>
                  <a:pt x="227246" y="2312344"/>
                  <a:pt x="298756" y="2311966"/>
                </a:cubicBezTo>
                <a:cubicBezTo>
                  <a:pt x="215367" y="2311921"/>
                  <a:pt x="150533" y="2324414"/>
                  <a:pt x="149378" y="2336861"/>
                </a:cubicBezTo>
                <a:cubicBezTo>
                  <a:pt x="197791" y="2636244"/>
                  <a:pt x="136106" y="2699837"/>
                  <a:pt x="149378" y="2947649"/>
                </a:cubicBezTo>
                <a:cubicBezTo>
                  <a:pt x="162650" y="3195461"/>
                  <a:pt x="135738" y="3362479"/>
                  <a:pt x="149378" y="3558437"/>
                </a:cubicBezTo>
                <a:cubicBezTo>
                  <a:pt x="163018" y="3754395"/>
                  <a:pt x="127395" y="3968492"/>
                  <a:pt x="149378" y="4101359"/>
                </a:cubicBezTo>
                <a:cubicBezTo>
                  <a:pt x="171361" y="4234226"/>
                  <a:pt x="132081" y="4450924"/>
                  <a:pt x="149378" y="4599038"/>
                </a:cubicBezTo>
                <a:cubicBezTo>
                  <a:pt x="155181" y="4615585"/>
                  <a:pt x="87765" y="4622600"/>
                  <a:pt x="0" y="4623933"/>
                </a:cubicBezTo>
                <a:cubicBezTo>
                  <a:pt x="-1716" y="4340427"/>
                  <a:pt x="8232" y="4195329"/>
                  <a:pt x="0" y="3999702"/>
                </a:cubicBezTo>
                <a:cubicBezTo>
                  <a:pt x="-8232" y="3804075"/>
                  <a:pt x="3067" y="3720241"/>
                  <a:pt x="0" y="3560428"/>
                </a:cubicBezTo>
                <a:cubicBezTo>
                  <a:pt x="-3067" y="3400615"/>
                  <a:pt x="9403" y="3160624"/>
                  <a:pt x="0" y="3028676"/>
                </a:cubicBezTo>
                <a:cubicBezTo>
                  <a:pt x="-9403" y="2896728"/>
                  <a:pt x="43339" y="2686449"/>
                  <a:pt x="0" y="2450684"/>
                </a:cubicBezTo>
                <a:cubicBezTo>
                  <a:pt x="-43339" y="2214919"/>
                  <a:pt x="49944" y="2130333"/>
                  <a:pt x="0" y="1826454"/>
                </a:cubicBezTo>
                <a:cubicBezTo>
                  <a:pt x="-49944" y="1522575"/>
                  <a:pt x="17263" y="1444702"/>
                  <a:pt x="0" y="1294701"/>
                </a:cubicBezTo>
                <a:cubicBezTo>
                  <a:pt x="-17263" y="1144700"/>
                  <a:pt x="40558" y="892348"/>
                  <a:pt x="0" y="762949"/>
                </a:cubicBezTo>
                <a:cubicBezTo>
                  <a:pt x="-40558" y="633550"/>
                  <a:pt x="67122" y="341333"/>
                  <a:pt x="0" y="0"/>
                </a:cubicBezTo>
                <a:close/>
              </a:path>
              <a:path w="298756" h="4623933" fill="none" extrusionOk="0">
                <a:moveTo>
                  <a:pt x="0" y="0"/>
                </a:moveTo>
                <a:cubicBezTo>
                  <a:pt x="86428" y="-745"/>
                  <a:pt x="146049" y="13316"/>
                  <a:pt x="149378" y="24895"/>
                </a:cubicBezTo>
                <a:cubicBezTo>
                  <a:pt x="170174" y="178258"/>
                  <a:pt x="114038" y="452621"/>
                  <a:pt x="149378" y="613061"/>
                </a:cubicBezTo>
                <a:cubicBezTo>
                  <a:pt x="184718" y="773501"/>
                  <a:pt x="127412" y="1026736"/>
                  <a:pt x="149378" y="1133361"/>
                </a:cubicBezTo>
                <a:cubicBezTo>
                  <a:pt x="171344" y="1239986"/>
                  <a:pt x="89392" y="1542576"/>
                  <a:pt x="149378" y="1698905"/>
                </a:cubicBezTo>
                <a:cubicBezTo>
                  <a:pt x="209364" y="1855234"/>
                  <a:pt x="108973" y="2004566"/>
                  <a:pt x="149378" y="2287071"/>
                </a:cubicBezTo>
                <a:cubicBezTo>
                  <a:pt x="150546" y="2302785"/>
                  <a:pt x="227204" y="2308599"/>
                  <a:pt x="298756" y="2311966"/>
                </a:cubicBezTo>
                <a:cubicBezTo>
                  <a:pt x="217492" y="2313544"/>
                  <a:pt x="148497" y="2323862"/>
                  <a:pt x="149378" y="2336861"/>
                </a:cubicBezTo>
                <a:cubicBezTo>
                  <a:pt x="219451" y="2454782"/>
                  <a:pt x="139600" y="2681933"/>
                  <a:pt x="149378" y="2925027"/>
                </a:cubicBezTo>
                <a:cubicBezTo>
                  <a:pt x="159156" y="3168121"/>
                  <a:pt x="83809" y="3394376"/>
                  <a:pt x="149378" y="3535815"/>
                </a:cubicBezTo>
                <a:cubicBezTo>
                  <a:pt x="214947" y="3677254"/>
                  <a:pt x="108939" y="3814734"/>
                  <a:pt x="149378" y="4078737"/>
                </a:cubicBezTo>
                <a:cubicBezTo>
                  <a:pt x="189817" y="4342740"/>
                  <a:pt x="137261" y="4473244"/>
                  <a:pt x="149378" y="4599038"/>
                </a:cubicBezTo>
                <a:cubicBezTo>
                  <a:pt x="140703" y="4619497"/>
                  <a:pt x="73565" y="4618845"/>
                  <a:pt x="0" y="4623933"/>
                </a:cubicBezTo>
              </a:path>
              <a:path w="298756" h="4623933" fill="none" stroke="0" extrusionOk="0">
                <a:moveTo>
                  <a:pt x="0" y="0"/>
                </a:moveTo>
                <a:cubicBezTo>
                  <a:pt x="81081" y="-314"/>
                  <a:pt x="145344" y="10683"/>
                  <a:pt x="149378" y="24895"/>
                </a:cubicBezTo>
                <a:cubicBezTo>
                  <a:pt x="151442" y="148935"/>
                  <a:pt x="142772" y="389035"/>
                  <a:pt x="149378" y="567817"/>
                </a:cubicBezTo>
                <a:cubicBezTo>
                  <a:pt x="155984" y="746599"/>
                  <a:pt x="147683" y="876514"/>
                  <a:pt x="149378" y="1110739"/>
                </a:cubicBezTo>
                <a:cubicBezTo>
                  <a:pt x="151073" y="1344964"/>
                  <a:pt x="124629" y="1450240"/>
                  <a:pt x="149378" y="1698905"/>
                </a:cubicBezTo>
                <a:cubicBezTo>
                  <a:pt x="174127" y="1947570"/>
                  <a:pt x="130157" y="2140898"/>
                  <a:pt x="149378" y="2287071"/>
                </a:cubicBezTo>
                <a:cubicBezTo>
                  <a:pt x="159218" y="2295281"/>
                  <a:pt x="204697" y="2325743"/>
                  <a:pt x="298756" y="2311966"/>
                </a:cubicBezTo>
                <a:cubicBezTo>
                  <a:pt x="213505" y="2313920"/>
                  <a:pt x="148225" y="2323518"/>
                  <a:pt x="149378" y="2336861"/>
                </a:cubicBezTo>
                <a:cubicBezTo>
                  <a:pt x="160046" y="2497950"/>
                  <a:pt x="120104" y="2776400"/>
                  <a:pt x="149378" y="2902405"/>
                </a:cubicBezTo>
                <a:cubicBezTo>
                  <a:pt x="178652" y="3028410"/>
                  <a:pt x="104019" y="3194128"/>
                  <a:pt x="149378" y="3400084"/>
                </a:cubicBezTo>
                <a:cubicBezTo>
                  <a:pt x="194737" y="3606040"/>
                  <a:pt x="149194" y="3771010"/>
                  <a:pt x="149378" y="3943007"/>
                </a:cubicBezTo>
                <a:cubicBezTo>
                  <a:pt x="149562" y="4115004"/>
                  <a:pt x="114708" y="4316197"/>
                  <a:pt x="149378" y="4599038"/>
                </a:cubicBezTo>
                <a:cubicBezTo>
                  <a:pt x="141255" y="4611218"/>
                  <a:pt x="84429" y="4624985"/>
                  <a:pt x="0" y="4623933"/>
                </a:cubicBezTo>
              </a:path>
            </a:pathLst>
          </a:custGeom>
          <a:ln w="127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1240944" y="2707203"/>
            <a:ext cx="3599280" cy="27699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CN" sz="1200" dirty="0">
                <a:solidFill>
                  <a:srgbClr val="FF0000"/>
                </a:solidFill>
                <a:latin typeface="Open Sans" panose="020B0606030504020204" pitchFamily="34" charset="0"/>
                <a:cs typeface="Open Sans" panose="020B0606030504020204" pitchFamily="34" charset="0"/>
              </a:rPr>
              <a:t>DDL</a:t>
            </a:r>
            <a:r>
              <a:rPr lang="zh-CN" altLang="en-US" sz="1200" dirty="0">
                <a:solidFill>
                  <a:srgbClr val="FF0000"/>
                </a:solidFill>
                <a:latin typeface="Open Sans" panose="020B0606030504020204" pitchFamily="34" charset="0"/>
                <a:cs typeface="Open Sans" panose="020B0606030504020204" pitchFamily="34" charset="0"/>
              </a:rPr>
              <a:t>数据定义语句完成库和表的管理！</a:t>
            </a:r>
            <a:endParaRPr lang="zh-CN" altLang="en-US" sz="1200" dirty="0">
              <a:solidFill>
                <a:srgbClr val="FF0000"/>
              </a:solidFill>
              <a:latin typeface="Open Sans" panose="020B0606030504020204" pitchFamily="34" charset="0"/>
              <a:cs typeface="Open Sans" panose="020B0606030504020204" pitchFamily="34" charset="0"/>
            </a:endParaRPr>
          </a:p>
        </p:txBody>
      </p:sp>
      <p:sp>
        <p:nvSpPr>
          <p:cNvPr id="18" name="文本框 17"/>
          <p:cNvSpPr txBox="1"/>
          <p:nvPr/>
        </p:nvSpPr>
        <p:spPr>
          <a:xfrm>
            <a:off x="703906" y="3370509"/>
            <a:ext cx="4721290" cy="3231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500" b="1" dirty="0"/>
              <a:t>数据库定义语句介绍</a:t>
            </a:r>
            <a:endParaRPr lang="zh-CN" altLang="en-US" sz="1500" b="1" dirty="0"/>
          </a:p>
        </p:txBody>
      </p:sp>
      <p:sp>
        <p:nvSpPr>
          <p:cNvPr id="25" name="文本框 24"/>
          <p:cNvSpPr txBox="1"/>
          <p:nvPr/>
        </p:nvSpPr>
        <p:spPr>
          <a:xfrm>
            <a:off x="731838" y="3809597"/>
            <a:ext cx="7839138" cy="738664"/>
          </a:xfrm>
          <a:prstGeom prst="rect">
            <a:avLst/>
          </a:prstGeom>
          <a:noFill/>
        </p:spPr>
        <p:txBody>
          <a:bodyPr wrap="square" rtlCol="0">
            <a:spAutoFit/>
          </a:bodyPr>
          <a:lstStyle/>
          <a:p>
            <a:r>
              <a:rPr lang="zh-CN" altLang="en-US" sz="1400" dirty="0">
                <a:solidFill>
                  <a:schemeClr val="tx1">
                    <a:lumMod val="85000"/>
                    <a:lumOff val="15000"/>
                  </a:schemeClr>
                </a:solidFill>
                <a:latin typeface="+mn-ea"/>
                <a:cs typeface="Open Sans" panose="020B0606030504020204" pitchFamily="34" charset="0"/>
              </a:rPr>
              <a:t>数据定义语言（</a:t>
            </a:r>
            <a:r>
              <a:rPr lang="en-US" altLang="zh-CN" sz="1400" dirty="0">
                <a:solidFill>
                  <a:schemeClr val="accent6">
                    <a:lumMod val="50000"/>
                  </a:schemeClr>
                </a:solidFill>
                <a:latin typeface="+mn-ea"/>
                <a:cs typeface="Open Sans" panose="020B0606030504020204" pitchFamily="34" charset="0"/>
              </a:rPr>
              <a:t>Data Definition Language</a:t>
            </a:r>
            <a:r>
              <a:rPr lang="zh-CN" altLang="en-US" sz="1400" dirty="0">
                <a:solidFill>
                  <a:schemeClr val="tx1">
                    <a:lumMod val="85000"/>
                    <a:lumOff val="15000"/>
                  </a:schemeClr>
                </a:solidFill>
                <a:latin typeface="+mn-ea"/>
                <a:cs typeface="Open Sans" panose="020B0606030504020204" pitchFamily="34" charset="0"/>
              </a:rPr>
              <a:t>）。</a:t>
            </a:r>
            <a:endParaRPr lang="en-US" altLang="zh-CN" sz="1400" dirty="0">
              <a:solidFill>
                <a:schemeClr val="tx1">
                  <a:lumMod val="85000"/>
                  <a:lumOff val="15000"/>
                </a:schemeClr>
              </a:solidFill>
              <a:latin typeface="+mn-ea"/>
              <a:cs typeface="Open Sans" panose="020B0606030504020204" pitchFamily="34" charset="0"/>
            </a:endParaRPr>
          </a:p>
          <a:p>
            <a:r>
              <a:rPr lang="en-US" altLang="zh-CN" sz="1400" dirty="0">
                <a:solidFill>
                  <a:schemeClr val="tx1">
                    <a:lumMod val="85000"/>
                    <a:lumOff val="15000"/>
                  </a:schemeClr>
                </a:solidFill>
                <a:latin typeface="+mn-ea"/>
                <a:cs typeface="Open Sans" panose="020B0606030504020204" pitchFamily="34" charset="0"/>
              </a:rPr>
              <a:t>DDL </a:t>
            </a:r>
            <a:r>
              <a:rPr lang="zh-CN" altLang="en-US" sz="1400" dirty="0">
                <a:solidFill>
                  <a:schemeClr val="tx1">
                    <a:lumMod val="85000"/>
                    <a:lumOff val="15000"/>
                  </a:schemeClr>
                </a:solidFill>
                <a:latin typeface="+mn-ea"/>
                <a:cs typeface="Open Sans" panose="020B0606030504020204" pitchFamily="34" charset="0"/>
              </a:rPr>
              <a:t>用于定义和管理数据库的结构，包括</a:t>
            </a:r>
            <a:r>
              <a:rPr lang="zh-CN" altLang="en-US" sz="1400" b="1" dirty="0">
                <a:solidFill>
                  <a:schemeClr val="tx1">
                    <a:lumMod val="85000"/>
                    <a:lumOff val="15000"/>
                  </a:schemeClr>
                </a:solidFill>
                <a:highlight>
                  <a:srgbClr val="00FFFF"/>
                </a:highlight>
                <a:latin typeface="+mn-ea"/>
                <a:cs typeface="Open Sans" panose="020B0606030504020204" pitchFamily="34" charset="0"/>
              </a:rPr>
              <a:t>库</a:t>
            </a:r>
            <a:r>
              <a:rPr lang="zh-CN" altLang="en-US" sz="1400" dirty="0">
                <a:solidFill>
                  <a:schemeClr val="tx1">
                    <a:lumMod val="85000"/>
                    <a:lumOff val="15000"/>
                  </a:schemeClr>
                </a:solidFill>
                <a:highlight>
                  <a:srgbClr val="00FFFF"/>
                </a:highlight>
                <a:latin typeface="+mn-ea"/>
                <a:cs typeface="Open Sans" panose="020B0606030504020204" pitchFamily="34" charset="0"/>
              </a:rPr>
              <a:t>、</a:t>
            </a:r>
            <a:r>
              <a:rPr lang="zh-CN" altLang="en-US" sz="1400" b="1" dirty="0">
                <a:solidFill>
                  <a:schemeClr val="tx1">
                    <a:lumMod val="85000"/>
                    <a:lumOff val="15000"/>
                  </a:schemeClr>
                </a:solidFill>
                <a:highlight>
                  <a:srgbClr val="00FFFF"/>
                </a:highlight>
                <a:latin typeface="+mn-ea"/>
                <a:cs typeface="Open Sans" panose="020B0606030504020204" pitchFamily="34" charset="0"/>
              </a:rPr>
              <a:t>表</a:t>
            </a:r>
            <a:r>
              <a:rPr lang="zh-CN" altLang="en-US" sz="1400" dirty="0">
                <a:solidFill>
                  <a:schemeClr val="tx1">
                    <a:lumMod val="85000"/>
                    <a:lumOff val="15000"/>
                  </a:schemeClr>
                </a:solidFill>
                <a:highlight>
                  <a:srgbClr val="00FFFF"/>
                </a:highlight>
                <a:latin typeface="+mn-ea"/>
                <a:cs typeface="Open Sans" panose="020B0606030504020204" pitchFamily="34" charset="0"/>
              </a:rPr>
              <a:t>、索引、视图等数据库对象的创建、修改和删除</a:t>
            </a:r>
            <a:r>
              <a:rPr lang="zh-CN" altLang="en-US" sz="1400" dirty="0">
                <a:solidFill>
                  <a:schemeClr val="tx1">
                    <a:lumMod val="85000"/>
                    <a:lumOff val="15000"/>
                  </a:schemeClr>
                </a:solidFill>
                <a:latin typeface="+mn-ea"/>
                <a:cs typeface="Open Sans" panose="020B0606030504020204" pitchFamily="34" charset="0"/>
              </a:rPr>
              <a:t>。</a:t>
            </a:r>
            <a:endParaRPr lang="en-US" altLang="zh-CN" sz="1400" dirty="0">
              <a:solidFill>
                <a:schemeClr val="tx1">
                  <a:lumMod val="85000"/>
                  <a:lumOff val="15000"/>
                </a:schemeClr>
              </a:solidFill>
              <a:latin typeface="+mn-ea"/>
              <a:cs typeface="Open Sans" panose="020B0606030504020204" pitchFamily="34" charset="0"/>
            </a:endParaRPr>
          </a:p>
          <a:p>
            <a:r>
              <a:rPr lang="en-US" altLang="zh-CN" sz="1400" dirty="0">
                <a:solidFill>
                  <a:schemeClr val="tx1">
                    <a:lumMod val="85000"/>
                    <a:lumOff val="15000"/>
                  </a:schemeClr>
                </a:solidFill>
                <a:latin typeface="+mn-ea"/>
                <a:cs typeface="Open Sans" panose="020B0606030504020204" pitchFamily="34" charset="0"/>
              </a:rPr>
              <a:t>DDL </a:t>
            </a:r>
            <a:r>
              <a:rPr lang="zh-CN" altLang="en-US" sz="1400" dirty="0">
                <a:solidFill>
                  <a:schemeClr val="tx1">
                    <a:lumMod val="85000"/>
                    <a:lumOff val="15000"/>
                  </a:schemeClr>
                </a:solidFill>
                <a:latin typeface="+mn-ea"/>
                <a:cs typeface="Open Sans" panose="020B0606030504020204" pitchFamily="34" charset="0"/>
              </a:rPr>
              <a:t>不涉及对数据的操作，而是关注数据库的结构和元数据（容器）。</a:t>
            </a:r>
            <a:endParaRPr lang="zh-CN" altLang="en-US" sz="1400" dirty="0">
              <a:solidFill>
                <a:schemeClr val="tx1">
                  <a:lumMod val="85000"/>
                  <a:lumOff val="15000"/>
                </a:schemeClr>
              </a:solidFill>
              <a:latin typeface="+mn-ea"/>
              <a:cs typeface="Open Sans" panose="020B0606030504020204" pitchFamily="34" charset="0"/>
            </a:endParaRPr>
          </a:p>
        </p:txBody>
      </p:sp>
      <p:graphicFrame>
        <p:nvGraphicFramePr>
          <p:cNvPr id="26" name="图示 25"/>
          <p:cNvGraphicFramePr/>
          <p:nvPr/>
        </p:nvGraphicFramePr>
        <p:xfrm>
          <a:off x="838322" y="4647857"/>
          <a:ext cx="6586606" cy="15222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graphicEl>
                                              <a:dgm id="{93A16EA9-2A89-457E-BC1E-7C08408ABF91}"/>
                                            </p:graphicEl>
                                          </p:spTgt>
                                        </p:tgtEl>
                                        <p:attrNameLst>
                                          <p:attrName>style.visibility</p:attrName>
                                        </p:attrNameLst>
                                      </p:cBhvr>
                                      <p:to>
                                        <p:strVal val="visible"/>
                                      </p:to>
                                    </p:set>
                                    <p:animEffect transition="in" filter="fade">
                                      <p:cBhvr>
                                        <p:cTn id="16" dur="500"/>
                                        <p:tgtEl>
                                          <p:spTgt spid="14">
                                            <p:graphicEl>
                                              <a:dgm id="{93A16EA9-2A89-457E-BC1E-7C08408ABF9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graphicEl>
                                              <a:dgm id="{7F4F67FC-1350-43DD-8AE1-F063C5165AE6}"/>
                                            </p:graphicEl>
                                          </p:spTgt>
                                        </p:tgtEl>
                                        <p:attrNameLst>
                                          <p:attrName>style.visibility</p:attrName>
                                        </p:attrNameLst>
                                      </p:cBhvr>
                                      <p:to>
                                        <p:strVal val="visible"/>
                                      </p:to>
                                    </p:set>
                                    <p:animEffect transition="in" filter="fade">
                                      <p:cBhvr>
                                        <p:cTn id="21" dur="500"/>
                                        <p:tgtEl>
                                          <p:spTgt spid="14">
                                            <p:graphicEl>
                                              <a:dgm id="{7F4F67FC-1350-43DD-8AE1-F063C5165AE6}"/>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graphicEl>
                                              <a:dgm id="{4320AAB8-AA1D-4F1F-B7A0-E10026F2FA50}"/>
                                            </p:graphicEl>
                                          </p:spTgt>
                                        </p:tgtEl>
                                        <p:attrNameLst>
                                          <p:attrName>style.visibility</p:attrName>
                                        </p:attrNameLst>
                                      </p:cBhvr>
                                      <p:to>
                                        <p:strVal val="visible"/>
                                      </p:to>
                                    </p:set>
                                    <p:animEffect transition="in" filter="fade">
                                      <p:cBhvr>
                                        <p:cTn id="24" dur="500"/>
                                        <p:tgtEl>
                                          <p:spTgt spid="14">
                                            <p:graphicEl>
                                              <a:dgm id="{4320AAB8-AA1D-4F1F-B7A0-E10026F2FA50}"/>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graphicEl>
                                              <a:dgm id="{DEB6936A-2C6D-48E7-B23A-F821624778EE}"/>
                                            </p:graphicEl>
                                          </p:spTgt>
                                        </p:tgtEl>
                                        <p:attrNameLst>
                                          <p:attrName>style.visibility</p:attrName>
                                        </p:attrNameLst>
                                      </p:cBhvr>
                                      <p:to>
                                        <p:strVal val="visible"/>
                                      </p:to>
                                    </p:set>
                                    <p:animEffect transition="in" filter="fade">
                                      <p:cBhvr>
                                        <p:cTn id="29" dur="500"/>
                                        <p:tgtEl>
                                          <p:spTgt spid="14">
                                            <p:graphicEl>
                                              <a:dgm id="{DEB6936A-2C6D-48E7-B23A-F821624778EE}"/>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graphicEl>
                                              <a:dgm id="{0629BC51-1B2F-42E4-A73F-D8BF219AC45F}"/>
                                            </p:graphicEl>
                                          </p:spTgt>
                                        </p:tgtEl>
                                        <p:attrNameLst>
                                          <p:attrName>style.visibility</p:attrName>
                                        </p:attrNameLst>
                                      </p:cBhvr>
                                      <p:to>
                                        <p:strVal val="visible"/>
                                      </p:to>
                                    </p:set>
                                    <p:animEffect transition="in" filter="fade">
                                      <p:cBhvr>
                                        <p:cTn id="32" dur="500"/>
                                        <p:tgtEl>
                                          <p:spTgt spid="14">
                                            <p:graphicEl>
                                              <a:dgm id="{0629BC51-1B2F-42E4-A73F-D8BF219AC45F}"/>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graphicEl>
                                              <a:dgm id="{6D3B68B1-BCC0-4B58-8BDB-E2801C13F3FE}"/>
                                            </p:graphicEl>
                                          </p:spTgt>
                                        </p:tgtEl>
                                        <p:attrNameLst>
                                          <p:attrName>style.visibility</p:attrName>
                                        </p:attrNameLst>
                                      </p:cBhvr>
                                      <p:to>
                                        <p:strVal val="visible"/>
                                      </p:to>
                                    </p:set>
                                    <p:animEffect transition="in" filter="fade">
                                      <p:cBhvr>
                                        <p:cTn id="37" dur="500"/>
                                        <p:tgtEl>
                                          <p:spTgt spid="14">
                                            <p:graphicEl>
                                              <a:dgm id="{6D3B68B1-BCC0-4B58-8BDB-E2801C13F3FE}"/>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graphicEl>
                                              <a:dgm id="{C552C162-99FC-47C7-8FCF-09237165E80F}"/>
                                            </p:graphicEl>
                                          </p:spTgt>
                                        </p:tgtEl>
                                        <p:attrNameLst>
                                          <p:attrName>style.visibility</p:attrName>
                                        </p:attrNameLst>
                                      </p:cBhvr>
                                      <p:to>
                                        <p:strVal val="visible"/>
                                      </p:to>
                                    </p:set>
                                    <p:animEffect transition="in" filter="fade">
                                      <p:cBhvr>
                                        <p:cTn id="40" dur="500"/>
                                        <p:tgtEl>
                                          <p:spTgt spid="14">
                                            <p:graphicEl>
                                              <a:dgm id="{C552C162-99FC-47C7-8FCF-09237165E80F}"/>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37"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arn(outVertical)">
                                      <p:cBhvr>
                                        <p:cTn id="45" dur="500"/>
                                        <p:tgtEl>
                                          <p:spTgt spid="16"/>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Graphic spid="14" grpId="0">
        <p:bldSub>
          <a:bldDgm bld="one"/>
        </p:bldSub>
      </p:bldGraphic>
      <p:bldP spid="16" grpId="0" animBg="1"/>
      <p:bldP spid="17" grpId="0" animBg="1"/>
      <p:bldP spid="18" grpId="0"/>
      <p:bldP spid="25" grpId="0"/>
      <p:bldGraphic spid="26"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7" y="938213"/>
            <a:ext cx="3701939"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表管理：数据类型（浮点数）</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文本框 24"/>
          <p:cNvSpPr txBox="1"/>
          <p:nvPr/>
        </p:nvSpPr>
        <p:spPr>
          <a:xfrm>
            <a:off x="846137" y="1273309"/>
            <a:ext cx="9559925" cy="461665"/>
          </a:xfrm>
          <a:prstGeom prst="rect">
            <a:avLst/>
          </a:prstGeom>
          <a:noFill/>
        </p:spPr>
        <p:txBody>
          <a:bodyPr wrap="square">
            <a:spAutoFit/>
          </a:bodyPr>
          <a:lstStyle/>
          <a:p>
            <a:pPr eaLnBrk="0" fontAlgn="base" hangingPunct="0">
              <a:spcBef>
                <a:spcPct val="0"/>
              </a:spcBef>
              <a:spcAft>
                <a:spcPct val="0"/>
              </a:spcAft>
            </a:pPr>
            <a:r>
              <a:rPr lang="zh-CN" altLang="zh-CN" sz="1200" dirty="0">
                <a:latin typeface="+mn-ea"/>
              </a:rPr>
              <a:t>FLOAT 和 DOUBLE 类型表示近似的数值数据值。MySQL 使用 4 个字节表示单精度值，使用 8 个字节表示双精度值。</a:t>
            </a:r>
            <a:endParaRPr lang="zh-CN" altLang="zh-CN" sz="1200" dirty="0">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1200" dirty="0">
                <a:latin typeface="+mn-ea"/>
              </a:rPr>
              <a:t>。下表显示了每种类型所需的存储和范围</a:t>
            </a:r>
            <a:r>
              <a:rPr kumimoji="0" lang="zh-CN" altLang="zh-CN" sz="1200" b="0" i="0" u="none" strike="noStrike" cap="none" normalizeH="0" baseline="0" dirty="0">
                <a:ln>
                  <a:noFill/>
                </a:ln>
                <a:solidFill>
                  <a:schemeClr val="tx1"/>
                </a:solidFill>
                <a:effectLst/>
                <a:latin typeface="+mn-ea"/>
              </a:rPr>
              <a:t>。</a:t>
            </a:r>
            <a:endParaRPr kumimoji="0" lang="zh-CN" altLang="zh-CN" sz="1200" b="0" i="0" u="none" strike="noStrike" cap="none" normalizeH="0" baseline="0" dirty="0">
              <a:ln>
                <a:noFill/>
              </a:ln>
              <a:solidFill>
                <a:schemeClr val="tx1"/>
              </a:solidFill>
              <a:effectLst/>
              <a:latin typeface="+mn-ea"/>
            </a:endParaRPr>
          </a:p>
        </p:txBody>
      </p:sp>
      <p:graphicFrame>
        <p:nvGraphicFramePr>
          <p:cNvPr id="28" name="表格 27"/>
          <p:cNvGraphicFramePr>
            <a:graphicFrameLocks noGrp="1"/>
          </p:cNvGraphicFramePr>
          <p:nvPr/>
        </p:nvGraphicFramePr>
        <p:xfrm>
          <a:off x="931862" y="1753495"/>
          <a:ext cx="5640387" cy="1173147"/>
        </p:xfrm>
        <a:graphic>
          <a:graphicData uri="http://schemas.openxmlformats.org/drawingml/2006/table">
            <a:tbl>
              <a:tblPr>
                <a:tableStyleId>{D7AC3CCA-C797-4891-BE02-D94E43425B78}</a:tableStyleId>
              </a:tblPr>
              <a:tblGrid>
                <a:gridCol w="1296987"/>
                <a:gridCol w="1133475"/>
                <a:gridCol w="1819275"/>
                <a:gridCol w="1390650"/>
              </a:tblGrid>
              <a:tr h="437255">
                <a:tc>
                  <a:txBody>
                    <a:bodyPr/>
                    <a:lstStyle/>
                    <a:p>
                      <a:r>
                        <a:rPr lang="zh-CN" altLang="en-US" sz="1300" b="1" dirty="0"/>
                        <a:t>类型</a:t>
                      </a:r>
                      <a:endParaRPr lang="zh-CN" altLang="en-US" sz="1300" b="1" dirty="0">
                        <a:latin typeface="+mn-ea"/>
                        <a:ea typeface="+mn-ea"/>
                      </a:endParaRPr>
                    </a:p>
                  </a:txBody>
                  <a:tcPr anchor="ctr"/>
                </a:tc>
                <a:tc>
                  <a:txBody>
                    <a:bodyPr/>
                    <a:lstStyle/>
                    <a:p>
                      <a:r>
                        <a:rPr lang="zh-CN" altLang="en-US" sz="1300" b="1" dirty="0"/>
                        <a:t>存储（字节）</a:t>
                      </a:r>
                      <a:endParaRPr lang="zh-CN" altLang="en-US" sz="1300" b="1" dirty="0">
                        <a:latin typeface="+mn-ea"/>
                        <a:ea typeface="+mn-ea"/>
                      </a:endParaRPr>
                    </a:p>
                  </a:txBody>
                  <a:tcPr anchor="ctr"/>
                </a:tc>
                <a:tc>
                  <a:txBody>
                    <a:bodyPr/>
                    <a:lstStyle/>
                    <a:p>
                      <a:r>
                        <a:rPr lang="en-US" altLang="zh-CN" sz="1300" b="1" dirty="0">
                          <a:latin typeface="+mn-ea"/>
                          <a:ea typeface="+mn-ea"/>
                        </a:rPr>
                        <a:t>M</a:t>
                      </a:r>
                      <a:r>
                        <a:rPr lang="zh-CN" altLang="en-US" sz="1300" b="1" dirty="0">
                          <a:latin typeface="+mn-ea"/>
                          <a:ea typeface="+mn-ea"/>
                        </a:rPr>
                        <a:t>（小数</a:t>
                      </a:r>
                      <a:r>
                        <a:rPr lang="en-US" altLang="zh-CN" sz="1300" b="1" dirty="0">
                          <a:latin typeface="+mn-ea"/>
                          <a:ea typeface="+mn-ea"/>
                        </a:rPr>
                        <a:t>+</a:t>
                      </a:r>
                      <a:r>
                        <a:rPr lang="zh-CN" altLang="en-US" sz="1300" b="1" dirty="0">
                          <a:latin typeface="+mn-ea"/>
                          <a:ea typeface="+mn-ea"/>
                        </a:rPr>
                        <a:t>整数位数）</a:t>
                      </a:r>
                      <a:endParaRPr lang="zh-CN" altLang="en-US" sz="1300" b="1" dirty="0">
                        <a:latin typeface="+mn-ea"/>
                        <a:ea typeface="+mn-ea"/>
                      </a:endParaRPr>
                    </a:p>
                  </a:txBody>
                  <a:tcPr anchor="ctr"/>
                </a:tc>
                <a:tc>
                  <a:txBody>
                    <a:bodyPr/>
                    <a:lstStyle/>
                    <a:p>
                      <a:r>
                        <a:rPr lang="en-US" altLang="zh-CN" sz="1300" b="1" dirty="0">
                          <a:latin typeface="+mn-ea"/>
                          <a:ea typeface="+mn-ea"/>
                        </a:rPr>
                        <a:t>D</a:t>
                      </a:r>
                      <a:r>
                        <a:rPr lang="zh-CN" altLang="en-US" sz="1300" b="1" dirty="0">
                          <a:latin typeface="+mn-ea"/>
                          <a:ea typeface="+mn-ea"/>
                        </a:rPr>
                        <a:t>（小位数）</a:t>
                      </a:r>
                      <a:endParaRPr lang="zh-CN" altLang="en-US" sz="1300" b="1" dirty="0">
                        <a:latin typeface="+mn-ea"/>
                        <a:ea typeface="+mn-ea"/>
                      </a:endParaRPr>
                    </a:p>
                  </a:txBody>
                  <a:tcPr anchor="ctr"/>
                </a:tc>
              </a:tr>
              <a:tr h="367946">
                <a:tc>
                  <a:txBody>
                    <a:bodyPr/>
                    <a:lstStyle/>
                    <a:p>
                      <a:r>
                        <a:rPr lang="en-US" altLang="zh-CN" sz="1200" dirty="0">
                          <a:latin typeface="+mn-ea"/>
                          <a:ea typeface="+mn-ea"/>
                        </a:rPr>
                        <a:t>FLOAT(M,D)</a:t>
                      </a:r>
                      <a:endParaRPr lang="en-US" sz="1200" dirty="0">
                        <a:latin typeface="+mn-ea"/>
                        <a:ea typeface="+mn-ea"/>
                      </a:endParaRPr>
                    </a:p>
                  </a:txBody>
                  <a:tcPr anchor="ctr"/>
                </a:tc>
                <a:tc>
                  <a:txBody>
                    <a:bodyPr/>
                    <a:lstStyle/>
                    <a:p>
                      <a:r>
                        <a:rPr lang="en-US" altLang="zh-CN" sz="1200" dirty="0">
                          <a:latin typeface="+mn-ea"/>
                          <a:ea typeface="+mn-ea"/>
                        </a:rPr>
                        <a:t>4</a:t>
                      </a:r>
                      <a:endParaRPr lang="en-US" altLang="zh-CN" sz="1200" dirty="0">
                        <a:latin typeface="+mn-ea"/>
                        <a:ea typeface="+mn-ea"/>
                      </a:endParaRPr>
                    </a:p>
                  </a:txBody>
                  <a:tcPr anchor="ctr"/>
                </a:tc>
                <a:tc>
                  <a:txBody>
                    <a:bodyPr/>
                    <a:lstStyle/>
                    <a:p>
                      <a:r>
                        <a:rPr lang="en-US" altLang="zh-CN" sz="1200" b="0" i="0" kern="1200" dirty="0">
                          <a:solidFill>
                            <a:schemeClr val="dk1"/>
                          </a:solidFill>
                          <a:effectLst/>
                          <a:latin typeface="+mn-ea"/>
                          <a:ea typeface="+mn-ea"/>
                          <a:cs typeface="+mn-cs"/>
                        </a:rPr>
                        <a:t>M</a:t>
                      </a:r>
                      <a:r>
                        <a:rPr lang="zh-CN" altLang="en-US" sz="1200" b="0" i="0" kern="1200" dirty="0">
                          <a:solidFill>
                            <a:schemeClr val="dk1"/>
                          </a:solidFill>
                          <a:effectLst/>
                          <a:latin typeface="+mn-ea"/>
                          <a:ea typeface="+mn-ea"/>
                          <a:cs typeface="+mn-cs"/>
                        </a:rPr>
                        <a:t>最大为</a:t>
                      </a:r>
                      <a:r>
                        <a:rPr lang="en-US" altLang="zh-CN" sz="1200" b="0" i="0" kern="1200" dirty="0">
                          <a:solidFill>
                            <a:schemeClr val="dk1"/>
                          </a:solidFill>
                          <a:effectLst/>
                          <a:latin typeface="+mn-ea"/>
                          <a:ea typeface="+mn-ea"/>
                          <a:cs typeface="+mn-cs"/>
                        </a:rPr>
                        <a:t>24</a:t>
                      </a:r>
                      <a:endParaRPr lang="en-US" altLang="zh-CN" sz="1200" dirty="0">
                        <a:latin typeface="+mn-ea"/>
                        <a:ea typeface="+mn-ea"/>
                      </a:endParaRPr>
                    </a:p>
                  </a:txBody>
                  <a:tcPr anchor="ctr"/>
                </a:tc>
                <a:tc>
                  <a:txBody>
                    <a:bodyPr/>
                    <a:lstStyle/>
                    <a:p>
                      <a:r>
                        <a:rPr lang="en-US" altLang="zh-CN" sz="1200" b="0" i="0" kern="1200" dirty="0">
                          <a:solidFill>
                            <a:schemeClr val="dk1"/>
                          </a:solidFill>
                          <a:effectLst/>
                          <a:latin typeface="+mn-ea"/>
                          <a:ea typeface="+mn-ea"/>
                          <a:cs typeface="+mn-cs"/>
                        </a:rPr>
                        <a:t>D</a:t>
                      </a:r>
                      <a:r>
                        <a:rPr lang="zh-CN" altLang="en-US" sz="1200" b="0" i="0" kern="1200" dirty="0">
                          <a:solidFill>
                            <a:schemeClr val="dk1"/>
                          </a:solidFill>
                          <a:effectLst/>
                          <a:latin typeface="+mn-ea"/>
                          <a:ea typeface="+mn-ea"/>
                          <a:cs typeface="+mn-cs"/>
                        </a:rPr>
                        <a:t>最大为</a:t>
                      </a:r>
                      <a:r>
                        <a:rPr lang="en-US" altLang="zh-CN" sz="1200" b="0" i="0" kern="1200" dirty="0">
                          <a:solidFill>
                            <a:schemeClr val="dk1"/>
                          </a:solidFill>
                          <a:effectLst/>
                          <a:latin typeface="+mn-ea"/>
                          <a:ea typeface="+mn-ea"/>
                          <a:cs typeface="+mn-cs"/>
                        </a:rPr>
                        <a:t>8</a:t>
                      </a:r>
                      <a:endParaRPr lang="en-US" altLang="zh-CN" sz="1200" dirty="0">
                        <a:latin typeface="+mn-ea"/>
                        <a:ea typeface="+mn-ea"/>
                      </a:endParaRPr>
                    </a:p>
                  </a:txBody>
                  <a:tcPr anchor="ctr"/>
                </a:tc>
              </a:tr>
              <a:tr h="367946">
                <a:tc>
                  <a:txBody>
                    <a:bodyPr/>
                    <a:lstStyle/>
                    <a:p>
                      <a:r>
                        <a:rPr lang="en-US" sz="1200" dirty="0">
                          <a:latin typeface="+mn-ea"/>
                          <a:ea typeface="+mn-ea"/>
                        </a:rPr>
                        <a:t>DOUBLE(M,D)</a:t>
                      </a:r>
                      <a:endParaRPr lang="en-US" sz="1200" dirty="0">
                        <a:latin typeface="+mn-ea"/>
                        <a:ea typeface="+mn-ea"/>
                      </a:endParaRPr>
                    </a:p>
                  </a:txBody>
                  <a:tcPr anchor="ctr"/>
                </a:tc>
                <a:tc>
                  <a:txBody>
                    <a:bodyPr/>
                    <a:lstStyle/>
                    <a:p>
                      <a:r>
                        <a:rPr lang="en-US" altLang="zh-CN" sz="1200" dirty="0">
                          <a:latin typeface="+mn-ea"/>
                          <a:ea typeface="+mn-ea"/>
                        </a:rPr>
                        <a:t>8</a:t>
                      </a:r>
                      <a:endParaRPr lang="en-US" altLang="zh-CN" sz="1200" dirty="0">
                        <a:latin typeface="+mn-ea"/>
                        <a:ea typeface="+mn-ea"/>
                      </a:endParaRPr>
                    </a:p>
                  </a:txBody>
                  <a:tcPr anchor="ctr"/>
                </a:tc>
                <a:tc>
                  <a:txBody>
                    <a:bodyPr/>
                    <a:lstStyle/>
                    <a:p>
                      <a:r>
                        <a:rPr lang="en-US" altLang="zh-CN" sz="1200" b="0" i="0" kern="1200" dirty="0">
                          <a:solidFill>
                            <a:schemeClr val="dk1"/>
                          </a:solidFill>
                          <a:effectLst/>
                          <a:latin typeface="+mn-ea"/>
                          <a:ea typeface="+mn-ea"/>
                          <a:cs typeface="+mn-cs"/>
                        </a:rPr>
                        <a:t>M</a:t>
                      </a:r>
                      <a:r>
                        <a:rPr lang="zh-CN" altLang="en-US" sz="1200" b="0" i="0" kern="1200" dirty="0">
                          <a:solidFill>
                            <a:schemeClr val="dk1"/>
                          </a:solidFill>
                          <a:effectLst/>
                          <a:latin typeface="+mn-ea"/>
                          <a:ea typeface="+mn-ea"/>
                          <a:cs typeface="+mn-cs"/>
                        </a:rPr>
                        <a:t>最大为</a:t>
                      </a:r>
                      <a:r>
                        <a:rPr lang="en-US" altLang="zh-CN" sz="1200" b="0" i="0" kern="1200" dirty="0">
                          <a:solidFill>
                            <a:schemeClr val="dk1"/>
                          </a:solidFill>
                          <a:effectLst/>
                          <a:latin typeface="+mn-ea"/>
                          <a:ea typeface="+mn-ea"/>
                          <a:cs typeface="+mn-cs"/>
                        </a:rPr>
                        <a:t>53</a:t>
                      </a:r>
                      <a:endParaRPr lang="en-US" altLang="zh-CN" sz="120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dk1"/>
                          </a:solidFill>
                          <a:effectLst/>
                          <a:latin typeface="+mn-ea"/>
                          <a:ea typeface="+mn-ea"/>
                          <a:cs typeface="+mn-cs"/>
                        </a:rPr>
                        <a:t>D</a:t>
                      </a:r>
                      <a:r>
                        <a:rPr lang="zh-CN" altLang="en-US" sz="1200" b="0" i="0" kern="1200" dirty="0">
                          <a:solidFill>
                            <a:schemeClr val="dk1"/>
                          </a:solidFill>
                          <a:effectLst/>
                          <a:latin typeface="+mn-ea"/>
                          <a:ea typeface="+mn-ea"/>
                          <a:cs typeface="+mn-cs"/>
                        </a:rPr>
                        <a:t>最大为</a:t>
                      </a:r>
                      <a:r>
                        <a:rPr lang="en-US" altLang="zh-CN" sz="1200" b="0" i="0" kern="1200" dirty="0">
                          <a:solidFill>
                            <a:schemeClr val="dk1"/>
                          </a:solidFill>
                          <a:effectLst/>
                          <a:latin typeface="+mn-ea"/>
                          <a:ea typeface="+mn-ea"/>
                          <a:cs typeface="+mn-cs"/>
                        </a:rPr>
                        <a:t>30</a:t>
                      </a:r>
                      <a:endParaRPr lang="en-US" altLang="zh-CN" sz="1200" dirty="0">
                        <a:latin typeface="+mn-ea"/>
                        <a:ea typeface="+mn-ea"/>
                      </a:endParaRPr>
                    </a:p>
                  </a:txBody>
                  <a:tcPr anchor="ctr"/>
                </a:tc>
              </a:tr>
            </a:tbl>
          </a:graphicData>
        </a:graphic>
      </p:graphicFrame>
      <p:sp>
        <p:nvSpPr>
          <p:cNvPr id="29" name="文本框 28"/>
          <p:cNvSpPr txBox="1"/>
          <p:nvPr/>
        </p:nvSpPr>
        <p:spPr>
          <a:xfrm>
            <a:off x="783431" y="3069512"/>
            <a:ext cx="9559925" cy="461665"/>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注意：</a:t>
            </a:r>
            <a:r>
              <a:rPr lang="zh-CN" altLang="zh-CN" sz="1200" dirty="0">
                <a:latin typeface="+mn-ea"/>
              </a:rPr>
              <a:t>从 MySQL 8.0.17 开始，不推荐使用非标准 FLOAT(M,D) 语法 DOUBLE(M,D) ，未来版本中</a:t>
            </a:r>
            <a:r>
              <a:rPr lang="zh-CN" altLang="en-US" sz="1200" dirty="0">
                <a:latin typeface="+mn-ea"/>
              </a:rPr>
              <a:t>可能</a:t>
            </a:r>
            <a:r>
              <a:rPr lang="zh-CN" altLang="zh-CN" sz="1200" dirty="0">
                <a:latin typeface="+mn-ea"/>
              </a:rPr>
              <a:t>删除对它的支持。</a:t>
            </a:r>
            <a:endParaRPr lang="en-US" altLang="zh-CN" sz="1200" dirty="0">
              <a:latin typeface="+mn-ea"/>
            </a:endParaRPr>
          </a:p>
          <a:p>
            <a:pPr eaLnBrk="0" fontAlgn="base" hangingPunct="0">
              <a:spcBef>
                <a:spcPct val="0"/>
              </a:spcBef>
              <a:spcAft>
                <a:spcPct val="0"/>
              </a:spcAft>
            </a:pPr>
            <a:r>
              <a:rPr lang="en-US" altLang="zh-CN" sz="1200" dirty="0">
                <a:latin typeface="+mn-ea"/>
              </a:rPr>
              <a:t>           </a:t>
            </a:r>
            <a:r>
              <a:rPr lang="zh-CN" altLang="en-US" sz="1200" dirty="0">
                <a:latin typeface="+mn-ea"/>
              </a:rPr>
              <a:t>支持</a:t>
            </a:r>
            <a:r>
              <a:rPr lang="en-US" altLang="zh-CN" sz="1200" dirty="0">
                <a:latin typeface="+mn-ea"/>
              </a:rPr>
              <a:t>unsigned</a:t>
            </a:r>
            <a:r>
              <a:rPr lang="zh-CN" altLang="en-US" sz="1200" dirty="0">
                <a:latin typeface="+mn-ea"/>
              </a:rPr>
              <a:t>修饰，添加修饰，只保留正值范围负值不会迁移到正值！</a:t>
            </a:r>
            <a:endParaRPr lang="en-US" altLang="zh-CN" sz="1200" dirty="0">
              <a:latin typeface="+mn-ea"/>
            </a:endParaRPr>
          </a:p>
        </p:txBody>
      </p:sp>
      <p:sp>
        <p:nvSpPr>
          <p:cNvPr id="31" name="文本框 30"/>
          <p:cNvSpPr txBox="1"/>
          <p:nvPr/>
        </p:nvSpPr>
        <p:spPr>
          <a:xfrm>
            <a:off x="783431" y="3554358"/>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示例：</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32" name="矩形 31"/>
          <p:cNvSpPr/>
          <p:nvPr/>
        </p:nvSpPr>
        <p:spPr>
          <a:xfrm>
            <a:off x="1344846" y="3639143"/>
            <a:ext cx="6703779" cy="384427"/>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err="1">
                <a:solidFill>
                  <a:schemeClr val="accent1">
                    <a:lumMod val="75000"/>
                  </a:schemeClr>
                </a:solidFill>
                <a:latin typeface="+mn-ea"/>
              </a:rPr>
              <a:t>stu</a:t>
            </a:r>
            <a:r>
              <a:rPr kumimoji="0" lang="en-US" altLang="zh-CN" sz="1200" i="0" u="none" strike="noStrike" cap="none" normalizeH="0" baseline="0" dirty="0" err="1">
                <a:ln>
                  <a:noFill/>
                </a:ln>
                <a:solidFill>
                  <a:schemeClr val="accent1">
                    <a:lumMod val="75000"/>
                  </a:schemeClr>
                </a:solidFill>
                <a:effectLst/>
                <a:latin typeface="+mn-ea"/>
              </a:rPr>
              <a:t>_</a:t>
            </a:r>
            <a:r>
              <a:rPr lang="en-US" altLang="zh-CN" sz="1200" dirty="0" err="1">
                <a:solidFill>
                  <a:schemeClr val="accent1">
                    <a:lumMod val="75000"/>
                  </a:schemeClr>
                </a:solidFill>
                <a:latin typeface="+mn-ea"/>
              </a:rPr>
              <a:t>height</a:t>
            </a:r>
            <a:r>
              <a:rPr kumimoji="0" lang="zh-CN" altLang="zh-CN" sz="1200" i="0" u="none" strike="noStrike" cap="none" normalizeH="0" baseline="0" dirty="0">
                <a:ln>
                  <a:noFill/>
                </a:ln>
                <a:solidFill>
                  <a:schemeClr val="accent6">
                    <a:lumMod val="75000"/>
                  </a:schemeClr>
                </a:solidFill>
                <a:effectLst/>
                <a:latin typeface="+mn-ea"/>
              </a:rPr>
              <a:t> </a:t>
            </a:r>
            <a:r>
              <a:rPr lang="en-US" altLang="zh-CN" sz="1200" dirty="0">
                <a:solidFill>
                  <a:srgbClr val="7030A0"/>
                </a:solidFill>
                <a:latin typeface="+mn-ea"/>
              </a:rPr>
              <a:t>float(4,1)</a:t>
            </a:r>
            <a:r>
              <a:rPr kumimoji="0" lang="zh-CN" altLang="zh-CN" sz="1200" i="0" u="none" strike="noStrike" cap="none" normalizeH="0" baseline="0" dirty="0">
                <a:ln>
                  <a:noFill/>
                </a:ln>
                <a:solidFill>
                  <a:srgbClr val="7030A0"/>
                </a:solidFill>
                <a:effectLst/>
                <a:latin typeface="+mn-ea"/>
              </a:rPr>
              <a:t> </a:t>
            </a:r>
            <a:r>
              <a:rPr lang="en-US" altLang="zh-CN" sz="1200" dirty="0">
                <a:solidFill>
                  <a:srgbClr val="7030A0"/>
                </a:solidFill>
                <a:latin typeface="+mn-ea"/>
              </a:rPr>
              <a:t> unsigned </a:t>
            </a:r>
            <a:r>
              <a:rPr lang="zh-CN" altLang="zh-CN" sz="1200" dirty="0">
                <a:solidFill>
                  <a:schemeClr val="accent2">
                    <a:lumMod val="75000"/>
                  </a:schemeClr>
                </a:solidFill>
                <a:latin typeface="+mn-ea"/>
              </a:rPr>
              <a:t>COMMENT ‘</a:t>
            </a:r>
            <a:r>
              <a:rPr lang="zh-CN" altLang="en-US" sz="1200" dirty="0">
                <a:solidFill>
                  <a:schemeClr val="accent2">
                    <a:lumMod val="75000"/>
                  </a:schemeClr>
                </a:solidFill>
                <a:latin typeface="+mn-ea"/>
              </a:rPr>
              <a:t>身高，保留一位小数，多位会四舍五入</a:t>
            </a:r>
            <a:r>
              <a:rPr lang="zh-CN" altLang="zh-CN" sz="1200" dirty="0">
                <a:solidFill>
                  <a:schemeClr val="accent2">
                    <a:lumMod val="75000"/>
                  </a:schemeClr>
                </a:solidFill>
                <a:latin typeface="+mn-ea"/>
              </a:rPr>
              <a:t>’</a:t>
            </a:r>
            <a:r>
              <a:rPr kumimoji="0" lang="zh-CN" altLang="zh-CN" sz="1200" i="0" u="none" strike="noStrike" cap="none" normalizeH="0" baseline="0" dirty="0">
                <a:ln>
                  <a:noFill/>
                </a:ln>
                <a:solidFill>
                  <a:srgbClr val="FF0000"/>
                </a:solidFill>
                <a:effectLst/>
                <a:latin typeface="+mn-ea"/>
              </a:rPr>
              <a:t>, </a:t>
            </a:r>
            <a:endParaRPr kumimoji="0" lang="en-US" altLang="zh-CN" sz="1200" i="0" u="none" strike="noStrike" cap="none" normalizeH="0" baseline="0" dirty="0">
              <a:ln>
                <a:noFill/>
              </a:ln>
              <a:solidFill>
                <a:srgbClr val="FF0000"/>
              </a:solidFill>
              <a:effectLst/>
              <a:latin typeface="+mn-ea"/>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3"/>
            <a:ext cx="3425492"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表管理：数据类型（定点数）</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文本框 24"/>
          <p:cNvSpPr txBox="1"/>
          <p:nvPr/>
        </p:nvSpPr>
        <p:spPr>
          <a:xfrm>
            <a:off x="846135" y="1300299"/>
            <a:ext cx="9559925" cy="276999"/>
          </a:xfrm>
          <a:prstGeom prst="rect">
            <a:avLst/>
          </a:prstGeom>
          <a:noFill/>
        </p:spPr>
        <p:txBody>
          <a:bodyPr wrap="square">
            <a:spAutoFit/>
          </a:bodyPr>
          <a:lstStyle/>
          <a:p>
            <a:pPr eaLnBrk="0" fontAlgn="base" hangingPunct="0">
              <a:spcBef>
                <a:spcPct val="0"/>
              </a:spcBef>
              <a:spcAft>
                <a:spcPct val="0"/>
              </a:spcAft>
            </a:pPr>
            <a:r>
              <a:rPr lang="zh-CN" altLang="zh-CN" sz="1200" b="1" dirty="0">
                <a:solidFill>
                  <a:srgbClr val="FF0000"/>
                </a:solidFill>
                <a:latin typeface="+mn-ea"/>
              </a:rPr>
              <a:t>DECIMAL</a:t>
            </a:r>
            <a:r>
              <a:rPr lang="zh-CN" altLang="zh-CN" sz="1200" dirty="0">
                <a:latin typeface="+mn-ea"/>
              </a:rPr>
              <a:t> 类型存储精确的数值数据值。当需要保持精确精度时，例如货币数据，</a:t>
            </a:r>
            <a:r>
              <a:rPr lang="zh-CN" altLang="en-US" sz="1200" dirty="0">
                <a:latin typeface="+mn-ea"/>
              </a:rPr>
              <a:t>商品价格等等</a:t>
            </a:r>
            <a:r>
              <a:rPr kumimoji="0" lang="zh-CN" altLang="en-US" sz="1200" b="0" i="0" u="none" strike="noStrike" cap="none" normalizeH="0" baseline="0" dirty="0">
                <a:ln>
                  <a:noFill/>
                </a:ln>
                <a:solidFill>
                  <a:schemeClr val="tx1"/>
                </a:solidFill>
                <a:effectLst/>
                <a:latin typeface="+mn-ea"/>
              </a:rPr>
              <a:t>！</a:t>
            </a:r>
            <a:endParaRPr kumimoji="0" lang="zh-CN" altLang="zh-CN" sz="1200" b="0" i="0" u="none" strike="noStrike" cap="none" normalizeH="0" baseline="0" dirty="0">
              <a:ln>
                <a:noFill/>
              </a:ln>
              <a:solidFill>
                <a:schemeClr val="tx1"/>
              </a:solidFill>
              <a:effectLst/>
              <a:latin typeface="+mn-ea"/>
            </a:endParaRPr>
          </a:p>
        </p:txBody>
      </p:sp>
      <p:graphicFrame>
        <p:nvGraphicFramePr>
          <p:cNvPr id="28" name="表格 27"/>
          <p:cNvGraphicFramePr>
            <a:graphicFrameLocks noGrp="1"/>
          </p:cNvGraphicFramePr>
          <p:nvPr/>
        </p:nvGraphicFramePr>
        <p:xfrm>
          <a:off x="931863" y="1652147"/>
          <a:ext cx="5640387" cy="763674"/>
        </p:xfrm>
        <a:graphic>
          <a:graphicData uri="http://schemas.openxmlformats.org/drawingml/2006/table">
            <a:tbl>
              <a:tblPr>
                <a:tableStyleId>{D7AC3CCA-C797-4891-BE02-D94E43425B78}</a:tableStyleId>
              </a:tblPr>
              <a:tblGrid>
                <a:gridCol w="1296987"/>
                <a:gridCol w="1133475"/>
                <a:gridCol w="1733550"/>
                <a:gridCol w="1476375"/>
              </a:tblGrid>
              <a:tr h="395728">
                <a:tc>
                  <a:txBody>
                    <a:bodyPr/>
                    <a:lstStyle/>
                    <a:p>
                      <a:r>
                        <a:rPr lang="zh-CN" altLang="en-US" sz="1300" b="1" dirty="0"/>
                        <a:t>类型</a:t>
                      </a:r>
                      <a:endParaRPr lang="zh-CN" altLang="en-US" sz="1300" b="1" dirty="0">
                        <a:latin typeface="+mn-ea"/>
                        <a:ea typeface="+mn-ea"/>
                      </a:endParaRPr>
                    </a:p>
                  </a:txBody>
                  <a:tcPr anchor="ctr"/>
                </a:tc>
                <a:tc>
                  <a:txBody>
                    <a:bodyPr/>
                    <a:lstStyle/>
                    <a:p>
                      <a:r>
                        <a:rPr lang="zh-CN" altLang="en-US" sz="1300" b="1" dirty="0"/>
                        <a:t>存储（字节）</a:t>
                      </a:r>
                      <a:endParaRPr lang="zh-CN" altLang="en-US" sz="1300" b="1" dirty="0">
                        <a:latin typeface="+mn-ea"/>
                        <a:ea typeface="+mn-ea"/>
                      </a:endParaRPr>
                    </a:p>
                  </a:txBody>
                  <a:tcPr anchor="ctr"/>
                </a:tc>
                <a:tc>
                  <a:txBody>
                    <a:bodyPr/>
                    <a:lstStyle/>
                    <a:p>
                      <a:r>
                        <a:rPr lang="en-US" altLang="zh-CN" sz="1300" b="1" dirty="0">
                          <a:latin typeface="+mn-ea"/>
                          <a:ea typeface="+mn-ea"/>
                        </a:rPr>
                        <a:t>M</a:t>
                      </a:r>
                      <a:r>
                        <a:rPr lang="zh-CN" altLang="en-US" sz="1300" b="1" dirty="0">
                          <a:latin typeface="+mn-ea"/>
                          <a:ea typeface="+mn-ea"/>
                        </a:rPr>
                        <a:t>（小数</a:t>
                      </a:r>
                      <a:r>
                        <a:rPr lang="en-US" altLang="zh-CN" sz="1300" b="1" dirty="0">
                          <a:latin typeface="+mn-ea"/>
                          <a:ea typeface="+mn-ea"/>
                        </a:rPr>
                        <a:t>+</a:t>
                      </a:r>
                      <a:r>
                        <a:rPr lang="zh-CN" altLang="en-US" sz="1300" b="1" dirty="0">
                          <a:latin typeface="+mn-ea"/>
                          <a:ea typeface="+mn-ea"/>
                        </a:rPr>
                        <a:t>整数位数）</a:t>
                      </a:r>
                      <a:endParaRPr lang="zh-CN" altLang="en-US" sz="1300" b="1" dirty="0">
                        <a:latin typeface="+mn-ea"/>
                        <a:ea typeface="+mn-ea"/>
                      </a:endParaRPr>
                    </a:p>
                  </a:txBody>
                  <a:tcPr anchor="ctr"/>
                </a:tc>
                <a:tc>
                  <a:txBody>
                    <a:bodyPr/>
                    <a:lstStyle/>
                    <a:p>
                      <a:r>
                        <a:rPr lang="en-US" altLang="zh-CN" sz="1300" b="1" dirty="0">
                          <a:latin typeface="+mn-ea"/>
                          <a:ea typeface="+mn-ea"/>
                        </a:rPr>
                        <a:t>D</a:t>
                      </a:r>
                      <a:r>
                        <a:rPr lang="zh-CN" altLang="en-US" sz="1300" b="1" dirty="0">
                          <a:latin typeface="+mn-ea"/>
                          <a:ea typeface="+mn-ea"/>
                        </a:rPr>
                        <a:t>（小位数）</a:t>
                      </a:r>
                      <a:endParaRPr lang="zh-CN" altLang="en-US" sz="1300" b="1" dirty="0">
                        <a:latin typeface="+mn-ea"/>
                        <a:ea typeface="+mn-ea"/>
                      </a:endParaRPr>
                    </a:p>
                  </a:txBody>
                  <a:tcPr anchor="ctr"/>
                </a:tc>
              </a:tr>
              <a:tr h="367946">
                <a:tc>
                  <a:txBody>
                    <a:bodyPr/>
                    <a:lstStyle/>
                    <a:p>
                      <a:r>
                        <a:rPr lang="en-US" altLang="zh-CN" sz="1200" dirty="0">
                          <a:latin typeface="+mn-ea"/>
                          <a:ea typeface="+mn-ea"/>
                        </a:rPr>
                        <a:t>BECIMAL(M,D)</a:t>
                      </a:r>
                      <a:endParaRPr lang="en-US" sz="1200" dirty="0">
                        <a:latin typeface="+mn-ea"/>
                        <a:ea typeface="+mn-ea"/>
                      </a:endParaRPr>
                    </a:p>
                  </a:txBody>
                  <a:tcPr anchor="ctr"/>
                </a:tc>
                <a:tc>
                  <a:txBody>
                    <a:bodyPr/>
                    <a:lstStyle/>
                    <a:p>
                      <a:r>
                        <a:rPr lang="zh-CN" altLang="en-US" sz="1200" dirty="0">
                          <a:latin typeface="+mn-ea"/>
                          <a:ea typeface="+mn-ea"/>
                        </a:rPr>
                        <a:t>动态计算</a:t>
                      </a:r>
                      <a:endParaRPr lang="en-US" altLang="zh-CN" sz="1200" dirty="0">
                        <a:latin typeface="+mn-ea"/>
                        <a:ea typeface="+mn-ea"/>
                      </a:endParaRPr>
                    </a:p>
                  </a:txBody>
                  <a:tcPr anchor="ctr"/>
                </a:tc>
                <a:tc>
                  <a:txBody>
                    <a:bodyPr/>
                    <a:lstStyle/>
                    <a:p>
                      <a:r>
                        <a:rPr lang="en-US" altLang="zh-CN" sz="1200" b="0" i="0" kern="1200" dirty="0">
                          <a:solidFill>
                            <a:schemeClr val="dk1"/>
                          </a:solidFill>
                          <a:effectLst/>
                          <a:latin typeface="+mn-lt"/>
                          <a:ea typeface="+mn-ea"/>
                          <a:cs typeface="+mn-cs"/>
                        </a:rPr>
                        <a:t>M</a:t>
                      </a:r>
                      <a:r>
                        <a:rPr lang="zh-CN" altLang="en-US" sz="1200" b="0" i="0" kern="1200" dirty="0">
                          <a:solidFill>
                            <a:schemeClr val="dk1"/>
                          </a:solidFill>
                          <a:effectLst/>
                          <a:latin typeface="+mn-lt"/>
                          <a:ea typeface="+mn-ea"/>
                          <a:cs typeface="+mn-cs"/>
                        </a:rPr>
                        <a:t>最大为</a:t>
                      </a:r>
                      <a:r>
                        <a:rPr lang="en-US" altLang="zh-CN" sz="1200" b="0" i="0" kern="1200" dirty="0">
                          <a:solidFill>
                            <a:schemeClr val="dk1"/>
                          </a:solidFill>
                          <a:effectLst/>
                          <a:latin typeface="+mn-lt"/>
                          <a:ea typeface="+mn-ea"/>
                          <a:cs typeface="+mn-cs"/>
                        </a:rPr>
                        <a:t>65</a:t>
                      </a:r>
                      <a:endParaRPr lang="en-US" altLang="zh-CN" sz="1200" dirty="0">
                        <a:latin typeface="+mn-ea"/>
                        <a:ea typeface="+mn-ea"/>
                      </a:endParaRPr>
                    </a:p>
                  </a:txBody>
                  <a:tcPr anchor="ctr"/>
                </a:tc>
                <a:tc>
                  <a:txBody>
                    <a:bodyPr/>
                    <a:lstStyle/>
                    <a:p>
                      <a:r>
                        <a:rPr lang="en-US" altLang="zh-CN" sz="1200" b="0" i="0" kern="1200" dirty="0">
                          <a:solidFill>
                            <a:schemeClr val="dk1"/>
                          </a:solidFill>
                          <a:effectLst/>
                          <a:latin typeface="+mn-lt"/>
                          <a:ea typeface="+mn-ea"/>
                          <a:cs typeface="+mn-cs"/>
                        </a:rPr>
                        <a:t>D</a:t>
                      </a:r>
                      <a:r>
                        <a:rPr lang="zh-CN" altLang="en-US" sz="1200" b="0" i="0" kern="1200" dirty="0">
                          <a:solidFill>
                            <a:schemeClr val="dk1"/>
                          </a:solidFill>
                          <a:effectLst/>
                          <a:latin typeface="+mn-lt"/>
                          <a:ea typeface="+mn-ea"/>
                          <a:cs typeface="+mn-cs"/>
                        </a:rPr>
                        <a:t>最大为</a:t>
                      </a:r>
                      <a:r>
                        <a:rPr lang="en-US" altLang="zh-CN" sz="1200" b="0" i="0" kern="1200" dirty="0">
                          <a:solidFill>
                            <a:schemeClr val="dk1"/>
                          </a:solidFill>
                          <a:effectLst/>
                          <a:latin typeface="+mn-lt"/>
                          <a:ea typeface="+mn-ea"/>
                          <a:cs typeface="+mn-cs"/>
                        </a:rPr>
                        <a:t>30</a:t>
                      </a:r>
                      <a:endParaRPr lang="en-US" altLang="zh-CN" sz="1050" dirty="0">
                        <a:latin typeface="+mn-ea"/>
                        <a:ea typeface="+mn-ea"/>
                      </a:endParaRPr>
                    </a:p>
                  </a:txBody>
                  <a:tcPr anchor="ctr"/>
                </a:tc>
              </a:tr>
            </a:tbl>
          </a:graphicData>
        </a:graphic>
      </p:graphicFrame>
      <p:sp>
        <p:nvSpPr>
          <p:cNvPr id="29" name="文本框 28"/>
          <p:cNvSpPr txBox="1"/>
          <p:nvPr/>
        </p:nvSpPr>
        <p:spPr>
          <a:xfrm>
            <a:off x="846134" y="2636705"/>
            <a:ext cx="9559925" cy="461665"/>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注意：</a:t>
            </a:r>
            <a:r>
              <a:rPr lang="zh-CN" altLang="zh-CN" sz="1200" dirty="0">
                <a:latin typeface="+mn-ea"/>
              </a:rPr>
              <a:t>DECIMAL 类型的存储空间是可变的，它的存储大小受 DECIMAL 数据类型定义时指定的精度和规模影响。</a:t>
            </a:r>
            <a:endParaRPr lang="en-US" altLang="zh-CN" sz="1200" dirty="0">
              <a:latin typeface="+mn-ea"/>
            </a:endParaRPr>
          </a:p>
          <a:p>
            <a:pPr eaLnBrk="0" fontAlgn="base" hangingPunct="0">
              <a:spcBef>
                <a:spcPct val="0"/>
              </a:spcBef>
              <a:spcAft>
                <a:spcPct val="0"/>
              </a:spcAft>
            </a:pPr>
            <a:r>
              <a:rPr lang="en-US" altLang="zh-CN" sz="1200" dirty="0">
                <a:latin typeface="+mn-ea"/>
              </a:rPr>
              <a:t>          </a:t>
            </a:r>
            <a:r>
              <a:rPr lang="zh-CN" altLang="zh-CN" sz="1200" dirty="0">
                <a:latin typeface="+mn-ea"/>
              </a:rPr>
              <a:t>如果</a:t>
            </a:r>
            <a:r>
              <a:rPr lang="en-US" altLang="zh-CN" sz="1200" dirty="0">
                <a:latin typeface="+mn-ea"/>
              </a:rPr>
              <a:t>D</a:t>
            </a:r>
            <a:r>
              <a:rPr lang="zh-CN" altLang="zh-CN" sz="1200" dirty="0">
                <a:latin typeface="+mn-ea"/>
              </a:rPr>
              <a:t>小数位数为 0， DECIMAL 则值不包含小数点或小数部分。</a:t>
            </a:r>
            <a:endParaRPr lang="zh-CN" altLang="zh-CN" sz="1200" dirty="0">
              <a:latin typeface="+mn-ea"/>
            </a:endParaRPr>
          </a:p>
        </p:txBody>
      </p:sp>
      <p:sp>
        <p:nvSpPr>
          <p:cNvPr id="31" name="文本框 30"/>
          <p:cNvSpPr txBox="1"/>
          <p:nvPr/>
        </p:nvSpPr>
        <p:spPr>
          <a:xfrm>
            <a:off x="846134" y="3152001"/>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示例：</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32" name="矩形 31"/>
          <p:cNvSpPr/>
          <p:nvPr/>
        </p:nvSpPr>
        <p:spPr>
          <a:xfrm>
            <a:off x="1382947" y="3232374"/>
            <a:ext cx="6694254" cy="373477"/>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err="1">
                <a:ln>
                  <a:noFill/>
                </a:ln>
                <a:solidFill>
                  <a:schemeClr val="accent1">
                    <a:lumMod val="75000"/>
                  </a:schemeClr>
                </a:solidFill>
                <a:effectLst/>
                <a:latin typeface="+mn-ea"/>
              </a:rPr>
              <a:t>emp_salary</a:t>
            </a:r>
            <a:r>
              <a:rPr kumimoji="0" lang="zh-CN" altLang="zh-CN" sz="1200" i="0" u="none" strike="noStrike" cap="none" normalizeH="0" baseline="0" dirty="0">
                <a:ln>
                  <a:noFill/>
                </a:ln>
                <a:solidFill>
                  <a:schemeClr val="accent6">
                    <a:lumMod val="75000"/>
                  </a:schemeClr>
                </a:solidFill>
                <a:effectLst/>
                <a:latin typeface="+mn-ea"/>
              </a:rPr>
              <a:t> </a:t>
            </a:r>
            <a:r>
              <a:rPr lang="en-US" altLang="zh-CN" sz="1200" dirty="0">
                <a:solidFill>
                  <a:srgbClr val="7030A0"/>
                </a:solidFill>
                <a:latin typeface="+mn-ea"/>
              </a:rPr>
              <a:t>DECIMAL(8,1)</a:t>
            </a:r>
            <a:r>
              <a:rPr kumimoji="0" lang="zh-CN" altLang="zh-CN" sz="1200" i="0" u="none" strike="noStrike" cap="none" normalizeH="0" baseline="0" dirty="0">
                <a:ln>
                  <a:noFill/>
                </a:ln>
                <a:solidFill>
                  <a:srgbClr val="7030A0"/>
                </a:solidFill>
                <a:effectLst/>
                <a:latin typeface="+mn-ea"/>
              </a:rPr>
              <a:t> </a:t>
            </a:r>
            <a:r>
              <a:rPr lang="zh-CN" altLang="zh-CN" sz="1200" dirty="0">
                <a:solidFill>
                  <a:schemeClr val="accent2">
                    <a:lumMod val="75000"/>
                  </a:schemeClr>
                </a:solidFill>
                <a:latin typeface="+mn-ea"/>
              </a:rPr>
              <a:t>COMMENT ‘</a:t>
            </a:r>
            <a:r>
              <a:rPr lang="zh-CN" altLang="en-US" sz="1200" dirty="0">
                <a:solidFill>
                  <a:schemeClr val="accent2">
                    <a:lumMod val="75000"/>
                  </a:schemeClr>
                </a:solidFill>
                <a:latin typeface="+mn-ea"/>
              </a:rPr>
              <a:t>工资，保留一位小数，多位会四舍五入</a:t>
            </a:r>
            <a:r>
              <a:rPr lang="zh-CN" altLang="zh-CN" sz="1200" dirty="0">
                <a:solidFill>
                  <a:schemeClr val="accent2">
                    <a:lumMod val="75000"/>
                  </a:schemeClr>
                </a:solidFill>
                <a:latin typeface="+mn-ea"/>
              </a:rPr>
              <a:t>’</a:t>
            </a:r>
            <a:r>
              <a:rPr kumimoji="0" lang="zh-CN" altLang="zh-CN" sz="1200" i="0" u="none" strike="noStrike" cap="none" normalizeH="0" baseline="0" dirty="0">
                <a:ln>
                  <a:noFill/>
                </a:ln>
                <a:solidFill>
                  <a:srgbClr val="FF0000"/>
                </a:solidFill>
                <a:effectLst/>
                <a:latin typeface="+mn-ea"/>
              </a:rPr>
              <a:t>, </a:t>
            </a:r>
            <a:endParaRPr kumimoji="0" lang="en-US" altLang="zh-CN" sz="1200" i="0" u="none" strike="noStrike" cap="none" normalizeH="0" baseline="0" dirty="0">
              <a:ln>
                <a:noFill/>
              </a:ln>
              <a:solidFill>
                <a:srgbClr val="FF0000"/>
              </a:solidFill>
              <a:effectLst/>
              <a:latin typeface="+mn-ea"/>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3758565" y="266700"/>
            <a:ext cx="10515600" cy="1325563"/>
          </a:xfrm>
        </p:spPr>
        <p:txBody>
          <a:bodyPr/>
          <a:p>
            <a:r>
              <a:rPr lang="en-US" altLang="zh-CN" sz="2000"/>
              <a:t>char</a:t>
            </a:r>
            <a:r>
              <a:rPr lang="zh-CN" altLang="en-US" sz="2000"/>
              <a:t>不指定长度默认是</a:t>
            </a:r>
            <a:r>
              <a:rPr lang="en-US" altLang="zh-CN" sz="2000"/>
              <a:t>1 </a:t>
            </a:r>
            <a:r>
              <a:rPr lang="en-US" altLang="zh-CN" sz="2000" dirty="0" err="1">
                <a:effectLst/>
                <a:latin typeface="+mn-ea"/>
                <a:ea typeface="+mn-ea"/>
                <a:sym typeface="+mn-ea"/>
              </a:rPr>
              <a:t>MySql</a:t>
            </a:r>
            <a:r>
              <a:rPr lang="zh-CN" altLang="en-US" sz="2000" dirty="0">
                <a:effectLst/>
                <a:latin typeface="+mn-ea"/>
                <a:ea typeface="+mn-ea"/>
                <a:sym typeface="+mn-ea"/>
              </a:rPr>
              <a:t>一行数据最多</a:t>
            </a:r>
            <a:r>
              <a:rPr lang="en-US" altLang="zh-CN" sz="2000" dirty="0">
                <a:effectLst/>
                <a:latin typeface="+mn-ea"/>
                <a:ea typeface="+mn-ea"/>
                <a:sym typeface="+mn-ea"/>
              </a:rPr>
              <a:t>65535</a:t>
            </a:r>
            <a:r>
              <a:rPr lang="zh-CN" altLang="en-US" sz="2000" dirty="0">
                <a:effectLst/>
                <a:latin typeface="+mn-ea"/>
                <a:ea typeface="+mn-ea"/>
                <a:sym typeface="+mn-ea"/>
              </a:rPr>
              <a:t>字节</a:t>
            </a:r>
            <a:endParaRPr lang="en-US" altLang="zh-CN" sz="2000"/>
          </a:p>
        </p:txBody>
      </p:sp>
      <p:sp>
        <p:nvSpPr>
          <p:cNvPr id="9" name="内容占位符 8"/>
          <p:cNvSpPr>
            <a:spLocks noGrp="1"/>
          </p:cNvSpPr>
          <p:nvPr>
            <p:ph idx="1"/>
          </p:nvPr>
        </p:nvSpPr>
        <p:spPr/>
        <p:txBody>
          <a:bodyPr/>
          <a:p>
            <a:endParaRPr lang="zh-CN" altLang="en-US"/>
          </a:p>
        </p:txBody>
      </p:sp>
      <p:sp>
        <p:nvSpPr>
          <p:cNvPr id="13" name="文本框 12"/>
          <p:cNvSpPr txBox="1"/>
          <p:nvPr/>
        </p:nvSpPr>
        <p:spPr>
          <a:xfrm>
            <a:off x="731837" y="938213"/>
            <a:ext cx="3202209"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表管理：数据类型（字符串）</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文本框 24"/>
          <p:cNvSpPr txBox="1"/>
          <p:nvPr/>
        </p:nvSpPr>
        <p:spPr>
          <a:xfrm>
            <a:off x="846138" y="1228440"/>
            <a:ext cx="9559923"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CHAR和VARCHAR类型都可以存储比较短的字符串</a:t>
            </a:r>
            <a:r>
              <a:rPr kumimoji="0" lang="zh-CN" altLang="zh-CN" sz="9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9" name="文本框 28"/>
          <p:cNvSpPr txBox="1"/>
          <p:nvPr/>
        </p:nvSpPr>
        <p:spPr>
          <a:xfrm>
            <a:off x="788988" y="2454654"/>
            <a:ext cx="9303543" cy="1569660"/>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注意：</a:t>
            </a:r>
            <a:r>
              <a:rPr lang="zh-CN" altLang="zh-CN" sz="1200" dirty="0">
                <a:highlight>
                  <a:srgbClr val="E39925"/>
                </a:highlight>
                <a:latin typeface="+mn-ea"/>
              </a:rPr>
              <a:t>CHAR(M) 类型一般需要预先定义字符串长度。如果不指定(M)，则表示长度默认是1个字符。</a:t>
            </a:r>
            <a:endParaRPr lang="en-US" altLang="zh-CN" sz="1200" dirty="0">
              <a:highlight>
                <a:srgbClr val="E39925"/>
              </a:highligh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latin typeface="+mn-ea"/>
              </a:rPr>
              <a:t>           </a:t>
            </a:r>
            <a:r>
              <a:rPr lang="zh-CN" altLang="en-US" sz="1200" dirty="0">
                <a:highlight>
                  <a:srgbClr val="E39925"/>
                </a:highlight>
                <a:latin typeface="+mn-ea"/>
              </a:rPr>
              <a:t>保存</a:t>
            </a:r>
            <a:r>
              <a:rPr lang="zh-CN" altLang="zh-CN" sz="1200" dirty="0">
                <a:highlight>
                  <a:srgbClr val="E39925"/>
                </a:highlight>
                <a:latin typeface="+mn-ea"/>
              </a:rPr>
              <a:t>数据的实际长度比CHAR类型声明的长度小，则会在右侧填充空格以达到指定的长度。</a:t>
            </a:r>
            <a:endParaRPr lang="en-US" altLang="zh-CN" sz="1200" dirty="0">
              <a:highlight>
                <a:srgbClr val="E39925"/>
              </a:highligh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latin typeface="+mn-ea"/>
              </a:rPr>
              <a:t>           </a:t>
            </a:r>
            <a:r>
              <a:rPr lang="zh-CN" altLang="zh-CN" sz="1200" dirty="0">
                <a:highlight>
                  <a:srgbClr val="E39925"/>
                </a:highlight>
                <a:latin typeface="+mn-ea"/>
              </a:rPr>
              <a:t>当MySQL检索CHAR类型的数据时，CHAR类型的字段会去除尾部的空格。</a:t>
            </a:r>
            <a:endParaRPr lang="en-US" altLang="zh-CN" sz="1200" dirty="0">
              <a:highlight>
                <a:srgbClr val="E39925"/>
              </a:highlight>
              <a:latin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200" dirty="0">
              <a:highlight>
                <a:srgbClr val="E39925"/>
              </a:highligh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latin typeface="+mn-ea"/>
              </a:rPr>
              <a:t>           </a:t>
            </a:r>
            <a:r>
              <a:rPr lang="zh-CN" altLang="zh-CN" sz="1200" dirty="0">
                <a:highlight>
                  <a:srgbClr val="00FFFF"/>
                </a:highlight>
                <a:latin typeface="+mn-ea"/>
              </a:rPr>
              <a:t>VARCHAR(M) 定义时，必须指定长度M，否则报错。</a:t>
            </a:r>
            <a:endParaRPr lang="zh-CN" altLang="zh-CN" sz="1200" dirty="0">
              <a:highlight>
                <a:srgbClr val="00FFFF"/>
              </a:highlight>
              <a:latin typeface="+mn-ea"/>
            </a:endParaRPr>
          </a:p>
          <a:p>
            <a:pPr marL="0" marR="0" lvl="0" indent="0" algn="l" defTabSz="914400" rtl="0" eaLnBrk="0" fontAlgn="base" latinLnBrk="0" hangingPunct="0">
              <a:lnSpc>
                <a:spcPct val="100000"/>
              </a:lnSpc>
              <a:spcBef>
                <a:spcPct val="0"/>
              </a:spcBef>
              <a:spcAft>
                <a:spcPct val="0"/>
              </a:spcAft>
              <a:buClrTx/>
              <a:buSzTx/>
            </a:pPr>
            <a:r>
              <a:rPr lang="en-US" altLang="zh-CN" sz="1200" dirty="0">
                <a:latin typeface="+mn-ea"/>
              </a:rPr>
              <a:t>           </a:t>
            </a:r>
            <a:r>
              <a:rPr lang="zh-CN" altLang="zh-CN" sz="1200" dirty="0">
                <a:highlight>
                  <a:srgbClr val="00FFFF"/>
                </a:highlight>
                <a:latin typeface="+mn-ea"/>
              </a:rPr>
              <a:t>MySQL4.0版本以下，varchar(20)：指的是20字节，如果存放UTF8汉字时，只能存6个（每个汉字3字节）；</a:t>
            </a:r>
            <a:endParaRPr lang="en-US" altLang="zh-CN" sz="1200" dirty="0">
              <a:highlight>
                <a:srgbClr val="00FFFF"/>
              </a:highlight>
              <a:latin typeface="+mn-ea"/>
            </a:endParaRPr>
          </a:p>
          <a:p>
            <a:pPr marL="0" marR="0" lvl="0" indent="0" algn="l" defTabSz="914400" rtl="0" eaLnBrk="0" fontAlgn="base" latinLnBrk="0" hangingPunct="0">
              <a:lnSpc>
                <a:spcPct val="100000"/>
              </a:lnSpc>
              <a:spcBef>
                <a:spcPct val="0"/>
              </a:spcBef>
              <a:spcAft>
                <a:spcPct val="0"/>
              </a:spcAft>
              <a:buClrTx/>
              <a:buSzTx/>
            </a:pPr>
            <a:r>
              <a:rPr lang="en-US" altLang="zh-CN" sz="1200" dirty="0">
                <a:latin typeface="+mn-ea"/>
              </a:rPr>
              <a:t>           </a:t>
            </a:r>
            <a:r>
              <a:rPr lang="zh-CN" altLang="zh-CN" sz="1200" dirty="0">
                <a:highlight>
                  <a:srgbClr val="00FFFF"/>
                </a:highlight>
                <a:latin typeface="+mn-ea"/>
              </a:rPr>
              <a:t>MySQL5.0版本以上，varchar(20)：指的是20字符。</a:t>
            </a:r>
            <a:endParaRPr lang="zh-CN" altLang="zh-CN" sz="1200" dirty="0">
              <a:highlight>
                <a:srgbClr val="00FFFF"/>
              </a:highlight>
              <a:latin typeface="+mn-ea"/>
            </a:endParaRPr>
          </a:p>
          <a:p>
            <a:pPr marL="0" marR="0" lvl="0" indent="0" algn="l" defTabSz="914400" rtl="0" eaLnBrk="0" fontAlgn="base" latinLnBrk="0" hangingPunct="0">
              <a:lnSpc>
                <a:spcPct val="100000"/>
              </a:lnSpc>
              <a:spcBef>
                <a:spcPct val="0"/>
              </a:spcBef>
              <a:spcAft>
                <a:spcPct val="0"/>
              </a:spcAft>
              <a:buClrTx/>
              <a:buSzTx/>
            </a:pPr>
            <a:r>
              <a:rPr lang="en-US" altLang="zh-CN" sz="1200" dirty="0">
                <a:latin typeface="+mn-ea"/>
              </a:rPr>
              <a:t>           </a:t>
            </a:r>
            <a:r>
              <a:rPr lang="zh-CN" altLang="zh-CN" sz="1200" dirty="0">
                <a:highlight>
                  <a:srgbClr val="00FFFF"/>
                </a:highlight>
                <a:latin typeface="+mn-ea"/>
              </a:rPr>
              <a:t>检索VARCHAR类型的字段数据时，会保留数据尾部的空格</a:t>
            </a:r>
            <a:r>
              <a:rPr kumimoji="0" lang="zh-CN" altLang="zh-CN" sz="1200" b="0" i="0" u="none" strike="noStrike" cap="none" normalizeH="0" baseline="0" dirty="0">
                <a:ln>
                  <a:noFill/>
                </a:ln>
                <a:solidFill>
                  <a:srgbClr val="333333"/>
                </a:solidFill>
                <a:effectLst/>
                <a:highlight>
                  <a:srgbClr val="00FFFF"/>
                </a:highlight>
                <a:latin typeface="Open Sans" panose="020B0606030504020204" pitchFamily="34" charset="0"/>
                <a:cs typeface="Open Sans" panose="020B0606030504020204" pitchFamily="34" charset="0"/>
              </a:rPr>
              <a:t>。</a:t>
            </a:r>
            <a:endParaRPr kumimoji="0" lang="zh-CN" altLang="zh-CN" sz="1200" b="0" i="0" u="none" strike="noStrike" cap="none" normalizeH="0" baseline="0" dirty="0">
              <a:ln>
                <a:noFill/>
              </a:ln>
              <a:solidFill>
                <a:srgbClr val="333333"/>
              </a:solidFill>
              <a:effectLst/>
              <a:highlight>
                <a:srgbClr val="00FFFF"/>
              </a:highlight>
              <a:latin typeface="Open Sans" panose="020B0606030504020204" pitchFamily="34" charset="0"/>
              <a:cs typeface="Open Sans" panose="020B0606030504020204" pitchFamily="34" charset="0"/>
            </a:endParaRPr>
          </a:p>
        </p:txBody>
      </p:sp>
      <p:graphicFrame>
        <p:nvGraphicFramePr>
          <p:cNvPr id="3" name="表格 2"/>
          <p:cNvGraphicFramePr>
            <a:graphicFrameLocks noGrp="1"/>
          </p:cNvGraphicFramePr>
          <p:nvPr/>
        </p:nvGraphicFramePr>
        <p:xfrm>
          <a:off x="866775" y="1505439"/>
          <a:ext cx="8553673" cy="973326"/>
        </p:xfrm>
        <a:graphic>
          <a:graphicData uri="http://schemas.openxmlformats.org/drawingml/2006/table">
            <a:tbl>
              <a:tblPr>
                <a:tableStyleId>{D7AC3CCA-C797-4891-BE02-D94E43425B78}</a:tableStyleId>
              </a:tblPr>
              <a:tblGrid>
                <a:gridCol w="1692150"/>
                <a:gridCol w="1363372"/>
                <a:gridCol w="1169248"/>
                <a:gridCol w="2296391"/>
                <a:gridCol w="2032512"/>
              </a:tblGrid>
              <a:tr h="288310">
                <a:tc>
                  <a:txBody>
                    <a:bodyPr/>
                    <a:lstStyle/>
                    <a:p>
                      <a:pPr algn="l"/>
                      <a:r>
                        <a:rPr lang="zh-CN" altLang="en-US" sz="1300" b="1" dirty="0">
                          <a:effectLst/>
                        </a:rPr>
                        <a:t>字符串</a:t>
                      </a:r>
                      <a:r>
                        <a:rPr lang="en-US" altLang="zh-CN" sz="1300" b="1" dirty="0">
                          <a:effectLst/>
                        </a:rPr>
                        <a:t>(</a:t>
                      </a:r>
                      <a:r>
                        <a:rPr lang="zh-CN" altLang="en-US" sz="1300" b="1" dirty="0">
                          <a:effectLst/>
                        </a:rPr>
                        <a:t>文本</a:t>
                      </a:r>
                      <a:r>
                        <a:rPr lang="en-US" altLang="zh-CN" sz="1300" b="1" dirty="0">
                          <a:effectLst/>
                        </a:rPr>
                        <a:t>)</a:t>
                      </a:r>
                      <a:endParaRPr lang="zh-CN" altLang="en-US" sz="1300" b="1" dirty="0">
                        <a:effectLst/>
                        <a:latin typeface="+mn-ea"/>
                        <a:ea typeface="+mn-ea"/>
                      </a:endParaRPr>
                    </a:p>
                  </a:txBody>
                  <a:tcPr marL="123825" marR="123825" marT="57150" marB="57150" anchor="ctr"/>
                </a:tc>
                <a:tc>
                  <a:txBody>
                    <a:bodyPr/>
                    <a:lstStyle/>
                    <a:p>
                      <a:pPr algn="l"/>
                      <a:r>
                        <a:rPr lang="zh-CN" altLang="en-US" sz="1300" b="1" dirty="0">
                          <a:effectLst/>
                        </a:rPr>
                        <a:t>特点</a:t>
                      </a:r>
                      <a:endParaRPr lang="zh-CN" altLang="en-US" sz="1300" b="1" dirty="0">
                        <a:effectLst/>
                        <a:latin typeface="+mn-ea"/>
                        <a:ea typeface="+mn-ea"/>
                      </a:endParaRPr>
                    </a:p>
                  </a:txBody>
                  <a:tcPr marL="123825" marR="123825" marT="57150" marB="57150" anchor="ctr"/>
                </a:tc>
                <a:tc>
                  <a:txBody>
                    <a:bodyPr/>
                    <a:lstStyle/>
                    <a:p>
                      <a:pPr algn="l"/>
                      <a:r>
                        <a:rPr lang="zh-CN" altLang="en-US" sz="1300" b="1" dirty="0">
                          <a:effectLst/>
                        </a:rPr>
                        <a:t>长度</a:t>
                      </a:r>
                      <a:endParaRPr lang="zh-CN" altLang="en-US" sz="1300" b="1" dirty="0">
                        <a:effectLst/>
                        <a:latin typeface="+mn-ea"/>
                        <a:ea typeface="+mn-ea"/>
                      </a:endParaRPr>
                    </a:p>
                  </a:txBody>
                  <a:tcPr marL="123825" marR="123825" marT="57150" marB="57150" anchor="ctr"/>
                </a:tc>
                <a:tc>
                  <a:txBody>
                    <a:bodyPr/>
                    <a:lstStyle/>
                    <a:p>
                      <a:pPr algn="l"/>
                      <a:r>
                        <a:rPr lang="zh-CN" altLang="en-US" sz="1300" b="1" dirty="0">
                          <a:effectLst/>
                        </a:rPr>
                        <a:t>长度范围（字符）</a:t>
                      </a:r>
                      <a:endParaRPr lang="zh-CN" altLang="en-US" sz="1300" b="1" dirty="0">
                        <a:effectLst/>
                        <a:latin typeface="+mn-ea"/>
                        <a:ea typeface="+mn-ea"/>
                      </a:endParaRPr>
                    </a:p>
                  </a:txBody>
                  <a:tcPr marL="123825" marR="123825" marT="57150" marB="57150" anchor="ctr"/>
                </a:tc>
                <a:tc>
                  <a:txBody>
                    <a:bodyPr/>
                    <a:lstStyle/>
                    <a:p>
                      <a:pPr algn="l"/>
                      <a:r>
                        <a:rPr lang="zh-CN" altLang="en-US" sz="1300" b="1" dirty="0">
                          <a:effectLst/>
                        </a:rPr>
                        <a:t>存储空间</a:t>
                      </a:r>
                      <a:endParaRPr lang="zh-CN" altLang="en-US" sz="1300" b="1" dirty="0">
                        <a:effectLst/>
                        <a:latin typeface="+mn-ea"/>
                        <a:ea typeface="+mn-ea"/>
                      </a:endParaRPr>
                    </a:p>
                  </a:txBody>
                  <a:tcPr marL="123825" marR="123825" marT="57150" marB="57150" anchor="ctr"/>
                </a:tc>
              </a:tr>
              <a:tr h="330453">
                <a:tc>
                  <a:txBody>
                    <a:bodyPr/>
                    <a:lstStyle/>
                    <a:p>
                      <a:pPr algn="l"/>
                      <a:r>
                        <a:rPr lang="en-US" sz="1200" dirty="0">
                          <a:effectLst/>
                        </a:rPr>
                        <a:t>CHAR(M)</a:t>
                      </a:r>
                      <a:endParaRPr lang="en-US" sz="1200" dirty="0">
                        <a:effectLst/>
                        <a:latin typeface="+mn-ea"/>
                        <a:ea typeface="+mn-ea"/>
                      </a:endParaRPr>
                    </a:p>
                  </a:txBody>
                  <a:tcPr marL="123825" marR="123825" marT="57150" marB="57150" anchor="ctr"/>
                </a:tc>
                <a:tc>
                  <a:txBody>
                    <a:bodyPr/>
                    <a:lstStyle/>
                    <a:p>
                      <a:pPr algn="l"/>
                      <a:r>
                        <a:rPr lang="zh-CN" altLang="en-US" sz="1200">
                          <a:effectLst/>
                        </a:rPr>
                        <a:t>固定长度</a:t>
                      </a:r>
                      <a:endParaRPr lang="zh-CN" altLang="en-US" sz="1200">
                        <a:effectLst/>
                        <a:latin typeface="+mn-ea"/>
                        <a:ea typeface="+mn-ea"/>
                      </a:endParaRPr>
                    </a:p>
                  </a:txBody>
                  <a:tcPr marL="123825" marR="123825" marT="57150" marB="57150" anchor="ctr"/>
                </a:tc>
                <a:tc>
                  <a:txBody>
                    <a:bodyPr/>
                    <a:lstStyle/>
                    <a:p>
                      <a:pPr algn="l"/>
                      <a:r>
                        <a:rPr lang="en-US" sz="1200">
                          <a:effectLst/>
                        </a:rPr>
                        <a:t>M</a:t>
                      </a:r>
                      <a:endParaRPr lang="en-US" sz="1200">
                        <a:effectLst/>
                        <a:latin typeface="+mn-ea"/>
                        <a:ea typeface="+mn-ea"/>
                      </a:endParaRPr>
                    </a:p>
                  </a:txBody>
                  <a:tcPr marL="123825" marR="123825" marT="57150" marB="57150" anchor="ctr"/>
                </a:tc>
                <a:tc>
                  <a:txBody>
                    <a:bodyPr/>
                    <a:lstStyle/>
                    <a:p>
                      <a:pPr algn="l"/>
                      <a:r>
                        <a:rPr lang="en-US" sz="1200">
                          <a:effectLst/>
                        </a:rPr>
                        <a:t>0 &lt;= M &lt;= 255</a:t>
                      </a:r>
                      <a:endParaRPr lang="en-US" sz="1200">
                        <a:effectLst/>
                        <a:latin typeface="+mn-ea"/>
                        <a:ea typeface="+mn-ea"/>
                      </a:endParaRPr>
                    </a:p>
                  </a:txBody>
                  <a:tcPr marL="123825" marR="123825" marT="57150" marB="57150" anchor="ctr"/>
                </a:tc>
                <a:tc>
                  <a:txBody>
                    <a:bodyPr/>
                    <a:lstStyle/>
                    <a:p>
                      <a:pPr algn="l"/>
                      <a:r>
                        <a:rPr lang="en-US" sz="1200" dirty="0">
                          <a:effectLst/>
                        </a:rPr>
                        <a:t>M*4</a:t>
                      </a:r>
                      <a:r>
                        <a:rPr lang="zh-CN" altLang="en-US" sz="1200" dirty="0">
                          <a:effectLst/>
                        </a:rPr>
                        <a:t>个字节（</a:t>
                      </a:r>
                      <a:r>
                        <a:rPr lang="en-US" altLang="zh-CN" sz="1200" dirty="0">
                          <a:effectLst/>
                        </a:rPr>
                        <a:t>utf8mb4</a:t>
                      </a:r>
                      <a:r>
                        <a:rPr lang="zh-CN" altLang="en-US" sz="1200" dirty="0">
                          <a:effectLst/>
                        </a:rPr>
                        <a:t>）</a:t>
                      </a:r>
                      <a:endParaRPr lang="zh-CN" altLang="en-US" sz="1200" dirty="0">
                        <a:effectLst/>
                        <a:latin typeface="+mn-ea"/>
                        <a:ea typeface="+mn-ea"/>
                      </a:endParaRPr>
                    </a:p>
                  </a:txBody>
                  <a:tcPr marL="123825" marR="123825" marT="57150" marB="57150" anchor="ctr"/>
                </a:tc>
              </a:tr>
              <a:tr h="330453">
                <a:tc>
                  <a:txBody>
                    <a:bodyPr/>
                    <a:lstStyle/>
                    <a:p>
                      <a:pPr algn="l"/>
                      <a:r>
                        <a:rPr lang="en-US" sz="1200" dirty="0">
                          <a:effectLst/>
                        </a:rPr>
                        <a:t>VARCHAR(M)</a:t>
                      </a:r>
                      <a:endParaRPr lang="en-US" sz="1200" dirty="0">
                        <a:effectLst/>
                        <a:latin typeface="+mn-ea"/>
                        <a:ea typeface="+mn-ea"/>
                      </a:endParaRPr>
                    </a:p>
                  </a:txBody>
                  <a:tcPr marL="123825" marR="123825" marT="57150" marB="57150" anchor="ctr"/>
                </a:tc>
                <a:tc>
                  <a:txBody>
                    <a:bodyPr/>
                    <a:lstStyle/>
                    <a:p>
                      <a:pPr algn="l"/>
                      <a:r>
                        <a:rPr lang="zh-CN" altLang="en-US" sz="1200" dirty="0">
                          <a:effectLst/>
                        </a:rPr>
                        <a:t>可变长度</a:t>
                      </a:r>
                      <a:endParaRPr lang="zh-CN" altLang="en-US" sz="1200" dirty="0">
                        <a:effectLst/>
                        <a:latin typeface="+mn-ea"/>
                        <a:ea typeface="+mn-ea"/>
                      </a:endParaRPr>
                    </a:p>
                  </a:txBody>
                  <a:tcPr marL="123825" marR="123825" marT="57150" marB="57150" anchor="ctr"/>
                </a:tc>
                <a:tc>
                  <a:txBody>
                    <a:bodyPr/>
                    <a:lstStyle/>
                    <a:p>
                      <a:pPr algn="l"/>
                      <a:r>
                        <a:rPr lang="en-US" sz="1200">
                          <a:effectLst/>
                        </a:rPr>
                        <a:t>M</a:t>
                      </a:r>
                      <a:endParaRPr lang="en-US" sz="1200">
                        <a:effectLst/>
                        <a:latin typeface="+mn-ea"/>
                        <a:ea typeface="+mn-ea"/>
                      </a:endParaRPr>
                    </a:p>
                  </a:txBody>
                  <a:tcPr marL="123825" marR="123825" marT="57150" marB="57150" anchor="ctr"/>
                </a:tc>
                <a:tc>
                  <a:txBody>
                    <a:bodyPr/>
                    <a:lstStyle/>
                    <a:p>
                      <a:pPr algn="l"/>
                      <a:r>
                        <a:rPr lang="en-US" altLang="zh-CN" sz="1200" dirty="0" err="1">
                          <a:effectLst/>
                          <a:latin typeface="+mn-ea"/>
                          <a:ea typeface="+mn-ea"/>
                        </a:rPr>
                        <a:t>MySql</a:t>
                      </a:r>
                      <a:r>
                        <a:rPr lang="zh-CN" altLang="en-US" sz="1200" dirty="0">
                          <a:effectLst/>
                          <a:latin typeface="+mn-ea"/>
                          <a:ea typeface="+mn-ea"/>
                        </a:rPr>
                        <a:t>一行数据最多</a:t>
                      </a:r>
                      <a:r>
                        <a:rPr lang="en-US" altLang="zh-CN" sz="1200" dirty="0">
                          <a:effectLst/>
                          <a:latin typeface="+mn-ea"/>
                          <a:ea typeface="+mn-ea"/>
                        </a:rPr>
                        <a:t>65535</a:t>
                      </a:r>
                      <a:r>
                        <a:rPr lang="zh-CN" altLang="en-US" sz="1200" dirty="0">
                          <a:effectLst/>
                          <a:latin typeface="+mn-ea"/>
                          <a:ea typeface="+mn-ea"/>
                        </a:rPr>
                        <a:t>字节</a:t>
                      </a:r>
                      <a:endParaRPr lang="en-US" sz="1200" dirty="0">
                        <a:effectLst/>
                        <a:latin typeface="+mn-ea"/>
                        <a:ea typeface="+mn-ea"/>
                      </a:endParaRPr>
                    </a:p>
                  </a:txBody>
                  <a:tcPr marL="123825" marR="123825" marT="57150" marB="57150" anchor="ctr"/>
                </a:tc>
                <a:tc>
                  <a:txBody>
                    <a:bodyPr/>
                    <a:lstStyle/>
                    <a:p>
                      <a:pPr algn="l"/>
                      <a:r>
                        <a:rPr lang="en-US" altLang="zh-CN" sz="1200" dirty="0">
                          <a:effectLst/>
                        </a:rPr>
                        <a:t>(M*4+1) </a:t>
                      </a:r>
                      <a:r>
                        <a:rPr lang="zh-CN" altLang="en-US" sz="1200" dirty="0">
                          <a:effectLst/>
                        </a:rPr>
                        <a:t>个字节（</a:t>
                      </a:r>
                      <a:r>
                        <a:rPr lang="en-US" altLang="zh-CN" sz="1200" dirty="0">
                          <a:effectLst/>
                        </a:rPr>
                        <a:t>utf8mb4</a:t>
                      </a:r>
                      <a:r>
                        <a:rPr lang="zh-CN" altLang="en-US" sz="1200" dirty="0">
                          <a:effectLst/>
                        </a:rPr>
                        <a:t>）</a:t>
                      </a:r>
                      <a:endParaRPr lang="zh-CN" altLang="en-US" sz="1200" dirty="0">
                        <a:effectLst/>
                        <a:latin typeface="+mn-ea"/>
                        <a:ea typeface="+mn-ea"/>
                      </a:endParaRPr>
                    </a:p>
                  </a:txBody>
                  <a:tcPr marL="123825" marR="123825" marT="57150" marB="57150" anchor="ctr"/>
                </a:tc>
              </a:tr>
            </a:tbl>
          </a:graphicData>
        </a:graphic>
      </p:graphicFrame>
      <p:sp>
        <p:nvSpPr>
          <p:cNvPr id="4" name="Rectangle 2"/>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nvGraphicFramePr>
        <p:xfrm>
          <a:off x="1351756" y="4376045"/>
          <a:ext cx="4611688" cy="1445764"/>
        </p:xfrm>
        <a:graphic>
          <a:graphicData uri="http://schemas.openxmlformats.org/drawingml/2006/table">
            <a:tbl>
              <a:tblPr>
                <a:tableStyleId>{D7AC3CCA-C797-4891-BE02-D94E43425B78}</a:tableStyleId>
              </a:tblPr>
              <a:tblGrid>
                <a:gridCol w="649287"/>
                <a:gridCol w="838200"/>
                <a:gridCol w="914400"/>
                <a:gridCol w="1104900"/>
                <a:gridCol w="1104901"/>
              </a:tblGrid>
              <a:tr h="363469">
                <a:tc>
                  <a:txBody>
                    <a:bodyPr/>
                    <a:lstStyle/>
                    <a:p>
                      <a:r>
                        <a:rPr lang="zh-CN" altLang="en-US" sz="1200" b="1" dirty="0"/>
                        <a:t>插入值</a:t>
                      </a:r>
                      <a:endParaRPr lang="zh-CN" altLang="en-US" sz="1200" b="1" dirty="0"/>
                    </a:p>
                  </a:txBody>
                  <a:tcPr anchor="ctr"/>
                </a:tc>
                <a:tc>
                  <a:txBody>
                    <a:bodyPr/>
                    <a:lstStyle/>
                    <a:p>
                      <a:r>
                        <a:rPr lang="en-US" sz="1200" b="1" dirty="0"/>
                        <a:t>CHAR(4)</a:t>
                      </a:r>
                      <a:endParaRPr lang="en-US" sz="1200" b="1" dirty="0"/>
                    </a:p>
                  </a:txBody>
                  <a:tcPr anchor="ctr"/>
                </a:tc>
                <a:tc>
                  <a:txBody>
                    <a:bodyPr/>
                    <a:lstStyle/>
                    <a:p>
                      <a:r>
                        <a:rPr lang="zh-CN" altLang="en-US" sz="1200" b="1" dirty="0"/>
                        <a:t>所需存储</a:t>
                      </a:r>
                      <a:endParaRPr lang="zh-CN" altLang="en-US" sz="1200" b="1" dirty="0"/>
                    </a:p>
                  </a:txBody>
                  <a:tcPr anchor="ctr"/>
                </a:tc>
                <a:tc>
                  <a:txBody>
                    <a:bodyPr/>
                    <a:lstStyle/>
                    <a:p>
                      <a:r>
                        <a:rPr lang="en-US" sz="1200" b="1" dirty="0"/>
                        <a:t>VARCHAR(4)</a:t>
                      </a:r>
                      <a:endParaRPr lang="en-US" sz="1200" b="1" dirty="0"/>
                    </a:p>
                  </a:txBody>
                  <a:tcPr anchor="ctr"/>
                </a:tc>
                <a:tc>
                  <a:txBody>
                    <a:bodyPr/>
                    <a:lstStyle/>
                    <a:p>
                      <a:r>
                        <a:rPr lang="zh-CN" altLang="en-US" sz="1200" b="1" dirty="0"/>
                        <a:t>所需存储</a:t>
                      </a:r>
                      <a:endParaRPr lang="zh-CN" altLang="en-US" sz="1200" b="1" dirty="0"/>
                    </a:p>
                  </a:txBody>
                  <a:tcPr anchor="ctr"/>
                </a:tc>
              </a:tr>
              <a:tr h="360765">
                <a:tc>
                  <a:txBody>
                    <a:bodyPr/>
                    <a:lstStyle/>
                    <a:p>
                      <a:r>
                        <a:rPr lang="en-US" altLang="zh-CN" sz="1200"/>
                        <a:t>''</a:t>
                      </a:r>
                      <a:endParaRPr lang="en-US" altLang="zh-CN" sz="1200"/>
                    </a:p>
                  </a:txBody>
                  <a:tcPr anchor="ctr"/>
                </a:tc>
                <a:tc>
                  <a:txBody>
                    <a:bodyPr/>
                    <a:lstStyle/>
                    <a:p>
                      <a:r>
                        <a:rPr lang="en-US" altLang="zh-CN" sz="1200"/>
                        <a:t>'    '</a:t>
                      </a:r>
                      <a:endParaRPr lang="en-US" altLang="zh-CN" sz="1200"/>
                    </a:p>
                  </a:txBody>
                  <a:tcPr anchor="ctr"/>
                </a:tc>
                <a:tc>
                  <a:txBody>
                    <a:bodyPr/>
                    <a:lstStyle/>
                    <a:p>
                      <a:r>
                        <a:rPr lang="en-US" sz="1200" dirty="0"/>
                        <a:t>4 bytes</a:t>
                      </a:r>
                      <a:endParaRPr lang="zh-CN" altLang="en-US" sz="1200" dirty="0"/>
                    </a:p>
                  </a:txBody>
                  <a:tcPr anchor="ctr"/>
                </a:tc>
                <a:tc>
                  <a:txBody>
                    <a:bodyPr/>
                    <a:lstStyle/>
                    <a:p>
                      <a:r>
                        <a:rPr lang="en-US" altLang="zh-CN" sz="1200"/>
                        <a:t>''</a:t>
                      </a:r>
                      <a:endParaRPr lang="en-US" altLang="zh-CN" sz="1200"/>
                    </a:p>
                  </a:txBody>
                  <a:tcPr anchor="ctr"/>
                </a:tc>
                <a:tc>
                  <a:txBody>
                    <a:bodyPr/>
                    <a:lstStyle/>
                    <a:p>
                      <a:r>
                        <a:rPr lang="en-US" sz="1200" dirty="0"/>
                        <a:t>1 byte</a:t>
                      </a:r>
                      <a:endParaRPr lang="zh-CN" altLang="en-US" sz="1200" dirty="0"/>
                    </a:p>
                  </a:txBody>
                  <a:tcPr anchor="ctr"/>
                </a:tc>
              </a:tr>
              <a:tr h="360765">
                <a:tc>
                  <a:txBody>
                    <a:bodyPr/>
                    <a:lstStyle/>
                    <a:p>
                      <a:r>
                        <a:rPr lang="en-US" sz="1200"/>
                        <a:t>'ab'</a:t>
                      </a:r>
                      <a:endParaRPr lang="en-US" sz="1200"/>
                    </a:p>
                  </a:txBody>
                  <a:tcPr anchor="ctr"/>
                </a:tc>
                <a:tc>
                  <a:txBody>
                    <a:bodyPr/>
                    <a:lstStyle/>
                    <a:p>
                      <a:r>
                        <a:rPr lang="en-US" sz="1200"/>
                        <a:t>'ab  '</a:t>
                      </a:r>
                      <a:endParaRPr lang="en-US" sz="1200"/>
                    </a:p>
                  </a:txBody>
                  <a:tcPr anchor="ctr"/>
                </a:tc>
                <a:tc>
                  <a:txBody>
                    <a:bodyPr/>
                    <a:lstStyle/>
                    <a:p>
                      <a:r>
                        <a:rPr lang="en-US" sz="1200" dirty="0"/>
                        <a:t>4 bytes</a:t>
                      </a:r>
                      <a:endParaRPr lang="zh-CN" altLang="en-US" sz="1200" dirty="0"/>
                    </a:p>
                  </a:txBody>
                  <a:tcPr anchor="ctr"/>
                </a:tc>
                <a:tc>
                  <a:txBody>
                    <a:bodyPr/>
                    <a:lstStyle/>
                    <a:p>
                      <a:r>
                        <a:rPr lang="en-US" sz="1200" dirty="0"/>
                        <a:t>'ab'</a:t>
                      </a:r>
                      <a:endParaRPr lang="en-US" sz="1200" dirty="0"/>
                    </a:p>
                  </a:txBody>
                  <a:tcPr anchor="ctr"/>
                </a:tc>
                <a:tc>
                  <a:txBody>
                    <a:bodyPr/>
                    <a:lstStyle/>
                    <a:p>
                      <a:r>
                        <a:rPr lang="en-US" sz="1200" dirty="0"/>
                        <a:t>3 bytes</a:t>
                      </a:r>
                      <a:endParaRPr lang="zh-CN" altLang="en-US" sz="1200" dirty="0"/>
                    </a:p>
                  </a:txBody>
                  <a:tcPr anchor="ctr"/>
                </a:tc>
              </a:tr>
              <a:tr h="360765">
                <a:tc>
                  <a:txBody>
                    <a:bodyPr/>
                    <a:lstStyle/>
                    <a:p>
                      <a:r>
                        <a:rPr lang="en-US" sz="1200"/>
                        <a:t>'abcd'</a:t>
                      </a:r>
                      <a:endParaRPr lang="en-US" sz="1200"/>
                    </a:p>
                  </a:txBody>
                  <a:tcPr anchor="ctr"/>
                </a:tc>
                <a:tc>
                  <a:txBody>
                    <a:bodyPr/>
                    <a:lstStyle/>
                    <a:p>
                      <a:r>
                        <a:rPr lang="en-US" sz="1200"/>
                        <a:t>'abcd'</a:t>
                      </a:r>
                      <a:endParaRPr lang="en-US" sz="1200"/>
                    </a:p>
                  </a:txBody>
                  <a:tcPr anchor="ctr"/>
                </a:tc>
                <a:tc>
                  <a:txBody>
                    <a:bodyPr/>
                    <a:lstStyle/>
                    <a:p>
                      <a:r>
                        <a:rPr lang="en-US" sz="1200" dirty="0"/>
                        <a:t>4 bytes</a:t>
                      </a:r>
                      <a:endParaRPr lang="zh-CN" altLang="en-US" sz="1200" dirty="0"/>
                    </a:p>
                  </a:txBody>
                  <a:tcPr anchor="ctr"/>
                </a:tc>
                <a:tc>
                  <a:txBody>
                    <a:bodyPr/>
                    <a:lstStyle/>
                    <a:p>
                      <a:r>
                        <a:rPr lang="en-US" sz="1200" dirty="0"/>
                        <a:t>'</a:t>
                      </a:r>
                      <a:r>
                        <a:rPr lang="en-US" sz="1200" dirty="0" err="1"/>
                        <a:t>abcd</a:t>
                      </a:r>
                      <a:r>
                        <a:rPr lang="en-US" sz="1200" dirty="0"/>
                        <a:t>'</a:t>
                      </a:r>
                      <a:endParaRPr lang="en-US" sz="1200" dirty="0"/>
                    </a:p>
                  </a:txBody>
                  <a:tcPr anchor="ctr"/>
                </a:tc>
                <a:tc>
                  <a:txBody>
                    <a:bodyPr/>
                    <a:lstStyle/>
                    <a:p>
                      <a:r>
                        <a:rPr lang="en-US" sz="1200" dirty="0"/>
                        <a:t>5 bytes</a:t>
                      </a:r>
                      <a:endParaRPr lang="zh-CN" altLang="en-US" sz="1200" dirty="0"/>
                    </a:p>
                  </a:txBody>
                  <a:tcPr anchor="ctr"/>
                </a:tc>
              </a:tr>
            </a:tbl>
          </a:graphicData>
        </a:graphic>
      </p:graphicFrame>
      <p:sp>
        <p:nvSpPr>
          <p:cNvPr id="12" name="Rectangle 5"/>
          <p:cNvSpPr>
            <a:spLocks noChangeArrowheads="1"/>
          </p:cNvSpPr>
          <p:nvPr/>
        </p:nvSpPr>
        <p:spPr bwMode="auto">
          <a:xfrm>
            <a:off x="798272" y="4055900"/>
            <a:ext cx="103332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mn-ea"/>
              </a:rPr>
              <a:t>通过显示将各种字符串值存储到 CHAR(4) and VARCHAR(4) 列的结果（假设使用单字节字符集，如 latin1 ）说明 和 VARCHAR 之间的 CHAR 差异。</a:t>
            </a:r>
            <a:endParaRPr kumimoji="0" lang="zh-CN" altLang="zh-CN" sz="1200" b="0" i="0" u="none" strike="noStrike" cap="none" normalizeH="0" baseline="0" dirty="0">
              <a:ln>
                <a:noFill/>
              </a:ln>
              <a:solidFill>
                <a:schemeClr val="tx1"/>
              </a:solidFill>
              <a:effectLst/>
              <a:latin typeface="+mn-ea"/>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3"/>
            <a:ext cx="3382962"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表管理：数据类型（讨论</a:t>
            </a: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M</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文本框 13"/>
          <p:cNvSpPr txBox="1"/>
          <p:nvPr/>
        </p:nvSpPr>
        <p:spPr>
          <a:xfrm>
            <a:off x="846138" y="1406026"/>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示例</a:t>
            </a:r>
            <a:r>
              <a:rPr lang="en-US" altLang="zh-CN" sz="1200" b="1" dirty="0">
                <a:latin typeface="+mn-ea"/>
              </a:rPr>
              <a:t>1</a:t>
            </a:r>
            <a:r>
              <a:rPr lang="zh-CN" altLang="en-US" sz="1200" b="1" dirty="0">
                <a:latin typeface="+mn-ea"/>
              </a:rPr>
              <a:t>：</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15" name="矩形 14"/>
          <p:cNvSpPr/>
          <p:nvPr/>
        </p:nvSpPr>
        <p:spPr>
          <a:xfrm>
            <a:off x="1449622" y="1474208"/>
            <a:ext cx="6951427" cy="115294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CREATE TABLE </a:t>
            </a:r>
            <a:r>
              <a:rPr kumimoji="0" lang="zh-CN" altLang="en-US" sz="1200" i="0" u="none" strike="noStrike" cap="none" normalizeH="0" baseline="0" dirty="0">
                <a:ln>
                  <a:noFill/>
                </a:ln>
                <a:solidFill>
                  <a:schemeClr val="accent1">
                    <a:lumMod val="75000"/>
                  </a:schemeClr>
                </a:solidFill>
                <a:effectLst/>
                <a:latin typeface="+mn-ea"/>
              </a:rPr>
              <a:t>表名</a:t>
            </a:r>
            <a:r>
              <a:rPr kumimoji="0" lang="en-US" altLang="zh-CN" sz="1200" i="0" u="none" strike="noStrike" cap="none" normalizeH="0" baseline="0" dirty="0">
                <a:ln>
                  <a:noFill/>
                </a:ln>
                <a:solidFill>
                  <a:schemeClr val="accent1">
                    <a:lumMod val="75000"/>
                  </a:schemeClr>
                </a:solidFill>
                <a:effectLst/>
                <a:latin typeface="+mn-ea"/>
              </a:rPr>
              <a:t> (  </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    </a:t>
            </a:r>
            <a:r>
              <a:rPr kumimoji="0" lang="en-US" altLang="zh-CN" sz="1200" i="0" u="none" strike="noStrike" cap="none" normalizeH="0" baseline="0" dirty="0" err="1">
                <a:ln>
                  <a:noFill/>
                </a:ln>
                <a:solidFill>
                  <a:schemeClr val="accent1">
                    <a:lumMod val="75000"/>
                  </a:schemeClr>
                </a:solidFill>
                <a:effectLst/>
                <a:latin typeface="+mn-ea"/>
              </a:rPr>
              <a:t>post_name</a:t>
            </a:r>
            <a:r>
              <a:rPr kumimoji="0" lang="en-US" altLang="zh-CN" sz="1200" i="0" u="none" strike="noStrike" cap="none" normalizeH="0" baseline="0" dirty="0">
                <a:ln>
                  <a:noFill/>
                </a:ln>
                <a:solidFill>
                  <a:schemeClr val="accent1">
                    <a:lumMod val="75000"/>
                  </a:schemeClr>
                </a:solidFill>
                <a:effectLst/>
                <a:latin typeface="+mn-ea"/>
              </a:rPr>
              <a:t>  </a:t>
            </a:r>
            <a:r>
              <a:rPr kumimoji="0" lang="en-US" altLang="zh-CN" sz="1200" i="0" u="none" strike="noStrike" cap="none" normalizeH="0" baseline="0" dirty="0">
                <a:ln>
                  <a:noFill/>
                </a:ln>
                <a:solidFill>
                  <a:schemeClr val="accent2">
                    <a:lumMod val="75000"/>
                  </a:schemeClr>
                </a:solidFill>
                <a:effectLst/>
                <a:latin typeface="+mn-ea"/>
              </a:rPr>
              <a:t>VARCHAR(16384) </a:t>
            </a:r>
            <a:r>
              <a:rPr kumimoji="0" lang="en-US" altLang="zh-CN" sz="1200" i="0" u="none" strike="noStrike" cap="none" normalizeH="0" baseline="0" dirty="0">
                <a:ln>
                  <a:noFill/>
                </a:ln>
                <a:solidFill>
                  <a:schemeClr val="accent1">
                    <a:lumMod val="75000"/>
                  </a:schemeClr>
                </a:solidFill>
                <a:effectLst/>
                <a:latin typeface="+mn-ea"/>
              </a:rPr>
              <a:t>NOT NULL  </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 ENGINE=INNODB CHARSET=utf8mb4;</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i="0" u="none" strike="noStrike" cap="none" normalizeH="0" baseline="0" dirty="0">
                <a:ln>
                  <a:noFill/>
                </a:ln>
                <a:solidFill>
                  <a:srgbClr val="FF0000"/>
                </a:solidFill>
                <a:effectLst/>
                <a:latin typeface="+mn-ea"/>
              </a:rPr>
              <a:t>错误代码： </a:t>
            </a:r>
            <a:r>
              <a:rPr kumimoji="0" lang="en-US" altLang="zh-CN" sz="1200" i="0" u="none" strike="noStrike" cap="none" normalizeH="0" baseline="0" dirty="0">
                <a:ln>
                  <a:noFill/>
                </a:ln>
                <a:solidFill>
                  <a:srgbClr val="FF0000"/>
                </a:solidFill>
                <a:effectLst/>
                <a:latin typeface="+mn-ea"/>
              </a:rPr>
              <a:t>1074</a:t>
            </a:r>
            <a:endParaRPr kumimoji="0" lang="en-US" altLang="zh-CN" sz="1200"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rgbClr val="FF0000"/>
                </a:solidFill>
                <a:effectLst/>
                <a:latin typeface="+mn-ea"/>
              </a:rPr>
              <a:t>Column length too big for column '</a:t>
            </a:r>
            <a:r>
              <a:rPr kumimoji="0" lang="en-US" altLang="zh-CN" sz="1200" i="0" u="none" strike="noStrike" cap="none" normalizeH="0" baseline="0" dirty="0" err="1">
                <a:ln>
                  <a:noFill/>
                </a:ln>
                <a:solidFill>
                  <a:srgbClr val="FF0000"/>
                </a:solidFill>
                <a:effectLst/>
                <a:latin typeface="+mn-ea"/>
              </a:rPr>
              <a:t>post_name</a:t>
            </a:r>
            <a:r>
              <a:rPr kumimoji="0" lang="en-US" altLang="zh-CN" sz="1200" i="0" u="none" strike="noStrike" cap="none" normalizeH="0" baseline="0" dirty="0">
                <a:ln>
                  <a:noFill/>
                </a:ln>
                <a:solidFill>
                  <a:srgbClr val="FF0000"/>
                </a:solidFill>
                <a:effectLst/>
                <a:latin typeface="+mn-ea"/>
              </a:rPr>
              <a:t>' (max = 16383); use BLOB or TEXT instead</a:t>
            </a:r>
            <a:endParaRPr kumimoji="0" lang="en-US" altLang="zh-CN" sz="1200" i="0" u="none" strike="noStrike" cap="none" normalizeH="0" baseline="0" dirty="0">
              <a:ln>
                <a:noFill/>
              </a:ln>
              <a:solidFill>
                <a:srgbClr val="FF0000"/>
              </a:solidFill>
              <a:effectLst/>
              <a:latin typeface="+mn-ea"/>
            </a:endParaRPr>
          </a:p>
        </p:txBody>
      </p:sp>
      <p:sp>
        <p:nvSpPr>
          <p:cNvPr id="19" name="文本框 18"/>
          <p:cNvSpPr txBox="1"/>
          <p:nvPr/>
        </p:nvSpPr>
        <p:spPr>
          <a:xfrm>
            <a:off x="846138" y="2663715"/>
            <a:ext cx="9559925" cy="830997"/>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前提：</a:t>
            </a:r>
            <a:r>
              <a:rPr lang="zh-CN" altLang="en-US" sz="1200" dirty="0">
                <a:latin typeface="+mn-ea"/>
              </a:rPr>
              <a:t>在</a:t>
            </a:r>
            <a:r>
              <a:rPr lang="en-US" altLang="zh-CN" sz="1200" dirty="0">
                <a:latin typeface="+mn-ea"/>
              </a:rPr>
              <a:t>MySQL</a:t>
            </a:r>
            <a:r>
              <a:rPr lang="zh-CN" altLang="en-US" sz="1200" dirty="0">
                <a:latin typeface="+mn-ea"/>
              </a:rPr>
              <a:t>的设定中，单行数据最大能存储</a:t>
            </a:r>
            <a:r>
              <a:rPr lang="en-US" altLang="zh-CN" sz="1200" dirty="0">
                <a:latin typeface="+mn-ea"/>
              </a:rPr>
              <a:t>65535</a:t>
            </a:r>
            <a:r>
              <a:rPr lang="zh-CN" altLang="en-US" sz="1200" dirty="0">
                <a:latin typeface="+mn-ea"/>
              </a:rPr>
              <a:t>字节数据（注意：是一行非额外存储所有列总和且单位是字节）</a:t>
            </a:r>
            <a:endParaRPr lang="en-US" altLang="zh-CN" sz="1200" dirty="0">
              <a:latin typeface="+mn-ea"/>
            </a:endParaRPr>
          </a:p>
          <a:p>
            <a:pPr eaLnBrk="0" fontAlgn="base" hangingPunct="0">
              <a:spcBef>
                <a:spcPct val="0"/>
              </a:spcBef>
              <a:spcAft>
                <a:spcPct val="0"/>
              </a:spcAft>
            </a:pPr>
            <a:r>
              <a:rPr kumimoji="0" lang="zh-CN" altLang="en-US" sz="1200" b="1" i="0" u="none" strike="noStrike" cap="none" normalizeH="0" baseline="0" dirty="0">
                <a:ln>
                  <a:noFill/>
                </a:ln>
                <a:solidFill>
                  <a:schemeClr val="tx1"/>
                </a:solidFill>
                <a:effectLst/>
                <a:latin typeface="+mn-ea"/>
              </a:rPr>
              <a:t>原因：</a:t>
            </a:r>
            <a:r>
              <a:rPr kumimoji="0" lang="zh-CN" altLang="en-US" sz="1200" i="0" u="none" strike="noStrike" cap="none" normalizeH="0" baseline="0" dirty="0">
                <a:ln>
                  <a:noFill/>
                </a:ln>
                <a:solidFill>
                  <a:schemeClr val="tx1"/>
                </a:solidFill>
                <a:effectLst/>
                <a:latin typeface="+mn-ea"/>
              </a:rPr>
              <a:t>字符集为</a:t>
            </a:r>
            <a:r>
              <a:rPr lang="en-US" altLang="zh-CN" sz="1200" dirty="0">
                <a:latin typeface="+mn-ea"/>
              </a:rPr>
              <a:t>utf8mb4</a:t>
            </a:r>
            <a:r>
              <a:rPr lang="zh-CN" altLang="en-US" sz="1200" dirty="0">
                <a:latin typeface="+mn-ea"/>
              </a:rPr>
              <a:t>，每个字符占</a:t>
            </a:r>
            <a:r>
              <a:rPr lang="en-US" altLang="zh-CN" sz="1200" dirty="0">
                <a:latin typeface="+mn-ea"/>
              </a:rPr>
              <a:t>4</a:t>
            </a:r>
            <a:r>
              <a:rPr lang="zh-CN" altLang="en-US" sz="1200" dirty="0">
                <a:latin typeface="+mn-ea"/>
              </a:rPr>
              <a:t>个字节</a:t>
            </a:r>
            <a:endParaRPr lang="en-US" altLang="zh-CN" sz="1200" dirty="0">
              <a:latin typeface="+mn-ea"/>
            </a:endParaRPr>
          </a:p>
          <a:p>
            <a:pPr eaLnBrk="0" fontAlgn="base" hangingPunct="0">
              <a:spcBef>
                <a:spcPct val="0"/>
              </a:spcBef>
              <a:spcAft>
                <a:spcPct val="0"/>
              </a:spcAft>
            </a:pPr>
            <a:r>
              <a:rPr lang="en-US" altLang="zh-CN" sz="1200" b="1" dirty="0">
                <a:latin typeface="+mn-ea"/>
              </a:rPr>
              <a:t>           </a:t>
            </a:r>
            <a:r>
              <a:rPr lang="zh-CN" altLang="en-US" sz="1200" dirty="0">
                <a:latin typeface="+mn-ea"/>
              </a:rPr>
              <a:t>字符串列需要</a:t>
            </a:r>
            <a:r>
              <a:rPr lang="en-US" altLang="zh-CN" sz="1200" dirty="0">
                <a:latin typeface="+mn-ea"/>
              </a:rPr>
              <a:t>1</a:t>
            </a:r>
            <a:r>
              <a:rPr lang="zh-CN" altLang="en-US" sz="1200" dirty="0">
                <a:latin typeface="+mn-ea"/>
              </a:rPr>
              <a:t>个额外字节空间记录是否为空</a:t>
            </a:r>
            <a:endParaRPr lang="en-US" altLang="zh-CN" sz="1200" dirty="0">
              <a:latin typeface="+mn-ea"/>
            </a:endParaRPr>
          </a:p>
          <a:p>
            <a:pPr eaLnBrk="0" fontAlgn="base" hangingPunct="0">
              <a:spcBef>
                <a:spcPct val="0"/>
              </a:spcBef>
              <a:spcAft>
                <a:spcPct val="0"/>
              </a:spcAft>
            </a:pPr>
            <a:r>
              <a:rPr lang="en-US" altLang="zh-CN" sz="1200" b="1" dirty="0">
                <a:latin typeface="+mn-ea"/>
              </a:rPr>
              <a:t>           </a:t>
            </a:r>
            <a:r>
              <a:rPr lang="zh-CN" altLang="en-US" sz="1200" dirty="0">
                <a:latin typeface="+mn-ea"/>
              </a:rPr>
              <a:t>计算</a:t>
            </a:r>
            <a:r>
              <a:rPr lang="zh-CN" altLang="en-US" sz="1200" dirty="0">
                <a:latin typeface="+mn-ea"/>
                <a:sym typeface="Wingdings" panose="05000000000000000000" pitchFamily="2" charset="2"/>
              </a:rPr>
              <a:t>（</a:t>
            </a:r>
            <a:r>
              <a:rPr lang="en-US" altLang="zh-CN" sz="1200" dirty="0">
                <a:latin typeface="+mn-ea"/>
              </a:rPr>
              <a:t>65535-1</a:t>
            </a:r>
            <a:r>
              <a:rPr lang="zh-CN" altLang="en-US" sz="1200" dirty="0">
                <a:latin typeface="+mn-ea"/>
              </a:rPr>
              <a:t>）</a:t>
            </a:r>
            <a:r>
              <a:rPr lang="en-US" altLang="zh-CN" sz="1200" dirty="0">
                <a:latin typeface="+mn-ea"/>
              </a:rPr>
              <a:t>/ 4 = 16383.5 </a:t>
            </a:r>
            <a:r>
              <a:rPr lang="zh-CN" altLang="en-US" sz="1200" dirty="0">
                <a:latin typeface="+mn-ea"/>
              </a:rPr>
              <a:t>向下取余 </a:t>
            </a:r>
            <a:r>
              <a:rPr lang="en-US" altLang="zh-CN" sz="1200" dirty="0">
                <a:latin typeface="+mn-ea"/>
              </a:rPr>
              <a:t>16383</a:t>
            </a:r>
            <a:r>
              <a:rPr lang="zh-CN" altLang="en-US" sz="1200" dirty="0">
                <a:latin typeface="+mn-ea"/>
              </a:rPr>
              <a:t>，单列</a:t>
            </a:r>
            <a:r>
              <a:rPr lang="en-US" altLang="zh-CN" sz="1200" dirty="0">
                <a:latin typeface="+mn-ea"/>
              </a:rPr>
              <a:t>utf8mb4</a:t>
            </a:r>
            <a:r>
              <a:rPr lang="zh-CN" altLang="en-US" sz="1200" dirty="0">
                <a:latin typeface="+mn-ea"/>
              </a:rPr>
              <a:t>字符集类型最大字符限制</a:t>
            </a:r>
            <a:r>
              <a:rPr lang="en-US" altLang="zh-CN" sz="1200" dirty="0">
                <a:latin typeface="+mn-ea"/>
              </a:rPr>
              <a:t>16383</a:t>
            </a:r>
            <a:endParaRPr lang="zh-CN" altLang="zh-CN" sz="1200" dirty="0">
              <a:latin typeface="+mn-ea"/>
            </a:endParaRPr>
          </a:p>
        </p:txBody>
      </p:sp>
      <p:sp>
        <p:nvSpPr>
          <p:cNvPr id="20" name="文本框 19"/>
          <p:cNvSpPr txBox="1"/>
          <p:nvPr/>
        </p:nvSpPr>
        <p:spPr>
          <a:xfrm>
            <a:off x="846138" y="3602112"/>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示例</a:t>
            </a:r>
            <a:r>
              <a:rPr lang="en-US" altLang="zh-CN" sz="1200" b="1" dirty="0">
                <a:latin typeface="+mn-ea"/>
              </a:rPr>
              <a:t>2</a:t>
            </a:r>
            <a:r>
              <a:rPr lang="zh-CN" altLang="en-US" sz="1200" b="1" dirty="0">
                <a:latin typeface="+mn-ea"/>
              </a:rPr>
              <a:t>：</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22" name="矩形 21"/>
          <p:cNvSpPr/>
          <p:nvPr/>
        </p:nvSpPr>
        <p:spPr>
          <a:xfrm>
            <a:off x="1449622" y="3670293"/>
            <a:ext cx="6951427" cy="1509537"/>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CREATE TABLE </a:t>
            </a:r>
            <a:r>
              <a:rPr kumimoji="0" lang="zh-CN" altLang="en-US" sz="1200" i="0" u="none" strike="noStrike" cap="none" normalizeH="0" baseline="0" dirty="0">
                <a:ln>
                  <a:noFill/>
                </a:ln>
                <a:solidFill>
                  <a:schemeClr val="accent1">
                    <a:lumMod val="75000"/>
                  </a:schemeClr>
                </a:solidFill>
                <a:effectLst/>
                <a:latin typeface="+mn-ea"/>
              </a:rPr>
              <a:t>表名</a:t>
            </a:r>
            <a:r>
              <a:rPr kumimoji="0" lang="en-US" altLang="zh-CN" sz="1200" i="0" u="none" strike="noStrike" cap="none" normalizeH="0" baseline="0" dirty="0">
                <a:ln>
                  <a:noFill/>
                </a:ln>
                <a:solidFill>
                  <a:schemeClr val="accent1">
                    <a:lumMod val="75000"/>
                  </a:schemeClr>
                </a:solidFill>
                <a:effectLst/>
                <a:latin typeface="+mn-ea"/>
              </a:rPr>
              <a:t> (  </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    </a:t>
            </a:r>
            <a:r>
              <a:rPr kumimoji="0" lang="en-US" altLang="zh-CN" sz="1200" i="0" u="none" strike="noStrike" cap="none" normalizeH="0" baseline="0" dirty="0" err="1">
                <a:ln>
                  <a:noFill/>
                </a:ln>
                <a:solidFill>
                  <a:schemeClr val="accent1">
                    <a:lumMod val="75000"/>
                  </a:schemeClr>
                </a:solidFill>
                <a:effectLst/>
                <a:latin typeface="+mn-ea"/>
              </a:rPr>
              <a:t>post_name</a:t>
            </a:r>
            <a:r>
              <a:rPr kumimoji="0" lang="en-US" altLang="zh-CN" sz="1200" i="0" u="none" strike="noStrike" cap="none" normalizeH="0" baseline="0" dirty="0">
                <a:ln>
                  <a:noFill/>
                </a:ln>
                <a:solidFill>
                  <a:schemeClr val="accent1">
                    <a:lumMod val="75000"/>
                  </a:schemeClr>
                </a:solidFill>
                <a:effectLst/>
                <a:latin typeface="+mn-ea"/>
              </a:rPr>
              <a:t>  </a:t>
            </a:r>
            <a:r>
              <a:rPr kumimoji="0" lang="en-US" altLang="zh-CN" sz="1200" i="0" u="none" strike="noStrike" cap="none" normalizeH="0" baseline="0" dirty="0">
                <a:ln>
                  <a:noFill/>
                </a:ln>
                <a:solidFill>
                  <a:schemeClr val="accent2">
                    <a:lumMod val="75000"/>
                  </a:schemeClr>
                </a:solidFill>
                <a:effectLst/>
                <a:latin typeface="+mn-ea"/>
              </a:rPr>
              <a:t>VARCHAR(16000) </a:t>
            </a:r>
            <a:r>
              <a:rPr kumimoji="0" lang="en-US" altLang="zh-CN" sz="1200" i="0" u="none" strike="noStrike" cap="none" normalizeH="0" baseline="0" dirty="0">
                <a:ln>
                  <a:noFill/>
                </a:ln>
                <a:solidFill>
                  <a:schemeClr val="accent1">
                    <a:lumMod val="75000"/>
                  </a:schemeClr>
                </a:solidFill>
                <a:effectLst/>
                <a:latin typeface="+mn-ea"/>
              </a:rPr>
              <a:t>NOT NULL, </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    post_name2  </a:t>
            </a:r>
            <a:r>
              <a:rPr kumimoji="0" lang="en-US" altLang="zh-CN" sz="1200" i="0" u="none" strike="noStrike" cap="none" normalizeH="0" baseline="0" dirty="0">
                <a:ln>
                  <a:noFill/>
                </a:ln>
                <a:solidFill>
                  <a:schemeClr val="accent2">
                    <a:lumMod val="75000"/>
                  </a:schemeClr>
                </a:solidFill>
                <a:effectLst/>
                <a:latin typeface="+mn-ea"/>
              </a:rPr>
              <a:t>VARCHAR(384) </a:t>
            </a:r>
            <a:r>
              <a:rPr kumimoji="0" lang="en-US" altLang="zh-CN" sz="1200" i="0" u="none" strike="noStrike" cap="none" normalizeH="0" baseline="0" dirty="0">
                <a:ln>
                  <a:noFill/>
                </a:ln>
                <a:solidFill>
                  <a:schemeClr val="accent1">
                    <a:lumMod val="75000"/>
                  </a:schemeClr>
                </a:solidFill>
                <a:effectLst/>
                <a:latin typeface="+mn-ea"/>
              </a:rPr>
              <a:t>NOT NULL  </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 ENGINE=INNODB CHARSET=utf8mb4;</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i="0" u="none" strike="noStrike" cap="none" normalizeH="0" baseline="0" dirty="0">
                <a:ln>
                  <a:noFill/>
                </a:ln>
                <a:solidFill>
                  <a:srgbClr val="FF0000"/>
                </a:solidFill>
                <a:effectLst/>
                <a:latin typeface="+mn-ea"/>
              </a:rPr>
              <a:t>错误代码： </a:t>
            </a:r>
            <a:r>
              <a:rPr kumimoji="0" lang="en-US" altLang="zh-CN" sz="1200" i="0" u="none" strike="noStrike" cap="none" normalizeH="0" baseline="0" dirty="0">
                <a:ln>
                  <a:noFill/>
                </a:ln>
                <a:solidFill>
                  <a:srgbClr val="FF0000"/>
                </a:solidFill>
                <a:effectLst/>
                <a:latin typeface="+mn-ea"/>
              </a:rPr>
              <a:t>1118</a:t>
            </a:r>
            <a:endParaRPr kumimoji="0" lang="en-US" altLang="zh-CN" sz="1200"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rgbClr val="FF0000"/>
                </a:solidFill>
                <a:effectLst/>
                <a:latin typeface="+mn-ea"/>
              </a:rPr>
              <a:t>Row size too large. The maximum row size for the used table type, not counting BLOBs, is 65535. This includes storage overhead, check the manual. You have to change some columns to TEXT or BLOBs</a:t>
            </a:r>
            <a:endParaRPr kumimoji="0" lang="en-US" altLang="zh-CN" sz="1200" i="0" u="none" strike="noStrike" cap="none" normalizeH="0" baseline="0" dirty="0">
              <a:ln>
                <a:noFill/>
              </a:ln>
              <a:solidFill>
                <a:srgbClr val="FF0000"/>
              </a:solidFill>
              <a:effectLst/>
              <a:latin typeface="+mn-ea"/>
            </a:endParaRPr>
          </a:p>
        </p:txBody>
      </p:sp>
      <p:sp>
        <p:nvSpPr>
          <p:cNvPr id="23" name="文本框 22"/>
          <p:cNvSpPr txBox="1"/>
          <p:nvPr/>
        </p:nvSpPr>
        <p:spPr>
          <a:xfrm>
            <a:off x="971550" y="5179830"/>
            <a:ext cx="9559925" cy="461665"/>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解决：</a:t>
            </a:r>
            <a:r>
              <a:rPr lang="zh-CN" altLang="en-US" sz="1200" dirty="0">
                <a:latin typeface="+mn-ea"/>
              </a:rPr>
              <a:t>在</a:t>
            </a:r>
            <a:r>
              <a:rPr lang="en-US" altLang="zh-CN" sz="1200" dirty="0">
                <a:latin typeface="+mn-ea"/>
              </a:rPr>
              <a:t>MySQL</a:t>
            </a:r>
            <a:r>
              <a:rPr lang="zh-CN" altLang="en-US" sz="1200" dirty="0">
                <a:latin typeface="+mn-ea"/>
              </a:rPr>
              <a:t>的设定中，单行数据最大能存储</a:t>
            </a:r>
            <a:r>
              <a:rPr lang="en-US" altLang="zh-CN" sz="1200" dirty="0">
                <a:latin typeface="+mn-ea"/>
              </a:rPr>
              <a:t>65535</a:t>
            </a:r>
            <a:r>
              <a:rPr lang="zh-CN" altLang="en-US" sz="1200" dirty="0">
                <a:latin typeface="+mn-ea"/>
              </a:rPr>
              <a:t>字节数据，但是</a:t>
            </a:r>
            <a:r>
              <a:rPr lang="en-US" altLang="zh-CN" sz="1200" b="1" dirty="0">
                <a:solidFill>
                  <a:srgbClr val="F13400"/>
                </a:solidFill>
                <a:latin typeface="+mn-ea"/>
              </a:rPr>
              <a:t>TEXT</a:t>
            </a:r>
            <a:r>
              <a:rPr lang="zh-CN" altLang="en-US" sz="1200" b="1" dirty="0">
                <a:solidFill>
                  <a:srgbClr val="F13400"/>
                </a:solidFill>
                <a:latin typeface="+mn-ea"/>
              </a:rPr>
              <a:t>和</a:t>
            </a:r>
            <a:r>
              <a:rPr lang="en-US" altLang="zh-CN" sz="1200" b="1" dirty="0">
                <a:solidFill>
                  <a:srgbClr val="F13400"/>
                </a:solidFill>
                <a:latin typeface="+mn-ea"/>
              </a:rPr>
              <a:t>BLOB</a:t>
            </a:r>
            <a:r>
              <a:rPr lang="zh-CN" altLang="en-US" sz="1200" dirty="0">
                <a:latin typeface="+mn-ea"/>
              </a:rPr>
              <a:t>类型不计算，他们属于额外存储！</a:t>
            </a:r>
            <a:endParaRPr lang="en-US" altLang="zh-CN" sz="1200" dirty="0">
              <a:latin typeface="+mn-ea"/>
            </a:endParaRPr>
          </a:p>
          <a:p>
            <a:pPr eaLnBrk="0" fontAlgn="base" hangingPunct="0">
              <a:spcBef>
                <a:spcPct val="0"/>
              </a:spcBef>
              <a:spcAft>
                <a:spcPct val="0"/>
              </a:spcAft>
            </a:pPr>
            <a:r>
              <a:rPr lang="en-US" altLang="zh-CN" sz="1200" dirty="0">
                <a:latin typeface="+mn-ea"/>
              </a:rPr>
              <a:t>           </a:t>
            </a:r>
            <a:r>
              <a:rPr lang="zh-CN" altLang="en-US" sz="1200" dirty="0">
                <a:latin typeface="+mn-ea"/>
              </a:rPr>
              <a:t>这种场景可以使用</a:t>
            </a:r>
            <a:r>
              <a:rPr lang="en-US" altLang="zh-CN" sz="1200" dirty="0">
                <a:latin typeface="+mn-ea"/>
              </a:rPr>
              <a:t>TEXT</a:t>
            </a:r>
            <a:r>
              <a:rPr lang="zh-CN" altLang="en-US" sz="1200" dirty="0">
                <a:latin typeface="+mn-ea"/>
              </a:rPr>
              <a:t>进行某列类型替换即可！</a:t>
            </a:r>
            <a:endParaRPr lang="en-US" altLang="zh-CN" sz="1200" dirty="0">
              <a:latin typeface="+mn-ea"/>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7" y="938213"/>
            <a:ext cx="3414861"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表管理：数据类型（文本类型）</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文本框 19"/>
          <p:cNvSpPr txBox="1"/>
          <p:nvPr/>
        </p:nvSpPr>
        <p:spPr>
          <a:xfrm>
            <a:off x="846138" y="3887035"/>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示例：</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22" name="矩形 21"/>
          <p:cNvSpPr/>
          <p:nvPr/>
        </p:nvSpPr>
        <p:spPr>
          <a:xfrm>
            <a:off x="1382948" y="3954512"/>
            <a:ext cx="6837128" cy="680863"/>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CREATE TABLE </a:t>
            </a:r>
            <a:r>
              <a:rPr kumimoji="0" lang="zh-CN" altLang="en-US" sz="1200" i="0" u="none" strike="noStrike" cap="none" normalizeH="0" baseline="0" dirty="0">
                <a:ln>
                  <a:noFill/>
                </a:ln>
                <a:solidFill>
                  <a:schemeClr val="accent1">
                    <a:lumMod val="75000"/>
                  </a:schemeClr>
                </a:solidFill>
                <a:effectLst/>
                <a:latin typeface="+mn-ea"/>
              </a:rPr>
              <a:t>表名</a:t>
            </a:r>
            <a:r>
              <a:rPr kumimoji="0" lang="en-US" altLang="zh-CN" sz="1200" i="0" u="none" strike="noStrike" cap="none" normalizeH="0" baseline="0" dirty="0">
                <a:ln>
                  <a:noFill/>
                </a:ln>
                <a:solidFill>
                  <a:schemeClr val="accent1">
                    <a:lumMod val="75000"/>
                  </a:schemeClr>
                </a:solidFill>
                <a:effectLst/>
                <a:latin typeface="+mn-ea"/>
              </a:rPr>
              <a:t>(</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      </a:t>
            </a:r>
            <a:r>
              <a:rPr kumimoji="0" lang="en-US" altLang="zh-CN" sz="1200" i="0" u="none" strike="noStrike" cap="none" normalizeH="0" baseline="0" dirty="0" err="1">
                <a:ln>
                  <a:noFill/>
                </a:ln>
                <a:solidFill>
                  <a:schemeClr val="accent1">
                    <a:lumMod val="75000"/>
                  </a:schemeClr>
                </a:solidFill>
                <a:effectLst/>
                <a:latin typeface="+mn-ea"/>
              </a:rPr>
              <a:t>tx</a:t>
            </a:r>
            <a:r>
              <a:rPr kumimoji="0" lang="en-US" altLang="zh-CN" sz="1200" i="0" u="none" strike="noStrike" cap="none" normalizeH="0" baseline="0" dirty="0">
                <a:ln>
                  <a:noFill/>
                </a:ln>
                <a:solidFill>
                  <a:schemeClr val="accent1">
                    <a:lumMod val="75000"/>
                  </a:schemeClr>
                </a:solidFill>
                <a:effectLst/>
                <a:latin typeface="+mn-ea"/>
              </a:rPr>
              <a:t> TEXT</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a:t>
            </a:r>
            <a:endParaRPr kumimoji="0" lang="en-US" altLang="zh-CN" sz="1200" i="0" u="none" strike="noStrike" cap="none" normalizeH="0" baseline="0" dirty="0">
              <a:ln>
                <a:noFill/>
              </a:ln>
              <a:solidFill>
                <a:schemeClr val="accent1">
                  <a:lumMod val="75000"/>
                </a:schemeClr>
              </a:solidFill>
              <a:effectLst/>
              <a:latin typeface="+mn-ea"/>
            </a:endParaRPr>
          </a:p>
        </p:txBody>
      </p:sp>
      <p:sp>
        <p:nvSpPr>
          <p:cNvPr id="23" name="文本框 22"/>
          <p:cNvSpPr txBox="1"/>
          <p:nvPr/>
        </p:nvSpPr>
        <p:spPr>
          <a:xfrm>
            <a:off x="702321" y="5180770"/>
            <a:ext cx="9847558" cy="954107"/>
          </a:xfrm>
          <a:prstGeom prst="rect">
            <a:avLst/>
          </a:prstGeom>
          <a:noFill/>
        </p:spPr>
        <p:txBody>
          <a:bodyPr wrap="square">
            <a:spAutoFit/>
          </a:bodyPr>
          <a:lstStyle/>
          <a:p>
            <a:pPr eaLnBrk="0" fontAlgn="base" hangingPunct="0">
              <a:spcBef>
                <a:spcPct val="0"/>
              </a:spcBef>
              <a:spcAft>
                <a:spcPct val="0"/>
              </a:spcAft>
            </a:pPr>
            <a:r>
              <a:rPr lang="zh-CN" altLang="en-US" sz="1400" b="1" dirty="0">
                <a:latin typeface="+mn-ea"/>
              </a:rPr>
              <a:t>开发经验：</a:t>
            </a:r>
            <a:endParaRPr lang="en-US" altLang="zh-CN" sz="1400" b="1" dirty="0">
              <a:latin typeface="+mn-ea"/>
            </a:endParaRPr>
          </a:p>
          <a:p>
            <a:pPr eaLnBrk="0" fontAlgn="base" hangingPunct="0">
              <a:spcBef>
                <a:spcPct val="0"/>
              </a:spcBef>
              <a:spcAft>
                <a:spcPct val="0"/>
              </a:spcAft>
            </a:pPr>
            <a:r>
              <a:rPr lang="zh-CN" altLang="en-US" sz="1400" dirty="0">
                <a:solidFill>
                  <a:srgbClr val="FF0000"/>
                </a:solidFill>
                <a:latin typeface="+mn-ea"/>
              </a:rPr>
              <a:t>   短文本，固定长度使用</a:t>
            </a:r>
            <a:r>
              <a:rPr lang="en-US" altLang="zh-CN" sz="1400" dirty="0">
                <a:solidFill>
                  <a:srgbClr val="FF0000"/>
                </a:solidFill>
                <a:latin typeface="+mn-ea"/>
              </a:rPr>
              <a:t>char         </a:t>
            </a:r>
            <a:r>
              <a:rPr lang="zh-CN" altLang="en-US" sz="1400" dirty="0">
                <a:solidFill>
                  <a:srgbClr val="FF0000"/>
                </a:solidFill>
                <a:latin typeface="+mn-ea"/>
              </a:rPr>
              <a:t>例如：性别，手机号</a:t>
            </a:r>
            <a:endParaRPr lang="en-US" altLang="zh-CN" sz="1400" dirty="0">
              <a:solidFill>
                <a:srgbClr val="FF0000"/>
              </a:solidFill>
              <a:latin typeface="+mn-ea"/>
            </a:endParaRPr>
          </a:p>
          <a:p>
            <a:pPr eaLnBrk="0" fontAlgn="base" hangingPunct="0">
              <a:spcBef>
                <a:spcPct val="0"/>
              </a:spcBef>
              <a:spcAft>
                <a:spcPct val="0"/>
              </a:spcAft>
            </a:pPr>
            <a:r>
              <a:rPr lang="en-US" altLang="zh-CN" sz="1400" dirty="0">
                <a:solidFill>
                  <a:srgbClr val="FF0000"/>
                </a:solidFill>
                <a:latin typeface="+mn-ea"/>
              </a:rPr>
              <a:t>   </a:t>
            </a:r>
            <a:r>
              <a:rPr lang="zh-CN" altLang="en-US" sz="1400" dirty="0">
                <a:solidFill>
                  <a:srgbClr val="FF0000"/>
                </a:solidFill>
                <a:latin typeface="+mn-ea"/>
              </a:rPr>
              <a:t>短文本，非固定长度使用</a:t>
            </a:r>
            <a:r>
              <a:rPr lang="en-US" altLang="zh-CN" sz="1400" dirty="0">
                <a:solidFill>
                  <a:srgbClr val="FF0000"/>
                </a:solidFill>
                <a:latin typeface="+mn-ea"/>
              </a:rPr>
              <a:t>varchar </a:t>
            </a:r>
            <a:r>
              <a:rPr lang="zh-CN" altLang="en-US" sz="1400" dirty="0">
                <a:solidFill>
                  <a:srgbClr val="FF0000"/>
                </a:solidFill>
                <a:latin typeface="+mn-ea"/>
              </a:rPr>
              <a:t>例如：姓名，地址</a:t>
            </a:r>
            <a:endParaRPr lang="en-US" altLang="zh-CN" sz="1400" dirty="0">
              <a:solidFill>
                <a:srgbClr val="FF0000"/>
              </a:solidFill>
              <a:latin typeface="+mn-ea"/>
            </a:endParaRPr>
          </a:p>
          <a:p>
            <a:pPr eaLnBrk="0" fontAlgn="base" hangingPunct="0">
              <a:spcBef>
                <a:spcPct val="0"/>
              </a:spcBef>
              <a:spcAft>
                <a:spcPct val="0"/>
              </a:spcAft>
            </a:pPr>
            <a:r>
              <a:rPr lang="en-US" altLang="zh-CN" sz="1400" dirty="0">
                <a:solidFill>
                  <a:srgbClr val="FF0000"/>
                </a:solidFill>
                <a:latin typeface="+mn-ea"/>
              </a:rPr>
              <a:t>   </a:t>
            </a:r>
            <a:r>
              <a:rPr lang="zh-CN" altLang="en-US" sz="1400" dirty="0">
                <a:solidFill>
                  <a:srgbClr val="FF0000"/>
                </a:solidFill>
                <a:latin typeface="+mn-ea"/>
              </a:rPr>
              <a:t>大文本，建议存储到文本文件，使用</a:t>
            </a:r>
            <a:r>
              <a:rPr lang="en-US" altLang="zh-CN" sz="1400" dirty="0">
                <a:solidFill>
                  <a:srgbClr val="FF0000"/>
                </a:solidFill>
                <a:latin typeface="+mn-ea"/>
              </a:rPr>
              <a:t>varchar</a:t>
            </a:r>
            <a:r>
              <a:rPr lang="zh-CN" altLang="en-US" sz="1400" dirty="0">
                <a:solidFill>
                  <a:srgbClr val="FF0000"/>
                </a:solidFill>
                <a:latin typeface="+mn-ea"/>
              </a:rPr>
              <a:t>记录文件地址，不使用</a:t>
            </a:r>
            <a:r>
              <a:rPr lang="en-US" altLang="zh-CN" sz="1400" dirty="0">
                <a:solidFill>
                  <a:srgbClr val="FF0000"/>
                </a:solidFill>
                <a:latin typeface="+mn-ea"/>
              </a:rPr>
              <a:t>TEXT</a:t>
            </a:r>
            <a:r>
              <a:rPr lang="zh-CN" altLang="en-US" sz="1400" dirty="0">
                <a:solidFill>
                  <a:srgbClr val="FF0000"/>
                </a:solidFill>
                <a:latin typeface="+mn-ea"/>
              </a:rPr>
              <a:t>，直接存储大文本，他性能非常较差！</a:t>
            </a:r>
            <a:endParaRPr lang="en-US" altLang="zh-CN" sz="1400" dirty="0">
              <a:solidFill>
                <a:srgbClr val="FF0000"/>
              </a:solidFill>
              <a:latin typeface="+mn-ea"/>
            </a:endParaRPr>
          </a:p>
        </p:txBody>
      </p:sp>
      <p:graphicFrame>
        <p:nvGraphicFramePr>
          <p:cNvPr id="7" name="表格 6"/>
          <p:cNvGraphicFramePr>
            <a:graphicFrameLocks noGrp="1"/>
          </p:cNvGraphicFramePr>
          <p:nvPr/>
        </p:nvGraphicFramePr>
        <p:xfrm>
          <a:off x="971550" y="1860265"/>
          <a:ext cx="8010525" cy="1883060"/>
        </p:xfrm>
        <a:graphic>
          <a:graphicData uri="http://schemas.openxmlformats.org/drawingml/2006/table">
            <a:tbl>
              <a:tblPr>
                <a:tableStyleId>{D7AC3CCA-C797-4891-BE02-D94E43425B78}</a:tableStyleId>
              </a:tblPr>
              <a:tblGrid>
                <a:gridCol w="1602105"/>
                <a:gridCol w="1703070"/>
                <a:gridCol w="1009650"/>
                <a:gridCol w="1752600"/>
                <a:gridCol w="1943100"/>
              </a:tblGrid>
              <a:tr h="293911">
                <a:tc>
                  <a:txBody>
                    <a:bodyPr/>
                    <a:lstStyle/>
                    <a:p>
                      <a:pPr algn="l"/>
                      <a:r>
                        <a:rPr lang="zh-CN" altLang="en-US" sz="1200" b="1" dirty="0">
                          <a:effectLst/>
                        </a:rPr>
                        <a:t>文本字符串类型</a:t>
                      </a:r>
                      <a:endParaRPr lang="zh-CN" altLang="en-US" sz="1200" b="1" dirty="0">
                        <a:effectLst/>
                        <a:latin typeface="+mn-ea"/>
                        <a:ea typeface="+mn-ea"/>
                      </a:endParaRPr>
                    </a:p>
                  </a:txBody>
                  <a:tcPr marL="123825" marR="123825" marT="57150" marB="57150" anchor="ctr"/>
                </a:tc>
                <a:tc>
                  <a:txBody>
                    <a:bodyPr/>
                    <a:lstStyle/>
                    <a:p>
                      <a:pPr algn="l"/>
                      <a:r>
                        <a:rPr lang="zh-CN" altLang="en-US" sz="1200" b="1">
                          <a:effectLst/>
                        </a:rPr>
                        <a:t>特点</a:t>
                      </a:r>
                      <a:endParaRPr lang="zh-CN" altLang="en-US" sz="1200" b="1">
                        <a:effectLst/>
                        <a:latin typeface="+mn-ea"/>
                        <a:ea typeface="+mn-ea"/>
                      </a:endParaRPr>
                    </a:p>
                  </a:txBody>
                  <a:tcPr marL="123825" marR="123825" marT="57150" marB="57150" anchor="ctr"/>
                </a:tc>
                <a:tc>
                  <a:txBody>
                    <a:bodyPr/>
                    <a:lstStyle/>
                    <a:p>
                      <a:pPr algn="l"/>
                      <a:r>
                        <a:rPr lang="zh-CN" altLang="en-US" sz="1200" b="1" dirty="0">
                          <a:effectLst/>
                        </a:rPr>
                        <a:t>长度</a:t>
                      </a:r>
                      <a:r>
                        <a:rPr lang="en-US" altLang="zh-CN" sz="1200" b="1" dirty="0">
                          <a:effectLst/>
                        </a:rPr>
                        <a:t>(</a:t>
                      </a:r>
                      <a:r>
                        <a:rPr lang="zh-CN" altLang="en-US" sz="1200" b="1" dirty="0">
                          <a:effectLst/>
                        </a:rPr>
                        <a:t>字符</a:t>
                      </a:r>
                      <a:r>
                        <a:rPr lang="en-US" altLang="zh-CN" sz="1200" b="1" dirty="0">
                          <a:effectLst/>
                        </a:rPr>
                        <a:t>)</a:t>
                      </a:r>
                      <a:endParaRPr lang="zh-CN" altLang="en-US" sz="1200" b="1" dirty="0">
                        <a:effectLst/>
                        <a:latin typeface="+mn-ea"/>
                        <a:ea typeface="+mn-ea"/>
                      </a:endParaRPr>
                    </a:p>
                  </a:txBody>
                  <a:tcPr marL="123825" marR="123825" marT="57150" marB="57150" anchor="ctr"/>
                </a:tc>
                <a:tc>
                  <a:txBody>
                    <a:bodyPr/>
                    <a:lstStyle/>
                    <a:p>
                      <a:pPr algn="l"/>
                      <a:r>
                        <a:rPr lang="zh-CN" altLang="en-US" sz="1200" b="1" dirty="0">
                          <a:effectLst/>
                        </a:rPr>
                        <a:t>存储范围（字节）</a:t>
                      </a:r>
                      <a:endParaRPr lang="zh-CN" altLang="en-US" sz="1200" b="1" dirty="0">
                        <a:effectLst/>
                        <a:latin typeface="+mn-ea"/>
                        <a:ea typeface="+mn-ea"/>
                      </a:endParaRPr>
                    </a:p>
                  </a:txBody>
                  <a:tcPr marL="123825" marR="123825" marT="57150" marB="57150" anchor="ctr"/>
                </a:tc>
                <a:tc>
                  <a:txBody>
                    <a:bodyPr/>
                    <a:lstStyle/>
                    <a:p>
                      <a:pPr algn="l"/>
                      <a:r>
                        <a:rPr lang="zh-CN" altLang="en-US" sz="1200" b="1">
                          <a:effectLst/>
                        </a:rPr>
                        <a:t>占用的存储空间</a:t>
                      </a:r>
                      <a:endParaRPr lang="zh-CN" altLang="en-US" sz="1200" b="1">
                        <a:effectLst/>
                        <a:latin typeface="+mn-ea"/>
                        <a:ea typeface="+mn-ea"/>
                      </a:endParaRPr>
                    </a:p>
                  </a:txBody>
                  <a:tcPr marL="123825" marR="123825" marT="57150" marB="57150" anchor="ctr"/>
                </a:tc>
              </a:tr>
              <a:tr h="404780">
                <a:tc>
                  <a:txBody>
                    <a:bodyPr/>
                    <a:lstStyle/>
                    <a:p>
                      <a:pPr algn="l"/>
                      <a:r>
                        <a:rPr lang="en-US" sz="1200" dirty="0">
                          <a:effectLst/>
                        </a:rPr>
                        <a:t>TINYTEXT</a:t>
                      </a:r>
                      <a:endParaRPr lang="en-US" sz="1200" dirty="0">
                        <a:effectLst/>
                        <a:latin typeface="+mn-ea"/>
                        <a:ea typeface="+mn-ea"/>
                      </a:endParaRPr>
                    </a:p>
                  </a:txBody>
                  <a:tcPr marL="123825" marR="123825" marT="57150" marB="57150" anchor="ctr"/>
                </a:tc>
                <a:tc>
                  <a:txBody>
                    <a:bodyPr/>
                    <a:lstStyle/>
                    <a:p>
                      <a:pPr algn="l"/>
                      <a:r>
                        <a:rPr lang="zh-CN" altLang="en-US" sz="1200" dirty="0">
                          <a:effectLst/>
                        </a:rPr>
                        <a:t>小文本、可变长度</a:t>
                      </a:r>
                      <a:endParaRPr lang="zh-CN" altLang="en-US" sz="1200" dirty="0">
                        <a:effectLst/>
                        <a:latin typeface="+mn-ea"/>
                        <a:ea typeface="+mn-ea"/>
                      </a:endParaRPr>
                    </a:p>
                  </a:txBody>
                  <a:tcPr marL="123825" marR="123825" marT="57150" marB="57150" anchor="ctr"/>
                </a:tc>
                <a:tc>
                  <a:txBody>
                    <a:bodyPr/>
                    <a:lstStyle/>
                    <a:p>
                      <a:pPr algn="l"/>
                      <a:r>
                        <a:rPr lang="en-US" sz="1200">
                          <a:effectLst/>
                        </a:rPr>
                        <a:t>L</a:t>
                      </a:r>
                      <a:endParaRPr lang="en-US" sz="1200">
                        <a:effectLst/>
                        <a:latin typeface="+mn-ea"/>
                        <a:ea typeface="+mn-ea"/>
                      </a:endParaRPr>
                    </a:p>
                  </a:txBody>
                  <a:tcPr marL="123825" marR="123825" marT="57150" marB="57150" anchor="ctr"/>
                </a:tc>
                <a:tc>
                  <a:txBody>
                    <a:bodyPr/>
                    <a:lstStyle/>
                    <a:p>
                      <a:pPr algn="l"/>
                      <a:r>
                        <a:rPr lang="en-US" sz="1200" dirty="0">
                          <a:effectLst/>
                        </a:rPr>
                        <a:t>0 &lt;= </a:t>
                      </a:r>
                      <a:r>
                        <a:rPr lang="en-US" altLang="zh-CN" sz="1200" dirty="0">
                          <a:effectLst/>
                        </a:rPr>
                        <a:t>x</a:t>
                      </a:r>
                      <a:r>
                        <a:rPr lang="en-US" sz="1200" dirty="0">
                          <a:effectLst/>
                        </a:rPr>
                        <a:t> &lt;= 255</a:t>
                      </a:r>
                      <a:endParaRPr lang="en-US" sz="1200" dirty="0">
                        <a:effectLst/>
                        <a:latin typeface="+mn-ea"/>
                        <a:ea typeface="+mn-ea"/>
                      </a:endParaRPr>
                    </a:p>
                  </a:txBody>
                  <a:tcPr marL="123825" marR="123825" marT="57150" marB="57150" anchor="ctr"/>
                </a:tc>
                <a:tc>
                  <a:txBody>
                    <a:bodyPr/>
                    <a:lstStyle/>
                    <a:p>
                      <a:pPr algn="l"/>
                      <a:r>
                        <a:rPr lang="en-US" sz="1200" dirty="0">
                          <a:effectLst/>
                        </a:rPr>
                        <a:t>L + 2 </a:t>
                      </a:r>
                      <a:r>
                        <a:rPr lang="zh-CN" altLang="en-US" sz="1200" dirty="0">
                          <a:effectLst/>
                        </a:rPr>
                        <a:t>个字节</a:t>
                      </a:r>
                      <a:endParaRPr lang="zh-CN" altLang="en-US" sz="1200" dirty="0">
                        <a:effectLst/>
                        <a:latin typeface="+mn-ea"/>
                        <a:ea typeface="+mn-ea"/>
                      </a:endParaRPr>
                    </a:p>
                  </a:txBody>
                  <a:tcPr marL="123825" marR="123825" marT="57150" marB="57150" anchor="ctr"/>
                </a:tc>
              </a:tr>
              <a:tr h="377731">
                <a:tc>
                  <a:txBody>
                    <a:bodyPr/>
                    <a:lstStyle/>
                    <a:p>
                      <a:pPr algn="l"/>
                      <a:r>
                        <a:rPr lang="en-US" sz="1200">
                          <a:effectLst/>
                        </a:rPr>
                        <a:t>TEXT</a:t>
                      </a:r>
                      <a:endParaRPr lang="en-US" sz="1200">
                        <a:effectLst/>
                        <a:latin typeface="+mn-ea"/>
                        <a:ea typeface="+mn-ea"/>
                      </a:endParaRPr>
                    </a:p>
                  </a:txBody>
                  <a:tcPr marL="123825" marR="123825" marT="57150" marB="57150" anchor="ctr"/>
                </a:tc>
                <a:tc>
                  <a:txBody>
                    <a:bodyPr/>
                    <a:lstStyle/>
                    <a:p>
                      <a:pPr algn="l"/>
                      <a:r>
                        <a:rPr lang="zh-CN" altLang="en-US" sz="1200" dirty="0">
                          <a:effectLst/>
                        </a:rPr>
                        <a:t>文本、可变长度</a:t>
                      </a:r>
                      <a:endParaRPr lang="zh-CN" altLang="en-US" sz="1200" dirty="0">
                        <a:effectLst/>
                        <a:latin typeface="+mn-ea"/>
                        <a:ea typeface="+mn-ea"/>
                      </a:endParaRPr>
                    </a:p>
                  </a:txBody>
                  <a:tcPr marL="123825" marR="123825" marT="57150" marB="57150" anchor="ctr"/>
                </a:tc>
                <a:tc>
                  <a:txBody>
                    <a:bodyPr/>
                    <a:lstStyle/>
                    <a:p>
                      <a:pPr algn="l"/>
                      <a:r>
                        <a:rPr lang="en-US" sz="1200" dirty="0">
                          <a:effectLst/>
                        </a:rPr>
                        <a:t>L</a:t>
                      </a:r>
                      <a:endParaRPr lang="en-US" sz="1200" dirty="0">
                        <a:effectLst/>
                        <a:latin typeface="+mn-ea"/>
                        <a:ea typeface="+mn-ea"/>
                      </a:endParaRPr>
                    </a:p>
                  </a:txBody>
                  <a:tcPr marL="123825" marR="123825" marT="57150" marB="57150" anchor="ctr"/>
                </a:tc>
                <a:tc>
                  <a:txBody>
                    <a:bodyPr/>
                    <a:lstStyle/>
                    <a:p>
                      <a:pPr algn="l"/>
                      <a:r>
                        <a:rPr lang="en-US" sz="1200" dirty="0">
                          <a:effectLst/>
                        </a:rPr>
                        <a:t>0 &lt;= x &lt;= 65535</a:t>
                      </a:r>
                      <a:endParaRPr lang="en-US" sz="1200" dirty="0">
                        <a:effectLst/>
                        <a:latin typeface="+mn-ea"/>
                        <a:ea typeface="+mn-ea"/>
                      </a:endParaRPr>
                    </a:p>
                  </a:txBody>
                  <a:tcPr marL="123825" marR="123825" marT="57150" marB="57150" anchor="ctr"/>
                </a:tc>
                <a:tc>
                  <a:txBody>
                    <a:bodyPr/>
                    <a:lstStyle/>
                    <a:p>
                      <a:pPr algn="l"/>
                      <a:r>
                        <a:rPr lang="en-US" sz="1200" dirty="0">
                          <a:effectLst/>
                        </a:rPr>
                        <a:t>L + 2 </a:t>
                      </a:r>
                      <a:r>
                        <a:rPr lang="zh-CN" altLang="en-US" sz="1200" dirty="0">
                          <a:effectLst/>
                        </a:rPr>
                        <a:t>个字节</a:t>
                      </a:r>
                      <a:endParaRPr lang="zh-CN" altLang="en-US" sz="1200" dirty="0">
                        <a:effectLst/>
                        <a:latin typeface="+mn-ea"/>
                        <a:ea typeface="+mn-ea"/>
                      </a:endParaRPr>
                    </a:p>
                  </a:txBody>
                  <a:tcPr marL="123825" marR="123825" marT="57150" marB="57150" anchor="ctr"/>
                </a:tc>
              </a:tr>
              <a:tr h="384269">
                <a:tc>
                  <a:txBody>
                    <a:bodyPr/>
                    <a:lstStyle/>
                    <a:p>
                      <a:pPr algn="l"/>
                      <a:r>
                        <a:rPr lang="en-US" sz="1200">
                          <a:effectLst/>
                        </a:rPr>
                        <a:t>MEDIUMTEXT</a:t>
                      </a:r>
                      <a:endParaRPr lang="en-US" sz="1200">
                        <a:effectLst/>
                        <a:latin typeface="+mn-ea"/>
                        <a:ea typeface="+mn-ea"/>
                      </a:endParaRPr>
                    </a:p>
                  </a:txBody>
                  <a:tcPr marL="123825" marR="123825" marT="57150" marB="57150" anchor="ctr"/>
                </a:tc>
                <a:tc>
                  <a:txBody>
                    <a:bodyPr/>
                    <a:lstStyle/>
                    <a:p>
                      <a:pPr algn="l"/>
                      <a:r>
                        <a:rPr lang="zh-CN" altLang="en-US" sz="1200">
                          <a:effectLst/>
                        </a:rPr>
                        <a:t>中等文本、可变长度</a:t>
                      </a:r>
                      <a:endParaRPr lang="zh-CN" altLang="en-US" sz="1200">
                        <a:effectLst/>
                        <a:latin typeface="+mn-ea"/>
                        <a:ea typeface="+mn-ea"/>
                      </a:endParaRPr>
                    </a:p>
                  </a:txBody>
                  <a:tcPr marL="123825" marR="123825" marT="57150" marB="57150" anchor="ctr"/>
                </a:tc>
                <a:tc>
                  <a:txBody>
                    <a:bodyPr/>
                    <a:lstStyle/>
                    <a:p>
                      <a:pPr algn="l"/>
                      <a:r>
                        <a:rPr lang="en-US" sz="1200">
                          <a:effectLst/>
                        </a:rPr>
                        <a:t>L</a:t>
                      </a:r>
                      <a:endParaRPr lang="en-US" sz="1200">
                        <a:effectLst/>
                        <a:latin typeface="+mn-ea"/>
                        <a:ea typeface="+mn-ea"/>
                      </a:endParaRPr>
                    </a:p>
                  </a:txBody>
                  <a:tcPr marL="123825" marR="123825" marT="57150" marB="57150" anchor="ctr"/>
                </a:tc>
                <a:tc>
                  <a:txBody>
                    <a:bodyPr/>
                    <a:lstStyle/>
                    <a:p>
                      <a:pPr algn="l"/>
                      <a:r>
                        <a:rPr lang="en-US" sz="1200" dirty="0">
                          <a:effectLst/>
                        </a:rPr>
                        <a:t>0 &lt;= x &lt;= 16777215</a:t>
                      </a:r>
                      <a:endParaRPr lang="en-US" sz="1200" dirty="0">
                        <a:effectLst/>
                        <a:latin typeface="+mn-ea"/>
                        <a:ea typeface="+mn-ea"/>
                      </a:endParaRPr>
                    </a:p>
                  </a:txBody>
                  <a:tcPr marL="123825" marR="123825" marT="57150" marB="57150" anchor="ctr"/>
                </a:tc>
                <a:tc>
                  <a:txBody>
                    <a:bodyPr/>
                    <a:lstStyle/>
                    <a:p>
                      <a:pPr algn="l"/>
                      <a:r>
                        <a:rPr lang="en-US" sz="1200" dirty="0">
                          <a:effectLst/>
                        </a:rPr>
                        <a:t>L + 3 </a:t>
                      </a:r>
                      <a:r>
                        <a:rPr lang="zh-CN" altLang="en-US" sz="1200" dirty="0">
                          <a:effectLst/>
                        </a:rPr>
                        <a:t>个字节</a:t>
                      </a:r>
                      <a:endParaRPr lang="zh-CN" altLang="en-US" sz="1200" dirty="0">
                        <a:effectLst/>
                        <a:latin typeface="+mn-ea"/>
                        <a:ea typeface="+mn-ea"/>
                      </a:endParaRPr>
                    </a:p>
                  </a:txBody>
                  <a:tcPr marL="123825" marR="123825" marT="57150" marB="57150" anchor="ctr"/>
                </a:tc>
              </a:tr>
              <a:tr h="419100">
                <a:tc>
                  <a:txBody>
                    <a:bodyPr/>
                    <a:lstStyle/>
                    <a:p>
                      <a:pPr algn="l"/>
                      <a:r>
                        <a:rPr lang="en-US" sz="1200">
                          <a:effectLst/>
                        </a:rPr>
                        <a:t>LONGTEXT</a:t>
                      </a:r>
                      <a:endParaRPr lang="en-US" sz="1200">
                        <a:effectLst/>
                        <a:latin typeface="+mn-ea"/>
                        <a:ea typeface="+mn-ea"/>
                      </a:endParaRPr>
                    </a:p>
                  </a:txBody>
                  <a:tcPr marL="123825" marR="123825" marT="57150" marB="57150" anchor="ctr"/>
                </a:tc>
                <a:tc>
                  <a:txBody>
                    <a:bodyPr/>
                    <a:lstStyle/>
                    <a:p>
                      <a:pPr algn="l"/>
                      <a:r>
                        <a:rPr lang="zh-CN" altLang="en-US" sz="1200">
                          <a:effectLst/>
                        </a:rPr>
                        <a:t>大文本、可变长度</a:t>
                      </a:r>
                      <a:endParaRPr lang="zh-CN" altLang="en-US" sz="1200">
                        <a:effectLst/>
                        <a:latin typeface="+mn-ea"/>
                        <a:ea typeface="+mn-ea"/>
                      </a:endParaRPr>
                    </a:p>
                  </a:txBody>
                  <a:tcPr marL="123825" marR="123825" marT="57150" marB="57150" anchor="ctr"/>
                </a:tc>
                <a:tc>
                  <a:txBody>
                    <a:bodyPr/>
                    <a:lstStyle/>
                    <a:p>
                      <a:pPr algn="l"/>
                      <a:r>
                        <a:rPr lang="en-US" sz="1200">
                          <a:effectLst/>
                        </a:rPr>
                        <a:t>L</a:t>
                      </a:r>
                      <a:endParaRPr lang="en-US" sz="1200">
                        <a:effectLst/>
                        <a:latin typeface="+mn-ea"/>
                        <a:ea typeface="+mn-ea"/>
                      </a:endParaRPr>
                    </a:p>
                  </a:txBody>
                  <a:tcPr marL="123825" marR="123825" marT="57150" marB="57150" anchor="ctr"/>
                </a:tc>
                <a:tc>
                  <a:txBody>
                    <a:bodyPr/>
                    <a:lstStyle/>
                    <a:p>
                      <a:pPr algn="l"/>
                      <a:r>
                        <a:rPr lang="en-US" altLang="zh-CN" sz="1200" dirty="0">
                          <a:effectLst/>
                        </a:rPr>
                        <a:t>0 &lt;= x&lt;= 4294967295</a:t>
                      </a:r>
                      <a:endParaRPr lang="zh-CN" altLang="en-US" sz="1200" dirty="0">
                        <a:effectLst/>
                        <a:latin typeface="+mn-ea"/>
                        <a:ea typeface="+mn-ea"/>
                      </a:endParaRPr>
                    </a:p>
                  </a:txBody>
                  <a:tcPr marL="123825" marR="123825" marT="57150" marB="57150" anchor="ctr"/>
                </a:tc>
                <a:tc>
                  <a:txBody>
                    <a:bodyPr/>
                    <a:lstStyle/>
                    <a:p>
                      <a:pPr algn="l"/>
                      <a:r>
                        <a:rPr lang="en-US" sz="1200" dirty="0">
                          <a:effectLst/>
                        </a:rPr>
                        <a:t>L + 4 </a:t>
                      </a:r>
                      <a:r>
                        <a:rPr lang="zh-CN" altLang="en-US" sz="1200" dirty="0">
                          <a:effectLst/>
                        </a:rPr>
                        <a:t>个字节</a:t>
                      </a:r>
                      <a:r>
                        <a:rPr lang="en-US" altLang="zh-CN" sz="1200" dirty="0">
                          <a:effectLst/>
                        </a:rPr>
                        <a:t>(</a:t>
                      </a:r>
                      <a:r>
                        <a:rPr lang="zh-CN" altLang="en-US" sz="1200" dirty="0">
                          <a:effectLst/>
                        </a:rPr>
                        <a:t>最大</a:t>
                      </a:r>
                      <a:r>
                        <a:rPr lang="en-US" altLang="zh-CN" sz="1200" dirty="0">
                          <a:effectLst/>
                        </a:rPr>
                        <a:t>4g)</a:t>
                      </a:r>
                      <a:endParaRPr lang="zh-CN" altLang="en-US" sz="1200" dirty="0">
                        <a:effectLst/>
                        <a:latin typeface="+mn-ea"/>
                        <a:ea typeface="+mn-ea"/>
                      </a:endParaRPr>
                    </a:p>
                  </a:txBody>
                  <a:tcPr marL="123825" marR="123825" marT="57150" marB="57150" anchor="ctr"/>
                </a:tc>
              </a:tr>
            </a:tbl>
          </a:graphicData>
        </a:graphic>
      </p:graphicFrame>
      <p:sp>
        <p:nvSpPr>
          <p:cNvPr id="12" name="Rectangle 2"/>
          <p:cNvSpPr>
            <a:spLocks noChangeArrowheads="1"/>
          </p:cNvSpPr>
          <p:nvPr/>
        </p:nvSpPr>
        <p:spPr bwMode="auto">
          <a:xfrm>
            <a:off x="846138" y="1340251"/>
            <a:ext cx="10942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在MySQL中，TEXT用来保存文本类型的字符串，总共包含4种类型，分别为TINYTEXT、TEXT、MEDIUMTEXT 和 LONGTEXT 类型。</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在向TEXT类型的字段保存和查询数据时，系统自动按照实际长度存储，不需要预先定义长度。这一点和 VARCHAR类型相同。</a:t>
            </a:r>
            <a:endParaRPr kumimoji="0" lang="zh-CN" altLang="zh-CN" sz="900" b="0" i="0" u="none" strike="noStrike" cap="none" normalizeH="0" baseline="0" dirty="0">
              <a:ln>
                <a:noFill/>
              </a:ln>
              <a:solidFill>
                <a:schemeClr val="tx1"/>
              </a:solidFill>
              <a:effectLst/>
            </a:endParaRPr>
          </a:p>
        </p:txBody>
      </p:sp>
      <p:grpSp>
        <p:nvGrpSpPr>
          <p:cNvPr id="18" name="组合 1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9763433" y="5242324"/>
            <a:ext cx="870453" cy="830997"/>
            <a:chOff x="3819525" y="1255713"/>
            <a:chExt cx="4552950" cy="4346575"/>
          </a:xfrm>
        </p:grpSpPr>
        <p:sp>
          <p:nvSpPr>
            <p:cNvPr id="21" name="ï$lïḓé"/>
            <p:cNvSpPr/>
            <p:nvPr/>
          </p:nvSpPr>
          <p:spPr bwMode="auto">
            <a:xfrm>
              <a:off x="3830638" y="5484813"/>
              <a:ext cx="4535488" cy="117475"/>
            </a:xfrm>
            <a:prstGeom prst="ellipse">
              <a:avLst/>
            </a:prstGeom>
            <a:solidFill>
              <a:schemeClr val="bg1">
                <a:lumMod val="85000"/>
              </a:schemeClr>
            </a:solidFill>
            <a:ln>
              <a:noFill/>
            </a:ln>
          </p:spPr>
          <p:txBody>
            <a:bodyPr anchor="ctr"/>
            <a:lstStyle/>
            <a:p>
              <a:pPr algn="ctr"/>
            </a:p>
          </p:txBody>
        </p:sp>
        <p:sp>
          <p:nvSpPr>
            <p:cNvPr id="24" name="íśļïḑê"/>
            <p:cNvSpPr/>
            <p:nvPr/>
          </p:nvSpPr>
          <p:spPr bwMode="auto">
            <a:xfrm>
              <a:off x="6276975" y="2063751"/>
              <a:ext cx="2095500" cy="3479800"/>
            </a:xfrm>
            <a:custGeom>
              <a:avLst/>
              <a:gdLst>
                <a:gd name="T0" fmla="*/ 1287 w 1320"/>
                <a:gd name="T1" fmla="*/ 2192 h 2192"/>
                <a:gd name="T2" fmla="*/ 1109 w 1320"/>
                <a:gd name="T3" fmla="*/ 0 h 2192"/>
                <a:gd name="T4" fmla="*/ 1143 w 1320"/>
                <a:gd name="T5" fmla="*/ 0 h 2192"/>
                <a:gd name="T6" fmla="*/ 1320 w 1320"/>
                <a:gd name="T7" fmla="*/ 2192 h 2192"/>
                <a:gd name="T8" fmla="*/ 1287 w 1320"/>
                <a:gd name="T9" fmla="*/ 2192 h 2192"/>
                <a:gd name="T10" fmla="*/ 34 w 1320"/>
                <a:gd name="T11" fmla="*/ 2192 h 2192"/>
                <a:gd name="T12" fmla="*/ 167 w 1320"/>
                <a:gd name="T13" fmla="*/ 568 h 2192"/>
                <a:gd name="T14" fmla="*/ 134 w 1320"/>
                <a:gd name="T15" fmla="*/ 568 h 2192"/>
                <a:gd name="T16" fmla="*/ 0 w 1320"/>
                <a:gd name="T17" fmla="*/ 2192 h 2192"/>
                <a:gd name="T18" fmla="*/ 34 w 1320"/>
                <a:gd name="T19" fmla="*/ 2192 h 2192"/>
                <a:gd name="T20" fmla="*/ 906 w 1320"/>
                <a:gd name="T21" fmla="*/ 2192 h 2192"/>
                <a:gd name="T22" fmla="*/ 1039 w 1320"/>
                <a:gd name="T23" fmla="*/ 568 h 2192"/>
                <a:gd name="T24" fmla="*/ 1006 w 1320"/>
                <a:gd name="T25" fmla="*/ 568 h 2192"/>
                <a:gd name="T26" fmla="*/ 876 w 1320"/>
                <a:gd name="T27" fmla="*/ 2192 h 2192"/>
                <a:gd name="T28" fmla="*/ 906 w 1320"/>
                <a:gd name="T29"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0" h="2192">
                  <a:moveTo>
                    <a:pt x="1287" y="2192"/>
                  </a:moveTo>
                  <a:lnTo>
                    <a:pt x="1109" y="0"/>
                  </a:lnTo>
                  <a:lnTo>
                    <a:pt x="1143" y="0"/>
                  </a:lnTo>
                  <a:lnTo>
                    <a:pt x="1320" y="2192"/>
                  </a:lnTo>
                  <a:lnTo>
                    <a:pt x="1287" y="2192"/>
                  </a:lnTo>
                  <a:close/>
                  <a:moveTo>
                    <a:pt x="34" y="2192"/>
                  </a:moveTo>
                  <a:lnTo>
                    <a:pt x="167" y="568"/>
                  </a:lnTo>
                  <a:lnTo>
                    <a:pt x="134" y="568"/>
                  </a:lnTo>
                  <a:lnTo>
                    <a:pt x="0" y="2192"/>
                  </a:lnTo>
                  <a:lnTo>
                    <a:pt x="34" y="2192"/>
                  </a:lnTo>
                  <a:close/>
                  <a:moveTo>
                    <a:pt x="906" y="2192"/>
                  </a:moveTo>
                  <a:lnTo>
                    <a:pt x="1039" y="568"/>
                  </a:lnTo>
                  <a:lnTo>
                    <a:pt x="1006" y="568"/>
                  </a:lnTo>
                  <a:lnTo>
                    <a:pt x="876" y="2192"/>
                  </a:lnTo>
                  <a:lnTo>
                    <a:pt x="906" y="2192"/>
                  </a:lnTo>
                  <a:close/>
                </a:path>
              </a:pathLst>
            </a:custGeom>
            <a:solidFill>
              <a:srgbClr val="0036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iṩ1îḑé"/>
            <p:cNvSpPr/>
            <p:nvPr/>
          </p:nvSpPr>
          <p:spPr bwMode="auto">
            <a:xfrm>
              <a:off x="6242050" y="2063751"/>
              <a:ext cx="2095500" cy="3479800"/>
            </a:xfrm>
            <a:custGeom>
              <a:avLst/>
              <a:gdLst>
                <a:gd name="T0" fmla="*/ 1287 w 1320"/>
                <a:gd name="T1" fmla="*/ 2192 h 2192"/>
                <a:gd name="T2" fmla="*/ 1109 w 1320"/>
                <a:gd name="T3" fmla="*/ 0 h 2192"/>
                <a:gd name="T4" fmla="*/ 1142 w 1320"/>
                <a:gd name="T5" fmla="*/ 0 h 2192"/>
                <a:gd name="T6" fmla="*/ 1320 w 1320"/>
                <a:gd name="T7" fmla="*/ 2192 h 2192"/>
                <a:gd name="T8" fmla="*/ 1287 w 1320"/>
                <a:gd name="T9" fmla="*/ 2192 h 2192"/>
                <a:gd name="T10" fmla="*/ 34 w 1320"/>
                <a:gd name="T11" fmla="*/ 2192 h 2192"/>
                <a:gd name="T12" fmla="*/ 163 w 1320"/>
                <a:gd name="T13" fmla="*/ 568 h 2192"/>
                <a:gd name="T14" fmla="*/ 133 w 1320"/>
                <a:gd name="T15" fmla="*/ 568 h 2192"/>
                <a:gd name="T16" fmla="*/ 0 w 1320"/>
                <a:gd name="T17" fmla="*/ 2192 h 2192"/>
                <a:gd name="T18" fmla="*/ 34 w 1320"/>
                <a:gd name="T19" fmla="*/ 2192 h 2192"/>
                <a:gd name="T20" fmla="*/ 906 w 1320"/>
                <a:gd name="T21" fmla="*/ 2192 h 2192"/>
                <a:gd name="T22" fmla="*/ 1035 w 1320"/>
                <a:gd name="T23" fmla="*/ 568 h 2192"/>
                <a:gd name="T24" fmla="*/ 1006 w 1320"/>
                <a:gd name="T25" fmla="*/ 568 h 2192"/>
                <a:gd name="T26" fmla="*/ 873 w 1320"/>
                <a:gd name="T27" fmla="*/ 2192 h 2192"/>
                <a:gd name="T28" fmla="*/ 906 w 1320"/>
                <a:gd name="T29"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0" h="2192">
                  <a:moveTo>
                    <a:pt x="1287" y="2192"/>
                  </a:moveTo>
                  <a:lnTo>
                    <a:pt x="1109" y="0"/>
                  </a:lnTo>
                  <a:lnTo>
                    <a:pt x="1142" y="0"/>
                  </a:lnTo>
                  <a:lnTo>
                    <a:pt x="1320" y="2192"/>
                  </a:lnTo>
                  <a:lnTo>
                    <a:pt x="1287" y="2192"/>
                  </a:lnTo>
                  <a:close/>
                  <a:moveTo>
                    <a:pt x="34" y="2192"/>
                  </a:moveTo>
                  <a:lnTo>
                    <a:pt x="163" y="568"/>
                  </a:lnTo>
                  <a:lnTo>
                    <a:pt x="133" y="568"/>
                  </a:lnTo>
                  <a:lnTo>
                    <a:pt x="0" y="2192"/>
                  </a:lnTo>
                  <a:lnTo>
                    <a:pt x="34" y="2192"/>
                  </a:lnTo>
                  <a:close/>
                  <a:moveTo>
                    <a:pt x="906" y="2192"/>
                  </a:moveTo>
                  <a:lnTo>
                    <a:pt x="1035" y="568"/>
                  </a:lnTo>
                  <a:lnTo>
                    <a:pt x="1006" y="568"/>
                  </a:lnTo>
                  <a:lnTo>
                    <a:pt x="873" y="2192"/>
                  </a:lnTo>
                  <a:lnTo>
                    <a:pt x="906" y="2192"/>
                  </a:lnTo>
                  <a:close/>
                </a:path>
              </a:pathLst>
            </a:custGeom>
            <a:solidFill>
              <a:srgbClr val="0036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íṣḷïďê"/>
            <p:cNvSpPr/>
            <p:nvPr/>
          </p:nvSpPr>
          <p:spPr bwMode="auto">
            <a:xfrm>
              <a:off x="7950200" y="1336676"/>
              <a:ext cx="258763" cy="2578100"/>
            </a:xfrm>
            <a:custGeom>
              <a:avLst/>
              <a:gdLst>
                <a:gd name="T0" fmla="*/ 29 w 163"/>
                <a:gd name="T1" fmla="*/ 1624 h 1624"/>
                <a:gd name="T2" fmla="*/ 163 w 163"/>
                <a:gd name="T3" fmla="*/ 0 h 1624"/>
                <a:gd name="T4" fmla="*/ 129 w 163"/>
                <a:gd name="T5" fmla="*/ 0 h 1624"/>
                <a:gd name="T6" fmla="*/ 0 w 163"/>
                <a:gd name="T7" fmla="*/ 1624 h 1624"/>
                <a:gd name="T8" fmla="*/ 29 w 163"/>
                <a:gd name="T9" fmla="*/ 1624 h 1624"/>
              </a:gdLst>
              <a:ahLst/>
              <a:cxnLst>
                <a:cxn ang="0">
                  <a:pos x="T0" y="T1"/>
                </a:cxn>
                <a:cxn ang="0">
                  <a:pos x="T2" y="T3"/>
                </a:cxn>
                <a:cxn ang="0">
                  <a:pos x="T4" y="T5"/>
                </a:cxn>
                <a:cxn ang="0">
                  <a:pos x="T6" y="T7"/>
                </a:cxn>
                <a:cxn ang="0">
                  <a:pos x="T8" y="T9"/>
                </a:cxn>
              </a:cxnLst>
              <a:rect l="0" t="0" r="r" b="b"/>
              <a:pathLst>
                <a:path w="163" h="1624">
                  <a:moveTo>
                    <a:pt x="29" y="1624"/>
                  </a:moveTo>
                  <a:lnTo>
                    <a:pt x="163" y="0"/>
                  </a:lnTo>
                  <a:lnTo>
                    <a:pt x="129" y="0"/>
                  </a:lnTo>
                  <a:lnTo>
                    <a:pt x="0" y="1624"/>
                  </a:lnTo>
                  <a:lnTo>
                    <a:pt x="29" y="1624"/>
                  </a:lnTo>
                  <a:close/>
                </a:path>
              </a:pathLst>
            </a:custGeom>
            <a:solidFill>
              <a:srgbClr val="67C1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ïšľiḑé"/>
            <p:cNvSpPr/>
            <p:nvPr/>
          </p:nvSpPr>
          <p:spPr bwMode="auto">
            <a:xfrm>
              <a:off x="6265863" y="1336676"/>
              <a:ext cx="1906588" cy="2578100"/>
            </a:xfrm>
            <a:custGeom>
              <a:avLst/>
              <a:gdLst>
                <a:gd name="T0" fmla="*/ 1068 w 1201"/>
                <a:gd name="T1" fmla="*/ 1624 h 1624"/>
                <a:gd name="T2" fmla="*/ 1201 w 1201"/>
                <a:gd name="T3" fmla="*/ 0 h 1624"/>
                <a:gd name="T4" fmla="*/ 129 w 1201"/>
                <a:gd name="T5" fmla="*/ 0 h 1624"/>
                <a:gd name="T6" fmla="*/ 0 w 1201"/>
                <a:gd name="T7" fmla="*/ 1624 h 1624"/>
                <a:gd name="T8" fmla="*/ 1068 w 1201"/>
                <a:gd name="T9" fmla="*/ 1624 h 1624"/>
              </a:gdLst>
              <a:ahLst/>
              <a:cxnLst>
                <a:cxn ang="0">
                  <a:pos x="T0" y="T1"/>
                </a:cxn>
                <a:cxn ang="0">
                  <a:pos x="T2" y="T3"/>
                </a:cxn>
                <a:cxn ang="0">
                  <a:pos x="T4" y="T5"/>
                </a:cxn>
                <a:cxn ang="0">
                  <a:pos x="T6" y="T7"/>
                </a:cxn>
                <a:cxn ang="0">
                  <a:pos x="T8" y="T9"/>
                </a:cxn>
              </a:cxnLst>
              <a:rect l="0" t="0" r="r" b="b"/>
              <a:pathLst>
                <a:path w="1201" h="1624">
                  <a:moveTo>
                    <a:pt x="1068" y="1624"/>
                  </a:moveTo>
                  <a:lnTo>
                    <a:pt x="1201" y="0"/>
                  </a:lnTo>
                  <a:lnTo>
                    <a:pt x="129" y="0"/>
                  </a:lnTo>
                  <a:lnTo>
                    <a:pt x="0" y="1624"/>
                  </a:lnTo>
                  <a:lnTo>
                    <a:pt x="1068" y="1624"/>
                  </a:lnTo>
                  <a:close/>
                </a:path>
              </a:pathLst>
            </a:custGeom>
            <a:solidFill>
              <a:schemeClr val="bg1">
                <a:lumMod val="95000"/>
              </a:schemeClr>
            </a:solidFill>
            <a:ln>
              <a:noFill/>
            </a:ln>
          </p:spPr>
          <p:txBody>
            <a:bodyPr anchor="ctr"/>
            <a:lstStyle/>
            <a:p>
              <a:pPr algn="ctr"/>
            </a:p>
          </p:txBody>
        </p:sp>
        <p:sp>
          <p:nvSpPr>
            <p:cNvPr id="28" name="iŝļïďé"/>
            <p:cNvSpPr/>
            <p:nvPr/>
          </p:nvSpPr>
          <p:spPr bwMode="auto">
            <a:xfrm>
              <a:off x="4476750" y="1993901"/>
              <a:ext cx="744538" cy="1254125"/>
            </a:xfrm>
            <a:custGeom>
              <a:avLst/>
              <a:gdLst>
                <a:gd name="T0" fmla="*/ 48 w 469"/>
                <a:gd name="T1" fmla="*/ 51 h 790"/>
                <a:gd name="T2" fmla="*/ 81 w 469"/>
                <a:gd name="T3" fmla="*/ 0 h 790"/>
                <a:gd name="T4" fmla="*/ 288 w 469"/>
                <a:gd name="T5" fmla="*/ 7 h 790"/>
                <a:gd name="T6" fmla="*/ 469 w 469"/>
                <a:gd name="T7" fmla="*/ 734 h 790"/>
                <a:gd name="T8" fmla="*/ 0 w 469"/>
                <a:gd name="T9" fmla="*/ 790 h 790"/>
                <a:gd name="T10" fmla="*/ 48 w 469"/>
                <a:gd name="T11" fmla="*/ 51 h 790"/>
              </a:gdLst>
              <a:ahLst/>
              <a:cxnLst>
                <a:cxn ang="0">
                  <a:pos x="T0" y="T1"/>
                </a:cxn>
                <a:cxn ang="0">
                  <a:pos x="T2" y="T3"/>
                </a:cxn>
                <a:cxn ang="0">
                  <a:pos x="T4" y="T5"/>
                </a:cxn>
                <a:cxn ang="0">
                  <a:pos x="T6" y="T7"/>
                </a:cxn>
                <a:cxn ang="0">
                  <a:pos x="T8" y="T9"/>
                </a:cxn>
                <a:cxn ang="0">
                  <a:pos x="T10" y="T11"/>
                </a:cxn>
              </a:cxnLst>
              <a:rect l="0" t="0" r="r" b="b"/>
              <a:pathLst>
                <a:path w="469" h="790">
                  <a:moveTo>
                    <a:pt x="48" y="51"/>
                  </a:moveTo>
                  <a:lnTo>
                    <a:pt x="81" y="0"/>
                  </a:lnTo>
                  <a:lnTo>
                    <a:pt x="288" y="7"/>
                  </a:lnTo>
                  <a:lnTo>
                    <a:pt x="469" y="734"/>
                  </a:lnTo>
                  <a:lnTo>
                    <a:pt x="0" y="790"/>
                  </a:lnTo>
                  <a:lnTo>
                    <a:pt x="48"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íślíḓé"/>
            <p:cNvSpPr/>
            <p:nvPr/>
          </p:nvSpPr>
          <p:spPr bwMode="auto">
            <a:xfrm>
              <a:off x="4287838" y="1987551"/>
              <a:ext cx="328613" cy="1506538"/>
            </a:xfrm>
            <a:custGeom>
              <a:avLst/>
              <a:gdLst>
                <a:gd name="T0" fmla="*/ 54 w 56"/>
                <a:gd name="T1" fmla="*/ 5 h 257"/>
                <a:gd name="T2" fmla="*/ 50 w 56"/>
                <a:gd name="T3" fmla="*/ 145 h 257"/>
                <a:gd name="T4" fmla="*/ 19 w 56"/>
                <a:gd name="T5" fmla="*/ 256 h 257"/>
                <a:gd name="T6" fmla="*/ 10 w 56"/>
                <a:gd name="T7" fmla="*/ 257 h 257"/>
                <a:gd name="T8" fmla="*/ 22 w 56"/>
                <a:gd name="T9" fmla="*/ 139 h 257"/>
                <a:gd name="T10" fmla="*/ 0 w 56"/>
                <a:gd name="T11" fmla="*/ 29 h 257"/>
                <a:gd name="T12" fmla="*/ 53 w 56"/>
                <a:gd name="T13" fmla="*/ 0 h 257"/>
                <a:gd name="T14" fmla="*/ 54 w 56"/>
                <a:gd name="T15" fmla="*/ 5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7">
                  <a:moveTo>
                    <a:pt x="54" y="5"/>
                  </a:moveTo>
                  <a:cubicBezTo>
                    <a:pt x="56" y="38"/>
                    <a:pt x="53" y="126"/>
                    <a:pt x="50" y="145"/>
                  </a:cubicBezTo>
                  <a:cubicBezTo>
                    <a:pt x="47" y="163"/>
                    <a:pt x="45" y="256"/>
                    <a:pt x="19" y="256"/>
                  </a:cubicBezTo>
                  <a:cubicBezTo>
                    <a:pt x="14" y="256"/>
                    <a:pt x="10" y="257"/>
                    <a:pt x="10" y="257"/>
                  </a:cubicBezTo>
                  <a:cubicBezTo>
                    <a:pt x="22" y="139"/>
                    <a:pt x="22" y="139"/>
                    <a:pt x="22" y="139"/>
                  </a:cubicBezTo>
                  <a:cubicBezTo>
                    <a:pt x="22" y="139"/>
                    <a:pt x="0" y="31"/>
                    <a:pt x="0" y="29"/>
                  </a:cubicBezTo>
                  <a:cubicBezTo>
                    <a:pt x="0" y="28"/>
                    <a:pt x="53" y="0"/>
                    <a:pt x="53" y="0"/>
                  </a:cubicBezTo>
                  <a:lnTo>
                    <a:pt x="54" y="5"/>
                  </a:ln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šḻiḓe"/>
            <p:cNvSpPr/>
            <p:nvPr/>
          </p:nvSpPr>
          <p:spPr bwMode="auto">
            <a:xfrm>
              <a:off x="4217988" y="2157413"/>
              <a:ext cx="252413" cy="633413"/>
            </a:xfrm>
            <a:custGeom>
              <a:avLst/>
              <a:gdLst>
                <a:gd name="T0" fmla="*/ 12 w 43"/>
                <a:gd name="T1" fmla="*/ 0 h 108"/>
                <a:gd name="T2" fmla="*/ 0 w 43"/>
                <a:gd name="T3" fmla="*/ 108 h 108"/>
                <a:gd name="T4" fmla="*/ 43 w 43"/>
                <a:gd name="T5" fmla="*/ 107 h 108"/>
                <a:gd name="T6" fmla="*/ 32 w 43"/>
                <a:gd name="T7" fmla="*/ 32 h 108"/>
                <a:gd name="T8" fmla="*/ 12 w 43"/>
                <a:gd name="T9" fmla="*/ 0 h 108"/>
              </a:gdLst>
              <a:ahLst/>
              <a:cxnLst>
                <a:cxn ang="0">
                  <a:pos x="T0" y="T1"/>
                </a:cxn>
                <a:cxn ang="0">
                  <a:pos x="T2" y="T3"/>
                </a:cxn>
                <a:cxn ang="0">
                  <a:pos x="T4" y="T5"/>
                </a:cxn>
                <a:cxn ang="0">
                  <a:pos x="T6" y="T7"/>
                </a:cxn>
                <a:cxn ang="0">
                  <a:pos x="T8" y="T9"/>
                </a:cxn>
              </a:cxnLst>
              <a:rect l="0" t="0" r="r" b="b"/>
              <a:pathLst>
                <a:path w="43" h="108">
                  <a:moveTo>
                    <a:pt x="12" y="0"/>
                  </a:moveTo>
                  <a:cubicBezTo>
                    <a:pt x="3" y="6"/>
                    <a:pt x="0" y="108"/>
                    <a:pt x="0" y="108"/>
                  </a:cubicBezTo>
                  <a:cubicBezTo>
                    <a:pt x="43" y="107"/>
                    <a:pt x="43" y="107"/>
                    <a:pt x="43" y="107"/>
                  </a:cubicBezTo>
                  <a:cubicBezTo>
                    <a:pt x="32" y="32"/>
                    <a:pt x="32" y="32"/>
                    <a:pt x="32" y="32"/>
                  </a:cubicBezTo>
                  <a:lnTo>
                    <a:pt x="12" y="0"/>
                  </a:ln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iṥliḓé"/>
            <p:cNvSpPr/>
            <p:nvPr/>
          </p:nvSpPr>
          <p:spPr bwMode="auto">
            <a:xfrm>
              <a:off x="4705350" y="2070101"/>
              <a:ext cx="146050" cy="1112838"/>
            </a:xfrm>
            <a:custGeom>
              <a:avLst/>
              <a:gdLst>
                <a:gd name="T0" fmla="*/ 0 w 25"/>
                <a:gd name="T1" fmla="*/ 6 h 190"/>
                <a:gd name="T2" fmla="*/ 7 w 25"/>
                <a:gd name="T3" fmla="*/ 13 h 190"/>
                <a:gd name="T4" fmla="*/ 2 w 25"/>
                <a:gd name="T5" fmla="*/ 80 h 190"/>
                <a:gd name="T6" fmla="*/ 4 w 25"/>
                <a:gd name="T7" fmla="*/ 182 h 190"/>
                <a:gd name="T8" fmla="*/ 15 w 25"/>
                <a:gd name="T9" fmla="*/ 190 h 190"/>
                <a:gd name="T10" fmla="*/ 25 w 25"/>
                <a:gd name="T11" fmla="*/ 181 h 190"/>
                <a:gd name="T12" fmla="*/ 17 w 25"/>
                <a:gd name="T13" fmla="*/ 80 h 190"/>
                <a:gd name="T14" fmla="*/ 13 w 25"/>
                <a:gd name="T15" fmla="*/ 13 h 190"/>
                <a:gd name="T16" fmla="*/ 19 w 25"/>
                <a:gd name="T17" fmla="*/ 6 h 190"/>
                <a:gd name="T18" fmla="*/ 10 w 25"/>
                <a:gd name="T19" fmla="*/ 0 h 190"/>
                <a:gd name="T20" fmla="*/ 0 w 25"/>
                <a:gd name="T21"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0">
                  <a:moveTo>
                    <a:pt x="0" y="6"/>
                  </a:moveTo>
                  <a:cubicBezTo>
                    <a:pt x="7" y="13"/>
                    <a:pt x="7" y="13"/>
                    <a:pt x="7" y="13"/>
                  </a:cubicBezTo>
                  <a:cubicBezTo>
                    <a:pt x="7" y="13"/>
                    <a:pt x="4" y="54"/>
                    <a:pt x="2" y="80"/>
                  </a:cubicBezTo>
                  <a:cubicBezTo>
                    <a:pt x="0" y="105"/>
                    <a:pt x="4" y="182"/>
                    <a:pt x="4" y="182"/>
                  </a:cubicBezTo>
                  <a:cubicBezTo>
                    <a:pt x="15" y="190"/>
                    <a:pt x="15" y="190"/>
                    <a:pt x="15" y="190"/>
                  </a:cubicBezTo>
                  <a:cubicBezTo>
                    <a:pt x="25" y="181"/>
                    <a:pt x="25" y="181"/>
                    <a:pt x="25" y="181"/>
                  </a:cubicBezTo>
                  <a:cubicBezTo>
                    <a:pt x="25" y="181"/>
                    <a:pt x="20" y="103"/>
                    <a:pt x="17" y="80"/>
                  </a:cubicBezTo>
                  <a:cubicBezTo>
                    <a:pt x="15" y="51"/>
                    <a:pt x="13" y="13"/>
                    <a:pt x="13" y="13"/>
                  </a:cubicBezTo>
                  <a:cubicBezTo>
                    <a:pt x="19" y="6"/>
                    <a:pt x="19" y="6"/>
                    <a:pt x="19" y="6"/>
                  </a:cubicBezTo>
                  <a:cubicBezTo>
                    <a:pt x="10" y="0"/>
                    <a:pt x="10" y="0"/>
                    <a:pt x="10" y="0"/>
                  </a:cubicBezTo>
                  <a:lnTo>
                    <a:pt x="0" y="6"/>
                  </a:ln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ï$lídê"/>
            <p:cNvSpPr/>
            <p:nvPr/>
          </p:nvSpPr>
          <p:spPr bwMode="auto">
            <a:xfrm>
              <a:off x="4452938" y="3159126"/>
              <a:ext cx="996950" cy="2162175"/>
            </a:xfrm>
            <a:custGeom>
              <a:avLst/>
              <a:gdLst>
                <a:gd name="T0" fmla="*/ 4 w 170"/>
                <a:gd name="T1" fmla="*/ 10 h 369"/>
                <a:gd name="T2" fmla="*/ 131 w 170"/>
                <a:gd name="T3" fmla="*/ 0 h 369"/>
                <a:gd name="T4" fmla="*/ 169 w 170"/>
                <a:gd name="T5" fmla="*/ 194 h 369"/>
                <a:gd name="T6" fmla="*/ 165 w 170"/>
                <a:gd name="T7" fmla="*/ 369 h 369"/>
                <a:gd name="T8" fmla="*/ 124 w 170"/>
                <a:gd name="T9" fmla="*/ 369 h 369"/>
                <a:gd name="T10" fmla="*/ 121 w 170"/>
                <a:gd name="T11" fmla="*/ 200 h 369"/>
                <a:gd name="T12" fmla="*/ 74 w 170"/>
                <a:gd name="T13" fmla="*/ 66 h 369"/>
                <a:gd name="T14" fmla="*/ 75 w 170"/>
                <a:gd name="T15" fmla="*/ 369 h 369"/>
                <a:gd name="T16" fmla="*/ 39 w 170"/>
                <a:gd name="T17" fmla="*/ 369 h 369"/>
                <a:gd name="T18" fmla="*/ 6 w 170"/>
                <a:gd name="T19" fmla="*/ 99 h 369"/>
                <a:gd name="T20" fmla="*/ 4 w 170"/>
                <a:gd name="T21" fmla="*/ 1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369">
                  <a:moveTo>
                    <a:pt x="4" y="10"/>
                  </a:moveTo>
                  <a:cubicBezTo>
                    <a:pt x="131" y="0"/>
                    <a:pt x="131" y="0"/>
                    <a:pt x="131" y="0"/>
                  </a:cubicBezTo>
                  <a:cubicBezTo>
                    <a:pt x="131" y="0"/>
                    <a:pt x="167" y="158"/>
                    <a:pt x="169" y="194"/>
                  </a:cubicBezTo>
                  <a:cubicBezTo>
                    <a:pt x="170" y="219"/>
                    <a:pt x="165" y="369"/>
                    <a:pt x="165" y="369"/>
                  </a:cubicBezTo>
                  <a:cubicBezTo>
                    <a:pt x="124" y="369"/>
                    <a:pt x="124" y="369"/>
                    <a:pt x="124" y="369"/>
                  </a:cubicBezTo>
                  <a:cubicBezTo>
                    <a:pt x="124" y="369"/>
                    <a:pt x="122" y="201"/>
                    <a:pt x="121" y="200"/>
                  </a:cubicBezTo>
                  <a:cubicBezTo>
                    <a:pt x="121" y="200"/>
                    <a:pt x="74" y="66"/>
                    <a:pt x="74" y="66"/>
                  </a:cubicBezTo>
                  <a:cubicBezTo>
                    <a:pt x="75" y="369"/>
                    <a:pt x="75" y="369"/>
                    <a:pt x="75" y="369"/>
                  </a:cubicBezTo>
                  <a:cubicBezTo>
                    <a:pt x="39" y="369"/>
                    <a:pt x="39" y="369"/>
                    <a:pt x="39" y="369"/>
                  </a:cubicBezTo>
                  <a:cubicBezTo>
                    <a:pt x="39" y="369"/>
                    <a:pt x="12" y="131"/>
                    <a:pt x="6" y="99"/>
                  </a:cubicBezTo>
                  <a:cubicBezTo>
                    <a:pt x="0" y="67"/>
                    <a:pt x="4" y="10"/>
                    <a:pt x="4" y="10"/>
                  </a:cubicBez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iśḷïḑê"/>
            <p:cNvSpPr/>
            <p:nvPr/>
          </p:nvSpPr>
          <p:spPr bwMode="auto">
            <a:xfrm>
              <a:off x="5192713" y="5268913"/>
              <a:ext cx="498475" cy="274638"/>
            </a:xfrm>
            <a:custGeom>
              <a:avLst/>
              <a:gdLst>
                <a:gd name="T0" fmla="*/ 34 w 85"/>
                <a:gd name="T1" fmla="*/ 0 h 47"/>
                <a:gd name="T2" fmla="*/ 36 w 85"/>
                <a:gd name="T3" fmla="*/ 17 h 47"/>
                <a:gd name="T4" fmla="*/ 67 w 85"/>
                <a:gd name="T5" fmla="*/ 35 h 47"/>
                <a:gd name="T6" fmla="*/ 85 w 85"/>
                <a:gd name="T7" fmla="*/ 47 h 47"/>
                <a:gd name="T8" fmla="*/ 0 w 85"/>
                <a:gd name="T9" fmla="*/ 47 h 47"/>
                <a:gd name="T10" fmla="*/ 3 w 85"/>
                <a:gd name="T11" fmla="*/ 1 h 47"/>
                <a:gd name="T12" fmla="*/ 34 w 8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5" h="47">
                  <a:moveTo>
                    <a:pt x="34" y="0"/>
                  </a:moveTo>
                  <a:cubicBezTo>
                    <a:pt x="36" y="17"/>
                    <a:pt x="36" y="17"/>
                    <a:pt x="36" y="17"/>
                  </a:cubicBezTo>
                  <a:cubicBezTo>
                    <a:pt x="36" y="17"/>
                    <a:pt x="63" y="32"/>
                    <a:pt x="67" y="35"/>
                  </a:cubicBezTo>
                  <a:cubicBezTo>
                    <a:pt x="72" y="38"/>
                    <a:pt x="84" y="35"/>
                    <a:pt x="85" y="47"/>
                  </a:cubicBezTo>
                  <a:cubicBezTo>
                    <a:pt x="0" y="47"/>
                    <a:pt x="0" y="47"/>
                    <a:pt x="0" y="47"/>
                  </a:cubicBezTo>
                  <a:cubicBezTo>
                    <a:pt x="3" y="1"/>
                    <a:pt x="3" y="1"/>
                    <a:pt x="3" y="1"/>
                  </a:cubicBezTo>
                  <a:lnTo>
                    <a:pt x="34" y="0"/>
                  </a:ln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íśļíḍè"/>
            <p:cNvSpPr/>
            <p:nvPr/>
          </p:nvSpPr>
          <p:spPr bwMode="auto">
            <a:xfrm>
              <a:off x="4576763" y="5268913"/>
              <a:ext cx="339725" cy="274638"/>
            </a:xfrm>
            <a:custGeom>
              <a:avLst/>
              <a:gdLst>
                <a:gd name="T0" fmla="*/ 22 w 58"/>
                <a:gd name="T1" fmla="*/ 1 h 47"/>
                <a:gd name="T2" fmla="*/ 15 w 58"/>
                <a:gd name="T3" fmla="*/ 26 h 47"/>
                <a:gd name="T4" fmla="*/ 7 w 58"/>
                <a:gd name="T5" fmla="*/ 47 h 47"/>
                <a:gd name="T6" fmla="*/ 58 w 58"/>
                <a:gd name="T7" fmla="*/ 47 h 47"/>
                <a:gd name="T8" fmla="*/ 54 w 58"/>
                <a:gd name="T9" fmla="*/ 28 h 47"/>
                <a:gd name="T10" fmla="*/ 50 w 58"/>
                <a:gd name="T11" fmla="*/ 0 h 47"/>
                <a:gd name="T12" fmla="*/ 22 w 58"/>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58" h="47">
                  <a:moveTo>
                    <a:pt x="22" y="1"/>
                  </a:moveTo>
                  <a:cubicBezTo>
                    <a:pt x="23" y="6"/>
                    <a:pt x="18" y="22"/>
                    <a:pt x="15" y="26"/>
                  </a:cubicBezTo>
                  <a:cubicBezTo>
                    <a:pt x="13" y="29"/>
                    <a:pt x="0" y="35"/>
                    <a:pt x="7" y="47"/>
                  </a:cubicBezTo>
                  <a:cubicBezTo>
                    <a:pt x="58" y="47"/>
                    <a:pt x="58" y="47"/>
                    <a:pt x="58" y="47"/>
                  </a:cubicBezTo>
                  <a:cubicBezTo>
                    <a:pt x="58" y="47"/>
                    <a:pt x="58" y="36"/>
                    <a:pt x="54" y="28"/>
                  </a:cubicBezTo>
                  <a:cubicBezTo>
                    <a:pt x="50" y="19"/>
                    <a:pt x="50" y="0"/>
                    <a:pt x="50" y="0"/>
                  </a:cubicBezTo>
                  <a:lnTo>
                    <a:pt x="22" y="1"/>
                  </a:ln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íṧḻiḑe"/>
            <p:cNvSpPr/>
            <p:nvPr/>
          </p:nvSpPr>
          <p:spPr bwMode="auto">
            <a:xfrm>
              <a:off x="5989638" y="1641476"/>
              <a:ext cx="282575" cy="300038"/>
            </a:xfrm>
            <a:custGeom>
              <a:avLst/>
              <a:gdLst>
                <a:gd name="T0" fmla="*/ 45 w 48"/>
                <a:gd name="T1" fmla="*/ 0 h 51"/>
                <a:gd name="T2" fmla="*/ 48 w 48"/>
                <a:gd name="T3" fmla="*/ 7 h 51"/>
                <a:gd name="T4" fmla="*/ 42 w 48"/>
                <a:gd name="T5" fmla="*/ 13 h 51"/>
                <a:gd name="T6" fmla="*/ 45 w 48"/>
                <a:gd name="T7" fmla="*/ 21 h 51"/>
                <a:gd name="T8" fmla="*/ 31 w 48"/>
                <a:gd name="T9" fmla="*/ 34 h 51"/>
                <a:gd name="T10" fmla="*/ 12 w 48"/>
                <a:gd name="T11" fmla="*/ 51 h 51"/>
                <a:gd name="T12" fmla="*/ 0 w 48"/>
                <a:gd name="T13" fmla="*/ 39 h 51"/>
                <a:gd name="T14" fmla="*/ 5 w 48"/>
                <a:gd name="T15" fmla="*/ 18 h 51"/>
                <a:gd name="T16" fmla="*/ 7 w 48"/>
                <a:gd name="T17" fmla="*/ 1 h 51"/>
                <a:gd name="T18" fmla="*/ 15 w 48"/>
                <a:gd name="T19" fmla="*/ 17 h 51"/>
                <a:gd name="T20" fmla="*/ 45 w 48"/>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1">
                  <a:moveTo>
                    <a:pt x="45" y="0"/>
                  </a:moveTo>
                  <a:cubicBezTo>
                    <a:pt x="48" y="7"/>
                    <a:pt x="48" y="7"/>
                    <a:pt x="48" y="7"/>
                  </a:cubicBezTo>
                  <a:cubicBezTo>
                    <a:pt x="42" y="13"/>
                    <a:pt x="42" y="13"/>
                    <a:pt x="42" y="13"/>
                  </a:cubicBezTo>
                  <a:cubicBezTo>
                    <a:pt x="42" y="13"/>
                    <a:pt x="47" y="20"/>
                    <a:pt x="45" y="21"/>
                  </a:cubicBezTo>
                  <a:cubicBezTo>
                    <a:pt x="43" y="22"/>
                    <a:pt x="31" y="34"/>
                    <a:pt x="31" y="34"/>
                  </a:cubicBezTo>
                  <a:cubicBezTo>
                    <a:pt x="12" y="51"/>
                    <a:pt x="12" y="51"/>
                    <a:pt x="12" y="51"/>
                  </a:cubicBezTo>
                  <a:cubicBezTo>
                    <a:pt x="0" y="39"/>
                    <a:pt x="0" y="39"/>
                    <a:pt x="0" y="39"/>
                  </a:cubicBezTo>
                  <a:cubicBezTo>
                    <a:pt x="0" y="39"/>
                    <a:pt x="4" y="20"/>
                    <a:pt x="5" y="18"/>
                  </a:cubicBezTo>
                  <a:cubicBezTo>
                    <a:pt x="5" y="17"/>
                    <a:pt x="5" y="1"/>
                    <a:pt x="7" y="1"/>
                  </a:cubicBezTo>
                  <a:cubicBezTo>
                    <a:pt x="12" y="0"/>
                    <a:pt x="15" y="17"/>
                    <a:pt x="15" y="17"/>
                  </a:cubicBezTo>
                  <a:lnTo>
                    <a:pt x="45" y="0"/>
                  </a:lnTo>
                  <a:close/>
                </a:path>
              </a:pathLst>
            </a:custGeom>
            <a:solidFill>
              <a:schemeClr val="bg1">
                <a:lumMod val="95000"/>
              </a:schemeClr>
            </a:solidFill>
            <a:ln>
              <a:noFill/>
            </a:ln>
          </p:spPr>
          <p:txBody>
            <a:bodyPr anchor="ctr"/>
            <a:lstStyle/>
            <a:p>
              <a:pPr algn="ctr"/>
            </a:p>
          </p:txBody>
        </p:sp>
        <p:sp>
          <p:nvSpPr>
            <p:cNvPr id="36" name="iṧ1íďê"/>
            <p:cNvSpPr/>
            <p:nvPr/>
          </p:nvSpPr>
          <p:spPr bwMode="auto">
            <a:xfrm>
              <a:off x="5949950" y="1835151"/>
              <a:ext cx="169863" cy="146050"/>
            </a:xfrm>
            <a:custGeom>
              <a:avLst/>
              <a:gdLst>
                <a:gd name="T0" fmla="*/ 0 w 107"/>
                <a:gd name="T1" fmla="*/ 22 h 92"/>
                <a:gd name="T2" fmla="*/ 14 w 107"/>
                <a:gd name="T3" fmla="*/ 0 h 92"/>
                <a:gd name="T4" fmla="*/ 107 w 107"/>
                <a:gd name="T5" fmla="*/ 63 h 92"/>
                <a:gd name="T6" fmla="*/ 85 w 107"/>
                <a:gd name="T7" fmla="*/ 92 h 92"/>
                <a:gd name="T8" fmla="*/ 0 w 107"/>
                <a:gd name="T9" fmla="*/ 22 h 92"/>
              </a:gdLst>
              <a:ahLst/>
              <a:cxnLst>
                <a:cxn ang="0">
                  <a:pos x="T0" y="T1"/>
                </a:cxn>
                <a:cxn ang="0">
                  <a:pos x="T2" y="T3"/>
                </a:cxn>
                <a:cxn ang="0">
                  <a:pos x="T4" y="T5"/>
                </a:cxn>
                <a:cxn ang="0">
                  <a:pos x="T6" y="T7"/>
                </a:cxn>
                <a:cxn ang="0">
                  <a:pos x="T8" y="T9"/>
                </a:cxn>
              </a:cxnLst>
              <a:rect l="0" t="0" r="r" b="b"/>
              <a:pathLst>
                <a:path w="107" h="92">
                  <a:moveTo>
                    <a:pt x="0" y="22"/>
                  </a:moveTo>
                  <a:lnTo>
                    <a:pt x="14" y="0"/>
                  </a:lnTo>
                  <a:lnTo>
                    <a:pt x="107" y="63"/>
                  </a:lnTo>
                  <a:lnTo>
                    <a:pt x="85" y="9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íş1idé"/>
            <p:cNvSpPr/>
            <p:nvPr/>
          </p:nvSpPr>
          <p:spPr bwMode="auto">
            <a:xfrm>
              <a:off x="4887913" y="1841501"/>
              <a:ext cx="1236663" cy="1698625"/>
            </a:xfrm>
            <a:custGeom>
              <a:avLst/>
              <a:gdLst>
                <a:gd name="T0" fmla="*/ 0 w 211"/>
                <a:gd name="T1" fmla="*/ 21 h 290"/>
                <a:gd name="T2" fmla="*/ 31 w 211"/>
                <a:gd name="T3" fmla="*/ 28 h 290"/>
                <a:gd name="T4" fmla="*/ 66 w 211"/>
                <a:gd name="T5" fmla="*/ 34 h 290"/>
                <a:gd name="T6" fmla="*/ 138 w 211"/>
                <a:gd name="T7" fmla="*/ 60 h 290"/>
                <a:gd name="T8" fmla="*/ 179 w 211"/>
                <a:gd name="T9" fmla="*/ 0 h 290"/>
                <a:gd name="T10" fmla="*/ 211 w 211"/>
                <a:gd name="T11" fmla="*/ 24 h 290"/>
                <a:gd name="T12" fmla="*/ 167 w 211"/>
                <a:gd name="T13" fmla="*/ 93 h 290"/>
                <a:gd name="T14" fmla="*/ 133 w 211"/>
                <a:gd name="T15" fmla="*/ 106 h 290"/>
                <a:gd name="T16" fmla="*/ 72 w 211"/>
                <a:gd name="T17" fmla="*/ 90 h 290"/>
                <a:gd name="T18" fmla="*/ 105 w 211"/>
                <a:gd name="T19" fmla="*/ 223 h 290"/>
                <a:gd name="T20" fmla="*/ 124 w 211"/>
                <a:gd name="T21" fmla="*/ 279 h 290"/>
                <a:gd name="T22" fmla="*/ 68 w 211"/>
                <a:gd name="T23" fmla="*/ 259 h 290"/>
                <a:gd name="T24" fmla="*/ 6 w 211"/>
                <a:gd name="T25" fmla="*/ 101 h 290"/>
                <a:gd name="T26" fmla="*/ 0 w 211"/>
                <a:gd name="T27" fmla="*/ 2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0">
                  <a:moveTo>
                    <a:pt x="0" y="21"/>
                  </a:moveTo>
                  <a:cubicBezTo>
                    <a:pt x="0" y="21"/>
                    <a:pt x="20" y="26"/>
                    <a:pt x="31" y="28"/>
                  </a:cubicBezTo>
                  <a:cubicBezTo>
                    <a:pt x="41" y="30"/>
                    <a:pt x="57" y="31"/>
                    <a:pt x="66" y="34"/>
                  </a:cubicBezTo>
                  <a:cubicBezTo>
                    <a:pt x="75" y="36"/>
                    <a:pt x="138" y="60"/>
                    <a:pt x="138" y="60"/>
                  </a:cubicBezTo>
                  <a:cubicBezTo>
                    <a:pt x="179" y="0"/>
                    <a:pt x="179" y="0"/>
                    <a:pt x="179" y="0"/>
                  </a:cubicBezTo>
                  <a:cubicBezTo>
                    <a:pt x="211" y="24"/>
                    <a:pt x="211" y="24"/>
                    <a:pt x="211" y="24"/>
                  </a:cubicBezTo>
                  <a:cubicBezTo>
                    <a:pt x="167" y="93"/>
                    <a:pt x="167" y="93"/>
                    <a:pt x="167" y="93"/>
                  </a:cubicBezTo>
                  <a:cubicBezTo>
                    <a:pt x="159" y="104"/>
                    <a:pt x="146" y="110"/>
                    <a:pt x="133" y="106"/>
                  </a:cubicBezTo>
                  <a:cubicBezTo>
                    <a:pt x="72" y="90"/>
                    <a:pt x="72" y="90"/>
                    <a:pt x="72" y="90"/>
                  </a:cubicBezTo>
                  <a:cubicBezTo>
                    <a:pt x="72" y="90"/>
                    <a:pt x="100" y="203"/>
                    <a:pt x="105" y="223"/>
                  </a:cubicBezTo>
                  <a:cubicBezTo>
                    <a:pt x="110" y="244"/>
                    <a:pt x="124" y="279"/>
                    <a:pt x="124" y="279"/>
                  </a:cubicBezTo>
                  <a:cubicBezTo>
                    <a:pt x="124" y="279"/>
                    <a:pt x="93" y="290"/>
                    <a:pt x="68" y="259"/>
                  </a:cubicBezTo>
                  <a:cubicBezTo>
                    <a:pt x="43" y="228"/>
                    <a:pt x="14" y="175"/>
                    <a:pt x="6" y="101"/>
                  </a:cubicBezTo>
                  <a:cubicBezTo>
                    <a:pt x="1" y="57"/>
                    <a:pt x="0" y="21"/>
                    <a:pt x="0" y="21"/>
                  </a:cubicBez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íSlíḋè"/>
            <p:cNvSpPr/>
            <p:nvPr/>
          </p:nvSpPr>
          <p:spPr bwMode="auto">
            <a:xfrm>
              <a:off x="4640263" y="1876426"/>
              <a:ext cx="200025" cy="204788"/>
            </a:xfrm>
            <a:custGeom>
              <a:avLst/>
              <a:gdLst>
                <a:gd name="T0" fmla="*/ 126 w 126"/>
                <a:gd name="T1" fmla="*/ 7 h 129"/>
                <a:gd name="T2" fmla="*/ 122 w 126"/>
                <a:gd name="T3" fmla="*/ 100 h 129"/>
                <a:gd name="T4" fmla="*/ 78 w 126"/>
                <a:gd name="T5" fmla="*/ 129 h 129"/>
                <a:gd name="T6" fmla="*/ 0 w 126"/>
                <a:gd name="T7" fmla="*/ 100 h 129"/>
                <a:gd name="T8" fmla="*/ 8 w 126"/>
                <a:gd name="T9" fmla="*/ 0 h 129"/>
                <a:gd name="T10" fmla="*/ 126 w 126"/>
                <a:gd name="T11" fmla="*/ 7 h 129"/>
              </a:gdLst>
              <a:ahLst/>
              <a:cxnLst>
                <a:cxn ang="0">
                  <a:pos x="T0" y="T1"/>
                </a:cxn>
                <a:cxn ang="0">
                  <a:pos x="T2" y="T3"/>
                </a:cxn>
                <a:cxn ang="0">
                  <a:pos x="T4" y="T5"/>
                </a:cxn>
                <a:cxn ang="0">
                  <a:pos x="T6" y="T7"/>
                </a:cxn>
                <a:cxn ang="0">
                  <a:pos x="T8" y="T9"/>
                </a:cxn>
                <a:cxn ang="0">
                  <a:pos x="T10" y="T11"/>
                </a:cxn>
              </a:cxnLst>
              <a:rect l="0" t="0" r="r" b="b"/>
              <a:pathLst>
                <a:path w="126" h="129">
                  <a:moveTo>
                    <a:pt x="126" y="7"/>
                  </a:moveTo>
                  <a:lnTo>
                    <a:pt x="122" y="100"/>
                  </a:lnTo>
                  <a:lnTo>
                    <a:pt x="78" y="129"/>
                  </a:lnTo>
                  <a:lnTo>
                    <a:pt x="0" y="100"/>
                  </a:lnTo>
                  <a:lnTo>
                    <a:pt x="8" y="0"/>
                  </a:lnTo>
                  <a:lnTo>
                    <a:pt x="126"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liḓè"/>
            <p:cNvSpPr/>
            <p:nvPr/>
          </p:nvSpPr>
          <p:spPr bwMode="auto">
            <a:xfrm>
              <a:off x="4594225" y="1941513"/>
              <a:ext cx="304800" cy="215900"/>
            </a:xfrm>
            <a:custGeom>
              <a:avLst/>
              <a:gdLst>
                <a:gd name="T0" fmla="*/ 29 w 52"/>
                <a:gd name="T1" fmla="*/ 22 h 37"/>
                <a:gd name="T2" fmla="*/ 9 w 52"/>
                <a:gd name="T3" fmla="*/ 2 h 37"/>
                <a:gd name="T4" fmla="*/ 1 w 52"/>
                <a:gd name="T5" fmla="*/ 5 h 37"/>
                <a:gd name="T6" fmla="*/ 8 w 52"/>
                <a:gd name="T7" fmla="*/ 36 h 37"/>
                <a:gd name="T8" fmla="*/ 29 w 52"/>
                <a:gd name="T9" fmla="*/ 27 h 37"/>
                <a:gd name="T10" fmla="*/ 48 w 52"/>
                <a:gd name="T11" fmla="*/ 36 h 37"/>
                <a:gd name="T12" fmla="*/ 50 w 52"/>
                <a:gd name="T13" fmla="*/ 2 h 37"/>
                <a:gd name="T14" fmla="*/ 42 w 52"/>
                <a:gd name="T15" fmla="*/ 0 h 37"/>
                <a:gd name="T16" fmla="*/ 29 w 52"/>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7">
                  <a:moveTo>
                    <a:pt x="29" y="22"/>
                  </a:moveTo>
                  <a:cubicBezTo>
                    <a:pt x="9" y="2"/>
                    <a:pt x="9" y="2"/>
                    <a:pt x="9" y="2"/>
                  </a:cubicBezTo>
                  <a:cubicBezTo>
                    <a:pt x="9" y="2"/>
                    <a:pt x="3" y="2"/>
                    <a:pt x="1" y="5"/>
                  </a:cubicBezTo>
                  <a:cubicBezTo>
                    <a:pt x="0" y="8"/>
                    <a:pt x="6" y="35"/>
                    <a:pt x="8" y="36"/>
                  </a:cubicBezTo>
                  <a:cubicBezTo>
                    <a:pt x="9" y="37"/>
                    <a:pt x="26" y="27"/>
                    <a:pt x="29" y="27"/>
                  </a:cubicBezTo>
                  <a:cubicBezTo>
                    <a:pt x="29" y="27"/>
                    <a:pt x="45" y="36"/>
                    <a:pt x="48" y="36"/>
                  </a:cubicBezTo>
                  <a:cubicBezTo>
                    <a:pt x="51" y="36"/>
                    <a:pt x="52" y="6"/>
                    <a:pt x="50" y="2"/>
                  </a:cubicBezTo>
                  <a:cubicBezTo>
                    <a:pt x="48" y="0"/>
                    <a:pt x="42" y="0"/>
                    <a:pt x="42" y="0"/>
                  </a:cubicBezTo>
                  <a:lnTo>
                    <a:pt x="29"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îṣ1ïďê"/>
            <p:cNvSpPr/>
            <p:nvPr/>
          </p:nvSpPr>
          <p:spPr bwMode="auto">
            <a:xfrm>
              <a:off x="4652963" y="1876426"/>
              <a:ext cx="180975" cy="82550"/>
            </a:xfrm>
            <a:custGeom>
              <a:avLst/>
              <a:gdLst>
                <a:gd name="T0" fmla="*/ 0 w 31"/>
                <a:gd name="T1" fmla="*/ 10 h 14"/>
                <a:gd name="T2" fmla="*/ 0 w 31"/>
                <a:gd name="T3" fmla="*/ 0 h 14"/>
                <a:gd name="T4" fmla="*/ 31 w 31"/>
                <a:gd name="T5" fmla="*/ 2 h 14"/>
                <a:gd name="T6" fmla="*/ 14 w 31"/>
                <a:gd name="T7" fmla="*/ 13 h 14"/>
                <a:gd name="T8" fmla="*/ 14 w 31"/>
                <a:gd name="T9" fmla="*/ 13 h 14"/>
                <a:gd name="T10" fmla="*/ 0 w 31"/>
                <a:gd name="T11" fmla="*/ 10 h 14"/>
              </a:gdLst>
              <a:ahLst/>
              <a:cxnLst>
                <a:cxn ang="0">
                  <a:pos x="T0" y="T1"/>
                </a:cxn>
                <a:cxn ang="0">
                  <a:pos x="T2" y="T3"/>
                </a:cxn>
                <a:cxn ang="0">
                  <a:pos x="T4" y="T5"/>
                </a:cxn>
                <a:cxn ang="0">
                  <a:pos x="T6" y="T7"/>
                </a:cxn>
                <a:cxn ang="0">
                  <a:pos x="T8" y="T9"/>
                </a:cxn>
                <a:cxn ang="0">
                  <a:pos x="T10" y="T11"/>
                </a:cxn>
              </a:cxnLst>
              <a:rect l="0" t="0" r="r" b="b"/>
              <a:pathLst>
                <a:path w="31" h="14">
                  <a:moveTo>
                    <a:pt x="0" y="10"/>
                  </a:moveTo>
                  <a:cubicBezTo>
                    <a:pt x="0" y="0"/>
                    <a:pt x="0" y="0"/>
                    <a:pt x="0" y="0"/>
                  </a:cubicBezTo>
                  <a:cubicBezTo>
                    <a:pt x="31" y="2"/>
                    <a:pt x="31" y="2"/>
                    <a:pt x="31" y="2"/>
                  </a:cubicBezTo>
                  <a:cubicBezTo>
                    <a:pt x="27" y="9"/>
                    <a:pt x="21" y="12"/>
                    <a:pt x="14" y="13"/>
                  </a:cubicBezTo>
                  <a:cubicBezTo>
                    <a:pt x="14" y="13"/>
                    <a:pt x="14" y="13"/>
                    <a:pt x="14" y="13"/>
                  </a:cubicBezTo>
                  <a:cubicBezTo>
                    <a:pt x="9" y="14"/>
                    <a:pt x="4" y="13"/>
                    <a:pt x="0" y="10"/>
                  </a:cubicBezTo>
                  <a:close/>
                </a:path>
              </a:pathLst>
            </a:custGeom>
            <a:solidFill>
              <a:srgbClr val="1D71D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îṥļíḋè"/>
            <p:cNvSpPr/>
            <p:nvPr/>
          </p:nvSpPr>
          <p:spPr bwMode="auto">
            <a:xfrm>
              <a:off x="4441825" y="1290638"/>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îşlïḍé"/>
            <p:cNvSpPr/>
            <p:nvPr/>
          </p:nvSpPr>
          <p:spPr bwMode="auto">
            <a:xfrm>
              <a:off x="4441825" y="1290638"/>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chemeClr val="bg1">
                <a:lumMod val="95000"/>
              </a:schemeClr>
            </a:solidFill>
            <a:ln>
              <a:noFill/>
            </a:ln>
          </p:spPr>
          <p:txBody>
            <a:bodyPr anchor="ctr"/>
            <a:lstStyle/>
            <a:p>
              <a:pPr algn="ctr"/>
            </a:p>
          </p:txBody>
        </p:sp>
        <p:sp>
          <p:nvSpPr>
            <p:cNvPr id="43" name="ï$lïḋè"/>
            <p:cNvSpPr/>
            <p:nvPr/>
          </p:nvSpPr>
          <p:spPr bwMode="auto">
            <a:xfrm>
              <a:off x="4470400" y="1443038"/>
              <a:ext cx="100013" cy="315913"/>
            </a:xfrm>
            <a:custGeom>
              <a:avLst/>
              <a:gdLst>
                <a:gd name="T0" fmla="*/ 0 w 17"/>
                <a:gd name="T1" fmla="*/ 16 h 54"/>
                <a:gd name="T2" fmla="*/ 6 w 17"/>
                <a:gd name="T3" fmla="*/ 39 h 54"/>
                <a:gd name="T4" fmla="*/ 11 w 17"/>
                <a:gd name="T5" fmla="*/ 38 h 54"/>
                <a:gd name="T6" fmla="*/ 11 w 17"/>
                <a:gd name="T7" fmla="*/ 15 h 54"/>
                <a:gd name="T8" fmla="*/ 0 w 17"/>
                <a:gd name="T9" fmla="*/ 16 h 54"/>
              </a:gdLst>
              <a:ahLst/>
              <a:cxnLst>
                <a:cxn ang="0">
                  <a:pos x="T0" y="T1"/>
                </a:cxn>
                <a:cxn ang="0">
                  <a:pos x="T2" y="T3"/>
                </a:cxn>
                <a:cxn ang="0">
                  <a:pos x="T4" y="T5"/>
                </a:cxn>
                <a:cxn ang="0">
                  <a:pos x="T6" y="T7"/>
                </a:cxn>
                <a:cxn ang="0">
                  <a:pos x="T8" y="T9"/>
                </a:cxn>
              </a:cxnLst>
              <a:rect l="0" t="0" r="r" b="b"/>
              <a:pathLst>
                <a:path w="17" h="54">
                  <a:moveTo>
                    <a:pt x="0" y="16"/>
                  </a:moveTo>
                  <a:cubicBezTo>
                    <a:pt x="0" y="16"/>
                    <a:pt x="1" y="30"/>
                    <a:pt x="6" y="39"/>
                  </a:cubicBezTo>
                  <a:cubicBezTo>
                    <a:pt x="10" y="49"/>
                    <a:pt x="14" y="54"/>
                    <a:pt x="11" y="38"/>
                  </a:cubicBezTo>
                  <a:cubicBezTo>
                    <a:pt x="11" y="38"/>
                    <a:pt x="17" y="30"/>
                    <a:pt x="11" y="15"/>
                  </a:cubicBezTo>
                  <a:cubicBezTo>
                    <a:pt x="6" y="0"/>
                    <a:pt x="0" y="16"/>
                    <a:pt x="0" y="16"/>
                  </a:cubicBez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išļíḍè"/>
            <p:cNvSpPr/>
            <p:nvPr/>
          </p:nvSpPr>
          <p:spPr bwMode="auto">
            <a:xfrm>
              <a:off x="4857750" y="1390651"/>
              <a:ext cx="93663" cy="315913"/>
            </a:xfrm>
            <a:custGeom>
              <a:avLst/>
              <a:gdLst>
                <a:gd name="T0" fmla="*/ 13 w 16"/>
                <a:gd name="T1" fmla="*/ 14 h 54"/>
                <a:gd name="T2" fmla="*/ 14 w 16"/>
                <a:gd name="T3" fmla="*/ 38 h 54"/>
                <a:gd name="T4" fmla="*/ 8 w 16"/>
                <a:gd name="T5" fmla="*/ 38 h 54"/>
                <a:gd name="T6" fmla="*/ 2 w 16"/>
                <a:gd name="T7" fmla="*/ 16 h 54"/>
                <a:gd name="T8" fmla="*/ 13 w 16"/>
                <a:gd name="T9" fmla="*/ 14 h 54"/>
              </a:gdLst>
              <a:ahLst/>
              <a:cxnLst>
                <a:cxn ang="0">
                  <a:pos x="T0" y="T1"/>
                </a:cxn>
                <a:cxn ang="0">
                  <a:pos x="T2" y="T3"/>
                </a:cxn>
                <a:cxn ang="0">
                  <a:pos x="T4" y="T5"/>
                </a:cxn>
                <a:cxn ang="0">
                  <a:pos x="T6" y="T7"/>
                </a:cxn>
                <a:cxn ang="0">
                  <a:pos x="T8" y="T9"/>
                </a:cxn>
              </a:cxnLst>
              <a:rect l="0" t="0" r="r" b="b"/>
              <a:pathLst>
                <a:path w="16" h="54">
                  <a:moveTo>
                    <a:pt x="13" y="14"/>
                  </a:moveTo>
                  <a:cubicBezTo>
                    <a:pt x="13" y="14"/>
                    <a:pt x="16" y="27"/>
                    <a:pt x="14" y="38"/>
                  </a:cubicBezTo>
                  <a:cubicBezTo>
                    <a:pt x="12" y="48"/>
                    <a:pt x="9" y="54"/>
                    <a:pt x="8" y="38"/>
                  </a:cubicBezTo>
                  <a:cubicBezTo>
                    <a:pt x="8" y="38"/>
                    <a:pt x="0" y="31"/>
                    <a:pt x="2" y="16"/>
                  </a:cubicBezTo>
                  <a:cubicBezTo>
                    <a:pt x="3" y="0"/>
                    <a:pt x="13" y="14"/>
                    <a:pt x="13" y="14"/>
                  </a:cubicBez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šḻîḑè"/>
            <p:cNvSpPr/>
            <p:nvPr/>
          </p:nvSpPr>
          <p:spPr bwMode="auto">
            <a:xfrm>
              <a:off x="4611688" y="2063751"/>
              <a:ext cx="100013" cy="93663"/>
            </a:xfrm>
            <a:custGeom>
              <a:avLst/>
              <a:gdLst>
                <a:gd name="T0" fmla="*/ 5 w 17"/>
                <a:gd name="T1" fmla="*/ 16 h 16"/>
                <a:gd name="T2" fmla="*/ 4 w 17"/>
                <a:gd name="T3" fmla="*/ 16 h 16"/>
                <a:gd name="T4" fmla="*/ 0 w 17"/>
                <a:gd name="T5" fmla="*/ 1 h 16"/>
                <a:gd name="T6" fmla="*/ 1 w 17"/>
                <a:gd name="T7" fmla="*/ 0 h 16"/>
                <a:gd name="T8" fmla="*/ 2 w 17"/>
                <a:gd name="T9" fmla="*/ 0 h 16"/>
                <a:gd name="T10" fmla="*/ 5 w 17"/>
                <a:gd name="T11" fmla="*/ 14 h 16"/>
                <a:gd name="T12" fmla="*/ 16 w 17"/>
                <a:gd name="T13" fmla="*/ 9 h 16"/>
                <a:gd name="T14" fmla="*/ 17 w 17"/>
                <a:gd name="T15" fmla="*/ 10 h 16"/>
                <a:gd name="T16" fmla="*/ 17 w 17"/>
                <a:gd name="T17" fmla="*/ 11 h 16"/>
                <a:gd name="T18" fmla="*/ 5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5" y="16"/>
                  </a:moveTo>
                  <a:cubicBezTo>
                    <a:pt x="5" y="16"/>
                    <a:pt x="4" y="16"/>
                    <a:pt x="4" y="16"/>
                  </a:cubicBezTo>
                  <a:cubicBezTo>
                    <a:pt x="2" y="14"/>
                    <a:pt x="0" y="3"/>
                    <a:pt x="0" y="1"/>
                  </a:cubicBezTo>
                  <a:cubicBezTo>
                    <a:pt x="0" y="0"/>
                    <a:pt x="0" y="0"/>
                    <a:pt x="1" y="0"/>
                  </a:cubicBezTo>
                  <a:cubicBezTo>
                    <a:pt x="1" y="0"/>
                    <a:pt x="1" y="0"/>
                    <a:pt x="2" y="0"/>
                  </a:cubicBezTo>
                  <a:cubicBezTo>
                    <a:pt x="2" y="6"/>
                    <a:pt x="4" y="13"/>
                    <a:pt x="5" y="14"/>
                  </a:cubicBezTo>
                  <a:cubicBezTo>
                    <a:pt x="6" y="15"/>
                    <a:pt x="11" y="12"/>
                    <a:pt x="16" y="9"/>
                  </a:cubicBezTo>
                  <a:cubicBezTo>
                    <a:pt x="16" y="9"/>
                    <a:pt x="17" y="9"/>
                    <a:pt x="17" y="10"/>
                  </a:cubicBezTo>
                  <a:cubicBezTo>
                    <a:pt x="17" y="10"/>
                    <a:pt x="17" y="11"/>
                    <a:pt x="17" y="11"/>
                  </a:cubicBezTo>
                  <a:cubicBezTo>
                    <a:pt x="14" y="13"/>
                    <a:pt x="8" y="16"/>
                    <a:pt x="5" y="16"/>
                  </a:cubicBezTo>
                  <a:close/>
                </a:path>
              </a:pathLst>
            </a:custGeom>
            <a:solidFill>
              <a:srgbClr val="ADC2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ïṣ1iḍé"/>
            <p:cNvSpPr/>
            <p:nvPr/>
          </p:nvSpPr>
          <p:spPr bwMode="auto">
            <a:xfrm>
              <a:off x="4810125" y="2111376"/>
              <a:ext cx="82550" cy="46038"/>
            </a:xfrm>
            <a:custGeom>
              <a:avLst/>
              <a:gdLst>
                <a:gd name="T0" fmla="*/ 10 w 14"/>
                <a:gd name="T1" fmla="*/ 8 h 8"/>
                <a:gd name="T2" fmla="*/ 0 w 14"/>
                <a:gd name="T3" fmla="*/ 3 h 8"/>
                <a:gd name="T4" fmla="*/ 0 w 14"/>
                <a:gd name="T5" fmla="*/ 2 h 8"/>
                <a:gd name="T6" fmla="*/ 1 w 14"/>
                <a:gd name="T7" fmla="*/ 2 h 8"/>
                <a:gd name="T8" fmla="*/ 10 w 14"/>
                <a:gd name="T9" fmla="*/ 6 h 8"/>
                <a:gd name="T10" fmla="*/ 12 w 14"/>
                <a:gd name="T11" fmla="*/ 1 h 8"/>
                <a:gd name="T12" fmla="*/ 13 w 14"/>
                <a:gd name="T13" fmla="*/ 0 h 8"/>
                <a:gd name="T14" fmla="*/ 13 w 14"/>
                <a:gd name="T15" fmla="*/ 1 h 8"/>
                <a:gd name="T16" fmla="*/ 10 w 14"/>
                <a:gd name="T17" fmla="*/ 7 h 8"/>
                <a:gd name="T18" fmla="*/ 10 w 1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8">
                  <a:moveTo>
                    <a:pt x="10" y="8"/>
                  </a:moveTo>
                  <a:cubicBezTo>
                    <a:pt x="8" y="8"/>
                    <a:pt x="4" y="5"/>
                    <a:pt x="0" y="3"/>
                  </a:cubicBezTo>
                  <a:cubicBezTo>
                    <a:pt x="0" y="3"/>
                    <a:pt x="0" y="2"/>
                    <a:pt x="0" y="2"/>
                  </a:cubicBezTo>
                  <a:cubicBezTo>
                    <a:pt x="0" y="2"/>
                    <a:pt x="1" y="1"/>
                    <a:pt x="1" y="2"/>
                  </a:cubicBezTo>
                  <a:cubicBezTo>
                    <a:pt x="5" y="4"/>
                    <a:pt x="9" y="6"/>
                    <a:pt x="10" y="6"/>
                  </a:cubicBezTo>
                  <a:cubicBezTo>
                    <a:pt x="10" y="6"/>
                    <a:pt x="11" y="3"/>
                    <a:pt x="12" y="1"/>
                  </a:cubicBezTo>
                  <a:cubicBezTo>
                    <a:pt x="12" y="0"/>
                    <a:pt x="12" y="0"/>
                    <a:pt x="13" y="0"/>
                  </a:cubicBezTo>
                  <a:cubicBezTo>
                    <a:pt x="13" y="0"/>
                    <a:pt x="14" y="1"/>
                    <a:pt x="13" y="1"/>
                  </a:cubicBezTo>
                  <a:cubicBezTo>
                    <a:pt x="13" y="3"/>
                    <a:pt x="12" y="7"/>
                    <a:pt x="10" y="7"/>
                  </a:cubicBezTo>
                  <a:cubicBezTo>
                    <a:pt x="10" y="8"/>
                    <a:pt x="10" y="8"/>
                    <a:pt x="10" y="8"/>
                  </a:cubicBezTo>
                  <a:close/>
                </a:path>
              </a:pathLst>
            </a:custGeom>
            <a:solidFill>
              <a:srgbClr val="ADC2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iSḷïḓè"/>
            <p:cNvSpPr/>
            <p:nvPr/>
          </p:nvSpPr>
          <p:spPr bwMode="auto">
            <a:xfrm>
              <a:off x="4652963" y="1946276"/>
              <a:ext cx="180975" cy="128588"/>
            </a:xfrm>
            <a:custGeom>
              <a:avLst/>
              <a:gdLst>
                <a:gd name="T0" fmla="*/ 19 w 31"/>
                <a:gd name="T1" fmla="*/ 22 h 22"/>
                <a:gd name="T2" fmla="*/ 18 w 31"/>
                <a:gd name="T3" fmla="*/ 22 h 22"/>
                <a:gd name="T4" fmla="*/ 1 w 31"/>
                <a:gd name="T5" fmla="*/ 4 h 22"/>
                <a:gd name="T6" fmla="*/ 1 w 31"/>
                <a:gd name="T7" fmla="*/ 3 h 22"/>
                <a:gd name="T8" fmla="*/ 2 w 31"/>
                <a:gd name="T9" fmla="*/ 3 h 22"/>
                <a:gd name="T10" fmla="*/ 18 w 31"/>
                <a:gd name="T11" fmla="*/ 20 h 22"/>
                <a:gd name="T12" fmla="*/ 30 w 31"/>
                <a:gd name="T13" fmla="*/ 1 h 22"/>
                <a:gd name="T14" fmla="*/ 31 w 31"/>
                <a:gd name="T15" fmla="*/ 0 h 22"/>
                <a:gd name="T16" fmla="*/ 31 w 31"/>
                <a:gd name="T17" fmla="*/ 2 h 22"/>
                <a:gd name="T18" fmla="*/ 19 w 31"/>
                <a:gd name="T19" fmla="*/ 22 h 22"/>
                <a:gd name="T20" fmla="*/ 19 w 31"/>
                <a:gd name="T21" fmla="*/ 22 h 22"/>
                <a:gd name="T22" fmla="*/ 19 w 31"/>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19" y="22"/>
                  </a:moveTo>
                  <a:cubicBezTo>
                    <a:pt x="18" y="22"/>
                    <a:pt x="18" y="22"/>
                    <a:pt x="18" y="22"/>
                  </a:cubicBezTo>
                  <a:cubicBezTo>
                    <a:pt x="1" y="4"/>
                    <a:pt x="1" y="4"/>
                    <a:pt x="1" y="4"/>
                  </a:cubicBezTo>
                  <a:cubicBezTo>
                    <a:pt x="0" y="3"/>
                    <a:pt x="1" y="3"/>
                    <a:pt x="1" y="3"/>
                  </a:cubicBezTo>
                  <a:cubicBezTo>
                    <a:pt x="1" y="2"/>
                    <a:pt x="2" y="2"/>
                    <a:pt x="2" y="3"/>
                  </a:cubicBezTo>
                  <a:cubicBezTo>
                    <a:pt x="18" y="20"/>
                    <a:pt x="18" y="20"/>
                    <a:pt x="18" y="20"/>
                  </a:cubicBezTo>
                  <a:cubicBezTo>
                    <a:pt x="30" y="1"/>
                    <a:pt x="30" y="1"/>
                    <a:pt x="30" y="1"/>
                  </a:cubicBezTo>
                  <a:cubicBezTo>
                    <a:pt x="30" y="0"/>
                    <a:pt x="30" y="0"/>
                    <a:pt x="31" y="0"/>
                  </a:cubicBezTo>
                  <a:cubicBezTo>
                    <a:pt x="31" y="1"/>
                    <a:pt x="31" y="1"/>
                    <a:pt x="31" y="2"/>
                  </a:cubicBezTo>
                  <a:cubicBezTo>
                    <a:pt x="19" y="22"/>
                    <a:pt x="19" y="22"/>
                    <a:pt x="19" y="22"/>
                  </a:cubicBezTo>
                  <a:cubicBezTo>
                    <a:pt x="19" y="22"/>
                    <a:pt x="19" y="22"/>
                    <a:pt x="19" y="22"/>
                  </a:cubicBezTo>
                  <a:cubicBezTo>
                    <a:pt x="19" y="22"/>
                    <a:pt x="19" y="22"/>
                    <a:pt x="19" y="22"/>
                  </a:cubicBezTo>
                  <a:close/>
                </a:path>
              </a:pathLst>
            </a:custGeom>
            <a:solidFill>
              <a:srgbClr val="ADC2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işḷîḋé"/>
            <p:cNvSpPr/>
            <p:nvPr/>
          </p:nvSpPr>
          <p:spPr bwMode="auto">
            <a:xfrm>
              <a:off x="3819525" y="2455863"/>
              <a:ext cx="803275" cy="979488"/>
            </a:xfrm>
            <a:custGeom>
              <a:avLst/>
              <a:gdLst>
                <a:gd name="T0" fmla="*/ 506 w 506"/>
                <a:gd name="T1" fmla="*/ 510 h 617"/>
                <a:gd name="T2" fmla="*/ 351 w 506"/>
                <a:gd name="T3" fmla="*/ 0 h 617"/>
                <a:gd name="T4" fmla="*/ 0 w 506"/>
                <a:gd name="T5" fmla="*/ 107 h 617"/>
                <a:gd name="T6" fmla="*/ 162 w 506"/>
                <a:gd name="T7" fmla="*/ 617 h 617"/>
                <a:gd name="T8" fmla="*/ 506 w 506"/>
                <a:gd name="T9" fmla="*/ 510 h 617"/>
              </a:gdLst>
              <a:ahLst/>
              <a:cxnLst>
                <a:cxn ang="0">
                  <a:pos x="T0" y="T1"/>
                </a:cxn>
                <a:cxn ang="0">
                  <a:pos x="T2" y="T3"/>
                </a:cxn>
                <a:cxn ang="0">
                  <a:pos x="T4" y="T5"/>
                </a:cxn>
                <a:cxn ang="0">
                  <a:pos x="T6" y="T7"/>
                </a:cxn>
                <a:cxn ang="0">
                  <a:pos x="T8" y="T9"/>
                </a:cxn>
              </a:cxnLst>
              <a:rect l="0" t="0" r="r" b="b"/>
              <a:pathLst>
                <a:path w="506" h="617">
                  <a:moveTo>
                    <a:pt x="506" y="510"/>
                  </a:moveTo>
                  <a:lnTo>
                    <a:pt x="351" y="0"/>
                  </a:lnTo>
                  <a:lnTo>
                    <a:pt x="0" y="107"/>
                  </a:lnTo>
                  <a:lnTo>
                    <a:pt x="162" y="617"/>
                  </a:lnTo>
                  <a:lnTo>
                    <a:pt x="506" y="510"/>
                  </a:lnTo>
                  <a:close/>
                </a:path>
              </a:pathLst>
            </a:custGeom>
            <a:solidFill>
              <a:srgbClr val="076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íšľîḑe"/>
            <p:cNvSpPr/>
            <p:nvPr/>
          </p:nvSpPr>
          <p:spPr bwMode="auto">
            <a:xfrm>
              <a:off x="3854450" y="2936876"/>
              <a:ext cx="158750" cy="287338"/>
            </a:xfrm>
            <a:custGeom>
              <a:avLst/>
              <a:gdLst>
                <a:gd name="T0" fmla="*/ 18 w 27"/>
                <a:gd name="T1" fmla="*/ 0 h 49"/>
                <a:gd name="T2" fmla="*/ 1 w 27"/>
                <a:gd name="T3" fmla="*/ 10 h 49"/>
                <a:gd name="T4" fmla="*/ 4 w 27"/>
                <a:gd name="T5" fmla="*/ 18 h 49"/>
                <a:gd name="T6" fmla="*/ 1 w 27"/>
                <a:gd name="T7" fmla="*/ 25 h 49"/>
                <a:gd name="T8" fmla="*/ 5 w 27"/>
                <a:gd name="T9" fmla="*/ 32 h 49"/>
                <a:gd name="T10" fmla="*/ 10 w 27"/>
                <a:gd name="T11" fmla="*/ 39 h 49"/>
                <a:gd name="T12" fmla="*/ 14 w 27"/>
                <a:gd name="T13" fmla="*/ 48 h 49"/>
                <a:gd name="T14" fmla="*/ 26 w 27"/>
                <a:gd name="T15" fmla="*/ 40 h 49"/>
                <a:gd name="T16" fmla="*/ 21 w 27"/>
                <a:gd name="T17" fmla="*/ 34 h 49"/>
                <a:gd name="T18" fmla="*/ 23 w 27"/>
                <a:gd name="T19" fmla="*/ 24 h 49"/>
                <a:gd name="T20" fmla="*/ 19 w 27"/>
                <a:gd name="T21" fmla="*/ 20 h 49"/>
                <a:gd name="T22" fmla="*/ 22 w 27"/>
                <a:gd name="T23" fmla="*/ 12 h 49"/>
                <a:gd name="T24" fmla="*/ 18 w 27"/>
                <a:gd name="T25" fmla="*/ 9 h 49"/>
                <a:gd name="T26" fmla="*/ 18 w 2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9">
                  <a:moveTo>
                    <a:pt x="18" y="0"/>
                  </a:moveTo>
                  <a:cubicBezTo>
                    <a:pt x="18" y="0"/>
                    <a:pt x="1" y="8"/>
                    <a:pt x="1" y="10"/>
                  </a:cubicBezTo>
                  <a:cubicBezTo>
                    <a:pt x="0" y="13"/>
                    <a:pt x="4" y="18"/>
                    <a:pt x="4" y="18"/>
                  </a:cubicBezTo>
                  <a:cubicBezTo>
                    <a:pt x="4" y="18"/>
                    <a:pt x="0" y="23"/>
                    <a:pt x="1" y="25"/>
                  </a:cubicBezTo>
                  <a:cubicBezTo>
                    <a:pt x="1" y="28"/>
                    <a:pt x="5" y="32"/>
                    <a:pt x="5" y="32"/>
                  </a:cubicBezTo>
                  <a:cubicBezTo>
                    <a:pt x="5" y="32"/>
                    <a:pt x="8" y="38"/>
                    <a:pt x="10" y="39"/>
                  </a:cubicBezTo>
                  <a:cubicBezTo>
                    <a:pt x="12" y="40"/>
                    <a:pt x="10" y="47"/>
                    <a:pt x="14" y="48"/>
                  </a:cubicBezTo>
                  <a:cubicBezTo>
                    <a:pt x="18" y="49"/>
                    <a:pt x="25" y="42"/>
                    <a:pt x="26" y="40"/>
                  </a:cubicBezTo>
                  <a:cubicBezTo>
                    <a:pt x="27" y="37"/>
                    <a:pt x="21" y="34"/>
                    <a:pt x="21" y="34"/>
                  </a:cubicBezTo>
                  <a:cubicBezTo>
                    <a:pt x="21" y="34"/>
                    <a:pt x="25" y="28"/>
                    <a:pt x="23" y="24"/>
                  </a:cubicBezTo>
                  <a:cubicBezTo>
                    <a:pt x="22" y="21"/>
                    <a:pt x="19" y="20"/>
                    <a:pt x="19" y="20"/>
                  </a:cubicBezTo>
                  <a:cubicBezTo>
                    <a:pt x="19" y="20"/>
                    <a:pt x="23" y="14"/>
                    <a:pt x="22" y="12"/>
                  </a:cubicBezTo>
                  <a:cubicBezTo>
                    <a:pt x="20" y="10"/>
                    <a:pt x="18" y="9"/>
                    <a:pt x="18" y="9"/>
                  </a:cubicBezTo>
                  <a:cubicBezTo>
                    <a:pt x="18" y="9"/>
                    <a:pt x="23" y="3"/>
                    <a:pt x="18" y="0"/>
                  </a:cubicBezTo>
                  <a:close/>
                </a:path>
              </a:pathLst>
            </a:custGeom>
            <a:solidFill>
              <a:srgbClr val="FCFF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s1iḑè"/>
            <p:cNvSpPr/>
            <p:nvPr/>
          </p:nvSpPr>
          <p:spPr bwMode="auto">
            <a:xfrm>
              <a:off x="4435475" y="1255713"/>
              <a:ext cx="574675" cy="322263"/>
            </a:xfrm>
            <a:custGeom>
              <a:avLst/>
              <a:gdLst>
                <a:gd name="T0" fmla="*/ 10 w 98"/>
                <a:gd name="T1" fmla="*/ 53 h 55"/>
                <a:gd name="T2" fmla="*/ 1 w 98"/>
                <a:gd name="T3" fmla="*/ 41 h 55"/>
                <a:gd name="T4" fmla="*/ 3 w 98"/>
                <a:gd name="T5" fmla="*/ 27 h 55"/>
                <a:gd name="T6" fmla="*/ 15 w 98"/>
                <a:gd name="T7" fmla="*/ 19 h 55"/>
                <a:gd name="T8" fmla="*/ 28 w 98"/>
                <a:gd name="T9" fmla="*/ 2 h 55"/>
                <a:gd name="T10" fmla="*/ 43 w 98"/>
                <a:gd name="T11" fmla="*/ 2 h 55"/>
                <a:gd name="T12" fmla="*/ 58 w 98"/>
                <a:gd name="T13" fmla="*/ 5 h 55"/>
                <a:gd name="T14" fmla="*/ 83 w 98"/>
                <a:gd name="T15" fmla="*/ 2 h 55"/>
                <a:gd name="T16" fmla="*/ 95 w 98"/>
                <a:gd name="T17" fmla="*/ 13 h 55"/>
                <a:gd name="T18" fmla="*/ 92 w 98"/>
                <a:gd name="T19" fmla="*/ 36 h 55"/>
                <a:gd name="T20" fmla="*/ 71 w 98"/>
                <a:gd name="T21" fmla="*/ 45 h 55"/>
                <a:gd name="T22" fmla="*/ 45 w 98"/>
                <a:gd name="T23" fmla="*/ 41 h 55"/>
                <a:gd name="T24" fmla="*/ 35 w 98"/>
                <a:gd name="T25" fmla="*/ 46 h 55"/>
                <a:gd name="T26" fmla="*/ 25 w 98"/>
                <a:gd name="T27" fmla="*/ 52 h 55"/>
                <a:gd name="T28" fmla="*/ 14 w 98"/>
                <a:gd name="T29" fmla="*/ 50 h 55"/>
                <a:gd name="T30" fmla="*/ 10 w 98"/>
                <a:gd name="T31"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55">
                  <a:moveTo>
                    <a:pt x="10" y="53"/>
                  </a:moveTo>
                  <a:cubicBezTo>
                    <a:pt x="6" y="49"/>
                    <a:pt x="3" y="45"/>
                    <a:pt x="1" y="41"/>
                  </a:cubicBezTo>
                  <a:cubicBezTo>
                    <a:pt x="0" y="36"/>
                    <a:pt x="0" y="31"/>
                    <a:pt x="3" y="27"/>
                  </a:cubicBezTo>
                  <a:cubicBezTo>
                    <a:pt x="6" y="23"/>
                    <a:pt x="11" y="22"/>
                    <a:pt x="15" y="19"/>
                  </a:cubicBezTo>
                  <a:cubicBezTo>
                    <a:pt x="20" y="14"/>
                    <a:pt x="22" y="6"/>
                    <a:pt x="28" y="2"/>
                  </a:cubicBezTo>
                  <a:cubicBezTo>
                    <a:pt x="33" y="0"/>
                    <a:pt x="38" y="0"/>
                    <a:pt x="43" y="2"/>
                  </a:cubicBezTo>
                  <a:cubicBezTo>
                    <a:pt x="48" y="3"/>
                    <a:pt x="53" y="5"/>
                    <a:pt x="58" y="5"/>
                  </a:cubicBezTo>
                  <a:cubicBezTo>
                    <a:pt x="66" y="5"/>
                    <a:pt x="75" y="0"/>
                    <a:pt x="83" y="2"/>
                  </a:cubicBezTo>
                  <a:cubicBezTo>
                    <a:pt x="88" y="3"/>
                    <a:pt x="93" y="8"/>
                    <a:pt x="95" y="13"/>
                  </a:cubicBezTo>
                  <a:cubicBezTo>
                    <a:pt x="98" y="20"/>
                    <a:pt x="97" y="29"/>
                    <a:pt x="92" y="36"/>
                  </a:cubicBezTo>
                  <a:cubicBezTo>
                    <a:pt x="87" y="42"/>
                    <a:pt x="79" y="46"/>
                    <a:pt x="71" y="45"/>
                  </a:cubicBezTo>
                  <a:cubicBezTo>
                    <a:pt x="62" y="45"/>
                    <a:pt x="54" y="40"/>
                    <a:pt x="45" y="41"/>
                  </a:cubicBezTo>
                  <a:cubicBezTo>
                    <a:pt x="42" y="42"/>
                    <a:pt x="38" y="44"/>
                    <a:pt x="35" y="46"/>
                  </a:cubicBezTo>
                  <a:cubicBezTo>
                    <a:pt x="32" y="48"/>
                    <a:pt x="29" y="50"/>
                    <a:pt x="25" y="52"/>
                  </a:cubicBezTo>
                  <a:cubicBezTo>
                    <a:pt x="22" y="53"/>
                    <a:pt x="17" y="53"/>
                    <a:pt x="14" y="50"/>
                  </a:cubicBezTo>
                  <a:cubicBezTo>
                    <a:pt x="13" y="53"/>
                    <a:pt x="12" y="55"/>
                    <a:pt x="10" y="53"/>
                  </a:cubicBez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2155" y="937895"/>
            <a:ext cx="3417570" cy="3219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表管理：数据类型（时间类型）</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文本框 24"/>
          <p:cNvSpPr txBox="1"/>
          <p:nvPr/>
        </p:nvSpPr>
        <p:spPr>
          <a:xfrm>
            <a:off x="846138" y="1255997"/>
            <a:ext cx="9559923" cy="461665"/>
          </a:xfrm>
          <a:prstGeom prst="rect">
            <a:avLst/>
          </a:prstGeom>
          <a:noFill/>
        </p:spPr>
        <p:txBody>
          <a:bodyPr wrap="square">
            <a:spAutoFit/>
          </a:bodyPr>
          <a:lstStyle/>
          <a:p>
            <a:pPr eaLnBrk="0" fontAlgn="base" hangingPunct="0">
              <a:spcBef>
                <a:spcPct val="0"/>
              </a:spcBef>
              <a:spcAft>
                <a:spcPct val="0"/>
              </a:spcAft>
            </a:pPr>
            <a:r>
              <a:rPr lang="zh-CN" altLang="zh-CN" sz="1200" dirty="0">
                <a:solidFill>
                  <a:srgbClr val="333333"/>
                </a:solidFill>
                <a:latin typeface="Open Sans" panose="020B0606030504020204" pitchFamily="34" charset="0"/>
                <a:cs typeface="Open Sans" panose="020B0606030504020204" pitchFamily="34" charset="0"/>
              </a:rPr>
              <a:t>用于表示时态值的日期和时间数据类型为 DATE </a:t>
            </a:r>
            <a:r>
              <a:rPr lang="zh-CN" altLang="en-US" sz="1200" dirty="0">
                <a:solidFill>
                  <a:srgbClr val="333333"/>
                </a:solidFill>
                <a:latin typeface="Open Sans" panose="020B0606030504020204" pitchFamily="34" charset="0"/>
                <a:cs typeface="Open Sans" panose="020B0606030504020204" pitchFamily="34" charset="0"/>
              </a:rPr>
              <a:t>、</a:t>
            </a:r>
            <a:r>
              <a:rPr lang="en-US" altLang="zh-CN" sz="1200" dirty="0">
                <a:solidFill>
                  <a:srgbClr val="333333"/>
                </a:solidFill>
                <a:latin typeface="Open Sans" panose="020B0606030504020204" pitchFamily="34" charset="0"/>
                <a:cs typeface="Open Sans" panose="020B0606030504020204" pitchFamily="34" charset="0"/>
              </a:rPr>
              <a:t>T</a:t>
            </a:r>
            <a:r>
              <a:rPr lang="zh-CN" altLang="zh-CN" sz="1200" dirty="0">
                <a:solidFill>
                  <a:srgbClr val="333333"/>
                </a:solidFill>
                <a:latin typeface="Open Sans" panose="020B0606030504020204" pitchFamily="34" charset="0"/>
                <a:cs typeface="Open Sans" panose="020B0606030504020204" pitchFamily="34" charset="0"/>
              </a:rPr>
              <a:t>IME</a:t>
            </a:r>
            <a:r>
              <a:rPr lang="zh-CN" altLang="en-US" sz="1200" dirty="0">
                <a:solidFill>
                  <a:srgbClr val="333333"/>
                </a:solidFill>
                <a:latin typeface="Open Sans" panose="020B0606030504020204" pitchFamily="34" charset="0"/>
                <a:cs typeface="Open Sans" panose="020B0606030504020204" pitchFamily="34" charset="0"/>
              </a:rPr>
              <a:t>、</a:t>
            </a:r>
            <a:r>
              <a:rPr lang="zh-CN" altLang="zh-CN" sz="1200" dirty="0">
                <a:solidFill>
                  <a:srgbClr val="333333"/>
                </a:solidFill>
                <a:latin typeface="Open Sans" panose="020B0606030504020204" pitchFamily="34" charset="0"/>
                <a:cs typeface="Open Sans" panose="020B0606030504020204" pitchFamily="34" charset="0"/>
              </a:rPr>
              <a:t>DATETIME</a:t>
            </a:r>
            <a:r>
              <a:rPr lang="zh-CN" altLang="en-US" sz="1200" dirty="0">
                <a:solidFill>
                  <a:srgbClr val="333333"/>
                </a:solidFill>
                <a:latin typeface="Open Sans" panose="020B0606030504020204" pitchFamily="34" charset="0"/>
                <a:cs typeface="Open Sans" panose="020B0606030504020204" pitchFamily="34" charset="0"/>
              </a:rPr>
              <a:t>、</a:t>
            </a:r>
            <a:r>
              <a:rPr lang="zh-CN" altLang="zh-CN" sz="1200" dirty="0">
                <a:solidFill>
                  <a:srgbClr val="333333"/>
                </a:solidFill>
                <a:latin typeface="Open Sans" panose="020B0606030504020204" pitchFamily="34" charset="0"/>
                <a:cs typeface="Open Sans" panose="020B0606030504020204" pitchFamily="34" charset="0"/>
              </a:rPr>
              <a:t>TIMESTAMP 和 YEAR 。每种类型都有一个有效值范围，</a:t>
            </a:r>
            <a:r>
              <a:rPr lang="zh-CN" altLang="en-US" sz="1200" dirty="0">
                <a:solidFill>
                  <a:srgbClr val="333333"/>
                </a:solidFill>
                <a:latin typeface="Open Sans" panose="020B0606030504020204" pitchFamily="34" charset="0"/>
                <a:cs typeface="Open Sans" panose="020B0606030504020204" pitchFamily="34" charset="0"/>
              </a:rPr>
              <a:t>换一种思路，可以理解时间类型就是</a:t>
            </a:r>
            <a:r>
              <a:rPr lang="en-US" altLang="zh-CN" sz="1200" dirty="0">
                <a:solidFill>
                  <a:srgbClr val="333333"/>
                </a:solidFill>
                <a:latin typeface="Open Sans" panose="020B0606030504020204" pitchFamily="34" charset="0"/>
                <a:cs typeface="Open Sans" panose="020B0606030504020204" pitchFamily="34" charset="0"/>
              </a:rPr>
              <a:t>`</a:t>
            </a:r>
            <a:r>
              <a:rPr lang="zh-CN" altLang="en-US" sz="1200" dirty="0">
                <a:solidFill>
                  <a:srgbClr val="333333"/>
                </a:solidFill>
                <a:latin typeface="Open Sans" panose="020B0606030504020204" pitchFamily="34" charset="0"/>
                <a:cs typeface="Open Sans" panose="020B0606030504020204" pitchFamily="34" charset="0"/>
              </a:rPr>
              <a:t>特殊格式的字符串</a:t>
            </a:r>
            <a:r>
              <a:rPr lang="en-US" altLang="zh-CN" sz="1200" dirty="0">
                <a:solidFill>
                  <a:srgbClr val="333333"/>
                </a:solidFill>
                <a:latin typeface="Open Sans" panose="020B0606030504020204" pitchFamily="34" charset="0"/>
                <a:cs typeface="Open Sans" panose="020B0606030504020204" pitchFamily="3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表格 6"/>
          <p:cNvGraphicFramePr>
            <a:graphicFrameLocks noGrp="1"/>
          </p:cNvGraphicFramePr>
          <p:nvPr/>
        </p:nvGraphicFramePr>
        <p:xfrm>
          <a:off x="942975" y="1775159"/>
          <a:ext cx="7848601" cy="2229542"/>
        </p:xfrm>
        <a:graphic>
          <a:graphicData uri="http://schemas.openxmlformats.org/drawingml/2006/table">
            <a:tbl>
              <a:tblPr>
                <a:tableStyleId>{D7AC3CCA-C797-4891-BE02-D94E43425B78}</a:tableStyleId>
              </a:tblPr>
              <a:tblGrid>
                <a:gridCol w="1133475"/>
                <a:gridCol w="885825"/>
                <a:gridCol w="600075"/>
                <a:gridCol w="1438275"/>
                <a:gridCol w="1781175"/>
                <a:gridCol w="2009776"/>
              </a:tblGrid>
              <a:tr h="306417">
                <a:tc>
                  <a:txBody>
                    <a:bodyPr/>
                    <a:lstStyle/>
                    <a:p>
                      <a:pPr algn="l"/>
                      <a:r>
                        <a:rPr lang="zh-CN" altLang="en-US" sz="1300" b="1" dirty="0">
                          <a:effectLst/>
                        </a:rPr>
                        <a:t>类型</a:t>
                      </a:r>
                      <a:endParaRPr lang="zh-CN" altLang="en-US" sz="1300" b="1" dirty="0">
                        <a:effectLst/>
                        <a:latin typeface="+mn-ea"/>
                        <a:ea typeface="+mn-ea"/>
                      </a:endParaRPr>
                    </a:p>
                  </a:txBody>
                  <a:tcPr marL="119039" marR="119039" marT="54941" marB="54941" anchor="ctr"/>
                </a:tc>
                <a:tc>
                  <a:txBody>
                    <a:bodyPr/>
                    <a:lstStyle/>
                    <a:p>
                      <a:pPr algn="l"/>
                      <a:r>
                        <a:rPr lang="zh-CN" altLang="en-US" sz="1300" b="1">
                          <a:effectLst/>
                        </a:rPr>
                        <a:t>名称</a:t>
                      </a:r>
                      <a:endParaRPr lang="zh-CN" altLang="en-US" sz="1300" b="1">
                        <a:effectLst/>
                        <a:latin typeface="+mn-ea"/>
                        <a:ea typeface="+mn-ea"/>
                      </a:endParaRPr>
                    </a:p>
                  </a:txBody>
                  <a:tcPr marL="119039" marR="119039" marT="54941" marB="54941" anchor="ctr"/>
                </a:tc>
                <a:tc>
                  <a:txBody>
                    <a:bodyPr/>
                    <a:lstStyle/>
                    <a:p>
                      <a:pPr algn="l"/>
                      <a:r>
                        <a:rPr lang="zh-CN" altLang="en-US" sz="1300" b="1">
                          <a:effectLst/>
                        </a:rPr>
                        <a:t>字节</a:t>
                      </a:r>
                      <a:endParaRPr lang="zh-CN" altLang="en-US" sz="1300" b="1">
                        <a:effectLst/>
                        <a:latin typeface="+mn-ea"/>
                        <a:ea typeface="+mn-ea"/>
                      </a:endParaRPr>
                    </a:p>
                  </a:txBody>
                  <a:tcPr marL="119039" marR="119039" marT="54941" marB="54941" anchor="ctr"/>
                </a:tc>
                <a:tc>
                  <a:txBody>
                    <a:bodyPr/>
                    <a:lstStyle/>
                    <a:p>
                      <a:pPr algn="l"/>
                      <a:r>
                        <a:rPr lang="zh-CN" altLang="en-US" sz="1300" b="1" dirty="0">
                          <a:effectLst/>
                        </a:rPr>
                        <a:t>日期格式</a:t>
                      </a:r>
                      <a:endParaRPr lang="zh-CN" altLang="en-US" sz="1300" b="1" dirty="0">
                        <a:effectLst/>
                        <a:latin typeface="+mn-ea"/>
                        <a:ea typeface="+mn-ea"/>
                      </a:endParaRPr>
                    </a:p>
                  </a:txBody>
                  <a:tcPr marL="119039" marR="119039" marT="54941" marB="54941" anchor="ctr"/>
                </a:tc>
                <a:tc>
                  <a:txBody>
                    <a:bodyPr/>
                    <a:lstStyle/>
                    <a:p>
                      <a:pPr algn="l"/>
                      <a:r>
                        <a:rPr lang="zh-CN" altLang="en-US" sz="1300" b="1" dirty="0">
                          <a:effectLst/>
                        </a:rPr>
                        <a:t>小值</a:t>
                      </a:r>
                      <a:endParaRPr lang="zh-CN" altLang="en-US" sz="1300" b="1" dirty="0">
                        <a:effectLst/>
                        <a:latin typeface="+mn-ea"/>
                        <a:ea typeface="+mn-ea"/>
                      </a:endParaRPr>
                    </a:p>
                  </a:txBody>
                  <a:tcPr marL="119039" marR="119039" marT="54941" marB="54941" anchor="ctr"/>
                </a:tc>
                <a:tc>
                  <a:txBody>
                    <a:bodyPr/>
                    <a:lstStyle/>
                    <a:p>
                      <a:pPr algn="l"/>
                      <a:r>
                        <a:rPr lang="zh-CN" altLang="en-US" sz="1300" b="1" dirty="0">
                          <a:effectLst/>
                        </a:rPr>
                        <a:t>最大值</a:t>
                      </a:r>
                      <a:endParaRPr lang="zh-CN" altLang="en-US" sz="1300" b="1" dirty="0">
                        <a:effectLst/>
                        <a:latin typeface="+mn-ea"/>
                        <a:ea typeface="+mn-ea"/>
                      </a:endParaRPr>
                    </a:p>
                  </a:txBody>
                  <a:tcPr marL="119039" marR="119039" marT="54941" marB="54941" anchor="ctr"/>
                </a:tc>
              </a:tr>
              <a:tr h="291255">
                <a:tc>
                  <a:txBody>
                    <a:bodyPr/>
                    <a:lstStyle/>
                    <a:p>
                      <a:pPr algn="l"/>
                      <a:r>
                        <a:rPr lang="en-US" sz="1200" dirty="0">
                          <a:effectLst/>
                        </a:rPr>
                        <a:t>YEAR</a:t>
                      </a:r>
                      <a:endParaRPr lang="en-US" sz="1200" dirty="0">
                        <a:effectLst/>
                        <a:latin typeface="+mn-ea"/>
                        <a:ea typeface="+mn-ea"/>
                      </a:endParaRPr>
                    </a:p>
                  </a:txBody>
                  <a:tcPr marL="119039" marR="119039" marT="54941" marB="54941" anchor="ctr"/>
                </a:tc>
                <a:tc>
                  <a:txBody>
                    <a:bodyPr/>
                    <a:lstStyle/>
                    <a:p>
                      <a:pPr algn="l"/>
                      <a:r>
                        <a:rPr lang="zh-CN" altLang="en-US" sz="1200" dirty="0">
                          <a:effectLst/>
                        </a:rPr>
                        <a:t>年</a:t>
                      </a:r>
                      <a:endParaRPr lang="zh-CN" altLang="en-US" sz="1200" dirty="0">
                        <a:effectLst/>
                        <a:latin typeface="+mn-ea"/>
                        <a:ea typeface="+mn-ea"/>
                      </a:endParaRPr>
                    </a:p>
                  </a:txBody>
                  <a:tcPr marL="119039" marR="119039" marT="54941" marB="54941" anchor="ctr"/>
                </a:tc>
                <a:tc>
                  <a:txBody>
                    <a:bodyPr/>
                    <a:lstStyle/>
                    <a:p>
                      <a:pPr algn="l"/>
                      <a:r>
                        <a:rPr lang="en-US" altLang="zh-CN" sz="1200">
                          <a:effectLst/>
                        </a:rPr>
                        <a:t>1</a:t>
                      </a:r>
                      <a:endParaRPr lang="en-US" altLang="zh-CN" sz="1200">
                        <a:effectLst/>
                        <a:latin typeface="+mn-ea"/>
                        <a:ea typeface="+mn-ea"/>
                      </a:endParaRPr>
                    </a:p>
                  </a:txBody>
                  <a:tcPr marL="119039" marR="119039" marT="54941" marB="54941" anchor="ctr"/>
                </a:tc>
                <a:tc>
                  <a:txBody>
                    <a:bodyPr/>
                    <a:lstStyle/>
                    <a:p>
                      <a:pPr algn="l"/>
                      <a:r>
                        <a:rPr lang="en-US" sz="1200">
                          <a:effectLst/>
                        </a:rPr>
                        <a:t>YYYY</a:t>
                      </a:r>
                      <a:r>
                        <a:rPr lang="zh-CN" altLang="en-US" sz="1200">
                          <a:effectLst/>
                        </a:rPr>
                        <a:t>或</a:t>
                      </a:r>
                      <a:r>
                        <a:rPr lang="en-US" sz="1200">
                          <a:effectLst/>
                        </a:rPr>
                        <a:t>YY</a:t>
                      </a:r>
                      <a:endParaRPr lang="en-US" sz="1200">
                        <a:effectLst/>
                        <a:latin typeface="+mn-ea"/>
                        <a:ea typeface="+mn-ea"/>
                      </a:endParaRPr>
                    </a:p>
                  </a:txBody>
                  <a:tcPr marL="119039" marR="119039" marT="54941" marB="54941" anchor="ctr"/>
                </a:tc>
                <a:tc>
                  <a:txBody>
                    <a:bodyPr/>
                    <a:lstStyle/>
                    <a:p>
                      <a:pPr algn="l"/>
                      <a:r>
                        <a:rPr lang="en-US" altLang="zh-CN" sz="1200">
                          <a:effectLst/>
                        </a:rPr>
                        <a:t>1901</a:t>
                      </a:r>
                      <a:endParaRPr lang="en-US" altLang="zh-CN" sz="1200">
                        <a:effectLst/>
                        <a:latin typeface="+mn-ea"/>
                        <a:ea typeface="+mn-ea"/>
                      </a:endParaRPr>
                    </a:p>
                  </a:txBody>
                  <a:tcPr marL="119039" marR="119039" marT="54941" marB="54941" anchor="ctr"/>
                </a:tc>
                <a:tc>
                  <a:txBody>
                    <a:bodyPr/>
                    <a:lstStyle/>
                    <a:p>
                      <a:pPr algn="l"/>
                      <a:r>
                        <a:rPr lang="en-US" altLang="zh-CN" sz="1200" dirty="0">
                          <a:effectLst/>
                        </a:rPr>
                        <a:t>2155</a:t>
                      </a:r>
                      <a:endParaRPr lang="en-US" altLang="zh-CN" sz="1200" dirty="0">
                        <a:effectLst/>
                        <a:latin typeface="+mn-ea"/>
                        <a:ea typeface="+mn-ea"/>
                      </a:endParaRPr>
                    </a:p>
                  </a:txBody>
                  <a:tcPr marL="119039" marR="119039" marT="54941" marB="54941" anchor="ctr"/>
                </a:tc>
              </a:tr>
              <a:tr h="326397">
                <a:tc>
                  <a:txBody>
                    <a:bodyPr/>
                    <a:lstStyle/>
                    <a:p>
                      <a:pPr algn="l"/>
                      <a:r>
                        <a:rPr lang="en-US" sz="1200">
                          <a:effectLst/>
                        </a:rPr>
                        <a:t>TIME</a:t>
                      </a:r>
                      <a:endParaRPr lang="en-US" sz="1200">
                        <a:effectLst/>
                        <a:latin typeface="+mn-ea"/>
                        <a:ea typeface="+mn-ea"/>
                      </a:endParaRPr>
                    </a:p>
                  </a:txBody>
                  <a:tcPr marL="119039" marR="119039" marT="54941" marB="54941" anchor="ctr"/>
                </a:tc>
                <a:tc>
                  <a:txBody>
                    <a:bodyPr/>
                    <a:lstStyle/>
                    <a:p>
                      <a:pPr algn="l"/>
                      <a:r>
                        <a:rPr lang="zh-CN" altLang="en-US" sz="1200" dirty="0">
                          <a:effectLst/>
                        </a:rPr>
                        <a:t>时间</a:t>
                      </a:r>
                      <a:endParaRPr lang="zh-CN" altLang="en-US" sz="1200" dirty="0">
                        <a:effectLst/>
                        <a:latin typeface="+mn-ea"/>
                        <a:ea typeface="+mn-ea"/>
                      </a:endParaRPr>
                    </a:p>
                  </a:txBody>
                  <a:tcPr marL="119039" marR="119039" marT="54941" marB="54941" anchor="ctr"/>
                </a:tc>
                <a:tc>
                  <a:txBody>
                    <a:bodyPr/>
                    <a:lstStyle/>
                    <a:p>
                      <a:pPr algn="l"/>
                      <a:r>
                        <a:rPr lang="en-US" altLang="zh-CN" sz="1200" dirty="0">
                          <a:effectLst/>
                        </a:rPr>
                        <a:t>3</a:t>
                      </a:r>
                      <a:endParaRPr lang="en-US" altLang="zh-CN" sz="1200" dirty="0">
                        <a:effectLst/>
                        <a:latin typeface="+mn-ea"/>
                        <a:ea typeface="+mn-ea"/>
                      </a:endParaRPr>
                    </a:p>
                  </a:txBody>
                  <a:tcPr marL="119039" marR="119039" marT="54941" marB="54941" anchor="ctr"/>
                </a:tc>
                <a:tc>
                  <a:txBody>
                    <a:bodyPr/>
                    <a:lstStyle/>
                    <a:p>
                      <a:pPr algn="l"/>
                      <a:r>
                        <a:rPr lang="en-US" sz="1200">
                          <a:effectLst/>
                        </a:rPr>
                        <a:t>HH:MM:SS</a:t>
                      </a:r>
                      <a:endParaRPr lang="en-US" sz="1200">
                        <a:effectLst/>
                        <a:latin typeface="+mn-ea"/>
                        <a:ea typeface="+mn-ea"/>
                      </a:endParaRPr>
                    </a:p>
                  </a:txBody>
                  <a:tcPr marL="119039" marR="119039" marT="54941" marB="54941" anchor="ctr"/>
                </a:tc>
                <a:tc>
                  <a:txBody>
                    <a:bodyPr/>
                    <a:lstStyle/>
                    <a:p>
                      <a:pPr algn="l"/>
                      <a:r>
                        <a:rPr lang="en-US" altLang="zh-CN" sz="1200">
                          <a:effectLst/>
                        </a:rPr>
                        <a:t>-838:59:59</a:t>
                      </a:r>
                      <a:endParaRPr lang="en-US" altLang="zh-CN" sz="1200">
                        <a:effectLst/>
                        <a:latin typeface="+mn-ea"/>
                        <a:ea typeface="+mn-ea"/>
                      </a:endParaRPr>
                    </a:p>
                  </a:txBody>
                  <a:tcPr marL="119039" marR="119039" marT="54941" marB="54941" anchor="ctr"/>
                </a:tc>
                <a:tc>
                  <a:txBody>
                    <a:bodyPr/>
                    <a:lstStyle/>
                    <a:p>
                      <a:pPr algn="l"/>
                      <a:r>
                        <a:rPr lang="en-US" altLang="zh-CN" sz="1200">
                          <a:effectLst/>
                        </a:rPr>
                        <a:t>838:59:59</a:t>
                      </a:r>
                      <a:endParaRPr lang="en-US" altLang="zh-CN" sz="1200">
                        <a:effectLst/>
                        <a:latin typeface="+mn-ea"/>
                        <a:ea typeface="+mn-ea"/>
                      </a:endParaRPr>
                    </a:p>
                  </a:txBody>
                  <a:tcPr marL="119039" marR="119039" marT="54941" marB="54941" anchor="ctr"/>
                </a:tc>
              </a:tr>
              <a:tr h="341135">
                <a:tc>
                  <a:txBody>
                    <a:bodyPr/>
                    <a:lstStyle/>
                    <a:p>
                      <a:pPr algn="l"/>
                      <a:r>
                        <a:rPr lang="en-US" sz="1200">
                          <a:effectLst/>
                        </a:rPr>
                        <a:t>DATE</a:t>
                      </a:r>
                      <a:endParaRPr lang="en-US" sz="1200">
                        <a:effectLst/>
                        <a:latin typeface="+mn-ea"/>
                        <a:ea typeface="+mn-ea"/>
                      </a:endParaRPr>
                    </a:p>
                  </a:txBody>
                  <a:tcPr marL="119039" marR="119039" marT="54941" marB="54941" anchor="ctr"/>
                </a:tc>
                <a:tc>
                  <a:txBody>
                    <a:bodyPr/>
                    <a:lstStyle/>
                    <a:p>
                      <a:pPr algn="l"/>
                      <a:r>
                        <a:rPr lang="zh-CN" altLang="en-US" sz="1200">
                          <a:effectLst/>
                        </a:rPr>
                        <a:t>日期</a:t>
                      </a:r>
                      <a:endParaRPr lang="zh-CN" altLang="en-US" sz="1200">
                        <a:effectLst/>
                        <a:latin typeface="+mn-ea"/>
                        <a:ea typeface="+mn-ea"/>
                      </a:endParaRPr>
                    </a:p>
                  </a:txBody>
                  <a:tcPr marL="119039" marR="119039" marT="54941" marB="54941" anchor="ctr"/>
                </a:tc>
                <a:tc>
                  <a:txBody>
                    <a:bodyPr/>
                    <a:lstStyle/>
                    <a:p>
                      <a:pPr algn="l"/>
                      <a:r>
                        <a:rPr lang="en-US" altLang="zh-CN" sz="1200">
                          <a:effectLst/>
                        </a:rPr>
                        <a:t>3</a:t>
                      </a:r>
                      <a:endParaRPr lang="en-US" altLang="zh-CN" sz="1200">
                        <a:effectLst/>
                        <a:latin typeface="+mn-ea"/>
                        <a:ea typeface="+mn-ea"/>
                      </a:endParaRPr>
                    </a:p>
                  </a:txBody>
                  <a:tcPr marL="119039" marR="119039" marT="54941" marB="54941" anchor="ctr"/>
                </a:tc>
                <a:tc>
                  <a:txBody>
                    <a:bodyPr/>
                    <a:lstStyle/>
                    <a:p>
                      <a:pPr algn="l"/>
                      <a:r>
                        <a:rPr lang="en-US" sz="1200" dirty="0">
                          <a:effectLst/>
                        </a:rPr>
                        <a:t>YYYY-MM-DD</a:t>
                      </a:r>
                      <a:endParaRPr lang="en-US" sz="1200" dirty="0">
                        <a:effectLst/>
                        <a:latin typeface="+mn-ea"/>
                        <a:ea typeface="+mn-ea"/>
                      </a:endParaRPr>
                    </a:p>
                  </a:txBody>
                  <a:tcPr marL="119039" marR="119039" marT="54941" marB="54941" anchor="ctr"/>
                </a:tc>
                <a:tc>
                  <a:txBody>
                    <a:bodyPr/>
                    <a:lstStyle/>
                    <a:p>
                      <a:pPr algn="l"/>
                      <a:r>
                        <a:rPr lang="en-US" altLang="zh-CN" sz="1200" dirty="0">
                          <a:effectLst/>
                        </a:rPr>
                        <a:t>1000-01-01</a:t>
                      </a:r>
                      <a:endParaRPr lang="en-US" altLang="zh-CN" sz="1200" dirty="0">
                        <a:effectLst/>
                        <a:latin typeface="+mn-ea"/>
                        <a:ea typeface="+mn-ea"/>
                      </a:endParaRPr>
                    </a:p>
                  </a:txBody>
                  <a:tcPr marL="119039" marR="119039" marT="54941" marB="54941" anchor="ctr"/>
                </a:tc>
                <a:tc>
                  <a:txBody>
                    <a:bodyPr/>
                    <a:lstStyle/>
                    <a:p>
                      <a:pPr algn="l"/>
                      <a:r>
                        <a:rPr lang="en-US" altLang="zh-CN" sz="1200">
                          <a:effectLst/>
                        </a:rPr>
                        <a:t>9999-12-03</a:t>
                      </a:r>
                      <a:endParaRPr lang="en-US" altLang="zh-CN" sz="1200">
                        <a:effectLst/>
                        <a:latin typeface="+mn-ea"/>
                        <a:ea typeface="+mn-ea"/>
                      </a:endParaRPr>
                    </a:p>
                  </a:txBody>
                  <a:tcPr marL="119039" marR="119039" marT="54941" marB="54941" anchor="ctr"/>
                </a:tc>
              </a:tr>
              <a:tr h="453973">
                <a:tc>
                  <a:txBody>
                    <a:bodyPr/>
                    <a:lstStyle/>
                    <a:p>
                      <a:pPr algn="l"/>
                      <a:r>
                        <a:rPr lang="en-US" sz="1200">
                          <a:effectLst/>
                        </a:rPr>
                        <a:t>DATETIME</a:t>
                      </a:r>
                      <a:endParaRPr lang="en-US" sz="1200">
                        <a:effectLst/>
                        <a:latin typeface="+mn-ea"/>
                        <a:ea typeface="+mn-ea"/>
                      </a:endParaRPr>
                    </a:p>
                  </a:txBody>
                  <a:tcPr marL="119039" marR="119039" marT="54941" marB="54941" anchor="ctr"/>
                </a:tc>
                <a:tc>
                  <a:txBody>
                    <a:bodyPr/>
                    <a:lstStyle/>
                    <a:p>
                      <a:pPr algn="l"/>
                      <a:r>
                        <a:rPr lang="zh-CN" altLang="en-US" sz="1200">
                          <a:effectLst/>
                        </a:rPr>
                        <a:t>日期时间</a:t>
                      </a:r>
                      <a:endParaRPr lang="zh-CN" altLang="en-US" sz="1200">
                        <a:effectLst/>
                        <a:latin typeface="+mn-ea"/>
                        <a:ea typeface="+mn-ea"/>
                      </a:endParaRPr>
                    </a:p>
                  </a:txBody>
                  <a:tcPr marL="119039" marR="119039" marT="54941" marB="54941" anchor="ctr"/>
                </a:tc>
                <a:tc>
                  <a:txBody>
                    <a:bodyPr/>
                    <a:lstStyle/>
                    <a:p>
                      <a:pPr algn="l"/>
                      <a:r>
                        <a:rPr lang="en-US" altLang="zh-CN" sz="1200">
                          <a:effectLst/>
                        </a:rPr>
                        <a:t>8</a:t>
                      </a:r>
                      <a:endParaRPr lang="en-US" altLang="zh-CN" sz="1200">
                        <a:effectLst/>
                        <a:latin typeface="+mn-ea"/>
                        <a:ea typeface="+mn-ea"/>
                      </a:endParaRPr>
                    </a:p>
                  </a:txBody>
                  <a:tcPr marL="119039" marR="119039" marT="54941" marB="54941" anchor="ctr"/>
                </a:tc>
                <a:tc>
                  <a:txBody>
                    <a:bodyPr/>
                    <a:lstStyle/>
                    <a:p>
                      <a:pPr algn="l"/>
                      <a:r>
                        <a:rPr lang="en-US" sz="1200">
                          <a:effectLst/>
                        </a:rPr>
                        <a:t>YYYY-MM-DD HH:MM:SS</a:t>
                      </a:r>
                      <a:endParaRPr lang="en-US" sz="1200">
                        <a:effectLst/>
                        <a:latin typeface="+mn-ea"/>
                        <a:ea typeface="+mn-ea"/>
                      </a:endParaRPr>
                    </a:p>
                  </a:txBody>
                  <a:tcPr marL="119039" marR="119039" marT="54941" marB="54941" anchor="ctr"/>
                </a:tc>
                <a:tc>
                  <a:txBody>
                    <a:bodyPr/>
                    <a:lstStyle/>
                    <a:p>
                      <a:pPr algn="l"/>
                      <a:r>
                        <a:rPr lang="en-US" altLang="zh-CN" sz="1200" dirty="0">
                          <a:effectLst/>
                        </a:rPr>
                        <a:t>1000-01-01 00:00:00</a:t>
                      </a:r>
                      <a:endParaRPr lang="en-US" altLang="zh-CN" sz="1200" dirty="0">
                        <a:effectLst/>
                        <a:latin typeface="+mn-ea"/>
                        <a:ea typeface="+mn-ea"/>
                      </a:endParaRPr>
                    </a:p>
                  </a:txBody>
                  <a:tcPr marL="119039" marR="119039" marT="54941" marB="54941" anchor="ctr"/>
                </a:tc>
                <a:tc>
                  <a:txBody>
                    <a:bodyPr/>
                    <a:lstStyle/>
                    <a:p>
                      <a:pPr algn="l"/>
                      <a:r>
                        <a:rPr lang="en-US" altLang="zh-CN" sz="1200" dirty="0">
                          <a:effectLst/>
                        </a:rPr>
                        <a:t>9999-12-31 23:59:59</a:t>
                      </a:r>
                      <a:endParaRPr lang="en-US" altLang="zh-CN" sz="1200" dirty="0">
                        <a:effectLst/>
                        <a:latin typeface="+mn-ea"/>
                        <a:ea typeface="+mn-ea"/>
                      </a:endParaRPr>
                    </a:p>
                  </a:txBody>
                  <a:tcPr marL="119039" marR="119039" marT="54941" marB="54941" anchor="ctr"/>
                </a:tc>
              </a:tr>
              <a:tr h="485604">
                <a:tc>
                  <a:txBody>
                    <a:bodyPr/>
                    <a:lstStyle/>
                    <a:p>
                      <a:pPr algn="l"/>
                      <a:r>
                        <a:rPr lang="en-US" sz="1200" dirty="0">
                          <a:effectLst/>
                        </a:rPr>
                        <a:t>TIMESTAMP</a:t>
                      </a:r>
                      <a:endParaRPr lang="en-US" sz="1200" dirty="0">
                        <a:effectLst/>
                        <a:latin typeface="+mn-ea"/>
                        <a:ea typeface="+mn-ea"/>
                      </a:endParaRPr>
                    </a:p>
                  </a:txBody>
                  <a:tcPr marL="119039" marR="119039" marT="54941" marB="54941" anchor="ctr"/>
                </a:tc>
                <a:tc>
                  <a:txBody>
                    <a:bodyPr/>
                    <a:lstStyle/>
                    <a:p>
                      <a:pPr algn="l"/>
                      <a:r>
                        <a:rPr lang="zh-CN" altLang="en-US" sz="1200">
                          <a:effectLst/>
                        </a:rPr>
                        <a:t>日期时间</a:t>
                      </a:r>
                      <a:endParaRPr lang="zh-CN" altLang="en-US" sz="1200">
                        <a:effectLst/>
                        <a:latin typeface="+mn-ea"/>
                        <a:ea typeface="+mn-ea"/>
                      </a:endParaRPr>
                    </a:p>
                  </a:txBody>
                  <a:tcPr marL="119039" marR="119039" marT="54941" marB="54941" anchor="ctr"/>
                </a:tc>
                <a:tc>
                  <a:txBody>
                    <a:bodyPr/>
                    <a:lstStyle/>
                    <a:p>
                      <a:pPr algn="l"/>
                      <a:r>
                        <a:rPr lang="en-US" altLang="zh-CN" sz="1200">
                          <a:effectLst/>
                        </a:rPr>
                        <a:t>4</a:t>
                      </a:r>
                      <a:endParaRPr lang="en-US" altLang="zh-CN" sz="1200">
                        <a:effectLst/>
                        <a:latin typeface="+mn-ea"/>
                        <a:ea typeface="+mn-ea"/>
                      </a:endParaRPr>
                    </a:p>
                  </a:txBody>
                  <a:tcPr marL="119039" marR="119039" marT="54941" marB="54941" anchor="ctr"/>
                </a:tc>
                <a:tc>
                  <a:txBody>
                    <a:bodyPr/>
                    <a:lstStyle/>
                    <a:p>
                      <a:pPr algn="l"/>
                      <a:r>
                        <a:rPr lang="en-US" sz="1200">
                          <a:effectLst/>
                        </a:rPr>
                        <a:t>YYYY-MM-DD HH:MM:SS</a:t>
                      </a:r>
                      <a:endParaRPr lang="en-US" sz="1200">
                        <a:effectLst/>
                        <a:latin typeface="+mn-ea"/>
                        <a:ea typeface="+mn-ea"/>
                      </a:endParaRPr>
                    </a:p>
                  </a:txBody>
                  <a:tcPr marL="119039" marR="119039" marT="54941" marB="54941" anchor="ctr"/>
                </a:tc>
                <a:tc>
                  <a:txBody>
                    <a:bodyPr/>
                    <a:lstStyle/>
                    <a:p>
                      <a:pPr algn="l"/>
                      <a:r>
                        <a:rPr lang="en-US" sz="1200" dirty="0">
                          <a:effectLst/>
                        </a:rPr>
                        <a:t>1970-01-01 00:00:00</a:t>
                      </a:r>
                      <a:endParaRPr lang="en-US" sz="1200" dirty="0">
                        <a:effectLst/>
                        <a:latin typeface="+mn-ea"/>
                        <a:ea typeface="+mn-ea"/>
                      </a:endParaRPr>
                    </a:p>
                  </a:txBody>
                  <a:tcPr marL="119039" marR="119039" marT="54941" marB="54941" anchor="ctr"/>
                </a:tc>
                <a:tc>
                  <a:txBody>
                    <a:bodyPr/>
                    <a:lstStyle/>
                    <a:p>
                      <a:pPr algn="l"/>
                      <a:r>
                        <a:rPr lang="en-US" sz="1200" dirty="0">
                          <a:effectLst/>
                        </a:rPr>
                        <a:t>2038-01-19 03:14:07</a:t>
                      </a:r>
                      <a:endParaRPr lang="en-US" sz="1200" dirty="0">
                        <a:effectLst/>
                        <a:latin typeface="+mn-ea"/>
                        <a:ea typeface="+mn-ea"/>
                      </a:endParaRPr>
                    </a:p>
                  </a:txBody>
                  <a:tcPr marL="119039" marR="119039" marT="54941" marB="54941" anchor="ctr"/>
                </a:tc>
              </a:tr>
            </a:tbl>
          </a:graphicData>
        </a:graphic>
      </p:graphicFrame>
      <p:sp>
        <p:nvSpPr>
          <p:cNvPr id="14" name="文本框 13"/>
          <p:cNvSpPr txBox="1"/>
          <p:nvPr/>
        </p:nvSpPr>
        <p:spPr>
          <a:xfrm>
            <a:off x="846138" y="4749316"/>
            <a:ext cx="9303543"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扩展：</a:t>
            </a:r>
            <a:r>
              <a:rPr lang="en-US" altLang="zh-CN" sz="1200" b="1" dirty="0">
                <a:latin typeface="+mn-ea"/>
              </a:rPr>
              <a:t>DATETIME</a:t>
            </a:r>
            <a:r>
              <a:rPr lang="zh-CN" altLang="en-US" sz="1200" b="1" dirty="0">
                <a:latin typeface="+mn-ea"/>
              </a:rPr>
              <a:t>和</a:t>
            </a:r>
            <a:r>
              <a:rPr lang="en-US" altLang="zh-CN" sz="1200" b="1" dirty="0">
                <a:latin typeface="+mn-ea"/>
              </a:rPr>
              <a:t>TIMESTAMP</a:t>
            </a:r>
            <a:r>
              <a:rPr lang="zh-CN" altLang="en-US" sz="1200" b="1" dirty="0">
                <a:latin typeface="+mn-ea"/>
              </a:rPr>
              <a:t>类型自动初始化和更新</a:t>
            </a:r>
            <a:endParaRPr lang="en-US" altLang="zh-CN" sz="1200" dirty="0">
              <a:latin typeface="+mn-ea"/>
            </a:endParaRPr>
          </a:p>
        </p:txBody>
      </p:sp>
      <p:sp>
        <p:nvSpPr>
          <p:cNvPr id="15" name="矩形 14"/>
          <p:cNvSpPr/>
          <p:nvPr/>
        </p:nvSpPr>
        <p:spPr>
          <a:xfrm>
            <a:off x="1372510" y="5026316"/>
            <a:ext cx="7342866" cy="12125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0" lang="en-US" altLang="zh-CN" sz="1200" b="0" i="0" u="none" strike="noStrike" cap="none" normalizeH="0" baseline="0" dirty="0">
                <a:ln>
                  <a:noFill/>
                </a:ln>
                <a:solidFill>
                  <a:schemeClr val="tx1"/>
                </a:solidFill>
                <a:effectLst/>
                <a:highlight>
                  <a:srgbClr val="00FFFF"/>
                </a:highlight>
                <a:latin typeface="Arial Unicode MS"/>
              </a:rPr>
              <a:t># </a:t>
            </a:r>
            <a:r>
              <a:rPr kumimoji="0" lang="zh-CN" altLang="en-US" sz="1200" b="0" i="0" u="none" strike="noStrike" cap="none" normalizeH="0" baseline="0" dirty="0">
                <a:ln>
                  <a:noFill/>
                </a:ln>
                <a:solidFill>
                  <a:schemeClr val="tx1"/>
                </a:solidFill>
                <a:effectLst/>
                <a:highlight>
                  <a:srgbClr val="00FFFF"/>
                </a:highlight>
                <a:latin typeface="Arial Unicode MS"/>
              </a:rPr>
              <a:t>方式</a:t>
            </a:r>
            <a:r>
              <a:rPr kumimoji="0" lang="en-US" altLang="zh-CN" sz="1200" b="0" i="0" u="none" strike="noStrike" cap="none" normalizeH="0" baseline="0" dirty="0">
                <a:ln>
                  <a:noFill/>
                </a:ln>
                <a:solidFill>
                  <a:schemeClr val="tx1"/>
                </a:solidFill>
                <a:effectLst/>
                <a:highlight>
                  <a:srgbClr val="00FFFF"/>
                </a:highlight>
                <a:latin typeface="Arial Unicode MS"/>
              </a:rPr>
              <a:t>1</a:t>
            </a:r>
            <a:r>
              <a:rPr kumimoji="0" lang="zh-CN" altLang="en-US" sz="1200" b="0" i="0" u="none" strike="noStrike" cap="none" normalizeH="0" baseline="0" dirty="0">
                <a:ln>
                  <a:noFill/>
                </a:ln>
                <a:solidFill>
                  <a:schemeClr val="tx1"/>
                </a:solidFill>
                <a:effectLst/>
                <a:highlight>
                  <a:srgbClr val="00FFFF"/>
                </a:highlight>
                <a:latin typeface="Arial Unicode MS"/>
              </a:rPr>
              <a:t>： 插入默认当前时间和修改自动更新当前时间</a:t>
            </a:r>
            <a:endParaRPr kumimoji="0" lang="en-US" altLang="zh-CN" sz="1200" b="0" i="0" u="none" strike="noStrike" cap="none" normalizeH="0" baseline="0" dirty="0">
              <a:ln>
                <a:noFill/>
              </a:ln>
              <a:solidFill>
                <a:schemeClr val="tx1"/>
              </a:solidFill>
              <a:effectLst/>
              <a:highlight>
                <a:srgbClr val="00FFFF"/>
              </a:highlight>
              <a:latin typeface="Arial Unicode MS"/>
            </a:endParaRPr>
          </a:p>
          <a:p>
            <a:pPr eaLnBrk="0" fontAlgn="base" hangingPunct="0">
              <a:spcBef>
                <a:spcPct val="0"/>
              </a:spcBef>
              <a:spcAft>
                <a:spcPct val="0"/>
              </a:spcAft>
            </a:pPr>
            <a:r>
              <a:rPr kumimoji="0" lang="zh-CN" altLang="zh-CN" sz="1200" b="0" i="0" u="none" strike="noStrike" cap="none" normalizeH="0" baseline="0" dirty="0">
                <a:ln>
                  <a:noFill/>
                </a:ln>
                <a:solidFill>
                  <a:schemeClr val="tx1"/>
                </a:solidFill>
                <a:effectLst/>
                <a:latin typeface="+mn-ea"/>
              </a:rPr>
              <a:t>ts TIMESTAMP </a:t>
            </a:r>
            <a:r>
              <a:rPr kumimoji="0" lang="zh-CN" altLang="zh-CN" sz="1200" b="0" i="0" u="none" strike="noStrike" cap="none" normalizeH="0" baseline="0" dirty="0">
                <a:ln>
                  <a:noFill/>
                </a:ln>
                <a:solidFill>
                  <a:srgbClr val="F13400"/>
                </a:solidFill>
                <a:effectLst/>
                <a:latin typeface="+mn-ea"/>
              </a:rPr>
              <a:t>DEFAULT CURRENT_TIMESTAMP ON UPDATE CURRENT_TIMESTAMP</a:t>
            </a:r>
            <a:r>
              <a:rPr kumimoji="0" lang="zh-CN" altLang="zh-CN" sz="1200" b="0" i="0" u="none" strike="noStrike" cap="none" normalizeH="0" baseline="0" dirty="0">
                <a:ln>
                  <a:noFill/>
                </a:ln>
                <a:solidFill>
                  <a:schemeClr val="tx1"/>
                </a:solidFill>
                <a:effectLst/>
                <a:latin typeface="+mn-ea"/>
              </a:rPr>
              <a:t>, </a:t>
            </a:r>
            <a:endParaRPr kumimoji="0" lang="en-US" altLang="zh-CN" sz="1200" b="0" i="0" u="none" strike="noStrike" cap="none" normalizeH="0" baseline="0" dirty="0">
              <a:ln>
                <a:noFill/>
              </a:ln>
              <a:solidFill>
                <a:schemeClr val="tx1"/>
              </a:solidFill>
              <a:effectLst/>
              <a:latin typeface="+mn-ea"/>
            </a:endParaRPr>
          </a:p>
          <a:p>
            <a:pPr eaLnBrk="0" fontAlgn="base" hangingPunct="0">
              <a:spcBef>
                <a:spcPct val="0"/>
              </a:spcBef>
              <a:spcAft>
                <a:spcPct val="0"/>
              </a:spcAft>
            </a:pPr>
            <a:r>
              <a:rPr kumimoji="0" lang="zh-CN" altLang="zh-CN" sz="1200" b="0" i="0" u="none" strike="noStrike" cap="none" normalizeH="0" baseline="0" dirty="0">
                <a:ln>
                  <a:noFill/>
                </a:ln>
                <a:solidFill>
                  <a:schemeClr val="tx1"/>
                </a:solidFill>
                <a:effectLst/>
                <a:latin typeface="+mn-ea"/>
              </a:rPr>
              <a:t>dt DATETIME </a:t>
            </a:r>
            <a:r>
              <a:rPr kumimoji="0" lang="zh-CN" altLang="zh-CN" sz="1200" b="0" i="0" u="none" strike="noStrike" cap="none" normalizeH="0" baseline="0" dirty="0">
                <a:ln>
                  <a:noFill/>
                </a:ln>
                <a:solidFill>
                  <a:srgbClr val="F13400"/>
                </a:solidFill>
                <a:effectLst/>
                <a:latin typeface="+mn-ea"/>
              </a:rPr>
              <a:t>DEFAULT CURRENT_TIMESTAMP ON UPDATE CURRENT_TIMESTAMP</a:t>
            </a:r>
            <a:endParaRPr kumimoji="0" lang="zh-CN" altLang="zh-CN" sz="1200" b="0" i="0" u="none" strike="noStrike" cap="none" normalizeH="0" baseline="0" dirty="0">
              <a:ln>
                <a:noFill/>
              </a:ln>
              <a:solidFill>
                <a:srgbClr val="F13400"/>
              </a:solidFill>
              <a:effectLst/>
              <a:latin typeface="+mn-ea"/>
            </a:endParaRPr>
          </a:p>
          <a:p>
            <a:pPr eaLnBrk="0" fontAlgn="base" hangingPunct="0">
              <a:spcBef>
                <a:spcPct val="0"/>
              </a:spcBef>
              <a:spcAft>
                <a:spcPct val="0"/>
              </a:spcAft>
            </a:pPr>
            <a:r>
              <a:rPr kumimoji="0" lang="en-US" altLang="zh-CN" sz="1200" b="0" i="0" u="none" strike="noStrike" cap="none" normalizeH="0" baseline="0" dirty="0">
                <a:ln>
                  <a:noFill/>
                </a:ln>
                <a:solidFill>
                  <a:schemeClr val="tx1"/>
                </a:solidFill>
                <a:effectLst/>
                <a:highlight>
                  <a:srgbClr val="00FFFF"/>
                </a:highlight>
                <a:latin typeface="Arial Unicode MS"/>
              </a:rPr>
              <a:t># </a:t>
            </a:r>
            <a:r>
              <a:rPr kumimoji="0" lang="zh-CN" altLang="en-US" sz="1200" b="0" i="0" u="none" strike="noStrike" cap="none" normalizeH="0" baseline="0" dirty="0">
                <a:ln>
                  <a:noFill/>
                </a:ln>
                <a:solidFill>
                  <a:schemeClr val="tx1"/>
                </a:solidFill>
                <a:effectLst/>
                <a:highlight>
                  <a:srgbClr val="00FFFF"/>
                </a:highlight>
                <a:latin typeface="Arial Unicode MS"/>
              </a:rPr>
              <a:t>方式</a:t>
            </a:r>
            <a:r>
              <a:rPr lang="en-US" altLang="zh-CN" sz="1200" dirty="0">
                <a:solidFill>
                  <a:schemeClr val="tx1"/>
                </a:solidFill>
                <a:highlight>
                  <a:srgbClr val="00FFFF"/>
                </a:highlight>
                <a:latin typeface="Arial Unicode MS"/>
              </a:rPr>
              <a:t>2</a:t>
            </a:r>
            <a:r>
              <a:rPr kumimoji="0" lang="zh-CN" altLang="en-US" sz="1200" b="0" i="0" u="none" strike="noStrike" cap="none" normalizeH="0" baseline="0" dirty="0">
                <a:ln>
                  <a:noFill/>
                </a:ln>
                <a:solidFill>
                  <a:schemeClr val="tx1"/>
                </a:solidFill>
                <a:effectLst/>
                <a:highlight>
                  <a:srgbClr val="00FFFF"/>
                </a:highlight>
                <a:latin typeface="Arial Unicode MS"/>
              </a:rPr>
              <a:t>： 插入默认当前时间</a:t>
            </a:r>
            <a:endParaRPr kumimoji="0" lang="en-US" altLang="zh-CN" sz="1200" b="0" i="0" u="none" strike="noStrike" cap="none" normalizeH="0" baseline="0" dirty="0">
              <a:ln>
                <a:noFill/>
              </a:ln>
              <a:solidFill>
                <a:schemeClr val="tx1"/>
              </a:solidFill>
              <a:effectLst/>
              <a:highlight>
                <a:srgbClr val="00FFFF"/>
              </a:highlight>
              <a:latin typeface="Arial Unicode MS"/>
            </a:endParaRPr>
          </a:p>
          <a:p>
            <a:pPr eaLnBrk="0" fontAlgn="base" hangingPunct="0">
              <a:spcBef>
                <a:spcPct val="0"/>
              </a:spcBef>
              <a:spcAft>
                <a:spcPct val="0"/>
              </a:spcAft>
            </a:pPr>
            <a:r>
              <a:rPr kumimoji="0" lang="zh-CN" altLang="zh-CN" sz="1200" b="0" i="0" u="none" strike="noStrike" cap="none" normalizeH="0" baseline="0" dirty="0">
                <a:ln>
                  <a:noFill/>
                </a:ln>
                <a:solidFill>
                  <a:schemeClr val="tx1"/>
                </a:solidFill>
                <a:effectLst/>
                <a:latin typeface="+mn-ea"/>
              </a:rPr>
              <a:t>ts TIMESTAMP </a:t>
            </a:r>
            <a:r>
              <a:rPr kumimoji="0" lang="zh-CN" altLang="zh-CN" sz="1200" b="0" i="0" u="none" strike="noStrike" cap="none" normalizeH="0" baseline="0" dirty="0">
                <a:ln>
                  <a:noFill/>
                </a:ln>
                <a:solidFill>
                  <a:srgbClr val="F13400"/>
                </a:solidFill>
                <a:effectLst/>
                <a:latin typeface="+mn-ea"/>
              </a:rPr>
              <a:t>DEFAULT CURRENT_TIMESTAMP</a:t>
            </a:r>
            <a:r>
              <a:rPr kumimoji="0" lang="zh-CN" altLang="zh-CN" sz="1200" b="0" i="0" u="none" strike="noStrike" cap="none" normalizeH="0" baseline="0" dirty="0">
                <a:ln>
                  <a:noFill/>
                </a:ln>
                <a:solidFill>
                  <a:schemeClr val="tx1"/>
                </a:solidFill>
                <a:effectLst/>
                <a:latin typeface="+mn-ea"/>
              </a:rPr>
              <a:t>, </a:t>
            </a:r>
            <a:endParaRPr kumimoji="0" lang="en-US" altLang="zh-CN" sz="1200" b="0" i="0" u="none" strike="noStrike" cap="none" normalizeH="0" baseline="0" dirty="0">
              <a:ln>
                <a:noFill/>
              </a:ln>
              <a:solidFill>
                <a:schemeClr val="tx1"/>
              </a:solidFill>
              <a:effectLst/>
              <a:latin typeface="+mn-ea"/>
            </a:endParaRPr>
          </a:p>
          <a:p>
            <a:pPr eaLnBrk="0" fontAlgn="base" hangingPunct="0">
              <a:spcBef>
                <a:spcPct val="0"/>
              </a:spcBef>
              <a:spcAft>
                <a:spcPct val="0"/>
              </a:spcAft>
            </a:pPr>
            <a:r>
              <a:rPr kumimoji="0" lang="zh-CN" altLang="zh-CN" sz="1200" b="0" i="0" u="none" strike="noStrike" cap="none" normalizeH="0" baseline="0" dirty="0">
                <a:ln>
                  <a:noFill/>
                </a:ln>
                <a:solidFill>
                  <a:schemeClr val="tx1"/>
                </a:solidFill>
                <a:effectLst/>
                <a:latin typeface="+mn-ea"/>
              </a:rPr>
              <a:t>dt DATETIME </a:t>
            </a:r>
            <a:r>
              <a:rPr kumimoji="0" lang="zh-CN" altLang="zh-CN" sz="1200" b="0" i="0" u="none" strike="noStrike" cap="none" normalizeH="0" baseline="0" dirty="0">
                <a:ln>
                  <a:noFill/>
                </a:ln>
                <a:solidFill>
                  <a:srgbClr val="F13400"/>
                </a:solidFill>
                <a:effectLst/>
                <a:latin typeface="+mn-ea"/>
              </a:rPr>
              <a:t>DEFAULT CURRENT_TIMESTAMP</a:t>
            </a:r>
            <a:endParaRPr kumimoji="0" lang="zh-CN" altLang="zh-CN" sz="1200" b="0" i="0" u="none" strike="noStrike" cap="none" normalizeH="0" baseline="0" dirty="0">
              <a:ln>
                <a:noFill/>
              </a:ln>
              <a:solidFill>
                <a:srgbClr val="F13400"/>
              </a:solidFill>
              <a:effectLst/>
              <a:latin typeface="+mn-ea"/>
            </a:endParaRPr>
          </a:p>
        </p:txBody>
      </p:sp>
      <p:sp>
        <p:nvSpPr>
          <p:cNvPr id="2" name="文本框 1"/>
          <p:cNvSpPr txBox="1"/>
          <p:nvPr/>
        </p:nvSpPr>
        <p:spPr>
          <a:xfrm>
            <a:off x="846138" y="4062198"/>
            <a:ext cx="9559925" cy="460375"/>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注意：</a:t>
            </a:r>
            <a:r>
              <a:rPr lang="en-US" altLang="zh-CN" sz="1200" dirty="0">
                <a:latin typeface="+mn-ea"/>
              </a:rPr>
              <a:t>year</a:t>
            </a:r>
            <a:r>
              <a:rPr lang="zh-CN" altLang="en-US" sz="1200" dirty="0">
                <a:latin typeface="+mn-ea"/>
              </a:rPr>
              <a:t>类型赋</a:t>
            </a:r>
            <a:r>
              <a:rPr lang="en-US" altLang="zh-CN" sz="1200" dirty="0">
                <a:latin typeface="+mn-ea"/>
              </a:rPr>
              <a:t>00-99</a:t>
            </a:r>
            <a:r>
              <a:rPr lang="zh-CN" altLang="en-US" sz="1200" dirty="0">
                <a:latin typeface="+mn-ea"/>
              </a:rPr>
              <a:t>值对应年限，</a:t>
            </a:r>
            <a:r>
              <a:rPr lang="en-US" altLang="zh-CN" sz="1200" dirty="0">
                <a:latin typeface="+mn-ea"/>
              </a:rPr>
              <a:t>[00-69]</a:t>
            </a:r>
            <a:r>
              <a:rPr lang="zh-CN" altLang="en-US" sz="1200" dirty="0">
                <a:latin typeface="+mn-ea"/>
              </a:rPr>
              <a:t>对应</a:t>
            </a:r>
            <a:r>
              <a:rPr lang="en-US" altLang="zh-CN" sz="1200" dirty="0">
                <a:latin typeface="+mn-ea"/>
              </a:rPr>
              <a:t>[2000-2069],[70-99]</a:t>
            </a:r>
            <a:r>
              <a:rPr lang="zh-CN" altLang="en-US" sz="1200" dirty="0">
                <a:latin typeface="+mn-ea"/>
              </a:rPr>
              <a:t>对应</a:t>
            </a:r>
            <a:r>
              <a:rPr lang="en-US" altLang="zh-CN" sz="1200" dirty="0">
                <a:latin typeface="+mn-ea"/>
              </a:rPr>
              <a:t>[1970-1999],</a:t>
            </a:r>
            <a:r>
              <a:rPr lang="zh-CN" altLang="en-US" sz="1200" dirty="0">
                <a:latin typeface="+mn-ea"/>
              </a:rPr>
              <a:t>建议四位年值！</a:t>
            </a:r>
            <a:endParaRPr lang="en-US" altLang="zh-CN" sz="1200" dirty="0">
              <a:latin typeface="+mn-ea"/>
            </a:endParaRPr>
          </a:p>
          <a:p>
            <a:pPr eaLnBrk="0" fontAlgn="base" hangingPunct="0">
              <a:spcBef>
                <a:spcPct val="0"/>
              </a:spcBef>
              <a:spcAft>
                <a:spcPct val="0"/>
              </a:spcAft>
            </a:pPr>
            <a:r>
              <a:rPr lang="en-US" altLang="zh-CN" sz="1200" dirty="0">
                <a:latin typeface="+mn-ea"/>
              </a:rPr>
              <a:t>           </a:t>
            </a:r>
            <a:r>
              <a:rPr lang="zh-CN" altLang="en-US" sz="1200" dirty="0">
                <a:latin typeface="+mn-ea"/>
              </a:rPr>
              <a:t>默认情况下，时间需要主动赋予默认值和修改值！</a:t>
            </a:r>
            <a:endParaRPr lang="en-US" altLang="zh-CN" sz="1200" dirty="0">
              <a:latin typeface="+mn-ea"/>
            </a:endParaRPr>
          </a:p>
        </p:txBody>
      </p:sp>
      <p:pic>
        <p:nvPicPr>
          <p:cNvPr id="3" name="图片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2"/>
            <a:ext cx="3173412"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4.4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表管理：数据类型总结</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文本框 19"/>
          <p:cNvSpPr txBox="1"/>
          <p:nvPr/>
        </p:nvSpPr>
        <p:spPr>
          <a:xfrm>
            <a:off x="914400" y="1381124"/>
            <a:ext cx="8124825" cy="37856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pPr>
            <a:r>
              <a:rPr kumimoji="0" lang="zh-CN" altLang="zh-CN" sz="1200" b="1" i="0" u="none" strike="noStrike" cap="none" normalizeH="0" baseline="0" dirty="0">
                <a:ln>
                  <a:noFill/>
                </a:ln>
                <a:solidFill>
                  <a:schemeClr val="tx1"/>
                </a:solidFill>
                <a:effectLst/>
                <a:latin typeface="Arial" panose="020B0604020202020204" pitchFamily="34" charset="0"/>
              </a:rPr>
              <a:t>整数类型（Integer Types）</a:t>
            </a:r>
            <a:endParaRPr kumimoji="0" lang="zh-CN" altLang="zh-CN"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Arial Unicode MS"/>
              </a:rPr>
              <a:t>     </a:t>
            </a:r>
            <a:r>
              <a:rPr kumimoji="0" lang="zh-CN" altLang="zh-CN" sz="1200" b="0" i="0" u="none" strike="noStrike" cap="none" normalizeH="0" baseline="0" dirty="0">
                <a:ln>
                  <a:noFill/>
                </a:ln>
                <a:solidFill>
                  <a:schemeClr val="tx1"/>
                </a:solidFill>
                <a:effectLst/>
                <a:latin typeface="+mn-ea"/>
              </a:rPr>
              <a:t>INT：范围为 -2147483648 到 2147483647。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TINYINT：范围为 -128 到 127。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SMALLINT：范围为 -32768 到 32767。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BIGINT：范围为 -9223372036854775808 到 9223372036854775807。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lang="zh-CN" altLang="en-US" sz="1200" b="1" dirty="0">
                <a:latin typeface="Arial" panose="020B0604020202020204" pitchFamily="34" charset="0"/>
              </a:rPr>
              <a:t>非整数</a:t>
            </a:r>
            <a:r>
              <a:rPr kumimoji="0" lang="zh-CN" altLang="zh-CN" sz="1200" b="1" i="0" u="none" strike="noStrike" cap="none" normalizeH="0" baseline="0" dirty="0">
                <a:ln>
                  <a:noFill/>
                </a:ln>
                <a:solidFill>
                  <a:schemeClr val="tx1"/>
                </a:solidFill>
                <a:effectLst/>
                <a:latin typeface="Arial" panose="020B0604020202020204" pitchFamily="34" charset="0"/>
              </a:rPr>
              <a:t>类型（Floating-Point Types）</a:t>
            </a:r>
            <a:endParaRPr kumimoji="0" lang="zh-CN" altLang="zh-CN"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Arial Unicode MS"/>
              </a:rPr>
              <a:t>     </a:t>
            </a:r>
            <a:r>
              <a:rPr kumimoji="0" lang="zh-CN" altLang="zh-CN" sz="1200" b="0" i="0" u="none" strike="noStrike" cap="none" normalizeH="0" baseline="0" dirty="0">
                <a:ln>
                  <a:noFill/>
                </a:ln>
                <a:solidFill>
                  <a:schemeClr val="tx1"/>
                </a:solidFill>
                <a:effectLst/>
                <a:latin typeface="+mn-ea"/>
              </a:rPr>
              <a:t>FLOAT：单精度浮点数。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DOUBLE：双精度浮点数。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DECIMAL：固定精度十进制数。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zh-CN" altLang="zh-CN" sz="1200" b="1" i="0" u="none" strike="noStrike" cap="none" normalizeH="0" baseline="0" dirty="0">
                <a:ln>
                  <a:noFill/>
                </a:ln>
                <a:solidFill>
                  <a:schemeClr val="tx1"/>
                </a:solidFill>
                <a:effectLst/>
                <a:latin typeface="Arial" panose="020B0604020202020204" pitchFamily="34" charset="0"/>
              </a:rPr>
              <a:t>字符串类型（String Types）</a:t>
            </a:r>
            <a:endParaRPr kumimoji="0" lang="zh-CN" altLang="zh-CN"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Arial Unicode MS"/>
              </a:rPr>
              <a:t>     </a:t>
            </a:r>
            <a:r>
              <a:rPr kumimoji="0" lang="zh-CN" altLang="zh-CN" sz="1200" b="0" i="0" u="none" strike="noStrike" cap="none" normalizeH="0" baseline="0" dirty="0">
                <a:ln>
                  <a:noFill/>
                </a:ln>
                <a:solidFill>
                  <a:schemeClr val="tx1"/>
                </a:solidFill>
                <a:effectLst/>
                <a:latin typeface="+mn-ea"/>
              </a:rPr>
              <a:t>VARCHAR：可变长度的字符串。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CHAR：固定长度的字符串。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TEXT：较大的文本数据</a:t>
            </a:r>
            <a:r>
              <a:rPr kumimoji="0" lang="zh-CN" altLang="en-US" sz="1200" b="0" i="0" u="none" strike="noStrike" cap="none" normalizeH="0" baseline="0" dirty="0">
                <a:ln>
                  <a:noFill/>
                </a:ln>
                <a:solidFill>
                  <a:schemeClr val="tx1"/>
                </a:solidFill>
                <a:effectLst/>
                <a:latin typeface="+mn-ea"/>
              </a:rPr>
              <a:t>（最大</a:t>
            </a:r>
            <a:r>
              <a:rPr kumimoji="0" lang="en-US" altLang="zh-CN" sz="1200" b="0" i="0" u="none" strike="noStrike" cap="none" normalizeH="0" baseline="0" dirty="0">
                <a:ln>
                  <a:noFill/>
                </a:ln>
                <a:solidFill>
                  <a:schemeClr val="tx1"/>
                </a:solidFill>
                <a:effectLst/>
                <a:latin typeface="+mn-ea"/>
              </a:rPr>
              <a:t>4G</a:t>
            </a:r>
            <a:r>
              <a:rPr kumimoji="0" lang="zh-CN" altLang="en-US" sz="1200" b="0" i="0" u="none" strike="noStrike" cap="none" normalizeH="0" baseline="0" dirty="0">
                <a:ln>
                  <a:noFill/>
                </a:ln>
                <a:solidFill>
                  <a:schemeClr val="tx1"/>
                </a:solidFill>
                <a:effectLst/>
                <a:latin typeface="+mn-ea"/>
              </a:rPr>
              <a:t>）</a:t>
            </a:r>
            <a:r>
              <a:rPr kumimoji="0" lang="zh-CN" altLang="zh-CN" sz="1200" b="0" i="0" u="none" strike="noStrike" cap="none" normalizeH="0" baseline="0" dirty="0">
                <a:ln>
                  <a:noFill/>
                </a:ln>
                <a:solidFill>
                  <a:schemeClr val="tx1"/>
                </a:solidFill>
                <a:effectLst/>
                <a:latin typeface="+mn-ea"/>
              </a:rPr>
              <a:t>。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zh-CN" altLang="zh-CN" sz="1200" b="1" i="0" u="none" strike="noStrike" cap="none" normalizeH="0" baseline="0" dirty="0">
                <a:ln>
                  <a:noFill/>
                </a:ln>
                <a:solidFill>
                  <a:schemeClr val="tx1"/>
                </a:solidFill>
                <a:effectLst/>
                <a:latin typeface="Arial" panose="020B0604020202020204" pitchFamily="34" charset="0"/>
              </a:rPr>
              <a:t>日期和时间类型（Date and Time Types</a:t>
            </a:r>
            <a:r>
              <a:rPr kumimoji="0" lang="zh-CN" altLang="en-US" sz="1200" b="1" i="0" u="none" strike="noStrike" cap="none" normalizeH="0" baseline="0" dirty="0">
                <a:ln>
                  <a:noFill/>
                </a:ln>
                <a:solidFill>
                  <a:schemeClr val="tx1"/>
                </a:solidFill>
                <a:effectLst/>
                <a:latin typeface="Arial" panose="020B0604020202020204" pitchFamily="34"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Arial Unicode MS"/>
              </a:rPr>
              <a:t>     </a:t>
            </a:r>
            <a:r>
              <a:rPr kumimoji="0" lang="zh-CN" altLang="zh-CN" sz="1200" b="0" i="0" u="none" strike="noStrike" cap="none" normalizeH="0" baseline="0" dirty="0">
                <a:ln>
                  <a:noFill/>
                </a:ln>
                <a:solidFill>
                  <a:schemeClr val="tx1"/>
                </a:solidFill>
                <a:effectLst/>
                <a:latin typeface="+mn-ea"/>
              </a:rPr>
              <a:t>DATE：日期值。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TIME：时间值。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DATETIME：日期和时间值。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TIMESTAMP：日期和时间值，具有特殊的自动更新功能。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YEAR：年份值。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26" name="文本框 25"/>
          <p:cNvSpPr txBox="1"/>
          <p:nvPr/>
        </p:nvSpPr>
        <p:spPr>
          <a:xfrm>
            <a:off x="914400" y="5166776"/>
            <a:ext cx="6100762" cy="36830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pPr>
            <a:r>
              <a:rPr kumimoji="0" lang="zh-CN" altLang="en-US" sz="1800" b="1" i="0" u="none" strike="noStrike" cap="none" normalizeH="0" baseline="0" dirty="0">
                <a:ln>
                  <a:noFill/>
                </a:ln>
                <a:solidFill>
                  <a:schemeClr val="tx1"/>
                </a:solidFill>
                <a:effectLst/>
                <a:latin typeface="Arial" panose="020B0604020202020204" pitchFamily="34" charset="0"/>
              </a:rPr>
              <a:t>确定数据值范围，选择符合范围且存储空间占有最小类型</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28" name="文本框 27"/>
          <p:cNvSpPr txBox="1"/>
          <p:nvPr/>
        </p:nvSpPr>
        <p:spPr>
          <a:xfrm>
            <a:off x="914400" y="5652135"/>
            <a:ext cx="6741795" cy="36830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pPr>
            <a:r>
              <a:rPr lang="zh-CN" altLang="en-US" b="1" dirty="0">
                <a:solidFill>
                  <a:schemeClr val="tx1"/>
                </a:solidFill>
                <a:latin typeface="Arial" panose="020B0604020202020204" pitchFamily="34" charset="0"/>
              </a:rPr>
              <a:t>不</a:t>
            </a:r>
            <a:r>
              <a:rPr kumimoji="0" lang="zh-CN" altLang="en-US" sz="1800" b="1" i="0" u="none" strike="noStrike" cap="none" normalizeH="0" baseline="0" dirty="0">
                <a:ln>
                  <a:noFill/>
                </a:ln>
                <a:solidFill>
                  <a:schemeClr val="tx1"/>
                </a:solidFill>
                <a:effectLst/>
                <a:latin typeface="Arial" panose="020B0604020202020204" pitchFamily="34" charset="0"/>
              </a:rPr>
              <a:t>确定数据值范围，选择选择范围较大类型</a:t>
            </a:r>
            <a:r>
              <a:rPr kumimoji="0" lang="en-US" altLang="zh-CN" sz="1800" b="1" i="0" u="none" strike="noStrike" cap="none" normalizeH="0" baseline="0" dirty="0">
                <a:ln>
                  <a:noFill/>
                </a:ln>
                <a:solidFill>
                  <a:schemeClr val="tx1"/>
                </a:solidFill>
                <a:effectLst/>
                <a:latin typeface="Arial" panose="020B0604020202020204" pitchFamily="34" charset="0"/>
              </a:rPr>
              <a:t>,</a:t>
            </a:r>
            <a:r>
              <a:rPr kumimoji="0" lang="zh-CN" altLang="en-US" sz="1800" b="1" i="0" u="none" strike="noStrike" cap="none" normalizeH="0" baseline="0" dirty="0">
                <a:ln>
                  <a:noFill/>
                </a:ln>
                <a:solidFill>
                  <a:schemeClr val="tx1"/>
                </a:solidFill>
                <a:effectLst/>
                <a:latin typeface="Arial" panose="020B0604020202020204" pitchFamily="34" charset="0"/>
              </a:rPr>
              <a:t>避免值超范围异常</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2781" y="1540608"/>
            <a:ext cx="2311122" cy="3466683"/>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4.4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表管理：继续练习</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文本框 14"/>
          <p:cNvSpPr txBox="1"/>
          <p:nvPr/>
        </p:nvSpPr>
        <p:spPr>
          <a:xfrm>
            <a:off x="836613" y="1391195"/>
            <a:ext cx="10031412" cy="707886"/>
          </a:xfrm>
          <a:prstGeom prst="rect">
            <a:avLst/>
          </a:prstGeom>
          <a:noFill/>
        </p:spPr>
        <p:txBody>
          <a:bodyPr wrap="square">
            <a:spAutoFit/>
          </a:bodyPr>
          <a:lstStyle/>
          <a:p>
            <a:r>
              <a:rPr lang="zh-CN" altLang="en-US" sz="1400" b="1" dirty="0">
                <a:solidFill>
                  <a:srgbClr val="FE840F"/>
                </a:solidFill>
              </a:rPr>
              <a:t>场景</a:t>
            </a:r>
            <a:r>
              <a:rPr lang="en-US" altLang="zh-CN" sz="1400" b="1" dirty="0">
                <a:solidFill>
                  <a:srgbClr val="FE840F"/>
                </a:solidFill>
              </a:rPr>
              <a:t>1</a:t>
            </a:r>
            <a:r>
              <a:rPr lang="zh-CN" altLang="en-US" sz="1400" b="1" dirty="0">
                <a:solidFill>
                  <a:srgbClr val="FE840F"/>
                </a:solidFill>
              </a:rPr>
              <a:t>：</a:t>
            </a:r>
            <a:endParaRPr lang="en-US" altLang="zh-CN" sz="1400" b="1" dirty="0">
              <a:solidFill>
                <a:srgbClr val="FE840F"/>
              </a:solidFill>
            </a:endParaRPr>
          </a:p>
          <a:p>
            <a:r>
              <a:rPr lang="zh-CN" altLang="zh-CN" sz="1300" dirty="0">
                <a:latin typeface="+mn-ea"/>
              </a:rPr>
              <a:t>假设你正在</a:t>
            </a:r>
            <a:r>
              <a:rPr lang="zh-CN" altLang="en-US" sz="1300" dirty="0">
                <a:latin typeface="+mn-ea"/>
              </a:rPr>
              <a:t>设计一个简单的在线图书管理系统</a:t>
            </a:r>
            <a:r>
              <a:rPr lang="zh-CN" altLang="zh-CN" sz="1300" dirty="0">
                <a:latin typeface="+mn-ea"/>
              </a:rPr>
              <a:t>。</a:t>
            </a:r>
            <a:r>
              <a:rPr lang="zh-CN" altLang="en-US" sz="1300" dirty="0">
                <a:latin typeface="+mn-ea"/>
              </a:rPr>
              <a:t>需要</a:t>
            </a:r>
            <a:r>
              <a:rPr lang="zh-CN" altLang="zh-CN" sz="1300" dirty="0">
                <a:latin typeface="+mn-ea"/>
              </a:rPr>
              <a:t>创建一个名为 </a:t>
            </a:r>
            <a:r>
              <a:rPr lang="zh-CN" altLang="zh-CN" sz="1200" dirty="0">
                <a:solidFill>
                  <a:srgbClr val="7FB421"/>
                </a:solidFill>
                <a:latin typeface="Courier New" panose="02070309020205020404" pitchFamily="49" charset="0"/>
              </a:rPr>
              <a:t>b</a:t>
            </a:r>
            <a:r>
              <a:rPr lang="en-US" altLang="zh-CN" sz="1200" dirty="0" err="1">
                <a:solidFill>
                  <a:srgbClr val="7FB421"/>
                </a:solidFill>
                <a:latin typeface="Courier New" panose="02070309020205020404" pitchFamily="49" charset="0"/>
              </a:rPr>
              <a:t>ook</a:t>
            </a:r>
            <a:r>
              <a:rPr lang="zh-CN" altLang="zh-CN" sz="1200" dirty="0">
                <a:solidFill>
                  <a:srgbClr val="7FB421"/>
                </a:solidFill>
                <a:latin typeface="Courier New" panose="02070309020205020404" pitchFamily="49" charset="0"/>
              </a:rPr>
              <a:t>_</a:t>
            </a:r>
            <a:r>
              <a:rPr lang="en-US" altLang="zh-CN" sz="1200" dirty="0">
                <a:solidFill>
                  <a:srgbClr val="7FB421"/>
                </a:solidFill>
                <a:latin typeface="Courier New" panose="02070309020205020404" pitchFamily="49" charset="0"/>
              </a:rPr>
              <a:t>libs</a:t>
            </a:r>
            <a:r>
              <a:rPr lang="zh-CN" altLang="zh-CN" sz="1200" dirty="0">
                <a:solidFill>
                  <a:srgbClr val="7FB421"/>
                </a:solidFill>
                <a:latin typeface="Courier New" panose="02070309020205020404" pitchFamily="49" charset="0"/>
              </a:rPr>
              <a:t> </a:t>
            </a:r>
            <a:r>
              <a:rPr lang="zh-CN" altLang="zh-CN" sz="1300" dirty="0">
                <a:latin typeface="+mn-ea"/>
              </a:rPr>
              <a:t>的数据库</a:t>
            </a:r>
            <a:r>
              <a:rPr lang="en-US" altLang="zh-CN" sz="1300" dirty="0">
                <a:latin typeface="+mn-ea"/>
              </a:rPr>
              <a:t>,</a:t>
            </a:r>
            <a:r>
              <a:rPr lang="zh-CN" altLang="zh-CN" sz="1300" dirty="0">
                <a:latin typeface="+mn-ea"/>
              </a:rPr>
              <a:t>你决定使用 </a:t>
            </a:r>
            <a:r>
              <a:rPr lang="zh-CN" altLang="zh-CN" sz="1200" dirty="0">
                <a:solidFill>
                  <a:srgbClr val="7FB421"/>
                </a:solidFill>
                <a:latin typeface="Courier New" panose="02070309020205020404" pitchFamily="49" charset="0"/>
              </a:rPr>
              <a:t>utf8mb4 </a:t>
            </a:r>
            <a:r>
              <a:rPr lang="zh-CN" altLang="zh-CN" sz="1300" dirty="0">
                <a:latin typeface="+mn-ea"/>
              </a:rPr>
              <a:t>字符集</a:t>
            </a:r>
            <a:r>
              <a:rPr lang="zh-CN" altLang="en-US" sz="1300" dirty="0">
                <a:latin typeface="+mn-ea"/>
              </a:rPr>
              <a:t>，排序方式选用大小写敏感的</a:t>
            </a:r>
            <a:r>
              <a:rPr lang="en-US" altLang="zh-CN" sz="1200" b="0" i="0" dirty="0">
                <a:solidFill>
                  <a:srgbClr val="7FB421"/>
                </a:solidFill>
                <a:effectLst/>
                <a:latin typeface="Courier New" panose="02070309020205020404" pitchFamily="49" charset="0"/>
              </a:rPr>
              <a:t>utf8mb4_0900_as_cs</a:t>
            </a:r>
            <a:r>
              <a:rPr lang="zh-CN" altLang="zh-CN" sz="1300" dirty="0">
                <a:latin typeface="+mn-ea"/>
              </a:rPr>
              <a:t>。</a:t>
            </a:r>
            <a:endParaRPr lang="en-US" altLang="zh-CN" sz="1300" dirty="0">
              <a:latin typeface="+mn-ea"/>
            </a:endParaRPr>
          </a:p>
        </p:txBody>
      </p:sp>
      <p:sp>
        <p:nvSpPr>
          <p:cNvPr id="16" name="文本框 15"/>
          <p:cNvSpPr txBox="1"/>
          <p:nvPr/>
        </p:nvSpPr>
        <p:spPr>
          <a:xfrm>
            <a:off x="822675" y="2417752"/>
            <a:ext cx="9912000" cy="507831"/>
          </a:xfrm>
          <a:prstGeom prst="rect">
            <a:avLst/>
          </a:prstGeom>
          <a:noFill/>
        </p:spPr>
        <p:txBody>
          <a:bodyPr wrap="square">
            <a:spAutoFit/>
          </a:bodyPr>
          <a:lstStyle/>
          <a:p>
            <a:r>
              <a:rPr lang="zh-CN" altLang="en-US" sz="1400" b="1" dirty="0">
                <a:solidFill>
                  <a:srgbClr val="FE840F"/>
                </a:solidFill>
                <a:latin typeface="+mn-ea"/>
              </a:rPr>
              <a:t>场景</a:t>
            </a:r>
            <a:r>
              <a:rPr lang="en-US" altLang="zh-CN" sz="1400" b="1" dirty="0">
                <a:solidFill>
                  <a:srgbClr val="FE840F"/>
                </a:solidFill>
                <a:latin typeface="+mn-ea"/>
              </a:rPr>
              <a:t>2</a:t>
            </a:r>
            <a:r>
              <a:rPr lang="zh-CN" altLang="en-US" sz="1400" b="1" dirty="0">
                <a:solidFill>
                  <a:srgbClr val="FE840F"/>
                </a:solidFill>
                <a:latin typeface="+mn-ea"/>
              </a:rPr>
              <a:t>：</a:t>
            </a:r>
            <a:endParaRPr lang="en-US" altLang="zh-CN" sz="1400" b="1" dirty="0">
              <a:solidFill>
                <a:srgbClr val="FE840F"/>
              </a:solidFill>
              <a:latin typeface="+mn-ea"/>
            </a:endParaRPr>
          </a:p>
          <a:p>
            <a:r>
              <a:rPr lang="zh-CN" altLang="en-US" sz="1300" dirty="0">
                <a:latin typeface="+mn-ea"/>
              </a:rPr>
              <a:t>创建一个学生表</a:t>
            </a:r>
            <a:r>
              <a:rPr lang="en-US" altLang="zh-CN" sz="1300" dirty="0">
                <a:latin typeface="+mn-ea"/>
              </a:rPr>
              <a:t>(student)</a:t>
            </a:r>
            <a:r>
              <a:rPr lang="zh-CN" altLang="en-US" sz="1300" dirty="0">
                <a:latin typeface="+mn-ea"/>
              </a:rPr>
              <a:t>来存储借书的学员信息，其中应包含学生姓名、年龄、身高、生日以及注册时间和更新时间等属性。</a:t>
            </a:r>
            <a:endParaRPr lang="en-US" altLang="zh-CN" sz="1300" dirty="0">
              <a:latin typeface="+mn-ea"/>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4.5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表管理：修改表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p:cNvSpPr txBox="1"/>
          <p:nvPr/>
        </p:nvSpPr>
        <p:spPr>
          <a:xfrm>
            <a:off x="870924" y="1304340"/>
            <a:ext cx="3513221" cy="276999"/>
          </a:xfrm>
          <a:prstGeom prst="rect">
            <a:avLst/>
          </a:prstGeom>
          <a:noFill/>
        </p:spPr>
        <p:txBody>
          <a:bodyPr wrap="square" rtlCol="0">
            <a:spAutoFit/>
          </a:bodyPr>
          <a:lstStyle/>
          <a:p>
            <a:r>
              <a:rPr lang="zh-CN" altLang="en-US" sz="1200" b="1" dirty="0">
                <a:solidFill>
                  <a:srgbClr val="FF0000"/>
                </a:solidFill>
              </a:rPr>
              <a:t>修改表中列（字段）</a:t>
            </a:r>
            <a:endParaRPr lang="zh-CN" altLang="en-US" sz="1200" b="1" dirty="0">
              <a:solidFill>
                <a:srgbClr val="FF0000"/>
              </a:solidFill>
            </a:endParaRPr>
          </a:p>
        </p:txBody>
      </p:sp>
      <p:sp>
        <p:nvSpPr>
          <p:cNvPr id="5" name="矩形 4"/>
          <p:cNvSpPr/>
          <p:nvPr/>
        </p:nvSpPr>
        <p:spPr>
          <a:xfrm>
            <a:off x="913792" y="1624079"/>
            <a:ext cx="5429858" cy="1519169"/>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修改表，添加一列</a:t>
            </a:r>
            <a:r>
              <a:rPr lang="en-US" altLang="zh-CN" sz="1050" dirty="0">
                <a:solidFill>
                  <a:schemeClr val="tx1">
                    <a:lumMod val="95000"/>
                    <a:lumOff val="5000"/>
                  </a:schemeClr>
                </a:solidFill>
              </a:rPr>
              <a:t>[</a:t>
            </a:r>
            <a:r>
              <a:rPr lang="zh-CN" altLang="en-US" sz="1050" dirty="0">
                <a:solidFill>
                  <a:schemeClr val="tx1">
                    <a:lumMod val="95000"/>
                    <a:lumOff val="5000"/>
                  </a:schemeClr>
                </a:solidFill>
              </a:rPr>
              <a:t>可以指定</a:t>
            </a:r>
            <a:r>
              <a:rPr lang="en-US" altLang="zh-CN" sz="1050" dirty="0">
                <a:solidFill>
                  <a:schemeClr val="tx1">
                    <a:lumMod val="95000"/>
                    <a:lumOff val="5000"/>
                  </a:schemeClr>
                </a:solidFill>
              </a:rPr>
              <a:t>X</a:t>
            </a:r>
            <a:r>
              <a:rPr lang="zh-CN" altLang="en-US" sz="1050" dirty="0">
                <a:solidFill>
                  <a:schemeClr val="tx1">
                    <a:lumMod val="95000"/>
                    <a:lumOff val="5000"/>
                  </a:schemeClr>
                </a:solidFill>
              </a:rPr>
              <a:t>字段前或者后</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a:p>
            <a:r>
              <a:rPr lang="en-US" altLang="zh-CN" sz="1050" dirty="0">
                <a:solidFill>
                  <a:schemeClr val="accent2">
                    <a:lumMod val="75000"/>
                  </a:schemeClr>
                </a:solidFill>
              </a:rPr>
              <a:t>ALTER TABLE </a:t>
            </a:r>
            <a:r>
              <a:rPr lang="zh-CN" altLang="en-US" sz="1050" dirty="0">
                <a:solidFill>
                  <a:schemeClr val="accent1">
                    <a:lumMod val="75000"/>
                  </a:schemeClr>
                </a:solidFill>
              </a:rPr>
              <a:t>表名 </a:t>
            </a:r>
            <a:r>
              <a:rPr lang="en-US" altLang="zh-CN" sz="1050" dirty="0">
                <a:solidFill>
                  <a:schemeClr val="accent2">
                    <a:lumMod val="75000"/>
                  </a:schemeClr>
                </a:solidFill>
              </a:rPr>
              <a:t>ADD</a:t>
            </a:r>
            <a:r>
              <a:rPr lang="en-US" altLang="zh-CN" sz="1050" dirty="0">
                <a:solidFill>
                  <a:schemeClr val="tx1">
                    <a:lumMod val="95000"/>
                    <a:lumOff val="5000"/>
                  </a:schemeClr>
                </a:solidFill>
              </a:rPr>
              <a:t> </a:t>
            </a:r>
            <a:r>
              <a:rPr lang="zh-CN" altLang="en-US" sz="1050" dirty="0">
                <a:solidFill>
                  <a:schemeClr val="accent1">
                    <a:lumMod val="75000"/>
                  </a:schemeClr>
                </a:solidFill>
              </a:rPr>
              <a:t>字段名</a:t>
            </a:r>
            <a:r>
              <a:rPr lang="zh-CN" altLang="en-US" sz="1050" dirty="0">
                <a:solidFill>
                  <a:schemeClr val="tx1">
                    <a:lumMod val="95000"/>
                    <a:lumOff val="5000"/>
                  </a:schemeClr>
                </a:solidFill>
              </a:rPr>
              <a:t> </a:t>
            </a:r>
            <a:r>
              <a:rPr lang="zh-CN" altLang="en-US" sz="1050" dirty="0">
                <a:solidFill>
                  <a:schemeClr val="accent2">
                    <a:lumMod val="75000"/>
                  </a:schemeClr>
                </a:solidFill>
              </a:rPr>
              <a:t>字段类型 </a:t>
            </a:r>
            <a:r>
              <a:rPr lang="en-US" altLang="zh-CN" sz="1050" dirty="0">
                <a:solidFill>
                  <a:schemeClr val="tx1">
                    <a:lumMod val="95000"/>
                    <a:lumOff val="5000"/>
                  </a:schemeClr>
                </a:solidFill>
              </a:rPr>
              <a:t>【</a:t>
            </a:r>
            <a:r>
              <a:rPr lang="en-US" altLang="zh-CN" sz="1050" dirty="0">
                <a:solidFill>
                  <a:schemeClr val="accent2">
                    <a:lumMod val="75000"/>
                  </a:schemeClr>
                </a:solidFill>
              </a:rPr>
              <a:t>FIRST|AFTER </a:t>
            </a:r>
            <a:r>
              <a:rPr lang="zh-CN" altLang="en-US" sz="1050" dirty="0">
                <a:solidFill>
                  <a:schemeClr val="accent1">
                    <a:lumMod val="75000"/>
                  </a:schemeClr>
                </a:solidFill>
              </a:rPr>
              <a:t>字段名</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a:p>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修改表，修改列名</a:t>
            </a:r>
            <a:endParaRPr lang="en-US" altLang="zh-CN" sz="1050" dirty="0">
              <a:solidFill>
                <a:schemeClr val="tx1">
                  <a:lumMod val="95000"/>
                  <a:lumOff val="5000"/>
                </a:schemeClr>
              </a:solidFill>
            </a:endParaRPr>
          </a:p>
          <a:p>
            <a:r>
              <a:rPr lang="en-US" altLang="zh-CN" sz="1050" dirty="0">
                <a:solidFill>
                  <a:schemeClr val="accent2">
                    <a:lumMod val="75000"/>
                  </a:schemeClr>
                </a:solidFill>
              </a:rPr>
              <a:t>ALTER TABLE </a:t>
            </a:r>
            <a:r>
              <a:rPr lang="zh-CN" altLang="en-US" sz="1050" dirty="0">
                <a:solidFill>
                  <a:schemeClr val="accent1">
                    <a:lumMod val="75000"/>
                  </a:schemeClr>
                </a:solidFill>
              </a:rPr>
              <a:t>表名 </a:t>
            </a:r>
            <a:r>
              <a:rPr lang="en-US" altLang="zh-CN" sz="1050" dirty="0">
                <a:solidFill>
                  <a:schemeClr val="accent2">
                    <a:lumMod val="75000"/>
                  </a:schemeClr>
                </a:solidFill>
              </a:rPr>
              <a:t>CHANGE</a:t>
            </a:r>
            <a:r>
              <a:rPr lang="en-US" altLang="zh-CN" sz="1050" dirty="0">
                <a:solidFill>
                  <a:schemeClr val="tx1">
                    <a:lumMod val="95000"/>
                    <a:lumOff val="5000"/>
                  </a:schemeClr>
                </a:solidFill>
              </a:rPr>
              <a:t>  </a:t>
            </a:r>
            <a:r>
              <a:rPr lang="zh-CN" altLang="en-US" sz="1050" dirty="0">
                <a:solidFill>
                  <a:schemeClr val="accent1">
                    <a:lumMod val="75000"/>
                  </a:schemeClr>
                </a:solidFill>
              </a:rPr>
              <a:t>原字段名 字段名</a:t>
            </a:r>
            <a:r>
              <a:rPr lang="zh-CN" altLang="en-US" sz="1050" dirty="0">
                <a:solidFill>
                  <a:schemeClr val="tx1">
                    <a:lumMod val="95000"/>
                    <a:lumOff val="5000"/>
                  </a:schemeClr>
                </a:solidFill>
              </a:rPr>
              <a:t>  </a:t>
            </a:r>
            <a:r>
              <a:rPr lang="zh-CN" altLang="en-US" sz="1050" dirty="0">
                <a:solidFill>
                  <a:schemeClr val="accent2">
                    <a:lumMod val="75000"/>
                  </a:schemeClr>
                </a:solidFill>
              </a:rPr>
              <a:t>新字段类型 </a:t>
            </a:r>
            <a:r>
              <a:rPr lang="en-US" altLang="zh-CN" sz="1050" dirty="0">
                <a:solidFill>
                  <a:schemeClr val="tx1">
                    <a:lumMod val="95000"/>
                    <a:lumOff val="5000"/>
                  </a:schemeClr>
                </a:solidFill>
              </a:rPr>
              <a:t>【</a:t>
            </a:r>
            <a:r>
              <a:rPr lang="en-US" altLang="zh-CN" sz="1050" dirty="0">
                <a:solidFill>
                  <a:schemeClr val="accent2">
                    <a:lumMod val="75000"/>
                  </a:schemeClr>
                </a:solidFill>
              </a:rPr>
              <a:t>FIRST|AFTER </a:t>
            </a:r>
            <a:r>
              <a:rPr lang="zh-CN" altLang="en-US" sz="1050" dirty="0">
                <a:solidFill>
                  <a:schemeClr val="accent1">
                    <a:lumMod val="75000"/>
                  </a:schemeClr>
                </a:solidFill>
              </a:rPr>
              <a:t>字段名</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a:p>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修改表，修改列类型</a:t>
            </a:r>
            <a:endParaRPr lang="en-US" altLang="zh-CN" sz="1050" dirty="0">
              <a:solidFill>
                <a:schemeClr val="tx1">
                  <a:lumMod val="95000"/>
                  <a:lumOff val="5000"/>
                </a:schemeClr>
              </a:solidFill>
            </a:endParaRPr>
          </a:p>
          <a:p>
            <a:r>
              <a:rPr lang="en-US" altLang="zh-CN" sz="1050" dirty="0">
                <a:solidFill>
                  <a:schemeClr val="accent2">
                    <a:lumMod val="75000"/>
                  </a:schemeClr>
                </a:solidFill>
              </a:rPr>
              <a:t>ALTER TABLE </a:t>
            </a:r>
            <a:r>
              <a:rPr lang="zh-CN" altLang="en-US" sz="1050" dirty="0">
                <a:solidFill>
                  <a:schemeClr val="accent1">
                    <a:lumMod val="75000"/>
                  </a:schemeClr>
                </a:solidFill>
              </a:rPr>
              <a:t>表名 </a:t>
            </a:r>
            <a:r>
              <a:rPr lang="en-US" altLang="zh-CN" sz="1050" dirty="0">
                <a:solidFill>
                  <a:schemeClr val="accent2">
                    <a:lumMod val="75000"/>
                  </a:schemeClr>
                </a:solidFill>
              </a:rPr>
              <a:t>MODIFY</a:t>
            </a:r>
            <a:r>
              <a:rPr lang="en-US" altLang="zh-CN" sz="1050" dirty="0">
                <a:solidFill>
                  <a:schemeClr val="tx1">
                    <a:lumMod val="95000"/>
                    <a:lumOff val="5000"/>
                  </a:schemeClr>
                </a:solidFill>
              </a:rPr>
              <a:t> </a:t>
            </a:r>
            <a:r>
              <a:rPr lang="zh-CN" altLang="en-US" sz="1050" dirty="0">
                <a:solidFill>
                  <a:schemeClr val="accent1">
                    <a:lumMod val="75000"/>
                  </a:schemeClr>
                </a:solidFill>
              </a:rPr>
              <a:t> 字段名</a:t>
            </a:r>
            <a:r>
              <a:rPr lang="zh-CN" altLang="en-US" sz="1050" dirty="0">
                <a:solidFill>
                  <a:schemeClr val="tx1">
                    <a:lumMod val="95000"/>
                    <a:lumOff val="5000"/>
                  </a:schemeClr>
                </a:solidFill>
              </a:rPr>
              <a:t>  </a:t>
            </a:r>
            <a:r>
              <a:rPr lang="zh-CN" altLang="en-US" sz="1050" dirty="0">
                <a:solidFill>
                  <a:schemeClr val="accent2">
                    <a:lumMod val="75000"/>
                  </a:schemeClr>
                </a:solidFill>
              </a:rPr>
              <a:t>新字段类型 </a:t>
            </a:r>
            <a:r>
              <a:rPr lang="en-US" altLang="zh-CN" sz="1050" dirty="0">
                <a:solidFill>
                  <a:schemeClr val="tx1">
                    <a:lumMod val="95000"/>
                    <a:lumOff val="5000"/>
                  </a:schemeClr>
                </a:solidFill>
              </a:rPr>
              <a:t>【</a:t>
            </a:r>
            <a:r>
              <a:rPr lang="en-US" altLang="zh-CN" sz="1050" dirty="0">
                <a:solidFill>
                  <a:schemeClr val="accent2">
                    <a:lumMod val="75000"/>
                  </a:schemeClr>
                </a:solidFill>
              </a:rPr>
              <a:t>FIRST|AFTER </a:t>
            </a:r>
            <a:r>
              <a:rPr lang="zh-CN" altLang="en-US" sz="1050" dirty="0">
                <a:solidFill>
                  <a:schemeClr val="accent1">
                    <a:lumMod val="75000"/>
                  </a:schemeClr>
                </a:solidFill>
              </a:rPr>
              <a:t>字段名</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a:p>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修改表，删除一列</a:t>
            </a:r>
            <a:endParaRPr lang="en-US" altLang="zh-CN" sz="1050" dirty="0">
              <a:solidFill>
                <a:schemeClr val="tx1">
                  <a:lumMod val="95000"/>
                  <a:lumOff val="5000"/>
                </a:schemeClr>
              </a:solidFill>
            </a:endParaRPr>
          </a:p>
          <a:p>
            <a:r>
              <a:rPr lang="en-US" altLang="zh-CN" sz="1050" dirty="0">
                <a:solidFill>
                  <a:schemeClr val="accent2">
                    <a:lumMod val="75000"/>
                  </a:schemeClr>
                </a:solidFill>
              </a:rPr>
              <a:t>ALTER TABLE </a:t>
            </a:r>
            <a:r>
              <a:rPr lang="zh-CN" altLang="en-US" sz="1050" dirty="0">
                <a:solidFill>
                  <a:schemeClr val="accent1">
                    <a:lumMod val="75000"/>
                  </a:schemeClr>
                </a:solidFill>
              </a:rPr>
              <a:t>表名 </a:t>
            </a:r>
            <a:r>
              <a:rPr lang="en-US" altLang="zh-CN" sz="1050" dirty="0">
                <a:solidFill>
                  <a:schemeClr val="accent2">
                    <a:lumMod val="75000"/>
                  </a:schemeClr>
                </a:solidFill>
              </a:rPr>
              <a:t>DROP</a:t>
            </a:r>
            <a:r>
              <a:rPr lang="en-US" altLang="zh-CN" sz="1050" dirty="0">
                <a:solidFill>
                  <a:schemeClr val="tx1">
                    <a:lumMod val="95000"/>
                    <a:lumOff val="5000"/>
                  </a:schemeClr>
                </a:solidFill>
              </a:rPr>
              <a:t> </a:t>
            </a:r>
            <a:r>
              <a:rPr lang="zh-CN" altLang="en-US" sz="1050" dirty="0">
                <a:solidFill>
                  <a:schemeClr val="accent1">
                    <a:lumMod val="75000"/>
                  </a:schemeClr>
                </a:solidFill>
              </a:rPr>
              <a:t> 字段名</a:t>
            </a:r>
            <a:r>
              <a:rPr lang="zh-CN" altLang="en-US" sz="1050" dirty="0">
                <a:solidFill>
                  <a:schemeClr val="tx1">
                    <a:lumMod val="95000"/>
                    <a:lumOff val="5000"/>
                  </a:schemeClr>
                </a:solidFill>
              </a:rPr>
              <a:t> </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p:txBody>
      </p:sp>
      <p:sp>
        <p:nvSpPr>
          <p:cNvPr id="6" name="文本框 5"/>
          <p:cNvSpPr txBox="1"/>
          <p:nvPr/>
        </p:nvSpPr>
        <p:spPr>
          <a:xfrm>
            <a:off x="870923" y="3290500"/>
            <a:ext cx="3513221" cy="276999"/>
          </a:xfrm>
          <a:prstGeom prst="rect">
            <a:avLst/>
          </a:prstGeom>
          <a:noFill/>
        </p:spPr>
        <p:txBody>
          <a:bodyPr wrap="square" rtlCol="0">
            <a:spAutoFit/>
          </a:bodyPr>
          <a:lstStyle/>
          <a:p>
            <a:r>
              <a:rPr lang="zh-CN" altLang="en-US" sz="1200" b="1" dirty="0">
                <a:solidFill>
                  <a:srgbClr val="FF0000"/>
                </a:solidFill>
              </a:rPr>
              <a:t>修改表名</a:t>
            </a:r>
            <a:endParaRPr lang="zh-CN" altLang="en-US" sz="1200" b="1" dirty="0">
              <a:solidFill>
                <a:srgbClr val="FF0000"/>
              </a:solidFill>
            </a:endParaRPr>
          </a:p>
        </p:txBody>
      </p:sp>
      <p:sp>
        <p:nvSpPr>
          <p:cNvPr id="7" name="矩形 6"/>
          <p:cNvSpPr/>
          <p:nvPr/>
        </p:nvSpPr>
        <p:spPr>
          <a:xfrm>
            <a:off x="913792" y="3596490"/>
            <a:ext cx="5429858" cy="50878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修改表名</a:t>
            </a:r>
            <a:endParaRPr lang="en-US" altLang="zh-CN" sz="1050" dirty="0">
              <a:solidFill>
                <a:schemeClr val="tx1">
                  <a:lumMod val="95000"/>
                  <a:lumOff val="5000"/>
                </a:schemeClr>
              </a:solidFill>
            </a:endParaRPr>
          </a:p>
          <a:p>
            <a:r>
              <a:rPr lang="en-US" altLang="zh-CN" sz="1050" dirty="0">
                <a:solidFill>
                  <a:schemeClr val="accent2">
                    <a:lumMod val="75000"/>
                  </a:schemeClr>
                </a:solidFill>
              </a:rPr>
              <a:t>ALTER TABLE </a:t>
            </a:r>
            <a:r>
              <a:rPr lang="zh-CN" altLang="en-US" sz="1050" dirty="0">
                <a:solidFill>
                  <a:schemeClr val="accent1">
                    <a:lumMod val="75000"/>
                  </a:schemeClr>
                </a:solidFill>
              </a:rPr>
              <a:t>表名 </a:t>
            </a:r>
            <a:r>
              <a:rPr lang="en-US" altLang="zh-CN" sz="1050" dirty="0">
                <a:solidFill>
                  <a:schemeClr val="accent2">
                    <a:lumMod val="75000"/>
                  </a:schemeClr>
                </a:solidFill>
              </a:rPr>
              <a:t>RENAME</a:t>
            </a:r>
            <a:r>
              <a:rPr lang="en-US" altLang="zh-CN" sz="1050" dirty="0">
                <a:solidFill>
                  <a:schemeClr val="tx1">
                    <a:lumMod val="95000"/>
                    <a:lumOff val="5000"/>
                  </a:schemeClr>
                </a:solidFill>
              </a:rPr>
              <a:t>  [TO]  </a:t>
            </a:r>
            <a:r>
              <a:rPr lang="zh-CN" altLang="en-US" sz="1050" dirty="0">
                <a:solidFill>
                  <a:schemeClr val="tx1">
                    <a:lumMod val="95000"/>
                    <a:lumOff val="5000"/>
                  </a:schemeClr>
                </a:solidFill>
              </a:rPr>
              <a:t>新表名</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4.6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表管理：删除表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p:cNvSpPr txBox="1"/>
          <p:nvPr/>
        </p:nvSpPr>
        <p:spPr>
          <a:xfrm>
            <a:off x="870924" y="1304340"/>
            <a:ext cx="3513221" cy="276999"/>
          </a:xfrm>
          <a:prstGeom prst="rect">
            <a:avLst/>
          </a:prstGeom>
          <a:noFill/>
        </p:spPr>
        <p:txBody>
          <a:bodyPr wrap="square" rtlCol="0">
            <a:spAutoFit/>
          </a:bodyPr>
          <a:lstStyle/>
          <a:p>
            <a:r>
              <a:rPr lang="zh-CN" altLang="en-US" sz="1200" b="1" dirty="0">
                <a:solidFill>
                  <a:srgbClr val="FF0000"/>
                </a:solidFill>
              </a:rPr>
              <a:t>删除数据表</a:t>
            </a:r>
            <a:endParaRPr lang="zh-CN" altLang="en-US" sz="1200" b="1" dirty="0">
              <a:solidFill>
                <a:srgbClr val="FF0000"/>
              </a:solidFill>
            </a:endParaRPr>
          </a:p>
        </p:txBody>
      </p:sp>
      <p:sp>
        <p:nvSpPr>
          <p:cNvPr id="5" name="矩形 4"/>
          <p:cNvSpPr/>
          <p:nvPr/>
        </p:nvSpPr>
        <p:spPr>
          <a:xfrm>
            <a:off x="913792" y="1624080"/>
            <a:ext cx="5253646" cy="43332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 </a:t>
            </a:r>
            <a:r>
              <a:rPr lang="zh-CN" altLang="en-US" sz="1050" dirty="0">
                <a:solidFill>
                  <a:schemeClr val="tx1">
                    <a:lumMod val="95000"/>
                    <a:lumOff val="5000"/>
                  </a:schemeClr>
                </a:solidFill>
              </a:rPr>
              <a:t>删除表</a:t>
            </a:r>
            <a:endParaRPr lang="en-US" altLang="zh-CN" sz="1050" dirty="0">
              <a:solidFill>
                <a:schemeClr val="tx1">
                  <a:lumMod val="95000"/>
                  <a:lumOff val="5000"/>
                </a:schemeClr>
              </a:solidFill>
            </a:endParaRPr>
          </a:p>
          <a:p>
            <a:r>
              <a:rPr lang="en-US" altLang="zh-CN" sz="1050" dirty="0">
                <a:solidFill>
                  <a:schemeClr val="accent2">
                    <a:lumMod val="75000"/>
                  </a:schemeClr>
                </a:solidFill>
              </a:rPr>
              <a:t>DROP TABLE </a:t>
            </a:r>
            <a:r>
              <a:rPr lang="en-US" altLang="zh-CN" sz="1050" dirty="0">
                <a:solidFill>
                  <a:schemeClr val="tx1">
                    <a:lumMod val="95000"/>
                    <a:lumOff val="5000"/>
                  </a:schemeClr>
                </a:solidFill>
              </a:rPr>
              <a:t>[</a:t>
            </a:r>
            <a:r>
              <a:rPr lang="en-US" altLang="zh-CN" sz="1050" dirty="0">
                <a:solidFill>
                  <a:schemeClr val="accent2">
                    <a:lumMod val="75000"/>
                  </a:schemeClr>
                </a:solidFill>
              </a:rPr>
              <a:t>IF EXISTS</a:t>
            </a:r>
            <a:r>
              <a:rPr lang="en-US" altLang="zh-CN" sz="1050" dirty="0">
                <a:solidFill>
                  <a:schemeClr val="tx1">
                    <a:lumMod val="95000"/>
                    <a:lumOff val="5000"/>
                  </a:schemeClr>
                </a:solidFill>
              </a:rPr>
              <a:t>] </a:t>
            </a:r>
            <a:r>
              <a:rPr lang="zh-CN" altLang="en-US" sz="1050" dirty="0">
                <a:solidFill>
                  <a:schemeClr val="tx1">
                    <a:lumMod val="95000"/>
                    <a:lumOff val="5000"/>
                  </a:schemeClr>
                </a:solidFill>
              </a:rPr>
              <a:t>数据表</a:t>
            </a:r>
            <a:r>
              <a:rPr lang="en-US" altLang="zh-CN" sz="1050" dirty="0">
                <a:solidFill>
                  <a:schemeClr val="tx1">
                    <a:lumMod val="95000"/>
                    <a:lumOff val="5000"/>
                  </a:schemeClr>
                </a:solidFill>
              </a:rPr>
              <a:t>1 [, </a:t>
            </a:r>
            <a:r>
              <a:rPr lang="zh-CN" altLang="en-US" sz="1050" dirty="0">
                <a:solidFill>
                  <a:schemeClr val="tx1">
                    <a:lumMod val="95000"/>
                    <a:lumOff val="5000"/>
                  </a:schemeClr>
                </a:solidFill>
              </a:rPr>
              <a:t>数据表</a:t>
            </a:r>
            <a:r>
              <a:rPr lang="en-US" altLang="zh-CN" sz="1050" dirty="0">
                <a:solidFill>
                  <a:schemeClr val="tx1">
                    <a:lumMod val="95000"/>
                    <a:lumOff val="5000"/>
                  </a:schemeClr>
                </a:solidFill>
              </a:rPr>
              <a:t>2, …, </a:t>
            </a:r>
            <a:r>
              <a:rPr lang="zh-CN" altLang="en-US" sz="1050" dirty="0">
                <a:solidFill>
                  <a:schemeClr val="tx1">
                    <a:lumMod val="95000"/>
                    <a:lumOff val="5000"/>
                  </a:schemeClr>
                </a:solidFill>
              </a:rPr>
              <a:t>数据表</a:t>
            </a:r>
            <a:r>
              <a:rPr lang="en-US" altLang="zh-CN" sz="1050" dirty="0">
                <a:solidFill>
                  <a:schemeClr val="tx1">
                    <a:lumMod val="95000"/>
                    <a:lumOff val="5000"/>
                  </a:schemeClr>
                </a:solidFill>
              </a:rPr>
              <a:t>n];</a:t>
            </a:r>
            <a:endParaRPr lang="en-US" altLang="zh-CN" sz="1050" dirty="0">
              <a:solidFill>
                <a:schemeClr val="tx1">
                  <a:lumMod val="95000"/>
                  <a:lumOff val="5000"/>
                </a:schemeClr>
              </a:solidFill>
            </a:endParaRPr>
          </a:p>
        </p:txBody>
      </p:sp>
      <p:sp>
        <p:nvSpPr>
          <p:cNvPr id="6" name="文本框 5"/>
          <p:cNvSpPr txBox="1"/>
          <p:nvPr/>
        </p:nvSpPr>
        <p:spPr>
          <a:xfrm>
            <a:off x="870923" y="2200956"/>
            <a:ext cx="3513221" cy="276999"/>
          </a:xfrm>
          <a:prstGeom prst="rect">
            <a:avLst/>
          </a:prstGeom>
          <a:noFill/>
        </p:spPr>
        <p:txBody>
          <a:bodyPr wrap="square" rtlCol="0">
            <a:spAutoFit/>
          </a:bodyPr>
          <a:lstStyle/>
          <a:p>
            <a:r>
              <a:rPr lang="zh-CN" altLang="en-US" sz="1200" b="1" dirty="0">
                <a:solidFill>
                  <a:srgbClr val="FF0000"/>
                </a:solidFill>
              </a:rPr>
              <a:t>清空表数据</a:t>
            </a:r>
            <a:endParaRPr lang="zh-CN" altLang="en-US" sz="1200" b="1" dirty="0">
              <a:solidFill>
                <a:srgbClr val="FF0000"/>
              </a:solidFill>
            </a:endParaRPr>
          </a:p>
        </p:txBody>
      </p:sp>
      <p:sp>
        <p:nvSpPr>
          <p:cNvPr id="7" name="矩形 6"/>
          <p:cNvSpPr/>
          <p:nvPr/>
        </p:nvSpPr>
        <p:spPr>
          <a:xfrm>
            <a:off x="913792" y="2520916"/>
            <a:ext cx="5429858" cy="50878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 </a:t>
            </a:r>
            <a:r>
              <a:rPr lang="zh-CN" altLang="en-US" sz="1050" dirty="0">
                <a:solidFill>
                  <a:schemeClr val="tx1">
                    <a:lumMod val="95000"/>
                    <a:lumOff val="5000"/>
                  </a:schemeClr>
                </a:solidFill>
              </a:rPr>
              <a:t>清空表数据</a:t>
            </a:r>
            <a:endParaRPr lang="en-US" altLang="zh-CN" sz="1050" dirty="0">
              <a:solidFill>
                <a:schemeClr val="tx1">
                  <a:lumMod val="95000"/>
                  <a:lumOff val="5000"/>
                </a:schemeClr>
              </a:solidFill>
            </a:endParaRPr>
          </a:p>
          <a:p>
            <a:r>
              <a:rPr lang="en-US" altLang="zh-CN" sz="1050" dirty="0">
                <a:solidFill>
                  <a:schemeClr val="accent2">
                    <a:lumMod val="75000"/>
                  </a:schemeClr>
                </a:solidFill>
              </a:rPr>
              <a:t>TRUNCATE TABLE </a:t>
            </a:r>
            <a:r>
              <a:rPr lang="zh-CN" altLang="en-US" sz="1050" dirty="0">
                <a:solidFill>
                  <a:schemeClr val="accent1">
                    <a:lumMod val="75000"/>
                  </a:schemeClr>
                </a:solidFill>
              </a:rPr>
              <a:t>表名</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p:txBody>
      </p:sp>
      <p:sp>
        <p:nvSpPr>
          <p:cNvPr id="2" name="Rectangle 1"/>
          <p:cNvSpPr>
            <a:spLocks noChangeArrowheads="1"/>
          </p:cNvSpPr>
          <p:nvPr/>
        </p:nvSpPr>
        <p:spPr bwMode="auto">
          <a:xfrm>
            <a:off x="0" y="-184666"/>
            <a:ext cx="184731" cy="369332"/>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文本框 2"/>
          <p:cNvSpPr txBox="1"/>
          <p:nvPr/>
        </p:nvSpPr>
        <p:spPr>
          <a:xfrm>
            <a:off x="846138" y="3130058"/>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注意</a:t>
            </a:r>
            <a:r>
              <a:rPr lang="en-US" altLang="zh-CN" sz="1200" b="1" dirty="0">
                <a:latin typeface="+mn-ea"/>
              </a:rPr>
              <a:t>: </a:t>
            </a:r>
            <a:r>
              <a:rPr lang="zh-CN" altLang="en-US" sz="1200" dirty="0">
                <a:latin typeface="+mn-ea"/>
              </a:rPr>
              <a:t>删除表和清空表数据命令都是无法回滚的！动作不可以，执行之前需三思！</a:t>
            </a:r>
            <a:endParaRPr lang="zh-CN" altLang="zh-CN" sz="1200" dirty="0">
              <a:latin typeface="+mn-ea"/>
            </a:endParaRPr>
          </a:p>
        </p:txBody>
      </p:sp>
      <p:pic>
        <p:nvPicPr>
          <p:cNvPr id="14" name="图片 13"/>
          <p:cNvPicPr>
            <a:picLocks noChangeAspect="1"/>
          </p:cNvPicPr>
          <p:nvPr/>
        </p:nvPicPr>
        <p:blipFill>
          <a:blip r:embed="rId1"/>
          <a:stretch>
            <a:fillRect/>
          </a:stretch>
        </p:blipFill>
        <p:spPr>
          <a:xfrm>
            <a:off x="6647933" y="3130058"/>
            <a:ext cx="1286392" cy="1778399"/>
          </a:xfrm>
          <a:prstGeom prst="rect">
            <a:avLst/>
          </a:prstGeom>
        </p:spPr>
      </p:pic>
      <p:pic>
        <p:nvPicPr>
          <p:cNvPr id="15" name="图片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6297352" y="2183702"/>
            <a:ext cx="2566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数据定义语言概述</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nvSpPr>
        <p:spPr>
          <a:xfrm>
            <a:off x="5543793" y="1922092"/>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19" name="文本框 18"/>
          <p:cNvSpPr txBox="1">
            <a:spLocks noChangeArrowheads="1"/>
          </p:cNvSpPr>
          <p:nvPr/>
        </p:nvSpPr>
        <p:spPr bwMode="auto">
          <a:xfrm>
            <a:off x="6297352" y="4151186"/>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543793" y="3889576"/>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1" name="文本框 20"/>
          <p:cNvSpPr txBox="1">
            <a:spLocks noChangeArrowheads="1"/>
          </p:cNvSpPr>
          <p:nvPr/>
        </p:nvSpPr>
        <p:spPr bwMode="auto">
          <a:xfrm>
            <a:off x="6297352" y="5166170"/>
            <a:ext cx="37739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数据定义语言之表管理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543793" y="490456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3" name="文本框 2"/>
          <p:cNvSpPr txBox="1">
            <a:spLocks noChangeArrowheads="1"/>
          </p:cNvSpPr>
          <p:nvPr/>
        </p:nvSpPr>
        <p:spPr bwMode="auto">
          <a:xfrm>
            <a:off x="6297352" y="3173508"/>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SQL</a:t>
            </a:r>
            <a:r>
              <a:rPr lang="zh-CN" altLang="en-US" sz="2000" dirty="0">
                <a:solidFill>
                  <a:srgbClr val="187663"/>
                </a:solidFill>
                <a:latin typeface="微软雅黑" panose="020B0503020204020204" pitchFamily="34" charset="-122"/>
                <a:ea typeface="微软雅黑" panose="020B0503020204020204" pitchFamily="34" charset="-122"/>
              </a:rPr>
              <a:t>命名规定和规范</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43793" y="291189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4.7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综合练习</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84666"/>
            <a:ext cx="184731" cy="369332"/>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5"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graphicFrame>
        <p:nvGraphicFramePr>
          <p:cNvPr id="8" name="表格 7"/>
          <p:cNvGraphicFramePr>
            <a:graphicFrameLocks noGrp="1"/>
          </p:cNvGraphicFramePr>
          <p:nvPr/>
        </p:nvGraphicFramePr>
        <p:xfrm>
          <a:off x="1295135" y="1711188"/>
          <a:ext cx="4035948" cy="3435624"/>
        </p:xfrm>
        <a:graphic>
          <a:graphicData uri="http://schemas.openxmlformats.org/drawingml/2006/table">
            <a:tbl>
              <a:tblPr>
                <a:tableStyleId>{D7AC3CCA-C797-4891-BE02-D94E43425B78}</a:tableStyleId>
              </a:tblPr>
              <a:tblGrid>
                <a:gridCol w="1104601"/>
                <a:gridCol w="2931347"/>
              </a:tblGrid>
              <a:tr h="279678">
                <a:tc>
                  <a:txBody>
                    <a:bodyPr/>
                    <a:lstStyle/>
                    <a:p>
                      <a:pPr algn="l"/>
                      <a:r>
                        <a:rPr lang="zh-CN" altLang="en-US" sz="1200" b="1">
                          <a:effectLst/>
                        </a:rPr>
                        <a:t>字段名</a:t>
                      </a:r>
                      <a:endParaRPr lang="zh-CN" altLang="en-US" sz="1200" b="1">
                        <a:effectLst/>
                        <a:latin typeface="+mn-ea"/>
                        <a:ea typeface="+mn-ea"/>
                      </a:endParaRPr>
                    </a:p>
                  </a:txBody>
                  <a:tcPr marL="123825" marR="123825" marT="57150" marB="57150" anchor="ctr"/>
                </a:tc>
                <a:tc>
                  <a:txBody>
                    <a:bodyPr/>
                    <a:lstStyle/>
                    <a:p>
                      <a:pPr algn="l"/>
                      <a:r>
                        <a:rPr lang="zh-CN" altLang="en-US" sz="1200" b="1">
                          <a:effectLst/>
                        </a:rPr>
                        <a:t>数据类型</a:t>
                      </a:r>
                      <a:endParaRPr lang="zh-CN" altLang="en-US" sz="1200" b="1">
                        <a:effectLst/>
                        <a:latin typeface="+mn-ea"/>
                        <a:ea typeface="+mn-ea"/>
                      </a:endParaRPr>
                    </a:p>
                  </a:txBody>
                  <a:tcPr marL="123825" marR="123825" marT="57150" marB="57150" anchor="ctr"/>
                </a:tc>
              </a:tr>
              <a:tr h="451788">
                <a:tc>
                  <a:txBody>
                    <a:bodyPr/>
                    <a:lstStyle/>
                    <a:p>
                      <a:pPr algn="l"/>
                      <a:r>
                        <a:rPr lang="en-US" sz="1200" dirty="0" err="1">
                          <a:effectLst/>
                        </a:rPr>
                        <a:t>emp_num</a:t>
                      </a:r>
                      <a:endParaRPr lang="en-US" sz="1200" dirty="0">
                        <a:effectLst/>
                        <a:latin typeface="+mn-ea"/>
                        <a:ea typeface="+mn-ea"/>
                      </a:endParaRPr>
                    </a:p>
                  </a:txBody>
                  <a:tcPr marL="123825" marR="123825" marT="57150" marB="57150" anchor="ctr"/>
                </a:tc>
                <a:tc>
                  <a:txBody>
                    <a:bodyPr/>
                    <a:lstStyle/>
                    <a:p>
                      <a:pPr algn="l"/>
                      <a:r>
                        <a:rPr lang="en-US" sz="1200" dirty="0">
                          <a:effectLst/>
                        </a:rPr>
                        <a:t>int(11)</a:t>
                      </a:r>
                      <a:endParaRPr lang="en-US" sz="1200" dirty="0">
                        <a:effectLst/>
                        <a:latin typeface="+mn-ea"/>
                        <a:ea typeface="+mn-ea"/>
                      </a:endParaRPr>
                    </a:p>
                  </a:txBody>
                  <a:tcPr marL="123825" marR="123825" marT="57150" marB="57150" anchor="ctr"/>
                </a:tc>
              </a:tr>
              <a:tr h="451788">
                <a:tc>
                  <a:txBody>
                    <a:bodyPr/>
                    <a:lstStyle/>
                    <a:p>
                      <a:pPr algn="l"/>
                      <a:r>
                        <a:rPr lang="en-US" sz="1200" dirty="0" err="1">
                          <a:effectLst/>
                        </a:rPr>
                        <a:t>last_name</a:t>
                      </a:r>
                      <a:endParaRPr lang="en-US" sz="1200" dirty="0">
                        <a:effectLst/>
                        <a:latin typeface="+mn-ea"/>
                        <a:ea typeface="+mn-ea"/>
                      </a:endParaRPr>
                    </a:p>
                  </a:txBody>
                  <a:tcPr marL="123825" marR="123825" marT="57150" marB="57150" anchor="ctr"/>
                </a:tc>
                <a:tc>
                  <a:txBody>
                    <a:bodyPr/>
                    <a:lstStyle/>
                    <a:p>
                      <a:pPr algn="l"/>
                      <a:r>
                        <a:rPr lang="en-US" sz="1200">
                          <a:effectLst/>
                        </a:rPr>
                        <a:t>varchar（50）</a:t>
                      </a:r>
                      <a:endParaRPr lang="en-US" sz="1200">
                        <a:effectLst/>
                        <a:latin typeface="+mn-ea"/>
                        <a:ea typeface="+mn-ea"/>
                      </a:endParaRPr>
                    </a:p>
                  </a:txBody>
                  <a:tcPr marL="123825" marR="123825" marT="57150" marB="57150" anchor="ctr"/>
                </a:tc>
              </a:tr>
              <a:tr h="451788">
                <a:tc>
                  <a:txBody>
                    <a:bodyPr/>
                    <a:lstStyle/>
                    <a:p>
                      <a:pPr algn="l"/>
                      <a:r>
                        <a:rPr lang="en-US" sz="1200" dirty="0" err="1">
                          <a:effectLst/>
                        </a:rPr>
                        <a:t>first_name</a:t>
                      </a:r>
                      <a:endParaRPr lang="en-US" sz="1200" dirty="0">
                        <a:effectLst/>
                        <a:latin typeface="+mn-ea"/>
                        <a:ea typeface="+mn-ea"/>
                      </a:endParaRPr>
                    </a:p>
                  </a:txBody>
                  <a:tcPr marL="123825" marR="123825" marT="57150" marB="57150" anchor="ctr"/>
                </a:tc>
                <a:tc>
                  <a:txBody>
                    <a:bodyPr/>
                    <a:lstStyle/>
                    <a:p>
                      <a:pPr algn="l"/>
                      <a:r>
                        <a:rPr lang="en-US" sz="1200" dirty="0">
                          <a:effectLst/>
                        </a:rPr>
                        <a:t>varchar(50)</a:t>
                      </a:r>
                      <a:endParaRPr lang="en-US" sz="1200" dirty="0">
                        <a:effectLst/>
                        <a:latin typeface="+mn-ea"/>
                        <a:ea typeface="+mn-ea"/>
                      </a:endParaRPr>
                    </a:p>
                  </a:txBody>
                  <a:tcPr marL="123825" marR="123825" marT="57150" marB="57150" anchor="ctr"/>
                </a:tc>
              </a:tr>
              <a:tr h="279678">
                <a:tc>
                  <a:txBody>
                    <a:bodyPr/>
                    <a:lstStyle/>
                    <a:p>
                      <a:pPr algn="l"/>
                      <a:r>
                        <a:rPr lang="en-US" sz="1200" dirty="0">
                          <a:effectLst/>
                        </a:rPr>
                        <a:t>mobile</a:t>
                      </a:r>
                      <a:endParaRPr lang="en-US" sz="1200" dirty="0">
                        <a:effectLst/>
                        <a:latin typeface="+mn-ea"/>
                        <a:ea typeface="+mn-ea"/>
                      </a:endParaRPr>
                    </a:p>
                  </a:txBody>
                  <a:tcPr marL="123825" marR="123825" marT="57150" marB="57150" anchor="ctr"/>
                </a:tc>
                <a:tc>
                  <a:txBody>
                    <a:bodyPr/>
                    <a:lstStyle/>
                    <a:p>
                      <a:pPr algn="l"/>
                      <a:r>
                        <a:rPr lang="en-US" sz="1200" dirty="0">
                          <a:effectLst/>
                        </a:rPr>
                        <a:t>varchar(25)</a:t>
                      </a:r>
                      <a:endParaRPr lang="en-US" sz="1200" dirty="0">
                        <a:effectLst/>
                        <a:latin typeface="+mn-ea"/>
                        <a:ea typeface="+mn-ea"/>
                      </a:endParaRPr>
                    </a:p>
                  </a:txBody>
                  <a:tcPr marL="123825" marR="123825" marT="57150" marB="57150" anchor="ctr"/>
                </a:tc>
              </a:tr>
              <a:tr h="279678">
                <a:tc>
                  <a:txBody>
                    <a:bodyPr/>
                    <a:lstStyle/>
                    <a:p>
                      <a:pPr algn="l"/>
                      <a:r>
                        <a:rPr lang="en-US" sz="1200">
                          <a:effectLst/>
                        </a:rPr>
                        <a:t>code</a:t>
                      </a:r>
                      <a:endParaRPr lang="en-US" sz="1200">
                        <a:effectLst/>
                        <a:latin typeface="+mn-ea"/>
                        <a:ea typeface="+mn-ea"/>
                      </a:endParaRPr>
                    </a:p>
                  </a:txBody>
                  <a:tcPr marL="123825" marR="123825" marT="57150" marB="57150" anchor="ctr"/>
                </a:tc>
                <a:tc>
                  <a:txBody>
                    <a:bodyPr/>
                    <a:lstStyle/>
                    <a:p>
                      <a:pPr algn="l"/>
                      <a:r>
                        <a:rPr lang="en-US" sz="1200">
                          <a:effectLst/>
                        </a:rPr>
                        <a:t>int</a:t>
                      </a:r>
                      <a:endParaRPr lang="en-US" sz="1200">
                        <a:effectLst/>
                        <a:latin typeface="+mn-ea"/>
                        <a:ea typeface="+mn-ea"/>
                      </a:endParaRPr>
                    </a:p>
                  </a:txBody>
                  <a:tcPr marL="123825" marR="123825" marT="57150" marB="57150" anchor="ctr"/>
                </a:tc>
              </a:tr>
              <a:tr h="279678">
                <a:tc>
                  <a:txBody>
                    <a:bodyPr/>
                    <a:lstStyle/>
                    <a:p>
                      <a:pPr algn="l"/>
                      <a:r>
                        <a:rPr lang="en-US" sz="1200" dirty="0" err="1">
                          <a:effectLst/>
                        </a:rPr>
                        <a:t>job_title</a:t>
                      </a:r>
                      <a:endParaRPr lang="en-US" sz="1200" dirty="0">
                        <a:effectLst/>
                        <a:latin typeface="+mn-ea"/>
                        <a:ea typeface="+mn-ea"/>
                      </a:endParaRPr>
                    </a:p>
                  </a:txBody>
                  <a:tcPr marL="123825" marR="123825" marT="57150" marB="57150" anchor="ctr"/>
                </a:tc>
                <a:tc>
                  <a:txBody>
                    <a:bodyPr/>
                    <a:lstStyle/>
                    <a:p>
                      <a:pPr algn="l"/>
                      <a:r>
                        <a:rPr lang="en-US" sz="1200">
                          <a:effectLst/>
                        </a:rPr>
                        <a:t>varchar(50)</a:t>
                      </a:r>
                      <a:endParaRPr lang="en-US" sz="1200">
                        <a:effectLst/>
                        <a:latin typeface="+mn-ea"/>
                        <a:ea typeface="+mn-ea"/>
                      </a:endParaRPr>
                    </a:p>
                  </a:txBody>
                  <a:tcPr marL="123825" marR="123825" marT="57150" marB="57150" anchor="ctr"/>
                </a:tc>
              </a:tr>
              <a:tr h="279678">
                <a:tc>
                  <a:txBody>
                    <a:bodyPr/>
                    <a:lstStyle/>
                    <a:p>
                      <a:pPr algn="l"/>
                      <a:r>
                        <a:rPr lang="en-US" sz="1200">
                          <a:effectLst/>
                        </a:rPr>
                        <a:t>birth</a:t>
                      </a:r>
                      <a:endParaRPr lang="en-US" sz="1200">
                        <a:effectLst/>
                        <a:latin typeface="+mn-ea"/>
                        <a:ea typeface="+mn-ea"/>
                      </a:endParaRPr>
                    </a:p>
                  </a:txBody>
                  <a:tcPr marL="123825" marR="123825" marT="57150" marB="57150" anchor="ctr"/>
                </a:tc>
                <a:tc>
                  <a:txBody>
                    <a:bodyPr/>
                    <a:lstStyle/>
                    <a:p>
                      <a:pPr algn="l"/>
                      <a:r>
                        <a:rPr lang="en-US" sz="1200" dirty="0">
                          <a:effectLst/>
                        </a:rPr>
                        <a:t>date</a:t>
                      </a:r>
                      <a:endParaRPr lang="en-US" sz="1200" dirty="0">
                        <a:effectLst/>
                        <a:latin typeface="+mn-ea"/>
                        <a:ea typeface="+mn-ea"/>
                      </a:endParaRPr>
                    </a:p>
                  </a:txBody>
                  <a:tcPr marL="123825" marR="123825" marT="57150" marB="57150" anchor="ctr"/>
                </a:tc>
              </a:tr>
              <a:tr h="279678">
                <a:tc>
                  <a:txBody>
                    <a:bodyPr/>
                    <a:lstStyle/>
                    <a:p>
                      <a:pPr algn="l"/>
                      <a:r>
                        <a:rPr lang="en-US" sz="1200" dirty="0">
                          <a:effectLst/>
                        </a:rPr>
                        <a:t>note</a:t>
                      </a:r>
                      <a:endParaRPr lang="en-US" sz="1200" dirty="0">
                        <a:effectLst/>
                        <a:latin typeface="+mn-ea"/>
                        <a:ea typeface="+mn-ea"/>
                      </a:endParaRPr>
                    </a:p>
                  </a:txBody>
                  <a:tcPr marL="123825" marR="123825" marT="57150" marB="57150" anchor="ctr"/>
                </a:tc>
                <a:tc>
                  <a:txBody>
                    <a:bodyPr/>
                    <a:lstStyle/>
                    <a:p>
                      <a:pPr algn="l"/>
                      <a:r>
                        <a:rPr lang="en-US" sz="1200">
                          <a:effectLst/>
                        </a:rPr>
                        <a:t>varchar(255)</a:t>
                      </a:r>
                      <a:endParaRPr lang="en-US" sz="1200">
                        <a:effectLst/>
                        <a:latin typeface="+mn-ea"/>
                        <a:ea typeface="+mn-ea"/>
                      </a:endParaRPr>
                    </a:p>
                  </a:txBody>
                  <a:tcPr marL="123825" marR="123825" marT="57150" marB="57150" anchor="ctr"/>
                </a:tc>
              </a:tr>
              <a:tr h="279678">
                <a:tc>
                  <a:txBody>
                    <a:bodyPr/>
                    <a:lstStyle/>
                    <a:p>
                      <a:pPr algn="l"/>
                      <a:r>
                        <a:rPr lang="en-US" sz="1200" dirty="0">
                          <a:effectLst/>
                        </a:rPr>
                        <a:t>sex</a:t>
                      </a:r>
                      <a:endParaRPr lang="en-US" sz="1200" dirty="0">
                        <a:effectLst/>
                        <a:latin typeface="+mn-ea"/>
                        <a:ea typeface="+mn-ea"/>
                      </a:endParaRPr>
                    </a:p>
                  </a:txBody>
                  <a:tcPr marL="123825" marR="123825" marT="57150" marB="57150" anchor="ctr"/>
                </a:tc>
                <a:tc>
                  <a:txBody>
                    <a:bodyPr/>
                    <a:lstStyle/>
                    <a:p>
                      <a:pPr algn="l"/>
                      <a:r>
                        <a:rPr lang="en-US" sz="1200" dirty="0">
                          <a:effectLst/>
                        </a:rPr>
                        <a:t>varchar(5)</a:t>
                      </a:r>
                      <a:endParaRPr lang="en-US" sz="1200" dirty="0">
                        <a:effectLst/>
                        <a:latin typeface="+mn-ea"/>
                        <a:ea typeface="+mn-ea"/>
                      </a:endParaRPr>
                    </a:p>
                  </a:txBody>
                  <a:tcPr marL="123825" marR="123825" marT="57150" marB="57150" anchor="ctr"/>
                </a:tc>
              </a:tr>
            </a:tbl>
          </a:graphicData>
        </a:graphic>
      </p:graphicFrame>
      <p:sp>
        <p:nvSpPr>
          <p:cNvPr id="9" name="Rectangle 1"/>
          <p:cNvSpPr>
            <a:spLocks noChangeArrowheads="1"/>
          </p:cNvSpPr>
          <p:nvPr/>
        </p:nvSpPr>
        <p:spPr bwMode="auto">
          <a:xfrm>
            <a:off x="5668195" y="2628781"/>
            <a:ext cx="546335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400" b="1" dirty="0">
                <a:solidFill>
                  <a:srgbClr val="333333"/>
                </a:solidFill>
                <a:latin typeface="+mn-ea"/>
                <a:cs typeface="Open Sans" panose="020B0606030504020204" pitchFamily="34" charset="0"/>
              </a:rPr>
              <a:t>要求</a:t>
            </a:r>
            <a:r>
              <a:rPr lang="en-US" altLang="zh-CN" sz="1400" b="1" dirty="0">
                <a:solidFill>
                  <a:srgbClr val="333333"/>
                </a:solidFill>
                <a:latin typeface="+mn-ea"/>
                <a:cs typeface="Open Sans" panose="020B0606030504020204" pitchFamily="34" charset="0"/>
              </a:rPr>
              <a:t>1</a:t>
            </a:r>
            <a:r>
              <a:rPr lang="zh-CN" altLang="en-US" sz="1400" dirty="0">
                <a:solidFill>
                  <a:srgbClr val="333333"/>
                </a:solidFill>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创建表格employees</a:t>
            </a:r>
            <a:endParaRPr kumimoji="0" lang="en-US" altLang="zh-CN" sz="1400" b="1" i="0" u="none" strike="noStrike" cap="none" normalizeH="0" baseline="0" dirty="0">
              <a:ln>
                <a:noFill/>
              </a:ln>
              <a:solidFill>
                <a:srgbClr val="333333"/>
              </a:solidFill>
              <a:effectLst/>
              <a:latin typeface="+mn-ea"/>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mn-ea"/>
                <a:cs typeface="Open Sans" panose="020B0606030504020204" pitchFamily="34" charset="0"/>
              </a:rPr>
              <a:t>要求</a:t>
            </a:r>
            <a:r>
              <a:rPr kumimoji="0" lang="en-US" altLang="zh-CN" sz="1400" b="1" i="0" u="none" strike="noStrike" cap="none" normalizeH="0" baseline="0" dirty="0">
                <a:ln>
                  <a:noFill/>
                </a:ln>
                <a:solidFill>
                  <a:srgbClr val="333333"/>
                </a:solidFill>
                <a:effectLst/>
                <a:latin typeface="+mn-ea"/>
                <a:cs typeface="Open Sans" panose="020B0606030504020204" pitchFamily="34" charset="0"/>
              </a:rPr>
              <a:t>2</a:t>
            </a:r>
            <a:r>
              <a:rPr kumimoji="0" lang="zh-CN" altLang="zh-CN" sz="1400" b="1" i="0" u="none" strike="noStrike" cap="none" normalizeH="0" baseline="0" dirty="0">
                <a:ln>
                  <a:noFill/>
                </a:ln>
                <a:solidFill>
                  <a:srgbClr val="333333"/>
                </a:solidFill>
                <a:effectLst/>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将表employees的mobile字段修改到code字段后面。</a:t>
            </a:r>
            <a:endParaRPr kumimoji="0" lang="zh-CN" altLang="zh-CN" sz="1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mn-ea"/>
                <a:cs typeface="Open Sans" panose="020B0606030504020204" pitchFamily="34" charset="0"/>
              </a:rPr>
              <a:t>要求</a:t>
            </a:r>
            <a:r>
              <a:rPr kumimoji="0" lang="en-US" altLang="zh-CN" sz="1400" b="1" i="0" u="none" strike="noStrike" cap="none" normalizeH="0" baseline="0" dirty="0">
                <a:ln>
                  <a:noFill/>
                </a:ln>
                <a:solidFill>
                  <a:srgbClr val="333333"/>
                </a:solidFill>
                <a:effectLst/>
                <a:latin typeface="+mn-ea"/>
                <a:cs typeface="Open Sans" panose="020B0606030504020204" pitchFamily="34" charset="0"/>
              </a:rPr>
              <a:t>3</a:t>
            </a:r>
            <a:r>
              <a:rPr kumimoji="0" lang="zh-CN" altLang="zh-CN" sz="1400" b="1" i="0" u="none" strike="noStrike" cap="none" normalizeH="0" baseline="0" dirty="0">
                <a:ln>
                  <a:noFill/>
                </a:ln>
                <a:solidFill>
                  <a:srgbClr val="333333"/>
                </a:solidFill>
                <a:effectLst/>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将表employees的birth字段改名为birthday;</a:t>
            </a:r>
            <a:endParaRPr kumimoji="0" lang="zh-CN" altLang="zh-CN" sz="1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mn-ea"/>
                <a:cs typeface="Open Sans" panose="020B0606030504020204" pitchFamily="34" charset="0"/>
              </a:rPr>
              <a:t>要求</a:t>
            </a:r>
            <a:r>
              <a:rPr kumimoji="0" lang="en-US" altLang="zh-CN" sz="1400" b="1" i="0" u="none" strike="noStrike" cap="none" normalizeH="0" baseline="0" dirty="0">
                <a:ln>
                  <a:noFill/>
                </a:ln>
                <a:solidFill>
                  <a:srgbClr val="333333"/>
                </a:solidFill>
                <a:effectLst/>
                <a:latin typeface="+mn-ea"/>
                <a:cs typeface="Open Sans" panose="020B0606030504020204" pitchFamily="34" charset="0"/>
              </a:rPr>
              <a:t>4</a:t>
            </a:r>
            <a:r>
              <a:rPr kumimoji="0" lang="zh-CN" altLang="zh-CN" sz="1400" b="1" i="0" u="none" strike="noStrike" cap="none" normalizeH="0" baseline="0" dirty="0">
                <a:ln>
                  <a:noFill/>
                </a:ln>
                <a:solidFill>
                  <a:srgbClr val="333333"/>
                </a:solidFill>
                <a:effectLst/>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修改sex字段，数据类型为char（1）。</a:t>
            </a:r>
            <a:endParaRPr kumimoji="0" lang="zh-CN" altLang="zh-CN" sz="1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mn-ea"/>
                <a:cs typeface="Open Sans" panose="020B0606030504020204" pitchFamily="34" charset="0"/>
              </a:rPr>
              <a:t>要求</a:t>
            </a:r>
            <a:r>
              <a:rPr kumimoji="0" lang="en-US" altLang="zh-CN" sz="1400" b="1" i="0" u="none" strike="noStrike" cap="none" normalizeH="0" baseline="0" dirty="0">
                <a:ln>
                  <a:noFill/>
                </a:ln>
                <a:solidFill>
                  <a:srgbClr val="333333"/>
                </a:solidFill>
                <a:effectLst/>
                <a:latin typeface="+mn-ea"/>
                <a:cs typeface="Open Sans" panose="020B0606030504020204" pitchFamily="34" charset="0"/>
              </a:rPr>
              <a:t>5</a:t>
            </a:r>
            <a:r>
              <a:rPr kumimoji="0" lang="zh-CN" altLang="zh-CN" sz="1400" b="1" i="0" u="none" strike="noStrike" cap="none" normalizeH="0" baseline="0" dirty="0">
                <a:ln>
                  <a:noFill/>
                </a:ln>
                <a:solidFill>
                  <a:srgbClr val="333333"/>
                </a:solidFill>
                <a:effectLst/>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删除字段note；</a:t>
            </a:r>
            <a:endParaRPr kumimoji="0" lang="zh-CN" altLang="zh-CN" sz="1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mn-ea"/>
                <a:cs typeface="Open Sans" panose="020B0606030504020204" pitchFamily="34" charset="0"/>
              </a:rPr>
              <a:t>要求</a:t>
            </a:r>
            <a:r>
              <a:rPr kumimoji="0" lang="en-US" altLang="zh-CN" sz="1400" b="1" i="0" u="none" strike="noStrike" cap="none" normalizeH="0" baseline="0" dirty="0">
                <a:ln>
                  <a:noFill/>
                </a:ln>
                <a:solidFill>
                  <a:srgbClr val="333333"/>
                </a:solidFill>
                <a:effectLst/>
                <a:latin typeface="+mn-ea"/>
                <a:cs typeface="Open Sans" panose="020B0606030504020204" pitchFamily="34" charset="0"/>
              </a:rPr>
              <a:t>6</a:t>
            </a:r>
            <a:r>
              <a:rPr kumimoji="0" lang="zh-CN" altLang="zh-CN" sz="1400" b="1" i="0" u="none" strike="noStrike" cap="none" normalizeH="0" baseline="0" dirty="0">
                <a:ln>
                  <a:noFill/>
                </a:ln>
                <a:solidFill>
                  <a:srgbClr val="333333"/>
                </a:solidFill>
                <a:effectLst/>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增加字段名favoriate_activity，数据类型为varchar（100）；</a:t>
            </a:r>
            <a:endParaRPr kumimoji="0" lang="zh-CN" altLang="zh-CN" sz="1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mn-ea"/>
                <a:cs typeface="Open Sans" panose="020B0606030504020204" pitchFamily="34" charset="0"/>
              </a:rPr>
              <a:t>要求</a:t>
            </a:r>
            <a:r>
              <a:rPr kumimoji="0" lang="en-US" altLang="zh-CN" sz="1400" b="1" i="0" u="none" strike="noStrike" cap="none" normalizeH="0" baseline="0" dirty="0">
                <a:ln>
                  <a:noFill/>
                </a:ln>
                <a:solidFill>
                  <a:srgbClr val="333333"/>
                </a:solidFill>
                <a:effectLst/>
                <a:latin typeface="+mn-ea"/>
                <a:cs typeface="Open Sans" panose="020B0606030504020204" pitchFamily="34" charset="0"/>
              </a:rPr>
              <a:t>7</a:t>
            </a:r>
            <a:r>
              <a:rPr kumimoji="0" lang="zh-CN" altLang="zh-CN" sz="1400" b="1" i="0" u="none" strike="noStrike" cap="none" normalizeH="0" baseline="0" dirty="0">
                <a:ln>
                  <a:noFill/>
                </a:ln>
                <a:solidFill>
                  <a:srgbClr val="333333"/>
                </a:solidFill>
                <a:effectLst/>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将表employees的名称修改为 employees_info</a:t>
            </a:r>
            <a:endParaRPr kumimoji="0" lang="zh-CN" altLang="zh-CN" sz="1400" b="0" i="0" u="none" strike="noStrike" cap="none" normalizeH="0" baseline="0" dirty="0">
              <a:ln>
                <a:noFill/>
              </a:ln>
              <a:solidFill>
                <a:schemeClr val="tx1"/>
              </a:solidFill>
              <a:effectLst/>
              <a:latin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35169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solidFill>
                  <a:srgbClr val="187663"/>
                </a:solidFill>
                <a:latin typeface="微软雅黑" panose="020B0503020204020204" pitchFamily="34" charset="-122"/>
                <a:ea typeface="微软雅黑" panose="020B0503020204020204" pitchFamily="34" charset="-122"/>
              </a:rPr>
              <a:t>SQL</a:t>
            </a:r>
            <a:r>
              <a:rPr lang="zh-CN" altLang="en-US" sz="2800" dirty="0">
                <a:solidFill>
                  <a:srgbClr val="187663"/>
                </a:solidFill>
                <a:latin typeface="微软雅黑" panose="020B0503020204020204" pitchFamily="34" charset="-122"/>
                <a:ea typeface="微软雅黑" panose="020B0503020204020204" pitchFamily="34" charset="-122"/>
              </a:rPr>
              <a:t>命名规定和规范</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956785" y="1425894"/>
            <a:ext cx="10278429" cy="1384995"/>
          </a:xfrm>
          <a:prstGeom prst="rect">
            <a:avLst/>
          </a:prstGeom>
          <a:noFill/>
        </p:spPr>
        <p:txBody>
          <a:bodyPr wrap="square" rtlCol="0">
            <a:spAutoFit/>
          </a:bodyPr>
          <a:lstStyle/>
          <a:p>
            <a:pPr marL="342900" lvl="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数据库名、表名不得超过30个字符，变量名限制为29个</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必须只能包含 A–Z, a–z, 0–9, _共63个字符</a:t>
            </a:r>
            <a:r>
              <a:rPr lang="zh-CN" altLang="en-US" sz="1400" dirty="0">
                <a:solidFill>
                  <a:srgbClr val="333333"/>
                </a:solidFill>
                <a:latin typeface="Open Sans" panose="020B0606030504020204" pitchFamily="34" charset="0"/>
                <a:cs typeface="Open Sans" panose="020B0606030504020204" pitchFamily="34" charset="0"/>
              </a:rPr>
              <a:t>，而且不能数字开头</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数据库名、表名、字段名等对象名中间</a:t>
            </a:r>
            <a:r>
              <a:rPr lang="zh-CN" altLang="en-US" sz="1400" dirty="0">
                <a:solidFill>
                  <a:srgbClr val="FF0000"/>
                </a:solidFill>
                <a:latin typeface="Open Sans" panose="020B0606030504020204" pitchFamily="34" charset="0"/>
                <a:cs typeface="Open Sans" panose="020B0606030504020204" pitchFamily="34" charset="0"/>
              </a:rPr>
              <a:t>不能</a:t>
            </a:r>
            <a:r>
              <a:rPr lang="zh-CN" altLang="zh-CN" sz="1400" dirty="0">
                <a:solidFill>
                  <a:srgbClr val="333333"/>
                </a:solidFill>
                <a:latin typeface="Open Sans" panose="020B0606030504020204" pitchFamily="34" charset="0"/>
                <a:cs typeface="Open Sans" panose="020B0606030504020204" pitchFamily="34" charset="0"/>
              </a:rPr>
              <a:t>包含空格</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同一个MySQL软件中，数据库不能同名；同一个库中，表不能重名；同一个表中，字段不能重名</a:t>
            </a:r>
            <a:r>
              <a:rPr lang="en-US" altLang="zh-CN" sz="1400" dirty="0">
                <a:solidFill>
                  <a:srgbClr val="333333"/>
                </a:solidFill>
                <a:latin typeface="Open Sans" panose="020B0606030504020204" pitchFamily="34" charset="0"/>
                <a:cs typeface="Open Sans" panose="020B0606030504020204" pitchFamily="34" charset="0"/>
                <a:hlinkClick r:id="rId1"/>
              </a:rPr>
              <a:t>https://dev.mysql.com/doc/refman/8.0/en/keywords.html</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必须保证你的字段没有和保留字、数据库系统或常用方法冲突。如果坚持使用，请在SQL语句中使用`（着重号）引起来</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13" name="文本框 12"/>
          <p:cNvSpPr txBox="1"/>
          <p:nvPr/>
        </p:nvSpPr>
        <p:spPr>
          <a:xfrm>
            <a:off x="731838" y="988804"/>
            <a:ext cx="9070530"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定</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pic>
        <p:nvPicPr>
          <p:cNvPr id="20" name="图片 19"/>
          <p:cNvPicPr>
            <a:picLocks noChangeAspect="1"/>
          </p:cNvPicPr>
          <p:nvPr/>
        </p:nvPicPr>
        <p:blipFill>
          <a:blip r:embed="rId2"/>
          <a:stretch>
            <a:fillRect/>
          </a:stretch>
        </p:blipFill>
        <p:spPr>
          <a:xfrm>
            <a:off x="9132427" y="1086945"/>
            <a:ext cx="1957560" cy="1216308"/>
          </a:xfrm>
          <a:prstGeom prst="rect">
            <a:avLst/>
          </a:prstGeom>
        </p:spPr>
      </p:pic>
      <p:sp>
        <p:nvSpPr>
          <p:cNvPr id="22" name="文本框 21"/>
          <p:cNvSpPr txBox="1"/>
          <p:nvPr/>
        </p:nvSpPr>
        <p:spPr>
          <a:xfrm>
            <a:off x="956784" y="3022889"/>
            <a:ext cx="8650511" cy="2646878"/>
          </a:xfrm>
          <a:prstGeom prst="rect">
            <a:avLst/>
          </a:prstGeom>
          <a:noFill/>
        </p:spPr>
        <p:txBody>
          <a:bodyPr wrap="square">
            <a:spAutoFit/>
          </a:bodyPr>
          <a:lstStyle/>
          <a:p>
            <a:r>
              <a:rPr lang="zh-CN" altLang="en-US" sz="1400" b="1" dirty="0">
                <a:solidFill>
                  <a:schemeClr val="accent6">
                    <a:lumMod val="75000"/>
                  </a:schemeClr>
                </a:solidFill>
              </a:rPr>
              <a:t>可以起的数据库名：</a:t>
            </a:r>
            <a:endParaRPr lang="zh-CN" altLang="en-US" sz="1400" b="1" dirty="0">
              <a:solidFill>
                <a:schemeClr val="accent6">
                  <a:lumMod val="75000"/>
                </a:schemeClr>
              </a:solidFill>
            </a:endParaRPr>
          </a:p>
          <a:p>
            <a:r>
              <a:rPr lang="zh-CN" altLang="en-US" sz="1200" dirty="0"/>
              <a:t> </a:t>
            </a:r>
            <a:r>
              <a:rPr lang="zh-CN" altLang="en-US" sz="1400" dirty="0"/>
              <a:t>1. mycompanydatabase</a:t>
            </a:r>
            <a:endParaRPr lang="zh-CN" altLang="en-US" sz="1400" dirty="0"/>
          </a:p>
          <a:p>
            <a:r>
              <a:rPr lang="zh-CN" altLang="en-US" sz="1400" dirty="0"/>
              <a:t> 2. sales_data</a:t>
            </a:r>
            <a:endParaRPr lang="en-US" altLang="zh-CN" sz="1400" dirty="0"/>
          </a:p>
          <a:p>
            <a:r>
              <a:rPr lang="zh-CN" altLang="en-US" sz="1400" dirty="0"/>
              <a:t> 3. </a:t>
            </a:r>
            <a:r>
              <a:rPr lang="en-US" altLang="zh-CN" sz="1400" dirty="0"/>
              <a:t>C</a:t>
            </a:r>
            <a:r>
              <a:rPr lang="zh-CN" altLang="en-US" sz="1400" dirty="0"/>
              <a:t>ustomer</a:t>
            </a:r>
            <a:r>
              <a:rPr lang="en-US" altLang="zh-CN" sz="1400" dirty="0"/>
              <a:t>_R</a:t>
            </a:r>
            <a:r>
              <a:rPr lang="zh-CN" altLang="en-US" sz="1400" dirty="0"/>
              <a:t>ecords</a:t>
            </a:r>
            <a:r>
              <a:rPr lang="en-US" altLang="zh-CN" sz="1400" dirty="0"/>
              <a:t>_DB</a:t>
            </a:r>
            <a:endParaRPr lang="zh-CN" altLang="en-US" sz="1400" dirty="0"/>
          </a:p>
          <a:p>
            <a:r>
              <a:rPr lang="zh-CN" altLang="en-US" sz="1400" dirty="0"/>
              <a:t> 4. ecommerce_</a:t>
            </a:r>
            <a:r>
              <a:rPr lang="en-US" altLang="zh-CN" sz="1400" dirty="0"/>
              <a:t>DB</a:t>
            </a:r>
            <a:endParaRPr lang="en-US" altLang="zh-CN" sz="1400" dirty="0"/>
          </a:p>
          <a:p>
            <a:endParaRPr lang="zh-CN" altLang="en-US" sz="1200" dirty="0"/>
          </a:p>
          <a:p>
            <a:r>
              <a:rPr lang="zh-CN" altLang="en-US" sz="1400" b="1" dirty="0">
                <a:solidFill>
                  <a:srgbClr val="FF0000"/>
                </a:solidFill>
              </a:rPr>
              <a:t>不能起的数据库名：</a:t>
            </a:r>
            <a:endParaRPr lang="zh-CN" altLang="en-US" sz="1200" dirty="0"/>
          </a:p>
          <a:p>
            <a:r>
              <a:rPr lang="zh-CN" altLang="en-US" sz="1400" dirty="0"/>
              <a:t> 6. my company database</a:t>
            </a:r>
            <a:endParaRPr lang="zh-CN" altLang="en-US" sz="1400" dirty="0">
              <a:solidFill>
                <a:srgbClr val="FF0000"/>
              </a:solidFill>
            </a:endParaRPr>
          </a:p>
          <a:p>
            <a:r>
              <a:rPr lang="zh-CN" altLang="en-US" sz="1400" dirty="0"/>
              <a:t> 7. sales&amp;data</a:t>
            </a:r>
            <a:endParaRPr lang="en-US" altLang="zh-CN" sz="1400" dirty="0"/>
          </a:p>
          <a:p>
            <a:r>
              <a:rPr lang="zh-CN" altLang="en-US" sz="1400" dirty="0"/>
              <a:t> 8. </a:t>
            </a:r>
            <a:r>
              <a:rPr lang="zh-CN" altLang="en-US" sz="1400" dirty="0">
                <a:solidFill>
                  <a:srgbClr val="FF0000"/>
                </a:solidFill>
                <a:highlight>
                  <a:srgbClr val="00FFFF"/>
                </a:highlight>
              </a:rPr>
              <a:t>SELECT</a:t>
            </a:r>
            <a:r>
              <a:rPr lang="zh-CN" altLang="en-US" sz="1400" dirty="0"/>
              <a:t>_db</a:t>
            </a:r>
            <a:endParaRPr lang="en-US" altLang="zh-CN" sz="1400" dirty="0"/>
          </a:p>
          <a:p>
            <a:r>
              <a:rPr lang="en-US" altLang="zh-CN" sz="1400" dirty="0"/>
              <a:t> </a:t>
            </a:r>
            <a:r>
              <a:rPr lang="zh-CN" altLang="en-US" sz="1400" dirty="0"/>
              <a:t>9. 123_database</a:t>
            </a:r>
            <a:endParaRPr lang="zh-CN" altLang="en-US" sz="1400" dirty="0">
              <a:solidFill>
                <a:srgbClr val="FF0000"/>
              </a:solidFill>
            </a:endParaRPr>
          </a:p>
          <a:p>
            <a:r>
              <a:rPr lang="zh-CN" altLang="en-US" sz="1400" dirty="0"/>
              <a:t> 10. inventory database v1.0</a:t>
            </a:r>
            <a:endParaRPr lang="zh-CN" altLang="en-US" sz="1400"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xEl>
                                              <p:pRg st="6" end="6"/>
                                            </p:txEl>
                                          </p:spTgt>
                                        </p:tgtEl>
                                        <p:attrNameLst>
                                          <p:attrName>style.visibility</p:attrName>
                                        </p:attrNameLst>
                                      </p:cBhvr>
                                      <p:to>
                                        <p:strVal val="visible"/>
                                      </p:to>
                                    </p:set>
                                    <p:animEffect transition="in" filter="fade">
                                      <p:cBhvr>
                                        <p:cTn id="24" dur="500"/>
                                        <p:tgtEl>
                                          <p:spTgt spid="2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2">
                                            <p:txEl>
                                              <p:pRg st="7" end="7"/>
                                            </p:txEl>
                                          </p:spTgt>
                                        </p:tgtEl>
                                        <p:attrNameLst>
                                          <p:attrName>style.visibility</p:attrName>
                                        </p:attrNameLst>
                                      </p:cBhvr>
                                      <p:to>
                                        <p:strVal val="visible"/>
                                      </p:to>
                                    </p:set>
                                    <p:animEffect transition="in" filter="fade">
                                      <p:cBhvr>
                                        <p:cTn id="29" dur="500"/>
                                        <p:tgtEl>
                                          <p:spTgt spid="22">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
                                            <p:txEl>
                                              <p:pRg st="8" end="8"/>
                                            </p:txEl>
                                          </p:spTgt>
                                        </p:tgtEl>
                                        <p:attrNameLst>
                                          <p:attrName>style.visibility</p:attrName>
                                        </p:attrNameLst>
                                      </p:cBhvr>
                                      <p:to>
                                        <p:strVal val="visible"/>
                                      </p:to>
                                    </p:set>
                                    <p:animEffect transition="in" filter="fade">
                                      <p:cBhvr>
                                        <p:cTn id="34" dur="500"/>
                                        <p:tgtEl>
                                          <p:spTgt spid="22">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animEffect transition="in" filter="fade">
                                      <p:cBhvr>
                                        <p:cTn id="39" dur="500"/>
                                        <p:tgtEl>
                                          <p:spTgt spid="22">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2">
                                            <p:txEl>
                                              <p:pRg st="10" end="10"/>
                                            </p:txEl>
                                          </p:spTgt>
                                        </p:tgtEl>
                                        <p:attrNameLst>
                                          <p:attrName>style.visibility</p:attrName>
                                        </p:attrNameLst>
                                      </p:cBhvr>
                                      <p:to>
                                        <p:strVal val="visible"/>
                                      </p:to>
                                    </p:set>
                                    <p:animEffect transition="in" filter="fade">
                                      <p:cBhvr>
                                        <p:cTn id="44" dur="500"/>
                                        <p:tgtEl>
                                          <p:spTgt spid="22">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2">
                                            <p:txEl>
                                              <p:pRg st="11" end="11"/>
                                            </p:txEl>
                                          </p:spTgt>
                                        </p:tgtEl>
                                        <p:attrNameLst>
                                          <p:attrName>style.visibility</p:attrName>
                                        </p:attrNameLst>
                                      </p:cBhvr>
                                      <p:to>
                                        <p:strVal val="visible"/>
                                      </p:to>
                                    </p:set>
                                    <p:animEffect transition="in" filter="fade">
                                      <p:cBhvr>
                                        <p:cTn id="49" dur="500"/>
                                        <p:tgtEl>
                                          <p:spTgt spid="2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371475" y="7077516"/>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1475" y="8184067"/>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463296" y="7769531"/>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3621024" y="7168896"/>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3621024" y="7601784"/>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3621023" y="8034672"/>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5882831" y="711704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5882831" y="7601784"/>
            <a:ext cx="5730240" cy="523220"/>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5882831" y="8286617"/>
            <a:ext cx="10278429" cy="1384995"/>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1475" y="8184067"/>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463296" y="7769531"/>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3621024" y="7168896"/>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3621024" y="7601784"/>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3621023" y="8034672"/>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5882831" y="711704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5882831" y="7601784"/>
            <a:ext cx="5730240" cy="523220"/>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5882831" y="8286617"/>
            <a:ext cx="10278429" cy="1384995"/>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ISLIDE.GUIDESSETTING" val="{&quot;Id&quot;:&quot;GuidesStyle_Narrow&quot;,&quot;Name&quot;:&quot;GuidesStyle_Narrow&quot;,&quot;Kind&quot;:0,&quot;OldGuidesSetting&quot;:{&quot;HeaderHeight&quot;:10.0,&quot;FooterHeight&quot;:5.0,&quot;SideMargin&quot;:2.5,&quot;TopMargin&quot;:0.0,&quot;BottomMargin&quot;:0.0,&quot;IntervalMargin&quot;:1.0}}"/>
  <p:tag name="COMMONDATA" val="eyJoZGlkIjoiMjU0YzZhNmMxMjZhOTQxODJkYTk5MDY1YmU0NmQ3YzEifQ=="/>
  <p:tag name="commondata" val="eyJoZGlkIjoiZjkxM2Q5Zjk3ODliOGY5ZGIwNzU1NDA2NTQ4YTgyND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21415</Words>
  <Application>WPS 演示</Application>
  <PresentationFormat>宽屏</PresentationFormat>
  <Paragraphs>1609</Paragraphs>
  <Slides>51</Slides>
  <Notes>41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51</vt:i4>
      </vt:variant>
    </vt:vector>
  </HeadingPairs>
  <TitlesOfParts>
    <vt:vector size="64" baseType="lpstr">
      <vt:lpstr>Arial</vt:lpstr>
      <vt:lpstr>宋体</vt:lpstr>
      <vt:lpstr>Wingdings</vt:lpstr>
      <vt:lpstr>微软雅黑</vt:lpstr>
      <vt:lpstr>Microsoft YaHei Heavy</vt:lpstr>
      <vt:lpstr>Open Sans</vt:lpstr>
      <vt:lpstr>等线</vt:lpstr>
      <vt:lpstr>Arial Unicode MS</vt:lpstr>
      <vt:lpstr>Courier New</vt:lpstr>
      <vt:lpstr>Arial Unicode MS</vt:lpstr>
      <vt:lpstr>Segoe Print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Jackiechan</dc:creator>
  <cp:lastModifiedBy>Phương</cp:lastModifiedBy>
  <cp:revision>246</cp:revision>
  <dcterms:created xsi:type="dcterms:W3CDTF">2023-12-07T02:08:00Z</dcterms:created>
  <dcterms:modified xsi:type="dcterms:W3CDTF">2024-10-09T09:18:44Z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C583549079524059A5B33F2B95C1B214_12</vt:lpwstr>
  </property>
  <property fmtid="{D5CDD505-2E9C-101B-9397-08002B2CF9AE}" pid="3" name="KSOProductBuildVer">
    <vt:lpwstr>2052-12.1.0.18276</vt:lpwstr>
  </property>
</Properties>
</file>