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29" r:id="rId3"/>
    <p:sldId id="258" r:id="rId4"/>
    <p:sldId id="331" r:id="rId5"/>
    <p:sldId id="379" r:id="rId6"/>
    <p:sldId id="457" r:id="rId8"/>
    <p:sldId id="459" r:id="rId9"/>
    <p:sldId id="460" r:id="rId10"/>
    <p:sldId id="461" r:id="rId11"/>
    <p:sldId id="381" r:id="rId12"/>
    <p:sldId id="373" r:id="rId13"/>
    <p:sldId id="374" r:id="rId14"/>
    <p:sldId id="515" r:id="rId15"/>
    <p:sldId id="516" r:id="rId16"/>
    <p:sldId id="517" r:id="rId17"/>
    <p:sldId id="518" r:id="rId18"/>
    <p:sldId id="519" r:id="rId19"/>
    <p:sldId id="520" r:id="rId20"/>
    <p:sldId id="521" r:id="rId21"/>
    <p:sldId id="524" r:id="rId22"/>
    <p:sldId id="522" r:id="rId23"/>
    <p:sldId id="523" r:id="rId24"/>
    <p:sldId id="525" r:id="rId25"/>
    <p:sldId id="526" r:id="rId26"/>
    <p:sldId id="528" r:id="rId27"/>
    <p:sldId id="530" r:id="rId28"/>
    <p:sldId id="531" r:id="rId29"/>
    <p:sldId id="532" r:id="rId30"/>
    <p:sldId id="533" r:id="rId31"/>
    <p:sldId id="385" r:id="rId32"/>
    <p:sldId id="534" r:id="rId33"/>
    <p:sldId id="535" r:id="rId34"/>
    <p:sldId id="538" r:id="rId35"/>
    <p:sldId id="539" r:id="rId36"/>
    <p:sldId id="540" r:id="rId37"/>
    <p:sldId id="541" r:id="rId38"/>
    <p:sldId id="542" r:id="rId39"/>
    <p:sldId id="543" r:id="rId40"/>
    <p:sldId id="544" r:id="rId41"/>
    <p:sldId id="431" r:id="rId42"/>
    <p:sldId id="545" r:id="rId43"/>
    <p:sldId id="325"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877" userDrawn="1">
          <p15:clr>
            <a:srgbClr val="A4A3A4"/>
          </p15:clr>
        </p15:guide>
        <p15:guide id="3" pos="192" userDrawn="1">
          <p15:clr>
            <a:srgbClr val="A4A3A4"/>
          </p15:clr>
        </p15:guide>
        <p15:guide id="4" pos="7469" userDrawn="1">
          <p15:clr>
            <a:srgbClr val="A4A3A4"/>
          </p15:clr>
        </p15:guide>
        <p15:guide id="5" orient="horz" pos="554" userDrawn="1">
          <p15:clr>
            <a:srgbClr val="A4A3A4"/>
          </p15:clr>
        </p15:guide>
        <p15:guide id="8" orient="horz" pos="3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663"/>
    <a:srgbClr val="000000"/>
    <a:srgbClr val="00706E"/>
    <a:srgbClr val="DD1A23"/>
    <a:srgbClr val="E39925"/>
    <a:srgbClr val="41A691"/>
    <a:srgbClr val="1DA78E"/>
    <a:srgbClr val="156794"/>
    <a:srgbClr val="FE840F"/>
    <a:srgbClr val="3DB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89901" autoAdjust="0"/>
  </p:normalViewPr>
  <p:slideViewPr>
    <p:cSldViewPr snapToGrid="0" showGuides="1">
      <p:cViewPr varScale="1">
        <p:scale>
          <a:sx n="76" d="100"/>
          <a:sy n="76" d="100"/>
        </p:scale>
        <p:origin x="132" y="366"/>
      </p:cViewPr>
      <p:guideLst>
        <p:guide orient="horz" pos="2180"/>
        <p:guide pos="3877"/>
        <p:guide pos="192"/>
        <p:guide pos="7469"/>
        <p:guide orient="horz" pos="554"/>
        <p:guide orient="horz" pos="3896"/>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57.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微软雅黑" panose="020B0503020204020204" pitchFamily="34" charset="-122"/>
                <a:ea typeface="微软雅黑" panose="020B0503020204020204" pitchFamily="34" charset="-122"/>
              </a:defRPr>
            </a:lvl1pPr>
          </a:lstStyle>
          <a:p>
            <a:fld id="{99402226-649F-4280-9A8E-CA9D1787856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微软雅黑" panose="020B0503020204020204" pitchFamily="34" charset="-122"/>
                <a:ea typeface="微软雅黑" panose="020B0503020204020204" pitchFamily="34" charset="-122"/>
              </a:defRPr>
            </a:lvl1pPr>
          </a:lstStyle>
          <a:p>
            <a:fld id="{EB08D222-26AE-4D58-A590-748B658F4B7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0CA77F7-ECFB-4F8D-8E6E-C2400196B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64711-C18D-4DA5-BA1E-BE8D0A3042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3" cstate="print">
            <a:alphaModFix amt="20000"/>
            <a:extLst>
              <a:ext uri="{28A0092B-C50C-407E-A947-70E740481C1C}">
                <a14:useLocalDpi xmlns:a14="http://schemas.microsoft.com/office/drawing/2010/main" val="0"/>
              </a:ext>
            </a:extLst>
          </a:blip>
          <a:stretch>
            <a:fillRect/>
          </a:stretch>
        </p:blipFill>
        <p:spPr>
          <a:xfrm>
            <a:off x="4059106" y="1452287"/>
            <a:ext cx="3831143" cy="38311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12"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占位符 17"/>
          <p:cNvSpPr>
            <a:spLocks noGrp="1"/>
          </p:cNvSpPr>
          <p:nvPr>
            <p:ph type="body" sz="quarter" idx="11" hasCustomPrompt="1"/>
          </p:nvPr>
        </p:nvSpPr>
        <p:spPr>
          <a:xfrm>
            <a:off x="334962" y="338773"/>
            <a:ext cx="433132" cy="646331"/>
          </a:xfrm>
          <a:noFill/>
        </p:spPr>
        <p:txBody>
          <a:bodyPr wrap="none" rtlCol="0">
            <a:spAutoFit/>
          </a:bodyPr>
          <a:lstStyle>
            <a:lvl1pPr marL="0" indent="0">
              <a:buFontTx/>
              <a:buNone/>
              <a:def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defRPr>
            </a:lvl1pPr>
          </a:lstStyle>
          <a:p>
            <a:pPr marL="0" lvl="0"/>
            <a:r>
              <a:rPr kumimoji="1" lang="en-US" altLang="zh-CN" dirty="0"/>
              <a:t>1</a:t>
            </a:r>
            <a:endParaRPr kumimoji="1" lang="zh-CN" altLang="en-US" dirty="0"/>
          </a:p>
        </p:txBody>
      </p:sp>
      <p:sp>
        <p:nvSpPr>
          <p:cNvPr id="23" name="文本占位符 22"/>
          <p:cNvSpPr>
            <a:spLocks noGrp="1"/>
          </p:cNvSpPr>
          <p:nvPr>
            <p:ph type="body" sz="quarter" idx="12" hasCustomPrompt="1"/>
          </p:nvPr>
        </p:nvSpPr>
        <p:spPr>
          <a:xfrm>
            <a:off x="732736" y="531493"/>
            <a:ext cx="2438082" cy="3416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FontTx/>
              <a:buNone/>
              <a:defRPr lang="zh-CN" altLang="en-US" sz="1800" dirty="0">
                <a:solidFill>
                  <a:srgbClr val="187663"/>
                </a:solidFill>
              </a:defRPr>
            </a:lvl1pPr>
          </a:lstStyle>
          <a:p>
            <a:pPr marL="0" lvl="0"/>
            <a:r>
              <a:rPr kumimoji="1" lang="zh-CN" altLang="en-US" dirty="0"/>
              <a:t>小结名称</a:t>
            </a:r>
            <a:endParaRPr kumimoji="1" lang="zh-CN" altLang="en-US" dirty="0"/>
          </a:p>
        </p:txBody>
      </p:sp>
      <p:sp>
        <p:nvSpPr>
          <p:cNvPr id="27" name="文本占位符 26"/>
          <p:cNvSpPr>
            <a:spLocks noGrp="1"/>
          </p:cNvSpPr>
          <p:nvPr>
            <p:ph type="body" sz="quarter" idx="13" hasCustomPrompt="1"/>
          </p:nvPr>
        </p:nvSpPr>
        <p:spPr>
          <a:xfrm>
            <a:off x="768350" y="1330325"/>
            <a:ext cx="10966450" cy="341632"/>
          </a:xfrm>
          <a:noFill/>
        </p:spPr>
        <p:txBody>
          <a:bodyPr wrap="square">
            <a:spAutoFit/>
          </a:bodyPr>
          <a:lstStyle>
            <a:lvl1pPr marL="0" indent="0">
              <a:buFontTx/>
              <a:buNone/>
              <a:defRPr lang="zh-CN" altLang="en-US" sz="1800" dirty="0"/>
            </a:lvl1pPr>
          </a:lstStyle>
          <a:p>
            <a:pPr marL="0" lvl="0"/>
            <a:r>
              <a:rPr kumimoji="1" lang="zh-CN" altLang="en-US" dirty="0"/>
              <a:t>正文内容</a:t>
            </a:r>
            <a:endParaRPr kumimoji="1" lang="zh-CN" altLang="en-US" dirty="0"/>
          </a:p>
        </p:txBody>
      </p:sp>
      <p:sp>
        <p:nvSpPr>
          <p:cNvPr id="30" name="图片占位符 29"/>
          <p:cNvSpPr>
            <a:spLocks noGrp="1"/>
          </p:cNvSpPr>
          <p:nvPr>
            <p:ph type="pic" sz="quarter" idx="14" hasCustomPrompt="1"/>
          </p:nvPr>
        </p:nvSpPr>
        <p:spPr>
          <a:xfrm>
            <a:off x="83978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1" name="图片占位符 29"/>
          <p:cNvSpPr>
            <a:spLocks noGrp="1"/>
          </p:cNvSpPr>
          <p:nvPr>
            <p:ph type="pic" sz="quarter" idx="15" hasCustomPrompt="1"/>
          </p:nvPr>
        </p:nvSpPr>
        <p:spPr>
          <a:xfrm>
            <a:off x="467010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2" name="图片占位符 29"/>
          <p:cNvSpPr>
            <a:spLocks noGrp="1"/>
          </p:cNvSpPr>
          <p:nvPr>
            <p:ph type="pic" sz="quarter" idx="16" hasCustomPrompt="1"/>
          </p:nvPr>
        </p:nvSpPr>
        <p:spPr>
          <a:xfrm>
            <a:off x="850042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4" name="文本占位符 33"/>
          <p:cNvSpPr>
            <a:spLocks noGrp="1"/>
          </p:cNvSpPr>
          <p:nvPr>
            <p:ph type="body" sz="quarter" idx="17" hasCustomPrompt="1"/>
          </p:nvPr>
        </p:nvSpPr>
        <p:spPr>
          <a:xfrm>
            <a:off x="839788" y="5445125"/>
            <a:ext cx="10906125" cy="286232"/>
          </a:xfrm>
          <a:noFill/>
        </p:spPr>
        <p:txBody>
          <a:bodyPr vert="horz" wrap="square" lIns="91440" tIns="45720" rIns="91440" bIns="45720" rtlCol="0">
            <a:spAutoFit/>
          </a:bodyPr>
          <a:lstStyle>
            <a:lvl1pPr>
              <a:buFontTx/>
              <a:buNone/>
              <a:defRPr kumimoji="1" lang="zh-CN" altLang="en-US" sz="1400" smtClean="0">
                <a:solidFill>
                  <a:srgbClr val="000000"/>
                </a:solidFill>
              </a:defRPr>
            </a:lvl1pPr>
            <a:lvl2pPr marL="457200" indent="0">
              <a:buNone/>
              <a:defRPr lang="zh-CN" altLang="en-US" smtClean="0"/>
            </a:lvl2pPr>
            <a:lvl3pPr>
              <a:defRPr lang="zh-CN" altLang="en-US" smtClean="0"/>
            </a:lvl3pPr>
            <a:lvl4pPr>
              <a:defRPr lang="zh-CN" altLang="en-US" smtClean="0"/>
            </a:lvl4pPr>
            <a:lvl5pPr>
              <a:defRPr lang="zh-CN" altLang="en-US"/>
            </a:lvl5pPr>
          </a:lstStyle>
          <a:p>
            <a:pPr marL="0" lvl="0" indent="0">
              <a:buFontTx/>
              <a:buNone/>
            </a:pPr>
            <a:r>
              <a:rPr kumimoji="1" lang="zh-CN" altLang="en-US" dirty="0"/>
              <a:t>补充内容</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bldP spid="31" grpId="0"/>
      <p:bldP spid="3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41A69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1600" y="4164575"/>
            <a:ext cx="1930400" cy="598674"/>
          </a:xfrm>
          <a:prstGeom prst="rect">
            <a:avLst/>
          </a:prstGeom>
        </p:spPr>
      </p:pic>
      <p:sp>
        <p:nvSpPr>
          <p:cNvPr id="8" name="文本框 7"/>
          <p:cNvSpPr txBox="1"/>
          <p:nvPr userDrawn="1"/>
        </p:nvSpPr>
        <p:spPr>
          <a:xfrm>
            <a:off x="3953807" y="2535311"/>
            <a:ext cx="4596130" cy="1323439"/>
          </a:xfrm>
          <a:prstGeom prst="rect">
            <a:avLst/>
          </a:prstGeom>
          <a:noFill/>
        </p:spPr>
        <p:txBody>
          <a:bodyPr wrap="none" rtlCol="0">
            <a:spAutoFit/>
          </a:bodyPr>
          <a:lstStyle/>
          <a:p>
            <a:r>
              <a:rPr kumimoji="1" lang="zh-CN" altLang="en-US" sz="8000" b="1" i="0" spc="600" dirty="0">
                <a:solidFill>
                  <a:schemeClr val="bg1"/>
                </a:solidFill>
                <a:latin typeface="Microsoft YaHei Heavy" panose="020B0402040204020203" pitchFamily="34" charset="-122"/>
                <a:ea typeface="Microsoft YaHei Heavy" panose="020B0402040204020203" pitchFamily="34" charset="-122"/>
              </a:rPr>
              <a:t>感谢观看</a:t>
            </a:r>
            <a:endParaRPr kumimoji="1" lang="zh-CN" altLang="en-US" sz="8000" b="1" i="0" spc="600" dirty="0">
              <a:solidFill>
                <a:schemeClr val="bg1"/>
              </a:solidFill>
              <a:latin typeface="Microsoft YaHei Heavy" panose="020B0402040204020203" pitchFamily="34" charset="-122"/>
              <a:ea typeface="Microsoft YaHei Heavy" panose="020B0402040204020203" pitchFamily="34" charset="-122"/>
            </a:endParaRPr>
          </a:p>
        </p:txBody>
      </p:sp>
      <p:cxnSp>
        <p:nvCxnSpPr>
          <p:cNvPr id="10" name="直线连接符 9"/>
          <p:cNvCxnSpPr/>
          <p:nvPr userDrawn="1"/>
        </p:nvCxnSpPr>
        <p:spPr>
          <a:xfrm flipH="1">
            <a:off x="3183467"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userDrawn="1"/>
        </p:nvCxnSpPr>
        <p:spPr>
          <a:xfrm>
            <a:off x="31919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userDrawn="1"/>
        </p:nvCxnSpPr>
        <p:spPr>
          <a:xfrm flipH="1">
            <a:off x="3183468" y="2015067"/>
            <a:ext cx="59266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userDrawn="1"/>
        </p:nvCxnSpPr>
        <p:spPr>
          <a:xfrm flipH="1">
            <a:off x="7416800"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userDrawn="1"/>
        </p:nvCxnSpPr>
        <p:spPr>
          <a:xfrm>
            <a:off x="91101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E0CA77F7-ECFB-4F8D-8E6E-C2400196B9D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25B64711-C18D-4DA5-BA1E-BE8D0A30422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b="0" i="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8" Type="http://schemas.openxmlformats.org/officeDocument/2006/relationships/notesSlide" Target="../notesSlides/notesSlide5.xml"/><Relationship Id="rId27" Type="http://schemas.openxmlformats.org/officeDocument/2006/relationships/slideLayout" Target="../slideLayouts/slideLayout2.xml"/><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4.png"/><Relationship Id="rId2" Type="http://schemas.openxmlformats.org/officeDocument/2006/relationships/tags" Target="../tags/tag71.xml"/><Relationship Id="rId13" Type="http://schemas.openxmlformats.org/officeDocument/2006/relationships/slideLayout" Target="../slideLayouts/slideLayout3.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7" Type="http://schemas.openxmlformats.org/officeDocument/2006/relationships/notesSlide" Target="../notesSlides/notesSlide7.xml"/><Relationship Id="rId26" Type="http://schemas.openxmlformats.org/officeDocument/2006/relationships/slideLayout" Target="../slideLayouts/slideLayout2.xml"/><Relationship Id="rId25" Type="http://schemas.openxmlformats.org/officeDocument/2006/relationships/tags" Target="../tags/tag105.xml"/><Relationship Id="rId24" Type="http://schemas.openxmlformats.org/officeDocument/2006/relationships/tags" Target="../tags/tag104.xml"/><Relationship Id="rId23" Type="http://schemas.openxmlformats.org/officeDocument/2006/relationships/tags" Target="../tags/tag103.xml"/><Relationship Id="rId22" Type="http://schemas.openxmlformats.org/officeDocument/2006/relationships/tags" Target="../tags/tag102.xml"/><Relationship Id="rId21" Type="http://schemas.openxmlformats.org/officeDocument/2006/relationships/tags" Target="../tags/tag101.xml"/><Relationship Id="rId20" Type="http://schemas.openxmlformats.org/officeDocument/2006/relationships/tags" Target="../tags/tag100.xml"/><Relationship Id="rId2" Type="http://schemas.openxmlformats.org/officeDocument/2006/relationships/tags" Target="../tags/tag82.xml"/><Relationship Id="rId19" Type="http://schemas.openxmlformats.org/officeDocument/2006/relationships/tags" Target="../tags/tag99.xml"/><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14.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4.png"/><Relationship Id="rId2" Type="http://schemas.openxmlformats.org/officeDocument/2006/relationships/tags" Target="../tags/tag1.xml"/><Relationship Id="rId13" Type="http://schemas.openxmlformats.org/officeDocument/2006/relationships/slideLayout" Target="../slideLayouts/slideLayout3.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28.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4.png"/><Relationship Id="rId2" Type="http://schemas.openxmlformats.org/officeDocument/2006/relationships/tags" Target="../tags/tag130.xml"/><Relationship Id="rId13" Type="http://schemas.openxmlformats.org/officeDocument/2006/relationships/slideLayout" Target="../slideLayouts/slideLayout3.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image" Target="../media/image4.png"/><Relationship Id="rId2" Type="http://schemas.openxmlformats.org/officeDocument/2006/relationships/tags" Target="../tags/tag147.xml"/><Relationship Id="rId13" Type="http://schemas.openxmlformats.org/officeDocument/2006/relationships/slideLayout" Target="../slideLayouts/slideLayout3.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5" Type="http://schemas.openxmlformats.org/officeDocument/2006/relationships/notesSlide" Target="../notesSlides/notesSlide2.xml"/><Relationship Id="rId24" Type="http://schemas.openxmlformats.org/officeDocument/2006/relationships/slideLayout" Target="../slideLayouts/slideLayout3.xml"/><Relationship Id="rId23" Type="http://schemas.openxmlformats.org/officeDocument/2006/relationships/image" Target="../media/image6.png"/><Relationship Id="rId22" Type="http://schemas.openxmlformats.org/officeDocument/2006/relationships/image" Target="../media/image5.png"/><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4.png"/><Relationship Id="rId2" Type="http://schemas.openxmlformats.org/officeDocument/2006/relationships/tags" Target="../tags/tag35.xml"/><Relationship Id="rId13" Type="http://schemas.openxmlformats.org/officeDocument/2006/relationships/slideLayout" Target="../slideLayouts/slideLayout3.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70511" y="1600838"/>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2061211" y="2686129"/>
            <a:ext cx="8069573" cy="768350"/>
          </a:xfrm>
          <a:prstGeom prst="rect">
            <a:avLst/>
          </a:prstGeom>
          <a:noFill/>
          <a:effectLst>
            <a:softEdge rad="0"/>
          </a:effectLst>
        </p:spPr>
        <p:txBody>
          <a:bodyPr wrap="square">
            <a:spAutoFit/>
          </a:bodyPr>
          <a:lstStyle/>
          <a:p>
            <a:pPr algn="ctr" eaLnBrk="0" hangingPunct="0">
              <a:defRPr/>
            </a:pP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07_</a:t>
            </a:r>
            <a:r>
              <a:rPr lang="zh-CN" altLang="en-US"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数据查询语言</a:t>
            </a: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DQL(</a:t>
            </a:r>
            <a:r>
              <a:rPr lang="zh-CN" altLang="en-US"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多表</a:t>
            </a: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a:t>
            </a:r>
            <a:endParaRPr lang="en-US" altLang="zh-CN" sz="40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4502842" y="4336233"/>
            <a:ext cx="3186316" cy="369332"/>
          </a:xfrm>
          <a:prstGeom prst="rect">
            <a:avLst/>
          </a:prstGeom>
          <a:noFill/>
          <a:effectLst/>
        </p:spPr>
        <p:txBody>
          <a:bodyPr wrap="square">
            <a:spAutoFit/>
          </a:bodyPr>
          <a:lstStyle/>
          <a:p>
            <a:pPr algn="ctr" eaLnBrk="0" hangingPunct="0">
              <a:defRPr/>
            </a:pPr>
            <a:r>
              <a:rPr lang="en-US" altLang="zh-CN" b="1" dirty="0">
                <a:solidFill>
                  <a:srgbClr val="187663">
                    <a:alpha val="92260"/>
                  </a:srgbClr>
                </a:solidFill>
                <a:latin typeface="微软雅黑" panose="020B0503020204020204" pitchFamily="34" charset="-122"/>
                <a:ea typeface="微软雅黑" panose="020B0503020204020204" pitchFamily="34" charset="-122"/>
              </a:rPr>
              <a:t>2024</a:t>
            </a:r>
            <a:r>
              <a:rPr lang="zh-CN" altLang="en-US" b="1" dirty="0">
                <a:solidFill>
                  <a:srgbClr val="187663">
                    <a:alpha val="92260"/>
                  </a:srgbClr>
                </a:solidFill>
                <a:latin typeface="微软雅黑" panose="020B0503020204020204" pitchFamily="34" charset="-122"/>
                <a:ea typeface="微软雅黑" panose="020B0503020204020204" pitchFamily="34" charset="-122"/>
              </a:rPr>
              <a:t>全新</a:t>
            </a:r>
            <a:r>
              <a:rPr lang="en-US" altLang="zh-CN" b="1" dirty="0">
                <a:solidFill>
                  <a:srgbClr val="187663">
                    <a:alpha val="92260"/>
                  </a:srgbClr>
                </a:solidFill>
                <a:latin typeface="微软雅黑" panose="020B0503020204020204" pitchFamily="34" charset="-122"/>
                <a:ea typeface="微软雅黑" panose="020B0503020204020204" pitchFamily="34" charset="-122"/>
              </a:rPr>
              <a:t>MySQL</a:t>
            </a:r>
            <a:r>
              <a:rPr lang="zh-CN" altLang="en-US" b="1" dirty="0">
                <a:solidFill>
                  <a:srgbClr val="187663">
                    <a:alpha val="92260"/>
                  </a:srgbClr>
                </a:solidFill>
                <a:latin typeface="微软雅黑" panose="020B0503020204020204" pitchFamily="34" charset="-122"/>
                <a:ea typeface="微软雅黑" panose="020B0503020204020204" pitchFamily="34" charset="-122"/>
              </a:rPr>
              <a:t>企业开发版</a:t>
            </a:r>
            <a:endParaRPr lang="en-US" altLang="zh-CN" sz="1600" b="1" dirty="0">
              <a:solidFill>
                <a:srgbClr val="187663">
                  <a:alpha val="92260"/>
                </a:srgb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481029" y="1846642"/>
            <a:ext cx="9248224" cy="2694636"/>
            <a:chOff x="1725906" y="1826263"/>
            <a:chExt cx="9248224" cy="2694636"/>
          </a:xfrm>
        </p:grpSpPr>
        <p:cxnSp>
          <p:nvCxnSpPr>
            <p:cNvPr id="9" name="直线连接符 8"/>
            <p:cNvCxnSpPr/>
            <p:nvPr/>
          </p:nvCxnSpPr>
          <p:spPr>
            <a:xfrm flipH="1">
              <a:off x="1725906"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73453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172590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H="1">
              <a:off x="7900992"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1096337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836874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11265408" y="3986784"/>
            <a:ext cx="184731" cy="369332"/>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合并结果集语法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垂直</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任意多边形: 形状 125"/>
          <p:cNvSpPr/>
          <p:nvPr>
            <p:custDataLst>
              <p:tags r:id="rId1"/>
            </p:custDataLst>
          </p:nvPr>
        </p:nvSpPr>
        <p:spPr>
          <a:xfrm>
            <a:off x="120711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29" name="任意多边形: 形状 128"/>
          <p:cNvSpPr/>
          <p:nvPr>
            <p:custDataLst>
              <p:tags r:id="rId2"/>
            </p:custDataLst>
          </p:nvPr>
        </p:nvSpPr>
        <p:spPr>
          <a:xfrm>
            <a:off x="162063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2" name="任意多边形: 形状 131"/>
          <p:cNvSpPr/>
          <p:nvPr>
            <p:custDataLst>
              <p:tags r:id="rId3"/>
            </p:custDataLst>
          </p:nvPr>
        </p:nvSpPr>
        <p:spPr>
          <a:xfrm>
            <a:off x="203415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5" name="任意多边形: 形状 134"/>
          <p:cNvSpPr/>
          <p:nvPr>
            <p:custDataLst>
              <p:tags r:id="rId4"/>
            </p:custDataLst>
          </p:nvPr>
        </p:nvSpPr>
        <p:spPr>
          <a:xfrm>
            <a:off x="120711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8" name="任意多边形: 形状 137"/>
          <p:cNvSpPr/>
          <p:nvPr>
            <p:custDataLst>
              <p:tags r:id="rId5"/>
            </p:custDataLst>
          </p:nvPr>
        </p:nvSpPr>
        <p:spPr>
          <a:xfrm>
            <a:off x="162063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1" name="任意多边形: 形状 140"/>
          <p:cNvSpPr/>
          <p:nvPr>
            <p:custDataLst>
              <p:tags r:id="rId6"/>
            </p:custDataLst>
          </p:nvPr>
        </p:nvSpPr>
        <p:spPr>
          <a:xfrm>
            <a:off x="203415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4" name="任意多边形: 形状 143"/>
          <p:cNvSpPr/>
          <p:nvPr>
            <p:custDataLst>
              <p:tags r:id="rId7"/>
            </p:custDataLst>
          </p:nvPr>
        </p:nvSpPr>
        <p:spPr>
          <a:xfrm>
            <a:off x="120711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7" name="任意多边形: 形状 146"/>
          <p:cNvSpPr/>
          <p:nvPr>
            <p:custDataLst>
              <p:tags r:id="rId8"/>
            </p:custDataLst>
          </p:nvPr>
        </p:nvSpPr>
        <p:spPr>
          <a:xfrm>
            <a:off x="162063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0" name="任意多边形: 形状 149"/>
          <p:cNvSpPr/>
          <p:nvPr>
            <p:custDataLst>
              <p:tags r:id="rId9"/>
            </p:custDataLst>
          </p:nvPr>
        </p:nvSpPr>
        <p:spPr>
          <a:xfrm>
            <a:off x="203415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3" name="任意多边形: 形状 152"/>
          <p:cNvSpPr/>
          <p:nvPr>
            <p:custDataLst>
              <p:tags r:id="rId10"/>
            </p:custDataLst>
          </p:nvPr>
        </p:nvSpPr>
        <p:spPr>
          <a:xfrm>
            <a:off x="121161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6" name="任意多边形: 形状 155"/>
          <p:cNvSpPr/>
          <p:nvPr>
            <p:custDataLst>
              <p:tags r:id="rId11"/>
            </p:custDataLst>
          </p:nvPr>
        </p:nvSpPr>
        <p:spPr>
          <a:xfrm>
            <a:off x="162513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9" name="任意多边形: 形状 158"/>
          <p:cNvSpPr/>
          <p:nvPr>
            <p:custDataLst>
              <p:tags r:id="rId12"/>
            </p:custDataLst>
          </p:nvPr>
        </p:nvSpPr>
        <p:spPr>
          <a:xfrm>
            <a:off x="203865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2" name="任意多边形: 形状 161"/>
          <p:cNvSpPr/>
          <p:nvPr>
            <p:custDataLst>
              <p:tags r:id="rId13"/>
            </p:custDataLst>
          </p:nvPr>
        </p:nvSpPr>
        <p:spPr>
          <a:xfrm>
            <a:off x="121161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5" name="任意多边形: 形状 164"/>
          <p:cNvSpPr/>
          <p:nvPr>
            <p:custDataLst>
              <p:tags r:id="rId14"/>
            </p:custDataLst>
          </p:nvPr>
        </p:nvSpPr>
        <p:spPr>
          <a:xfrm>
            <a:off x="162513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8" name="任意多边形: 形状 167"/>
          <p:cNvSpPr/>
          <p:nvPr>
            <p:custDataLst>
              <p:tags r:id="rId15"/>
            </p:custDataLst>
          </p:nvPr>
        </p:nvSpPr>
        <p:spPr>
          <a:xfrm>
            <a:off x="203865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1" name="任意多边形: 形状 170"/>
          <p:cNvSpPr/>
          <p:nvPr>
            <p:custDataLst>
              <p:tags r:id="rId16"/>
            </p:custDataLst>
          </p:nvPr>
        </p:nvSpPr>
        <p:spPr>
          <a:xfrm>
            <a:off x="121161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4" name="任意多边形: 形状 173"/>
          <p:cNvSpPr/>
          <p:nvPr>
            <p:custDataLst>
              <p:tags r:id="rId17"/>
            </p:custDataLst>
          </p:nvPr>
        </p:nvSpPr>
        <p:spPr>
          <a:xfrm>
            <a:off x="162513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7" name="任意多边形: 形状 176"/>
          <p:cNvSpPr/>
          <p:nvPr>
            <p:custDataLst>
              <p:tags r:id="rId18"/>
            </p:custDataLst>
          </p:nvPr>
        </p:nvSpPr>
        <p:spPr>
          <a:xfrm>
            <a:off x="203865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9" name="直接箭头连接符 8"/>
          <p:cNvCxnSpPr>
            <a:endCxn id="22" idx="1"/>
          </p:cNvCxnSpPr>
          <p:nvPr>
            <p:custDataLst>
              <p:tags r:id="rId19"/>
            </p:custDataLst>
          </p:nvPr>
        </p:nvCxnSpPr>
        <p:spPr>
          <a:xfrm>
            <a:off x="2641600" y="2310130"/>
            <a:ext cx="527685" cy="190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1" name="文本框 10"/>
          <p:cNvSpPr txBox="1"/>
          <p:nvPr>
            <p:custDataLst>
              <p:tags r:id="rId20"/>
            </p:custDataLst>
          </p:nvPr>
        </p:nvSpPr>
        <p:spPr>
          <a:xfrm>
            <a:off x="1624965" y="960755"/>
            <a:ext cx="448310" cy="266065"/>
          </a:xfrm>
          <a:prstGeom prst="rect">
            <a:avLst/>
          </a:prstGeom>
          <a:noFill/>
        </p:spPr>
        <p:txBody>
          <a:bodyPr wrap="square" rtlCol="0">
            <a:noAutofit/>
          </a:bodyPr>
          <a:p>
            <a:r>
              <a:rPr lang="zh-CN" altLang="en-US" sz="1100" dirty="0"/>
              <a:t>表</a:t>
            </a:r>
            <a:r>
              <a:rPr lang="en-US" altLang="zh-CN" sz="1100" dirty="0"/>
              <a:t>1</a:t>
            </a:r>
            <a:endParaRPr lang="en-US" altLang="zh-CN" sz="1100" dirty="0"/>
          </a:p>
        </p:txBody>
      </p:sp>
      <p:sp>
        <p:nvSpPr>
          <p:cNvPr id="14" name="文本框 13"/>
          <p:cNvSpPr txBox="1"/>
          <p:nvPr>
            <p:custDataLst>
              <p:tags r:id="rId21"/>
            </p:custDataLst>
          </p:nvPr>
        </p:nvSpPr>
        <p:spPr>
          <a:xfrm>
            <a:off x="1590040" y="3416300"/>
            <a:ext cx="448310" cy="266065"/>
          </a:xfrm>
          <a:prstGeom prst="rect">
            <a:avLst/>
          </a:prstGeom>
          <a:noFill/>
        </p:spPr>
        <p:txBody>
          <a:bodyPr wrap="square" rtlCol="0">
            <a:noAutofit/>
          </a:bodyPr>
          <a:p>
            <a:r>
              <a:rPr lang="zh-CN" altLang="en-US" sz="1100" dirty="0"/>
              <a:t>表</a:t>
            </a:r>
            <a:r>
              <a:rPr lang="en-US" altLang="zh-CN" sz="1100" dirty="0"/>
              <a:t>2</a:t>
            </a:r>
            <a:endParaRPr lang="en-US" altLang="zh-CN" sz="1100" dirty="0"/>
          </a:p>
        </p:txBody>
      </p:sp>
      <p:sp>
        <p:nvSpPr>
          <p:cNvPr id="22" name="文本框 21"/>
          <p:cNvSpPr txBox="1"/>
          <p:nvPr>
            <p:custDataLst>
              <p:tags r:id="rId22"/>
            </p:custDataLst>
          </p:nvPr>
        </p:nvSpPr>
        <p:spPr>
          <a:xfrm>
            <a:off x="3169285" y="2158365"/>
            <a:ext cx="1356360" cy="306705"/>
          </a:xfrm>
          <a:prstGeom prst="rect">
            <a:avLst/>
          </a:prstGeom>
          <a:noFill/>
        </p:spPr>
        <p:txBody>
          <a:bodyPr wrap="square" rtlCol="0" anchor="t">
            <a:spAutoFit/>
          </a:bodyPr>
          <a:p>
            <a:r>
              <a:rPr lang="zh-CN" altLang="en-US" sz="1400">
                <a:solidFill>
                  <a:schemeClr val="tx1">
                    <a:lumMod val="85000"/>
                    <a:lumOff val="15000"/>
                  </a:schemeClr>
                </a:solidFill>
                <a:sym typeface="+mn-ea"/>
              </a:rPr>
              <a:t>垂直合并语法</a:t>
            </a:r>
            <a:endParaRPr lang="zh-CN" altLang="en-US" sz="1400">
              <a:solidFill>
                <a:schemeClr val="tx1">
                  <a:lumMod val="85000"/>
                  <a:lumOff val="15000"/>
                </a:schemeClr>
              </a:solidFill>
              <a:sym typeface="+mn-ea"/>
            </a:endParaRPr>
          </a:p>
        </p:txBody>
      </p:sp>
      <p:sp>
        <p:nvSpPr>
          <p:cNvPr id="27" name="任意多边形: 形状 125"/>
          <p:cNvSpPr/>
          <p:nvPr/>
        </p:nvSpPr>
        <p:spPr>
          <a:xfrm>
            <a:off x="5099050" y="1442720"/>
            <a:ext cx="408940"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28" name="任意多边形: 形状 128"/>
          <p:cNvSpPr/>
          <p:nvPr/>
        </p:nvSpPr>
        <p:spPr>
          <a:xfrm>
            <a:off x="5508105" y="14425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0" name="任意多边形: 形状 131"/>
          <p:cNvSpPr/>
          <p:nvPr/>
        </p:nvSpPr>
        <p:spPr>
          <a:xfrm>
            <a:off x="5921625" y="14425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1" name="任意多边形: 形状 134"/>
          <p:cNvSpPr/>
          <p:nvPr/>
        </p:nvSpPr>
        <p:spPr>
          <a:xfrm>
            <a:off x="5099050" y="1731010"/>
            <a:ext cx="408940"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2" name="任意多边形: 形状 137"/>
          <p:cNvSpPr/>
          <p:nvPr/>
        </p:nvSpPr>
        <p:spPr>
          <a:xfrm>
            <a:off x="5508105" y="17310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3" name="任意多边形: 形状 140"/>
          <p:cNvSpPr/>
          <p:nvPr/>
        </p:nvSpPr>
        <p:spPr>
          <a:xfrm>
            <a:off x="5921625" y="17310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4" name="任意多边形: 形状 143"/>
          <p:cNvSpPr/>
          <p:nvPr/>
        </p:nvSpPr>
        <p:spPr>
          <a:xfrm>
            <a:off x="5099050" y="2019300"/>
            <a:ext cx="408940"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5" name="任意多边形: 形状 146"/>
          <p:cNvSpPr/>
          <p:nvPr/>
        </p:nvSpPr>
        <p:spPr>
          <a:xfrm>
            <a:off x="5508105" y="20195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6" name="任意多边形: 形状 149"/>
          <p:cNvSpPr/>
          <p:nvPr/>
        </p:nvSpPr>
        <p:spPr>
          <a:xfrm>
            <a:off x="5921625" y="20195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7" name="任意多边形: 形状 152"/>
          <p:cNvSpPr/>
          <p:nvPr/>
        </p:nvSpPr>
        <p:spPr>
          <a:xfrm>
            <a:off x="5099089" y="230791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8" name="任意多边形: 形状 155"/>
          <p:cNvSpPr/>
          <p:nvPr/>
        </p:nvSpPr>
        <p:spPr>
          <a:xfrm>
            <a:off x="5512609" y="230791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9" name="任意多边形: 形状 158"/>
          <p:cNvSpPr/>
          <p:nvPr/>
        </p:nvSpPr>
        <p:spPr>
          <a:xfrm>
            <a:off x="5925820" y="230822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2" name="任意多边形: 形状 161"/>
          <p:cNvSpPr/>
          <p:nvPr/>
        </p:nvSpPr>
        <p:spPr>
          <a:xfrm>
            <a:off x="5099089" y="259640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5" name="任意多边形: 形状 164"/>
          <p:cNvSpPr/>
          <p:nvPr/>
        </p:nvSpPr>
        <p:spPr>
          <a:xfrm>
            <a:off x="5512609" y="259640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8" name="任意多边形: 形状 167"/>
          <p:cNvSpPr/>
          <p:nvPr/>
        </p:nvSpPr>
        <p:spPr>
          <a:xfrm>
            <a:off x="5925820" y="259651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1" name="任意多边形: 形状 170"/>
          <p:cNvSpPr/>
          <p:nvPr/>
        </p:nvSpPr>
        <p:spPr>
          <a:xfrm>
            <a:off x="5099089" y="288490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4" name="任意多边形: 形状 173"/>
          <p:cNvSpPr/>
          <p:nvPr/>
        </p:nvSpPr>
        <p:spPr>
          <a:xfrm>
            <a:off x="5512609" y="288490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7" name="任意多边形: 形状 176"/>
          <p:cNvSpPr/>
          <p:nvPr/>
        </p:nvSpPr>
        <p:spPr>
          <a:xfrm>
            <a:off x="5925820" y="288480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60" name="直接箭头连接符 59"/>
          <p:cNvCxnSpPr/>
          <p:nvPr>
            <p:custDataLst>
              <p:tags r:id="rId23"/>
            </p:custDataLst>
          </p:nvPr>
        </p:nvCxnSpPr>
        <p:spPr>
          <a:xfrm>
            <a:off x="4462145" y="2306320"/>
            <a:ext cx="486410" cy="0"/>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63" name="文本框 62"/>
          <p:cNvSpPr txBox="1"/>
          <p:nvPr>
            <p:custDataLst>
              <p:tags r:id="rId24"/>
            </p:custDataLst>
          </p:nvPr>
        </p:nvSpPr>
        <p:spPr>
          <a:xfrm>
            <a:off x="805180" y="3625215"/>
            <a:ext cx="3320415" cy="321945"/>
          </a:xfrm>
          <a:prstGeom prst="rect">
            <a:avLst/>
          </a:prstGeom>
          <a:noFill/>
        </p:spPr>
        <p:txBody>
          <a:bodyPr wrap="square" rtlCol="0">
            <a:spAutoFit/>
          </a:bodyPr>
          <a:p>
            <a:r>
              <a:rPr lang="zh-CN" altLang="en-US" sz="1500" b="1" dirty="0">
                <a:latin typeface="+mn-ea"/>
                <a:cs typeface="+mn-ea"/>
              </a:rPr>
              <a:t>语法</a:t>
            </a:r>
            <a:r>
              <a:rPr lang="en-US" altLang="zh-CN" sz="1500" b="1" dirty="0">
                <a:latin typeface="+mn-ea"/>
                <a:cs typeface="+mn-ea"/>
              </a:rPr>
              <a:t>:</a:t>
            </a:r>
            <a:r>
              <a:rPr lang="en-US" altLang="zh-CN" sz="1500" b="1">
                <a:latin typeface="+mn-ea"/>
                <a:cs typeface="+mn-ea"/>
              </a:rPr>
              <a:t> </a:t>
            </a:r>
            <a:endParaRPr lang="zh-CN" altLang="en-US" sz="1500">
              <a:latin typeface="+mn-ea"/>
              <a:cs typeface="+mn-ea"/>
            </a:endParaRPr>
          </a:p>
        </p:txBody>
      </p:sp>
      <p:sp>
        <p:nvSpPr>
          <p:cNvPr id="65" name="矩形 64"/>
          <p:cNvSpPr/>
          <p:nvPr/>
        </p:nvSpPr>
        <p:spPr>
          <a:xfrm>
            <a:off x="1138555" y="4045585"/>
            <a:ext cx="4603115" cy="6159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r>
              <a:rPr lang="en-US" altLang="zh-CN" sz="1400" dirty="0">
                <a:solidFill>
                  <a:schemeClr val="tx1">
                    <a:lumMod val="85000"/>
                    <a:lumOff val="15000"/>
                  </a:schemeClr>
                </a:solidFill>
                <a:effectLst/>
                <a:latin typeface="+mn-ea"/>
                <a:cs typeface="+mn-ea"/>
              </a:rPr>
              <a:t>union  # </a:t>
            </a:r>
            <a:r>
              <a:rPr lang="zh-CN" altLang="en-US" sz="1400" dirty="0">
                <a:solidFill>
                  <a:schemeClr val="tx1">
                    <a:lumMod val="85000"/>
                    <a:lumOff val="15000"/>
                  </a:schemeClr>
                </a:solidFill>
                <a:effectLst/>
                <a:latin typeface="+mn-ea"/>
                <a:cs typeface="+mn-ea"/>
              </a:rPr>
              <a:t>合并记录同时去掉重复数据</a:t>
            </a:r>
            <a:endParaRPr lang="en-US" altLang="zh-CN" sz="1400" dirty="0">
              <a:solidFill>
                <a:schemeClr val="tx1">
                  <a:lumMod val="85000"/>
                  <a:lumOff val="15000"/>
                </a:schemeClr>
              </a:solidFill>
              <a:effectLst/>
              <a:latin typeface="+mn-ea"/>
              <a:cs typeface="+mn-ea"/>
            </a:endParaRPr>
          </a:p>
          <a:p>
            <a:r>
              <a:rPr lang="en-US" altLang="zh-CN" sz="1400" dirty="0">
                <a:solidFill>
                  <a:schemeClr val="tx1">
                    <a:lumMod val="85000"/>
                    <a:lumOff val="15000"/>
                  </a:schemeClr>
                </a:solidFill>
                <a:effectLst/>
                <a:latin typeface="+mn-ea"/>
                <a:cs typeface="+mn-ea"/>
              </a:rPr>
              <a:t>union all  </a:t>
            </a:r>
            <a:r>
              <a:rPr lang="en-US" altLang="zh-CN" sz="1400" dirty="0">
                <a:solidFill>
                  <a:schemeClr val="tx1">
                    <a:lumMod val="85000"/>
                    <a:lumOff val="15000"/>
                  </a:schemeClr>
                </a:solidFill>
                <a:effectLst/>
                <a:latin typeface="+mn-ea"/>
                <a:cs typeface="+mn-ea"/>
                <a:sym typeface="+mn-ea"/>
              </a:rPr>
              <a:t># </a:t>
            </a:r>
            <a:r>
              <a:rPr lang="zh-CN" altLang="en-US" sz="1400" dirty="0">
                <a:solidFill>
                  <a:schemeClr val="tx1">
                    <a:lumMod val="85000"/>
                    <a:lumOff val="15000"/>
                  </a:schemeClr>
                </a:solidFill>
                <a:effectLst/>
                <a:latin typeface="+mn-ea"/>
                <a:cs typeface="+mn-ea"/>
                <a:sym typeface="+mn-ea"/>
              </a:rPr>
              <a:t>合并记录</a:t>
            </a:r>
            <a:r>
              <a:rPr lang="en-US" altLang="zh-CN" sz="1400" dirty="0">
                <a:solidFill>
                  <a:schemeClr val="tx1">
                    <a:lumMod val="85000"/>
                    <a:lumOff val="15000"/>
                  </a:schemeClr>
                </a:solidFill>
                <a:effectLst/>
                <a:latin typeface="+mn-ea"/>
                <a:cs typeface="+mn-ea"/>
                <a:sym typeface="+mn-ea"/>
              </a:rPr>
              <a:t>,</a:t>
            </a:r>
            <a:r>
              <a:rPr lang="zh-CN" altLang="en-US" sz="1400" dirty="0">
                <a:solidFill>
                  <a:schemeClr val="tx1">
                    <a:lumMod val="85000"/>
                    <a:lumOff val="15000"/>
                  </a:schemeClr>
                </a:solidFill>
                <a:effectLst/>
                <a:latin typeface="+mn-ea"/>
                <a:cs typeface="+mn-ea"/>
                <a:sym typeface="+mn-ea"/>
              </a:rPr>
              <a:t>且不去掉重复数据</a:t>
            </a:r>
            <a:endParaRPr lang="zh-CN" altLang="en-US" sz="1400" dirty="0">
              <a:solidFill>
                <a:schemeClr val="tx1">
                  <a:lumMod val="85000"/>
                  <a:lumOff val="15000"/>
                </a:schemeClr>
              </a:solidFill>
              <a:effectLst/>
              <a:latin typeface="+mn-ea"/>
              <a:cs typeface="+mn-ea"/>
              <a:sym typeface="+mn-ea"/>
            </a:endParaRPr>
          </a:p>
        </p:txBody>
      </p:sp>
      <p:sp>
        <p:nvSpPr>
          <p:cNvPr id="67" name="文本框 66"/>
          <p:cNvSpPr txBox="1"/>
          <p:nvPr>
            <p:custDataLst>
              <p:tags r:id="rId25"/>
            </p:custDataLst>
          </p:nvPr>
        </p:nvSpPr>
        <p:spPr>
          <a:xfrm>
            <a:off x="805118" y="4891877"/>
            <a:ext cx="4334837" cy="321945"/>
          </a:xfrm>
          <a:prstGeom prst="rect">
            <a:avLst/>
          </a:prstGeom>
          <a:noFill/>
        </p:spPr>
        <p:txBody>
          <a:bodyPr wrap="square" rtlCol="0">
            <a:spAutoFit/>
          </a:bodyPr>
          <a:p>
            <a:r>
              <a:rPr lang="zh-CN" altLang="en-US" sz="1500" b="1" dirty="0">
                <a:latin typeface="+mn-ea"/>
                <a:cs typeface="+mn-ea"/>
              </a:rPr>
              <a:t>细节</a:t>
            </a:r>
            <a:r>
              <a:rPr lang="en-US" altLang="zh-CN" sz="1500" b="1" dirty="0">
                <a:latin typeface="+mn-ea"/>
                <a:cs typeface="+mn-ea"/>
              </a:rPr>
              <a:t>:</a:t>
            </a:r>
            <a:endParaRPr lang="en-US" altLang="zh-CN" sz="1500" b="1" dirty="0">
              <a:latin typeface="+mn-ea"/>
              <a:cs typeface="+mn-ea"/>
            </a:endParaRPr>
          </a:p>
        </p:txBody>
      </p:sp>
      <p:sp>
        <p:nvSpPr>
          <p:cNvPr id="70" name="文本框 69"/>
          <p:cNvSpPr txBox="1"/>
          <p:nvPr/>
        </p:nvSpPr>
        <p:spPr>
          <a:xfrm>
            <a:off x="1138555" y="5310505"/>
            <a:ext cx="6260465" cy="1045845"/>
          </a:xfrm>
          <a:prstGeom prst="rect">
            <a:avLst/>
          </a:prstGeom>
          <a:noFill/>
        </p:spPr>
        <p:txBody>
          <a:bodyPr wrap="square" rtlCol="0">
            <a:noAutofit/>
          </a:bodyPr>
          <a:p>
            <a:pPr>
              <a:lnSpc>
                <a:spcPct val="150000"/>
              </a:lnSpc>
            </a:pPr>
            <a:r>
              <a:rPr lang="zh-CN" altLang="en-US" sz="1300" dirty="0">
                <a:latin typeface="+mn-ea"/>
                <a:cs typeface="+mn-ea"/>
              </a:rPr>
              <a:t>实现要求：只要求合并的结果集之间的</a:t>
            </a:r>
            <a:r>
              <a:rPr lang="zh-CN" altLang="en-US" sz="1300" b="1" dirty="0">
                <a:solidFill>
                  <a:srgbClr val="FF0000"/>
                </a:solidFill>
                <a:latin typeface="+mn-ea"/>
                <a:cs typeface="+mn-ea"/>
              </a:rPr>
              <a:t>列数和对应列的类型相同</a:t>
            </a:r>
            <a:r>
              <a:rPr lang="zh-CN" altLang="en-US" sz="1300" dirty="0">
                <a:latin typeface="+mn-ea"/>
                <a:cs typeface="+mn-ea"/>
              </a:rPr>
              <a:t>即可</a:t>
            </a:r>
            <a:endParaRPr lang="en-US" altLang="zh-CN" sz="1300" dirty="0">
              <a:latin typeface="+mn-ea"/>
              <a:cs typeface="+mn-ea"/>
            </a:endParaRPr>
          </a:p>
          <a:p>
            <a:pPr>
              <a:lnSpc>
                <a:spcPct val="150000"/>
              </a:lnSpc>
            </a:pPr>
            <a:r>
              <a:rPr lang="zh-CN" altLang="en-US" sz="1300" dirty="0">
                <a:latin typeface="+mn-ea"/>
                <a:cs typeface="+mn-ea"/>
              </a:rPr>
              <a:t>主外键要求：</a:t>
            </a:r>
            <a:r>
              <a:rPr lang="en-US" altLang="zh-CN" sz="1300" dirty="0">
                <a:latin typeface="+mn-ea"/>
                <a:cs typeface="+mn-ea"/>
              </a:rPr>
              <a:t>union</a:t>
            </a:r>
            <a:r>
              <a:rPr lang="zh-CN" altLang="en-US" sz="1300" dirty="0">
                <a:latin typeface="+mn-ea"/>
                <a:cs typeface="+mn-ea"/>
              </a:rPr>
              <a:t>只是结果集垂直汇总</a:t>
            </a:r>
            <a:r>
              <a:rPr lang="en-US" altLang="zh-CN" sz="1300" dirty="0">
                <a:latin typeface="+mn-ea"/>
                <a:cs typeface="+mn-ea"/>
              </a:rPr>
              <a:t>,</a:t>
            </a:r>
            <a:r>
              <a:rPr lang="zh-CN" altLang="en-US" sz="1300" dirty="0">
                <a:latin typeface="+mn-ea"/>
                <a:cs typeface="+mn-ea"/>
              </a:rPr>
              <a:t>不涉及行数据水平连接</a:t>
            </a:r>
            <a:r>
              <a:rPr lang="en-US" altLang="zh-CN" sz="1300" dirty="0">
                <a:latin typeface="+mn-ea"/>
                <a:cs typeface="+mn-ea"/>
              </a:rPr>
              <a:t>,</a:t>
            </a:r>
            <a:r>
              <a:rPr lang="zh-CN" altLang="en-US" sz="1300" b="1" dirty="0">
                <a:solidFill>
                  <a:srgbClr val="FF0000"/>
                </a:solidFill>
                <a:latin typeface="+mn-ea"/>
                <a:cs typeface="+mn-ea"/>
              </a:rPr>
              <a:t>不要求有主外键</a:t>
            </a:r>
            <a:endParaRPr lang="en-US" altLang="zh-CN" sz="1300" dirty="0">
              <a:latin typeface="+mn-ea"/>
              <a:cs typeface="+mn-ea"/>
            </a:endParaRPr>
          </a:p>
          <a:p>
            <a:pPr>
              <a:lnSpc>
                <a:spcPct val="150000"/>
              </a:lnSpc>
            </a:pPr>
            <a:r>
              <a:rPr lang="zh-CN" altLang="en-US" sz="1300" dirty="0">
                <a:latin typeface="+mn-ea"/>
                <a:cs typeface="+mn-ea"/>
              </a:rPr>
              <a:t>重复数据认定：一行中的所有列值都相同</a:t>
            </a:r>
            <a:r>
              <a:rPr lang="en-US" altLang="zh-CN" sz="1300" dirty="0">
                <a:latin typeface="+mn-ea"/>
                <a:cs typeface="+mn-ea"/>
              </a:rPr>
              <a:t>,</a:t>
            </a:r>
            <a:r>
              <a:rPr lang="zh-CN" altLang="en-US" sz="1300" dirty="0">
                <a:latin typeface="+mn-ea"/>
                <a:cs typeface="+mn-ea"/>
              </a:rPr>
              <a:t>认定为重复行</a:t>
            </a:r>
            <a:endParaRPr lang="zh-CN" altLang="en-US" sz="1300" dirty="0">
              <a:latin typeface="+mn-ea"/>
              <a:cs typeface="+mn-ea"/>
            </a:endParaRPr>
          </a:p>
        </p:txBody>
      </p:sp>
      <p:sp>
        <p:nvSpPr>
          <p:cNvPr id="71" name="圆角矩形 30"/>
          <p:cNvSpPr/>
          <p:nvPr/>
        </p:nvSpPr>
        <p:spPr>
          <a:xfrm>
            <a:off x="1138555" y="5285105"/>
            <a:ext cx="6260465" cy="107188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2" name="文本框 1"/>
          <p:cNvSpPr txBox="1"/>
          <p:nvPr>
            <p:custDataLst>
              <p:tags r:id="rId26"/>
            </p:custDataLst>
          </p:nvPr>
        </p:nvSpPr>
        <p:spPr>
          <a:xfrm>
            <a:off x="7532308" y="1258407"/>
            <a:ext cx="4334837" cy="321945"/>
          </a:xfrm>
          <a:prstGeom prst="rect">
            <a:avLst/>
          </a:prstGeom>
          <a:noFill/>
        </p:spPr>
        <p:txBody>
          <a:bodyPr wrap="square" rtlCol="0">
            <a:spAutoFit/>
          </a:bodyPr>
          <a:p>
            <a:r>
              <a:rPr lang="zh-CN" altLang="en-US" sz="1500" b="1" dirty="0">
                <a:latin typeface="+mn-ea"/>
                <a:cs typeface="+mn-ea"/>
              </a:rPr>
              <a:t>场景示例</a:t>
            </a:r>
            <a:r>
              <a:rPr lang="en-US" altLang="zh-CN" sz="1500" b="1" dirty="0">
                <a:latin typeface="+mn-ea"/>
                <a:cs typeface="+mn-ea"/>
              </a:rPr>
              <a:t>:</a:t>
            </a:r>
            <a:endParaRPr lang="en-US" altLang="zh-CN" sz="1500" b="1" dirty="0">
              <a:latin typeface="+mn-ea"/>
              <a:cs typeface="+mn-ea"/>
            </a:endParaRPr>
          </a:p>
        </p:txBody>
      </p:sp>
      <p:sp>
        <p:nvSpPr>
          <p:cNvPr id="3" name="圆角矩形 30"/>
          <p:cNvSpPr/>
          <p:nvPr/>
        </p:nvSpPr>
        <p:spPr>
          <a:xfrm>
            <a:off x="7831455" y="1731010"/>
            <a:ext cx="3923665" cy="450088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7" name="文本框 6"/>
          <p:cNvSpPr txBox="1"/>
          <p:nvPr/>
        </p:nvSpPr>
        <p:spPr>
          <a:xfrm>
            <a:off x="7948295" y="2203450"/>
            <a:ext cx="3723640" cy="803275"/>
          </a:xfrm>
          <a:prstGeom prst="rect">
            <a:avLst/>
          </a:prstGeom>
          <a:noFill/>
        </p:spPr>
        <p:txBody>
          <a:bodyPr wrap="square" rtlCol="0" anchor="t">
            <a:noAutofit/>
          </a:bodyPr>
          <a:p>
            <a:r>
              <a:rPr lang="zh-CN" altLang="en-US" sz="1400"/>
              <a:t>假设一个电子商务网站在不同的数据库中存储了不同类型的商品信息，例如电子产品、服装和家居用品，每个类别对应一个表。</a:t>
            </a:r>
            <a:endParaRPr lang="zh-CN" altLang="en-US" sz="1400"/>
          </a:p>
        </p:txBody>
      </p:sp>
      <p:sp>
        <p:nvSpPr>
          <p:cNvPr id="8" name="文本框 7"/>
          <p:cNvSpPr txBox="1"/>
          <p:nvPr/>
        </p:nvSpPr>
        <p:spPr>
          <a:xfrm>
            <a:off x="7948295" y="3019425"/>
            <a:ext cx="3723005" cy="699770"/>
          </a:xfrm>
          <a:prstGeom prst="rect">
            <a:avLst/>
          </a:prstGeom>
          <a:noFill/>
        </p:spPr>
        <p:txBody>
          <a:bodyPr wrap="square" rtlCol="0" anchor="t">
            <a:noAutofit/>
          </a:bodyPr>
          <a:p>
            <a:r>
              <a:rPr lang="zh-CN" altLang="en-US" sz="1400">
                <a:highlight>
                  <a:srgbClr val="FFFF00"/>
                </a:highlight>
              </a:rPr>
              <a:t>可以使用 UNION ALL 将这些表中的数据合并为一个统一的商品列表，以便进行产品推荐或展示。</a:t>
            </a:r>
            <a:endParaRPr lang="zh-CN" altLang="en-US" sz="1400">
              <a:highlight>
                <a:srgbClr val="FFFF00"/>
              </a:highlight>
            </a:endParaRPr>
          </a:p>
        </p:txBody>
      </p:sp>
      <p:sp>
        <p:nvSpPr>
          <p:cNvPr id="10" name="文本框 9"/>
          <p:cNvSpPr txBox="1"/>
          <p:nvPr/>
        </p:nvSpPr>
        <p:spPr>
          <a:xfrm>
            <a:off x="7831455" y="1851660"/>
            <a:ext cx="2543810" cy="306705"/>
          </a:xfrm>
          <a:prstGeom prst="rect">
            <a:avLst/>
          </a:prstGeom>
          <a:noFill/>
        </p:spPr>
        <p:txBody>
          <a:bodyPr wrap="square" rtlCol="0" anchor="t">
            <a:spAutoFit/>
          </a:bodyPr>
          <a:p>
            <a:r>
              <a:rPr lang="zh-CN" altLang="en-US" sz="1400" b="1"/>
              <a:t>场景</a:t>
            </a:r>
            <a:r>
              <a:rPr lang="en-US" altLang="zh-CN" sz="1400" b="1"/>
              <a:t>1: </a:t>
            </a:r>
            <a:r>
              <a:rPr lang="zh-CN" altLang="en-US" sz="1400" b="1"/>
              <a:t>合并多个相似表的数据</a:t>
            </a:r>
            <a:endParaRPr lang="zh-CN" altLang="en-US" sz="1400" b="1"/>
          </a:p>
        </p:txBody>
      </p:sp>
      <p:sp>
        <p:nvSpPr>
          <p:cNvPr id="12" name="文本框 11"/>
          <p:cNvSpPr txBox="1"/>
          <p:nvPr/>
        </p:nvSpPr>
        <p:spPr>
          <a:xfrm>
            <a:off x="7948295" y="4185285"/>
            <a:ext cx="3723640" cy="803275"/>
          </a:xfrm>
          <a:prstGeom prst="rect">
            <a:avLst/>
          </a:prstGeom>
          <a:noFill/>
        </p:spPr>
        <p:txBody>
          <a:bodyPr wrap="square" rtlCol="0" anchor="t">
            <a:noAutofit/>
          </a:bodyPr>
          <a:p>
            <a:r>
              <a:rPr lang="zh-CN" altLang="en-US" sz="1400"/>
              <a:t>一个网站可能同时从不同的渠道获取用户数据，如注册信息、访问日志等，这些数据可能存储在不同的表中。</a:t>
            </a:r>
            <a:endParaRPr lang="zh-CN" altLang="en-US" sz="1400"/>
          </a:p>
        </p:txBody>
      </p:sp>
      <p:sp>
        <p:nvSpPr>
          <p:cNvPr id="13" name="文本框 12"/>
          <p:cNvSpPr txBox="1"/>
          <p:nvPr/>
        </p:nvSpPr>
        <p:spPr>
          <a:xfrm>
            <a:off x="7948295" y="5001260"/>
            <a:ext cx="3723005" cy="699770"/>
          </a:xfrm>
          <a:prstGeom prst="rect">
            <a:avLst/>
          </a:prstGeom>
          <a:noFill/>
        </p:spPr>
        <p:txBody>
          <a:bodyPr wrap="square" rtlCol="0" anchor="t">
            <a:noAutofit/>
          </a:bodyPr>
          <a:p>
            <a:r>
              <a:rPr lang="zh-CN" altLang="en-US" sz="1400">
                <a:highlight>
                  <a:srgbClr val="FFFF00"/>
                </a:highlight>
              </a:rPr>
              <a:t>使用 UNION 或 UNION ALL 将不同来源的用户数据合并为一个结果集，然后可以进行用户行为分析、流量统计等。</a:t>
            </a:r>
            <a:endParaRPr lang="zh-CN" altLang="en-US" sz="1400">
              <a:highlight>
                <a:srgbClr val="FFFF00"/>
              </a:highlight>
            </a:endParaRPr>
          </a:p>
        </p:txBody>
      </p:sp>
      <p:sp>
        <p:nvSpPr>
          <p:cNvPr id="16" name="文本框 15"/>
          <p:cNvSpPr txBox="1"/>
          <p:nvPr/>
        </p:nvSpPr>
        <p:spPr>
          <a:xfrm>
            <a:off x="7831455" y="3833495"/>
            <a:ext cx="2543810" cy="306705"/>
          </a:xfrm>
          <a:prstGeom prst="rect">
            <a:avLst/>
          </a:prstGeom>
          <a:noFill/>
        </p:spPr>
        <p:txBody>
          <a:bodyPr wrap="square" rtlCol="0" anchor="t">
            <a:spAutoFit/>
          </a:bodyPr>
          <a:p>
            <a:r>
              <a:rPr lang="zh-CN" altLang="en-US" sz="1400" b="1"/>
              <a:t>场景</a:t>
            </a:r>
            <a:r>
              <a:rPr lang="en-US" altLang="zh-CN" sz="1400" b="1"/>
              <a:t>2: </a:t>
            </a:r>
            <a:r>
              <a:rPr lang="zh-CN" altLang="en-US" sz="1400" b="1"/>
              <a:t>统计不同源的数据</a:t>
            </a:r>
            <a:endParaRPr lang="zh-CN" altLang="en-US" sz="1400" b="1"/>
          </a:p>
        </p:txBody>
      </p:sp>
      <p:sp>
        <p:nvSpPr>
          <p:cNvPr id="4" name="标题 3"/>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垂直语法</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126"/>
                                        </p:tgtEl>
                                        <p:attrNameLst>
                                          <p:attrName>style.visibility</p:attrName>
                                        </p:attrNameLst>
                                      </p:cBhvr>
                                      <p:to>
                                        <p:strVal val="visible"/>
                                      </p:to>
                                    </p:set>
                                    <p:animEffect transition="in" filter="box(in)">
                                      <p:cBhvr>
                                        <p:cTn id="7" dur="500"/>
                                        <p:tgtEl>
                                          <p:spTgt spid="126"/>
                                        </p:tgtEl>
                                      </p:cBhvr>
                                    </p:animEffect>
                                  </p:childTnLst>
                                </p:cTn>
                              </p:par>
                              <p:par>
                                <p:cTn id="8" presetID="4" presetClass="entr" presetSubtype="16" fill="hold" grpId="0" nodeType="withEffect">
                                  <p:stCondLst>
                                    <p:cond delay="0"/>
                                  </p:stCondLst>
                                  <p:childTnLst>
                                    <p:set>
                                      <p:cBhvr>
                                        <p:cTn id="9" dur="500" fill="hold">
                                          <p:stCondLst>
                                            <p:cond delay="0"/>
                                          </p:stCondLst>
                                        </p:cTn>
                                        <p:tgtEl>
                                          <p:spTgt spid="129"/>
                                        </p:tgtEl>
                                        <p:attrNameLst>
                                          <p:attrName>style.visibility</p:attrName>
                                        </p:attrNameLst>
                                      </p:cBhvr>
                                      <p:to>
                                        <p:strVal val="visible"/>
                                      </p:to>
                                    </p:set>
                                    <p:animEffect transition="in" filter="box(in)">
                                      <p:cBhvr>
                                        <p:cTn id="10" dur="500"/>
                                        <p:tgtEl>
                                          <p:spTgt spid="129"/>
                                        </p:tgtEl>
                                      </p:cBhvr>
                                    </p:animEffect>
                                  </p:childTnLst>
                                </p:cTn>
                              </p:par>
                              <p:par>
                                <p:cTn id="11" presetID="4" presetClass="entr" presetSubtype="16" fill="hold" grpId="0" nodeType="withEffect">
                                  <p:stCondLst>
                                    <p:cond delay="0"/>
                                  </p:stCondLst>
                                  <p:childTnLst>
                                    <p:set>
                                      <p:cBhvr>
                                        <p:cTn id="12" dur="500" fill="hold">
                                          <p:stCondLst>
                                            <p:cond delay="0"/>
                                          </p:stCondLst>
                                        </p:cTn>
                                        <p:tgtEl>
                                          <p:spTgt spid="132"/>
                                        </p:tgtEl>
                                        <p:attrNameLst>
                                          <p:attrName>style.visibility</p:attrName>
                                        </p:attrNameLst>
                                      </p:cBhvr>
                                      <p:to>
                                        <p:strVal val="visible"/>
                                      </p:to>
                                    </p:set>
                                    <p:animEffect transition="in" filter="box(in)">
                                      <p:cBhvr>
                                        <p:cTn id="13" dur="500"/>
                                        <p:tgtEl>
                                          <p:spTgt spid="132"/>
                                        </p:tgtEl>
                                      </p:cBhvr>
                                    </p:animEffect>
                                  </p:childTnLst>
                                </p:cTn>
                              </p:par>
                              <p:par>
                                <p:cTn id="14" presetID="4" presetClass="entr" presetSubtype="16" fill="hold" grpId="0" nodeType="withEffect">
                                  <p:stCondLst>
                                    <p:cond delay="0"/>
                                  </p:stCondLst>
                                  <p:childTnLst>
                                    <p:set>
                                      <p:cBhvr>
                                        <p:cTn id="15" dur="500" fill="hold">
                                          <p:stCondLst>
                                            <p:cond delay="0"/>
                                          </p:stCondLst>
                                        </p:cTn>
                                        <p:tgtEl>
                                          <p:spTgt spid="135"/>
                                        </p:tgtEl>
                                        <p:attrNameLst>
                                          <p:attrName>style.visibility</p:attrName>
                                        </p:attrNameLst>
                                      </p:cBhvr>
                                      <p:to>
                                        <p:strVal val="visible"/>
                                      </p:to>
                                    </p:set>
                                    <p:animEffect transition="in" filter="box(in)">
                                      <p:cBhvr>
                                        <p:cTn id="16" dur="500"/>
                                        <p:tgtEl>
                                          <p:spTgt spid="135"/>
                                        </p:tgtEl>
                                      </p:cBhvr>
                                    </p:animEffect>
                                  </p:childTnLst>
                                </p:cTn>
                              </p:par>
                              <p:par>
                                <p:cTn id="17" presetID="4" presetClass="entr" presetSubtype="16" fill="hold" grpId="0" nodeType="withEffect">
                                  <p:stCondLst>
                                    <p:cond delay="0"/>
                                  </p:stCondLst>
                                  <p:childTnLst>
                                    <p:set>
                                      <p:cBhvr>
                                        <p:cTn id="18" dur="500" fill="hold">
                                          <p:stCondLst>
                                            <p:cond delay="0"/>
                                          </p:stCondLst>
                                        </p:cTn>
                                        <p:tgtEl>
                                          <p:spTgt spid="138"/>
                                        </p:tgtEl>
                                        <p:attrNameLst>
                                          <p:attrName>style.visibility</p:attrName>
                                        </p:attrNameLst>
                                      </p:cBhvr>
                                      <p:to>
                                        <p:strVal val="visible"/>
                                      </p:to>
                                    </p:set>
                                    <p:animEffect transition="in" filter="box(in)">
                                      <p:cBhvr>
                                        <p:cTn id="19" dur="500"/>
                                        <p:tgtEl>
                                          <p:spTgt spid="138"/>
                                        </p:tgtEl>
                                      </p:cBhvr>
                                    </p:animEffect>
                                  </p:childTnLst>
                                </p:cTn>
                              </p:par>
                              <p:par>
                                <p:cTn id="20" presetID="4" presetClass="entr" presetSubtype="16" fill="hold" grpId="0" nodeType="withEffect">
                                  <p:stCondLst>
                                    <p:cond delay="0"/>
                                  </p:stCondLst>
                                  <p:childTnLst>
                                    <p:set>
                                      <p:cBhvr>
                                        <p:cTn id="21" dur="500" fill="hold">
                                          <p:stCondLst>
                                            <p:cond delay="0"/>
                                          </p:stCondLst>
                                        </p:cTn>
                                        <p:tgtEl>
                                          <p:spTgt spid="141"/>
                                        </p:tgtEl>
                                        <p:attrNameLst>
                                          <p:attrName>style.visibility</p:attrName>
                                        </p:attrNameLst>
                                      </p:cBhvr>
                                      <p:to>
                                        <p:strVal val="visible"/>
                                      </p:to>
                                    </p:set>
                                    <p:animEffect transition="in" filter="box(in)">
                                      <p:cBhvr>
                                        <p:cTn id="22" dur="500"/>
                                        <p:tgtEl>
                                          <p:spTgt spid="141"/>
                                        </p:tgtEl>
                                      </p:cBhvr>
                                    </p:animEffect>
                                  </p:childTnLst>
                                </p:cTn>
                              </p:par>
                              <p:par>
                                <p:cTn id="23" presetID="4" presetClass="entr" presetSubtype="16" fill="hold" grpId="0" nodeType="withEffect">
                                  <p:stCondLst>
                                    <p:cond delay="0"/>
                                  </p:stCondLst>
                                  <p:childTnLst>
                                    <p:set>
                                      <p:cBhvr>
                                        <p:cTn id="24" dur="500" fill="hold">
                                          <p:stCondLst>
                                            <p:cond delay="0"/>
                                          </p:stCondLst>
                                        </p:cTn>
                                        <p:tgtEl>
                                          <p:spTgt spid="144"/>
                                        </p:tgtEl>
                                        <p:attrNameLst>
                                          <p:attrName>style.visibility</p:attrName>
                                        </p:attrNameLst>
                                      </p:cBhvr>
                                      <p:to>
                                        <p:strVal val="visible"/>
                                      </p:to>
                                    </p:set>
                                    <p:animEffect transition="in" filter="box(in)">
                                      <p:cBhvr>
                                        <p:cTn id="25" dur="500"/>
                                        <p:tgtEl>
                                          <p:spTgt spid="144"/>
                                        </p:tgtEl>
                                      </p:cBhvr>
                                    </p:animEffect>
                                  </p:childTnLst>
                                </p:cTn>
                              </p:par>
                              <p:par>
                                <p:cTn id="26" presetID="4" presetClass="entr" presetSubtype="16" fill="hold" grpId="0" nodeType="withEffect">
                                  <p:stCondLst>
                                    <p:cond delay="0"/>
                                  </p:stCondLst>
                                  <p:childTnLst>
                                    <p:set>
                                      <p:cBhvr>
                                        <p:cTn id="27" dur="500" fill="hold">
                                          <p:stCondLst>
                                            <p:cond delay="0"/>
                                          </p:stCondLst>
                                        </p:cTn>
                                        <p:tgtEl>
                                          <p:spTgt spid="147"/>
                                        </p:tgtEl>
                                        <p:attrNameLst>
                                          <p:attrName>style.visibility</p:attrName>
                                        </p:attrNameLst>
                                      </p:cBhvr>
                                      <p:to>
                                        <p:strVal val="visible"/>
                                      </p:to>
                                    </p:set>
                                    <p:animEffect transition="in" filter="box(in)">
                                      <p:cBhvr>
                                        <p:cTn id="28" dur="500"/>
                                        <p:tgtEl>
                                          <p:spTgt spid="147"/>
                                        </p:tgtEl>
                                      </p:cBhvr>
                                    </p:animEffect>
                                  </p:childTnLst>
                                </p:cTn>
                              </p:par>
                              <p:par>
                                <p:cTn id="29" presetID="4" presetClass="entr" presetSubtype="16" fill="hold" grpId="0" nodeType="withEffect">
                                  <p:stCondLst>
                                    <p:cond delay="0"/>
                                  </p:stCondLst>
                                  <p:childTnLst>
                                    <p:set>
                                      <p:cBhvr>
                                        <p:cTn id="30" dur="500" fill="hold">
                                          <p:stCondLst>
                                            <p:cond delay="0"/>
                                          </p:stCondLst>
                                        </p:cTn>
                                        <p:tgtEl>
                                          <p:spTgt spid="150"/>
                                        </p:tgtEl>
                                        <p:attrNameLst>
                                          <p:attrName>style.visibility</p:attrName>
                                        </p:attrNameLst>
                                      </p:cBhvr>
                                      <p:to>
                                        <p:strVal val="visible"/>
                                      </p:to>
                                    </p:set>
                                    <p:animEffect transition="in" filter="box(in)">
                                      <p:cBhvr>
                                        <p:cTn id="31" dur="500"/>
                                        <p:tgtEl>
                                          <p:spTgt spid="150"/>
                                        </p:tgtEl>
                                      </p:cBhvr>
                                    </p:animEffect>
                                  </p:childTnLst>
                                </p:cTn>
                              </p:par>
                              <p:par>
                                <p:cTn id="32" presetID="4" presetClass="entr" presetSubtype="16" fill="hold" grpId="0" nodeType="withEffect">
                                  <p:stCondLst>
                                    <p:cond delay="0"/>
                                  </p:stCondLst>
                                  <p:childTnLst>
                                    <p:set>
                                      <p:cBhvr>
                                        <p:cTn id="33" dur="500" fill="hold">
                                          <p:stCondLst>
                                            <p:cond delay="0"/>
                                          </p:stCondLst>
                                        </p:cTn>
                                        <p:tgtEl>
                                          <p:spTgt spid="153"/>
                                        </p:tgtEl>
                                        <p:attrNameLst>
                                          <p:attrName>style.visibility</p:attrName>
                                        </p:attrNameLst>
                                      </p:cBhvr>
                                      <p:to>
                                        <p:strVal val="visible"/>
                                      </p:to>
                                    </p:set>
                                    <p:animEffect transition="in" filter="box(in)">
                                      <p:cBhvr>
                                        <p:cTn id="34" dur="500"/>
                                        <p:tgtEl>
                                          <p:spTgt spid="153"/>
                                        </p:tgtEl>
                                      </p:cBhvr>
                                    </p:animEffect>
                                  </p:childTnLst>
                                </p:cTn>
                              </p:par>
                              <p:par>
                                <p:cTn id="35" presetID="4" presetClass="entr" presetSubtype="16" fill="hold" grpId="0" nodeType="withEffect">
                                  <p:stCondLst>
                                    <p:cond delay="0"/>
                                  </p:stCondLst>
                                  <p:childTnLst>
                                    <p:set>
                                      <p:cBhvr>
                                        <p:cTn id="36" dur="500" fill="hold">
                                          <p:stCondLst>
                                            <p:cond delay="0"/>
                                          </p:stCondLst>
                                        </p:cTn>
                                        <p:tgtEl>
                                          <p:spTgt spid="156"/>
                                        </p:tgtEl>
                                        <p:attrNameLst>
                                          <p:attrName>style.visibility</p:attrName>
                                        </p:attrNameLst>
                                      </p:cBhvr>
                                      <p:to>
                                        <p:strVal val="visible"/>
                                      </p:to>
                                    </p:set>
                                    <p:animEffect transition="in" filter="box(in)">
                                      <p:cBhvr>
                                        <p:cTn id="37" dur="500"/>
                                        <p:tgtEl>
                                          <p:spTgt spid="156"/>
                                        </p:tgtEl>
                                      </p:cBhvr>
                                    </p:animEffect>
                                  </p:childTnLst>
                                </p:cTn>
                              </p:par>
                              <p:par>
                                <p:cTn id="38" presetID="4" presetClass="entr" presetSubtype="16" fill="hold" grpId="0" nodeType="withEffect">
                                  <p:stCondLst>
                                    <p:cond delay="0"/>
                                  </p:stCondLst>
                                  <p:childTnLst>
                                    <p:set>
                                      <p:cBhvr>
                                        <p:cTn id="39" dur="500" fill="hold">
                                          <p:stCondLst>
                                            <p:cond delay="0"/>
                                          </p:stCondLst>
                                        </p:cTn>
                                        <p:tgtEl>
                                          <p:spTgt spid="159"/>
                                        </p:tgtEl>
                                        <p:attrNameLst>
                                          <p:attrName>style.visibility</p:attrName>
                                        </p:attrNameLst>
                                      </p:cBhvr>
                                      <p:to>
                                        <p:strVal val="visible"/>
                                      </p:to>
                                    </p:set>
                                    <p:animEffect transition="in" filter="box(in)">
                                      <p:cBhvr>
                                        <p:cTn id="40" dur="500"/>
                                        <p:tgtEl>
                                          <p:spTgt spid="159"/>
                                        </p:tgtEl>
                                      </p:cBhvr>
                                    </p:animEffect>
                                  </p:childTnLst>
                                </p:cTn>
                              </p:par>
                              <p:par>
                                <p:cTn id="41" presetID="4" presetClass="entr" presetSubtype="16" fill="hold" grpId="0" nodeType="withEffect">
                                  <p:stCondLst>
                                    <p:cond delay="0"/>
                                  </p:stCondLst>
                                  <p:childTnLst>
                                    <p:set>
                                      <p:cBhvr>
                                        <p:cTn id="42" dur="500" fill="hold">
                                          <p:stCondLst>
                                            <p:cond delay="0"/>
                                          </p:stCondLst>
                                        </p:cTn>
                                        <p:tgtEl>
                                          <p:spTgt spid="162"/>
                                        </p:tgtEl>
                                        <p:attrNameLst>
                                          <p:attrName>style.visibility</p:attrName>
                                        </p:attrNameLst>
                                      </p:cBhvr>
                                      <p:to>
                                        <p:strVal val="visible"/>
                                      </p:to>
                                    </p:set>
                                    <p:animEffect transition="in" filter="box(in)">
                                      <p:cBhvr>
                                        <p:cTn id="43" dur="500"/>
                                        <p:tgtEl>
                                          <p:spTgt spid="162"/>
                                        </p:tgtEl>
                                      </p:cBhvr>
                                    </p:animEffect>
                                  </p:childTnLst>
                                </p:cTn>
                              </p:par>
                              <p:par>
                                <p:cTn id="44" presetID="4" presetClass="entr" presetSubtype="16" fill="hold" grpId="0" nodeType="withEffect">
                                  <p:stCondLst>
                                    <p:cond delay="0"/>
                                  </p:stCondLst>
                                  <p:childTnLst>
                                    <p:set>
                                      <p:cBhvr>
                                        <p:cTn id="45" dur="500" fill="hold">
                                          <p:stCondLst>
                                            <p:cond delay="0"/>
                                          </p:stCondLst>
                                        </p:cTn>
                                        <p:tgtEl>
                                          <p:spTgt spid="165"/>
                                        </p:tgtEl>
                                        <p:attrNameLst>
                                          <p:attrName>style.visibility</p:attrName>
                                        </p:attrNameLst>
                                      </p:cBhvr>
                                      <p:to>
                                        <p:strVal val="visible"/>
                                      </p:to>
                                    </p:set>
                                    <p:animEffect transition="in" filter="box(in)">
                                      <p:cBhvr>
                                        <p:cTn id="46" dur="500"/>
                                        <p:tgtEl>
                                          <p:spTgt spid="165"/>
                                        </p:tgtEl>
                                      </p:cBhvr>
                                    </p:animEffect>
                                  </p:childTnLst>
                                </p:cTn>
                              </p:par>
                              <p:par>
                                <p:cTn id="47" presetID="4" presetClass="entr" presetSubtype="16" fill="hold" grpId="0" nodeType="withEffect">
                                  <p:stCondLst>
                                    <p:cond delay="0"/>
                                  </p:stCondLst>
                                  <p:childTnLst>
                                    <p:set>
                                      <p:cBhvr>
                                        <p:cTn id="48" dur="500" fill="hold">
                                          <p:stCondLst>
                                            <p:cond delay="0"/>
                                          </p:stCondLst>
                                        </p:cTn>
                                        <p:tgtEl>
                                          <p:spTgt spid="168"/>
                                        </p:tgtEl>
                                        <p:attrNameLst>
                                          <p:attrName>style.visibility</p:attrName>
                                        </p:attrNameLst>
                                      </p:cBhvr>
                                      <p:to>
                                        <p:strVal val="visible"/>
                                      </p:to>
                                    </p:set>
                                    <p:animEffect transition="in" filter="box(in)">
                                      <p:cBhvr>
                                        <p:cTn id="49" dur="500"/>
                                        <p:tgtEl>
                                          <p:spTgt spid="168"/>
                                        </p:tgtEl>
                                      </p:cBhvr>
                                    </p:animEffect>
                                  </p:childTnLst>
                                </p:cTn>
                              </p:par>
                              <p:par>
                                <p:cTn id="50" presetID="4" presetClass="entr" presetSubtype="16" fill="hold" grpId="0" nodeType="withEffect">
                                  <p:stCondLst>
                                    <p:cond delay="0"/>
                                  </p:stCondLst>
                                  <p:childTnLst>
                                    <p:set>
                                      <p:cBhvr>
                                        <p:cTn id="51" dur="500" fill="hold">
                                          <p:stCondLst>
                                            <p:cond delay="0"/>
                                          </p:stCondLst>
                                        </p:cTn>
                                        <p:tgtEl>
                                          <p:spTgt spid="171"/>
                                        </p:tgtEl>
                                        <p:attrNameLst>
                                          <p:attrName>style.visibility</p:attrName>
                                        </p:attrNameLst>
                                      </p:cBhvr>
                                      <p:to>
                                        <p:strVal val="visible"/>
                                      </p:to>
                                    </p:set>
                                    <p:animEffect transition="in" filter="box(in)">
                                      <p:cBhvr>
                                        <p:cTn id="52" dur="500"/>
                                        <p:tgtEl>
                                          <p:spTgt spid="171"/>
                                        </p:tgtEl>
                                      </p:cBhvr>
                                    </p:animEffect>
                                  </p:childTnLst>
                                </p:cTn>
                              </p:par>
                              <p:par>
                                <p:cTn id="53" presetID="4" presetClass="entr" presetSubtype="16" fill="hold" grpId="0" nodeType="withEffect">
                                  <p:stCondLst>
                                    <p:cond delay="0"/>
                                  </p:stCondLst>
                                  <p:childTnLst>
                                    <p:set>
                                      <p:cBhvr>
                                        <p:cTn id="54" dur="500" fill="hold">
                                          <p:stCondLst>
                                            <p:cond delay="0"/>
                                          </p:stCondLst>
                                        </p:cTn>
                                        <p:tgtEl>
                                          <p:spTgt spid="174"/>
                                        </p:tgtEl>
                                        <p:attrNameLst>
                                          <p:attrName>style.visibility</p:attrName>
                                        </p:attrNameLst>
                                      </p:cBhvr>
                                      <p:to>
                                        <p:strVal val="visible"/>
                                      </p:to>
                                    </p:set>
                                    <p:animEffect transition="in" filter="box(in)">
                                      <p:cBhvr>
                                        <p:cTn id="55" dur="500"/>
                                        <p:tgtEl>
                                          <p:spTgt spid="174"/>
                                        </p:tgtEl>
                                      </p:cBhvr>
                                    </p:animEffect>
                                  </p:childTnLst>
                                </p:cTn>
                              </p:par>
                              <p:par>
                                <p:cTn id="56" presetID="4" presetClass="entr" presetSubtype="16" fill="hold" grpId="0" nodeType="withEffect">
                                  <p:stCondLst>
                                    <p:cond delay="0"/>
                                  </p:stCondLst>
                                  <p:childTnLst>
                                    <p:set>
                                      <p:cBhvr>
                                        <p:cTn id="57" dur="500" fill="hold">
                                          <p:stCondLst>
                                            <p:cond delay="0"/>
                                          </p:stCondLst>
                                        </p:cTn>
                                        <p:tgtEl>
                                          <p:spTgt spid="177"/>
                                        </p:tgtEl>
                                        <p:attrNameLst>
                                          <p:attrName>style.visibility</p:attrName>
                                        </p:attrNameLst>
                                      </p:cBhvr>
                                      <p:to>
                                        <p:strVal val="visible"/>
                                      </p:to>
                                    </p:set>
                                    <p:animEffect transition="in" filter="box(in)">
                                      <p:cBhvr>
                                        <p:cTn id="58" dur="500"/>
                                        <p:tgtEl>
                                          <p:spTgt spid="177"/>
                                        </p:tgtEl>
                                      </p:cBhvr>
                                    </p:animEffect>
                                  </p:childTnLst>
                                </p:cTn>
                              </p:par>
                              <p:par>
                                <p:cTn id="59" presetID="4" presetClass="entr" presetSubtype="16" fill="hold" grpId="0" nodeType="withEffect">
                                  <p:stCondLst>
                                    <p:cond delay="0"/>
                                  </p:stCondLst>
                                  <p:childTnLst>
                                    <p:set>
                                      <p:cBhvr>
                                        <p:cTn id="60" dur="500" fill="hold">
                                          <p:stCondLst>
                                            <p:cond delay="0"/>
                                          </p:stCondLst>
                                        </p:cTn>
                                        <p:tgtEl>
                                          <p:spTgt spid="11"/>
                                        </p:tgtEl>
                                        <p:attrNameLst>
                                          <p:attrName>style.visibility</p:attrName>
                                        </p:attrNameLst>
                                      </p:cBhvr>
                                      <p:to>
                                        <p:strVal val="visible"/>
                                      </p:to>
                                    </p:set>
                                    <p:animEffect transition="in" filter="box(in)">
                                      <p:cBhvr>
                                        <p:cTn id="61" dur="500"/>
                                        <p:tgtEl>
                                          <p:spTgt spid="11"/>
                                        </p:tgtEl>
                                      </p:cBhvr>
                                    </p:animEffect>
                                  </p:childTnLst>
                                </p:cTn>
                              </p:par>
                              <p:par>
                                <p:cTn id="62" presetID="4" presetClass="entr" presetSubtype="16" fill="hold" grpId="0" nodeType="withEffect">
                                  <p:stCondLst>
                                    <p:cond delay="0"/>
                                  </p:stCondLst>
                                  <p:childTnLst>
                                    <p:set>
                                      <p:cBhvr>
                                        <p:cTn id="63" dur="500" fill="hold">
                                          <p:stCondLst>
                                            <p:cond delay="0"/>
                                          </p:stCondLst>
                                        </p:cTn>
                                        <p:tgtEl>
                                          <p:spTgt spid="14"/>
                                        </p:tgtEl>
                                        <p:attrNameLst>
                                          <p:attrName>style.visibility</p:attrName>
                                        </p:attrNameLst>
                                      </p:cBhvr>
                                      <p:to>
                                        <p:strVal val="visible"/>
                                      </p:to>
                                    </p:set>
                                    <p:animEffect transition="in" filter="box(in)">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ppt_x"/>
                                          </p:val>
                                        </p:tav>
                                        <p:tav tm="100000">
                                          <p:val>
                                            <p:strVal val="#ppt_x"/>
                                          </p:val>
                                        </p:tav>
                                      </p:tavLst>
                                    </p:anim>
                                    <p:anim calcmode="lin" valueType="num">
                                      <p:cBhvr additive="base">
                                        <p:cTn id="100" dur="50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fill="hold"/>
                                        <p:tgtEl>
                                          <p:spTgt spid="35"/>
                                        </p:tgtEl>
                                        <p:attrNameLst>
                                          <p:attrName>ppt_x</p:attrName>
                                        </p:attrNameLst>
                                      </p:cBhvr>
                                      <p:tavLst>
                                        <p:tav tm="0">
                                          <p:val>
                                            <p:strVal val="#ppt_x"/>
                                          </p:val>
                                        </p:tav>
                                        <p:tav tm="100000">
                                          <p:val>
                                            <p:strVal val="#ppt_x"/>
                                          </p:val>
                                        </p:tav>
                                      </p:tavLst>
                                    </p:anim>
                                    <p:anim calcmode="lin" valueType="num">
                                      <p:cBhvr additive="base">
                                        <p:cTn id="104" dur="500" fill="hold"/>
                                        <p:tgtEl>
                                          <p:spTgt spid="35"/>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fill="hold"/>
                                        <p:tgtEl>
                                          <p:spTgt spid="36"/>
                                        </p:tgtEl>
                                        <p:attrNameLst>
                                          <p:attrName>ppt_x</p:attrName>
                                        </p:attrNameLst>
                                      </p:cBhvr>
                                      <p:tavLst>
                                        <p:tav tm="0">
                                          <p:val>
                                            <p:strVal val="#ppt_x"/>
                                          </p:val>
                                        </p:tav>
                                        <p:tav tm="100000">
                                          <p:val>
                                            <p:strVal val="#ppt_x"/>
                                          </p:val>
                                        </p:tav>
                                      </p:tavLst>
                                    </p:anim>
                                    <p:anim calcmode="lin" valueType="num">
                                      <p:cBhvr additive="base">
                                        <p:cTn id="108" dur="500" fill="hold"/>
                                        <p:tgtEl>
                                          <p:spTgt spid="36"/>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fill="hold"/>
                                        <p:tgtEl>
                                          <p:spTgt spid="37"/>
                                        </p:tgtEl>
                                        <p:attrNameLst>
                                          <p:attrName>ppt_x</p:attrName>
                                        </p:attrNameLst>
                                      </p:cBhvr>
                                      <p:tavLst>
                                        <p:tav tm="0">
                                          <p:val>
                                            <p:strVal val="#ppt_x"/>
                                          </p:val>
                                        </p:tav>
                                        <p:tav tm="100000">
                                          <p:val>
                                            <p:strVal val="#ppt_x"/>
                                          </p:val>
                                        </p:tav>
                                      </p:tavLst>
                                    </p:anim>
                                    <p:anim calcmode="lin" valueType="num">
                                      <p:cBhvr additive="base">
                                        <p:cTn id="112" dur="500" fill="hold"/>
                                        <p:tgtEl>
                                          <p:spTgt spid="3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fill="hold"/>
                                        <p:tgtEl>
                                          <p:spTgt spid="38"/>
                                        </p:tgtEl>
                                        <p:attrNameLst>
                                          <p:attrName>ppt_x</p:attrName>
                                        </p:attrNameLst>
                                      </p:cBhvr>
                                      <p:tavLst>
                                        <p:tav tm="0">
                                          <p:val>
                                            <p:strVal val="#ppt_x"/>
                                          </p:val>
                                        </p:tav>
                                        <p:tav tm="100000">
                                          <p:val>
                                            <p:strVal val="#ppt_x"/>
                                          </p:val>
                                        </p:tav>
                                      </p:tavLst>
                                    </p:anim>
                                    <p:anim calcmode="lin" valueType="num">
                                      <p:cBhvr additive="base">
                                        <p:cTn id="116" dur="500" fill="hold"/>
                                        <p:tgtEl>
                                          <p:spTgt spid="38"/>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500" fill="hold"/>
                                        <p:tgtEl>
                                          <p:spTgt spid="39"/>
                                        </p:tgtEl>
                                        <p:attrNameLst>
                                          <p:attrName>ppt_x</p:attrName>
                                        </p:attrNameLst>
                                      </p:cBhvr>
                                      <p:tavLst>
                                        <p:tav tm="0">
                                          <p:val>
                                            <p:strVal val="#ppt_x"/>
                                          </p:val>
                                        </p:tav>
                                        <p:tav tm="100000">
                                          <p:val>
                                            <p:strVal val="#ppt_x"/>
                                          </p:val>
                                        </p:tav>
                                      </p:tavLst>
                                    </p:anim>
                                    <p:anim calcmode="lin" valueType="num">
                                      <p:cBhvr additive="base">
                                        <p:cTn id="120" dur="500" fill="hold"/>
                                        <p:tgtEl>
                                          <p:spTgt spid="3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 calcmode="lin" valueType="num">
                                      <p:cBhvr additive="base">
                                        <p:cTn id="123" dur="500" fill="hold"/>
                                        <p:tgtEl>
                                          <p:spTgt spid="42"/>
                                        </p:tgtEl>
                                        <p:attrNameLst>
                                          <p:attrName>ppt_x</p:attrName>
                                        </p:attrNameLst>
                                      </p:cBhvr>
                                      <p:tavLst>
                                        <p:tav tm="0">
                                          <p:val>
                                            <p:strVal val="#ppt_x"/>
                                          </p:val>
                                        </p:tav>
                                        <p:tav tm="100000">
                                          <p:val>
                                            <p:strVal val="#ppt_x"/>
                                          </p:val>
                                        </p:tav>
                                      </p:tavLst>
                                    </p:anim>
                                    <p:anim calcmode="lin" valueType="num">
                                      <p:cBhvr additive="base">
                                        <p:cTn id="124" dur="500" fill="hold"/>
                                        <p:tgtEl>
                                          <p:spTgt spid="4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ppt_x"/>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additive="base">
                                        <p:cTn id="131" dur="500" fill="hold"/>
                                        <p:tgtEl>
                                          <p:spTgt spid="48"/>
                                        </p:tgtEl>
                                        <p:attrNameLst>
                                          <p:attrName>ppt_x</p:attrName>
                                        </p:attrNameLst>
                                      </p:cBhvr>
                                      <p:tavLst>
                                        <p:tav tm="0">
                                          <p:val>
                                            <p:strVal val="#ppt_x"/>
                                          </p:val>
                                        </p:tav>
                                        <p:tav tm="100000">
                                          <p:val>
                                            <p:strVal val="#ppt_x"/>
                                          </p:val>
                                        </p:tav>
                                      </p:tavLst>
                                    </p:anim>
                                    <p:anim calcmode="lin" valueType="num">
                                      <p:cBhvr additive="base">
                                        <p:cTn id="132" dur="500" fill="hold"/>
                                        <p:tgtEl>
                                          <p:spTgt spid="4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1"/>
                                        </p:tgtEl>
                                        <p:attrNameLst>
                                          <p:attrName>style.visibility</p:attrName>
                                        </p:attrNameLst>
                                      </p:cBhvr>
                                      <p:to>
                                        <p:strVal val="visible"/>
                                      </p:to>
                                    </p:set>
                                    <p:anim calcmode="lin" valueType="num">
                                      <p:cBhvr additive="base">
                                        <p:cTn id="135" dur="500" fill="hold"/>
                                        <p:tgtEl>
                                          <p:spTgt spid="51"/>
                                        </p:tgtEl>
                                        <p:attrNameLst>
                                          <p:attrName>ppt_x</p:attrName>
                                        </p:attrNameLst>
                                      </p:cBhvr>
                                      <p:tavLst>
                                        <p:tav tm="0">
                                          <p:val>
                                            <p:strVal val="#ppt_x"/>
                                          </p:val>
                                        </p:tav>
                                        <p:tav tm="100000">
                                          <p:val>
                                            <p:strVal val="#ppt_x"/>
                                          </p:val>
                                        </p:tav>
                                      </p:tavLst>
                                    </p:anim>
                                    <p:anim calcmode="lin" valueType="num">
                                      <p:cBhvr additive="base">
                                        <p:cTn id="136" dur="500" fill="hold"/>
                                        <p:tgtEl>
                                          <p:spTgt spid="5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4"/>
                                        </p:tgtEl>
                                        <p:attrNameLst>
                                          <p:attrName>style.visibility</p:attrName>
                                        </p:attrNameLst>
                                      </p:cBhvr>
                                      <p:to>
                                        <p:strVal val="visible"/>
                                      </p:to>
                                    </p:set>
                                    <p:anim calcmode="lin" valueType="num">
                                      <p:cBhvr additive="base">
                                        <p:cTn id="139" dur="500" fill="hold"/>
                                        <p:tgtEl>
                                          <p:spTgt spid="54"/>
                                        </p:tgtEl>
                                        <p:attrNameLst>
                                          <p:attrName>ppt_x</p:attrName>
                                        </p:attrNameLst>
                                      </p:cBhvr>
                                      <p:tavLst>
                                        <p:tav tm="0">
                                          <p:val>
                                            <p:strVal val="#ppt_x"/>
                                          </p:val>
                                        </p:tav>
                                        <p:tav tm="100000">
                                          <p:val>
                                            <p:strVal val="#ppt_x"/>
                                          </p:val>
                                        </p:tav>
                                      </p:tavLst>
                                    </p:anim>
                                    <p:anim calcmode="lin" valueType="num">
                                      <p:cBhvr additive="base">
                                        <p:cTn id="140" dur="500" fill="hold"/>
                                        <p:tgtEl>
                                          <p:spTgt spid="5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ppt_x"/>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1" presetClass="entr" presetSubtype="0" fill="hold" nodeType="withEffect">
                                  <p:stCondLst>
                                    <p:cond delay="0"/>
                                  </p:stCondLst>
                                  <p:childTnLst>
                                    <p:set>
                                      <p:cBhvr>
                                        <p:cTn id="146" dur="1" fill="hold">
                                          <p:stCondLst>
                                            <p:cond delay="0"/>
                                          </p:stCondLst>
                                        </p:cTn>
                                        <p:tgtEl>
                                          <p:spTgt spid="6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5"/>
                                        </p:tgtEl>
                                        <p:attrNameLst>
                                          <p:attrName>style.visibility</p:attrName>
                                        </p:attrNameLst>
                                      </p:cBhvr>
                                      <p:to>
                                        <p:strVal val="visible"/>
                                      </p:to>
                                    </p:set>
                                    <p:anim calcmode="lin" valueType="num">
                                      <p:cBhvr additive="base">
                                        <p:cTn id="155" dur="500" fill="hold"/>
                                        <p:tgtEl>
                                          <p:spTgt spid="65"/>
                                        </p:tgtEl>
                                        <p:attrNameLst>
                                          <p:attrName>ppt_x</p:attrName>
                                        </p:attrNameLst>
                                      </p:cBhvr>
                                      <p:tavLst>
                                        <p:tav tm="0">
                                          <p:val>
                                            <p:strVal val="#ppt_x"/>
                                          </p:val>
                                        </p:tav>
                                        <p:tav tm="100000">
                                          <p:val>
                                            <p:strVal val="#ppt_x"/>
                                          </p:val>
                                        </p:tav>
                                      </p:tavLst>
                                    </p:anim>
                                    <p:anim calcmode="lin" valueType="num">
                                      <p:cBhvr additive="base">
                                        <p:cTn id="1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67"/>
                                        </p:tgtEl>
                                        <p:attrNameLst>
                                          <p:attrName>style.visibility</p:attrName>
                                        </p:attrNameLst>
                                      </p:cBhvr>
                                      <p:to>
                                        <p:strVal val="visible"/>
                                      </p:to>
                                    </p:set>
                                    <p:anim calcmode="lin" valueType="num">
                                      <p:cBhvr additive="base">
                                        <p:cTn id="161" dur="500" fill="hold"/>
                                        <p:tgtEl>
                                          <p:spTgt spid="67"/>
                                        </p:tgtEl>
                                        <p:attrNameLst>
                                          <p:attrName>ppt_x</p:attrName>
                                        </p:attrNameLst>
                                      </p:cBhvr>
                                      <p:tavLst>
                                        <p:tav tm="0">
                                          <p:val>
                                            <p:strVal val="#ppt_x"/>
                                          </p:val>
                                        </p:tav>
                                        <p:tav tm="100000">
                                          <p:val>
                                            <p:strVal val="#ppt_x"/>
                                          </p:val>
                                        </p:tav>
                                      </p:tavLst>
                                    </p:anim>
                                    <p:anim calcmode="lin" valueType="num">
                                      <p:cBhvr additive="base">
                                        <p:cTn id="162" dur="500" fill="hold"/>
                                        <p:tgtEl>
                                          <p:spTgt spid="6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anim calcmode="lin" valueType="num">
                                      <p:cBhvr additive="base">
                                        <p:cTn id="165" dur="500" fill="hold"/>
                                        <p:tgtEl>
                                          <p:spTgt spid="71"/>
                                        </p:tgtEl>
                                        <p:attrNameLst>
                                          <p:attrName>ppt_x</p:attrName>
                                        </p:attrNameLst>
                                      </p:cBhvr>
                                      <p:tavLst>
                                        <p:tav tm="0">
                                          <p:val>
                                            <p:strVal val="#ppt_x"/>
                                          </p:val>
                                        </p:tav>
                                        <p:tav tm="100000">
                                          <p:val>
                                            <p:strVal val="#ppt_x"/>
                                          </p:val>
                                        </p:tav>
                                      </p:tavLst>
                                    </p:anim>
                                    <p:anim calcmode="lin" valueType="num">
                                      <p:cBhvr additive="base">
                                        <p:cTn id="166" dur="500" fill="hold"/>
                                        <p:tgtEl>
                                          <p:spTgt spid="71"/>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anim calcmode="lin" valueType="num">
                                      <p:cBhvr additive="base">
                                        <p:cTn id="169" dur="500" fill="hold"/>
                                        <p:tgtEl>
                                          <p:spTgt spid="70"/>
                                        </p:tgtEl>
                                        <p:attrNameLst>
                                          <p:attrName>ppt_x</p:attrName>
                                        </p:attrNameLst>
                                      </p:cBhvr>
                                      <p:tavLst>
                                        <p:tav tm="0">
                                          <p:val>
                                            <p:strVal val="#ppt_x"/>
                                          </p:val>
                                        </p:tav>
                                        <p:tav tm="100000">
                                          <p:val>
                                            <p:strVal val="#ppt_x"/>
                                          </p:val>
                                        </p:tav>
                                      </p:tavLst>
                                    </p:anim>
                                    <p:anim calcmode="lin" valueType="num">
                                      <p:cBhvr additive="base">
                                        <p:cTn id="17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2"/>
                                        </p:tgtEl>
                                        <p:attrNameLst>
                                          <p:attrName>style.visibility</p:attrName>
                                        </p:attrNameLst>
                                      </p:cBhvr>
                                      <p:to>
                                        <p:strVal val="visible"/>
                                      </p:to>
                                    </p:set>
                                    <p:anim calcmode="lin" valueType="num">
                                      <p:cBhvr additive="base">
                                        <p:cTn id="175" dur="500" fill="hold"/>
                                        <p:tgtEl>
                                          <p:spTgt spid="2"/>
                                        </p:tgtEl>
                                        <p:attrNameLst>
                                          <p:attrName>ppt_x</p:attrName>
                                        </p:attrNameLst>
                                      </p:cBhvr>
                                      <p:tavLst>
                                        <p:tav tm="0">
                                          <p:val>
                                            <p:strVal val="#ppt_x"/>
                                          </p:val>
                                        </p:tav>
                                        <p:tav tm="100000">
                                          <p:val>
                                            <p:strVal val="#ppt_x"/>
                                          </p:val>
                                        </p:tav>
                                      </p:tavLst>
                                    </p:anim>
                                    <p:anim calcmode="lin" valueType="num">
                                      <p:cBhvr additive="base">
                                        <p:cTn id="176" dur="500" fill="hold"/>
                                        <p:tgtEl>
                                          <p:spTgt spid="2"/>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3"/>
                                        </p:tgtEl>
                                        <p:attrNameLst>
                                          <p:attrName>style.visibility</p:attrName>
                                        </p:attrNameLst>
                                      </p:cBhvr>
                                      <p:to>
                                        <p:strVal val="visible"/>
                                      </p:to>
                                    </p:set>
                                    <p:anim calcmode="lin" valueType="num">
                                      <p:cBhvr additive="base">
                                        <p:cTn id="179" dur="500" fill="hold"/>
                                        <p:tgtEl>
                                          <p:spTgt spid="3"/>
                                        </p:tgtEl>
                                        <p:attrNameLst>
                                          <p:attrName>ppt_x</p:attrName>
                                        </p:attrNameLst>
                                      </p:cBhvr>
                                      <p:tavLst>
                                        <p:tav tm="0">
                                          <p:val>
                                            <p:strVal val="#ppt_x"/>
                                          </p:val>
                                        </p:tav>
                                        <p:tav tm="100000">
                                          <p:val>
                                            <p:strVal val="#ppt_x"/>
                                          </p:val>
                                        </p:tav>
                                      </p:tavLst>
                                    </p:anim>
                                    <p:anim calcmode="lin" valueType="num">
                                      <p:cBhvr additive="base">
                                        <p:cTn id="18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10"/>
                                        </p:tgtEl>
                                        <p:attrNameLst>
                                          <p:attrName>style.visibility</p:attrName>
                                        </p:attrNameLst>
                                      </p:cBhvr>
                                      <p:to>
                                        <p:strVal val="visible"/>
                                      </p:to>
                                    </p:set>
                                    <p:anim calcmode="lin" valueType="num">
                                      <p:cBhvr additive="base">
                                        <p:cTn id="185" dur="500" fill="hold"/>
                                        <p:tgtEl>
                                          <p:spTgt spid="10"/>
                                        </p:tgtEl>
                                        <p:attrNameLst>
                                          <p:attrName>ppt_x</p:attrName>
                                        </p:attrNameLst>
                                      </p:cBhvr>
                                      <p:tavLst>
                                        <p:tav tm="0">
                                          <p:val>
                                            <p:strVal val="#ppt_x"/>
                                          </p:val>
                                        </p:tav>
                                        <p:tav tm="100000">
                                          <p:val>
                                            <p:strVal val="#ppt_x"/>
                                          </p:val>
                                        </p:tav>
                                      </p:tavLst>
                                    </p:anim>
                                    <p:anim calcmode="lin" valueType="num">
                                      <p:cBhvr additive="base">
                                        <p:cTn id="186" dur="500" fill="hold"/>
                                        <p:tgtEl>
                                          <p:spTgt spid="10"/>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7"/>
                                        </p:tgtEl>
                                        <p:attrNameLst>
                                          <p:attrName>style.visibility</p:attrName>
                                        </p:attrNameLst>
                                      </p:cBhvr>
                                      <p:to>
                                        <p:strVal val="visible"/>
                                      </p:to>
                                    </p:set>
                                    <p:anim calcmode="lin" valueType="num">
                                      <p:cBhvr additive="base">
                                        <p:cTn id="189" dur="500" fill="hold"/>
                                        <p:tgtEl>
                                          <p:spTgt spid="7"/>
                                        </p:tgtEl>
                                        <p:attrNameLst>
                                          <p:attrName>ppt_x</p:attrName>
                                        </p:attrNameLst>
                                      </p:cBhvr>
                                      <p:tavLst>
                                        <p:tav tm="0">
                                          <p:val>
                                            <p:strVal val="#ppt_x"/>
                                          </p:val>
                                        </p:tav>
                                        <p:tav tm="100000">
                                          <p:val>
                                            <p:strVal val="#ppt_x"/>
                                          </p:val>
                                        </p:tav>
                                      </p:tavLst>
                                    </p:anim>
                                    <p:anim calcmode="lin" valueType="num">
                                      <p:cBhvr additive="base">
                                        <p:cTn id="190" dur="500" fill="hold"/>
                                        <p:tgtEl>
                                          <p:spTgt spid="7"/>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8"/>
                                        </p:tgtEl>
                                        <p:attrNameLst>
                                          <p:attrName>style.visibility</p:attrName>
                                        </p:attrNameLst>
                                      </p:cBhvr>
                                      <p:to>
                                        <p:strVal val="visible"/>
                                      </p:to>
                                    </p:set>
                                    <p:anim calcmode="lin" valueType="num">
                                      <p:cBhvr additive="base">
                                        <p:cTn id="193" dur="500" fill="hold"/>
                                        <p:tgtEl>
                                          <p:spTgt spid="8"/>
                                        </p:tgtEl>
                                        <p:attrNameLst>
                                          <p:attrName>ppt_x</p:attrName>
                                        </p:attrNameLst>
                                      </p:cBhvr>
                                      <p:tavLst>
                                        <p:tav tm="0">
                                          <p:val>
                                            <p:strVal val="#ppt_x"/>
                                          </p:val>
                                        </p:tav>
                                        <p:tav tm="100000">
                                          <p:val>
                                            <p:strVal val="#ppt_x"/>
                                          </p:val>
                                        </p:tav>
                                      </p:tavLst>
                                    </p:anim>
                                    <p:anim calcmode="lin" valueType="num">
                                      <p:cBhvr additive="base">
                                        <p:cTn id="19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6"/>
                                        </p:tgtEl>
                                        <p:attrNameLst>
                                          <p:attrName>style.visibility</p:attrName>
                                        </p:attrNameLst>
                                      </p:cBhvr>
                                      <p:to>
                                        <p:strVal val="visible"/>
                                      </p:to>
                                    </p:set>
                                    <p:anim calcmode="lin" valueType="num">
                                      <p:cBhvr additive="base">
                                        <p:cTn id="199" dur="500" fill="hold"/>
                                        <p:tgtEl>
                                          <p:spTgt spid="16"/>
                                        </p:tgtEl>
                                        <p:attrNameLst>
                                          <p:attrName>ppt_x</p:attrName>
                                        </p:attrNameLst>
                                      </p:cBhvr>
                                      <p:tavLst>
                                        <p:tav tm="0">
                                          <p:val>
                                            <p:strVal val="#ppt_x"/>
                                          </p:val>
                                        </p:tav>
                                        <p:tav tm="100000">
                                          <p:val>
                                            <p:strVal val="#ppt_x"/>
                                          </p:val>
                                        </p:tav>
                                      </p:tavLst>
                                    </p:anim>
                                    <p:anim calcmode="lin" valueType="num">
                                      <p:cBhvr additive="base">
                                        <p:cTn id="200" dur="500" fill="hold"/>
                                        <p:tgtEl>
                                          <p:spTgt spid="16"/>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2"/>
                                        </p:tgtEl>
                                        <p:attrNameLst>
                                          <p:attrName>style.visibility</p:attrName>
                                        </p:attrNameLst>
                                      </p:cBhvr>
                                      <p:to>
                                        <p:strVal val="visible"/>
                                      </p:to>
                                    </p:set>
                                    <p:anim calcmode="lin" valueType="num">
                                      <p:cBhvr additive="base">
                                        <p:cTn id="203" dur="500" fill="hold"/>
                                        <p:tgtEl>
                                          <p:spTgt spid="12"/>
                                        </p:tgtEl>
                                        <p:attrNameLst>
                                          <p:attrName>ppt_x</p:attrName>
                                        </p:attrNameLst>
                                      </p:cBhvr>
                                      <p:tavLst>
                                        <p:tav tm="0">
                                          <p:val>
                                            <p:strVal val="#ppt_x"/>
                                          </p:val>
                                        </p:tav>
                                        <p:tav tm="100000">
                                          <p:val>
                                            <p:strVal val="#ppt_x"/>
                                          </p:val>
                                        </p:tav>
                                      </p:tavLst>
                                    </p:anim>
                                    <p:anim calcmode="lin" valueType="num">
                                      <p:cBhvr additive="base">
                                        <p:cTn id="204" dur="500" fill="hold"/>
                                        <p:tgtEl>
                                          <p:spTgt spid="12"/>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3"/>
                                        </p:tgtEl>
                                        <p:attrNameLst>
                                          <p:attrName>style.visibility</p:attrName>
                                        </p:attrNameLst>
                                      </p:cBhvr>
                                      <p:to>
                                        <p:strVal val="visible"/>
                                      </p:to>
                                    </p:set>
                                    <p:anim calcmode="lin" valueType="num">
                                      <p:cBhvr additive="base">
                                        <p:cTn id="207" dur="500" fill="hold"/>
                                        <p:tgtEl>
                                          <p:spTgt spid="13"/>
                                        </p:tgtEl>
                                        <p:attrNameLst>
                                          <p:attrName>ppt_x</p:attrName>
                                        </p:attrNameLst>
                                      </p:cBhvr>
                                      <p:tavLst>
                                        <p:tav tm="0">
                                          <p:val>
                                            <p:strVal val="#ppt_x"/>
                                          </p:val>
                                        </p:tav>
                                        <p:tav tm="100000">
                                          <p:val>
                                            <p:strVal val="#ppt_x"/>
                                          </p:val>
                                        </p:tav>
                                      </p:tavLst>
                                    </p:anim>
                                    <p:anim calcmode="lin" valueType="num">
                                      <p:cBhvr additive="base">
                                        <p:cTn id="20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bldLvl="0" animBg="1"/>
      <p:bldP spid="129" grpId="0" bldLvl="0" animBg="1"/>
      <p:bldP spid="132" grpId="0" bldLvl="0" animBg="1"/>
      <p:bldP spid="135" grpId="0" bldLvl="0" animBg="1"/>
      <p:bldP spid="138" grpId="0" bldLvl="0" animBg="1"/>
      <p:bldP spid="141" grpId="0" bldLvl="0" animBg="1"/>
      <p:bldP spid="144" grpId="0" bldLvl="0" animBg="1"/>
      <p:bldP spid="147" grpId="0" bldLvl="0" animBg="1"/>
      <p:bldP spid="150" grpId="0" bldLvl="0" animBg="1"/>
      <p:bldP spid="153" grpId="0" bldLvl="0" animBg="1"/>
      <p:bldP spid="156" grpId="0" bldLvl="0" animBg="1"/>
      <p:bldP spid="159" grpId="0" bldLvl="0" animBg="1"/>
      <p:bldP spid="162" grpId="0" bldLvl="0" animBg="1"/>
      <p:bldP spid="165" grpId="0" bldLvl="0" animBg="1"/>
      <p:bldP spid="168" grpId="0" bldLvl="0" animBg="1"/>
      <p:bldP spid="171" grpId="0" bldLvl="0" animBg="1"/>
      <p:bldP spid="174" grpId="0" bldLvl="0" animBg="1"/>
      <p:bldP spid="177" grpId="0" bldLvl="0" animBg="1"/>
      <p:bldP spid="11" grpId="0"/>
      <p:bldP spid="14" grpId="0"/>
      <p:bldP spid="22" grpId="0"/>
      <p:bldP spid="27" grpId="0" bldLvl="0" animBg="1"/>
      <p:bldP spid="28"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2" grpId="0" bldLvl="0" animBg="1"/>
      <p:bldP spid="45" grpId="0" bldLvl="0" animBg="1"/>
      <p:bldP spid="48" grpId="0" bldLvl="0" animBg="1"/>
      <p:bldP spid="51" grpId="0" bldLvl="0" animBg="1"/>
      <p:bldP spid="54" grpId="0" bldLvl="0" animBg="1"/>
      <p:bldP spid="57" grpId="0" bldLvl="0" animBg="1"/>
      <p:bldP spid="63" grpId="0"/>
      <p:bldP spid="65" grpId="0" animBg="1"/>
      <p:bldP spid="67" grpId="0"/>
      <p:bldP spid="71" grpId="0" animBg="1"/>
      <p:bldP spid="70" grpId="0"/>
      <p:bldP spid="2" grpId="0"/>
      <p:bldP spid="3" grpId="0" animBg="1"/>
      <p:bldP spid="10" grpId="0"/>
      <p:bldP spid="7" grpId="0"/>
      <p:bldP spid="8" grpId="0"/>
      <p:bldP spid="16"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合并结果集语法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垂直</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6" name="文本框 5"/>
          <p:cNvSpPr txBox="1"/>
          <p:nvPr/>
        </p:nvSpPr>
        <p:spPr>
          <a:xfrm>
            <a:off x="554990" y="1057910"/>
            <a:ext cx="2787015" cy="3219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latin typeface="+mn-ea"/>
                <a:cs typeface="+mn-ea"/>
              </a:rPr>
              <a:t>union和union all语法实战</a:t>
            </a:r>
            <a:r>
              <a:rPr lang="en-US" altLang="zh-CN" sz="1500" b="1" dirty="0">
                <a:latin typeface="+mn-ea"/>
                <a:cs typeface="+mn-ea"/>
              </a:rPr>
              <a:t>:</a:t>
            </a:r>
            <a:endParaRPr kumimoji="0" lang="en-US" altLang="zh-CN" sz="1500" b="1" i="0" u="none" strike="noStrike" cap="none" normalizeH="0" baseline="0" dirty="0">
              <a:ln>
                <a:noFill/>
              </a:ln>
              <a:solidFill>
                <a:schemeClr val="tx1">
                  <a:lumMod val="85000"/>
                  <a:lumOff val="15000"/>
                </a:schemeClr>
              </a:solidFill>
              <a:effectLst/>
              <a:latin typeface="+mn-ea"/>
              <a:cs typeface="+mn-ea"/>
            </a:endParaRPr>
          </a:p>
        </p:txBody>
      </p:sp>
      <p:sp>
        <p:nvSpPr>
          <p:cNvPr id="18" name="矩形 17"/>
          <p:cNvSpPr/>
          <p:nvPr/>
        </p:nvSpPr>
        <p:spPr>
          <a:xfrm>
            <a:off x="805180" y="1438910"/>
            <a:ext cx="6908165" cy="49250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sz="1300" dirty="0">
                <a:solidFill>
                  <a:schemeClr val="tx1">
                    <a:lumMod val="85000"/>
                    <a:lumOff val="15000"/>
                  </a:schemeClr>
                </a:solidFill>
                <a:effectLst/>
                <a:latin typeface="+mn-ea"/>
                <a:cs typeface="+mn-ea"/>
              </a:rPr>
              <a:t># 数据准备</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CREATE TABLE a(</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aid INT,</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aname VARCHAR(10)</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a:t>
            </a:r>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CREATE TABLE b(</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bid INT,</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bname VARCHAR(10)</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a:t>
            </a:r>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INSERT INTO a VALUES(1,'aaaa'),(2,'bbbb'),(3,'cccc');</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INSERT INTO b VALUES(4,'aaaa'),(2,'bbbb'),(3,'cccc');</a:t>
            </a:r>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pPr algn="l">
              <a:buClrTx/>
              <a:buSzTx/>
              <a:buFontTx/>
            </a:pPr>
            <a:r>
              <a:rPr sz="1300" dirty="0">
                <a:solidFill>
                  <a:srgbClr val="FF0000"/>
                </a:solidFill>
                <a:effectLst/>
                <a:latin typeface="+mn-ea"/>
                <a:cs typeface="+mn-ea"/>
              </a:rPr>
              <a:t># 去重复合并</a:t>
            </a:r>
            <a:endParaRPr sz="1300" dirty="0">
              <a:solidFill>
                <a:srgbClr val="FF0000"/>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aid,aname FROM a </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UNION</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bid ,bname FROM b;</a:t>
            </a:r>
            <a:endParaRPr sz="1300" dirty="0">
              <a:solidFill>
                <a:schemeClr val="tx1">
                  <a:lumMod val="85000"/>
                  <a:lumOff val="15000"/>
                </a:schemeClr>
              </a:solidFill>
              <a:effectLst/>
              <a:latin typeface="+mn-ea"/>
              <a:cs typeface="+mn-ea"/>
            </a:endParaRPr>
          </a:p>
          <a:p>
            <a:pPr algn="l">
              <a:buClrTx/>
              <a:buSzTx/>
              <a:buFontTx/>
            </a:pPr>
            <a:endParaRPr sz="1300" dirty="0">
              <a:solidFill>
                <a:schemeClr val="tx1">
                  <a:lumMod val="85000"/>
                  <a:lumOff val="15000"/>
                </a:schemeClr>
              </a:solidFill>
              <a:effectLst/>
              <a:latin typeface="+mn-ea"/>
              <a:cs typeface="+mn-ea"/>
            </a:endParaRPr>
          </a:p>
          <a:p>
            <a:pPr algn="l">
              <a:buClrTx/>
              <a:buSzTx/>
              <a:buFontTx/>
            </a:pPr>
            <a:r>
              <a:rPr sz="1300" dirty="0">
                <a:solidFill>
                  <a:srgbClr val="FF0000"/>
                </a:solidFill>
                <a:effectLst/>
                <a:latin typeface="+mn-ea"/>
                <a:cs typeface="+mn-ea"/>
              </a:rPr>
              <a:t># 不去重复合并</a:t>
            </a:r>
            <a:endParaRPr sz="1300" dirty="0">
              <a:solidFill>
                <a:srgbClr val="FF0000"/>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aid,aname FROM a </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UNION ALL</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bid ,bname FROM b;</a:t>
            </a:r>
            <a:endParaRPr sz="1300" dirty="0">
              <a:solidFill>
                <a:schemeClr val="tx1">
                  <a:lumMod val="85000"/>
                  <a:lumOff val="15000"/>
                </a:schemeClr>
              </a:solidFill>
              <a:effectLst/>
              <a:latin typeface="+mn-ea"/>
              <a:cs typeface="+mn-ea"/>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sz="2800" dirty="0">
                <a:solidFill>
                  <a:srgbClr val="187663"/>
                </a:solidFill>
                <a:latin typeface="微软雅黑" panose="020B0503020204020204" pitchFamily="34" charset="-122"/>
                <a:ea typeface="微软雅黑" panose="020B0503020204020204" pitchFamily="34" charset="-122"/>
                <a:sym typeface="+mn-ea"/>
              </a:rPr>
              <a:t>(</a:t>
            </a:r>
            <a:r>
              <a:rPr lang="zh-CN" altLang="en-US" sz="2800" dirty="0">
                <a:solidFill>
                  <a:srgbClr val="187663"/>
                </a:solidFill>
                <a:latin typeface="微软雅黑" panose="020B0503020204020204" pitchFamily="34" charset="-122"/>
                <a:ea typeface="微软雅黑" panose="020B0503020204020204" pitchFamily="34" charset="-122"/>
                <a:sym typeface="+mn-ea"/>
              </a:rPr>
              <a:t>水平</a:t>
            </a:r>
            <a:r>
              <a:rPr lang="en-US" altLang="zh-CN" sz="2800" dirty="0">
                <a:solidFill>
                  <a:srgbClr val="187663"/>
                </a:solidFill>
                <a:latin typeface="微软雅黑" panose="020B0503020204020204" pitchFamily="34" charset="-122"/>
                <a:ea typeface="微软雅黑" panose="020B0503020204020204" pitchFamily="34" charset="-122"/>
                <a:sym typeface="+mn-ea"/>
              </a:rPr>
              <a:t>)</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05790" cy="92202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任意多边形: 形状 125"/>
          <p:cNvSpPr/>
          <p:nvPr>
            <p:custDataLst>
              <p:tags r:id="rId1"/>
            </p:custDataLst>
          </p:nvPr>
        </p:nvSpPr>
        <p:spPr>
          <a:xfrm>
            <a:off x="120711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29" name="任意多边形: 形状 128"/>
          <p:cNvSpPr/>
          <p:nvPr>
            <p:custDataLst>
              <p:tags r:id="rId2"/>
            </p:custDataLst>
          </p:nvPr>
        </p:nvSpPr>
        <p:spPr>
          <a:xfrm>
            <a:off x="162063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2" name="任意多边形: 形状 131"/>
          <p:cNvSpPr/>
          <p:nvPr>
            <p:custDataLst>
              <p:tags r:id="rId3"/>
            </p:custDataLst>
          </p:nvPr>
        </p:nvSpPr>
        <p:spPr>
          <a:xfrm>
            <a:off x="203415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5" name="任意多边形: 形状 134"/>
          <p:cNvSpPr/>
          <p:nvPr>
            <p:custDataLst>
              <p:tags r:id="rId4"/>
            </p:custDataLst>
          </p:nvPr>
        </p:nvSpPr>
        <p:spPr>
          <a:xfrm>
            <a:off x="120711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8" name="任意多边形: 形状 137"/>
          <p:cNvSpPr/>
          <p:nvPr>
            <p:custDataLst>
              <p:tags r:id="rId5"/>
            </p:custDataLst>
          </p:nvPr>
        </p:nvSpPr>
        <p:spPr>
          <a:xfrm>
            <a:off x="162063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1" name="任意多边形: 形状 140"/>
          <p:cNvSpPr/>
          <p:nvPr>
            <p:custDataLst>
              <p:tags r:id="rId6"/>
            </p:custDataLst>
          </p:nvPr>
        </p:nvSpPr>
        <p:spPr>
          <a:xfrm>
            <a:off x="203415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4" name="任意多边形: 形状 143"/>
          <p:cNvSpPr/>
          <p:nvPr>
            <p:custDataLst>
              <p:tags r:id="rId7"/>
            </p:custDataLst>
          </p:nvPr>
        </p:nvSpPr>
        <p:spPr>
          <a:xfrm>
            <a:off x="120711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7" name="任意多边形: 形状 146"/>
          <p:cNvSpPr/>
          <p:nvPr>
            <p:custDataLst>
              <p:tags r:id="rId8"/>
            </p:custDataLst>
          </p:nvPr>
        </p:nvSpPr>
        <p:spPr>
          <a:xfrm>
            <a:off x="162063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0" name="任意多边形: 形状 149"/>
          <p:cNvSpPr/>
          <p:nvPr>
            <p:custDataLst>
              <p:tags r:id="rId9"/>
            </p:custDataLst>
          </p:nvPr>
        </p:nvSpPr>
        <p:spPr>
          <a:xfrm>
            <a:off x="203415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3" name="任意多边形: 形状 152"/>
          <p:cNvSpPr/>
          <p:nvPr>
            <p:custDataLst>
              <p:tags r:id="rId10"/>
            </p:custDataLst>
          </p:nvPr>
        </p:nvSpPr>
        <p:spPr>
          <a:xfrm>
            <a:off x="121161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6" name="任意多边形: 形状 155"/>
          <p:cNvSpPr/>
          <p:nvPr>
            <p:custDataLst>
              <p:tags r:id="rId11"/>
            </p:custDataLst>
          </p:nvPr>
        </p:nvSpPr>
        <p:spPr>
          <a:xfrm>
            <a:off x="162513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9" name="任意多边形: 形状 158"/>
          <p:cNvSpPr/>
          <p:nvPr>
            <p:custDataLst>
              <p:tags r:id="rId12"/>
            </p:custDataLst>
          </p:nvPr>
        </p:nvSpPr>
        <p:spPr>
          <a:xfrm>
            <a:off x="203865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2" name="任意多边形: 形状 161"/>
          <p:cNvSpPr/>
          <p:nvPr>
            <p:custDataLst>
              <p:tags r:id="rId13"/>
            </p:custDataLst>
          </p:nvPr>
        </p:nvSpPr>
        <p:spPr>
          <a:xfrm>
            <a:off x="121161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5" name="任意多边形: 形状 164"/>
          <p:cNvSpPr/>
          <p:nvPr>
            <p:custDataLst>
              <p:tags r:id="rId14"/>
            </p:custDataLst>
          </p:nvPr>
        </p:nvSpPr>
        <p:spPr>
          <a:xfrm>
            <a:off x="162513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8" name="任意多边形: 形状 167"/>
          <p:cNvSpPr/>
          <p:nvPr>
            <p:custDataLst>
              <p:tags r:id="rId15"/>
            </p:custDataLst>
          </p:nvPr>
        </p:nvSpPr>
        <p:spPr>
          <a:xfrm>
            <a:off x="203865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1" name="任意多边形: 形状 170"/>
          <p:cNvSpPr/>
          <p:nvPr>
            <p:custDataLst>
              <p:tags r:id="rId16"/>
            </p:custDataLst>
          </p:nvPr>
        </p:nvSpPr>
        <p:spPr>
          <a:xfrm>
            <a:off x="121161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4" name="任意多边形: 形状 173"/>
          <p:cNvSpPr/>
          <p:nvPr>
            <p:custDataLst>
              <p:tags r:id="rId17"/>
            </p:custDataLst>
          </p:nvPr>
        </p:nvSpPr>
        <p:spPr>
          <a:xfrm>
            <a:off x="162513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7" name="任意多边形: 形状 176"/>
          <p:cNvSpPr/>
          <p:nvPr>
            <p:custDataLst>
              <p:tags r:id="rId18"/>
            </p:custDataLst>
          </p:nvPr>
        </p:nvSpPr>
        <p:spPr>
          <a:xfrm>
            <a:off x="203865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9" name="直接箭头连接符 8"/>
          <p:cNvCxnSpPr>
            <a:endCxn id="22" idx="1"/>
          </p:cNvCxnSpPr>
          <p:nvPr>
            <p:custDataLst>
              <p:tags r:id="rId19"/>
            </p:custDataLst>
          </p:nvPr>
        </p:nvCxnSpPr>
        <p:spPr>
          <a:xfrm>
            <a:off x="2641600" y="2310130"/>
            <a:ext cx="527685" cy="190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1" name="文本框 10"/>
          <p:cNvSpPr txBox="1"/>
          <p:nvPr>
            <p:custDataLst>
              <p:tags r:id="rId20"/>
            </p:custDataLst>
          </p:nvPr>
        </p:nvSpPr>
        <p:spPr>
          <a:xfrm>
            <a:off x="1624965" y="960755"/>
            <a:ext cx="448310" cy="266065"/>
          </a:xfrm>
          <a:prstGeom prst="rect">
            <a:avLst/>
          </a:prstGeom>
          <a:noFill/>
        </p:spPr>
        <p:txBody>
          <a:bodyPr wrap="square" rtlCol="0">
            <a:noAutofit/>
          </a:bodyPr>
          <a:p>
            <a:r>
              <a:rPr lang="zh-CN" altLang="en-US" sz="1100" dirty="0"/>
              <a:t>表</a:t>
            </a:r>
            <a:r>
              <a:rPr lang="en-US" altLang="zh-CN" sz="1100" dirty="0"/>
              <a:t>1</a:t>
            </a:r>
            <a:endParaRPr lang="en-US" altLang="zh-CN" sz="1100" dirty="0"/>
          </a:p>
        </p:txBody>
      </p:sp>
      <p:sp>
        <p:nvSpPr>
          <p:cNvPr id="14" name="文本框 13"/>
          <p:cNvSpPr txBox="1"/>
          <p:nvPr>
            <p:custDataLst>
              <p:tags r:id="rId21"/>
            </p:custDataLst>
          </p:nvPr>
        </p:nvSpPr>
        <p:spPr>
          <a:xfrm>
            <a:off x="1590040" y="3416300"/>
            <a:ext cx="448310" cy="266065"/>
          </a:xfrm>
          <a:prstGeom prst="rect">
            <a:avLst/>
          </a:prstGeom>
          <a:noFill/>
        </p:spPr>
        <p:txBody>
          <a:bodyPr wrap="square" rtlCol="0">
            <a:noAutofit/>
          </a:bodyPr>
          <a:p>
            <a:r>
              <a:rPr lang="zh-CN" altLang="en-US" sz="1100" dirty="0"/>
              <a:t>表</a:t>
            </a:r>
            <a:r>
              <a:rPr lang="en-US" altLang="zh-CN" sz="1100" dirty="0"/>
              <a:t>2</a:t>
            </a:r>
            <a:endParaRPr lang="en-US" altLang="zh-CN" sz="1100" dirty="0"/>
          </a:p>
        </p:txBody>
      </p:sp>
      <p:sp>
        <p:nvSpPr>
          <p:cNvPr id="22" name="文本框 21"/>
          <p:cNvSpPr txBox="1"/>
          <p:nvPr>
            <p:custDataLst>
              <p:tags r:id="rId22"/>
            </p:custDataLst>
          </p:nvPr>
        </p:nvSpPr>
        <p:spPr>
          <a:xfrm>
            <a:off x="3169285" y="2158365"/>
            <a:ext cx="1356360" cy="306705"/>
          </a:xfrm>
          <a:prstGeom prst="rect">
            <a:avLst/>
          </a:prstGeom>
          <a:noFill/>
        </p:spPr>
        <p:txBody>
          <a:bodyPr wrap="square" rtlCol="0" anchor="t">
            <a:spAutoFit/>
          </a:bodyPr>
          <a:p>
            <a:r>
              <a:rPr lang="zh-CN" altLang="en-US" sz="1400">
                <a:solidFill>
                  <a:schemeClr val="tx1">
                    <a:lumMod val="85000"/>
                    <a:lumOff val="15000"/>
                  </a:schemeClr>
                </a:solidFill>
                <a:sym typeface="+mn-ea"/>
              </a:rPr>
              <a:t>水平合并语法</a:t>
            </a:r>
            <a:endParaRPr lang="zh-CN" altLang="en-US" sz="1400">
              <a:solidFill>
                <a:schemeClr val="tx1">
                  <a:lumMod val="85000"/>
                  <a:lumOff val="15000"/>
                </a:schemeClr>
              </a:solidFill>
              <a:sym typeface="+mn-ea"/>
            </a:endParaRPr>
          </a:p>
        </p:txBody>
      </p:sp>
      <p:cxnSp>
        <p:nvCxnSpPr>
          <p:cNvPr id="60" name="直接箭头连接符 59"/>
          <p:cNvCxnSpPr/>
          <p:nvPr>
            <p:custDataLst>
              <p:tags r:id="rId23"/>
            </p:custDataLst>
          </p:nvPr>
        </p:nvCxnSpPr>
        <p:spPr>
          <a:xfrm>
            <a:off x="4462145" y="2306320"/>
            <a:ext cx="486410" cy="0"/>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63" name="文本框 62"/>
          <p:cNvSpPr txBox="1"/>
          <p:nvPr>
            <p:custDataLst>
              <p:tags r:id="rId24"/>
            </p:custDataLst>
          </p:nvPr>
        </p:nvSpPr>
        <p:spPr>
          <a:xfrm>
            <a:off x="800100" y="3849370"/>
            <a:ext cx="3320415" cy="337185"/>
          </a:xfrm>
          <a:prstGeom prst="rect">
            <a:avLst/>
          </a:prstGeom>
          <a:noFill/>
        </p:spPr>
        <p:txBody>
          <a:bodyPr wrap="square" rtlCol="0">
            <a:spAutoFit/>
          </a:bodyPr>
          <a:p>
            <a:r>
              <a:rPr lang="zh-CN" altLang="en-US" sz="1500" b="1" dirty="0">
                <a:latin typeface="+mn-ea"/>
                <a:cs typeface="+mn-ea"/>
              </a:rPr>
              <a:t>语法</a:t>
            </a:r>
            <a:r>
              <a:rPr lang="en-US" altLang="zh-CN" sz="1500" b="1" dirty="0">
                <a:latin typeface="+mn-ea"/>
                <a:cs typeface="+mn-ea"/>
              </a:rPr>
              <a:t>:</a:t>
            </a:r>
            <a:r>
              <a:rPr lang="en-US" altLang="zh-CN" sz="1600" b="1">
                <a:latin typeface="等线" panose="02010600030101010101" charset="-122"/>
                <a:ea typeface="等线" panose="02010600030101010101" charset="-122"/>
                <a:cs typeface="等线" panose="02010600030101010101" charset="-122"/>
              </a:rPr>
              <a:t> </a:t>
            </a:r>
            <a:endParaRPr lang="zh-CN" altLang="en-US" sz="1600">
              <a:latin typeface="等线" panose="02010600030101010101" charset="-122"/>
              <a:ea typeface="等线" panose="02010600030101010101" charset="-122"/>
              <a:cs typeface="等线" panose="02010600030101010101" charset="-122"/>
            </a:endParaRPr>
          </a:p>
        </p:txBody>
      </p:sp>
      <p:sp>
        <p:nvSpPr>
          <p:cNvPr id="65" name="矩形 64"/>
          <p:cNvSpPr/>
          <p:nvPr/>
        </p:nvSpPr>
        <p:spPr>
          <a:xfrm>
            <a:off x="1014095" y="4186555"/>
            <a:ext cx="4601845" cy="12585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内连接:</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 [ </a:t>
            </a:r>
            <a:r>
              <a:rPr lang="en-US" altLang="zh-CN" sz="1400">
                <a:solidFill>
                  <a:schemeClr val="accent2">
                    <a:lumMod val="75000"/>
                  </a:schemeClr>
                </a:solidFill>
                <a:latin typeface="+mn-ea"/>
                <a:cs typeface="+mn-ea"/>
                <a:sym typeface="+mn-ea"/>
              </a:rPr>
              <a:t>inner</a:t>
            </a:r>
            <a:r>
              <a:rPr lang="en-US" altLang="zh-CN" sz="1400">
                <a:solidFill>
                  <a:schemeClr val="tx1"/>
                </a:solidFill>
                <a:latin typeface="+mn-ea"/>
                <a:cs typeface="+mn-ea"/>
                <a:sym typeface="+mn-ea"/>
              </a:rPr>
              <a:t> ] </a:t>
            </a:r>
            <a:r>
              <a:rPr lang="en-US" altLang="zh-CN" sz="1400">
                <a:solidFill>
                  <a:schemeClr val="accent2">
                    <a:lumMod val="75000"/>
                  </a:schemeClr>
                </a:solidFill>
                <a:latin typeface="+mn-ea"/>
                <a:cs typeface="+mn-ea"/>
                <a:sym typeface="+mn-ea"/>
              </a:rPr>
              <a:t>join</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a:t>
            </a:r>
            <a:r>
              <a:rPr lang="en-US" altLang="zh-CN" sz="1400">
                <a:solidFill>
                  <a:schemeClr val="accent2">
                    <a:lumMod val="75000"/>
                  </a:schemeClr>
                </a:solidFill>
                <a:latin typeface="+mn-ea"/>
                <a:cs typeface="+mn-ea"/>
                <a:sym typeface="+mn-ea"/>
              </a:rPr>
              <a:t> on</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主</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外</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标准</a:t>
            </a:r>
            <a:r>
              <a:rPr lang="en-US" altLang="zh-CN" sz="1400">
                <a:solidFill>
                  <a:schemeClr val="tx1"/>
                </a:solidFill>
                <a:latin typeface="+mn-ea"/>
                <a:cs typeface="+mn-ea"/>
                <a:sym typeface="+mn-ea"/>
              </a:rPr>
              <a:t>)</a:t>
            </a:r>
            <a:endParaRPr lang="zh-CN" altLang="en-US"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 </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 </a:t>
            </a:r>
            <a:r>
              <a:rPr lang="en-US" altLang="zh-CN" sz="1400">
                <a:solidFill>
                  <a:schemeClr val="accent2">
                    <a:lumMod val="75000"/>
                  </a:schemeClr>
                </a:solidFill>
                <a:latin typeface="+mn-ea"/>
                <a:cs typeface="+mn-ea"/>
                <a:sym typeface="+mn-ea"/>
              </a:rPr>
              <a:t>where</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主</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a:t>
            </a:r>
            <a:r>
              <a:rPr lang="zh-CN" altLang="en-US" sz="1400">
                <a:solidFill>
                  <a:schemeClr val="tx1"/>
                </a:solidFill>
                <a:latin typeface="+mn-ea"/>
                <a:cs typeface="+mn-ea"/>
                <a:sym typeface="+mn-ea"/>
              </a:rPr>
              <a:t>外</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非标准</a:t>
            </a:r>
            <a:r>
              <a:rPr lang="en-US" altLang="zh-CN" sz="1400">
                <a:solidFill>
                  <a:schemeClr val="tx1"/>
                </a:solidFill>
                <a:latin typeface="+mn-ea"/>
                <a:cs typeface="+mn-ea"/>
                <a:sym typeface="+mn-ea"/>
              </a:rPr>
              <a:t>)</a:t>
            </a:r>
            <a:endParaRPr lang="zh-CN" altLang="en-US"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外连接:</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a:t>
            </a:r>
            <a:r>
              <a:rPr lang="en-US" altLang="zh-CN" sz="1400">
                <a:solidFill>
                  <a:schemeClr val="accent2">
                    <a:lumMod val="75000"/>
                  </a:schemeClr>
                </a:solidFill>
                <a:latin typeface="+mn-ea"/>
                <a:cs typeface="+mn-ea"/>
                <a:sym typeface="+mn-ea"/>
              </a:rPr>
              <a:t> left | right</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outer</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join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 </a:t>
            </a:r>
            <a:r>
              <a:rPr lang="en-US" altLang="zh-CN" sz="1400">
                <a:solidFill>
                  <a:schemeClr val="accent2">
                    <a:lumMod val="75000"/>
                  </a:schemeClr>
                </a:solidFill>
                <a:latin typeface="+mn-ea"/>
                <a:cs typeface="+mn-ea"/>
                <a:sym typeface="+mn-ea"/>
              </a:rPr>
              <a:t>on </a:t>
            </a:r>
            <a:r>
              <a:rPr lang="zh-CN" altLang="en-US" sz="1400">
                <a:solidFill>
                  <a:schemeClr val="tx1"/>
                </a:solidFill>
                <a:latin typeface="+mn-ea"/>
                <a:cs typeface="+mn-ea"/>
                <a:sym typeface="+mn-ea"/>
              </a:rPr>
              <a:t>主</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a:t>
            </a:r>
            <a:r>
              <a:rPr lang="zh-CN" altLang="en-US" sz="1400">
                <a:solidFill>
                  <a:schemeClr val="tx1"/>
                </a:solidFill>
                <a:latin typeface="+mn-ea"/>
                <a:cs typeface="+mn-ea"/>
                <a:sym typeface="+mn-ea"/>
              </a:rPr>
              <a:t>外</a:t>
            </a:r>
            <a:endParaRPr lang="zh-CN" altLang="en-US"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自然连接:</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 </a:t>
            </a:r>
            <a:r>
              <a:rPr lang="en-US" altLang="zh-CN" sz="1400">
                <a:solidFill>
                  <a:schemeClr val="accent2">
                    <a:lumMod val="75000"/>
                  </a:schemeClr>
                </a:solidFill>
                <a:latin typeface="+mn-ea"/>
                <a:cs typeface="+mn-ea"/>
                <a:sym typeface="+mn-ea"/>
              </a:rPr>
              <a:t>natural</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left </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right</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join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a:t>
            </a:r>
            <a:endParaRPr lang="en-US" altLang="zh-CN" sz="1400">
              <a:solidFill>
                <a:schemeClr val="tx1"/>
              </a:solidFill>
              <a:latin typeface="+mn-ea"/>
              <a:cs typeface="+mn-ea"/>
              <a:sym typeface="+mn-ea"/>
            </a:endParaRPr>
          </a:p>
        </p:txBody>
      </p:sp>
      <p:sp>
        <p:nvSpPr>
          <p:cNvPr id="67" name="文本框 66"/>
          <p:cNvSpPr txBox="1"/>
          <p:nvPr>
            <p:custDataLst>
              <p:tags r:id="rId25"/>
            </p:custDataLst>
          </p:nvPr>
        </p:nvSpPr>
        <p:spPr>
          <a:xfrm>
            <a:off x="5710493" y="3806662"/>
            <a:ext cx="4334837" cy="321945"/>
          </a:xfrm>
          <a:prstGeom prst="rect">
            <a:avLst/>
          </a:prstGeom>
          <a:noFill/>
        </p:spPr>
        <p:txBody>
          <a:bodyPr wrap="square" rtlCol="0">
            <a:spAutoFit/>
          </a:bodyPr>
          <a:p>
            <a:r>
              <a:rPr lang="zh-CN" altLang="en-US" sz="1500" b="1" dirty="0">
                <a:latin typeface="+mn-ea"/>
                <a:cs typeface="+mn-ea"/>
              </a:rPr>
              <a:t>细节</a:t>
            </a:r>
            <a:r>
              <a:rPr lang="en-US" altLang="zh-CN" sz="1500" b="1" dirty="0">
                <a:latin typeface="+mn-ea"/>
                <a:cs typeface="+mn-ea"/>
              </a:rPr>
              <a:t>:</a:t>
            </a:r>
            <a:endParaRPr lang="en-US" altLang="zh-CN" sz="1500" b="1" dirty="0">
              <a:latin typeface="+mn-ea"/>
              <a:cs typeface="+mn-ea"/>
            </a:endParaRPr>
          </a:p>
        </p:txBody>
      </p:sp>
      <p:sp>
        <p:nvSpPr>
          <p:cNvPr id="70" name="文本框 69"/>
          <p:cNvSpPr txBox="1"/>
          <p:nvPr/>
        </p:nvSpPr>
        <p:spPr>
          <a:xfrm>
            <a:off x="5969635" y="4152900"/>
            <a:ext cx="6096635" cy="1332865"/>
          </a:xfrm>
          <a:prstGeom prst="rect">
            <a:avLst/>
          </a:prstGeom>
          <a:noFill/>
        </p:spPr>
        <p:txBody>
          <a:bodyPr wrap="square" rtlCol="0">
            <a:noAutofit/>
          </a:bodyPr>
          <a:p>
            <a:pPr>
              <a:lnSpc>
                <a:spcPct val="150000"/>
              </a:lnSpc>
            </a:pPr>
            <a:r>
              <a:rPr lang="zh-CN" altLang="en-US" sz="1300" dirty="0">
                <a:latin typeface="+mn-ea"/>
                <a:cs typeface="+mn-ea"/>
              </a:rPr>
              <a:t>核心要求：水平连接是行和行数据连接</a:t>
            </a:r>
            <a:r>
              <a:rPr lang="en-US" altLang="zh-CN" sz="1300" dirty="0">
                <a:latin typeface="+mn-ea"/>
                <a:cs typeface="+mn-ea"/>
              </a:rPr>
              <a:t>,</a:t>
            </a:r>
            <a:r>
              <a:rPr lang="zh-CN" altLang="en-US" sz="1300" dirty="0">
                <a:latin typeface="+mn-ea"/>
                <a:cs typeface="+mn-ea"/>
              </a:rPr>
              <a:t>要求</a:t>
            </a:r>
            <a:r>
              <a:rPr lang="zh-CN" altLang="en-US" sz="1300" dirty="0">
                <a:highlight>
                  <a:srgbClr val="FFFF00"/>
                </a:highlight>
                <a:latin typeface="+mn-ea"/>
                <a:cs typeface="+mn-ea"/>
              </a:rPr>
              <a:t>两个表必须有关系</a:t>
            </a:r>
            <a:r>
              <a:rPr lang="en-US" altLang="zh-CN" sz="1300" dirty="0">
                <a:latin typeface="+mn-ea"/>
                <a:cs typeface="+mn-ea"/>
              </a:rPr>
              <a:t>(</a:t>
            </a:r>
            <a:r>
              <a:rPr lang="zh-CN" altLang="en-US" sz="1300" dirty="0">
                <a:latin typeface="+mn-ea"/>
                <a:cs typeface="+mn-ea"/>
              </a:rPr>
              <a:t>主外键</a:t>
            </a:r>
            <a:r>
              <a:rPr lang="en-US" altLang="zh-CN" sz="1300" dirty="0">
                <a:latin typeface="+mn-ea"/>
                <a:cs typeface="+mn-ea"/>
              </a:rPr>
              <a:t>)</a:t>
            </a:r>
            <a:endParaRPr lang="en-US" altLang="zh-CN" sz="1300" dirty="0">
              <a:latin typeface="+mn-ea"/>
              <a:cs typeface="+mn-ea"/>
            </a:endParaRPr>
          </a:p>
          <a:p>
            <a:pPr>
              <a:lnSpc>
                <a:spcPct val="150000"/>
              </a:lnSpc>
            </a:pPr>
            <a:r>
              <a:rPr lang="zh-CN" altLang="en-US" sz="1300" dirty="0">
                <a:latin typeface="+mn-ea"/>
                <a:cs typeface="+mn-ea"/>
              </a:rPr>
              <a:t>正确连接：为了正确的将行数据之间连接</a:t>
            </a:r>
            <a:r>
              <a:rPr lang="en-US" altLang="zh-CN" sz="1300" dirty="0">
                <a:latin typeface="+mn-ea"/>
                <a:cs typeface="+mn-ea"/>
              </a:rPr>
              <a:t>,</a:t>
            </a:r>
            <a:r>
              <a:rPr lang="zh-CN" altLang="en-US" sz="1300" dirty="0">
                <a:latin typeface="+mn-ea"/>
                <a:cs typeface="+mn-ea"/>
              </a:rPr>
              <a:t>水平连接需要额外</a:t>
            </a:r>
            <a:r>
              <a:rPr lang="zh-CN" altLang="en-US" sz="1300" dirty="0">
                <a:highlight>
                  <a:srgbClr val="FFFF00"/>
                </a:highlight>
                <a:latin typeface="+mn-ea"/>
                <a:cs typeface="+mn-ea"/>
              </a:rPr>
              <a:t>判定主外键相等</a:t>
            </a:r>
            <a:endParaRPr lang="en-US" altLang="zh-CN" sz="1300" dirty="0">
              <a:latin typeface="+mn-ea"/>
              <a:cs typeface="+mn-ea"/>
            </a:endParaRPr>
          </a:p>
          <a:p>
            <a:pPr>
              <a:lnSpc>
                <a:spcPct val="150000"/>
              </a:lnSpc>
            </a:pPr>
            <a:r>
              <a:rPr lang="zh-CN" altLang="en-US" sz="1300" dirty="0">
                <a:latin typeface="+mn-ea"/>
                <a:cs typeface="+mn-ea"/>
              </a:rPr>
              <a:t>拆表产物：因为关系型数据库特点</a:t>
            </a:r>
            <a:r>
              <a:rPr lang="en-US" altLang="zh-CN" sz="1300" dirty="0">
                <a:latin typeface="+mn-ea"/>
                <a:cs typeface="+mn-ea"/>
              </a:rPr>
              <a:t>,</a:t>
            </a:r>
            <a:r>
              <a:rPr lang="zh-CN" altLang="en-US" sz="1300" dirty="0">
                <a:latin typeface="+mn-ea"/>
                <a:cs typeface="+mn-ea"/>
              </a:rPr>
              <a:t>数据进行拆表存储</a:t>
            </a:r>
            <a:r>
              <a:rPr lang="en-US" altLang="zh-CN" sz="1300" dirty="0">
                <a:latin typeface="+mn-ea"/>
                <a:cs typeface="+mn-ea"/>
              </a:rPr>
              <a:t>,</a:t>
            </a:r>
            <a:r>
              <a:rPr lang="zh-CN" altLang="en-US" sz="1300" dirty="0">
                <a:latin typeface="+mn-ea"/>
                <a:cs typeface="+mn-ea"/>
              </a:rPr>
              <a:t>所以</a:t>
            </a:r>
            <a:r>
              <a:rPr lang="zh-CN" altLang="en-US" sz="1300" dirty="0">
                <a:highlight>
                  <a:srgbClr val="FFFF00"/>
                </a:highlight>
                <a:latin typeface="+mn-ea"/>
                <a:cs typeface="+mn-ea"/>
              </a:rPr>
              <a:t>水平连接语法非常重要</a:t>
            </a:r>
            <a:endParaRPr lang="zh-CN" altLang="en-US" sz="1300" dirty="0">
              <a:latin typeface="+mn-ea"/>
              <a:cs typeface="+mn-ea"/>
            </a:endParaRPr>
          </a:p>
          <a:p>
            <a:pPr>
              <a:lnSpc>
                <a:spcPct val="150000"/>
              </a:lnSpc>
            </a:pPr>
            <a:r>
              <a:rPr lang="zh-CN" altLang="en-US" sz="1300" dirty="0">
                <a:latin typeface="+mn-ea"/>
                <a:cs typeface="+mn-ea"/>
                <a:sym typeface="+mn-ea"/>
              </a:rPr>
              <a:t>语法理解：别看水平连接有多种语法</a:t>
            </a:r>
            <a:r>
              <a:rPr lang="en-US" altLang="zh-CN" sz="1300" dirty="0">
                <a:latin typeface="+mn-ea"/>
                <a:cs typeface="+mn-ea"/>
                <a:sym typeface="+mn-ea"/>
              </a:rPr>
              <a:t>,</a:t>
            </a:r>
            <a:r>
              <a:rPr lang="zh-CN" altLang="en-US" sz="1300" dirty="0">
                <a:latin typeface="+mn-ea"/>
                <a:cs typeface="+mn-ea"/>
                <a:sym typeface="+mn-ea"/>
              </a:rPr>
              <a:t>但是基本大同小异</a:t>
            </a:r>
            <a:r>
              <a:rPr lang="en-US" altLang="zh-CN" sz="1300" dirty="0">
                <a:latin typeface="+mn-ea"/>
                <a:cs typeface="+mn-ea"/>
                <a:sym typeface="+mn-ea"/>
              </a:rPr>
              <a:t>,</a:t>
            </a:r>
            <a:r>
              <a:rPr lang="zh-CN" altLang="en-US" sz="1300" dirty="0">
                <a:latin typeface="+mn-ea"/>
                <a:cs typeface="+mn-ea"/>
                <a:sym typeface="+mn-ea"/>
              </a:rPr>
              <a:t>只要理解</a:t>
            </a:r>
            <a:r>
              <a:rPr lang="zh-CN" altLang="en-US" sz="1300" dirty="0">
                <a:highlight>
                  <a:srgbClr val="FFFF00"/>
                </a:highlight>
                <a:latin typeface="+mn-ea"/>
                <a:cs typeface="+mn-ea"/>
                <a:sym typeface="+mn-ea"/>
              </a:rPr>
              <a:t>内外</a:t>
            </a:r>
            <a:r>
              <a:rPr lang="zh-CN" altLang="en-US" sz="1300" dirty="0">
                <a:latin typeface="+mn-ea"/>
                <a:cs typeface="+mn-ea"/>
                <a:sym typeface="+mn-ea"/>
              </a:rPr>
              <a:t>区别即可</a:t>
            </a:r>
            <a:endParaRPr lang="zh-CN" altLang="en-US" sz="1300" dirty="0">
              <a:latin typeface="+mn-ea"/>
              <a:cs typeface="+mn-ea"/>
              <a:sym typeface="+mn-ea"/>
            </a:endParaRPr>
          </a:p>
        </p:txBody>
      </p:sp>
      <p:sp>
        <p:nvSpPr>
          <p:cNvPr id="71" name="圆角矩形 30"/>
          <p:cNvSpPr/>
          <p:nvPr/>
        </p:nvSpPr>
        <p:spPr>
          <a:xfrm>
            <a:off x="5969635" y="4127500"/>
            <a:ext cx="6023610" cy="135763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75" name="任意多边形: 形状 125"/>
          <p:cNvSpPr/>
          <p:nvPr/>
        </p:nvSpPr>
        <p:spPr>
          <a:xfrm>
            <a:off x="5062220" y="1833245"/>
            <a:ext cx="413385" cy="29083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6" name="任意多边形: 形状 128"/>
          <p:cNvSpPr/>
          <p:nvPr/>
        </p:nvSpPr>
        <p:spPr>
          <a:xfrm>
            <a:off x="5475605" y="1833245"/>
            <a:ext cx="413385" cy="29083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7" name="任意多边形: 形状 131"/>
          <p:cNvSpPr/>
          <p:nvPr/>
        </p:nvSpPr>
        <p:spPr>
          <a:xfrm>
            <a:off x="5888990" y="1833245"/>
            <a:ext cx="413385" cy="29083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8" name="任意多边形: 形状 134"/>
          <p:cNvSpPr/>
          <p:nvPr/>
        </p:nvSpPr>
        <p:spPr>
          <a:xfrm>
            <a:off x="5062200" y="2124106"/>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9" name="任意多边形: 形状 137"/>
          <p:cNvSpPr/>
          <p:nvPr/>
        </p:nvSpPr>
        <p:spPr>
          <a:xfrm>
            <a:off x="5475720" y="2124106"/>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0" name="任意多边形: 形状 140"/>
          <p:cNvSpPr/>
          <p:nvPr/>
        </p:nvSpPr>
        <p:spPr>
          <a:xfrm>
            <a:off x="5889240" y="2124106"/>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1" name="任意多边形: 形状 143"/>
          <p:cNvSpPr/>
          <p:nvPr/>
        </p:nvSpPr>
        <p:spPr>
          <a:xfrm>
            <a:off x="5062200" y="241260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2" name="任意多边形: 形状 146"/>
          <p:cNvSpPr/>
          <p:nvPr/>
        </p:nvSpPr>
        <p:spPr>
          <a:xfrm>
            <a:off x="5475720" y="241260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3" name="任意多边形: 形状 149"/>
          <p:cNvSpPr/>
          <p:nvPr/>
        </p:nvSpPr>
        <p:spPr>
          <a:xfrm>
            <a:off x="5889240" y="241260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4" name="任意多边形: 形状 152"/>
          <p:cNvSpPr/>
          <p:nvPr/>
        </p:nvSpPr>
        <p:spPr>
          <a:xfrm>
            <a:off x="6312535" y="1834515"/>
            <a:ext cx="413385" cy="28702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5" name="任意多边形: 形状 155"/>
          <p:cNvSpPr/>
          <p:nvPr/>
        </p:nvSpPr>
        <p:spPr>
          <a:xfrm>
            <a:off x="6725920" y="1833880"/>
            <a:ext cx="413385" cy="28702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6" name="任意多边形: 形状 158"/>
          <p:cNvSpPr/>
          <p:nvPr/>
        </p:nvSpPr>
        <p:spPr>
          <a:xfrm>
            <a:off x="7139305" y="1835150"/>
            <a:ext cx="409575" cy="28702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7" name="任意多边形: 形状 161"/>
          <p:cNvSpPr/>
          <p:nvPr/>
        </p:nvSpPr>
        <p:spPr>
          <a:xfrm>
            <a:off x="6312574" y="212079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6" name="任意多边形: 形状 164"/>
          <p:cNvSpPr/>
          <p:nvPr/>
        </p:nvSpPr>
        <p:spPr>
          <a:xfrm>
            <a:off x="6726094" y="212079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7" name="任意多边形: 形状 167"/>
          <p:cNvSpPr/>
          <p:nvPr/>
        </p:nvSpPr>
        <p:spPr>
          <a:xfrm>
            <a:off x="7139305" y="212090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8" name="任意多边形: 形状 170"/>
          <p:cNvSpPr/>
          <p:nvPr/>
        </p:nvSpPr>
        <p:spPr>
          <a:xfrm>
            <a:off x="6312535" y="2409190"/>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9" name="任意多边形: 形状 173"/>
          <p:cNvSpPr/>
          <p:nvPr/>
        </p:nvSpPr>
        <p:spPr>
          <a:xfrm>
            <a:off x="6725920" y="2409190"/>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0" name="任意多边形: 形状 176"/>
          <p:cNvSpPr/>
          <p:nvPr/>
        </p:nvSpPr>
        <p:spPr>
          <a:xfrm>
            <a:off x="7139305" y="2409190"/>
            <a:ext cx="40957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2" name="标题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连接语法</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126"/>
                                        </p:tgtEl>
                                        <p:attrNameLst>
                                          <p:attrName>style.visibility</p:attrName>
                                        </p:attrNameLst>
                                      </p:cBhvr>
                                      <p:to>
                                        <p:strVal val="visible"/>
                                      </p:to>
                                    </p:set>
                                    <p:animEffect transition="in" filter="box(in)">
                                      <p:cBhvr>
                                        <p:cTn id="7" dur="500"/>
                                        <p:tgtEl>
                                          <p:spTgt spid="126"/>
                                        </p:tgtEl>
                                      </p:cBhvr>
                                    </p:animEffect>
                                  </p:childTnLst>
                                </p:cTn>
                              </p:par>
                              <p:par>
                                <p:cTn id="8" presetID="4" presetClass="entr" presetSubtype="16" fill="hold" grpId="0" nodeType="withEffect">
                                  <p:stCondLst>
                                    <p:cond delay="0"/>
                                  </p:stCondLst>
                                  <p:childTnLst>
                                    <p:set>
                                      <p:cBhvr>
                                        <p:cTn id="9" dur="500" fill="hold">
                                          <p:stCondLst>
                                            <p:cond delay="0"/>
                                          </p:stCondLst>
                                        </p:cTn>
                                        <p:tgtEl>
                                          <p:spTgt spid="129"/>
                                        </p:tgtEl>
                                        <p:attrNameLst>
                                          <p:attrName>style.visibility</p:attrName>
                                        </p:attrNameLst>
                                      </p:cBhvr>
                                      <p:to>
                                        <p:strVal val="visible"/>
                                      </p:to>
                                    </p:set>
                                    <p:animEffect transition="in" filter="box(in)">
                                      <p:cBhvr>
                                        <p:cTn id="10" dur="500"/>
                                        <p:tgtEl>
                                          <p:spTgt spid="129"/>
                                        </p:tgtEl>
                                      </p:cBhvr>
                                    </p:animEffect>
                                  </p:childTnLst>
                                </p:cTn>
                              </p:par>
                              <p:par>
                                <p:cTn id="11" presetID="4" presetClass="entr" presetSubtype="16" fill="hold" grpId="0" nodeType="withEffect">
                                  <p:stCondLst>
                                    <p:cond delay="0"/>
                                  </p:stCondLst>
                                  <p:childTnLst>
                                    <p:set>
                                      <p:cBhvr>
                                        <p:cTn id="12" dur="500" fill="hold">
                                          <p:stCondLst>
                                            <p:cond delay="0"/>
                                          </p:stCondLst>
                                        </p:cTn>
                                        <p:tgtEl>
                                          <p:spTgt spid="132"/>
                                        </p:tgtEl>
                                        <p:attrNameLst>
                                          <p:attrName>style.visibility</p:attrName>
                                        </p:attrNameLst>
                                      </p:cBhvr>
                                      <p:to>
                                        <p:strVal val="visible"/>
                                      </p:to>
                                    </p:set>
                                    <p:animEffect transition="in" filter="box(in)">
                                      <p:cBhvr>
                                        <p:cTn id="13" dur="500"/>
                                        <p:tgtEl>
                                          <p:spTgt spid="132"/>
                                        </p:tgtEl>
                                      </p:cBhvr>
                                    </p:animEffect>
                                  </p:childTnLst>
                                </p:cTn>
                              </p:par>
                              <p:par>
                                <p:cTn id="14" presetID="4" presetClass="entr" presetSubtype="16" fill="hold" grpId="0" nodeType="withEffect">
                                  <p:stCondLst>
                                    <p:cond delay="0"/>
                                  </p:stCondLst>
                                  <p:childTnLst>
                                    <p:set>
                                      <p:cBhvr>
                                        <p:cTn id="15" dur="500" fill="hold">
                                          <p:stCondLst>
                                            <p:cond delay="0"/>
                                          </p:stCondLst>
                                        </p:cTn>
                                        <p:tgtEl>
                                          <p:spTgt spid="135"/>
                                        </p:tgtEl>
                                        <p:attrNameLst>
                                          <p:attrName>style.visibility</p:attrName>
                                        </p:attrNameLst>
                                      </p:cBhvr>
                                      <p:to>
                                        <p:strVal val="visible"/>
                                      </p:to>
                                    </p:set>
                                    <p:animEffect transition="in" filter="box(in)">
                                      <p:cBhvr>
                                        <p:cTn id="16" dur="500"/>
                                        <p:tgtEl>
                                          <p:spTgt spid="135"/>
                                        </p:tgtEl>
                                      </p:cBhvr>
                                    </p:animEffect>
                                  </p:childTnLst>
                                </p:cTn>
                              </p:par>
                              <p:par>
                                <p:cTn id="17" presetID="4" presetClass="entr" presetSubtype="16" fill="hold" grpId="0" nodeType="withEffect">
                                  <p:stCondLst>
                                    <p:cond delay="0"/>
                                  </p:stCondLst>
                                  <p:childTnLst>
                                    <p:set>
                                      <p:cBhvr>
                                        <p:cTn id="18" dur="500" fill="hold">
                                          <p:stCondLst>
                                            <p:cond delay="0"/>
                                          </p:stCondLst>
                                        </p:cTn>
                                        <p:tgtEl>
                                          <p:spTgt spid="138"/>
                                        </p:tgtEl>
                                        <p:attrNameLst>
                                          <p:attrName>style.visibility</p:attrName>
                                        </p:attrNameLst>
                                      </p:cBhvr>
                                      <p:to>
                                        <p:strVal val="visible"/>
                                      </p:to>
                                    </p:set>
                                    <p:animEffect transition="in" filter="box(in)">
                                      <p:cBhvr>
                                        <p:cTn id="19" dur="500"/>
                                        <p:tgtEl>
                                          <p:spTgt spid="138"/>
                                        </p:tgtEl>
                                      </p:cBhvr>
                                    </p:animEffect>
                                  </p:childTnLst>
                                </p:cTn>
                              </p:par>
                              <p:par>
                                <p:cTn id="20" presetID="4" presetClass="entr" presetSubtype="16" fill="hold" grpId="0" nodeType="withEffect">
                                  <p:stCondLst>
                                    <p:cond delay="0"/>
                                  </p:stCondLst>
                                  <p:childTnLst>
                                    <p:set>
                                      <p:cBhvr>
                                        <p:cTn id="21" dur="500" fill="hold">
                                          <p:stCondLst>
                                            <p:cond delay="0"/>
                                          </p:stCondLst>
                                        </p:cTn>
                                        <p:tgtEl>
                                          <p:spTgt spid="141"/>
                                        </p:tgtEl>
                                        <p:attrNameLst>
                                          <p:attrName>style.visibility</p:attrName>
                                        </p:attrNameLst>
                                      </p:cBhvr>
                                      <p:to>
                                        <p:strVal val="visible"/>
                                      </p:to>
                                    </p:set>
                                    <p:animEffect transition="in" filter="box(in)">
                                      <p:cBhvr>
                                        <p:cTn id="22" dur="500"/>
                                        <p:tgtEl>
                                          <p:spTgt spid="141"/>
                                        </p:tgtEl>
                                      </p:cBhvr>
                                    </p:animEffect>
                                  </p:childTnLst>
                                </p:cTn>
                              </p:par>
                              <p:par>
                                <p:cTn id="23" presetID="4" presetClass="entr" presetSubtype="16" fill="hold" grpId="0" nodeType="withEffect">
                                  <p:stCondLst>
                                    <p:cond delay="0"/>
                                  </p:stCondLst>
                                  <p:childTnLst>
                                    <p:set>
                                      <p:cBhvr>
                                        <p:cTn id="24" dur="500" fill="hold">
                                          <p:stCondLst>
                                            <p:cond delay="0"/>
                                          </p:stCondLst>
                                        </p:cTn>
                                        <p:tgtEl>
                                          <p:spTgt spid="144"/>
                                        </p:tgtEl>
                                        <p:attrNameLst>
                                          <p:attrName>style.visibility</p:attrName>
                                        </p:attrNameLst>
                                      </p:cBhvr>
                                      <p:to>
                                        <p:strVal val="visible"/>
                                      </p:to>
                                    </p:set>
                                    <p:animEffect transition="in" filter="box(in)">
                                      <p:cBhvr>
                                        <p:cTn id="25" dur="500"/>
                                        <p:tgtEl>
                                          <p:spTgt spid="144"/>
                                        </p:tgtEl>
                                      </p:cBhvr>
                                    </p:animEffect>
                                  </p:childTnLst>
                                </p:cTn>
                              </p:par>
                              <p:par>
                                <p:cTn id="26" presetID="4" presetClass="entr" presetSubtype="16" fill="hold" grpId="0" nodeType="withEffect">
                                  <p:stCondLst>
                                    <p:cond delay="0"/>
                                  </p:stCondLst>
                                  <p:childTnLst>
                                    <p:set>
                                      <p:cBhvr>
                                        <p:cTn id="27" dur="500" fill="hold">
                                          <p:stCondLst>
                                            <p:cond delay="0"/>
                                          </p:stCondLst>
                                        </p:cTn>
                                        <p:tgtEl>
                                          <p:spTgt spid="147"/>
                                        </p:tgtEl>
                                        <p:attrNameLst>
                                          <p:attrName>style.visibility</p:attrName>
                                        </p:attrNameLst>
                                      </p:cBhvr>
                                      <p:to>
                                        <p:strVal val="visible"/>
                                      </p:to>
                                    </p:set>
                                    <p:animEffect transition="in" filter="box(in)">
                                      <p:cBhvr>
                                        <p:cTn id="28" dur="500"/>
                                        <p:tgtEl>
                                          <p:spTgt spid="147"/>
                                        </p:tgtEl>
                                      </p:cBhvr>
                                    </p:animEffect>
                                  </p:childTnLst>
                                </p:cTn>
                              </p:par>
                              <p:par>
                                <p:cTn id="29" presetID="4" presetClass="entr" presetSubtype="16" fill="hold" grpId="0" nodeType="withEffect">
                                  <p:stCondLst>
                                    <p:cond delay="0"/>
                                  </p:stCondLst>
                                  <p:childTnLst>
                                    <p:set>
                                      <p:cBhvr>
                                        <p:cTn id="30" dur="500" fill="hold">
                                          <p:stCondLst>
                                            <p:cond delay="0"/>
                                          </p:stCondLst>
                                        </p:cTn>
                                        <p:tgtEl>
                                          <p:spTgt spid="150"/>
                                        </p:tgtEl>
                                        <p:attrNameLst>
                                          <p:attrName>style.visibility</p:attrName>
                                        </p:attrNameLst>
                                      </p:cBhvr>
                                      <p:to>
                                        <p:strVal val="visible"/>
                                      </p:to>
                                    </p:set>
                                    <p:animEffect transition="in" filter="box(in)">
                                      <p:cBhvr>
                                        <p:cTn id="31" dur="500"/>
                                        <p:tgtEl>
                                          <p:spTgt spid="150"/>
                                        </p:tgtEl>
                                      </p:cBhvr>
                                    </p:animEffect>
                                  </p:childTnLst>
                                </p:cTn>
                              </p:par>
                              <p:par>
                                <p:cTn id="32" presetID="4" presetClass="entr" presetSubtype="16" fill="hold" grpId="0" nodeType="withEffect">
                                  <p:stCondLst>
                                    <p:cond delay="0"/>
                                  </p:stCondLst>
                                  <p:childTnLst>
                                    <p:set>
                                      <p:cBhvr>
                                        <p:cTn id="33" dur="500" fill="hold">
                                          <p:stCondLst>
                                            <p:cond delay="0"/>
                                          </p:stCondLst>
                                        </p:cTn>
                                        <p:tgtEl>
                                          <p:spTgt spid="153"/>
                                        </p:tgtEl>
                                        <p:attrNameLst>
                                          <p:attrName>style.visibility</p:attrName>
                                        </p:attrNameLst>
                                      </p:cBhvr>
                                      <p:to>
                                        <p:strVal val="visible"/>
                                      </p:to>
                                    </p:set>
                                    <p:animEffect transition="in" filter="box(in)">
                                      <p:cBhvr>
                                        <p:cTn id="34" dur="500"/>
                                        <p:tgtEl>
                                          <p:spTgt spid="153"/>
                                        </p:tgtEl>
                                      </p:cBhvr>
                                    </p:animEffect>
                                  </p:childTnLst>
                                </p:cTn>
                              </p:par>
                              <p:par>
                                <p:cTn id="35" presetID="4" presetClass="entr" presetSubtype="16" fill="hold" grpId="0" nodeType="withEffect">
                                  <p:stCondLst>
                                    <p:cond delay="0"/>
                                  </p:stCondLst>
                                  <p:childTnLst>
                                    <p:set>
                                      <p:cBhvr>
                                        <p:cTn id="36" dur="500" fill="hold">
                                          <p:stCondLst>
                                            <p:cond delay="0"/>
                                          </p:stCondLst>
                                        </p:cTn>
                                        <p:tgtEl>
                                          <p:spTgt spid="156"/>
                                        </p:tgtEl>
                                        <p:attrNameLst>
                                          <p:attrName>style.visibility</p:attrName>
                                        </p:attrNameLst>
                                      </p:cBhvr>
                                      <p:to>
                                        <p:strVal val="visible"/>
                                      </p:to>
                                    </p:set>
                                    <p:animEffect transition="in" filter="box(in)">
                                      <p:cBhvr>
                                        <p:cTn id="37" dur="500"/>
                                        <p:tgtEl>
                                          <p:spTgt spid="156"/>
                                        </p:tgtEl>
                                      </p:cBhvr>
                                    </p:animEffect>
                                  </p:childTnLst>
                                </p:cTn>
                              </p:par>
                              <p:par>
                                <p:cTn id="38" presetID="4" presetClass="entr" presetSubtype="16" fill="hold" grpId="0" nodeType="withEffect">
                                  <p:stCondLst>
                                    <p:cond delay="0"/>
                                  </p:stCondLst>
                                  <p:childTnLst>
                                    <p:set>
                                      <p:cBhvr>
                                        <p:cTn id="39" dur="500" fill="hold">
                                          <p:stCondLst>
                                            <p:cond delay="0"/>
                                          </p:stCondLst>
                                        </p:cTn>
                                        <p:tgtEl>
                                          <p:spTgt spid="159"/>
                                        </p:tgtEl>
                                        <p:attrNameLst>
                                          <p:attrName>style.visibility</p:attrName>
                                        </p:attrNameLst>
                                      </p:cBhvr>
                                      <p:to>
                                        <p:strVal val="visible"/>
                                      </p:to>
                                    </p:set>
                                    <p:animEffect transition="in" filter="box(in)">
                                      <p:cBhvr>
                                        <p:cTn id="40" dur="500"/>
                                        <p:tgtEl>
                                          <p:spTgt spid="159"/>
                                        </p:tgtEl>
                                      </p:cBhvr>
                                    </p:animEffect>
                                  </p:childTnLst>
                                </p:cTn>
                              </p:par>
                              <p:par>
                                <p:cTn id="41" presetID="4" presetClass="entr" presetSubtype="16" fill="hold" grpId="0" nodeType="withEffect">
                                  <p:stCondLst>
                                    <p:cond delay="0"/>
                                  </p:stCondLst>
                                  <p:childTnLst>
                                    <p:set>
                                      <p:cBhvr>
                                        <p:cTn id="42" dur="500" fill="hold">
                                          <p:stCondLst>
                                            <p:cond delay="0"/>
                                          </p:stCondLst>
                                        </p:cTn>
                                        <p:tgtEl>
                                          <p:spTgt spid="162"/>
                                        </p:tgtEl>
                                        <p:attrNameLst>
                                          <p:attrName>style.visibility</p:attrName>
                                        </p:attrNameLst>
                                      </p:cBhvr>
                                      <p:to>
                                        <p:strVal val="visible"/>
                                      </p:to>
                                    </p:set>
                                    <p:animEffect transition="in" filter="box(in)">
                                      <p:cBhvr>
                                        <p:cTn id="43" dur="500"/>
                                        <p:tgtEl>
                                          <p:spTgt spid="162"/>
                                        </p:tgtEl>
                                      </p:cBhvr>
                                    </p:animEffect>
                                  </p:childTnLst>
                                </p:cTn>
                              </p:par>
                              <p:par>
                                <p:cTn id="44" presetID="4" presetClass="entr" presetSubtype="16" fill="hold" grpId="0" nodeType="withEffect">
                                  <p:stCondLst>
                                    <p:cond delay="0"/>
                                  </p:stCondLst>
                                  <p:childTnLst>
                                    <p:set>
                                      <p:cBhvr>
                                        <p:cTn id="45" dur="500" fill="hold">
                                          <p:stCondLst>
                                            <p:cond delay="0"/>
                                          </p:stCondLst>
                                        </p:cTn>
                                        <p:tgtEl>
                                          <p:spTgt spid="165"/>
                                        </p:tgtEl>
                                        <p:attrNameLst>
                                          <p:attrName>style.visibility</p:attrName>
                                        </p:attrNameLst>
                                      </p:cBhvr>
                                      <p:to>
                                        <p:strVal val="visible"/>
                                      </p:to>
                                    </p:set>
                                    <p:animEffect transition="in" filter="box(in)">
                                      <p:cBhvr>
                                        <p:cTn id="46" dur="500"/>
                                        <p:tgtEl>
                                          <p:spTgt spid="165"/>
                                        </p:tgtEl>
                                      </p:cBhvr>
                                    </p:animEffect>
                                  </p:childTnLst>
                                </p:cTn>
                              </p:par>
                              <p:par>
                                <p:cTn id="47" presetID="4" presetClass="entr" presetSubtype="16" fill="hold" grpId="0" nodeType="withEffect">
                                  <p:stCondLst>
                                    <p:cond delay="0"/>
                                  </p:stCondLst>
                                  <p:childTnLst>
                                    <p:set>
                                      <p:cBhvr>
                                        <p:cTn id="48" dur="500" fill="hold">
                                          <p:stCondLst>
                                            <p:cond delay="0"/>
                                          </p:stCondLst>
                                        </p:cTn>
                                        <p:tgtEl>
                                          <p:spTgt spid="168"/>
                                        </p:tgtEl>
                                        <p:attrNameLst>
                                          <p:attrName>style.visibility</p:attrName>
                                        </p:attrNameLst>
                                      </p:cBhvr>
                                      <p:to>
                                        <p:strVal val="visible"/>
                                      </p:to>
                                    </p:set>
                                    <p:animEffect transition="in" filter="box(in)">
                                      <p:cBhvr>
                                        <p:cTn id="49" dur="500"/>
                                        <p:tgtEl>
                                          <p:spTgt spid="168"/>
                                        </p:tgtEl>
                                      </p:cBhvr>
                                    </p:animEffect>
                                  </p:childTnLst>
                                </p:cTn>
                              </p:par>
                              <p:par>
                                <p:cTn id="50" presetID="4" presetClass="entr" presetSubtype="16" fill="hold" grpId="0" nodeType="withEffect">
                                  <p:stCondLst>
                                    <p:cond delay="0"/>
                                  </p:stCondLst>
                                  <p:childTnLst>
                                    <p:set>
                                      <p:cBhvr>
                                        <p:cTn id="51" dur="500" fill="hold">
                                          <p:stCondLst>
                                            <p:cond delay="0"/>
                                          </p:stCondLst>
                                        </p:cTn>
                                        <p:tgtEl>
                                          <p:spTgt spid="171"/>
                                        </p:tgtEl>
                                        <p:attrNameLst>
                                          <p:attrName>style.visibility</p:attrName>
                                        </p:attrNameLst>
                                      </p:cBhvr>
                                      <p:to>
                                        <p:strVal val="visible"/>
                                      </p:to>
                                    </p:set>
                                    <p:animEffect transition="in" filter="box(in)">
                                      <p:cBhvr>
                                        <p:cTn id="52" dur="500"/>
                                        <p:tgtEl>
                                          <p:spTgt spid="171"/>
                                        </p:tgtEl>
                                      </p:cBhvr>
                                    </p:animEffect>
                                  </p:childTnLst>
                                </p:cTn>
                              </p:par>
                              <p:par>
                                <p:cTn id="53" presetID="4" presetClass="entr" presetSubtype="16" fill="hold" grpId="0" nodeType="withEffect">
                                  <p:stCondLst>
                                    <p:cond delay="0"/>
                                  </p:stCondLst>
                                  <p:childTnLst>
                                    <p:set>
                                      <p:cBhvr>
                                        <p:cTn id="54" dur="500" fill="hold">
                                          <p:stCondLst>
                                            <p:cond delay="0"/>
                                          </p:stCondLst>
                                        </p:cTn>
                                        <p:tgtEl>
                                          <p:spTgt spid="174"/>
                                        </p:tgtEl>
                                        <p:attrNameLst>
                                          <p:attrName>style.visibility</p:attrName>
                                        </p:attrNameLst>
                                      </p:cBhvr>
                                      <p:to>
                                        <p:strVal val="visible"/>
                                      </p:to>
                                    </p:set>
                                    <p:animEffect transition="in" filter="box(in)">
                                      <p:cBhvr>
                                        <p:cTn id="55" dur="500"/>
                                        <p:tgtEl>
                                          <p:spTgt spid="174"/>
                                        </p:tgtEl>
                                      </p:cBhvr>
                                    </p:animEffect>
                                  </p:childTnLst>
                                </p:cTn>
                              </p:par>
                              <p:par>
                                <p:cTn id="56" presetID="4" presetClass="entr" presetSubtype="16" fill="hold" grpId="0" nodeType="withEffect">
                                  <p:stCondLst>
                                    <p:cond delay="0"/>
                                  </p:stCondLst>
                                  <p:childTnLst>
                                    <p:set>
                                      <p:cBhvr>
                                        <p:cTn id="57" dur="500" fill="hold">
                                          <p:stCondLst>
                                            <p:cond delay="0"/>
                                          </p:stCondLst>
                                        </p:cTn>
                                        <p:tgtEl>
                                          <p:spTgt spid="177"/>
                                        </p:tgtEl>
                                        <p:attrNameLst>
                                          <p:attrName>style.visibility</p:attrName>
                                        </p:attrNameLst>
                                      </p:cBhvr>
                                      <p:to>
                                        <p:strVal val="visible"/>
                                      </p:to>
                                    </p:set>
                                    <p:animEffect transition="in" filter="box(in)">
                                      <p:cBhvr>
                                        <p:cTn id="58" dur="500"/>
                                        <p:tgtEl>
                                          <p:spTgt spid="177"/>
                                        </p:tgtEl>
                                      </p:cBhvr>
                                    </p:animEffect>
                                  </p:childTnLst>
                                </p:cTn>
                              </p:par>
                              <p:par>
                                <p:cTn id="59" presetID="4" presetClass="entr" presetSubtype="16" fill="hold" grpId="0" nodeType="withEffect">
                                  <p:stCondLst>
                                    <p:cond delay="0"/>
                                  </p:stCondLst>
                                  <p:childTnLst>
                                    <p:set>
                                      <p:cBhvr>
                                        <p:cTn id="60" dur="500" fill="hold">
                                          <p:stCondLst>
                                            <p:cond delay="0"/>
                                          </p:stCondLst>
                                        </p:cTn>
                                        <p:tgtEl>
                                          <p:spTgt spid="11"/>
                                        </p:tgtEl>
                                        <p:attrNameLst>
                                          <p:attrName>style.visibility</p:attrName>
                                        </p:attrNameLst>
                                      </p:cBhvr>
                                      <p:to>
                                        <p:strVal val="visible"/>
                                      </p:to>
                                    </p:set>
                                    <p:animEffect transition="in" filter="box(in)">
                                      <p:cBhvr>
                                        <p:cTn id="61" dur="500"/>
                                        <p:tgtEl>
                                          <p:spTgt spid="11"/>
                                        </p:tgtEl>
                                      </p:cBhvr>
                                    </p:animEffect>
                                  </p:childTnLst>
                                </p:cTn>
                              </p:par>
                              <p:par>
                                <p:cTn id="62" presetID="4" presetClass="entr" presetSubtype="16" fill="hold" grpId="0" nodeType="withEffect">
                                  <p:stCondLst>
                                    <p:cond delay="0"/>
                                  </p:stCondLst>
                                  <p:childTnLst>
                                    <p:set>
                                      <p:cBhvr>
                                        <p:cTn id="63" dur="500" fill="hold">
                                          <p:stCondLst>
                                            <p:cond delay="0"/>
                                          </p:stCondLst>
                                        </p:cTn>
                                        <p:tgtEl>
                                          <p:spTgt spid="14"/>
                                        </p:tgtEl>
                                        <p:attrNameLst>
                                          <p:attrName>style.visibility</p:attrName>
                                        </p:attrNameLst>
                                      </p:cBhvr>
                                      <p:to>
                                        <p:strVal val="visible"/>
                                      </p:to>
                                    </p:set>
                                    <p:animEffect transition="in" filter="box(in)">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5"/>
                                        </p:tgtEl>
                                        <p:attrNameLst>
                                          <p:attrName>style.visibility</p:attrName>
                                        </p:attrNameLst>
                                      </p:cBhvr>
                                      <p:to>
                                        <p:strVal val="visible"/>
                                      </p:to>
                                    </p:set>
                                    <p:anim calcmode="lin" valueType="num">
                                      <p:cBhvr additive="base">
                                        <p:cTn id="77" dur="500" fill="hold"/>
                                        <p:tgtEl>
                                          <p:spTgt spid="75"/>
                                        </p:tgtEl>
                                        <p:attrNameLst>
                                          <p:attrName>ppt_x</p:attrName>
                                        </p:attrNameLst>
                                      </p:cBhvr>
                                      <p:tavLst>
                                        <p:tav tm="0">
                                          <p:val>
                                            <p:strVal val="#ppt_x"/>
                                          </p:val>
                                        </p:tav>
                                        <p:tav tm="100000">
                                          <p:val>
                                            <p:strVal val="#ppt_x"/>
                                          </p:val>
                                        </p:tav>
                                      </p:tavLst>
                                    </p:anim>
                                    <p:anim calcmode="lin" valueType="num">
                                      <p:cBhvr additive="base">
                                        <p:cTn id="78" dur="500" fill="hold"/>
                                        <p:tgtEl>
                                          <p:spTgt spid="7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anim calcmode="lin" valueType="num">
                                      <p:cBhvr additive="base">
                                        <p:cTn id="85" dur="500" fill="hold"/>
                                        <p:tgtEl>
                                          <p:spTgt spid="77"/>
                                        </p:tgtEl>
                                        <p:attrNameLst>
                                          <p:attrName>ppt_x</p:attrName>
                                        </p:attrNameLst>
                                      </p:cBhvr>
                                      <p:tavLst>
                                        <p:tav tm="0">
                                          <p:val>
                                            <p:strVal val="#ppt_x"/>
                                          </p:val>
                                        </p:tav>
                                        <p:tav tm="100000">
                                          <p:val>
                                            <p:strVal val="#ppt_x"/>
                                          </p:val>
                                        </p:tav>
                                      </p:tavLst>
                                    </p:anim>
                                    <p:anim calcmode="lin" valueType="num">
                                      <p:cBhvr additive="base">
                                        <p:cTn id="86" dur="500" fill="hold"/>
                                        <p:tgtEl>
                                          <p:spTgt spid="7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anim calcmode="lin" valueType="num">
                                      <p:cBhvr additive="base">
                                        <p:cTn id="89" dur="500" fill="hold"/>
                                        <p:tgtEl>
                                          <p:spTgt spid="78"/>
                                        </p:tgtEl>
                                        <p:attrNameLst>
                                          <p:attrName>ppt_x</p:attrName>
                                        </p:attrNameLst>
                                      </p:cBhvr>
                                      <p:tavLst>
                                        <p:tav tm="0">
                                          <p:val>
                                            <p:strVal val="#ppt_x"/>
                                          </p:val>
                                        </p:tav>
                                        <p:tav tm="100000">
                                          <p:val>
                                            <p:strVal val="#ppt_x"/>
                                          </p:val>
                                        </p:tav>
                                      </p:tavLst>
                                    </p:anim>
                                    <p:anim calcmode="lin" valueType="num">
                                      <p:cBhvr additive="base">
                                        <p:cTn id="90" dur="500" fill="hold"/>
                                        <p:tgtEl>
                                          <p:spTgt spid="7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 calcmode="lin" valueType="num">
                                      <p:cBhvr additive="base">
                                        <p:cTn id="93" dur="500" fill="hold"/>
                                        <p:tgtEl>
                                          <p:spTgt spid="79"/>
                                        </p:tgtEl>
                                        <p:attrNameLst>
                                          <p:attrName>ppt_x</p:attrName>
                                        </p:attrNameLst>
                                      </p:cBhvr>
                                      <p:tavLst>
                                        <p:tav tm="0">
                                          <p:val>
                                            <p:strVal val="#ppt_x"/>
                                          </p:val>
                                        </p:tav>
                                        <p:tav tm="100000">
                                          <p:val>
                                            <p:strVal val="#ppt_x"/>
                                          </p:val>
                                        </p:tav>
                                      </p:tavLst>
                                    </p:anim>
                                    <p:anim calcmode="lin" valueType="num">
                                      <p:cBhvr additive="base">
                                        <p:cTn id="94" dur="500" fill="hold"/>
                                        <p:tgtEl>
                                          <p:spTgt spid="7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additive="base">
                                        <p:cTn id="97" dur="500" fill="hold"/>
                                        <p:tgtEl>
                                          <p:spTgt spid="80"/>
                                        </p:tgtEl>
                                        <p:attrNameLst>
                                          <p:attrName>ppt_x</p:attrName>
                                        </p:attrNameLst>
                                      </p:cBhvr>
                                      <p:tavLst>
                                        <p:tav tm="0">
                                          <p:val>
                                            <p:strVal val="#ppt_x"/>
                                          </p:val>
                                        </p:tav>
                                        <p:tav tm="100000">
                                          <p:val>
                                            <p:strVal val="#ppt_x"/>
                                          </p:val>
                                        </p:tav>
                                      </p:tavLst>
                                    </p:anim>
                                    <p:anim calcmode="lin" valueType="num">
                                      <p:cBhvr additive="base">
                                        <p:cTn id="98" dur="500" fill="hold"/>
                                        <p:tgtEl>
                                          <p:spTgt spid="8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anim calcmode="lin" valueType="num">
                                      <p:cBhvr additive="base">
                                        <p:cTn id="101" dur="500" fill="hold"/>
                                        <p:tgtEl>
                                          <p:spTgt spid="81"/>
                                        </p:tgtEl>
                                        <p:attrNameLst>
                                          <p:attrName>ppt_x</p:attrName>
                                        </p:attrNameLst>
                                      </p:cBhvr>
                                      <p:tavLst>
                                        <p:tav tm="0">
                                          <p:val>
                                            <p:strVal val="#ppt_x"/>
                                          </p:val>
                                        </p:tav>
                                        <p:tav tm="100000">
                                          <p:val>
                                            <p:strVal val="#ppt_x"/>
                                          </p:val>
                                        </p:tav>
                                      </p:tavLst>
                                    </p:anim>
                                    <p:anim calcmode="lin" valueType="num">
                                      <p:cBhvr additive="base">
                                        <p:cTn id="102" dur="500" fill="hold"/>
                                        <p:tgtEl>
                                          <p:spTgt spid="8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anim calcmode="lin" valueType="num">
                                      <p:cBhvr additive="base">
                                        <p:cTn id="105" dur="500" fill="hold"/>
                                        <p:tgtEl>
                                          <p:spTgt spid="82"/>
                                        </p:tgtEl>
                                        <p:attrNameLst>
                                          <p:attrName>ppt_x</p:attrName>
                                        </p:attrNameLst>
                                      </p:cBhvr>
                                      <p:tavLst>
                                        <p:tav tm="0">
                                          <p:val>
                                            <p:strVal val="#ppt_x"/>
                                          </p:val>
                                        </p:tav>
                                        <p:tav tm="100000">
                                          <p:val>
                                            <p:strVal val="#ppt_x"/>
                                          </p:val>
                                        </p:tav>
                                      </p:tavLst>
                                    </p:anim>
                                    <p:anim calcmode="lin" valueType="num">
                                      <p:cBhvr additive="base">
                                        <p:cTn id="106" dur="500" fill="hold"/>
                                        <p:tgtEl>
                                          <p:spTgt spid="8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ppt_x"/>
                                          </p:val>
                                        </p:tav>
                                        <p:tav tm="100000">
                                          <p:val>
                                            <p:strVal val="#ppt_x"/>
                                          </p:val>
                                        </p:tav>
                                      </p:tavLst>
                                    </p:anim>
                                    <p:anim calcmode="lin" valueType="num">
                                      <p:cBhvr additive="base">
                                        <p:cTn id="110" dur="500" fill="hold"/>
                                        <p:tgtEl>
                                          <p:spTgt spid="8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84"/>
                                        </p:tgtEl>
                                        <p:attrNameLst>
                                          <p:attrName>style.visibility</p:attrName>
                                        </p:attrNameLst>
                                      </p:cBhvr>
                                      <p:to>
                                        <p:strVal val="visible"/>
                                      </p:to>
                                    </p:set>
                                    <p:anim calcmode="lin" valueType="num">
                                      <p:cBhvr additive="base">
                                        <p:cTn id="113" dur="500" fill="hold"/>
                                        <p:tgtEl>
                                          <p:spTgt spid="84"/>
                                        </p:tgtEl>
                                        <p:attrNameLst>
                                          <p:attrName>ppt_x</p:attrName>
                                        </p:attrNameLst>
                                      </p:cBhvr>
                                      <p:tavLst>
                                        <p:tav tm="0">
                                          <p:val>
                                            <p:strVal val="#ppt_x"/>
                                          </p:val>
                                        </p:tav>
                                        <p:tav tm="100000">
                                          <p:val>
                                            <p:strVal val="#ppt_x"/>
                                          </p:val>
                                        </p:tav>
                                      </p:tavLst>
                                    </p:anim>
                                    <p:anim calcmode="lin" valueType="num">
                                      <p:cBhvr additive="base">
                                        <p:cTn id="114" dur="500" fill="hold"/>
                                        <p:tgtEl>
                                          <p:spTgt spid="8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additive="base">
                                        <p:cTn id="117" dur="500" fill="hold"/>
                                        <p:tgtEl>
                                          <p:spTgt spid="85"/>
                                        </p:tgtEl>
                                        <p:attrNameLst>
                                          <p:attrName>ppt_x</p:attrName>
                                        </p:attrNameLst>
                                      </p:cBhvr>
                                      <p:tavLst>
                                        <p:tav tm="0">
                                          <p:val>
                                            <p:strVal val="#ppt_x"/>
                                          </p:val>
                                        </p:tav>
                                        <p:tav tm="100000">
                                          <p:val>
                                            <p:strVal val="#ppt_x"/>
                                          </p:val>
                                        </p:tav>
                                      </p:tavLst>
                                    </p:anim>
                                    <p:anim calcmode="lin" valueType="num">
                                      <p:cBhvr additive="base">
                                        <p:cTn id="118" dur="500" fill="hold"/>
                                        <p:tgtEl>
                                          <p:spTgt spid="8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anim calcmode="lin" valueType="num">
                                      <p:cBhvr additive="base">
                                        <p:cTn id="121" dur="500" fill="hold"/>
                                        <p:tgtEl>
                                          <p:spTgt spid="86"/>
                                        </p:tgtEl>
                                        <p:attrNameLst>
                                          <p:attrName>ppt_x</p:attrName>
                                        </p:attrNameLst>
                                      </p:cBhvr>
                                      <p:tavLst>
                                        <p:tav tm="0">
                                          <p:val>
                                            <p:strVal val="#ppt_x"/>
                                          </p:val>
                                        </p:tav>
                                        <p:tav tm="100000">
                                          <p:val>
                                            <p:strVal val="#ppt_x"/>
                                          </p:val>
                                        </p:tav>
                                      </p:tavLst>
                                    </p:anim>
                                    <p:anim calcmode="lin" valueType="num">
                                      <p:cBhvr additive="base">
                                        <p:cTn id="122" dur="500" fill="hold"/>
                                        <p:tgtEl>
                                          <p:spTgt spid="8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87"/>
                                        </p:tgtEl>
                                        <p:attrNameLst>
                                          <p:attrName>style.visibility</p:attrName>
                                        </p:attrNameLst>
                                      </p:cBhvr>
                                      <p:to>
                                        <p:strVal val="visible"/>
                                      </p:to>
                                    </p:set>
                                    <p:anim calcmode="lin" valueType="num">
                                      <p:cBhvr additive="base">
                                        <p:cTn id="125" dur="500" fill="hold"/>
                                        <p:tgtEl>
                                          <p:spTgt spid="87"/>
                                        </p:tgtEl>
                                        <p:attrNameLst>
                                          <p:attrName>ppt_x</p:attrName>
                                        </p:attrNameLst>
                                      </p:cBhvr>
                                      <p:tavLst>
                                        <p:tav tm="0">
                                          <p:val>
                                            <p:strVal val="#ppt_x"/>
                                          </p:val>
                                        </p:tav>
                                        <p:tav tm="100000">
                                          <p:val>
                                            <p:strVal val="#ppt_x"/>
                                          </p:val>
                                        </p:tav>
                                      </p:tavLst>
                                    </p:anim>
                                    <p:anim calcmode="lin" valueType="num">
                                      <p:cBhvr additive="base">
                                        <p:cTn id="126" dur="500" fill="hold"/>
                                        <p:tgtEl>
                                          <p:spTgt spid="8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anim calcmode="lin" valueType="num">
                                      <p:cBhvr additive="base">
                                        <p:cTn id="129" dur="500" fill="hold"/>
                                        <p:tgtEl>
                                          <p:spTgt spid="96"/>
                                        </p:tgtEl>
                                        <p:attrNameLst>
                                          <p:attrName>ppt_x</p:attrName>
                                        </p:attrNameLst>
                                      </p:cBhvr>
                                      <p:tavLst>
                                        <p:tav tm="0">
                                          <p:val>
                                            <p:strVal val="#ppt_x"/>
                                          </p:val>
                                        </p:tav>
                                        <p:tav tm="100000">
                                          <p:val>
                                            <p:strVal val="#ppt_x"/>
                                          </p:val>
                                        </p:tav>
                                      </p:tavLst>
                                    </p:anim>
                                    <p:anim calcmode="lin" valueType="num">
                                      <p:cBhvr additive="base">
                                        <p:cTn id="130" dur="500" fill="hold"/>
                                        <p:tgtEl>
                                          <p:spTgt spid="9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97"/>
                                        </p:tgtEl>
                                        <p:attrNameLst>
                                          <p:attrName>style.visibility</p:attrName>
                                        </p:attrNameLst>
                                      </p:cBhvr>
                                      <p:to>
                                        <p:strVal val="visible"/>
                                      </p:to>
                                    </p:set>
                                    <p:anim calcmode="lin" valueType="num">
                                      <p:cBhvr additive="base">
                                        <p:cTn id="133" dur="500" fill="hold"/>
                                        <p:tgtEl>
                                          <p:spTgt spid="97"/>
                                        </p:tgtEl>
                                        <p:attrNameLst>
                                          <p:attrName>ppt_x</p:attrName>
                                        </p:attrNameLst>
                                      </p:cBhvr>
                                      <p:tavLst>
                                        <p:tav tm="0">
                                          <p:val>
                                            <p:strVal val="#ppt_x"/>
                                          </p:val>
                                        </p:tav>
                                        <p:tav tm="100000">
                                          <p:val>
                                            <p:strVal val="#ppt_x"/>
                                          </p:val>
                                        </p:tav>
                                      </p:tavLst>
                                    </p:anim>
                                    <p:anim calcmode="lin" valueType="num">
                                      <p:cBhvr additive="base">
                                        <p:cTn id="134" dur="500" fill="hold"/>
                                        <p:tgtEl>
                                          <p:spTgt spid="97"/>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98"/>
                                        </p:tgtEl>
                                        <p:attrNameLst>
                                          <p:attrName>style.visibility</p:attrName>
                                        </p:attrNameLst>
                                      </p:cBhvr>
                                      <p:to>
                                        <p:strVal val="visible"/>
                                      </p:to>
                                    </p:set>
                                    <p:anim calcmode="lin" valueType="num">
                                      <p:cBhvr additive="base">
                                        <p:cTn id="137" dur="500" fill="hold"/>
                                        <p:tgtEl>
                                          <p:spTgt spid="98"/>
                                        </p:tgtEl>
                                        <p:attrNameLst>
                                          <p:attrName>ppt_x</p:attrName>
                                        </p:attrNameLst>
                                      </p:cBhvr>
                                      <p:tavLst>
                                        <p:tav tm="0">
                                          <p:val>
                                            <p:strVal val="#ppt_x"/>
                                          </p:val>
                                        </p:tav>
                                        <p:tav tm="100000">
                                          <p:val>
                                            <p:strVal val="#ppt_x"/>
                                          </p:val>
                                        </p:tav>
                                      </p:tavLst>
                                    </p:anim>
                                    <p:anim calcmode="lin" valueType="num">
                                      <p:cBhvr additive="base">
                                        <p:cTn id="138" dur="500" fill="hold"/>
                                        <p:tgtEl>
                                          <p:spTgt spid="98"/>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anim calcmode="lin" valueType="num">
                                      <p:cBhvr additive="base">
                                        <p:cTn id="141" dur="500" fill="hold"/>
                                        <p:tgtEl>
                                          <p:spTgt spid="99"/>
                                        </p:tgtEl>
                                        <p:attrNameLst>
                                          <p:attrName>ppt_x</p:attrName>
                                        </p:attrNameLst>
                                      </p:cBhvr>
                                      <p:tavLst>
                                        <p:tav tm="0">
                                          <p:val>
                                            <p:strVal val="#ppt_x"/>
                                          </p:val>
                                        </p:tav>
                                        <p:tav tm="100000">
                                          <p:val>
                                            <p:strVal val="#ppt_x"/>
                                          </p:val>
                                        </p:tav>
                                      </p:tavLst>
                                    </p:anim>
                                    <p:anim calcmode="lin" valueType="num">
                                      <p:cBhvr additive="base">
                                        <p:cTn id="142" dur="500" fill="hold"/>
                                        <p:tgtEl>
                                          <p:spTgt spid="99"/>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 calcmode="lin" valueType="num">
                                      <p:cBhvr additive="base">
                                        <p:cTn id="145" dur="500" fill="hold"/>
                                        <p:tgtEl>
                                          <p:spTgt spid="100"/>
                                        </p:tgtEl>
                                        <p:attrNameLst>
                                          <p:attrName>ppt_x</p:attrName>
                                        </p:attrNameLst>
                                      </p:cBhvr>
                                      <p:tavLst>
                                        <p:tav tm="0">
                                          <p:val>
                                            <p:strVal val="#ppt_x"/>
                                          </p:val>
                                        </p:tav>
                                        <p:tav tm="100000">
                                          <p:val>
                                            <p:strVal val="#ppt_x"/>
                                          </p:val>
                                        </p:tav>
                                      </p:tavLst>
                                    </p:anim>
                                    <p:anim calcmode="lin" valueType="num">
                                      <p:cBhvr additive="base">
                                        <p:cTn id="14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0-#ppt_w/2"/>
                                          </p:val>
                                        </p:tav>
                                        <p:tav tm="100000">
                                          <p:val>
                                            <p:strVal val="#ppt_x"/>
                                          </p:val>
                                        </p:tav>
                                      </p:tavLst>
                                    </p:anim>
                                    <p:anim calcmode="lin" valueType="num">
                                      <p:cBhvr additive="base">
                                        <p:cTn id="152" dur="500" fill="hold"/>
                                        <p:tgtEl>
                                          <p:spTgt spid="63"/>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65"/>
                                        </p:tgtEl>
                                        <p:attrNameLst>
                                          <p:attrName>style.visibility</p:attrName>
                                        </p:attrNameLst>
                                      </p:cBhvr>
                                      <p:to>
                                        <p:strVal val="visible"/>
                                      </p:to>
                                    </p:set>
                                    <p:anim calcmode="lin" valueType="num">
                                      <p:cBhvr additive="base">
                                        <p:cTn id="155" dur="500" fill="hold"/>
                                        <p:tgtEl>
                                          <p:spTgt spid="65"/>
                                        </p:tgtEl>
                                        <p:attrNameLst>
                                          <p:attrName>ppt_x</p:attrName>
                                        </p:attrNameLst>
                                      </p:cBhvr>
                                      <p:tavLst>
                                        <p:tav tm="0">
                                          <p:val>
                                            <p:strVal val="0-#ppt_w/2"/>
                                          </p:val>
                                        </p:tav>
                                        <p:tav tm="100000">
                                          <p:val>
                                            <p:strVal val="#ppt_x"/>
                                          </p:val>
                                        </p:tav>
                                      </p:tavLst>
                                    </p:anim>
                                    <p:anim calcmode="lin" valueType="num">
                                      <p:cBhvr additive="base">
                                        <p:cTn id="156"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67"/>
                                        </p:tgtEl>
                                        <p:attrNameLst>
                                          <p:attrName>style.visibility</p:attrName>
                                        </p:attrNameLst>
                                      </p:cBhvr>
                                      <p:to>
                                        <p:strVal val="visible"/>
                                      </p:to>
                                    </p:set>
                                    <p:anim calcmode="lin" valueType="num">
                                      <p:cBhvr additive="base">
                                        <p:cTn id="161" dur="500" fill="hold"/>
                                        <p:tgtEl>
                                          <p:spTgt spid="67"/>
                                        </p:tgtEl>
                                        <p:attrNameLst>
                                          <p:attrName>ppt_x</p:attrName>
                                        </p:attrNameLst>
                                      </p:cBhvr>
                                      <p:tavLst>
                                        <p:tav tm="0">
                                          <p:val>
                                            <p:strVal val="1+#ppt_w/2"/>
                                          </p:val>
                                        </p:tav>
                                        <p:tav tm="100000">
                                          <p:val>
                                            <p:strVal val="#ppt_x"/>
                                          </p:val>
                                        </p:tav>
                                      </p:tavLst>
                                    </p:anim>
                                    <p:anim calcmode="lin" valueType="num">
                                      <p:cBhvr additive="base">
                                        <p:cTn id="162" dur="500" fill="hold"/>
                                        <p:tgtEl>
                                          <p:spTgt spid="67"/>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70"/>
                                        </p:tgtEl>
                                        <p:attrNameLst>
                                          <p:attrName>style.visibility</p:attrName>
                                        </p:attrNameLst>
                                      </p:cBhvr>
                                      <p:to>
                                        <p:strVal val="visible"/>
                                      </p:to>
                                    </p:set>
                                    <p:anim calcmode="lin" valueType="num">
                                      <p:cBhvr additive="base">
                                        <p:cTn id="165" dur="500" fill="hold"/>
                                        <p:tgtEl>
                                          <p:spTgt spid="70"/>
                                        </p:tgtEl>
                                        <p:attrNameLst>
                                          <p:attrName>ppt_x</p:attrName>
                                        </p:attrNameLst>
                                      </p:cBhvr>
                                      <p:tavLst>
                                        <p:tav tm="0">
                                          <p:val>
                                            <p:strVal val="1+#ppt_w/2"/>
                                          </p:val>
                                        </p:tav>
                                        <p:tav tm="100000">
                                          <p:val>
                                            <p:strVal val="#ppt_x"/>
                                          </p:val>
                                        </p:tav>
                                      </p:tavLst>
                                    </p:anim>
                                    <p:anim calcmode="lin" valueType="num">
                                      <p:cBhvr additive="base">
                                        <p:cTn id="166" dur="500" fill="hold"/>
                                        <p:tgtEl>
                                          <p:spTgt spid="70"/>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 calcmode="lin" valueType="num">
                                      <p:cBhvr additive="base">
                                        <p:cTn id="169" dur="500" fill="hold"/>
                                        <p:tgtEl>
                                          <p:spTgt spid="71"/>
                                        </p:tgtEl>
                                        <p:attrNameLst>
                                          <p:attrName>ppt_x</p:attrName>
                                        </p:attrNameLst>
                                      </p:cBhvr>
                                      <p:tavLst>
                                        <p:tav tm="0">
                                          <p:val>
                                            <p:strVal val="1+#ppt_w/2"/>
                                          </p:val>
                                        </p:tav>
                                        <p:tav tm="100000">
                                          <p:val>
                                            <p:strVal val="#ppt_x"/>
                                          </p:val>
                                        </p:tav>
                                      </p:tavLst>
                                    </p:anim>
                                    <p:anim calcmode="lin" valueType="num">
                                      <p:cBhvr additive="base">
                                        <p:cTn id="170"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bldLvl="0" animBg="1"/>
      <p:bldP spid="129" grpId="0" bldLvl="0" animBg="1"/>
      <p:bldP spid="132" grpId="0" bldLvl="0" animBg="1"/>
      <p:bldP spid="135" grpId="0" bldLvl="0" animBg="1"/>
      <p:bldP spid="138" grpId="0" bldLvl="0" animBg="1"/>
      <p:bldP spid="141" grpId="0" bldLvl="0" animBg="1"/>
      <p:bldP spid="144" grpId="0" bldLvl="0" animBg="1"/>
      <p:bldP spid="147" grpId="0" bldLvl="0" animBg="1"/>
      <p:bldP spid="150" grpId="0" bldLvl="0" animBg="1"/>
      <p:bldP spid="153" grpId="0" bldLvl="0" animBg="1"/>
      <p:bldP spid="156" grpId="0" bldLvl="0" animBg="1"/>
      <p:bldP spid="159" grpId="0" bldLvl="0" animBg="1"/>
      <p:bldP spid="162" grpId="0" bldLvl="0" animBg="1"/>
      <p:bldP spid="165" grpId="0" bldLvl="0" animBg="1"/>
      <p:bldP spid="168" grpId="0" bldLvl="0" animBg="1"/>
      <p:bldP spid="171" grpId="0" bldLvl="0" animBg="1"/>
      <p:bldP spid="174" grpId="0" bldLvl="0" animBg="1"/>
      <p:bldP spid="177" grpId="0" bldLvl="0" animBg="1"/>
      <p:bldP spid="11" grpId="0"/>
      <p:bldP spid="14" grpId="0"/>
      <p:bldP spid="22" grpId="0"/>
      <p:bldP spid="75" grpId="0" bldLvl="0" animBg="1"/>
      <p:bldP spid="76" grpId="0" bldLvl="0" animBg="1"/>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bldLvl="0" animBg="1"/>
      <p:bldP spid="86" grpId="0" bldLvl="0" animBg="1"/>
      <p:bldP spid="87" grpId="0" bldLvl="0" animBg="1"/>
      <p:bldP spid="96" grpId="0" bldLvl="0" animBg="1"/>
      <p:bldP spid="97" grpId="0" bldLvl="0" animBg="1"/>
      <p:bldP spid="98" grpId="0" bldLvl="0" animBg="1"/>
      <p:bldP spid="99" grpId="0" bldLvl="0" animBg="1"/>
      <p:bldP spid="100" grpId="0" bldLvl="0" animBg="1"/>
      <p:bldP spid="63" grpId="0"/>
      <p:bldP spid="65" grpId="0" animBg="1"/>
      <p:bldP spid="67" grpId="0"/>
      <p:bldP spid="70" grpId="0"/>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2308225"/>
            <a:ext cx="6559550" cy="7473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500">
                <a:solidFill>
                  <a:schemeClr val="accent2">
                    <a:lumMod val="75000"/>
                  </a:schemeClr>
                </a:solidFill>
                <a:latin typeface="+mn-ea"/>
                <a:cs typeface="+mn-ea"/>
                <a:sym typeface="+mn-ea"/>
              </a:rPr>
              <a:t>select *  from</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 [ </a:t>
            </a:r>
            <a:r>
              <a:rPr lang="en-US" altLang="zh-CN" sz="1500">
                <a:solidFill>
                  <a:schemeClr val="accent2">
                    <a:lumMod val="75000"/>
                  </a:schemeClr>
                </a:solidFill>
                <a:latin typeface="+mn-ea"/>
                <a:cs typeface="+mn-ea"/>
                <a:sym typeface="+mn-ea"/>
              </a:rPr>
              <a:t>inner</a:t>
            </a:r>
            <a:r>
              <a:rPr lang="en-US" altLang="zh-CN" sz="1500">
                <a:solidFill>
                  <a:schemeClr val="tx1"/>
                </a:solidFill>
                <a:latin typeface="+mn-ea"/>
                <a:cs typeface="+mn-ea"/>
                <a:sym typeface="+mn-ea"/>
              </a:rPr>
              <a:t> ] </a:t>
            </a:r>
            <a:r>
              <a:rPr lang="en-US" altLang="zh-CN" sz="1500">
                <a:solidFill>
                  <a:schemeClr val="accent2">
                    <a:lumMod val="75000"/>
                  </a:schemeClr>
                </a:solidFill>
                <a:latin typeface="+mn-ea"/>
                <a:cs typeface="+mn-ea"/>
                <a:sym typeface="+mn-ea"/>
              </a:rPr>
              <a:t>join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en-US" altLang="zh-CN" sz="1500">
                <a:solidFill>
                  <a:schemeClr val="accent2">
                    <a:lumMod val="75000"/>
                  </a:schemeClr>
                </a:solidFill>
                <a:latin typeface="+mn-ea"/>
                <a:cs typeface="+mn-ea"/>
                <a:sym typeface="+mn-ea"/>
              </a:rPr>
              <a:t> on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标准</a:t>
            </a:r>
            <a:r>
              <a:rPr lang="en-US" altLang="zh-CN" sz="1500">
                <a:solidFill>
                  <a:schemeClr val="tx1"/>
                </a:solidFill>
                <a:latin typeface="+mn-ea"/>
                <a:cs typeface="+mn-ea"/>
                <a:sym typeface="+mn-ea"/>
              </a:rPr>
              <a:t>)</a:t>
            </a:r>
            <a:endParaRPr lang="zh-CN" altLang="en-US" sz="1500">
              <a:solidFill>
                <a:schemeClr val="tx1"/>
              </a:solidFill>
              <a:latin typeface="+mn-ea"/>
              <a:cs typeface="+mn-ea"/>
              <a:sym typeface="+mn-ea"/>
            </a:endParaRPr>
          </a:p>
          <a:p>
            <a:pPr algn="l">
              <a:buClrTx/>
              <a:buSzTx/>
              <a:buFontTx/>
            </a:pPr>
            <a:r>
              <a:rPr lang="en-US" altLang="zh-CN" sz="1500">
                <a:solidFill>
                  <a:schemeClr val="accent2">
                    <a:lumMod val="75000"/>
                  </a:schemeClr>
                </a:solidFill>
                <a:latin typeface="+mn-ea"/>
                <a:cs typeface="+mn-ea"/>
                <a:sym typeface="+mn-ea"/>
              </a:rPr>
              <a:t>select *  </a:t>
            </a:r>
            <a:r>
              <a:rPr lang="en-US" altLang="zh-CN" sz="1500">
                <a:solidFill>
                  <a:schemeClr val="accent2">
                    <a:lumMod val="75000"/>
                  </a:schemeClr>
                </a:solidFill>
                <a:latin typeface="+mn-ea"/>
                <a:cs typeface="+mn-ea"/>
                <a:sym typeface="+mn-ea"/>
              </a:rPr>
              <a:t>from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 </a:t>
            </a:r>
            <a:r>
              <a:rPr lang="en-US" altLang="zh-CN" sz="1500">
                <a:solidFill>
                  <a:schemeClr val="accent2">
                    <a:lumMod val="75000"/>
                  </a:schemeClr>
                </a:solidFill>
                <a:latin typeface="+mn-ea"/>
                <a:cs typeface="+mn-ea"/>
                <a:sym typeface="+mn-ea"/>
              </a:rPr>
              <a:t>where</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非标准</a:t>
            </a:r>
            <a:r>
              <a:rPr lang="en-US" altLang="zh-CN" sz="1500">
                <a:solidFill>
                  <a:schemeClr val="tx1"/>
                </a:solidFill>
                <a:latin typeface="+mn-ea"/>
                <a:cs typeface="+mn-ea"/>
                <a:sym typeface="+mn-ea"/>
              </a:rPr>
              <a:t>)</a:t>
            </a:r>
            <a:endParaRPr lang="en-US" altLang="zh-CN" sz="1500">
              <a:solidFill>
                <a:schemeClr val="tx1"/>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51168" y="197405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a:t>
            </a:r>
            <a:endParaRPr lang="en-US" altLang="zh-CN" sz="1500" dirty="0">
              <a:latin typeface="+mn-ea"/>
              <a:cs typeface="+mn-ea"/>
            </a:endParaRPr>
          </a:p>
        </p:txBody>
      </p:sp>
      <p:sp>
        <p:nvSpPr>
          <p:cNvPr id="12" name="文本框 11"/>
          <p:cNvSpPr txBox="1"/>
          <p:nvPr/>
        </p:nvSpPr>
        <p:spPr>
          <a:xfrm>
            <a:off x="1108710" y="1440180"/>
            <a:ext cx="6659245" cy="521970"/>
          </a:xfrm>
          <a:prstGeom prst="rect">
            <a:avLst/>
          </a:prstGeom>
          <a:noFill/>
        </p:spPr>
        <p:txBody>
          <a:bodyPr wrap="square" rtlCol="0">
            <a:spAutoFit/>
          </a:bodyPr>
          <a:p>
            <a:r>
              <a:rPr lang="zh-CN" altLang="en-US" sz="1400">
                <a:highlight>
                  <a:srgbClr val="FFFF00"/>
                </a:highlight>
                <a:latin typeface="+mn-ea"/>
                <a:cs typeface="+mn-ea"/>
              </a:rPr>
              <a:t>内连接（inner join）</a:t>
            </a:r>
            <a:r>
              <a:rPr lang="zh-CN" altLang="en-US" sz="1400">
                <a:latin typeface="+mn-ea"/>
                <a:cs typeface="+mn-ea"/>
              </a:rPr>
              <a:t>是一种用于从两个或多个表中检索数据的查询方式。内连接会根据指定的连接条件，将两个表中满足条件的行进行匹配，并返回匹配成功的行</a:t>
            </a:r>
            <a:r>
              <a:rPr lang="en-US" altLang="zh-CN" sz="1400">
                <a:latin typeface="+mn-ea"/>
                <a:cs typeface="+mn-ea"/>
              </a:rPr>
              <a:t>!</a:t>
            </a:r>
            <a:endParaRPr lang="en-US" altLang="zh-CN" sz="1400">
              <a:latin typeface="+mn-ea"/>
              <a:cs typeface="+mn-ea"/>
            </a:endParaRPr>
          </a:p>
        </p:txBody>
      </p:sp>
      <p:sp>
        <p:nvSpPr>
          <p:cNvPr id="17" name="圆角矩形 30"/>
          <p:cNvSpPr/>
          <p:nvPr/>
        </p:nvSpPr>
        <p:spPr>
          <a:xfrm>
            <a:off x="1208405" y="3185795"/>
            <a:ext cx="6559550" cy="316674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3572510"/>
            <a:ext cx="6225540" cy="354965"/>
          </a:xfrm>
          <a:prstGeom prst="rect">
            <a:avLst/>
          </a:prstGeom>
          <a:noFill/>
        </p:spPr>
        <p:txBody>
          <a:bodyPr wrap="square" rtlCol="0" anchor="t">
            <a:noAutofit/>
          </a:bodyPr>
          <a:p>
            <a:r>
              <a:rPr lang="zh-CN" altLang="en-US" sz="1400"/>
              <a:t>标准的内连接更通用</a:t>
            </a:r>
            <a:r>
              <a:rPr lang="en-US" altLang="zh-CN" sz="1400"/>
              <a:t>! </a:t>
            </a:r>
            <a:r>
              <a:rPr lang="zh-CN" altLang="en-US" sz="1400"/>
              <a:t>两者效果一致</a:t>
            </a:r>
            <a:r>
              <a:rPr lang="en-US" altLang="zh-CN" sz="1400"/>
              <a:t>, </a:t>
            </a:r>
            <a:r>
              <a:rPr lang="zh-CN" altLang="en-US" sz="1400"/>
              <a:t>内连接的特点就是两个表必须满足主外键相等</a:t>
            </a:r>
            <a:r>
              <a:rPr lang="en-US" altLang="zh-CN" sz="1400"/>
              <a:t>,</a:t>
            </a:r>
            <a:r>
              <a:rPr lang="zh-CN" altLang="en-US" sz="1400"/>
              <a:t>方可返回数据</a:t>
            </a:r>
            <a:r>
              <a:rPr lang="en-US" altLang="zh-CN" sz="1400"/>
              <a:t>! </a:t>
            </a:r>
            <a:endParaRPr lang="zh-CN" altLang="en-US" sz="1400"/>
          </a:p>
        </p:txBody>
      </p:sp>
      <p:sp>
        <p:nvSpPr>
          <p:cNvPr id="21" name="文本框 20"/>
          <p:cNvSpPr txBox="1"/>
          <p:nvPr/>
        </p:nvSpPr>
        <p:spPr>
          <a:xfrm>
            <a:off x="1218565" y="330644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以上两种语法功能和效果相同</a:t>
            </a:r>
            <a:r>
              <a:rPr lang="en-US" altLang="zh-CN" sz="1400" b="1"/>
              <a:t>, </a:t>
            </a:r>
            <a:r>
              <a:rPr lang="zh-CN" altLang="en-US" sz="1400" b="1"/>
              <a:t>推荐标准语法</a:t>
            </a:r>
            <a:endParaRPr lang="zh-CN" altLang="en-US" sz="1400" b="1"/>
          </a:p>
        </p:txBody>
      </p:sp>
      <p:sp>
        <p:nvSpPr>
          <p:cNvPr id="27" name="文本框 26"/>
          <p:cNvSpPr txBox="1"/>
          <p:nvPr/>
        </p:nvSpPr>
        <p:spPr>
          <a:xfrm>
            <a:off x="1335405" y="4444365"/>
            <a:ext cx="6225540" cy="698500"/>
          </a:xfrm>
          <a:prstGeom prst="rect">
            <a:avLst/>
          </a:prstGeom>
          <a:noFill/>
        </p:spPr>
        <p:txBody>
          <a:bodyPr wrap="square" rtlCol="0" anchor="t">
            <a:noAutofit/>
          </a:bodyPr>
          <a:p>
            <a:r>
              <a:rPr lang="zh-CN" altLang="en-US" sz="1400"/>
              <a:t>连接查询就是将所有数据行相互拼接一次</a:t>
            </a:r>
            <a:r>
              <a:rPr lang="en-US" altLang="zh-CN" sz="1400"/>
              <a:t>! </a:t>
            </a:r>
            <a:r>
              <a:rPr lang="zh-CN" altLang="en-US" sz="1400"/>
              <a:t>例如</a:t>
            </a:r>
            <a:r>
              <a:rPr lang="en-US" altLang="zh-CN" sz="1400"/>
              <a:t>: A</a:t>
            </a:r>
            <a:r>
              <a:rPr lang="zh-CN" altLang="en-US" sz="1400"/>
              <a:t>和</a:t>
            </a:r>
            <a:r>
              <a:rPr lang="en-US" altLang="zh-CN" sz="1400"/>
              <a:t>B</a:t>
            </a:r>
            <a:r>
              <a:rPr lang="zh-CN" altLang="en-US" sz="1400"/>
              <a:t>连接查询</a:t>
            </a:r>
            <a:r>
              <a:rPr lang="en-US" altLang="zh-CN" sz="1400"/>
              <a:t>, A</a:t>
            </a:r>
            <a:r>
              <a:rPr lang="zh-CN" altLang="en-US" sz="1400"/>
              <a:t>有</a:t>
            </a:r>
            <a:r>
              <a:rPr lang="en-US" altLang="zh-CN" sz="1400"/>
              <a:t>3</a:t>
            </a:r>
            <a:r>
              <a:rPr lang="zh-CN" altLang="en-US" sz="1400"/>
              <a:t>条数据</a:t>
            </a:r>
            <a:r>
              <a:rPr lang="en-US" altLang="zh-CN" sz="1400"/>
              <a:t>,B</a:t>
            </a:r>
            <a:r>
              <a:rPr lang="zh-CN" altLang="en-US" sz="1400"/>
              <a:t>有</a:t>
            </a:r>
            <a:r>
              <a:rPr lang="en-US" altLang="zh-CN" sz="1400"/>
              <a:t>4</a:t>
            </a:r>
            <a:r>
              <a:rPr lang="zh-CN" altLang="en-US" sz="1400"/>
              <a:t>条数据</a:t>
            </a:r>
            <a:r>
              <a:rPr lang="en-US" altLang="zh-CN" sz="1400"/>
              <a:t>,</a:t>
            </a:r>
            <a:r>
              <a:rPr lang="zh-CN" altLang="en-US" sz="1400"/>
              <a:t>会出现</a:t>
            </a:r>
            <a:r>
              <a:rPr lang="en-US" altLang="zh-CN" sz="1400"/>
              <a:t>12</a:t>
            </a:r>
            <a:r>
              <a:rPr lang="zh-CN" altLang="en-US" sz="1400"/>
              <a:t>条数据的结果</a:t>
            </a:r>
            <a:r>
              <a:rPr lang="en-US" altLang="zh-CN" sz="1400"/>
              <a:t>,</a:t>
            </a:r>
            <a:r>
              <a:rPr lang="zh-CN" altLang="en-US" sz="1400"/>
              <a:t>但是数据行不一定正确连接</a:t>
            </a:r>
            <a:r>
              <a:rPr lang="en-US" altLang="zh-CN" sz="1400"/>
              <a:t>,</a:t>
            </a:r>
            <a:r>
              <a:rPr lang="zh-CN" altLang="en-US" sz="1400"/>
              <a:t>这就是经典的</a:t>
            </a:r>
            <a:r>
              <a:rPr lang="zh-CN" altLang="en-US" sz="1400">
                <a:solidFill>
                  <a:srgbClr val="FF0000"/>
                </a:solidFill>
              </a:rPr>
              <a:t>笛卡尔积</a:t>
            </a:r>
            <a:r>
              <a:rPr lang="zh-CN" altLang="en-US" sz="1400"/>
              <a:t>问题</a:t>
            </a:r>
            <a:r>
              <a:rPr lang="en-US" altLang="zh-CN" sz="1400"/>
              <a:t>! </a:t>
            </a:r>
            <a:r>
              <a:rPr lang="zh-CN" altLang="en-US" sz="1400"/>
              <a:t>我们可以通过添加主外键相等</a:t>
            </a:r>
            <a:r>
              <a:rPr lang="en-US" altLang="zh-CN" sz="1400"/>
              <a:t>,</a:t>
            </a:r>
            <a:r>
              <a:rPr lang="zh-CN" altLang="en-US" sz="1400"/>
              <a:t>进行正确数据筛选</a:t>
            </a:r>
            <a:r>
              <a:rPr lang="en-US" altLang="zh-CN" sz="1400"/>
              <a:t>!</a:t>
            </a:r>
            <a:endParaRPr lang="en-US" altLang="zh-CN" sz="1400"/>
          </a:p>
        </p:txBody>
      </p:sp>
      <p:sp>
        <p:nvSpPr>
          <p:cNvPr id="28" name="文本框 27"/>
          <p:cNvSpPr txBox="1"/>
          <p:nvPr/>
        </p:nvSpPr>
        <p:spPr>
          <a:xfrm>
            <a:off x="1208405" y="413766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为了避免错误的数据连接</a:t>
            </a:r>
            <a:r>
              <a:rPr lang="en-US" altLang="zh-CN" sz="1400" b="1"/>
              <a:t>,</a:t>
            </a:r>
            <a:r>
              <a:rPr lang="zh-CN" altLang="en-US" sz="1400" b="1"/>
              <a:t>连接查询必须添加主外键相等条件</a:t>
            </a:r>
            <a:endParaRPr lang="zh-CN" altLang="en-US" sz="1400" b="1"/>
          </a:p>
        </p:txBody>
      </p:sp>
      <p:sp>
        <p:nvSpPr>
          <p:cNvPr id="29" name="文本框 28"/>
          <p:cNvSpPr txBox="1"/>
          <p:nvPr/>
        </p:nvSpPr>
        <p:spPr>
          <a:xfrm>
            <a:off x="1335405" y="5478145"/>
            <a:ext cx="6225540" cy="680085"/>
          </a:xfrm>
          <a:prstGeom prst="rect">
            <a:avLst/>
          </a:prstGeom>
          <a:noFill/>
        </p:spPr>
        <p:txBody>
          <a:bodyPr wrap="square" rtlCol="0" anchor="t">
            <a:noAutofit/>
          </a:bodyPr>
          <a:p>
            <a:r>
              <a:rPr lang="zh-CN" altLang="en-US" sz="1400"/>
              <a:t>多表中很大概率存在相同的名称的列</a:t>
            </a:r>
            <a:r>
              <a:rPr lang="en-US" altLang="zh-CN" sz="1400"/>
              <a:t>(</a:t>
            </a:r>
            <a:r>
              <a:rPr lang="zh-CN" altLang="en-US" sz="1400"/>
              <a:t>主外键一般命名相同</a:t>
            </a:r>
            <a:r>
              <a:rPr lang="en-US" altLang="zh-CN" sz="1400"/>
              <a:t>),</a:t>
            </a:r>
            <a:r>
              <a:rPr lang="zh-CN" altLang="en-US" sz="1400"/>
              <a:t>在</a:t>
            </a:r>
            <a:r>
              <a:rPr lang="en-US" altLang="zh-CN" sz="1400">
                <a:solidFill>
                  <a:srgbClr val="FF0000"/>
                </a:solidFill>
              </a:rPr>
              <a:t>select</a:t>
            </a:r>
            <a:r>
              <a:rPr lang="zh-CN" altLang="en-US" sz="1400">
                <a:solidFill>
                  <a:srgbClr val="FF0000"/>
                </a:solidFill>
              </a:rPr>
              <a:t>后</a:t>
            </a:r>
            <a:r>
              <a:rPr lang="zh-CN" altLang="en-US" sz="1400"/>
              <a:t>或者</a:t>
            </a:r>
            <a:r>
              <a:rPr lang="zh-CN" altLang="en-US" sz="1400">
                <a:solidFill>
                  <a:srgbClr val="FF0000"/>
                </a:solidFill>
              </a:rPr>
              <a:t>条件比较列</a:t>
            </a:r>
            <a:r>
              <a:rPr lang="zh-CN" altLang="en-US" sz="1400"/>
              <a:t>的时候</a:t>
            </a:r>
            <a:r>
              <a:rPr lang="en-US" altLang="zh-CN" sz="1400"/>
              <a:t>,</a:t>
            </a:r>
            <a:r>
              <a:rPr lang="zh-CN" altLang="en-US" sz="1400"/>
              <a:t>需使用</a:t>
            </a:r>
            <a:r>
              <a:rPr lang="zh-CN" altLang="en-US" sz="1400">
                <a:solidFill>
                  <a:srgbClr val="FF0000"/>
                </a:solidFill>
              </a:rPr>
              <a:t>表名</a:t>
            </a:r>
            <a:r>
              <a:rPr lang="en-US" altLang="zh-CN" sz="1400">
                <a:solidFill>
                  <a:srgbClr val="FF0000"/>
                </a:solidFill>
              </a:rPr>
              <a:t>.</a:t>
            </a:r>
            <a:r>
              <a:rPr lang="zh-CN" altLang="en-US" sz="1400">
                <a:solidFill>
                  <a:srgbClr val="FF0000"/>
                </a:solidFill>
              </a:rPr>
              <a:t>列名</a:t>
            </a:r>
            <a:r>
              <a:rPr lang="en-US" altLang="zh-CN" sz="1400"/>
              <a:t>! </a:t>
            </a:r>
            <a:r>
              <a:rPr lang="zh-CN" altLang="en-US" sz="1400"/>
              <a:t>但是表名可能较长</a:t>
            </a:r>
            <a:r>
              <a:rPr lang="en-US" altLang="zh-CN" sz="1400"/>
              <a:t>,</a:t>
            </a:r>
            <a:r>
              <a:rPr lang="zh-CN" altLang="en-US" sz="1400"/>
              <a:t>可以给表名起别名</a:t>
            </a:r>
            <a:r>
              <a:rPr lang="en-US" altLang="zh-CN" sz="1400"/>
              <a:t>,</a:t>
            </a:r>
            <a:r>
              <a:rPr lang="zh-CN" altLang="en-US" sz="1400"/>
              <a:t>语法为</a:t>
            </a:r>
            <a:r>
              <a:rPr lang="en-US" altLang="zh-CN" sz="1400"/>
              <a:t>: </a:t>
            </a:r>
            <a:r>
              <a:rPr lang="en-US" altLang="zh-CN" sz="1400">
                <a:solidFill>
                  <a:srgbClr val="FF0000"/>
                </a:solidFill>
              </a:rPr>
              <a:t>from </a:t>
            </a:r>
            <a:r>
              <a:rPr lang="zh-CN" altLang="en-US" sz="1400">
                <a:solidFill>
                  <a:srgbClr val="FF0000"/>
                </a:solidFill>
              </a:rPr>
              <a:t>表</a:t>
            </a:r>
            <a:r>
              <a:rPr lang="en-US" altLang="zh-CN" sz="1400">
                <a:solidFill>
                  <a:srgbClr val="FF0000"/>
                </a:solidFill>
              </a:rPr>
              <a:t> </a:t>
            </a:r>
            <a:r>
              <a:rPr lang="zh-CN" altLang="en-US" sz="1400">
                <a:solidFill>
                  <a:srgbClr val="FF0000"/>
                </a:solidFill>
              </a:rPr>
              <a:t>别名</a:t>
            </a:r>
            <a:r>
              <a:rPr lang="en-US" altLang="zh-CN" sz="1400">
                <a:solidFill>
                  <a:srgbClr val="FF0000"/>
                </a:solidFill>
              </a:rPr>
              <a:t> | from as </a:t>
            </a:r>
            <a:r>
              <a:rPr lang="zh-CN" altLang="en-US" sz="1400">
                <a:solidFill>
                  <a:srgbClr val="FF0000"/>
                </a:solidFill>
              </a:rPr>
              <a:t>别名</a:t>
            </a:r>
            <a:r>
              <a:rPr lang="en-US" altLang="zh-CN" sz="1400"/>
              <a:t>! </a:t>
            </a:r>
            <a:r>
              <a:rPr lang="zh-CN" altLang="en-US" sz="1400"/>
              <a:t>这样就就可以通过</a:t>
            </a:r>
            <a:r>
              <a:rPr lang="en-US" altLang="zh-CN" sz="1400"/>
              <a:t>: </a:t>
            </a:r>
            <a:r>
              <a:rPr lang="zh-CN" altLang="en-US" sz="1400">
                <a:solidFill>
                  <a:srgbClr val="FF0000"/>
                </a:solidFill>
              </a:rPr>
              <a:t>表别名</a:t>
            </a:r>
            <a:r>
              <a:rPr lang="en-US" altLang="zh-CN" sz="1400">
                <a:solidFill>
                  <a:srgbClr val="FF0000"/>
                </a:solidFill>
              </a:rPr>
              <a:t>.</a:t>
            </a:r>
            <a:r>
              <a:rPr lang="zh-CN" altLang="en-US" sz="1400">
                <a:solidFill>
                  <a:srgbClr val="FF0000"/>
                </a:solidFill>
              </a:rPr>
              <a:t>列名</a:t>
            </a:r>
            <a:endParaRPr lang="zh-CN" altLang="en-US" sz="1400">
              <a:solidFill>
                <a:srgbClr val="FF0000"/>
              </a:solidFill>
            </a:endParaRPr>
          </a:p>
        </p:txBody>
      </p:sp>
      <p:sp>
        <p:nvSpPr>
          <p:cNvPr id="30" name="文本框 29"/>
          <p:cNvSpPr txBox="1"/>
          <p:nvPr/>
        </p:nvSpPr>
        <p:spPr>
          <a:xfrm>
            <a:off x="1218565" y="5203825"/>
            <a:ext cx="4639310" cy="306705"/>
          </a:xfrm>
          <a:prstGeom prst="rect">
            <a:avLst/>
          </a:prstGeom>
          <a:noFill/>
        </p:spPr>
        <p:txBody>
          <a:bodyPr wrap="square" rtlCol="0" anchor="t">
            <a:spAutoFit/>
          </a:bodyPr>
          <a:p>
            <a:r>
              <a:rPr lang="zh-CN" altLang="en-US" sz="1400" b="1"/>
              <a:t>细节</a:t>
            </a:r>
            <a:r>
              <a:rPr lang="en-US" altLang="zh-CN" sz="1400" b="1"/>
              <a:t>3: </a:t>
            </a:r>
            <a:r>
              <a:rPr lang="zh-CN" altLang="en-US" sz="1400" b="1"/>
              <a:t>多表查询要考虑不同表存在相同字段名的问题</a:t>
            </a:r>
            <a:endParaRPr lang="zh-CN" altLang="en-US" sz="1400" b="1"/>
          </a:p>
        </p:txBody>
      </p:sp>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内连接语法</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准备数据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基础语法和笛卡尔积</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3286125"/>
            <a:ext cx="7178675" cy="177800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COUNT(1) FROM t_employee e;</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COUNT(1) FROM 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COUNT(1) FROM t_employee e , 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 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 结果出现“笛卡尔积”现象， A表记录 * B表记录,但是数据连接是错误的!</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1065530" y="520065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主外键条件和正确连接</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5522595"/>
            <a:ext cx="7178675" cy="12096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 t_department d</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where e.did = d.did</a:t>
            </a: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highlight>
                  <a:srgbClr val="FFFF00"/>
                </a:highlight>
                <a:latin typeface="+mn-ea"/>
                <a:cs typeface="+mn-ea"/>
                <a:sym typeface="+mn-ea"/>
              </a:rPr>
              <a:t>on e.did = d.did</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3" name="文本框 2"/>
          <p:cNvSpPr txBox="1"/>
          <p:nvPr>
            <p:custDataLst>
              <p:tags r:id="rId1"/>
            </p:custDataLst>
          </p:nvPr>
        </p:nvSpPr>
        <p:spPr>
          <a:xfrm>
            <a:off x="949960" y="140208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3: </a:t>
            </a:r>
            <a:r>
              <a:rPr lang="zh-CN" altLang="en-US" sz="1500" dirty="0">
                <a:latin typeface="+mn-ea"/>
                <a:cs typeface="+mn-ea"/>
              </a:rPr>
              <a:t>标准</a:t>
            </a:r>
            <a:r>
              <a:rPr lang="en-US" altLang="zh-CN" sz="1500" dirty="0">
                <a:latin typeface="+mn-ea"/>
                <a:cs typeface="+mn-ea"/>
              </a:rPr>
              <a:t>inner join</a:t>
            </a:r>
            <a:r>
              <a:rPr lang="zh-CN" altLang="en-US" sz="1500" dirty="0">
                <a:latin typeface="+mn-ea"/>
                <a:cs typeface="+mn-ea"/>
              </a:rPr>
              <a:t>语法优化</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1720215"/>
            <a:ext cx="7178675" cy="15811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join  </a:t>
            </a:r>
            <a:r>
              <a:rPr lang="zh-CN" altLang="en-US" sz="1400">
                <a:solidFill>
                  <a:schemeClr val="tx1">
                    <a:lumMod val="85000"/>
                    <a:lumOff val="15000"/>
                  </a:schemeClr>
                </a:solidFill>
                <a:latin typeface="+mn-ea"/>
                <a:cs typeface="+mn-ea"/>
                <a:sym typeface="+mn-ea"/>
              </a:rPr>
              <a:t>t_department d</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on </a:t>
            </a:r>
            <a:r>
              <a:rPr lang="en-US" altLang="zh-CN" sz="1400">
                <a:solidFill>
                  <a:schemeClr val="tx1">
                    <a:lumMod val="85000"/>
                    <a:lumOff val="15000"/>
                  </a:schemeClr>
                </a:solidFill>
                <a:latin typeface="+mn-ea"/>
                <a:cs typeface="+mn-ea"/>
                <a:sym typeface="+mn-ea"/>
              </a:rPr>
              <a:t>e.did = d.did</a:t>
            </a:r>
            <a:r>
              <a:rPr lang="zh-CN" altLang="en-US" sz="1400">
                <a:solidFill>
                  <a:schemeClr val="tx1">
                    <a:lumMod val="85000"/>
                    <a:lumOff val="15000"/>
                  </a:schemeClr>
                </a:solidFill>
                <a:latin typeface="+mn-ea"/>
                <a:cs typeface="+mn-ea"/>
                <a:sym typeface="+mn-ea"/>
              </a:rPr>
              <a:t>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inner </a:t>
            </a:r>
            <a:r>
              <a:rPr lang="zh-CN" altLang="en-US" sz="1400">
                <a:solidFill>
                  <a:schemeClr val="tx1">
                    <a:lumMod val="85000"/>
                    <a:lumOff val="15000"/>
                  </a:schemeClr>
                </a:solidFill>
                <a:latin typeface="+mn-ea"/>
                <a:cs typeface="+mn-ea"/>
                <a:sym typeface="+mn-ea"/>
              </a:rPr>
              <a:t>关键字可以省略</a:t>
            </a:r>
            <a:r>
              <a:rPr lang="en-US" altLang="zh-CN" sz="1400">
                <a:solidFill>
                  <a:schemeClr val="tx1">
                    <a:lumMod val="85000"/>
                    <a:lumOff val="15000"/>
                  </a:schemeClr>
                </a:solidFill>
                <a:latin typeface="+mn-ea"/>
                <a:cs typeface="+mn-ea"/>
                <a:sym typeface="+mn-ea"/>
              </a:rPr>
              <a:t>, inner join  == join</a:t>
            </a:r>
            <a:endParaRPr lang="en-US" altLang="zh-CN"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on </a:t>
            </a:r>
            <a:r>
              <a:rPr lang="zh-CN" altLang="en-US" sz="1400">
                <a:solidFill>
                  <a:schemeClr val="tx1">
                    <a:lumMod val="85000"/>
                    <a:lumOff val="15000"/>
                  </a:schemeClr>
                </a:solidFill>
                <a:latin typeface="+mn-ea"/>
                <a:cs typeface="+mn-ea"/>
                <a:sym typeface="+mn-ea"/>
              </a:rPr>
              <a:t>只能在连接语法的场景下使用</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配合</a:t>
            </a:r>
            <a:r>
              <a:rPr lang="en-US" altLang="zh-CN" sz="1400">
                <a:solidFill>
                  <a:schemeClr val="tx1">
                    <a:lumMod val="85000"/>
                    <a:lumOff val="15000"/>
                  </a:schemeClr>
                </a:solidFill>
                <a:latin typeface="+mn-ea"/>
                <a:cs typeface="+mn-ea"/>
                <a:sym typeface="+mn-ea"/>
              </a:rPr>
              <a:t>join</a:t>
            </a:r>
            <a:r>
              <a:rPr lang="zh-CN" altLang="en-US" sz="1400">
                <a:solidFill>
                  <a:schemeClr val="tx1">
                    <a:lumMod val="85000"/>
                    <a:lumOff val="15000"/>
                  </a:schemeClr>
                </a:solidFill>
                <a:latin typeface="+mn-ea"/>
                <a:cs typeface="+mn-ea"/>
                <a:sym typeface="+mn-ea"/>
              </a:rPr>
              <a:t>进行正确数据筛选</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on </a:t>
            </a:r>
            <a:r>
              <a:rPr lang="zh-CN" altLang="en-US" sz="1400">
                <a:solidFill>
                  <a:schemeClr val="tx1">
                    <a:lumMod val="85000"/>
                    <a:lumOff val="15000"/>
                  </a:schemeClr>
                </a:solidFill>
                <a:latin typeface="+mn-ea"/>
                <a:cs typeface="+mn-ea"/>
                <a:sym typeface="+mn-ea"/>
              </a:rPr>
              <a:t>绝大情况下可放置的就是主外键相等</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其他条件建议使用</a:t>
            </a:r>
            <a:r>
              <a:rPr lang="en-US" altLang="zh-CN" sz="1400">
                <a:solidFill>
                  <a:schemeClr val="tx1">
                    <a:lumMod val="85000"/>
                    <a:lumOff val="15000"/>
                  </a:schemeClr>
                </a:solidFill>
                <a:latin typeface="+mn-ea"/>
                <a:cs typeface="+mn-ea"/>
                <a:sym typeface="+mn-ea"/>
              </a:rPr>
              <a:t>where</a:t>
            </a:r>
            <a:r>
              <a:rPr lang="zh-CN" altLang="en-US" sz="1400">
                <a:solidFill>
                  <a:schemeClr val="tx1">
                    <a:lumMod val="85000"/>
                    <a:lumOff val="15000"/>
                  </a:schemeClr>
                </a:solidFill>
                <a:latin typeface="+mn-ea"/>
                <a:cs typeface="+mn-ea"/>
                <a:sym typeface="+mn-ea"/>
              </a:rPr>
              <a:t>筛选</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2"/>
            </p:custDataLst>
          </p:nvPr>
        </p:nvSpPr>
        <p:spPr>
          <a:xfrm>
            <a:off x="949960" y="342900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4: </a:t>
            </a:r>
            <a:r>
              <a:rPr lang="zh-CN" altLang="en-US" sz="1500" dirty="0">
                <a:latin typeface="+mn-ea"/>
                <a:cs typeface="+mn-ea"/>
              </a:rPr>
              <a:t>添加额外的条件筛选</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3750945"/>
            <a:ext cx="7178675" cy="12680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 t_department d</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where e.did = d.did and e.eid &gt; 10</a:t>
            </a: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highlight>
                  <a:srgbClr val="FFFF00"/>
                </a:highlight>
                <a:latin typeface="+mn-ea"/>
                <a:cs typeface="+mn-ea"/>
                <a:sym typeface="+mn-ea"/>
              </a:rPr>
              <a:t>on e.did = d.did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en-US" altLang="zh-CN" sz="1400">
              <a:solidFill>
                <a:schemeClr val="tx1">
                  <a:lumMod val="85000"/>
                  <a:lumOff val="15000"/>
                </a:schemeClr>
              </a:solidFill>
              <a:latin typeface="+mn-ea"/>
              <a:cs typeface="+mn-ea"/>
              <a:sym typeface="+mn-ea"/>
            </a:endParaRPr>
          </a:p>
        </p:txBody>
      </p:sp>
      <p:sp>
        <p:nvSpPr>
          <p:cNvPr id="8" name="文本框 7"/>
          <p:cNvSpPr txBox="1"/>
          <p:nvPr>
            <p:custDataLst>
              <p:tags r:id="rId3"/>
            </p:custDataLst>
          </p:nvPr>
        </p:nvSpPr>
        <p:spPr>
          <a:xfrm>
            <a:off x="949960" y="5133975"/>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5: </a:t>
            </a:r>
            <a:r>
              <a:rPr lang="zh-CN" altLang="en-US" sz="1500" dirty="0">
                <a:latin typeface="+mn-ea"/>
                <a:cs typeface="+mn-ea"/>
              </a:rPr>
              <a:t>多表</a:t>
            </a:r>
            <a:r>
              <a:rPr lang="en-US" altLang="zh-CN" sz="1500" dirty="0">
                <a:latin typeface="+mn-ea"/>
                <a:cs typeface="+mn-ea"/>
              </a:rPr>
              <a:t>(3+)</a:t>
            </a:r>
            <a:r>
              <a:rPr lang="zh-CN" altLang="en-US" sz="1500" dirty="0">
                <a:latin typeface="+mn-ea"/>
                <a:cs typeface="+mn-ea"/>
              </a:rPr>
              <a:t>查询并且添加额外的条件筛选</a:t>
            </a:r>
            <a:r>
              <a:rPr lang="en-US" altLang="zh-CN" sz="1500" dirty="0">
                <a:latin typeface="+mn-ea"/>
                <a:cs typeface="+mn-ea"/>
              </a:rPr>
              <a:t> </a:t>
            </a:r>
            <a:endParaRPr lang="zh-CN" altLang="en-US" sz="1500" dirty="0">
              <a:latin typeface="+mn-ea"/>
              <a:cs typeface="+mn-ea"/>
            </a:endParaRPr>
          </a:p>
        </p:txBody>
      </p:sp>
      <p:sp>
        <p:nvSpPr>
          <p:cNvPr id="9" name="矩形 8"/>
          <p:cNvSpPr/>
          <p:nvPr/>
        </p:nvSpPr>
        <p:spPr>
          <a:xfrm>
            <a:off x="1208405" y="5455920"/>
            <a:ext cx="7178675" cy="12928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岗位名称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a:t>
            </a:r>
            <a:r>
              <a:rPr lang="en-US" altLang="zh-CN" sz="1400">
                <a:solidFill>
                  <a:schemeClr val="tx1">
                    <a:lumMod val="85000"/>
                    <a:lumOff val="15000"/>
                  </a:schemeClr>
                </a:solidFill>
                <a:latin typeface="+mn-ea"/>
                <a:cs typeface="+mn-ea"/>
                <a:sym typeface="+mn-ea"/>
              </a:rPr>
              <a:t>,j.jname</a:t>
            </a:r>
            <a:r>
              <a:rPr lang="zh-CN" altLang="en-US" sz="1400">
                <a:solidFill>
                  <a:schemeClr val="tx1">
                    <a:lumMod val="85000"/>
                    <a:lumOff val="15000"/>
                  </a:schemeClr>
                </a:solidFill>
                <a:latin typeface="+mn-ea"/>
                <a:cs typeface="+mn-ea"/>
                <a:sym typeface="+mn-ea"/>
              </a:rPr>
              <a:t> FROM t_employee e , t_department d</a:t>
            </a:r>
            <a:r>
              <a:rPr lang="en-US" altLang="zh-CN" sz="1400">
                <a:solidFill>
                  <a:schemeClr val="tx1">
                    <a:lumMod val="85000"/>
                    <a:lumOff val="15000"/>
                  </a:schemeClr>
                </a:solidFill>
                <a:latin typeface="+mn-ea"/>
                <a:cs typeface="+mn-ea"/>
                <a:sym typeface="+mn-ea"/>
              </a:rPr>
              <a:t>,t_job j </a:t>
            </a:r>
            <a:r>
              <a:rPr lang="en-US" altLang="zh-CN" sz="1400">
                <a:solidFill>
                  <a:schemeClr val="tx1">
                    <a:lumMod val="85000"/>
                    <a:lumOff val="15000"/>
                  </a:schemeClr>
                </a:solidFill>
                <a:highlight>
                  <a:srgbClr val="FFFF00"/>
                </a:highlight>
                <a:latin typeface="+mn-ea"/>
                <a:cs typeface="+mn-ea"/>
                <a:sym typeface="+mn-ea"/>
              </a:rPr>
              <a:t>where e.did = d.did and e.job_id = j.jid and  e.eid &gt; 10</a:t>
            </a: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a:t>
            </a:r>
            <a:r>
              <a:rPr lang="en-US" altLang="zh-CN" sz="1400">
                <a:solidFill>
                  <a:schemeClr val="tx1">
                    <a:lumMod val="85000"/>
                    <a:lumOff val="15000"/>
                  </a:schemeClr>
                </a:solidFill>
                <a:latin typeface="+mn-ea"/>
                <a:cs typeface="+mn-ea"/>
                <a:sym typeface="+mn-ea"/>
              </a:rPr>
              <a:t> ,j.jname</a:t>
            </a:r>
            <a:r>
              <a:rPr lang="zh-CN" altLang="en-US" sz="1400">
                <a:solidFill>
                  <a:schemeClr val="tx1">
                    <a:lumMod val="85000"/>
                    <a:lumOff val="15000"/>
                  </a:schemeClr>
                </a:solidFill>
                <a:latin typeface="+mn-ea"/>
                <a:cs typeface="+mn-ea"/>
                <a:sym typeface="+mn-ea"/>
              </a:rPr>
              <a:t>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r>
              <a:rPr lang="en-US" altLang="zh-CN" sz="1400">
                <a:solidFill>
                  <a:schemeClr val="tx1">
                    <a:lumMod val="85000"/>
                    <a:lumOff val="15000"/>
                  </a:schemeClr>
                </a:solidFill>
                <a:highlight>
                  <a:srgbClr val="FFFF00"/>
                </a:highlight>
                <a:latin typeface="+mn-ea"/>
                <a:cs typeface="+mn-ea"/>
                <a:sym typeface="+mn-ea"/>
              </a:rPr>
              <a:t>on e.did = d.did inner join t_job j  on e.job_id = j.jid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2505075"/>
            <a:ext cx="6559550" cy="7473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500">
                <a:solidFill>
                  <a:schemeClr val="accent2">
                    <a:lumMod val="75000"/>
                  </a:schemeClr>
                </a:solidFill>
                <a:latin typeface="+mn-ea"/>
                <a:cs typeface="+mn-ea"/>
                <a:sym typeface="+mn-ea"/>
              </a:rPr>
              <a:t>select *  from</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 </a:t>
            </a:r>
            <a:r>
              <a:rPr lang="en-US" altLang="zh-CN" sz="1500">
                <a:solidFill>
                  <a:schemeClr val="accent2">
                    <a:lumMod val="75000"/>
                  </a:schemeClr>
                </a:solidFill>
                <a:latin typeface="+mn-ea"/>
                <a:cs typeface="+mn-ea"/>
                <a:sym typeface="+mn-ea"/>
              </a:rPr>
              <a:t>left  </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outer</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join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en-US" altLang="zh-CN" sz="1500">
                <a:solidFill>
                  <a:schemeClr val="accent2">
                    <a:lumMod val="75000"/>
                  </a:schemeClr>
                </a:solidFill>
                <a:latin typeface="+mn-ea"/>
                <a:cs typeface="+mn-ea"/>
                <a:sym typeface="+mn-ea"/>
              </a:rPr>
              <a:t> on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左外</a:t>
            </a:r>
            <a:r>
              <a:rPr lang="en-US" altLang="zh-CN" sz="1500">
                <a:solidFill>
                  <a:schemeClr val="tx1"/>
                </a:solidFill>
                <a:latin typeface="+mn-ea"/>
                <a:cs typeface="+mn-ea"/>
                <a:sym typeface="+mn-ea"/>
              </a:rPr>
              <a:t>)</a:t>
            </a:r>
            <a:endParaRPr lang="zh-CN" altLang="en-US" sz="1500">
              <a:solidFill>
                <a:schemeClr val="tx1"/>
              </a:solidFill>
              <a:latin typeface="+mn-ea"/>
              <a:cs typeface="+mn-ea"/>
              <a:sym typeface="+mn-ea"/>
            </a:endParaRPr>
          </a:p>
          <a:p>
            <a:pPr algn="l">
              <a:buClrTx/>
              <a:buSzTx/>
              <a:buFontTx/>
            </a:pPr>
            <a:r>
              <a:rPr lang="en-US" altLang="zh-CN" sz="1500">
                <a:solidFill>
                  <a:schemeClr val="accent2">
                    <a:lumMod val="75000"/>
                  </a:schemeClr>
                </a:solidFill>
                <a:latin typeface="+mn-ea"/>
                <a:cs typeface="+mn-ea"/>
                <a:sym typeface="+mn-ea"/>
              </a:rPr>
              <a:t>select *  from</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 </a:t>
            </a:r>
            <a:r>
              <a:rPr lang="en-US" altLang="zh-CN" sz="1500">
                <a:solidFill>
                  <a:schemeClr val="accent2">
                    <a:lumMod val="75000"/>
                  </a:schemeClr>
                </a:solidFill>
                <a:latin typeface="+mn-ea"/>
                <a:cs typeface="+mn-ea"/>
                <a:sym typeface="+mn-ea"/>
              </a:rPr>
              <a:t>right </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outer</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join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en-US" altLang="zh-CN" sz="1500">
                <a:solidFill>
                  <a:schemeClr val="accent2">
                    <a:lumMod val="75000"/>
                  </a:schemeClr>
                </a:solidFill>
                <a:latin typeface="+mn-ea"/>
                <a:cs typeface="+mn-ea"/>
                <a:sym typeface="+mn-ea"/>
              </a:rPr>
              <a:t> on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右外</a:t>
            </a:r>
            <a:r>
              <a:rPr lang="en-US" altLang="zh-CN" sz="1500">
                <a:solidFill>
                  <a:schemeClr val="tx1"/>
                </a:solidFill>
                <a:latin typeface="+mn-ea"/>
                <a:cs typeface="+mn-ea"/>
                <a:sym typeface="+mn-ea"/>
              </a:rPr>
              <a:t>)</a:t>
            </a:r>
            <a:endParaRPr lang="en-US" altLang="zh-CN" sz="1500">
              <a:solidFill>
                <a:schemeClr val="tx1"/>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13" y="218233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a:t>
            </a:r>
            <a:endParaRPr lang="en-US" altLang="zh-CN" sz="1500" dirty="0">
              <a:latin typeface="+mn-ea"/>
              <a:cs typeface="+mn-ea"/>
            </a:endParaRPr>
          </a:p>
        </p:txBody>
      </p:sp>
      <p:sp>
        <p:nvSpPr>
          <p:cNvPr id="12" name="文本框 11"/>
          <p:cNvSpPr txBox="1"/>
          <p:nvPr/>
        </p:nvSpPr>
        <p:spPr>
          <a:xfrm>
            <a:off x="1108710" y="1440180"/>
            <a:ext cx="6659245" cy="737235"/>
          </a:xfrm>
          <a:prstGeom prst="rect">
            <a:avLst/>
          </a:prstGeom>
          <a:noFill/>
        </p:spPr>
        <p:txBody>
          <a:bodyPr wrap="square" rtlCol="0">
            <a:spAutoFit/>
          </a:bodyPr>
          <a:p>
            <a:pPr algn="l">
              <a:buClrTx/>
              <a:buSzTx/>
              <a:buFontTx/>
            </a:pPr>
            <a:r>
              <a:rPr lang="zh-CN" altLang="en-US" sz="1400">
                <a:highlight>
                  <a:srgbClr val="FFFF00"/>
                </a:highlight>
                <a:latin typeface="+mn-ea"/>
                <a:cs typeface="+mn-ea"/>
              </a:rPr>
              <a:t>外连接（outer join）</a:t>
            </a:r>
            <a:r>
              <a:rPr lang="zh-CN" altLang="en-US" sz="1400">
                <a:latin typeface="+mn-ea"/>
                <a:cs typeface="+mn-ea"/>
              </a:rPr>
              <a:t>是一种用于从两个或多个表中检索数据的查询方式，与内连接不同的是，外连接会返回所有符合条件的行，同时还会返回未匹配的行。外连接分为左外连接（LEFT JOIN）、右外连接（RIGHT JOIN）!</a:t>
            </a:r>
            <a:endParaRPr lang="zh-CN" altLang="en-US" sz="1400">
              <a:latin typeface="+mn-ea"/>
              <a:cs typeface="+mn-ea"/>
            </a:endParaRPr>
          </a:p>
        </p:txBody>
      </p:sp>
      <p:sp>
        <p:nvSpPr>
          <p:cNvPr id="17" name="圆角矩形 30"/>
          <p:cNvSpPr/>
          <p:nvPr/>
        </p:nvSpPr>
        <p:spPr>
          <a:xfrm>
            <a:off x="1208405" y="3460115"/>
            <a:ext cx="6559550" cy="316674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3846830"/>
            <a:ext cx="6225540" cy="536575"/>
          </a:xfrm>
          <a:prstGeom prst="rect">
            <a:avLst/>
          </a:prstGeom>
          <a:noFill/>
        </p:spPr>
        <p:txBody>
          <a:bodyPr wrap="square" rtlCol="0" anchor="t">
            <a:noAutofit/>
          </a:bodyPr>
          <a:p>
            <a:r>
              <a:rPr lang="zh-CN" altLang="en-US" sz="1400"/>
              <a:t>内连接</a:t>
            </a:r>
            <a:r>
              <a:rPr lang="en-US" altLang="zh-CN" sz="1400"/>
              <a:t>: </a:t>
            </a:r>
            <a:r>
              <a:rPr lang="zh-CN" altLang="en-US" sz="1400"/>
              <a:t>只满足匹配条件的行数</a:t>
            </a:r>
            <a:r>
              <a:rPr lang="en-US" altLang="zh-CN" sz="1400"/>
              <a:t>.</a:t>
            </a:r>
            <a:r>
              <a:rPr lang="zh-CN" altLang="en-US" sz="1400"/>
              <a:t>两个表必须存在且主外键值相等才会返回</a:t>
            </a:r>
            <a:endParaRPr lang="zh-CN" altLang="en-US" sz="1400"/>
          </a:p>
          <a:p>
            <a:r>
              <a:rPr lang="zh-CN" altLang="en-US" sz="1400"/>
              <a:t>外连接</a:t>
            </a:r>
            <a:r>
              <a:rPr lang="en-US" altLang="zh-CN" sz="1400"/>
              <a:t>: </a:t>
            </a:r>
            <a:r>
              <a:rPr lang="zh-CN" altLang="en-US" sz="1400"/>
              <a:t>可以通过左和右指定一个逻辑主表</a:t>
            </a:r>
            <a:r>
              <a:rPr lang="en-US" altLang="zh-CN" sz="1400"/>
              <a:t>,</a:t>
            </a:r>
            <a:r>
              <a:rPr lang="zh-CN" altLang="en-US" sz="1400"/>
              <a:t>逻辑主表数据一定会查询到</a:t>
            </a:r>
            <a:r>
              <a:rPr lang="en-US" altLang="zh-CN" sz="1400"/>
              <a:t> </a:t>
            </a:r>
            <a:endParaRPr lang="zh-CN" altLang="en-US" sz="1400"/>
          </a:p>
        </p:txBody>
      </p:sp>
      <p:sp>
        <p:nvSpPr>
          <p:cNvPr id="21" name="文本框 20"/>
          <p:cNvSpPr txBox="1"/>
          <p:nvPr/>
        </p:nvSpPr>
        <p:spPr>
          <a:xfrm>
            <a:off x="1218565" y="358076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内连接和外连接语法效果区别</a:t>
            </a:r>
            <a:endParaRPr lang="zh-CN" altLang="en-US" sz="1400" b="1"/>
          </a:p>
        </p:txBody>
      </p:sp>
      <p:sp>
        <p:nvSpPr>
          <p:cNvPr id="27" name="文本框 26"/>
          <p:cNvSpPr txBox="1"/>
          <p:nvPr/>
        </p:nvSpPr>
        <p:spPr>
          <a:xfrm>
            <a:off x="1335405" y="4718685"/>
            <a:ext cx="6225540" cy="698500"/>
          </a:xfrm>
          <a:prstGeom prst="rect">
            <a:avLst/>
          </a:prstGeom>
          <a:noFill/>
        </p:spPr>
        <p:txBody>
          <a:bodyPr wrap="square" rtlCol="0" anchor="t">
            <a:noAutofit/>
          </a:bodyPr>
          <a:p>
            <a:r>
              <a:rPr lang="zh-CN" altLang="en-US" sz="1400"/>
              <a:t>外连接的语法也可以省略</a:t>
            </a:r>
            <a:r>
              <a:rPr lang="en-US" altLang="zh-CN" sz="1400"/>
              <a:t> [outer] </a:t>
            </a:r>
            <a:endParaRPr lang="en-US" altLang="zh-CN" sz="1400"/>
          </a:p>
          <a:p>
            <a:r>
              <a:rPr lang="en-US" altLang="zh-CN" sz="1400"/>
              <a:t>left | right outer join  = left | right join</a:t>
            </a:r>
            <a:endParaRPr lang="en-US" altLang="zh-CN" sz="1400"/>
          </a:p>
          <a:p>
            <a:r>
              <a:rPr lang="en-US" altLang="zh-CN" sz="1400"/>
              <a:t>left </a:t>
            </a:r>
            <a:r>
              <a:rPr lang="zh-CN" altLang="en-US" sz="1400"/>
              <a:t>和</a:t>
            </a:r>
            <a:r>
              <a:rPr lang="en-US" altLang="zh-CN" sz="1400"/>
              <a:t> right </a:t>
            </a:r>
            <a:r>
              <a:rPr lang="zh-CN" altLang="en-US" sz="1400"/>
              <a:t>就是指定左还右是逻辑主表</a:t>
            </a:r>
            <a:r>
              <a:rPr lang="en-US" altLang="zh-CN" sz="1400"/>
              <a:t> </a:t>
            </a:r>
            <a:endParaRPr lang="en-US" altLang="zh-CN" sz="1400"/>
          </a:p>
        </p:txBody>
      </p:sp>
      <p:sp>
        <p:nvSpPr>
          <p:cNvPr id="28" name="文本框 27"/>
          <p:cNvSpPr txBox="1"/>
          <p:nvPr/>
        </p:nvSpPr>
        <p:spPr>
          <a:xfrm>
            <a:off x="1208405" y="441198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外连接语法可以省略和优化</a:t>
            </a:r>
            <a:endParaRPr lang="zh-CN" altLang="en-US" sz="1400" b="1"/>
          </a:p>
        </p:txBody>
      </p:sp>
      <p:sp>
        <p:nvSpPr>
          <p:cNvPr id="29" name="文本框 28"/>
          <p:cNvSpPr txBox="1"/>
          <p:nvPr/>
        </p:nvSpPr>
        <p:spPr>
          <a:xfrm>
            <a:off x="1335405" y="5752465"/>
            <a:ext cx="6225540" cy="680085"/>
          </a:xfrm>
          <a:prstGeom prst="rect">
            <a:avLst/>
          </a:prstGeom>
          <a:noFill/>
        </p:spPr>
        <p:txBody>
          <a:bodyPr wrap="square" rtlCol="0" anchor="t">
            <a:noAutofit/>
          </a:bodyPr>
          <a:p>
            <a:r>
              <a:rPr lang="zh-CN" altLang="en-US" sz="1400">
                <a:solidFill>
                  <a:schemeClr val="tx1">
                    <a:lumMod val="85000"/>
                    <a:lumOff val="15000"/>
                  </a:schemeClr>
                </a:solidFill>
              </a:rPr>
              <a:t>建议将分析的逻辑主表放在第一个位置</a:t>
            </a:r>
            <a:r>
              <a:rPr lang="en-US" altLang="zh-CN" sz="1400">
                <a:solidFill>
                  <a:schemeClr val="tx1">
                    <a:lumMod val="85000"/>
                    <a:lumOff val="15000"/>
                  </a:schemeClr>
                </a:solidFill>
              </a:rPr>
              <a:t>(</a:t>
            </a:r>
            <a:r>
              <a:rPr lang="zh-CN" altLang="en-US" sz="1400">
                <a:solidFill>
                  <a:schemeClr val="tx1">
                    <a:lumMod val="85000"/>
                    <a:lumOff val="15000"/>
                  </a:schemeClr>
                </a:solidFill>
              </a:rPr>
              <a:t>最左</a:t>
            </a:r>
            <a:r>
              <a:rPr lang="en-US" altLang="zh-CN" sz="1400">
                <a:solidFill>
                  <a:schemeClr val="tx1">
                    <a:lumMod val="85000"/>
                    <a:lumOff val="15000"/>
                  </a:schemeClr>
                </a:solidFill>
              </a:rPr>
              <a:t>),</a:t>
            </a:r>
            <a:r>
              <a:rPr lang="zh-CN" altLang="en-US" sz="1400">
                <a:solidFill>
                  <a:schemeClr val="tx1">
                    <a:lumMod val="85000"/>
                    <a:lumOff val="15000"/>
                  </a:schemeClr>
                </a:solidFill>
              </a:rPr>
              <a:t>那么本次查询必然全部是左外连接</a:t>
            </a:r>
            <a:r>
              <a:rPr lang="en-US" altLang="zh-CN" sz="1400">
                <a:solidFill>
                  <a:schemeClr val="tx1">
                    <a:lumMod val="85000"/>
                    <a:lumOff val="15000"/>
                  </a:schemeClr>
                </a:solidFill>
              </a:rPr>
              <a:t>!</a:t>
            </a:r>
            <a:endParaRPr lang="en-US" altLang="zh-CN" sz="1400">
              <a:solidFill>
                <a:schemeClr val="tx1">
                  <a:lumMod val="85000"/>
                  <a:lumOff val="15000"/>
                </a:schemeClr>
              </a:solidFill>
            </a:endParaRPr>
          </a:p>
          <a:p>
            <a:r>
              <a:rPr lang="en-US" altLang="zh-CN" sz="1400">
                <a:solidFill>
                  <a:srgbClr val="FF0000"/>
                </a:solidFill>
              </a:rPr>
              <a:t>from </a:t>
            </a:r>
            <a:r>
              <a:rPr lang="zh-CN" altLang="en-US" sz="1400">
                <a:solidFill>
                  <a:srgbClr val="FF0000"/>
                </a:solidFill>
              </a:rPr>
              <a:t>逻辑主表</a:t>
            </a:r>
            <a:r>
              <a:rPr lang="en-US" altLang="zh-CN" sz="1400" b="1">
                <a:solidFill>
                  <a:srgbClr val="FF0000"/>
                </a:solidFill>
              </a:rPr>
              <a:t> </a:t>
            </a:r>
            <a:r>
              <a:rPr lang="en-US" altLang="zh-CN" sz="1400" b="1">
                <a:solidFill>
                  <a:srgbClr val="FF0000"/>
                </a:solidFill>
                <a:highlight>
                  <a:srgbClr val="FFFF00"/>
                </a:highlight>
              </a:rPr>
              <a:t>left join</a:t>
            </a:r>
            <a:r>
              <a:rPr lang="en-US" altLang="zh-CN" sz="1400">
                <a:solidFill>
                  <a:srgbClr val="FF0000"/>
                </a:solidFill>
              </a:rPr>
              <a:t> </a:t>
            </a:r>
            <a:r>
              <a:rPr lang="zh-CN" altLang="en-US" sz="1400">
                <a:solidFill>
                  <a:srgbClr val="FF0000"/>
                </a:solidFill>
              </a:rPr>
              <a:t>表</a:t>
            </a:r>
            <a:r>
              <a:rPr lang="en-US" altLang="zh-CN" sz="1400">
                <a:solidFill>
                  <a:srgbClr val="FF0000"/>
                </a:solidFill>
              </a:rPr>
              <a:t>2 on </a:t>
            </a:r>
            <a:r>
              <a:rPr lang="zh-CN" altLang="en-US" sz="1400">
                <a:solidFill>
                  <a:srgbClr val="FF0000"/>
                </a:solidFill>
              </a:rPr>
              <a:t>主</a:t>
            </a:r>
            <a:r>
              <a:rPr lang="en-US" altLang="zh-CN" sz="1400">
                <a:solidFill>
                  <a:srgbClr val="FF0000"/>
                </a:solidFill>
              </a:rPr>
              <a:t> = </a:t>
            </a:r>
            <a:r>
              <a:rPr lang="zh-CN" altLang="en-US" sz="1400">
                <a:solidFill>
                  <a:srgbClr val="FF0000"/>
                </a:solidFill>
              </a:rPr>
              <a:t>外</a:t>
            </a:r>
            <a:r>
              <a:rPr lang="en-US" altLang="zh-CN" sz="1400">
                <a:solidFill>
                  <a:srgbClr val="FF0000"/>
                </a:solidFill>
              </a:rPr>
              <a:t> </a:t>
            </a:r>
            <a:r>
              <a:rPr lang="en-US" altLang="zh-CN" sz="1400" b="1">
                <a:solidFill>
                  <a:srgbClr val="FF0000"/>
                </a:solidFill>
                <a:highlight>
                  <a:srgbClr val="FFFF00"/>
                </a:highlight>
              </a:rPr>
              <a:t>left join</a:t>
            </a:r>
            <a:r>
              <a:rPr lang="en-US" altLang="zh-CN" sz="1400">
                <a:solidFill>
                  <a:srgbClr val="FF0000"/>
                </a:solidFill>
              </a:rPr>
              <a:t> </a:t>
            </a:r>
            <a:r>
              <a:rPr lang="zh-CN" altLang="en-US" sz="1400">
                <a:solidFill>
                  <a:srgbClr val="FF0000"/>
                </a:solidFill>
              </a:rPr>
              <a:t>表</a:t>
            </a:r>
            <a:r>
              <a:rPr lang="en-US" altLang="zh-CN" sz="1400">
                <a:solidFill>
                  <a:srgbClr val="FF0000"/>
                </a:solidFill>
              </a:rPr>
              <a:t>3 on </a:t>
            </a:r>
            <a:r>
              <a:rPr lang="zh-CN" altLang="en-US" sz="1400">
                <a:solidFill>
                  <a:srgbClr val="FF0000"/>
                </a:solidFill>
              </a:rPr>
              <a:t>主</a:t>
            </a:r>
            <a:r>
              <a:rPr lang="en-US" altLang="zh-CN" sz="1400">
                <a:solidFill>
                  <a:srgbClr val="FF0000"/>
                </a:solidFill>
              </a:rPr>
              <a:t> = </a:t>
            </a:r>
            <a:r>
              <a:rPr lang="zh-CN" altLang="en-US" sz="1400">
                <a:solidFill>
                  <a:srgbClr val="FF0000"/>
                </a:solidFill>
              </a:rPr>
              <a:t>外</a:t>
            </a:r>
            <a:r>
              <a:rPr lang="en-US" altLang="zh-CN" sz="1400" b="1">
                <a:solidFill>
                  <a:srgbClr val="FF0000"/>
                </a:solidFill>
              </a:rPr>
              <a:t> </a:t>
            </a:r>
            <a:r>
              <a:rPr lang="en-US" altLang="zh-CN" sz="1400" b="1">
                <a:solidFill>
                  <a:srgbClr val="FF0000"/>
                </a:solidFill>
                <a:highlight>
                  <a:srgbClr val="FFFF00"/>
                </a:highlight>
              </a:rPr>
              <a:t>left join</a:t>
            </a:r>
            <a:r>
              <a:rPr lang="en-US" altLang="zh-CN" sz="1400">
                <a:solidFill>
                  <a:srgbClr val="FF0000"/>
                </a:solidFill>
              </a:rPr>
              <a:t> .....</a:t>
            </a:r>
            <a:endParaRPr lang="en-US" altLang="zh-CN" sz="1400">
              <a:solidFill>
                <a:srgbClr val="FF0000"/>
              </a:solidFill>
            </a:endParaRPr>
          </a:p>
        </p:txBody>
      </p:sp>
      <p:sp>
        <p:nvSpPr>
          <p:cNvPr id="30" name="文本框 29"/>
          <p:cNvSpPr txBox="1"/>
          <p:nvPr/>
        </p:nvSpPr>
        <p:spPr>
          <a:xfrm>
            <a:off x="1218565" y="5478145"/>
            <a:ext cx="4639310" cy="306705"/>
          </a:xfrm>
          <a:prstGeom prst="rect">
            <a:avLst/>
          </a:prstGeom>
          <a:noFill/>
        </p:spPr>
        <p:txBody>
          <a:bodyPr wrap="square" rtlCol="0" anchor="t">
            <a:spAutoFit/>
          </a:bodyPr>
          <a:p>
            <a:r>
              <a:rPr lang="zh-CN" altLang="en-US" sz="1400" b="1"/>
              <a:t>细节</a:t>
            </a:r>
            <a:r>
              <a:rPr lang="en-US" altLang="zh-CN" sz="1400" b="1"/>
              <a:t>3: </a:t>
            </a:r>
            <a:r>
              <a:rPr lang="zh-CN" altLang="en-US" sz="1400" b="1"/>
              <a:t>外连接的连续性</a:t>
            </a:r>
            <a:endParaRPr lang="zh-CN" altLang="en-US" sz="1400" b="1"/>
          </a:p>
        </p:txBody>
      </p:sp>
      <p:sp>
        <p:nvSpPr>
          <p:cNvPr id="3" name="标题 2"/>
          <p:cNvSpPr>
            <a:spLocks noGrp="1"/>
          </p:cNvSpPr>
          <p:nvPr>
            <p:ph type="title"/>
          </p:nvPr>
        </p:nvSpPr>
        <p:spPr>
          <a:xfrm>
            <a:off x="2254250" y="389890"/>
            <a:ext cx="10515600" cy="1325563"/>
          </a:xfrm>
          <a:prstGeom prst="rect">
            <a:avLst/>
          </a:prstGeom>
        </p:spPr>
        <p:txBody>
          <a:bodyPr vert="horz" lIns="91440" tIns="45720" rIns="91440" bIns="45720" rtlCol="0" anchor="ctr">
            <a:normAutofit/>
          </a:bodyPr>
          <a:p>
            <a:r>
              <a:rPr lang="zh-CN" altLang="en-US" sz="4000"/>
              <a:t>外连接语法</a:t>
            </a:r>
            <a:endParaRPr lang="zh-CN" altLang="en-US" sz="4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8778" y="1557492"/>
            <a:ext cx="4334837" cy="321945"/>
          </a:xfrm>
          <a:prstGeom prst="rect">
            <a:avLst/>
          </a:prstGeom>
          <a:noFill/>
        </p:spPr>
        <p:txBody>
          <a:bodyPr wrap="square" rtlCol="0">
            <a:spAutoFit/>
          </a:bodyPr>
          <a:p>
            <a:r>
              <a:rPr lang="zh-CN" altLang="en-US" sz="1500" dirty="0">
                <a:latin typeface="+mn-ea"/>
                <a:cs typeface="+mn-ea"/>
              </a:rPr>
              <a:t>思考</a:t>
            </a:r>
            <a:r>
              <a:rPr lang="en-US" altLang="zh-CN" sz="1500" dirty="0">
                <a:latin typeface="+mn-ea"/>
                <a:cs typeface="+mn-ea"/>
              </a:rPr>
              <a:t>: </a:t>
            </a:r>
            <a:r>
              <a:rPr lang="zh-CN" altLang="en-US" sz="1500" dirty="0">
                <a:latin typeface="+mn-ea"/>
                <a:cs typeface="+mn-ea"/>
              </a:rPr>
              <a:t>以下两个需求选择内还是外连接</a:t>
            </a:r>
            <a:r>
              <a:rPr lang="en-US" altLang="zh-CN" sz="1500" dirty="0">
                <a:latin typeface="+mn-ea"/>
                <a:cs typeface="+mn-ea"/>
              </a:rPr>
              <a:t>?</a:t>
            </a:r>
            <a:endParaRPr lang="en-US" altLang="zh-CN" sz="1500" dirty="0">
              <a:latin typeface="+mn-ea"/>
              <a:cs typeface="+mn-ea"/>
            </a:endParaRPr>
          </a:p>
        </p:txBody>
      </p:sp>
      <p:pic>
        <p:nvPicPr>
          <p:cNvPr id="3" name="图片 2"/>
          <p:cNvPicPr>
            <a:picLocks noChangeAspect="1"/>
          </p:cNvPicPr>
          <p:nvPr/>
        </p:nvPicPr>
        <p:blipFill>
          <a:blip r:embed="rId2"/>
          <a:stretch>
            <a:fillRect/>
          </a:stretch>
        </p:blipFill>
        <p:spPr>
          <a:xfrm>
            <a:off x="1295400" y="2057400"/>
            <a:ext cx="6900545" cy="1628775"/>
          </a:xfrm>
          <a:prstGeom prst="rect">
            <a:avLst/>
          </a:prstGeom>
          <a:ln>
            <a:solidFill>
              <a:schemeClr val="tx1"/>
            </a:solidFill>
          </a:ln>
        </p:spPr>
      </p:pic>
      <p:pic>
        <p:nvPicPr>
          <p:cNvPr id="4" name="图片 3"/>
          <p:cNvPicPr>
            <a:picLocks noChangeAspect="1"/>
          </p:cNvPicPr>
          <p:nvPr/>
        </p:nvPicPr>
        <p:blipFill>
          <a:blip r:embed="rId3"/>
          <a:stretch>
            <a:fillRect/>
          </a:stretch>
        </p:blipFill>
        <p:spPr>
          <a:xfrm>
            <a:off x="1295400" y="3863975"/>
            <a:ext cx="3629660" cy="2785745"/>
          </a:xfrm>
          <a:prstGeom prst="rect">
            <a:avLst/>
          </a:prstGeom>
          <a:ln>
            <a:solidFill>
              <a:schemeClr val="tx1"/>
            </a:solidFill>
          </a:ln>
        </p:spPr>
      </p:pic>
      <p:sp>
        <p:nvSpPr>
          <p:cNvPr id="71" name="圆角矩形 30"/>
          <p:cNvSpPr/>
          <p:nvPr/>
        </p:nvSpPr>
        <p:spPr>
          <a:xfrm>
            <a:off x="5362575" y="4655820"/>
            <a:ext cx="4248785" cy="86995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5" name="文本框 4"/>
          <p:cNvSpPr txBox="1"/>
          <p:nvPr/>
        </p:nvSpPr>
        <p:spPr>
          <a:xfrm>
            <a:off x="5445760" y="4659630"/>
            <a:ext cx="4064000" cy="783590"/>
          </a:xfrm>
          <a:prstGeom prst="rect">
            <a:avLst/>
          </a:prstGeom>
          <a:noFill/>
        </p:spPr>
        <p:txBody>
          <a:bodyPr wrap="square" rtlCol="0">
            <a:spAutoFit/>
          </a:bodyPr>
          <a:p>
            <a:pPr algn="l">
              <a:buClrTx/>
              <a:buSzTx/>
              <a:buFontTx/>
            </a:pPr>
            <a:r>
              <a:rPr lang="zh-CN" altLang="en-US" sz="1500" b="1" dirty="0">
                <a:latin typeface="+mn-ea"/>
                <a:cs typeface="+mn-ea"/>
              </a:rPr>
              <a:t>总结: </a:t>
            </a:r>
            <a:endParaRPr lang="zh-CN" altLang="en-US" sz="1500" b="1" dirty="0">
              <a:latin typeface="+mn-ea"/>
              <a:cs typeface="+mn-ea"/>
            </a:endParaRPr>
          </a:p>
          <a:p>
            <a:pPr algn="l">
              <a:buClrTx/>
              <a:buSzTx/>
              <a:buFontTx/>
            </a:pPr>
            <a:r>
              <a:rPr lang="zh-CN" altLang="en-US" sz="1500" dirty="0">
                <a:latin typeface="+mn-ea"/>
                <a:cs typeface="+mn-ea"/>
              </a:rPr>
              <a:t>开发中绝大部分情况都是逻辑主表, 存在逻辑主表就要使用外连接!外连接登场率会更高!</a:t>
            </a:r>
            <a:endParaRPr lang="zh-CN" altLang="en-US" sz="1500" dirty="0">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1+#ppt_w/2"/>
                                          </p:val>
                                        </p:tav>
                                        <p:tav tm="100000">
                                          <p:val>
                                            <p:strVal val="#ppt_x"/>
                                          </p:val>
                                        </p:tav>
                                      </p:tavLst>
                                    </p:anim>
                                    <p:anim calcmode="lin" valueType="num">
                                      <p:cBhvr additive="base">
                                        <p:cTn id="24"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基础语法和笛卡尔积</a:t>
            </a:r>
            <a:r>
              <a:rPr lang="en-US" altLang="zh-CN" sz="1500" dirty="0">
                <a:latin typeface="+mn-ea"/>
                <a:cs typeface="+mn-ea"/>
              </a:rPr>
              <a:t> [</a:t>
            </a:r>
            <a:r>
              <a:rPr lang="zh-CN" altLang="en-US" sz="1500" dirty="0">
                <a:latin typeface="+mn-ea"/>
                <a:cs typeface="+mn-ea"/>
              </a:rPr>
              <a:t>错误演示</a:t>
            </a:r>
            <a:r>
              <a:rPr lang="en-US" altLang="zh-CN" sz="1500" dirty="0">
                <a:latin typeface="+mn-ea"/>
                <a:cs typeface="+mn-ea"/>
              </a:rPr>
              <a:t>]</a:t>
            </a:r>
            <a:endParaRPr lang="zh-CN" altLang="en-US" sz="1500" dirty="0">
              <a:latin typeface="+mn-ea"/>
              <a:cs typeface="+mn-ea"/>
            </a:endParaRPr>
          </a:p>
        </p:txBody>
      </p:sp>
      <p:sp>
        <p:nvSpPr>
          <p:cNvPr id="4" name="矩形 3"/>
          <p:cNvSpPr/>
          <p:nvPr/>
        </p:nvSpPr>
        <p:spPr>
          <a:xfrm>
            <a:off x="1208405" y="3286125"/>
            <a:ext cx="7178675" cy="149860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a:t>
            </a:r>
            <a:r>
              <a:rPr lang="zh-CN" altLang="en-US" sz="1400" b="1" dirty="0">
                <a:solidFill>
                  <a:srgbClr val="FF0000"/>
                </a:solidFill>
                <a:latin typeface="+mn-ea"/>
                <a:cs typeface="+mn-ea"/>
                <a:sym typeface="+mn-ea"/>
              </a:rPr>
              <a:t>所有</a:t>
            </a:r>
            <a:r>
              <a:rPr lang="zh-CN" altLang="en-US" sz="1400" dirty="0">
                <a:solidFill>
                  <a:srgbClr val="FF0000"/>
                </a:solidFill>
                <a:latin typeface="+mn-ea"/>
                <a:cs typeface="+mn-ea"/>
                <a:sym typeface="+mn-ea"/>
              </a:rPr>
              <a:t>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left outer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right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t_employee e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sql</a:t>
            </a:r>
            <a:r>
              <a:rPr lang="zh-CN" altLang="en-US" sz="1400">
                <a:solidFill>
                  <a:schemeClr val="tx1">
                    <a:lumMod val="85000"/>
                    <a:lumOff val="15000"/>
                  </a:schemeClr>
                </a:solidFill>
                <a:latin typeface="+mn-ea"/>
                <a:cs typeface="+mn-ea"/>
                <a:sym typeface="+mn-ea"/>
              </a:rPr>
              <a:t>语句异常</a:t>
            </a:r>
            <a:r>
              <a:rPr lang="en-US" altLang="zh-CN" sz="1400">
                <a:solidFill>
                  <a:schemeClr val="tx1">
                    <a:lumMod val="85000"/>
                    <a:lumOff val="15000"/>
                  </a:schemeClr>
                </a:solidFill>
                <a:latin typeface="+mn-ea"/>
                <a:cs typeface="+mn-ea"/>
                <a:sym typeface="+mn-ea"/>
              </a:rPr>
              <a:t>,1064</a:t>
            </a:r>
            <a:r>
              <a:rPr lang="zh-CN" altLang="en-US" sz="1400">
                <a:solidFill>
                  <a:schemeClr val="tx1">
                    <a:lumMod val="85000"/>
                    <a:lumOff val="15000"/>
                  </a:schemeClr>
                </a:solidFill>
                <a:latin typeface="+mn-ea"/>
                <a:cs typeface="+mn-ea"/>
                <a:sym typeface="+mn-ea"/>
              </a:rPr>
              <a:t>错误</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外连接必须添加</a:t>
            </a:r>
            <a:r>
              <a:rPr lang="en-US" altLang="zh-CN" sz="1400">
                <a:solidFill>
                  <a:schemeClr val="tx1">
                    <a:lumMod val="85000"/>
                    <a:lumOff val="15000"/>
                  </a:schemeClr>
                </a:solidFill>
                <a:latin typeface="+mn-ea"/>
                <a:cs typeface="+mn-ea"/>
                <a:sym typeface="+mn-ea"/>
              </a:rPr>
              <a:t> on </a:t>
            </a:r>
            <a:r>
              <a:rPr lang="zh-CN" altLang="en-US" sz="1400">
                <a:solidFill>
                  <a:schemeClr val="tx1">
                    <a:lumMod val="85000"/>
                    <a:lumOff val="15000"/>
                  </a:schemeClr>
                </a:solidFill>
                <a:latin typeface="+mn-ea"/>
                <a:cs typeface="+mn-ea"/>
                <a:sym typeface="+mn-ea"/>
              </a:rPr>
              <a:t>主外键相等!</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查询所有员工</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就算没有部门</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所以员工是逻辑主表</a:t>
            </a:r>
            <a:r>
              <a:rPr lang="en-US" altLang="zh-CN" sz="1400">
                <a:solidFill>
                  <a:schemeClr val="tx1">
                    <a:lumMod val="85000"/>
                    <a:lumOff val="15000"/>
                  </a:schemeClr>
                </a:solidFill>
                <a:latin typeface="+mn-ea"/>
                <a:cs typeface="+mn-ea"/>
                <a:sym typeface="+mn-ea"/>
              </a:rPr>
              <a:t> left | right </a:t>
            </a:r>
            <a:r>
              <a:rPr lang="zh-CN" altLang="en-US" sz="1400">
                <a:solidFill>
                  <a:schemeClr val="tx1">
                    <a:lumMod val="85000"/>
                    <a:lumOff val="15000"/>
                  </a:schemeClr>
                </a:solidFill>
                <a:latin typeface="+mn-ea"/>
                <a:cs typeface="+mn-ea"/>
                <a:sym typeface="+mn-ea"/>
              </a:rPr>
              <a:t>指向员工表</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949960" y="487807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主外键条件和正确连接</a:t>
            </a:r>
            <a:r>
              <a:rPr lang="en-US" altLang="zh-CN" sz="1500" dirty="0">
                <a:latin typeface="+mn-ea"/>
                <a:cs typeface="+mn-ea"/>
              </a:rPr>
              <a:t> [</a:t>
            </a:r>
            <a:r>
              <a:rPr lang="zh-CN" altLang="en-US" sz="1500" dirty="0">
                <a:latin typeface="+mn-ea"/>
                <a:cs typeface="+mn-ea"/>
              </a:rPr>
              <a:t>正确语法</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5200015"/>
            <a:ext cx="7178675" cy="12096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a:t>
            </a:r>
            <a:r>
              <a:rPr lang="zh-CN" altLang="en-US" sz="1400" b="1" dirty="0">
                <a:solidFill>
                  <a:srgbClr val="FF0000"/>
                </a:solidFill>
                <a:latin typeface="+mn-ea"/>
                <a:cs typeface="+mn-ea"/>
                <a:sym typeface="+mn-ea"/>
              </a:rPr>
              <a:t>所有</a:t>
            </a:r>
            <a:r>
              <a:rPr lang="zh-CN" altLang="en-US" sz="1400" dirty="0">
                <a:solidFill>
                  <a:srgbClr val="FF0000"/>
                </a:solidFill>
                <a:latin typeface="+mn-ea"/>
                <a:cs typeface="+mn-ea"/>
                <a:sym typeface="+mn-ea"/>
              </a:rPr>
              <a:t>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left outer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a:t>
            </a:r>
            <a:r>
              <a:rPr lang="en-US" altLang="zh-CN" sz="1400">
                <a:solidFill>
                  <a:schemeClr val="tx1">
                    <a:lumMod val="85000"/>
                    <a:lumOff val="15000"/>
                  </a:schemeClr>
                </a:solidFill>
                <a:latin typeface="+mn-ea"/>
                <a:cs typeface="+mn-ea"/>
                <a:sym typeface="+mn-ea"/>
              </a:rPr>
              <a:t> </a:t>
            </a:r>
            <a:r>
              <a:rPr lang="en-US" altLang="zh-CN" sz="1400">
                <a:solidFill>
                  <a:srgbClr val="FF0000"/>
                </a:solidFill>
                <a:highlight>
                  <a:srgbClr val="FFFF00"/>
                </a:highlight>
                <a:latin typeface="+mn-ea"/>
                <a:cs typeface="+mn-ea"/>
                <a:sym typeface="+mn-ea"/>
              </a:rPr>
              <a:t>on e.did = d.did</a:t>
            </a:r>
            <a:r>
              <a:rPr lang="zh-CN" altLang="en-US" sz="1400">
                <a:solidFill>
                  <a:srgbClr val="FF0000"/>
                </a:solidFill>
                <a:highlight>
                  <a:srgbClr val="FFFF00"/>
                </a:highlight>
                <a:latin typeface="+mn-ea"/>
                <a:cs typeface="+mn-ea"/>
                <a:sym typeface="+mn-ea"/>
              </a:rPr>
              <a:t> </a:t>
            </a:r>
            <a:r>
              <a:rPr lang="zh-CN" altLang="en-US" sz="1400">
                <a:solidFill>
                  <a:schemeClr val="tx1">
                    <a:lumMod val="85000"/>
                    <a:lumOff val="15000"/>
                  </a:schemeClr>
                </a:solidFill>
                <a:latin typeface="+mn-ea"/>
                <a:cs typeface="+mn-ea"/>
                <a:sym typeface="+mn-ea"/>
              </a:rPr>
              <a:t>;</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right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t_employee e</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rgbClr val="FF0000"/>
                </a:solidFill>
                <a:highlight>
                  <a:srgbClr val="FFFF00"/>
                </a:highlight>
                <a:latin typeface="+mn-ea"/>
                <a:cs typeface="+mn-ea"/>
                <a:sym typeface="+mn-ea"/>
              </a:rPr>
              <a:t>on e.did = d.did</a:t>
            </a:r>
            <a:r>
              <a:rPr lang="zh-CN" altLang="en-US" sz="1400">
                <a:solidFill>
                  <a:srgbClr val="FF0000"/>
                </a:solidFill>
                <a:highlight>
                  <a:srgbClr val="FFFF00"/>
                </a:highlight>
                <a:latin typeface="+mn-ea"/>
                <a:cs typeface="+mn-ea"/>
                <a:sym typeface="+mn-ea"/>
              </a:rPr>
              <a:t> </a:t>
            </a:r>
            <a:r>
              <a:rPr lang="zh-CN" altLang="en-US" sz="1400">
                <a:solidFill>
                  <a:schemeClr val="tx1">
                    <a:lumMod val="85000"/>
                    <a:lumOff val="15000"/>
                  </a:schemeClr>
                </a:solidFill>
                <a:latin typeface="+mn-ea"/>
                <a:cs typeface="+mn-ea"/>
                <a:sym typeface="+mn-ea"/>
              </a:rPr>
              <a:t>;</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5" name="文本框 4"/>
          <p:cNvSpPr txBox="1"/>
          <p:nvPr>
            <p:custDataLst>
              <p:tags r:id="rId1"/>
            </p:custDataLst>
          </p:nvPr>
        </p:nvSpPr>
        <p:spPr>
          <a:xfrm>
            <a:off x="949960" y="147447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3: </a:t>
            </a:r>
            <a:r>
              <a:rPr lang="zh-CN" altLang="en-US" sz="1500" dirty="0">
                <a:latin typeface="+mn-ea"/>
                <a:cs typeface="+mn-ea"/>
              </a:rPr>
              <a:t>添加额外的条件筛选</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1796415"/>
            <a:ext cx="7178675" cy="94424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left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highlight>
                  <a:srgbClr val="FFFF00"/>
                </a:highlight>
                <a:latin typeface="+mn-ea"/>
                <a:cs typeface="+mn-ea"/>
                <a:sym typeface="+mn-ea"/>
              </a:rPr>
              <a:t>on e.did = d.did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en-US" altLang="zh-CN" sz="1400">
              <a:solidFill>
                <a:schemeClr val="tx1">
                  <a:lumMod val="85000"/>
                  <a:lumOff val="15000"/>
                </a:schemeClr>
              </a:solidFill>
              <a:latin typeface="+mn-ea"/>
              <a:cs typeface="+mn-ea"/>
              <a:sym typeface="+mn-ea"/>
            </a:endParaRPr>
          </a:p>
        </p:txBody>
      </p:sp>
      <p:sp>
        <p:nvSpPr>
          <p:cNvPr id="8" name="文本框 7"/>
          <p:cNvSpPr txBox="1"/>
          <p:nvPr>
            <p:custDataLst>
              <p:tags r:id="rId2"/>
            </p:custDataLst>
          </p:nvPr>
        </p:nvSpPr>
        <p:spPr>
          <a:xfrm>
            <a:off x="949960" y="2959735"/>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4: </a:t>
            </a:r>
            <a:r>
              <a:rPr lang="zh-CN" altLang="en-US" sz="1500" dirty="0">
                <a:latin typeface="+mn-ea"/>
                <a:cs typeface="+mn-ea"/>
              </a:rPr>
              <a:t>多表</a:t>
            </a:r>
            <a:r>
              <a:rPr lang="en-US" altLang="zh-CN" sz="1500" dirty="0">
                <a:latin typeface="+mn-ea"/>
                <a:cs typeface="+mn-ea"/>
              </a:rPr>
              <a:t>(3+)</a:t>
            </a:r>
            <a:r>
              <a:rPr lang="zh-CN" altLang="en-US" sz="1500" dirty="0">
                <a:latin typeface="+mn-ea"/>
                <a:cs typeface="+mn-ea"/>
              </a:rPr>
              <a:t>查询并且添加额外的条件筛选</a:t>
            </a:r>
            <a:r>
              <a:rPr lang="en-US" altLang="zh-CN" sz="1500" dirty="0">
                <a:latin typeface="+mn-ea"/>
                <a:cs typeface="+mn-ea"/>
              </a:rPr>
              <a:t> </a:t>
            </a:r>
            <a:endParaRPr lang="zh-CN" altLang="en-US" sz="1500" dirty="0">
              <a:latin typeface="+mn-ea"/>
              <a:cs typeface="+mn-ea"/>
            </a:endParaRPr>
          </a:p>
        </p:txBody>
      </p:sp>
      <p:sp>
        <p:nvSpPr>
          <p:cNvPr id="9" name="矩形 8"/>
          <p:cNvSpPr/>
          <p:nvPr/>
        </p:nvSpPr>
        <p:spPr>
          <a:xfrm>
            <a:off x="1208405" y="3281680"/>
            <a:ext cx="7178675" cy="10553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岗位名称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a:t>
            </a:r>
            <a:r>
              <a:rPr lang="en-US" altLang="zh-CN" sz="1400">
                <a:solidFill>
                  <a:schemeClr val="tx1">
                    <a:lumMod val="85000"/>
                    <a:lumOff val="15000"/>
                  </a:schemeClr>
                </a:solidFill>
                <a:latin typeface="+mn-ea"/>
                <a:cs typeface="+mn-ea"/>
                <a:sym typeface="+mn-ea"/>
              </a:rPr>
              <a:t> ,j.jname</a:t>
            </a:r>
            <a:r>
              <a:rPr lang="zh-CN" altLang="en-US" sz="1400">
                <a:solidFill>
                  <a:schemeClr val="tx1">
                    <a:lumMod val="85000"/>
                    <a:lumOff val="15000"/>
                  </a:schemeClr>
                </a:solidFill>
                <a:latin typeface="+mn-ea"/>
                <a:cs typeface="+mn-ea"/>
                <a:sym typeface="+mn-ea"/>
              </a:rPr>
              <a:t> FROM t_employee e </a:t>
            </a:r>
            <a:r>
              <a:rPr lang="en-US" altLang="zh-CN" sz="1400">
                <a:solidFill>
                  <a:schemeClr val="tx1">
                    <a:lumMod val="85000"/>
                    <a:lumOff val="15000"/>
                  </a:schemeClr>
                </a:solidFill>
                <a:highlight>
                  <a:srgbClr val="FFFF00"/>
                </a:highlight>
                <a:latin typeface="+mn-ea"/>
                <a:cs typeface="+mn-ea"/>
                <a:sym typeface="+mn-ea"/>
              </a:rPr>
              <a:t> left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r>
              <a:rPr lang="en-US" altLang="zh-CN" sz="1400">
                <a:solidFill>
                  <a:schemeClr val="tx1">
                    <a:lumMod val="85000"/>
                    <a:lumOff val="15000"/>
                  </a:schemeClr>
                </a:solidFill>
                <a:latin typeface="+mn-ea"/>
                <a:cs typeface="+mn-ea"/>
                <a:sym typeface="+mn-ea"/>
              </a:rPr>
              <a:t>on e.did = d.did</a:t>
            </a:r>
            <a:r>
              <a:rPr lang="en-US" altLang="zh-CN" sz="1400">
                <a:solidFill>
                  <a:schemeClr val="tx1">
                    <a:lumMod val="85000"/>
                    <a:lumOff val="15000"/>
                  </a:schemeClr>
                </a:solidFill>
                <a:highlight>
                  <a:srgbClr val="FFFF00"/>
                </a:highlight>
                <a:latin typeface="+mn-ea"/>
                <a:cs typeface="+mn-ea"/>
                <a:sym typeface="+mn-ea"/>
              </a:rPr>
              <a:t> left join</a:t>
            </a:r>
            <a:r>
              <a:rPr lang="en-US" altLang="zh-CN" sz="1400">
                <a:solidFill>
                  <a:schemeClr val="tx1">
                    <a:lumMod val="85000"/>
                    <a:lumOff val="15000"/>
                  </a:schemeClr>
                </a:solidFill>
                <a:latin typeface="+mn-ea"/>
                <a:cs typeface="+mn-ea"/>
                <a:sym typeface="+mn-ea"/>
              </a:rPr>
              <a:t> t_job j  on e.job_id = j.jid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3.3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内和外连接语法总结</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nvSpPr>
        <p:spPr>
          <a:xfrm>
            <a:off x="1118870" y="1569720"/>
            <a:ext cx="7989570" cy="1476375"/>
          </a:xfrm>
          <a:prstGeom prst="rect">
            <a:avLst/>
          </a:prstGeom>
          <a:noFill/>
        </p:spPr>
        <p:txBody>
          <a:bodyPr wrap="square" rtlCol="0">
            <a:spAutoFit/>
          </a:bodyPr>
          <a:p>
            <a:pPr algn="l">
              <a:buClrTx/>
              <a:buSzTx/>
              <a:buFontTx/>
            </a:pPr>
            <a:r>
              <a:rPr lang="zh-CN" altLang="en-US" sz="1500">
                <a:solidFill>
                  <a:schemeClr val="tx1">
                    <a:lumMod val="85000"/>
                    <a:lumOff val="15000"/>
                  </a:schemeClr>
                </a:solidFill>
                <a:latin typeface="+mn-ea"/>
                <a:cs typeface="+mn-ea"/>
              </a:rPr>
              <a:t>1. 内外连接需要添加主外键判定,去除笛卡尔积问题。</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2. 内连接属于</a:t>
            </a:r>
            <a:r>
              <a:rPr lang="zh-CN" altLang="en-US" sz="1500">
                <a:solidFill>
                  <a:schemeClr val="tx1">
                    <a:lumMod val="85000"/>
                    <a:lumOff val="15000"/>
                  </a:schemeClr>
                </a:solidFill>
                <a:highlight>
                  <a:srgbClr val="FFFF00"/>
                </a:highlight>
                <a:latin typeface="+mn-ea"/>
                <a:cs typeface="+mn-ea"/>
              </a:rPr>
              <a:t>`公平`</a:t>
            </a:r>
            <a:r>
              <a:rPr lang="zh-CN" altLang="en-US" sz="1500">
                <a:solidFill>
                  <a:schemeClr val="tx1">
                    <a:lumMod val="85000"/>
                    <a:lumOff val="15000"/>
                  </a:schemeClr>
                </a:solidFill>
                <a:latin typeface="+mn-ea"/>
                <a:cs typeface="+mn-ea"/>
              </a:rPr>
              <a:t>查询法,双方都满足主外键相等方可查询。</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3. 外连接属于</a:t>
            </a:r>
            <a:r>
              <a:rPr lang="zh-CN" altLang="en-US" sz="1500">
                <a:solidFill>
                  <a:schemeClr val="tx1">
                    <a:lumMod val="85000"/>
                    <a:lumOff val="15000"/>
                  </a:schemeClr>
                </a:solidFill>
                <a:highlight>
                  <a:srgbClr val="FFFF00"/>
                </a:highlight>
                <a:latin typeface="+mn-ea"/>
                <a:cs typeface="+mn-ea"/>
              </a:rPr>
              <a:t>`不公平`</a:t>
            </a:r>
            <a:r>
              <a:rPr lang="zh-CN" altLang="en-US" sz="1500">
                <a:solidFill>
                  <a:schemeClr val="tx1">
                    <a:lumMod val="85000"/>
                    <a:lumOff val="15000"/>
                  </a:schemeClr>
                </a:solidFill>
                <a:latin typeface="+mn-ea"/>
                <a:cs typeface="+mn-ea"/>
              </a:rPr>
              <a:t>查询法,可以指定一方为逻辑主表,逻辑主表的数据一定会查询出来。</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4. 一般情况主外键的条件添加到on后,其他条件依然使用where</a:t>
            </a:r>
            <a:r>
              <a:rPr lang="zh-CN" altLang="en-US" sz="1500">
                <a:solidFill>
                  <a:schemeClr val="tx1">
                    <a:lumMod val="85000"/>
                    <a:lumOff val="15000"/>
                  </a:schemeClr>
                </a:solidFill>
                <a:latin typeface="+mn-ea"/>
                <a:cs typeface="+mn-ea"/>
                <a:sym typeface="+mn-ea"/>
              </a:rPr>
              <a:t>。</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5. 如果有逻辑主表,建议放在最左侧,后续一致可以使用左外连接</a:t>
            </a:r>
            <a:r>
              <a:rPr lang="zh-CN" altLang="en-US" sz="1500">
                <a:solidFill>
                  <a:schemeClr val="tx1">
                    <a:lumMod val="85000"/>
                    <a:lumOff val="15000"/>
                  </a:schemeClr>
                </a:solidFill>
                <a:latin typeface="+mn-ea"/>
                <a:cs typeface="+mn-ea"/>
                <a:sym typeface="+mn-ea"/>
              </a:rPr>
              <a:t>。</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6. 多表联合查询,关联主外键条件个数为n-1</a:t>
            </a:r>
            <a:r>
              <a:rPr lang="zh-CN" altLang="en-US" sz="1500">
                <a:solidFill>
                  <a:schemeClr val="tx1">
                    <a:lumMod val="85000"/>
                    <a:lumOff val="15000"/>
                  </a:schemeClr>
                </a:solidFill>
                <a:latin typeface="+mn-ea"/>
                <a:cs typeface="+mn-ea"/>
                <a:sym typeface="+mn-ea"/>
              </a:rPr>
              <a:t>。</a:t>
            </a:r>
            <a:endParaRPr lang="zh-CN" altLang="en-US" sz="1500">
              <a:solidFill>
                <a:schemeClr val="tx1">
                  <a:lumMod val="85000"/>
                  <a:lumOff val="15000"/>
                </a:schemeClr>
              </a:solidFill>
              <a:latin typeface="+mn-ea"/>
              <a:cs typeface="+mn-ea"/>
              <a:sym typeface="+mn-ea"/>
            </a:endParaRPr>
          </a:p>
        </p:txBody>
      </p:sp>
      <p:sp>
        <p:nvSpPr>
          <p:cNvPr id="71" name="圆角矩形 30"/>
          <p:cNvSpPr/>
          <p:nvPr/>
        </p:nvSpPr>
        <p:spPr>
          <a:xfrm>
            <a:off x="1113790" y="1500505"/>
            <a:ext cx="7523480" cy="157035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15" name="文本框 114"/>
          <p:cNvSpPr txBox="1"/>
          <p:nvPr/>
        </p:nvSpPr>
        <p:spPr>
          <a:xfrm>
            <a:off x="1118838" y="3643610"/>
            <a:ext cx="4721291" cy="1938020"/>
          </a:xfrm>
          <a:prstGeom prst="rect">
            <a:avLst/>
          </a:prstGeom>
          <a:noFill/>
          <a:ln w="9525" cap="flat" cmpd="sng" algn="ctr">
            <a:solidFill>
              <a:schemeClr val="accent1"/>
            </a:solidFill>
            <a:prstDash val="sysDash"/>
            <a:round/>
            <a:headEnd type="none" w="med" len="med"/>
            <a:tailEnd type="none" w="med" len="med"/>
          </a:ln>
          <a:extLst>
            <a:ext uri="{909E8E84-426E-40DD-AFC4-6F175D3DCCD1}">
              <a14:hiddenFill xmlns:a14="http://schemas.microsoft.com/office/drawing/2010/main">
                <a:solidFill>
                  <a:schemeClr val="bg2">
                    <a:lumMod val="90000"/>
                  </a:schemeClr>
                </a:solidFill>
              </a14:hiddenFill>
            </a:ext>
          </a:extLst>
        </p:spPr>
        <p:style>
          <a:lnRef idx="0">
            <a:scrgbClr r="0" g="0" b="0"/>
          </a:lnRef>
          <a:fillRef idx="0">
            <a:scrgbClr r="0" g="0" b="0"/>
          </a:fillRef>
          <a:effectRef idx="0">
            <a:scrgbClr r="0" g="0" b="0"/>
          </a:effectRef>
          <a:fontRef idx="minor">
            <a:schemeClr val="accent1"/>
          </a:fontRef>
        </p:style>
        <p:txBody>
          <a:bodyPr wrap="square">
            <a:spAutoFit/>
          </a:bodyPr>
          <a:lstStyle/>
          <a:p>
            <a:r>
              <a:rPr lang="en-US" altLang="zh-CN" sz="1200" dirty="0">
                <a:solidFill>
                  <a:schemeClr val="accent6">
                    <a:lumMod val="75000"/>
                  </a:schemeClr>
                </a:solidFill>
                <a:latin typeface="+mn-ea"/>
              </a:rPr>
              <a:t>SELECT</a:t>
            </a:r>
            <a:r>
              <a:rPr lang="en-US" altLang="zh-CN" sz="1200" dirty="0">
                <a:latin typeface="+mn-ea"/>
              </a:rPr>
              <a:t> ...,....,...</a:t>
            </a:r>
            <a:endParaRPr lang="en-US" altLang="zh-CN" sz="1200" dirty="0">
              <a:latin typeface="+mn-ea"/>
            </a:endParaRPr>
          </a:p>
          <a:p>
            <a:r>
              <a:rPr lang="en-US" altLang="zh-CN" sz="1200" dirty="0">
                <a:solidFill>
                  <a:schemeClr val="accent2">
                    <a:lumMod val="75000"/>
                  </a:schemeClr>
                </a:solidFill>
                <a:latin typeface="+mn-ea"/>
              </a:rPr>
              <a:t>FROM</a:t>
            </a:r>
            <a:r>
              <a:rPr lang="en-US" altLang="zh-CN" sz="1200" dirty="0">
                <a:latin typeface="+mn-ea"/>
              </a:rPr>
              <a:t> ...,...,....</a:t>
            </a:r>
            <a:endParaRPr lang="en-US" altLang="zh-CN" sz="1200" dirty="0">
              <a:latin typeface="+mn-ea"/>
            </a:endParaRPr>
          </a:p>
          <a:p>
            <a:r>
              <a:rPr lang="en-US" altLang="zh-CN" sz="1200" dirty="0">
                <a:latin typeface="+mn-ea"/>
              </a:rPr>
              <a:t>LEFT | RIGHT  JOIN ON</a:t>
            </a:r>
            <a:endParaRPr lang="en-US" altLang="zh-CN" sz="1200" dirty="0">
              <a:latin typeface="+mn-ea"/>
            </a:endParaRPr>
          </a:p>
          <a:p>
            <a:r>
              <a:rPr lang="en-US" altLang="zh-CN" sz="1200" dirty="0">
                <a:latin typeface="+mn-ea"/>
                <a:sym typeface="+mn-ea"/>
              </a:rPr>
              <a:t>LEFT | RIGHT  JOIN ON</a:t>
            </a:r>
            <a:endParaRPr lang="en-US" altLang="zh-CN" sz="1200" dirty="0">
              <a:latin typeface="+mn-ea"/>
            </a:endParaRPr>
          </a:p>
          <a:p>
            <a:r>
              <a:rPr lang="en-US" altLang="zh-CN" sz="1200" dirty="0">
                <a:latin typeface="+mn-ea"/>
                <a:sym typeface="+mn-ea"/>
              </a:rPr>
              <a:t>LEFT | RIGHT  JOIN ON  # </a:t>
            </a:r>
            <a:r>
              <a:rPr lang="zh-CN" altLang="en-US" sz="1200" dirty="0">
                <a:latin typeface="+mn-ea"/>
                <a:sym typeface="+mn-ea"/>
              </a:rPr>
              <a:t>多表连接</a:t>
            </a:r>
            <a:endParaRPr lang="en-US" altLang="zh-CN" sz="1200" dirty="0">
              <a:latin typeface="+mn-ea"/>
            </a:endParaRPr>
          </a:p>
          <a:p>
            <a:r>
              <a:rPr lang="en-US" altLang="zh-CN" sz="1200" dirty="0">
                <a:solidFill>
                  <a:srgbClr val="00B0F0"/>
                </a:solidFill>
                <a:latin typeface="+mn-ea"/>
              </a:rPr>
              <a:t>WHERE</a:t>
            </a:r>
            <a:r>
              <a:rPr lang="en-US" altLang="zh-CN" sz="1200" dirty="0">
                <a:latin typeface="+mn-ea"/>
              </a:rPr>
              <a:t> AND </a:t>
            </a:r>
            <a:endParaRPr lang="en-US" altLang="zh-CN" sz="1200" dirty="0">
              <a:latin typeface="+mn-ea"/>
            </a:endParaRPr>
          </a:p>
          <a:p>
            <a:r>
              <a:rPr lang="en-US" altLang="zh-CN" sz="1200" dirty="0">
                <a:solidFill>
                  <a:srgbClr val="7030A0"/>
                </a:solidFill>
                <a:latin typeface="+mn-ea"/>
              </a:rPr>
              <a:t>GROUP BY </a:t>
            </a:r>
            <a:r>
              <a:rPr lang="en-US" altLang="zh-CN" sz="1200" dirty="0">
                <a:latin typeface="+mn-ea"/>
              </a:rPr>
              <a:t>...,...</a:t>
            </a:r>
            <a:endParaRPr lang="en-US" altLang="zh-CN" sz="1200" dirty="0">
              <a:latin typeface="+mn-ea"/>
            </a:endParaRPr>
          </a:p>
          <a:p>
            <a:r>
              <a:rPr lang="en-US" altLang="zh-CN" sz="1200" dirty="0">
                <a:solidFill>
                  <a:srgbClr val="7030A0"/>
                </a:solidFill>
                <a:latin typeface="+mn-ea"/>
              </a:rPr>
              <a:t>HAVING</a:t>
            </a:r>
            <a:r>
              <a:rPr lang="en-US" altLang="zh-CN" sz="1200" dirty="0">
                <a:latin typeface="+mn-ea"/>
              </a:rPr>
              <a:t> </a:t>
            </a:r>
            <a:endParaRPr lang="en-US" altLang="zh-CN" sz="1200" dirty="0">
              <a:latin typeface="+mn-ea"/>
            </a:endParaRPr>
          </a:p>
          <a:p>
            <a:r>
              <a:rPr lang="en-US" altLang="zh-CN" sz="1200" dirty="0">
                <a:solidFill>
                  <a:srgbClr val="002060"/>
                </a:solidFill>
                <a:latin typeface="+mn-ea"/>
              </a:rPr>
              <a:t>ORDER BY </a:t>
            </a:r>
            <a:r>
              <a:rPr lang="en-US" altLang="zh-CN" sz="1200" dirty="0">
                <a:latin typeface="+mn-ea"/>
              </a:rPr>
              <a:t>... ASC/DESC</a:t>
            </a:r>
            <a:endParaRPr lang="en-US" altLang="zh-CN" sz="1200" dirty="0">
              <a:latin typeface="+mn-ea"/>
            </a:endParaRPr>
          </a:p>
          <a:p>
            <a:r>
              <a:rPr lang="en-US" altLang="zh-CN" sz="1200" dirty="0">
                <a:solidFill>
                  <a:schemeClr val="accent1">
                    <a:lumMod val="75000"/>
                  </a:schemeClr>
                </a:solidFill>
                <a:latin typeface="+mn-ea"/>
              </a:rPr>
              <a:t>LIMIT</a:t>
            </a:r>
            <a:r>
              <a:rPr lang="en-US" altLang="zh-CN" sz="1200" dirty="0">
                <a:latin typeface="+mn-ea"/>
              </a:rPr>
              <a:t> ...,...</a:t>
            </a:r>
            <a:endParaRPr lang="en-US" altLang="zh-CN" sz="1200" dirty="0">
              <a:latin typeface="+mn-ea"/>
            </a:endParaRPr>
          </a:p>
        </p:txBody>
      </p:sp>
      <p:sp>
        <p:nvSpPr>
          <p:cNvPr id="3" name="文本框 2"/>
          <p:cNvSpPr txBox="1"/>
          <p:nvPr>
            <p:custDataLst>
              <p:tags r:id="rId1"/>
            </p:custDataLst>
          </p:nvPr>
        </p:nvSpPr>
        <p:spPr>
          <a:xfrm>
            <a:off x="902335" y="3315335"/>
            <a:ext cx="5466715" cy="321945"/>
          </a:xfrm>
          <a:prstGeom prst="rect">
            <a:avLst/>
          </a:prstGeom>
          <a:noFill/>
        </p:spPr>
        <p:txBody>
          <a:bodyPr wrap="square" rtlCol="0">
            <a:spAutoFit/>
          </a:bodyPr>
          <a:p>
            <a:r>
              <a:rPr lang="zh-CN" altLang="en-US" sz="1500" dirty="0">
                <a:latin typeface="+mn-ea"/>
                <a:cs typeface="+mn-ea"/>
              </a:rPr>
              <a:t>多表查询关键字顺序</a:t>
            </a:r>
            <a:r>
              <a:rPr lang="en-US" altLang="zh-CN" sz="1500" dirty="0">
                <a:latin typeface="+mn-ea"/>
                <a:cs typeface="+mn-ea"/>
              </a:rPr>
              <a:t>:</a:t>
            </a:r>
            <a:endParaRPr lang="en-US" altLang="zh-CN" sz="1500" dirty="0">
              <a:latin typeface="+mn-ea"/>
              <a:cs typeface="+mn-ea"/>
            </a:endParaRPr>
          </a:p>
        </p:txBody>
      </p:sp>
      <p:sp>
        <p:nvSpPr>
          <p:cNvPr id="4" name="标题 3"/>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内外总结和多表关键字顺序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2505075"/>
            <a:ext cx="6559550" cy="109601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500">
                <a:solidFill>
                  <a:schemeClr val="tx1"/>
                </a:solidFill>
                <a:latin typeface="+mn-ea"/>
                <a:cs typeface="+mn-ea"/>
                <a:sym typeface="+mn-ea"/>
              </a:rPr>
              <a:t>SELECT * FROM emp </a:t>
            </a:r>
            <a:r>
              <a:rPr lang="en-US" altLang="zh-CN" sz="1500">
                <a:solidFill>
                  <a:srgbClr val="FF0000"/>
                </a:solidFill>
                <a:latin typeface="+mn-ea"/>
                <a:cs typeface="+mn-ea"/>
                <a:sym typeface="+mn-ea"/>
              </a:rPr>
              <a:t>NATURAL JOIN</a:t>
            </a:r>
            <a:r>
              <a:rPr lang="en-US" altLang="zh-CN" sz="1500">
                <a:solidFill>
                  <a:schemeClr val="tx1"/>
                </a:solidFill>
                <a:latin typeface="+mn-ea"/>
                <a:cs typeface="+mn-ea"/>
                <a:sym typeface="+mn-ea"/>
              </a:rPr>
              <a:t> dept  ;  #自然内连接</a:t>
            </a:r>
            <a:endParaRPr lang="en-US" altLang="zh-CN" sz="1500">
              <a:solidFill>
                <a:schemeClr val="tx1"/>
              </a:solidFill>
              <a:latin typeface="+mn-ea"/>
              <a:cs typeface="+mn-ea"/>
              <a:sym typeface="+mn-ea"/>
            </a:endParaRPr>
          </a:p>
          <a:p>
            <a:pPr algn="l">
              <a:buClrTx/>
              <a:buSzTx/>
              <a:buFontTx/>
            </a:pPr>
            <a:r>
              <a:rPr lang="en-US" altLang="zh-CN" sz="1500">
                <a:solidFill>
                  <a:schemeClr val="tx1"/>
                </a:solidFill>
                <a:latin typeface="+mn-ea"/>
                <a:cs typeface="+mn-ea"/>
                <a:sym typeface="+mn-ea"/>
              </a:rPr>
              <a:t>SELECT * FROM emp </a:t>
            </a:r>
            <a:r>
              <a:rPr lang="en-US" altLang="zh-CN" sz="1500">
                <a:solidFill>
                  <a:srgbClr val="FF0000"/>
                </a:solidFill>
                <a:latin typeface="+mn-ea"/>
                <a:cs typeface="+mn-ea"/>
                <a:sym typeface="+mn-ea"/>
              </a:rPr>
              <a:t>NATURAL LEFT JOIN</a:t>
            </a:r>
            <a:r>
              <a:rPr lang="en-US" altLang="zh-CN" sz="1500">
                <a:solidFill>
                  <a:schemeClr val="tx1"/>
                </a:solidFill>
                <a:latin typeface="+mn-ea"/>
                <a:cs typeface="+mn-ea"/>
                <a:sym typeface="+mn-ea"/>
              </a:rPr>
              <a:t> dept; #自然左外连接</a:t>
            </a:r>
            <a:endParaRPr lang="en-US" altLang="zh-CN" sz="1500">
              <a:solidFill>
                <a:schemeClr val="tx1"/>
              </a:solidFill>
              <a:latin typeface="+mn-ea"/>
              <a:cs typeface="+mn-ea"/>
              <a:sym typeface="+mn-ea"/>
            </a:endParaRPr>
          </a:p>
          <a:p>
            <a:pPr algn="l">
              <a:buClrTx/>
              <a:buSzTx/>
              <a:buFontTx/>
            </a:pPr>
            <a:r>
              <a:rPr lang="en-US" altLang="zh-CN" sz="1500">
                <a:solidFill>
                  <a:schemeClr val="tx1"/>
                </a:solidFill>
                <a:latin typeface="+mn-ea"/>
                <a:cs typeface="+mn-ea"/>
                <a:sym typeface="+mn-ea"/>
              </a:rPr>
              <a:t>SELECT * FROM emp </a:t>
            </a:r>
            <a:r>
              <a:rPr lang="en-US" altLang="zh-CN" sz="1500">
                <a:solidFill>
                  <a:srgbClr val="FF0000"/>
                </a:solidFill>
                <a:latin typeface="+mn-ea"/>
                <a:cs typeface="+mn-ea"/>
                <a:sym typeface="+mn-ea"/>
              </a:rPr>
              <a:t>NATURAL RIGHT JOIN</a:t>
            </a:r>
            <a:r>
              <a:rPr lang="en-US" altLang="zh-CN" sz="1500">
                <a:solidFill>
                  <a:schemeClr val="tx1"/>
                </a:solidFill>
                <a:latin typeface="+mn-ea"/>
                <a:cs typeface="+mn-ea"/>
                <a:sym typeface="+mn-ea"/>
              </a:rPr>
              <a:t> dept; #自然右外连接</a:t>
            </a:r>
            <a:endParaRPr lang="en-US" altLang="zh-CN" sz="1500">
              <a:solidFill>
                <a:schemeClr val="tx1"/>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3.3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自然连接查询语法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13" y="218233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a:t>
            </a:r>
            <a:endParaRPr lang="en-US" altLang="zh-CN" sz="1500" dirty="0">
              <a:latin typeface="+mn-ea"/>
              <a:cs typeface="+mn-ea"/>
            </a:endParaRPr>
          </a:p>
        </p:txBody>
      </p:sp>
      <p:sp>
        <p:nvSpPr>
          <p:cNvPr id="12" name="文本框 11"/>
          <p:cNvSpPr txBox="1"/>
          <p:nvPr/>
        </p:nvSpPr>
        <p:spPr>
          <a:xfrm>
            <a:off x="1108710" y="1440180"/>
            <a:ext cx="6659245" cy="737235"/>
          </a:xfrm>
          <a:prstGeom prst="rect">
            <a:avLst/>
          </a:prstGeom>
          <a:noFill/>
        </p:spPr>
        <p:txBody>
          <a:bodyPr wrap="square" rtlCol="0">
            <a:spAutoFit/>
          </a:bodyPr>
          <a:p>
            <a:pPr algn="l">
              <a:buClrTx/>
              <a:buSzTx/>
              <a:buFontTx/>
            </a:pPr>
            <a:r>
              <a:rPr lang="zh-CN" altLang="en-US" sz="1400">
                <a:highlight>
                  <a:srgbClr val="FFFF00"/>
                </a:highlight>
                <a:latin typeface="+mn-ea"/>
                <a:cs typeface="+mn-ea"/>
              </a:rPr>
              <a:t>自然连接（</a:t>
            </a:r>
            <a:r>
              <a:rPr lang="en-US" altLang="zh-CN" sz="1400">
                <a:highlight>
                  <a:srgbClr val="FFFF00"/>
                </a:highlight>
                <a:latin typeface="+mn-ea"/>
                <a:cs typeface="+mn-ea"/>
              </a:rPr>
              <a:t>natural</a:t>
            </a:r>
            <a:r>
              <a:rPr lang="zh-CN" altLang="en-US" sz="1400">
                <a:highlight>
                  <a:srgbClr val="FFFF00"/>
                </a:highlight>
                <a:latin typeface="+mn-ea"/>
                <a:cs typeface="+mn-ea"/>
              </a:rPr>
              <a:t> join）</a:t>
            </a:r>
            <a:r>
              <a:rPr lang="zh-CN" altLang="en-US" sz="1400">
                <a:latin typeface="+mn-ea"/>
                <a:cs typeface="+mn-ea"/>
              </a:rPr>
              <a:t>是一种内连接和外连接的升级版，会自动找到两个表中相同的列名</a:t>
            </a:r>
            <a:r>
              <a:rPr lang="en-US" altLang="zh-CN" sz="1400">
                <a:latin typeface="+mn-ea"/>
                <a:cs typeface="+mn-ea"/>
              </a:rPr>
              <a:t>,</a:t>
            </a:r>
            <a:r>
              <a:rPr lang="zh-CN" altLang="en-US" sz="1400">
                <a:latin typeface="+mn-ea"/>
                <a:cs typeface="+mn-ea"/>
              </a:rPr>
              <a:t>判定相等</a:t>
            </a:r>
            <a:r>
              <a:rPr lang="en-US" altLang="zh-CN" sz="1400">
                <a:latin typeface="+mn-ea"/>
                <a:cs typeface="+mn-ea"/>
              </a:rPr>
              <a:t>, </a:t>
            </a:r>
            <a:r>
              <a:rPr lang="zh-CN" altLang="en-US" sz="1400">
                <a:highlight>
                  <a:srgbClr val="FFFF00"/>
                </a:highlight>
                <a:latin typeface="+mn-ea"/>
                <a:cs typeface="+mn-ea"/>
              </a:rPr>
              <a:t>可以省略</a:t>
            </a:r>
            <a:r>
              <a:rPr lang="en-US" altLang="zh-CN" sz="1400">
                <a:highlight>
                  <a:srgbClr val="FFFF00"/>
                </a:highlight>
                <a:latin typeface="+mn-ea"/>
                <a:cs typeface="+mn-ea"/>
              </a:rPr>
              <a:t>on </a:t>
            </a:r>
            <a:r>
              <a:rPr lang="zh-CN" altLang="en-US" sz="1400">
                <a:highlight>
                  <a:srgbClr val="FFFF00"/>
                </a:highlight>
                <a:latin typeface="+mn-ea"/>
                <a:cs typeface="+mn-ea"/>
              </a:rPr>
              <a:t>主</a:t>
            </a:r>
            <a:r>
              <a:rPr lang="en-US" altLang="zh-CN" sz="1400">
                <a:highlight>
                  <a:srgbClr val="FFFF00"/>
                </a:highlight>
                <a:latin typeface="+mn-ea"/>
                <a:cs typeface="+mn-ea"/>
              </a:rPr>
              <a:t> = </a:t>
            </a:r>
            <a:r>
              <a:rPr lang="zh-CN" altLang="en-US" sz="1400">
                <a:highlight>
                  <a:srgbClr val="FFFF00"/>
                </a:highlight>
                <a:latin typeface="+mn-ea"/>
                <a:cs typeface="+mn-ea"/>
              </a:rPr>
              <a:t>外的语法</a:t>
            </a:r>
            <a:r>
              <a:rPr lang="zh-CN" altLang="en-US" sz="1400">
                <a:latin typeface="+mn-ea"/>
                <a:cs typeface="+mn-ea"/>
              </a:rPr>
              <a:t>!</a:t>
            </a:r>
            <a:endParaRPr lang="zh-CN" altLang="en-US" sz="1400">
              <a:latin typeface="+mn-ea"/>
              <a:cs typeface="+mn-ea"/>
            </a:endParaRPr>
          </a:p>
          <a:p>
            <a:pPr algn="l">
              <a:buClrTx/>
              <a:buSzTx/>
              <a:buFontTx/>
            </a:pPr>
            <a:r>
              <a:rPr lang="zh-CN" altLang="en-US" sz="1400">
                <a:solidFill>
                  <a:srgbClr val="FF0000"/>
                </a:solidFill>
                <a:latin typeface="+mn-ea"/>
                <a:cs typeface="+mn-ea"/>
              </a:rPr>
              <a:t>但是也值得注意</a:t>
            </a:r>
            <a:r>
              <a:rPr lang="en-US" altLang="zh-CN" sz="1400">
                <a:solidFill>
                  <a:srgbClr val="FF0000"/>
                </a:solidFill>
                <a:latin typeface="+mn-ea"/>
                <a:cs typeface="+mn-ea"/>
              </a:rPr>
              <a:t>,</a:t>
            </a:r>
            <a:r>
              <a:rPr lang="zh-CN" altLang="en-US" sz="1400">
                <a:solidFill>
                  <a:srgbClr val="FF0000"/>
                </a:solidFill>
                <a:latin typeface="+mn-ea"/>
                <a:cs typeface="+mn-ea"/>
              </a:rPr>
              <a:t>除了主外键其他列名相同</a:t>
            </a:r>
            <a:r>
              <a:rPr lang="en-US" altLang="zh-CN" sz="1400">
                <a:solidFill>
                  <a:srgbClr val="FF0000"/>
                </a:solidFill>
                <a:latin typeface="+mn-ea"/>
                <a:cs typeface="+mn-ea"/>
              </a:rPr>
              <a:t>,</a:t>
            </a:r>
            <a:r>
              <a:rPr lang="zh-CN" altLang="en-US" sz="1400">
                <a:solidFill>
                  <a:srgbClr val="FF0000"/>
                </a:solidFill>
                <a:latin typeface="+mn-ea"/>
                <a:cs typeface="+mn-ea"/>
              </a:rPr>
              <a:t>它也会自动判定相等</a:t>
            </a:r>
            <a:r>
              <a:rPr lang="en-US" altLang="zh-CN" sz="1400">
                <a:solidFill>
                  <a:srgbClr val="FF0000"/>
                </a:solidFill>
                <a:latin typeface="+mn-ea"/>
                <a:cs typeface="+mn-ea"/>
              </a:rPr>
              <a:t>! </a:t>
            </a:r>
            <a:r>
              <a:rPr lang="zh-CN" altLang="en-US" sz="1400">
                <a:solidFill>
                  <a:srgbClr val="FF0000"/>
                </a:solidFill>
                <a:latin typeface="+mn-ea"/>
                <a:cs typeface="+mn-ea"/>
              </a:rPr>
              <a:t>稍显不靠谱</a:t>
            </a:r>
            <a:r>
              <a:rPr lang="en-US" altLang="zh-CN" sz="1400">
                <a:solidFill>
                  <a:srgbClr val="FF0000"/>
                </a:solidFill>
                <a:latin typeface="+mn-ea"/>
                <a:cs typeface="+mn-ea"/>
              </a:rPr>
              <a:t>!</a:t>
            </a:r>
            <a:endParaRPr lang="en-US" altLang="zh-CN" sz="1400">
              <a:solidFill>
                <a:srgbClr val="FF0000"/>
              </a:solidFill>
              <a:latin typeface="+mn-ea"/>
              <a:cs typeface="+mn-ea"/>
            </a:endParaRPr>
          </a:p>
        </p:txBody>
      </p:sp>
      <p:sp>
        <p:nvSpPr>
          <p:cNvPr id="17" name="圆角矩形 30"/>
          <p:cNvSpPr/>
          <p:nvPr/>
        </p:nvSpPr>
        <p:spPr>
          <a:xfrm>
            <a:off x="1218565" y="3846830"/>
            <a:ext cx="6559550" cy="202374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4189730"/>
            <a:ext cx="6225540" cy="536575"/>
          </a:xfrm>
          <a:prstGeom prst="rect">
            <a:avLst/>
          </a:prstGeom>
          <a:noFill/>
        </p:spPr>
        <p:txBody>
          <a:bodyPr wrap="square" rtlCol="0" anchor="t">
            <a:noAutofit/>
          </a:bodyPr>
          <a:p>
            <a:r>
              <a:rPr lang="zh-CN" altLang="en-US" sz="1400"/>
              <a:t>自然连接可以变成内连接或者外连接</a:t>
            </a:r>
            <a:r>
              <a:rPr lang="en-US" altLang="zh-CN" sz="1400"/>
              <a:t>,</a:t>
            </a:r>
            <a:r>
              <a:rPr lang="zh-CN" altLang="en-US" sz="1400"/>
              <a:t>会自动查找相同的列判定相等</a:t>
            </a:r>
            <a:r>
              <a:rPr lang="en-US" altLang="zh-CN" sz="1400"/>
              <a:t>!</a:t>
            </a:r>
            <a:endParaRPr lang="en-US" altLang="zh-CN" sz="1400"/>
          </a:p>
          <a:p>
            <a:r>
              <a:rPr lang="zh-CN" altLang="en-US" sz="1400"/>
              <a:t>使用自然连接要求</a:t>
            </a:r>
            <a:r>
              <a:rPr lang="en-US" altLang="zh-CN" sz="1400"/>
              <a:t>: </a:t>
            </a:r>
            <a:r>
              <a:rPr lang="zh-CN" altLang="en-US" sz="1400"/>
              <a:t>主外键命名要相同</a:t>
            </a:r>
            <a:r>
              <a:rPr lang="en-US" altLang="zh-CN" sz="1400"/>
              <a:t>,</a:t>
            </a:r>
            <a:r>
              <a:rPr lang="zh-CN" altLang="en-US" sz="1400"/>
              <a:t>除了主外键命名要不同</a:t>
            </a:r>
            <a:r>
              <a:rPr lang="en-US" altLang="zh-CN" sz="1400"/>
              <a:t>! </a:t>
            </a:r>
            <a:endParaRPr lang="zh-CN" altLang="en-US" sz="1400"/>
          </a:p>
        </p:txBody>
      </p:sp>
      <p:sp>
        <p:nvSpPr>
          <p:cNvPr id="21" name="文本框 20"/>
          <p:cNvSpPr txBox="1"/>
          <p:nvPr/>
        </p:nvSpPr>
        <p:spPr>
          <a:xfrm>
            <a:off x="1218565" y="392366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自然连接就是内和外连接语法升级版本</a:t>
            </a:r>
            <a:endParaRPr lang="zh-CN" altLang="en-US" sz="1400" b="1"/>
          </a:p>
        </p:txBody>
      </p:sp>
      <p:sp>
        <p:nvSpPr>
          <p:cNvPr id="27" name="文本框 26"/>
          <p:cNvSpPr txBox="1"/>
          <p:nvPr/>
        </p:nvSpPr>
        <p:spPr>
          <a:xfrm>
            <a:off x="1335405" y="5061585"/>
            <a:ext cx="6225540" cy="698500"/>
          </a:xfrm>
          <a:prstGeom prst="rect">
            <a:avLst/>
          </a:prstGeom>
          <a:noFill/>
        </p:spPr>
        <p:txBody>
          <a:bodyPr wrap="square" rtlCol="0" anchor="t">
            <a:noAutofit/>
          </a:bodyPr>
          <a:p>
            <a:r>
              <a:rPr lang="zh-CN" altLang="en-US" sz="1400"/>
              <a:t>例如</a:t>
            </a:r>
            <a:r>
              <a:rPr lang="en-US" sz="1400"/>
              <a:t>: </a:t>
            </a:r>
            <a:r>
              <a:rPr sz="1400"/>
              <a:t>employees e JOIN departments d</a:t>
            </a:r>
            <a:r>
              <a:rPr lang="en-US" sz="1400"/>
              <a:t> </a:t>
            </a:r>
            <a:r>
              <a:rPr sz="1400"/>
              <a:t>USING (department_id);</a:t>
            </a:r>
            <a:endParaRPr sz="1400"/>
          </a:p>
          <a:p>
            <a:r>
              <a:rPr lang="en-US" altLang="zh-CN" sz="1400"/>
              <a:t>使用 USING 指定数据表里的`同名字段`进行等值连接。</a:t>
            </a:r>
            <a:endParaRPr lang="en-US" altLang="zh-CN" sz="1400"/>
          </a:p>
          <a:p>
            <a:r>
              <a:rPr lang="zh-CN" altLang="en-US" sz="1400"/>
              <a:t>因为其繁琐性</a:t>
            </a:r>
            <a:r>
              <a:rPr lang="en-US" altLang="zh-CN" sz="1400"/>
              <a:t>,</a:t>
            </a:r>
            <a:r>
              <a:rPr lang="zh-CN" altLang="en-US" sz="1400"/>
              <a:t>不是很推荐使用</a:t>
            </a:r>
            <a:r>
              <a:rPr lang="en-US" altLang="zh-CN" sz="1400"/>
              <a:t>!</a:t>
            </a:r>
            <a:endParaRPr lang="en-US" altLang="zh-CN" sz="1400"/>
          </a:p>
        </p:txBody>
      </p:sp>
      <p:sp>
        <p:nvSpPr>
          <p:cNvPr id="28" name="文本框 27"/>
          <p:cNvSpPr txBox="1"/>
          <p:nvPr/>
        </p:nvSpPr>
        <p:spPr>
          <a:xfrm>
            <a:off x="1208405" y="475488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自然连接可以指定判定哪些列</a:t>
            </a:r>
            <a:endParaRPr lang="zh-CN" altLang="en-US" sz="1400" b="1"/>
          </a:p>
        </p:txBody>
      </p:sp>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自然连接</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3.3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自然连接查询语法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自然内连接使用</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3286125"/>
            <a:ext cx="7178675" cy="9029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查询所有有部门的员工编号、姓名以及所属部门的编号和部门名称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natural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使用自然内连接</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949960" y="428244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自然外连接使用</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4628515"/>
            <a:ext cx="7178675" cy="12096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a:t>
            </a:r>
            <a:r>
              <a:rPr lang="zh-CN" altLang="en-US" sz="1400" b="1" dirty="0">
                <a:solidFill>
                  <a:srgbClr val="FF0000"/>
                </a:solidFill>
                <a:latin typeface="+mn-ea"/>
                <a:cs typeface="+mn-ea"/>
                <a:sym typeface="+mn-ea"/>
              </a:rPr>
              <a:t>所有</a:t>
            </a:r>
            <a:r>
              <a:rPr lang="zh-CN" altLang="en-US" sz="1400" dirty="0">
                <a:solidFill>
                  <a:srgbClr val="FF0000"/>
                </a:solidFill>
                <a:latin typeface="+mn-ea"/>
                <a:cs typeface="+mn-ea"/>
                <a:sym typeface="+mn-ea"/>
              </a:rPr>
              <a:t>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natural left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自然外连接</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不需要添加</a:t>
            </a:r>
            <a:r>
              <a:rPr lang="en-US" altLang="zh-CN" sz="1400">
                <a:solidFill>
                  <a:schemeClr val="tx1">
                    <a:lumMod val="85000"/>
                    <a:lumOff val="15000"/>
                  </a:schemeClr>
                </a:solidFill>
                <a:latin typeface="+mn-ea"/>
                <a:cs typeface="+mn-ea"/>
                <a:sym typeface="+mn-ea"/>
              </a:rPr>
              <a:t>outer</a:t>
            </a:r>
            <a:r>
              <a:rPr lang="zh-CN" altLang="en-US" sz="1400">
                <a:solidFill>
                  <a:schemeClr val="tx1">
                    <a:lumMod val="85000"/>
                    <a:lumOff val="15000"/>
                  </a:schemeClr>
                </a:solidFill>
                <a:latin typeface="+mn-ea"/>
                <a:cs typeface="+mn-ea"/>
                <a:sym typeface="+mn-ea"/>
              </a:rPr>
              <a:t>关键字</a:t>
            </a:r>
            <a:endParaRPr lang="zh-CN" altLang="en-US"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3.4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13" y="224075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 </a:t>
            </a:r>
            <a:r>
              <a:rPr lang="zh-CN" altLang="en-US" sz="1500" dirty="0">
                <a:latin typeface="+mn-ea"/>
                <a:cs typeface="+mn-ea"/>
              </a:rPr>
              <a:t>自连接依然使用内外连接语法实现</a:t>
            </a:r>
            <a:endParaRPr lang="zh-CN" altLang="en-US" sz="1500" dirty="0">
              <a:latin typeface="+mn-ea"/>
              <a:cs typeface="+mn-ea"/>
            </a:endParaRPr>
          </a:p>
        </p:txBody>
      </p:sp>
      <p:sp>
        <p:nvSpPr>
          <p:cNvPr id="12" name="文本框 11"/>
          <p:cNvSpPr txBox="1"/>
          <p:nvPr/>
        </p:nvSpPr>
        <p:spPr>
          <a:xfrm>
            <a:off x="1108710" y="1440180"/>
            <a:ext cx="6659245" cy="737235"/>
          </a:xfrm>
          <a:prstGeom prst="rect">
            <a:avLst/>
          </a:prstGeom>
          <a:noFill/>
        </p:spPr>
        <p:txBody>
          <a:bodyPr wrap="square" rtlCol="0">
            <a:spAutoFit/>
          </a:bodyPr>
          <a:p>
            <a:pPr algn="l">
              <a:buClrTx/>
              <a:buSzTx/>
              <a:buFontTx/>
            </a:pPr>
            <a:r>
              <a:rPr lang="zh-CN" altLang="en-US" sz="1400">
                <a:highlight>
                  <a:srgbClr val="FFFF00"/>
                </a:highlight>
                <a:latin typeface="+mn-ea"/>
                <a:cs typeface="+mn-ea"/>
              </a:rPr>
              <a:t>自连接</a:t>
            </a:r>
            <a:r>
              <a:rPr sz="1400">
                <a:latin typeface="+mn-ea"/>
                <a:cs typeface="+mn-ea"/>
              </a:rPr>
              <a:t>自连接是指在数据库中，一个表与自身进行连接的操作。它在查询中使用相同表的别名来表示两个不同的实例，然后通过连接条件将这两个实例进行连接。</a:t>
            </a:r>
            <a:endParaRPr lang="zh-CN" altLang="en-US" sz="1400">
              <a:latin typeface="+mn-ea"/>
              <a:cs typeface="+mn-ea"/>
            </a:endParaRPr>
          </a:p>
          <a:p>
            <a:pPr algn="l">
              <a:buClrTx/>
              <a:buSzTx/>
              <a:buFontTx/>
            </a:pPr>
            <a:r>
              <a:rPr lang="zh-CN" altLang="en-US" sz="1400">
                <a:solidFill>
                  <a:srgbClr val="FF0000"/>
                </a:solidFill>
                <a:latin typeface="+mn-ea"/>
                <a:cs typeface="+mn-ea"/>
              </a:rPr>
              <a:t>自连接不是新的语法</a:t>
            </a:r>
            <a:r>
              <a:rPr lang="en-US" altLang="zh-CN" sz="1400">
                <a:solidFill>
                  <a:srgbClr val="FF0000"/>
                </a:solidFill>
                <a:latin typeface="+mn-ea"/>
                <a:cs typeface="+mn-ea"/>
              </a:rPr>
              <a:t>,</a:t>
            </a:r>
            <a:r>
              <a:rPr lang="zh-CN" altLang="en-US" sz="1400">
                <a:solidFill>
                  <a:srgbClr val="FF0000"/>
                </a:solidFill>
                <a:latin typeface="+mn-ea"/>
                <a:cs typeface="+mn-ea"/>
              </a:rPr>
              <a:t>就是单张表进行多次使用一种场景</a:t>
            </a:r>
            <a:r>
              <a:rPr lang="en-US" altLang="zh-CN" sz="1400">
                <a:solidFill>
                  <a:srgbClr val="FF0000"/>
                </a:solidFill>
                <a:latin typeface="+mn-ea"/>
                <a:cs typeface="+mn-ea"/>
              </a:rPr>
              <a:t>!</a:t>
            </a:r>
            <a:endParaRPr lang="en-US" altLang="zh-CN" sz="1400">
              <a:solidFill>
                <a:srgbClr val="FF0000"/>
              </a:solidFill>
              <a:latin typeface="+mn-ea"/>
              <a:cs typeface="+mn-ea"/>
            </a:endParaRPr>
          </a:p>
        </p:txBody>
      </p:sp>
      <p:sp>
        <p:nvSpPr>
          <p:cNvPr id="17" name="圆角矩形 30"/>
          <p:cNvSpPr/>
          <p:nvPr/>
        </p:nvSpPr>
        <p:spPr>
          <a:xfrm>
            <a:off x="1218565" y="2726690"/>
            <a:ext cx="6559550" cy="264795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3069590"/>
            <a:ext cx="6225540" cy="536575"/>
          </a:xfrm>
          <a:prstGeom prst="rect">
            <a:avLst/>
          </a:prstGeom>
          <a:noFill/>
        </p:spPr>
        <p:txBody>
          <a:bodyPr wrap="square" rtlCol="0" anchor="t">
            <a:noAutofit/>
          </a:bodyPr>
          <a:p>
            <a:r>
              <a:rPr lang="zh-CN" altLang="en-US" sz="1400"/>
              <a:t>自连接和自然连接不一样</a:t>
            </a:r>
            <a:r>
              <a:rPr lang="en-US" altLang="zh-CN" sz="1400"/>
              <a:t>,</a:t>
            </a:r>
            <a:r>
              <a:rPr lang="zh-CN" altLang="en-US" sz="1400"/>
              <a:t>自然连接是新的语法</a:t>
            </a:r>
            <a:r>
              <a:rPr lang="en-US" altLang="zh-CN" sz="1400"/>
              <a:t>,</a:t>
            </a:r>
            <a:r>
              <a:rPr lang="zh-CN" altLang="en-US" sz="1400"/>
              <a:t>自连接指定的是一张表连接自己实现特殊的多表查询的情况</a:t>
            </a:r>
            <a:r>
              <a:rPr lang="en-US" altLang="zh-CN" sz="1400"/>
              <a:t>!</a:t>
            </a:r>
            <a:endParaRPr lang="en-US" altLang="zh-CN" sz="1400"/>
          </a:p>
        </p:txBody>
      </p:sp>
      <p:sp>
        <p:nvSpPr>
          <p:cNvPr id="21" name="文本框 20"/>
          <p:cNvSpPr txBox="1"/>
          <p:nvPr/>
        </p:nvSpPr>
        <p:spPr>
          <a:xfrm>
            <a:off x="1218565" y="280352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自连接不是新语法</a:t>
            </a:r>
            <a:r>
              <a:rPr lang="en-US" altLang="zh-CN" sz="1400" b="1"/>
              <a:t>,</a:t>
            </a:r>
            <a:r>
              <a:rPr lang="zh-CN" altLang="en-US" sz="1400" b="1"/>
              <a:t>而是一种特殊的查询场景</a:t>
            </a:r>
            <a:endParaRPr lang="zh-CN" altLang="en-US" sz="1400" b="1"/>
          </a:p>
        </p:txBody>
      </p:sp>
      <p:sp>
        <p:nvSpPr>
          <p:cNvPr id="27" name="文本框 26"/>
          <p:cNvSpPr txBox="1"/>
          <p:nvPr/>
        </p:nvSpPr>
        <p:spPr>
          <a:xfrm>
            <a:off x="1335405" y="3941445"/>
            <a:ext cx="6225540" cy="288290"/>
          </a:xfrm>
          <a:prstGeom prst="rect">
            <a:avLst/>
          </a:prstGeom>
          <a:noFill/>
        </p:spPr>
        <p:txBody>
          <a:bodyPr wrap="square" rtlCol="0" anchor="t">
            <a:noAutofit/>
          </a:bodyPr>
          <a:p>
            <a:r>
              <a:rPr lang="zh-CN" altLang="en-US" sz="1400"/>
              <a:t>自连接这种情况</a:t>
            </a:r>
            <a:r>
              <a:rPr lang="en-US" altLang="zh-CN" sz="1400"/>
              <a:t>,</a:t>
            </a:r>
            <a:r>
              <a:rPr lang="zh-CN" altLang="en-US" sz="1400"/>
              <a:t>依然需要内连接或者外连接或者自然连接具体语法实现</a:t>
            </a:r>
            <a:r>
              <a:rPr lang="en-US" altLang="zh-CN" sz="1400"/>
              <a:t>!</a:t>
            </a:r>
            <a:endParaRPr lang="en-US" altLang="zh-CN" sz="1400"/>
          </a:p>
        </p:txBody>
      </p:sp>
      <p:sp>
        <p:nvSpPr>
          <p:cNvPr id="28" name="文本框 27"/>
          <p:cNvSpPr txBox="1"/>
          <p:nvPr/>
        </p:nvSpPr>
        <p:spPr>
          <a:xfrm>
            <a:off x="1208405" y="363474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自连接具体实现语法问题</a:t>
            </a:r>
            <a:endParaRPr lang="zh-CN" altLang="en-US" sz="1400" b="1"/>
          </a:p>
        </p:txBody>
      </p:sp>
      <p:sp>
        <p:nvSpPr>
          <p:cNvPr id="3" name="文本框 2"/>
          <p:cNvSpPr txBox="1"/>
          <p:nvPr/>
        </p:nvSpPr>
        <p:spPr>
          <a:xfrm>
            <a:off x="1218565" y="4313555"/>
            <a:ext cx="5709920" cy="306705"/>
          </a:xfrm>
          <a:prstGeom prst="rect">
            <a:avLst/>
          </a:prstGeom>
          <a:noFill/>
        </p:spPr>
        <p:txBody>
          <a:bodyPr wrap="square" rtlCol="0" anchor="t">
            <a:spAutoFit/>
          </a:bodyPr>
          <a:p>
            <a:r>
              <a:rPr lang="zh-CN" altLang="en-US" sz="1400" b="1"/>
              <a:t>细节</a:t>
            </a:r>
            <a:r>
              <a:rPr lang="en-US" altLang="zh-CN" sz="1400" b="1"/>
              <a:t>3: </a:t>
            </a:r>
            <a:r>
              <a:rPr lang="zh-CN" altLang="en-US" sz="1400" b="1"/>
              <a:t>自连接的应用场景</a:t>
            </a:r>
            <a:endParaRPr lang="zh-CN" altLang="en-US" sz="1400" b="1"/>
          </a:p>
        </p:txBody>
      </p:sp>
      <p:sp>
        <p:nvSpPr>
          <p:cNvPr id="4" name="文本框 3"/>
          <p:cNvSpPr txBox="1"/>
          <p:nvPr/>
        </p:nvSpPr>
        <p:spPr>
          <a:xfrm>
            <a:off x="1335405" y="4565015"/>
            <a:ext cx="6225540" cy="727710"/>
          </a:xfrm>
          <a:prstGeom prst="rect">
            <a:avLst/>
          </a:prstGeom>
          <a:noFill/>
        </p:spPr>
        <p:txBody>
          <a:bodyPr wrap="square" rtlCol="0" anchor="t">
            <a:noAutofit/>
          </a:bodyPr>
          <a:p>
            <a:r>
              <a:rPr lang="zh-CN" altLang="en-US" sz="1400"/>
              <a:t>一个表中就存在数据的引用关系</a:t>
            </a:r>
            <a:r>
              <a:rPr lang="en-US" altLang="zh-CN" sz="1400"/>
              <a:t>, </a:t>
            </a:r>
            <a:r>
              <a:rPr lang="zh-CN" altLang="en-US" sz="1400"/>
              <a:t>要查询的数据关联在同一个表的其他行</a:t>
            </a:r>
            <a:r>
              <a:rPr lang="en-US" altLang="zh-CN" sz="1400"/>
              <a:t>!!</a:t>
            </a:r>
            <a:endParaRPr lang="en-US" altLang="zh-CN" sz="1400"/>
          </a:p>
          <a:p>
            <a:r>
              <a:rPr lang="zh-CN" altLang="en-US" sz="1400"/>
              <a:t>例如</a:t>
            </a:r>
            <a:r>
              <a:rPr lang="en-US" altLang="zh-CN" sz="1400"/>
              <a:t>: </a:t>
            </a:r>
            <a:r>
              <a:rPr lang="zh-CN" altLang="en-US" sz="1400"/>
              <a:t>员工表中有员工编号</a:t>
            </a:r>
            <a:r>
              <a:rPr lang="en-US" altLang="zh-CN" sz="1400"/>
              <a:t>,</a:t>
            </a:r>
            <a:r>
              <a:rPr lang="zh-CN" altLang="en-US" sz="1400"/>
              <a:t>领导编号</a:t>
            </a:r>
            <a:r>
              <a:rPr lang="en-US" altLang="zh-CN" sz="1400"/>
              <a:t>, </a:t>
            </a:r>
            <a:r>
              <a:rPr lang="zh-CN" altLang="en-US" sz="1400"/>
              <a:t>而领导编号应用的也是同一张表的其他行数据</a:t>
            </a:r>
            <a:r>
              <a:rPr lang="en-US" altLang="zh-CN" sz="1400"/>
              <a:t>! </a:t>
            </a:r>
            <a:r>
              <a:rPr lang="zh-CN" altLang="en-US" sz="1400"/>
              <a:t>如果查询员工信息和员工的领导信息</a:t>
            </a:r>
            <a:r>
              <a:rPr lang="en-US" altLang="zh-CN" sz="1400"/>
              <a:t>,</a:t>
            </a:r>
            <a:r>
              <a:rPr lang="zh-CN" altLang="en-US" sz="1400"/>
              <a:t>就是典型的自连接场景</a:t>
            </a:r>
            <a:r>
              <a:rPr lang="en-US" altLang="zh-CN" sz="1400"/>
              <a:t>!</a:t>
            </a:r>
            <a:endParaRPr lang="en-US" altLang="zh-CN" sz="1400"/>
          </a:p>
        </p:txBody>
      </p:sp>
      <p:sp>
        <p:nvSpPr>
          <p:cNvPr id="5" name="标题 4"/>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自连接</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3.4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两次复用自连接</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3286125"/>
            <a:ext cx="7178675" cy="12890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查询编号等于</a:t>
            </a:r>
            <a:r>
              <a:rPr lang="en-US" altLang="zh-CN" sz="1400" dirty="0">
                <a:solidFill>
                  <a:srgbClr val="FF0000"/>
                </a:solidFill>
                <a:latin typeface="+mn-ea"/>
                <a:cs typeface="+mn-ea"/>
                <a:sym typeface="+mn-ea"/>
              </a:rPr>
              <a:t>5</a:t>
            </a:r>
            <a:r>
              <a:rPr lang="zh-CN" altLang="en-US" sz="1400" dirty="0">
                <a:solidFill>
                  <a:srgbClr val="FF0000"/>
                </a:solidFill>
                <a:latin typeface="+mn-ea"/>
                <a:cs typeface="+mn-ea"/>
                <a:sym typeface="+mn-ea"/>
              </a:rPr>
              <a:t>号员工的编号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姓名</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领导姓名</a:t>
            </a:r>
            <a:endParaRPr lang="en-US" altLang="zh-CN" sz="1400">
              <a:solidFill>
                <a:srgbClr val="FF0000"/>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SELECT e1.eid,e1.ename,e1.mid,e2.ename FROM t_employee e1 LEFT JOIN t_employee e2 ON e1.mid = e2.eid </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WHERE e1.eid = 5;</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外连接,可能没有领导 e1充当员工 e2充当领导</a:t>
            </a:r>
            <a:endParaRPr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949960" y="478282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多次复用自连接</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5104765"/>
            <a:ext cx="7178675" cy="152400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查询编号等于</a:t>
            </a:r>
            <a:r>
              <a:rPr lang="en-US" altLang="zh-CN" sz="1400" dirty="0">
                <a:solidFill>
                  <a:srgbClr val="FF0000"/>
                </a:solidFill>
                <a:latin typeface="+mn-ea"/>
                <a:cs typeface="+mn-ea"/>
                <a:sym typeface="+mn-ea"/>
              </a:rPr>
              <a:t>5</a:t>
            </a:r>
            <a:r>
              <a:rPr lang="zh-CN" altLang="en-US" sz="1400" dirty="0">
                <a:solidFill>
                  <a:srgbClr val="FF0000"/>
                </a:solidFill>
                <a:latin typeface="+mn-ea"/>
                <a:cs typeface="+mn-ea"/>
                <a:sym typeface="+mn-ea"/>
              </a:rPr>
              <a:t>号员工的编号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姓名</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领导姓名</a:t>
            </a: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以及领导的领导编号和姓名</a:t>
            </a:r>
            <a:endParaRPr lang="en-US" altLang="zh-CN" sz="1400">
              <a:solidFill>
                <a:srgbClr val="FF0000"/>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SELECT e1.eid,e1.ename,e1.mid,e2.ename,e3.ename FROM </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t_employee e1 LEFT JOIN t_employee e2 ON e1.mid = e2.eid</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LEFT JOIN t_employee e3 ON e2.mid = e3.eid </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WHERE e1.eid = 5;</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e1充当员工 e2充当领导 e3充当领导的领导</a:t>
            </a:r>
            <a:endParaRPr sz="1400">
              <a:solidFill>
                <a:schemeClr val="tx1">
                  <a:lumMod val="85000"/>
                  <a:lumOff val="15000"/>
                </a:schemeClr>
              </a:solidFill>
              <a:latin typeface="+mn-ea"/>
              <a:cs typeface="+mn-ea"/>
              <a:sym typeface="+mn-ea"/>
            </a:endParaRPr>
          </a:p>
        </p:txBody>
      </p:sp>
      <p:sp>
        <p:nvSpPr>
          <p:cNvPr id="8" name="标题 7"/>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自连接语法</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3.5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连接查询总结练习</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75" y="1557655"/>
            <a:ext cx="9644380" cy="321945"/>
          </a:xfrm>
          <a:prstGeom prst="rect">
            <a:avLst/>
          </a:prstGeom>
          <a:noFill/>
        </p:spPr>
        <p:txBody>
          <a:bodyPr wrap="square" rtlCol="0">
            <a:spAutoFit/>
          </a:bodyPr>
          <a:p>
            <a:r>
              <a:rPr lang="zh-CN" altLang="en-US" sz="1500" dirty="0">
                <a:latin typeface="+mn-ea"/>
                <a:cs typeface="+mn-ea"/>
              </a:rPr>
              <a:t>练习题</a:t>
            </a:r>
            <a:r>
              <a:rPr lang="en-US" altLang="zh-CN" sz="1500" dirty="0">
                <a:latin typeface="+mn-ea"/>
                <a:cs typeface="+mn-ea"/>
              </a:rPr>
              <a:t>: https://leetcode.cn/problems/employees-earning-more-than-their-managers/description/ </a:t>
            </a:r>
            <a:endParaRPr lang="en-US" altLang="zh-CN" sz="1500" dirty="0">
              <a:latin typeface="+mn-ea"/>
              <a:cs typeface="+mn-ea"/>
            </a:endParaRPr>
          </a:p>
        </p:txBody>
      </p:sp>
      <p:sp>
        <p:nvSpPr>
          <p:cNvPr id="17" name="圆角矩形 30"/>
          <p:cNvSpPr/>
          <p:nvPr/>
        </p:nvSpPr>
        <p:spPr>
          <a:xfrm>
            <a:off x="1001395" y="2057400"/>
            <a:ext cx="7189470" cy="429006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218565" y="2510790"/>
            <a:ext cx="6855460" cy="3736340"/>
          </a:xfrm>
          <a:prstGeom prst="rect">
            <a:avLst/>
          </a:prstGeom>
          <a:noFill/>
        </p:spPr>
        <p:txBody>
          <a:bodyPr wrap="square" rtlCol="0" anchor="t">
            <a:noAutofit/>
          </a:bodyPr>
          <a:p>
            <a:r>
              <a:rPr sz="1400"/>
              <a:t>Employee 表:</a:t>
            </a:r>
            <a:endParaRPr sz="1400"/>
          </a:p>
          <a:p>
            <a:r>
              <a:rPr sz="1400"/>
              <a:t>+----+-------+--------+-----------+</a:t>
            </a:r>
            <a:endParaRPr sz="1400"/>
          </a:p>
          <a:p>
            <a:r>
              <a:rPr sz="1400"/>
              <a:t>| id </a:t>
            </a:r>
            <a:r>
              <a:rPr lang="en-US" sz="1400"/>
              <a:t>    </a:t>
            </a:r>
            <a:r>
              <a:rPr sz="1400"/>
              <a:t>| name  | salary | managerId |</a:t>
            </a:r>
            <a:endParaRPr sz="1400"/>
          </a:p>
          <a:p>
            <a:r>
              <a:rPr sz="1400"/>
              <a:t>+----+-------+--------+-----------+</a:t>
            </a:r>
            <a:endParaRPr sz="1400"/>
          </a:p>
          <a:p>
            <a:r>
              <a:rPr sz="1400"/>
              <a:t>| 1  </a:t>
            </a:r>
            <a:r>
              <a:rPr lang="en-US" sz="1400"/>
              <a:t>    </a:t>
            </a:r>
            <a:r>
              <a:rPr sz="1400"/>
              <a:t>| Joe   </a:t>
            </a:r>
            <a:r>
              <a:rPr lang="en-US" sz="1400"/>
              <a:t>   </a:t>
            </a:r>
            <a:r>
              <a:rPr sz="1400"/>
              <a:t>| 70000  | 3        </a:t>
            </a:r>
            <a:r>
              <a:rPr lang="en-US" sz="1400"/>
              <a:t>    </a:t>
            </a:r>
            <a:r>
              <a:rPr sz="1400"/>
              <a:t> |</a:t>
            </a:r>
            <a:endParaRPr sz="1400"/>
          </a:p>
          <a:p>
            <a:r>
              <a:rPr sz="1400"/>
              <a:t>| 2  </a:t>
            </a:r>
            <a:r>
              <a:rPr lang="en-US" sz="1400"/>
              <a:t>    </a:t>
            </a:r>
            <a:r>
              <a:rPr sz="1400"/>
              <a:t>| Henry </a:t>
            </a:r>
            <a:r>
              <a:rPr lang="en-US" sz="1400"/>
              <a:t> </a:t>
            </a:r>
            <a:r>
              <a:rPr sz="1400"/>
              <a:t>| 80000  | 4        </a:t>
            </a:r>
            <a:r>
              <a:rPr lang="en-US" sz="1400"/>
              <a:t>    </a:t>
            </a:r>
            <a:r>
              <a:rPr sz="1400"/>
              <a:t> |</a:t>
            </a:r>
            <a:endParaRPr sz="1400"/>
          </a:p>
          <a:p>
            <a:r>
              <a:rPr sz="1400"/>
              <a:t>| 3  </a:t>
            </a:r>
            <a:r>
              <a:rPr lang="en-US" sz="1400"/>
              <a:t>    </a:t>
            </a:r>
            <a:r>
              <a:rPr sz="1400"/>
              <a:t>| Sam   </a:t>
            </a:r>
            <a:r>
              <a:rPr lang="en-US" sz="1400"/>
              <a:t>  </a:t>
            </a:r>
            <a:r>
              <a:rPr sz="1400"/>
              <a:t>| 60000  | Null     </a:t>
            </a:r>
            <a:r>
              <a:rPr lang="en-US" sz="1400"/>
              <a:t>   </a:t>
            </a:r>
            <a:r>
              <a:rPr sz="1400"/>
              <a:t> |</a:t>
            </a:r>
            <a:endParaRPr sz="1400"/>
          </a:p>
          <a:p>
            <a:r>
              <a:rPr sz="1400"/>
              <a:t>| 4 </a:t>
            </a:r>
            <a:r>
              <a:rPr lang="en-US" sz="1400"/>
              <a:t>    </a:t>
            </a:r>
            <a:r>
              <a:rPr sz="1400"/>
              <a:t> | Max  </a:t>
            </a:r>
            <a:r>
              <a:rPr lang="en-US" sz="1400"/>
              <a:t>  </a:t>
            </a:r>
            <a:r>
              <a:rPr sz="1400"/>
              <a:t> | 90000  | Null      </a:t>
            </a:r>
            <a:r>
              <a:rPr lang="en-US" sz="1400"/>
              <a:t>   </a:t>
            </a:r>
            <a:r>
              <a:rPr sz="1400"/>
              <a:t>|</a:t>
            </a:r>
            <a:endParaRPr sz="1400"/>
          </a:p>
          <a:p>
            <a:r>
              <a:rPr sz="1400"/>
              <a:t>+----+-------+--------+-----------+</a:t>
            </a:r>
            <a:endParaRPr sz="1400"/>
          </a:p>
          <a:p>
            <a:r>
              <a:rPr sz="1400"/>
              <a:t>输出: </a:t>
            </a:r>
            <a:endParaRPr sz="1400"/>
          </a:p>
          <a:p>
            <a:r>
              <a:rPr sz="1400"/>
              <a:t>+----------+</a:t>
            </a:r>
            <a:endParaRPr sz="1400"/>
          </a:p>
          <a:p>
            <a:r>
              <a:rPr sz="1400"/>
              <a:t>| Employee</a:t>
            </a:r>
            <a:r>
              <a:rPr lang="en-US" sz="1400"/>
              <a:t>   </a:t>
            </a:r>
            <a:r>
              <a:rPr sz="1400"/>
              <a:t> |</a:t>
            </a:r>
            <a:endParaRPr sz="1400"/>
          </a:p>
          <a:p>
            <a:r>
              <a:rPr sz="1400"/>
              <a:t>+----------+</a:t>
            </a:r>
            <a:endParaRPr sz="1400"/>
          </a:p>
          <a:p>
            <a:r>
              <a:rPr sz="1400"/>
              <a:t>| Joe      </a:t>
            </a:r>
            <a:r>
              <a:rPr lang="en-US" sz="1400"/>
              <a:t>         </a:t>
            </a:r>
            <a:r>
              <a:rPr sz="1400"/>
              <a:t>|</a:t>
            </a:r>
            <a:endParaRPr sz="1400"/>
          </a:p>
          <a:p>
            <a:r>
              <a:rPr sz="1400"/>
              <a:t>+----------+</a:t>
            </a:r>
            <a:endParaRPr sz="1400"/>
          </a:p>
          <a:p>
            <a:r>
              <a:rPr sz="1400"/>
              <a:t>解释: Joe 是唯一挣得比经理多的雇员。</a:t>
            </a:r>
            <a:endParaRPr sz="1400"/>
          </a:p>
        </p:txBody>
      </p:sp>
      <p:sp>
        <p:nvSpPr>
          <p:cNvPr id="21" name="文本框 20"/>
          <p:cNvSpPr txBox="1"/>
          <p:nvPr/>
        </p:nvSpPr>
        <p:spPr>
          <a:xfrm>
            <a:off x="1218565" y="2188210"/>
            <a:ext cx="4252595" cy="306705"/>
          </a:xfrm>
          <a:prstGeom prst="rect">
            <a:avLst/>
          </a:prstGeom>
          <a:noFill/>
        </p:spPr>
        <p:txBody>
          <a:bodyPr wrap="square" rtlCol="0" anchor="t">
            <a:spAutoFit/>
          </a:bodyPr>
          <a:p>
            <a:r>
              <a:rPr lang="zh-CN" altLang="en-US" sz="1400" b="1"/>
              <a:t>力扣</a:t>
            </a:r>
            <a:r>
              <a:rPr lang="en-US" altLang="zh-CN" sz="1400" b="1"/>
              <a:t>181</a:t>
            </a:r>
            <a:r>
              <a:rPr lang="zh-CN" altLang="en-US" sz="1400" b="1"/>
              <a:t>题</a:t>
            </a:r>
            <a:r>
              <a:rPr lang="en-US" altLang="zh-CN" sz="1400" b="1"/>
              <a:t>:  </a:t>
            </a:r>
            <a:r>
              <a:rPr lang="zh-CN" altLang="en-US" sz="1400" b="1"/>
              <a:t>超过经理收入的员工</a:t>
            </a:r>
            <a:endParaRPr lang="zh-CN" altLang="en-US" sz="1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sz="2800" dirty="0">
                <a:solidFill>
                  <a:srgbClr val="187663"/>
                </a:solidFill>
                <a:latin typeface="微软雅黑" panose="020B0503020204020204" pitchFamily="34" charset="-122"/>
                <a:ea typeface="微软雅黑" panose="020B0503020204020204" pitchFamily="34" charset="-122"/>
                <a:sym typeface="+mn-ea"/>
              </a:rPr>
              <a:t>(</a:t>
            </a:r>
            <a:r>
              <a:rPr lang="zh-CN" altLang="en-US" sz="2800" dirty="0">
                <a:solidFill>
                  <a:srgbClr val="187663"/>
                </a:solidFill>
                <a:latin typeface="微软雅黑" panose="020B0503020204020204" pitchFamily="34" charset="-122"/>
                <a:ea typeface="微软雅黑" panose="020B0503020204020204" pitchFamily="34" charset="-122"/>
                <a:sym typeface="+mn-ea"/>
              </a:rPr>
              <a:t>嵌套</a:t>
            </a:r>
            <a:r>
              <a:rPr lang="en-US" altLang="zh-CN" sz="2800" dirty="0">
                <a:solidFill>
                  <a:srgbClr val="187663"/>
                </a:solidFill>
                <a:latin typeface="微软雅黑" panose="020B0503020204020204" pitchFamily="34" charset="-122"/>
                <a:ea typeface="微软雅黑" panose="020B0503020204020204" pitchFamily="34" charset="-122"/>
                <a:sym typeface="+mn-ea"/>
              </a:rPr>
              <a:t>)</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05790" cy="92202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306621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solidFill>
                  <a:srgbClr val="187663"/>
                </a:solidFill>
                <a:latin typeface="微软雅黑" panose="020B0503020204020204" pitchFamily="34" charset="-122"/>
                <a:ea typeface="微软雅黑" panose="020B0503020204020204" pitchFamily="34" charset="-122"/>
              </a:rPr>
              <a:t>DQL</a:t>
            </a:r>
            <a:r>
              <a:rPr lang="zh-CN" altLang="en-US" sz="2800" dirty="0">
                <a:solidFill>
                  <a:srgbClr val="187663"/>
                </a:solidFill>
                <a:latin typeface="微软雅黑" panose="020B0503020204020204" pitchFamily="34" charset="-122"/>
                <a:ea typeface="微软雅黑" panose="020B0503020204020204" pitchFamily="34" charset="-122"/>
              </a:rPr>
              <a:t>概述和回顾</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3" name="文本框 62"/>
          <p:cNvSpPr txBox="1"/>
          <p:nvPr>
            <p:custDataLst>
              <p:tags r:id="rId1"/>
            </p:custDataLst>
          </p:nvPr>
        </p:nvSpPr>
        <p:spPr>
          <a:xfrm>
            <a:off x="1062990" y="3060065"/>
            <a:ext cx="6802120" cy="553085"/>
          </a:xfrm>
          <a:prstGeom prst="rect">
            <a:avLst/>
          </a:prstGeom>
          <a:noFill/>
        </p:spPr>
        <p:txBody>
          <a:bodyPr wrap="square" rtlCol="0">
            <a:spAutoFit/>
          </a:bodyPr>
          <a:p>
            <a:r>
              <a:rPr lang="zh-CN" altLang="en-US" sz="1400">
                <a:latin typeface="+mn-ea"/>
                <a:cs typeface="+mn-ea"/>
              </a:rPr>
              <a:t>注意: 子查询也可以</a:t>
            </a:r>
            <a:r>
              <a:rPr lang="zh-CN" altLang="en-US" sz="1400">
                <a:solidFill>
                  <a:srgbClr val="FF0000"/>
                </a:solidFill>
                <a:latin typeface="+mn-ea"/>
                <a:cs typeface="+mn-ea"/>
              </a:rPr>
              <a:t>INSERT</a:t>
            </a:r>
            <a:r>
              <a:rPr lang="zh-CN" altLang="en-US" sz="1400">
                <a:latin typeface="+mn-ea"/>
                <a:cs typeface="+mn-ea"/>
              </a:rPr>
              <a:t>、</a:t>
            </a:r>
            <a:r>
              <a:rPr lang="zh-CN" altLang="en-US" sz="1400">
                <a:solidFill>
                  <a:srgbClr val="FF0000"/>
                </a:solidFill>
                <a:latin typeface="+mn-ea"/>
                <a:cs typeface="+mn-ea"/>
              </a:rPr>
              <a:t>UPDATE </a:t>
            </a:r>
            <a:r>
              <a:rPr lang="zh-CN" altLang="en-US" sz="1400">
                <a:latin typeface="+mn-ea"/>
                <a:cs typeface="+mn-ea"/>
              </a:rPr>
              <a:t>或 </a:t>
            </a:r>
            <a:r>
              <a:rPr lang="zh-CN" altLang="en-US" sz="1400">
                <a:solidFill>
                  <a:srgbClr val="FF0000"/>
                </a:solidFill>
                <a:latin typeface="+mn-ea"/>
                <a:cs typeface="+mn-ea"/>
              </a:rPr>
              <a:t>DELETE </a:t>
            </a:r>
            <a:r>
              <a:rPr lang="zh-CN" altLang="en-US" sz="1400">
                <a:latin typeface="+mn-ea"/>
                <a:cs typeface="+mn-ea"/>
              </a:rPr>
              <a:t>语句中使用，用于提供额外的条件、过滤结果或进行比较。</a:t>
            </a:r>
            <a:r>
              <a:rPr lang="en-US" altLang="zh-CN" sz="1600" b="1">
                <a:latin typeface="等线" panose="02010600030101010101" charset="-122"/>
                <a:ea typeface="等线" panose="02010600030101010101" charset="-122"/>
                <a:cs typeface="等线" panose="02010600030101010101" charset="-122"/>
              </a:rPr>
              <a:t> </a:t>
            </a:r>
            <a:endParaRPr lang="zh-CN" altLang="en-US" sz="1600">
              <a:latin typeface="等线" panose="02010600030101010101" charset="-122"/>
              <a:ea typeface="等线" panose="02010600030101010101" charset="-122"/>
              <a:cs typeface="等线" panose="02010600030101010101" charset="-122"/>
            </a:endParaRPr>
          </a:p>
        </p:txBody>
      </p:sp>
      <p:sp>
        <p:nvSpPr>
          <p:cNvPr id="65" name="矩形 64"/>
          <p:cNvSpPr/>
          <p:nvPr/>
        </p:nvSpPr>
        <p:spPr>
          <a:xfrm>
            <a:off x="1108710" y="2022475"/>
            <a:ext cx="6756400" cy="8902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例如</a:t>
            </a: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查询嵌套子查询</a:t>
            </a:r>
            <a:endParaRPr lang="en-US" altLang="zh-CN" sz="1400">
              <a:solidFill>
                <a:schemeClr val="tx1">
                  <a:lumMod val="95000"/>
                  <a:lumOff val="5000"/>
                </a:schemeClr>
              </a:solidFill>
              <a:latin typeface="+mn-ea"/>
              <a:cs typeface="+mn-ea"/>
              <a:sym typeface="+mn-ea"/>
            </a:endParaRPr>
          </a:p>
          <a:p>
            <a:pPr algn="l">
              <a:buClrTx/>
              <a:buSzTx/>
              <a:buFontTx/>
            </a:pPr>
            <a:r>
              <a:rPr lang="en-US" altLang="zh-CN" sz="1400">
                <a:solidFill>
                  <a:schemeClr val="tx1"/>
                </a:solidFill>
                <a:latin typeface="+mn-ea"/>
                <a:cs typeface="+mn-ea"/>
                <a:sym typeface="+mn-ea"/>
              </a:rPr>
              <a:t>SELECT student_id, student_name, score FROM t_score  WHERE score &gt; ( </a:t>
            </a:r>
            <a:r>
              <a:rPr lang="en-US" altLang="zh-CN" sz="1400">
                <a:solidFill>
                  <a:schemeClr val="tx1"/>
                </a:solidFill>
                <a:highlight>
                  <a:srgbClr val="FFFF00"/>
                </a:highlight>
                <a:latin typeface="+mn-ea"/>
                <a:cs typeface="+mn-ea"/>
                <a:sym typeface="+mn-ea"/>
              </a:rPr>
              <a:t>SELECT AVG(score) FROM t_score</a:t>
            </a:r>
            <a:r>
              <a:rPr lang="en-US" altLang="zh-CN" sz="1400">
                <a:solidFill>
                  <a:schemeClr val="tx1"/>
                </a:solidFill>
                <a:latin typeface="+mn-ea"/>
                <a:cs typeface="+mn-ea"/>
                <a:sym typeface="+mn-ea"/>
              </a:rPr>
              <a:t> );</a:t>
            </a:r>
            <a:endParaRPr lang="en-US" altLang="zh-CN" sz="1400">
              <a:solidFill>
                <a:schemeClr val="tx1"/>
              </a:solidFill>
              <a:latin typeface="+mn-ea"/>
              <a:cs typeface="+mn-ea"/>
              <a:sym typeface="+mn-ea"/>
            </a:endParaRPr>
          </a:p>
        </p:txBody>
      </p:sp>
      <p:sp>
        <p:nvSpPr>
          <p:cNvPr id="70" name="文本框 69"/>
          <p:cNvSpPr txBox="1"/>
          <p:nvPr/>
        </p:nvSpPr>
        <p:spPr>
          <a:xfrm>
            <a:off x="1108710" y="5001260"/>
            <a:ext cx="7514590" cy="1273175"/>
          </a:xfrm>
          <a:prstGeom prst="rect">
            <a:avLst/>
          </a:prstGeom>
          <a:noFill/>
        </p:spPr>
        <p:txBody>
          <a:bodyPr wrap="square" rtlCol="0">
            <a:noAutofit/>
          </a:bodyPr>
          <a:p>
            <a:pPr>
              <a:lnSpc>
                <a:spcPct val="150000"/>
              </a:lnSpc>
            </a:pPr>
            <a:r>
              <a:rPr lang="zh-CN" altLang="en-US" sz="1300" dirty="0">
                <a:latin typeface="+mn-ea"/>
                <a:cs typeface="+mn-ea"/>
              </a:rPr>
              <a:t>标量子查询：子查询返回</a:t>
            </a:r>
            <a:r>
              <a:rPr lang="zh-CN" altLang="en-US" sz="1300" dirty="0">
                <a:solidFill>
                  <a:srgbClr val="FF0000"/>
                </a:solidFill>
                <a:highlight>
                  <a:srgbClr val="FFFF00"/>
                </a:highlight>
                <a:latin typeface="+mn-ea"/>
                <a:cs typeface="+mn-ea"/>
              </a:rPr>
              <a:t>单行单列</a:t>
            </a:r>
            <a:r>
              <a:rPr lang="zh-CN" altLang="en-US" sz="1300" dirty="0">
                <a:latin typeface="+mn-ea"/>
                <a:cs typeface="+mn-ea"/>
              </a:rPr>
              <a:t>，这个值通常用于条件判断、过滤或者作为 SELECT 查询的一部分</a:t>
            </a:r>
            <a:endParaRPr lang="zh-CN" altLang="en-US" sz="1300" dirty="0">
              <a:latin typeface="+mn-ea"/>
              <a:cs typeface="+mn-ea"/>
            </a:endParaRPr>
          </a:p>
          <a:p>
            <a:pPr>
              <a:lnSpc>
                <a:spcPct val="150000"/>
              </a:lnSpc>
            </a:pPr>
            <a:r>
              <a:rPr lang="zh-CN" altLang="en-US" sz="1300" dirty="0">
                <a:latin typeface="+mn-ea"/>
                <a:cs typeface="+mn-ea"/>
              </a:rPr>
              <a:t>行子子查询：子查询返回</a:t>
            </a:r>
            <a:r>
              <a:rPr lang="zh-CN" altLang="en-US" sz="1300" dirty="0">
                <a:solidFill>
                  <a:srgbClr val="FF0000"/>
                </a:solidFill>
                <a:highlight>
                  <a:srgbClr val="FFFF00"/>
                </a:highlight>
                <a:latin typeface="+mn-ea"/>
                <a:cs typeface="+mn-ea"/>
              </a:rPr>
              <a:t>一行多列</a:t>
            </a:r>
            <a:r>
              <a:rPr lang="zh-CN" altLang="en-US" sz="1300" dirty="0">
                <a:latin typeface="+mn-ea"/>
                <a:cs typeface="+mn-ea"/>
              </a:rPr>
              <a:t>，通常用于更新或插入数据，或者作为一个整体来比较。</a:t>
            </a:r>
            <a:endParaRPr lang="zh-CN" altLang="en-US" sz="1300" dirty="0">
              <a:latin typeface="+mn-ea"/>
              <a:cs typeface="+mn-ea"/>
            </a:endParaRPr>
          </a:p>
          <a:p>
            <a:pPr>
              <a:lnSpc>
                <a:spcPct val="150000"/>
              </a:lnSpc>
            </a:pPr>
            <a:r>
              <a:rPr lang="zh-CN" altLang="en-US" sz="1300" dirty="0">
                <a:latin typeface="+mn-ea"/>
                <a:cs typeface="+mn-ea"/>
              </a:rPr>
              <a:t>列子子查询：子查询返回</a:t>
            </a:r>
            <a:r>
              <a:rPr lang="zh-CN" altLang="en-US" sz="1300" dirty="0">
                <a:solidFill>
                  <a:srgbClr val="FF0000"/>
                </a:solidFill>
                <a:highlight>
                  <a:srgbClr val="FFFF00"/>
                </a:highlight>
                <a:latin typeface="+mn-ea"/>
                <a:cs typeface="+mn-ea"/>
              </a:rPr>
              <a:t>一列多行</a:t>
            </a:r>
            <a:r>
              <a:rPr lang="zh-CN" altLang="en-US" sz="1300" dirty="0">
                <a:latin typeface="+mn-ea"/>
                <a:cs typeface="+mn-ea"/>
              </a:rPr>
              <a:t>，通常用于 IN、ANY、ALL 等条件中，或者作为其他查询的条件。</a:t>
            </a:r>
            <a:endParaRPr lang="zh-CN" altLang="en-US" sz="1300" dirty="0">
              <a:latin typeface="+mn-ea"/>
              <a:cs typeface="+mn-ea"/>
            </a:endParaRPr>
          </a:p>
          <a:p>
            <a:pPr>
              <a:lnSpc>
                <a:spcPct val="150000"/>
              </a:lnSpc>
            </a:pPr>
            <a:r>
              <a:rPr lang="zh-CN" altLang="en-US" sz="1300" dirty="0">
                <a:latin typeface="+mn-ea"/>
                <a:cs typeface="+mn-ea"/>
                <a:sym typeface="+mn-ea"/>
              </a:rPr>
              <a:t>表子子查询：子查询返回</a:t>
            </a:r>
            <a:r>
              <a:rPr lang="zh-CN" altLang="en-US" sz="1300" dirty="0">
                <a:solidFill>
                  <a:srgbClr val="FF0000"/>
                </a:solidFill>
                <a:highlight>
                  <a:srgbClr val="FFFF00"/>
                </a:highlight>
                <a:latin typeface="+mn-ea"/>
                <a:cs typeface="+mn-ea"/>
                <a:sym typeface="+mn-ea"/>
              </a:rPr>
              <a:t>多行多列</a:t>
            </a:r>
            <a:r>
              <a:rPr lang="zh-CN" altLang="en-US" sz="1300" dirty="0">
                <a:latin typeface="+mn-ea"/>
                <a:cs typeface="+mn-ea"/>
                <a:sym typeface="+mn-ea"/>
              </a:rPr>
              <a:t>，通常不能用于查询条件，用于连接或联合查询中的虚拟表。</a:t>
            </a:r>
            <a:endParaRPr lang="zh-CN" altLang="en-US" sz="1300" dirty="0">
              <a:latin typeface="+mn-ea"/>
              <a:cs typeface="+mn-ea"/>
              <a:sym typeface="+mn-ea"/>
            </a:endParaRPr>
          </a:p>
        </p:txBody>
      </p:sp>
      <p:sp>
        <p:nvSpPr>
          <p:cNvPr id="71" name="圆角矩形 30"/>
          <p:cNvSpPr/>
          <p:nvPr/>
        </p:nvSpPr>
        <p:spPr>
          <a:xfrm>
            <a:off x="1108710" y="4976495"/>
            <a:ext cx="7514590" cy="129794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4.1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子查询语法介绍</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12" name="文本框 11"/>
          <p:cNvSpPr txBox="1"/>
          <p:nvPr/>
        </p:nvSpPr>
        <p:spPr>
          <a:xfrm>
            <a:off x="1108710" y="1440180"/>
            <a:ext cx="6659245" cy="521970"/>
          </a:xfrm>
          <a:prstGeom prst="rect">
            <a:avLst/>
          </a:prstGeom>
          <a:noFill/>
        </p:spPr>
        <p:txBody>
          <a:bodyPr wrap="square" rtlCol="0">
            <a:spAutoFit/>
          </a:bodyPr>
          <a:p>
            <a:r>
              <a:rPr lang="zh-CN" altLang="en-US" sz="1400">
                <a:solidFill>
                  <a:srgbClr val="FF0000"/>
                </a:solidFill>
                <a:highlight>
                  <a:srgbClr val="FFFF00"/>
                </a:highlight>
                <a:latin typeface="+mn-ea"/>
                <a:cs typeface="+mn-ea"/>
                <a:sym typeface="+mn-ea"/>
              </a:rPr>
              <a:t>子查询</a:t>
            </a:r>
            <a:r>
              <a:rPr lang="zh-CN" altLang="en-US" sz="1400">
                <a:latin typeface="+mn-ea"/>
                <a:cs typeface="+mn-ea"/>
              </a:rPr>
              <a:t>是指在 SQL 中嵌套另一个完整的 SELECT 查询语句，这个嵌套的查询通常被称为子查询或内部查询</a:t>
            </a:r>
            <a:r>
              <a:rPr lang="en-US" altLang="zh-CN" sz="1400">
                <a:latin typeface="+mn-ea"/>
                <a:cs typeface="+mn-ea"/>
              </a:rPr>
              <a:t>! </a:t>
            </a:r>
            <a:endParaRPr lang="zh-CN" altLang="en-US" sz="1400">
              <a:latin typeface="+mn-ea"/>
              <a:cs typeface="+mn-ea"/>
            </a:endParaRPr>
          </a:p>
        </p:txBody>
      </p:sp>
      <p:sp>
        <p:nvSpPr>
          <p:cNvPr id="2" name="矩形 1"/>
          <p:cNvSpPr/>
          <p:nvPr/>
        </p:nvSpPr>
        <p:spPr>
          <a:xfrm>
            <a:off x="1108075" y="3617595"/>
            <a:ext cx="6756400" cy="103124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例如</a:t>
            </a: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其他类型嵌套子查询</a:t>
            </a:r>
            <a:endParaRPr lang="en-US" altLang="zh-CN" sz="1400">
              <a:solidFill>
                <a:schemeClr val="tx1">
                  <a:lumMod val="95000"/>
                  <a:lumOff val="5000"/>
                </a:schemeClr>
              </a:solidFill>
              <a:latin typeface="+mn-ea"/>
              <a:cs typeface="+mn-ea"/>
              <a:sym typeface="+mn-ea"/>
            </a:endParaRPr>
          </a:p>
          <a:p>
            <a:pPr algn="l">
              <a:buClrTx/>
              <a:buSzTx/>
              <a:buFontTx/>
            </a:pPr>
            <a:r>
              <a:rPr lang="en-US" altLang="zh-CN" sz="1400">
                <a:solidFill>
                  <a:schemeClr val="tx1"/>
                </a:solidFill>
                <a:latin typeface="+mn-ea"/>
                <a:cs typeface="+mn-ea"/>
                <a:sym typeface="+mn-ea"/>
              </a:rPr>
              <a:t>UPDATE t_scores</a:t>
            </a:r>
            <a:endParaRPr lang="en-US" altLang="zh-CN"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SET score = ( </a:t>
            </a:r>
            <a:r>
              <a:rPr lang="en-US" altLang="zh-CN" sz="1400">
                <a:solidFill>
                  <a:schemeClr val="tx1"/>
                </a:solidFill>
                <a:highlight>
                  <a:srgbClr val="FFFF00"/>
                </a:highlight>
                <a:latin typeface="+mn-ea"/>
                <a:cs typeface="+mn-ea"/>
                <a:sym typeface="+mn-ea"/>
              </a:rPr>
              <a:t>SELECT AVG(score) FROM t_scores </a:t>
            </a:r>
            <a:r>
              <a:rPr lang="en-US" altLang="zh-CN" sz="1400">
                <a:solidFill>
                  <a:schemeClr val="tx1"/>
                </a:solidFill>
                <a:latin typeface="+mn-ea"/>
                <a:cs typeface="+mn-ea"/>
                <a:sym typeface="+mn-ea"/>
              </a:rPr>
              <a:t>)</a:t>
            </a:r>
            <a:endParaRPr lang="en-US" altLang="zh-CN"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WHERE student_id  = 5;</a:t>
            </a:r>
            <a:endParaRPr lang="en-US" altLang="zh-CN" sz="1400">
              <a:solidFill>
                <a:schemeClr val="tx1"/>
              </a:solidFill>
              <a:latin typeface="+mn-ea"/>
              <a:cs typeface="+mn-ea"/>
              <a:sym typeface="+mn-ea"/>
            </a:endParaRPr>
          </a:p>
        </p:txBody>
      </p:sp>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子查询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4.2 select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3" name="矩形 2"/>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4" name="文本框 3"/>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5" name="文本框 4"/>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标量子查询</a:t>
            </a:r>
            <a:r>
              <a:rPr lang="en-US" altLang="zh-CN" sz="1500" dirty="0">
                <a:latin typeface="+mn-ea"/>
                <a:cs typeface="+mn-ea"/>
              </a:rPr>
              <a:t>(</a:t>
            </a:r>
            <a:r>
              <a:rPr lang="zh-CN" altLang="en-US" sz="1500" dirty="0">
                <a:latin typeface="+mn-ea"/>
                <a:cs typeface="+mn-ea"/>
              </a:rPr>
              <a:t>单行单列</a:t>
            </a:r>
            <a:r>
              <a:rPr lang="en-US" altLang="zh-CN" sz="1500" dirty="0">
                <a:latin typeface="+mn-ea"/>
                <a:cs typeface="+mn-ea"/>
              </a:rPr>
              <a:t>) </a:t>
            </a:r>
            <a:endParaRPr lang="en-US" altLang="zh-CN" sz="1500" dirty="0">
              <a:latin typeface="+mn-ea"/>
              <a:cs typeface="+mn-ea"/>
            </a:endParaRPr>
          </a:p>
        </p:txBody>
      </p:sp>
      <p:sp>
        <p:nvSpPr>
          <p:cNvPr id="7" name="矩形 6"/>
          <p:cNvSpPr/>
          <p:nvPr/>
        </p:nvSpPr>
        <p:spPr>
          <a:xfrm>
            <a:off x="1208405" y="3286125"/>
            <a:ext cx="7178675" cy="324231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查询研发部门的所有员工信息</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查询研发部门的did</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 FROM t_department WHERE dname = '研发部';</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嵌套子查询,查询员工信息</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 FROM t_employee WHERE did = (</a:t>
            </a:r>
            <a:r>
              <a:rPr lang="zh-CN" altLang="en-US" sz="1200">
                <a:solidFill>
                  <a:schemeClr val="tx1">
                    <a:lumMod val="85000"/>
                    <a:lumOff val="15000"/>
                  </a:schemeClr>
                </a:solidFill>
                <a:highlight>
                  <a:srgbClr val="FFFF00"/>
                </a:highlight>
                <a:latin typeface="+mn-ea"/>
                <a:cs typeface="+mn-ea"/>
                <a:sym typeface="+mn-ea"/>
              </a:rPr>
              <a:t>SELECT did FROM t_department WHERE dname = '研发部'</a:t>
            </a:r>
            <a:r>
              <a:rPr lang="zh-CN" altLang="en-US" sz="1200">
                <a:solidFill>
                  <a:schemeClr val="tx1">
                    <a:lumMod val="85000"/>
                    <a:lumOff val="15000"/>
                  </a:schemeClr>
                </a:solidFill>
                <a:latin typeface="+mn-ea"/>
                <a:cs typeface="+mn-ea"/>
                <a:sym typeface="+mn-ea"/>
              </a:rPr>
              <a:t>);</a:t>
            </a:r>
            <a:endParaRPr lang="zh-CN" altLang="en-US" sz="1200">
              <a:solidFill>
                <a:schemeClr val="tx1">
                  <a:lumMod val="85000"/>
                  <a:lumOff val="15000"/>
                </a:schemeClr>
              </a:solidFill>
              <a:latin typeface="+mn-ea"/>
              <a:cs typeface="+mn-ea"/>
              <a:sym typeface="+mn-ea"/>
            </a:endParaRPr>
          </a:p>
          <a:p>
            <a:pPr algn="l">
              <a:buClrTx/>
              <a:buSzTx/>
              <a:buFontTx/>
            </a:pPr>
            <a:endParaRPr lang="zh-CN" altLang="en-US" sz="1200">
              <a:solidFill>
                <a:schemeClr val="tx1">
                  <a:lumMod val="85000"/>
                  <a:lumOff val="15000"/>
                </a:schemeClr>
              </a:solidFill>
              <a:latin typeface="+mn-ea"/>
              <a:cs typeface="+mn-ea"/>
              <a:sym typeface="+mn-ea"/>
            </a:endParaRPr>
          </a:p>
          <a:p>
            <a:pPr algn="l">
              <a:buClrTx/>
              <a:buSzTx/>
              <a:buFontTx/>
            </a:pPr>
            <a:r>
              <a:rPr lang="en-US" altLang="zh-CN" sz="1200" dirty="0">
                <a:solidFill>
                  <a:srgbClr val="FF0000"/>
                </a:solidFill>
                <a:latin typeface="+mn-ea"/>
                <a:cs typeface="+mn-ea"/>
                <a:sym typeface="+mn-ea"/>
              </a:rPr>
              <a:t># 1.2 </a:t>
            </a:r>
            <a:r>
              <a:rPr lang="zh-CN" altLang="en-US" sz="1200" dirty="0">
                <a:solidFill>
                  <a:srgbClr val="FF0000"/>
                </a:solidFill>
                <a:latin typeface="+mn-ea"/>
                <a:cs typeface="+mn-ea"/>
                <a:sym typeface="+mn-ea"/>
              </a:rPr>
              <a:t>查询每个部门的拼接工资和公司的平均工资差</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查询公司的平均工资</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AVG(salary) FROM t_employee;</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分组查询部门的平均工资</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did,AVG(salary) FROM t_employee GROUP BY did;</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#步骤3: 嵌套子查询,计算平均工资差</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did,AVG(salary), AVG(salary)-(</a:t>
            </a:r>
            <a:r>
              <a:rPr lang="zh-CN" altLang="en-US" sz="1200">
                <a:solidFill>
                  <a:schemeClr val="tx1">
                    <a:lumMod val="85000"/>
                    <a:lumOff val="15000"/>
                  </a:schemeClr>
                </a:solidFill>
                <a:highlight>
                  <a:srgbClr val="FFFF00"/>
                </a:highlight>
                <a:latin typeface="+mn-ea"/>
                <a:cs typeface="+mn-ea"/>
                <a:sym typeface="+mn-ea"/>
              </a:rPr>
              <a:t>SELECT AVG(salary) FROM t_employee</a:t>
            </a:r>
            <a:r>
              <a:rPr lang="zh-CN" altLang="en-US" sz="1200">
                <a:solidFill>
                  <a:schemeClr val="tx1">
                    <a:lumMod val="85000"/>
                    <a:lumOff val="15000"/>
                  </a:schemeClr>
                </a:solidFill>
                <a:latin typeface="+mn-ea"/>
                <a:cs typeface="+mn-ea"/>
                <a:sym typeface="+mn-ea"/>
              </a:rPr>
              <a:t>)FROM t_employee GROUP BY did;</a:t>
            </a:r>
            <a:endParaRPr lang="zh-CN" altLang="en-US" sz="1200">
              <a:solidFill>
                <a:schemeClr val="tx1">
                  <a:lumMod val="85000"/>
                  <a:lumOff val="15000"/>
                </a:schemeClr>
              </a:solidFill>
              <a:latin typeface="+mn-ea"/>
              <a:cs typeface="+mn-ea"/>
              <a:sym typeface="+mn-ea"/>
            </a:endParaRPr>
          </a:p>
        </p:txBody>
      </p:sp>
      <p:sp>
        <p:nvSpPr>
          <p:cNvPr id="2" name="标题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标量子查询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4.2 select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5" name="文本框 4"/>
          <p:cNvSpPr txBox="1"/>
          <p:nvPr>
            <p:custDataLst>
              <p:tags r:id="rId1"/>
            </p:custDataLst>
          </p:nvPr>
        </p:nvSpPr>
        <p:spPr>
          <a:xfrm>
            <a:off x="949960" y="139065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行子子查询</a:t>
            </a:r>
            <a:r>
              <a:rPr lang="en-US" altLang="zh-CN" sz="1500" dirty="0">
                <a:latin typeface="+mn-ea"/>
                <a:cs typeface="+mn-ea"/>
              </a:rPr>
              <a:t>(</a:t>
            </a:r>
            <a:r>
              <a:rPr lang="zh-CN" altLang="en-US" sz="1500" dirty="0">
                <a:latin typeface="+mn-ea"/>
                <a:cs typeface="+mn-ea"/>
              </a:rPr>
              <a:t>单行多列</a:t>
            </a:r>
            <a:r>
              <a:rPr lang="en-US" altLang="zh-CN" sz="1500" dirty="0">
                <a:latin typeface="+mn-ea"/>
                <a:cs typeface="+mn-ea"/>
              </a:rPr>
              <a:t>) </a:t>
            </a:r>
            <a:endParaRPr lang="en-US" altLang="zh-CN" sz="1500" dirty="0">
              <a:latin typeface="+mn-ea"/>
              <a:cs typeface="+mn-ea"/>
            </a:endParaRPr>
          </a:p>
        </p:txBody>
      </p:sp>
      <p:sp>
        <p:nvSpPr>
          <p:cNvPr id="7" name="矩形 6"/>
          <p:cNvSpPr/>
          <p:nvPr/>
        </p:nvSpPr>
        <p:spPr>
          <a:xfrm>
            <a:off x="1208405" y="1708785"/>
            <a:ext cx="7178675" cy="17208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查询和白露性别和部门相同信息的员工</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查询白露的性别和部门id (单行多列)</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gender,did FROM t_employee WHERE ename = '白露';</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查询与之都相同的员工信息(in整体等于对比)</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 FROM t_employee WHERE (</a:t>
            </a:r>
            <a:r>
              <a:rPr lang="zh-CN" altLang="en-US" sz="1200">
                <a:solidFill>
                  <a:schemeClr val="tx1">
                    <a:lumMod val="85000"/>
                    <a:lumOff val="15000"/>
                  </a:schemeClr>
                </a:solidFill>
                <a:highlight>
                  <a:srgbClr val="FFFF00"/>
                </a:highlight>
                <a:latin typeface="+mn-ea"/>
                <a:cs typeface="+mn-ea"/>
                <a:sym typeface="+mn-ea"/>
              </a:rPr>
              <a:t>gender,did</a:t>
            </a:r>
            <a:r>
              <a:rPr lang="zh-CN" altLang="en-US" sz="1200">
                <a:solidFill>
                  <a:schemeClr val="tx1">
                    <a:lumMod val="85000"/>
                    <a:lumOff val="15000"/>
                  </a:schemeClr>
                </a:solidFill>
                <a:latin typeface="+mn-ea"/>
                <a:cs typeface="+mn-ea"/>
                <a:sym typeface="+mn-ea"/>
              </a:rPr>
              <a:t>) </a:t>
            </a:r>
            <a:r>
              <a:rPr lang="en-US" altLang="zh-CN" sz="1200">
                <a:solidFill>
                  <a:schemeClr val="tx1">
                    <a:lumMod val="85000"/>
                    <a:lumOff val="15000"/>
                  </a:schemeClr>
                </a:solidFill>
                <a:latin typeface="+mn-ea"/>
                <a:cs typeface="+mn-ea"/>
                <a:sym typeface="+mn-ea"/>
              </a:rPr>
              <a:t>in </a:t>
            </a:r>
            <a:r>
              <a:rPr lang="zh-CN" altLang="en-US" sz="1200">
                <a:solidFill>
                  <a:schemeClr val="tx1">
                    <a:lumMod val="85000"/>
                    <a:lumOff val="15000"/>
                  </a:schemeClr>
                </a:solidFill>
                <a:latin typeface="+mn-ea"/>
                <a:cs typeface="+mn-ea"/>
                <a:sym typeface="+mn-ea"/>
              </a:rPr>
              <a:t>(</a:t>
            </a:r>
            <a:r>
              <a:rPr lang="zh-CN" altLang="en-US" sz="1200">
                <a:solidFill>
                  <a:schemeClr val="tx1">
                    <a:lumMod val="85000"/>
                    <a:lumOff val="15000"/>
                  </a:schemeClr>
                </a:solidFill>
                <a:highlight>
                  <a:srgbClr val="FFFF00"/>
                </a:highlight>
                <a:latin typeface="+mn-ea"/>
                <a:cs typeface="+mn-ea"/>
                <a:sym typeface="+mn-ea"/>
              </a:rPr>
              <a:t>SELECT gender,did FROM t_employee WHERE ename = '白露'</a:t>
            </a:r>
            <a:r>
              <a:rPr lang="zh-CN" altLang="en-US" sz="1200">
                <a:solidFill>
                  <a:schemeClr val="tx1">
                    <a:lumMod val="85000"/>
                    <a:lumOff val="15000"/>
                  </a:schemeClr>
                </a:solidFill>
                <a:latin typeface="+mn-ea"/>
                <a:cs typeface="+mn-ea"/>
                <a:sym typeface="+mn-ea"/>
              </a:rPr>
              <a:t>);</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 行子对比的时候,可以使用in关键字,注意列要和值一一对应! 等同于多个列等于+and关系</a:t>
            </a:r>
            <a:endParaRPr lang="zh-CN" altLang="en-US" sz="1200">
              <a:solidFill>
                <a:schemeClr val="tx1">
                  <a:lumMod val="85000"/>
                  <a:lumOff val="15000"/>
                </a:schemeClr>
              </a:solidFill>
              <a:latin typeface="+mn-ea"/>
              <a:cs typeface="+mn-ea"/>
              <a:sym typeface="+mn-ea"/>
            </a:endParaRPr>
          </a:p>
        </p:txBody>
      </p:sp>
      <p:sp>
        <p:nvSpPr>
          <p:cNvPr id="2" name="文本框 1"/>
          <p:cNvSpPr txBox="1"/>
          <p:nvPr>
            <p:custDataLst>
              <p:tags r:id="rId2"/>
            </p:custDataLst>
          </p:nvPr>
        </p:nvSpPr>
        <p:spPr>
          <a:xfrm>
            <a:off x="949960" y="3679825"/>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3: </a:t>
            </a:r>
            <a:r>
              <a:rPr lang="zh-CN" altLang="en-US" sz="1500" dirty="0">
                <a:latin typeface="+mn-ea"/>
                <a:cs typeface="+mn-ea"/>
              </a:rPr>
              <a:t>列子子查询</a:t>
            </a:r>
            <a:r>
              <a:rPr lang="en-US" altLang="zh-CN" sz="1500" dirty="0">
                <a:latin typeface="+mn-ea"/>
                <a:cs typeface="+mn-ea"/>
              </a:rPr>
              <a:t>(</a:t>
            </a:r>
            <a:r>
              <a:rPr lang="zh-CN" altLang="en-US" sz="1500" dirty="0">
                <a:latin typeface="+mn-ea"/>
                <a:cs typeface="+mn-ea"/>
              </a:rPr>
              <a:t>多行单列</a:t>
            </a:r>
            <a:r>
              <a:rPr lang="en-US" altLang="zh-CN" sz="1500" dirty="0">
                <a:latin typeface="+mn-ea"/>
                <a:cs typeface="+mn-ea"/>
              </a:rPr>
              <a:t>) </a:t>
            </a:r>
            <a:endParaRPr lang="en-US" altLang="zh-CN" sz="1500" dirty="0">
              <a:latin typeface="+mn-ea"/>
              <a:cs typeface="+mn-ea"/>
            </a:endParaRPr>
          </a:p>
        </p:txBody>
      </p:sp>
      <p:sp>
        <p:nvSpPr>
          <p:cNvPr id="8" name="矩形 7"/>
          <p:cNvSpPr/>
          <p:nvPr/>
        </p:nvSpPr>
        <p:spPr>
          <a:xfrm>
            <a:off x="1208405" y="3997960"/>
            <a:ext cx="7178675" cy="223202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查询和“白露”，“谢吉娜”同一部门的员工姓名和电话。</a:t>
            </a:r>
            <a:endParaRPr lang="zh-CN" altLang="en-US" sz="1200" dirty="0">
              <a:solidFill>
                <a:srgbClr val="FF0000"/>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SELECT ename,tel,did</a:t>
            </a:r>
            <a:r>
              <a:rPr lang="en-US" altLang="zh-CN" sz="1200" dirty="0">
                <a:solidFill>
                  <a:schemeClr val="tx1">
                    <a:lumMod val="85000"/>
                    <a:lumOff val="15000"/>
                  </a:schemeClr>
                </a:solidFill>
                <a:latin typeface="+mn-ea"/>
                <a:cs typeface="+mn-ea"/>
                <a:sym typeface="+mn-ea"/>
              </a:rPr>
              <a:t> </a:t>
            </a:r>
            <a:r>
              <a:rPr lang="zh-CN" altLang="en-US" sz="1200" dirty="0">
                <a:solidFill>
                  <a:schemeClr val="tx1">
                    <a:lumMod val="85000"/>
                    <a:lumOff val="15000"/>
                  </a:schemeClr>
                </a:solidFill>
                <a:latin typeface="+mn-ea"/>
                <a:cs typeface="+mn-ea"/>
                <a:sym typeface="+mn-ea"/>
              </a:rPr>
              <a:t>FROM t_employee</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WHERE did IN(</a:t>
            </a:r>
            <a:r>
              <a:rPr lang="zh-CN" altLang="en-US" sz="1200" dirty="0">
                <a:solidFill>
                  <a:schemeClr val="tx1">
                    <a:lumMod val="85000"/>
                    <a:lumOff val="15000"/>
                  </a:schemeClr>
                </a:solidFill>
                <a:highlight>
                  <a:srgbClr val="FFFF00"/>
                </a:highlight>
                <a:latin typeface="+mn-ea"/>
                <a:cs typeface="+mn-ea"/>
                <a:sym typeface="+mn-ea"/>
              </a:rPr>
              <a:t>SELECT did FROM t_employee WHERE ename='白露' || ename='谢吉娜'</a:t>
            </a:r>
            <a:r>
              <a:rPr lang="zh-CN" altLang="en-US" sz="1200" dirty="0">
                <a:solidFill>
                  <a:schemeClr val="tx1">
                    <a:lumMod val="85000"/>
                    <a:lumOff val="15000"/>
                  </a:schemeClr>
                </a:solidFill>
                <a:latin typeface="+mn-ea"/>
                <a:cs typeface="+mn-ea"/>
                <a:sym typeface="+mn-ea"/>
              </a:rPr>
              <a:t>);</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SELECT ename,tel,did</a:t>
            </a:r>
            <a:r>
              <a:rPr lang="en-US" altLang="zh-CN" sz="1200" dirty="0">
                <a:solidFill>
                  <a:schemeClr val="tx1">
                    <a:lumMod val="85000"/>
                    <a:lumOff val="15000"/>
                  </a:schemeClr>
                </a:solidFill>
                <a:latin typeface="+mn-ea"/>
                <a:cs typeface="+mn-ea"/>
                <a:sym typeface="+mn-ea"/>
              </a:rPr>
              <a:t> </a:t>
            </a:r>
            <a:r>
              <a:rPr lang="zh-CN" altLang="en-US" sz="1200" dirty="0">
                <a:solidFill>
                  <a:schemeClr val="tx1">
                    <a:lumMod val="85000"/>
                    <a:lumOff val="15000"/>
                  </a:schemeClr>
                </a:solidFill>
                <a:latin typeface="+mn-ea"/>
                <a:cs typeface="+mn-ea"/>
                <a:sym typeface="+mn-ea"/>
              </a:rPr>
              <a:t>FROM t_employee</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WHERE did =</a:t>
            </a:r>
            <a:r>
              <a:rPr lang="zh-CN" altLang="en-US" sz="1200" dirty="0">
                <a:solidFill>
                  <a:srgbClr val="FF0000"/>
                </a:solidFill>
                <a:latin typeface="+mn-ea"/>
                <a:cs typeface="+mn-ea"/>
                <a:sym typeface="+mn-ea"/>
              </a:rPr>
              <a:t>ANY</a:t>
            </a:r>
            <a:r>
              <a:rPr lang="zh-CN" altLang="en-US" sz="1200" dirty="0">
                <a:solidFill>
                  <a:schemeClr val="tx1">
                    <a:lumMod val="85000"/>
                    <a:lumOff val="15000"/>
                  </a:schemeClr>
                </a:solidFill>
                <a:latin typeface="+mn-ea"/>
                <a:cs typeface="+mn-ea"/>
                <a:sym typeface="+mn-ea"/>
              </a:rPr>
              <a:t>(</a:t>
            </a:r>
            <a:r>
              <a:rPr lang="zh-CN" altLang="en-US" sz="1200" dirty="0">
                <a:solidFill>
                  <a:schemeClr val="tx1">
                    <a:lumMod val="85000"/>
                    <a:lumOff val="15000"/>
                  </a:schemeClr>
                </a:solidFill>
                <a:highlight>
                  <a:srgbClr val="FFFF00"/>
                </a:highlight>
                <a:latin typeface="+mn-ea"/>
                <a:cs typeface="+mn-ea"/>
                <a:sym typeface="+mn-ea"/>
              </a:rPr>
              <a:t>SELECT did FROM t_employee WHERE ename='白露' || ename='谢吉娜'</a:t>
            </a:r>
            <a:r>
              <a:rPr lang="zh-CN" altLang="en-US" sz="1200" dirty="0">
                <a:solidFill>
                  <a:schemeClr val="tx1">
                    <a:lumMod val="85000"/>
                    <a:lumOff val="15000"/>
                  </a:schemeClr>
                </a:solidFill>
                <a:latin typeface="+mn-ea"/>
                <a:cs typeface="+mn-ea"/>
                <a:sym typeface="+mn-ea"/>
              </a:rPr>
              <a:t>);</a:t>
            </a:r>
            <a:endParaRPr lang="zh-CN" altLang="en-US" sz="1200" dirty="0">
              <a:solidFill>
                <a:schemeClr val="tx1">
                  <a:lumMod val="85000"/>
                  <a:lumOff val="15000"/>
                </a:schemeClr>
              </a:solidFill>
              <a:latin typeface="+mn-ea"/>
              <a:cs typeface="+mn-ea"/>
              <a:sym typeface="+mn-ea"/>
            </a:endParaRPr>
          </a:p>
          <a:p>
            <a:pPr algn="l">
              <a:buClrTx/>
              <a:buSzTx/>
              <a:buFontTx/>
            </a:pPr>
            <a:endParaRPr lang="zh-CN" altLang="en-US" sz="1200" dirty="0">
              <a:solidFill>
                <a:schemeClr val="tx1">
                  <a:lumMod val="85000"/>
                  <a:lumOff val="15000"/>
                </a:schemeClr>
              </a:solidFill>
              <a:latin typeface="+mn-ea"/>
              <a:cs typeface="+mn-ea"/>
              <a:sym typeface="+mn-ea"/>
            </a:endParaRPr>
          </a:p>
          <a:p>
            <a:pPr algn="l">
              <a:buClrTx/>
              <a:buSzTx/>
              <a:buFontTx/>
            </a:pPr>
            <a:r>
              <a:rPr lang="en-US" altLang="zh-CN" sz="1200" dirty="0">
                <a:solidFill>
                  <a:srgbClr val="FF0000"/>
                </a:solidFill>
                <a:latin typeface="+mn-ea"/>
                <a:cs typeface="+mn-ea"/>
                <a:sym typeface="+mn-ea"/>
              </a:rPr>
              <a:t># 1.2 </a:t>
            </a:r>
            <a:r>
              <a:rPr lang="zh-CN" altLang="en-US" sz="1200" dirty="0">
                <a:solidFill>
                  <a:srgbClr val="FF0000"/>
                </a:solidFill>
                <a:latin typeface="+mn-ea"/>
                <a:cs typeface="+mn-ea"/>
                <a:sym typeface="+mn-ea"/>
              </a:rPr>
              <a:t>查询薪资比“白露”，“李诗雨”，“黄冰茹”三个人的薪资都要高的员工姓名和薪资。</a:t>
            </a:r>
            <a:endParaRPr lang="zh-CN" altLang="en-US" sz="1200" dirty="0">
              <a:solidFill>
                <a:srgbClr val="FF0000"/>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SELECT ename,salary</a:t>
            </a:r>
            <a:r>
              <a:rPr lang="en-US" altLang="zh-CN" sz="1200" dirty="0">
                <a:solidFill>
                  <a:schemeClr val="tx1">
                    <a:lumMod val="85000"/>
                    <a:lumOff val="15000"/>
                  </a:schemeClr>
                </a:solidFill>
                <a:latin typeface="+mn-ea"/>
                <a:cs typeface="+mn-ea"/>
                <a:sym typeface="+mn-ea"/>
              </a:rPr>
              <a:t> </a:t>
            </a:r>
            <a:r>
              <a:rPr lang="zh-CN" altLang="en-US" sz="1200" dirty="0">
                <a:solidFill>
                  <a:schemeClr val="tx1">
                    <a:lumMod val="85000"/>
                    <a:lumOff val="15000"/>
                  </a:schemeClr>
                </a:solidFill>
                <a:latin typeface="+mn-ea"/>
                <a:cs typeface="+mn-ea"/>
                <a:sym typeface="+mn-ea"/>
              </a:rPr>
              <a:t>FROM t_employee</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WHERE salary &gt;</a:t>
            </a:r>
            <a:r>
              <a:rPr lang="zh-CN" altLang="en-US" sz="1200" dirty="0">
                <a:solidFill>
                  <a:srgbClr val="FF0000"/>
                </a:solidFill>
                <a:latin typeface="+mn-ea"/>
                <a:cs typeface="+mn-ea"/>
                <a:sym typeface="+mn-ea"/>
              </a:rPr>
              <a:t>ALL</a:t>
            </a:r>
            <a:r>
              <a:rPr lang="zh-CN" altLang="en-US" sz="1200" dirty="0">
                <a:solidFill>
                  <a:schemeClr val="tx1">
                    <a:lumMod val="85000"/>
                    <a:lumOff val="15000"/>
                  </a:schemeClr>
                </a:solidFill>
                <a:latin typeface="+mn-ea"/>
                <a:cs typeface="+mn-ea"/>
                <a:sym typeface="+mn-ea"/>
              </a:rPr>
              <a:t>(</a:t>
            </a:r>
            <a:r>
              <a:rPr lang="zh-CN" altLang="en-US" sz="1200" dirty="0">
                <a:solidFill>
                  <a:schemeClr val="tx1">
                    <a:lumMod val="85000"/>
                    <a:lumOff val="15000"/>
                  </a:schemeClr>
                </a:solidFill>
                <a:highlight>
                  <a:srgbClr val="FFFF00"/>
                </a:highlight>
                <a:latin typeface="+mn-ea"/>
                <a:cs typeface="+mn-ea"/>
                <a:sym typeface="+mn-ea"/>
              </a:rPr>
              <a:t>SELECT salary FROM t_employee WHERE ename IN('白露','李诗雨','黄冰茹')</a:t>
            </a:r>
            <a:r>
              <a:rPr lang="zh-CN" altLang="en-US" sz="1200" dirty="0">
                <a:solidFill>
                  <a:schemeClr val="tx1">
                    <a:lumMod val="85000"/>
                    <a:lumOff val="15000"/>
                  </a:schemeClr>
                </a:solidFill>
                <a:latin typeface="+mn-ea"/>
                <a:cs typeface="+mn-ea"/>
                <a:sym typeface="+mn-ea"/>
              </a:rPr>
              <a:t>);</a:t>
            </a:r>
            <a:endParaRPr lang="zh-CN" altLang="en-US" sz="1200" dirty="0">
              <a:solidFill>
                <a:schemeClr val="tx1">
                  <a:lumMod val="85000"/>
                  <a:lumOff val="15000"/>
                </a:schemeClr>
              </a:solidFill>
              <a:latin typeface="+mn-ea"/>
              <a:cs typeface="+mn-ea"/>
              <a:sym typeface="+mn-ea"/>
            </a:endParaRPr>
          </a:p>
        </p:txBody>
      </p:sp>
      <p:sp>
        <p:nvSpPr>
          <p:cNvPr id="9" name="文本框 8"/>
          <p:cNvSpPr txBox="1"/>
          <p:nvPr/>
        </p:nvSpPr>
        <p:spPr>
          <a:xfrm>
            <a:off x="1208405" y="6313170"/>
            <a:ext cx="6096000" cy="306705"/>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多个值，那么需要用</a:t>
            </a:r>
            <a:r>
              <a:rPr lang="zh-CN" altLang="en-US" sz="1400">
                <a:solidFill>
                  <a:srgbClr val="FF0000"/>
                </a:solidFill>
                <a:latin typeface="+mn-ea"/>
                <a:cs typeface="+mn-ea"/>
              </a:rPr>
              <a:t>in,not in, &gt;all,&gt;any....</a:t>
            </a:r>
            <a:r>
              <a:rPr lang="zh-CN" altLang="en-US" sz="1400">
                <a:solidFill>
                  <a:schemeClr val="tx1">
                    <a:lumMod val="85000"/>
                    <a:lumOff val="15000"/>
                  </a:schemeClr>
                </a:solidFill>
                <a:latin typeface="+mn-ea"/>
                <a:cs typeface="+mn-ea"/>
              </a:rPr>
              <a:t>形式做比较</a:t>
            </a:r>
            <a:r>
              <a:rPr lang="en-US" altLang="zh-CN" sz="1400">
                <a:solidFill>
                  <a:schemeClr val="tx1">
                    <a:lumMod val="85000"/>
                    <a:lumOff val="15000"/>
                  </a:schemeClr>
                </a:solidFill>
                <a:latin typeface="+mn-ea"/>
                <a:cs typeface="+mn-ea"/>
              </a:rPr>
              <a:t>!</a:t>
            </a:r>
            <a:endParaRPr lang="en-US" altLang="zh-CN" sz="1400">
              <a:solidFill>
                <a:schemeClr val="tx1">
                  <a:lumMod val="85000"/>
                  <a:lumOff val="15000"/>
                </a:schemeClr>
              </a:solidFill>
              <a:latin typeface="+mn-ea"/>
              <a:cs typeface="+mn-ea"/>
            </a:endParaRPr>
          </a:p>
        </p:txBody>
      </p:sp>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行子查询，列子查询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4.2 select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5" name="文本框 4"/>
          <p:cNvSpPr txBox="1"/>
          <p:nvPr>
            <p:custDataLst>
              <p:tags r:id="rId1"/>
            </p:custDataLst>
          </p:nvPr>
        </p:nvSpPr>
        <p:spPr>
          <a:xfrm>
            <a:off x="949960" y="139065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4: </a:t>
            </a:r>
            <a:r>
              <a:rPr lang="zh-CN" altLang="en-US" sz="1500" dirty="0">
                <a:latin typeface="+mn-ea"/>
                <a:cs typeface="+mn-ea"/>
              </a:rPr>
              <a:t>表子子查询</a:t>
            </a:r>
            <a:r>
              <a:rPr lang="en-US" altLang="zh-CN" sz="1500" dirty="0">
                <a:latin typeface="+mn-ea"/>
                <a:cs typeface="+mn-ea"/>
              </a:rPr>
              <a:t>(</a:t>
            </a:r>
            <a:r>
              <a:rPr lang="zh-CN" altLang="en-US" sz="1500" dirty="0">
                <a:latin typeface="+mn-ea"/>
                <a:cs typeface="+mn-ea"/>
              </a:rPr>
              <a:t>多行多列</a:t>
            </a:r>
            <a:r>
              <a:rPr lang="en-US" altLang="zh-CN" sz="1500" dirty="0">
                <a:latin typeface="+mn-ea"/>
                <a:cs typeface="+mn-ea"/>
              </a:rPr>
              <a:t>) </a:t>
            </a:r>
            <a:endParaRPr lang="en-US" altLang="zh-CN" sz="1500" dirty="0">
              <a:latin typeface="+mn-ea"/>
              <a:cs typeface="+mn-ea"/>
            </a:endParaRPr>
          </a:p>
        </p:txBody>
      </p:sp>
      <p:sp>
        <p:nvSpPr>
          <p:cNvPr id="7" name="矩形 6"/>
          <p:cNvSpPr/>
          <p:nvPr/>
        </p:nvSpPr>
        <p:spPr>
          <a:xfrm>
            <a:off x="1208405" y="1708785"/>
            <a:ext cx="7178675" cy="233235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查询所有部门的部门编号、部门名称、部门平均薪资</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查询部门的平均工资</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did,AVG(salary) FROM t_employee GROUP BY did;</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查各部门的信息和平均工资</a:t>
            </a:r>
            <a:endParaRPr lang="zh-CN" altLang="en-US" sz="1200">
              <a:solidFill>
                <a:schemeClr val="tx1">
                  <a:lumMod val="85000"/>
                  <a:lumOff val="15000"/>
                </a:schemeClr>
              </a:solidFill>
              <a:latin typeface="+mn-ea"/>
              <a:cs typeface="+mn-ea"/>
              <a:sym typeface="+mn-ea"/>
            </a:endParaRPr>
          </a:p>
          <a:p>
            <a:pPr algn="l">
              <a:buClrTx/>
              <a:buSzTx/>
              <a:buFontTx/>
            </a:pPr>
            <a:r>
              <a:rPr sz="1200">
                <a:solidFill>
                  <a:schemeClr val="tx1">
                    <a:lumMod val="85000"/>
                    <a:lumOff val="15000"/>
                  </a:schemeClr>
                </a:solidFill>
                <a:latin typeface="+mn-ea"/>
                <a:cs typeface="+mn-ea"/>
                <a:sym typeface="+mn-ea"/>
              </a:rPr>
              <a:t>SELECT t_department.did ,dname,AVG(salary)</a:t>
            </a:r>
            <a:r>
              <a:rPr lang="en-US" sz="1200">
                <a:solidFill>
                  <a:schemeClr val="tx1">
                    <a:lumMod val="85000"/>
                    <a:lumOff val="15000"/>
                  </a:schemeClr>
                </a:solidFill>
                <a:latin typeface="+mn-ea"/>
                <a:cs typeface="+mn-ea"/>
                <a:sym typeface="+mn-ea"/>
              </a:rPr>
              <a:t> </a:t>
            </a:r>
            <a:r>
              <a:rPr sz="1200">
                <a:solidFill>
                  <a:schemeClr val="tx1">
                    <a:lumMod val="85000"/>
                    <a:lumOff val="15000"/>
                  </a:schemeClr>
                </a:solidFill>
                <a:latin typeface="+mn-ea"/>
                <a:cs typeface="+mn-ea"/>
                <a:sym typeface="+mn-ea"/>
              </a:rPr>
              <a:t>FROM t_department LEFT JOIN (</a:t>
            </a:r>
            <a:r>
              <a:rPr sz="1200">
                <a:solidFill>
                  <a:schemeClr val="tx1">
                    <a:lumMod val="85000"/>
                    <a:lumOff val="15000"/>
                  </a:schemeClr>
                </a:solidFill>
                <a:highlight>
                  <a:srgbClr val="FFFF00"/>
                </a:highlight>
                <a:latin typeface="+mn-ea"/>
                <a:cs typeface="+mn-ea"/>
                <a:sym typeface="+mn-ea"/>
              </a:rPr>
              <a:t>SELECT did,AVG(salary) FROM t_employee GROUP BY did</a:t>
            </a:r>
            <a:r>
              <a:rPr sz="1200">
                <a:solidFill>
                  <a:schemeClr val="tx1">
                    <a:lumMod val="85000"/>
                    <a:lumOff val="15000"/>
                  </a:schemeClr>
                </a:solidFill>
                <a:latin typeface="+mn-ea"/>
                <a:cs typeface="+mn-ea"/>
                <a:sym typeface="+mn-ea"/>
              </a:rPr>
              <a:t>) temp</a:t>
            </a:r>
            <a:r>
              <a:rPr lang="en-US" sz="1200">
                <a:solidFill>
                  <a:schemeClr val="tx1">
                    <a:lumMod val="85000"/>
                    <a:lumOff val="15000"/>
                  </a:schemeClr>
                </a:solidFill>
                <a:latin typeface="+mn-ea"/>
                <a:cs typeface="+mn-ea"/>
                <a:sym typeface="+mn-ea"/>
              </a:rPr>
              <a:t> </a:t>
            </a:r>
            <a:r>
              <a:rPr sz="1200">
                <a:solidFill>
                  <a:schemeClr val="tx1">
                    <a:lumMod val="85000"/>
                    <a:lumOff val="15000"/>
                  </a:schemeClr>
                </a:solidFill>
                <a:latin typeface="+mn-ea"/>
                <a:cs typeface="+mn-ea"/>
                <a:sym typeface="+mn-ea"/>
              </a:rPr>
              <a:t>ON t_department.did = temp.did;</a:t>
            </a:r>
            <a:endParaRPr sz="1200">
              <a:solidFill>
                <a:schemeClr val="tx1">
                  <a:lumMod val="85000"/>
                  <a:lumOff val="15000"/>
                </a:schemeClr>
              </a:solidFill>
              <a:latin typeface="+mn-ea"/>
              <a:cs typeface="+mn-ea"/>
              <a:sym typeface="+mn-ea"/>
            </a:endParaRPr>
          </a:p>
          <a:p>
            <a:pPr algn="l">
              <a:buClrTx/>
              <a:buSzTx/>
              <a:buFontTx/>
            </a:pPr>
            <a:r>
              <a:rPr sz="1200">
                <a:solidFill>
                  <a:srgbClr val="FF0000"/>
                </a:solidFill>
                <a:latin typeface="+mn-ea"/>
                <a:cs typeface="+mn-ea"/>
                <a:sym typeface="+mn-ea"/>
              </a:rPr>
              <a:t>#错误，from后面的t_department和temp表都没有salary字段，</a:t>
            </a:r>
            <a:endParaRPr sz="1200">
              <a:solidFill>
                <a:srgbClr val="FF0000"/>
              </a:solidFill>
              <a:latin typeface="+mn-ea"/>
              <a:cs typeface="+mn-ea"/>
              <a:sym typeface="+mn-ea"/>
            </a:endParaRPr>
          </a:p>
          <a:p>
            <a:pPr algn="l">
              <a:buClrTx/>
              <a:buSzTx/>
              <a:buFontTx/>
            </a:pPr>
            <a:r>
              <a:rPr sz="1200">
                <a:solidFill>
                  <a:srgbClr val="FF0000"/>
                </a:solidFill>
                <a:latin typeface="+mn-ea"/>
                <a:cs typeface="+mn-ea"/>
                <a:sym typeface="+mn-ea"/>
              </a:rPr>
              <a:t>#SELECT t_department.did ,dname,AVG(salary)出现AVG(salary)是错误的</a:t>
            </a:r>
            <a:endParaRPr sz="1200">
              <a:solidFill>
                <a:srgbClr val="FF0000"/>
              </a:solidFill>
              <a:latin typeface="+mn-ea"/>
              <a:cs typeface="+mn-ea"/>
              <a:sym typeface="+mn-ea"/>
            </a:endParaRPr>
          </a:p>
        </p:txBody>
      </p:sp>
      <p:sp>
        <p:nvSpPr>
          <p:cNvPr id="9" name="文本框 8"/>
          <p:cNvSpPr txBox="1"/>
          <p:nvPr/>
        </p:nvSpPr>
        <p:spPr>
          <a:xfrm>
            <a:off x="1208405" y="4135120"/>
            <a:ext cx="6096000" cy="306705"/>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多行多列一般用于做查询的临时虚拟表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注意虚拟表要起别名</a:t>
            </a:r>
            <a:r>
              <a:rPr lang="en-US" altLang="zh-CN" sz="1400">
                <a:solidFill>
                  <a:schemeClr val="tx1">
                    <a:lumMod val="85000"/>
                    <a:lumOff val="15000"/>
                  </a:schemeClr>
                </a:solidFill>
                <a:latin typeface="+mn-ea"/>
                <a:cs typeface="+mn-ea"/>
              </a:rPr>
              <a:t>!</a:t>
            </a:r>
            <a:endParaRPr lang="zh-CN" altLang="en-US" sz="1400">
              <a:solidFill>
                <a:schemeClr val="tx1">
                  <a:lumMod val="85000"/>
                  <a:lumOff val="15000"/>
                </a:schemeClr>
              </a:solidFill>
              <a:latin typeface="+mn-ea"/>
              <a:cs typeface="+mn-ea"/>
            </a:endParaRPr>
          </a:p>
        </p:txBody>
      </p:sp>
      <p:sp>
        <p:nvSpPr>
          <p:cNvPr id="3" name="文本框 2"/>
          <p:cNvSpPr txBox="1"/>
          <p:nvPr>
            <p:custDataLst>
              <p:tags r:id="rId2"/>
            </p:custDataLst>
          </p:nvPr>
        </p:nvSpPr>
        <p:spPr>
          <a:xfrm>
            <a:off x="949960" y="4535805"/>
            <a:ext cx="5466715" cy="321945"/>
          </a:xfrm>
          <a:prstGeom prst="rect">
            <a:avLst/>
          </a:prstGeom>
          <a:noFill/>
        </p:spPr>
        <p:txBody>
          <a:bodyPr wrap="square" rtlCol="0">
            <a:spAutoFit/>
          </a:bodyPr>
          <a:p>
            <a:r>
              <a:rPr lang="zh-CN" altLang="en-US" sz="1500" b="1" dirty="0">
                <a:latin typeface="+mn-ea"/>
                <a:cs typeface="+mn-ea"/>
              </a:rPr>
              <a:t>嵌套子查询小练习</a:t>
            </a:r>
            <a:r>
              <a:rPr lang="en-US" altLang="zh-CN" sz="1500" b="1" dirty="0">
                <a:latin typeface="+mn-ea"/>
                <a:cs typeface="+mn-ea"/>
              </a:rPr>
              <a:t>:</a:t>
            </a:r>
            <a:r>
              <a:rPr lang="en-US" altLang="zh-CN" sz="1500" dirty="0">
                <a:latin typeface="+mn-ea"/>
                <a:cs typeface="+mn-ea"/>
              </a:rPr>
              <a:t> </a:t>
            </a:r>
            <a:endParaRPr lang="en-US" altLang="zh-CN" sz="1500" dirty="0">
              <a:latin typeface="+mn-ea"/>
              <a:cs typeface="+mn-ea"/>
            </a:endParaRPr>
          </a:p>
        </p:txBody>
      </p:sp>
      <p:sp>
        <p:nvSpPr>
          <p:cNvPr id="4" name="矩形 3"/>
          <p:cNvSpPr/>
          <p:nvPr/>
        </p:nvSpPr>
        <p:spPr>
          <a:xfrm>
            <a:off x="1208405" y="4848225"/>
            <a:ext cx="7178675" cy="81661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1.1 </a:t>
            </a:r>
            <a:r>
              <a:rPr lang="zh-CN" altLang="en-US" sz="1400" dirty="0">
                <a:solidFill>
                  <a:srgbClr val="FF0000"/>
                </a:solidFill>
                <a:latin typeface="+mn-ea"/>
                <a:cs typeface="+mn-ea"/>
                <a:sym typeface="+mn-ea"/>
              </a:rPr>
              <a:t>显示部门平均工资比全公司的总平均工资高的部门编号、部门名称、部门平均薪资，</a:t>
            </a:r>
            <a:endParaRPr lang="zh-CN" altLang="en-US" sz="1400" dirty="0">
              <a:solidFill>
                <a:srgbClr val="FF0000"/>
              </a:solidFill>
              <a:latin typeface="+mn-ea"/>
              <a:cs typeface="+mn-ea"/>
              <a:sym typeface="+mn-ea"/>
            </a:endParaRPr>
          </a:p>
          <a:p>
            <a:pPr algn="l">
              <a:buClrTx/>
              <a:buSzTx/>
              <a:buFontTx/>
            </a:pPr>
            <a:r>
              <a:rPr lang="zh-CN" altLang="en-US" sz="1400" dirty="0">
                <a:solidFill>
                  <a:srgbClr val="FF0000"/>
                </a:solidFill>
                <a:latin typeface="+mn-ea"/>
                <a:cs typeface="+mn-ea"/>
                <a:sym typeface="+mn-ea"/>
              </a:rPr>
              <a:t>#并按照部门平均薪资升序排列。</a:t>
            </a:r>
            <a:endParaRPr lang="zh-CN" altLang="en-US" sz="1400" dirty="0">
              <a:solidFill>
                <a:srgbClr val="FF0000"/>
              </a:solidFill>
              <a:latin typeface="+mn-ea"/>
              <a:cs typeface="+mn-ea"/>
              <a:sym typeface="+mn-ea"/>
            </a:endParaRPr>
          </a:p>
        </p:txBody>
      </p:sp>
      <p:sp>
        <p:nvSpPr>
          <p:cNvPr id="2" name="标题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表子查询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4.3 update</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7" name="矩形 6"/>
          <p:cNvSpPr/>
          <p:nvPr/>
        </p:nvSpPr>
        <p:spPr>
          <a:xfrm>
            <a:off x="1077595" y="1440180"/>
            <a:ext cx="7178675" cy="388175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1.1 </a:t>
            </a:r>
            <a:r>
              <a:rPr lang="zh-CN" altLang="en-US" sz="1400" dirty="0">
                <a:solidFill>
                  <a:srgbClr val="FF0000"/>
                </a:solidFill>
                <a:latin typeface="+mn-ea"/>
                <a:cs typeface="+mn-ea"/>
                <a:sym typeface="+mn-ea"/>
              </a:rPr>
              <a:t>将“测试部”部门的员工薪资改为原来薪资的1.5倍。</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salary = salary * 1.5</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WHERE did = (SELECT did FROM t_department WHERE dname = '测试部');</a:t>
            </a:r>
            <a:endParaRPr lang="zh-CN" altLang="en-US" sz="1400" dirty="0">
              <a:solidFill>
                <a:schemeClr val="tx1">
                  <a:lumMod val="85000"/>
                  <a:lumOff val="15000"/>
                </a:schemeClr>
              </a:solidFill>
              <a:latin typeface="+mn-ea"/>
              <a:cs typeface="+mn-ea"/>
              <a:sym typeface="+mn-ea"/>
            </a:endParaRPr>
          </a:p>
          <a:p>
            <a:pPr algn="l">
              <a:buClrTx/>
              <a:buSzTx/>
              <a:buFontTx/>
            </a:pPr>
            <a:endParaRPr lang="zh-CN" altLang="en-US" sz="1400" dirty="0">
              <a:solidFill>
                <a:schemeClr val="tx1">
                  <a:lumMod val="85000"/>
                  <a:lumOff val="15000"/>
                </a:schemeClr>
              </a:solidFill>
              <a:latin typeface="+mn-ea"/>
              <a:cs typeface="+mn-ea"/>
              <a:sym typeface="+mn-ea"/>
            </a:endParaRPr>
          </a:p>
          <a:p>
            <a:pPr algn="l">
              <a:buClrTx/>
              <a:buSzTx/>
              <a:buFontTx/>
            </a:pPr>
            <a:r>
              <a:rPr lang="en-US" altLang="zh-CN" sz="1400" dirty="0">
                <a:solidFill>
                  <a:srgbClr val="FF0000"/>
                </a:solidFill>
                <a:latin typeface="+mn-ea"/>
                <a:cs typeface="+mn-ea"/>
                <a:sym typeface="+mn-ea"/>
              </a:rPr>
              <a:t># 1.2 </a:t>
            </a:r>
            <a:r>
              <a:rPr lang="zh-CN" altLang="en-US" sz="1400" dirty="0">
                <a:solidFill>
                  <a:srgbClr val="FF0000"/>
                </a:solidFill>
                <a:latin typeface="+mn-ea"/>
                <a:cs typeface="+mn-ea"/>
                <a:sym typeface="+mn-ea"/>
              </a:rPr>
              <a:t>将没有部门的员工的部门改为“测试部”部门。</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 </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did = (SELECT did FROM t_department WHERE dname = '测试部')</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WHERE did IS NULL;</a:t>
            </a:r>
            <a:endParaRPr lang="zh-CN" altLang="en-US" sz="1400" dirty="0">
              <a:solidFill>
                <a:schemeClr val="tx1">
                  <a:lumMod val="85000"/>
                  <a:lumOff val="15000"/>
                </a:schemeClr>
              </a:solidFill>
              <a:latin typeface="+mn-ea"/>
              <a:cs typeface="+mn-ea"/>
              <a:sym typeface="+mn-ea"/>
            </a:endParaRPr>
          </a:p>
          <a:p>
            <a:pPr algn="l">
              <a:buClrTx/>
              <a:buSzTx/>
              <a:buFontTx/>
            </a:pPr>
            <a:endParaRPr lang="zh-CN" altLang="en-US" sz="1400" dirty="0">
              <a:solidFill>
                <a:srgbClr val="FF0000"/>
              </a:solidFill>
              <a:latin typeface="+mn-ea"/>
              <a:cs typeface="+mn-ea"/>
              <a:sym typeface="+mn-ea"/>
            </a:endParaRPr>
          </a:p>
          <a:p>
            <a:pPr algn="l">
              <a:buClrTx/>
              <a:buSzTx/>
              <a:buFontTx/>
            </a:pPr>
            <a:r>
              <a:rPr lang="en-US" altLang="zh-CN" sz="1400" dirty="0">
                <a:solidFill>
                  <a:srgbClr val="FF0000"/>
                </a:solidFill>
                <a:latin typeface="+mn-ea"/>
                <a:cs typeface="+mn-ea"/>
                <a:sym typeface="+mn-ea"/>
              </a:rPr>
              <a:t># 1.3 </a:t>
            </a:r>
            <a:r>
              <a:rPr lang="zh-CN" altLang="en-US" sz="1400" dirty="0">
                <a:solidFill>
                  <a:srgbClr val="FF0000"/>
                </a:solidFill>
                <a:latin typeface="+mn-ea"/>
                <a:cs typeface="+mn-ea"/>
                <a:sym typeface="+mn-ea"/>
              </a:rPr>
              <a:t>修改“t_employee”表中“李冰冰”的薪资值等于“孙红梅”的薪资值。</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salary = (SELECT salary FROM t_employee WHERE ename = '孙红梅')</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WHERE ename = '李冰冰';</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rgbClr val="FF0000"/>
                </a:solidFill>
                <a:latin typeface="+mn-ea"/>
                <a:cs typeface="+mn-ea"/>
                <a:sym typeface="+mn-ea"/>
              </a:rPr>
              <a:t>#You can't specify target table 't_employee' for update in FROM clause'</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salary = (SELECT salary FROM(SELECT salary FROM t_employee WHERE ename = '孙红梅')</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temp)</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WHERE ename = '李冰冰';</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rgbClr val="FF0000"/>
                </a:solidFill>
                <a:latin typeface="+mn-ea"/>
                <a:cs typeface="+mn-ea"/>
                <a:sym typeface="+mn-ea"/>
              </a:rPr>
              <a:t>#当update的表和子查询的表是同一个表时，需要将子查询的结果用临时表的方式表示</a:t>
            </a:r>
            <a:endParaRPr lang="zh-CN" altLang="en-US" sz="1400" dirty="0">
              <a:solidFill>
                <a:srgbClr val="FF0000"/>
              </a:solidFill>
              <a:latin typeface="+mn-ea"/>
              <a:cs typeface="+mn-ea"/>
              <a:sym typeface="+mn-ea"/>
            </a:endParaRPr>
          </a:p>
          <a:p>
            <a:pPr algn="l">
              <a:buClrTx/>
              <a:buSzTx/>
              <a:buFontTx/>
            </a:pPr>
            <a:r>
              <a:rPr lang="zh-CN" altLang="en-US" sz="1400" dirty="0">
                <a:solidFill>
                  <a:srgbClr val="FF0000"/>
                </a:solidFill>
                <a:latin typeface="+mn-ea"/>
                <a:cs typeface="+mn-ea"/>
                <a:sym typeface="+mn-ea"/>
              </a:rPr>
              <a:t>#即再套一层子查询，使得update和最外层的子查询不是同一张表</a:t>
            </a:r>
            <a:endParaRPr lang="zh-CN" altLang="en-US" sz="1400" dirty="0">
              <a:solidFill>
                <a:schemeClr val="tx1">
                  <a:lumMod val="85000"/>
                  <a:lumOff val="15000"/>
                </a:schemeClr>
              </a:solidFill>
              <a:latin typeface="+mn-ea"/>
              <a:cs typeface="+mn-ea"/>
              <a:sym typeface="+mn-ea"/>
            </a:endParaRPr>
          </a:p>
        </p:txBody>
      </p:sp>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altLang="zh-CN" b="1" dirty="0">
                <a:solidFill>
                  <a:schemeClr val="tx1">
                    <a:lumMod val="85000"/>
                    <a:lumOff val="15000"/>
                  </a:schemeClr>
                </a:solidFill>
                <a:latin typeface="+mn-ea"/>
                <a:cs typeface="+mn-ea"/>
                <a:sym typeface="+mn-ea"/>
              </a:rPr>
              <a:t>update</a:t>
            </a:r>
            <a:r>
              <a:rPr lang="zh-CN" altLang="en-US" b="1" dirty="0">
                <a:solidFill>
                  <a:schemeClr val="tx1">
                    <a:lumMod val="85000"/>
                    <a:lumOff val="15000"/>
                  </a:schemeClr>
                </a:solidFill>
                <a:latin typeface="+mn-ea"/>
                <a:cs typeface="+mn-ea"/>
                <a:sym typeface="+mn-ea"/>
              </a:rPr>
              <a:t>中嵌套子查询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4.4 delete</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7" name="矩形 6"/>
          <p:cNvSpPr/>
          <p:nvPr/>
        </p:nvSpPr>
        <p:spPr>
          <a:xfrm>
            <a:off x="1077595" y="1440180"/>
            <a:ext cx="7178675" cy="33940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1.1 </a:t>
            </a:r>
            <a:r>
              <a:rPr lang="zh-CN" altLang="en-US" sz="1400" dirty="0">
                <a:solidFill>
                  <a:srgbClr val="FF0000"/>
                </a:solidFill>
                <a:latin typeface="+mn-ea"/>
                <a:cs typeface="+mn-ea"/>
                <a:sym typeface="+mn-ea"/>
              </a:rPr>
              <a:t>将“测试部”部门的员工删除。</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DELETE FROM t_employee </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WHERE did = (SELECT did FROM t_department WHERE dname = '测试部');</a:t>
            </a:r>
            <a:endParaRPr lang="zh-CN" altLang="en-US" sz="1400" dirty="0">
              <a:solidFill>
                <a:schemeClr val="tx1">
                  <a:lumMod val="85000"/>
                  <a:lumOff val="15000"/>
                </a:schemeClr>
              </a:solidFill>
              <a:latin typeface="+mn-ea"/>
              <a:cs typeface="+mn-ea"/>
              <a:sym typeface="+mn-ea"/>
            </a:endParaRPr>
          </a:p>
          <a:p>
            <a:pPr algn="l">
              <a:buClrTx/>
              <a:buSzTx/>
              <a:buFontTx/>
            </a:pPr>
            <a:endParaRPr lang="zh-CN" altLang="en-US" sz="1400" dirty="0">
              <a:solidFill>
                <a:schemeClr val="tx1">
                  <a:lumMod val="85000"/>
                  <a:lumOff val="15000"/>
                </a:schemeClr>
              </a:solidFill>
              <a:latin typeface="+mn-ea"/>
              <a:cs typeface="+mn-ea"/>
              <a:sym typeface="+mn-ea"/>
            </a:endParaRPr>
          </a:p>
          <a:p>
            <a:pPr algn="l">
              <a:buClrTx/>
              <a:buSzTx/>
              <a:buFontTx/>
            </a:pPr>
            <a:r>
              <a:rPr lang="en-US" altLang="zh-CN" sz="1400" dirty="0">
                <a:solidFill>
                  <a:srgbClr val="FF0000"/>
                </a:solidFill>
                <a:latin typeface="+mn-ea"/>
                <a:cs typeface="+mn-ea"/>
                <a:sym typeface="+mn-ea"/>
              </a:rPr>
              <a:t># 1.2 </a:t>
            </a:r>
            <a:r>
              <a:rPr lang="zh-CN" altLang="en-US" sz="1400" dirty="0">
                <a:solidFill>
                  <a:srgbClr val="FF0000"/>
                </a:solidFill>
                <a:latin typeface="+mn-ea"/>
                <a:cs typeface="+mn-ea"/>
                <a:sym typeface="+mn-ea"/>
              </a:rPr>
              <a:t>从“t_employee”表中删除和“李冰冰”同一个部门的员工记录。。</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DELETE FROM t_employee WHERE did = (SELECT did FROM t_employee WHERE ename = '李冰冰');</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rgbClr val="FF0000"/>
                </a:solidFill>
                <a:latin typeface="+mn-ea"/>
                <a:cs typeface="+mn-ea"/>
                <a:sym typeface="+mn-ea"/>
              </a:rPr>
              <a:t>#You can't specify target table 't_employee' for update in FROM clause'</a:t>
            </a:r>
            <a:endParaRPr lang="zh-CN" altLang="en-US" sz="1400" dirty="0">
              <a:solidFill>
                <a:srgbClr val="FF0000"/>
              </a:solidFill>
              <a:latin typeface="+mn-ea"/>
              <a:cs typeface="+mn-ea"/>
              <a:sym typeface="+mn-ea"/>
            </a:endParaRPr>
          </a:p>
          <a:p>
            <a:pPr algn="l">
              <a:buClrTx/>
              <a:buSzTx/>
              <a:buFontTx/>
            </a:pPr>
            <a:r>
              <a:rPr lang="zh-CN" altLang="en-US" sz="1400" dirty="0">
                <a:solidFill>
                  <a:srgbClr val="FF0000"/>
                </a:solidFill>
                <a:latin typeface="+mn-ea"/>
                <a:cs typeface="+mn-ea"/>
                <a:sym typeface="+mn-ea"/>
              </a:rPr>
              <a:t>#删除和子查询是同一张表</a:t>
            </a:r>
            <a:endParaRPr lang="zh-CN" altLang="en-US" sz="1400" dirty="0">
              <a:solidFill>
                <a:srgbClr val="FF0000"/>
              </a:solidFill>
              <a:latin typeface="+mn-ea"/>
              <a:cs typeface="+mn-ea"/>
              <a:sym typeface="+mn-ea"/>
            </a:endParaRPr>
          </a:p>
          <a:p>
            <a:pPr algn="l">
              <a:buClrTx/>
              <a:buSzTx/>
              <a:buFontTx/>
            </a:pP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DELETE FROM t_employee WHERE did = (SELECT did FROM (</a:t>
            </a:r>
            <a:r>
              <a:rPr lang="zh-CN" altLang="en-US" sz="1400" dirty="0">
                <a:solidFill>
                  <a:schemeClr val="tx1">
                    <a:lumMod val="85000"/>
                    <a:lumOff val="15000"/>
                  </a:schemeClr>
                </a:solidFill>
                <a:highlight>
                  <a:srgbClr val="FFFF00"/>
                </a:highlight>
                <a:latin typeface="+mn-ea"/>
                <a:cs typeface="+mn-ea"/>
                <a:sym typeface="+mn-ea"/>
              </a:rPr>
              <a:t>SELECT did FROM t_employee WHERE ename = '李冰冰')</a:t>
            </a:r>
            <a:r>
              <a:rPr lang="en-US" altLang="zh-CN" sz="1400" dirty="0">
                <a:solidFill>
                  <a:schemeClr val="tx1">
                    <a:lumMod val="85000"/>
                    <a:lumOff val="15000"/>
                  </a:schemeClr>
                </a:solidFill>
                <a:highlight>
                  <a:srgbClr val="FFFF00"/>
                </a:highlight>
                <a:latin typeface="+mn-ea"/>
                <a:cs typeface="+mn-ea"/>
                <a:sym typeface="+mn-ea"/>
              </a:rPr>
              <a:t> </a:t>
            </a:r>
            <a:r>
              <a:rPr lang="zh-CN" altLang="en-US" sz="1400" dirty="0">
                <a:solidFill>
                  <a:schemeClr val="tx1">
                    <a:lumMod val="85000"/>
                    <a:lumOff val="15000"/>
                  </a:schemeClr>
                </a:solidFill>
                <a:highlight>
                  <a:srgbClr val="FFFF00"/>
                </a:highlight>
                <a:latin typeface="+mn-ea"/>
                <a:cs typeface="+mn-ea"/>
                <a:sym typeface="+mn-ea"/>
              </a:rPr>
              <a:t>temp</a:t>
            </a:r>
            <a:r>
              <a:rPr lang="zh-CN" altLang="en-US" sz="1400" dirty="0">
                <a:solidFill>
                  <a:schemeClr val="tx1">
                    <a:lumMod val="85000"/>
                    <a:lumOff val="15000"/>
                  </a:schemeClr>
                </a:solidFill>
                <a:latin typeface="+mn-ea"/>
                <a:cs typeface="+mn-ea"/>
                <a:sym typeface="+mn-ea"/>
              </a:rPr>
              <a:t>);</a:t>
            </a:r>
            <a:endParaRPr lang="zh-CN" altLang="en-US" sz="1400" dirty="0">
              <a:solidFill>
                <a:schemeClr val="tx1">
                  <a:lumMod val="85000"/>
                  <a:lumOff val="15000"/>
                </a:schemeClr>
              </a:solidFill>
              <a:latin typeface="+mn-ea"/>
              <a:cs typeface="+mn-ea"/>
              <a:sym typeface="+mn-ea"/>
            </a:endParaRPr>
          </a:p>
        </p:txBody>
      </p:sp>
      <p:sp>
        <p:nvSpPr>
          <p:cNvPr id="2" name="标题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altLang="zh-CN" b="1" dirty="0">
                <a:solidFill>
                  <a:schemeClr val="tx1">
                    <a:lumMod val="85000"/>
                    <a:lumOff val="15000"/>
                  </a:schemeClr>
                </a:solidFill>
                <a:latin typeface="+mn-ea"/>
                <a:cs typeface="+mn-ea"/>
                <a:sym typeface="+mn-ea"/>
              </a:rPr>
              <a:t>delete</a:t>
            </a:r>
            <a:r>
              <a:rPr lang="zh-CN" altLang="en-US" b="1" dirty="0">
                <a:solidFill>
                  <a:schemeClr val="tx1">
                    <a:lumMod val="85000"/>
                    <a:lumOff val="15000"/>
                  </a:schemeClr>
                </a:solidFill>
                <a:latin typeface="+mn-ea"/>
                <a:cs typeface="+mn-ea"/>
                <a:sym typeface="+mn-ea"/>
              </a:rPr>
              <a:t>中嵌套子查询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4.5 insert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7" name="矩形 6"/>
          <p:cNvSpPr/>
          <p:nvPr/>
        </p:nvSpPr>
        <p:spPr>
          <a:xfrm>
            <a:off x="1077595" y="1440180"/>
            <a:ext cx="7178675" cy="33940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1.1 </a:t>
            </a:r>
            <a:r>
              <a:rPr sz="1400" dirty="0">
                <a:solidFill>
                  <a:srgbClr val="FF0000"/>
                </a:solidFill>
                <a:latin typeface="+mn-ea"/>
                <a:cs typeface="+mn-ea"/>
                <a:sym typeface="+mn-ea"/>
              </a:rPr>
              <a:t>演示通过子查询复制表，</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#（1）复制表结构</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#（2）复制一条或多条记录</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#（3）同时复制表结构和记录</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#仅仅是复制表结构，可以用create语句</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CREATE TABLE department LIKE t_department;</a:t>
            </a:r>
            <a:endParaRPr sz="1400" dirty="0">
              <a:solidFill>
                <a:schemeClr val="tx1">
                  <a:lumMod val="85000"/>
                  <a:lumOff val="15000"/>
                </a:schemeClr>
              </a:solidFill>
              <a:latin typeface="+mn-ea"/>
              <a:cs typeface="+mn-ea"/>
              <a:sym typeface="+mn-ea"/>
            </a:endParaRPr>
          </a:p>
          <a:p>
            <a:pPr algn="l">
              <a:buClrTx/>
              <a:buSzTx/>
              <a:buFontTx/>
            </a:pPr>
            <a:endParaRPr sz="1400" dirty="0">
              <a:solidFill>
                <a:srgbClr val="FF0000"/>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1.2 </a:t>
            </a:r>
            <a:r>
              <a:rPr sz="1400" dirty="0">
                <a:solidFill>
                  <a:srgbClr val="FF0000"/>
                </a:solidFill>
                <a:latin typeface="+mn-ea"/>
                <a:cs typeface="+mn-ea"/>
                <a:sym typeface="+mn-ea"/>
              </a:rPr>
              <a:t>使用INSERT语句+子查询，复制数据，此时INSERT不用写values</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INSERT INTO department (SELECT * FROM t_department WHERE did&lt;=3);</a:t>
            </a:r>
            <a:endParaRPr sz="1400" dirty="0">
              <a:solidFill>
                <a:schemeClr val="tx1">
                  <a:lumMod val="85000"/>
                  <a:lumOff val="15000"/>
                </a:schemeClr>
              </a:solidFill>
              <a:latin typeface="+mn-ea"/>
              <a:cs typeface="+mn-ea"/>
              <a:sym typeface="+mn-ea"/>
            </a:endParaRPr>
          </a:p>
          <a:p>
            <a:pPr algn="l">
              <a:buClrTx/>
              <a:buSzTx/>
              <a:buFontTx/>
            </a:pPr>
            <a:endParaRPr sz="1400" dirty="0">
              <a:solidFill>
                <a:srgbClr val="FF0000"/>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1.3 </a:t>
            </a:r>
            <a:r>
              <a:rPr sz="1400" dirty="0">
                <a:solidFill>
                  <a:srgbClr val="FF0000"/>
                </a:solidFill>
                <a:latin typeface="+mn-ea"/>
                <a:cs typeface="+mn-ea"/>
                <a:sym typeface="+mn-ea"/>
              </a:rPr>
              <a:t>同时复制表结构+数据</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CREATE TABLE d_department AS (SELECT * FROM t_department);</a:t>
            </a:r>
            <a:endParaRPr sz="1400" dirty="0">
              <a:solidFill>
                <a:schemeClr val="tx1">
                  <a:lumMod val="85000"/>
                  <a:lumOff val="15000"/>
                </a:schemeClr>
              </a:solidFill>
              <a:latin typeface="+mn-ea"/>
              <a:cs typeface="+mn-ea"/>
              <a:sym typeface="+mn-ea"/>
            </a:endParaRPr>
          </a:p>
          <a:p>
            <a:pPr algn="l">
              <a:buClrTx/>
              <a:buSzTx/>
              <a:buFontTx/>
            </a:pPr>
            <a:r>
              <a:rPr sz="1400" dirty="0">
                <a:solidFill>
                  <a:srgbClr val="FF0000"/>
                </a:solidFill>
                <a:latin typeface="+mn-ea"/>
                <a:cs typeface="+mn-ea"/>
                <a:sym typeface="+mn-ea"/>
              </a:rPr>
              <a:t>#如果select后面是部分字段，复制的新表就只有这一部分字段</a:t>
            </a:r>
            <a:endParaRPr sz="1400" dirty="0">
              <a:solidFill>
                <a:srgbClr val="FF0000"/>
              </a:solidFill>
              <a:latin typeface="+mn-ea"/>
              <a:cs typeface="+mn-ea"/>
              <a:sym typeface="+mn-ea"/>
            </a:endParaRPr>
          </a:p>
        </p:txBody>
      </p:sp>
      <p:sp>
        <p:nvSpPr>
          <p:cNvPr id="2" name="标题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altLang="zh-CN" b="1" dirty="0">
                <a:solidFill>
                  <a:schemeClr val="tx1">
                    <a:lumMod val="85000"/>
                    <a:lumOff val="15000"/>
                  </a:schemeClr>
                </a:solidFill>
                <a:latin typeface="+mn-ea"/>
                <a:cs typeface="+mn-ea"/>
                <a:sym typeface="+mn-ea"/>
              </a:rPr>
              <a:t>insert</a:t>
            </a:r>
            <a:r>
              <a:rPr lang="zh-CN" altLang="en-US" b="1" dirty="0">
                <a:solidFill>
                  <a:schemeClr val="tx1">
                    <a:lumMod val="85000"/>
                    <a:lumOff val="15000"/>
                  </a:schemeClr>
                </a:solidFill>
                <a:latin typeface="+mn-ea"/>
                <a:cs typeface="+mn-ea"/>
                <a:sym typeface="+mn-ea"/>
              </a:rPr>
              <a:t>中嵌套子查询</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多表查询实战练习</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05790" cy="92202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4059106" y="1473456"/>
            <a:ext cx="3831143" cy="3831143"/>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多表查询实战练习</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978358"/>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500" b="1">
                <a:latin typeface="+mn-ea"/>
                <a:cs typeface="+mn-ea"/>
              </a:rPr>
              <a:t>5.1 </a:t>
            </a:r>
            <a:r>
              <a:rPr lang="zh-CN" altLang="en-US" sz="1500" b="1">
                <a:latin typeface="+mn-ea"/>
                <a:cs typeface="+mn-ea"/>
              </a:rPr>
              <a:t>多</a:t>
            </a:r>
            <a:r>
              <a:rPr lang="zh-CN" altLang="en-US" sz="1500" b="1" dirty="0">
                <a:latin typeface="+mn-ea"/>
                <a:cs typeface="+mn-ea"/>
              </a:rPr>
              <a:t>表结构和数据</a:t>
            </a:r>
            <a:endParaRPr lang="zh-CN" altLang="en-US" sz="1500" b="1" dirty="0">
              <a:latin typeface="+mn-ea"/>
              <a:cs typeface="+mn-ea"/>
            </a:endParaRPr>
          </a:p>
        </p:txBody>
      </p:sp>
      <p:pic>
        <p:nvPicPr>
          <p:cNvPr id="3" name="图片 2"/>
          <p:cNvPicPr>
            <a:picLocks noChangeAspect="1"/>
          </p:cNvPicPr>
          <p:nvPr/>
        </p:nvPicPr>
        <p:blipFill>
          <a:blip r:embed="rId3"/>
          <a:srcRect l="6189"/>
          <a:stretch>
            <a:fillRect/>
          </a:stretch>
        </p:blipFill>
        <p:spPr>
          <a:xfrm>
            <a:off x="1109345" y="1449070"/>
            <a:ext cx="3907790" cy="1143000"/>
          </a:xfrm>
          <a:prstGeom prst="rect">
            <a:avLst/>
          </a:prstGeom>
          <a:ln>
            <a:gradFill>
              <a:gsLst>
                <a:gs pos="50000">
                  <a:schemeClr val="accent1"/>
                </a:gs>
                <a:gs pos="0">
                  <a:schemeClr val="accent1">
                    <a:lumMod val="25000"/>
                    <a:lumOff val="75000"/>
                  </a:schemeClr>
                </a:gs>
                <a:gs pos="100000">
                  <a:schemeClr val="accent1">
                    <a:lumMod val="85000"/>
                  </a:schemeClr>
                </a:gs>
              </a:gsLst>
              <a:lin ang="5400000" scaled="0"/>
            </a:gradFill>
          </a:ln>
        </p:spPr>
      </p:pic>
      <p:sp>
        <p:nvSpPr>
          <p:cNvPr id="4" name="文本框 3"/>
          <p:cNvSpPr txBox="1"/>
          <p:nvPr/>
        </p:nvSpPr>
        <p:spPr>
          <a:xfrm>
            <a:off x="2615565" y="2592070"/>
            <a:ext cx="894080" cy="306705"/>
          </a:xfrm>
          <a:prstGeom prst="rect">
            <a:avLst/>
          </a:prstGeom>
          <a:noFill/>
        </p:spPr>
        <p:txBody>
          <a:bodyPr wrap="square" rtlCol="0">
            <a:spAutoFit/>
          </a:bodyPr>
          <a:p>
            <a:r>
              <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rPr>
              <a:t>students</a:t>
            </a:r>
            <a:endPar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endParaRPr>
          </a:p>
        </p:txBody>
      </p:sp>
      <p:pic>
        <p:nvPicPr>
          <p:cNvPr id="5" name="图片 4"/>
          <p:cNvPicPr>
            <a:picLocks noChangeAspect="1"/>
          </p:cNvPicPr>
          <p:nvPr/>
        </p:nvPicPr>
        <p:blipFill>
          <a:blip r:embed="rId4"/>
          <a:stretch>
            <a:fillRect/>
          </a:stretch>
        </p:blipFill>
        <p:spPr>
          <a:xfrm>
            <a:off x="1856740" y="4610735"/>
            <a:ext cx="2413000" cy="876300"/>
          </a:xfrm>
          <a:prstGeom prst="rect">
            <a:avLst/>
          </a:prstGeom>
          <a:ln>
            <a:solidFill>
              <a:schemeClr val="tx1"/>
            </a:solidFill>
          </a:ln>
        </p:spPr>
      </p:pic>
      <p:sp>
        <p:nvSpPr>
          <p:cNvPr id="8" name="文本框 7"/>
          <p:cNvSpPr txBox="1"/>
          <p:nvPr/>
        </p:nvSpPr>
        <p:spPr>
          <a:xfrm>
            <a:off x="2615565" y="5487035"/>
            <a:ext cx="894080" cy="306705"/>
          </a:xfrm>
          <a:prstGeom prst="rect">
            <a:avLst/>
          </a:prstGeom>
          <a:noFill/>
        </p:spPr>
        <p:txBody>
          <a:bodyPr wrap="square" rtlCol="0">
            <a:spAutoFit/>
          </a:bodyPr>
          <a:p>
            <a:r>
              <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rPr>
              <a:t>courses</a:t>
            </a:r>
            <a:endPar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endParaRPr>
          </a:p>
        </p:txBody>
      </p:sp>
      <p:pic>
        <p:nvPicPr>
          <p:cNvPr id="9" name="图片 8"/>
          <p:cNvPicPr>
            <a:picLocks noChangeAspect="1"/>
          </p:cNvPicPr>
          <p:nvPr/>
        </p:nvPicPr>
        <p:blipFill>
          <a:blip r:embed="rId5"/>
          <a:stretch>
            <a:fillRect/>
          </a:stretch>
        </p:blipFill>
        <p:spPr>
          <a:xfrm>
            <a:off x="6419850" y="2527300"/>
            <a:ext cx="3162300" cy="1803400"/>
          </a:xfrm>
          <a:prstGeom prst="rect">
            <a:avLst/>
          </a:prstGeom>
          <a:ln>
            <a:solidFill>
              <a:schemeClr val="tx1"/>
            </a:solidFill>
          </a:ln>
        </p:spPr>
      </p:pic>
      <p:sp>
        <p:nvSpPr>
          <p:cNvPr id="12" name="文本框 11"/>
          <p:cNvSpPr txBox="1"/>
          <p:nvPr/>
        </p:nvSpPr>
        <p:spPr>
          <a:xfrm>
            <a:off x="7672070" y="4330700"/>
            <a:ext cx="894080" cy="306705"/>
          </a:xfrm>
          <a:prstGeom prst="rect">
            <a:avLst/>
          </a:prstGeom>
          <a:noFill/>
        </p:spPr>
        <p:txBody>
          <a:bodyPr wrap="square" rtlCol="0">
            <a:spAutoFit/>
          </a:bodyPr>
          <a:p>
            <a:r>
              <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rPr>
              <a:t>scores</a:t>
            </a:r>
            <a:endPar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endParaRPr>
          </a:p>
        </p:txBody>
      </p:sp>
      <p:cxnSp>
        <p:nvCxnSpPr>
          <p:cNvPr id="15" name="直接箭头连接符 14"/>
          <p:cNvCxnSpPr/>
          <p:nvPr/>
        </p:nvCxnSpPr>
        <p:spPr>
          <a:xfrm>
            <a:off x="1785620" y="2613025"/>
            <a:ext cx="4619625" cy="1118870"/>
          </a:xfrm>
          <a:prstGeom prst="straightConnector1">
            <a:avLst/>
          </a:prstGeom>
          <a:ln w="28575">
            <a:solidFill>
              <a:schemeClr val="tx1">
                <a:lumMod val="85000"/>
                <a:lumOff val="15000"/>
              </a:schemeClr>
            </a:solidFill>
            <a:headEnd type="arrow"/>
            <a:tailEnd type="none"/>
          </a:ln>
        </p:spPr>
        <p:style>
          <a:lnRef idx="2">
            <a:schemeClr val="accent1"/>
          </a:lnRef>
          <a:fillRef idx="0">
            <a:srgbClr val="FFFFFF"/>
          </a:fillRef>
          <a:effectRef idx="0">
            <a:srgbClr val="FFFFFF"/>
          </a:effectRef>
          <a:fontRef idx="minor">
            <a:schemeClr val="tx1"/>
          </a:fontRef>
        </p:style>
      </p:cxnSp>
      <p:cxnSp>
        <p:nvCxnSpPr>
          <p:cNvPr id="16" name="直接箭头连接符 15"/>
          <p:cNvCxnSpPr>
            <a:endCxn id="12" idx="0"/>
          </p:cNvCxnSpPr>
          <p:nvPr/>
        </p:nvCxnSpPr>
        <p:spPr>
          <a:xfrm flipV="1">
            <a:off x="4269740" y="4330700"/>
            <a:ext cx="3849370" cy="805815"/>
          </a:xfrm>
          <a:prstGeom prst="straightConnector1">
            <a:avLst/>
          </a:prstGeom>
          <a:ln w="25400">
            <a:solidFill>
              <a:schemeClr val="tx1">
                <a:lumMod val="85000"/>
                <a:lumOff val="15000"/>
              </a:schemeClr>
            </a:solidFill>
            <a:headEnd type="arrow"/>
            <a:tailEnd type="none"/>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2615565" y="6313805"/>
            <a:ext cx="4214495" cy="306705"/>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建表和插入数据语句在</a:t>
            </a:r>
            <a:r>
              <a:rPr lang="en-US" altLang="zh-CN" sz="1400">
                <a:solidFill>
                  <a:schemeClr val="tx1">
                    <a:lumMod val="85000"/>
                    <a:lumOff val="15000"/>
                  </a:schemeClr>
                </a:solidFill>
                <a:latin typeface="+mn-ea"/>
                <a:cs typeface="+mn-ea"/>
              </a:rPr>
              <a:t>07_</a:t>
            </a:r>
            <a:r>
              <a:rPr lang="zh-CN" altLang="en-US" sz="1400">
                <a:solidFill>
                  <a:schemeClr val="tx1">
                    <a:lumMod val="85000"/>
                    <a:lumOff val="15000"/>
                  </a:schemeClr>
                </a:solidFill>
                <a:latin typeface="+mn-ea"/>
                <a:cs typeface="+mn-ea"/>
              </a:rPr>
              <a:t>数据库</a:t>
            </a:r>
            <a:r>
              <a:rPr lang="en-US" altLang="zh-CN" sz="1400">
                <a:solidFill>
                  <a:schemeClr val="tx1">
                    <a:lumMod val="85000"/>
                    <a:lumOff val="15000"/>
                  </a:schemeClr>
                </a:solidFill>
                <a:latin typeface="+mn-ea"/>
                <a:cs typeface="+mn-ea"/>
              </a:rPr>
              <a:t>DQL(</a:t>
            </a:r>
            <a:r>
              <a:rPr lang="zh-CN" altLang="en-US" sz="1400">
                <a:solidFill>
                  <a:schemeClr val="tx1">
                    <a:lumMod val="85000"/>
                    <a:lumOff val="15000"/>
                  </a:schemeClr>
                </a:solidFill>
                <a:latin typeface="+mn-ea"/>
                <a:cs typeface="+mn-ea"/>
              </a:rPr>
              <a:t>多表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脚本中</a:t>
            </a:r>
            <a:r>
              <a:rPr lang="en-US" altLang="zh-CN" sz="1400">
                <a:solidFill>
                  <a:schemeClr val="tx1">
                    <a:lumMod val="85000"/>
                    <a:lumOff val="15000"/>
                  </a:schemeClr>
                </a:solidFill>
                <a:latin typeface="+mn-ea"/>
                <a:cs typeface="+mn-ea"/>
              </a:rPr>
              <a:t>!</a:t>
            </a:r>
            <a:endParaRPr lang="en-US" altLang="zh-CN" sz="1400">
              <a:solidFill>
                <a:schemeClr val="tx1">
                  <a:lumMod val="85000"/>
                  <a:lumOff val="15000"/>
                </a:schemeClr>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4059106" y="1452287"/>
            <a:ext cx="3831143" cy="3831143"/>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8" name="文本框 7"/>
          <p:cNvSpPr txBox="1"/>
          <p:nvPr/>
        </p:nvSpPr>
        <p:spPr>
          <a:xfrm>
            <a:off x="906892" y="1448840"/>
            <a:ext cx="7839138" cy="307777"/>
          </a:xfrm>
          <a:prstGeom prst="rect">
            <a:avLst/>
          </a:prstGeom>
          <a:noFill/>
        </p:spPr>
        <p:txBody>
          <a:bodyPr wrap="square" rtlCol="0">
            <a:spAutoFit/>
          </a:bodyPr>
          <a:lstStyle/>
          <a:p>
            <a:r>
              <a:rPr lang="zh-CN" altLang="en-US" sz="1400" dirty="0">
                <a:solidFill>
                  <a:schemeClr val="accent6">
                    <a:lumMod val="50000"/>
                  </a:schemeClr>
                </a:solidFill>
                <a:latin typeface="+mn-ea"/>
                <a:cs typeface="Open Sans" panose="020B0606030504020204" pitchFamily="34" charset="0"/>
              </a:rPr>
              <a:t>单表查询</a:t>
            </a:r>
            <a:endParaRPr lang="en-US" altLang="zh-CN" sz="1400" dirty="0">
              <a:solidFill>
                <a:schemeClr val="tx1">
                  <a:lumMod val="85000"/>
                  <a:lumOff val="15000"/>
                </a:schemeClr>
              </a:solidFill>
              <a:latin typeface="+mn-ea"/>
              <a:cs typeface="Open Sans" panose="020B0606030504020204" pitchFamily="34" charset="0"/>
            </a:endParaRPr>
          </a:p>
        </p:txBody>
      </p:sp>
      <p:sp>
        <p:nvSpPr>
          <p:cNvPr id="10" name="文本框 9"/>
          <p:cNvSpPr txBox="1"/>
          <p:nvPr/>
        </p:nvSpPr>
        <p:spPr>
          <a:xfrm>
            <a:off x="702256" y="99907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latin typeface="+mn-ea"/>
                <a:cs typeface="+mn-ea"/>
              </a:rPr>
              <a:t>数据查询语句（</a:t>
            </a:r>
            <a:r>
              <a:rPr lang="en-US" altLang="zh-CN" sz="1500" b="1" dirty="0">
                <a:latin typeface="+mn-ea"/>
                <a:cs typeface="+mn-ea"/>
              </a:rPr>
              <a:t>DQL</a:t>
            </a:r>
            <a:r>
              <a:rPr lang="zh-CN" altLang="en-US" sz="1500" b="1" dirty="0">
                <a:latin typeface="+mn-ea"/>
                <a:cs typeface="+mn-ea"/>
              </a:rPr>
              <a:t>）语法分类</a:t>
            </a:r>
            <a:endParaRPr lang="zh-CN" altLang="en-US" sz="1500" b="1" dirty="0">
              <a:latin typeface="+mn-ea"/>
              <a:cs typeface="+mn-ea"/>
            </a:endParaRPr>
          </a:p>
        </p:txBody>
      </p:sp>
      <p:sp>
        <p:nvSpPr>
          <p:cNvPr id="4" name="文本框 3"/>
          <p:cNvSpPr txBox="1"/>
          <p:nvPr/>
        </p:nvSpPr>
        <p:spPr>
          <a:xfrm>
            <a:off x="906892" y="3519734"/>
            <a:ext cx="7839138" cy="307777"/>
          </a:xfrm>
          <a:prstGeom prst="rect">
            <a:avLst/>
          </a:prstGeom>
          <a:noFill/>
        </p:spPr>
        <p:txBody>
          <a:bodyPr wrap="square" rtlCol="0">
            <a:spAutoFit/>
          </a:bodyPr>
          <a:lstStyle/>
          <a:p>
            <a:r>
              <a:rPr lang="zh-CN" altLang="en-US" sz="1400" dirty="0">
                <a:solidFill>
                  <a:schemeClr val="accent6">
                    <a:lumMod val="50000"/>
                  </a:schemeClr>
                </a:solidFill>
                <a:latin typeface="+mn-ea"/>
                <a:cs typeface="Open Sans" panose="020B0606030504020204" pitchFamily="34" charset="0"/>
              </a:rPr>
              <a:t>多表查询</a:t>
            </a:r>
            <a:endParaRPr lang="en-US" altLang="zh-CN" sz="1400" dirty="0">
              <a:solidFill>
                <a:schemeClr val="tx1">
                  <a:lumMod val="85000"/>
                  <a:lumOff val="15000"/>
                </a:schemeClr>
              </a:solidFill>
              <a:latin typeface="+mn-ea"/>
              <a:cs typeface="Open Sans" panose="020B0606030504020204" pitchFamily="34" charset="0"/>
            </a:endParaRPr>
          </a:p>
        </p:txBody>
      </p:sp>
      <p:sp>
        <p:nvSpPr>
          <p:cNvPr id="25" name="任意多边形: 形状 24"/>
          <p:cNvSpPr/>
          <p:nvPr/>
        </p:nvSpPr>
        <p:spPr>
          <a:xfrm>
            <a:off x="1734165" y="1961526"/>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29" name="任意多边形: 形状 28"/>
          <p:cNvSpPr/>
          <p:nvPr/>
        </p:nvSpPr>
        <p:spPr>
          <a:xfrm>
            <a:off x="2147685" y="1961526"/>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32" name="任意多边形: 形状 31"/>
          <p:cNvSpPr/>
          <p:nvPr/>
        </p:nvSpPr>
        <p:spPr>
          <a:xfrm>
            <a:off x="2561205" y="1961526"/>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35" name="任意多边形: 形状 34"/>
          <p:cNvSpPr/>
          <p:nvPr/>
        </p:nvSpPr>
        <p:spPr>
          <a:xfrm>
            <a:off x="1734165" y="22878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39" name="任意多边形: 形状 38"/>
          <p:cNvSpPr/>
          <p:nvPr/>
        </p:nvSpPr>
        <p:spPr>
          <a:xfrm>
            <a:off x="2147685" y="22878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42" name="任意多边形: 形状 41"/>
          <p:cNvSpPr/>
          <p:nvPr/>
        </p:nvSpPr>
        <p:spPr>
          <a:xfrm>
            <a:off x="2561205" y="22878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45" name="任意多边形: 形状 44"/>
          <p:cNvSpPr/>
          <p:nvPr/>
        </p:nvSpPr>
        <p:spPr>
          <a:xfrm>
            <a:off x="1734165" y="26141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48" name="任意多边形: 形状 47"/>
          <p:cNvSpPr/>
          <p:nvPr/>
        </p:nvSpPr>
        <p:spPr>
          <a:xfrm>
            <a:off x="2147685" y="26141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51" name="任意多边形: 形状 50"/>
          <p:cNvSpPr/>
          <p:nvPr/>
        </p:nvSpPr>
        <p:spPr>
          <a:xfrm>
            <a:off x="2561205" y="26141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54" name="任意多边形: 形状 53"/>
          <p:cNvSpPr/>
          <p:nvPr/>
        </p:nvSpPr>
        <p:spPr>
          <a:xfrm>
            <a:off x="1734165" y="29404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57" name="任意多边形: 形状 56"/>
          <p:cNvSpPr/>
          <p:nvPr/>
        </p:nvSpPr>
        <p:spPr>
          <a:xfrm>
            <a:off x="2147685" y="29404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60" name="任意多边形: 形状 59"/>
          <p:cNvSpPr/>
          <p:nvPr/>
        </p:nvSpPr>
        <p:spPr>
          <a:xfrm>
            <a:off x="2561205" y="29404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cxnSp>
        <p:nvCxnSpPr>
          <p:cNvPr id="62" name="直接箭头连接符 61"/>
          <p:cNvCxnSpPr/>
          <p:nvPr/>
        </p:nvCxnSpPr>
        <p:spPr>
          <a:xfrm>
            <a:off x="3135314" y="2614142"/>
            <a:ext cx="7865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3" name="矩形: 圆角 62"/>
          <p:cNvSpPr/>
          <p:nvPr/>
        </p:nvSpPr>
        <p:spPr>
          <a:xfrm>
            <a:off x="4082483" y="2450988"/>
            <a:ext cx="1210245" cy="30775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latin typeface="+mn-ea"/>
              </a:rPr>
              <a:t>查询语法</a:t>
            </a:r>
            <a:endParaRPr lang="zh-CN" altLang="en-US" sz="1400" dirty="0">
              <a:latin typeface="+mn-ea"/>
            </a:endParaRPr>
          </a:p>
        </p:txBody>
      </p:sp>
      <p:sp>
        <p:nvSpPr>
          <p:cNvPr id="64" name="任意多边形: 形状 63"/>
          <p:cNvSpPr/>
          <p:nvPr/>
        </p:nvSpPr>
        <p:spPr>
          <a:xfrm>
            <a:off x="6606910" y="21221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65" name="任意多边形: 形状 64"/>
          <p:cNvSpPr/>
          <p:nvPr/>
        </p:nvSpPr>
        <p:spPr>
          <a:xfrm>
            <a:off x="7020430" y="21221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67" name="任意多边形: 形状 66"/>
          <p:cNvSpPr/>
          <p:nvPr/>
        </p:nvSpPr>
        <p:spPr>
          <a:xfrm>
            <a:off x="6606910" y="24484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68" name="任意多边形: 形状 67"/>
          <p:cNvSpPr/>
          <p:nvPr/>
        </p:nvSpPr>
        <p:spPr>
          <a:xfrm>
            <a:off x="7020430" y="24484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70" name="任意多边形: 形状 69"/>
          <p:cNvSpPr/>
          <p:nvPr/>
        </p:nvSpPr>
        <p:spPr>
          <a:xfrm>
            <a:off x="6606910" y="27747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71" name="任意多边形: 形状 70"/>
          <p:cNvSpPr/>
          <p:nvPr/>
        </p:nvSpPr>
        <p:spPr>
          <a:xfrm>
            <a:off x="7020430" y="27747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cxnSp>
        <p:nvCxnSpPr>
          <p:cNvPr id="88" name="直接箭头连接符 87"/>
          <p:cNvCxnSpPr/>
          <p:nvPr/>
        </p:nvCxnSpPr>
        <p:spPr>
          <a:xfrm>
            <a:off x="5499972" y="2614142"/>
            <a:ext cx="7865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9" name="文本框 88"/>
          <p:cNvSpPr txBox="1"/>
          <p:nvPr/>
        </p:nvSpPr>
        <p:spPr>
          <a:xfrm>
            <a:off x="1867773" y="3266758"/>
            <a:ext cx="1033800" cy="261610"/>
          </a:xfrm>
          <a:prstGeom prst="rect">
            <a:avLst/>
          </a:prstGeom>
          <a:noFill/>
        </p:spPr>
        <p:txBody>
          <a:bodyPr wrap="square" rtlCol="0">
            <a:spAutoFit/>
          </a:bodyPr>
          <a:lstStyle/>
          <a:p>
            <a:r>
              <a:rPr lang="zh-CN" altLang="en-US" sz="1100" dirty="0"/>
              <a:t>单张真实表</a:t>
            </a:r>
            <a:endParaRPr lang="zh-CN" altLang="en-US" sz="1100" dirty="0"/>
          </a:p>
        </p:txBody>
      </p:sp>
      <p:sp>
        <p:nvSpPr>
          <p:cNvPr id="90" name="文本框 89"/>
          <p:cNvSpPr txBox="1"/>
          <p:nvPr/>
        </p:nvSpPr>
        <p:spPr>
          <a:xfrm>
            <a:off x="6710290" y="3262441"/>
            <a:ext cx="620280" cy="261610"/>
          </a:xfrm>
          <a:prstGeom prst="rect">
            <a:avLst/>
          </a:prstGeom>
          <a:noFill/>
        </p:spPr>
        <p:txBody>
          <a:bodyPr wrap="square" rtlCol="0">
            <a:spAutoFit/>
          </a:bodyPr>
          <a:lstStyle/>
          <a:p>
            <a:r>
              <a:rPr lang="zh-CN" altLang="en-US" sz="1100" dirty="0"/>
              <a:t>虚拟表</a:t>
            </a:r>
            <a:endParaRPr lang="zh-CN" altLang="en-US" sz="1100" dirty="0"/>
          </a:p>
        </p:txBody>
      </p:sp>
      <p:sp>
        <p:nvSpPr>
          <p:cNvPr id="91" name="文本框 90"/>
          <p:cNvSpPr txBox="1"/>
          <p:nvPr/>
        </p:nvSpPr>
        <p:spPr>
          <a:xfrm>
            <a:off x="8057023" y="1828942"/>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select</a:t>
            </a:r>
            <a:r>
              <a:rPr lang="zh-CN" altLang="en-US" sz="1100" dirty="0"/>
              <a:t>语法</a:t>
            </a:r>
            <a:endParaRPr lang="zh-CN" altLang="en-US" sz="1100" dirty="0"/>
          </a:p>
        </p:txBody>
      </p:sp>
      <p:sp>
        <p:nvSpPr>
          <p:cNvPr id="92" name="文本框 91"/>
          <p:cNvSpPr txBox="1"/>
          <p:nvPr/>
        </p:nvSpPr>
        <p:spPr>
          <a:xfrm>
            <a:off x="8057023" y="2136719"/>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where</a:t>
            </a:r>
            <a:r>
              <a:rPr lang="zh-CN" altLang="en-US" sz="1100" dirty="0"/>
              <a:t>条件</a:t>
            </a:r>
            <a:endParaRPr lang="zh-CN" altLang="en-US" sz="1100" dirty="0"/>
          </a:p>
        </p:txBody>
      </p:sp>
      <p:sp>
        <p:nvSpPr>
          <p:cNvPr id="93" name="文本框 92"/>
          <p:cNvSpPr txBox="1"/>
          <p:nvPr/>
        </p:nvSpPr>
        <p:spPr>
          <a:xfrm>
            <a:off x="8057023" y="2447357"/>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运算符号</a:t>
            </a:r>
            <a:endParaRPr lang="zh-CN" altLang="en-US" sz="1100" dirty="0"/>
          </a:p>
        </p:txBody>
      </p:sp>
      <p:sp>
        <p:nvSpPr>
          <p:cNvPr id="94" name="文本框 93"/>
          <p:cNvSpPr txBox="1"/>
          <p:nvPr/>
        </p:nvSpPr>
        <p:spPr>
          <a:xfrm>
            <a:off x="8057023" y="2757995"/>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单行多行函数</a:t>
            </a:r>
            <a:endParaRPr lang="zh-CN" altLang="en-US" sz="1100" dirty="0"/>
          </a:p>
        </p:txBody>
      </p:sp>
      <p:sp>
        <p:nvSpPr>
          <p:cNvPr id="95" name="文本框 94"/>
          <p:cNvSpPr txBox="1"/>
          <p:nvPr/>
        </p:nvSpPr>
        <p:spPr>
          <a:xfrm>
            <a:off x="8057023" y="3102982"/>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分组和排序等等</a:t>
            </a:r>
            <a:r>
              <a:rPr lang="en-US" altLang="zh-CN" sz="1100" dirty="0"/>
              <a:t>…</a:t>
            </a:r>
            <a:endParaRPr lang="zh-CN" altLang="en-US" sz="1100" dirty="0"/>
          </a:p>
        </p:txBody>
      </p:sp>
      <p:cxnSp>
        <p:nvCxnSpPr>
          <p:cNvPr id="108" name="直接箭头连接符 107"/>
          <p:cNvCxnSpPr/>
          <p:nvPr/>
        </p:nvCxnSpPr>
        <p:spPr>
          <a:xfrm>
            <a:off x="3056655" y="4359409"/>
            <a:ext cx="663626" cy="4394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矩形: 圆角 108"/>
          <p:cNvSpPr/>
          <p:nvPr/>
        </p:nvSpPr>
        <p:spPr>
          <a:xfrm>
            <a:off x="3801610" y="4814454"/>
            <a:ext cx="992947" cy="32630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400" dirty="0">
                <a:solidFill>
                  <a:schemeClr val="accent5">
                    <a:lumMod val="75000"/>
                  </a:schemeClr>
                </a:solidFill>
                <a:latin typeface="+mn-ea"/>
              </a:rPr>
              <a:t>合并语法</a:t>
            </a:r>
            <a:endParaRPr lang="zh-CN" altLang="en-US" sz="1400" dirty="0">
              <a:solidFill>
                <a:schemeClr val="accent5">
                  <a:lumMod val="75000"/>
                </a:schemeClr>
              </a:solidFill>
              <a:latin typeface="+mn-ea"/>
            </a:endParaRPr>
          </a:p>
        </p:txBody>
      </p:sp>
      <p:sp>
        <p:nvSpPr>
          <p:cNvPr id="110" name="任意多边形: 形状 109"/>
          <p:cNvSpPr/>
          <p:nvPr/>
        </p:nvSpPr>
        <p:spPr>
          <a:xfrm>
            <a:off x="8534041" y="4506069"/>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1" name="任意多边形: 形状 110"/>
          <p:cNvSpPr/>
          <p:nvPr/>
        </p:nvSpPr>
        <p:spPr>
          <a:xfrm>
            <a:off x="8947561" y="4506069"/>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2" name="任意多边形: 形状 111"/>
          <p:cNvSpPr/>
          <p:nvPr/>
        </p:nvSpPr>
        <p:spPr>
          <a:xfrm>
            <a:off x="8534041" y="4832377"/>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3" name="任意多边形: 形状 112"/>
          <p:cNvSpPr/>
          <p:nvPr/>
        </p:nvSpPr>
        <p:spPr>
          <a:xfrm>
            <a:off x="8947561" y="4832377"/>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4" name="任意多边形: 形状 113"/>
          <p:cNvSpPr/>
          <p:nvPr/>
        </p:nvSpPr>
        <p:spPr>
          <a:xfrm>
            <a:off x="8534041" y="5158685"/>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5" name="任意多边形: 形状 114"/>
          <p:cNvSpPr/>
          <p:nvPr/>
        </p:nvSpPr>
        <p:spPr>
          <a:xfrm>
            <a:off x="8947561" y="5158685"/>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cxnSp>
        <p:nvCxnSpPr>
          <p:cNvPr id="116" name="直接箭头连接符 115"/>
          <p:cNvCxnSpPr/>
          <p:nvPr/>
        </p:nvCxnSpPr>
        <p:spPr>
          <a:xfrm>
            <a:off x="4838600" y="4991537"/>
            <a:ext cx="505307" cy="29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7" name="文本框 116"/>
          <p:cNvSpPr txBox="1"/>
          <p:nvPr/>
        </p:nvSpPr>
        <p:spPr>
          <a:xfrm>
            <a:off x="1940925" y="6035867"/>
            <a:ext cx="1033800" cy="261610"/>
          </a:xfrm>
          <a:prstGeom prst="rect">
            <a:avLst/>
          </a:prstGeom>
          <a:noFill/>
        </p:spPr>
        <p:txBody>
          <a:bodyPr wrap="square" rtlCol="0">
            <a:spAutoFit/>
          </a:bodyPr>
          <a:lstStyle/>
          <a:p>
            <a:r>
              <a:rPr lang="zh-CN" altLang="en-US" sz="1100" dirty="0"/>
              <a:t>多张真实表</a:t>
            </a:r>
            <a:endParaRPr lang="zh-CN" altLang="en-US" sz="1100" dirty="0"/>
          </a:p>
        </p:txBody>
      </p:sp>
      <p:sp>
        <p:nvSpPr>
          <p:cNvPr id="118" name="文本框 117"/>
          <p:cNvSpPr txBox="1"/>
          <p:nvPr/>
        </p:nvSpPr>
        <p:spPr>
          <a:xfrm>
            <a:off x="5528905" y="6035867"/>
            <a:ext cx="1026321" cy="261610"/>
          </a:xfrm>
          <a:prstGeom prst="rect">
            <a:avLst/>
          </a:prstGeom>
          <a:noFill/>
        </p:spPr>
        <p:txBody>
          <a:bodyPr wrap="square" rtlCol="0">
            <a:spAutoFit/>
          </a:bodyPr>
          <a:lstStyle/>
          <a:p>
            <a:r>
              <a:rPr lang="zh-CN" altLang="en-US" sz="1100" dirty="0"/>
              <a:t>中间虚拟表</a:t>
            </a:r>
            <a:endParaRPr lang="zh-CN" altLang="en-US" sz="1100" dirty="0"/>
          </a:p>
        </p:txBody>
      </p:sp>
      <p:cxnSp>
        <p:nvCxnSpPr>
          <p:cNvPr id="122" name="直接箭头连接符 121"/>
          <p:cNvCxnSpPr/>
          <p:nvPr/>
        </p:nvCxnSpPr>
        <p:spPr>
          <a:xfrm flipV="1">
            <a:off x="3061624" y="5157700"/>
            <a:ext cx="658657" cy="3339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任意多边形: 形状 125"/>
          <p:cNvSpPr/>
          <p:nvPr/>
        </p:nvSpPr>
        <p:spPr>
          <a:xfrm>
            <a:off x="1734165" y="392666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29" name="任意多边形: 形状 128"/>
          <p:cNvSpPr/>
          <p:nvPr/>
        </p:nvSpPr>
        <p:spPr>
          <a:xfrm>
            <a:off x="2147685" y="392666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2" name="任意多边形: 形状 131"/>
          <p:cNvSpPr/>
          <p:nvPr/>
        </p:nvSpPr>
        <p:spPr>
          <a:xfrm>
            <a:off x="2561205" y="392666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5" name="任意多边形: 形状 134"/>
          <p:cNvSpPr/>
          <p:nvPr/>
        </p:nvSpPr>
        <p:spPr>
          <a:xfrm>
            <a:off x="1734165" y="421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8" name="任意多边形: 形状 137"/>
          <p:cNvSpPr/>
          <p:nvPr/>
        </p:nvSpPr>
        <p:spPr>
          <a:xfrm>
            <a:off x="2147685" y="421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1" name="任意多边形: 形状 140"/>
          <p:cNvSpPr/>
          <p:nvPr/>
        </p:nvSpPr>
        <p:spPr>
          <a:xfrm>
            <a:off x="2561205" y="421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4" name="任意多边形: 形状 143"/>
          <p:cNvSpPr/>
          <p:nvPr/>
        </p:nvSpPr>
        <p:spPr>
          <a:xfrm>
            <a:off x="1734165" y="450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7" name="任意多边形: 形状 146"/>
          <p:cNvSpPr/>
          <p:nvPr/>
        </p:nvSpPr>
        <p:spPr>
          <a:xfrm>
            <a:off x="2147685" y="450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0" name="任意多边形: 形状 149"/>
          <p:cNvSpPr/>
          <p:nvPr/>
        </p:nvSpPr>
        <p:spPr>
          <a:xfrm>
            <a:off x="2561205" y="450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3" name="任意多边形: 形状 152"/>
          <p:cNvSpPr/>
          <p:nvPr/>
        </p:nvSpPr>
        <p:spPr>
          <a:xfrm>
            <a:off x="1738669" y="511207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6" name="任意多边形: 形状 155"/>
          <p:cNvSpPr/>
          <p:nvPr/>
        </p:nvSpPr>
        <p:spPr>
          <a:xfrm>
            <a:off x="2152189" y="511207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9" name="任意多边形: 形状 158"/>
          <p:cNvSpPr/>
          <p:nvPr/>
        </p:nvSpPr>
        <p:spPr>
          <a:xfrm>
            <a:off x="2565709" y="511207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2" name="任意多边形: 形状 161"/>
          <p:cNvSpPr/>
          <p:nvPr/>
        </p:nvSpPr>
        <p:spPr>
          <a:xfrm>
            <a:off x="1738669" y="540056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5" name="任意多边形: 形状 164"/>
          <p:cNvSpPr/>
          <p:nvPr/>
        </p:nvSpPr>
        <p:spPr>
          <a:xfrm>
            <a:off x="2152189" y="540056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8" name="任意多边形: 形状 167"/>
          <p:cNvSpPr/>
          <p:nvPr/>
        </p:nvSpPr>
        <p:spPr>
          <a:xfrm>
            <a:off x="2565709" y="540056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1" name="任意多边形: 形状 170"/>
          <p:cNvSpPr/>
          <p:nvPr/>
        </p:nvSpPr>
        <p:spPr>
          <a:xfrm>
            <a:off x="1738669" y="568906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4" name="任意多边形: 形状 173"/>
          <p:cNvSpPr/>
          <p:nvPr/>
        </p:nvSpPr>
        <p:spPr>
          <a:xfrm>
            <a:off x="2152189" y="568906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7" name="任意多边形: 形状 176"/>
          <p:cNvSpPr/>
          <p:nvPr/>
        </p:nvSpPr>
        <p:spPr>
          <a:xfrm>
            <a:off x="2565709" y="568906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82" name="任意多边形: 形状 181"/>
          <p:cNvSpPr/>
          <p:nvPr/>
        </p:nvSpPr>
        <p:spPr>
          <a:xfrm>
            <a:off x="5445555"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85" name="任意多边形: 形状 184"/>
          <p:cNvSpPr/>
          <p:nvPr/>
        </p:nvSpPr>
        <p:spPr>
          <a:xfrm>
            <a:off x="5629284"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88" name="任意多边形: 形状 187"/>
          <p:cNvSpPr/>
          <p:nvPr/>
        </p:nvSpPr>
        <p:spPr>
          <a:xfrm>
            <a:off x="5813013"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91" name="任意多边形: 形状 190"/>
          <p:cNvSpPr/>
          <p:nvPr/>
        </p:nvSpPr>
        <p:spPr>
          <a:xfrm>
            <a:off x="5996743"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94" name="任意多边形: 形状 193"/>
          <p:cNvSpPr/>
          <p:nvPr/>
        </p:nvSpPr>
        <p:spPr>
          <a:xfrm>
            <a:off x="6180472"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97" name="任意多边形: 形状 196"/>
          <p:cNvSpPr/>
          <p:nvPr/>
        </p:nvSpPr>
        <p:spPr>
          <a:xfrm>
            <a:off x="6364201"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0" name="任意多边形: 形状 199"/>
          <p:cNvSpPr/>
          <p:nvPr/>
        </p:nvSpPr>
        <p:spPr>
          <a:xfrm>
            <a:off x="5445555"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3" name="任意多边形: 形状 202"/>
          <p:cNvSpPr/>
          <p:nvPr/>
        </p:nvSpPr>
        <p:spPr>
          <a:xfrm>
            <a:off x="5629284"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6" name="任意多边形: 形状 205"/>
          <p:cNvSpPr/>
          <p:nvPr/>
        </p:nvSpPr>
        <p:spPr>
          <a:xfrm>
            <a:off x="5813013"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9" name="任意多边形: 形状 208"/>
          <p:cNvSpPr/>
          <p:nvPr/>
        </p:nvSpPr>
        <p:spPr>
          <a:xfrm>
            <a:off x="5996743"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12" name="任意多边形: 形状 211"/>
          <p:cNvSpPr/>
          <p:nvPr/>
        </p:nvSpPr>
        <p:spPr>
          <a:xfrm>
            <a:off x="6180472"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15" name="任意多边形: 形状 214"/>
          <p:cNvSpPr/>
          <p:nvPr/>
        </p:nvSpPr>
        <p:spPr>
          <a:xfrm>
            <a:off x="6364201"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18" name="任意多边形: 形状 217"/>
          <p:cNvSpPr/>
          <p:nvPr/>
        </p:nvSpPr>
        <p:spPr>
          <a:xfrm>
            <a:off x="5445555"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21" name="任意多边形: 形状 220"/>
          <p:cNvSpPr/>
          <p:nvPr/>
        </p:nvSpPr>
        <p:spPr>
          <a:xfrm>
            <a:off x="5629284"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24" name="任意多边形: 形状 223"/>
          <p:cNvSpPr/>
          <p:nvPr/>
        </p:nvSpPr>
        <p:spPr>
          <a:xfrm>
            <a:off x="5813013"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27" name="任意多边形: 形状 226"/>
          <p:cNvSpPr/>
          <p:nvPr/>
        </p:nvSpPr>
        <p:spPr>
          <a:xfrm>
            <a:off x="5996743"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30" name="任意多边形: 形状 229"/>
          <p:cNvSpPr/>
          <p:nvPr/>
        </p:nvSpPr>
        <p:spPr>
          <a:xfrm>
            <a:off x="6180472"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33" name="任意多边形: 形状 232"/>
          <p:cNvSpPr/>
          <p:nvPr/>
        </p:nvSpPr>
        <p:spPr>
          <a:xfrm>
            <a:off x="6364201"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34" name="矩形: 圆角 233"/>
          <p:cNvSpPr/>
          <p:nvPr/>
        </p:nvSpPr>
        <p:spPr>
          <a:xfrm>
            <a:off x="7038826" y="4839733"/>
            <a:ext cx="953533" cy="30085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latin typeface="+mn-ea"/>
              </a:rPr>
              <a:t>查询语句</a:t>
            </a:r>
            <a:endParaRPr lang="zh-CN" altLang="en-US" sz="1400" dirty="0">
              <a:latin typeface="+mn-ea"/>
            </a:endParaRPr>
          </a:p>
        </p:txBody>
      </p:sp>
      <p:cxnSp>
        <p:nvCxnSpPr>
          <p:cNvPr id="235" name="直接箭头连接符 234"/>
          <p:cNvCxnSpPr/>
          <p:nvPr/>
        </p:nvCxnSpPr>
        <p:spPr>
          <a:xfrm>
            <a:off x="8076260" y="4987977"/>
            <a:ext cx="358819" cy="4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直接箭头连接符 236"/>
          <p:cNvCxnSpPr/>
          <p:nvPr/>
        </p:nvCxnSpPr>
        <p:spPr>
          <a:xfrm>
            <a:off x="6588726" y="4993347"/>
            <a:ext cx="358819" cy="4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8" name="文本框 237"/>
          <p:cNvSpPr txBox="1"/>
          <p:nvPr/>
        </p:nvSpPr>
        <p:spPr>
          <a:xfrm>
            <a:off x="8637421" y="6035867"/>
            <a:ext cx="620280" cy="261610"/>
          </a:xfrm>
          <a:prstGeom prst="rect">
            <a:avLst/>
          </a:prstGeom>
          <a:noFill/>
        </p:spPr>
        <p:txBody>
          <a:bodyPr wrap="square" rtlCol="0">
            <a:spAutoFit/>
          </a:bodyPr>
          <a:lstStyle/>
          <a:p>
            <a:r>
              <a:rPr lang="zh-CN" altLang="en-US" sz="1100" dirty="0"/>
              <a:t>虚拟表</a:t>
            </a:r>
            <a:endParaRPr lang="zh-CN" altLang="en-US" sz="1100" dirty="0"/>
          </a:p>
        </p:txBody>
      </p:sp>
      <p:sp>
        <p:nvSpPr>
          <p:cNvPr id="239" name="文本框 238"/>
          <p:cNvSpPr txBox="1"/>
          <p:nvPr/>
        </p:nvSpPr>
        <p:spPr>
          <a:xfrm>
            <a:off x="9841580" y="4016624"/>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select</a:t>
            </a:r>
            <a:r>
              <a:rPr lang="zh-CN" altLang="en-US" sz="1100" dirty="0"/>
              <a:t>语法</a:t>
            </a:r>
            <a:endParaRPr lang="zh-CN" altLang="en-US" sz="1100" dirty="0"/>
          </a:p>
        </p:txBody>
      </p:sp>
      <p:sp>
        <p:nvSpPr>
          <p:cNvPr id="240" name="文本框 239"/>
          <p:cNvSpPr txBox="1"/>
          <p:nvPr/>
        </p:nvSpPr>
        <p:spPr>
          <a:xfrm>
            <a:off x="9841580" y="4324401"/>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where</a:t>
            </a:r>
            <a:r>
              <a:rPr lang="zh-CN" altLang="en-US" sz="1100" dirty="0"/>
              <a:t>条件</a:t>
            </a:r>
            <a:endParaRPr lang="zh-CN" altLang="en-US" sz="1100" dirty="0"/>
          </a:p>
        </p:txBody>
      </p:sp>
      <p:sp>
        <p:nvSpPr>
          <p:cNvPr id="241" name="文本框 240"/>
          <p:cNvSpPr txBox="1"/>
          <p:nvPr/>
        </p:nvSpPr>
        <p:spPr>
          <a:xfrm>
            <a:off x="9841580" y="4635039"/>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运算符号</a:t>
            </a:r>
            <a:endParaRPr lang="zh-CN" altLang="en-US" sz="1100" dirty="0"/>
          </a:p>
        </p:txBody>
      </p:sp>
      <p:sp>
        <p:nvSpPr>
          <p:cNvPr id="242" name="文本框 241"/>
          <p:cNvSpPr txBox="1"/>
          <p:nvPr/>
        </p:nvSpPr>
        <p:spPr>
          <a:xfrm>
            <a:off x="9841580" y="4945677"/>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单行多行函数</a:t>
            </a:r>
            <a:endParaRPr lang="zh-CN" altLang="en-US" sz="1100" dirty="0"/>
          </a:p>
        </p:txBody>
      </p:sp>
      <p:sp>
        <p:nvSpPr>
          <p:cNvPr id="243" name="文本框 242"/>
          <p:cNvSpPr txBox="1"/>
          <p:nvPr/>
        </p:nvSpPr>
        <p:spPr>
          <a:xfrm>
            <a:off x="9841580" y="5290664"/>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分组和排序等等</a:t>
            </a:r>
            <a:r>
              <a:rPr lang="en-US" altLang="zh-CN" sz="1100" dirty="0"/>
              <a:t>…</a:t>
            </a:r>
            <a:endParaRPr lang="zh-CN" altLang="en-US" sz="1100" dirty="0"/>
          </a:p>
        </p:txBody>
      </p:sp>
      <p:sp>
        <p:nvSpPr>
          <p:cNvPr id="244" name="文本框 243"/>
          <p:cNvSpPr txBox="1"/>
          <p:nvPr/>
        </p:nvSpPr>
        <p:spPr>
          <a:xfrm>
            <a:off x="9841580" y="5635651"/>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solidFill>
                  <a:srgbClr val="FF0000"/>
                </a:solidFill>
              </a:rPr>
              <a:t>多表数据合并语法</a:t>
            </a:r>
            <a:endParaRPr lang="zh-CN" altLang="en-US" sz="1100" dirty="0">
              <a:solidFill>
                <a:srgbClr val="FF0000"/>
              </a:solidFill>
            </a:endParaRPr>
          </a:p>
        </p:txBody>
      </p:sp>
      <p:sp>
        <p:nvSpPr>
          <p:cNvPr id="3" name="圆角矩形 2"/>
          <p:cNvSpPr/>
          <p:nvPr/>
        </p:nvSpPr>
        <p:spPr>
          <a:xfrm>
            <a:off x="1530350" y="3696335"/>
            <a:ext cx="5179695" cy="2684780"/>
          </a:xfrm>
          <a:prstGeom prst="roundRect">
            <a:avLst/>
          </a:prstGeom>
          <a:ln>
            <a:solidFill>
              <a:srgbClr val="FF0000"/>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 name="文本框 6"/>
          <p:cNvSpPr txBox="1"/>
          <p:nvPr/>
        </p:nvSpPr>
        <p:spPr>
          <a:xfrm>
            <a:off x="3720465" y="6424295"/>
            <a:ext cx="1461770" cy="260350"/>
          </a:xfrm>
          <a:prstGeom prst="rect">
            <a:avLst/>
          </a:prstGeom>
          <a:noFill/>
        </p:spPr>
        <p:txBody>
          <a:bodyPr wrap="square" rtlCol="0">
            <a:spAutoFit/>
          </a:bodyPr>
          <a:p>
            <a:r>
              <a:rPr lang="zh-CN" altLang="en-US" sz="1100" dirty="0"/>
              <a:t>多表合并结果集语法</a:t>
            </a:r>
            <a:endParaRPr lang="zh-CN" altLang="en-US" sz="1100" dirty="0"/>
          </a:p>
        </p:txBody>
      </p:sp>
      <p:sp>
        <p:nvSpPr>
          <p:cNvPr id="5" name="标题 4"/>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查询语法和合并语法</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arn(inVertical)">
                                      <p:cBhvr>
                                        <p:cTn id="25" dur="500"/>
                                        <p:tgtEl>
                                          <p:spTgt spid="2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arn(inVertical)">
                                      <p:cBhvr>
                                        <p:cTn id="28" dur="500"/>
                                        <p:tgtEl>
                                          <p:spTgt spid="3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arn(inVertical)">
                                      <p:cBhvr>
                                        <p:cTn id="31" dur="500"/>
                                        <p:tgtEl>
                                          <p:spTgt spid="3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arn(inVertical)">
                                      <p:cBhvr>
                                        <p:cTn id="34" dur="500"/>
                                        <p:tgtEl>
                                          <p:spTgt spid="3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arn(inVertical)">
                                      <p:cBhvr>
                                        <p:cTn id="37" dur="500"/>
                                        <p:tgtEl>
                                          <p:spTgt spid="4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barn(inVertical)">
                                      <p:cBhvr>
                                        <p:cTn id="40" dur="500"/>
                                        <p:tgtEl>
                                          <p:spTgt spid="4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arn(inVertical)">
                                      <p:cBhvr>
                                        <p:cTn id="43" dur="500"/>
                                        <p:tgtEl>
                                          <p:spTgt spid="4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barn(inVertical)">
                                      <p:cBhvr>
                                        <p:cTn id="46" dur="500"/>
                                        <p:tgtEl>
                                          <p:spTgt spid="51"/>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arn(inVertical)">
                                      <p:cBhvr>
                                        <p:cTn id="49" dur="500"/>
                                        <p:tgtEl>
                                          <p:spTgt spid="5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arn(inVertical)">
                                      <p:cBhvr>
                                        <p:cTn id="52" dur="500"/>
                                        <p:tgtEl>
                                          <p:spTgt spid="57"/>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arn(inVertical)">
                                      <p:cBhvr>
                                        <p:cTn id="55" dur="500"/>
                                        <p:tgtEl>
                                          <p:spTgt spid="6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barn(inVertical)">
                                      <p:cBhvr>
                                        <p:cTn id="58" dur="500"/>
                                        <p:tgtEl>
                                          <p:spTgt spid="89"/>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barn(inVertical)">
                                      <p:cBhvr>
                                        <p:cTn id="63" dur="500"/>
                                        <p:tgtEl>
                                          <p:spTgt spid="62"/>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barn(inVertical)">
                                      <p:cBhvr>
                                        <p:cTn id="66" dur="5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barn(inVertical)">
                                      <p:cBhvr>
                                        <p:cTn id="71" dur="500"/>
                                        <p:tgtEl>
                                          <p:spTgt spid="64"/>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barn(inVertical)">
                                      <p:cBhvr>
                                        <p:cTn id="74" dur="500"/>
                                        <p:tgtEl>
                                          <p:spTgt spid="65"/>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barn(inVertical)">
                                      <p:cBhvr>
                                        <p:cTn id="77" dur="500"/>
                                        <p:tgtEl>
                                          <p:spTgt spid="68"/>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barn(inVertical)">
                                      <p:cBhvr>
                                        <p:cTn id="80" dur="500"/>
                                        <p:tgtEl>
                                          <p:spTgt spid="67"/>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barn(inVertical)">
                                      <p:cBhvr>
                                        <p:cTn id="83" dur="500"/>
                                        <p:tgtEl>
                                          <p:spTgt spid="70"/>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barn(inVertical)">
                                      <p:cBhvr>
                                        <p:cTn id="86" dur="500"/>
                                        <p:tgtEl>
                                          <p:spTgt spid="71"/>
                                        </p:tgtEl>
                                      </p:cBhvr>
                                    </p:animEffect>
                                  </p:childTnLst>
                                </p:cTn>
                              </p:par>
                              <p:par>
                                <p:cTn id="87" presetID="16" presetClass="entr" presetSubtype="21" fill="hold"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barn(inVertical)">
                                      <p:cBhvr>
                                        <p:cTn id="89" dur="500"/>
                                        <p:tgtEl>
                                          <p:spTgt spid="88"/>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barn(inVertical)">
                                      <p:cBhvr>
                                        <p:cTn id="92" dur="500"/>
                                        <p:tgtEl>
                                          <p:spTgt spid="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1"/>
                                        </p:tgtEl>
                                        <p:attrNameLst>
                                          <p:attrName>style.visibility</p:attrName>
                                        </p:attrNameLst>
                                      </p:cBhvr>
                                      <p:to>
                                        <p:strVal val="visible"/>
                                      </p:to>
                                    </p:set>
                                    <p:animEffect transition="in" filter="fade">
                                      <p:cBhvr>
                                        <p:cTn id="97" dur="500"/>
                                        <p:tgtEl>
                                          <p:spTgt spid="9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500"/>
                                        <p:tgtEl>
                                          <p:spTgt spid="9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3"/>
                                        </p:tgtEl>
                                        <p:attrNameLst>
                                          <p:attrName>style.visibility</p:attrName>
                                        </p:attrNameLst>
                                      </p:cBhvr>
                                      <p:to>
                                        <p:strVal val="visible"/>
                                      </p:to>
                                    </p:set>
                                    <p:animEffect transition="in" filter="fade">
                                      <p:cBhvr>
                                        <p:cTn id="107" dur="500"/>
                                        <p:tgtEl>
                                          <p:spTgt spid="9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4"/>
                                        </p:tgtEl>
                                        <p:attrNameLst>
                                          <p:attrName>style.visibility</p:attrName>
                                        </p:attrNameLst>
                                      </p:cBhvr>
                                      <p:to>
                                        <p:strVal val="visible"/>
                                      </p:to>
                                    </p:set>
                                    <p:animEffect transition="in" filter="fade">
                                      <p:cBhvr>
                                        <p:cTn id="112" dur="500"/>
                                        <p:tgtEl>
                                          <p:spTgt spid="9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animEffect transition="in" filter="fade">
                                      <p:cBhvr>
                                        <p:cTn id="117" dur="500"/>
                                        <p:tgtEl>
                                          <p:spTgt spid="95"/>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barn(inVertical)">
                                      <p:cBhvr>
                                        <p:cTn id="122" dur="500"/>
                                        <p:tgtEl>
                                          <p:spTgt spid="117"/>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126"/>
                                        </p:tgtEl>
                                        <p:attrNameLst>
                                          <p:attrName>style.visibility</p:attrName>
                                        </p:attrNameLst>
                                      </p:cBhvr>
                                      <p:to>
                                        <p:strVal val="visible"/>
                                      </p:to>
                                    </p:set>
                                    <p:animEffect transition="in" filter="barn(inVertical)">
                                      <p:cBhvr>
                                        <p:cTn id="125" dur="500"/>
                                        <p:tgtEl>
                                          <p:spTgt spid="126"/>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129"/>
                                        </p:tgtEl>
                                        <p:attrNameLst>
                                          <p:attrName>style.visibility</p:attrName>
                                        </p:attrNameLst>
                                      </p:cBhvr>
                                      <p:to>
                                        <p:strVal val="visible"/>
                                      </p:to>
                                    </p:set>
                                    <p:animEffect transition="in" filter="barn(inVertical)">
                                      <p:cBhvr>
                                        <p:cTn id="128" dur="500"/>
                                        <p:tgtEl>
                                          <p:spTgt spid="129"/>
                                        </p:tgtEl>
                                      </p:cBhvr>
                                    </p:animEffect>
                                  </p:childTnLst>
                                </p:cTn>
                              </p:par>
                              <p:par>
                                <p:cTn id="129" presetID="16" presetClass="entr" presetSubtype="21" fill="hold" grpId="0" nodeType="withEffect">
                                  <p:stCondLst>
                                    <p:cond delay="0"/>
                                  </p:stCondLst>
                                  <p:childTnLst>
                                    <p:set>
                                      <p:cBhvr>
                                        <p:cTn id="130" dur="1" fill="hold">
                                          <p:stCondLst>
                                            <p:cond delay="0"/>
                                          </p:stCondLst>
                                        </p:cTn>
                                        <p:tgtEl>
                                          <p:spTgt spid="132"/>
                                        </p:tgtEl>
                                        <p:attrNameLst>
                                          <p:attrName>style.visibility</p:attrName>
                                        </p:attrNameLst>
                                      </p:cBhvr>
                                      <p:to>
                                        <p:strVal val="visible"/>
                                      </p:to>
                                    </p:set>
                                    <p:animEffect transition="in" filter="barn(inVertical)">
                                      <p:cBhvr>
                                        <p:cTn id="131" dur="500"/>
                                        <p:tgtEl>
                                          <p:spTgt spid="132"/>
                                        </p:tgtEl>
                                      </p:cBhvr>
                                    </p:animEffect>
                                  </p:childTnLst>
                                </p:cTn>
                              </p:par>
                              <p:par>
                                <p:cTn id="132" presetID="16" presetClass="entr" presetSubtype="21" fill="hold" grpId="0" nodeType="withEffect">
                                  <p:stCondLst>
                                    <p:cond delay="0"/>
                                  </p:stCondLst>
                                  <p:childTnLst>
                                    <p:set>
                                      <p:cBhvr>
                                        <p:cTn id="133" dur="1" fill="hold">
                                          <p:stCondLst>
                                            <p:cond delay="0"/>
                                          </p:stCondLst>
                                        </p:cTn>
                                        <p:tgtEl>
                                          <p:spTgt spid="135"/>
                                        </p:tgtEl>
                                        <p:attrNameLst>
                                          <p:attrName>style.visibility</p:attrName>
                                        </p:attrNameLst>
                                      </p:cBhvr>
                                      <p:to>
                                        <p:strVal val="visible"/>
                                      </p:to>
                                    </p:set>
                                    <p:animEffect transition="in" filter="barn(inVertical)">
                                      <p:cBhvr>
                                        <p:cTn id="134" dur="500"/>
                                        <p:tgtEl>
                                          <p:spTgt spid="135"/>
                                        </p:tgtEl>
                                      </p:cBhvr>
                                    </p:animEffect>
                                  </p:childTnLst>
                                </p:cTn>
                              </p:par>
                              <p:par>
                                <p:cTn id="135" presetID="16" presetClass="entr" presetSubtype="21" fill="hold" grpId="0" nodeType="withEffect">
                                  <p:stCondLst>
                                    <p:cond delay="0"/>
                                  </p:stCondLst>
                                  <p:childTnLst>
                                    <p:set>
                                      <p:cBhvr>
                                        <p:cTn id="136" dur="1" fill="hold">
                                          <p:stCondLst>
                                            <p:cond delay="0"/>
                                          </p:stCondLst>
                                        </p:cTn>
                                        <p:tgtEl>
                                          <p:spTgt spid="138"/>
                                        </p:tgtEl>
                                        <p:attrNameLst>
                                          <p:attrName>style.visibility</p:attrName>
                                        </p:attrNameLst>
                                      </p:cBhvr>
                                      <p:to>
                                        <p:strVal val="visible"/>
                                      </p:to>
                                    </p:set>
                                    <p:animEffect transition="in" filter="barn(inVertical)">
                                      <p:cBhvr>
                                        <p:cTn id="137" dur="500"/>
                                        <p:tgtEl>
                                          <p:spTgt spid="138"/>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141"/>
                                        </p:tgtEl>
                                        <p:attrNameLst>
                                          <p:attrName>style.visibility</p:attrName>
                                        </p:attrNameLst>
                                      </p:cBhvr>
                                      <p:to>
                                        <p:strVal val="visible"/>
                                      </p:to>
                                    </p:set>
                                    <p:animEffect transition="in" filter="barn(inVertical)">
                                      <p:cBhvr>
                                        <p:cTn id="140" dur="500"/>
                                        <p:tgtEl>
                                          <p:spTgt spid="141"/>
                                        </p:tgtEl>
                                      </p:cBhvr>
                                    </p:animEffect>
                                  </p:childTnLst>
                                </p:cTn>
                              </p:par>
                              <p:par>
                                <p:cTn id="141" presetID="16" presetClass="entr" presetSubtype="21" fill="hold" grpId="0" nodeType="withEffect">
                                  <p:stCondLst>
                                    <p:cond delay="0"/>
                                  </p:stCondLst>
                                  <p:childTnLst>
                                    <p:set>
                                      <p:cBhvr>
                                        <p:cTn id="142" dur="1" fill="hold">
                                          <p:stCondLst>
                                            <p:cond delay="0"/>
                                          </p:stCondLst>
                                        </p:cTn>
                                        <p:tgtEl>
                                          <p:spTgt spid="144"/>
                                        </p:tgtEl>
                                        <p:attrNameLst>
                                          <p:attrName>style.visibility</p:attrName>
                                        </p:attrNameLst>
                                      </p:cBhvr>
                                      <p:to>
                                        <p:strVal val="visible"/>
                                      </p:to>
                                    </p:set>
                                    <p:animEffect transition="in" filter="barn(inVertical)">
                                      <p:cBhvr>
                                        <p:cTn id="143" dur="500"/>
                                        <p:tgtEl>
                                          <p:spTgt spid="144"/>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barn(inVertical)">
                                      <p:cBhvr>
                                        <p:cTn id="146" dur="500"/>
                                        <p:tgtEl>
                                          <p:spTgt spid="147"/>
                                        </p:tgtEl>
                                      </p:cBhvr>
                                    </p:animEffect>
                                  </p:childTnLst>
                                </p:cTn>
                              </p:par>
                              <p:par>
                                <p:cTn id="147" presetID="16" presetClass="entr" presetSubtype="21"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barn(inVertical)">
                                      <p:cBhvr>
                                        <p:cTn id="149" dur="500"/>
                                        <p:tgtEl>
                                          <p:spTgt spid="150"/>
                                        </p:tgtEl>
                                      </p:cBhvr>
                                    </p:animEffect>
                                  </p:childTnLst>
                                </p:cTn>
                              </p:par>
                              <p:par>
                                <p:cTn id="150" presetID="16" presetClass="entr" presetSubtype="21" fill="hold" grpId="0" nodeType="withEffect">
                                  <p:stCondLst>
                                    <p:cond delay="0"/>
                                  </p:stCondLst>
                                  <p:childTnLst>
                                    <p:set>
                                      <p:cBhvr>
                                        <p:cTn id="151" dur="1" fill="hold">
                                          <p:stCondLst>
                                            <p:cond delay="0"/>
                                          </p:stCondLst>
                                        </p:cTn>
                                        <p:tgtEl>
                                          <p:spTgt spid="153"/>
                                        </p:tgtEl>
                                        <p:attrNameLst>
                                          <p:attrName>style.visibility</p:attrName>
                                        </p:attrNameLst>
                                      </p:cBhvr>
                                      <p:to>
                                        <p:strVal val="visible"/>
                                      </p:to>
                                    </p:set>
                                    <p:animEffect transition="in" filter="barn(inVertical)">
                                      <p:cBhvr>
                                        <p:cTn id="152" dur="500"/>
                                        <p:tgtEl>
                                          <p:spTgt spid="153"/>
                                        </p:tgtEl>
                                      </p:cBhvr>
                                    </p:animEffect>
                                  </p:childTnLst>
                                </p:cTn>
                              </p:par>
                              <p:par>
                                <p:cTn id="153" presetID="16" presetClass="entr" presetSubtype="21" fill="hold" grpId="0" nodeType="with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barn(inVertical)">
                                      <p:cBhvr>
                                        <p:cTn id="155" dur="500"/>
                                        <p:tgtEl>
                                          <p:spTgt spid="156"/>
                                        </p:tgtEl>
                                      </p:cBhvr>
                                    </p:animEffect>
                                  </p:childTnLst>
                                </p:cTn>
                              </p:par>
                              <p:par>
                                <p:cTn id="156" presetID="16" presetClass="entr" presetSubtype="21" fill="hold" grpId="0" nodeType="withEffect">
                                  <p:stCondLst>
                                    <p:cond delay="0"/>
                                  </p:stCondLst>
                                  <p:childTnLst>
                                    <p:set>
                                      <p:cBhvr>
                                        <p:cTn id="157" dur="1" fill="hold">
                                          <p:stCondLst>
                                            <p:cond delay="0"/>
                                          </p:stCondLst>
                                        </p:cTn>
                                        <p:tgtEl>
                                          <p:spTgt spid="159"/>
                                        </p:tgtEl>
                                        <p:attrNameLst>
                                          <p:attrName>style.visibility</p:attrName>
                                        </p:attrNameLst>
                                      </p:cBhvr>
                                      <p:to>
                                        <p:strVal val="visible"/>
                                      </p:to>
                                    </p:set>
                                    <p:animEffect transition="in" filter="barn(inVertical)">
                                      <p:cBhvr>
                                        <p:cTn id="158" dur="500"/>
                                        <p:tgtEl>
                                          <p:spTgt spid="159"/>
                                        </p:tgtEl>
                                      </p:cBhvr>
                                    </p:animEffect>
                                  </p:childTnLst>
                                </p:cTn>
                              </p:par>
                              <p:par>
                                <p:cTn id="159" presetID="16" presetClass="entr" presetSubtype="21" fill="hold" grpId="0" nodeType="withEffect">
                                  <p:stCondLst>
                                    <p:cond delay="0"/>
                                  </p:stCondLst>
                                  <p:childTnLst>
                                    <p:set>
                                      <p:cBhvr>
                                        <p:cTn id="160" dur="1" fill="hold">
                                          <p:stCondLst>
                                            <p:cond delay="0"/>
                                          </p:stCondLst>
                                        </p:cTn>
                                        <p:tgtEl>
                                          <p:spTgt spid="162"/>
                                        </p:tgtEl>
                                        <p:attrNameLst>
                                          <p:attrName>style.visibility</p:attrName>
                                        </p:attrNameLst>
                                      </p:cBhvr>
                                      <p:to>
                                        <p:strVal val="visible"/>
                                      </p:to>
                                    </p:set>
                                    <p:animEffect transition="in" filter="barn(inVertical)">
                                      <p:cBhvr>
                                        <p:cTn id="161" dur="500"/>
                                        <p:tgtEl>
                                          <p:spTgt spid="162"/>
                                        </p:tgtEl>
                                      </p:cBhvr>
                                    </p:animEffect>
                                  </p:childTnLst>
                                </p:cTn>
                              </p:par>
                              <p:par>
                                <p:cTn id="162" presetID="16" presetClass="entr" presetSubtype="21" fill="hold" grpId="0" nodeType="withEffect">
                                  <p:stCondLst>
                                    <p:cond delay="0"/>
                                  </p:stCondLst>
                                  <p:childTnLst>
                                    <p:set>
                                      <p:cBhvr>
                                        <p:cTn id="163" dur="1" fill="hold">
                                          <p:stCondLst>
                                            <p:cond delay="0"/>
                                          </p:stCondLst>
                                        </p:cTn>
                                        <p:tgtEl>
                                          <p:spTgt spid="165"/>
                                        </p:tgtEl>
                                        <p:attrNameLst>
                                          <p:attrName>style.visibility</p:attrName>
                                        </p:attrNameLst>
                                      </p:cBhvr>
                                      <p:to>
                                        <p:strVal val="visible"/>
                                      </p:to>
                                    </p:set>
                                    <p:animEffect transition="in" filter="barn(inVertical)">
                                      <p:cBhvr>
                                        <p:cTn id="164" dur="500"/>
                                        <p:tgtEl>
                                          <p:spTgt spid="165"/>
                                        </p:tgtEl>
                                      </p:cBhvr>
                                    </p:animEffect>
                                  </p:childTnLst>
                                </p:cTn>
                              </p:par>
                              <p:par>
                                <p:cTn id="165" presetID="16" presetClass="entr" presetSubtype="21" fill="hold" grpId="0" nodeType="withEffect">
                                  <p:stCondLst>
                                    <p:cond delay="0"/>
                                  </p:stCondLst>
                                  <p:childTnLst>
                                    <p:set>
                                      <p:cBhvr>
                                        <p:cTn id="166" dur="1" fill="hold">
                                          <p:stCondLst>
                                            <p:cond delay="0"/>
                                          </p:stCondLst>
                                        </p:cTn>
                                        <p:tgtEl>
                                          <p:spTgt spid="168"/>
                                        </p:tgtEl>
                                        <p:attrNameLst>
                                          <p:attrName>style.visibility</p:attrName>
                                        </p:attrNameLst>
                                      </p:cBhvr>
                                      <p:to>
                                        <p:strVal val="visible"/>
                                      </p:to>
                                    </p:set>
                                    <p:animEffect transition="in" filter="barn(inVertical)">
                                      <p:cBhvr>
                                        <p:cTn id="167" dur="500"/>
                                        <p:tgtEl>
                                          <p:spTgt spid="168"/>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171"/>
                                        </p:tgtEl>
                                        <p:attrNameLst>
                                          <p:attrName>style.visibility</p:attrName>
                                        </p:attrNameLst>
                                      </p:cBhvr>
                                      <p:to>
                                        <p:strVal val="visible"/>
                                      </p:to>
                                    </p:set>
                                    <p:animEffect transition="in" filter="barn(inVertical)">
                                      <p:cBhvr>
                                        <p:cTn id="170" dur="500"/>
                                        <p:tgtEl>
                                          <p:spTgt spid="171"/>
                                        </p:tgtEl>
                                      </p:cBhvr>
                                    </p:animEffect>
                                  </p:childTnLst>
                                </p:cTn>
                              </p:par>
                              <p:par>
                                <p:cTn id="171" presetID="16" presetClass="entr" presetSubtype="21" fill="hold" grpId="0" nodeType="withEffect">
                                  <p:stCondLst>
                                    <p:cond delay="0"/>
                                  </p:stCondLst>
                                  <p:childTnLst>
                                    <p:set>
                                      <p:cBhvr>
                                        <p:cTn id="172" dur="1" fill="hold">
                                          <p:stCondLst>
                                            <p:cond delay="0"/>
                                          </p:stCondLst>
                                        </p:cTn>
                                        <p:tgtEl>
                                          <p:spTgt spid="174"/>
                                        </p:tgtEl>
                                        <p:attrNameLst>
                                          <p:attrName>style.visibility</p:attrName>
                                        </p:attrNameLst>
                                      </p:cBhvr>
                                      <p:to>
                                        <p:strVal val="visible"/>
                                      </p:to>
                                    </p:set>
                                    <p:animEffect transition="in" filter="barn(inVertical)">
                                      <p:cBhvr>
                                        <p:cTn id="173" dur="500"/>
                                        <p:tgtEl>
                                          <p:spTgt spid="174"/>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177"/>
                                        </p:tgtEl>
                                        <p:attrNameLst>
                                          <p:attrName>style.visibility</p:attrName>
                                        </p:attrNameLst>
                                      </p:cBhvr>
                                      <p:to>
                                        <p:strVal val="visible"/>
                                      </p:to>
                                    </p:set>
                                    <p:animEffect transition="in" filter="barn(inVertical)">
                                      <p:cBhvr>
                                        <p:cTn id="176" dur="500"/>
                                        <p:tgtEl>
                                          <p:spTgt spid="177"/>
                                        </p:tgtEl>
                                      </p:cBhvr>
                                    </p:animEffect>
                                  </p:childTnLst>
                                </p:cTn>
                              </p:par>
                            </p:childTnLst>
                          </p:cTn>
                        </p:par>
                      </p:childTnLst>
                    </p:cTn>
                  </p:par>
                  <p:par>
                    <p:cTn id="177" fill="hold">
                      <p:stCondLst>
                        <p:cond delay="indefinite"/>
                      </p:stCondLst>
                      <p:childTnLst>
                        <p:par>
                          <p:cTn id="178" fill="hold">
                            <p:stCondLst>
                              <p:cond delay="0"/>
                            </p:stCondLst>
                            <p:childTnLst>
                              <p:par>
                                <p:cTn id="179" presetID="16" presetClass="entr" presetSubtype="21" fill="hold" nodeType="clickEffect">
                                  <p:stCondLst>
                                    <p:cond delay="0"/>
                                  </p:stCondLst>
                                  <p:childTnLst>
                                    <p:set>
                                      <p:cBhvr>
                                        <p:cTn id="180" dur="1" fill="hold">
                                          <p:stCondLst>
                                            <p:cond delay="0"/>
                                          </p:stCondLst>
                                        </p:cTn>
                                        <p:tgtEl>
                                          <p:spTgt spid="108"/>
                                        </p:tgtEl>
                                        <p:attrNameLst>
                                          <p:attrName>style.visibility</p:attrName>
                                        </p:attrNameLst>
                                      </p:cBhvr>
                                      <p:to>
                                        <p:strVal val="visible"/>
                                      </p:to>
                                    </p:set>
                                    <p:animEffect transition="in" filter="barn(inVertical)">
                                      <p:cBhvr>
                                        <p:cTn id="181" dur="500"/>
                                        <p:tgtEl>
                                          <p:spTgt spid="108"/>
                                        </p:tgtEl>
                                      </p:cBhvr>
                                    </p:animEffect>
                                  </p:childTnLst>
                                </p:cTn>
                              </p:par>
                              <p:par>
                                <p:cTn id="182" presetID="16" presetClass="entr" presetSubtype="21" fill="hold" nodeType="withEffect">
                                  <p:stCondLst>
                                    <p:cond delay="0"/>
                                  </p:stCondLst>
                                  <p:childTnLst>
                                    <p:set>
                                      <p:cBhvr>
                                        <p:cTn id="183" dur="1" fill="hold">
                                          <p:stCondLst>
                                            <p:cond delay="0"/>
                                          </p:stCondLst>
                                        </p:cTn>
                                        <p:tgtEl>
                                          <p:spTgt spid="122"/>
                                        </p:tgtEl>
                                        <p:attrNameLst>
                                          <p:attrName>style.visibility</p:attrName>
                                        </p:attrNameLst>
                                      </p:cBhvr>
                                      <p:to>
                                        <p:strVal val="visible"/>
                                      </p:to>
                                    </p:set>
                                    <p:animEffect transition="in" filter="barn(inVertical)">
                                      <p:cBhvr>
                                        <p:cTn id="184" dur="500"/>
                                        <p:tgtEl>
                                          <p:spTgt spid="122"/>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109"/>
                                        </p:tgtEl>
                                        <p:attrNameLst>
                                          <p:attrName>style.visibility</p:attrName>
                                        </p:attrNameLst>
                                      </p:cBhvr>
                                      <p:to>
                                        <p:strVal val="visible"/>
                                      </p:to>
                                    </p:set>
                                    <p:animEffect transition="in" filter="barn(inVertical)">
                                      <p:cBhvr>
                                        <p:cTn id="187" dur="500"/>
                                        <p:tgtEl>
                                          <p:spTgt spid="109"/>
                                        </p:tgtEl>
                                      </p:cBhvr>
                                    </p:animEffect>
                                  </p:childTnLst>
                                </p:cTn>
                              </p:par>
                            </p:childTnLst>
                          </p:cTn>
                        </p:par>
                      </p:childTnLst>
                    </p:cTn>
                  </p:par>
                  <p:par>
                    <p:cTn id="188" fill="hold">
                      <p:stCondLst>
                        <p:cond delay="indefinite"/>
                      </p:stCondLst>
                      <p:childTnLst>
                        <p:par>
                          <p:cTn id="189" fill="hold">
                            <p:stCondLst>
                              <p:cond delay="0"/>
                            </p:stCondLst>
                            <p:childTnLst>
                              <p:par>
                                <p:cTn id="190" presetID="16" presetClass="entr" presetSubtype="21" fill="hold" grpId="0" nodeType="clickEffect">
                                  <p:stCondLst>
                                    <p:cond delay="0"/>
                                  </p:stCondLst>
                                  <p:childTnLst>
                                    <p:set>
                                      <p:cBhvr>
                                        <p:cTn id="191" dur="1" fill="hold">
                                          <p:stCondLst>
                                            <p:cond delay="0"/>
                                          </p:stCondLst>
                                        </p:cTn>
                                        <p:tgtEl>
                                          <p:spTgt spid="118"/>
                                        </p:tgtEl>
                                        <p:attrNameLst>
                                          <p:attrName>style.visibility</p:attrName>
                                        </p:attrNameLst>
                                      </p:cBhvr>
                                      <p:to>
                                        <p:strVal val="visible"/>
                                      </p:to>
                                    </p:set>
                                    <p:animEffect transition="in" filter="barn(inVertical)">
                                      <p:cBhvr>
                                        <p:cTn id="192" dur="500"/>
                                        <p:tgtEl>
                                          <p:spTgt spid="118"/>
                                        </p:tgtEl>
                                      </p:cBhvr>
                                    </p:animEffect>
                                  </p:childTnLst>
                                </p:cTn>
                              </p:par>
                              <p:par>
                                <p:cTn id="193" presetID="16" presetClass="entr" presetSubtype="21" fill="hold" grpId="0" nodeType="withEffect">
                                  <p:stCondLst>
                                    <p:cond delay="0"/>
                                  </p:stCondLst>
                                  <p:childTnLst>
                                    <p:set>
                                      <p:cBhvr>
                                        <p:cTn id="194" dur="1" fill="hold">
                                          <p:stCondLst>
                                            <p:cond delay="0"/>
                                          </p:stCondLst>
                                        </p:cTn>
                                        <p:tgtEl>
                                          <p:spTgt spid="182"/>
                                        </p:tgtEl>
                                        <p:attrNameLst>
                                          <p:attrName>style.visibility</p:attrName>
                                        </p:attrNameLst>
                                      </p:cBhvr>
                                      <p:to>
                                        <p:strVal val="visible"/>
                                      </p:to>
                                    </p:set>
                                    <p:animEffect transition="in" filter="barn(inVertical)">
                                      <p:cBhvr>
                                        <p:cTn id="195" dur="500"/>
                                        <p:tgtEl>
                                          <p:spTgt spid="182"/>
                                        </p:tgtEl>
                                      </p:cBhvr>
                                    </p:animEffect>
                                  </p:childTnLst>
                                </p:cTn>
                              </p:par>
                              <p:par>
                                <p:cTn id="196" presetID="16" presetClass="entr" presetSubtype="21" fill="hold" grpId="0" nodeType="withEffect">
                                  <p:stCondLst>
                                    <p:cond delay="0"/>
                                  </p:stCondLst>
                                  <p:childTnLst>
                                    <p:set>
                                      <p:cBhvr>
                                        <p:cTn id="197" dur="1" fill="hold">
                                          <p:stCondLst>
                                            <p:cond delay="0"/>
                                          </p:stCondLst>
                                        </p:cTn>
                                        <p:tgtEl>
                                          <p:spTgt spid="185"/>
                                        </p:tgtEl>
                                        <p:attrNameLst>
                                          <p:attrName>style.visibility</p:attrName>
                                        </p:attrNameLst>
                                      </p:cBhvr>
                                      <p:to>
                                        <p:strVal val="visible"/>
                                      </p:to>
                                    </p:set>
                                    <p:animEffect transition="in" filter="barn(inVertical)">
                                      <p:cBhvr>
                                        <p:cTn id="198" dur="500"/>
                                        <p:tgtEl>
                                          <p:spTgt spid="185"/>
                                        </p:tgtEl>
                                      </p:cBhvr>
                                    </p:animEffect>
                                  </p:childTnLst>
                                </p:cTn>
                              </p:par>
                              <p:par>
                                <p:cTn id="199" presetID="16" presetClass="entr" presetSubtype="21" fill="hold" grpId="0" nodeType="withEffect">
                                  <p:stCondLst>
                                    <p:cond delay="0"/>
                                  </p:stCondLst>
                                  <p:childTnLst>
                                    <p:set>
                                      <p:cBhvr>
                                        <p:cTn id="200" dur="1" fill="hold">
                                          <p:stCondLst>
                                            <p:cond delay="0"/>
                                          </p:stCondLst>
                                        </p:cTn>
                                        <p:tgtEl>
                                          <p:spTgt spid="188"/>
                                        </p:tgtEl>
                                        <p:attrNameLst>
                                          <p:attrName>style.visibility</p:attrName>
                                        </p:attrNameLst>
                                      </p:cBhvr>
                                      <p:to>
                                        <p:strVal val="visible"/>
                                      </p:to>
                                    </p:set>
                                    <p:animEffect transition="in" filter="barn(inVertical)">
                                      <p:cBhvr>
                                        <p:cTn id="201" dur="500"/>
                                        <p:tgtEl>
                                          <p:spTgt spid="188"/>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191"/>
                                        </p:tgtEl>
                                        <p:attrNameLst>
                                          <p:attrName>style.visibility</p:attrName>
                                        </p:attrNameLst>
                                      </p:cBhvr>
                                      <p:to>
                                        <p:strVal val="visible"/>
                                      </p:to>
                                    </p:set>
                                    <p:animEffect transition="in" filter="barn(inVertical)">
                                      <p:cBhvr>
                                        <p:cTn id="204" dur="500"/>
                                        <p:tgtEl>
                                          <p:spTgt spid="191"/>
                                        </p:tgtEl>
                                      </p:cBhvr>
                                    </p:animEffect>
                                  </p:childTnLst>
                                </p:cTn>
                              </p:par>
                              <p:par>
                                <p:cTn id="205" presetID="16" presetClass="entr" presetSubtype="21" fill="hold" grpId="0" nodeType="withEffect">
                                  <p:stCondLst>
                                    <p:cond delay="0"/>
                                  </p:stCondLst>
                                  <p:childTnLst>
                                    <p:set>
                                      <p:cBhvr>
                                        <p:cTn id="206" dur="1" fill="hold">
                                          <p:stCondLst>
                                            <p:cond delay="0"/>
                                          </p:stCondLst>
                                        </p:cTn>
                                        <p:tgtEl>
                                          <p:spTgt spid="194"/>
                                        </p:tgtEl>
                                        <p:attrNameLst>
                                          <p:attrName>style.visibility</p:attrName>
                                        </p:attrNameLst>
                                      </p:cBhvr>
                                      <p:to>
                                        <p:strVal val="visible"/>
                                      </p:to>
                                    </p:set>
                                    <p:animEffect transition="in" filter="barn(inVertical)">
                                      <p:cBhvr>
                                        <p:cTn id="207" dur="500"/>
                                        <p:tgtEl>
                                          <p:spTgt spid="194"/>
                                        </p:tgtEl>
                                      </p:cBhvr>
                                    </p:animEffect>
                                  </p:childTnLst>
                                </p:cTn>
                              </p:par>
                              <p:par>
                                <p:cTn id="208" presetID="16" presetClass="entr" presetSubtype="21" fill="hold" grpId="0" nodeType="withEffect">
                                  <p:stCondLst>
                                    <p:cond delay="0"/>
                                  </p:stCondLst>
                                  <p:childTnLst>
                                    <p:set>
                                      <p:cBhvr>
                                        <p:cTn id="209" dur="1" fill="hold">
                                          <p:stCondLst>
                                            <p:cond delay="0"/>
                                          </p:stCondLst>
                                        </p:cTn>
                                        <p:tgtEl>
                                          <p:spTgt spid="197"/>
                                        </p:tgtEl>
                                        <p:attrNameLst>
                                          <p:attrName>style.visibility</p:attrName>
                                        </p:attrNameLst>
                                      </p:cBhvr>
                                      <p:to>
                                        <p:strVal val="visible"/>
                                      </p:to>
                                    </p:set>
                                    <p:animEffect transition="in" filter="barn(inVertical)">
                                      <p:cBhvr>
                                        <p:cTn id="210" dur="500"/>
                                        <p:tgtEl>
                                          <p:spTgt spid="197"/>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200"/>
                                        </p:tgtEl>
                                        <p:attrNameLst>
                                          <p:attrName>style.visibility</p:attrName>
                                        </p:attrNameLst>
                                      </p:cBhvr>
                                      <p:to>
                                        <p:strVal val="visible"/>
                                      </p:to>
                                    </p:set>
                                    <p:animEffect transition="in" filter="barn(inVertical)">
                                      <p:cBhvr>
                                        <p:cTn id="213" dur="500"/>
                                        <p:tgtEl>
                                          <p:spTgt spid="200"/>
                                        </p:tgtEl>
                                      </p:cBhvr>
                                    </p:animEffect>
                                  </p:childTnLst>
                                </p:cTn>
                              </p:par>
                              <p:par>
                                <p:cTn id="214" presetID="16" presetClass="entr" presetSubtype="21" fill="hold" grpId="0" nodeType="withEffect">
                                  <p:stCondLst>
                                    <p:cond delay="0"/>
                                  </p:stCondLst>
                                  <p:childTnLst>
                                    <p:set>
                                      <p:cBhvr>
                                        <p:cTn id="215" dur="1" fill="hold">
                                          <p:stCondLst>
                                            <p:cond delay="0"/>
                                          </p:stCondLst>
                                        </p:cTn>
                                        <p:tgtEl>
                                          <p:spTgt spid="203"/>
                                        </p:tgtEl>
                                        <p:attrNameLst>
                                          <p:attrName>style.visibility</p:attrName>
                                        </p:attrNameLst>
                                      </p:cBhvr>
                                      <p:to>
                                        <p:strVal val="visible"/>
                                      </p:to>
                                    </p:set>
                                    <p:animEffect transition="in" filter="barn(inVertical)">
                                      <p:cBhvr>
                                        <p:cTn id="216" dur="500"/>
                                        <p:tgtEl>
                                          <p:spTgt spid="203"/>
                                        </p:tgtEl>
                                      </p:cBhvr>
                                    </p:animEffect>
                                  </p:childTnLst>
                                </p:cTn>
                              </p:par>
                              <p:par>
                                <p:cTn id="217" presetID="16" presetClass="entr" presetSubtype="21" fill="hold" grpId="0" nodeType="withEffect">
                                  <p:stCondLst>
                                    <p:cond delay="0"/>
                                  </p:stCondLst>
                                  <p:childTnLst>
                                    <p:set>
                                      <p:cBhvr>
                                        <p:cTn id="218" dur="1" fill="hold">
                                          <p:stCondLst>
                                            <p:cond delay="0"/>
                                          </p:stCondLst>
                                        </p:cTn>
                                        <p:tgtEl>
                                          <p:spTgt spid="206"/>
                                        </p:tgtEl>
                                        <p:attrNameLst>
                                          <p:attrName>style.visibility</p:attrName>
                                        </p:attrNameLst>
                                      </p:cBhvr>
                                      <p:to>
                                        <p:strVal val="visible"/>
                                      </p:to>
                                    </p:set>
                                    <p:animEffect transition="in" filter="barn(inVertical)">
                                      <p:cBhvr>
                                        <p:cTn id="219" dur="500"/>
                                        <p:tgtEl>
                                          <p:spTgt spid="206"/>
                                        </p:tgtEl>
                                      </p:cBhvr>
                                    </p:animEffect>
                                  </p:childTnLst>
                                </p:cTn>
                              </p:par>
                              <p:par>
                                <p:cTn id="220" presetID="16" presetClass="entr" presetSubtype="21" fill="hold" grpId="0" nodeType="withEffect">
                                  <p:stCondLst>
                                    <p:cond delay="0"/>
                                  </p:stCondLst>
                                  <p:childTnLst>
                                    <p:set>
                                      <p:cBhvr>
                                        <p:cTn id="221" dur="1" fill="hold">
                                          <p:stCondLst>
                                            <p:cond delay="0"/>
                                          </p:stCondLst>
                                        </p:cTn>
                                        <p:tgtEl>
                                          <p:spTgt spid="209"/>
                                        </p:tgtEl>
                                        <p:attrNameLst>
                                          <p:attrName>style.visibility</p:attrName>
                                        </p:attrNameLst>
                                      </p:cBhvr>
                                      <p:to>
                                        <p:strVal val="visible"/>
                                      </p:to>
                                    </p:set>
                                    <p:animEffect transition="in" filter="barn(inVertical)">
                                      <p:cBhvr>
                                        <p:cTn id="222" dur="500"/>
                                        <p:tgtEl>
                                          <p:spTgt spid="209"/>
                                        </p:tgtEl>
                                      </p:cBhvr>
                                    </p:animEffect>
                                  </p:childTnLst>
                                </p:cTn>
                              </p:par>
                              <p:par>
                                <p:cTn id="223" presetID="16" presetClass="entr" presetSubtype="21" fill="hold" grpId="0" nodeType="withEffect">
                                  <p:stCondLst>
                                    <p:cond delay="0"/>
                                  </p:stCondLst>
                                  <p:childTnLst>
                                    <p:set>
                                      <p:cBhvr>
                                        <p:cTn id="224" dur="1" fill="hold">
                                          <p:stCondLst>
                                            <p:cond delay="0"/>
                                          </p:stCondLst>
                                        </p:cTn>
                                        <p:tgtEl>
                                          <p:spTgt spid="212"/>
                                        </p:tgtEl>
                                        <p:attrNameLst>
                                          <p:attrName>style.visibility</p:attrName>
                                        </p:attrNameLst>
                                      </p:cBhvr>
                                      <p:to>
                                        <p:strVal val="visible"/>
                                      </p:to>
                                    </p:set>
                                    <p:animEffect transition="in" filter="barn(inVertical)">
                                      <p:cBhvr>
                                        <p:cTn id="225" dur="500"/>
                                        <p:tgtEl>
                                          <p:spTgt spid="212"/>
                                        </p:tgtEl>
                                      </p:cBhvr>
                                    </p:animEffect>
                                  </p:childTnLst>
                                </p:cTn>
                              </p:par>
                              <p:par>
                                <p:cTn id="226" presetID="16" presetClass="entr" presetSubtype="21" fill="hold" grpId="0" nodeType="withEffect">
                                  <p:stCondLst>
                                    <p:cond delay="0"/>
                                  </p:stCondLst>
                                  <p:childTnLst>
                                    <p:set>
                                      <p:cBhvr>
                                        <p:cTn id="227" dur="1" fill="hold">
                                          <p:stCondLst>
                                            <p:cond delay="0"/>
                                          </p:stCondLst>
                                        </p:cTn>
                                        <p:tgtEl>
                                          <p:spTgt spid="215"/>
                                        </p:tgtEl>
                                        <p:attrNameLst>
                                          <p:attrName>style.visibility</p:attrName>
                                        </p:attrNameLst>
                                      </p:cBhvr>
                                      <p:to>
                                        <p:strVal val="visible"/>
                                      </p:to>
                                    </p:set>
                                    <p:animEffect transition="in" filter="barn(inVertical)">
                                      <p:cBhvr>
                                        <p:cTn id="228" dur="500"/>
                                        <p:tgtEl>
                                          <p:spTgt spid="215"/>
                                        </p:tgtEl>
                                      </p:cBhvr>
                                    </p:animEffect>
                                  </p:childTnLst>
                                </p:cTn>
                              </p:par>
                              <p:par>
                                <p:cTn id="229" presetID="16" presetClass="entr" presetSubtype="21" fill="hold" grpId="0" nodeType="withEffect">
                                  <p:stCondLst>
                                    <p:cond delay="0"/>
                                  </p:stCondLst>
                                  <p:childTnLst>
                                    <p:set>
                                      <p:cBhvr>
                                        <p:cTn id="230" dur="1" fill="hold">
                                          <p:stCondLst>
                                            <p:cond delay="0"/>
                                          </p:stCondLst>
                                        </p:cTn>
                                        <p:tgtEl>
                                          <p:spTgt spid="218"/>
                                        </p:tgtEl>
                                        <p:attrNameLst>
                                          <p:attrName>style.visibility</p:attrName>
                                        </p:attrNameLst>
                                      </p:cBhvr>
                                      <p:to>
                                        <p:strVal val="visible"/>
                                      </p:to>
                                    </p:set>
                                    <p:animEffect transition="in" filter="barn(inVertical)">
                                      <p:cBhvr>
                                        <p:cTn id="231" dur="500"/>
                                        <p:tgtEl>
                                          <p:spTgt spid="218"/>
                                        </p:tgtEl>
                                      </p:cBhvr>
                                    </p:animEffect>
                                  </p:childTnLst>
                                </p:cTn>
                              </p:par>
                              <p:par>
                                <p:cTn id="232" presetID="16" presetClass="entr" presetSubtype="21" fill="hold" grpId="0" nodeType="withEffect">
                                  <p:stCondLst>
                                    <p:cond delay="0"/>
                                  </p:stCondLst>
                                  <p:childTnLst>
                                    <p:set>
                                      <p:cBhvr>
                                        <p:cTn id="233" dur="1" fill="hold">
                                          <p:stCondLst>
                                            <p:cond delay="0"/>
                                          </p:stCondLst>
                                        </p:cTn>
                                        <p:tgtEl>
                                          <p:spTgt spid="221"/>
                                        </p:tgtEl>
                                        <p:attrNameLst>
                                          <p:attrName>style.visibility</p:attrName>
                                        </p:attrNameLst>
                                      </p:cBhvr>
                                      <p:to>
                                        <p:strVal val="visible"/>
                                      </p:to>
                                    </p:set>
                                    <p:animEffect transition="in" filter="barn(inVertical)">
                                      <p:cBhvr>
                                        <p:cTn id="234" dur="500"/>
                                        <p:tgtEl>
                                          <p:spTgt spid="221"/>
                                        </p:tgtEl>
                                      </p:cBhvr>
                                    </p:animEffect>
                                  </p:childTnLst>
                                </p:cTn>
                              </p:par>
                              <p:par>
                                <p:cTn id="235" presetID="16" presetClass="entr" presetSubtype="21" fill="hold" grpId="0" nodeType="withEffect">
                                  <p:stCondLst>
                                    <p:cond delay="0"/>
                                  </p:stCondLst>
                                  <p:childTnLst>
                                    <p:set>
                                      <p:cBhvr>
                                        <p:cTn id="236" dur="1" fill="hold">
                                          <p:stCondLst>
                                            <p:cond delay="0"/>
                                          </p:stCondLst>
                                        </p:cTn>
                                        <p:tgtEl>
                                          <p:spTgt spid="224"/>
                                        </p:tgtEl>
                                        <p:attrNameLst>
                                          <p:attrName>style.visibility</p:attrName>
                                        </p:attrNameLst>
                                      </p:cBhvr>
                                      <p:to>
                                        <p:strVal val="visible"/>
                                      </p:to>
                                    </p:set>
                                    <p:animEffect transition="in" filter="barn(inVertical)">
                                      <p:cBhvr>
                                        <p:cTn id="237" dur="500"/>
                                        <p:tgtEl>
                                          <p:spTgt spid="224"/>
                                        </p:tgtEl>
                                      </p:cBhvr>
                                    </p:animEffect>
                                  </p:childTnLst>
                                </p:cTn>
                              </p:par>
                              <p:par>
                                <p:cTn id="238" presetID="16" presetClass="entr" presetSubtype="21" fill="hold" grpId="0" nodeType="withEffect">
                                  <p:stCondLst>
                                    <p:cond delay="0"/>
                                  </p:stCondLst>
                                  <p:childTnLst>
                                    <p:set>
                                      <p:cBhvr>
                                        <p:cTn id="239" dur="1" fill="hold">
                                          <p:stCondLst>
                                            <p:cond delay="0"/>
                                          </p:stCondLst>
                                        </p:cTn>
                                        <p:tgtEl>
                                          <p:spTgt spid="227"/>
                                        </p:tgtEl>
                                        <p:attrNameLst>
                                          <p:attrName>style.visibility</p:attrName>
                                        </p:attrNameLst>
                                      </p:cBhvr>
                                      <p:to>
                                        <p:strVal val="visible"/>
                                      </p:to>
                                    </p:set>
                                    <p:animEffect transition="in" filter="barn(inVertical)">
                                      <p:cBhvr>
                                        <p:cTn id="240" dur="500"/>
                                        <p:tgtEl>
                                          <p:spTgt spid="227"/>
                                        </p:tgtEl>
                                      </p:cBhvr>
                                    </p:animEffect>
                                  </p:childTnLst>
                                </p:cTn>
                              </p:par>
                              <p:par>
                                <p:cTn id="241" presetID="16" presetClass="entr" presetSubtype="21" fill="hold" grpId="0" nodeType="withEffect">
                                  <p:stCondLst>
                                    <p:cond delay="0"/>
                                  </p:stCondLst>
                                  <p:childTnLst>
                                    <p:set>
                                      <p:cBhvr>
                                        <p:cTn id="242" dur="1" fill="hold">
                                          <p:stCondLst>
                                            <p:cond delay="0"/>
                                          </p:stCondLst>
                                        </p:cTn>
                                        <p:tgtEl>
                                          <p:spTgt spid="230"/>
                                        </p:tgtEl>
                                        <p:attrNameLst>
                                          <p:attrName>style.visibility</p:attrName>
                                        </p:attrNameLst>
                                      </p:cBhvr>
                                      <p:to>
                                        <p:strVal val="visible"/>
                                      </p:to>
                                    </p:set>
                                    <p:animEffect transition="in" filter="barn(inVertical)">
                                      <p:cBhvr>
                                        <p:cTn id="243" dur="500"/>
                                        <p:tgtEl>
                                          <p:spTgt spid="230"/>
                                        </p:tgtEl>
                                      </p:cBhvr>
                                    </p:animEffect>
                                  </p:childTnLst>
                                </p:cTn>
                              </p:par>
                              <p:par>
                                <p:cTn id="244" presetID="16" presetClass="entr" presetSubtype="21" fill="hold" grpId="0" nodeType="withEffect">
                                  <p:stCondLst>
                                    <p:cond delay="0"/>
                                  </p:stCondLst>
                                  <p:childTnLst>
                                    <p:set>
                                      <p:cBhvr>
                                        <p:cTn id="245" dur="1" fill="hold">
                                          <p:stCondLst>
                                            <p:cond delay="0"/>
                                          </p:stCondLst>
                                        </p:cTn>
                                        <p:tgtEl>
                                          <p:spTgt spid="233"/>
                                        </p:tgtEl>
                                        <p:attrNameLst>
                                          <p:attrName>style.visibility</p:attrName>
                                        </p:attrNameLst>
                                      </p:cBhvr>
                                      <p:to>
                                        <p:strVal val="visible"/>
                                      </p:to>
                                    </p:set>
                                    <p:animEffect transition="in" filter="barn(inVertical)">
                                      <p:cBhvr>
                                        <p:cTn id="246" dur="500"/>
                                        <p:tgtEl>
                                          <p:spTgt spid="233"/>
                                        </p:tgtEl>
                                      </p:cBhvr>
                                    </p:animEffect>
                                  </p:childTnLst>
                                </p:cTn>
                              </p:par>
                              <p:par>
                                <p:cTn id="247" presetID="16" presetClass="entr" presetSubtype="21"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animEffect transition="in" filter="barn(inVertical)">
                                      <p:cBhvr>
                                        <p:cTn id="249" dur="500"/>
                                        <p:tgtEl>
                                          <p:spTgt spid="116"/>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237"/>
                                        </p:tgtEl>
                                        <p:attrNameLst>
                                          <p:attrName>style.visibility</p:attrName>
                                        </p:attrNameLst>
                                      </p:cBhvr>
                                      <p:to>
                                        <p:strVal val="visible"/>
                                      </p:to>
                                    </p:set>
                                    <p:animEffect transition="in" filter="fade">
                                      <p:cBhvr>
                                        <p:cTn id="254" dur="500"/>
                                        <p:tgtEl>
                                          <p:spTgt spid="237"/>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234"/>
                                        </p:tgtEl>
                                        <p:attrNameLst>
                                          <p:attrName>style.visibility</p:attrName>
                                        </p:attrNameLst>
                                      </p:cBhvr>
                                      <p:to>
                                        <p:strVal val="visible"/>
                                      </p:to>
                                    </p:set>
                                    <p:animEffect transition="in" filter="fade">
                                      <p:cBhvr>
                                        <p:cTn id="257" dur="500"/>
                                        <p:tgtEl>
                                          <p:spTgt spid="234"/>
                                        </p:tgtEl>
                                      </p:cBhvr>
                                    </p:animEffect>
                                  </p:childTnLst>
                                </p:cTn>
                              </p:par>
                            </p:childTnLst>
                          </p:cTn>
                        </p:par>
                      </p:childTnLst>
                    </p:cTn>
                  </p:par>
                  <p:par>
                    <p:cTn id="258" fill="hold">
                      <p:stCondLst>
                        <p:cond delay="indefinite"/>
                      </p:stCondLst>
                      <p:childTnLst>
                        <p:par>
                          <p:cTn id="259" fill="hold">
                            <p:stCondLst>
                              <p:cond delay="0"/>
                            </p:stCondLst>
                            <p:childTnLst>
                              <p:par>
                                <p:cTn id="260" presetID="16" presetClass="entr" presetSubtype="21" fill="hold" grpId="0" nodeType="clickEffect">
                                  <p:stCondLst>
                                    <p:cond delay="0"/>
                                  </p:stCondLst>
                                  <p:childTnLst>
                                    <p:set>
                                      <p:cBhvr>
                                        <p:cTn id="261" dur="1" fill="hold">
                                          <p:stCondLst>
                                            <p:cond delay="0"/>
                                          </p:stCondLst>
                                        </p:cTn>
                                        <p:tgtEl>
                                          <p:spTgt spid="110"/>
                                        </p:tgtEl>
                                        <p:attrNameLst>
                                          <p:attrName>style.visibility</p:attrName>
                                        </p:attrNameLst>
                                      </p:cBhvr>
                                      <p:to>
                                        <p:strVal val="visible"/>
                                      </p:to>
                                    </p:set>
                                    <p:animEffect transition="in" filter="barn(inVertical)">
                                      <p:cBhvr>
                                        <p:cTn id="262" dur="500"/>
                                        <p:tgtEl>
                                          <p:spTgt spid="110"/>
                                        </p:tgtEl>
                                      </p:cBhvr>
                                    </p:animEffect>
                                  </p:childTnLst>
                                </p:cTn>
                              </p:par>
                              <p:par>
                                <p:cTn id="263" presetID="16" presetClass="entr" presetSubtype="21" fill="hold" grpId="0" nodeType="withEffect">
                                  <p:stCondLst>
                                    <p:cond delay="0"/>
                                  </p:stCondLst>
                                  <p:childTnLst>
                                    <p:set>
                                      <p:cBhvr>
                                        <p:cTn id="264" dur="1" fill="hold">
                                          <p:stCondLst>
                                            <p:cond delay="0"/>
                                          </p:stCondLst>
                                        </p:cTn>
                                        <p:tgtEl>
                                          <p:spTgt spid="111"/>
                                        </p:tgtEl>
                                        <p:attrNameLst>
                                          <p:attrName>style.visibility</p:attrName>
                                        </p:attrNameLst>
                                      </p:cBhvr>
                                      <p:to>
                                        <p:strVal val="visible"/>
                                      </p:to>
                                    </p:set>
                                    <p:animEffect transition="in" filter="barn(inVertical)">
                                      <p:cBhvr>
                                        <p:cTn id="265" dur="500"/>
                                        <p:tgtEl>
                                          <p:spTgt spid="111"/>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112"/>
                                        </p:tgtEl>
                                        <p:attrNameLst>
                                          <p:attrName>style.visibility</p:attrName>
                                        </p:attrNameLst>
                                      </p:cBhvr>
                                      <p:to>
                                        <p:strVal val="visible"/>
                                      </p:to>
                                    </p:set>
                                    <p:animEffect transition="in" filter="barn(inVertical)">
                                      <p:cBhvr>
                                        <p:cTn id="268" dur="500"/>
                                        <p:tgtEl>
                                          <p:spTgt spid="112"/>
                                        </p:tgtEl>
                                      </p:cBhvr>
                                    </p:animEffect>
                                  </p:childTnLst>
                                </p:cTn>
                              </p:par>
                              <p:par>
                                <p:cTn id="269" presetID="16" presetClass="entr" presetSubtype="21" fill="hold" grpId="0" nodeType="withEffect">
                                  <p:stCondLst>
                                    <p:cond delay="0"/>
                                  </p:stCondLst>
                                  <p:childTnLst>
                                    <p:set>
                                      <p:cBhvr>
                                        <p:cTn id="270" dur="1" fill="hold">
                                          <p:stCondLst>
                                            <p:cond delay="0"/>
                                          </p:stCondLst>
                                        </p:cTn>
                                        <p:tgtEl>
                                          <p:spTgt spid="113"/>
                                        </p:tgtEl>
                                        <p:attrNameLst>
                                          <p:attrName>style.visibility</p:attrName>
                                        </p:attrNameLst>
                                      </p:cBhvr>
                                      <p:to>
                                        <p:strVal val="visible"/>
                                      </p:to>
                                    </p:set>
                                    <p:animEffect transition="in" filter="barn(inVertical)">
                                      <p:cBhvr>
                                        <p:cTn id="271" dur="500"/>
                                        <p:tgtEl>
                                          <p:spTgt spid="113"/>
                                        </p:tgtEl>
                                      </p:cBhvr>
                                    </p:animEffect>
                                  </p:childTnLst>
                                </p:cTn>
                              </p:par>
                              <p:par>
                                <p:cTn id="272" presetID="16" presetClass="entr" presetSubtype="21" fill="hold" grpId="0" nodeType="withEffect">
                                  <p:stCondLst>
                                    <p:cond delay="0"/>
                                  </p:stCondLst>
                                  <p:childTnLst>
                                    <p:set>
                                      <p:cBhvr>
                                        <p:cTn id="273" dur="1" fill="hold">
                                          <p:stCondLst>
                                            <p:cond delay="0"/>
                                          </p:stCondLst>
                                        </p:cTn>
                                        <p:tgtEl>
                                          <p:spTgt spid="114"/>
                                        </p:tgtEl>
                                        <p:attrNameLst>
                                          <p:attrName>style.visibility</p:attrName>
                                        </p:attrNameLst>
                                      </p:cBhvr>
                                      <p:to>
                                        <p:strVal val="visible"/>
                                      </p:to>
                                    </p:set>
                                    <p:animEffect transition="in" filter="barn(inVertical)">
                                      <p:cBhvr>
                                        <p:cTn id="274" dur="500"/>
                                        <p:tgtEl>
                                          <p:spTgt spid="114"/>
                                        </p:tgtEl>
                                      </p:cBhvr>
                                    </p:animEffect>
                                  </p:childTnLst>
                                </p:cTn>
                              </p:par>
                              <p:par>
                                <p:cTn id="275" presetID="16" presetClass="entr" presetSubtype="21" fill="hold" grpId="0" nodeType="withEffect">
                                  <p:stCondLst>
                                    <p:cond delay="0"/>
                                  </p:stCondLst>
                                  <p:childTnLst>
                                    <p:set>
                                      <p:cBhvr>
                                        <p:cTn id="276" dur="1" fill="hold">
                                          <p:stCondLst>
                                            <p:cond delay="0"/>
                                          </p:stCondLst>
                                        </p:cTn>
                                        <p:tgtEl>
                                          <p:spTgt spid="115"/>
                                        </p:tgtEl>
                                        <p:attrNameLst>
                                          <p:attrName>style.visibility</p:attrName>
                                        </p:attrNameLst>
                                      </p:cBhvr>
                                      <p:to>
                                        <p:strVal val="visible"/>
                                      </p:to>
                                    </p:set>
                                    <p:animEffect transition="in" filter="barn(inVertical)">
                                      <p:cBhvr>
                                        <p:cTn id="277" dur="500"/>
                                        <p:tgtEl>
                                          <p:spTgt spid="115"/>
                                        </p:tgtEl>
                                      </p:cBhvr>
                                    </p:animEffect>
                                  </p:childTnLst>
                                </p:cTn>
                              </p:par>
                              <p:par>
                                <p:cTn id="278" presetID="16" presetClass="entr" presetSubtype="21" fill="hold" nodeType="withEffect">
                                  <p:stCondLst>
                                    <p:cond delay="0"/>
                                  </p:stCondLst>
                                  <p:childTnLst>
                                    <p:set>
                                      <p:cBhvr>
                                        <p:cTn id="279" dur="1" fill="hold">
                                          <p:stCondLst>
                                            <p:cond delay="0"/>
                                          </p:stCondLst>
                                        </p:cTn>
                                        <p:tgtEl>
                                          <p:spTgt spid="235"/>
                                        </p:tgtEl>
                                        <p:attrNameLst>
                                          <p:attrName>style.visibility</p:attrName>
                                        </p:attrNameLst>
                                      </p:cBhvr>
                                      <p:to>
                                        <p:strVal val="visible"/>
                                      </p:to>
                                    </p:set>
                                    <p:animEffect transition="in" filter="barn(inVertical)">
                                      <p:cBhvr>
                                        <p:cTn id="280" dur="500"/>
                                        <p:tgtEl>
                                          <p:spTgt spid="235"/>
                                        </p:tgtEl>
                                      </p:cBhvr>
                                    </p:animEffect>
                                  </p:childTnLst>
                                </p:cTn>
                              </p:par>
                              <p:par>
                                <p:cTn id="281" presetID="16" presetClass="entr" presetSubtype="21" fill="hold" grpId="0" nodeType="withEffect">
                                  <p:stCondLst>
                                    <p:cond delay="0"/>
                                  </p:stCondLst>
                                  <p:childTnLst>
                                    <p:set>
                                      <p:cBhvr>
                                        <p:cTn id="282" dur="1" fill="hold">
                                          <p:stCondLst>
                                            <p:cond delay="0"/>
                                          </p:stCondLst>
                                        </p:cTn>
                                        <p:tgtEl>
                                          <p:spTgt spid="238"/>
                                        </p:tgtEl>
                                        <p:attrNameLst>
                                          <p:attrName>style.visibility</p:attrName>
                                        </p:attrNameLst>
                                      </p:cBhvr>
                                      <p:to>
                                        <p:strVal val="visible"/>
                                      </p:to>
                                    </p:set>
                                    <p:animEffect transition="in" filter="barn(inVertical)">
                                      <p:cBhvr>
                                        <p:cTn id="283" dur="500"/>
                                        <p:tgtEl>
                                          <p:spTgt spid="238"/>
                                        </p:tgtEl>
                                      </p:cBhvr>
                                    </p:animEffect>
                                  </p:childTnLst>
                                </p:cTn>
                              </p:par>
                            </p:childTnLst>
                          </p:cTn>
                        </p:par>
                      </p:childTnLst>
                    </p:cTn>
                  </p:par>
                  <p:par>
                    <p:cTn id="284" fill="hold">
                      <p:stCondLst>
                        <p:cond delay="indefinite"/>
                      </p:stCondLst>
                      <p:childTnLst>
                        <p:par>
                          <p:cTn id="285" fill="hold">
                            <p:stCondLst>
                              <p:cond delay="0"/>
                            </p:stCondLst>
                            <p:childTnLst>
                              <p:par>
                                <p:cTn id="286" presetID="16" presetClass="entr" presetSubtype="21" fill="hold" grpId="0" nodeType="clickEffect">
                                  <p:stCondLst>
                                    <p:cond delay="0"/>
                                  </p:stCondLst>
                                  <p:childTnLst>
                                    <p:set>
                                      <p:cBhvr>
                                        <p:cTn id="287" dur="1" fill="hold">
                                          <p:stCondLst>
                                            <p:cond delay="0"/>
                                          </p:stCondLst>
                                        </p:cTn>
                                        <p:tgtEl>
                                          <p:spTgt spid="239"/>
                                        </p:tgtEl>
                                        <p:attrNameLst>
                                          <p:attrName>style.visibility</p:attrName>
                                        </p:attrNameLst>
                                      </p:cBhvr>
                                      <p:to>
                                        <p:strVal val="visible"/>
                                      </p:to>
                                    </p:set>
                                    <p:animEffect transition="in" filter="barn(inVertical)">
                                      <p:cBhvr>
                                        <p:cTn id="288" dur="500"/>
                                        <p:tgtEl>
                                          <p:spTgt spid="239"/>
                                        </p:tgtEl>
                                      </p:cBhvr>
                                    </p:animEffect>
                                  </p:childTnLst>
                                </p:cTn>
                              </p:par>
                              <p:par>
                                <p:cTn id="289" presetID="16" presetClass="entr" presetSubtype="21" fill="hold" grpId="0" nodeType="withEffect">
                                  <p:stCondLst>
                                    <p:cond delay="0"/>
                                  </p:stCondLst>
                                  <p:childTnLst>
                                    <p:set>
                                      <p:cBhvr>
                                        <p:cTn id="290" dur="1" fill="hold">
                                          <p:stCondLst>
                                            <p:cond delay="0"/>
                                          </p:stCondLst>
                                        </p:cTn>
                                        <p:tgtEl>
                                          <p:spTgt spid="240"/>
                                        </p:tgtEl>
                                        <p:attrNameLst>
                                          <p:attrName>style.visibility</p:attrName>
                                        </p:attrNameLst>
                                      </p:cBhvr>
                                      <p:to>
                                        <p:strVal val="visible"/>
                                      </p:to>
                                    </p:set>
                                    <p:animEffect transition="in" filter="barn(inVertical)">
                                      <p:cBhvr>
                                        <p:cTn id="291" dur="500"/>
                                        <p:tgtEl>
                                          <p:spTgt spid="240"/>
                                        </p:tgtEl>
                                      </p:cBhvr>
                                    </p:animEffect>
                                  </p:childTnLst>
                                </p:cTn>
                              </p:par>
                              <p:par>
                                <p:cTn id="292" presetID="16" presetClass="entr" presetSubtype="21" fill="hold" grpId="0" nodeType="withEffect">
                                  <p:stCondLst>
                                    <p:cond delay="0"/>
                                  </p:stCondLst>
                                  <p:childTnLst>
                                    <p:set>
                                      <p:cBhvr>
                                        <p:cTn id="293" dur="1" fill="hold">
                                          <p:stCondLst>
                                            <p:cond delay="0"/>
                                          </p:stCondLst>
                                        </p:cTn>
                                        <p:tgtEl>
                                          <p:spTgt spid="241"/>
                                        </p:tgtEl>
                                        <p:attrNameLst>
                                          <p:attrName>style.visibility</p:attrName>
                                        </p:attrNameLst>
                                      </p:cBhvr>
                                      <p:to>
                                        <p:strVal val="visible"/>
                                      </p:to>
                                    </p:set>
                                    <p:animEffect transition="in" filter="barn(inVertical)">
                                      <p:cBhvr>
                                        <p:cTn id="294" dur="500"/>
                                        <p:tgtEl>
                                          <p:spTgt spid="241"/>
                                        </p:tgtEl>
                                      </p:cBhvr>
                                    </p:animEffect>
                                  </p:childTnLst>
                                </p:cTn>
                              </p:par>
                              <p:par>
                                <p:cTn id="295" presetID="16" presetClass="entr" presetSubtype="21" fill="hold" grpId="0" nodeType="withEffect">
                                  <p:stCondLst>
                                    <p:cond delay="0"/>
                                  </p:stCondLst>
                                  <p:childTnLst>
                                    <p:set>
                                      <p:cBhvr>
                                        <p:cTn id="296" dur="1" fill="hold">
                                          <p:stCondLst>
                                            <p:cond delay="0"/>
                                          </p:stCondLst>
                                        </p:cTn>
                                        <p:tgtEl>
                                          <p:spTgt spid="242"/>
                                        </p:tgtEl>
                                        <p:attrNameLst>
                                          <p:attrName>style.visibility</p:attrName>
                                        </p:attrNameLst>
                                      </p:cBhvr>
                                      <p:to>
                                        <p:strVal val="visible"/>
                                      </p:to>
                                    </p:set>
                                    <p:animEffect transition="in" filter="barn(inVertical)">
                                      <p:cBhvr>
                                        <p:cTn id="297" dur="500"/>
                                        <p:tgtEl>
                                          <p:spTgt spid="242"/>
                                        </p:tgtEl>
                                      </p:cBhvr>
                                    </p:animEffect>
                                  </p:childTnLst>
                                </p:cTn>
                              </p:par>
                              <p:par>
                                <p:cTn id="298" presetID="16" presetClass="entr" presetSubtype="21" fill="hold" grpId="0" nodeType="withEffect">
                                  <p:stCondLst>
                                    <p:cond delay="0"/>
                                  </p:stCondLst>
                                  <p:childTnLst>
                                    <p:set>
                                      <p:cBhvr>
                                        <p:cTn id="299" dur="1" fill="hold">
                                          <p:stCondLst>
                                            <p:cond delay="0"/>
                                          </p:stCondLst>
                                        </p:cTn>
                                        <p:tgtEl>
                                          <p:spTgt spid="243"/>
                                        </p:tgtEl>
                                        <p:attrNameLst>
                                          <p:attrName>style.visibility</p:attrName>
                                        </p:attrNameLst>
                                      </p:cBhvr>
                                      <p:to>
                                        <p:strVal val="visible"/>
                                      </p:to>
                                    </p:set>
                                    <p:animEffect transition="in" filter="barn(inVertical)">
                                      <p:cBhvr>
                                        <p:cTn id="300" dur="500"/>
                                        <p:tgtEl>
                                          <p:spTgt spid="243"/>
                                        </p:tgtEl>
                                      </p:cBhvr>
                                    </p:animEffect>
                                  </p:childTnLst>
                                </p:cTn>
                              </p:par>
                            </p:childTnLst>
                          </p:cTn>
                        </p:par>
                      </p:childTnLst>
                    </p:cTn>
                  </p:par>
                  <p:par>
                    <p:cTn id="301" fill="hold">
                      <p:stCondLst>
                        <p:cond delay="indefinite"/>
                      </p:stCondLst>
                      <p:childTnLst>
                        <p:par>
                          <p:cTn id="302" fill="hold">
                            <p:stCondLst>
                              <p:cond delay="0"/>
                            </p:stCondLst>
                            <p:childTnLst>
                              <p:par>
                                <p:cTn id="303" presetID="2" presetClass="entr" presetSubtype="4" fill="hold" grpId="0" nodeType="clickEffect">
                                  <p:stCondLst>
                                    <p:cond delay="0"/>
                                  </p:stCondLst>
                                  <p:childTnLst>
                                    <p:set>
                                      <p:cBhvr>
                                        <p:cTn id="304" dur="1" fill="hold">
                                          <p:stCondLst>
                                            <p:cond delay="0"/>
                                          </p:stCondLst>
                                        </p:cTn>
                                        <p:tgtEl>
                                          <p:spTgt spid="244"/>
                                        </p:tgtEl>
                                        <p:attrNameLst>
                                          <p:attrName>style.visibility</p:attrName>
                                        </p:attrNameLst>
                                      </p:cBhvr>
                                      <p:to>
                                        <p:strVal val="visible"/>
                                      </p:to>
                                    </p:set>
                                    <p:anim calcmode="lin" valueType="num">
                                      <p:cBhvr additive="base">
                                        <p:cTn id="305" dur="500" fill="hold"/>
                                        <p:tgtEl>
                                          <p:spTgt spid="244"/>
                                        </p:tgtEl>
                                        <p:attrNameLst>
                                          <p:attrName>ppt_x</p:attrName>
                                        </p:attrNameLst>
                                      </p:cBhvr>
                                      <p:tavLst>
                                        <p:tav tm="0">
                                          <p:val>
                                            <p:strVal val="#ppt_x"/>
                                          </p:val>
                                        </p:tav>
                                        <p:tav tm="100000">
                                          <p:val>
                                            <p:strVal val="#ppt_x"/>
                                          </p:val>
                                        </p:tav>
                                      </p:tavLst>
                                    </p:anim>
                                    <p:anim calcmode="lin" valueType="num">
                                      <p:cBhvr additive="base">
                                        <p:cTn id="306"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1" presetClass="entr" presetSubtype="1" fill="hold" grpId="0" nodeType="clickEffect">
                                  <p:stCondLst>
                                    <p:cond delay="0"/>
                                  </p:stCondLst>
                                  <p:childTnLst>
                                    <p:set>
                                      <p:cBhvr>
                                        <p:cTn id="310" dur="1" fill="hold">
                                          <p:stCondLst>
                                            <p:cond delay="0"/>
                                          </p:stCondLst>
                                        </p:cTn>
                                        <p:tgtEl>
                                          <p:spTgt spid="3"/>
                                        </p:tgtEl>
                                        <p:attrNameLst>
                                          <p:attrName>style.visibility</p:attrName>
                                        </p:attrNameLst>
                                      </p:cBhvr>
                                      <p:to>
                                        <p:strVal val="visible"/>
                                      </p:to>
                                    </p:set>
                                    <p:animEffect transition="in" filter="wheel(1)">
                                      <p:cBhvr>
                                        <p:cTn id="311" dur="2000"/>
                                        <p:tgtEl>
                                          <p:spTgt spid="3"/>
                                        </p:tgtEl>
                                      </p:cBhvr>
                                    </p:animEffect>
                                  </p:childTnLst>
                                </p:cTn>
                              </p:par>
                            </p:childTnLst>
                          </p:cTn>
                        </p:par>
                        <p:par>
                          <p:cTn id="312" fill="hold">
                            <p:stCondLst>
                              <p:cond delay="2000"/>
                            </p:stCondLst>
                            <p:childTnLst>
                              <p:par>
                                <p:cTn id="313" presetID="16" presetClass="entr" presetSubtype="21" fill="hold" grpId="0" nodeType="afterEffect">
                                  <p:stCondLst>
                                    <p:cond delay="0"/>
                                  </p:stCondLst>
                                  <p:childTnLst>
                                    <p:set>
                                      <p:cBhvr>
                                        <p:cTn id="314" dur="1" fill="hold">
                                          <p:stCondLst>
                                            <p:cond delay="0"/>
                                          </p:stCondLst>
                                        </p:cTn>
                                        <p:tgtEl>
                                          <p:spTgt spid="7"/>
                                        </p:tgtEl>
                                        <p:attrNameLst>
                                          <p:attrName>style.visibility</p:attrName>
                                        </p:attrNameLst>
                                      </p:cBhvr>
                                      <p:to>
                                        <p:strVal val="visible"/>
                                      </p:to>
                                    </p:set>
                                    <p:animEffect transition="in" filter="barn(inVertical)">
                                      <p:cBhvr>
                                        <p:cTn id="3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P spid="4" grpId="0"/>
      <p:bldP spid="25" grpId="0" bldLvl="0" animBg="1"/>
      <p:bldP spid="29" grpId="0" bldLvl="0" animBg="1"/>
      <p:bldP spid="32" grpId="0" bldLvl="0" animBg="1"/>
      <p:bldP spid="35" grpId="0" bldLvl="0" animBg="1"/>
      <p:bldP spid="39" grpId="0" bldLvl="0" animBg="1"/>
      <p:bldP spid="42" grpId="0" bldLvl="0" animBg="1"/>
      <p:bldP spid="45" grpId="0" bldLvl="0" animBg="1"/>
      <p:bldP spid="48" grpId="0" bldLvl="0" animBg="1"/>
      <p:bldP spid="51" grpId="0" bldLvl="0" animBg="1"/>
      <p:bldP spid="54" grpId="0" bldLvl="0" animBg="1"/>
      <p:bldP spid="57" grpId="0" bldLvl="0" animBg="1"/>
      <p:bldP spid="60" grpId="0" bldLvl="0" animBg="1"/>
      <p:bldP spid="63" grpId="0" bldLvl="0" animBg="1"/>
      <p:bldP spid="64" grpId="0" bldLvl="0" animBg="1"/>
      <p:bldP spid="65" grpId="0" bldLvl="0" animBg="1"/>
      <p:bldP spid="67" grpId="0" bldLvl="0" animBg="1"/>
      <p:bldP spid="68" grpId="0" bldLvl="0" animBg="1"/>
      <p:bldP spid="70" grpId="0" bldLvl="0" animBg="1"/>
      <p:bldP spid="71" grpId="0" bldLvl="0" animBg="1"/>
      <p:bldP spid="89" grpId="0"/>
      <p:bldP spid="90" grpId="0"/>
      <p:bldP spid="91" grpId="0" bldLvl="0" animBg="1"/>
      <p:bldP spid="92" grpId="0" bldLvl="0" animBg="1"/>
      <p:bldP spid="93" grpId="0" bldLvl="0" animBg="1"/>
      <p:bldP spid="94" grpId="0" bldLvl="0" animBg="1"/>
      <p:bldP spid="95" grpId="0" bldLvl="0" animBg="1"/>
      <p:bldP spid="109" grpId="0" bldLvl="0" animBg="1"/>
      <p:bldP spid="110" grpId="0" bldLvl="0" animBg="1"/>
      <p:bldP spid="111" grpId="0" bldLvl="0" animBg="1"/>
      <p:bldP spid="112" grpId="0" bldLvl="0" animBg="1"/>
      <p:bldP spid="113" grpId="0" bldLvl="0" animBg="1"/>
      <p:bldP spid="114" grpId="0" bldLvl="0" animBg="1"/>
      <p:bldP spid="115" grpId="0" bldLvl="0" animBg="1"/>
      <p:bldP spid="117" grpId="0"/>
      <p:bldP spid="118" grpId="0"/>
      <p:bldP spid="126" grpId="0" bldLvl="0" animBg="1"/>
      <p:bldP spid="129" grpId="0" bldLvl="0" animBg="1"/>
      <p:bldP spid="132" grpId="0" bldLvl="0" animBg="1"/>
      <p:bldP spid="135" grpId="0" bldLvl="0" animBg="1"/>
      <p:bldP spid="138" grpId="0" bldLvl="0" animBg="1"/>
      <p:bldP spid="141" grpId="0" bldLvl="0" animBg="1"/>
      <p:bldP spid="144" grpId="0" bldLvl="0" animBg="1"/>
      <p:bldP spid="147" grpId="0" bldLvl="0" animBg="1"/>
      <p:bldP spid="150" grpId="0" bldLvl="0" animBg="1"/>
      <p:bldP spid="153" grpId="0" bldLvl="0" animBg="1"/>
      <p:bldP spid="156" grpId="0" bldLvl="0" animBg="1"/>
      <p:bldP spid="159" grpId="0" bldLvl="0" animBg="1"/>
      <p:bldP spid="162" grpId="0" bldLvl="0" animBg="1"/>
      <p:bldP spid="165" grpId="0" bldLvl="0" animBg="1"/>
      <p:bldP spid="168" grpId="0" bldLvl="0" animBg="1"/>
      <p:bldP spid="171" grpId="0" bldLvl="0" animBg="1"/>
      <p:bldP spid="174" grpId="0" bldLvl="0" animBg="1"/>
      <p:bldP spid="177" grpId="0" bldLvl="0" animBg="1"/>
      <p:bldP spid="182" grpId="0" bldLvl="0" animBg="1"/>
      <p:bldP spid="185" grpId="0" bldLvl="0" animBg="1"/>
      <p:bldP spid="188" grpId="0" bldLvl="0" animBg="1"/>
      <p:bldP spid="191" grpId="0" bldLvl="0" animBg="1"/>
      <p:bldP spid="194" grpId="0" bldLvl="0" animBg="1"/>
      <p:bldP spid="197" grpId="0" bldLvl="0" animBg="1"/>
      <p:bldP spid="200" grpId="0" bldLvl="0" animBg="1"/>
      <p:bldP spid="203" grpId="0" bldLvl="0" animBg="1"/>
      <p:bldP spid="206" grpId="0" bldLvl="0" animBg="1"/>
      <p:bldP spid="209" grpId="0" bldLvl="0" animBg="1"/>
      <p:bldP spid="212" grpId="0" bldLvl="0" animBg="1"/>
      <p:bldP spid="215" grpId="0" bldLvl="0" animBg="1"/>
      <p:bldP spid="218" grpId="0" bldLvl="0" animBg="1"/>
      <p:bldP spid="221" grpId="0" bldLvl="0" animBg="1"/>
      <p:bldP spid="224" grpId="0" bldLvl="0" animBg="1"/>
      <p:bldP spid="227" grpId="0" bldLvl="0" animBg="1"/>
      <p:bldP spid="230" grpId="0" bldLvl="0" animBg="1"/>
      <p:bldP spid="233" grpId="0" bldLvl="0" animBg="1"/>
      <p:bldP spid="234" grpId="0" bldLvl="0" animBg="1"/>
      <p:bldP spid="238" grpId="0"/>
      <p:bldP spid="239" grpId="0" bldLvl="0" animBg="1"/>
      <p:bldP spid="240" grpId="0" bldLvl="0" animBg="1"/>
      <p:bldP spid="241" grpId="0" bldLvl="0" animBg="1"/>
      <p:bldP spid="242" grpId="0" bldLvl="0" animBg="1"/>
      <p:bldP spid="243" grpId="0" bldLvl="0" animBg="1"/>
      <p:bldP spid="244" grpId="0" bldLvl="0" animBg="1"/>
      <p:bldP spid="3" grpId="0" bldLvl="0" animBg="1"/>
      <p:bldP spid="3" grpId="1"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多表查询实战练习</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p:cNvSpPr/>
          <p:nvPr/>
        </p:nvSpPr>
        <p:spPr>
          <a:xfrm>
            <a:off x="800100" y="997585"/>
            <a:ext cx="7440295" cy="53574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 查询每位学生的姓名、年龄、所选课程的名称以及对应的成绩，如果学生没有选择课程，则成绩为 NULL。</a:t>
            </a:r>
            <a:endParaRPr lang="en-US"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s.name AS 姓名, s.age AS 年龄, c.course_name AS 课程名称, sc.score AS 成绩</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students 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LEFT JOIN scores sc ON s.student_id = sc.student_id</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LEFT JOIN courses c ON sc.course_id = c.course_id;</a:t>
            </a:r>
            <a:endParaRPr sz="1400" dirty="0">
              <a:solidFill>
                <a:schemeClr val="tx1">
                  <a:lumMod val="85000"/>
                  <a:lumOff val="15000"/>
                </a:schemeClr>
              </a:solidFill>
              <a:latin typeface="+mn-ea"/>
              <a:cs typeface="+mn-ea"/>
              <a:sym typeface="+mn-ea"/>
            </a:endParaRPr>
          </a:p>
          <a:p>
            <a:pPr algn="l">
              <a:buClrTx/>
              <a:buSzTx/>
              <a:buFontTx/>
            </a:pPr>
            <a:endParaRPr sz="1400" dirty="0">
              <a:solidFill>
                <a:schemeClr val="tx1">
                  <a:lumMod val="85000"/>
                  <a:lumOff val="15000"/>
                </a:schemeClr>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2. </a:t>
            </a:r>
            <a:r>
              <a:rPr sz="1400" dirty="0">
                <a:solidFill>
                  <a:srgbClr val="FF0000"/>
                </a:solidFill>
                <a:latin typeface="+mn-ea"/>
                <a:cs typeface="+mn-ea"/>
                <a:sym typeface="+mn-ea"/>
              </a:rPr>
              <a:t>查询没有选择任何课程的学生姓名。</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name</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students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WHERE student_id NOT IN (SELECT DISTINCT student_id FROM scores);</a:t>
            </a:r>
            <a:endParaRPr sz="1400" dirty="0">
              <a:solidFill>
                <a:schemeClr val="tx1">
                  <a:lumMod val="85000"/>
                  <a:lumOff val="15000"/>
                </a:schemeClr>
              </a:solidFill>
              <a:latin typeface="+mn-ea"/>
              <a:cs typeface="+mn-ea"/>
              <a:sym typeface="+mn-ea"/>
            </a:endParaRPr>
          </a:p>
          <a:p>
            <a:pPr algn="l">
              <a:buClrTx/>
              <a:buSzTx/>
              <a:buFontTx/>
            </a:pPr>
            <a:endParaRPr sz="1400" dirty="0">
              <a:solidFill>
                <a:srgbClr val="FF0000"/>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3. </a:t>
            </a:r>
            <a:r>
              <a:rPr sz="1400" dirty="0">
                <a:solidFill>
                  <a:srgbClr val="FF0000"/>
                </a:solidFill>
                <a:latin typeface="+mn-ea"/>
                <a:cs typeface="+mn-ea"/>
                <a:sym typeface="+mn-ea"/>
              </a:rPr>
              <a:t>查询每门课程的平均成绩，并列出平均成绩高于所有学生平均成绩的课程。</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course_id, AVG(score) AS 平均成绩</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scores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GROUP BY course_id</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HAVING AVG(score) &gt; (SELECT AVG(score) FROM scores);</a:t>
            </a:r>
            <a:endParaRPr sz="1400" dirty="0">
              <a:solidFill>
                <a:schemeClr val="tx1">
                  <a:lumMod val="85000"/>
                  <a:lumOff val="15000"/>
                </a:schemeClr>
              </a:solidFill>
              <a:latin typeface="+mn-ea"/>
              <a:cs typeface="+mn-ea"/>
              <a:sym typeface="+mn-ea"/>
            </a:endParaRPr>
          </a:p>
          <a:p>
            <a:pPr algn="l">
              <a:buClrTx/>
              <a:buSzTx/>
              <a:buFontTx/>
            </a:pPr>
            <a:endParaRPr sz="1400" dirty="0">
              <a:solidFill>
                <a:schemeClr val="tx1">
                  <a:lumMod val="85000"/>
                  <a:lumOff val="15000"/>
                </a:schemeClr>
              </a:solidFill>
              <a:latin typeface="+mn-ea"/>
              <a:cs typeface="+mn-ea"/>
              <a:sym typeface="+mn-ea"/>
            </a:endParaRPr>
          </a:p>
          <a:p>
            <a:pPr algn="l">
              <a:buClrTx/>
              <a:buSzTx/>
              <a:buFontTx/>
            </a:pPr>
            <a:r>
              <a:rPr sz="1400" dirty="0">
                <a:solidFill>
                  <a:srgbClr val="FF0000"/>
                </a:solidFill>
                <a:latin typeface="+mn-ea"/>
                <a:cs typeface="+mn-ea"/>
                <a:sym typeface="+mn-ea"/>
              </a:rPr>
              <a:t>#4. 查询每位学生所选课程的平均成绩，并按照平均成绩降序排列。</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s.name AS 姓名, AVG(sc.score) AS 平均成绩</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students 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LEFT JOIN scores sc ON s.student_id = sc.student_id</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GROUP BY s.name</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ORDER BY 平均成绩 DESC;</a:t>
            </a:r>
            <a:endParaRPr sz="1400" dirty="0">
              <a:solidFill>
                <a:schemeClr val="tx1">
                  <a:lumMod val="85000"/>
                  <a:lumOff val="15000"/>
                </a:schemeClr>
              </a:solidFill>
              <a:latin typeface="+mn-ea"/>
              <a:cs typeface="+mn-ea"/>
              <a:sym typeface="+mn-ea"/>
            </a:endParaRPr>
          </a:p>
        </p:txBody>
      </p:sp>
      <p:sp>
        <p:nvSpPr>
          <p:cNvPr id="2" name="标题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dirty="0">
                <a:solidFill>
                  <a:srgbClr val="187663"/>
                </a:solidFill>
                <a:sym typeface="+mn-ea"/>
              </a:rPr>
              <a:t>多表查询实战练习</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115782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latin typeface="+mn-ea"/>
                <a:cs typeface="+mn-ea"/>
              </a:rPr>
              <a:t>多表查询语句（</a:t>
            </a:r>
            <a:r>
              <a:rPr lang="en-US" altLang="zh-CN" sz="1500" b="1" dirty="0">
                <a:latin typeface="+mn-ea"/>
                <a:cs typeface="+mn-ea"/>
              </a:rPr>
              <a:t>DQL</a:t>
            </a:r>
            <a:r>
              <a:rPr lang="zh-CN" altLang="en-US" sz="1500" b="1" dirty="0">
                <a:latin typeface="+mn-ea"/>
                <a:cs typeface="+mn-ea"/>
              </a:rPr>
              <a:t>）语法理解</a:t>
            </a:r>
            <a:endParaRPr lang="zh-CN" altLang="en-US" sz="1500" b="1" dirty="0">
              <a:latin typeface="+mn-ea"/>
              <a:cs typeface="+mn-ea"/>
            </a:endParaRPr>
          </a:p>
        </p:txBody>
      </p:sp>
      <p:sp>
        <p:nvSpPr>
          <p:cNvPr id="126" name="任意多边形: 形状 125"/>
          <p:cNvSpPr/>
          <p:nvPr/>
        </p:nvSpPr>
        <p:spPr>
          <a:xfrm>
            <a:off x="955655" y="30871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29" name="任意多边形: 形状 128"/>
          <p:cNvSpPr/>
          <p:nvPr>
            <p:custDataLst>
              <p:tags r:id="rId2"/>
            </p:custDataLst>
          </p:nvPr>
        </p:nvSpPr>
        <p:spPr>
          <a:xfrm>
            <a:off x="1369175" y="30871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2" name="任意多边形: 形状 131"/>
          <p:cNvSpPr/>
          <p:nvPr>
            <p:custDataLst>
              <p:tags r:id="rId3"/>
            </p:custDataLst>
          </p:nvPr>
        </p:nvSpPr>
        <p:spPr>
          <a:xfrm>
            <a:off x="1782695" y="30871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5" name="任意多边形: 形状 134"/>
          <p:cNvSpPr/>
          <p:nvPr/>
        </p:nvSpPr>
        <p:spPr>
          <a:xfrm>
            <a:off x="955655" y="33756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8" name="任意多边形: 形状 137"/>
          <p:cNvSpPr/>
          <p:nvPr>
            <p:custDataLst>
              <p:tags r:id="rId4"/>
            </p:custDataLst>
          </p:nvPr>
        </p:nvSpPr>
        <p:spPr>
          <a:xfrm>
            <a:off x="1369175" y="33756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1" name="任意多边形: 形状 140"/>
          <p:cNvSpPr/>
          <p:nvPr>
            <p:custDataLst>
              <p:tags r:id="rId5"/>
            </p:custDataLst>
          </p:nvPr>
        </p:nvSpPr>
        <p:spPr>
          <a:xfrm>
            <a:off x="1782695" y="33756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4" name="任意多边形: 形状 143"/>
          <p:cNvSpPr/>
          <p:nvPr/>
        </p:nvSpPr>
        <p:spPr>
          <a:xfrm>
            <a:off x="955655" y="36641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7" name="任意多边形: 形状 146"/>
          <p:cNvSpPr/>
          <p:nvPr>
            <p:custDataLst>
              <p:tags r:id="rId6"/>
            </p:custDataLst>
          </p:nvPr>
        </p:nvSpPr>
        <p:spPr>
          <a:xfrm>
            <a:off x="1369175" y="36641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0" name="任意多边形: 形状 149"/>
          <p:cNvSpPr/>
          <p:nvPr>
            <p:custDataLst>
              <p:tags r:id="rId7"/>
            </p:custDataLst>
          </p:nvPr>
        </p:nvSpPr>
        <p:spPr>
          <a:xfrm>
            <a:off x="1782695" y="36641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3" name="任意多边形: 形状 152"/>
          <p:cNvSpPr/>
          <p:nvPr/>
        </p:nvSpPr>
        <p:spPr>
          <a:xfrm>
            <a:off x="960159" y="42726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6" name="任意多边形: 形状 155"/>
          <p:cNvSpPr/>
          <p:nvPr>
            <p:custDataLst>
              <p:tags r:id="rId8"/>
            </p:custDataLst>
          </p:nvPr>
        </p:nvSpPr>
        <p:spPr>
          <a:xfrm>
            <a:off x="1373679" y="42726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9" name="任意多边形: 形状 158"/>
          <p:cNvSpPr/>
          <p:nvPr>
            <p:custDataLst>
              <p:tags r:id="rId9"/>
            </p:custDataLst>
          </p:nvPr>
        </p:nvSpPr>
        <p:spPr>
          <a:xfrm>
            <a:off x="1787199" y="42726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2" name="任意多边形: 形状 161"/>
          <p:cNvSpPr/>
          <p:nvPr/>
        </p:nvSpPr>
        <p:spPr>
          <a:xfrm>
            <a:off x="960159" y="45610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5" name="任意多边形: 形状 164"/>
          <p:cNvSpPr/>
          <p:nvPr>
            <p:custDataLst>
              <p:tags r:id="rId10"/>
            </p:custDataLst>
          </p:nvPr>
        </p:nvSpPr>
        <p:spPr>
          <a:xfrm>
            <a:off x="1373679" y="45610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8" name="任意多边形: 形状 167"/>
          <p:cNvSpPr/>
          <p:nvPr>
            <p:custDataLst>
              <p:tags r:id="rId11"/>
            </p:custDataLst>
          </p:nvPr>
        </p:nvSpPr>
        <p:spPr>
          <a:xfrm>
            <a:off x="1787199" y="45610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1" name="任意多边形: 形状 170"/>
          <p:cNvSpPr/>
          <p:nvPr/>
        </p:nvSpPr>
        <p:spPr>
          <a:xfrm>
            <a:off x="960159" y="48495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4" name="任意多边形: 形状 173"/>
          <p:cNvSpPr/>
          <p:nvPr>
            <p:custDataLst>
              <p:tags r:id="rId12"/>
            </p:custDataLst>
          </p:nvPr>
        </p:nvSpPr>
        <p:spPr>
          <a:xfrm>
            <a:off x="1373679" y="48495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7" name="任意多边形: 形状 176"/>
          <p:cNvSpPr/>
          <p:nvPr>
            <p:custDataLst>
              <p:tags r:id="rId13"/>
            </p:custDataLst>
          </p:nvPr>
        </p:nvSpPr>
        <p:spPr>
          <a:xfrm>
            <a:off x="1787199" y="48495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cxnSp>
        <p:nvCxnSpPr>
          <p:cNvPr id="5" name="直接箭头连接符 4"/>
          <p:cNvCxnSpPr/>
          <p:nvPr>
            <p:custDataLst>
              <p:tags r:id="rId14"/>
            </p:custDataLst>
          </p:nvPr>
        </p:nvCxnSpPr>
        <p:spPr>
          <a:xfrm flipV="1">
            <a:off x="2390140" y="3342005"/>
            <a:ext cx="527685" cy="23812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cxnSp>
        <p:nvCxnSpPr>
          <p:cNvPr id="7" name="直接箭头连接符 6"/>
          <p:cNvCxnSpPr/>
          <p:nvPr>
            <p:custDataLst>
              <p:tags r:id="rId15"/>
            </p:custDataLst>
          </p:nvPr>
        </p:nvCxnSpPr>
        <p:spPr>
          <a:xfrm>
            <a:off x="2430145" y="4742180"/>
            <a:ext cx="395605" cy="203200"/>
          </a:xfrm>
          <a:prstGeom prst="straightConnector1">
            <a:avLst/>
          </a:prstGeom>
          <a:ln w="31750" cap="rnd">
            <a:solidFill>
              <a:schemeClr val="tx1">
                <a:lumMod val="65000"/>
                <a:lumOff val="35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9" name="文本框 8"/>
          <p:cNvSpPr txBox="1"/>
          <p:nvPr/>
        </p:nvSpPr>
        <p:spPr>
          <a:xfrm>
            <a:off x="821690" y="1479550"/>
            <a:ext cx="8044815" cy="521970"/>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多表查询的重点是将多张表数据利用</a:t>
            </a:r>
            <a:r>
              <a:rPr lang="en-US" altLang="zh-CN" sz="1400">
                <a:solidFill>
                  <a:schemeClr val="tx1">
                    <a:lumMod val="85000"/>
                    <a:lumOff val="15000"/>
                  </a:schemeClr>
                </a:solidFill>
                <a:latin typeface="+mn-ea"/>
                <a:cs typeface="+mn-ea"/>
              </a:rPr>
              <a:t>`</a:t>
            </a:r>
            <a:r>
              <a:rPr lang="zh-CN" altLang="en-US" sz="1400">
                <a:solidFill>
                  <a:srgbClr val="FF0000"/>
                </a:solidFill>
                <a:highlight>
                  <a:srgbClr val="FFFF00"/>
                </a:highlight>
                <a:latin typeface="+mn-ea"/>
                <a:cs typeface="+mn-ea"/>
              </a:rPr>
              <a:t>多表查询语法</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合并成单张虚拟表</a:t>
            </a:r>
            <a:endParaRPr lang="zh-CN" altLang="en-US" sz="1400">
              <a:solidFill>
                <a:schemeClr val="tx1">
                  <a:lumMod val="85000"/>
                  <a:lumOff val="15000"/>
                </a:schemeClr>
              </a:solidFill>
              <a:latin typeface="+mn-ea"/>
              <a:cs typeface="+mn-ea"/>
            </a:endParaRPr>
          </a:p>
          <a:p>
            <a:r>
              <a:rPr lang="zh-CN" altLang="en-US" sz="1400">
                <a:solidFill>
                  <a:schemeClr val="tx1">
                    <a:lumMod val="85000"/>
                    <a:lumOff val="15000"/>
                  </a:schemeClr>
                </a:solidFill>
                <a:latin typeface="+mn-ea"/>
                <a:cs typeface="+mn-ea"/>
              </a:rPr>
              <a:t>按照多表结果合并的方向</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可以分为</a:t>
            </a:r>
            <a:r>
              <a:rPr lang="en-US" altLang="zh-CN" sz="1400">
                <a:solidFill>
                  <a:schemeClr val="tx1">
                    <a:lumMod val="85000"/>
                    <a:lumOff val="15000"/>
                  </a:schemeClr>
                </a:solidFill>
                <a:latin typeface="+mn-ea"/>
                <a:cs typeface="+mn-ea"/>
              </a:rPr>
              <a:t>:</a:t>
            </a:r>
            <a:r>
              <a:rPr lang="zh-CN" altLang="en-US" sz="1400" b="1">
                <a:solidFill>
                  <a:schemeClr val="tx1">
                    <a:lumMod val="85000"/>
                    <a:lumOff val="15000"/>
                  </a:schemeClr>
                </a:solidFill>
                <a:latin typeface="+mn-ea"/>
                <a:cs typeface="+mn-ea"/>
              </a:rPr>
              <a:t>水平合并语法</a:t>
            </a:r>
            <a:r>
              <a:rPr lang="zh-CN" altLang="en-US" sz="1400">
                <a:solidFill>
                  <a:schemeClr val="tx1">
                    <a:lumMod val="85000"/>
                    <a:lumOff val="15000"/>
                  </a:schemeClr>
                </a:solidFill>
                <a:latin typeface="+mn-ea"/>
                <a:cs typeface="+mn-ea"/>
              </a:rPr>
              <a:t>和</a:t>
            </a:r>
            <a:r>
              <a:rPr lang="zh-CN" altLang="en-US" sz="1400" b="1">
                <a:solidFill>
                  <a:schemeClr val="tx1">
                    <a:lumMod val="85000"/>
                    <a:lumOff val="15000"/>
                  </a:schemeClr>
                </a:solidFill>
                <a:latin typeface="+mn-ea"/>
                <a:cs typeface="+mn-ea"/>
              </a:rPr>
              <a:t>垂直合并语法</a:t>
            </a:r>
            <a:endParaRPr lang="zh-CN" altLang="en-US" sz="1400" b="1">
              <a:solidFill>
                <a:schemeClr val="tx1">
                  <a:lumMod val="85000"/>
                  <a:lumOff val="15000"/>
                </a:schemeClr>
              </a:solidFill>
              <a:latin typeface="+mn-ea"/>
              <a:cs typeface="+mn-ea"/>
            </a:endParaRPr>
          </a:p>
        </p:txBody>
      </p:sp>
      <p:sp>
        <p:nvSpPr>
          <p:cNvPr id="11" name="文本框 10"/>
          <p:cNvSpPr txBox="1"/>
          <p:nvPr>
            <p:custDataLst>
              <p:tags r:id="rId16"/>
            </p:custDataLst>
          </p:nvPr>
        </p:nvSpPr>
        <p:spPr>
          <a:xfrm>
            <a:off x="1373505" y="2789555"/>
            <a:ext cx="448310" cy="266065"/>
          </a:xfrm>
          <a:prstGeom prst="rect">
            <a:avLst/>
          </a:prstGeom>
          <a:noFill/>
        </p:spPr>
        <p:txBody>
          <a:bodyPr wrap="square" rtlCol="0">
            <a:noAutofit/>
          </a:bodyPr>
          <a:p>
            <a:r>
              <a:rPr lang="zh-CN" altLang="en-US" sz="1100" dirty="0"/>
              <a:t>表</a:t>
            </a:r>
            <a:r>
              <a:rPr lang="en-US" altLang="zh-CN" sz="1100" dirty="0"/>
              <a:t>1</a:t>
            </a:r>
            <a:endParaRPr lang="en-US" altLang="zh-CN" sz="1100" dirty="0"/>
          </a:p>
        </p:txBody>
      </p:sp>
      <p:sp>
        <p:nvSpPr>
          <p:cNvPr id="12" name="文本框 11"/>
          <p:cNvSpPr txBox="1"/>
          <p:nvPr>
            <p:custDataLst>
              <p:tags r:id="rId17"/>
            </p:custDataLst>
          </p:nvPr>
        </p:nvSpPr>
        <p:spPr>
          <a:xfrm>
            <a:off x="1338580" y="5245100"/>
            <a:ext cx="448310" cy="266065"/>
          </a:xfrm>
          <a:prstGeom prst="rect">
            <a:avLst/>
          </a:prstGeom>
          <a:noFill/>
        </p:spPr>
        <p:txBody>
          <a:bodyPr wrap="square" rtlCol="0">
            <a:noAutofit/>
          </a:bodyPr>
          <a:p>
            <a:r>
              <a:rPr lang="zh-CN" altLang="en-US" sz="1100" dirty="0"/>
              <a:t>表</a:t>
            </a:r>
            <a:r>
              <a:rPr lang="en-US" altLang="zh-CN" sz="1100" dirty="0"/>
              <a:t>2</a:t>
            </a:r>
            <a:endParaRPr lang="en-US" altLang="zh-CN" sz="1100" dirty="0"/>
          </a:p>
        </p:txBody>
      </p:sp>
      <p:sp>
        <p:nvSpPr>
          <p:cNvPr id="13" name="文本框 12"/>
          <p:cNvSpPr txBox="1"/>
          <p:nvPr>
            <p:custDataLst>
              <p:tags r:id="rId18"/>
            </p:custDataLst>
          </p:nvPr>
        </p:nvSpPr>
        <p:spPr>
          <a:xfrm>
            <a:off x="2917825" y="3101340"/>
            <a:ext cx="1356360" cy="306705"/>
          </a:xfrm>
          <a:prstGeom prst="rect">
            <a:avLst/>
          </a:prstGeom>
          <a:noFill/>
        </p:spPr>
        <p:txBody>
          <a:bodyPr wrap="square" rtlCol="0" anchor="t">
            <a:spAutoFit/>
          </a:bodyPr>
          <a:p>
            <a:r>
              <a:rPr lang="zh-CN" altLang="en-US" sz="1400">
                <a:solidFill>
                  <a:schemeClr val="tx1">
                    <a:lumMod val="85000"/>
                    <a:lumOff val="15000"/>
                  </a:schemeClr>
                </a:solidFill>
                <a:latin typeface="+mn-ea"/>
                <a:sym typeface="+mn-ea"/>
              </a:rPr>
              <a:t>垂直合并语法</a:t>
            </a:r>
            <a:endParaRPr lang="zh-CN" altLang="en-US" sz="1400">
              <a:solidFill>
                <a:schemeClr val="tx1">
                  <a:lumMod val="85000"/>
                  <a:lumOff val="15000"/>
                </a:schemeClr>
              </a:solidFill>
              <a:latin typeface="+mn-ea"/>
              <a:sym typeface="+mn-ea"/>
            </a:endParaRPr>
          </a:p>
        </p:txBody>
      </p:sp>
      <p:sp>
        <p:nvSpPr>
          <p:cNvPr id="14" name="文本框 13"/>
          <p:cNvSpPr txBox="1"/>
          <p:nvPr>
            <p:custDataLst>
              <p:tags r:id="rId19"/>
            </p:custDataLst>
          </p:nvPr>
        </p:nvSpPr>
        <p:spPr>
          <a:xfrm>
            <a:off x="2825750" y="4922520"/>
            <a:ext cx="1355725" cy="306705"/>
          </a:xfrm>
          <a:prstGeom prst="rect">
            <a:avLst/>
          </a:prstGeom>
          <a:noFill/>
        </p:spPr>
        <p:txBody>
          <a:bodyPr wrap="square" rtlCol="0" anchor="t">
            <a:spAutoFit/>
          </a:bodyPr>
          <a:p>
            <a:r>
              <a:rPr lang="zh-CN" altLang="en-US" sz="1400">
                <a:solidFill>
                  <a:schemeClr val="tx1">
                    <a:lumMod val="85000"/>
                    <a:lumOff val="15000"/>
                  </a:schemeClr>
                </a:solidFill>
                <a:latin typeface="+mn-ea"/>
                <a:sym typeface="+mn-ea"/>
              </a:rPr>
              <a:t>水平合并语法</a:t>
            </a:r>
            <a:endParaRPr lang="zh-CN" altLang="en-US" sz="1400">
              <a:solidFill>
                <a:schemeClr val="tx1">
                  <a:lumMod val="85000"/>
                  <a:lumOff val="15000"/>
                </a:schemeClr>
              </a:solidFill>
              <a:latin typeface="+mn-ea"/>
              <a:sym typeface="+mn-ea"/>
            </a:endParaRPr>
          </a:p>
        </p:txBody>
      </p:sp>
      <p:sp>
        <p:nvSpPr>
          <p:cNvPr id="40" name="任意多边形: 形状 125"/>
          <p:cNvSpPr/>
          <p:nvPr/>
        </p:nvSpPr>
        <p:spPr>
          <a:xfrm>
            <a:off x="4846955" y="229997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1" name="任意多边形: 形状 128"/>
          <p:cNvSpPr/>
          <p:nvPr/>
        </p:nvSpPr>
        <p:spPr>
          <a:xfrm>
            <a:off x="5256645" y="22997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3" name="任意多边形: 形状 131"/>
          <p:cNvSpPr/>
          <p:nvPr/>
        </p:nvSpPr>
        <p:spPr>
          <a:xfrm>
            <a:off x="5670165" y="22997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4" name="任意多边形: 形状 134"/>
          <p:cNvSpPr/>
          <p:nvPr/>
        </p:nvSpPr>
        <p:spPr>
          <a:xfrm>
            <a:off x="4846955" y="258826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6" name="任意多边形: 形状 137"/>
          <p:cNvSpPr/>
          <p:nvPr/>
        </p:nvSpPr>
        <p:spPr>
          <a:xfrm>
            <a:off x="5256645" y="25882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7" name="任意多边形: 形状 140"/>
          <p:cNvSpPr/>
          <p:nvPr/>
        </p:nvSpPr>
        <p:spPr>
          <a:xfrm>
            <a:off x="5670165" y="25882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9" name="任意多边形: 形状 143"/>
          <p:cNvSpPr/>
          <p:nvPr/>
        </p:nvSpPr>
        <p:spPr>
          <a:xfrm>
            <a:off x="4846955" y="287655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0" name="任意多边形: 形状 146"/>
          <p:cNvSpPr/>
          <p:nvPr/>
        </p:nvSpPr>
        <p:spPr>
          <a:xfrm>
            <a:off x="5256645" y="28767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2" name="任意多边形: 形状 149"/>
          <p:cNvSpPr/>
          <p:nvPr/>
        </p:nvSpPr>
        <p:spPr>
          <a:xfrm>
            <a:off x="5670165" y="28767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3" name="任意多边形: 形状 152"/>
          <p:cNvSpPr/>
          <p:nvPr/>
        </p:nvSpPr>
        <p:spPr>
          <a:xfrm>
            <a:off x="4847629" y="316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5" name="任意多边形: 形状 155"/>
          <p:cNvSpPr/>
          <p:nvPr/>
        </p:nvSpPr>
        <p:spPr>
          <a:xfrm>
            <a:off x="5261149" y="316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6" name="任意多边形: 形状 158"/>
          <p:cNvSpPr/>
          <p:nvPr/>
        </p:nvSpPr>
        <p:spPr>
          <a:xfrm>
            <a:off x="5674360" y="316547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8" name="任意多边形: 形状 161"/>
          <p:cNvSpPr/>
          <p:nvPr/>
        </p:nvSpPr>
        <p:spPr>
          <a:xfrm>
            <a:off x="4847629" y="345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9" name="任意多边形: 形状 164"/>
          <p:cNvSpPr/>
          <p:nvPr/>
        </p:nvSpPr>
        <p:spPr>
          <a:xfrm>
            <a:off x="5261149" y="345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1" name="任意多边形: 形状 167"/>
          <p:cNvSpPr/>
          <p:nvPr/>
        </p:nvSpPr>
        <p:spPr>
          <a:xfrm>
            <a:off x="5674360" y="345376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6" name="任意多边形: 形状 170"/>
          <p:cNvSpPr/>
          <p:nvPr/>
        </p:nvSpPr>
        <p:spPr>
          <a:xfrm>
            <a:off x="4847629" y="374215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9" name="任意多边形: 形状 173"/>
          <p:cNvSpPr/>
          <p:nvPr/>
        </p:nvSpPr>
        <p:spPr>
          <a:xfrm>
            <a:off x="5261149" y="374215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2" name="任意多边形: 形状 176"/>
          <p:cNvSpPr/>
          <p:nvPr/>
        </p:nvSpPr>
        <p:spPr>
          <a:xfrm>
            <a:off x="5674360" y="374205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73" name="直接箭头连接符 72"/>
          <p:cNvCxnSpPr/>
          <p:nvPr>
            <p:custDataLst>
              <p:tags r:id="rId20"/>
            </p:custDataLst>
          </p:nvPr>
        </p:nvCxnSpPr>
        <p:spPr>
          <a:xfrm flipV="1">
            <a:off x="4122420" y="3236595"/>
            <a:ext cx="687070" cy="1206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cxnSp>
        <p:nvCxnSpPr>
          <p:cNvPr id="74" name="直接箭头连接符 73"/>
          <p:cNvCxnSpPr/>
          <p:nvPr>
            <p:custDataLst>
              <p:tags r:id="rId21"/>
            </p:custDataLst>
          </p:nvPr>
        </p:nvCxnSpPr>
        <p:spPr>
          <a:xfrm>
            <a:off x="4064635" y="5062220"/>
            <a:ext cx="733425" cy="3810"/>
          </a:xfrm>
          <a:prstGeom prst="straightConnector1">
            <a:avLst/>
          </a:prstGeom>
          <a:ln w="31750" cap="rnd">
            <a:solidFill>
              <a:schemeClr val="tx1">
                <a:lumMod val="65000"/>
                <a:lumOff val="35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75" name="任意多边形: 形状 125"/>
          <p:cNvSpPr/>
          <p:nvPr/>
        </p:nvSpPr>
        <p:spPr>
          <a:xfrm>
            <a:off x="4867255" y="46556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6" name="任意多边形: 形状 128"/>
          <p:cNvSpPr/>
          <p:nvPr/>
        </p:nvSpPr>
        <p:spPr>
          <a:xfrm>
            <a:off x="5280775" y="46556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7" name="任意多边形: 形状 131"/>
          <p:cNvSpPr/>
          <p:nvPr/>
        </p:nvSpPr>
        <p:spPr>
          <a:xfrm>
            <a:off x="5694295" y="46556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8" name="任意多边形: 形状 134"/>
          <p:cNvSpPr/>
          <p:nvPr/>
        </p:nvSpPr>
        <p:spPr>
          <a:xfrm>
            <a:off x="4867255" y="49441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9" name="任意多边形: 形状 137"/>
          <p:cNvSpPr/>
          <p:nvPr/>
        </p:nvSpPr>
        <p:spPr>
          <a:xfrm>
            <a:off x="5280775" y="49441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0" name="任意多边形: 形状 140"/>
          <p:cNvSpPr/>
          <p:nvPr/>
        </p:nvSpPr>
        <p:spPr>
          <a:xfrm>
            <a:off x="5694295" y="49441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1" name="任意多边形: 形状 143"/>
          <p:cNvSpPr/>
          <p:nvPr/>
        </p:nvSpPr>
        <p:spPr>
          <a:xfrm>
            <a:off x="4867255" y="52326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2" name="任意多边形: 形状 146"/>
          <p:cNvSpPr/>
          <p:nvPr/>
        </p:nvSpPr>
        <p:spPr>
          <a:xfrm>
            <a:off x="5280775" y="52326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3" name="任意多边形: 形状 149"/>
          <p:cNvSpPr/>
          <p:nvPr/>
        </p:nvSpPr>
        <p:spPr>
          <a:xfrm>
            <a:off x="5694295" y="52326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4" name="任意多边形: 形状 152"/>
          <p:cNvSpPr/>
          <p:nvPr/>
        </p:nvSpPr>
        <p:spPr>
          <a:xfrm>
            <a:off x="6117629" y="465233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5" name="任意多边形: 形状 155"/>
          <p:cNvSpPr/>
          <p:nvPr/>
        </p:nvSpPr>
        <p:spPr>
          <a:xfrm>
            <a:off x="6531149" y="465233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6" name="任意多边形: 形状 158"/>
          <p:cNvSpPr/>
          <p:nvPr/>
        </p:nvSpPr>
        <p:spPr>
          <a:xfrm>
            <a:off x="6944360" y="465264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7" name="任意多边形: 形状 161"/>
          <p:cNvSpPr/>
          <p:nvPr/>
        </p:nvSpPr>
        <p:spPr>
          <a:xfrm>
            <a:off x="6117629" y="494082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6" name="任意多边形: 形状 164"/>
          <p:cNvSpPr/>
          <p:nvPr/>
        </p:nvSpPr>
        <p:spPr>
          <a:xfrm>
            <a:off x="6531149" y="494082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7" name="任意多边形: 形状 167"/>
          <p:cNvSpPr/>
          <p:nvPr/>
        </p:nvSpPr>
        <p:spPr>
          <a:xfrm>
            <a:off x="6944360" y="494093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8" name="任意多边形: 形状 170"/>
          <p:cNvSpPr/>
          <p:nvPr/>
        </p:nvSpPr>
        <p:spPr>
          <a:xfrm>
            <a:off x="6117590" y="5229225"/>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9" name="任意多边形: 形状 173"/>
          <p:cNvSpPr/>
          <p:nvPr/>
        </p:nvSpPr>
        <p:spPr>
          <a:xfrm>
            <a:off x="6530975" y="5229225"/>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0" name="任意多边形: 形状 176"/>
          <p:cNvSpPr/>
          <p:nvPr/>
        </p:nvSpPr>
        <p:spPr>
          <a:xfrm>
            <a:off x="6944360" y="5229225"/>
            <a:ext cx="40957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4" name="文本框 103"/>
          <p:cNvSpPr txBox="1"/>
          <p:nvPr/>
        </p:nvSpPr>
        <p:spPr>
          <a:xfrm>
            <a:off x="6155690" y="2919730"/>
            <a:ext cx="1782445" cy="660400"/>
          </a:xfrm>
          <a:prstGeom prst="rect">
            <a:avLst/>
          </a:prstGeom>
          <a:noFill/>
        </p:spPr>
        <p:txBody>
          <a:bodyPr wrap="square" rtlCol="0" anchor="t">
            <a:noAutofit/>
          </a:bodyPr>
          <a:p>
            <a:r>
              <a:rPr lang="zh-CN" altLang="en-US" sz="1200">
                <a:solidFill>
                  <a:schemeClr val="tx1">
                    <a:lumMod val="85000"/>
                    <a:lumOff val="15000"/>
                  </a:schemeClr>
                </a:solidFill>
                <a:latin typeface="+mn-ea"/>
                <a:cs typeface="+mn-ea"/>
              </a:rPr>
              <a:t>语法</a:t>
            </a:r>
            <a:r>
              <a:rPr lang="en-US" altLang="zh-CN" sz="1200">
                <a:solidFill>
                  <a:schemeClr val="tx1">
                    <a:lumMod val="85000"/>
                    <a:lumOff val="15000"/>
                  </a:schemeClr>
                </a:solidFill>
                <a:latin typeface="+mn-ea"/>
                <a:cs typeface="+mn-ea"/>
              </a:rPr>
              <a:t>: </a:t>
            </a:r>
            <a:r>
              <a:rPr lang="en-US" altLang="zh-CN" sz="1200" b="1">
                <a:solidFill>
                  <a:schemeClr val="tx1">
                    <a:lumMod val="85000"/>
                    <a:lumOff val="15000"/>
                  </a:schemeClr>
                </a:solidFill>
                <a:latin typeface="+mn-ea"/>
                <a:cs typeface="+mn-ea"/>
              </a:rPr>
              <a:t>union / union all</a:t>
            </a:r>
            <a:endParaRPr lang="zh-CN" altLang="en-US" sz="1200" b="1">
              <a:solidFill>
                <a:schemeClr val="tx1">
                  <a:lumMod val="85000"/>
                  <a:lumOff val="15000"/>
                </a:schemeClr>
              </a:solidFill>
              <a:latin typeface="+mn-ea"/>
              <a:cs typeface="+mn-ea"/>
            </a:endParaRPr>
          </a:p>
          <a:p>
            <a:r>
              <a:rPr lang="zh-CN" altLang="en-US" sz="1200">
                <a:solidFill>
                  <a:schemeClr val="tx1">
                    <a:lumMod val="85000"/>
                    <a:lumOff val="15000"/>
                  </a:schemeClr>
                </a:solidFill>
                <a:latin typeface="+mn-ea"/>
                <a:cs typeface="+mn-ea"/>
              </a:rPr>
              <a:t>作用</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latin typeface="+mn-ea"/>
                <a:cs typeface="+mn-ea"/>
              </a:rPr>
              <a:t>将多个表结果汇总</a:t>
            </a:r>
            <a:endParaRPr lang="en-US" altLang="zh-CN" sz="1200">
              <a:solidFill>
                <a:schemeClr val="tx1">
                  <a:lumMod val="85000"/>
                  <a:lumOff val="15000"/>
                </a:schemeClr>
              </a:solidFill>
              <a:latin typeface="+mn-ea"/>
              <a:cs typeface="+mn-ea"/>
            </a:endParaRPr>
          </a:p>
          <a:p>
            <a:r>
              <a:rPr lang="zh-CN" altLang="en-US" sz="1200">
                <a:solidFill>
                  <a:schemeClr val="tx1">
                    <a:lumMod val="85000"/>
                    <a:lumOff val="15000"/>
                  </a:schemeClr>
                </a:solidFill>
                <a:latin typeface="+mn-ea"/>
                <a:cs typeface="+mn-ea"/>
              </a:rPr>
              <a:t>主外键</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highlight>
                  <a:srgbClr val="FFFF00"/>
                </a:highlight>
                <a:latin typeface="+mn-ea"/>
                <a:cs typeface="+mn-ea"/>
              </a:rPr>
              <a:t>不要求</a:t>
            </a:r>
            <a:endParaRPr lang="en-US" altLang="zh-CN" sz="1200">
              <a:solidFill>
                <a:schemeClr val="tx1">
                  <a:lumMod val="85000"/>
                  <a:lumOff val="15000"/>
                </a:schemeClr>
              </a:solidFill>
              <a:latin typeface="+mn-ea"/>
              <a:cs typeface="+mn-ea"/>
            </a:endParaRPr>
          </a:p>
        </p:txBody>
      </p:sp>
      <p:pic>
        <p:nvPicPr>
          <p:cNvPr id="105" name="图片 104"/>
          <p:cNvPicPr>
            <a:picLocks noChangeAspect="1"/>
          </p:cNvPicPr>
          <p:nvPr/>
        </p:nvPicPr>
        <p:blipFill>
          <a:blip r:embed="rId22"/>
          <a:stretch>
            <a:fillRect/>
          </a:stretch>
        </p:blipFill>
        <p:spPr>
          <a:xfrm>
            <a:off x="13965555" y="1250950"/>
            <a:ext cx="1355725" cy="2202815"/>
          </a:xfrm>
          <a:prstGeom prst="rect">
            <a:avLst/>
          </a:prstGeom>
        </p:spPr>
      </p:pic>
      <p:sp>
        <p:nvSpPr>
          <p:cNvPr id="106" name="文本框 105"/>
          <p:cNvSpPr txBox="1"/>
          <p:nvPr/>
        </p:nvSpPr>
        <p:spPr>
          <a:xfrm>
            <a:off x="7511415" y="4742180"/>
            <a:ext cx="1863090" cy="690245"/>
          </a:xfrm>
          <a:prstGeom prst="rect">
            <a:avLst/>
          </a:prstGeom>
          <a:noFill/>
        </p:spPr>
        <p:txBody>
          <a:bodyPr wrap="square" rtlCol="0" anchor="t">
            <a:noAutofit/>
          </a:bodyPr>
          <a:p>
            <a:r>
              <a:rPr lang="zh-CN" altLang="en-US" sz="1200">
                <a:solidFill>
                  <a:schemeClr val="tx1">
                    <a:lumMod val="85000"/>
                    <a:lumOff val="15000"/>
                  </a:schemeClr>
                </a:solidFill>
                <a:latin typeface="+mn-ea"/>
                <a:cs typeface="+mn-ea"/>
              </a:rPr>
              <a:t>语法</a:t>
            </a:r>
            <a:r>
              <a:rPr lang="en-US" altLang="zh-CN" sz="1200">
                <a:solidFill>
                  <a:schemeClr val="tx1">
                    <a:lumMod val="85000"/>
                    <a:lumOff val="15000"/>
                  </a:schemeClr>
                </a:solidFill>
                <a:latin typeface="+mn-ea"/>
                <a:cs typeface="+mn-ea"/>
              </a:rPr>
              <a:t>: </a:t>
            </a:r>
            <a:r>
              <a:rPr lang="zh-CN" altLang="en-US" sz="1200" b="1">
                <a:solidFill>
                  <a:schemeClr val="tx1">
                    <a:lumMod val="85000"/>
                    <a:lumOff val="15000"/>
                  </a:schemeClr>
                </a:solidFill>
                <a:latin typeface="+mn-ea"/>
                <a:cs typeface="+mn-ea"/>
              </a:rPr>
              <a:t>连接查询</a:t>
            </a:r>
            <a:endParaRPr lang="zh-CN" altLang="en-US" sz="1200">
              <a:solidFill>
                <a:schemeClr val="tx1">
                  <a:lumMod val="85000"/>
                  <a:lumOff val="15000"/>
                </a:schemeClr>
              </a:solidFill>
              <a:latin typeface="+mn-ea"/>
              <a:cs typeface="+mn-ea"/>
            </a:endParaRPr>
          </a:p>
          <a:p>
            <a:r>
              <a:rPr lang="zh-CN" altLang="en-US" sz="1200">
                <a:solidFill>
                  <a:schemeClr val="tx1">
                    <a:lumMod val="85000"/>
                    <a:lumOff val="15000"/>
                  </a:schemeClr>
                </a:solidFill>
                <a:latin typeface="+mn-ea"/>
                <a:cs typeface="+mn-ea"/>
              </a:rPr>
              <a:t>作用</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latin typeface="+mn-ea"/>
                <a:cs typeface="+mn-ea"/>
              </a:rPr>
              <a:t>将多表结果水平整主外键</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highlight>
                  <a:srgbClr val="FFFF00"/>
                </a:highlight>
                <a:latin typeface="+mn-ea"/>
                <a:cs typeface="+mn-ea"/>
              </a:rPr>
              <a:t>要求</a:t>
            </a:r>
            <a:endParaRPr lang="zh-CN" altLang="en-US" sz="1200">
              <a:solidFill>
                <a:schemeClr val="tx1">
                  <a:lumMod val="85000"/>
                  <a:lumOff val="15000"/>
                </a:schemeClr>
              </a:solidFill>
              <a:highlight>
                <a:srgbClr val="FFFF00"/>
              </a:highlight>
              <a:latin typeface="+mn-ea"/>
              <a:cs typeface="+mn-ea"/>
            </a:endParaRPr>
          </a:p>
        </p:txBody>
      </p:sp>
      <p:pic>
        <p:nvPicPr>
          <p:cNvPr id="107" name="图片 106"/>
          <p:cNvPicPr>
            <a:picLocks noChangeAspect="1"/>
          </p:cNvPicPr>
          <p:nvPr/>
        </p:nvPicPr>
        <p:blipFill>
          <a:blip r:embed="rId23"/>
          <a:stretch>
            <a:fillRect/>
          </a:stretch>
        </p:blipFill>
        <p:spPr>
          <a:xfrm>
            <a:off x="11343640" y="8765540"/>
            <a:ext cx="4798060" cy="2001520"/>
          </a:xfrm>
          <a:prstGeom prst="rect">
            <a:avLst/>
          </a:prstGeom>
        </p:spPr>
      </p:pic>
      <p:sp>
        <p:nvSpPr>
          <p:cNvPr id="119" name="右大括号 118"/>
          <p:cNvSpPr/>
          <p:nvPr/>
        </p:nvSpPr>
        <p:spPr>
          <a:xfrm rot="5400000">
            <a:off x="6873875" y="3648710"/>
            <a:ext cx="285750" cy="4438650"/>
          </a:xfrm>
          <a:prstGeom prst="rightBrace">
            <a:avLst/>
          </a:prstGeom>
          <a:ln w="6350" cap="flat" cmpd="sng" algn="ctr">
            <a:solidFill>
              <a:schemeClr val="tx1">
                <a:lumMod val="65000"/>
                <a:lumOff val="35000"/>
              </a:schemeClr>
            </a:solid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0" name="文本框 119"/>
          <p:cNvSpPr txBox="1"/>
          <p:nvPr/>
        </p:nvSpPr>
        <p:spPr>
          <a:xfrm>
            <a:off x="6693535" y="6017260"/>
            <a:ext cx="646430" cy="337185"/>
          </a:xfrm>
          <a:prstGeom prst="rect">
            <a:avLst/>
          </a:prstGeom>
          <a:noFill/>
          <a:ln>
            <a:noFill/>
          </a:ln>
          <a:effectLst>
            <a:glow rad="139700">
              <a:schemeClr val="bg2">
                <a:lumMod val="25000"/>
                <a:alpha val="40000"/>
              </a:schemeClr>
            </a:glow>
          </a:effectLst>
        </p:spPr>
        <p:style>
          <a:lnRef idx="3">
            <a:schemeClr val="accent1"/>
          </a:lnRef>
          <a:fillRef idx="0">
            <a:srgbClr val="FFFFFF"/>
          </a:fillRef>
          <a:effectRef idx="0">
            <a:srgbClr val="FFFFFF"/>
          </a:effectRef>
          <a:fontRef idx="minor">
            <a:schemeClr val="tx1"/>
          </a:fontRef>
        </p:style>
        <p:txBody>
          <a:bodyPr wrap="square" rtlCol="0">
            <a:spAutoFit/>
          </a:bodyPr>
          <a:p>
            <a:r>
              <a:rPr lang="zh-CN" altLang="en-US" sz="1600" b="1">
                <a:solidFill>
                  <a:srgbClr val="FF0000"/>
                </a:solidFill>
                <a:latin typeface="+mn-ea"/>
              </a:rPr>
              <a:t>重点</a:t>
            </a:r>
            <a:endParaRPr lang="zh-CN" altLang="en-US" sz="1600" b="1">
              <a:solidFill>
                <a:srgbClr val="FF0000"/>
              </a:solidFill>
              <a:latin typeface="+mn-ea"/>
            </a:endParaRPr>
          </a:p>
        </p:txBody>
      </p:sp>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多表语法理解</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
                                        </p:tgtEl>
                                        <p:attrNameLst>
                                          <p:attrName>style.visibility</p:attrName>
                                        </p:attrNameLst>
                                      </p:cBhvr>
                                      <p:to>
                                        <p:strVal val="visible"/>
                                      </p:to>
                                    </p:set>
                                    <p:anim calcmode="lin" valueType="num">
                                      <p:cBhvr additive="base">
                                        <p:cTn id="13" dur="500" fill="hold"/>
                                        <p:tgtEl>
                                          <p:spTgt spid="126"/>
                                        </p:tgtEl>
                                        <p:attrNameLst>
                                          <p:attrName>ppt_x</p:attrName>
                                        </p:attrNameLst>
                                      </p:cBhvr>
                                      <p:tavLst>
                                        <p:tav tm="0">
                                          <p:val>
                                            <p:strVal val="0-#ppt_w/2"/>
                                          </p:val>
                                        </p:tav>
                                        <p:tav tm="100000">
                                          <p:val>
                                            <p:strVal val="#ppt_x"/>
                                          </p:val>
                                        </p:tav>
                                      </p:tavLst>
                                    </p:anim>
                                    <p:anim calcmode="lin" valueType="num">
                                      <p:cBhvr additive="base">
                                        <p:cTn id="14" dur="500" fill="hold"/>
                                        <p:tgtEl>
                                          <p:spTgt spid="12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9"/>
                                        </p:tgtEl>
                                        <p:attrNameLst>
                                          <p:attrName>style.visibility</p:attrName>
                                        </p:attrNameLst>
                                      </p:cBhvr>
                                      <p:to>
                                        <p:strVal val="visible"/>
                                      </p:to>
                                    </p:set>
                                    <p:anim calcmode="lin" valueType="num">
                                      <p:cBhvr additive="base">
                                        <p:cTn id="17" dur="500" fill="hold"/>
                                        <p:tgtEl>
                                          <p:spTgt spid="129"/>
                                        </p:tgtEl>
                                        <p:attrNameLst>
                                          <p:attrName>ppt_x</p:attrName>
                                        </p:attrNameLst>
                                      </p:cBhvr>
                                      <p:tavLst>
                                        <p:tav tm="0">
                                          <p:val>
                                            <p:strVal val="0-#ppt_w/2"/>
                                          </p:val>
                                        </p:tav>
                                        <p:tav tm="100000">
                                          <p:val>
                                            <p:strVal val="#ppt_x"/>
                                          </p:val>
                                        </p:tav>
                                      </p:tavLst>
                                    </p:anim>
                                    <p:anim calcmode="lin" valueType="num">
                                      <p:cBhvr additive="base">
                                        <p:cTn id="18" dur="500" fill="hold"/>
                                        <p:tgtEl>
                                          <p:spTgt spid="12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fill="hold"/>
                                        <p:tgtEl>
                                          <p:spTgt spid="132"/>
                                        </p:tgtEl>
                                        <p:attrNameLst>
                                          <p:attrName>ppt_x</p:attrName>
                                        </p:attrNameLst>
                                      </p:cBhvr>
                                      <p:tavLst>
                                        <p:tav tm="0">
                                          <p:val>
                                            <p:strVal val="0-#ppt_w/2"/>
                                          </p:val>
                                        </p:tav>
                                        <p:tav tm="100000">
                                          <p:val>
                                            <p:strVal val="#ppt_x"/>
                                          </p:val>
                                        </p:tav>
                                      </p:tavLst>
                                    </p:anim>
                                    <p:anim calcmode="lin" valueType="num">
                                      <p:cBhvr additive="base">
                                        <p:cTn id="22" dur="500" fill="hold"/>
                                        <p:tgtEl>
                                          <p:spTgt spid="13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5"/>
                                        </p:tgtEl>
                                        <p:attrNameLst>
                                          <p:attrName>style.visibility</p:attrName>
                                        </p:attrNameLst>
                                      </p:cBhvr>
                                      <p:to>
                                        <p:strVal val="visible"/>
                                      </p:to>
                                    </p:set>
                                    <p:anim calcmode="lin" valueType="num">
                                      <p:cBhvr additive="base">
                                        <p:cTn id="25" dur="500" fill="hold"/>
                                        <p:tgtEl>
                                          <p:spTgt spid="135"/>
                                        </p:tgtEl>
                                        <p:attrNameLst>
                                          <p:attrName>ppt_x</p:attrName>
                                        </p:attrNameLst>
                                      </p:cBhvr>
                                      <p:tavLst>
                                        <p:tav tm="0">
                                          <p:val>
                                            <p:strVal val="0-#ppt_w/2"/>
                                          </p:val>
                                        </p:tav>
                                        <p:tav tm="100000">
                                          <p:val>
                                            <p:strVal val="#ppt_x"/>
                                          </p:val>
                                        </p:tav>
                                      </p:tavLst>
                                    </p:anim>
                                    <p:anim calcmode="lin" valueType="num">
                                      <p:cBhvr additive="base">
                                        <p:cTn id="26" dur="500" fill="hold"/>
                                        <p:tgtEl>
                                          <p:spTgt spid="13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anim calcmode="lin" valueType="num">
                                      <p:cBhvr additive="base">
                                        <p:cTn id="29" dur="500" fill="hold"/>
                                        <p:tgtEl>
                                          <p:spTgt spid="138"/>
                                        </p:tgtEl>
                                        <p:attrNameLst>
                                          <p:attrName>ppt_x</p:attrName>
                                        </p:attrNameLst>
                                      </p:cBhvr>
                                      <p:tavLst>
                                        <p:tav tm="0">
                                          <p:val>
                                            <p:strVal val="0-#ppt_w/2"/>
                                          </p:val>
                                        </p:tav>
                                        <p:tav tm="100000">
                                          <p:val>
                                            <p:strVal val="#ppt_x"/>
                                          </p:val>
                                        </p:tav>
                                      </p:tavLst>
                                    </p:anim>
                                    <p:anim calcmode="lin" valueType="num">
                                      <p:cBhvr additive="base">
                                        <p:cTn id="30" dur="500" fill="hold"/>
                                        <p:tgtEl>
                                          <p:spTgt spid="13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1"/>
                                        </p:tgtEl>
                                        <p:attrNameLst>
                                          <p:attrName>style.visibility</p:attrName>
                                        </p:attrNameLst>
                                      </p:cBhvr>
                                      <p:to>
                                        <p:strVal val="visible"/>
                                      </p:to>
                                    </p:set>
                                    <p:anim calcmode="lin" valueType="num">
                                      <p:cBhvr additive="base">
                                        <p:cTn id="33" dur="500" fill="hold"/>
                                        <p:tgtEl>
                                          <p:spTgt spid="141"/>
                                        </p:tgtEl>
                                        <p:attrNameLst>
                                          <p:attrName>ppt_x</p:attrName>
                                        </p:attrNameLst>
                                      </p:cBhvr>
                                      <p:tavLst>
                                        <p:tav tm="0">
                                          <p:val>
                                            <p:strVal val="0-#ppt_w/2"/>
                                          </p:val>
                                        </p:tav>
                                        <p:tav tm="100000">
                                          <p:val>
                                            <p:strVal val="#ppt_x"/>
                                          </p:val>
                                        </p:tav>
                                      </p:tavLst>
                                    </p:anim>
                                    <p:anim calcmode="lin" valueType="num">
                                      <p:cBhvr additive="base">
                                        <p:cTn id="34" dur="500" fill="hold"/>
                                        <p:tgtEl>
                                          <p:spTgt spid="14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4"/>
                                        </p:tgtEl>
                                        <p:attrNameLst>
                                          <p:attrName>style.visibility</p:attrName>
                                        </p:attrNameLst>
                                      </p:cBhvr>
                                      <p:to>
                                        <p:strVal val="visible"/>
                                      </p:to>
                                    </p:set>
                                    <p:anim calcmode="lin" valueType="num">
                                      <p:cBhvr additive="base">
                                        <p:cTn id="37" dur="500" fill="hold"/>
                                        <p:tgtEl>
                                          <p:spTgt spid="144"/>
                                        </p:tgtEl>
                                        <p:attrNameLst>
                                          <p:attrName>ppt_x</p:attrName>
                                        </p:attrNameLst>
                                      </p:cBhvr>
                                      <p:tavLst>
                                        <p:tav tm="0">
                                          <p:val>
                                            <p:strVal val="0-#ppt_w/2"/>
                                          </p:val>
                                        </p:tav>
                                        <p:tav tm="100000">
                                          <p:val>
                                            <p:strVal val="#ppt_x"/>
                                          </p:val>
                                        </p:tav>
                                      </p:tavLst>
                                    </p:anim>
                                    <p:anim calcmode="lin" valueType="num">
                                      <p:cBhvr additive="base">
                                        <p:cTn id="38" dur="500" fill="hold"/>
                                        <p:tgtEl>
                                          <p:spTgt spid="14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anim calcmode="lin" valueType="num">
                                      <p:cBhvr additive="base">
                                        <p:cTn id="41" dur="500" fill="hold"/>
                                        <p:tgtEl>
                                          <p:spTgt spid="147"/>
                                        </p:tgtEl>
                                        <p:attrNameLst>
                                          <p:attrName>ppt_x</p:attrName>
                                        </p:attrNameLst>
                                      </p:cBhvr>
                                      <p:tavLst>
                                        <p:tav tm="0">
                                          <p:val>
                                            <p:strVal val="0-#ppt_w/2"/>
                                          </p:val>
                                        </p:tav>
                                        <p:tav tm="100000">
                                          <p:val>
                                            <p:strVal val="#ppt_x"/>
                                          </p:val>
                                        </p:tav>
                                      </p:tavLst>
                                    </p:anim>
                                    <p:anim calcmode="lin" valueType="num">
                                      <p:cBhvr additive="base">
                                        <p:cTn id="42" dur="500" fill="hold"/>
                                        <p:tgtEl>
                                          <p:spTgt spid="14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50"/>
                                        </p:tgtEl>
                                        <p:attrNameLst>
                                          <p:attrName>style.visibility</p:attrName>
                                        </p:attrNameLst>
                                      </p:cBhvr>
                                      <p:to>
                                        <p:strVal val="visible"/>
                                      </p:to>
                                    </p:set>
                                    <p:anim calcmode="lin" valueType="num">
                                      <p:cBhvr additive="base">
                                        <p:cTn id="45" dur="500" fill="hold"/>
                                        <p:tgtEl>
                                          <p:spTgt spid="150"/>
                                        </p:tgtEl>
                                        <p:attrNameLst>
                                          <p:attrName>ppt_x</p:attrName>
                                        </p:attrNameLst>
                                      </p:cBhvr>
                                      <p:tavLst>
                                        <p:tav tm="0">
                                          <p:val>
                                            <p:strVal val="0-#ppt_w/2"/>
                                          </p:val>
                                        </p:tav>
                                        <p:tav tm="100000">
                                          <p:val>
                                            <p:strVal val="#ppt_x"/>
                                          </p:val>
                                        </p:tav>
                                      </p:tavLst>
                                    </p:anim>
                                    <p:anim calcmode="lin" valueType="num">
                                      <p:cBhvr additive="base">
                                        <p:cTn id="46" dur="500" fill="hold"/>
                                        <p:tgtEl>
                                          <p:spTgt spid="150"/>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53"/>
                                        </p:tgtEl>
                                        <p:attrNameLst>
                                          <p:attrName>style.visibility</p:attrName>
                                        </p:attrNameLst>
                                      </p:cBhvr>
                                      <p:to>
                                        <p:strVal val="visible"/>
                                      </p:to>
                                    </p:set>
                                    <p:anim calcmode="lin" valueType="num">
                                      <p:cBhvr additive="base">
                                        <p:cTn id="49" dur="500" fill="hold"/>
                                        <p:tgtEl>
                                          <p:spTgt spid="153"/>
                                        </p:tgtEl>
                                        <p:attrNameLst>
                                          <p:attrName>ppt_x</p:attrName>
                                        </p:attrNameLst>
                                      </p:cBhvr>
                                      <p:tavLst>
                                        <p:tav tm="0">
                                          <p:val>
                                            <p:strVal val="0-#ppt_w/2"/>
                                          </p:val>
                                        </p:tav>
                                        <p:tav tm="100000">
                                          <p:val>
                                            <p:strVal val="#ppt_x"/>
                                          </p:val>
                                        </p:tav>
                                      </p:tavLst>
                                    </p:anim>
                                    <p:anim calcmode="lin" valueType="num">
                                      <p:cBhvr additive="base">
                                        <p:cTn id="50" dur="500" fill="hold"/>
                                        <p:tgtEl>
                                          <p:spTgt spid="153"/>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56"/>
                                        </p:tgtEl>
                                        <p:attrNameLst>
                                          <p:attrName>style.visibility</p:attrName>
                                        </p:attrNameLst>
                                      </p:cBhvr>
                                      <p:to>
                                        <p:strVal val="visible"/>
                                      </p:to>
                                    </p:set>
                                    <p:anim calcmode="lin" valueType="num">
                                      <p:cBhvr additive="base">
                                        <p:cTn id="53" dur="500" fill="hold"/>
                                        <p:tgtEl>
                                          <p:spTgt spid="156"/>
                                        </p:tgtEl>
                                        <p:attrNameLst>
                                          <p:attrName>ppt_x</p:attrName>
                                        </p:attrNameLst>
                                      </p:cBhvr>
                                      <p:tavLst>
                                        <p:tav tm="0">
                                          <p:val>
                                            <p:strVal val="0-#ppt_w/2"/>
                                          </p:val>
                                        </p:tav>
                                        <p:tav tm="100000">
                                          <p:val>
                                            <p:strVal val="#ppt_x"/>
                                          </p:val>
                                        </p:tav>
                                      </p:tavLst>
                                    </p:anim>
                                    <p:anim calcmode="lin" valueType="num">
                                      <p:cBhvr additive="base">
                                        <p:cTn id="54" dur="500" fill="hold"/>
                                        <p:tgtEl>
                                          <p:spTgt spid="156"/>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59"/>
                                        </p:tgtEl>
                                        <p:attrNameLst>
                                          <p:attrName>style.visibility</p:attrName>
                                        </p:attrNameLst>
                                      </p:cBhvr>
                                      <p:to>
                                        <p:strVal val="visible"/>
                                      </p:to>
                                    </p:set>
                                    <p:anim calcmode="lin" valueType="num">
                                      <p:cBhvr additive="base">
                                        <p:cTn id="57" dur="500" fill="hold"/>
                                        <p:tgtEl>
                                          <p:spTgt spid="159"/>
                                        </p:tgtEl>
                                        <p:attrNameLst>
                                          <p:attrName>ppt_x</p:attrName>
                                        </p:attrNameLst>
                                      </p:cBhvr>
                                      <p:tavLst>
                                        <p:tav tm="0">
                                          <p:val>
                                            <p:strVal val="0-#ppt_w/2"/>
                                          </p:val>
                                        </p:tav>
                                        <p:tav tm="100000">
                                          <p:val>
                                            <p:strVal val="#ppt_x"/>
                                          </p:val>
                                        </p:tav>
                                      </p:tavLst>
                                    </p:anim>
                                    <p:anim calcmode="lin" valueType="num">
                                      <p:cBhvr additive="base">
                                        <p:cTn id="58" dur="500" fill="hold"/>
                                        <p:tgtEl>
                                          <p:spTgt spid="159"/>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62"/>
                                        </p:tgtEl>
                                        <p:attrNameLst>
                                          <p:attrName>style.visibility</p:attrName>
                                        </p:attrNameLst>
                                      </p:cBhvr>
                                      <p:to>
                                        <p:strVal val="visible"/>
                                      </p:to>
                                    </p:set>
                                    <p:anim calcmode="lin" valueType="num">
                                      <p:cBhvr additive="base">
                                        <p:cTn id="61" dur="500" fill="hold"/>
                                        <p:tgtEl>
                                          <p:spTgt spid="162"/>
                                        </p:tgtEl>
                                        <p:attrNameLst>
                                          <p:attrName>ppt_x</p:attrName>
                                        </p:attrNameLst>
                                      </p:cBhvr>
                                      <p:tavLst>
                                        <p:tav tm="0">
                                          <p:val>
                                            <p:strVal val="0-#ppt_w/2"/>
                                          </p:val>
                                        </p:tav>
                                        <p:tav tm="100000">
                                          <p:val>
                                            <p:strVal val="#ppt_x"/>
                                          </p:val>
                                        </p:tav>
                                      </p:tavLst>
                                    </p:anim>
                                    <p:anim calcmode="lin" valueType="num">
                                      <p:cBhvr additive="base">
                                        <p:cTn id="62" dur="500" fill="hold"/>
                                        <p:tgtEl>
                                          <p:spTgt spid="162"/>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65"/>
                                        </p:tgtEl>
                                        <p:attrNameLst>
                                          <p:attrName>style.visibility</p:attrName>
                                        </p:attrNameLst>
                                      </p:cBhvr>
                                      <p:to>
                                        <p:strVal val="visible"/>
                                      </p:to>
                                    </p:set>
                                    <p:anim calcmode="lin" valueType="num">
                                      <p:cBhvr additive="base">
                                        <p:cTn id="65" dur="500" fill="hold"/>
                                        <p:tgtEl>
                                          <p:spTgt spid="165"/>
                                        </p:tgtEl>
                                        <p:attrNameLst>
                                          <p:attrName>ppt_x</p:attrName>
                                        </p:attrNameLst>
                                      </p:cBhvr>
                                      <p:tavLst>
                                        <p:tav tm="0">
                                          <p:val>
                                            <p:strVal val="0-#ppt_w/2"/>
                                          </p:val>
                                        </p:tav>
                                        <p:tav tm="100000">
                                          <p:val>
                                            <p:strVal val="#ppt_x"/>
                                          </p:val>
                                        </p:tav>
                                      </p:tavLst>
                                    </p:anim>
                                    <p:anim calcmode="lin" valueType="num">
                                      <p:cBhvr additive="base">
                                        <p:cTn id="66" dur="500" fill="hold"/>
                                        <p:tgtEl>
                                          <p:spTgt spid="165"/>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68"/>
                                        </p:tgtEl>
                                        <p:attrNameLst>
                                          <p:attrName>style.visibility</p:attrName>
                                        </p:attrNameLst>
                                      </p:cBhvr>
                                      <p:to>
                                        <p:strVal val="visible"/>
                                      </p:to>
                                    </p:set>
                                    <p:anim calcmode="lin" valueType="num">
                                      <p:cBhvr additive="base">
                                        <p:cTn id="69" dur="500" fill="hold"/>
                                        <p:tgtEl>
                                          <p:spTgt spid="168"/>
                                        </p:tgtEl>
                                        <p:attrNameLst>
                                          <p:attrName>ppt_x</p:attrName>
                                        </p:attrNameLst>
                                      </p:cBhvr>
                                      <p:tavLst>
                                        <p:tav tm="0">
                                          <p:val>
                                            <p:strVal val="0-#ppt_w/2"/>
                                          </p:val>
                                        </p:tav>
                                        <p:tav tm="100000">
                                          <p:val>
                                            <p:strVal val="#ppt_x"/>
                                          </p:val>
                                        </p:tav>
                                      </p:tavLst>
                                    </p:anim>
                                    <p:anim calcmode="lin" valueType="num">
                                      <p:cBhvr additive="base">
                                        <p:cTn id="70" dur="500" fill="hold"/>
                                        <p:tgtEl>
                                          <p:spTgt spid="168"/>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171"/>
                                        </p:tgtEl>
                                        <p:attrNameLst>
                                          <p:attrName>style.visibility</p:attrName>
                                        </p:attrNameLst>
                                      </p:cBhvr>
                                      <p:to>
                                        <p:strVal val="visible"/>
                                      </p:to>
                                    </p:set>
                                    <p:anim calcmode="lin" valueType="num">
                                      <p:cBhvr additive="base">
                                        <p:cTn id="73" dur="500" fill="hold"/>
                                        <p:tgtEl>
                                          <p:spTgt spid="171"/>
                                        </p:tgtEl>
                                        <p:attrNameLst>
                                          <p:attrName>ppt_x</p:attrName>
                                        </p:attrNameLst>
                                      </p:cBhvr>
                                      <p:tavLst>
                                        <p:tav tm="0">
                                          <p:val>
                                            <p:strVal val="0-#ppt_w/2"/>
                                          </p:val>
                                        </p:tav>
                                        <p:tav tm="100000">
                                          <p:val>
                                            <p:strVal val="#ppt_x"/>
                                          </p:val>
                                        </p:tav>
                                      </p:tavLst>
                                    </p:anim>
                                    <p:anim calcmode="lin" valueType="num">
                                      <p:cBhvr additive="base">
                                        <p:cTn id="74" dur="500" fill="hold"/>
                                        <p:tgtEl>
                                          <p:spTgt spid="171"/>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74"/>
                                        </p:tgtEl>
                                        <p:attrNameLst>
                                          <p:attrName>style.visibility</p:attrName>
                                        </p:attrNameLst>
                                      </p:cBhvr>
                                      <p:to>
                                        <p:strVal val="visible"/>
                                      </p:to>
                                    </p:set>
                                    <p:anim calcmode="lin" valueType="num">
                                      <p:cBhvr additive="base">
                                        <p:cTn id="77" dur="500" fill="hold"/>
                                        <p:tgtEl>
                                          <p:spTgt spid="174"/>
                                        </p:tgtEl>
                                        <p:attrNameLst>
                                          <p:attrName>ppt_x</p:attrName>
                                        </p:attrNameLst>
                                      </p:cBhvr>
                                      <p:tavLst>
                                        <p:tav tm="0">
                                          <p:val>
                                            <p:strVal val="0-#ppt_w/2"/>
                                          </p:val>
                                        </p:tav>
                                        <p:tav tm="100000">
                                          <p:val>
                                            <p:strVal val="#ppt_x"/>
                                          </p:val>
                                        </p:tav>
                                      </p:tavLst>
                                    </p:anim>
                                    <p:anim calcmode="lin" valueType="num">
                                      <p:cBhvr additive="base">
                                        <p:cTn id="78" dur="500" fill="hold"/>
                                        <p:tgtEl>
                                          <p:spTgt spid="174"/>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77"/>
                                        </p:tgtEl>
                                        <p:attrNameLst>
                                          <p:attrName>style.visibility</p:attrName>
                                        </p:attrNameLst>
                                      </p:cBhvr>
                                      <p:to>
                                        <p:strVal val="visible"/>
                                      </p:to>
                                    </p:set>
                                    <p:anim calcmode="lin" valueType="num">
                                      <p:cBhvr additive="base">
                                        <p:cTn id="81" dur="500" fill="hold"/>
                                        <p:tgtEl>
                                          <p:spTgt spid="177"/>
                                        </p:tgtEl>
                                        <p:attrNameLst>
                                          <p:attrName>ppt_x</p:attrName>
                                        </p:attrNameLst>
                                      </p:cBhvr>
                                      <p:tavLst>
                                        <p:tav tm="0">
                                          <p:val>
                                            <p:strVal val="0-#ppt_w/2"/>
                                          </p:val>
                                        </p:tav>
                                        <p:tav tm="100000">
                                          <p:val>
                                            <p:strVal val="#ppt_x"/>
                                          </p:val>
                                        </p:tav>
                                      </p:tavLst>
                                    </p:anim>
                                    <p:anim calcmode="lin" valueType="num">
                                      <p:cBhvr additive="base">
                                        <p:cTn id="82" dur="500" fill="hold"/>
                                        <p:tgtEl>
                                          <p:spTgt spid="177"/>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0-#ppt_w/2"/>
                                          </p:val>
                                        </p:tav>
                                        <p:tav tm="100000">
                                          <p:val>
                                            <p:strVal val="#ppt_x"/>
                                          </p:val>
                                        </p:tav>
                                      </p:tavLst>
                                    </p:anim>
                                    <p:anim calcmode="lin" valueType="num">
                                      <p:cBhvr additive="base">
                                        <p:cTn id="86" dur="500" fill="hold"/>
                                        <p:tgtEl>
                                          <p:spTgt spid="11"/>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0-#ppt_w/2"/>
                                          </p:val>
                                        </p:tav>
                                        <p:tav tm="100000">
                                          <p:val>
                                            <p:strVal val="#ppt_x"/>
                                          </p:val>
                                        </p:tav>
                                      </p:tavLst>
                                    </p:anim>
                                    <p:anim calcmode="lin" valueType="num">
                                      <p:cBhvr additive="base">
                                        <p:cTn id="9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 calcmode="lin" valueType="num">
                                      <p:cBhvr additive="base">
                                        <p:cTn id="105" dur="500" fill="hold"/>
                                        <p:tgtEl>
                                          <p:spTgt spid="41"/>
                                        </p:tgtEl>
                                        <p:attrNameLst>
                                          <p:attrName>ppt_x</p:attrName>
                                        </p:attrNameLst>
                                      </p:cBhvr>
                                      <p:tavLst>
                                        <p:tav tm="0">
                                          <p:val>
                                            <p:strVal val="#ppt_x"/>
                                          </p:val>
                                        </p:tav>
                                        <p:tav tm="100000">
                                          <p:val>
                                            <p:strVal val="#ppt_x"/>
                                          </p:val>
                                        </p:tav>
                                      </p:tavLst>
                                    </p:anim>
                                    <p:anim calcmode="lin" valueType="num">
                                      <p:cBhvr additive="base">
                                        <p:cTn id="106" dur="500" fill="hold"/>
                                        <p:tgtEl>
                                          <p:spTgt spid="41"/>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anim calcmode="lin" valueType="num">
                                      <p:cBhvr additive="base">
                                        <p:cTn id="109" dur="500" fill="hold"/>
                                        <p:tgtEl>
                                          <p:spTgt spid="43"/>
                                        </p:tgtEl>
                                        <p:attrNameLst>
                                          <p:attrName>ppt_x</p:attrName>
                                        </p:attrNameLst>
                                      </p:cBhvr>
                                      <p:tavLst>
                                        <p:tav tm="0">
                                          <p:val>
                                            <p:strVal val="#ppt_x"/>
                                          </p:val>
                                        </p:tav>
                                        <p:tav tm="100000">
                                          <p:val>
                                            <p:strVal val="#ppt_x"/>
                                          </p:val>
                                        </p:tav>
                                      </p:tavLst>
                                    </p:anim>
                                    <p:anim calcmode="lin" valueType="num">
                                      <p:cBhvr additive="base">
                                        <p:cTn id="110" dur="500" fill="hold"/>
                                        <p:tgtEl>
                                          <p:spTgt spid="43"/>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 calcmode="lin" valueType="num">
                                      <p:cBhvr additive="base">
                                        <p:cTn id="113" dur="500" fill="hold"/>
                                        <p:tgtEl>
                                          <p:spTgt spid="44"/>
                                        </p:tgtEl>
                                        <p:attrNameLst>
                                          <p:attrName>ppt_x</p:attrName>
                                        </p:attrNameLst>
                                      </p:cBhvr>
                                      <p:tavLst>
                                        <p:tav tm="0">
                                          <p:val>
                                            <p:strVal val="#ppt_x"/>
                                          </p:val>
                                        </p:tav>
                                        <p:tav tm="100000">
                                          <p:val>
                                            <p:strVal val="#ppt_x"/>
                                          </p:val>
                                        </p:tav>
                                      </p:tavLst>
                                    </p:anim>
                                    <p:anim calcmode="lin" valueType="num">
                                      <p:cBhvr additive="base">
                                        <p:cTn id="114" dur="500" fill="hold"/>
                                        <p:tgtEl>
                                          <p:spTgt spid="44"/>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additive="base">
                                        <p:cTn id="117" dur="500" fill="hold"/>
                                        <p:tgtEl>
                                          <p:spTgt spid="46"/>
                                        </p:tgtEl>
                                        <p:attrNameLst>
                                          <p:attrName>ppt_x</p:attrName>
                                        </p:attrNameLst>
                                      </p:cBhvr>
                                      <p:tavLst>
                                        <p:tav tm="0">
                                          <p:val>
                                            <p:strVal val="#ppt_x"/>
                                          </p:val>
                                        </p:tav>
                                        <p:tav tm="100000">
                                          <p:val>
                                            <p:strVal val="#ppt_x"/>
                                          </p:val>
                                        </p:tav>
                                      </p:tavLst>
                                    </p:anim>
                                    <p:anim calcmode="lin" valueType="num">
                                      <p:cBhvr additive="base">
                                        <p:cTn id="118" dur="500" fill="hold"/>
                                        <p:tgtEl>
                                          <p:spTgt spid="46"/>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anim calcmode="lin" valueType="num">
                                      <p:cBhvr additive="base">
                                        <p:cTn id="121" dur="500" fill="hold"/>
                                        <p:tgtEl>
                                          <p:spTgt spid="47"/>
                                        </p:tgtEl>
                                        <p:attrNameLst>
                                          <p:attrName>ppt_x</p:attrName>
                                        </p:attrNameLst>
                                      </p:cBhvr>
                                      <p:tavLst>
                                        <p:tav tm="0">
                                          <p:val>
                                            <p:strVal val="#ppt_x"/>
                                          </p:val>
                                        </p:tav>
                                        <p:tav tm="100000">
                                          <p:val>
                                            <p:strVal val="#ppt_x"/>
                                          </p:val>
                                        </p:tav>
                                      </p:tavLst>
                                    </p:anim>
                                    <p:anim calcmode="lin" valueType="num">
                                      <p:cBhvr additive="base">
                                        <p:cTn id="122" dur="500" fill="hold"/>
                                        <p:tgtEl>
                                          <p:spTgt spid="47"/>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49"/>
                                        </p:tgtEl>
                                        <p:attrNameLst>
                                          <p:attrName>style.visibility</p:attrName>
                                        </p:attrNameLst>
                                      </p:cBhvr>
                                      <p:to>
                                        <p:strVal val="visible"/>
                                      </p:to>
                                    </p:set>
                                    <p:anim calcmode="lin" valueType="num">
                                      <p:cBhvr additive="base">
                                        <p:cTn id="125" dur="500" fill="hold"/>
                                        <p:tgtEl>
                                          <p:spTgt spid="49"/>
                                        </p:tgtEl>
                                        <p:attrNameLst>
                                          <p:attrName>ppt_x</p:attrName>
                                        </p:attrNameLst>
                                      </p:cBhvr>
                                      <p:tavLst>
                                        <p:tav tm="0">
                                          <p:val>
                                            <p:strVal val="#ppt_x"/>
                                          </p:val>
                                        </p:tav>
                                        <p:tav tm="100000">
                                          <p:val>
                                            <p:strVal val="#ppt_x"/>
                                          </p:val>
                                        </p:tav>
                                      </p:tavLst>
                                    </p:anim>
                                    <p:anim calcmode="lin" valueType="num">
                                      <p:cBhvr additive="base">
                                        <p:cTn id="126" dur="500" fill="hold"/>
                                        <p:tgtEl>
                                          <p:spTgt spid="49"/>
                                        </p:tgtEl>
                                        <p:attrNameLst>
                                          <p:attrName>ppt_y</p:attrName>
                                        </p:attrNameLst>
                                      </p:cBhvr>
                                      <p:tavLst>
                                        <p:tav tm="0">
                                          <p:val>
                                            <p:strVal val="0-#ppt_h/2"/>
                                          </p:val>
                                        </p:tav>
                                        <p:tav tm="100000">
                                          <p:val>
                                            <p:strVal val="#ppt_y"/>
                                          </p:val>
                                        </p:tav>
                                      </p:tavLst>
                                    </p:anim>
                                  </p:childTnLst>
                                </p:cTn>
                              </p:par>
                              <p:par>
                                <p:cTn id="127" presetID="2" presetClass="entr" presetSubtype="1"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anim calcmode="lin" valueType="num">
                                      <p:cBhvr additive="base">
                                        <p:cTn id="129" dur="500" fill="hold"/>
                                        <p:tgtEl>
                                          <p:spTgt spid="50"/>
                                        </p:tgtEl>
                                        <p:attrNameLst>
                                          <p:attrName>ppt_x</p:attrName>
                                        </p:attrNameLst>
                                      </p:cBhvr>
                                      <p:tavLst>
                                        <p:tav tm="0">
                                          <p:val>
                                            <p:strVal val="#ppt_x"/>
                                          </p:val>
                                        </p:tav>
                                        <p:tav tm="100000">
                                          <p:val>
                                            <p:strVal val="#ppt_x"/>
                                          </p:val>
                                        </p:tav>
                                      </p:tavLst>
                                    </p:anim>
                                    <p:anim calcmode="lin" valueType="num">
                                      <p:cBhvr additive="base">
                                        <p:cTn id="130" dur="500" fill="hold"/>
                                        <p:tgtEl>
                                          <p:spTgt spid="50"/>
                                        </p:tgtEl>
                                        <p:attrNameLst>
                                          <p:attrName>ppt_y</p:attrName>
                                        </p:attrNameLst>
                                      </p:cBhvr>
                                      <p:tavLst>
                                        <p:tav tm="0">
                                          <p:val>
                                            <p:strVal val="0-#ppt_h/2"/>
                                          </p:val>
                                        </p:tav>
                                        <p:tav tm="100000">
                                          <p:val>
                                            <p:strVal val="#ppt_y"/>
                                          </p:val>
                                        </p:tav>
                                      </p:tavLst>
                                    </p:anim>
                                  </p:childTnLst>
                                </p:cTn>
                              </p:par>
                              <p:par>
                                <p:cTn id="131" presetID="2" presetClass="entr" presetSubtype="1"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anim calcmode="lin" valueType="num">
                                      <p:cBhvr additive="base">
                                        <p:cTn id="133" dur="500" fill="hold"/>
                                        <p:tgtEl>
                                          <p:spTgt spid="52"/>
                                        </p:tgtEl>
                                        <p:attrNameLst>
                                          <p:attrName>ppt_x</p:attrName>
                                        </p:attrNameLst>
                                      </p:cBhvr>
                                      <p:tavLst>
                                        <p:tav tm="0">
                                          <p:val>
                                            <p:strVal val="#ppt_x"/>
                                          </p:val>
                                        </p:tav>
                                        <p:tav tm="100000">
                                          <p:val>
                                            <p:strVal val="#ppt_x"/>
                                          </p:val>
                                        </p:tav>
                                      </p:tavLst>
                                    </p:anim>
                                    <p:anim calcmode="lin" valueType="num">
                                      <p:cBhvr additive="base">
                                        <p:cTn id="134" dur="500" fill="hold"/>
                                        <p:tgtEl>
                                          <p:spTgt spid="52"/>
                                        </p:tgtEl>
                                        <p:attrNameLst>
                                          <p:attrName>ppt_y</p:attrName>
                                        </p:attrNameLst>
                                      </p:cBhvr>
                                      <p:tavLst>
                                        <p:tav tm="0">
                                          <p:val>
                                            <p:strVal val="0-#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 calcmode="lin" valueType="num">
                                      <p:cBhvr additive="base">
                                        <p:cTn id="137" dur="500" fill="hold"/>
                                        <p:tgtEl>
                                          <p:spTgt spid="53"/>
                                        </p:tgtEl>
                                        <p:attrNameLst>
                                          <p:attrName>ppt_x</p:attrName>
                                        </p:attrNameLst>
                                      </p:cBhvr>
                                      <p:tavLst>
                                        <p:tav tm="0">
                                          <p:val>
                                            <p:strVal val="#ppt_x"/>
                                          </p:val>
                                        </p:tav>
                                        <p:tav tm="100000">
                                          <p:val>
                                            <p:strVal val="#ppt_x"/>
                                          </p:val>
                                        </p:tav>
                                      </p:tavLst>
                                    </p:anim>
                                    <p:anim calcmode="lin" valueType="num">
                                      <p:cBhvr additive="base">
                                        <p:cTn id="138" dur="500" fill="hold"/>
                                        <p:tgtEl>
                                          <p:spTgt spid="53"/>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500" fill="hold"/>
                                        <p:tgtEl>
                                          <p:spTgt spid="56"/>
                                        </p:tgtEl>
                                        <p:attrNameLst>
                                          <p:attrName>ppt_x</p:attrName>
                                        </p:attrNameLst>
                                      </p:cBhvr>
                                      <p:tavLst>
                                        <p:tav tm="0">
                                          <p:val>
                                            <p:strVal val="#ppt_x"/>
                                          </p:val>
                                        </p:tav>
                                        <p:tav tm="100000">
                                          <p:val>
                                            <p:strVal val="#ppt_x"/>
                                          </p:val>
                                        </p:tav>
                                      </p:tavLst>
                                    </p:anim>
                                    <p:anim calcmode="lin" valueType="num">
                                      <p:cBhvr additive="base">
                                        <p:cTn id="146" dur="500" fill="hold"/>
                                        <p:tgtEl>
                                          <p:spTgt spid="5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 calcmode="lin" valueType="num">
                                      <p:cBhvr additive="base">
                                        <p:cTn id="149" dur="500" fill="hold"/>
                                        <p:tgtEl>
                                          <p:spTgt spid="58"/>
                                        </p:tgtEl>
                                        <p:attrNameLst>
                                          <p:attrName>ppt_x</p:attrName>
                                        </p:attrNameLst>
                                      </p:cBhvr>
                                      <p:tavLst>
                                        <p:tav tm="0">
                                          <p:val>
                                            <p:strVal val="#ppt_x"/>
                                          </p:val>
                                        </p:tav>
                                        <p:tav tm="100000">
                                          <p:val>
                                            <p:strVal val="#ppt_x"/>
                                          </p:val>
                                        </p:tav>
                                      </p:tavLst>
                                    </p:anim>
                                    <p:anim calcmode="lin" valueType="num">
                                      <p:cBhvr additive="base">
                                        <p:cTn id="150" dur="500" fill="hold"/>
                                        <p:tgtEl>
                                          <p:spTgt spid="5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59"/>
                                        </p:tgtEl>
                                        <p:attrNameLst>
                                          <p:attrName>style.visibility</p:attrName>
                                        </p:attrNameLst>
                                      </p:cBhvr>
                                      <p:to>
                                        <p:strVal val="visible"/>
                                      </p:to>
                                    </p:set>
                                    <p:anim calcmode="lin" valueType="num">
                                      <p:cBhvr additive="base">
                                        <p:cTn id="153" dur="500" fill="hold"/>
                                        <p:tgtEl>
                                          <p:spTgt spid="59"/>
                                        </p:tgtEl>
                                        <p:attrNameLst>
                                          <p:attrName>ppt_x</p:attrName>
                                        </p:attrNameLst>
                                      </p:cBhvr>
                                      <p:tavLst>
                                        <p:tav tm="0">
                                          <p:val>
                                            <p:strVal val="#ppt_x"/>
                                          </p:val>
                                        </p:tav>
                                        <p:tav tm="100000">
                                          <p:val>
                                            <p:strVal val="#ppt_x"/>
                                          </p:val>
                                        </p:tav>
                                      </p:tavLst>
                                    </p:anim>
                                    <p:anim calcmode="lin" valueType="num">
                                      <p:cBhvr additive="base">
                                        <p:cTn id="154" dur="500" fill="hold"/>
                                        <p:tgtEl>
                                          <p:spTgt spid="5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1"/>
                                        </p:tgtEl>
                                        <p:attrNameLst>
                                          <p:attrName>style.visibility</p:attrName>
                                        </p:attrNameLst>
                                      </p:cBhvr>
                                      <p:to>
                                        <p:strVal val="visible"/>
                                      </p:to>
                                    </p:set>
                                    <p:anim calcmode="lin" valueType="num">
                                      <p:cBhvr additive="base">
                                        <p:cTn id="157" dur="500" fill="hold"/>
                                        <p:tgtEl>
                                          <p:spTgt spid="61"/>
                                        </p:tgtEl>
                                        <p:attrNameLst>
                                          <p:attrName>ppt_x</p:attrName>
                                        </p:attrNameLst>
                                      </p:cBhvr>
                                      <p:tavLst>
                                        <p:tav tm="0">
                                          <p:val>
                                            <p:strVal val="#ppt_x"/>
                                          </p:val>
                                        </p:tav>
                                        <p:tav tm="100000">
                                          <p:val>
                                            <p:strVal val="#ppt_x"/>
                                          </p:val>
                                        </p:tav>
                                      </p:tavLst>
                                    </p:anim>
                                    <p:anim calcmode="lin" valueType="num">
                                      <p:cBhvr additive="base">
                                        <p:cTn id="158" dur="500" fill="hold"/>
                                        <p:tgtEl>
                                          <p:spTgt spid="61"/>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6"/>
                                        </p:tgtEl>
                                        <p:attrNameLst>
                                          <p:attrName>style.visibility</p:attrName>
                                        </p:attrNameLst>
                                      </p:cBhvr>
                                      <p:to>
                                        <p:strVal val="visible"/>
                                      </p:to>
                                    </p:set>
                                    <p:anim calcmode="lin" valueType="num">
                                      <p:cBhvr additive="base">
                                        <p:cTn id="161" dur="500" fill="hold"/>
                                        <p:tgtEl>
                                          <p:spTgt spid="66"/>
                                        </p:tgtEl>
                                        <p:attrNameLst>
                                          <p:attrName>ppt_x</p:attrName>
                                        </p:attrNameLst>
                                      </p:cBhvr>
                                      <p:tavLst>
                                        <p:tav tm="0">
                                          <p:val>
                                            <p:strVal val="#ppt_x"/>
                                          </p:val>
                                        </p:tav>
                                        <p:tav tm="100000">
                                          <p:val>
                                            <p:strVal val="#ppt_x"/>
                                          </p:val>
                                        </p:tav>
                                      </p:tavLst>
                                    </p:anim>
                                    <p:anim calcmode="lin" valueType="num">
                                      <p:cBhvr additive="base">
                                        <p:cTn id="162" dur="500" fill="hold"/>
                                        <p:tgtEl>
                                          <p:spTgt spid="6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69"/>
                                        </p:tgtEl>
                                        <p:attrNameLst>
                                          <p:attrName>style.visibility</p:attrName>
                                        </p:attrNameLst>
                                      </p:cBhvr>
                                      <p:to>
                                        <p:strVal val="visible"/>
                                      </p:to>
                                    </p:set>
                                    <p:anim calcmode="lin" valueType="num">
                                      <p:cBhvr additive="base">
                                        <p:cTn id="165" dur="500" fill="hold"/>
                                        <p:tgtEl>
                                          <p:spTgt spid="69"/>
                                        </p:tgtEl>
                                        <p:attrNameLst>
                                          <p:attrName>ppt_x</p:attrName>
                                        </p:attrNameLst>
                                      </p:cBhvr>
                                      <p:tavLst>
                                        <p:tav tm="0">
                                          <p:val>
                                            <p:strVal val="#ppt_x"/>
                                          </p:val>
                                        </p:tav>
                                        <p:tav tm="100000">
                                          <p:val>
                                            <p:strVal val="#ppt_x"/>
                                          </p:val>
                                        </p:tav>
                                      </p:tavLst>
                                    </p:anim>
                                    <p:anim calcmode="lin" valueType="num">
                                      <p:cBhvr additive="base">
                                        <p:cTn id="166" dur="500" fill="hold"/>
                                        <p:tgtEl>
                                          <p:spTgt spid="6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2"/>
                                        </p:tgtEl>
                                        <p:attrNameLst>
                                          <p:attrName>style.visibility</p:attrName>
                                        </p:attrNameLst>
                                      </p:cBhvr>
                                      <p:to>
                                        <p:strVal val="visible"/>
                                      </p:to>
                                    </p:set>
                                    <p:anim calcmode="lin" valueType="num">
                                      <p:cBhvr additive="base">
                                        <p:cTn id="169" dur="500" fill="hold"/>
                                        <p:tgtEl>
                                          <p:spTgt spid="72"/>
                                        </p:tgtEl>
                                        <p:attrNameLst>
                                          <p:attrName>ppt_x</p:attrName>
                                        </p:attrNameLst>
                                      </p:cBhvr>
                                      <p:tavLst>
                                        <p:tav tm="0">
                                          <p:val>
                                            <p:strVal val="#ppt_x"/>
                                          </p:val>
                                        </p:tav>
                                        <p:tav tm="100000">
                                          <p:val>
                                            <p:strVal val="#ppt_x"/>
                                          </p:val>
                                        </p:tav>
                                      </p:tavLst>
                                    </p:anim>
                                    <p:anim calcmode="lin" valueType="num">
                                      <p:cBhvr additive="base">
                                        <p:cTn id="170" dur="500" fill="hold"/>
                                        <p:tgtEl>
                                          <p:spTgt spid="72"/>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73"/>
                                        </p:tgtEl>
                                        <p:attrNameLst>
                                          <p:attrName>style.visibility</p:attrName>
                                        </p:attrNameLst>
                                      </p:cBhvr>
                                      <p:to>
                                        <p:strVal val="visible"/>
                                      </p:to>
                                    </p:set>
                                    <p:anim calcmode="lin" valueType="num">
                                      <p:cBhvr additive="base">
                                        <p:cTn id="173" dur="500" fill="hold"/>
                                        <p:tgtEl>
                                          <p:spTgt spid="73"/>
                                        </p:tgtEl>
                                        <p:attrNameLst>
                                          <p:attrName>ppt_x</p:attrName>
                                        </p:attrNameLst>
                                      </p:cBhvr>
                                      <p:tavLst>
                                        <p:tav tm="0">
                                          <p:val>
                                            <p:strVal val="#ppt_x"/>
                                          </p:val>
                                        </p:tav>
                                        <p:tav tm="100000">
                                          <p:val>
                                            <p:strVal val="#ppt_x"/>
                                          </p:val>
                                        </p:tav>
                                      </p:tavLst>
                                    </p:anim>
                                    <p:anim calcmode="lin" valueType="num">
                                      <p:cBhvr additive="base">
                                        <p:cTn id="17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104"/>
                                        </p:tgtEl>
                                        <p:attrNameLst>
                                          <p:attrName>style.visibility</p:attrName>
                                        </p:attrNameLst>
                                      </p:cBhvr>
                                      <p:to>
                                        <p:strVal val="visible"/>
                                      </p:to>
                                    </p:set>
                                    <p:anim calcmode="lin" valueType="num">
                                      <p:cBhvr additive="base">
                                        <p:cTn id="179" dur="500" fill="hold"/>
                                        <p:tgtEl>
                                          <p:spTgt spid="104"/>
                                        </p:tgtEl>
                                        <p:attrNameLst>
                                          <p:attrName>ppt_x</p:attrName>
                                        </p:attrNameLst>
                                      </p:cBhvr>
                                      <p:tavLst>
                                        <p:tav tm="0">
                                          <p:val>
                                            <p:strVal val="#ppt_x"/>
                                          </p:val>
                                        </p:tav>
                                        <p:tav tm="100000">
                                          <p:val>
                                            <p:strVal val="#ppt_x"/>
                                          </p:val>
                                        </p:tav>
                                      </p:tavLst>
                                    </p:anim>
                                    <p:anim calcmode="lin" valueType="num">
                                      <p:cBhvr additive="base">
                                        <p:cTn id="18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7"/>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0" nodeType="clickEffect">
                                  <p:stCondLst>
                                    <p:cond delay="0"/>
                                  </p:stCondLst>
                                  <p:childTnLst>
                                    <p:set>
                                      <p:cBhvr>
                                        <p:cTn id="190" dur="1" fill="hold">
                                          <p:stCondLst>
                                            <p:cond delay="0"/>
                                          </p:stCondLst>
                                        </p:cTn>
                                        <p:tgtEl>
                                          <p:spTgt spid="75"/>
                                        </p:tgtEl>
                                        <p:attrNameLst>
                                          <p:attrName>style.visibility</p:attrName>
                                        </p:attrNameLst>
                                      </p:cBhvr>
                                      <p:to>
                                        <p:strVal val="visible"/>
                                      </p:to>
                                    </p:set>
                                    <p:anim calcmode="lin" valueType="num">
                                      <p:cBhvr additive="base">
                                        <p:cTn id="191" dur="500" fill="hold"/>
                                        <p:tgtEl>
                                          <p:spTgt spid="75"/>
                                        </p:tgtEl>
                                        <p:attrNameLst>
                                          <p:attrName>ppt_x</p:attrName>
                                        </p:attrNameLst>
                                      </p:cBhvr>
                                      <p:tavLst>
                                        <p:tav tm="0">
                                          <p:val>
                                            <p:strVal val="0-#ppt_w/2"/>
                                          </p:val>
                                        </p:tav>
                                        <p:tav tm="100000">
                                          <p:val>
                                            <p:strVal val="#ppt_x"/>
                                          </p:val>
                                        </p:tav>
                                      </p:tavLst>
                                    </p:anim>
                                    <p:anim calcmode="lin" valueType="num">
                                      <p:cBhvr additive="base">
                                        <p:cTn id="192" dur="500" fill="hold"/>
                                        <p:tgtEl>
                                          <p:spTgt spid="75"/>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76"/>
                                        </p:tgtEl>
                                        <p:attrNameLst>
                                          <p:attrName>style.visibility</p:attrName>
                                        </p:attrNameLst>
                                      </p:cBhvr>
                                      <p:to>
                                        <p:strVal val="visible"/>
                                      </p:to>
                                    </p:set>
                                    <p:anim calcmode="lin" valueType="num">
                                      <p:cBhvr additive="base">
                                        <p:cTn id="195" dur="500" fill="hold"/>
                                        <p:tgtEl>
                                          <p:spTgt spid="76"/>
                                        </p:tgtEl>
                                        <p:attrNameLst>
                                          <p:attrName>ppt_x</p:attrName>
                                        </p:attrNameLst>
                                      </p:cBhvr>
                                      <p:tavLst>
                                        <p:tav tm="0">
                                          <p:val>
                                            <p:strVal val="0-#ppt_w/2"/>
                                          </p:val>
                                        </p:tav>
                                        <p:tav tm="100000">
                                          <p:val>
                                            <p:strVal val="#ppt_x"/>
                                          </p:val>
                                        </p:tav>
                                      </p:tavLst>
                                    </p:anim>
                                    <p:anim calcmode="lin" valueType="num">
                                      <p:cBhvr additive="base">
                                        <p:cTn id="196" dur="500" fill="hold"/>
                                        <p:tgtEl>
                                          <p:spTgt spid="76"/>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0"/>
                                  </p:stCondLst>
                                  <p:childTnLst>
                                    <p:set>
                                      <p:cBhvr>
                                        <p:cTn id="198" dur="1" fill="hold">
                                          <p:stCondLst>
                                            <p:cond delay="0"/>
                                          </p:stCondLst>
                                        </p:cTn>
                                        <p:tgtEl>
                                          <p:spTgt spid="77"/>
                                        </p:tgtEl>
                                        <p:attrNameLst>
                                          <p:attrName>style.visibility</p:attrName>
                                        </p:attrNameLst>
                                      </p:cBhvr>
                                      <p:to>
                                        <p:strVal val="visible"/>
                                      </p:to>
                                    </p:set>
                                    <p:anim calcmode="lin" valueType="num">
                                      <p:cBhvr additive="base">
                                        <p:cTn id="199" dur="500" fill="hold"/>
                                        <p:tgtEl>
                                          <p:spTgt spid="77"/>
                                        </p:tgtEl>
                                        <p:attrNameLst>
                                          <p:attrName>ppt_x</p:attrName>
                                        </p:attrNameLst>
                                      </p:cBhvr>
                                      <p:tavLst>
                                        <p:tav tm="0">
                                          <p:val>
                                            <p:strVal val="0-#ppt_w/2"/>
                                          </p:val>
                                        </p:tav>
                                        <p:tav tm="100000">
                                          <p:val>
                                            <p:strVal val="#ppt_x"/>
                                          </p:val>
                                        </p:tav>
                                      </p:tavLst>
                                    </p:anim>
                                    <p:anim calcmode="lin" valueType="num">
                                      <p:cBhvr additive="base">
                                        <p:cTn id="200" dur="500" fill="hold"/>
                                        <p:tgtEl>
                                          <p:spTgt spid="77"/>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78"/>
                                        </p:tgtEl>
                                        <p:attrNameLst>
                                          <p:attrName>style.visibility</p:attrName>
                                        </p:attrNameLst>
                                      </p:cBhvr>
                                      <p:to>
                                        <p:strVal val="visible"/>
                                      </p:to>
                                    </p:set>
                                    <p:anim calcmode="lin" valueType="num">
                                      <p:cBhvr additive="base">
                                        <p:cTn id="203" dur="500" fill="hold"/>
                                        <p:tgtEl>
                                          <p:spTgt spid="78"/>
                                        </p:tgtEl>
                                        <p:attrNameLst>
                                          <p:attrName>ppt_x</p:attrName>
                                        </p:attrNameLst>
                                      </p:cBhvr>
                                      <p:tavLst>
                                        <p:tav tm="0">
                                          <p:val>
                                            <p:strVal val="0-#ppt_w/2"/>
                                          </p:val>
                                        </p:tav>
                                        <p:tav tm="100000">
                                          <p:val>
                                            <p:strVal val="#ppt_x"/>
                                          </p:val>
                                        </p:tav>
                                      </p:tavLst>
                                    </p:anim>
                                    <p:anim calcmode="lin" valueType="num">
                                      <p:cBhvr additive="base">
                                        <p:cTn id="204" dur="500" fill="hold"/>
                                        <p:tgtEl>
                                          <p:spTgt spid="78"/>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79"/>
                                        </p:tgtEl>
                                        <p:attrNameLst>
                                          <p:attrName>style.visibility</p:attrName>
                                        </p:attrNameLst>
                                      </p:cBhvr>
                                      <p:to>
                                        <p:strVal val="visible"/>
                                      </p:to>
                                    </p:set>
                                    <p:anim calcmode="lin" valueType="num">
                                      <p:cBhvr additive="base">
                                        <p:cTn id="207" dur="500" fill="hold"/>
                                        <p:tgtEl>
                                          <p:spTgt spid="79"/>
                                        </p:tgtEl>
                                        <p:attrNameLst>
                                          <p:attrName>ppt_x</p:attrName>
                                        </p:attrNameLst>
                                      </p:cBhvr>
                                      <p:tavLst>
                                        <p:tav tm="0">
                                          <p:val>
                                            <p:strVal val="0-#ppt_w/2"/>
                                          </p:val>
                                        </p:tav>
                                        <p:tav tm="100000">
                                          <p:val>
                                            <p:strVal val="#ppt_x"/>
                                          </p:val>
                                        </p:tav>
                                      </p:tavLst>
                                    </p:anim>
                                    <p:anim calcmode="lin" valueType="num">
                                      <p:cBhvr additive="base">
                                        <p:cTn id="208" dur="500" fill="hold"/>
                                        <p:tgtEl>
                                          <p:spTgt spid="79"/>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0"/>
                                  </p:stCondLst>
                                  <p:childTnLst>
                                    <p:set>
                                      <p:cBhvr>
                                        <p:cTn id="210" dur="1" fill="hold">
                                          <p:stCondLst>
                                            <p:cond delay="0"/>
                                          </p:stCondLst>
                                        </p:cTn>
                                        <p:tgtEl>
                                          <p:spTgt spid="80"/>
                                        </p:tgtEl>
                                        <p:attrNameLst>
                                          <p:attrName>style.visibility</p:attrName>
                                        </p:attrNameLst>
                                      </p:cBhvr>
                                      <p:to>
                                        <p:strVal val="visible"/>
                                      </p:to>
                                    </p:set>
                                    <p:anim calcmode="lin" valueType="num">
                                      <p:cBhvr additive="base">
                                        <p:cTn id="211" dur="500" fill="hold"/>
                                        <p:tgtEl>
                                          <p:spTgt spid="80"/>
                                        </p:tgtEl>
                                        <p:attrNameLst>
                                          <p:attrName>ppt_x</p:attrName>
                                        </p:attrNameLst>
                                      </p:cBhvr>
                                      <p:tavLst>
                                        <p:tav tm="0">
                                          <p:val>
                                            <p:strVal val="0-#ppt_w/2"/>
                                          </p:val>
                                        </p:tav>
                                        <p:tav tm="100000">
                                          <p:val>
                                            <p:strVal val="#ppt_x"/>
                                          </p:val>
                                        </p:tav>
                                      </p:tavLst>
                                    </p:anim>
                                    <p:anim calcmode="lin" valueType="num">
                                      <p:cBhvr additive="base">
                                        <p:cTn id="212" dur="500" fill="hold"/>
                                        <p:tgtEl>
                                          <p:spTgt spid="80"/>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0"/>
                                  </p:stCondLst>
                                  <p:childTnLst>
                                    <p:set>
                                      <p:cBhvr>
                                        <p:cTn id="214" dur="1" fill="hold">
                                          <p:stCondLst>
                                            <p:cond delay="0"/>
                                          </p:stCondLst>
                                        </p:cTn>
                                        <p:tgtEl>
                                          <p:spTgt spid="81"/>
                                        </p:tgtEl>
                                        <p:attrNameLst>
                                          <p:attrName>style.visibility</p:attrName>
                                        </p:attrNameLst>
                                      </p:cBhvr>
                                      <p:to>
                                        <p:strVal val="visible"/>
                                      </p:to>
                                    </p:set>
                                    <p:anim calcmode="lin" valueType="num">
                                      <p:cBhvr additive="base">
                                        <p:cTn id="215" dur="500" fill="hold"/>
                                        <p:tgtEl>
                                          <p:spTgt spid="81"/>
                                        </p:tgtEl>
                                        <p:attrNameLst>
                                          <p:attrName>ppt_x</p:attrName>
                                        </p:attrNameLst>
                                      </p:cBhvr>
                                      <p:tavLst>
                                        <p:tav tm="0">
                                          <p:val>
                                            <p:strVal val="0-#ppt_w/2"/>
                                          </p:val>
                                        </p:tav>
                                        <p:tav tm="100000">
                                          <p:val>
                                            <p:strVal val="#ppt_x"/>
                                          </p:val>
                                        </p:tav>
                                      </p:tavLst>
                                    </p:anim>
                                    <p:anim calcmode="lin" valueType="num">
                                      <p:cBhvr additive="base">
                                        <p:cTn id="216" dur="500" fill="hold"/>
                                        <p:tgtEl>
                                          <p:spTgt spid="81"/>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82"/>
                                        </p:tgtEl>
                                        <p:attrNameLst>
                                          <p:attrName>style.visibility</p:attrName>
                                        </p:attrNameLst>
                                      </p:cBhvr>
                                      <p:to>
                                        <p:strVal val="visible"/>
                                      </p:to>
                                    </p:set>
                                    <p:anim calcmode="lin" valueType="num">
                                      <p:cBhvr additive="base">
                                        <p:cTn id="219" dur="500" fill="hold"/>
                                        <p:tgtEl>
                                          <p:spTgt spid="82"/>
                                        </p:tgtEl>
                                        <p:attrNameLst>
                                          <p:attrName>ppt_x</p:attrName>
                                        </p:attrNameLst>
                                      </p:cBhvr>
                                      <p:tavLst>
                                        <p:tav tm="0">
                                          <p:val>
                                            <p:strVal val="0-#ppt_w/2"/>
                                          </p:val>
                                        </p:tav>
                                        <p:tav tm="100000">
                                          <p:val>
                                            <p:strVal val="#ppt_x"/>
                                          </p:val>
                                        </p:tav>
                                      </p:tavLst>
                                    </p:anim>
                                    <p:anim calcmode="lin" valueType="num">
                                      <p:cBhvr additive="base">
                                        <p:cTn id="220" dur="500" fill="hold"/>
                                        <p:tgtEl>
                                          <p:spTgt spid="82"/>
                                        </p:tgtEl>
                                        <p:attrNameLst>
                                          <p:attrName>ppt_y</p:attrName>
                                        </p:attrNameLst>
                                      </p:cBhvr>
                                      <p:tavLst>
                                        <p:tav tm="0">
                                          <p:val>
                                            <p:strVal val="#ppt_y"/>
                                          </p:val>
                                        </p:tav>
                                        <p:tav tm="100000">
                                          <p:val>
                                            <p:strVal val="#ppt_y"/>
                                          </p:val>
                                        </p:tav>
                                      </p:tavLst>
                                    </p:anim>
                                  </p:childTnLst>
                                </p:cTn>
                              </p:par>
                              <p:par>
                                <p:cTn id="221" presetID="2" presetClass="entr" presetSubtype="8" fill="hold" grpId="0" nodeType="withEffect">
                                  <p:stCondLst>
                                    <p:cond delay="0"/>
                                  </p:stCondLst>
                                  <p:childTnLst>
                                    <p:set>
                                      <p:cBhvr>
                                        <p:cTn id="222" dur="1" fill="hold">
                                          <p:stCondLst>
                                            <p:cond delay="0"/>
                                          </p:stCondLst>
                                        </p:cTn>
                                        <p:tgtEl>
                                          <p:spTgt spid="83"/>
                                        </p:tgtEl>
                                        <p:attrNameLst>
                                          <p:attrName>style.visibility</p:attrName>
                                        </p:attrNameLst>
                                      </p:cBhvr>
                                      <p:to>
                                        <p:strVal val="visible"/>
                                      </p:to>
                                    </p:set>
                                    <p:anim calcmode="lin" valueType="num">
                                      <p:cBhvr additive="base">
                                        <p:cTn id="223" dur="500" fill="hold"/>
                                        <p:tgtEl>
                                          <p:spTgt spid="83"/>
                                        </p:tgtEl>
                                        <p:attrNameLst>
                                          <p:attrName>ppt_x</p:attrName>
                                        </p:attrNameLst>
                                      </p:cBhvr>
                                      <p:tavLst>
                                        <p:tav tm="0">
                                          <p:val>
                                            <p:strVal val="0-#ppt_w/2"/>
                                          </p:val>
                                        </p:tav>
                                        <p:tav tm="100000">
                                          <p:val>
                                            <p:strVal val="#ppt_x"/>
                                          </p:val>
                                        </p:tav>
                                      </p:tavLst>
                                    </p:anim>
                                    <p:anim calcmode="lin" valueType="num">
                                      <p:cBhvr additive="base">
                                        <p:cTn id="224" dur="500" fill="hold"/>
                                        <p:tgtEl>
                                          <p:spTgt spid="83"/>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84"/>
                                        </p:tgtEl>
                                        <p:attrNameLst>
                                          <p:attrName>style.visibility</p:attrName>
                                        </p:attrNameLst>
                                      </p:cBhvr>
                                      <p:to>
                                        <p:strVal val="visible"/>
                                      </p:to>
                                    </p:set>
                                    <p:anim calcmode="lin" valueType="num">
                                      <p:cBhvr additive="base">
                                        <p:cTn id="227" dur="500" fill="hold"/>
                                        <p:tgtEl>
                                          <p:spTgt spid="84"/>
                                        </p:tgtEl>
                                        <p:attrNameLst>
                                          <p:attrName>ppt_x</p:attrName>
                                        </p:attrNameLst>
                                      </p:cBhvr>
                                      <p:tavLst>
                                        <p:tav tm="0">
                                          <p:val>
                                            <p:strVal val="1+#ppt_w/2"/>
                                          </p:val>
                                        </p:tav>
                                        <p:tav tm="100000">
                                          <p:val>
                                            <p:strVal val="#ppt_x"/>
                                          </p:val>
                                        </p:tav>
                                      </p:tavLst>
                                    </p:anim>
                                    <p:anim calcmode="lin" valueType="num">
                                      <p:cBhvr additive="base">
                                        <p:cTn id="228" dur="500" fill="hold"/>
                                        <p:tgtEl>
                                          <p:spTgt spid="84"/>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0"/>
                                  </p:stCondLst>
                                  <p:childTnLst>
                                    <p:set>
                                      <p:cBhvr>
                                        <p:cTn id="230" dur="1" fill="hold">
                                          <p:stCondLst>
                                            <p:cond delay="0"/>
                                          </p:stCondLst>
                                        </p:cTn>
                                        <p:tgtEl>
                                          <p:spTgt spid="85"/>
                                        </p:tgtEl>
                                        <p:attrNameLst>
                                          <p:attrName>style.visibility</p:attrName>
                                        </p:attrNameLst>
                                      </p:cBhvr>
                                      <p:to>
                                        <p:strVal val="visible"/>
                                      </p:to>
                                    </p:set>
                                    <p:anim calcmode="lin" valueType="num">
                                      <p:cBhvr additive="base">
                                        <p:cTn id="231" dur="500" fill="hold"/>
                                        <p:tgtEl>
                                          <p:spTgt spid="85"/>
                                        </p:tgtEl>
                                        <p:attrNameLst>
                                          <p:attrName>ppt_x</p:attrName>
                                        </p:attrNameLst>
                                      </p:cBhvr>
                                      <p:tavLst>
                                        <p:tav tm="0">
                                          <p:val>
                                            <p:strVal val="1+#ppt_w/2"/>
                                          </p:val>
                                        </p:tav>
                                        <p:tav tm="100000">
                                          <p:val>
                                            <p:strVal val="#ppt_x"/>
                                          </p:val>
                                        </p:tav>
                                      </p:tavLst>
                                    </p:anim>
                                    <p:anim calcmode="lin" valueType="num">
                                      <p:cBhvr additive="base">
                                        <p:cTn id="232" dur="500" fill="hold"/>
                                        <p:tgtEl>
                                          <p:spTgt spid="85"/>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0"/>
                                  </p:stCondLst>
                                  <p:childTnLst>
                                    <p:set>
                                      <p:cBhvr>
                                        <p:cTn id="234" dur="1" fill="hold">
                                          <p:stCondLst>
                                            <p:cond delay="0"/>
                                          </p:stCondLst>
                                        </p:cTn>
                                        <p:tgtEl>
                                          <p:spTgt spid="86"/>
                                        </p:tgtEl>
                                        <p:attrNameLst>
                                          <p:attrName>style.visibility</p:attrName>
                                        </p:attrNameLst>
                                      </p:cBhvr>
                                      <p:to>
                                        <p:strVal val="visible"/>
                                      </p:to>
                                    </p:set>
                                    <p:anim calcmode="lin" valueType="num">
                                      <p:cBhvr additive="base">
                                        <p:cTn id="235" dur="500" fill="hold"/>
                                        <p:tgtEl>
                                          <p:spTgt spid="86"/>
                                        </p:tgtEl>
                                        <p:attrNameLst>
                                          <p:attrName>ppt_x</p:attrName>
                                        </p:attrNameLst>
                                      </p:cBhvr>
                                      <p:tavLst>
                                        <p:tav tm="0">
                                          <p:val>
                                            <p:strVal val="1+#ppt_w/2"/>
                                          </p:val>
                                        </p:tav>
                                        <p:tav tm="100000">
                                          <p:val>
                                            <p:strVal val="#ppt_x"/>
                                          </p:val>
                                        </p:tav>
                                      </p:tavLst>
                                    </p:anim>
                                    <p:anim calcmode="lin" valueType="num">
                                      <p:cBhvr additive="base">
                                        <p:cTn id="236" dur="500" fill="hold"/>
                                        <p:tgtEl>
                                          <p:spTgt spid="86"/>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87"/>
                                        </p:tgtEl>
                                        <p:attrNameLst>
                                          <p:attrName>style.visibility</p:attrName>
                                        </p:attrNameLst>
                                      </p:cBhvr>
                                      <p:to>
                                        <p:strVal val="visible"/>
                                      </p:to>
                                    </p:set>
                                    <p:anim calcmode="lin" valueType="num">
                                      <p:cBhvr additive="base">
                                        <p:cTn id="239" dur="500" fill="hold"/>
                                        <p:tgtEl>
                                          <p:spTgt spid="87"/>
                                        </p:tgtEl>
                                        <p:attrNameLst>
                                          <p:attrName>ppt_x</p:attrName>
                                        </p:attrNameLst>
                                      </p:cBhvr>
                                      <p:tavLst>
                                        <p:tav tm="0">
                                          <p:val>
                                            <p:strVal val="1+#ppt_w/2"/>
                                          </p:val>
                                        </p:tav>
                                        <p:tav tm="100000">
                                          <p:val>
                                            <p:strVal val="#ppt_x"/>
                                          </p:val>
                                        </p:tav>
                                      </p:tavLst>
                                    </p:anim>
                                    <p:anim calcmode="lin" valueType="num">
                                      <p:cBhvr additive="base">
                                        <p:cTn id="240" dur="500" fill="hold"/>
                                        <p:tgtEl>
                                          <p:spTgt spid="87"/>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96"/>
                                        </p:tgtEl>
                                        <p:attrNameLst>
                                          <p:attrName>style.visibility</p:attrName>
                                        </p:attrNameLst>
                                      </p:cBhvr>
                                      <p:to>
                                        <p:strVal val="visible"/>
                                      </p:to>
                                    </p:set>
                                    <p:anim calcmode="lin" valueType="num">
                                      <p:cBhvr additive="base">
                                        <p:cTn id="243" dur="500" fill="hold"/>
                                        <p:tgtEl>
                                          <p:spTgt spid="96"/>
                                        </p:tgtEl>
                                        <p:attrNameLst>
                                          <p:attrName>ppt_x</p:attrName>
                                        </p:attrNameLst>
                                      </p:cBhvr>
                                      <p:tavLst>
                                        <p:tav tm="0">
                                          <p:val>
                                            <p:strVal val="1+#ppt_w/2"/>
                                          </p:val>
                                        </p:tav>
                                        <p:tav tm="100000">
                                          <p:val>
                                            <p:strVal val="#ppt_x"/>
                                          </p:val>
                                        </p:tav>
                                      </p:tavLst>
                                    </p:anim>
                                    <p:anim calcmode="lin" valueType="num">
                                      <p:cBhvr additive="base">
                                        <p:cTn id="244" dur="500" fill="hold"/>
                                        <p:tgtEl>
                                          <p:spTgt spid="96"/>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0"/>
                                  </p:stCondLst>
                                  <p:childTnLst>
                                    <p:set>
                                      <p:cBhvr>
                                        <p:cTn id="246" dur="1" fill="hold">
                                          <p:stCondLst>
                                            <p:cond delay="0"/>
                                          </p:stCondLst>
                                        </p:cTn>
                                        <p:tgtEl>
                                          <p:spTgt spid="97"/>
                                        </p:tgtEl>
                                        <p:attrNameLst>
                                          <p:attrName>style.visibility</p:attrName>
                                        </p:attrNameLst>
                                      </p:cBhvr>
                                      <p:to>
                                        <p:strVal val="visible"/>
                                      </p:to>
                                    </p:set>
                                    <p:anim calcmode="lin" valueType="num">
                                      <p:cBhvr additive="base">
                                        <p:cTn id="247" dur="500" fill="hold"/>
                                        <p:tgtEl>
                                          <p:spTgt spid="97"/>
                                        </p:tgtEl>
                                        <p:attrNameLst>
                                          <p:attrName>ppt_x</p:attrName>
                                        </p:attrNameLst>
                                      </p:cBhvr>
                                      <p:tavLst>
                                        <p:tav tm="0">
                                          <p:val>
                                            <p:strVal val="1+#ppt_w/2"/>
                                          </p:val>
                                        </p:tav>
                                        <p:tav tm="100000">
                                          <p:val>
                                            <p:strVal val="#ppt_x"/>
                                          </p:val>
                                        </p:tav>
                                      </p:tavLst>
                                    </p:anim>
                                    <p:anim calcmode="lin" valueType="num">
                                      <p:cBhvr additive="base">
                                        <p:cTn id="248" dur="500" fill="hold"/>
                                        <p:tgtEl>
                                          <p:spTgt spid="97"/>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0"/>
                                  </p:stCondLst>
                                  <p:childTnLst>
                                    <p:set>
                                      <p:cBhvr>
                                        <p:cTn id="250" dur="1" fill="hold">
                                          <p:stCondLst>
                                            <p:cond delay="0"/>
                                          </p:stCondLst>
                                        </p:cTn>
                                        <p:tgtEl>
                                          <p:spTgt spid="98"/>
                                        </p:tgtEl>
                                        <p:attrNameLst>
                                          <p:attrName>style.visibility</p:attrName>
                                        </p:attrNameLst>
                                      </p:cBhvr>
                                      <p:to>
                                        <p:strVal val="visible"/>
                                      </p:to>
                                    </p:set>
                                    <p:anim calcmode="lin" valueType="num">
                                      <p:cBhvr additive="base">
                                        <p:cTn id="251" dur="500" fill="hold"/>
                                        <p:tgtEl>
                                          <p:spTgt spid="98"/>
                                        </p:tgtEl>
                                        <p:attrNameLst>
                                          <p:attrName>ppt_x</p:attrName>
                                        </p:attrNameLst>
                                      </p:cBhvr>
                                      <p:tavLst>
                                        <p:tav tm="0">
                                          <p:val>
                                            <p:strVal val="1+#ppt_w/2"/>
                                          </p:val>
                                        </p:tav>
                                        <p:tav tm="100000">
                                          <p:val>
                                            <p:strVal val="#ppt_x"/>
                                          </p:val>
                                        </p:tav>
                                      </p:tavLst>
                                    </p:anim>
                                    <p:anim calcmode="lin" valueType="num">
                                      <p:cBhvr additive="base">
                                        <p:cTn id="252" dur="500" fill="hold"/>
                                        <p:tgtEl>
                                          <p:spTgt spid="98"/>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0"/>
                                  </p:stCondLst>
                                  <p:childTnLst>
                                    <p:set>
                                      <p:cBhvr>
                                        <p:cTn id="254" dur="1" fill="hold">
                                          <p:stCondLst>
                                            <p:cond delay="0"/>
                                          </p:stCondLst>
                                        </p:cTn>
                                        <p:tgtEl>
                                          <p:spTgt spid="99"/>
                                        </p:tgtEl>
                                        <p:attrNameLst>
                                          <p:attrName>style.visibility</p:attrName>
                                        </p:attrNameLst>
                                      </p:cBhvr>
                                      <p:to>
                                        <p:strVal val="visible"/>
                                      </p:to>
                                    </p:set>
                                    <p:anim calcmode="lin" valueType="num">
                                      <p:cBhvr additive="base">
                                        <p:cTn id="255" dur="500" fill="hold"/>
                                        <p:tgtEl>
                                          <p:spTgt spid="99"/>
                                        </p:tgtEl>
                                        <p:attrNameLst>
                                          <p:attrName>ppt_x</p:attrName>
                                        </p:attrNameLst>
                                      </p:cBhvr>
                                      <p:tavLst>
                                        <p:tav tm="0">
                                          <p:val>
                                            <p:strVal val="1+#ppt_w/2"/>
                                          </p:val>
                                        </p:tav>
                                        <p:tav tm="100000">
                                          <p:val>
                                            <p:strVal val="#ppt_x"/>
                                          </p:val>
                                        </p:tav>
                                      </p:tavLst>
                                    </p:anim>
                                    <p:anim calcmode="lin" valueType="num">
                                      <p:cBhvr additive="base">
                                        <p:cTn id="256" dur="500" fill="hold"/>
                                        <p:tgtEl>
                                          <p:spTgt spid="99"/>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0"/>
                                  </p:stCondLst>
                                  <p:childTnLst>
                                    <p:set>
                                      <p:cBhvr>
                                        <p:cTn id="258" dur="1" fill="hold">
                                          <p:stCondLst>
                                            <p:cond delay="0"/>
                                          </p:stCondLst>
                                        </p:cTn>
                                        <p:tgtEl>
                                          <p:spTgt spid="100"/>
                                        </p:tgtEl>
                                        <p:attrNameLst>
                                          <p:attrName>style.visibility</p:attrName>
                                        </p:attrNameLst>
                                      </p:cBhvr>
                                      <p:to>
                                        <p:strVal val="visible"/>
                                      </p:to>
                                    </p:set>
                                    <p:anim calcmode="lin" valueType="num">
                                      <p:cBhvr additive="base">
                                        <p:cTn id="259" dur="500" fill="hold"/>
                                        <p:tgtEl>
                                          <p:spTgt spid="100"/>
                                        </p:tgtEl>
                                        <p:attrNameLst>
                                          <p:attrName>ppt_x</p:attrName>
                                        </p:attrNameLst>
                                      </p:cBhvr>
                                      <p:tavLst>
                                        <p:tav tm="0">
                                          <p:val>
                                            <p:strVal val="1+#ppt_w/2"/>
                                          </p:val>
                                        </p:tav>
                                        <p:tav tm="100000">
                                          <p:val>
                                            <p:strVal val="#ppt_x"/>
                                          </p:val>
                                        </p:tav>
                                      </p:tavLst>
                                    </p:anim>
                                    <p:anim calcmode="lin" valueType="num">
                                      <p:cBhvr additive="base">
                                        <p:cTn id="260" dur="500" fill="hold"/>
                                        <p:tgtEl>
                                          <p:spTgt spid="100"/>
                                        </p:tgtEl>
                                        <p:attrNameLst>
                                          <p:attrName>ppt_y</p:attrName>
                                        </p:attrNameLst>
                                      </p:cBhvr>
                                      <p:tavLst>
                                        <p:tav tm="0">
                                          <p:val>
                                            <p:strVal val="#ppt_y"/>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74"/>
                                        </p:tgtEl>
                                        <p:attrNameLst>
                                          <p:attrName>style.visibility</p:attrName>
                                        </p:attrNameLst>
                                      </p:cBhvr>
                                      <p:to>
                                        <p:strVal val="visible"/>
                                      </p:to>
                                    </p:set>
                                    <p:anim calcmode="lin" valueType="num">
                                      <p:cBhvr additive="base">
                                        <p:cTn id="263" dur="500" fill="hold"/>
                                        <p:tgtEl>
                                          <p:spTgt spid="74"/>
                                        </p:tgtEl>
                                        <p:attrNameLst>
                                          <p:attrName>ppt_x</p:attrName>
                                        </p:attrNameLst>
                                      </p:cBhvr>
                                      <p:tavLst>
                                        <p:tav tm="0">
                                          <p:val>
                                            <p:strVal val="#ppt_x"/>
                                          </p:val>
                                        </p:tav>
                                        <p:tav tm="100000">
                                          <p:val>
                                            <p:strVal val="#ppt_x"/>
                                          </p:val>
                                        </p:tav>
                                      </p:tavLst>
                                    </p:anim>
                                    <p:anim calcmode="lin" valueType="num">
                                      <p:cBhvr additive="base">
                                        <p:cTn id="26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106"/>
                                        </p:tgtEl>
                                        <p:attrNameLst>
                                          <p:attrName>style.visibility</p:attrName>
                                        </p:attrNameLst>
                                      </p:cBhvr>
                                      <p:to>
                                        <p:strVal val="visible"/>
                                      </p:to>
                                    </p:set>
                                    <p:anim calcmode="lin" valueType="num">
                                      <p:cBhvr additive="base">
                                        <p:cTn id="269" dur="500" fill="hold"/>
                                        <p:tgtEl>
                                          <p:spTgt spid="106"/>
                                        </p:tgtEl>
                                        <p:attrNameLst>
                                          <p:attrName>ppt_x</p:attrName>
                                        </p:attrNameLst>
                                      </p:cBhvr>
                                      <p:tavLst>
                                        <p:tav tm="0">
                                          <p:val>
                                            <p:strVal val="#ppt_x"/>
                                          </p:val>
                                        </p:tav>
                                        <p:tav tm="100000">
                                          <p:val>
                                            <p:strVal val="#ppt_x"/>
                                          </p:val>
                                        </p:tav>
                                      </p:tavLst>
                                    </p:anim>
                                    <p:anim calcmode="lin" valueType="num">
                                      <p:cBhvr additive="base">
                                        <p:cTn id="27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1" nodeType="clickEffect">
                                  <p:stCondLst>
                                    <p:cond delay="0"/>
                                  </p:stCondLst>
                                  <p:childTnLst>
                                    <p:set>
                                      <p:cBhvr>
                                        <p:cTn id="274" dur="1" fill="hold">
                                          <p:stCondLst>
                                            <p:cond delay="0"/>
                                          </p:stCondLst>
                                        </p:cTn>
                                        <p:tgtEl>
                                          <p:spTgt spid="119"/>
                                        </p:tgtEl>
                                        <p:attrNameLst>
                                          <p:attrName>style.visibility</p:attrName>
                                        </p:attrNameLst>
                                      </p:cBhvr>
                                      <p:to>
                                        <p:strVal val="visible"/>
                                      </p:to>
                                    </p:set>
                                    <p:anim calcmode="lin" valueType="num">
                                      <p:cBhvr additive="base">
                                        <p:cTn id="275" dur="500" fill="hold"/>
                                        <p:tgtEl>
                                          <p:spTgt spid="119"/>
                                        </p:tgtEl>
                                        <p:attrNameLst>
                                          <p:attrName>ppt_x</p:attrName>
                                        </p:attrNameLst>
                                      </p:cBhvr>
                                      <p:tavLst>
                                        <p:tav tm="0">
                                          <p:val>
                                            <p:strVal val="#ppt_x"/>
                                          </p:val>
                                        </p:tav>
                                        <p:tav tm="100000">
                                          <p:val>
                                            <p:strVal val="#ppt_x"/>
                                          </p:val>
                                        </p:tav>
                                      </p:tavLst>
                                    </p:anim>
                                    <p:anim calcmode="lin" valueType="num">
                                      <p:cBhvr additive="base">
                                        <p:cTn id="276" dur="500" fill="hold"/>
                                        <p:tgtEl>
                                          <p:spTgt spid="119"/>
                                        </p:tgtEl>
                                        <p:attrNameLst>
                                          <p:attrName>ppt_y</p:attrName>
                                        </p:attrNameLst>
                                      </p:cBhvr>
                                      <p:tavLst>
                                        <p:tav tm="0">
                                          <p:val>
                                            <p:strVal val="1+#ppt_h/2"/>
                                          </p:val>
                                        </p:tav>
                                        <p:tav tm="100000">
                                          <p:val>
                                            <p:strVal val="#ppt_y"/>
                                          </p:val>
                                        </p:tav>
                                      </p:tavLst>
                                    </p:anim>
                                  </p:childTnLst>
                                </p:cTn>
                              </p:par>
                              <p:par>
                                <p:cTn id="277" presetID="2" presetClass="entr" presetSubtype="4" fill="hold" grpId="1" nodeType="withEffect">
                                  <p:stCondLst>
                                    <p:cond delay="0"/>
                                  </p:stCondLst>
                                  <p:childTnLst>
                                    <p:set>
                                      <p:cBhvr>
                                        <p:cTn id="278" dur="1" fill="hold">
                                          <p:stCondLst>
                                            <p:cond delay="0"/>
                                          </p:stCondLst>
                                        </p:cTn>
                                        <p:tgtEl>
                                          <p:spTgt spid="120"/>
                                        </p:tgtEl>
                                        <p:attrNameLst>
                                          <p:attrName>style.visibility</p:attrName>
                                        </p:attrNameLst>
                                      </p:cBhvr>
                                      <p:to>
                                        <p:strVal val="visible"/>
                                      </p:to>
                                    </p:set>
                                    <p:anim calcmode="lin" valueType="num">
                                      <p:cBhvr additive="base">
                                        <p:cTn id="279" dur="500" fill="hold"/>
                                        <p:tgtEl>
                                          <p:spTgt spid="120"/>
                                        </p:tgtEl>
                                        <p:attrNameLst>
                                          <p:attrName>ppt_x</p:attrName>
                                        </p:attrNameLst>
                                      </p:cBhvr>
                                      <p:tavLst>
                                        <p:tav tm="0">
                                          <p:val>
                                            <p:strVal val="#ppt_x"/>
                                          </p:val>
                                        </p:tav>
                                        <p:tav tm="100000">
                                          <p:val>
                                            <p:strVal val="#ppt_x"/>
                                          </p:val>
                                        </p:tav>
                                      </p:tavLst>
                                    </p:anim>
                                    <p:anim calcmode="lin" valueType="num">
                                      <p:cBhvr additive="base">
                                        <p:cTn id="28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9" grpId="0" animBg="1"/>
      <p:bldP spid="132" grpId="0" animBg="1"/>
      <p:bldP spid="135" grpId="0" animBg="1"/>
      <p:bldP spid="138" grpId="0" animBg="1"/>
      <p:bldP spid="141" grpId="0" animBg="1"/>
      <p:bldP spid="144" grpId="0" animBg="1"/>
      <p:bldP spid="147" grpId="0" animBg="1"/>
      <p:bldP spid="150" grpId="0" animBg="1"/>
      <p:bldP spid="153" grpId="0" animBg="1"/>
      <p:bldP spid="156" grpId="0" animBg="1"/>
      <p:bldP spid="159" grpId="0" animBg="1"/>
      <p:bldP spid="162" grpId="0" animBg="1"/>
      <p:bldP spid="165" grpId="0" animBg="1"/>
      <p:bldP spid="168" grpId="0" animBg="1"/>
      <p:bldP spid="171" grpId="0" animBg="1"/>
      <p:bldP spid="174" grpId="0" animBg="1"/>
      <p:bldP spid="177" grpId="0" animBg="1"/>
      <p:bldP spid="11" grpId="0"/>
      <p:bldP spid="12" grpId="0"/>
      <p:bldP spid="13" grpId="0"/>
      <p:bldP spid="40" grpId="0" animBg="1"/>
      <p:bldP spid="41" grpId="0" animBg="1"/>
      <p:bldP spid="43" grpId="0" animBg="1"/>
      <p:bldP spid="44" grpId="0" animBg="1"/>
      <p:bldP spid="46" grpId="0" animBg="1"/>
      <p:bldP spid="47" grpId="0" animBg="1"/>
      <p:bldP spid="49" grpId="0" animBg="1"/>
      <p:bldP spid="50" grpId="0" animBg="1"/>
      <p:bldP spid="52" grpId="0" animBg="1"/>
      <p:bldP spid="53" grpId="0" animBg="1"/>
      <p:bldP spid="55" grpId="0" animBg="1"/>
      <p:bldP spid="56" grpId="0" animBg="1"/>
      <p:bldP spid="58" grpId="0" animBg="1"/>
      <p:bldP spid="59" grpId="0" animBg="1"/>
      <p:bldP spid="61" grpId="0" animBg="1"/>
      <p:bldP spid="66" grpId="0" animBg="1"/>
      <p:bldP spid="69" grpId="0" animBg="1"/>
      <p:bldP spid="72" grpId="0" animBg="1"/>
      <p:bldP spid="104" grpId="0"/>
      <p:bldP spid="14" grpId="0"/>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96" grpId="0" animBg="1"/>
      <p:bldP spid="97" grpId="0" animBg="1"/>
      <p:bldP spid="98" grpId="0" bldLvl="0" animBg="1"/>
      <p:bldP spid="99" grpId="0" bldLvl="0" animBg="1"/>
      <p:bldP spid="100" grpId="0" animBg="1"/>
      <p:bldP spid="106" grpId="0"/>
      <p:bldP spid="119" grpId="1" animBg="1"/>
      <p:bldP spid="120" grpId="1" animBg="1"/>
      <p:bldP spid="9" grpId="1"/>
      <p:bldP spid="9"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115782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t>多表查询语句（</a:t>
            </a:r>
            <a:r>
              <a:rPr lang="en-US" altLang="zh-CN" sz="1500" b="1" dirty="0"/>
              <a:t>DQL</a:t>
            </a:r>
            <a:r>
              <a:rPr lang="zh-CN" altLang="en-US" sz="1500" b="1" dirty="0"/>
              <a:t>）语法理解</a:t>
            </a:r>
            <a:endParaRPr lang="zh-CN" altLang="en-US" sz="1500" b="1" dirty="0"/>
          </a:p>
        </p:txBody>
      </p:sp>
      <p:sp>
        <p:nvSpPr>
          <p:cNvPr id="13" name="文本框 12"/>
          <p:cNvSpPr txBox="1"/>
          <p:nvPr>
            <p:custDataLst>
              <p:tags r:id="rId2"/>
            </p:custDataLst>
          </p:nvPr>
        </p:nvSpPr>
        <p:spPr>
          <a:xfrm>
            <a:off x="885825" y="3745230"/>
            <a:ext cx="1356360" cy="306705"/>
          </a:xfrm>
          <a:prstGeom prst="rect">
            <a:avLst/>
          </a:prstGeom>
          <a:noFill/>
        </p:spPr>
        <p:txBody>
          <a:bodyPr wrap="square" rtlCol="0" anchor="t">
            <a:spAutoFit/>
          </a:bodyPr>
          <a:p>
            <a:r>
              <a:rPr lang="zh-CN" altLang="en-US" sz="1400">
                <a:solidFill>
                  <a:schemeClr val="tx1">
                    <a:lumMod val="85000"/>
                    <a:lumOff val="15000"/>
                  </a:schemeClr>
                </a:solidFill>
                <a:sym typeface="+mn-ea"/>
              </a:rPr>
              <a:t>垂直合并语法</a:t>
            </a:r>
            <a:endParaRPr lang="zh-CN" altLang="en-US" sz="1400">
              <a:solidFill>
                <a:schemeClr val="tx1">
                  <a:lumMod val="85000"/>
                  <a:lumOff val="15000"/>
                </a:schemeClr>
              </a:solidFill>
              <a:sym typeface="+mn-ea"/>
            </a:endParaRPr>
          </a:p>
        </p:txBody>
      </p:sp>
      <p:sp>
        <p:nvSpPr>
          <p:cNvPr id="40" name="任意多边形: 形状 125"/>
          <p:cNvSpPr/>
          <p:nvPr/>
        </p:nvSpPr>
        <p:spPr>
          <a:xfrm>
            <a:off x="2814955" y="294386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1" name="任意多边形: 形状 128"/>
          <p:cNvSpPr/>
          <p:nvPr/>
        </p:nvSpPr>
        <p:spPr>
          <a:xfrm>
            <a:off x="3224645" y="294368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3" name="任意多边形: 形状 131"/>
          <p:cNvSpPr/>
          <p:nvPr/>
        </p:nvSpPr>
        <p:spPr>
          <a:xfrm>
            <a:off x="3638165" y="294368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4" name="任意多边形: 形状 134"/>
          <p:cNvSpPr/>
          <p:nvPr/>
        </p:nvSpPr>
        <p:spPr>
          <a:xfrm>
            <a:off x="2814955" y="323215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6" name="任意多边形: 形状 137"/>
          <p:cNvSpPr/>
          <p:nvPr/>
        </p:nvSpPr>
        <p:spPr>
          <a:xfrm>
            <a:off x="3224645" y="323218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7" name="任意多边形: 形状 140"/>
          <p:cNvSpPr/>
          <p:nvPr/>
        </p:nvSpPr>
        <p:spPr>
          <a:xfrm>
            <a:off x="3638165" y="323218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9" name="任意多边形: 形状 143"/>
          <p:cNvSpPr/>
          <p:nvPr/>
        </p:nvSpPr>
        <p:spPr>
          <a:xfrm>
            <a:off x="2814955" y="352044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0" name="任意多边形: 形状 146"/>
          <p:cNvSpPr/>
          <p:nvPr/>
        </p:nvSpPr>
        <p:spPr>
          <a:xfrm>
            <a:off x="3224645" y="35206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2" name="任意多边形: 形状 149"/>
          <p:cNvSpPr/>
          <p:nvPr/>
        </p:nvSpPr>
        <p:spPr>
          <a:xfrm>
            <a:off x="3638165" y="35206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3" name="任意多边形: 形状 152"/>
          <p:cNvSpPr/>
          <p:nvPr/>
        </p:nvSpPr>
        <p:spPr>
          <a:xfrm>
            <a:off x="2815629" y="380905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5" name="任意多边形: 形状 155"/>
          <p:cNvSpPr/>
          <p:nvPr/>
        </p:nvSpPr>
        <p:spPr>
          <a:xfrm>
            <a:off x="3229149" y="380905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6" name="任意多边形: 形状 158"/>
          <p:cNvSpPr/>
          <p:nvPr/>
        </p:nvSpPr>
        <p:spPr>
          <a:xfrm>
            <a:off x="3642360" y="380936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8" name="任意多边形: 形状 161"/>
          <p:cNvSpPr/>
          <p:nvPr/>
        </p:nvSpPr>
        <p:spPr>
          <a:xfrm>
            <a:off x="2815629" y="409754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9" name="任意多边形: 形状 164"/>
          <p:cNvSpPr/>
          <p:nvPr/>
        </p:nvSpPr>
        <p:spPr>
          <a:xfrm>
            <a:off x="3229149" y="409754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1" name="任意多边形: 形状 167"/>
          <p:cNvSpPr/>
          <p:nvPr/>
        </p:nvSpPr>
        <p:spPr>
          <a:xfrm>
            <a:off x="3642360" y="409765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6" name="任意多边形: 形状 170"/>
          <p:cNvSpPr/>
          <p:nvPr/>
        </p:nvSpPr>
        <p:spPr>
          <a:xfrm>
            <a:off x="2815629" y="438604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9" name="任意多边形: 形状 173"/>
          <p:cNvSpPr/>
          <p:nvPr/>
        </p:nvSpPr>
        <p:spPr>
          <a:xfrm>
            <a:off x="3229149" y="438604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2" name="任意多边形: 形状 176"/>
          <p:cNvSpPr/>
          <p:nvPr/>
        </p:nvSpPr>
        <p:spPr>
          <a:xfrm>
            <a:off x="3642360" y="438594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73" name="直接箭头连接符 72"/>
          <p:cNvCxnSpPr/>
          <p:nvPr>
            <p:custDataLst>
              <p:tags r:id="rId3"/>
            </p:custDataLst>
          </p:nvPr>
        </p:nvCxnSpPr>
        <p:spPr>
          <a:xfrm flipV="1">
            <a:off x="2090420" y="3880485"/>
            <a:ext cx="687070" cy="1206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04" name="文本框 103"/>
          <p:cNvSpPr txBox="1"/>
          <p:nvPr/>
        </p:nvSpPr>
        <p:spPr>
          <a:xfrm>
            <a:off x="4123690" y="3563620"/>
            <a:ext cx="1782445" cy="660400"/>
          </a:xfrm>
          <a:prstGeom prst="rect">
            <a:avLst/>
          </a:prstGeom>
          <a:noFill/>
        </p:spPr>
        <p:txBody>
          <a:bodyPr wrap="square" rtlCol="0" anchor="t">
            <a:noAutofit/>
          </a:bodyPr>
          <a:p>
            <a:r>
              <a:rPr lang="zh-CN" altLang="en-US" sz="1200">
                <a:solidFill>
                  <a:schemeClr val="tx1">
                    <a:lumMod val="85000"/>
                    <a:lumOff val="15000"/>
                  </a:schemeClr>
                </a:solidFill>
              </a:rPr>
              <a:t>语法</a:t>
            </a:r>
            <a:r>
              <a:rPr lang="en-US" altLang="zh-CN" sz="1200">
                <a:solidFill>
                  <a:schemeClr val="tx1">
                    <a:lumMod val="85000"/>
                    <a:lumOff val="15000"/>
                  </a:schemeClr>
                </a:solidFill>
              </a:rPr>
              <a:t>: union / union all</a:t>
            </a:r>
            <a:endParaRPr lang="zh-CN" altLang="en-US" sz="1200">
              <a:solidFill>
                <a:schemeClr val="tx1">
                  <a:lumMod val="85000"/>
                  <a:lumOff val="15000"/>
                </a:schemeClr>
              </a:solidFill>
            </a:endParaRPr>
          </a:p>
          <a:p>
            <a:r>
              <a:rPr lang="zh-CN" altLang="en-US" sz="1200">
                <a:solidFill>
                  <a:schemeClr val="tx1">
                    <a:lumMod val="85000"/>
                    <a:lumOff val="15000"/>
                  </a:schemeClr>
                </a:solidFill>
              </a:rPr>
              <a:t>作用</a:t>
            </a:r>
            <a:r>
              <a:rPr lang="en-US" altLang="zh-CN" sz="1200">
                <a:solidFill>
                  <a:schemeClr val="tx1">
                    <a:lumMod val="85000"/>
                    <a:lumOff val="15000"/>
                  </a:schemeClr>
                </a:solidFill>
              </a:rPr>
              <a:t>: </a:t>
            </a:r>
            <a:r>
              <a:rPr lang="zh-CN" altLang="en-US" sz="1200">
                <a:solidFill>
                  <a:schemeClr val="tx1">
                    <a:lumMod val="85000"/>
                    <a:lumOff val="15000"/>
                  </a:schemeClr>
                </a:solidFill>
              </a:rPr>
              <a:t>将多个表结果汇总</a:t>
            </a:r>
            <a:endParaRPr lang="en-US" altLang="zh-CN" sz="1200">
              <a:solidFill>
                <a:schemeClr val="tx1">
                  <a:lumMod val="85000"/>
                  <a:lumOff val="15000"/>
                </a:schemeClr>
              </a:solidFill>
            </a:endParaRPr>
          </a:p>
          <a:p>
            <a:r>
              <a:rPr lang="zh-CN" altLang="en-US" sz="1200">
                <a:solidFill>
                  <a:schemeClr val="tx1">
                    <a:lumMod val="85000"/>
                    <a:lumOff val="15000"/>
                  </a:schemeClr>
                </a:solidFill>
              </a:rPr>
              <a:t>主外键</a:t>
            </a:r>
            <a:r>
              <a:rPr lang="en-US" altLang="zh-CN" sz="1200">
                <a:solidFill>
                  <a:schemeClr val="tx1">
                    <a:lumMod val="85000"/>
                    <a:lumOff val="15000"/>
                  </a:schemeClr>
                </a:solidFill>
              </a:rPr>
              <a:t>: </a:t>
            </a:r>
            <a:r>
              <a:rPr lang="zh-CN" altLang="en-US" sz="1200">
                <a:solidFill>
                  <a:schemeClr val="tx1">
                    <a:lumMod val="85000"/>
                    <a:lumOff val="15000"/>
                  </a:schemeClr>
                </a:solidFill>
                <a:highlight>
                  <a:srgbClr val="FFFF00"/>
                </a:highlight>
              </a:rPr>
              <a:t>不要求</a:t>
            </a:r>
            <a:endParaRPr lang="en-US" altLang="zh-CN" sz="1200">
              <a:solidFill>
                <a:schemeClr val="tx1">
                  <a:lumMod val="85000"/>
                  <a:lumOff val="15000"/>
                </a:schemeClr>
              </a:solidFill>
            </a:endParaRPr>
          </a:p>
        </p:txBody>
      </p:sp>
      <p:pic>
        <p:nvPicPr>
          <p:cNvPr id="105" name="图片 104"/>
          <p:cNvPicPr>
            <a:picLocks noChangeAspect="1"/>
          </p:cNvPicPr>
          <p:nvPr/>
        </p:nvPicPr>
        <p:blipFill>
          <a:blip r:embed="rId4"/>
          <a:stretch>
            <a:fillRect/>
          </a:stretch>
        </p:blipFill>
        <p:spPr>
          <a:xfrm>
            <a:off x="6349365" y="2035810"/>
            <a:ext cx="2880360" cy="4682490"/>
          </a:xfrm>
          <a:prstGeom prst="rect">
            <a:avLst/>
          </a:prstGeom>
        </p:spPr>
      </p:pic>
      <p:pic>
        <p:nvPicPr>
          <p:cNvPr id="107" name="图片 106"/>
          <p:cNvPicPr>
            <a:picLocks noChangeAspect="1"/>
          </p:cNvPicPr>
          <p:nvPr/>
        </p:nvPicPr>
        <p:blipFill>
          <a:blip r:embed="rId5"/>
          <a:stretch>
            <a:fillRect/>
          </a:stretch>
        </p:blipFill>
        <p:spPr>
          <a:xfrm>
            <a:off x="11343640" y="8765540"/>
            <a:ext cx="4798060" cy="2001520"/>
          </a:xfrm>
          <a:prstGeom prst="rect">
            <a:avLst/>
          </a:prstGeom>
        </p:spPr>
      </p:pic>
      <p:sp>
        <p:nvSpPr>
          <p:cNvPr id="3" name="文本框 2"/>
          <p:cNvSpPr txBox="1"/>
          <p:nvPr/>
        </p:nvSpPr>
        <p:spPr>
          <a:xfrm>
            <a:off x="821690" y="1479550"/>
            <a:ext cx="8044815" cy="521970"/>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多表查询的重点是将多张表数据利用</a:t>
            </a:r>
            <a:r>
              <a:rPr lang="en-US" altLang="zh-CN" sz="1400">
                <a:solidFill>
                  <a:schemeClr val="tx1">
                    <a:lumMod val="85000"/>
                    <a:lumOff val="15000"/>
                  </a:schemeClr>
                </a:solidFill>
                <a:latin typeface="+mn-ea"/>
                <a:cs typeface="+mn-ea"/>
              </a:rPr>
              <a:t>`</a:t>
            </a:r>
            <a:r>
              <a:rPr lang="zh-CN" altLang="en-US" sz="1400">
                <a:solidFill>
                  <a:srgbClr val="FF0000"/>
                </a:solidFill>
                <a:highlight>
                  <a:srgbClr val="FFFF00"/>
                </a:highlight>
                <a:latin typeface="+mn-ea"/>
                <a:cs typeface="+mn-ea"/>
              </a:rPr>
              <a:t>多表查询语法</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合并成单张虚拟表</a:t>
            </a:r>
            <a:endParaRPr lang="zh-CN" altLang="en-US" sz="1400">
              <a:solidFill>
                <a:schemeClr val="tx1">
                  <a:lumMod val="85000"/>
                  <a:lumOff val="15000"/>
                </a:schemeClr>
              </a:solidFill>
              <a:latin typeface="+mn-ea"/>
              <a:cs typeface="+mn-ea"/>
            </a:endParaRPr>
          </a:p>
          <a:p>
            <a:r>
              <a:rPr lang="zh-CN" altLang="en-US" sz="1400">
                <a:solidFill>
                  <a:schemeClr val="tx1">
                    <a:lumMod val="85000"/>
                    <a:lumOff val="15000"/>
                  </a:schemeClr>
                </a:solidFill>
                <a:latin typeface="+mn-ea"/>
                <a:cs typeface="+mn-ea"/>
              </a:rPr>
              <a:t>按照多表结果合并的方向</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可以分为</a:t>
            </a:r>
            <a:r>
              <a:rPr lang="en-US" altLang="zh-CN" sz="1400">
                <a:solidFill>
                  <a:schemeClr val="tx1">
                    <a:lumMod val="85000"/>
                    <a:lumOff val="15000"/>
                  </a:schemeClr>
                </a:solidFill>
                <a:latin typeface="+mn-ea"/>
                <a:cs typeface="+mn-ea"/>
              </a:rPr>
              <a:t>:</a:t>
            </a:r>
            <a:r>
              <a:rPr lang="zh-CN" altLang="en-US" sz="1400" b="1">
                <a:solidFill>
                  <a:schemeClr val="tx1">
                    <a:lumMod val="85000"/>
                    <a:lumOff val="15000"/>
                  </a:schemeClr>
                </a:solidFill>
                <a:latin typeface="+mn-ea"/>
                <a:cs typeface="+mn-ea"/>
              </a:rPr>
              <a:t>水平合并语法</a:t>
            </a:r>
            <a:r>
              <a:rPr lang="zh-CN" altLang="en-US" sz="1400">
                <a:solidFill>
                  <a:schemeClr val="tx1">
                    <a:lumMod val="85000"/>
                    <a:lumOff val="15000"/>
                  </a:schemeClr>
                </a:solidFill>
                <a:latin typeface="+mn-ea"/>
                <a:cs typeface="+mn-ea"/>
              </a:rPr>
              <a:t>和</a:t>
            </a:r>
            <a:r>
              <a:rPr lang="zh-CN" altLang="en-US" sz="1400" b="1">
                <a:solidFill>
                  <a:schemeClr val="tx1">
                    <a:lumMod val="85000"/>
                    <a:lumOff val="15000"/>
                  </a:schemeClr>
                </a:solidFill>
                <a:latin typeface="+mn-ea"/>
                <a:cs typeface="+mn-ea"/>
              </a:rPr>
              <a:t>垂直合并语法</a:t>
            </a:r>
            <a:endParaRPr lang="zh-CN" altLang="en-US" sz="1400" b="1">
              <a:solidFill>
                <a:schemeClr val="tx1">
                  <a:lumMod val="85000"/>
                  <a:lumOff val="15000"/>
                </a:schemeClr>
              </a:solidFill>
              <a:latin typeface="+mn-ea"/>
              <a:cs typeface="+mn-ea"/>
            </a:endParaRPr>
          </a:p>
        </p:txBody>
      </p:sp>
      <p:sp>
        <p:nvSpPr>
          <p:cNvPr id="4" name="标题 3"/>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垂直语法应用场景</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115782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latin typeface="+mn-ea"/>
                <a:cs typeface="+mn-ea"/>
              </a:rPr>
              <a:t>多表查询语句（</a:t>
            </a:r>
            <a:r>
              <a:rPr lang="en-US" altLang="zh-CN" sz="1500" b="1" dirty="0">
                <a:latin typeface="+mn-ea"/>
                <a:cs typeface="+mn-ea"/>
              </a:rPr>
              <a:t>DQL</a:t>
            </a:r>
            <a:r>
              <a:rPr lang="zh-CN" altLang="en-US" sz="1500" b="1" dirty="0">
                <a:latin typeface="+mn-ea"/>
                <a:cs typeface="+mn-ea"/>
              </a:rPr>
              <a:t>）语法理解</a:t>
            </a:r>
            <a:endParaRPr lang="zh-CN" altLang="en-US" sz="1500" b="1" dirty="0">
              <a:latin typeface="+mn-ea"/>
              <a:cs typeface="+mn-ea"/>
            </a:endParaRPr>
          </a:p>
        </p:txBody>
      </p:sp>
      <p:sp>
        <p:nvSpPr>
          <p:cNvPr id="9" name="文本框 8"/>
          <p:cNvSpPr txBox="1"/>
          <p:nvPr/>
        </p:nvSpPr>
        <p:spPr>
          <a:xfrm>
            <a:off x="821690" y="1513840"/>
            <a:ext cx="8044815" cy="521970"/>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多表查询的重点</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就是将多张表结果集利用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语法</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合并成单张虚拟表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然后再进行条件和高级查询处理等</a:t>
            </a:r>
            <a:endParaRPr lang="zh-CN" altLang="en-US" sz="1400">
              <a:solidFill>
                <a:schemeClr val="tx1">
                  <a:lumMod val="85000"/>
                  <a:lumOff val="15000"/>
                </a:schemeClr>
              </a:solidFill>
              <a:latin typeface="+mn-ea"/>
              <a:cs typeface="+mn-ea"/>
            </a:endParaRPr>
          </a:p>
          <a:p>
            <a:r>
              <a:rPr lang="zh-CN" altLang="en-US" sz="1400">
                <a:solidFill>
                  <a:schemeClr val="tx1">
                    <a:lumMod val="85000"/>
                    <a:lumOff val="15000"/>
                  </a:schemeClr>
                </a:solidFill>
                <a:latin typeface="+mn-ea"/>
                <a:cs typeface="+mn-ea"/>
              </a:rPr>
              <a:t>按照多表结果合并的方向</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可以分为</a:t>
            </a:r>
            <a:r>
              <a:rPr lang="en-US" altLang="zh-CN" sz="1400">
                <a:solidFill>
                  <a:schemeClr val="tx1">
                    <a:lumMod val="85000"/>
                    <a:lumOff val="15000"/>
                  </a:schemeClr>
                </a:solidFill>
                <a:latin typeface="+mn-ea"/>
                <a:cs typeface="+mn-ea"/>
              </a:rPr>
              <a:t>:</a:t>
            </a:r>
            <a:r>
              <a:rPr lang="zh-CN" altLang="en-US" sz="1400" b="1">
                <a:solidFill>
                  <a:schemeClr val="tx1">
                    <a:lumMod val="85000"/>
                    <a:lumOff val="15000"/>
                  </a:schemeClr>
                </a:solidFill>
                <a:latin typeface="+mn-ea"/>
                <a:cs typeface="+mn-ea"/>
              </a:rPr>
              <a:t>水平合并语法</a:t>
            </a:r>
            <a:r>
              <a:rPr lang="zh-CN" altLang="en-US" sz="1400">
                <a:solidFill>
                  <a:schemeClr val="tx1">
                    <a:lumMod val="85000"/>
                    <a:lumOff val="15000"/>
                  </a:schemeClr>
                </a:solidFill>
                <a:latin typeface="+mn-ea"/>
                <a:cs typeface="+mn-ea"/>
              </a:rPr>
              <a:t>和</a:t>
            </a:r>
            <a:r>
              <a:rPr lang="zh-CN" altLang="en-US" sz="1400" b="1">
                <a:solidFill>
                  <a:schemeClr val="tx1">
                    <a:lumMod val="85000"/>
                    <a:lumOff val="15000"/>
                  </a:schemeClr>
                </a:solidFill>
                <a:latin typeface="+mn-ea"/>
                <a:cs typeface="+mn-ea"/>
              </a:rPr>
              <a:t>垂直合并语法</a:t>
            </a:r>
            <a:endParaRPr lang="zh-CN" altLang="en-US" sz="1400" b="1">
              <a:solidFill>
                <a:schemeClr val="tx1">
                  <a:lumMod val="85000"/>
                  <a:lumOff val="15000"/>
                </a:schemeClr>
              </a:solidFill>
              <a:latin typeface="+mn-ea"/>
              <a:cs typeface="+mn-ea"/>
            </a:endParaRPr>
          </a:p>
        </p:txBody>
      </p:sp>
      <p:sp>
        <p:nvSpPr>
          <p:cNvPr id="14" name="文本框 13"/>
          <p:cNvSpPr txBox="1"/>
          <p:nvPr>
            <p:custDataLst>
              <p:tags r:id="rId2"/>
            </p:custDataLst>
          </p:nvPr>
        </p:nvSpPr>
        <p:spPr>
          <a:xfrm>
            <a:off x="358140" y="3417570"/>
            <a:ext cx="1355725" cy="306705"/>
          </a:xfrm>
          <a:prstGeom prst="rect">
            <a:avLst/>
          </a:prstGeom>
          <a:noFill/>
        </p:spPr>
        <p:txBody>
          <a:bodyPr wrap="square" rtlCol="0" anchor="t">
            <a:spAutoFit/>
          </a:bodyPr>
          <a:p>
            <a:r>
              <a:rPr lang="zh-CN" altLang="en-US" sz="1400">
                <a:solidFill>
                  <a:schemeClr val="tx1">
                    <a:lumMod val="85000"/>
                    <a:lumOff val="15000"/>
                  </a:schemeClr>
                </a:solidFill>
                <a:sym typeface="+mn-ea"/>
              </a:rPr>
              <a:t>水平合并语法</a:t>
            </a:r>
            <a:endParaRPr lang="zh-CN" altLang="en-US" sz="1400">
              <a:solidFill>
                <a:schemeClr val="tx1">
                  <a:lumMod val="85000"/>
                  <a:lumOff val="15000"/>
                </a:schemeClr>
              </a:solidFill>
              <a:sym typeface="+mn-ea"/>
            </a:endParaRPr>
          </a:p>
        </p:txBody>
      </p:sp>
      <p:cxnSp>
        <p:nvCxnSpPr>
          <p:cNvPr id="74" name="直接箭头连接符 73"/>
          <p:cNvCxnSpPr/>
          <p:nvPr>
            <p:custDataLst>
              <p:tags r:id="rId3"/>
            </p:custDataLst>
          </p:nvPr>
        </p:nvCxnSpPr>
        <p:spPr>
          <a:xfrm>
            <a:off x="1597025" y="3557270"/>
            <a:ext cx="733425" cy="3810"/>
          </a:xfrm>
          <a:prstGeom prst="straightConnector1">
            <a:avLst/>
          </a:prstGeom>
          <a:ln w="31750" cap="rnd">
            <a:solidFill>
              <a:schemeClr val="tx1">
                <a:lumMod val="65000"/>
                <a:lumOff val="35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75" name="任意多边形: 形状 125"/>
          <p:cNvSpPr/>
          <p:nvPr/>
        </p:nvSpPr>
        <p:spPr>
          <a:xfrm>
            <a:off x="2399645" y="31506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6" name="任意多边形: 形状 128"/>
          <p:cNvSpPr/>
          <p:nvPr/>
        </p:nvSpPr>
        <p:spPr>
          <a:xfrm>
            <a:off x="2813165" y="31506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7" name="任意多边形: 形状 131"/>
          <p:cNvSpPr/>
          <p:nvPr/>
        </p:nvSpPr>
        <p:spPr>
          <a:xfrm>
            <a:off x="3226685" y="31506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8" name="任意多边形: 形状 134"/>
          <p:cNvSpPr/>
          <p:nvPr/>
        </p:nvSpPr>
        <p:spPr>
          <a:xfrm>
            <a:off x="2399645" y="34391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9" name="任意多边形: 形状 137"/>
          <p:cNvSpPr/>
          <p:nvPr/>
        </p:nvSpPr>
        <p:spPr>
          <a:xfrm>
            <a:off x="2813165" y="34391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0" name="任意多边形: 形状 140"/>
          <p:cNvSpPr/>
          <p:nvPr/>
        </p:nvSpPr>
        <p:spPr>
          <a:xfrm>
            <a:off x="3226685" y="34391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1" name="任意多边形: 形状 143"/>
          <p:cNvSpPr/>
          <p:nvPr/>
        </p:nvSpPr>
        <p:spPr>
          <a:xfrm>
            <a:off x="2399645" y="37276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2" name="任意多边形: 形状 146"/>
          <p:cNvSpPr/>
          <p:nvPr/>
        </p:nvSpPr>
        <p:spPr>
          <a:xfrm>
            <a:off x="2813165" y="37276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3" name="任意多边形: 形状 149"/>
          <p:cNvSpPr/>
          <p:nvPr/>
        </p:nvSpPr>
        <p:spPr>
          <a:xfrm>
            <a:off x="3226685" y="37276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4" name="任意多边形: 形状 152"/>
          <p:cNvSpPr/>
          <p:nvPr/>
        </p:nvSpPr>
        <p:spPr>
          <a:xfrm>
            <a:off x="3649980" y="3147695"/>
            <a:ext cx="41338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5" name="任意多边形: 形状 155"/>
          <p:cNvSpPr/>
          <p:nvPr/>
        </p:nvSpPr>
        <p:spPr>
          <a:xfrm>
            <a:off x="4063365" y="3147695"/>
            <a:ext cx="41338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6" name="任意多边形: 形状 158"/>
          <p:cNvSpPr/>
          <p:nvPr/>
        </p:nvSpPr>
        <p:spPr>
          <a:xfrm>
            <a:off x="4476750" y="314769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7" name="任意多边形: 形状 161"/>
          <p:cNvSpPr/>
          <p:nvPr/>
        </p:nvSpPr>
        <p:spPr>
          <a:xfrm>
            <a:off x="3650019" y="34358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6" name="任意多边形: 形状 164"/>
          <p:cNvSpPr/>
          <p:nvPr/>
        </p:nvSpPr>
        <p:spPr>
          <a:xfrm>
            <a:off x="4063539" y="34358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7" name="任意多边形: 形状 167"/>
          <p:cNvSpPr/>
          <p:nvPr/>
        </p:nvSpPr>
        <p:spPr>
          <a:xfrm>
            <a:off x="4476750" y="343598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8" name="任意多边形: 形状 170"/>
          <p:cNvSpPr/>
          <p:nvPr/>
        </p:nvSpPr>
        <p:spPr>
          <a:xfrm>
            <a:off x="3650019" y="372437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9" name="任意多边形: 形状 173"/>
          <p:cNvSpPr/>
          <p:nvPr/>
        </p:nvSpPr>
        <p:spPr>
          <a:xfrm>
            <a:off x="4063539" y="372437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0" name="任意多边形: 形状 176"/>
          <p:cNvSpPr/>
          <p:nvPr/>
        </p:nvSpPr>
        <p:spPr>
          <a:xfrm>
            <a:off x="4476750" y="3724275"/>
            <a:ext cx="40957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pic>
        <p:nvPicPr>
          <p:cNvPr id="105" name="图片 104"/>
          <p:cNvPicPr>
            <a:picLocks noChangeAspect="1"/>
          </p:cNvPicPr>
          <p:nvPr/>
        </p:nvPicPr>
        <p:blipFill>
          <a:blip r:embed="rId4"/>
          <a:stretch>
            <a:fillRect/>
          </a:stretch>
        </p:blipFill>
        <p:spPr>
          <a:xfrm>
            <a:off x="13965555" y="1250950"/>
            <a:ext cx="1355725" cy="2202815"/>
          </a:xfrm>
          <a:prstGeom prst="rect">
            <a:avLst/>
          </a:prstGeom>
        </p:spPr>
      </p:pic>
      <p:sp>
        <p:nvSpPr>
          <p:cNvPr id="106" name="文本框 105"/>
          <p:cNvSpPr txBox="1"/>
          <p:nvPr/>
        </p:nvSpPr>
        <p:spPr>
          <a:xfrm>
            <a:off x="5043805" y="3237230"/>
            <a:ext cx="1863090" cy="690245"/>
          </a:xfrm>
          <a:prstGeom prst="rect">
            <a:avLst/>
          </a:prstGeom>
          <a:noFill/>
        </p:spPr>
        <p:txBody>
          <a:bodyPr wrap="square" rtlCol="0" anchor="t">
            <a:noAutofit/>
          </a:bodyPr>
          <a:p>
            <a:r>
              <a:rPr lang="zh-CN" altLang="en-US" sz="1200">
                <a:solidFill>
                  <a:schemeClr val="tx1">
                    <a:lumMod val="85000"/>
                    <a:lumOff val="15000"/>
                  </a:schemeClr>
                </a:solidFill>
              </a:rPr>
              <a:t>语法</a:t>
            </a:r>
            <a:r>
              <a:rPr lang="en-US" altLang="zh-CN" sz="1200">
                <a:solidFill>
                  <a:schemeClr val="tx1">
                    <a:lumMod val="85000"/>
                    <a:lumOff val="15000"/>
                  </a:schemeClr>
                </a:solidFill>
              </a:rPr>
              <a:t>: </a:t>
            </a:r>
            <a:r>
              <a:rPr lang="zh-CN" altLang="en-US" sz="1200">
                <a:solidFill>
                  <a:schemeClr val="tx1">
                    <a:lumMod val="85000"/>
                    <a:lumOff val="15000"/>
                  </a:schemeClr>
                </a:solidFill>
              </a:rPr>
              <a:t>连接查询</a:t>
            </a:r>
            <a:endParaRPr lang="zh-CN" altLang="en-US" sz="1200">
              <a:solidFill>
                <a:schemeClr val="tx1">
                  <a:lumMod val="85000"/>
                  <a:lumOff val="15000"/>
                </a:schemeClr>
              </a:solidFill>
            </a:endParaRPr>
          </a:p>
          <a:p>
            <a:r>
              <a:rPr lang="zh-CN" altLang="en-US" sz="1200">
                <a:solidFill>
                  <a:schemeClr val="tx1">
                    <a:lumMod val="85000"/>
                    <a:lumOff val="15000"/>
                  </a:schemeClr>
                </a:solidFill>
              </a:rPr>
              <a:t>作用</a:t>
            </a:r>
            <a:r>
              <a:rPr lang="en-US" altLang="zh-CN" sz="1200">
                <a:solidFill>
                  <a:schemeClr val="tx1">
                    <a:lumMod val="85000"/>
                    <a:lumOff val="15000"/>
                  </a:schemeClr>
                </a:solidFill>
              </a:rPr>
              <a:t>: </a:t>
            </a:r>
            <a:r>
              <a:rPr lang="zh-CN" altLang="en-US" sz="1200">
                <a:solidFill>
                  <a:schemeClr val="tx1">
                    <a:lumMod val="85000"/>
                    <a:lumOff val="15000"/>
                  </a:schemeClr>
                </a:solidFill>
              </a:rPr>
              <a:t>将多表结果水平整主外键</a:t>
            </a:r>
            <a:r>
              <a:rPr lang="en-US" altLang="zh-CN" sz="1200">
                <a:solidFill>
                  <a:schemeClr val="tx1">
                    <a:lumMod val="85000"/>
                    <a:lumOff val="15000"/>
                  </a:schemeClr>
                </a:solidFill>
              </a:rPr>
              <a:t>: </a:t>
            </a:r>
            <a:r>
              <a:rPr lang="zh-CN" altLang="en-US" sz="1200">
                <a:solidFill>
                  <a:schemeClr val="tx1">
                    <a:lumMod val="85000"/>
                    <a:lumOff val="15000"/>
                  </a:schemeClr>
                </a:solidFill>
                <a:highlight>
                  <a:srgbClr val="FFFF00"/>
                </a:highlight>
              </a:rPr>
              <a:t>要求</a:t>
            </a:r>
            <a:endParaRPr lang="zh-CN" altLang="en-US" sz="1200">
              <a:solidFill>
                <a:schemeClr val="tx1">
                  <a:lumMod val="85000"/>
                  <a:lumOff val="15000"/>
                </a:schemeClr>
              </a:solidFill>
              <a:highlight>
                <a:srgbClr val="FFFF00"/>
              </a:highlight>
            </a:endParaRPr>
          </a:p>
        </p:txBody>
      </p:sp>
      <p:pic>
        <p:nvPicPr>
          <p:cNvPr id="107" name="图片 106"/>
          <p:cNvPicPr>
            <a:picLocks noChangeAspect="1"/>
          </p:cNvPicPr>
          <p:nvPr/>
        </p:nvPicPr>
        <p:blipFill>
          <a:blip r:embed="rId5"/>
          <a:stretch>
            <a:fillRect/>
          </a:stretch>
        </p:blipFill>
        <p:spPr>
          <a:xfrm>
            <a:off x="6902450" y="2669540"/>
            <a:ext cx="5120005" cy="2136140"/>
          </a:xfrm>
          <a:prstGeom prst="rect">
            <a:avLst/>
          </a:prstGeom>
        </p:spPr>
      </p:pic>
      <p:sp>
        <p:nvSpPr>
          <p:cNvPr id="119" name="右大括号 118"/>
          <p:cNvSpPr/>
          <p:nvPr/>
        </p:nvSpPr>
        <p:spPr>
          <a:xfrm rot="5400000">
            <a:off x="4406265" y="2143760"/>
            <a:ext cx="285750" cy="4438650"/>
          </a:xfrm>
          <a:prstGeom prst="rightBrace">
            <a:avLst/>
          </a:prstGeom>
          <a:ln w="6350" cap="flat" cmpd="sng" algn="ctr">
            <a:solidFill>
              <a:schemeClr val="tx1">
                <a:lumMod val="65000"/>
                <a:lumOff val="35000"/>
              </a:schemeClr>
            </a:solid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0" name="文本框 119"/>
          <p:cNvSpPr txBox="1"/>
          <p:nvPr/>
        </p:nvSpPr>
        <p:spPr>
          <a:xfrm>
            <a:off x="4225925" y="4512310"/>
            <a:ext cx="646430" cy="337185"/>
          </a:xfrm>
          <a:prstGeom prst="rect">
            <a:avLst/>
          </a:prstGeom>
          <a:noFill/>
          <a:ln>
            <a:noFill/>
          </a:ln>
          <a:effectLst>
            <a:glow rad="139700">
              <a:schemeClr val="bg2">
                <a:lumMod val="25000"/>
                <a:alpha val="40000"/>
              </a:schemeClr>
            </a:glow>
          </a:effectLst>
        </p:spPr>
        <p:style>
          <a:lnRef idx="3">
            <a:schemeClr val="accent1"/>
          </a:lnRef>
          <a:fillRef idx="0">
            <a:srgbClr val="FFFFFF"/>
          </a:fillRef>
          <a:effectRef idx="0">
            <a:srgbClr val="FFFFFF"/>
          </a:effectRef>
          <a:fontRef idx="minor">
            <a:schemeClr val="tx1"/>
          </a:fontRef>
        </p:style>
        <p:txBody>
          <a:bodyPr wrap="square" rtlCol="0">
            <a:spAutoFit/>
          </a:bodyPr>
          <a:p>
            <a:r>
              <a:rPr lang="zh-CN" altLang="en-US" sz="1600" b="1">
                <a:solidFill>
                  <a:srgbClr val="FF0000"/>
                </a:solidFill>
              </a:rPr>
              <a:t>重点</a:t>
            </a:r>
            <a:endParaRPr lang="zh-CN" altLang="en-US" sz="1600" b="1">
              <a:solidFill>
                <a:srgbClr val="FF0000"/>
              </a:solidFill>
            </a:endParaRPr>
          </a:p>
        </p:txBody>
      </p:sp>
      <p:sp>
        <p:nvSpPr>
          <p:cNvPr id="3" name="标题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水平语法应用场景</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合并结果集语法</a:t>
            </a:r>
            <a:r>
              <a:rPr lang="en-US" altLang="zh-CN" sz="2800" dirty="0">
                <a:solidFill>
                  <a:srgbClr val="187663"/>
                </a:solidFill>
                <a:latin typeface="微软雅黑" panose="020B0503020204020204" pitchFamily="34" charset="-122"/>
                <a:ea typeface="微软雅黑" panose="020B0503020204020204" pitchFamily="34" charset="-122"/>
                <a:sym typeface="+mn-ea"/>
              </a:rPr>
              <a:t>(</a:t>
            </a:r>
            <a:r>
              <a:rPr lang="zh-CN" altLang="en-US" sz="2800" dirty="0">
                <a:solidFill>
                  <a:srgbClr val="187663"/>
                </a:solidFill>
                <a:latin typeface="微软雅黑" panose="020B0503020204020204" pitchFamily="34" charset="-122"/>
                <a:ea typeface="微软雅黑" panose="020B0503020204020204" pitchFamily="34" charset="-122"/>
                <a:sym typeface="+mn-ea"/>
              </a:rPr>
              <a:t>垂直</a:t>
            </a:r>
            <a:r>
              <a:rPr lang="en-US" altLang="zh-CN" sz="2800" dirty="0">
                <a:solidFill>
                  <a:srgbClr val="187663"/>
                </a:solidFill>
                <a:latin typeface="微软雅黑" panose="020B0503020204020204" pitchFamily="34" charset="-122"/>
                <a:ea typeface="微软雅黑" panose="020B0503020204020204" pitchFamily="34" charset="-122"/>
                <a:sym typeface="+mn-ea"/>
              </a:rPr>
              <a:t>)</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00.xml><?xml version="1.0" encoding="utf-8"?>
<p:tagLst xmlns:p="http://schemas.openxmlformats.org/presentationml/2006/main">
  <p:tag name="KSO_WM_DIAGRAM_VIRTUALLY_FRAME" val="{&quot;height&quot;:358.3,&quot;left&quot;:63.3951181102362,&quot;top&quot;:75.65,&quot;width&quot;:341.3257480314961}"/>
</p:tagLst>
</file>

<file path=ppt/tags/tag101.xml><?xml version="1.0" encoding="utf-8"?>
<p:tagLst xmlns:p="http://schemas.openxmlformats.org/presentationml/2006/main">
  <p:tag name="KSO_WM_DIAGRAM_VIRTUALLY_FRAME" val="{&quot;height&quot;:358.3,&quot;left&quot;:63.3951181102362,&quot;top&quot;:75.65,&quot;width&quot;:341.3257480314961}"/>
</p:tagLst>
</file>

<file path=ppt/tags/tag102.xml><?xml version="1.0" encoding="utf-8"?>
<p:tagLst xmlns:p="http://schemas.openxmlformats.org/presentationml/2006/main">
  <p:tag name="KSO_WM_DIAGRAM_VIRTUALLY_FRAME" val="{&quot;height&quot;:214.3,&quot;left&quot;:105.4,&quot;top&quot;:219.65,&quot;width&quot;:256.55}"/>
</p:tagLst>
</file>

<file path=ppt/tags/tag103.xml><?xml version="1.0" encoding="utf-8"?>
<p:tagLst xmlns:p="http://schemas.openxmlformats.org/presentationml/2006/main">
  <p:tag name="KSO_WM_DIAGRAM_VIRTUALLY_FRAME" val="{&quot;height&quot;:214.3,&quot;left&quot;:105.4,&quot;top&quot;:219.65,&quot;width&quot;:256.55}"/>
</p:tagLst>
</file>

<file path=ppt/tags/tag104.xml><?xml version="1.0" encoding="utf-8"?>
<p:tagLst xmlns:p="http://schemas.openxmlformats.org/presentationml/2006/main">
  <p:tag name="KSO_WM_DIAGRAM_VIRTUALLY_FRAME" val="{&quot;height&quot;:358.3,&quot;left&quot;:63.3951181102362,&quot;top&quot;:75.65,&quot;width&quot;:341.3257480314961}"/>
</p:tagLst>
</file>

<file path=ppt/tags/tag105.xml><?xml version="1.0" encoding="utf-8"?>
<p:tagLst xmlns:p="http://schemas.openxmlformats.org/presentationml/2006/main">
  <p:tag name="KSO_WM_DIAGRAM_VIRTUALLY_FRAME" val="{&quot;height&quot;:358.3,&quot;left&quot;:63.3951181102362,&quot;top&quot;:75.65,&quot;width&quot;:341.3257480314961}"/>
</p:tagLst>
</file>

<file path=ppt/tags/tag106.xml><?xml version="1.0" encoding="utf-8"?>
<p:tagLst xmlns:p="http://schemas.openxmlformats.org/presentationml/2006/main">
  <p:tag name="KSO_WM_DIAGRAM_VIRTUALLY_FRAME" val="{&quot;height&quot;:358.3,&quot;left&quot;:63.3951181102362,&quot;top&quot;:75.65,&quot;width&quot;:341.3257480314961}"/>
</p:tagLst>
</file>

<file path=ppt/tags/tag107.xml><?xml version="1.0" encoding="utf-8"?>
<p:tagLst xmlns:p="http://schemas.openxmlformats.org/presentationml/2006/main">
  <p:tag name="KSO_WM_DIAGRAM_VIRTUALLY_FRAME" val="{&quot;height&quot;:358.3,&quot;left&quot;:63.3951181102362,&quot;top&quot;:75.65,&quot;width&quot;:341.3257480314961}"/>
</p:tagLst>
</file>

<file path=ppt/tags/tag108.xml><?xml version="1.0" encoding="utf-8"?>
<p:tagLst xmlns:p="http://schemas.openxmlformats.org/presentationml/2006/main">
  <p:tag name="KSO_WM_DIAGRAM_VIRTUALLY_FRAME" val="{&quot;height&quot;:358.3,&quot;left&quot;:63.3951181102362,&quot;top&quot;:75.65,&quot;width&quot;:341.3257480314961}"/>
</p:tagLst>
</file>

<file path=ppt/tags/tag109.xml><?xml version="1.0" encoding="utf-8"?>
<p:tagLst xmlns:p="http://schemas.openxmlformats.org/presentationml/2006/main">
  <p:tag name="KSO_WM_DIAGRAM_VIRTUALLY_FRAME" val="{&quot;height&quot;:358.3,&quot;left&quot;:63.3951181102362,&quot;top&quot;:75.65,&quot;width&quot;:341.3257480314961}"/>
</p:tagLst>
</file>

<file path=ppt/tags/tag11.xml><?xml version="1.0" encoding="utf-8"?>
<p:tagLst xmlns:p="http://schemas.openxmlformats.org/presentationml/2006/main">
  <p:tag name="KSO_WM_DIAGRAM_VIRTUALLY_FRAME" val="{&quot;height&quot;:214.3,&quot;left&quot;:105.4,&quot;top&quot;:219.65,&quot;width&quot;:256.55}"/>
</p:tagLst>
</file>

<file path=ppt/tags/tag110.xml><?xml version="1.0" encoding="utf-8"?>
<p:tagLst xmlns:p="http://schemas.openxmlformats.org/presentationml/2006/main">
  <p:tag name="KSO_WM_DIAGRAM_VIRTUALLY_FRAME" val="{&quot;height&quot;:358.3,&quot;left&quot;:63.3951181102362,&quot;top&quot;:75.65,&quot;width&quot;:341.3257480314961}"/>
</p:tagLst>
</file>

<file path=ppt/tags/tag111.xml><?xml version="1.0" encoding="utf-8"?>
<p:tagLst xmlns:p="http://schemas.openxmlformats.org/presentationml/2006/main">
  <p:tag name="KSO_WM_DIAGRAM_VIRTUALLY_FRAME" val="{&quot;height&quot;:358.3,&quot;left&quot;:63.3951181102362,&quot;top&quot;:75.65,&quot;width&quot;:341.3257480314961}"/>
</p:tagLst>
</file>

<file path=ppt/tags/tag112.xml><?xml version="1.0" encoding="utf-8"?>
<p:tagLst xmlns:p="http://schemas.openxmlformats.org/presentationml/2006/main">
  <p:tag name="KSO_WM_DIAGRAM_VIRTUALLY_FRAME" val="{&quot;height&quot;:358.3,&quot;left&quot;:63.3951181102362,&quot;top&quot;:75.65,&quot;width&quot;:341.3257480314961}"/>
</p:tagLst>
</file>

<file path=ppt/tags/tag113.xml><?xml version="1.0" encoding="utf-8"?>
<p:tagLst xmlns:p="http://schemas.openxmlformats.org/presentationml/2006/main">
  <p:tag name="KSO_WM_DIAGRAM_VIRTUALLY_FRAME" val="{&quot;height&quot;:358.3,&quot;left&quot;:63.3951181102362,&quot;top&quot;:75.65,&quot;width&quot;:341.3257480314961}"/>
</p:tagLst>
</file>

<file path=ppt/tags/tag114.xml><?xml version="1.0" encoding="utf-8"?>
<p:tagLst xmlns:p="http://schemas.openxmlformats.org/presentationml/2006/main">
  <p:tag name="KSO_WM_DIAGRAM_VIRTUALLY_FRAME" val="{&quot;height&quot;:358.3,&quot;left&quot;:63.3951181102362,&quot;top&quot;:75.65,&quot;width&quot;:341.3257480314961}"/>
</p:tagLst>
</file>

<file path=ppt/tags/tag115.xml><?xml version="1.0" encoding="utf-8"?>
<p:tagLst xmlns:p="http://schemas.openxmlformats.org/presentationml/2006/main">
  <p:tag name="KSO_WM_DIAGRAM_VIRTUALLY_FRAME" val="{&quot;height&quot;:358.3,&quot;left&quot;:63.3951181102362,&quot;top&quot;:75.65,&quot;width&quot;:341.3257480314961}"/>
</p:tagLst>
</file>

<file path=ppt/tags/tag116.xml><?xml version="1.0" encoding="utf-8"?>
<p:tagLst xmlns:p="http://schemas.openxmlformats.org/presentationml/2006/main">
  <p:tag name="KSO_WM_DIAGRAM_VIRTUALLY_FRAME" val="{&quot;height&quot;:358.3,&quot;left&quot;:63.3951181102362,&quot;top&quot;:75.65,&quot;width&quot;:341.3257480314961}"/>
</p:tagLst>
</file>

<file path=ppt/tags/tag117.xml><?xml version="1.0" encoding="utf-8"?>
<p:tagLst xmlns:p="http://schemas.openxmlformats.org/presentationml/2006/main">
  <p:tag name="KSO_WM_DIAGRAM_VIRTUALLY_FRAME" val="{&quot;height&quot;:358.3,&quot;left&quot;:63.3951181102362,&quot;top&quot;:75.65,&quot;width&quot;:341.3257480314961}"/>
</p:tagLst>
</file>

<file path=ppt/tags/tag118.xml><?xml version="1.0" encoding="utf-8"?>
<p:tagLst xmlns:p="http://schemas.openxmlformats.org/presentationml/2006/main">
  <p:tag name="KSO_WM_DIAGRAM_VIRTUALLY_FRAME" val="{&quot;height&quot;:358.3,&quot;left&quot;:63.3951181102362,&quot;top&quot;:75.65,&quot;width&quot;:341.3257480314961}"/>
</p:tagLst>
</file>

<file path=ppt/tags/tag119.xml><?xml version="1.0" encoding="utf-8"?>
<p:tagLst xmlns:p="http://schemas.openxmlformats.org/presentationml/2006/main">
  <p:tag name="KSO_WM_DIAGRAM_VIRTUALLY_FRAME" val="{&quot;height&quot;:358.3,&quot;left&quot;:63.3951181102362,&quot;top&quot;:75.65,&quot;width&quot;:341.3257480314961}"/>
</p:tagLst>
</file>

<file path=ppt/tags/tag12.xml><?xml version="1.0" encoding="utf-8"?>
<p:tagLst xmlns:p="http://schemas.openxmlformats.org/presentationml/2006/main">
  <p:tag name="KSO_WM_DIAGRAM_VIRTUALLY_FRAME" val="{&quot;height&quot;:214.3,&quot;left&quot;:105.4,&quot;top&quot;:219.65,&quot;width&quot;:256.55}"/>
</p:tagLst>
</file>

<file path=ppt/tags/tag120.xml><?xml version="1.0" encoding="utf-8"?>
<p:tagLst xmlns:p="http://schemas.openxmlformats.org/presentationml/2006/main">
  <p:tag name="KSO_WM_DIAGRAM_VIRTUALLY_FRAME" val="{&quot;height&quot;:358.3,&quot;left&quot;:63.3951181102362,&quot;top&quot;:75.65,&quot;width&quot;:341.3257480314961}"/>
</p:tagLst>
</file>

<file path=ppt/tags/tag121.xml><?xml version="1.0" encoding="utf-8"?>
<p:tagLst xmlns:p="http://schemas.openxmlformats.org/presentationml/2006/main">
  <p:tag name="KSO_WM_DIAGRAM_VIRTUALLY_FRAME" val="{&quot;height&quot;:358.3,&quot;left&quot;:63.3951181102362,&quot;top&quot;:75.65,&quot;width&quot;:341.3257480314961}"/>
</p:tagLst>
</file>

<file path=ppt/tags/tag122.xml><?xml version="1.0" encoding="utf-8"?>
<p:tagLst xmlns:p="http://schemas.openxmlformats.org/presentationml/2006/main">
  <p:tag name="KSO_WM_DIAGRAM_VIRTUALLY_FRAME" val="{&quot;height&quot;:358.3,&quot;left&quot;:63.3951181102362,&quot;top&quot;:75.65,&quot;width&quot;:341.3257480314961}"/>
</p:tagLst>
</file>

<file path=ppt/tags/tag123.xml><?xml version="1.0" encoding="utf-8"?>
<p:tagLst xmlns:p="http://schemas.openxmlformats.org/presentationml/2006/main">
  <p:tag name="KSO_WM_DIAGRAM_VIRTUALLY_FRAME" val="{&quot;height&quot;:358.3,&quot;left&quot;:63.3951181102362,&quot;top&quot;:75.65,&quot;width&quot;:341.3257480314961}"/>
</p:tagLst>
</file>

<file path=ppt/tags/tag124.xml><?xml version="1.0" encoding="utf-8"?>
<p:tagLst xmlns:p="http://schemas.openxmlformats.org/presentationml/2006/main">
  <p:tag name="KSO_WM_DIAGRAM_VIRTUALLY_FRAME" val="{&quot;height&quot;:358.3,&quot;left&quot;:63.3951181102362,&quot;top&quot;:75.65,&quot;width&quot;:341.3257480314961}"/>
</p:tagLst>
</file>

<file path=ppt/tags/tag125.xml><?xml version="1.0" encoding="utf-8"?>
<p:tagLst xmlns:p="http://schemas.openxmlformats.org/presentationml/2006/main">
  <p:tag name="KSO_WM_DIAGRAM_VIRTUALLY_FRAME" val="{&quot;height&quot;:358.3,&quot;left&quot;:63.3951181102362,&quot;top&quot;:75.65,&quot;width&quot;:341.3257480314961}"/>
</p:tagLst>
</file>

<file path=ppt/tags/tag126.xml><?xml version="1.0" encoding="utf-8"?>
<p:tagLst xmlns:p="http://schemas.openxmlformats.org/presentationml/2006/main">
  <p:tag name="KSO_WM_DIAGRAM_VIRTUALLY_FRAME" val="{&quot;height&quot;:358.3,&quot;left&quot;:63.3951181102362,&quot;top&quot;:75.65,&quot;width&quot;:341.3257480314961}"/>
</p:tagLst>
</file>

<file path=ppt/tags/tag127.xml><?xml version="1.0" encoding="utf-8"?>
<p:tagLst xmlns:p="http://schemas.openxmlformats.org/presentationml/2006/main">
  <p:tag name="KSO_WM_DIAGRAM_VIRTUALLY_FRAME" val="{&quot;height&quot;:358.3,&quot;left&quot;:63.3951181102362,&quot;top&quot;:75.65,&quot;width&quot;:341.3257480314961}"/>
</p:tagLst>
</file>

<file path=ppt/tags/tag128.xml><?xml version="1.0" encoding="utf-8"?>
<p:tagLst xmlns:p="http://schemas.openxmlformats.org/presentationml/2006/main">
  <p:tag name="KSO_WM_DIAGRAM_VIRTUALLY_FRAME" val="{&quot;height&quot;:358.3,&quot;left&quot;:63.3951181102362,&quot;top&quot;:75.65,&quot;width&quot;:341.3257480314961}"/>
</p:tagLst>
</file>

<file path=ppt/tags/tag129.xml><?xml version="1.0" encoding="utf-8"?>
<p:tagLst xmlns:p="http://schemas.openxmlformats.org/presentationml/2006/main">
  <p:tag name="KSO_WM_DIAGRAM_VIRTUALLY_FRAME" val="{&quot;height&quot;:358.3,&quot;left&quot;:63.3951181102362,&quot;top&quot;:75.65,&quot;width&quot;:341.3257480314961}"/>
</p:tagLst>
</file>

<file path=ppt/tags/tag13.xml><?xml version="1.0" encoding="utf-8"?>
<p:tagLst xmlns:p="http://schemas.openxmlformats.org/presentationml/2006/main">
  <p:tag name="KSO_WM_DIAGRAM_VIRTUALLY_FRAME" val="{&quot;height&quot;:214.3,&quot;left&quot;:105.4,&quot;top&quot;:219.65,&quot;width&quot;:256.55}"/>
</p:tagLst>
</file>

<file path=ppt/tags/tag13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4.xml><?xml version="1.0" encoding="utf-8"?>
<p:tagLst xmlns:p="http://schemas.openxmlformats.org/presentationml/2006/main">
  <p:tag name="KSO_WM_DIAGRAM_VIRTUALLY_FRAME" val="{&quot;height&quot;:214.3,&quot;left&quot;:105.4,&quot;top&quot;:219.65,&quot;width&quot;:256.55}"/>
</p:tagLst>
</file>

<file path=ppt/tags/tag140.xml><?xml version="1.0" encoding="utf-8"?>
<p:tagLst xmlns:p="http://schemas.openxmlformats.org/presentationml/2006/main">
  <p:tag name="KSO_WM_DIAGRAM_VIRTUALLY_FRAME" val="{&quot;height&quot;:358.3,&quot;left&quot;:63.3951181102362,&quot;top&quot;:75.65,&quot;width&quot;:341.3257480314961}"/>
</p:tagLst>
</file>

<file path=ppt/tags/tag141.xml><?xml version="1.0" encoding="utf-8"?>
<p:tagLst xmlns:p="http://schemas.openxmlformats.org/presentationml/2006/main">
  <p:tag name="KSO_WM_DIAGRAM_VIRTUALLY_FRAME" val="{&quot;height&quot;:358.3,&quot;left&quot;:63.3951181102362,&quot;top&quot;:75.65,&quot;width&quot;:341.3257480314961}"/>
</p:tagLst>
</file>

<file path=ppt/tags/tag142.xml><?xml version="1.0" encoding="utf-8"?>
<p:tagLst xmlns:p="http://schemas.openxmlformats.org/presentationml/2006/main">
  <p:tag name="KSO_WM_DIAGRAM_VIRTUALLY_FRAME" val="{&quot;height&quot;:358.3,&quot;left&quot;:63.3951181102362,&quot;top&quot;:75.65,&quot;width&quot;:341.3257480314961}"/>
</p:tagLst>
</file>

<file path=ppt/tags/tag143.xml><?xml version="1.0" encoding="utf-8"?>
<p:tagLst xmlns:p="http://schemas.openxmlformats.org/presentationml/2006/main">
  <p:tag name="KSO_WM_DIAGRAM_VIRTUALLY_FRAME" val="{&quot;height&quot;:358.3,&quot;left&quot;:63.3951181102362,&quot;top&quot;:75.65,&quot;width&quot;:341.3257480314961}"/>
</p:tagLst>
</file>

<file path=ppt/tags/tag144.xml><?xml version="1.0" encoding="utf-8"?>
<p:tagLst xmlns:p="http://schemas.openxmlformats.org/presentationml/2006/main">
  <p:tag name="KSO_WM_DIAGRAM_VIRTUALLY_FRAME" val="{&quot;height&quot;:358.3,&quot;left&quot;:63.3951181102362,&quot;top&quot;:75.65,&quot;width&quot;:341.3257480314961}"/>
</p:tagLst>
</file>

<file path=ppt/tags/tag145.xml><?xml version="1.0" encoding="utf-8"?>
<p:tagLst xmlns:p="http://schemas.openxmlformats.org/presentationml/2006/main">
  <p:tag name="KSO_WM_DIAGRAM_VIRTUALLY_FRAME" val="{&quot;height&quot;:358.3,&quot;left&quot;:63.3951181102362,&quot;top&quot;:75.65,&quot;width&quot;:341.3257480314961}"/>
</p:tagLst>
</file>

<file path=ppt/tags/tag146.xml><?xml version="1.0" encoding="utf-8"?>
<p:tagLst xmlns:p="http://schemas.openxmlformats.org/presentationml/2006/main">
  <p:tag name="KSO_WM_DIAGRAM_VIRTUALLY_FRAME" val="{&quot;height&quot;:358.3,&quot;left&quot;:63.3951181102362,&quot;top&quot;:75.65,&quot;width&quot;:341.3257480314961}"/>
</p:tagLst>
</file>

<file path=ppt/tags/tag14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4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4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xml><?xml version="1.0" encoding="utf-8"?>
<p:tagLst xmlns:p="http://schemas.openxmlformats.org/presentationml/2006/main">
  <p:tag name="KSO_WM_DIAGRAM_VIRTUALLY_FRAME" val="{&quot;height&quot;:214.3,&quot;left&quot;:105.4,&quot;top&quot;:219.65,&quot;width&quot;:256.55}"/>
</p:tagLst>
</file>

<file path=ppt/tags/tag15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7.xml><?xml version="1.0" encoding="utf-8"?>
<p:tagLst xmlns:p="http://schemas.openxmlformats.org/presentationml/2006/main">
  <p:tag name="ISLIDE.GUIDESSETTING" val="{&quot;Id&quot;:&quot;GuidesStyle_Narrow&quot;,&quot;Name&quot;:&quot;GuidesStyle_Narrow&quot;,&quot;Kind&quot;:0,&quot;OldGuidesSetting&quot;:{&quot;HeaderHeight&quot;:10.0,&quot;FooterHeight&quot;:5.0,&quot;SideMargin&quot;:2.5,&quot;TopMargin&quot;:0.0,&quot;BottomMargin&quot;:0.0,&quot;IntervalMargin&quot;:1.0}}"/>
  <p:tag name="COMMONDATA" val="eyJoZGlkIjoiMjU0YzZhNmMxMjZhOTQxODJkYTk5MDY1YmU0NmQ3YzEifQ=="/>
  <p:tag name="resource_record_key" val="{&quot;13&quot;:[20481688,20419714]}"/>
  <p:tag name="commondata" val="eyJoZGlkIjoiZjkxM2Q5Zjk3ODliOGY5ZGIwNzU1NDA2NTQ4YTgyNDIifQ=="/>
</p:tagLst>
</file>

<file path=ppt/tags/tag16.xml><?xml version="1.0" encoding="utf-8"?>
<p:tagLst xmlns:p="http://schemas.openxmlformats.org/presentationml/2006/main">
  <p:tag name="KSO_WM_DIAGRAM_VIRTUALLY_FRAME" val="{&quot;height&quot;:214.3,&quot;left&quot;:105.4,&quot;top&quot;:219.65,&quot;width&quot;:256.55}"/>
</p:tagLst>
</file>

<file path=ppt/tags/tag17.xml><?xml version="1.0" encoding="utf-8"?>
<p:tagLst xmlns:p="http://schemas.openxmlformats.org/presentationml/2006/main">
  <p:tag name="KSO_WM_DIAGRAM_VIRTUALLY_FRAME" val="{&quot;height&quot;:214.3,&quot;left&quot;:105.4,&quot;top&quot;:219.65,&quot;width&quot;:256.55}"/>
</p:tagLst>
</file>

<file path=ppt/tags/tag18.xml><?xml version="1.0" encoding="utf-8"?>
<p:tagLst xmlns:p="http://schemas.openxmlformats.org/presentationml/2006/main">
  <p:tag name="KSO_WM_DIAGRAM_VIRTUALLY_FRAME" val="{&quot;height&quot;:214.3,&quot;left&quot;:105.4,&quot;top&quot;:219.65,&quot;width&quot;:256.55}"/>
</p:tagLst>
</file>

<file path=ppt/tags/tag19.xml><?xml version="1.0" encoding="utf-8"?>
<p:tagLst xmlns:p="http://schemas.openxmlformats.org/presentationml/2006/main">
  <p:tag name="KSO_WM_DIAGRAM_VIRTUALLY_FRAME" val="{&quot;height&quot;:214.3,&quot;left&quot;:105.4,&quot;top&quot;:219.65,&quot;width&quot;:256.55}"/>
</p:tagLst>
</file>

<file path=ppt/tags/tag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20.xml><?xml version="1.0" encoding="utf-8"?>
<p:tagLst xmlns:p="http://schemas.openxmlformats.org/presentationml/2006/main">
  <p:tag name="KSO_WM_DIAGRAM_VIRTUALLY_FRAME" val="{&quot;height&quot;:214.3,&quot;left&quot;:105.4,&quot;top&quot;:219.65,&quot;width&quot;:256.55}"/>
</p:tagLst>
</file>

<file path=ppt/tags/tag21.xml><?xml version="1.0" encoding="utf-8"?>
<p:tagLst xmlns:p="http://schemas.openxmlformats.org/presentationml/2006/main">
  <p:tag name="KSO_WM_DIAGRAM_VIRTUALLY_FRAME" val="{&quot;height&quot;:214.3,&quot;left&quot;:105.4,&quot;top&quot;:219.65,&quot;width&quot;:256.55}"/>
</p:tagLst>
</file>

<file path=ppt/tags/tag22.xml><?xml version="1.0" encoding="utf-8"?>
<p:tagLst xmlns:p="http://schemas.openxmlformats.org/presentationml/2006/main">
  <p:tag name="KSO_WM_DIAGRAM_VIRTUALLY_FRAME" val="{&quot;height&quot;:214.3,&quot;left&quot;:105.4,&quot;top&quot;:219.65,&quot;width&quot;:256.55}"/>
</p:tagLst>
</file>

<file path=ppt/tags/tag23.xml><?xml version="1.0" encoding="utf-8"?>
<p:tagLst xmlns:p="http://schemas.openxmlformats.org/presentationml/2006/main">
  <p:tag name="KSO_WM_DIAGRAM_VIRTUALLY_FRAME" val="{&quot;height&quot;:214.3,&quot;left&quot;:105.4,&quot;top&quot;:219.65,&quot;width&quot;:256.55}"/>
</p:tagLst>
</file>

<file path=ppt/tags/tag24.xml><?xml version="1.0" encoding="utf-8"?>
<p:tagLst xmlns:p="http://schemas.openxmlformats.org/presentationml/2006/main">
  <p:tag name="KSO_WM_DIAGRAM_VIRTUALLY_FRAME" val="{&quot;height&quot;:214.3,&quot;left&quot;:105.4,&quot;top&quot;:219.65,&quot;width&quot;:256.55}"/>
</p:tagLst>
</file>

<file path=ppt/tags/tag25.xml><?xml version="1.0" encoding="utf-8"?>
<p:tagLst xmlns:p="http://schemas.openxmlformats.org/presentationml/2006/main">
  <p:tag name="KSO_WM_DIAGRAM_VIRTUALLY_FRAME" val="{&quot;height&quot;:214.3,&quot;left&quot;:105.4,&quot;top&quot;:219.65,&quot;width&quot;:256.55}"/>
</p:tagLst>
</file>

<file path=ppt/tags/tag26.xml><?xml version="1.0" encoding="utf-8"?>
<p:tagLst xmlns:p="http://schemas.openxmlformats.org/presentationml/2006/main">
  <p:tag name="KSO_WM_DIAGRAM_VIRTUALLY_FRAME" val="{&quot;height&quot;:214.3,&quot;left&quot;:105.4,&quot;top&quot;:219.65,&quot;width&quot;:256.55}"/>
</p:tagLst>
</file>

<file path=ppt/tags/tag27.xml><?xml version="1.0" encoding="utf-8"?>
<p:tagLst xmlns:p="http://schemas.openxmlformats.org/presentationml/2006/main">
  <p:tag name="KSO_WM_DIAGRAM_VIRTUALLY_FRAME" val="{&quot;height&quot;:214.3,&quot;left&quot;:105.4,&quot;top&quot;:219.65,&quot;width&quot;:256.55}"/>
</p:tagLst>
</file>

<file path=ppt/tags/tag28.xml><?xml version="1.0" encoding="utf-8"?>
<p:tagLst xmlns:p="http://schemas.openxmlformats.org/presentationml/2006/main">
  <p:tag name="KSO_WM_DIAGRAM_VIRTUALLY_FRAME" val="{&quot;height&quot;:214.3,&quot;left&quot;:105.4,&quot;top&quot;:219.65,&quot;width&quot;:256.55}"/>
</p:tagLst>
</file>

<file path=ppt/tags/tag29.xml><?xml version="1.0" encoding="utf-8"?>
<p:tagLst xmlns:p="http://schemas.openxmlformats.org/presentationml/2006/main">
  <p:tag name="KSO_WM_DIAGRAM_VIRTUALLY_FRAME" val="{&quot;height&quot;:214.3,&quot;left&quot;:105.4,&quot;top&quot;:219.65,&quot;width&quot;:256.55}"/>
</p:tagLst>
</file>

<file path=ppt/tags/tag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0.xml><?xml version="1.0" encoding="utf-8"?>
<p:tagLst xmlns:p="http://schemas.openxmlformats.org/presentationml/2006/main">
  <p:tag name="KSO_WM_DIAGRAM_VIRTUALLY_FRAME" val="{&quot;height&quot;:214.3,&quot;left&quot;:105.4,&quot;top&quot;:219.65,&quot;width&quot;:256.55}"/>
</p:tagLst>
</file>

<file path=ppt/tags/tag31.xml><?xml version="1.0" encoding="utf-8"?>
<p:tagLst xmlns:p="http://schemas.openxmlformats.org/presentationml/2006/main">
  <p:tag name="KSO_WM_DIAGRAM_VIRTUALLY_FRAME" val="{&quot;height&quot;:214.3,&quot;left&quot;:105.4,&quot;top&quot;:219.65,&quot;width&quot;:256.55}"/>
</p:tagLst>
</file>

<file path=ppt/tags/tag32.xml><?xml version="1.0" encoding="utf-8"?>
<p:tagLst xmlns:p="http://schemas.openxmlformats.org/presentationml/2006/main">
  <p:tag name="KSO_WM_DIAGRAM_VIRTUALLY_FRAME" val="{&quot;height&quot;:214.3,&quot;left&quot;:105.4,&quot;top&quot;:219.65,&quot;width&quot;:256.55}"/>
</p:tagLst>
</file>

<file path=ppt/tags/tag33.xml><?xml version="1.0" encoding="utf-8"?>
<p:tagLst xmlns:p="http://schemas.openxmlformats.org/presentationml/2006/main">
  <p:tag name="KSO_WM_DIAGRAM_VIRTUALLY_FRAME" val="{&quot;height&quot;:214.3,&quot;left&quot;:105.4,&quot;top&quot;:219.65,&quot;width&quot;:256.55}"/>
</p:tagLst>
</file>

<file path=ppt/tags/tag34.xml><?xml version="1.0" encoding="utf-8"?>
<p:tagLst xmlns:p="http://schemas.openxmlformats.org/presentationml/2006/main">
  <p:tag name="KSO_WM_DIAGRAM_VIRTUALLY_FRAME" val="{&quot;height&quot;:214.3,&quot;left&quot;:105.4,&quot;top&quot;:219.65,&quot;width&quot;:256.55}"/>
</p:tagLst>
</file>

<file path=ppt/tags/tag3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5.xml><?xml version="1.0" encoding="utf-8"?>
<p:tagLst xmlns:p="http://schemas.openxmlformats.org/presentationml/2006/main">
  <p:tag name="KSO_WM_DIAGRAM_VIRTUALLY_FRAME" val="{&quot;height&quot;:358.3,&quot;left&quot;:63.3951181102362,&quot;top&quot;:75.65,&quot;width&quot;:341.3257480314961}"/>
</p:tagLst>
</file>

<file path=ppt/tags/tag46.xml><?xml version="1.0" encoding="utf-8"?>
<p:tagLst xmlns:p="http://schemas.openxmlformats.org/presentationml/2006/main">
  <p:tag name="KSO_WM_DIAGRAM_VIRTUALLY_FRAME" val="{&quot;height&quot;:358.3,&quot;left&quot;:63.3951181102362,&quot;top&quot;:75.65,&quot;width&quot;:341.3257480314961}"/>
</p:tagLst>
</file>

<file path=ppt/tags/tag47.xml><?xml version="1.0" encoding="utf-8"?>
<p:tagLst xmlns:p="http://schemas.openxmlformats.org/presentationml/2006/main">
  <p:tag name="KSO_WM_DIAGRAM_VIRTUALLY_FRAME" val="{&quot;height&quot;:214.3,&quot;left&quot;:105.4,&quot;top&quot;:219.65,&quot;width&quot;:256.55}"/>
</p:tagLst>
</file>

<file path=ppt/tags/tag48.xml><?xml version="1.0" encoding="utf-8"?>
<p:tagLst xmlns:p="http://schemas.openxmlformats.org/presentationml/2006/main">
  <p:tag name="KSO_WM_DIAGRAM_VIRTUALLY_FRAME" val="{&quot;height&quot;:358.3,&quot;left&quot;:63.3951181102362,&quot;top&quot;:75.65,&quot;width&quot;:341.3257480314961}"/>
</p:tagLst>
</file>

<file path=ppt/tags/tag49.xml><?xml version="1.0" encoding="utf-8"?>
<p:tagLst xmlns:p="http://schemas.openxmlformats.org/presentationml/2006/main">
  <p:tag name="KSO_WM_DIAGRAM_VIRTUALLY_FRAME" val="{&quot;height&quot;:358.3,&quot;left&quot;:63.3951181102362,&quot;top&quot;:75.65,&quot;width&quot;:341.3257480314961}"/>
</p:tagLst>
</file>

<file path=ppt/tags/tag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50.xml><?xml version="1.0" encoding="utf-8"?>
<p:tagLst xmlns:p="http://schemas.openxmlformats.org/presentationml/2006/main">
  <p:tag name="KSO_WM_DIAGRAM_VIRTUALLY_FRAME" val="{&quot;height&quot;:214.3,&quot;left&quot;:105.4,&quot;top&quot;:219.65,&quot;width&quot;:256.55}"/>
</p:tagLst>
</file>

<file path=ppt/tags/tag51.xml><?xml version="1.0" encoding="utf-8"?>
<p:tagLst xmlns:p="http://schemas.openxmlformats.org/presentationml/2006/main">
  <p:tag name="KSO_WM_DIAGRAM_VIRTUALLY_FRAME" val="{&quot;height&quot;:358.3,&quot;left&quot;:63.3951181102362,&quot;top&quot;:75.65,&quot;width&quot;:341.3257480314961}"/>
</p:tagLst>
</file>

<file path=ppt/tags/tag52.xml><?xml version="1.0" encoding="utf-8"?>
<p:tagLst xmlns:p="http://schemas.openxmlformats.org/presentationml/2006/main">
  <p:tag name="KSO_WM_DIAGRAM_VIRTUALLY_FRAME" val="{&quot;height&quot;:358.3,&quot;left&quot;:63.3951181102362,&quot;top&quot;:75.65,&quot;width&quot;:341.3257480314961}"/>
</p:tagLst>
</file>

<file path=ppt/tags/tag53.xml><?xml version="1.0" encoding="utf-8"?>
<p:tagLst xmlns:p="http://schemas.openxmlformats.org/presentationml/2006/main">
  <p:tag name="KSO_WM_DIAGRAM_VIRTUALLY_FRAME" val="{&quot;height&quot;:214.3,&quot;left&quot;:105.4,&quot;top&quot;:219.65,&quot;width&quot;:256.55}"/>
</p:tagLst>
</file>

<file path=ppt/tags/tag54.xml><?xml version="1.0" encoding="utf-8"?>
<p:tagLst xmlns:p="http://schemas.openxmlformats.org/presentationml/2006/main">
  <p:tag name="KSO_WM_DIAGRAM_VIRTUALLY_FRAME" val="{&quot;height&quot;:358.3,&quot;left&quot;:63.3951181102362,&quot;top&quot;:75.65,&quot;width&quot;:341.3257480314961}"/>
</p:tagLst>
</file>

<file path=ppt/tags/tag55.xml><?xml version="1.0" encoding="utf-8"?>
<p:tagLst xmlns:p="http://schemas.openxmlformats.org/presentationml/2006/main">
  <p:tag name="KSO_WM_DIAGRAM_VIRTUALLY_FRAME" val="{&quot;height&quot;:358.3,&quot;left&quot;:63.3951181102362,&quot;top&quot;:75.65,&quot;width&quot;:341.3257480314961}"/>
</p:tagLst>
</file>

<file path=ppt/tags/tag56.xml><?xml version="1.0" encoding="utf-8"?>
<p:tagLst xmlns:p="http://schemas.openxmlformats.org/presentationml/2006/main">
  <p:tag name="KSO_WM_DIAGRAM_VIRTUALLY_FRAME" val="{&quot;height&quot;:214.3,&quot;left&quot;:105.4,&quot;top&quot;:219.65,&quot;width&quot;:256.55}"/>
</p:tagLst>
</file>

<file path=ppt/tags/tag57.xml><?xml version="1.0" encoding="utf-8"?>
<p:tagLst xmlns:p="http://schemas.openxmlformats.org/presentationml/2006/main">
  <p:tag name="KSO_WM_DIAGRAM_VIRTUALLY_FRAME" val="{&quot;height&quot;:358.3,&quot;left&quot;:63.3951181102362,&quot;top&quot;:75.65,&quot;width&quot;:341.3257480314961}"/>
</p:tagLst>
</file>

<file path=ppt/tags/tag58.xml><?xml version="1.0" encoding="utf-8"?>
<p:tagLst xmlns:p="http://schemas.openxmlformats.org/presentationml/2006/main">
  <p:tag name="KSO_WM_DIAGRAM_VIRTUALLY_FRAME" val="{&quot;height&quot;:358.3,&quot;left&quot;:63.3951181102362,&quot;top&quot;:75.65,&quot;width&quot;:341.3257480314961}"/>
</p:tagLst>
</file>

<file path=ppt/tags/tag59.xml><?xml version="1.0" encoding="utf-8"?>
<p:tagLst xmlns:p="http://schemas.openxmlformats.org/presentationml/2006/main">
  <p:tag name="KSO_WM_DIAGRAM_VIRTUALLY_FRAME" val="{&quot;height&quot;:214.3,&quot;left&quot;:105.4,&quot;top&quot;:219.65,&quot;width&quot;:256.55}"/>
</p:tagLst>
</file>

<file path=ppt/tags/tag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60.xml><?xml version="1.0" encoding="utf-8"?>
<p:tagLst xmlns:p="http://schemas.openxmlformats.org/presentationml/2006/main">
  <p:tag name="KSO_WM_DIAGRAM_VIRTUALLY_FRAME" val="{&quot;height&quot;:358.3,&quot;left&quot;:63.3951181102362,&quot;top&quot;:75.65,&quot;width&quot;:341.3257480314961}"/>
</p:tagLst>
</file>

<file path=ppt/tags/tag61.xml><?xml version="1.0" encoding="utf-8"?>
<p:tagLst xmlns:p="http://schemas.openxmlformats.org/presentationml/2006/main">
  <p:tag name="KSO_WM_DIAGRAM_VIRTUALLY_FRAME" val="{&quot;height&quot;:358.3,&quot;left&quot;:63.3951181102362,&quot;top&quot;:75.65,&quot;width&quot;:341.3257480314961}"/>
</p:tagLst>
</file>

<file path=ppt/tags/tag62.xml><?xml version="1.0" encoding="utf-8"?>
<p:tagLst xmlns:p="http://schemas.openxmlformats.org/presentationml/2006/main">
  <p:tag name="KSO_WM_DIAGRAM_VIRTUALLY_FRAME" val="{&quot;height&quot;:214.3,&quot;left&quot;:105.4,&quot;top&quot;:219.65,&quot;width&quot;:256.55}"/>
</p:tagLst>
</file>

<file path=ppt/tags/tag63.xml><?xml version="1.0" encoding="utf-8"?>
<p:tagLst xmlns:p="http://schemas.openxmlformats.org/presentationml/2006/main">
  <p:tag name="KSO_WM_DIAGRAM_VIRTUALLY_FRAME" val="{&quot;height&quot;:214.3,&quot;left&quot;:105.4,&quot;top&quot;:219.65,&quot;width&quot;:256.55}"/>
</p:tagLst>
</file>

<file path=ppt/tags/tag64.xml><?xml version="1.0" encoding="utf-8"?>
<p:tagLst xmlns:p="http://schemas.openxmlformats.org/presentationml/2006/main">
  <p:tag name="KSO_WM_DIAGRAM_VIRTUALLY_FRAME" val="{&quot;height&quot;:358.3,&quot;left&quot;:63.3951181102362,&quot;top&quot;:75.65,&quot;width&quot;:341.3257480314961}"/>
</p:tagLst>
</file>

<file path=ppt/tags/tag65.xml><?xml version="1.0" encoding="utf-8"?>
<p:tagLst xmlns:p="http://schemas.openxmlformats.org/presentationml/2006/main">
  <p:tag name="KSO_WM_DIAGRAM_VIRTUALLY_FRAME" val="{&quot;height&quot;:358.3,&quot;left&quot;:63.3951181102362,&quot;top&quot;:75.65,&quot;width&quot;:341.3257480314961}"/>
</p:tagLst>
</file>

<file path=ppt/tags/tag66.xml><?xml version="1.0" encoding="utf-8"?>
<p:tagLst xmlns:p="http://schemas.openxmlformats.org/presentationml/2006/main">
  <p:tag name="KSO_WM_DIAGRAM_VIRTUALLY_FRAME" val="{&quot;height&quot;:214.3,&quot;left&quot;:105.4,&quot;top&quot;:219.65,&quot;width&quot;:256.55}"/>
</p:tagLst>
</file>

<file path=ppt/tags/tag67.xml><?xml version="1.0" encoding="utf-8"?>
<p:tagLst xmlns:p="http://schemas.openxmlformats.org/presentationml/2006/main">
  <p:tag name="KSO_WM_DIAGRAM_VIRTUALLY_FRAME" val="{&quot;height&quot;:214.3,&quot;left&quot;:105.4,&quot;top&quot;:219.65,&quot;width&quot;:256.55}"/>
</p:tagLst>
</file>

<file path=ppt/tags/tag68.xml><?xml version="1.0" encoding="utf-8"?>
<p:tagLst xmlns:p="http://schemas.openxmlformats.org/presentationml/2006/main">
  <p:tag name="KSO_WM_DIAGRAM_VIRTUALLY_FRAME" val="{&quot;height&quot;:358.3,&quot;left&quot;:63.3951181102362,&quot;top&quot;:75.65,&quot;width&quot;:341.3257480314961}"/>
</p:tagLst>
</file>

<file path=ppt/tags/tag69.xml><?xml version="1.0" encoding="utf-8"?>
<p:tagLst xmlns:p="http://schemas.openxmlformats.org/presentationml/2006/main">
  <p:tag name="KSO_WM_DIAGRAM_VIRTUALLY_FRAME" val="{&quot;height&quot;:358.3,&quot;left&quot;:63.3951181102362,&quot;top&quot;:75.65,&quot;width&quot;:341.3257480314961}"/>
</p:tagLst>
</file>

<file path=ppt/tags/tag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0.xml><?xml version="1.0" encoding="utf-8"?>
<p:tagLst xmlns:p="http://schemas.openxmlformats.org/presentationml/2006/main">
  <p:tag name="KSO_WM_DIAGRAM_VIRTUALLY_FRAME" val="{&quot;height&quot;:358.3,&quot;left&quot;:63.3951181102362,&quot;top&quot;:75.65,&quot;width&quot;:341.3257480314961}"/>
</p:tagLst>
</file>

<file path=ppt/tags/tag7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8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81.xml><?xml version="1.0" encoding="utf-8"?>
<p:tagLst xmlns:p="http://schemas.openxmlformats.org/presentationml/2006/main">
  <p:tag name="KSO_WM_DIAGRAM_VIRTUALLY_FRAME" val="{&quot;height&quot;:358.3,&quot;left&quot;:63.3951181102362,&quot;top&quot;:75.65,&quot;width&quot;:341.3257480314961}"/>
</p:tagLst>
</file>

<file path=ppt/tags/tag82.xml><?xml version="1.0" encoding="utf-8"?>
<p:tagLst xmlns:p="http://schemas.openxmlformats.org/presentationml/2006/main">
  <p:tag name="KSO_WM_DIAGRAM_VIRTUALLY_FRAME" val="{&quot;height&quot;:358.3,&quot;left&quot;:63.3951181102362,&quot;top&quot;:75.65,&quot;width&quot;:341.3257480314961}"/>
</p:tagLst>
</file>

<file path=ppt/tags/tag83.xml><?xml version="1.0" encoding="utf-8"?>
<p:tagLst xmlns:p="http://schemas.openxmlformats.org/presentationml/2006/main">
  <p:tag name="KSO_WM_DIAGRAM_VIRTUALLY_FRAME" val="{&quot;height&quot;:214.3,&quot;left&quot;:105.4,&quot;top&quot;:219.65,&quot;width&quot;:256.55}"/>
</p:tagLst>
</file>

<file path=ppt/tags/tag84.xml><?xml version="1.0" encoding="utf-8"?>
<p:tagLst xmlns:p="http://schemas.openxmlformats.org/presentationml/2006/main">
  <p:tag name="KSO_WM_DIAGRAM_VIRTUALLY_FRAME" val="{&quot;height&quot;:358.3,&quot;left&quot;:63.3951181102362,&quot;top&quot;:75.65,&quot;width&quot;:341.3257480314961}"/>
</p:tagLst>
</file>

<file path=ppt/tags/tag85.xml><?xml version="1.0" encoding="utf-8"?>
<p:tagLst xmlns:p="http://schemas.openxmlformats.org/presentationml/2006/main">
  <p:tag name="KSO_WM_DIAGRAM_VIRTUALLY_FRAME" val="{&quot;height&quot;:358.3,&quot;left&quot;:63.3951181102362,&quot;top&quot;:75.65,&quot;width&quot;:341.3257480314961}"/>
</p:tagLst>
</file>

<file path=ppt/tags/tag86.xml><?xml version="1.0" encoding="utf-8"?>
<p:tagLst xmlns:p="http://schemas.openxmlformats.org/presentationml/2006/main">
  <p:tag name="KSO_WM_DIAGRAM_VIRTUALLY_FRAME" val="{&quot;height&quot;:214.3,&quot;left&quot;:105.4,&quot;top&quot;:219.65,&quot;width&quot;:256.55}"/>
</p:tagLst>
</file>

<file path=ppt/tags/tag87.xml><?xml version="1.0" encoding="utf-8"?>
<p:tagLst xmlns:p="http://schemas.openxmlformats.org/presentationml/2006/main">
  <p:tag name="KSO_WM_DIAGRAM_VIRTUALLY_FRAME" val="{&quot;height&quot;:358.3,&quot;left&quot;:63.3951181102362,&quot;top&quot;:75.65,&quot;width&quot;:341.3257480314961}"/>
</p:tagLst>
</file>

<file path=ppt/tags/tag88.xml><?xml version="1.0" encoding="utf-8"?>
<p:tagLst xmlns:p="http://schemas.openxmlformats.org/presentationml/2006/main">
  <p:tag name="KSO_WM_DIAGRAM_VIRTUALLY_FRAME" val="{&quot;height&quot;:358.3,&quot;left&quot;:63.3951181102362,&quot;top&quot;:75.65,&quot;width&quot;:341.3257480314961}"/>
</p:tagLst>
</file>

<file path=ppt/tags/tag89.xml><?xml version="1.0" encoding="utf-8"?>
<p:tagLst xmlns:p="http://schemas.openxmlformats.org/presentationml/2006/main">
  <p:tag name="KSO_WM_DIAGRAM_VIRTUALLY_FRAME" val="{&quot;height&quot;:214.3,&quot;left&quot;:105.4,&quot;top&quot;:219.65,&quot;width&quot;:256.55}"/>
</p:tagLst>
</file>

<file path=ppt/tags/tag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90.xml><?xml version="1.0" encoding="utf-8"?>
<p:tagLst xmlns:p="http://schemas.openxmlformats.org/presentationml/2006/main">
  <p:tag name="KSO_WM_DIAGRAM_VIRTUALLY_FRAME" val="{&quot;height&quot;:358.3,&quot;left&quot;:63.3951181102362,&quot;top&quot;:75.65,&quot;width&quot;:341.3257480314961}"/>
</p:tagLst>
</file>

<file path=ppt/tags/tag91.xml><?xml version="1.0" encoding="utf-8"?>
<p:tagLst xmlns:p="http://schemas.openxmlformats.org/presentationml/2006/main">
  <p:tag name="KSO_WM_DIAGRAM_VIRTUALLY_FRAME" val="{&quot;height&quot;:358.3,&quot;left&quot;:63.3951181102362,&quot;top&quot;:75.65,&quot;width&quot;:341.3257480314961}"/>
</p:tagLst>
</file>

<file path=ppt/tags/tag92.xml><?xml version="1.0" encoding="utf-8"?>
<p:tagLst xmlns:p="http://schemas.openxmlformats.org/presentationml/2006/main">
  <p:tag name="KSO_WM_DIAGRAM_VIRTUALLY_FRAME" val="{&quot;height&quot;:214.3,&quot;left&quot;:105.4,&quot;top&quot;:219.65,&quot;width&quot;:256.55}"/>
</p:tagLst>
</file>

<file path=ppt/tags/tag93.xml><?xml version="1.0" encoding="utf-8"?>
<p:tagLst xmlns:p="http://schemas.openxmlformats.org/presentationml/2006/main">
  <p:tag name="KSO_WM_DIAGRAM_VIRTUALLY_FRAME" val="{&quot;height&quot;:358.3,&quot;left&quot;:63.3951181102362,&quot;top&quot;:75.65,&quot;width&quot;:341.3257480314961}"/>
</p:tagLst>
</file>

<file path=ppt/tags/tag94.xml><?xml version="1.0" encoding="utf-8"?>
<p:tagLst xmlns:p="http://schemas.openxmlformats.org/presentationml/2006/main">
  <p:tag name="KSO_WM_DIAGRAM_VIRTUALLY_FRAME" val="{&quot;height&quot;:358.3,&quot;left&quot;:63.3951181102362,&quot;top&quot;:75.65,&quot;width&quot;:341.3257480314961}"/>
</p:tagLst>
</file>

<file path=ppt/tags/tag95.xml><?xml version="1.0" encoding="utf-8"?>
<p:tagLst xmlns:p="http://schemas.openxmlformats.org/presentationml/2006/main">
  <p:tag name="KSO_WM_DIAGRAM_VIRTUALLY_FRAME" val="{&quot;height&quot;:214.3,&quot;left&quot;:105.4,&quot;top&quot;:219.65,&quot;width&quot;:256.55}"/>
</p:tagLst>
</file>

<file path=ppt/tags/tag96.xml><?xml version="1.0" encoding="utf-8"?>
<p:tagLst xmlns:p="http://schemas.openxmlformats.org/presentationml/2006/main">
  <p:tag name="KSO_WM_DIAGRAM_VIRTUALLY_FRAME" val="{&quot;height&quot;:358.3,&quot;left&quot;:63.3951181102362,&quot;top&quot;:75.65,&quot;width&quot;:341.3257480314961}"/>
</p:tagLst>
</file>

<file path=ppt/tags/tag97.xml><?xml version="1.0" encoding="utf-8"?>
<p:tagLst xmlns:p="http://schemas.openxmlformats.org/presentationml/2006/main">
  <p:tag name="KSO_WM_DIAGRAM_VIRTUALLY_FRAME" val="{&quot;height&quot;:358.3,&quot;left&quot;:63.3951181102362,&quot;top&quot;:75.65,&quot;width&quot;:341.3257480314961}"/>
</p:tagLst>
</file>

<file path=ppt/tags/tag98.xml><?xml version="1.0" encoding="utf-8"?>
<p:tagLst xmlns:p="http://schemas.openxmlformats.org/presentationml/2006/main">
  <p:tag name="KSO_WM_DIAGRAM_VIRTUALLY_FRAME" val="{&quot;height&quot;:214.3,&quot;left&quot;:105.4,&quot;top&quot;:219.65,&quot;width&quot;:256.55}"/>
</p:tagLst>
</file>

<file path=ppt/tags/tag99.xml><?xml version="1.0" encoding="utf-8"?>
<p:tagLst xmlns:p="http://schemas.openxmlformats.org/presentationml/2006/main">
  <p:tag name="KSO_WM_DIAGRAM_VIRTUALLY_FRAME" val="{&quot;height&quot;:214.3,&quot;left&quot;:105.4,&quot;top&quot;:219.65,&quot;width&quot;:256.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14112</Words>
  <Application>WPS 演示</Application>
  <PresentationFormat>宽屏</PresentationFormat>
  <Paragraphs>909</Paragraphs>
  <Slides>41</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微软雅黑</vt:lpstr>
      <vt:lpstr>Microsoft YaHei Heavy</vt:lpstr>
      <vt:lpstr>Open Sans</vt:lpstr>
      <vt:lpstr>等线</vt:lpstr>
      <vt:lpstr>Arial Unicode MS</vt:lpstr>
      <vt:lpstr>Calibri</vt:lpstr>
      <vt:lpstr>Segoe Print</vt:lpstr>
      <vt:lpstr>Office 主题​​</vt:lpstr>
      <vt:lpstr>PowerPoint 演示文稿</vt:lpstr>
      <vt:lpstr>PowerPoint 演示文稿</vt:lpstr>
      <vt:lpstr>PowerPoint 演示文稿</vt:lpstr>
      <vt:lpstr>查询语法和合并语法</vt:lpstr>
      <vt:lpstr>多表语法理解</vt:lpstr>
      <vt:lpstr>垂直语法应用场景</vt:lpstr>
      <vt:lpstr>水平语法应用场景</vt:lpstr>
      <vt:lpstr>PowerPoint 演示文稿</vt:lpstr>
      <vt:lpstr>PowerPoint 演示文稿</vt:lpstr>
      <vt:lpstr>垂直语法</vt:lpstr>
      <vt:lpstr>PowerPoint 演示文稿</vt:lpstr>
      <vt:lpstr>PowerPoint 演示文稿</vt:lpstr>
      <vt:lpstr>PowerPoint 演示文稿</vt:lpstr>
      <vt:lpstr>连接语法</vt:lpstr>
      <vt:lpstr>内连接语法</vt:lpstr>
      <vt:lpstr>PowerPoint 演示文稿</vt:lpstr>
      <vt:lpstr>PowerPoint 演示文稿</vt:lpstr>
      <vt:lpstr>外连接语法</vt:lpstr>
      <vt:lpstr>PowerPoint 演示文稿</vt:lpstr>
      <vt:lpstr>PowerPoint 演示文稿</vt:lpstr>
      <vt:lpstr>PowerPoint 演示文稿</vt:lpstr>
      <vt:lpstr>内外总结和多表关键字顺序</vt:lpstr>
      <vt:lpstr>自然连接</vt:lpstr>
      <vt:lpstr>PowerPoint 演示文稿</vt:lpstr>
      <vt:lpstr>自连接</vt:lpstr>
      <vt:lpstr>自连接语法</vt:lpstr>
      <vt:lpstr>PowerPoint 演示文稿</vt:lpstr>
      <vt:lpstr>PowerPoint 演示文稿</vt:lpstr>
      <vt:lpstr>PowerPoint 演示文稿</vt:lpstr>
      <vt:lpstr>子查询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Jackiechan</dc:creator>
  <cp:lastModifiedBy>Phương</cp:lastModifiedBy>
  <cp:revision>700</cp:revision>
  <dcterms:created xsi:type="dcterms:W3CDTF">2023-12-07T02:08:00Z</dcterms:created>
  <dcterms:modified xsi:type="dcterms:W3CDTF">2024-10-11T04:31:02Z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C583549079524059A5B33F2B95C1B214_12</vt:lpwstr>
  </property>
  <property fmtid="{D5CDD505-2E9C-101B-9397-08002B2CF9AE}" pid="3" name="KSOProductBuildVer">
    <vt:lpwstr>2052-12.1.0.18276</vt:lpwstr>
  </property>
</Properties>
</file>