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21" r:id="rId9"/>
    <p:sldId id="322" r:id="rId10"/>
    <p:sldId id="323" r:id="rId11"/>
    <p:sldId id="320" r:id="rId12"/>
  </p:sldIdLst>
  <p:sldSz cx="9144000" cy="5143500" type="screen16x9"/>
  <p:notesSz cx="6858000" cy="9144000"/>
  <p:embeddedFontLst>
    <p:embeddedFont>
      <p:font typeface="Livvic" pitchFamily="2" charset="77"/>
      <p:regular r:id="rId14"/>
      <p:bold r:id="rId15"/>
      <p:italic r:id="rId16"/>
      <p:boldItalic r:id="rId17"/>
    </p:embeddedFont>
    <p:embeddedFont>
      <p:font typeface="Oswald" pitchFamily="2" charset="77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E40FC0-B9BB-4BD4-B7CB-3335FE6FDAE6}">
  <a:tblStyle styleId="{BAE40FC0-B9BB-4BD4-B7CB-3335FE6FD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F649FC79-558A-200D-211E-078E36D1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68D6ECA0-02E6-F542-D732-27C34CCD3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FBDE3113-F6A9-F010-10A3-BCCD93330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66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94C997FC-6850-BE0F-9D89-2C36EB28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D0234A8E-2E0B-83DA-E761-C690731E1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2BF85EC2-8494-E538-A97D-4A4CD2C2E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7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C3276D9-1BF6-FB43-2FE6-B195749E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FAED05DA-DE9F-8A70-6C8A-7B7ABBCDB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BCA9D26-2C6E-F6EE-6E63-8DAA02A96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9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D2C0D6B4-E363-0ECD-2E58-663637F5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C07BA9EB-1145-128A-FB94-D4AE14DB9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484245A9-506B-948D-18A0-78715D1B6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8D09BDC6-9E12-6D11-941B-3C8CE75E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3703C822-00F6-A42B-3F8F-F959E26D4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FB6AC9D0-B948-3344-C036-BEADC91D3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4A8878F-93F9-DF1F-CDEF-FBE4CAE8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486AD6CC-D91B-0C5F-4D94-0F7BBD336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6F0C290-454B-A381-54A9-C1473B76E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28F1CAB3-D3D9-2A4A-5E15-9257A22A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2ADE55B9-EAD1-CAB6-1903-AC0F17A43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6498EFFD-D58F-2FC1-E221-107660109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6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18403B9-5C6D-1152-B839-05B76372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E6AA7C97-9747-0B08-EDD5-8A0088129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98E281BC-7D1E-0CA9-0F96-00596F5D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0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D8D0A8F2-2B5A-A213-6BCD-9DAAC078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F7A1FBB8-A577-08DE-49C3-9DEC09625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7E186C26-28A0-B48E-8A81-E818E65E38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Controls in Shared Source Code Repositories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421419" y="3387619"/>
            <a:ext cx="5336882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for Securing Code in Collaborative Development Environments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Gerald Oden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CSD 380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11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560DEDB0-AEF8-7385-4613-4EF4617C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E90BC043-227B-50FA-2648-BC9C1BB93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B500DD12-8873-BA3D-B577-6E7E96ADF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Shared repositories are a vital part of DevOps, but security risks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Best practices include access control, secrets management, branch protection, monitoring, and </a:t>
            </a:r>
            <a:r>
              <a:rPr lang="en-US" sz="1600" dirty="0" err="1"/>
              <a:t>DevSecOps</a:t>
            </a:r>
            <a:r>
              <a:rPr lang="en-US" sz="1600" dirty="0"/>
              <a:t>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Automation and secure development practices help mitigate threats and ensure code integrity.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22668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620E8D01-5C6F-AC8E-B67D-A95A9A87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B8A2AD92-8E08-82B3-37DB-05A733C63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Cited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BDABE3DF-2B29-3086-5FB2-1E0E99CDD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CISA. (2021). </a:t>
            </a:r>
            <a:r>
              <a:rPr lang="en-US" i="1" dirty="0"/>
              <a:t>Lessons learned from the SolarWinds cyberattack</a:t>
            </a:r>
            <a:r>
              <a:rPr lang="en-US" dirty="0"/>
              <a:t>. Cybersecurity &amp; Infrastructure Security Agency. Retrieved from </a:t>
            </a:r>
            <a:r>
              <a:rPr lang="en-US" dirty="0">
                <a:hlinkClick r:id="rId3"/>
              </a:rPr>
              <a:t>https://www.cisa.gov</a:t>
            </a:r>
            <a:endParaRPr lang="en-US" dirty="0"/>
          </a:p>
          <a:p>
            <a:r>
              <a:rPr lang="en-US" dirty="0"/>
              <a:t>Khan, M. A., Mahmud, M. P., &amp; Yasir, M. (2020). </a:t>
            </a:r>
            <a:r>
              <a:rPr lang="en-US" i="1" dirty="0"/>
              <a:t>Secure version control in DevOps: A systematic review</a:t>
            </a:r>
            <a:r>
              <a:rPr lang="en-US" dirty="0"/>
              <a:t>. Journal of Information Security and Applications, 55, 102631.</a:t>
            </a:r>
          </a:p>
          <a:p>
            <a:r>
              <a:rPr lang="en-US" dirty="0"/>
              <a:t>Kim, S., Park, J., &amp; Lee, Y. (2021). </a:t>
            </a:r>
            <a:r>
              <a:rPr lang="en-US" i="1" dirty="0"/>
              <a:t>Enhancing security in collaborative software development: Challenges and solutions</a:t>
            </a:r>
            <a:r>
              <a:rPr lang="en-US" dirty="0"/>
              <a:t>. IEEE Access, 9, 154232-154247.</a:t>
            </a:r>
          </a:p>
          <a:p>
            <a:r>
              <a:rPr lang="en-US" dirty="0"/>
              <a:t>NIST. (2022). </a:t>
            </a:r>
            <a:r>
              <a:rPr lang="en-US" i="1" dirty="0"/>
              <a:t>Multi-factor authentication guidelines for secure systems</a:t>
            </a:r>
            <a:r>
              <a:rPr lang="en-US" dirty="0"/>
              <a:t>. National Institute of Standards and Technology. Retrieved from </a:t>
            </a:r>
            <a:r>
              <a:rPr lang="en-US" dirty="0">
                <a:hlinkClick r:id="rId4"/>
              </a:rPr>
              <a:t>https://www.nist.gov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a Shared Source Code Repository?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Centralized location for developers to store, manage, and collaborate on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Examples: GitHub, GitLab, Bitbucket, Azure DevOps.</a:t>
            </a:r>
            <a:br>
              <a:rPr lang="en-US" sz="1600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Why Security Matters?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Prevents unauthorized access and malicious code injections.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Ensures integrity, confidentiality, and availability of source code (Kim et al., 2021).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25688E75-73E0-3298-679B-08BDF437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A4B4F33-1ED3-5870-D8F2-E512128D8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Security Risks in Shared Repositories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55D11220-1895-8CBB-CA27-D323B2946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Exposure of Sensitive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API keys, credentials, and private tokens committed by mistake.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Insider and External Threats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Unauthorized changes, malicious code insertions.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Unsecured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Third-party libraries with vulnerabilities (Khan et al., 2020).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Insufficient Access Controls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Overly permissive repository access leading to data leaks.</a:t>
            </a:r>
          </a:p>
        </p:txBody>
      </p:sp>
    </p:spTree>
    <p:extLst>
      <p:ext uri="{BB962C8B-B14F-4D97-AF65-F5344CB8AC3E}">
        <p14:creationId xmlns:p14="http://schemas.microsoft.com/office/powerpoint/2010/main" val="12762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08D97D0E-D3A5-BECC-53AD-CAEE0E2B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AE8972FD-09C8-90F3-FDEC-5EAB70413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Best Practices – Access Control &amp; Authentication</a:t>
            </a:r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C019E880-1AD4-DA3B-3869-41D7D03DA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Enforce Least Privilege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Limit permissions based on role (read, write, admin).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 Multi-Factor Authentication (MFA)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Reduces risk of credential theft (NIST, 2022).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Implement Secure SSH or HTTPS Authentication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Avoid using username/password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3655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C249F529-36DF-674D-EC46-73B7944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73F004C-41F4-E8E2-9783-903F645ABC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– Secure Coding and Secrets Management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D5B25878-C337-3A8D-DC6E-1393F4C42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 Git Hooks to Enforce Secure Coding Practices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Pre-commit hooks can block commits containing secrets.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Secrets Management Solutions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environment variables or vault services (</a:t>
            </a:r>
            <a:r>
              <a:rPr lang="en-US" sz="1600" dirty="0" err="1"/>
              <a:t>HashiCorp</a:t>
            </a:r>
            <a:r>
              <a:rPr lang="en-US" sz="1600" dirty="0"/>
              <a:t> Vault, AWS Secrets Manager).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Automated Scanning for Secrets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Tools like </a:t>
            </a:r>
            <a:r>
              <a:rPr lang="en-US" sz="1600" b="1" dirty="0" err="1"/>
              <a:t>GitGuardian</a:t>
            </a:r>
            <a:r>
              <a:rPr lang="en-US" sz="1600" dirty="0"/>
              <a:t> or </a:t>
            </a:r>
            <a:r>
              <a:rPr lang="en-US" sz="1600" b="1" dirty="0" err="1"/>
              <a:t>TruffleHog</a:t>
            </a:r>
            <a:r>
              <a:rPr lang="en-US" sz="1600" dirty="0"/>
              <a:t> to detect exposed credentials.</a:t>
            </a:r>
          </a:p>
        </p:txBody>
      </p:sp>
    </p:spTree>
    <p:extLst>
      <p:ext uri="{BB962C8B-B14F-4D97-AF65-F5344CB8AC3E}">
        <p14:creationId xmlns:p14="http://schemas.microsoft.com/office/powerpoint/2010/main" val="5231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171F5149-0280-9ACF-94E7-9DCCFDC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E9D0B3B6-DBBA-8D1C-E11B-D0C2DEA78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– Secure Branching &amp; Merging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888EE610-C1BE-6467-77DE-E404940E6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Enforce Branch Protection Rules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 pull request reviews before merging to 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Enable Signed Commits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Verifies authenticity of commits (GPG keys).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 Automated Security Checks in CI/CD Pipelines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Static Application Security Testing (SAST) and Dependency Scanning (SonarQube, </a:t>
            </a:r>
            <a:r>
              <a:rPr lang="en-US" sz="1600" dirty="0" err="1"/>
              <a:t>Snyk</a:t>
            </a:r>
            <a:r>
              <a:rPr lang="en-US" sz="160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58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54F68360-F341-956C-9668-B3274B4E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C923483E-BCE7-CFCF-7018-8533F0F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– Monitoring &amp; Incident Response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748099A7-E576-0F30-8770-E28C3895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Enable Repository Auditing and Logging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Track changes and access logs for suspicious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Set Up Webhooks for Real-Time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Alerts for unauthorized modifications.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Have a Security Incident Response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Quickly roll back compromised code and revoke access if needed.</a:t>
            </a:r>
          </a:p>
        </p:txBody>
      </p:sp>
    </p:spTree>
    <p:extLst>
      <p:ext uri="{BB962C8B-B14F-4D97-AF65-F5344CB8AC3E}">
        <p14:creationId xmlns:p14="http://schemas.microsoft.com/office/powerpoint/2010/main" val="25315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D01FFB01-FA5C-A3AC-DC28-7A363CD6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9574F642-455E-283F-E0AA-10ABE3B4C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DevSecOps</a:t>
            </a:r>
            <a:r>
              <a:rPr lang="en-US" dirty="0"/>
              <a:t> Integration for Secure Repositories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6BCADA8B-BCB0-81B1-DB0C-215D2A7A8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Embed Security in DevOps 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Shift Left approach – test security early in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Implement Automated Security Gates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Block merges if vulnerabilities are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Regular Security Awareness Training for Developers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Educate teams on secure coding and repository hygiene.</a:t>
            </a:r>
          </a:p>
        </p:txBody>
      </p:sp>
    </p:spTree>
    <p:extLst>
      <p:ext uri="{BB962C8B-B14F-4D97-AF65-F5344CB8AC3E}">
        <p14:creationId xmlns:p14="http://schemas.microsoft.com/office/powerpoint/2010/main" val="194186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834FBAEB-BF7B-E76B-5FC8-8687EE25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1F1E143C-DE11-EFB6-558D-E6967A724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SolarWinds Supply Chain Attack (2020)</a:t>
            </a:r>
            <a:br>
              <a:rPr lang="en-US" b="1" dirty="0"/>
            </a:b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34CDF907-CEF3-149B-6480-2113072E5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Happened?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Attackers inserted malicious code into SolarWinds’ software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How Could This Have Been Prevented?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access controls, repository monitoring, and stricter validation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Lesson Learned: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source code repositories are critical to preventing supply chain attacks (CISA, 2021).</a:t>
            </a:r>
          </a:p>
        </p:txBody>
      </p:sp>
    </p:spTree>
    <p:extLst>
      <p:ext uri="{BB962C8B-B14F-4D97-AF65-F5344CB8AC3E}">
        <p14:creationId xmlns:p14="http://schemas.microsoft.com/office/powerpoint/2010/main" val="4731859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638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Oswald</vt:lpstr>
      <vt:lpstr>Livvic</vt:lpstr>
      <vt:lpstr>Arial</vt:lpstr>
      <vt:lpstr>Roboto Condensed Light</vt:lpstr>
      <vt:lpstr>Roboto</vt:lpstr>
      <vt:lpstr>Software Development Bussines Plan by Slidesgo</vt:lpstr>
      <vt:lpstr>Security Controls in Shared Source Code Repositories</vt:lpstr>
      <vt:lpstr>Introduction</vt:lpstr>
      <vt:lpstr>Common Security Risks in Shared Repositories</vt:lpstr>
      <vt:lpstr>Best Practices – Access Control &amp; Authentication</vt:lpstr>
      <vt:lpstr>Best Practices – Secure Coding and Secrets Management</vt:lpstr>
      <vt:lpstr>Best Practices – Secure Branching &amp; Merging</vt:lpstr>
      <vt:lpstr>Best Practices – Monitoring &amp; Incident Response</vt:lpstr>
      <vt:lpstr>DevSecOps Integration for Secure Repositories</vt:lpstr>
      <vt:lpstr>SolarWinds Supply Chain Attack (2020) 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Lane Oden</cp:lastModifiedBy>
  <cp:revision>4</cp:revision>
  <dcterms:modified xsi:type="dcterms:W3CDTF">2025-02-26T01:04:49Z</dcterms:modified>
</cp:coreProperties>
</file>