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Livvic" pitchFamily="2" charset="77"/>
      <p:regular r:id="rId11"/>
      <p:bold r:id="rId12"/>
      <p:italic r:id="rId13"/>
      <p:boldItalic r:id="rId14"/>
    </p:embeddedFont>
    <p:embeddedFont>
      <p:font typeface="Oswald" pitchFamily="2" charset="77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E40FC0-B9BB-4BD4-B7CB-3335FE6FDAE6}">
  <a:tblStyle styleId="{BAE40FC0-B9BB-4BD4-B7CB-3335FE6FD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C3276D9-1BF6-FB43-2FE6-B195749E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FAED05DA-DE9F-8A70-6C8A-7B7ABBCDB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BCA9D26-2C6E-F6EE-6E63-8DAA02A96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9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D2C0D6B4-E363-0ECD-2E58-663637F5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C07BA9EB-1145-128A-FB94-D4AE14DB9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484245A9-506B-948D-18A0-78715D1B6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8D09BDC6-9E12-6D11-941B-3C8CE75E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3703C822-00F6-A42B-3F8F-F959E26D4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FB6AC9D0-B948-3344-C036-BEADC91D3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4A8878F-93F9-DF1F-CDEF-FBE4CAE8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486AD6CC-D91B-0C5F-4D94-0F7BBD336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6F0C290-454B-A381-54A9-C1473B76E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28F1CAB3-D3D9-2A4A-5E15-9257A22A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2ADE55B9-EAD1-CAB6-1903-AC0F17A43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6498EFFD-D58F-2FC1-E221-107660109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6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94C997FC-6850-BE0F-9D89-2C36EB28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D0234A8E-2E0B-83DA-E761-C690731E1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2BF85EC2-8494-E538-A97D-4A4CD2C2E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7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58806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mms.org/uch/-/media/files/um-uch/for-health-professionals/justculturealgorithm.pdf" TargetMode="External"/><Relationship Id="rId4" Type="http://schemas.openxmlformats.org/officeDocument/2006/relationships/hyperlink" Target="https://justculture.hqca.ca/overcoming-barriers-to-a-just-cul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Barriers to Implementing a Just Culture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Gerald Oden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CSD 380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8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Just Culture</a:t>
            </a: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a Just Culture?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just culture emphasizes accountability and a focus on learning from errors rather than assigning blame.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create an environment where employees feel safe reporting mistakes, leading to continuous improvement and enhanced safety.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25688E75-73E0-3298-679B-08BDF437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A4B4F33-1ED3-5870-D8F2-E512128D8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Fear of Blame and Punishment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55D11220-1895-8CBB-CA27-D323B2946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Employees often fear punitive actions, leading to underreporting of errors.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fear stems from a natural tendency to blame individuals involved in incidents (Just Culture HQCA, 2023).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2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08D97D0E-D3A5-BECC-53AD-CAEE0E2B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AE8972FD-09C8-90F3-FDEC-5EAB70413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Lack of Trust in Leadership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C019E880-1AD4-DA3B-3869-41D7D03DA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A deficit of trust in management can deter open communication. </a:t>
            </a:r>
          </a:p>
          <a:p>
            <a:r>
              <a:rPr lang="en-US" sz="2400" dirty="0"/>
              <a:t>Employees may doubt that reporting errors will lead to constructive outcomes, especially if previous reports were mishandled (PubMed, 2022).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55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C249F529-36DF-674D-EC46-73B7944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73F004C-41F4-E8E2-9783-903F645ABC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Resistance to Change	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D5B25878-C337-3A8D-DC6E-1393F4C42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Organizations may resist adopting a just culture due to entrenched traditional practices.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Shifting from a blame-oriented culture to one focused on learning requires significant changes in mindset and processes.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231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171F5149-0280-9ACF-94E7-9DCCFDC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E9D0B3B6-DBBA-8D1C-E11B-D0C2DEA78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a just culture look like?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888EE610-C1BE-6467-77DE-E404940E6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University of Maryland has provided this flowchart as a visual representation of the steps to assess actions and determine appropriate responses within a just culture framework (University of Maryland Medical System)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0253A-06FE-3075-0DA9-9F7CE808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29" y="2035535"/>
            <a:ext cx="3681929" cy="28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54F68360-F341-956C-9668-B3274B4E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C923483E-BCE7-CFCF-7018-8533F0F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748099A7-E576-0F30-8770-E28C3895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a just culture necessitates addressing fears, building trust, and embracing change.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Organizations should commit to transparent practices, provide leadership support, and foster an environment conducive to open dialogue.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315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620E8D01-5C6F-AC8E-B67D-A95A9A87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B8A2AD92-8E08-82B3-37DB-05A733C63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Cited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BDABE3DF-2B29-3086-5FB2-1E0E99CDD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Bayern, S. (2003). </a:t>
            </a:r>
            <a:r>
              <a:rPr lang="en-US" i="1" dirty="0"/>
              <a:t>JSTL in action</a:t>
            </a:r>
            <a:r>
              <a:rPr lang="en-US" dirty="0"/>
              <a:t>. Manning Publications.</a:t>
            </a:r>
          </a:p>
          <a:p>
            <a:r>
              <a:rPr lang="en-US" dirty="0"/>
              <a:t>Dekker, S. (2018). </a:t>
            </a:r>
            <a:r>
              <a:rPr lang="en-US" i="1" dirty="0"/>
              <a:t>The field guide to understanding 'human error' (3rd ed.)</a:t>
            </a:r>
            <a:r>
              <a:rPr lang="en-US" dirty="0"/>
              <a:t>. CRC Press.</a:t>
            </a:r>
          </a:p>
          <a:p>
            <a:r>
              <a:rPr lang="en-US" dirty="0"/>
              <a:t>Edmondson, A. C. (2019). </a:t>
            </a:r>
            <a:r>
              <a:rPr lang="en-US" i="1" dirty="0"/>
              <a:t>The fearless organization: Creating psychological safety in the workplace for learning, innovation, and growth.</a:t>
            </a:r>
            <a:r>
              <a:rPr lang="en-US" dirty="0"/>
              <a:t> Wiley.</a:t>
            </a:r>
          </a:p>
          <a:p>
            <a:r>
              <a:rPr lang="en-US" dirty="0"/>
              <a:t>PubMed. (2022). </a:t>
            </a:r>
            <a:r>
              <a:rPr lang="en-US" i="1" dirty="0"/>
              <a:t>The barriers and enhancers to trust in a just culture in hospital services.</a:t>
            </a:r>
            <a:r>
              <a:rPr lang="en-US" dirty="0"/>
              <a:t> National Library of Medicine. </a:t>
            </a:r>
            <a:r>
              <a:rPr lang="en-US" dirty="0">
                <a:hlinkClick r:id="rId3"/>
              </a:rPr>
              <a:t>https://pubmed.ncbi.nlm.nih.gov/35588066/</a:t>
            </a:r>
            <a:endParaRPr lang="en-US" dirty="0"/>
          </a:p>
          <a:p>
            <a:r>
              <a:rPr lang="en-US" dirty="0"/>
              <a:t>Just Culture HQCA. (2023). </a:t>
            </a:r>
            <a:r>
              <a:rPr lang="en-US" i="1" dirty="0"/>
              <a:t>Overcoming barriers to a just culture.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https://justculture.hqca.ca/overcoming-barriers-to-a-just-culture/</a:t>
            </a:r>
            <a:endParaRPr lang="en-US" dirty="0"/>
          </a:p>
          <a:p>
            <a:r>
              <a:rPr lang="en-US" dirty="0"/>
              <a:t>University of Maryland Medical System. (n.d.). </a:t>
            </a:r>
            <a:r>
              <a:rPr lang="en-US" i="1" dirty="0"/>
              <a:t>Just Culture Algorithm</a:t>
            </a:r>
            <a:r>
              <a:rPr lang="en-US" dirty="0"/>
              <a:t>. University of Maryland Upper Chesapeake Health. Retrieved from </a:t>
            </a:r>
            <a:r>
              <a:rPr lang="en-US" dirty="0">
                <a:hlinkClick r:id="rId5"/>
              </a:rPr>
              <a:t>https://www.umms.org/uch/-/media/files/um-uch/for-health-professionals/justculturealgorithm.pdf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5290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425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Oswald</vt:lpstr>
      <vt:lpstr>Arial</vt:lpstr>
      <vt:lpstr>Roboto</vt:lpstr>
      <vt:lpstr>Roboto Condensed Light</vt:lpstr>
      <vt:lpstr>Livvic</vt:lpstr>
      <vt:lpstr>Software Development Bussines Plan by Slidesgo</vt:lpstr>
      <vt:lpstr>Barriers to Implementing a Just Culture</vt:lpstr>
      <vt:lpstr>Introduction to Just Culture</vt:lpstr>
      <vt:lpstr>Fear of Blame and Punishment</vt:lpstr>
      <vt:lpstr>Lack of Trust in Leadership</vt:lpstr>
      <vt:lpstr>Resistance to Change </vt:lpstr>
      <vt:lpstr>What does a just culture look like?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Lane Oden</cp:lastModifiedBy>
  <cp:revision>3</cp:revision>
  <dcterms:modified xsi:type="dcterms:W3CDTF">2025-02-23T21:03:22Z</dcterms:modified>
</cp:coreProperties>
</file>