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95" r:id="rId4"/>
    <p:sldId id="296" r:id="rId5"/>
    <p:sldId id="297" r:id="rId6"/>
    <p:sldId id="280" r:id="rId7"/>
    <p:sldId id="298" r:id="rId8"/>
    <p:sldId id="299" r:id="rId9"/>
    <p:sldId id="294" r:id="rId10"/>
  </p:sldIdLst>
  <p:sldSz cx="9144000" cy="5143500" type="screen16x9"/>
  <p:notesSz cx="6858000" cy="9144000"/>
  <p:embeddedFontLst>
    <p:embeddedFont>
      <p:font typeface="Livvic" pitchFamily="2" charset="77"/>
      <p:regular r:id="rId12"/>
      <p:bold r:id="rId13"/>
      <p:italic r:id="rId14"/>
      <p:boldItalic r:id="rId15"/>
    </p:embeddedFont>
    <p:embeddedFont>
      <p:font typeface="Oswald" pitchFamily="2" charset="77"/>
      <p:regular r:id="rId16"/>
      <p:bold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Condensed Light" panose="02000000000000000000" pitchFamily="2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530ECC-DD45-4E35-88EC-7166697B7682}">
  <a:tblStyle styleId="{CD530ECC-DD45-4E35-88EC-7166697B76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>
          <a:extLst>
            <a:ext uri="{FF2B5EF4-FFF2-40B4-BE49-F238E27FC236}">
              <a16:creationId xmlns:a16="http://schemas.microsoft.com/office/drawing/2014/main" id="{26093010-82F9-B256-2A4D-B41B1DFE7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>
            <a:extLst>
              <a:ext uri="{FF2B5EF4-FFF2-40B4-BE49-F238E27FC236}">
                <a16:creationId xmlns:a16="http://schemas.microsoft.com/office/drawing/2014/main" id="{CDDAD20B-1A54-3D3E-74B6-901E24B6A5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>
            <a:extLst>
              <a:ext uri="{FF2B5EF4-FFF2-40B4-BE49-F238E27FC236}">
                <a16:creationId xmlns:a16="http://schemas.microsoft.com/office/drawing/2014/main" id="{A5A49E84-9A2E-2D2E-5738-20504A94FC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97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>
          <a:extLst>
            <a:ext uri="{FF2B5EF4-FFF2-40B4-BE49-F238E27FC236}">
              <a16:creationId xmlns:a16="http://schemas.microsoft.com/office/drawing/2014/main" id="{04F9E6A0-CBAD-2892-17D3-CDEEE9E2B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>
            <a:extLst>
              <a:ext uri="{FF2B5EF4-FFF2-40B4-BE49-F238E27FC236}">
                <a16:creationId xmlns:a16="http://schemas.microsoft.com/office/drawing/2014/main" id="{16ED795D-23DA-C184-EE6D-4C2CD67A90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>
            <a:extLst>
              <a:ext uri="{FF2B5EF4-FFF2-40B4-BE49-F238E27FC236}">
                <a16:creationId xmlns:a16="http://schemas.microsoft.com/office/drawing/2014/main" id="{C5D67990-DD3F-594B-B9F8-9C692CE665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490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>
          <a:extLst>
            <a:ext uri="{FF2B5EF4-FFF2-40B4-BE49-F238E27FC236}">
              <a16:creationId xmlns:a16="http://schemas.microsoft.com/office/drawing/2014/main" id="{2A1536EF-5555-5A75-75AA-84C192930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>
            <a:extLst>
              <a:ext uri="{FF2B5EF4-FFF2-40B4-BE49-F238E27FC236}">
                <a16:creationId xmlns:a16="http://schemas.microsoft.com/office/drawing/2014/main" id="{3AD80C0A-F58E-D2F9-B530-97D41E52F5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>
            <a:extLst>
              <a:ext uri="{FF2B5EF4-FFF2-40B4-BE49-F238E27FC236}">
                <a16:creationId xmlns:a16="http://schemas.microsoft.com/office/drawing/2014/main" id="{A7B9CE13-2407-AD7D-DB04-D5D2E8DFFF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435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8c1997cbfd_0_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8c1997cbfd_0_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>
          <a:extLst>
            <a:ext uri="{FF2B5EF4-FFF2-40B4-BE49-F238E27FC236}">
              <a16:creationId xmlns:a16="http://schemas.microsoft.com/office/drawing/2014/main" id="{02713AF3-A497-D3ED-0DE9-AD4A08750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>
            <a:extLst>
              <a:ext uri="{FF2B5EF4-FFF2-40B4-BE49-F238E27FC236}">
                <a16:creationId xmlns:a16="http://schemas.microsoft.com/office/drawing/2014/main" id="{B5E822C4-8BEE-9855-1E7E-E8904F1E6B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>
            <a:extLst>
              <a:ext uri="{FF2B5EF4-FFF2-40B4-BE49-F238E27FC236}">
                <a16:creationId xmlns:a16="http://schemas.microsoft.com/office/drawing/2014/main" id="{FFC7DFE9-E34C-B72D-403F-7D9EFCA79D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1573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>
          <a:extLst>
            <a:ext uri="{FF2B5EF4-FFF2-40B4-BE49-F238E27FC236}">
              <a16:creationId xmlns:a16="http://schemas.microsoft.com/office/drawing/2014/main" id="{9881BA02-327F-818E-11B0-DCA5FDBF3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ad6c7e10c1_1_93:notes">
            <a:extLst>
              <a:ext uri="{FF2B5EF4-FFF2-40B4-BE49-F238E27FC236}">
                <a16:creationId xmlns:a16="http://schemas.microsoft.com/office/drawing/2014/main" id="{73B34507-464C-842C-F3CD-95A706BC2A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ad6c7e10c1_1_93:notes">
            <a:extLst>
              <a:ext uri="{FF2B5EF4-FFF2-40B4-BE49-F238E27FC236}">
                <a16:creationId xmlns:a16="http://schemas.microsoft.com/office/drawing/2014/main" id="{A696123D-4EDC-02BB-F64C-818FB855DC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846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8c1997cbf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" name="Google Shape;1623;g8c1997cbf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7" name="Google Shape;17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8" name="Google Shape;18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4" name="Google Shape;24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69" r:id="rId5"/>
    <p:sldLayoutId id="214748367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Technology Value Stream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3533948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by: Gerald Oden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CSD 380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January 12, 2025</a:t>
            </a:r>
            <a:endParaRPr dirty="0"/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7" name="Google Shape;667;p28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/>
              <a:t>What is a Technology Value Stream?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A technology value stream represents the sequence of activities an organization undertakes to design, produce, and deliver software or services to customers.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It aligns IT capabilities with business goals to deliver value quickly and efficiently.</a:t>
            </a:r>
            <a:br>
              <a:rPr lang="en-US" sz="1400" dirty="0"/>
            </a:br>
            <a:endParaRPr lang="en-US" sz="1400" dirty="0"/>
          </a:p>
          <a:p>
            <a:r>
              <a:rPr lang="en-US" sz="1600" b="1" dirty="0"/>
              <a:t>Purpose of the Presentation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Define lead time and processing time.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Examine common deployment challenges and explore DevOps solutions for reducing delays.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>
          <a:extLst>
            <a:ext uri="{FF2B5EF4-FFF2-40B4-BE49-F238E27FC236}">
              <a16:creationId xmlns:a16="http://schemas.microsoft.com/office/drawing/2014/main" id="{938C2214-4E4E-C476-B157-4436CE18F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>
            <a:extLst>
              <a:ext uri="{FF2B5EF4-FFF2-40B4-BE49-F238E27FC236}">
                <a16:creationId xmlns:a16="http://schemas.microsoft.com/office/drawing/2014/main" id="{DCE96EC5-6E1B-D4BE-DFBA-35BFF625AD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Defining Lead Time vs. Processing Time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7" name="Google Shape;667;p28">
            <a:extLst>
              <a:ext uri="{FF2B5EF4-FFF2-40B4-BE49-F238E27FC236}">
                <a16:creationId xmlns:a16="http://schemas.microsoft.com/office/drawing/2014/main" id="{AAFFD031-09BD-3F08-2D73-06816C1E84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/>
              <a:t>Lead Time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Time elapsed from a customer request to the delivery of a product or service (Kim et al., 2021).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Includes all delays, approvals, and non-value-adding activities.</a:t>
            </a:r>
          </a:p>
          <a:p>
            <a:r>
              <a:rPr lang="en-US" sz="1600" b="1" dirty="0"/>
              <a:t>Processing Time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Time actively spent working on tasks that directly contribute to product completion (Kim et al., 2021).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Does not include waiting or idle times.</a:t>
            </a:r>
          </a:p>
          <a:p>
            <a:r>
              <a:rPr lang="en-US" sz="1600" dirty="0"/>
              <a:t>According to </a:t>
            </a:r>
            <a:r>
              <a:rPr lang="en-US" sz="1600" dirty="0" err="1"/>
              <a:t>Forsgren</a:t>
            </a:r>
            <a:r>
              <a:rPr lang="en-US" sz="1600" dirty="0"/>
              <a:t> et al. (2018), shorter lead times are directly correlated with higher organizational performance in software delivery.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324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>
          <a:extLst>
            <a:ext uri="{FF2B5EF4-FFF2-40B4-BE49-F238E27FC236}">
              <a16:creationId xmlns:a16="http://schemas.microsoft.com/office/drawing/2014/main" id="{47A9EF30-ABC1-70DC-C695-29300E73F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>
            <a:extLst>
              <a:ext uri="{FF2B5EF4-FFF2-40B4-BE49-F238E27FC236}">
                <a16:creationId xmlns:a16="http://schemas.microsoft.com/office/drawing/2014/main" id="{6CA13FD5-1722-65B1-7B70-95041DDF24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Traditional Processes: Deployment Lead Times Requiring Months</a:t>
            </a:r>
            <a:endParaRPr lang="en-US" dirty="0"/>
          </a:p>
        </p:txBody>
      </p:sp>
      <p:sp>
        <p:nvSpPr>
          <p:cNvPr id="667" name="Google Shape;667;p28">
            <a:extLst>
              <a:ext uri="{FF2B5EF4-FFF2-40B4-BE49-F238E27FC236}">
                <a16:creationId xmlns:a16="http://schemas.microsoft.com/office/drawing/2014/main" id="{238C1035-3AE1-0480-9702-EC96AE8EB9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558074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/>
              <a:t>Challenges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Manual and complex approval processes.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Inefficient handoffs between teams.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Lack of automation in testing and deployment.</a:t>
            </a:r>
          </a:p>
          <a:p>
            <a:r>
              <a:rPr lang="en-US" sz="1600" b="1" dirty="0"/>
              <a:t>Impact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Extended time-to-market for new features and bug fixes.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Reduced customer satisfaction due to delayed updates.</a:t>
            </a:r>
            <a:br>
              <a:rPr lang="en-US" sz="1400" dirty="0"/>
            </a:br>
            <a:endParaRPr lang="en-US" sz="1400" dirty="0"/>
          </a:p>
          <a:p>
            <a:pPr marL="152400" indent="0">
              <a:buNone/>
            </a:pPr>
            <a:r>
              <a:rPr lang="en-US" sz="1600" dirty="0"/>
              <a:t>Research highlights that organizations with long deployment times often face higher operational costs and lower team morale (Humble &amp; Farley, 2010).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72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>
          <a:extLst>
            <a:ext uri="{FF2B5EF4-FFF2-40B4-BE49-F238E27FC236}">
              <a16:creationId xmlns:a16="http://schemas.microsoft.com/office/drawing/2014/main" id="{6DA5903E-25D3-C37F-F400-C52736C39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>
            <a:extLst>
              <a:ext uri="{FF2B5EF4-FFF2-40B4-BE49-F238E27FC236}">
                <a16:creationId xmlns:a16="http://schemas.microsoft.com/office/drawing/2014/main" id="{EC439FB7-3FF0-1AAA-8EAD-70529A625D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DevOps: Deployment Lead Times in Minutes</a:t>
            </a:r>
            <a:endParaRPr lang="en-US" dirty="0"/>
          </a:p>
        </p:txBody>
      </p:sp>
      <p:sp>
        <p:nvSpPr>
          <p:cNvPr id="667" name="Google Shape;667;p28">
            <a:extLst>
              <a:ext uri="{FF2B5EF4-FFF2-40B4-BE49-F238E27FC236}">
                <a16:creationId xmlns:a16="http://schemas.microsoft.com/office/drawing/2014/main" id="{537AF574-0766-64CB-CFBD-FED1F3B116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184362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/>
              <a:t>Key Practices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Automated testing and deployment pipelines.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Continuous Integration/Continuous Delivery (CI/CD).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Reduction of waste through lean principles.</a:t>
            </a:r>
          </a:p>
          <a:p>
            <a:r>
              <a:rPr lang="en-US" sz="1600" b="1" dirty="0"/>
              <a:t>Benefits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Near real-time feedback loops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Increased reliability and system stability.</a:t>
            </a:r>
            <a:br>
              <a:rPr lang="en-US" sz="1400" dirty="0"/>
            </a:br>
            <a:endParaRPr lang="en-US" sz="1400" dirty="0"/>
          </a:p>
          <a:p>
            <a:pPr marL="152400" indent="0">
              <a:buNone/>
            </a:pPr>
            <a:r>
              <a:rPr lang="en-US" sz="1600" dirty="0" err="1"/>
              <a:t>Forsgren</a:t>
            </a:r>
            <a:r>
              <a:rPr lang="en-US" sz="1600" dirty="0"/>
              <a:t> et al. (2018) identify automation as a cornerstone for achieving high-performing DevOps teams.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339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5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Comparing Scenarios: Traditional vs DevOps</a:t>
            </a:r>
            <a:endParaRPr dirty="0"/>
          </a:p>
        </p:txBody>
      </p:sp>
      <p:graphicFrame>
        <p:nvGraphicFramePr>
          <p:cNvPr id="1280" name="Google Shape;1280;p51"/>
          <p:cNvGraphicFramePr/>
          <p:nvPr>
            <p:extLst>
              <p:ext uri="{D42A27DB-BD31-4B8C-83A1-F6EECF244321}">
                <p14:modId xmlns:p14="http://schemas.microsoft.com/office/powerpoint/2010/main" val="1512513421"/>
              </p:ext>
            </p:extLst>
          </p:nvPr>
        </p:nvGraphicFramePr>
        <p:xfrm>
          <a:off x="952500" y="1942300"/>
          <a:ext cx="7239000" cy="2262775"/>
        </p:xfrm>
        <a:graphic>
          <a:graphicData uri="http://schemas.openxmlformats.org/drawingml/2006/table">
            <a:tbl>
              <a:tblPr>
                <a:tableStyleId>{CD530ECC-DD45-4E35-88EC-7166697B7682}</a:tableStyleId>
              </a:tblPr>
              <a:tblGrid>
                <a:gridCol w="2045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3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sym typeface="Oswald"/>
                        </a:rPr>
                        <a:t>Traditional Processes</a:t>
                      </a:r>
                      <a:endParaRPr sz="1800" b="1" dirty="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sym typeface="Oswald"/>
                        </a:rPr>
                        <a:t>DevOps</a:t>
                      </a:r>
                      <a:endParaRPr sz="1800" b="1" dirty="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sym typeface="Roboto"/>
                        </a:rPr>
                        <a:t>Lead Time</a:t>
                      </a:r>
                      <a:endParaRPr sz="14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sym typeface="Roboto"/>
                        </a:rPr>
                        <a:t>Months</a:t>
                      </a:r>
                      <a:endParaRPr sz="14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sym typeface="Roboto"/>
                        </a:rPr>
                        <a:t>Minutes</a:t>
                      </a:r>
                      <a:endParaRPr sz="1400" dirty="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EF3F5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EF3F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Roboto"/>
                        </a:rPr>
                        <a:t>Deployment Frequency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EF3F5"/>
                        </a:solidFill>
                        <a:effectLst/>
                        <a:uLnTx/>
                        <a:uFillTx/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Infrequent</a:t>
                      </a:r>
                      <a:endParaRPr sz="1400" dirty="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Multiple times per day</a:t>
                      </a:r>
                      <a:endParaRPr sz="1400" dirty="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585494535"/>
                  </a:ext>
                </a:extLst>
              </a:tr>
              <a:tr h="352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EF3F5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EF3F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Roboto"/>
                        </a:rPr>
                        <a:t>Key Challenges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EF3F5"/>
                        </a:solidFill>
                        <a:effectLst/>
                        <a:uLnTx/>
                        <a:uFillTx/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Manual Testing, Handoffs</a:t>
                      </a:r>
                      <a:endParaRPr sz="1400" dirty="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Automated CI/CD Pipelines</a:t>
                      </a:r>
                      <a:endParaRPr sz="1400" dirty="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528446111"/>
                  </a:ext>
                </a:extLst>
              </a:tr>
              <a:tr h="352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EF3F5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CEF3F5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Roboto"/>
                        </a:rPr>
                        <a:t>Customer Satisfaction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CEF3F5"/>
                        </a:solidFill>
                        <a:effectLst/>
                        <a:uLnTx/>
                        <a:uFillTx/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sym typeface="Oswald"/>
                        </a:rPr>
                        <a:t>Low</a:t>
                      </a:r>
                      <a:endParaRPr sz="1400" dirty="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  <a:sym typeface="Oswald"/>
                        </a:rPr>
                        <a:t>High</a:t>
                      </a:r>
                      <a:endParaRPr sz="1400" dirty="0">
                        <a:solidFill>
                          <a:schemeClr val="dk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81" name="Google Shape;1281;p51"/>
          <p:cNvGrpSpPr/>
          <p:nvPr/>
        </p:nvGrpSpPr>
        <p:grpSpPr>
          <a:xfrm>
            <a:off x="10056118" y="1406918"/>
            <a:ext cx="402601" cy="405816"/>
            <a:chOff x="2588518" y="1521218"/>
            <a:chExt cx="402601" cy="405816"/>
          </a:xfrm>
        </p:grpSpPr>
        <p:sp>
          <p:nvSpPr>
            <p:cNvPr id="1282" name="Google Shape;1282;p51"/>
            <p:cNvSpPr/>
            <p:nvPr/>
          </p:nvSpPr>
          <p:spPr>
            <a:xfrm>
              <a:off x="2611102" y="1655730"/>
              <a:ext cx="380017" cy="271304"/>
            </a:xfrm>
            <a:custGeom>
              <a:avLst/>
              <a:gdLst/>
              <a:ahLst/>
              <a:cxnLst/>
              <a:rect l="l" t="t" r="r" b="b"/>
              <a:pathLst>
                <a:path w="11123" h="7941" extrusionOk="0">
                  <a:moveTo>
                    <a:pt x="10545" y="1"/>
                  </a:moveTo>
                  <a:cubicBezTo>
                    <a:pt x="10499" y="1"/>
                    <a:pt x="10449" y="11"/>
                    <a:pt x="10397" y="33"/>
                  </a:cubicBezTo>
                  <a:cubicBezTo>
                    <a:pt x="10208" y="64"/>
                    <a:pt x="10145" y="253"/>
                    <a:pt x="10177" y="474"/>
                  </a:cubicBezTo>
                  <a:cubicBezTo>
                    <a:pt x="10334" y="1009"/>
                    <a:pt x="10460" y="1514"/>
                    <a:pt x="10460" y="1986"/>
                  </a:cubicBezTo>
                  <a:cubicBezTo>
                    <a:pt x="10460" y="4885"/>
                    <a:pt x="8129" y="7247"/>
                    <a:pt x="5199" y="7247"/>
                  </a:cubicBezTo>
                  <a:cubicBezTo>
                    <a:pt x="3561" y="7247"/>
                    <a:pt x="2017" y="6460"/>
                    <a:pt x="1040" y="5137"/>
                  </a:cubicBezTo>
                  <a:lnTo>
                    <a:pt x="1734" y="5137"/>
                  </a:lnTo>
                  <a:cubicBezTo>
                    <a:pt x="1954" y="5137"/>
                    <a:pt x="2112" y="4979"/>
                    <a:pt x="2112" y="4790"/>
                  </a:cubicBezTo>
                  <a:cubicBezTo>
                    <a:pt x="2112" y="4601"/>
                    <a:pt x="1954" y="4444"/>
                    <a:pt x="1734" y="4444"/>
                  </a:cubicBezTo>
                  <a:lnTo>
                    <a:pt x="379" y="4444"/>
                  </a:lnTo>
                  <a:cubicBezTo>
                    <a:pt x="158" y="4444"/>
                    <a:pt x="1" y="4601"/>
                    <a:pt x="1" y="4790"/>
                  </a:cubicBezTo>
                  <a:lnTo>
                    <a:pt x="1" y="6176"/>
                  </a:lnTo>
                  <a:cubicBezTo>
                    <a:pt x="1" y="6365"/>
                    <a:pt x="158" y="6523"/>
                    <a:pt x="379" y="6523"/>
                  </a:cubicBezTo>
                  <a:cubicBezTo>
                    <a:pt x="568" y="6523"/>
                    <a:pt x="725" y="6365"/>
                    <a:pt x="725" y="6176"/>
                  </a:cubicBezTo>
                  <a:lnTo>
                    <a:pt x="725" y="5830"/>
                  </a:lnTo>
                  <a:cubicBezTo>
                    <a:pt x="1860" y="7184"/>
                    <a:pt x="3529" y="7941"/>
                    <a:pt x="5199" y="7941"/>
                  </a:cubicBezTo>
                  <a:cubicBezTo>
                    <a:pt x="8476" y="7941"/>
                    <a:pt x="11122" y="5294"/>
                    <a:pt x="11122" y="2049"/>
                  </a:cubicBezTo>
                  <a:cubicBezTo>
                    <a:pt x="11122" y="1482"/>
                    <a:pt x="11028" y="883"/>
                    <a:pt x="10839" y="253"/>
                  </a:cubicBezTo>
                  <a:cubicBezTo>
                    <a:pt x="10814" y="109"/>
                    <a:pt x="10698" y="1"/>
                    <a:pt x="10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1"/>
            <p:cNvSpPr/>
            <p:nvPr/>
          </p:nvSpPr>
          <p:spPr>
            <a:xfrm>
              <a:off x="2588518" y="1521218"/>
              <a:ext cx="379983" cy="271509"/>
            </a:xfrm>
            <a:custGeom>
              <a:avLst/>
              <a:gdLst/>
              <a:ahLst/>
              <a:cxnLst/>
              <a:rect l="l" t="t" r="r" b="b"/>
              <a:pathLst>
                <a:path w="11122" h="7947" extrusionOk="0">
                  <a:moveTo>
                    <a:pt x="5892" y="0"/>
                  </a:moveTo>
                  <a:cubicBezTo>
                    <a:pt x="2647" y="0"/>
                    <a:pt x="0" y="2615"/>
                    <a:pt x="0" y="5892"/>
                  </a:cubicBezTo>
                  <a:cubicBezTo>
                    <a:pt x="0" y="6459"/>
                    <a:pt x="63" y="7026"/>
                    <a:pt x="284" y="7656"/>
                  </a:cubicBezTo>
                  <a:cubicBezTo>
                    <a:pt x="310" y="7869"/>
                    <a:pt x="450" y="7947"/>
                    <a:pt x="606" y="7947"/>
                  </a:cubicBezTo>
                  <a:cubicBezTo>
                    <a:pt x="635" y="7947"/>
                    <a:pt x="664" y="7944"/>
                    <a:pt x="693" y="7939"/>
                  </a:cubicBezTo>
                  <a:cubicBezTo>
                    <a:pt x="914" y="7908"/>
                    <a:pt x="977" y="7719"/>
                    <a:pt x="945" y="7498"/>
                  </a:cubicBezTo>
                  <a:cubicBezTo>
                    <a:pt x="788" y="6963"/>
                    <a:pt x="662" y="6459"/>
                    <a:pt x="662" y="5923"/>
                  </a:cubicBezTo>
                  <a:cubicBezTo>
                    <a:pt x="662" y="3056"/>
                    <a:pt x="2993" y="693"/>
                    <a:pt x="5923" y="693"/>
                  </a:cubicBezTo>
                  <a:cubicBezTo>
                    <a:pt x="7561" y="693"/>
                    <a:pt x="9105" y="1481"/>
                    <a:pt x="10082" y="2773"/>
                  </a:cubicBezTo>
                  <a:lnTo>
                    <a:pt x="9389" y="2773"/>
                  </a:lnTo>
                  <a:cubicBezTo>
                    <a:pt x="9168" y="2773"/>
                    <a:pt x="9011" y="2930"/>
                    <a:pt x="9011" y="3151"/>
                  </a:cubicBezTo>
                  <a:cubicBezTo>
                    <a:pt x="9011" y="3340"/>
                    <a:pt x="9168" y="3497"/>
                    <a:pt x="9389" y="3497"/>
                  </a:cubicBezTo>
                  <a:lnTo>
                    <a:pt x="10743" y="3497"/>
                  </a:lnTo>
                  <a:cubicBezTo>
                    <a:pt x="10964" y="3497"/>
                    <a:pt x="11121" y="3340"/>
                    <a:pt x="11121" y="3151"/>
                  </a:cubicBezTo>
                  <a:lnTo>
                    <a:pt x="11121" y="1765"/>
                  </a:lnTo>
                  <a:cubicBezTo>
                    <a:pt x="11121" y="1575"/>
                    <a:pt x="10964" y="1418"/>
                    <a:pt x="10743" y="1418"/>
                  </a:cubicBezTo>
                  <a:cubicBezTo>
                    <a:pt x="10554" y="1418"/>
                    <a:pt x="10397" y="1575"/>
                    <a:pt x="10397" y="1765"/>
                  </a:cubicBezTo>
                  <a:lnTo>
                    <a:pt x="10397" y="2111"/>
                  </a:lnTo>
                  <a:cubicBezTo>
                    <a:pt x="9263" y="725"/>
                    <a:pt x="7593" y="0"/>
                    <a:pt x="5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1"/>
            <p:cNvSpPr/>
            <p:nvPr/>
          </p:nvSpPr>
          <p:spPr>
            <a:xfrm>
              <a:off x="2658491" y="1593343"/>
              <a:ext cx="261567" cy="261567"/>
            </a:xfrm>
            <a:custGeom>
              <a:avLst/>
              <a:gdLst/>
              <a:ahLst/>
              <a:cxnLst/>
              <a:rect l="l" t="t" r="r" b="b"/>
              <a:pathLst>
                <a:path w="7656" h="7656" extrusionOk="0">
                  <a:moveTo>
                    <a:pt x="4190" y="693"/>
                  </a:moveTo>
                  <a:cubicBezTo>
                    <a:pt x="4757" y="788"/>
                    <a:pt x="5324" y="1008"/>
                    <a:pt x="5797" y="1386"/>
                  </a:cubicBezTo>
                  <a:lnTo>
                    <a:pt x="5545" y="1607"/>
                  </a:lnTo>
                  <a:cubicBezTo>
                    <a:pt x="5450" y="1733"/>
                    <a:pt x="5450" y="1953"/>
                    <a:pt x="5545" y="2079"/>
                  </a:cubicBezTo>
                  <a:cubicBezTo>
                    <a:pt x="5608" y="2142"/>
                    <a:pt x="5702" y="2174"/>
                    <a:pt x="5793" y="2174"/>
                  </a:cubicBezTo>
                  <a:cubicBezTo>
                    <a:pt x="5884" y="2174"/>
                    <a:pt x="5970" y="2142"/>
                    <a:pt x="6017" y="2079"/>
                  </a:cubicBezTo>
                  <a:lnTo>
                    <a:pt x="6270" y="1859"/>
                  </a:lnTo>
                  <a:cubicBezTo>
                    <a:pt x="6616" y="2268"/>
                    <a:pt x="6868" y="2835"/>
                    <a:pt x="6931" y="3466"/>
                  </a:cubicBezTo>
                  <a:lnTo>
                    <a:pt x="6616" y="3466"/>
                  </a:lnTo>
                  <a:cubicBezTo>
                    <a:pt x="6427" y="3466"/>
                    <a:pt x="6270" y="3623"/>
                    <a:pt x="6270" y="3812"/>
                  </a:cubicBezTo>
                  <a:cubicBezTo>
                    <a:pt x="6270" y="4001"/>
                    <a:pt x="6427" y="4159"/>
                    <a:pt x="6616" y="4159"/>
                  </a:cubicBezTo>
                  <a:lnTo>
                    <a:pt x="6931" y="4159"/>
                  </a:lnTo>
                  <a:cubicBezTo>
                    <a:pt x="6868" y="4757"/>
                    <a:pt x="6616" y="5324"/>
                    <a:pt x="6270" y="5797"/>
                  </a:cubicBezTo>
                  <a:lnTo>
                    <a:pt x="6017" y="5545"/>
                  </a:lnTo>
                  <a:cubicBezTo>
                    <a:pt x="5970" y="5482"/>
                    <a:pt x="5884" y="5450"/>
                    <a:pt x="5793" y="5450"/>
                  </a:cubicBezTo>
                  <a:cubicBezTo>
                    <a:pt x="5702" y="5450"/>
                    <a:pt x="5608" y="5482"/>
                    <a:pt x="5545" y="5545"/>
                  </a:cubicBezTo>
                  <a:cubicBezTo>
                    <a:pt x="5450" y="5671"/>
                    <a:pt x="5450" y="5923"/>
                    <a:pt x="5545" y="6017"/>
                  </a:cubicBezTo>
                  <a:lnTo>
                    <a:pt x="5797" y="6270"/>
                  </a:lnTo>
                  <a:cubicBezTo>
                    <a:pt x="5356" y="6616"/>
                    <a:pt x="4820" y="6837"/>
                    <a:pt x="4190" y="6931"/>
                  </a:cubicBezTo>
                  <a:lnTo>
                    <a:pt x="4190" y="6616"/>
                  </a:lnTo>
                  <a:cubicBezTo>
                    <a:pt x="4190" y="6427"/>
                    <a:pt x="4033" y="6270"/>
                    <a:pt x="3812" y="6270"/>
                  </a:cubicBezTo>
                  <a:cubicBezTo>
                    <a:pt x="3623" y="6270"/>
                    <a:pt x="3466" y="6427"/>
                    <a:pt x="3466" y="6616"/>
                  </a:cubicBezTo>
                  <a:lnTo>
                    <a:pt x="3466" y="6931"/>
                  </a:lnTo>
                  <a:cubicBezTo>
                    <a:pt x="2867" y="6837"/>
                    <a:pt x="2331" y="6616"/>
                    <a:pt x="1859" y="6270"/>
                  </a:cubicBezTo>
                  <a:lnTo>
                    <a:pt x="2079" y="6017"/>
                  </a:lnTo>
                  <a:cubicBezTo>
                    <a:pt x="2205" y="5891"/>
                    <a:pt x="2205" y="5671"/>
                    <a:pt x="2079" y="5545"/>
                  </a:cubicBezTo>
                  <a:cubicBezTo>
                    <a:pt x="2032" y="5482"/>
                    <a:pt x="1945" y="5450"/>
                    <a:pt x="1855" y="5450"/>
                  </a:cubicBezTo>
                  <a:cubicBezTo>
                    <a:pt x="1764" y="5450"/>
                    <a:pt x="1670" y="5482"/>
                    <a:pt x="1607" y="5545"/>
                  </a:cubicBezTo>
                  <a:lnTo>
                    <a:pt x="1386" y="5797"/>
                  </a:lnTo>
                  <a:cubicBezTo>
                    <a:pt x="1040" y="5356"/>
                    <a:pt x="788" y="4789"/>
                    <a:pt x="725" y="4159"/>
                  </a:cubicBezTo>
                  <a:lnTo>
                    <a:pt x="1040" y="4159"/>
                  </a:lnTo>
                  <a:cubicBezTo>
                    <a:pt x="1229" y="4159"/>
                    <a:pt x="1386" y="4001"/>
                    <a:pt x="1386" y="3812"/>
                  </a:cubicBezTo>
                  <a:cubicBezTo>
                    <a:pt x="1386" y="3623"/>
                    <a:pt x="1229" y="3466"/>
                    <a:pt x="1040" y="3466"/>
                  </a:cubicBezTo>
                  <a:lnTo>
                    <a:pt x="725" y="3466"/>
                  </a:lnTo>
                  <a:cubicBezTo>
                    <a:pt x="788" y="2867"/>
                    <a:pt x="1040" y="2331"/>
                    <a:pt x="1386" y="1859"/>
                  </a:cubicBezTo>
                  <a:lnTo>
                    <a:pt x="1607" y="2079"/>
                  </a:lnTo>
                  <a:cubicBezTo>
                    <a:pt x="1701" y="2174"/>
                    <a:pt x="1764" y="2205"/>
                    <a:pt x="1859" y="2205"/>
                  </a:cubicBezTo>
                  <a:cubicBezTo>
                    <a:pt x="1922" y="2205"/>
                    <a:pt x="2048" y="2174"/>
                    <a:pt x="2079" y="2079"/>
                  </a:cubicBezTo>
                  <a:cubicBezTo>
                    <a:pt x="2205" y="1953"/>
                    <a:pt x="2205" y="1733"/>
                    <a:pt x="2079" y="1607"/>
                  </a:cubicBezTo>
                  <a:lnTo>
                    <a:pt x="1859" y="1386"/>
                  </a:lnTo>
                  <a:cubicBezTo>
                    <a:pt x="2300" y="1008"/>
                    <a:pt x="2835" y="788"/>
                    <a:pt x="3466" y="693"/>
                  </a:cubicBezTo>
                  <a:lnTo>
                    <a:pt x="3466" y="1008"/>
                  </a:lnTo>
                  <a:cubicBezTo>
                    <a:pt x="3466" y="1229"/>
                    <a:pt x="3623" y="1386"/>
                    <a:pt x="3812" y="1386"/>
                  </a:cubicBezTo>
                  <a:cubicBezTo>
                    <a:pt x="4033" y="1386"/>
                    <a:pt x="4190" y="1229"/>
                    <a:pt x="4190" y="1008"/>
                  </a:cubicBezTo>
                  <a:lnTo>
                    <a:pt x="4190" y="693"/>
                  </a:lnTo>
                  <a:close/>
                  <a:moveTo>
                    <a:pt x="3812" y="0"/>
                  </a:moveTo>
                  <a:cubicBezTo>
                    <a:pt x="1733" y="0"/>
                    <a:pt x="0" y="1701"/>
                    <a:pt x="0" y="3812"/>
                  </a:cubicBezTo>
                  <a:cubicBezTo>
                    <a:pt x="0" y="5923"/>
                    <a:pt x="1701" y="7656"/>
                    <a:pt x="3812" y="7656"/>
                  </a:cubicBezTo>
                  <a:cubicBezTo>
                    <a:pt x="5923" y="7656"/>
                    <a:pt x="7656" y="5954"/>
                    <a:pt x="7656" y="3812"/>
                  </a:cubicBezTo>
                  <a:cubicBezTo>
                    <a:pt x="7656" y="1733"/>
                    <a:pt x="5954" y="0"/>
                    <a:pt x="3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1"/>
            <p:cNvSpPr/>
            <p:nvPr/>
          </p:nvSpPr>
          <p:spPr>
            <a:xfrm>
              <a:off x="2776876" y="1664374"/>
              <a:ext cx="48480" cy="72156"/>
            </a:xfrm>
            <a:custGeom>
              <a:avLst/>
              <a:gdLst/>
              <a:ahLst/>
              <a:cxnLst/>
              <a:rect l="l" t="t" r="r" b="b"/>
              <a:pathLst>
                <a:path w="1419" h="2112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733"/>
                  </a:lnTo>
                  <a:cubicBezTo>
                    <a:pt x="1" y="1954"/>
                    <a:pt x="158" y="2111"/>
                    <a:pt x="347" y="2111"/>
                  </a:cubicBezTo>
                  <a:lnTo>
                    <a:pt x="1072" y="2111"/>
                  </a:lnTo>
                  <a:cubicBezTo>
                    <a:pt x="1261" y="2111"/>
                    <a:pt x="1418" y="1954"/>
                    <a:pt x="1418" y="1733"/>
                  </a:cubicBezTo>
                  <a:cubicBezTo>
                    <a:pt x="1418" y="1544"/>
                    <a:pt x="1261" y="1387"/>
                    <a:pt x="1072" y="1387"/>
                  </a:cubicBezTo>
                  <a:lnTo>
                    <a:pt x="725" y="1387"/>
                  </a:lnTo>
                  <a:lnTo>
                    <a:pt x="725" y="378"/>
                  </a:lnTo>
                  <a:cubicBezTo>
                    <a:pt x="725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51"/>
          <p:cNvGrpSpPr/>
          <p:nvPr/>
        </p:nvGrpSpPr>
        <p:grpSpPr>
          <a:xfrm>
            <a:off x="10462581" y="2263633"/>
            <a:ext cx="397489" cy="397490"/>
            <a:chOff x="-49786250" y="2316650"/>
            <a:chExt cx="300900" cy="299450"/>
          </a:xfrm>
        </p:grpSpPr>
        <p:sp>
          <p:nvSpPr>
            <p:cNvPr id="1287" name="Google Shape;1287;p51"/>
            <p:cNvSpPr/>
            <p:nvPr/>
          </p:nvSpPr>
          <p:spPr>
            <a:xfrm>
              <a:off x="-49746875" y="2316650"/>
              <a:ext cx="217400" cy="299450"/>
            </a:xfrm>
            <a:custGeom>
              <a:avLst/>
              <a:gdLst/>
              <a:ahLst/>
              <a:cxnLst/>
              <a:rect l="l" t="t" r="r" b="b"/>
              <a:pathLst>
                <a:path w="8696" h="11978" extrusionOk="0">
                  <a:moveTo>
                    <a:pt x="4411" y="3944"/>
                  </a:moveTo>
                  <a:lnTo>
                    <a:pt x="5010" y="5110"/>
                  </a:lnTo>
                  <a:cubicBezTo>
                    <a:pt x="4837" y="5188"/>
                    <a:pt x="4640" y="5228"/>
                    <a:pt x="4439" y="5228"/>
                  </a:cubicBezTo>
                  <a:cubicBezTo>
                    <a:pt x="4238" y="5228"/>
                    <a:pt x="4033" y="5188"/>
                    <a:pt x="3844" y="5110"/>
                  </a:cubicBezTo>
                  <a:lnTo>
                    <a:pt x="4411" y="3944"/>
                  </a:lnTo>
                  <a:close/>
                  <a:moveTo>
                    <a:pt x="5136" y="5834"/>
                  </a:moveTo>
                  <a:lnTo>
                    <a:pt x="5136" y="8418"/>
                  </a:lnTo>
                  <a:lnTo>
                    <a:pt x="3718" y="8418"/>
                  </a:lnTo>
                  <a:lnTo>
                    <a:pt x="3718" y="5834"/>
                  </a:lnTo>
                  <a:cubicBezTo>
                    <a:pt x="3939" y="5897"/>
                    <a:pt x="4191" y="5960"/>
                    <a:pt x="4411" y="5960"/>
                  </a:cubicBezTo>
                  <a:cubicBezTo>
                    <a:pt x="4663" y="5960"/>
                    <a:pt x="4884" y="5897"/>
                    <a:pt x="5136" y="5834"/>
                  </a:cubicBezTo>
                  <a:close/>
                  <a:moveTo>
                    <a:pt x="4390" y="657"/>
                  </a:moveTo>
                  <a:cubicBezTo>
                    <a:pt x="5196" y="657"/>
                    <a:pt x="5982" y="942"/>
                    <a:pt x="6617" y="1455"/>
                  </a:cubicBezTo>
                  <a:cubicBezTo>
                    <a:pt x="7467" y="2117"/>
                    <a:pt x="7940" y="3156"/>
                    <a:pt x="7940" y="4196"/>
                  </a:cubicBezTo>
                  <a:cubicBezTo>
                    <a:pt x="7940" y="5078"/>
                    <a:pt x="7625" y="5897"/>
                    <a:pt x="7058" y="6527"/>
                  </a:cubicBezTo>
                  <a:cubicBezTo>
                    <a:pt x="6585" y="7095"/>
                    <a:pt x="6270" y="7756"/>
                    <a:pt x="6207" y="8418"/>
                  </a:cubicBezTo>
                  <a:lnTo>
                    <a:pt x="5829" y="8418"/>
                  </a:lnTo>
                  <a:lnTo>
                    <a:pt x="5829" y="5267"/>
                  </a:lnTo>
                  <a:cubicBezTo>
                    <a:pt x="5829" y="5236"/>
                    <a:pt x="5829" y="5141"/>
                    <a:pt x="5798" y="5110"/>
                  </a:cubicBezTo>
                  <a:lnTo>
                    <a:pt x="4726" y="2999"/>
                  </a:lnTo>
                  <a:cubicBezTo>
                    <a:pt x="4663" y="2873"/>
                    <a:pt x="4537" y="2778"/>
                    <a:pt x="4411" y="2778"/>
                  </a:cubicBezTo>
                  <a:cubicBezTo>
                    <a:pt x="4317" y="2778"/>
                    <a:pt x="4191" y="2873"/>
                    <a:pt x="4096" y="2999"/>
                  </a:cubicBezTo>
                  <a:lnTo>
                    <a:pt x="3057" y="5110"/>
                  </a:lnTo>
                  <a:cubicBezTo>
                    <a:pt x="2994" y="5141"/>
                    <a:pt x="2994" y="5236"/>
                    <a:pt x="2994" y="5267"/>
                  </a:cubicBezTo>
                  <a:lnTo>
                    <a:pt x="2994" y="8418"/>
                  </a:lnTo>
                  <a:lnTo>
                    <a:pt x="2647" y="8418"/>
                  </a:lnTo>
                  <a:cubicBezTo>
                    <a:pt x="2584" y="7756"/>
                    <a:pt x="2301" y="7095"/>
                    <a:pt x="1796" y="6527"/>
                  </a:cubicBezTo>
                  <a:cubicBezTo>
                    <a:pt x="1040" y="5708"/>
                    <a:pt x="757" y="4574"/>
                    <a:pt x="1009" y="3408"/>
                  </a:cubicBezTo>
                  <a:cubicBezTo>
                    <a:pt x="1261" y="2085"/>
                    <a:pt x="2332" y="1014"/>
                    <a:pt x="3687" y="731"/>
                  </a:cubicBezTo>
                  <a:cubicBezTo>
                    <a:pt x="3921" y="681"/>
                    <a:pt x="4156" y="657"/>
                    <a:pt x="4390" y="657"/>
                  </a:cubicBezTo>
                  <a:close/>
                  <a:moveTo>
                    <a:pt x="6207" y="9142"/>
                  </a:moveTo>
                  <a:lnTo>
                    <a:pt x="6207" y="9489"/>
                  </a:lnTo>
                  <a:cubicBezTo>
                    <a:pt x="6207" y="9678"/>
                    <a:pt x="6050" y="9835"/>
                    <a:pt x="5829" y="9835"/>
                  </a:cubicBezTo>
                  <a:lnTo>
                    <a:pt x="3057" y="9835"/>
                  </a:lnTo>
                  <a:cubicBezTo>
                    <a:pt x="2836" y="9835"/>
                    <a:pt x="2679" y="9678"/>
                    <a:pt x="2679" y="9489"/>
                  </a:cubicBezTo>
                  <a:lnTo>
                    <a:pt x="2679" y="9142"/>
                  </a:lnTo>
                  <a:close/>
                  <a:moveTo>
                    <a:pt x="5483" y="10529"/>
                  </a:moveTo>
                  <a:lnTo>
                    <a:pt x="5483" y="10907"/>
                  </a:lnTo>
                  <a:cubicBezTo>
                    <a:pt x="5483" y="11096"/>
                    <a:pt x="5325" y="11253"/>
                    <a:pt x="5136" y="11253"/>
                  </a:cubicBezTo>
                  <a:lnTo>
                    <a:pt x="3718" y="11253"/>
                  </a:lnTo>
                  <a:cubicBezTo>
                    <a:pt x="3529" y="11253"/>
                    <a:pt x="3372" y="11096"/>
                    <a:pt x="3372" y="10907"/>
                  </a:cubicBezTo>
                  <a:lnTo>
                    <a:pt x="3372" y="10529"/>
                  </a:lnTo>
                  <a:close/>
                  <a:moveTo>
                    <a:pt x="4318" y="0"/>
                  </a:moveTo>
                  <a:cubicBezTo>
                    <a:pt x="4056" y="0"/>
                    <a:pt x="3792" y="23"/>
                    <a:pt x="3529" y="69"/>
                  </a:cubicBezTo>
                  <a:cubicBezTo>
                    <a:pt x="1954" y="384"/>
                    <a:pt x="631" y="1707"/>
                    <a:pt x="284" y="3314"/>
                  </a:cubicBezTo>
                  <a:cubicBezTo>
                    <a:pt x="1" y="4637"/>
                    <a:pt x="379" y="6023"/>
                    <a:pt x="1261" y="7000"/>
                  </a:cubicBezTo>
                  <a:cubicBezTo>
                    <a:pt x="1702" y="7536"/>
                    <a:pt x="1986" y="8166"/>
                    <a:pt x="1986" y="8796"/>
                  </a:cubicBezTo>
                  <a:lnTo>
                    <a:pt x="1986" y="9489"/>
                  </a:lnTo>
                  <a:cubicBezTo>
                    <a:pt x="1986" y="9961"/>
                    <a:pt x="2269" y="10371"/>
                    <a:pt x="2679" y="10466"/>
                  </a:cubicBezTo>
                  <a:lnTo>
                    <a:pt x="2679" y="10907"/>
                  </a:lnTo>
                  <a:cubicBezTo>
                    <a:pt x="2679" y="11505"/>
                    <a:pt x="3151" y="11978"/>
                    <a:pt x="3750" y="11978"/>
                  </a:cubicBezTo>
                  <a:lnTo>
                    <a:pt x="5168" y="11978"/>
                  </a:lnTo>
                  <a:cubicBezTo>
                    <a:pt x="5766" y="11978"/>
                    <a:pt x="6239" y="11505"/>
                    <a:pt x="6239" y="10907"/>
                  </a:cubicBezTo>
                  <a:lnTo>
                    <a:pt x="6239" y="10466"/>
                  </a:lnTo>
                  <a:cubicBezTo>
                    <a:pt x="6617" y="10308"/>
                    <a:pt x="6963" y="9930"/>
                    <a:pt x="6963" y="9489"/>
                  </a:cubicBezTo>
                  <a:lnTo>
                    <a:pt x="6963" y="8796"/>
                  </a:lnTo>
                  <a:cubicBezTo>
                    <a:pt x="6963" y="8166"/>
                    <a:pt x="7184" y="7536"/>
                    <a:pt x="7656" y="6969"/>
                  </a:cubicBezTo>
                  <a:cubicBezTo>
                    <a:pt x="8318" y="6212"/>
                    <a:pt x="8696" y="5236"/>
                    <a:pt x="8696" y="4228"/>
                  </a:cubicBezTo>
                  <a:cubicBezTo>
                    <a:pt x="8633" y="2967"/>
                    <a:pt x="8097" y="1739"/>
                    <a:pt x="7058" y="951"/>
                  </a:cubicBezTo>
                  <a:cubicBezTo>
                    <a:pt x="6285" y="328"/>
                    <a:pt x="5314" y="0"/>
                    <a:pt x="4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1"/>
            <p:cNvSpPr/>
            <p:nvPr/>
          </p:nvSpPr>
          <p:spPr>
            <a:xfrm>
              <a:off x="-49786250" y="2422325"/>
              <a:ext cx="36250" cy="17350"/>
            </a:xfrm>
            <a:custGeom>
              <a:avLst/>
              <a:gdLst/>
              <a:ahLst/>
              <a:cxnLst/>
              <a:rect l="l" t="t" r="r" b="b"/>
              <a:pathLst>
                <a:path w="1450" h="694" extrusionOk="0">
                  <a:moveTo>
                    <a:pt x="379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8" y="536"/>
                    <a:pt x="1418" y="347"/>
                  </a:cubicBezTo>
                  <a:cubicBezTo>
                    <a:pt x="1450" y="127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1"/>
            <p:cNvSpPr/>
            <p:nvPr/>
          </p:nvSpPr>
          <p:spPr>
            <a:xfrm>
              <a:off x="-49783900" y="2362475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391" y="0"/>
                  </a:moveTo>
                  <a:cubicBezTo>
                    <a:pt x="300" y="0"/>
                    <a:pt x="206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4"/>
                  </a:lnTo>
                  <a:cubicBezTo>
                    <a:pt x="694" y="1182"/>
                    <a:pt x="781" y="1205"/>
                    <a:pt x="871" y="1205"/>
                  </a:cubicBezTo>
                  <a:cubicBezTo>
                    <a:pt x="962" y="1205"/>
                    <a:pt x="1056" y="1182"/>
                    <a:pt x="1135" y="1134"/>
                  </a:cubicBezTo>
                  <a:cubicBezTo>
                    <a:pt x="1261" y="1008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1"/>
            <p:cNvSpPr/>
            <p:nvPr/>
          </p:nvSpPr>
          <p:spPr>
            <a:xfrm>
              <a:off x="-49783900" y="2468800"/>
              <a:ext cx="31550" cy="30150"/>
            </a:xfrm>
            <a:custGeom>
              <a:avLst/>
              <a:gdLst/>
              <a:ahLst/>
              <a:cxnLst/>
              <a:rect l="l" t="t" r="r" b="b"/>
              <a:pathLst>
                <a:path w="1262" h="1206" extrusionOk="0">
                  <a:moveTo>
                    <a:pt x="871" y="0"/>
                  </a:moveTo>
                  <a:cubicBezTo>
                    <a:pt x="781" y="0"/>
                    <a:pt x="694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77"/>
                    <a:pt x="127" y="1135"/>
                  </a:cubicBezTo>
                  <a:cubicBezTo>
                    <a:pt x="174" y="1182"/>
                    <a:pt x="261" y="1205"/>
                    <a:pt x="355" y="1205"/>
                  </a:cubicBezTo>
                  <a:cubicBezTo>
                    <a:pt x="450" y="1205"/>
                    <a:pt x="552" y="1182"/>
                    <a:pt x="631" y="1135"/>
                  </a:cubicBezTo>
                  <a:lnTo>
                    <a:pt x="1135" y="599"/>
                  </a:lnTo>
                  <a:cubicBezTo>
                    <a:pt x="1261" y="504"/>
                    <a:pt x="1261" y="252"/>
                    <a:pt x="1135" y="95"/>
                  </a:cubicBezTo>
                  <a:cubicBezTo>
                    <a:pt x="1056" y="32"/>
                    <a:pt x="962" y="0"/>
                    <a:pt x="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1"/>
            <p:cNvSpPr/>
            <p:nvPr/>
          </p:nvSpPr>
          <p:spPr>
            <a:xfrm>
              <a:off x="-49520825" y="242155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1"/>
            <p:cNvSpPr/>
            <p:nvPr/>
          </p:nvSpPr>
          <p:spPr>
            <a:xfrm>
              <a:off x="-49519250" y="2362475"/>
              <a:ext cx="31525" cy="31325"/>
            </a:xfrm>
            <a:custGeom>
              <a:avLst/>
              <a:gdLst/>
              <a:ahLst/>
              <a:cxnLst/>
              <a:rect l="l" t="t" r="r" b="b"/>
              <a:pathLst>
                <a:path w="1261" h="1253" extrusionOk="0">
                  <a:moveTo>
                    <a:pt x="906" y="0"/>
                  </a:moveTo>
                  <a:cubicBezTo>
                    <a:pt x="812" y="0"/>
                    <a:pt x="709" y="32"/>
                    <a:pt x="631" y="95"/>
                  </a:cubicBezTo>
                  <a:lnTo>
                    <a:pt x="127" y="599"/>
                  </a:lnTo>
                  <a:cubicBezTo>
                    <a:pt x="1" y="725"/>
                    <a:pt x="1" y="945"/>
                    <a:pt x="127" y="1134"/>
                  </a:cubicBezTo>
                  <a:cubicBezTo>
                    <a:pt x="190" y="1213"/>
                    <a:pt x="276" y="1253"/>
                    <a:pt x="367" y="1253"/>
                  </a:cubicBezTo>
                  <a:cubicBezTo>
                    <a:pt x="457" y="1253"/>
                    <a:pt x="552" y="1213"/>
                    <a:pt x="631" y="1134"/>
                  </a:cubicBezTo>
                  <a:lnTo>
                    <a:pt x="1135" y="599"/>
                  </a:lnTo>
                  <a:cubicBezTo>
                    <a:pt x="1261" y="473"/>
                    <a:pt x="1261" y="252"/>
                    <a:pt x="1135" y="95"/>
                  </a:cubicBezTo>
                  <a:cubicBezTo>
                    <a:pt x="1088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1"/>
            <p:cNvSpPr/>
            <p:nvPr/>
          </p:nvSpPr>
          <p:spPr>
            <a:xfrm>
              <a:off x="-49519250" y="2468800"/>
              <a:ext cx="31525" cy="30150"/>
            </a:xfrm>
            <a:custGeom>
              <a:avLst/>
              <a:gdLst/>
              <a:ahLst/>
              <a:cxnLst/>
              <a:rect l="l" t="t" r="r" b="b"/>
              <a:pathLst>
                <a:path w="1261" h="1206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221"/>
                    <a:pt x="1" y="441"/>
                    <a:pt x="127" y="599"/>
                  </a:cubicBezTo>
                  <a:lnTo>
                    <a:pt x="631" y="1135"/>
                  </a:lnTo>
                  <a:cubicBezTo>
                    <a:pt x="694" y="1182"/>
                    <a:pt x="780" y="1205"/>
                    <a:pt x="871" y="1205"/>
                  </a:cubicBezTo>
                  <a:cubicBezTo>
                    <a:pt x="962" y="1205"/>
                    <a:pt x="1056" y="1182"/>
                    <a:pt x="1135" y="1135"/>
                  </a:cubicBezTo>
                  <a:cubicBezTo>
                    <a:pt x="1261" y="1009"/>
                    <a:pt x="1261" y="756"/>
                    <a:pt x="1135" y="599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>
          <a:extLst>
            <a:ext uri="{FF2B5EF4-FFF2-40B4-BE49-F238E27FC236}">
              <a16:creationId xmlns:a16="http://schemas.microsoft.com/office/drawing/2014/main" id="{62FDB37E-11BF-E2AD-0B63-7853B83BB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>
            <a:extLst>
              <a:ext uri="{FF2B5EF4-FFF2-40B4-BE49-F238E27FC236}">
                <a16:creationId xmlns:a16="http://schemas.microsoft.com/office/drawing/2014/main" id="{F85A6180-D645-85B6-5D15-62B02AD4E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Recommendations</a:t>
            </a:r>
            <a:endParaRPr lang="en-US" dirty="0"/>
          </a:p>
        </p:txBody>
      </p:sp>
      <p:sp>
        <p:nvSpPr>
          <p:cNvPr id="667" name="Google Shape;667;p28">
            <a:extLst>
              <a:ext uri="{FF2B5EF4-FFF2-40B4-BE49-F238E27FC236}">
                <a16:creationId xmlns:a16="http://schemas.microsoft.com/office/drawing/2014/main" id="{12D70C0C-2894-6791-00E9-326F8BA04D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184362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/>
              <a:t>How to Achieve the DevOps Ideal</a:t>
            </a:r>
            <a:endParaRPr lang="en-US" sz="1600" dirty="0"/>
          </a:p>
          <a:p>
            <a:pPr lvl="1">
              <a:buFont typeface="+mj-lt"/>
              <a:buAutoNum type="arabicPeriod"/>
            </a:pPr>
            <a:r>
              <a:rPr lang="en-US" sz="1400" dirty="0"/>
              <a:t>Implement CI/CD pipelines for automation.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Introduce shift-left testing practices to identify issues earlier.</a:t>
            </a:r>
          </a:p>
          <a:p>
            <a:pPr lvl="1">
              <a:buFont typeface="+mj-lt"/>
              <a:buAutoNum type="arabicPeriod"/>
            </a:pPr>
            <a:r>
              <a:rPr lang="en-US" sz="1400" dirty="0"/>
              <a:t>Foster a culture of collaboration across development and operations teams.</a:t>
            </a:r>
          </a:p>
          <a:p>
            <a:r>
              <a:rPr lang="en-US" sz="1600" b="1" dirty="0"/>
              <a:t>Supporting Data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Organizations adopting DevOps report a 200x increase in deployment frequency and a 24x faster recovery time (Kim et al., 2021).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High-performing teams use data-driven insights to continually refine their processes (</a:t>
            </a:r>
            <a:r>
              <a:rPr lang="en-US" sz="1400" dirty="0" err="1"/>
              <a:t>Forsgren</a:t>
            </a:r>
            <a:r>
              <a:rPr lang="en-US" sz="1400" dirty="0"/>
              <a:t> et al., 2018).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9732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65">
          <a:extLst>
            <a:ext uri="{FF2B5EF4-FFF2-40B4-BE49-F238E27FC236}">
              <a16:creationId xmlns:a16="http://schemas.microsoft.com/office/drawing/2014/main" id="{B98764E9-7732-6F07-0BA0-51BD71CF5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>
            <a:extLst>
              <a:ext uri="{FF2B5EF4-FFF2-40B4-BE49-F238E27FC236}">
                <a16:creationId xmlns:a16="http://schemas.microsoft.com/office/drawing/2014/main" id="{FDE9BF53-B0AF-BE98-3048-055B836FF2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667" name="Google Shape;667;p28">
            <a:extLst>
              <a:ext uri="{FF2B5EF4-FFF2-40B4-BE49-F238E27FC236}">
                <a16:creationId xmlns:a16="http://schemas.microsoft.com/office/drawing/2014/main" id="{D2DF9580-D777-3EDA-6B4A-81922E92E0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184362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/>
              <a:t>Summary of Findings</a:t>
            </a:r>
            <a:endParaRPr lang="en-US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The technology value stream bridges the gap between IT capabilities and business goals.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Reducing lead time is critical to meeting customer expectations</a:t>
            </a:r>
          </a:p>
          <a:p>
            <a:pPr marL="152400" indent="0">
              <a:buNone/>
            </a:pPr>
            <a:endParaRPr lang="en-US" sz="1400" dirty="0"/>
          </a:p>
          <a:p>
            <a:pPr marL="152400" indent="0">
              <a:buNone/>
            </a:pPr>
            <a:r>
              <a:rPr lang="en-US" sz="1600" dirty="0"/>
              <a:t>Achieving the DevOps ideal requires continuous learning and refinement of processes.</a:t>
            </a:r>
          </a:p>
          <a:p>
            <a:pPr marL="15240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0632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6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Works Cited</a:t>
            </a:r>
            <a:endParaRPr dirty="0"/>
          </a:p>
        </p:txBody>
      </p:sp>
      <p:sp>
        <p:nvSpPr>
          <p:cNvPr id="1626" name="Google Shape;1626;p65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 err="1"/>
              <a:t>Forsgren</a:t>
            </a:r>
            <a:r>
              <a:rPr lang="en-US" sz="1400" dirty="0"/>
              <a:t>, N., Humble, J., &amp; Kim, G. (2018). </a:t>
            </a:r>
            <a:r>
              <a:rPr lang="en-US" sz="1400" i="1" dirty="0"/>
              <a:t>Accelerate: The science of lean software and DevOps: Building and scaling high performing technology organizations.</a:t>
            </a:r>
            <a:r>
              <a:rPr lang="en-US" sz="1400" dirty="0"/>
              <a:t> IT Revolution Press.</a:t>
            </a:r>
          </a:p>
          <a:p>
            <a:r>
              <a:rPr lang="en-US" sz="1400" dirty="0"/>
              <a:t>Humble, J., &amp; Farley, D. (2010). </a:t>
            </a:r>
            <a:r>
              <a:rPr lang="en-US" sz="1400" i="1" dirty="0"/>
              <a:t>Continuous delivery: Reliable software releases through build, test, and deployment automation.</a:t>
            </a:r>
            <a:r>
              <a:rPr lang="en-US" sz="1400" dirty="0"/>
              <a:t> Pearson Education.</a:t>
            </a:r>
          </a:p>
          <a:p>
            <a:r>
              <a:rPr lang="en-US" sz="1400" dirty="0"/>
              <a:t>Kim, G., </a:t>
            </a:r>
            <a:r>
              <a:rPr lang="en-US" sz="1400" dirty="0" err="1"/>
              <a:t>Debois</a:t>
            </a:r>
            <a:r>
              <a:rPr lang="en-US" sz="1400" dirty="0"/>
              <a:t>, P., Willis, J., &amp; Humble, J. (2021). </a:t>
            </a:r>
            <a:r>
              <a:rPr lang="en-US" sz="1400" i="1" dirty="0"/>
              <a:t>The DevOps handbook: How to create world-class agility, reliability, &amp; security in technology organizations</a:t>
            </a:r>
            <a:r>
              <a:rPr lang="en-US" sz="1400" dirty="0"/>
              <a:t> (2nd ed.). IT Revolution Press.</a:t>
            </a:r>
          </a:p>
          <a:p>
            <a:pPr marL="0" indent="0">
              <a:buNone/>
            </a:pP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6A4527-B85E-9434-7B59-9D0F3E99DCAB}"/>
              </a:ext>
            </a:extLst>
          </p:cNvPr>
          <p:cNvSpPr txBox="1"/>
          <p:nvPr/>
        </p:nvSpPr>
        <p:spPr>
          <a:xfrm>
            <a:off x="4484536" y="403926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577</Words>
  <Application>Microsoft Macintosh PowerPoint</Application>
  <PresentationFormat>On-screen Show (16:9)</PresentationFormat>
  <Paragraphs>70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Roboto</vt:lpstr>
      <vt:lpstr>Arial</vt:lpstr>
      <vt:lpstr>Roboto Condensed Light</vt:lpstr>
      <vt:lpstr>Livvic</vt:lpstr>
      <vt:lpstr>Oswald</vt:lpstr>
      <vt:lpstr>Software Development Bussines Plan by Slidesgo</vt:lpstr>
      <vt:lpstr>The Technology Value Stream</vt:lpstr>
      <vt:lpstr>Introduction </vt:lpstr>
      <vt:lpstr>Defining Lead Time vs. Processing Time </vt:lpstr>
      <vt:lpstr>Traditional Processes: Deployment Lead Times Requiring Months</vt:lpstr>
      <vt:lpstr>DevOps: Deployment Lead Times in Minutes</vt:lpstr>
      <vt:lpstr>Comparing Scenarios: Traditional vs DevOps</vt:lpstr>
      <vt:lpstr>Recommendations</vt:lpstr>
      <vt:lpstr>Conclusion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Lane Oden</cp:lastModifiedBy>
  <cp:revision>1</cp:revision>
  <dcterms:modified xsi:type="dcterms:W3CDTF">2025-01-12T21:52:08Z</dcterms:modified>
</cp:coreProperties>
</file>