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35" r:id="rId2"/>
    <p:sldId id="383" r:id="rId3"/>
    <p:sldId id="369" r:id="rId4"/>
    <p:sldId id="379" r:id="rId5"/>
    <p:sldId id="381" r:id="rId6"/>
    <p:sldId id="395" r:id="rId7"/>
    <p:sldId id="396" r:id="rId8"/>
    <p:sldId id="397" r:id="rId9"/>
    <p:sldId id="382" r:id="rId10"/>
    <p:sldId id="398" r:id="rId11"/>
    <p:sldId id="385" r:id="rId12"/>
    <p:sldId id="386" r:id="rId13"/>
    <p:sldId id="387" r:id="rId14"/>
    <p:sldId id="3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703"/>
  </p:normalViewPr>
  <p:slideViewPr>
    <p:cSldViewPr>
      <p:cViewPr>
        <p:scale>
          <a:sx n="143" d="100"/>
          <a:sy n="143" d="100"/>
        </p:scale>
        <p:origin x="-14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Consumption </a:t>
            </a:r>
            <a:r>
              <a:rPr lang="en-US" sz="1800" b="0" i="1" dirty="0"/>
              <a:t>(example)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5D275E81-D462-4BEA-0ED1-95673D5E35DD}"/>
              </a:ext>
            </a:extLst>
          </p:cNvPr>
          <p:cNvSpPr/>
          <p:nvPr/>
        </p:nvSpPr>
        <p:spPr>
          <a:xfrm>
            <a:off x="5806440" y="2754630"/>
            <a:ext cx="1097280" cy="868680"/>
          </a:xfrm>
          <a:prstGeom prst="can">
            <a:avLst/>
          </a:prstGeom>
          <a:solidFill>
            <a:srgbClr val="F2652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Relational</a:t>
            </a:r>
          </a:p>
          <a:p>
            <a:pPr algn="ctr"/>
            <a:r>
              <a:rPr lang="en-US" sz="1100" dirty="0"/>
              <a:t>Data</a:t>
            </a:r>
          </a:p>
          <a:p>
            <a:pPr algn="ctr"/>
            <a:r>
              <a:rPr lang="en-US" sz="900" i="1" dirty="0"/>
              <a:t>(MySQL)</a:t>
            </a:r>
            <a:endParaRPr lang="en-US" sz="1100" i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63B7A8-7D8B-42D9-E340-DC9292F72CE7}"/>
              </a:ext>
            </a:extLst>
          </p:cNvPr>
          <p:cNvSpPr/>
          <p:nvPr/>
        </p:nvSpPr>
        <p:spPr>
          <a:xfrm>
            <a:off x="5029200" y="2800350"/>
            <a:ext cx="731520" cy="777240"/>
          </a:xfrm>
          <a:prstGeom prst="rightArrow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BE19F-63C1-FE3C-5482-A08A677A50E9}"/>
              </a:ext>
            </a:extLst>
          </p:cNvPr>
          <p:cNvSpPr/>
          <p:nvPr/>
        </p:nvSpPr>
        <p:spPr>
          <a:xfrm>
            <a:off x="5029200" y="2983230"/>
            <a:ext cx="6858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0208CD-681A-8639-77E4-2F12921CF00A}"/>
              </a:ext>
            </a:extLst>
          </p:cNvPr>
          <p:cNvSpPr/>
          <p:nvPr/>
        </p:nvSpPr>
        <p:spPr>
          <a:xfrm>
            <a:off x="525780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1AB6E-EA93-BD47-0096-19420C8AC294}"/>
              </a:ext>
            </a:extLst>
          </p:cNvPr>
          <p:cNvSpPr/>
          <p:nvPr/>
        </p:nvSpPr>
        <p:spPr>
          <a:xfrm>
            <a:off x="621792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4E041E8-11DD-0C1A-53B4-89C85089D08C}"/>
              </a:ext>
            </a:extLst>
          </p:cNvPr>
          <p:cNvSpPr/>
          <p:nvPr/>
        </p:nvSpPr>
        <p:spPr>
          <a:xfrm>
            <a:off x="5715000" y="1657350"/>
            <a:ext cx="3108960" cy="3063240"/>
          </a:xfrm>
          <a:custGeom>
            <a:avLst/>
            <a:gdLst>
              <a:gd name="connsiteX0" fmla="*/ 0 w 3108960"/>
              <a:gd name="connsiteY0" fmla="*/ 510550 h 3063240"/>
              <a:gd name="connsiteX1" fmla="*/ 510550 w 3108960"/>
              <a:gd name="connsiteY1" fmla="*/ 0 h 3063240"/>
              <a:gd name="connsiteX2" fmla="*/ 2598410 w 3108960"/>
              <a:gd name="connsiteY2" fmla="*/ 0 h 3063240"/>
              <a:gd name="connsiteX3" fmla="*/ 3108960 w 3108960"/>
              <a:gd name="connsiteY3" fmla="*/ 510550 h 3063240"/>
              <a:gd name="connsiteX4" fmla="*/ 3108960 w 3108960"/>
              <a:gd name="connsiteY4" fmla="*/ 2552690 h 3063240"/>
              <a:gd name="connsiteX5" fmla="*/ 2598410 w 3108960"/>
              <a:gd name="connsiteY5" fmla="*/ 3063240 h 3063240"/>
              <a:gd name="connsiteX6" fmla="*/ 510550 w 3108960"/>
              <a:gd name="connsiteY6" fmla="*/ 3063240 h 3063240"/>
              <a:gd name="connsiteX7" fmla="*/ 0 w 3108960"/>
              <a:gd name="connsiteY7" fmla="*/ 2552690 h 3063240"/>
              <a:gd name="connsiteX8" fmla="*/ 0 w 3108960"/>
              <a:gd name="connsiteY8" fmla="*/ 51055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8960" h="3063240" extrusionOk="0">
                <a:moveTo>
                  <a:pt x="0" y="510550"/>
                </a:moveTo>
                <a:cubicBezTo>
                  <a:pt x="18795" y="200918"/>
                  <a:pt x="246156" y="27548"/>
                  <a:pt x="510550" y="0"/>
                </a:cubicBezTo>
                <a:cubicBezTo>
                  <a:pt x="1150636" y="149851"/>
                  <a:pt x="1893117" y="33038"/>
                  <a:pt x="2598410" y="0"/>
                </a:cubicBezTo>
                <a:cubicBezTo>
                  <a:pt x="2879121" y="-13723"/>
                  <a:pt x="3066138" y="247868"/>
                  <a:pt x="3108960" y="510550"/>
                </a:cubicBezTo>
                <a:cubicBezTo>
                  <a:pt x="3131198" y="1461766"/>
                  <a:pt x="3252722" y="1946627"/>
                  <a:pt x="3108960" y="2552690"/>
                </a:cubicBezTo>
                <a:cubicBezTo>
                  <a:pt x="3073292" y="2820046"/>
                  <a:pt x="2862325" y="3095864"/>
                  <a:pt x="2598410" y="3063240"/>
                </a:cubicBezTo>
                <a:cubicBezTo>
                  <a:pt x="1873777" y="2958841"/>
                  <a:pt x="1545921" y="3074742"/>
                  <a:pt x="510550" y="3063240"/>
                </a:cubicBezTo>
                <a:cubicBezTo>
                  <a:pt x="213793" y="3058708"/>
                  <a:pt x="11435" y="2847864"/>
                  <a:pt x="0" y="2552690"/>
                </a:cubicBezTo>
                <a:cubicBezTo>
                  <a:pt x="-141869" y="1605228"/>
                  <a:pt x="-147724" y="788113"/>
                  <a:pt x="0" y="51055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40" grpId="0" animBg="1"/>
      <p:bldP spid="4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Ensuring </a:t>
            </a:r>
            <a:r>
              <a:rPr lang="en-US" b="1" dirty="0">
                <a:solidFill>
                  <a:srgbClr val="0070C0"/>
                </a:solidFill>
              </a:rPr>
              <a:t>data integrity is focus</a:t>
            </a:r>
            <a:r>
              <a:rPr lang="en-US" dirty="0">
                <a:solidFill>
                  <a:srgbClr val="595959"/>
                </a:solidFill>
              </a:rPr>
              <a:t> (given no PII) 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best practices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include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least privilege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secured credentials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; extensible to finer-grained security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Data integrity further supported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completeness controls and logging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Scalability is inherently supported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architecture, relational data, and “cloud-compatible” tooling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Automated pipeline </a:t>
            </a:r>
            <a:r>
              <a:rPr lang="en-US" b="1" i="1" dirty="0">
                <a:solidFill>
                  <a:srgbClr val="0070C0"/>
                </a:solidFill>
              </a:rPr>
              <a:t>framework</a:t>
            </a:r>
            <a:r>
              <a:rPr lang="en-US" dirty="0"/>
              <a:t> for BIS (and other) data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extensible</a:t>
            </a:r>
            <a:r>
              <a:rPr lang="en-US" dirty="0">
                <a:sym typeface="Wingdings" pitchFamily="2" charset="2"/>
              </a:rPr>
              <a:t> by </a:t>
            </a:r>
            <a:r>
              <a:rPr lang="en-US" dirty="0"/>
              <a:t>design and implementation</a:t>
            </a:r>
          </a:p>
          <a:p>
            <a:endParaRPr lang="en-US" dirty="0"/>
          </a:p>
          <a:p>
            <a:r>
              <a:rPr lang="en-US" dirty="0"/>
              <a:t>Limitations include </a:t>
            </a:r>
            <a:r>
              <a:rPr lang="en-US" i="1" dirty="0"/>
              <a:t>baseline</a:t>
            </a:r>
            <a:r>
              <a:rPr lang="en-US" dirty="0"/>
              <a:t> scope and potentially environmental (e.g., “local” execution)</a:t>
            </a:r>
          </a:p>
          <a:p>
            <a:endParaRPr lang="en-US" dirty="0"/>
          </a:p>
          <a:p>
            <a:r>
              <a:rPr lang="en-US" dirty="0"/>
              <a:t>Net: </a:t>
            </a:r>
            <a:r>
              <a:rPr lang="en-US" b="1" dirty="0">
                <a:solidFill>
                  <a:srgbClr val="0070C0"/>
                </a:solidFill>
              </a:rPr>
              <a:t>BIS Pipeline provides a framework to enable and extend global financial analytics</a:t>
            </a:r>
            <a:r>
              <a:rPr lang="en-US" dirty="0"/>
              <a:t>; possibilities range from descriptive analytics to advanced predictive models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71C7CEC-9E8A-FEE7-2371-C047B83A75EC}"/>
              </a:ext>
            </a:extLst>
          </p:cNvPr>
          <p:cNvGrpSpPr/>
          <p:nvPr/>
        </p:nvGrpSpPr>
        <p:grpSpPr>
          <a:xfrm>
            <a:off x="640080" y="2526030"/>
            <a:ext cx="6080760" cy="1325880"/>
            <a:chOff x="640080" y="2526030"/>
            <a:chExt cx="6080760" cy="132588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B9D03-32A4-23CA-D5D6-767A30126400}"/>
              </a:ext>
            </a:extLst>
          </p:cNvPr>
          <p:cNvSpPr/>
          <p:nvPr/>
        </p:nvSpPr>
        <p:spPr>
          <a:xfrm>
            <a:off x="1737360" y="4034790"/>
            <a:ext cx="37490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Scalability and Extensibility</a:t>
            </a:r>
          </a:p>
          <a:p>
            <a:pPr algn="ctr"/>
            <a:r>
              <a:rPr lang="en-US" sz="1100" dirty="0">
                <a:solidFill>
                  <a:srgbClr val="F26522"/>
                </a:solidFill>
              </a:rPr>
              <a:t>leveraging relational data and “cloud-compatible” tooling</a:t>
            </a:r>
          </a:p>
        </p:txBody>
      </p: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Sourcing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5E725D-297B-4257-DB95-DC22D4597F7A}"/>
              </a:ext>
            </a:extLst>
          </p:cNvPr>
          <p:cNvSpPr/>
          <p:nvPr/>
        </p:nvSpPr>
        <p:spPr>
          <a:xfrm>
            <a:off x="365760" y="2068830"/>
            <a:ext cx="3063240" cy="2286000"/>
          </a:xfrm>
          <a:custGeom>
            <a:avLst/>
            <a:gdLst>
              <a:gd name="connsiteX0" fmla="*/ 0 w 3063240"/>
              <a:gd name="connsiteY0" fmla="*/ 381008 h 2286000"/>
              <a:gd name="connsiteX1" fmla="*/ 381008 w 3063240"/>
              <a:gd name="connsiteY1" fmla="*/ 0 h 2286000"/>
              <a:gd name="connsiteX2" fmla="*/ 2682232 w 3063240"/>
              <a:gd name="connsiteY2" fmla="*/ 0 h 2286000"/>
              <a:gd name="connsiteX3" fmla="*/ 3063240 w 3063240"/>
              <a:gd name="connsiteY3" fmla="*/ 381008 h 2286000"/>
              <a:gd name="connsiteX4" fmla="*/ 3063240 w 3063240"/>
              <a:gd name="connsiteY4" fmla="*/ 1904992 h 2286000"/>
              <a:gd name="connsiteX5" fmla="*/ 2682232 w 3063240"/>
              <a:gd name="connsiteY5" fmla="*/ 2286000 h 2286000"/>
              <a:gd name="connsiteX6" fmla="*/ 381008 w 3063240"/>
              <a:gd name="connsiteY6" fmla="*/ 2286000 h 2286000"/>
              <a:gd name="connsiteX7" fmla="*/ 0 w 3063240"/>
              <a:gd name="connsiteY7" fmla="*/ 1904992 h 2286000"/>
              <a:gd name="connsiteX8" fmla="*/ 0 w 3063240"/>
              <a:gd name="connsiteY8" fmla="*/ 38100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2286000" extrusionOk="0">
                <a:moveTo>
                  <a:pt x="0" y="381008"/>
                </a:moveTo>
                <a:cubicBezTo>
                  <a:pt x="-21332" y="157425"/>
                  <a:pt x="162727" y="2949"/>
                  <a:pt x="381008" y="0"/>
                </a:cubicBezTo>
                <a:cubicBezTo>
                  <a:pt x="823369" y="132882"/>
                  <a:pt x="1849347" y="-84951"/>
                  <a:pt x="2682232" y="0"/>
                </a:cubicBezTo>
                <a:cubicBezTo>
                  <a:pt x="2884321" y="8141"/>
                  <a:pt x="3061477" y="180326"/>
                  <a:pt x="3063240" y="381008"/>
                </a:cubicBezTo>
                <a:cubicBezTo>
                  <a:pt x="2934636" y="621124"/>
                  <a:pt x="3105516" y="1600746"/>
                  <a:pt x="3063240" y="1904992"/>
                </a:cubicBezTo>
                <a:cubicBezTo>
                  <a:pt x="3101816" y="2119993"/>
                  <a:pt x="2908161" y="2254093"/>
                  <a:pt x="2682232" y="2286000"/>
                </a:cubicBezTo>
                <a:cubicBezTo>
                  <a:pt x="2236917" y="2373639"/>
                  <a:pt x="1282648" y="2213321"/>
                  <a:pt x="381008" y="2286000"/>
                </a:cubicBezTo>
                <a:cubicBezTo>
                  <a:pt x="166233" y="2244515"/>
                  <a:pt x="-12607" y="2132937"/>
                  <a:pt x="0" y="1904992"/>
                </a:cubicBezTo>
                <a:cubicBezTo>
                  <a:pt x="-90202" y="1387091"/>
                  <a:pt x="-95446" y="1127695"/>
                  <a:pt x="0" y="381008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Extraction and load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ECAC57-20AB-EC03-CAE9-245EBE412083}"/>
              </a:ext>
            </a:extLst>
          </p:cNvPr>
          <p:cNvSpPr/>
          <p:nvPr/>
        </p:nvSpPr>
        <p:spPr>
          <a:xfrm>
            <a:off x="3154680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690" y="157117"/>
                  <a:pt x="137446" y="-6899"/>
                  <a:pt x="344310" y="0"/>
                </a:cubicBezTo>
                <a:cubicBezTo>
                  <a:pt x="864469" y="12449"/>
                  <a:pt x="1398286" y="22085"/>
                  <a:pt x="1721508" y="0"/>
                </a:cubicBezTo>
                <a:cubicBezTo>
                  <a:pt x="1887874" y="7952"/>
                  <a:pt x="2061829" y="158870"/>
                  <a:pt x="2065818" y="344310"/>
                </a:cubicBezTo>
                <a:cubicBezTo>
                  <a:pt x="2007581" y="1005280"/>
                  <a:pt x="1923224" y="1202175"/>
                  <a:pt x="2065818" y="1941690"/>
                </a:cubicBezTo>
                <a:cubicBezTo>
                  <a:pt x="2083287" y="2115243"/>
                  <a:pt x="1916046" y="2286289"/>
                  <a:pt x="1721508" y="2286000"/>
                </a:cubicBezTo>
                <a:cubicBezTo>
                  <a:pt x="1511367" y="2351749"/>
                  <a:pt x="857591" y="2295942"/>
                  <a:pt x="344310" y="2286000"/>
                </a:cubicBezTo>
                <a:cubicBezTo>
                  <a:pt x="183120" y="2290201"/>
                  <a:pt x="-14006" y="2125455"/>
                  <a:pt x="0" y="1941690"/>
                </a:cubicBezTo>
                <a:cubicBezTo>
                  <a:pt x="88601" y="1661007"/>
                  <a:pt x="-9262" y="1107712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Transformation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D0644E-4CA7-393E-CB11-308076E5422B}"/>
              </a:ext>
            </a:extLst>
          </p:cNvPr>
          <p:cNvSpPr/>
          <p:nvPr/>
        </p:nvSpPr>
        <p:spPr>
          <a:xfrm>
            <a:off x="4929342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7856" y="121227"/>
                  <a:pt x="161522" y="-3286"/>
                  <a:pt x="344310" y="0"/>
                </a:cubicBezTo>
                <a:cubicBezTo>
                  <a:pt x="715531" y="95821"/>
                  <a:pt x="1579408" y="-83936"/>
                  <a:pt x="1721508" y="0"/>
                </a:cubicBezTo>
                <a:cubicBezTo>
                  <a:pt x="1893068" y="-16138"/>
                  <a:pt x="2085128" y="146976"/>
                  <a:pt x="2065818" y="344310"/>
                </a:cubicBezTo>
                <a:cubicBezTo>
                  <a:pt x="2042945" y="1137226"/>
                  <a:pt x="2067946" y="1456950"/>
                  <a:pt x="2065818" y="1941690"/>
                </a:cubicBezTo>
                <a:cubicBezTo>
                  <a:pt x="2076967" y="2141164"/>
                  <a:pt x="1889431" y="2258117"/>
                  <a:pt x="1721508" y="2286000"/>
                </a:cubicBezTo>
                <a:cubicBezTo>
                  <a:pt x="1084442" y="2209892"/>
                  <a:pt x="1032644" y="2376761"/>
                  <a:pt x="344310" y="2286000"/>
                </a:cubicBezTo>
                <a:cubicBezTo>
                  <a:pt x="154242" y="2259603"/>
                  <a:pt x="-7778" y="2134509"/>
                  <a:pt x="0" y="1941690"/>
                </a:cubicBezTo>
                <a:cubicBezTo>
                  <a:pt x="-141081" y="1619178"/>
                  <a:pt x="74426" y="758333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749</Words>
  <Application>Microsoft Macintosh PowerPoint</Application>
  <PresentationFormat>On-screen Show (16:9)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Architecture Sourcing data</vt:lpstr>
      <vt:lpstr>Architecture Extraction and load</vt:lpstr>
      <vt:lpstr>Architecture Transformation</vt:lpstr>
      <vt:lpstr>BIS Database Design Entity Relationship Diagram (ERD)</vt:lpstr>
      <vt:lpstr>Architecture Consumption (example)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80</cp:revision>
  <dcterms:modified xsi:type="dcterms:W3CDTF">2023-02-25T21:50:38Z</dcterms:modified>
</cp:coreProperties>
</file>