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335" r:id="rId2"/>
    <p:sldId id="383" r:id="rId3"/>
    <p:sldId id="369" r:id="rId4"/>
    <p:sldId id="379" r:id="rId5"/>
    <p:sldId id="381" r:id="rId6"/>
    <p:sldId id="388" r:id="rId7"/>
    <p:sldId id="389" r:id="rId8"/>
    <p:sldId id="392" r:id="rId9"/>
    <p:sldId id="390" r:id="rId10"/>
    <p:sldId id="391" r:id="rId11"/>
    <p:sldId id="382" r:id="rId12"/>
    <p:sldId id="385" r:id="rId13"/>
    <p:sldId id="386" r:id="rId14"/>
    <p:sldId id="387" r:id="rId15"/>
    <p:sldId id="3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70C0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ED8C-F374-6742-8DDD-AA57F4CE6EB2}" v="5" dt="2022-08-12T15:12:4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/>
    <p:restoredTop sz="94703"/>
  </p:normalViewPr>
  <p:slideViewPr>
    <p:cSldViewPr>
      <p:cViewPr varScale="1">
        <p:scale>
          <a:sx n="165" d="100"/>
          <a:sy n="165" d="100"/>
        </p:scale>
        <p:origin x="4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2F52ED8C-F374-6742-8DDD-AA57F4CE6EB2}"/>
    <pc:docChg chg="undo custSel addSld modSld sldOrd">
      <pc:chgData name="Dave Friesen" userId="09798873d1b5be9e" providerId="LiveId" clId="{2F52ED8C-F374-6742-8DDD-AA57F4CE6EB2}" dt="2022-08-12T15:18:13.367" v="525" actId="3064"/>
      <pc:docMkLst>
        <pc:docMk/>
      </pc:docMkLst>
      <pc:sldChg chg="new ord">
        <pc:chgData name="Dave Friesen" userId="09798873d1b5be9e" providerId="LiveId" clId="{2F52ED8C-F374-6742-8DDD-AA57F4CE6EB2}" dt="2022-08-12T14:57:47.849" v="1" actId="20578"/>
        <pc:sldMkLst>
          <pc:docMk/>
          <pc:sldMk cId="4290277757" sldId="327"/>
        </pc:sldMkLst>
      </pc:sldChg>
      <pc:sldChg chg="addSp delSp modSp new mod modClrScheme chgLayout">
        <pc:chgData name="Dave Friesen" userId="09798873d1b5be9e" providerId="LiveId" clId="{2F52ED8C-F374-6742-8DDD-AA57F4CE6EB2}" dt="2022-08-12T15:18:13.367" v="525" actId="3064"/>
        <pc:sldMkLst>
          <pc:docMk/>
          <pc:sldMk cId="4138483017" sldId="328"/>
        </pc:sldMkLst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2" creationId="{BA4E630A-27AE-194B-8899-0E9B8D8A06BA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3" creationId="{F1024157-07D3-0647-99FA-7EEDBD226EE4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4" creationId="{AF937762-9DF3-D04F-AC71-7C51D32ABB5B}"/>
          </ac:spMkLst>
        </pc:spChg>
        <pc:spChg chg="add mod">
          <ac:chgData name="Dave Friesen" userId="09798873d1b5be9e" providerId="LiveId" clId="{2F52ED8C-F374-6742-8DDD-AA57F4CE6EB2}" dt="2022-08-12T15:18:13.367" v="525" actId="3064"/>
          <ac:spMkLst>
            <pc:docMk/>
            <pc:sldMk cId="4138483017" sldId="328"/>
            <ac:spMk id="6" creationId="{71DD8D78-842E-CA45-8191-BCBC6AC9347D}"/>
          </ac:spMkLst>
        </pc:spChg>
        <pc:picChg chg="add mod">
          <ac:chgData name="Dave Friesen" userId="09798873d1b5be9e" providerId="LiveId" clId="{2F52ED8C-F374-6742-8DDD-AA57F4CE6EB2}" dt="2022-08-12T15:08:10.287" v="43" actId="14100"/>
          <ac:picMkLst>
            <pc:docMk/>
            <pc:sldMk cId="4138483017" sldId="328"/>
            <ac:picMk id="5" creationId="{A5DEBE58-37F7-C747-AD5F-B3564BEB51E1}"/>
          </ac:picMkLst>
        </pc:picChg>
      </pc:sldChg>
      <pc:sldChg chg="new">
        <pc:chgData name="Dave Friesen" userId="09798873d1b5be9e" providerId="LiveId" clId="{2F52ED8C-F374-6742-8DDD-AA57F4CE6EB2}" dt="2022-08-12T14:57:48.600" v="3" actId="680"/>
        <pc:sldMkLst>
          <pc:docMk/>
          <pc:sldMk cId="3328477388" sldId="329"/>
        </pc:sldMkLst>
      </pc:sldChg>
      <pc:sldChg chg="new">
        <pc:chgData name="Dave Friesen" userId="09798873d1b5be9e" providerId="LiveId" clId="{2F52ED8C-F374-6742-8DDD-AA57F4CE6EB2}" dt="2022-08-12T14:57:48.630" v="4" actId="680"/>
        <pc:sldMkLst>
          <pc:docMk/>
          <pc:sldMk cId="649073015" sldId="330"/>
        </pc:sldMkLst>
      </pc:sldChg>
      <pc:sldChg chg="new">
        <pc:chgData name="Dave Friesen" userId="09798873d1b5be9e" providerId="LiveId" clId="{2F52ED8C-F374-6742-8DDD-AA57F4CE6EB2}" dt="2022-08-12T14:57:48.662" v="5" actId="680"/>
        <pc:sldMkLst>
          <pc:docMk/>
          <pc:sldMk cId="1912616366" sldId="331"/>
        </pc:sldMkLst>
      </pc:sldChg>
      <pc:sldChg chg="new">
        <pc:chgData name="Dave Friesen" userId="09798873d1b5be9e" providerId="LiveId" clId="{2F52ED8C-F374-6742-8DDD-AA57F4CE6EB2}" dt="2022-08-12T14:57:48.694" v="6" actId="680"/>
        <pc:sldMkLst>
          <pc:docMk/>
          <pc:sldMk cId="3631041338" sldId="332"/>
        </pc:sldMkLst>
      </pc:sldChg>
      <pc:sldChg chg="new">
        <pc:chgData name="Dave Friesen" userId="09798873d1b5be9e" providerId="LiveId" clId="{2F52ED8C-F374-6742-8DDD-AA57F4CE6EB2}" dt="2022-08-12T14:57:48.726" v="7" actId="680"/>
        <pc:sldMkLst>
          <pc:docMk/>
          <pc:sldMk cId="3824967447" sldId="333"/>
        </pc:sldMkLst>
      </pc:sldChg>
      <pc:sldChg chg="new">
        <pc:chgData name="Dave Friesen" userId="09798873d1b5be9e" providerId="LiveId" clId="{2F52ED8C-F374-6742-8DDD-AA57F4CE6EB2}" dt="2022-08-12T14:57:48.757" v="8" actId="680"/>
        <pc:sldMkLst>
          <pc:docMk/>
          <pc:sldMk cId="841330110" sldId="334"/>
        </pc:sldMkLst>
      </pc:sldChg>
      <pc:sldChg chg="addSp delSp modSp add mod">
        <pc:chgData name="Dave Friesen" userId="09798873d1b5be9e" providerId="LiveId" clId="{2F52ED8C-F374-6742-8DDD-AA57F4CE6EB2}" dt="2022-08-12T15:14:24.201" v="313" actId="20577"/>
        <pc:sldMkLst>
          <pc:docMk/>
          <pc:sldMk cId="2398671434" sldId="335"/>
        </pc:sldMkLst>
        <pc:spChg chg="mod">
          <ac:chgData name="Dave Friesen" userId="09798873d1b5be9e" providerId="LiveId" clId="{2F52ED8C-F374-6742-8DDD-AA57F4CE6EB2}" dt="2022-08-12T15:14:03.658" v="279" actId="20577"/>
          <ac:spMkLst>
            <pc:docMk/>
            <pc:sldMk cId="2398671434" sldId="335"/>
            <ac:spMk id="2" creationId="{F542047A-BDD9-E04C-A627-1D8A595B2000}"/>
          </ac:spMkLst>
        </pc:spChg>
        <pc:spChg chg="mod">
          <ac:chgData name="Dave Friesen" userId="09798873d1b5be9e" providerId="LiveId" clId="{2F52ED8C-F374-6742-8DDD-AA57F4CE6EB2}" dt="2022-08-12T15:14:24.201" v="313" actId="20577"/>
          <ac:spMkLst>
            <pc:docMk/>
            <pc:sldMk cId="2398671434" sldId="335"/>
            <ac:spMk id="3" creationId="{D215345E-CEAA-4C4E-8638-880DF449B5B4}"/>
          </ac:spMkLst>
        </pc:spChg>
        <pc:picChg chg="add del mod">
          <ac:chgData name="Dave Friesen" userId="09798873d1b5be9e" providerId="LiveId" clId="{2F52ED8C-F374-6742-8DDD-AA57F4CE6EB2}" dt="2022-08-12T15:07:51.972" v="39" actId="21"/>
          <ac:picMkLst>
            <pc:docMk/>
            <pc:sldMk cId="2398671434" sldId="335"/>
            <ac:picMk id="6" creationId="{1A1E794A-8AA0-0646-B79E-51BFB50342F0}"/>
          </ac:picMkLst>
        </pc:picChg>
      </pc:sld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45720" tIns="45720" rIns="45720" bIns="45720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4312746" cy="20116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BIS Pipeline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Bank for International Settlements Analytics</a:t>
            </a:r>
            <a:br>
              <a:rPr lang="en-US" sz="1600" b="0" dirty="0"/>
            </a:br>
            <a:br>
              <a:rPr lang="en-US" sz="1800" dirty="0"/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Enabling Advanced Insight into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Global Financial Stability through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Data Pipeline Automation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Lane Whitmore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Dave Friesen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D8A7-D86C-C9DC-8A04-695FDDD0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894080"/>
            <a:ext cx="2744470" cy="27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DD3C-8F64-20B1-72FA-3CD1A4B7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63B6E-3E17-A3FB-27F9-8E81F30EF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258B-5721-F60F-84BF-4F5EF2898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016-D399-82F8-F71E-0896B42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Database Design</a:t>
            </a:r>
            <a:br>
              <a:rPr lang="en-US" dirty="0"/>
            </a:br>
            <a:r>
              <a:rPr lang="en-US" sz="1800" b="0" dirty="0"/>
              <a:t>Entity Relationship Diagram (ERD)</a:t>
            </a:r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9423A-573B-02A6-1C5C-126E54AA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1351"/>
            <a:ext cx="7772400" cy="3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6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526-8724-A3D5-A201-D5C7D8E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0F44-7EFC-FDD9-C4C1-C1F3D4D1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[. . .]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ECD3-A9EC-7D3B-F7AA-177C450D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Security, Data Integrity,  Monitoring/Logging,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59875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1A64D-88C5-7154-6D66-8D8FBD6A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8710"/>
            <a:ext cx="7924800" cy="29337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14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64-9D4C-6884-2DC5-7212869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1436-45F4-61DA-39DC-7652C20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[. . .]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A5C9-7D0B-F552-7ACC-2C6B7399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Gaps and</a:t>
            </a:r>
          </a:p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24129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BAF-F254-F181-9A0D-35CC579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3CF-F220-C315-AFA6-CA165145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 – purpose and approach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– ecosystem and data 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b="1" dirty="0"/>
              <a:t>BIS Database Design</a:t>
            </a:r>
            <a:r>
              <a:rPr lang="en-US" dirty="0"/>
              <a:t> – Entity Relationship 	Diagram (ERD)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Non-Functionals</a:t>
            </a:r>
            <a:r>
              <a:rPr lang="en-US" dirty="0"/>
              <a:t> – security, data integrity, 	monitoring/logging, and scalability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Wrap-up </a:t>
            </a:r>
            <a:r>
              <a:rPr lang="en-US" dirty="0"/>
              <a:t>– gaps and extensibility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B35-886D-F58F-A339-22F098139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BIS Pipeline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964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Bank for International Settlements (BIS)</a:t>
            </a:r>
            <a:r>
              <a:rPr lang="en-US" dirty="0"/>
              <a:t> 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international “bank for central banks” supporting worldwide monetary and financial cooperation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BIS publishes a “gold mine” of data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statistics, rates, and metrics informing analysis of global financial stability and liquidity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>
                <a:solidFill>
                  <a:srgbClr val="595959"/>
                </a:solidFill>
                <a:sym typeface="Wingdings" pitchFamily="2" charset="2"/>
              </a:rPr>
              <a:t>“domains” include banking, currency, debt, derivatives, credit, property, consumers, markets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Automation and data structure</a:t>
            </a:r>
            <a:r>
              <a:rPr lang="en-US" dirty="0">
                <a:solidFill>
                  <a:srgbClr val="595959"/>
                </a:solidFill>
              </a:rPr>
              <a:t> can </a:t>
            </a:r>
            <a:r>
              <a:rPr lang="en-US" b="1" dirty="0">
                <a:solidFill>
                  <a:srgbClr val="0070C0"/>
                </a:solidFill>
              </a:rPr>
              <a:t>accelerate analytical leverage</a:t>
            </a:r>
            <a:r>
              <a:rPr lang="en-US" dirty="0"/>
              <a:t> of BIS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752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/>
              <a:t> provides a </a:t>
            </a:r>
            <a:r>
              <a:rPr lang="en-US" b="1" dirty="0">
                <a:solidFill>
                  <a:srgbClr val="0070C0"/>
                </a:solidFill>
              </a:rPr>
              <a:t>production-ready, automated data pipeline</a:t>
            </a:r>
            <a:r>
              <a:rPr lang="en-US" dirty="0"/>
              <a:t> to extract, load, transform, and persist select BIS datasets to a relational database for analytical “consumption”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surfaced through baseline BIS Pipeline </a:t>
            </a:r>
            <a:r>
              <a:rPr lang="en-US" b="1" dirty="0">
                <a:solidFill>
                  <a:srgbClr val="0070C0"/>
                </a:solidFill>
              </a:rPr>
              <a:t>includes US dollar exchange rates</a:t>
            </a:r>
            <a:r>
              <a:rPr lang="en-US" dirty="0">
                <a:solidFill>
                  <a:srgbClr val="595959"/>
                </a:solidFill>
              </a:rPr>
              <a:t> (monthly, quarterly and annual)</a:t>
            </a:r>
            <a:r>
              <a:rPr lang="en-US" b="1" dirty="0">
                <a:solidFill>
                  <a:srgbClr val="0070C0"/>
                </a:solidFill>
              </a:rPr>
              <a:t>, consumer prices,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policy rates</a:t>
            </a:r>
            <a:r>
              <a:rPr lang="en-US" dirty="0">
                <a:solidFill>
                  <a:srgbClr val="595959"/>
                </a:solidFill>
              </a:rPr>
              <a:t> (monthly)</a:t>
            </a:r>
          </a:p>
          <a:p>
            <a:pPr marL="6350">
              <a:spcBef>
                <a:spcPts val="600"/>
              </a:spcBef>
            </a:pPr>
            <a:endParaRPr lang="en-US" dirty="0">
              <a:solidFill>
                <a:srgbClr val="595959"/>
              </a:solidFill>
            </a:endParaRPr>
          </a:p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>
                <a:solidFill>
                  <a:srgbClr val="595959"/>
                </a:solidFill>
              </a:rPr>
              <a:t> is </a:t>
            </a:r>
            <a:r>
              <a:rPr lang="en-US" b="1" dirty="0">
                <a:solidFill>
                  <a:srgbClr val="0070C0"/>
                </a:solidFill>
              </a:rPr>
              <a:t>built on Python and MySQL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automated through Windows</a:t>
            </a:r>
            <a:r>
              <a:rPr lang="en-US" dirty="0">
                <a:solidFill>
                  <a:srgbClr val="595959"/>
                </a:solidFill>
              </a:rPr>
              <a:t> (by default)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</a:t>
            </a:r>
          </a:p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1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326A61-2D40-93D2-5B03-819955BD77F0}"/>
              </a:ext>
            </a:extLst>
          </p:cNvPr>
          <p:cNvGrpSpPr/>
          <p:nvPr/>
        </p:nvGrpSpPr>
        <p:grpSpPr>
          <a:xfrm>
            <a:off x="457200" y="1748790"/>
            <a:ext cx="8229600" cy="2880360"/>
            <a:chOff x="457200" y="1748790"/>
            <a:chExt cx="8229600" cy="28803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E9106F-7CE9-B4A4-BAC0-8F3E146428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252603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3716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(.csv)</a:t>
              </a:r>
            </a:p>
          </p:txBody>
        </p:sp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3716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6E9724-656D-CB0F-3BFE-2F6C17C035C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85191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1FD85-8447-C9F8-9B82-784185453EE1}"/>
                </a:ext>
              </a:extLst>
            </p:cNvPr>
            <p:cNvSpPr/>
            <p:nvPr/>
          </p:nvSpPr>
          <p:spPr>
            <a:xfrm>
              <a:off x="2194560" y="3669030"/>
              <a:ext cx="283464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Security; Data Integrity Controls; Logging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47DACE-1403-0D94-05F7-98B68CC6AF98}"/>
                </a:ext>
              </a:extLst>
            </p:cNvPr>
            <p:cNvSpPr/>
            <p:nvPr/>
          </p:nvSpPr>
          <p:spPr>
            <a:xfrm>
              <a:off x="1874520" y="2023110"/>
              <a:ext cx="347472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“Cron-triggered” and Automated Functional Process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BB9D03-32A4-23CA-D5D6-767A30126400}"/>
                </a:ext>
              </a:extLst>
            </p:cNvPr>
            <p:cNvSpPr/>
            <p:nvPr/>
          </p:nvSpPr>
          <p:spPr>
            <a:xfrm>
              <a:off x="1737360" y="4034790"/>
              <a:ext cx="37490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Scalability and Extensibility</a:t>
              </a:r>
            </a:p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leveraging relational data and “cloud-compatible” tooling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3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AA40-EB13-CD59-740C-8AD3DA20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9030-B99E-DF6D-C0E1-0095E60F8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8FA9F-7980-050E-A6BE-BAD89F293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E82B-FE50-CCCF-25D2-53862CAF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967F-0719-7664-FDBE-E9B027F69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5367C-BFB6-054D-1E25-FC8CBB0DC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52E9-D720-085B-1A16-31A7A8A9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BCC34-62D1-CBAC-C4DB-2FC1762E9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5E638-BBC7-2FE5-AF91-50D5DBAF8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118F-D9C2-8567-7F1B-B61EE187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26AC-287D-D558-74D2-066D80E73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43FE-8A4B-5417-F74D-3A9D65069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32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356</Words>
  <Application>Microsoft Macintosh PowerPoint</Application>
  <PresentationFormat>On-screen Show (16:9)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Open Sans</vt:lpstr>
      <vt:lpstr>Simple Light</vt:lpstr>
      <vt:lpstr>BIS Pipeline Bank for International Settlements Analytics  Enabling Advanced Insight into Global Financial Stability through Data Pipeline Automation</vt:lpstr>
      <vt:lpstr>Overview</vt:lpstr>
      <vt:lpstr>Opportunity</vt:lpstr>
      <vt:lpstr>Solution</vt:lpstr>
      <vt:lpstr>Architecture Ecosystem and data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BIS Database Design Entity Relationship Diagram (ERD)</vt:lpstr>
      <vt:lpstr>Non-Functionals</vt:lpstr>
      <vt:lpstr>PowerPoint Presentation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67</cp:revision>
  <dcterms:modified xsi:type="dcterms:W3CDTF">2023-02-25T19:21:04Z</dcterms:modified>
</cp:coreProperties>
</file>