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70" r:id="rId6"/>
    <p:sldId id="267" r:id="rId7"/>
    <p:sldId id="262" r:id="rId8"/>
    <p:sldId id="271" r:id="rId9"/>
    <p:sldId id="263" r:id="rId10"/>
    <p:sldId id="264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ev0914sharma/customer-clustering?select=segmentation+data.csv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597446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Shiny App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Ethan lang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 824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C7B6-5D67-426F-BBFF-458B4EDA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Checklist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1595E-4E72-4104-92DB-C3334BC704AF}"/>
              </a:ext>
            </a:extLst>
          </p:cNvPr>
          <p:cNvSpPr txBox="1"/>
          <p:nvPr/>
        </p:nvSpPr>
        <p:spPr>
          <a:xfrm>
            <a:off x="1266739" y="2315360"/>
            <a:ext cx="96053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the users three visuals to view the data in different 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Allow the users to choose the number of clusters when using a clustering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Allow the users to choose between different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Add a dynamic data dictionary that updates when selecting different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 chosen visuals must be easy to understand and intuitive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AD1DBE46-483B-4501-A6BA-9C046D620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253" y="2239859"/>
            <a:ext cx="457840" cy="457840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8B154FFC-EE6F-4E8A-9905-7A7B17D57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253" y="2817859"/>
            <a:ext cx="457840" cy="457840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13746F26-09ED-4B94-8E51-002F9D1D6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458" y="3353499"/>
            <a:ext cx="457840" cy="457840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7C03AB79-9B66-46F9-8A1E-BEF370C9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253" y="3897415"/>
            <a:ext cx="457840" cy="457840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06300929-A572-4C35-9255-F9922043E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2027" y="4441331"/>
            <a:ext cx="457840" cy="4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5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CA8-8991-4B5C-8444-8C6625D4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59EA-437E-4B77-A54D-30E2D0A37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8351" y="2120900"/>
            <a:ext cx="5418665" cy="3748193"/>
          </a:xfrm>
        </p:spPr>
        <p:txBody>
          <a:bodyPr/>
          <a:lstStyle/>
          <a:p>
            <a:r>
              <a:rPr lang="en-US" b="1" dirty="0"/>
              <a:t>Men make more income than women on average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CE75D-2BA5-4A7C-A22E-0AE57A927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When comparing income vs sex and using two clusters we can see that the red cluster which would represent low to middle class income averages about 50 / 50 between male and female.</a:t>
            </a:r>
          </a:p>
          <a:p>
            <a:r>
              <a:rPr lang="en-US" dirty="0"/>
              <a:t>However; when looking at the blue cluster which represents higher income levels we can see its about a 25 / 75 with more males making it into that cluster.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EE5D9-CE2F-486D-9357-47063182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7" y="2508309"/>
            <a:ext cx="6365686" cy="32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CA8-8991-4B5C-8444-8C6625D4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Insights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59EA-437E-4B77-A54D-30E2D0A37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8351" y="2120900"/>
            <a:ext cx="5418665" cy="3748193"/>
          </a:xfrm>
        </p:spPr>
        <p:txBody>
          <a:bodyPr/>
          <a:lstStyle/>
          <a:p>
            <a:r>
              <a:rPr lang="en-US" b="1" dirty="0"/>
              <a:t>People make more money as they get older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CE75D-2BA5-4A7C-A22E-0AE57A927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When looking at income vs age and using 3 clusters we can see that the green cluster which makes up incomes from the min value to about $110,000 averages at about 31 years old. The blue cluster with incomes from about $110,000 to $160,000 has an average age of about 39. Last the red cluster which as incomes from about $160,000 to the max value has an average age of about 45.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20E4D-7C53-40D2-A943-E0FF33563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0" y="2454851"/>
            <a:ext cx="6440938" cy="305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5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CA8-8991-4B5C-8444-8C6625D4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Insights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59EA-437E-4B77-A54D-30E2D0A373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Single people make more on than non-single marital statuses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F3EF9-771C-4714-A3F4-4DD133090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41" y="2966579"/>
            <a:ext cx="5474151" cy="263478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6C6C87-DF16-420F-8009-1D5BD8B7A866}"/>
              </a:ext>
            </a:extLst>
          </p:cNvPr>
          <p:cNvSpPr txBox="1">
            <a:spLocks/>
          </p:cNvSpPr>
          <p:nvPr/>
        </p:nvSpPr>
        <p:spPr>
          <a:xfrm>
            <a:off x="6390055" y="2120900"/>
            <a:ext cx="4639736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comparing income vs marital status and using 2 clusters we can see that the first cluster which makes up low to middle class income is about an even split between single and non-single statuses. </a:t>
            </a:r>
          </a:p>
          <a:p>
            <a:r>
              <a:rPr lang="en-US" dirty="0"/>
              <a:t>However; the higher incomes lean more toward a single status. </a:t>
            </a:r>
          </a:p>
        </p:txBody>
      </p:sp>
    </p:spTree>
    <p:extLst>
      <p:ext uri="{BB962C8B-B14F-4D97-AF65-F5344CB8AC3E}">
        <p14:creationId xmlns:p14="http://schemas.microsoft.com/office/powerpoint/2010/main" val="206531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C7B6-5D67-426F-BBFF-458B4EDA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1595E-4E72-4104-92DB-C3334BC704AF}"/>
              </a:ext>
            </a:extLst>
          </p:cNvPr>
          <p:cNvSpPr txBox="1"/>
          <p:nvPr/>
        </p:nvSpPr>
        <p:spPr>
          <a:xfrm>
            <a:off x="1266739" y="2315360"/>
            <a:ext cx="960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objective of this project is to create a tool that is easy to use and visually displays the differences in income between different demographics such as age, sex, marital status, etc. </a:t>
            </a:r>
          </a:p>
        </p:txBody>
      </p:sp>
    </p:spTree>
    <p:extLst>
      <p:ext uri="{BB962C8B-B14F-4D97-AF65-F5344CB8AC3E}">
        <p14:creationId xmlns:p14="http://schemas.microsoft.com/office/powerpoint/2010/main" val="296130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C7B6-5D67-426F-BBFF-458B4EDA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1595E-4E72-4104-92DB-C3334BC704AF}"/>
              </a:ext>
            </a:extLst>
          </p:cNvPr>
          <p:cNvSpPr txBox="1"/>
          <p:nvPr/>
        </p:nvSpPr>
        <p:spPr>
          <a:xfrm>
            <a:off x="1266739" y="2315360"/>
            <a:ext cx="96053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the users three visuals to view the data in different 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the users to choose the number of clusters when using a clustering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the users to choose between different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dynamic data dictionary that updates when selecting different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chosen visuals must be easy to understand and intuitive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6008-925D-48E3-A932-AED40803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BCC9-4513-4E00-9282-4AF307CAC8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 started looking for a dataset that had demographic data and included income. </a:t>
            </a:r>
          </a:p>
          <a:p>
            <a:r>
              <a:rPr lang="en-US" dirty="0"/>
              <a:t>My search led me to many different sites but I decided to use a dataset that I found on Kaggle. </a:t>
            </a:r>
          </a:p>
          <a:p>
            <a:r>
              <a:rPr lang="en-US" dirty="0"/>
              <a:t>Click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to view the data on the site.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B2A63-5185-4D60-8511-3BFDF54288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ECAF5-6171-415D-9D5B-DA812F3BD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796" y="1985533"/>
            <a:ext cx="5421893" cy="406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4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6008-925D-48E3-A932-AED40803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Rational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BCC9-4513-4E00-9282-4AF307CAC8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found this data really appealing because it seemed pretty clean overall. Looking at the data detail in Kaggle I could see that the data did not appear to have Null or NA values. It also looked liked a good sample size and had some of the dimensions I was looking for like education, sex, marital status, etc. </a:t>
            </a:r>
          </a:p>
          <a:p>
            <a:r>
              <a:rPr lang="en-US" dirty="0"/>
              <a:t>The one risk that I will callout is that the income was self-reported. This could interne mean there is some bias or error in this dataset as a result.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B2A63-5185-4D60-8511-3BFDF54288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ECAF5-6171-415D-9D5B-DA812F3B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796" y="1985533"/>
            <a:ext cx="5421893" cy="406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0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6008-925D-48E3-A932-AED40803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3966"/>
          </a:xfrm>
        </p:spPr>
        <p:txBody>
          <a:bodyPr/>
          <a:lstStyle/>
          <a:p>
            <a:r>
              <a:rPr lang="en-US" dirty="0"/>
              <a:t>Data Dictionary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F028D4F-2C1D-4496-9928-9D8C5C9AC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95594"/>
              </p:ext>
            </p:extLst>
          </p:nvPr>
        </p:nvGraphicFramePr>
        <p:xfrm>
          <a:off x="0" y="1168794"/>
          <a:ext cx="12192000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11543608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2741746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378531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883712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39666754"/>
                    </a:ext>
                  </a:extLst>
                </a:gridCol>
              </a:tblGrid>
              <a:tr h="546881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52557"/>
                  </a:ext>
                </a:extLst>
              </a:tr>
              <a:tr h="546881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–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Unique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583807"/>
                  </a:ext>
                </a:extLst>
              </a:tr>
              <a:tr h="546881">
                <a:tc>
                  <a:txBody>
                    <a:bodyPr/>
                    <a:lstStyle/>
                    <a:p>
                      <a:r>
                        <a:rPr lang="en-US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Biological sex of 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= male</a:t>
                      </a:r>
                    </a:p>
                    <a:p>
                      <a:r>
                        <a:rPr lang="en-US" sz="1400" dirty="0"/>
                        <a:t>1 =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577644"/>
                  </a:ext>
                </a:extLst>
              </a:tr>
              <a:tr h="546881">
                <a:tc>
                  <a:txBody>
                    <a:bodyPr/>
                    <a:lstStyle/>
                    <a:p>
                      <a:r>
                        <a:rPr lang="en-US" sz="1400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= single</a:t>
                      </a:r>
                    </a:p>
                    <a:p>
                      <a:r>
                        <a:rPr lang="en-US" sz="1400" dirty="0"/>
                        <a:t>1 = non-single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67860"/>
                  </a:ext>
                </a:extLst>
              </a:tr>
              <a:tr h="546881"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 = 18</a:t>
                      </a:r>
                    </a:p>
                    <a:p>
                      <a:r>
                        <a:rPr lang="en-US" sz="1400" dirty="0"/>
                        <a:t>Max = 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 of individual in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676431"/>
                  </a:ext>
                </a:extLst>
              </a:tr>
              <a:tr h="546881">
                <a:tc>
                  <a:txBody>
                    <a:bodyPr/>
                    <a:lstStyle/>
                    <a:p>
                      <a:r>
                        <a:rPr lang="en-US" sz="14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(0,1,2,3)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Level of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= unknown / other</a:t>
                      </a:r>
                    </a:p>
                    <a:p>
                      <a:r>
                        <a:rPr lang="en-US" sz="1400" dirty="0"/>
                        <a:t>1= high school</a:t>
                      </a:r>
                    </a:p>
                    <a:p>
                      <a:r>
                        <a:rPr lang="en-US" sz="1400" dirty="0"/>
                        <a:t>2 = university</a:t>
                      </a:r>
                    </a:p>
                    <a:p>
                      <a:r>
                        <a:rPr lang="en-US" sz="1400" dirty="0"/>
                        <a:t>3 = graduate 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401282"/>
                  </a:ext>
                </a:extLst>
              </a:tr>
              <a:tr h="546881">
                <a:tc>
                  <a:txBody>
                    <a:bodyPr/>
                    <a:lstStyle/>
                    <a:p>
                      <a:r>
                        <a:rPr lang="en-US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 = 35,832</a:t>
                      </a:r>
                    </a:p>
                    <a:p>
                      <a:r>
                        <a:rPr lang="en-US" sz="1400" dirty="0"/>
                        <a:t>Max = 309,364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Self-reported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146909"/>
                  </a:ext>
                </a:extLst>
              </a:tr>
              <a:tr h="546881">
                <a:tc>
                  <a:txBody>
                    <a:bodyPr/>
                    <a:lstStyle/>
                    <a:p>
                      <a:r>
                        <a:rPr lang="en-US" sz="1400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(0,1,2)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Category of 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= unskilled</a:t>
                      </a:r>
                    </a:p>
                    <a:p>
                      <a:r>
                        <a:rPr lang="en-US" sz="1400" dirty="0"/>
                        <a:t>1 = skilled</a:t>
                      </a:r>
                    </a:p>
                    <a:p>
                      <a:r>
                        <a:rPr lang="en-US" sz="1400" dirty="0"/>
                        <a:t>2 =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48720"/>
                  </a:ext>
                </a:extLst>
              </a:tr>
              <a:tr h="546881">
                <a:tc>
                  <a:txBody>
                    <a:bodyPr/>
                    <a:lstStyle/>
                    <a:p>
                      <a:r>
                        <a:rPr lang="en-US" sz="1400" dirty="0"/>
                        <a:t>Settlement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(0,1,2)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Size of the city the individual lives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= small city</a:t>
                      </a:r>
                    </a:p>
                    <a:p>
                      <a:r>
                        <a:rPr lang="en-US" sz="1400" dirty="0"/>
                        <a:t>1 = mid-sized city</a:t>
                      </a:r>
                    </a:p>
                    <a:p>
                      <a:r>
                        <a:rPr lang="en-US" sz="1400" dirty="0"/>
                        <a:t>2 = big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52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3CA5-5508-4294-8FE9-9D3EEF41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User Guide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7F768-30A9-4118-BE97-E933C256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553" y="1963324"/>
            <a:ext cx="7858894" cy="43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5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3CA5-5508-4294-8FE9-9D3EEF41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User Guide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7F768-30A9-4118-BE97-E933C256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553" y="1963324"/>
            <a:ext cx="7858894" cy="43001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5CD095-A082-41C3-997D-219A1B6B0498}"/>
              </a:ext>
            </a:extLst>
          </p:cNvPr>
          <p:cNvSpPr/>
          <p:nvPr/>
        </p:nvSpPr>
        <p:spPr>
          <a:xfrm>
            <a:off x="2166553" y="2038525"/>
            <a:ext cx="5047979" cy="402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8BBF8C-118C-4485-8CE7-553615A11C8D}"/>
              </a:ext>
            </a:extLst>
          </p:cNvPr>
          <p:cNvSpPr/>
          <p:nvPr/>
        </p:nvSpPr>
        <p:spPr>
          <a:xfrm>
            <a:off x="2318953" y="3370963"/>
            <a:ext cx="2269825" cy="580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A71575-FEA5-428F-989A-492B40AE9F25}"/>
              </a:ext>
            </a:extLst>
          </p:cNvPr>
          <p:cNvSpPr/>
          <p:nvPr/>
        </p:nvSpPr>
        <p:spPr>
          <a:xfrm>
            <a:off x="2318951" y="4006712"/>
            <a:ext cx="2269825" cy="580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12768A-4341-4D13-834C-AA1FB1DC9760}"/>
              </a:ext>
            </a:extLst>
          </p:cNvPr>
          <p:cNvSpPr/>
          <p:nvPr/>
        </p:nvSpPr>
        <p:spPr>
          <a:xfrm>
            <a:off x="2318951" y="4642461"/>
            <a:ext cx="2269825" cy="580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76CC0C-D604-4977-8AFE-69095E4961B1}"/>
              </a:ext>
            </a:extLst>
          </p:cNvPr>
          <p:cNvSpPr/>
          <p:nvPr/>
        </p:nvSpPr>
        <p:spPr>
          <a:xfrm>
            <a:off x="2318950" y="5278210"/>
            <a:ext cx="2269825" cy="580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E97693-3AA9-4D1C-9500-0A836FE6DC7F}"/>
              </a:ext>
            </a:extLst>
          </p:cNvPr>
          <p:cNvSpPr/>
          <p:nvPr/>
        </p:nvSpPr>
        <p:spPr>
          <a:xfrm>
            <a:off x="4753157" y="2515858"/>
            <a:ext cx="5498190" cy="3465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A6AE1-FEEB-4F42-80AF-507F6DC92E43}"/>
              </a:ext>
            </a:extLst>
          </p:cNvPr>
          <p:cNvSpPr txBox="1"/>
          <p:nvPr/>
        </p:nvSpPr>
        <p:spPr>
          <a:xfrm>
            <a:off x="427839" y="209724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Header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ACC548-E518-4FB9-87B5-D331258D3682}"/>
              </a:ext>
            </a:extLst>
          </p:cNvPr>
          <p:cNvSpPr txBox="1"/>
          <p:nvPr/>
        </p:nvSpPr>
        <p:spPr>
          <a:xfrm>
            <a:off x="540232" y="3265210"/>
            <a:ext cx="126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Selected Y </a:t>
            </a:r>
          </a:p>
          <a:p>
            <a:r>
              <a:rPr lang="en-US" dirty="0"/>
              <a:t>Variable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05200-9E4B-4F80-A6F9-D25ABF073881}"/>
              </a:ext>
            </a:extLst>
          </p:cNvPr>
          <p:cNvSpPr txBox="1"/>
          <p:nvPr/>
        </p:nvSpPr>
        <p:spPr>
          <a:xfrm>
            <a:off x="269029" y="3949054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data </a:t>
            </a:r>
          </a:p>
          <a:p>
            <a:r>
              <a:rPr lang="en-US" dirty="0"/>
              <a:t>dictionary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EF412E-65D3-40C3-91DA-7913878D4B16}"/>
              </a:ext>
            </a:extLst>
          </p:cNvPr>
          <p:cNvSpPr txBox="1"/>
          <p:nvPr/>
        </p:nvSpPr>
        <p:spPr>
          <a:xfrm>
            <a:off x="315107" y="4747921"/>
            <a:ext cx="169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Selected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D36B0-80A2-4EC1-A97D-747F98D2D1CF}"/>
              </a:ext>
            </a:extLst>
          </p:cNvPr>
          <p:cNvSpPr txBox="1"/>
          <p:nvPr/>
        </p:nvSpPr>
        <p:spPr>
          <a:xfrm>
            <a:off x="341528" y="5383670"/>
            <a:ext cx="13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clusters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658B54-0963-4066-ADB2-1F7D012DC556}"/>
              </a:ext>
            </a:extLst>
          </p:cNvPr>
          <p:cNvSpPr txBox="1"/>
          <p:nvPr/>
        </p:nvSpPr>
        <p:spPr>
          <a:xfrm>
            <a:off x="10415726" y="3429000"/>
            <a:ext cx="1692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of </a:t>
            </a:r>
          </a:p>
          <a:p>
            <a:r>
              <a:rPr lang="en-US" dirty="0"/>
              <a:t>Selected Model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5D3F63-E9E1-4A4B-AE3C-F179DE33E770}"/>
              </a:ext>
            </a:extLst>
          </p:cNvPr>
          <p:cNvCxnSpPr>
            <a:stCxn id="7" idx="1"/>
            <a:endCxn id="13" idx="3"/>
          </p:cNvCxnSpPr>
          <p:nvPr/>
        </p:nvCxnSpPr>
        <p:spPr>
          <a:xfrm flipH="1">
            <a:off x="1869259" y="2239861"/>
            <a:ext cx="297294" cy="42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B2D75C-84D4-4E61-848D-AE3DFE30F967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flipH="1" flipV="1">
            <a:off x="1801346" y="3588376"/>
            <a:ext cx="517607" cy="72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AA87AA-7939-40BE-94B8-EA1010D34FCF}"/>
              </a:ext>
            </a:extLst>
          </p:cNvPr>
          <p:cNvCxnSpPr>
            <a:stCxn id="9" idx="1"/>
            <a:endCxn id="15" idx="3"/>
          </p:cNvCxnSpPr>
          <p:nvPr/>
        </p:nvCxnSpPr>
        <p:spPr>
          <a:xfrm flipH="1" flipV="1">
            <a:off x="1848307" y="4272220"/>
            <a:ext cx="470644" cy="24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C27067-D93E-4E24-977B-F40064CCA265}"/>
              </a:ext>
            </a:extLst>
          </p:cNvPr>
          <p:cNvCxnSpPr>
            <a:stCxn id="10" idx="1"/>
            <a:endCxn id="16" idx="3"/>
          </p:cNvCxnSpPr>
          <p:nvPr/>
        </p:nvCxnSpPr>
        <p:spPr>
          <a:xfrm flipH="1">
            <a:off x="2007430" y="4932587"/>
            <a:ext cx="3115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2CF2CA-B821-4B10-8E97-5A1DC504D68C}"/>
              </a:ext>
            </a:extLst>
          </p:cNvPr>
          <p:cNvCxnSpPr>
            <a:endCxn id="17" idx="3"/>
          </p:cNvCxnSpPr>
          <p:nvPr/>
        </p:nvCxnSpPr>
        <p:spPr>
          <a:xfrm flipH="1">
            <a:off x="1729024" y="5568336"/>
            <a:ext cx="5899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1E06A0-EA66-4795-9D9E-ED462C01E89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251347" y="4075331"/>
            <a:ext cx="336892" cy="173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5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5A0F81-5BDE-4AB2-8D0F-2EC240436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90" y="1996493"/>
            <a:ext cx="8247229" cy="43309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9B3CA5-5508-4294-8FE9-9D3EEF41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User Guide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8BBF8C-118C-4485-8CE7-553615A11C8D}"/>
              </a:ext>
            </a:extLst>
          </p:cNvPr>
          <p:cNvSpPr/>
          <p:nvPr/>
        </p:nvSpPr>
        <p:spPr>
          <a:xfrm>
            <a:off x="2318953" y="3370963"/>
            <a:ext cx="2269825" cy="580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A71575-FEA5-428F-989A-492B40AE9F25}"/>
              </a:ext>
            </a:extLst>
          </p:cNvPr>
          <p:cNvSpPr/>
          <p:nvPr/>
        </p:nvSpPr>
        <p:spPr>
          <a:xfrm>
            <a:off x="2318951" y="4006712"/>
            <a:ext cx="2269825" cy="580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76CC0C-D604-4977-8AFE-69095E4961B1}"/>
              </a:ext>
            </a:extLst>
          </p:cNvPr>
          <p:cNvSpPr/>
          <p:nvPr/>
        </p:nvSpPr>
        <p:spPr>
          <a:xfrm>
            <a:off x="2318950" y="5278210"/>
            <a:ext cx="2269825" cy="580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E97693-3AA9-4D1C-9500-0A836FE6DC7F}"/>
              </a:ext>
            </a:extLst>
          </p:cNvPr>
          <p:cNvSpPr/>
          <p:nvPr/>
        </p:nvSpPr>
        <p:spPr>
          <a:xfrm>
            <a:off x="5049467" y="2367186"/>
            <a:ext cx="5201880" cy="3614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A6AE1-FEEB-4F42-80AF-507F6DC92E43}"/>
              </a:ext>
            </a:extLst>
          </p:cNvPr>
          <p:cNvSpPr txBox="1"/>
          <p:nvPr/>
        </p:nvSpPr>
        <p:spPr>
          <a:xfrm>
            <a:off x="427839" y="209724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Header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ACC548-E518-4FB9-87B5-D331258D3682}"/>
              </a:ext>
            </a:extLst>
          </p:cNvPr>
          <p:cNvSpPr txBox="1"/>
          <p:nvPr/>
        </p:nvSpPr>
        <p:spPr>
          <a:xfrm>
            <a:off x="198764" y="3265210"/>
            <a:ext cx="144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Selected 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05200-9E4B-4F80-A6F9-D25ABF073881}"/>
              </a:ext>
            </a:extLst>
          </p:cNvPr>
          <p:cNvSpPr txBox="1"/>
          <p:nvPr/>
        </p:nvSpPr>
        <p:spPr>
          <a:xfrm>
            <a:off x="269029" y="3949054"/>
            <a:ext cx="143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text</a:t>
            </a:r>
          </a:p>
          <a:p>
            <a:r>
              <a:rPr lang="en-US" dirty="0"/>
              <a:t>updated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D36B0-80A2-4EC1-A97D-747F98D2D1CF}"/>
              </a:ext>
            </a:extLst>
          </p:cNvPr>
          <p:cNvSpPr txBox="1"/>
          <p:nvPr/>
        </p:nvSpPr>
        <p:spPr>
          <a:xfrm>
            <a:off x="341528" y="5383670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 4 </a:t>
            </a:r>
          </a:p>
          <a:p>
            <a:r>
              <a:rPr lang="en-US" dirty="0"/>
              <a:t>clusters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658B54-0963-4066-ADB2-1F7D012DC556}"/>
              </a:ext>
            </a:extLst>
          </p:cNvPr>
          <p:cNvSpPr txBox="1"/>
          <p:nvPr/>
        </p:nvSpPr>
        <p:spPr>
          <a:xfrm>
            <a:off x="10586690" y="3786938"/>
            <a:ext cx="1690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updated </a:t>
            </a:r>
          </a:p>
          <a:p>
            <a:r>
              <a:rPr lang="en-US" dirty="0"/>
              <a:t>based on </a:t>
            </a:r>
          </a:p>
          <a:p>
            <a:r>
              <a:rPr lang="en-US" dirty="0"/>
              <a:t>selections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B2D75C-84D4-4E61-848D-AE3DFE30F967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flipH="1" flipV="1">
            <a:off x="1645186" y="3449876"/>
            <a:ext cx="673767" cy="211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AA87AA-7939-40BE-94B8-EA1010D34FCF}"/>
              </a:ext>
            </a:extLst>
          </p:cNvPr>
          <p:cNvCxnSpPr>
            <a:stCxn id="9" idx="1"/>
            <a:endCxn id="15" idx="3"/>
          </p:cNvCxnSpPr>
          <p:nvPr/>
        </p:nvCxnSpPr>
        <p:spPr>
          <a:xfrm flipH="1" flipV="1">
            <a:off x="1702498" y="4272220"/>
            <a:ext cx="616453" cy="24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2CF2CA-B821-4B10-8E97-5A1DC504D68C}"/>
              </a:ext>
            </a:extLst>
          </p:cNvPr>
          <p:cNvCxnSpPr>
            <a:endCxn id="17" idx="3"/>
          </p:cNvCxnSpPr>
          <p:nvPr/>
        </p:nvCxnSpPr>
        <p:spPr>
          <a:xfrm flipH="1">
            <a:off x="1382198" y="5568336"/>
            <a:ext cx="936759" cy="138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1E06A0-EA66-4795-9D9E-ED462C01E890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10251347" y="4174268"/>
            <a:ext cx="335343" cy="74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30700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{2CC0F636-746D-4981-A424-AC00139E1FAB}tf56160789_win32</Template>
  <TotalTime>62</TotalTime>
  <Words>705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1_RetrospectVTI</vt:lpstr>
      <vt:lpstr>Shiny App Development</vt:lpstr>
      <vt:lpstr>Project Objective</vt:lpstr>
      <vt:lpstr>Requirements</vt:lpstr>
      <vt:lpstr>Data Collection</vt:lpstr>
      <vt:lpstr>Data Collection Rational</vt:lpstr>
      <vt:lpstr>Data Dictionary</vt:lpstr>
      <vt:lpstr>Shiny App User Guide</vt:lpstr>
      <vt:lpstr>Shiny App User Guide</vt:lpstr>
      <vt:lpstr>Shiny App User Guide</vt:lpstr>
      <vt:lpstr>Requirements Checklist</vt:lpstr>
      <vt:lpstr>Interesting Insights</vt:lpstr>
      <vt:lpstr>Interesting Insights Continued</vt:lpstr>
      <vt:lpstr>Interesting Insights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App Development</dc:title>
  <dc:creator>ethan</dc:creator>
  <cp:lastModifiedBy> </cp:lastModifiedBy>
  <cp:revision>5</cp:revision>
  <dcterms:created xsi:type="dcterms:W3CDTF">2021-12-07T02:37:12Z</dcterms:created>
  <dcterms:modified xsi:type="dcterms:W3CDTF">2021-12-08T04:12:01Z</dcterms:modified>
</cp:coreProperties>
</file>