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7" r:id="rId2"/>
    <p:sldId id="268" r:id="rId3"/>
    <p:sldId id="258" r:id="rId4"/>
    <p:sldId id="269" r:id="rId5"/>
    <p:sldId id="270" r:id="rId6"/>
    <p:sldId id="260" r:id="rId7"/>
    <p:sldId id="261" r:id="rId8"/>
    <p:sldId id="262" r:id="rId9"/>
    <p:sldId id="281" r:id="rId10"/>
    <p:sldId id="282" r:id="rId11"/>
    <p:sldId id="263" r:id="rId12"/>
    <p:sldId id="265" r:id="rId13"/>
    <p:sldId id="283" r:id="rId14"/>
    <p:sldId id="28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26243-4CE0-4E3C-BDAF-20FC88C9FB8E}" v="2" dt="2019-08-06T17:12:24.6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Colonno" userId="9f44267f83028c4e" providerId="LiveId" clId="{F8BD2E39-231C-4121-9EEE-7C254ACC61A2}"/>
    <pc:docChg chg="modSld">
      <pc:chgData name="Marcelo Colonno" userId="9f44267f83028c4e" providerId="LiveId" clId="{F8BD2E39-231C-4121-9EEE-7C254ACC61A2}" dt="2019-06-05T14:32:18.964" v="185" actId="20577"/>
      <pc:docMkLst>
        <pc:docMk/>
      </pc:docMkLst>
      <pc:sldChg chg="addSp modSp">
        <pc:chgData name="Marcelo Colonno" userId="9f44267f83028c4e" providerId="LiveId" clId="{F8BD2E39-231C-4121-9EEE-7C254ACC61A2}" dt="2019-06-05T14:32:18.964" v="185" actId="20577"/>
        <pc:sldMkLst>
          <pc:docMk/>
          <pc:sldMk cId="3115242313" sldId="283"/>
        </pc:sldMkLst>
        <pc:spChg chg="mod">
          <ac:chgData name="Marcelo Colonno" userId="9f44267f83028c4e" providerId="LiveId" clId="{F8BD2E39-231C-4121-9EEE-7C254ACC61A2}" dt="2019-06-05T14:30:09.005" v="37" actId="20577"/>
          <ac:spMkLst>
            <pc:docMk/>
            <pc:sldMk cId="3115242313" sldId="283"/>
            <ac:spMk id="8" creationId="{07F2EC3E-10B9-4168-852C-5D639A7C65C2}"/>
          </ac:spMkLst>
        </pc:spChg>
        <pc:spChg chg="mod">
          <ac:chgData name="Marcelo Colonno" userId="9f44267f83028c4e" providerId="LiveId" clId="{F8BD2E39-231C-4121-9EEE-7C254ACC61A2}" dt="2019-06-05T14:31:21.914" v="103" actId="1035"/>
          <ac:spMkLst>
            <pc:docMk/>
            <pc:sldMk cId="3115242313" sldId="283"/>
            <ac:spMk id="10" creationId="{B7DADDA8-BEFE-4360-BECE-73E8E79C5D9D}"/>
          </ac:spMkLst>
        </pc:spChg>
        <pc:spChg chg="add mod">
          <ac:chgData name="Marcelo Colonno" userId="9f44267f83028c4e" providerId="LiveId" clId="{F8BD2E39-231C-4121-9EEE-7C254ACC61A2}" dt="2019-06-05T14:31:55.574" v="146" actId="20577"/>
          <ac:spMkLst>
            <pc:docMk/>
            <pc:sldMk cId="3115242313" sldId="283"/>
            <ac:spMk id="12" creationId="{80508189-EFEA-4B51-B228-C4B633603FA9}"/>
          </ac:spMkLst>
        </pc:spChg>
        <pc:spChg chg="mod">
          <ac:chgData name="Marcelo Colonno" userId="9f44267f83028c4e" providerId="LiveId" clId="{F8BD2E39-231C-4121-9EEE-7C254ACC61A2}" dt="2019-06-05T14:31:21.914" v="103" actId="1035"/>
          <ac:spMkLst>
            <pc:docMk/>
            <pc:sldMk cId="3115242313" sldId="283"/>
            <ac:spMk id="13" creationId="{1686912C-63E1-4728-A477-E8990B4652CE}"/>
          </ac:spMkLst>
        </pc:spChg>
        <pc:spChg chg="add mod">
          <ac:chgData name="Marcelo Colonno" userId="9f44267f83028c4e" providerId="LiveId" clId="{F8BD2E39-231C-4121-9EEE-7C254ACC61A2}" dt="2019-06-05T14:31:31.836" v="123" actId="20577"/>
          <ac:spMkLst>
            <pc:docMk/>
            <pc:sldMk cId="3115242313" sldId="283"/>
            <ac:spMk id="14" creationId="{FB02A73D-73C2-4C88-A35B-7EDF83A0E949}"/>
          </ac:spMkLst>
        </pc:spChg>
        <pc:spChg chg="mod">
          <ac:chgData name="Marcelo Colonno" userId="9f44267f83028c4e" providerId="LiveId" clId="{F8BD2E39-231C-4121-9EEE-7C254ACC61A2}" dt="2019-06-05T14:32:18.964" v="185" actId="20577"/>
          <ac:spMkLst>
            <pc:docMk/>
            <pc:sldMk cId="3115242313" sldId="283"/>
            <ac:spMk id="17" creationId="{6F94107A-B9B3-4248-8D1F-1625006BAE14}"/>
          </ac:spMkLst>
        </pc:spChg>
      </pc:sldChg>
    </pc:docChg>
  </pc:docChgLst>
  <pc:docChgLst>
    <pc:chgData name="Marcelo Colonno" userId="9f44267f83028c4e" providerId="LiveId" clId="{1B17F1D9-3EF2-4A65-BC74-7C3DBC474A61}"/>
  </pc:docChgLst>
  <pc:docChgLst>
    <pc:chgData name="Marcelo Colonno" userId="9f44267f83028c4e" providerId="LiveId" clId="{CFA26243-4CE0-4E3C-BDAF-20FC88C9FB8E}"/>
    <pc:docChg chg="undo redo custSel modSld">
      <pc:chgData name="Marcelo Colonno" userId="9f44267f83028c4e" providerId="LiveId" clId="{CFA26243-4CE0-4E3C-BDAF-20FC88C9FB8E}" dt="2019-08-06T17:12:24.696" v="344"/>
      <pc:docMkLst>
        <pc:docMk/>
      </pc:docMkLst>
      <pc:sldChg chg="modSp">
        <pc:chgData name="Marcelo Colonno" userId="9f44267f83028c4e" providerId="LiveId" clId="{CFA26243-4CE0-4E3C-BDAF-20FC88C9FB8E}" dt="2019-08-06T17:12:24.696" v="344"/>
        <pc:sldMkLst>
          <pc:docMk/>
          <pc:sldMk cId="2331389454" sldId="269"/>
        </pc:sldMkLst>
        <pc:spChg chg="mod">
          <ac:chgData name="Marcelo Colonno" userId="9f44267f83028c4e" providerId="LiveId" clId="{CFA26243-4CE0-4E3C-BDAF-20FC88C9FB8E}" dt="2019-08-06T17:12:24.696" v="344"/>
          <ac:spMkLst>
            <pc:docMk/>
            <pc:sldMk cId="2331389454" sldId="269"/>
            <ac:spMk id="9" creationId="{28EC9000-613B-4F6A-8556-F17EB63BD23E}"/>
          </ac:spMkLst>
        </pc:spChg>
        <pc:spChg chg="mod">
          <ac:chgData name="Marcelo Colonno" userId="9f44267f83028c4e" providerId="LiveId" clId="{CFA26243-4CE0-4E3C-BDAF-20FC88C9FB8E}" dt="2019-08-06T17:11:57.427" v="343" actId="1076"/>
          <ac:spMkLst>
            <pc:docMk/>
            <pc:sldMk cId="2331389454" sldId="269"/>
            <ac:spMk id="129" creationId="{00000000-0000-0000-0000-000000000000}"/>
          </ac:spMkLst>
        </pc:spChg>
      </pc:sldChg>
      <pc:sldChg chg="addSp modSp">
        <pc:chgData name="Marcelo Colonno" userId="9f44267f83028c4e" providerId="LiveId" clId="{CFA26243-4CE0-4E3C-BDAF-20FC88C9FB8E}" dt="2019-08-06T16:24:54.291" v="341" actId="20577"/>
        <pc:sldMkLst>
          <pc:docMk/>
          <pc:sldMk cId="3115242313" sldId="283"/>
        </pc:sldMkLst>
        <pc:spChg chg="mod">
          <ac:chgData name="Marcelo Colonno" userId="9f44267f83028c4e" providerId="LiveId" clId="{CFA26243-4CE0-4E3C-BDAF-20FC88C9FB8E}" dt="2019-08-06T16:21:42.712" v="76" actId="1036"/>
          <ac:spMkLst>
            <pc:docMk/>
            <pc:sldMk cId="3115242313" sldId="283"/>
            <ac:spMk id="8" creationId="{07F2EC3E-10B9-4168-852C-5D639A7C65C2}"/>
          </ac:spMkLst>
        </pc:spChg>
        <pc:spChg chg="mod">
          <ac:chgData name="Marcelo Colonno" userId="9f44267f83028c4e" providerId="LiveId" clId="{CFA26243-4CE0-4E3C-BDAF-20FC88C9FB8E}" dt="2019-08-06T16:23:28.390" v="208" actId="20577"/>
          <ac:spMkLst>
            <pc:docMk/>
            <pc:sldMk cId="3115242313" sldId="283"/>
            <ac:spMk id="10" creationId="{B7DADDA8-BEFE-4360-BECE-73E8E79C5D9D}"/>
          </ac:spMkLst>
        </pc:spChg>
        <pc:spChg chg="mod">
          <ac:chgData name="Marcelo Colonno" userId="9f44267f83028c4e" providerId="LiveId" clId="{CFA26243-4CE0-4E3C-BDAF-20FC88C9FB8E}" dt="2019-08-06T16:24:41.783" v="313" actId="20577"/>
          <ac:spMkLst>
            <pc:docMk/>
            <pc:sldMk cId="3115242313" sldId="283"/>
            <ac:spMk id="12" creationId="{80508189-EFEA-4B51-B228-C4B633603FA9}"/>
          </ac:spMkLst>
        </pc:spChg>
        <pc:spChg chg="mod">
          <ac:chgData name="Marcelo Colonno" userId="9f44267f83028c4e" providerId="LiveId" clId="{CFA26243-4CE0-4E3C-BDAF-20FC88C9FB8E}" dt="2019-08-06T16:21:42.712" v="76" actId="1036"/>
          <ac:spMkLst>
            <pc:docMk/>
            <pc:sldMk cId="3115242313" sldId="283"/>
            <ac:spMk id="13" creationId="{1686912C-63E1-4728-A477-E8990B4652CE}"/>
          </ac:spMkLst>
        </pc:spChg>
        <pc:spChg chg="mod">
          <ac:chgData name="Marcelo Colonno" userId="9f44267f83028c4e" providerId="LiveId" clId="{CFA26243-4CE0-4E3C-BDAF-20FC88C9FB8E}" dt="2019-08-06T16:21:42.712" v="76" actId="1036"/>
          <ac:spMkLst>
            <pc:docMk/>
            <pc:sldMk cId="3115242313" sldId="283"/>
            <ac:spMk id="14" creationId="{FB02A73D-73C2-4C88-A35B-7EDF83A0E949}"/>
          </ac:spMkLst>
        </pc:spChg>
        <pc:spChg chg="add mod">
          <ac:chgData name="Marcelo Colonno" userId="9f44267f83028c4e" providerId="LiveId" clId="{CFA26243-4CE0-4E3C-BDAF-20FC88C9FB8E}" dt="2019-08-06T16:21:45.959" v="78" actId="20577"/>
          <ac:spMkLst>
            <pc:docMk/>
            <pc:sldMk cId="3115242313" sldId="283"/>
            <ac:spMk id="15" creationId="{7AB3CC17-2FAB-4E56-B67D-2F111C1E8B1C}"/>
          </ac:spMkLst>
        </pc:spChg>
        <pc:spChg chg="mod">
          <ac:chgData name="Marcelo Colonno" userId="9f44267f83028c4e" providerId="LiveId" clId="{CFA26243-4CE0-4E3C-BDAF-20FC88C9FB8E}" dt="2019-08-06T16:21:42.712" v="76" actId="1036"/>
          <ac:spMkLst>
            <pc:docMk/>
            <pc:sldMk cId="3115242313" sldId="283"/>
            <ac:spMk id="16" creationId="{F083F607-EEC4-4DF2-A66B-C34DBBFE52C3}"/>
          </ac:spMkLst>
        </pc:spChg>
        <pc:spChg chg="mod">
          <ac:chgData name="Marcelo Colonno" userId="9f44267f83028c4e" providerId="LiveId" clId="{CFA26243-4CE0-4E3C-BDAF-20FC88C9FB8E}" dt="2019-08-06T16:24:54.291" v="341" actId="20577"/>
          <ac:spMkLst>
            <pc:docMk/>
            <pc:sldMk cId="3115242313" sldId="283"/>
            <ac:spMk id="17" creationId="{6F94107A-B9B3-4248-8D1F-1625006BAE14}"/>
          </ac:spMkLst>
        </pc:spChg>
        <pc:spChg chg="add mod">
          <ac:chgData name="Marcelo Colonno" userId="9f44267f83028c4e" providerId="LiveId" clId="{CFA26243-4CE0-4E3C-BDAF-20FC88C9FB8E}" dt="2019-08-06T16:22:00.209" v="102" actId="20577"/>
          <ac:spMkLst>
            <pc:docMk/>
            <pc:sldMk cId="3115242313" sldId="283"/>
            <ac:spMk id="18" creationId="{196B2DAA-C192-4382-845F-9E44A935B947}"/>
          </ac:spMkLst>
        </pc:spChg>
        <pc:spChg chg="mod">
          <ac:chgData name="Marcelo Colonno" userId="9f44267f83028c4e" providerId="LiveId" clId="{CFA26243-4CE0-4E3C-BDAF-20FC88C9FB8E}" dt="2019-08-06T16:21:32.726" v="57" actId="1036"/>
          <ac:spMkLst>
            <pc:docMk/>
            <pc:sldMk cId="3115242313" sldId="283"/>
            <ac:spMk id="149" creationId="{00000000-0000-0000-0000-000000000000}"/>
          </ac:spMkLst>
        </pc:spChg>
        <pc:spChg chg="mod">
          <ac:chgData name="Marcelo Colonno" userId="9f44267f83028c4e" providerId="LiveId" clId="{CFA26243-4CE0-4E3C-BDAF-20FC88C9FB8E}" dt="2019-08-06T16:21:42.712" v="76" actId="1036"/>
          <ac:spMkLst>
            <pc:docMk/>
            <pc:sldMk cId="3115242313" sldId="283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2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ERIAL DE NIVELAMENTO"/>
          <p:cNvSpPr txBox="1"/>
          <p:nvPr/>
        </p:nvSpPr>
        <p:spPr>
          <a:xfrm>
            <a:off x="2122067" y="5365750"/>
            <a:ext cx="369171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PROJETO INTEGRADOR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120" name="Screen Shot 2018-06-21 at 18.34.20.png" descr="Screen Shot 2018-06-21 at 18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13050"/>
            <a:ext cx="8763000" cy="255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ÚDOS MÍNIMOS"/>
          <p:cNvSpPr txBox="1"/>
          <p:nvPr/>
        </p:nvSpPr>
        <p:spPr>
          <a:xfrm>
            <a:off x="4117138" y="3899430"/>
            <a:ext cx="477053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PROPOSTA DE</a:t>
            </a:r>
          </a:p>
          <a:p>
            <a:r>
              <a:rPr lang="pt-BR" dirty="0"/>
              <a:t>INTERVENÇÃO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1497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1. Introdução à Estatística">
            <a:extLst>
              <a:ext uri="{FF2B5EF4-FFF2-40B4-BE49-F238E27FC236}">
                <a16:creationId xmlns:a16="http://schemas.microsoft.com/office/drawing/2014/main" id="{EE217E81-2D10-4595-941D-38A0D829BE94}"/>
              </a:ext>
            </a:extLst>
          </p:cNvPr>
          <p:cNvSpPr txBox="1"/>
          <p:nvPr/>
        </p:nvSpPr>
        <p:spPr>
          <a:xfrm>
            <a:off x="571633" y="4639919"/>
            <a:ext cx="395686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COLOCANDO</a:t>
            </a:r>
          </a:p>
          <a:p>
            <a:r>
              <a:rPr lang="pt-BR" dirty="0"/>
              <a:t>EM PRÁTICA</a:t>
            </a:r>
            <a:endParaRPr dirty="0"/>
          </a:p>
        </p:txBody>
      </p:sp>
      <p:sp>
        <p:nvSpPr>
          <p:cNvPr id="9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E92BD376-D8F4-46BF-BB84-BA9EE331AC36}"/>
              </a:ext>
            </a:extLst>
          </p:cNvPr>
          <p:cNvSpPr txBox="1"/>
          <p:nvPr/>
        </p:nvSpPr>
        <p:spPr>
          <a:xfrm>
            <a:off x="6158201" y="3947422"/>
            <a:ext cx="627496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Cada grupo deverá planejar uma intervenção prática, de qualquer natureza, que esteja solidamente embasada por todo o trabalho analítico realizado nas fases anteriores.</a:t>
            </a:r>
          </a:p>
          <a:p>
            <a:pPr algn="l"/>
            <a:endParaRPr lang="pt-BR" sz="1800" b="0" dirty="0"/>
          </a:p>
          <a:p>
            <a:pPr algn="l"/>
            <a:r>
              <a:rPr lang="pt-BR" sz="1800" b="0" dirty="0"/>
              <a:t>As possibilidades são diversas. Pesquisem referências, cases e exemplos em diferentes segmentos.</a:t>
            </a:r>
          </a:p>
          <a:p>
            <a:pPr algn="l"/>
            <a:endParaRPr lang="pt-BR" sz="1800" b="0" dirty="0"/>
          </a:p>
          <a:p>
            <a:pPr algn="l"/>
            <a:r>
              <a:rPr lang="pt-BR" sz="1800" b="0" dirty="0"/>
              <a:t>E, o mais importante, SEJAM CRIATIVOS(AS)!!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ÓXIMOS PASSOS"/>
          <p:cNvSpPr txBox="1"/>
          <p:nvPr/>
        </p:nvSpPr>
        <p:spPr>
          <a:xfrm>
            <a:off x="4046602" y="4284150"/>
            <a:ext cx="49116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CRONOGRAMA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1. Introdução à Estatística"/>
          <p:cNvSpPr txBox="1"/>
          <p:nvPr/>
        </p:nvSpPr>
        <p:spPr>
          <a:xfrm>
            <a:off x="386665" y="2993351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CHECKPOINT 1</a:t>
            </a:r>
            <a:endParaRPr dirty="0"/>
          </a:p>
        </p:txBody>
      </p:sp>
      <p:sp>
        <p:nvSpPr>
          <p:cNvPr id="8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07F2EC3E-10B9-4168-852C-5D639A7C65C2}"/>
              </a:ext>
            </a:extLst>
          </p:cNvPr>
          <p:cNvSpPr txBox="1"/>
          <p:nvPr/>
        </p:nvSpPr>
        <p:spPr>
          <a:xfrm>
            <a:off x="6011333" y="3062600"/>
            <a:ext cx="6606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DIA 05 DE SETEMBRO DE 2019 – Trazer os Dados</a:t>
            </a:r>
          </a:p>
        </p:txBody>
      </p:sp>
      <p:sp>
        <p:nvSpPr>
          <p:cNvPr id="10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B7DADDA8-BEFE-4360-BECE-73E8E79C5D9D}"/>
              </a:ext>
            </a:extLst>
          </p:cNvPr>
          <p:cNvSpPr txBox="1"/>
          <p:nvPr/>
        </p:nvSpPr>
        <p:spPr>
          <a:xfrm>
            <a:off x="6011333" y="4921027"/>
            <a:ext cx="6606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DIA 05 DE OUTUBRO DE 2019  - Hipóteses e Indicadores</a:t>
            </a:r>
          </a:p>
        </p:txBody>
      </p:sp>
      <p:sp>
        <p:nvSpPr>
          <p:cNvPr id="13" name="1. Introdução à Estatística">
            <a:extLst>
              <a:ext uri="{FF2B5EF4-FFF2-40B4-BE49-F238E27FC236}">
                <a16:creationId xmlns:a16="http://schemas.microsoft.com/office/drawing/2014/main" id="{1686912C-63E1-4728-A477-E8990B4652CE}"/>
              </a:ext>
            </a:extLst>
          </p:cNvPr>
          <p:cNvSpPr txBox="1"/>
          <p:nvPr/>
        </p:nvSpPr>
        <p:spPr>
          <a:xfrm>
            <a:off x="386665" y="4851778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CHECKPOINT 2</a:t>
            </a:r>
            <a:endParaRPr dirty="0"/>
          </a:p>
        </p:txBody>
      </p:sp>
      <p:sp>
        <p:nvSpPr>
          <p:cNvPr id="16" name="1. Introdução à Estatística">
            <a:extLst>
              <a:ext uri="{FF2B5EF4-FFF2-40B4-BE49-F238E27FC236}">
                <a16:creationId xmlns:a16="http://schemas.microsoft.com/office/drawing/2014/main" id="{F083F607-EEC4-4DF2-A66B-C34DBBFE52C3}"/>
              </a:ext>
            </a:extLst>
          </p:cNvPr>
          <p:cNvSpPr txBox="1"/>
          <p:nvPr/>
        </p:nvSpPr>
        <p:spPr>
          <a:xfrm>
            <a:off x="386665" y="8109493"/>
            <a:ext cx="395686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Apresentação</a:t>
            </a:r>
          </a:p>
          <a:p>
            <a:r>
              <a:rPr lang="pt-BR" dirty="0"/>
              <a:t>Final</a:t>
            </a:r>
            <a:endParaRPr dirty="0"/>
          </a:p>
        </p:txBody>
      </p:sp>
      <p:sp>
        <p:nvSpPr>
          <p:cNvPr id="17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6F94107A-B9B3-4248-8D1F-1625006BAE14}"/>
              </a:ext>
            </a:extLst>
          </p:cNvPr>
          <p:cNvSpPr txBox="1"/>
          <p:nvPr/>
        </p:nvSpPr>
        <p:spPr>
          <a:xfrm>
            <a:off x="6011333" y="8386491"/>
            <a:ext cx="6606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DIA 26 DE NOVEMBRO DE 2019 </a:t>
            </a:r>
          </a:p>
        </p:txBody>
      </p:sp>
      <p:sp>
        <p:nvSpPr>
          <p:cNvPr id="12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80508189-EFEA-4B51-B228-C4B633603FA9}"/>
              </a:ext>
            </a:extLst>
          </p:cNvPr>
          <p:cNvSpPr txBox="1"/>
          <p:nvPr/>
        </p:nvSpPr>
        <p:spPr>
          <a:xfrm>
            <a:off x="6011333" y="6486355"/>
            <a:ext cx="6606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DIA 19 DE NOVEMBRO DE 2019 – </a:t>
            </a:r>
            <a:r>
              <a:rPr lang="pt-BR" sz="1800" b="0" dirty="0" err="1"/>
              <a:t>Storytelling</a:t>
            </a:r>
            <a:r>
              <a:rPr lang="pt-BR" sz="1800" b="0" dirty="0"/>
              <a:t> (</a:t>
            </a:r>
            <a:r>
              <a:rPr lang="pt-BR" sz="1800" b="0" dirty="0" err="1"/>
              <a:t>DataViz</a:t>
            </a:r>
            <a:r>
              <a:rPr lang="pt-BR" sz="1800" b="0" dirty="0"/>
              <a:t>)</a:t>
            </a:r>
          </a:p>
        </p:txBody>
      </p:sp>
      <p:sp>
        <p:nvSpPr>
          <p:cNvPr id="14" name="1. Introdução à Estatística">
            <a:extLst>
              <a:ext uri="{FF2B5EF4-FFF2-40B4-BE49-F238E27FC236}">
                <a16:creationId xmlns:a16="http://schemas.microsoft.com/office/drawing/2014/main" id="{FB02A73D-73C2-4C88-A35B-7EDF83A0E949}"/>
              </a:ext>
            </a:extLst>
          </p:cNvPr>
          <p:cNvSpPr txBox="1"/>
          <p:nvPr/>
        </p:nvSpPr>
        <p:spPr>
          <a:xfrm>
            <a:off x="386665" y="6417106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CHECKPOINT 3</a:t>
            </a:r>
            <a:endParaRPr dirty="0"/>
          </a:p>
        </p:txBody>
      </p:sp>
      <p:sp>
        <p:nvSpPr>
          <p:cNvPr id="15" name="1. Introdução à Estatística">
            <a:extLst>
              <a:ext uri="{FF2B5EF4-FFF2-40B4-BE49-F238E27FC236}">
                <a16:creationId xmlns:a16="http://schemas.microsoft.com/office/drawing/2014/main" id="{7AB3CC17-2FAB-4E56-B67D-2F111C1E8B1C}"/>
              </a:ext>
            </a:extLst>
          </p:cNvPr>
          <p:cNvSpPr txBox="1"/>
          <p:nvPr/>
        </p:nvSpPr>
        <p:spPr>
          <a:xfrm>
            <a:off x="386665" y="1375087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CHECKPOINT 0</a:t>
            </a:r>
            <a:endParaRPr dirty="0"/>
          </a:p>
        </p:txBody>
      </p:sp>
      <p:sp>
        <p:nvSpPr>
          <p:cNvPr id="18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196B2DAA-C192-4382-845F-9E44A935B947}"/>
              </a:ext>
            </a:extLst>
          </p:cNvPr>
          <p:cNvSpPr txBox="1"/>
          <p:nvPr/>
        </p:nvSpPr>
        <p:spPr>
          <a:xfrm>
            <a:off x="6011333" y="1444336"/>
            <a:ext cx="660680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DIA 06 DE AGOSTO DE 2019 – Trazer os Dados</a:t>
            </a:r>
          </a:p>
        </p:txBody>
      </p:sp>
    </p:spTree>
    <p:extLst>
      <p:ext uri="{BB962C8B-B14F-4D97-AF65-F5344CB8AC3E}">
        <p14:creationId xmlns:p14="http://schemas.microsoft.com/office/powerpoint/2010/main" val="31152423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2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ERIAL DE NIVELAMENTO"/>
          <p:cNvSpPr txBox="1"/>
          <p:nvPr/>
        </p:nvSpPr>
        <p:spPr>
          <a:xfrm>
            <a:off x="2122067" y="5365750"/>
            <a:ext cx="369171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PROJETO INTEGRADOR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120" name="Screen Shot 2018-06-21 at 18.34.20.png" descr="Screen Shot 2018-06-21 at 18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13050"/>
            <a:ext cx="8763000" cy="255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ÇÃO"/>
          <p:cNvSpPr txBox="1"/>
          <p:nvPr/>
        </p:nvSpPr>
        <p:spPr>
          <a:xfrm>
            <a:off x="4278241" y="4284151"/>
            <a:ext cx="444833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INTRODUÇÃO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2307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O que é o material de nivelamento do curso de Data Analytics?"/>
          <p:cNvSpPr txBox="1"/>
          <p:nvPr/>
        </p:nvSpPr>
        <p:spPr>
          <a:xfrm>
            <a:off x="571633" y="4876800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OVERVIEW</a:t>
            </a:r>
            <a:endParaRPr dirty="0"/>
          </a:p>
        </p:txBody>
      </p:sp>
      <p:sp>
        <p:nvSpPr>
          <p:cNvPr id="129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/>
          <p:cNvSpPr txBox="1"/>
          <p:nvPr/>
        </p:nvSpPr>
        <p:spPr>
          <a:xfrm>
            <a:off x="5689080" y="2573611"/>
            <a:ext cx="6606802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2000" b="0" dirty="0"/>
              <a:t>Parte fundamental da atuação de um profissional de dados é a “construção de pontes”, isto é, encontrar nexos e conexões entre os dados e melhores decisões. É esta capacidade analítica, tantas vezes ressaltada em nossos encontros, que trabalharemos, majoritariamente, em nosso Projeto Integrador. </a:t>
            </a:r>
          </a:p>
          <a:p>
            <a:pPr algn="l"/>
            <a:endParaRPr lang="pt-BR" sz="2000" b="0" dirty="0"/>
          </a:p>
          <a:p>
            <a:pPr algn="l"/>
            <a:r>
              <a:rPr lang="pt-BR" sz="2000" b="0" dirty="0"/>
              <a:t>Vocês trabalharão em grupos com a missão de desenvolver, nos próximos meses, um projeto que parta de um problema a ser resolvido, exploração e análise de dados que tragam mais informações sobre o cenário e que embasem, obviamente, possíveis soluções/intervenções.</a:t>
            </a:r>
          </a:p>
          <a:p>
            <a:pPr algn="l"/>
            <a:endParaRPr lang="pt-BR" sz="2000" b="0" dirty="0"/>
          </a:p>
          <a:p>
            <a:pPr algn="l"/>
            <a:r>
              <a:rPr lang="pt-BR" sz="2000" b="0" dirty="0"/>
              <a:t>A apresentação será na última aula do nosso cronograma, quando cada grupo terá 15min para apresentar seu trabalho. Nas próximas páginas vocês terão detalhes e instruções sobre como proceder.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O que é o material de nivelamento do curso de Data Analytics?"/>
          <p:cNvSpPr txBox="1"/>
          <p:nvPr/>
        </p:nvSpPr>
        <p:spPr>
          <a:xfrm>
            <a:off x="865944" y="3882720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EXEMPLO</a:t>
            </a:r>
            <a:endParaRPr dirty="0"/>
          </a:p>
        </p:txBody>
      </p:sp>
      <p:sp>
        <p:nvSpPr>
          <p:cNvPr id="129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/>
          <p:cNvSpPr txBox="1"/>
          <p:nvPr/>
        </p:nvSpPr>
        <p:spPr>
          <a:xfrm>
            <a:off x="865944" y="4400811"/>
            <a:ext cx="4251179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Em 2018, alguns grupos escolheram temas como “Água” e “Saúde”, com a intenção de desenvolverem soluções que gerassem impacto social, e iniciaram o planejamento a partir de um diagnóstico mais amplo sobre o cenário atual. Ao lado listamos, para ilustrar com exemplos, alguns dos dados que foram levantados por nossos alunos com o objetivo de ampliarem seus conhecimentos sobre a natureza do problema que precisavam resolver.</a:t>
            </a:r>
          </a:p>
        </p:txBody>
      </p:sp>
      <p:sp>
        <p:nvSpPr>
          <p:cNvPr id="9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28EC9000-613B-4F6A-8556-F17EB63BD23E}"/>
              </a:ext>
            </a:extLst>
          </p:cNvPr>
          <p:cNvSpPr txBox="1"/>
          <p:nvPr/>
        </p:nvSpPr>
        <p:spPr>
          <a:xfrm>
            <a:off x="6133842" y="4361369"/>
            <a:ext cx="527076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pt-BR" sz="2000" dirty="0"/>
              <a:t>AGÊNCIA NACIONAL DE ÁGUA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110 mil quilômetros de rios com qualidade comprometida;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45% da população não possui coleta e tratamento de esgotos;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55% do esgoto coletado no Brasil é despejado na natureza.</a:t>
            </a:r>
          </a:p>
          <a:p>
            <a:pPr algn="l"/>
            <a:endParaRPr lang="pt-BR" sz="2000" b="0" dirty="0"/>
          </a:p>
        </p:txBody>
      </p:sp>
      <p:sp>
        <p:nvSpPr>
          <p:cNvPr id="10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EF2CD89C-7D53-4169-AF8A-889BBF1FB7F5}"/>
              </a:ext>
            </a:extLst>
          </p:cNvPr>
          <p:cNvSpPr txBox="1"/>
          <p:nvPr/>
        </p:nvSpPr>
        <p:spPr>
          <a:xfrm>
            <a:off x="6159240" y="6817199"/>
            <a:ext cx="527076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pt-BR" sz="2000" dirty="0"/>
              <a:t>Falta de leitos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Pesquisa Datafolha encomendada pelo Conselho Federal de Medicina, em 2017, colocou o aumento do número de leitos como a terceira providência que o Governo deveria tomar para melhorar a saúde pública brasileira.</a:t>
            </a:r>
          </a:p>
          <a:p>
            <a:pPr algn="l"/>
            <a:endParaRPr lang="pt-BR" sz="2000" b="0" dirty="0"/>
          </a:p>
        </p:txBody>
      </p:sp>
      <p:sp>
        <p:nvSpPr>
          <p:cNvPr id="12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EAC332C8-E041-4B92-AD4F-A3C86BB6413F}"/>
              </a:ext>
            </a:extLst>
          </p:cNvPr>
          <p:cNvSpPr txBox="1"/>
          <p:nvPr/>
        </p:nvSpPr>
        <p:spPr>
          <a:xfrm>
            <a:off x="6159240" y="1834808"/>
            <a:ext cx="5270760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pt-BR" sz="2000" dirty="0"/>
              <a:t>AGÊNCIA NACIONAL DE ÁGUA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110 mil quilômetros de rios com qualidade comprometida;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45% da população não possui coleta e tratamento de esgotos;</a:t>
            </a:r>
          </a:p>
          <a:p>
            <a:pPr marL="342900" indent="-342900" algn="l">
              <a:buFontTx/>
              <a:buChar char="-"/>
            </a:pPr>
            <a:r>
              <a:rPr lang="pt-BR" sz="2000" b="0" dirty="0"/>
              <a:t>55% do esgoto coletado no Brasil é despejado na natureza.</a:t>
            </a:r>
          </a:p>
        </p:txBody>
      </p:sp>
    </p:spTree>
    <p:extLst>
      <p:ext uri="{BB962C8B-B14F-4D97-AF65-F5344CB8AC3E}">
        <p14:creationId xmlns:p14="http://schemas.microsoft.com/office/powerpoint/2010/main" val="23313894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ERGUNTAS FREQUENTES"/>
          <p:cNvSpPr txBox="1"/>
          <p:nvPr/>
        </p:nvSpPr>
        <p:spPr>
          <a:xfrm>
            <a:off x="1837667" y="3899430"/>
            <a:ext cx="932947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PRINCIPAIS OBJETIVOS</a:t>
            </a:r>
          </a:p>
          <a:p>
            <a:r>
              <a:rPr lang="pt-BR" dirty="0"/>
              <a:t>PEDAGÓGICOS DO PROJETO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9400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Achei este material fácil. Será que este curso é muito básico pra mim?"/>
          <p:cNvSpPr txBox="1"/>
          <p:nvPr/>
        </p:nvSpPr>
        <p:spPr>
          <a:xfrm>
            <a:off x="1204493" y="2808763"/>
            <a:ext cx="10595814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 algn="l">
              <a:buAutoNum type="arabicParenR"/>
            </a:pPr>
            <a:r>
              <a:rPr lang="pt-BR" dirty="0"/>
              <a:t>ENTENDER, DE MANEIRA APROFUNDADA, A NATUREZA DO PROBLEMA PROPOSTO;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r>
              <a:rPr lang="pt-BR" dirty="0"/>
              <a:t>BUSCAR, DE MANEIRA CRIATIVA E A PARTIR DESTA COMPREENSÃO, FONTES DE DADOS DIVERSAS;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r>
              <a:rPr lang="pt-BR" dirty="0"/>
              <a:t>UTILIZAR, AO LONGO DE TODO O PROCESSO DE DESENVOLVIMENTO DO PROJETO, OS CONHECIMENTOS, FERRAMENTAS E RECURSOS TRABALHADOS EM SALA;</a:t>
            </a:r>
          </a:p>
          <a:p>
            <a:pPr marL="514350" indent="-514350" algn="l">
              <a:buAutoNum type="arabicParenR"/>
            </a:pPr>
            <a:endParaRPr lang="pt-BR" dirty="0"/>
          </a:p>
          <a:p>
            <a:pPr marL="514350" indent="-514350" algn="l">
              <a:buAutoNum type="arabicParenR"/>
            </a:pPr>
            <a:r>
              <a:rPr lang="pt-BR" dirty="0"/>
              <a:t>PRODUZIR UM PPT QUE SERÁ APRESENTADO NA ÚLTIMA AULA DO NOSSO CRONOGRAMA.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ÚDOS MÍNIMOS"/>
          <p:cNvSpPr txBox="1"/>
          <p:nvPr/>
        </p:nvSpPr>
        <p:spPr>
          <a:xfrm>
            <a:off x="3191400" y="4284150"/>
            <a:ext cx="662200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FASES DO PROJETO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1. Introdução à Estatística"/>
          <p:cNvSpPr txBox="1"/>
          <p:nvPr/>
        </p:nvSpPr>
        <p:spPr>
          <a:xfrm>
            <a:off x="386665" y="2768530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1. </a:t>
            </a:r>
            <a:r>
              <a:rPr lang="pt-BR" dirty="0"/>
              <a:t>DIAGNÓSTICO</a:t>
            </a:r>
            <a:endParaRPr dirty="0"/>
          </a:p>
        </p:txBody>
      </p:sp>
      <p:sp>
        <p:nvSpPr>
          <p:cNvPr id="8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07F2EC3E-10B9-4168-852C-5D639A7C65C2}"/>
              </a:ext>
            </a:extLst>
          </p:cNvPr>
          <p:cNvSpPr txBox="1"/>
          <p:nvPr/>
        </p:nvSpPr>
        <p:spPr>
          <a:xfrm>
            <a:off x="6011333" y="1850330"/>
            <a:ext cx="660680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Este é o momento em que mergulharemos de cabeça no problema para entender/aprender ao máximo sobre o contexto. Precisamos responder as seguintes perguntas:</a:t>
            </a:r>
          </a:p>
          <a:p>
            <a:pPr algn="l"/>
            <a:endParaRPr lang="pt-BR" sz="1800" b="0" dirty="0"/>
          </a:p>
          <a:p>
            <a:pPr marL="342900" indent="-342900" algn="l">
              <a:buFontTx/>
              <a:buChar char="-"/>
            </a:pPr>
            <a:r>
              <a:rPr lang="pt-BR" sz="1800" b="0" dirty="0"/>
              <a:t>Qual a situação atual?</a:t>
            </a:r>
          </a:p>
          <a:p>
            <a:pPr marL="342900" indent="-342900" algn="l">
              <a:buFontTx/>
              <a:buChar char="-"/>
            </a:pPr>
            <a:r>
              <a:rPr lang="pt-BR" sz="1800" b="0" dirty="0"/>
              <a:t>Qual o histórico? Como chegamos até a situação atual?</a:t>
            </a:r>
          </a:p>
          <a:p>
            <a:pPr marL="342900" indent="-342900" algn="l">
              <a:buFontTx/>
              <a:buChar char="-"/>
            </a:pPr>
            <a:r>
              <a:rPr lang="pt-BR" sz="1800" b="0" dirty="0"/>
              <a:t>Como o problema escolhido por </a:t>
            </a:r>
            <a:r>
              <a:rPr lang="pt-BR" sz="1800" b="0" dirty="0" err="1"/>
              <a:t>vcs</a:t>
            </a:r>
            <a:r>
              <a:rPr lang="pt-BR" sz="1800" b="0" dirty="0"/>
              <a:t> evoluiu ao longo do tempo?</a:t>
            </a:r>
          </a:p>
          <a:p>
            <a:pPr marL="342900" indent="-342900" algn="l">
              <a:buFontTx/>
              <a:buChar char="-"/>
            </a:pPr>
            <a:r>
              <a:rPr lang="pt-BR" sz="1800" b="0" dirty="0"/>
              <a:t>Quais os principais aspectos que devemos “atacar” para ajudar na melhoria do quadro geral?</a:t>
            </a:r>
          </a:p>
        </p:txBody>
      </p:sp>
      <p:sp>
        <p:nvSpPr>
          <p:cNvPr id="9" name="1. Introdução à Estatística">
            <a:extLst>
              <a:ext uri="{FF2B5EF4-FFF2-40B4-BE49-F238E27FC236}">
                <a16:creationId xmlns:a16="http://schemas.microsoft.com/office/drawing/2014/main" id="{DFE1433C-82C6-4461-B13D-34D3974AB549}"/>
              </a:ext>
            </a:extLst>
          </p:cNvPr>
          <p:cNvSpPr txBox="1"/>
          <p:nvPr/>
        </p:nvSpPr>
        <p:spPr>
          <a:xfrm>
            <a:off x="386665" y="6692830"/>
            <a:ext cx="395686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2</a:t>
            </a:r>
            <a:r>
              <a:rPr dirty="0"/>
              <a:t>. </a:t>
            </a:r>
            <a:r>
              <a:rPr lang="pt-BR" dirty="0"/>
              <a:t>MAPEAMENTO</a:t>
            </a:r>
            <a:endParaRPr dirty="0"/>
          </a:p>
        </p:txBody>
      </p:sp>
      <p:sp>
        <p:nvSpPr>
          <p:cNvPr id="10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B7DADDA8-BEFE-4360-BECE-73E8E79C5D9D}"/>
              </a:ext>
            </a:extLst>
          </p:cNvPr>
          <p:cNvSpPr txBox="1"/>
          <p:nvPr/>
        </p:nvSpPr>
        <p:spPr>
          <a:xfrm>
            <a:off x="6011333" y="5760771"/>
            <a:ext cx="6606802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Uma vez que temos uma visão mais clara sobre o cenário e suas particularidades, é hora de determinar quais as fontes de dados que poderemos utilizar. Para ajudar no planejamento, podemos usar as seguintes perguntas como ponto de partida:</a:t>
            </a:r>
          </a:p>
          <a:p>
            <a:pPr algn="l"/>
            <a:endParaRPr lang="pt-BR" sz="1800" b="0" dirty="0"/>
          </a:p>
          <a:p>
            <a:pPr marL="342900" indent="-342900" algn="l">
              <a:buFontTx/>
              <a:buChar char="-"/>
            </a:pPr>
            <a:r>
              <a:rPr lang="pt-BR" sz="1800" b="0" dirty="0"/>
              <a:t>Quais os dados que geralmente são utilizados?</a:t>
            </a:r>
          </a:p>
          <a:p>
            <a:pPr marL="342900" indent="-342900" algn="l">
              <a:buFontTx/>
              <a:buChar char="-"/>
            </a:pPr>
            <a:r>
              <a:rPr lang="pt-BR" sz="1800" b="0" dirty="0"/>
              <a:t>Existem outras fontes de dados que poderiam ajudar a ampliar a compreensão acerca do problema?</a:t>
            </a:r>
          </a:p>
          <a:p>
            <a:pPr marL="342900" indent="-342900" algn="l">
              <a:buFontTx/>
              <a:buChar char="-"/>
            </a:pPr>
            <a:r>
              <a:rPr lang="pt-BR" sz="1800" b="0" dirty="0"/>
              <a:t>Pensando de maneira criativa: quais outras fontes de dados (</a:t>
            </a:r>
            <a:r>
              <a:rPr lang="pt-BR" sz="1800" b="0" dirty="0" err="1"/>
              <a:t>ex</a:t>
            </a:r>
            <a:r>
              <a:rPr lang="pt-BR" sz="1800" b="0" dirty="0"/>
              <a:t>: dados abertos, dados internacionais, dados de mídias sociais </a:t>
            </a:r>
            <a:r>
              <a:rPr lang="pt-BR" sz="1800" b="0" dirty="0" err="1"/>
              <a:t>etc</a:t>
            </a:r>
            <a:r>
              <a:rPr lang="pt-BR" sz="1800" b="0" dirty="0"/>
              <a:t>), poderiam nos ajudar?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6-21 at 13.38.15.png" descr="Screen Shot 2018-06-21 at 13.3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2116"/>
            <a:ext cx="11709401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ângulo"/>
          <p:cNvSpPr/>
          <p:nvPr/>
        </p:nvSpPr>
        <p:spPr>
          <a:xfrm>
            <a:off x="11590866" y="-8467"/>
            <a:ext cx="1410032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tângulo"/>
          <p:cNvSpPr/>
          <p:nvPr/>
        </p:nvSpPr>
        <p:spPr>
          <a:xfrm>
            <a:off x="3902" y="609600"/>
            <a:ext cx="12996996" cy="202870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Retângulo"/>
          <p:cNvSpPr/>
          <p:nvPr/>
        </p:nvSpPr>
        <p:spPr>
          <a:xfrm>
            <a:off x="3902" y="-8467"/>
            <a:ext cx="567731" cy="694268"/>
          </a:xfrm>
          <a:prstGeom prst="rect">
            <a:avLst/>
          </a:prstGeom>
          <a:solidFill>
            <a:srgbClr val="2E2F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1. Introdução à Estatística"/>
          <p:cNvSpPr txBox="1"/>
          <p:nvPr/>
        </p:nvSpPr>
        <p:spPr>
          <a:xfrm>
            <a:off x="386665" y="2248392"/>
            <a:ext cx="395686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3</a:t>
            </a:r>
            <a:r>
              <a:rPr dirty="0"/>
              <a:t>. </a:t>
            </a:r>
            <a:r>
              <a:rPr lang="pt-BR" dirty="0"/>
              <a:t>DEFININDO AS</a:t>
            </a:r>
          </a:p>
          <a:p>
            <a:r>
              <a:rPr lang="pt-BR" dirty="0"/>
              <a:t>PERGUNTAS</a:t>
            </a:r>
            <a:endParaRPr dirty="0"/>
          </a:p>
        </p:txBody>
      </p:sp>
      <p:sp>
        <p:nvSpPr>
          <p:cNvPr id="8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07F2EC3E-10B9-4168-852C-5D639A7C65C2}"/>
              </a:ext>
            </a:extLst>
          </p:cNvPr>
          <p:cNvSpPr txBox="1"/>
          <p:nvPr/>
        </p:nvSpPr>
        <p:spPr>
          <a:xfrm>
            <a:off x="6011333" y="1832893"/>
            <a:ext cx="660680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Uma vez que entendemos melhor as circunstâncias e contextos que orbitam e impactam o problema escolhido pelo seu grupo, é importante definir algumas perguntas centrais que vão nos ajudar a nortear o desenvolvimento de uma proposta de solução. Trabalhem na elaboração de 2 a 4 perguntas que, uma vez respondidas, trarão resultados tangíveis e mensuráveis.</a:t>
            </a:r>
          </a:p>
        </p:txBody>
      </p:sp>
      <p:sp>
        <p:nvSpPr>
          <p:cNvPr id="9" name="1. Introdução à Estatística">
            <a:extLst>
              <a:ext uri="{FF2B5EF4-FFF2-40B4-BE49-F238E27FC236}">
                <a16:creationId xmlns:a16="http://schemas.microsoft.com/office/drawing/2014/main" id="{DFE1433C-82C6-4461-B13D-34D3974AB549}"/>
              </a:ext>
            </a:extLst>
          </p:cNvPr>
          <p:cNvSpPr txBox="1"/>
          <p:nvPr/>
        </p:nvSpPr>
        <p:spPr>
          <a:xfrm>
            <a:off x="386665" y="4876800"/>
            <a:ext cx="395686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4</a:t>
            </a:r>
            <a:r>
              <a:rPr dirty="0"/>
              <a:t>. </a:t>
            </a:r>
            <a:r>
              <a:rPr lang="pt-BR" dirty="0"/>
              <a:t>ELABORANDO</a:t>
            </a:r>
          </a:p>
          <a:p>
            <a:r>
              <a:rPr lang="pt-BR" dirty="0"/>
              <a:t>INDICADORES</a:t>
            </a:r>
            <a:endParaRPr dirty="0"/>
          </a:p>
        </p:txBody>
      </p:sp>
      <p:sp>
        <p:nvSpPr>
          <p:cNvPr id="10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B7DADDA8-BEFE-4360-BECE-73E8E79C5D9D}"/>
              </a:ext>
            </a:extLst>
          </p:cNvPr>
          <p:cNvSpPr txBox="1"/>
          <p:nvPr/>
        </p:nvSpPr>
        <p:spPr>
          <a:xfrm>
            <a:off x="6011333" y="4599800"/>
            <a:ext cx="660680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Agora que já temos as fontes de dados e as perguntas centrais que precisamos responder para produzir um resultado prático, é o momento de definir um ou mais indicadores que nos auxiliarão no processo de mensuração dos efeitos da nossa proposta de intervenção.</a:t>
            </a:r>
          </a:p>
        </p:txBody>
      </p:sp>
      <p:sp>
        <p:nvSpPr>
          <p:cNvPr id="11" name="1. Introdução à Estatística">
            <a:extLst>
              <a:ext uri="{FF2B5EF4-FFF2-40B4-BE49-F238E27FC236}">
                <a16:creationId xmlns:a16="http://schemas.microsoft.com/office/drawing/2014/main" id="{8F672404-43F0-4359-8EC3-77C08E39F8CB}"/>
              </a:ext>
            </a:extLst>
          </p:cNvPr>
          <p:cNvSpPr txBox="1"/>
          <p:nvPr/>
        </p:nvSpPr>
        <p:spPr>
          <a:xfrm>
            <a:off x="386665" y="7505208"/>
            <a:ext cx="341008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>
                <a:solidFill>
                  <a:srgbClr val="CB2A4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/>
              <a:t>5</a:t>
            </a:r>
            <a:r>
              <a:rPr dirty="0"/>
              <a:t>. </a:t>
            </a:r>
            <a:r>
              <a:rPr lang="pt-BR" dirty="0"/>
              <a:t>DATAVIZ &amp; 	STORYTELLING</a:t>
            </a:r>
          </a:p>
        </p:txBody>
      </p:sp>
      <p:sp>
        <p:nvSpPr>
          <p:cNvPr id="12" name="É uma seleção de vídeos, textos e tutoriais que constituem as bases necessárias para que você consiga aproveitar sua jornada ao máximo. Com este material, pretendemos te auxiliar na obtenção dos conhecimentos para começar o programa e, especialmente, para que você aproveite o conteúdo das aulas desde o primeiro dia. Os recursos estão divididos em duas partes: uma obrigatória e outra optativa. Esta última tem como objetivo o fortalecimento de conhecimentos mais específicos. É muito importante que eles sejam bem trabalhados e assimilados para que você tenha um bom desempenho no Desafio Online e na Entrevista de Admissão.…">
            <a:extLst>
              <a:ext uri="{FF2B5EF4-FFF2-40B4-BE49-F238E27FC236}">
                <a16:creationId xmlns:a16="http://schemas.microsoft.com/office/drawing/2014/main" id="{D4B3492E-AD49-4CCA-9871-C40393FF2B7B}"/>
              </a:ext>
            </a:extLst>
          </p:cNvPr>
          <p:cNvSpPr txBox="1"/>
          <p:nvPr/>
        </p:nvSpPr>
        <p:spPr>
          <a:xfrm>
            <a:off x="6011333" y="7366709"/>
            <a:ext cx="660680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pt-BR" sz="1800" b="0" dirty="0"/>
              <a:t>O último passo é estruturar o projeto para ser apresentado. Além do roteiro em si, isto é, da maneira que a história será contada, é imprescindível que vocês elaborem ao menos 3 opções diferentes de visualização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6998164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850</Words>
  <Application>Microsoft Office PowerPoint</Application>
  <PresentationFormat>Personalizar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</dc:creator>
  <cp:lastModifiedBy>Marcelo Colonno</cp:lastModifiedBy>
  <cp:revision>17</cp:revision>
  <dcterms:modified xsi:type="dcterms:W3CDTF">2019-08-06T17:12:33Z</dcterms:modified>
</cp:coreProperties>
</file>