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72" r:id="rId2"/>
    <p:sldId id="257" r:id="rId3"/>
    <p:sldId id="258" r:id="rId4"/>
    <p:sldId id="259" r:id="rId5"/>
    <p:sldId id="260" r:id="rId6"/>
    <p:sldId id="261" r:id="rId7"/>
    <p:sldId id="270"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B1535B-DF8C-443D-B691-F0D22DF0A899}">
          <p14:sldIdLst>
            <p14:sldId id="272"/>
            <p14:sldId id="257"/>
            <p14:sldId id="258"/>
            <p14:sldId id="259"/>
            <p14:sldId id="260"/>
            <p14:sldId id="261"/>
            <p14:sldId id="270"/>
            <p14:sldId id="263"/>
            <p14:sldId id="265"/>
            <p14:sldId id="264"/>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BA2C9E-E66D-B9B0-D1FE-981090830F7F}" v="1" dt="2024-12-01T07:02:17.833"/>
    <p1510:client id="{99E848E9-A5F6-F786-16EA-7644CFB47F8F}" v="10" dt="2024-12-01T06:32:31.152"/>
    <p1510:client id="{AF009F1F-C016-E6DA-6647-FC50292A200B}" v="1086" dt="2024-12-01T05:00:17.898"/>
    <p1510:client id="{C27F0919-A768-7978-B5EC-C57EC8EC7B7A}" v="278" dt="2024-12-01T08:40:18.209"/>
    <p1510:client id="{D18FF009-92E5-1375-E55D-5E46F16459DA}" v="23" dt="2024-12-01T05:08:12.032"/>
    <p1510:client id="{E6E5340B-1CB2-8552-2C09-E752DF6B2E03}" v="29" dt="2024-12-01T06:30:36.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12/1/2024</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93305370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12/1/2024</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95322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12/1/2024</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43076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12/1/2024</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47345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12/1/2024</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52746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12/1/2024</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09899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12/1/2024</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33062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12/1/2024</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12650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12/1/2024</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37536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12/1/2024</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69837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12/1/2024</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36560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12/1/2024</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118919010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khsamaha/aviation-accident-database-synopses/co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A567F49-2A5F-F042-7204-4C89087EB3C6}"/>
              </a:ext>
            </a:extLst>
          </p:cNvPr>
          <p:cNvSpPr>
            <a:spLocks noGrp="1"/>
          </p:cNvSpPr>
          <p:nvPr>
            <p:ph type="ctrTitle"/>
          </p:nvPr>
        </p:nvSpPr>
        <p:spPr>
          <a:xfrm>
            <a:off x="2558716" y="955309"/>
            <a:ext cx="7074568" cy="2898975"/>
          </a:xfrm>
        </p:spPr>
        <p:txBody>
          <a:bodyPr>
            <a:normAutofit/>
          </a:bodyPr>
          <a:lstStyle/>
          <a:p>
            <a:r>
              <a:rPr lang="en-US" sz="4100">
                <a:solidFill>
                  <a:srgbClr val="FFFFFF"/>
                </a:solidFill>
              </a:rPr>
              <a:t>AIRCRAFT EVENT ANALYSIS: IDENTIFYING LOW-RISK AIRCRAFT FOR BUSINESS EXPLORATION</a:t>
            </a:r>
          </a:p>
        </p:txBody>
      </p:sp>
      <p:sp>
        <p:nvSpPr>
          <p:cNvPr id="3" name="Subtitle 2">
            <a:extLst>
              <a:ext uri="{FF2B5EF4-FFF2-40B4-BE49-F238E27FC236}">
                <a16:creationId xmlns:a16="http://schemas.microsoft.com/office/drawing/2014/main" id="{C296474C-07E3-E284-38F2-3E74B52AB5D4}"/>
              </a:ext>
            </a:extLst>
          </p:cNvPr>
          <p:cNvSpPr>
            <a:spLocks noGrp="1"/>
          </p:cNvSpPr>
          <p:nvPr>
            <p:ph type="subTitle" idx="1"/>
          </p:nvPr>
        </p:nvSpPr>
        <p:spPr>
          <a:xfrm>
            <a:off x="2634916" y="4533813"/>
            <a:ext cx="6930189" cy="938463"/>
          </a:xfrm>
        </p:spPr>
        <p:txBody>
          <a:bodyPr vert="horz" lIns="91440" tIns="45720" rIns="91440" bIns="45720" rtlCol="0" anchor="t">
            <a:noAutofit/>
          </a:bodyPr>
          <a:lstStyle/>
          <a:p>
            <a:r>
              <a:rPr lang="en-US" sz="2800" dirty="0">
                <a:solidFill>
                  <a:srgbClr val="FFFFFF"/>
                </a:solidFill>
              </a:rPr>
              <a:t>A Data driven approach to supporting strategic decisions</a:t>
            </a:r>
          </a:p>
        </p:txBody>
      </p:sp>
      <p:sp>
        <p:nvSpPr>
          <p:cNvPr id="5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2498885D-7025-19DC-F58E-ECE5B9F07883}"/>
              </a:ext>
            </a:extLst>
          </p:cNvPr>
          <p:cNvSpPr>
            <a:spLocks noGrp="1"/>
          </p:cNvSpPr>
          <p:nvPr>
            <p:ph type="dt" sz="half" idx="10"/>
          </p:nvPr>
        </p:nvSpPr>
        <p:spPr>
          <a:xfrm>
            <a:off x="838200" y="6356350"/>
            <a:ext cx="2743200" cy="365125"/>
          </a:xfrm>
        </p:spPr>
        <p:txBody>
          <a:bodyPr>
            <a:normAutofit/>
          </a:bodyPr>
          <a:lstStyle/>
          <a:p>
            <a:pPr>
              <a:spcAft>
                <a:spcPts val="600"/>
              </a:spcAft>
            </a:pPr>
            <a:fld id="{CCE2CF32-B86F-4A7A-9358-D5051488AF79}" type="datetime1">
              <a:rPr lang="en-US"/>
              <a:pPr>
                <a:spcAft>
                  <a:spcPts val="600"/>
                </a:spcAft>
              </a:pPr>
              <a:t>12/1/2024</a:t>
            </a:fld>
            <a:endParaRPr lang="en-US"/>
          </a:p>
        </p:txBody>
      </p:sp>
      <p:sp>
        <p:nvSpPr>
          <p:cNvPr id="5" name="Footer Placeholder 4">
            <a:extLst>
              <a:ext uri="{FF2B5EF4-FFF2-40B4-BE49-F238E27FC236}">
                <a16:creationId xmlns:a16="http://schemas.microsoft.com/office/drawing/2014/main" id="{75AA0CCA-EF39-B64B-A8F9-F08D0687A794}"/>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700">
                <a:solidFill>
                  <a:srgbClr val="FFFFFF"/>
                </a:solidFill>
              </a:rPr>
              <a:t>
              </a:t>
            </a:r>
          </a:p>
        </p:txBody>
      </p:sp>
      <p:sp>
        <p:nvSpPr>
          <p:cNvPr id="8" name="TextBox 7">
            <a:extLst>
              <a:ext uri="{FF2B5EF4-FFF2-40B4-BE49-F238E27FC236}">
                <a16:creationId xmlns:a16="http://schemas.microsoft.com/office/drawing/2014/main" id="{F8661AFA-4F2C-70EC-0962-9248FA22E7BE}"/>
              </a:ext>
            </a:extLst>
          </p:cNvPr>
          <p:cNvSpPr txBox="1"/>
          <p:nvPr/>
        </p:nvSpPr>
        <p:spPr>
          <a:xfrm>
            <a:off x="4724400" y="5999018"/>
            <a:ext cx="2743200" cy="36576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solidFill>
                  <a:schemeClr val="bg1"/>
                </a:solidFill>
              </a:rPr>
              <a:t>By </a:t>
            </a:r>
            <a:r>
              <a:rPr lang="en-US" err="1">
                <a:solidFill>
                  <a:schemeClr val="bg1"/>
                </a:solidFill>
              </a:rPr>
              <a:t>Beverlyne</a:t>
            </a:r>
            <a:r>
              <a:rPr lang="en-US" dirty="0">
                <a:solidFill>
                  <a:schemeClr val="bg1"/>
                </a:solidFill>
              </a:rPr>
              <a:t> Langat</a:t>
            </a:r>
            <a:endParaRPr lang="en-US">
              <a:solidFill>
                <a:schemeClr val="bg1"/>
              </a:solidFill>
            </a:endParaRPr>
          </a:p>
        </p:txBody>
      </p:sp>
    </p:spTree>
    <p:extLst>
      <p:ext uri="{BB962C8B-B14F-4D97-AF65-F5344CB8AC3E}">
        <p14:creationId xmlns:p14="http://schemas.microsoft.com/office/powerpoint/2010/main" val="1006417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72641-8D65-D058-E0F3-8E912D5C65E0}"/>
              </a:ext>
            </a:extLst>
          </p:cNvPr>
          <p:cNvSpPr>
            <a:spLocks noGrp="1"/>
          </p:cNvSpPr>
          <p:nvPr>
            <p:ph type="title"/>
          </p:nvPr>
        </p:nvSpPr>
        <p:spPr>
          <a:xfrm>
            <a:off x="6739128" y="638089"/>
            <a:ext cx="4818888" cy="1476801"/>
          </a:xfrm>
        </p:spPr>
        <p:txBody>
          <a:bodyPr anchor="b">
            <a:normAutofit/>
          </a:bodyPr>
          <a:lstStyle/>
          <a:p>
            <a:r>
              <a:rPr lang="en-US" sz="5400"/>
              <a:t>Observations</a:t>
            </a:r>
          </a:p>
        </p:txBody>
      </p:sp>
      <p:pic>
        <p:nvPicPr>
          <p:cNvPr id="4" name="Picture 3" descr="A screenshot of a graph&#10;&#10;Description automatically generated">
            <a:extLst>
              <a:ext uri="{FF2B5EF4-FFF2-40B4-BE49-F238E27FC236}">
                <a16:creationId xmlns:a16="http://schemas.microsoft.com/office/drawing/2014/main" id="{CD92FD3F-0BB1-9D33-ED4B-BD19393F822F}"/>
              </a:ext>
            </a:extLst>
          </p:cNvPr>
          <p:cNvPicPr>
            <a:picLocks noChangeAspect="1"/>
          </p:cNvPicPr>
          <p:nvPr/>
        </p:nvPicPr>
        <p:blipFill>
          <a:blip r:embed="rId2"/>
          <a:stretch>
            <a:fillRect/>
          </a:stretch>
        </p:blipFill>
        <p:spPr>
          <a:xfrm>
            <a:off x="724890" y="640080"/>
            <a:ext cx="5271059" cy="5577840"/>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7523DD-6E62-8A2B-D386-581B9C4B6407}"/>
              </a:ext>
            </a:extLst>
          </p:cNvPr>
          <p:cNvSpPr>
            <a:spLocks noGrp="1"/>
          </p:cNvSpPr>
          <p:nvPr>
            <p:ph idx="1"/>
          </p:nvPr>
        </p:nvSpPr>
        <p:spPr>
          <a:xfrm>
            <a:off x="6739128" y="2664886"/>
            <a:ext cx="4818888" cy="3550789"/>
          </a:xfrm>
        </p:spPr>
        <p:txBody>
          <a:bodyPr vert="horz" lIns="91440" tIns="45720" rIns="91440" bIns="45720" rtlCol="0" anchor="t">
            <a:normAutofit/>
          </a:bodyPr>
          <a:lstStyle/>
          <a:p>
            <a:pPr marL="0" indent="0">
              <a:buNone/>
            </a:pPr>
            <a:r>
              <a:rPr lang="en-US" sz="2200" b="1" i="1" u="sng"/>
              <a:t>Key Findings continuation</a:t>
            </a:r>
            <a:endParaRPr lang="en-US" sz="2200"/>
          </a:p>
          <a:p>
            <a:pPr marL="0" indent="0">
              <a:buNone/>
            </a:pPr>
            <a:r>
              <a:rPr lang="en-US" sz="2200" b="1"/>
              <a:t>Severity Patterns</a:t>
            </a:r>
          </a:p>
          <a:p>
            <a:pPr>
              <a:buFont typeface="Calibri"/>
              <a:buChar char="-"/>
            </a:pPr>
            <a:r>
              <a:rPr lang="en-US" sz="2200"/>
              <a:t>Higher fatalities during Maneuvering and Takeoff flight phases and VMC weather conditions.</a:t>
            </a:r>
          </a:p>
          <a:p>
            <a:pPr>
              <a:buFont typeface="Calibri"/>
              <a:buChar char="-"/>
            </a:pPr>
            <a:endParaRPr lang="en-US" sz="2200"/>
          </a:p>
        </p:txBody>
      </p:sp>
    </p:spTree>
    <p:extLst>
      <p:ext uri="{BB962C8B-B14F-4D97-AF65-F5344CB8AC3E}">
        <p14:creationId xmlns:p14="http://schemas.microsoft.com/office/powerpoint/2010/main" val="710397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EA3D1-B9E5-248D-6CAA-732E7D450E82}"/>
              </a:ext>
            </a:extLst>
          </p:cNvPr>
          <p:cNvSpPr>
            <a:spLocks noGrp="1"/>
          </p:cNvSpPr>
          <p:nvPr>
            <p:ph type="title"/>
          </p:nvPr>
        </p:nvSpPr>
        <p:spPr>
          <a:xfrm>
            <a:off x="5297762" y="329184"/>
            <a:ext cx="6251110" cy="1783080"/>
          </a:xfrm>
        </p:spPr>
        <p:txBody>
          <a:bodyPr anchor="b">
            <a:normAutofit/>
          </a:bodyPr>
          <a:lstStyle/>
          <a:p>
            <a:r>
              <a:rPr lang="en-US" sz="5000" dirty="0"/>
              <a:t>Recommendations</a:t>
            </a:r>
          </a:p>
        </p:txBody>
      </p:sp>
      <p:pic>
        <p:nvPicPr>
          <p:cNvPr id="5" name="Picture 4" descr="Airplanes on a road">
            <a:extLst>
              <a:ext uri="{FF2B5EF4-FFF2-40B4-BE49-F238E27FC236}">
                <a16:creationId xmlns:a16="http://schemas.microsoft.com/office/drawing/2014/main" id="{FBC2FFBD-FEEA-DC1E-A902-58CF227E37FE}"/>
              </a:ext>
            </a:extLst>
          </p:cNvPr>
          <p:cNvPicPr>
            <a:picLocks noChangeAspect="1"/>
          </p:cNvPicPr>
          <p:nvPr/>
        </p:nvPicPr>
        <p:blipFill>
          <a:blip r:embed="rId2"/>
          <a:srcRect l="28596" r="26336" b="-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2EA78-2EA0-C410-977B-D2644B02B603}"/>
              </a:ext>
            </a:extLst>
          </p:cNvPr>
          <p:cNvSpPr>
            <a:spLocks noGrp="1"/>
          </p:cNvSpPr>
          <p:nvPr>
            <p:ph idx="1"/>
          </p:nvPr>
        </p:nvSpPr>
        <p:spPr>
          <a:xfrm>
            <a:off x="5297762" y="2706624"/>
            <a:ext cx="6251110" cy="3483864"/>
          </a:xfrm>
        </p:spPr>
        <p:txBody>
          <a:bodyPr vert="horz" lIns="91440" tIns="45720" rIns="91440" bIns="45720" rtlCol="0">
            <a:normAutofit/>
          </a:bodyPr>
          <a:lstStyle/>
          <a:p>
            <a:pPr marL="0" indent="0">
              <a:lnSpc>
                <a:spcPct val="110000"/>
              </a:lnSpc>
              <a:buNone/>
            </a:pPr>
            <a:r>
              <a:rPr lang="en-US" sz="1200" b="1" i="1" u="sng" dirty="0">
                <a:ea typeface="+mn-lt"/>
                <a:cs typeface="+mn-lt"/>
              </a:rPr>
              <a:t>Recommendations to Stakeholders</a:t>
            </a:r>
            <a:endParaRPr lang="en-US" sz="1200" b="1" u="sng" dirty="0"/>
          </a:p>
          <a:p>
            <a:pPr marL="0" indent="0">
              <a:lnSpc>
                <a:spcPct val="110000"/>
              </a:lnSpc>
              <a:buNone/>
            </a:pPr>
            <a:r>
              <a:rPr lang="en-US" sz="1200" b="1" dirty="0">
                <a:ea typeface="+mn-lt"/>
                <a:cs typeface="+mn-lt"/>
              </a:rPr>
              <a:t>Aircraft Selection</a:t>
            </a:r>
            <a:endParaRPr lang="en-US" sz="1200" dirty="0"/>
          </a:p>
          <a:p>
            <a:pPr lvl="1">
              <a:lnSpc>
                <a:spcPct val="110000"/>
              </a:lnSpc>
              <a:buFont typeface="Calibri" panose="020B0604020202020204" pitchFamily="34" charset="0"/>
              <a:buChar char="-"/>
            </a:pPr>
            <a:r>
              <a:rPr lang="en-US" sz="1200" dirty="0">
                <a:ea typeface="+mn-lt"/>
                <a:cs typeface="+mn-lt"/>
              </a:rPr>
              <a:t>Focus on makes/models with lower incident rates and less severe outcomes . Avoid models with high and severe incidents like Cessna and Piper.</a:t>
            </a:r>
            <a:endParaRPr lang="en-US" sz="1200" dirty="0"/>
          </a:p>
          <a:p>
            <a:pPr marL="0" indent="0">
              <a:lnSpc>
                <a:spcPct val="110000"/>
              </a:lnSpc>
              <a:buNone/>
            </a:pPr>
            <a:r>
              <a:rPr lang="en-US" sz="1200" b="1" dirty="0">
                <a:ea typeface="+mn-lt"/>
                <a:cs typeface="+mn-lt"/>
              </a:rPr>
              <a:t>Safety Protocols</a:t>
            </a:r>
            <a:endParaRPr lang="en-US" sz="1200" dirty="0"/>
          </a:p>
          <a:p>
            <a:pPr lvl="1">
              <a:lnSpc>
                <a:spcPct val="110000"/>
              </a:lnSpc>
              <a:buFont typeface="Calibri" panose="020B0604020202020204" pitchFamily="34" charset="0"/>
              <a:buChar char="-"/>
            </a:pPr>
            <a:r>
              <a:rPr lang="en-US" sz="1200" dirty="0">
                <a:ea typeface="+mn-lt"/>
                <a:cs typeface="+mn-lt"/>
              </a:rPr>
              <a:t>Invest in training for critical flight phases (e.g., takeoff, landing).</a:t>
            </a:r>
            <a:endParaRPr lang="en-US" sz="1200" dirty="0"/>
          </a:p>
          <a:p>
            <a:pPr marL="0" indent="0">
              <a:lnSpc>
                <a:spcPct val="110000"/>
              </a:lnSpc>
              <a:buNone/>
            </a:pPr>
            <a:r>
              <a:rPr lang="en-US" sz="1200" b="1" dirty="0">
                <a:ea typeface="+mn-lt"/>
                <a:cs typeface="+mn-lt"/>
              </a:rPr>
              <a:t>Weather Preparedness</a:t>
            </a:r>
            <a:endParaRPr lang="en-US" sz="1200" dirty="0"/>
          </a:p>
          <a:p>
            <a:pPr lvl="1">
              <a:lnSpc>
                <a:spcPct val="110000"/>
              </a:lnSpc>
              <a:buFont typeface="Calibri" panose="020B0604020202020204" pitchFamily="34" charset="0"/>
              <a:buChar char="-"/>
            </a:pPr>
            <a:r>
              <a:rPr lang="en-US" sz="1200" dirty="0">
                <a:ea typeface="+mn-lt"/>
                <a:cs typeface="+mn-lt"/>
              </a:rPr>
              <a:t>Enhance pilot training for VMC(visual meteorological conditions).</a:t>
            </a:r>
            <a:endParaRPr lang="en-US" sz="1200" dirty="0"/>
          </a:p>
          <a:p>
            <a:pPr marL="0" indent="0">
              <a:lnSpc>
                <a:spcPct val="110000"/>
              </a:lnSpc>
              <a:buNone/>
            </a:pPr>
            <a:r>
              <a:rPr lang="en-US" sz="1200" b="1" dirty="0">
                <a:ea typeface="+mn-lt"/>
                <a:cs typeface="+mn-lt"/>
              </a:rPr>
              <a:t>Data Monitoring</a:t>
            </a:r>
            <a:endParaRPr lang="en-US" sz="1200" dirty="0"/>
          </a:p>
          <a:p>
            <a:pPr lvl="1">
              <a:lnSpc>
                <a:spcPct val="110000"/>
              </a:lnSpc>
              <a:buFont typeface="Calibri" panose="020B0604020202020204" pitchFamily="34" charset="0"/>
              <a:buChar char="-"/>
            </a:pPr>
            <a:r>
              <a:rPr lang="en-US" sz="1200" dirty="0">
                <a:ea typeface="+mn-lt"/>
                <a:cs typeface="+mn-lt"/>
              </a:rPr>
              <a:t>Establish a system that will continually monitor and evaluate the aviation risks over time.</a:t>
            </a:r>
            <a:endParaRPr lang="en-US" sz="1200" dirty="0"/>
          </a:p>
          <a:p>
            <a:pPr>
              <a:lnSpc>
                <a:spcPct val="110000"/>
              </a:lnSpc>
            </a:pPr>
            <a:endParaRPr lang="en-US" sz="1200"/>
          </a:p>
        </p:txBody>
      </p:sp>
    </p:spTree>
    <p:extLst>
      <p:ext uri="{BB962C8B-B14F-4D97-AF65-F5344CB8AC3E}">
        <p14:creationId xmlns:p14="http://schemas.microsoft.com/office/powerpoint/2010/main" val="85641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BCE19-08EE-7019-708A-2A5A28A4AC2A}"/>
              </a:ext>
            </a:extLst>
          </p:cNvPr>
          <p:cNvSpPr>
            <a:spLocks noGrp="1"/>
          </p:cNvSpPr>
          <p:nvPr>
            <p:ph type="title"/>
          </p:nvPr>
        </p:nvSpPr>
        <p:spPr>
          <a:xfrm>
            <a:off x="5297762" y="329184"/>
            <a:ext cx="6251110" cy="1783080"/>
          </a:xfrm>
        </p:spPr>
        <p:txBody>
          <a:bodyPr anchor="b">
            <a:normAutofit/>
          </a:bodyPr>
          <a:lstStyle/>
          <a:p>
            <a:r>
              <a:rPr lang="en-US" sz="5400"/>
              <a:t>Conclusion</a:t>
            </a:r>
          </a:p>
        </p:txBody>
      </p:sp>
      <p:pic>
        <p:nvPicPr>
          <p:cNvPr id="5" name="Picture 4" descr="Back view of an airplane">
            <a:extLst>
              <a:ext uri="{FF2B5EF4-FFF2-40B4-BE49-F238E27FC236}">
                <a16:creationId xmlns:a16="http://schemas.microsoft.com/office/drawing/2014/main" id="{C0AAF142-3140-9C73-8C1E-E4D7ACA177C2}"/>
              </a:ext>
            </a:extLst>
          </p:cNvPr>
          <p:cNvPicPr>
            <a:picLocks noChangeAspect="1"/>
          </p:cNvPicPr>
          <p:nvPr/>
        </p:nvPicPr>
        <p:blipFill>
          <a:blip r:embed="rId2"/>
          <a:srcRect l="21683" r="33052"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FE0271-698A-3062-0571-D84ECEFAAE28}"/>
              </a:ext>
            </a:extLst>
          </p:cNvPr>
          <p:cNvSpPr>
            <a:spLocks noGrp="1"/>
          </p:cNvSpPr>
          <p:nvPr>
            <p:ph idx="1"/>
          </p:nvPr>
        </p:nvSpPr>
        <p:spPr>
          <a:xfrm>
            <a:off x="5297762" y="2706624"/>
            <a:ext cx="6251110" cy="3483864"/>
          </a:xfrm>
        </p:spPr>
        <p:txBody>
          <a:bodyPr vert="horz" lIns="91440" tIns="45720" rIns="91440" bIns="45720" rtlCol="0">
            <a:normAutofit/>
          </a:bodyPr>
          <a:lstStyle/>
          <a:p>
            <a:pPr>
              <a:buFont typeface="Calibri" panose="020B0604020202020204" pitchFamily="34" charset="0"/>
              <a:buChar char="-"/>
            </a:pPr>
            <a:r>
              <a:rPr lang="en-US" sz="2200">
                <a:ea typeface="+mn-lt"/>
                <a:cs typeface="+mn-lt"/>
              </a:rPr>
              <a:t>Data-driven insights help mitigate risks in aircraft selection and operation.</a:t>
            </a:r>
            <a:endParaRPr lang="en-US" sz="2200"/>
          </a:p>
          <a:p>
            <a:pPr>
              <a:buFont typeface="Calibri" panose="020B0604020202020204" pitchFamily="34" charset="0"/>
              <a:buChar char="-"/>
            </a:pPr>
            <a:r>
              <a:rPr lang="en-US" sz="2200">
                <a:ea typeface="+mn-lt"/>
                <a:cs typeface="+mn-lt"/>
              </a:rPr>
              <a:t>Prioritizing safety-focused decisions will support long-term business success in aviation.</a:t>
            </a:r>
            <a:endParaRPr lang="en-US" sz="2200"/>
          </a:p>
          <a:p>
            <a:pPr>
              <a:buFont typeface="Calibri" panose="020B0604020202020204" pitchFamily="34" charset="0"/>
              <a:buChar char="-"/>
            </a:pPr>
            <a:r>
              <a:rPr lang="en-US" sz="2200">
                <a:ea typeface="+mn-lt"/>
                <a:cs typeface="+mn-lt"/>
              </a:rPr>
              <a:t>A foundation for ongoing analysis to adapt to future challenges.</a:t>
            </a:r>
            <a:endParaRPr lang="en-US" sz="2200"/>
          </a:p>
        </p:txBody>
      </p:sp>
    </p:spTree>
    <p:extLst>
      <p:ext uri="{BB962C8B-B14F-4D97-AF65-F5344CB8AC3E}">
        <p14:creationId xmlns:p14="http://schemas.microsoft.com/office/powerpoint/2010/main" val="37976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E5C5485-CD97-5A10-828A-7278EC0C52F9}"/>
              </a:ext>
            </a:extLst>
          </p:cNvPr>
          <p:cNvSpPr txBox="1"/>
          <p:nvPr/>
        </p:nvSpPr>
        <p:spPr>
          <a:xfrm>
            <a:off x="2066544" y="1911096"/>
            <a:ext cx="8055864" cy="207665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kern="1200">
                <a:solidFill>
                  <a:srgbClr val="FFFFFF"/>
                </a:solidFill>
                <a:latin typeface="+mj-lt"/>
                <a:ea typeface="+mj-ea"/>
                <a:cs typeface="+mj-cs"/>
              </a:rPr>
              <a:t>The End</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18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8E6917-4E13-32CB-F476-E73E710241D1}"/>
              </a:ext>
            </a:extLst>
          </p:cNvPr>
          <p:cNvSpPr>
            <a:spLocks noGrp="1"/>
          </p:cNvSpPr>
          <p:nvPr>
            <p:ph type="title"/>
          </p:nvPr>
        </p:nvSpPr>
        <p:spPr>
          <a:xfrm>
            <a:off x="4654296" y="329184"/>
            <a:ext cx="6894576" cy="1783080"/>
          </a:xfrm>
        </p:spPr>
        <p:txBody>
          <a:bodyPr anchor="b">
            <a:normAutofit/>
          </a:bodyPr>
          <a:lstStyle/>
          <a:p>
            <a:r>
              <a:rPr lang="en-US" sz="5400"/>
              <a:t>Overview</a:t>
            </a:r>
          </a:p>
        </p:txBody>
      </p:sp>
      <p:pic>
        <p:nvPicPr>
          <p:cNvPr id="5" name="Picture 4" descr="Back view of an airplane">
            <a:extLst>
              <a:ext uri="{FF2B5EF4-FFF2-40B4-BE49-F238E27FC236}">
                <a16:creationId xmlns:a16="http://schemas.microsoft.com/office/drawing/2014/main" id="{2C28C967-63C8-435D-FE91-B4CC05A2F117}"/>
              </a:ext>
            </a:extLst>
          </p:cNvPr>
          <p:cNvPicPr>
            <a:picLocks noChangeAspect="1"/>
          </p:cNvPicPr>
          <p:nvPr/>
        </p:nvPicPr>
        <p:blipFill>
          <a:blip r:embed="rId2"/>
          <a:srcRect l="24594" r="35962"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428509-A0D1-00B1-0C43-3E85BAA7D4BF}"/>
              </a:ext>
            </a:extLst>
          </p:cNvPr>
          <p:cNvSpPr>
            <a:spLocks noGrp="1"/>
          </p:cNvSpPr>
          <p:nvPr>
            <p:ph idx="1"/>
          </p:nvPr>
        </p:nvSpPr>
        <p:spPr>
          <a:xfrm>
            <a:off x="4654296" y="2706624"/>
            <a:ext cx="6894576" cy="3483864"/>
          </a:xfrm>
        </p:spPr>
        <p:txBody>
          <a:bodyPr vert="horz" lIns="91440" tIns="45720" rIns="91440" bIns="45720" rtlCol="0">
            <a:normAutofit/>
          </a:bodyPr>
          <a:lstStyle/>
          <a:p>
            <a:pPr marL="0" indent="0">
              <a:buNone/>
            </a:pPr>
            <a:r>
              <a:rPr lang="en-US" sz="2200">
                <a:ea typeface="+mn-lt"/>
                <a:cs typeface="+mn-lt"/>
              </a:rPr>
              <a:t>The primary goal of this project is to evaluate aviation risk to identify aircraft that are low-risk for the company to purchase and operate. By analyzing historical aviation event data, this analysis will provide actionable insights into aircraft safety, operational reliability, and risk factors associated with different aircraft models and flight operations.</a:t>
            </a:r>
            <a:endParaRPr lang="en-US" sz="2200"/>
          </a:p>
        </p:txBody>
      </p:sp>
    </p:spTree>
    <p:extLst>
      <p:ext uri="{BB962C8B-B14F-4D97-AF65-F5344CB8AC3E}">
        <p14:creationId xmlns:p14="http://schemas.microsoft.com/office/powerpoint/2010/main" val="86095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CFFB4-0672-29D5-9050-E13CC6D6A490}"/>
              </a:ext>
            </a:extLst>
          </p:cNvPr>
          <p:cNvSpPr>
            <a:spLocks noGrp="1"/>
          </p:cNvSpPr>
          <p:nvPr>
            <p:ph type="title"/>
          </p:nvPr>
        </p:nvSpPr>
        <p:spPr>
          <a:xfrm>
            <a:off x="640080" y="325369"/>
            <a:ext cx="4368602" cy="1956841"/>
          </a:xfrm>
        </p:spPr>
        <p:txBody>
          <a:bodyPr anchor="b">
            <a:normAutofit/>
          </a:bodyPr>
          <a:lstStyle/>
          <a:p>
            <a:r>
              <a:rPr lang="en-US" sz="5400"/>
              <a:t>Problem Statement</a:t>
            </a:r>
          </a:p>
        </p:txBody>
      </p:sp>
      <p:sp>
        <p:nvSpPr>
          <p:cNvPr id="9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2B4BE9-20EA-67E7-4126-66E5D747E5D0}"/>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lnSpc>
                <a:spcPct val="110000"/>
              </a:lnSpc>
              <a:buNone/>
            </a:pPr>
            <a:r>
              <a:rPr lang="en-US" sz="1700" b="1" i="1" u="sng">
                <a:ea typeface="+mn-lt"/>
                <a:cs typeface="+mn-lt"/>
              </a:rPr>
              <a:t>Understanding Aviation Risks</a:t>
            </a:r>
            <a:endParaRPr lang="en-US" sz="1700" b="1" i="1" u="sng"/>
          </a:p>
          <a:p>
            <a:pPr marL="0" indent="0">
              <a:lnSpc>
                <a:spcPct val="110000"/>
              </a:lnSpc>
              <a:buNone/>
            </a:pPr>
            <a:r>
              <a:rPr lang="en-US" sz="1700" b="1">
                <a:ea typeface="+mn-lt"/>
                <a:cs typeface="+mn-lt"/>
              </a:rPr>
              <a:t>Context:</a:t>
            </a:r>
            <a:r>
              <a:rPr lang="en-US" sz="1700">
                <a:ea typeface="+mn-lt"/>
                <a:cs typeface="+mn-lt"/>
              </a:rPr>
              <a:t> Our company is diversifying its portfolio by expanding into the aviation industry, aiming to purchase and operate aircraft for commercial and private use.</a:t>
            </a:r>
            <a:endParaRPr lang="en-US" sz="1700"/>
          </a:p>
          <a:p>
            <a:pPr marL="0" indent="0">
              <a:lnSpc>
                <a:spcPct val="110000"/>
              </a:lnSpc>
              <a:buNone/>
            </a:pPr>
            <a:r>
              <a:rPr lang="en-US" sz="1700" b="1">
                <a:ea typeface="+mn-lt"/>
                <a:cs typeface="+mn-lt"/>
              </a:rPr>
              <a:t>Problem: </a:t>
            </a:r>
            <a:r>
              <a:rPr lang="en-US" sz="1700">
                <a:ea typeface="+mn-lt"/>
                <a:cs typeface="+mn-lt"/>
              </a:rPr>
              <a:t>Limited knowledge of potential risks in aircraft operations.</a:t>
            </a:r>
            <a:endParaRPr lang="en-US" sz="1700"/>
          </a:p>
          <a:p>
            <a:pPr marL="0" indent="0">
              <a:lnSpc>
                <a:spcPct val="110000"/>
              </a:lnSpc>
              <a:buNone/>
            </a:pPr>
            <a:r>
              <a:rPr lang="en-US" sz="1700" b="1">
                <a:ea typeface="+mn-lt"/>
                <a:cs typeface="+mn-lt"/>
              </a:rPr>
              <a:t>Key Question: </a:t>
            </a:r>
            <a:r>
              <a:rPr lang="en-US" sz="1700">
                <a:ea typeface="+mn-lt"/>
                <a:cs typeface="+mn-lt"/>
              </a:rPr>
              <a:t>Which aircraft types pose the lowest risk for our business?</a:t>
            </a:r>
            <a:endParaRPr lang="en-US" sz="1700"/>
          </a:p>
        </p:txBody>
      </p:sp>
      <p:pic>
        <p:nvPicPr>
          <p:cNvPr id="60" name="Picture 59" descr="Back view of an airplane">
            <a:extLst>
              <a:ext uri="{FF2B5EF4-FFF2-40B4-BE49-F238E27FC236}">
                <a16:creationId xmlns:a16="http://schemas.microsoft.com/office/drawing/2014/main" id="{AE52D699-8889-F70A-C6FF-B504B923F835}"/>
              </a:ext>
            </a:extLst>
          </p:cNvPr>
          <p:cNvPicPr>
            <a:picLocks noChangeAspect="1"/>
          </p:cNvPicPr>
          <p:nvPr/>
        </p:nvPicPr>
        <p:blipFill>
          <a:blip r:embed="rId2"/>
          <a:srcRect l="8247" r="2480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9855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2B51D-2602-AE29-F82F-BDE5DE94A5A7}"/>
              </a:ext>
            </a:extLst>
          </p:cNvPr>
          <p:cNvSpPr>
            <a:spLocks noGrp="1"/>
          </p:cNvSpPr>
          <p:nvPr>
            <p:ph type="title"/>
          </p:nvPr>
        </p:nvSpPr>
        <p:spPr>
          <a:xfrm>
            <a:off x="4654296" y="329184"/>
            <a:ext cx="6894576" cy="1783080"/>
          </a:xfrm>
        </p:spPr>
        <p:txBody>
          <a:bodyPr anchor="b">
            <a:normAutofit/>
          </a:bodyPr>
          <a:lstStyle/>
          <a:p>
            <a:r>
              <a:rPr lang="en-US" sz="5400"/>
              <a:t>Goal</a:t>
            </a:r>
          </a:p>
        </p:txBody>
      </p:sp>
      <p:pic>
        <p:nvPicPr>
          <p:cNvPr id="16" name="Picture 15" descr="Black and white airplane">
            <a:extLst>
              <a:ext uri="{FF2B5EF4-FFF2-40B4-BE49-F238E27FC236}">
                <a16:creationId xmlns:a16="http://schemas.microsoft.com/office/drawing/2014/main" id="{F2140CF9-7C94-9043-C78B-608936A21A1A}"/>
              </a:ext>
            </a:extLst>
          </p:cNvPr>
          <p:cNvPicPr>
            <a:picLocks noChangeAspect="1"/>
          </p:cNvPicPr>
          <p:nvPr/>
        </p:nvPicPr>
        <p:blipFill>
          <a:blip r:embed="rId2"/>
          <a:srcRect l="30975" r="29581"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64"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7D65CB36-7828-C438-B8A3-9FADB46019A9}"/>
              </a:ext>
            </a:extLst>
          </p:cNvPr>
          <p:cNvSpPr>
            <a:spLocks noGrp="1"/>
          </p:cNvSpPr>
          <p:nvPr>
            <p:ph idx="1"/>
          </p:nvPr>
        </p:nvSpPr>
        <p:spPr>
          <a:xfrm>
            <a:off x="4654296" y="2706624"/>
            <a:ext cx="6894576" cy="3483864"/>
          </a:xfrm>
        </p:spPr>
        <p:txBody>
          <a:bodyPr vert="horz" lIns="91440" tIns="45720" rIns="91440" bIns="45720" rtlCol="0">
            <a:normAutofit/>
          </a:bodyPr>
          <a:lstStyle/>
          <a:p>
            <a:pPr marL="0" indent="0">
              <a:buNone/>
            </a:pPr>
            <a:r>
              <a:rPr lang="en-US" sz="2200" b="1" i="1" u="sng">
                <a:ea typeface="+mn-lt"/>
                <a:cs typeface="+mn-lt"/>
              </a:rPr>
              <a:t>Objective of the Analysis</a:t>
            </a:r>
            <a:endParaRPr lang="en-US" sz="2200" b="1" i="1" u="sng"/>
          </a:p>
          <a:p>
            <a:pPr>
              <a:buFont typeface="Calibri" panose="020B0604020202020204" pitchFamily="34" charset="0"/>
              <a:buChar char="-"/>
            </a:pPr>
            <a:r>
              <a:rPr lang="en-US" sz="2200">
                <a:ea typeface="+mn-lt"/>
                <a:cs typeface="+mn-lt"/>
              </a:rPr>
              <a:t>To identify aircraft makes and models with the lowest risk profiles.</a:t>
            </a:r>
            <a:endParaRPr lang="en-US" sz="2200"/>
          </a:p>
          <a:p>
            <a:pPr>
              <a:buFont typeface="Calibri" panose="020B0604020202020204" pitchFamily="34" charset="0"/>
              <a:buChar char="-"/>
            </a:pPr>
            <a:r>
              <a:rPr lang="en-US" sz="2200">
                <a:ea typeface="+mn-lt"/>
                <a:cs typeface="+mn-lt"/>
              </a:rPr>
              <a:t>To provide actionable insights to support the selection of aircraft for purchase.</a:t>
            </a:r>
            <a:endParaRPr lang="en-US" sz="2200"/>
          </a:p>
          <a:p>
            <a:pPr>
              <a:buFont typeface="Calibri" panose="020B0604020202020204" pitchFamily="34" charset="0"/>
              <a:buChar char="-"/>
            </a:pPr>
            <a:r>
              <a:rPr lang="en-US" sz="2200">
                <a:ea typeface="+mn-lt"/>
                <a:cs typeface="+mn-lt"/>
              </a:rPr>
              <a:t>To use the historical aviation event data to guide decisions.</a:t>
            </a:r>
            <a:endParaRPr lang="en-US" sz="2200"/>
          </a:p>
        </p:txBody>
      </p:sp>
    </p:spTree>
    <p:extLst>
      <p:ext uri="{BB962C8B-B14F-4D97-AF65-F5344CB8AC3E}">
        <p14:creationId xmlns:p14="http://schemas.microsoft.com/office/powerpoint/2010/main" val="400043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8EDBF-8BCB-2B06-80CE-70D9DFF7B7F7}"/>
              </a:ext>
            </a:extLst>
          </p:cNvPr>
          <p:cNvSpPr>
            <a:spLocks noGrp="1"/>
          </p:cNvSpPr>
          <p:nvPr>
            <p:ph type="title"/>
          </p:nvPr>
        </p:nvSpPr>
        <p:spPr>
          <a:xfrm>
            <a:off x="838200" y="365125"/>
            <a:ext cx="10515600" cy="1325563"/>
          </a:xfrm>
        </p:spPr>
        <p:txBody>
          <a:bodyPr>
            <a:normAutofit/>
          </a:bodyPr>
          <a:lstStyle/>
          <a:p>
            <a:r>
              <a:rPr lang="en-US" sz="5400"/>
              <a:t>Data Overview</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302A079E-A6F5-2A9A-95F1-9EC33A308AC1}"/>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nSpc>
                <a:spcPct val="110000"/>
              </a:lnSpc>
              <a:buNone/>
            </a:pPr>
            <a:r>
              <a:rPr lang="en-US" sz="2200" b="1" i="1" u="sng">
                <a:ea typeface="+mn-lt"/>
                <a:cs typeface="+mn-lt"/>
              </a:rPr>
              <a:t>Data Used for Analysis</a:t>
            </a:r>
            <a:endParaRPr lang="en-US" sz="2200" b="1" i="1" u="sng"/>
          </a:p>
          <a:p>
            <a:pPr marL="0" indent="0">
              <a:lnSpc>
                <a:spcPct val="110000"/>
              </a:lnSpc>
              <a:buNone/>
            </a:pPr>
            <a:r>
              <a:rPr lang="en-US" sz="2200" b="1">
                <a:ea typeface="+mn-lt"/>
                <a:cs typeface="+mn-lt"/>
              </a:rPr>
              <a:t>Dataset Source:</a:t>
            </a:r>
            <a:r>
              <a:rPr lang="en-US" sz="2200">
                <a:ea typeface="+mn-lt"/>
                <a:cs typeface="+mn-lt"/>
              </a:rPr>
              <a:t> Historical aviation event data sourced from a published kaggle repository.  </a:t>
            </a:r>
            <a:r>
              <a:rPr lang="en-US" sz="2200">
                <a:ea typeface="+mn-lt"/>
                <a:cs typeface="+mn-lt"/>
                <a:hlinkClick r:id="rId2"/>
              </a:rPr>
              <a:t>The data source</a:t>
            </a:r>
            <a:endParaRPr lang="en-US" sz="2200"/>
          </a:p>
          <a:p>
            <a:pPr marL="0" indent="0">
              <a:lnSpc>
                <a:spcPct val="110000"/>
              </a:lnSpc>
              <a:buNone/>
            </a:pPr>
            <a:r>
              <a:rPr lang="en-US" sz="2200" b="1" u="sng">
                <a:ea typeface="+mn-lt"/>
                <a:cs typeface="+mn-lt"/>
              </a:rPr>
              <a:t>Key Features:</a:t>
            </a:r>
            <a:endParaRPr lang="en-US" sz="2200" b="1" u="sng"/>
          </a:p>
          <a:p>
            <a:pPr marL="0" indent="0">
              <a:lnSpc>
                <a:spcPct val="110000"/>
              </a:lnSpc>
              <a:buNone/>
            </a:pPr>
            <a:r>
              <a:rPr lang="en-US" sz="2200" b="1">
                <a:ea typeface="+mn-lt"/>
                <a:cs typeface="+mn-lt"/>
              </a:rPr>
              <a:t>Aircraft Information:</a:t>
            </a:r>
            <a:r>
              <a:rPr lang="en-US" sz="2200">
                <a:ea typeface="+mn-lt"/>
                <a:cs typeface="+mn-lt"/>
              </a:rPr>
              <a:t> Make, model, purpose of flight.</a:t>
            </a:r>
            <a:endParaRPr lang="en-US" sz="2200"/>
          </a:p>
          <a:p>
            <a:pPr marL="0" indent="0">
              <a:lnSpc>
                <a:spcPct val="110000"/>
              </a:lnSpc>
              <a:buNone/>
            </a:pPr>
            <a:r>
              <a:rPr lang="en-US" sz="2200" b="1">
                <a:ea typeface="+mn-lt"/>
                <a:cs typeface="+mn-lt"/>
              </a:rPr>
              <a:t>Event Details:</a:t>
            </a:r>
            <a:r>
              <a:rPr lang="en-US" sz="2200">
                <a:ea typeface="+mn-lt"/>
                <a:cs typeface="+mn-lt"/>
              </a:rPr>
              <a:t> Date, location, weather, phase of flight.</a:t>
            </a:r>
            <a:endParaRPr lang="en-US" sz="2200"/>
          </a:p>
          <a:p>
            <a:pPr marL="0" indent="0">
              <a:lnSpc>
                <a:spcPct val="110000"/>
              </a:lnSpc>
              <a:buNone/>
            </a:pPr>
            <a:r>
              <a:rPr lang="en-US" sz="2200" b="1">
                <a:ea typeface="+mn-lt"/>
                <a:cs typeface="+mn-lt"/>
              </a:rPr>
              <a:t>Injury and Damage Data:</a:t>
            </a:r>
            <a:r>
              <a:rPr lang="en-US" sz="2200">
                <a:ea typeface="+mn-lt"/>
                <a:cs typeface="+mn-lt"/>
              </a:rPr>
              <a:t> Fatalities, injuries, severity, aircraft damage.</a:t>
            </a:r>
            <a:endParaRPr lang="en-US" sz="2200"/>
          </a:p>
          <a:p>
            <a:pPr marL="0" indent="0">
              <a:lnSpc>
                <a:spcPct val="110000"/>
              </a:lnSpc>
              <a:buNone/>
            </a:pPr>
            <a:r>
              <a:rPr lang="en-US" sz="2200" b="1">
                <a:ea typeface="+mn-lt"/>
                <a:cs typeface="+mn-lt"/>
              </a:rPr>
              <a:t>Data Cleaning:</a:t>
            </a:r>
            <a:r>
              <a:rPr lang="en-US" sz="2200">
                <a:ea typeface="+mn-lt"/>
                <a:cs typeface="+mn-lt"/>
              </a:rPr>
              <a:t> Missing value handling, duplicates removed, numerical fields aggregated.</a:t>
            </a:r>
            <a:endParaRPr lang="en-US" sz="2200"/>
          </a:p>
        </p:txBody>
      </p:sp>
    </p:spTree>
    <p:extLst>
      <p:ext uri="{BB962C8B-B14F-4D97-AF65-F5344CB8AC3E}">
        <p14:creationId xmlns:p14="http://schemas.microsoft.com/office/powerpoint/2010/main" val="261513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9A13C-C9C7-B7EC-AADB-75E63E507E42}"/>
              </a:ext>
            </a:extLst>
          </p:cNvPr>
          <p:cNvSpPr>
            <a:spLocks noGrp="1"/>
          </p:cNvSpPr>
          <p:nvPr>
            <p:ph type="title"/>
          </p:nvPr>
        </p:nvSpPr>
        <p:spPr>
          <a:xfrm>
            <a:off x="572493" y="238539"/>
            <a:ext cx="11047013" cy="1434415"/>
          </a:xfrm>
        </p:spPr>
        <p:txBody>
          <a:bodyPr anchor="b">
            <a:normAutofit/>
          </a:bodyPr>
          <a:lstStyle/>
          <a:p>
            <a:r>
              <a:rPr lang="en-US" sz="4400" dirty="0"/>
              <a:t>Analysis Steps</a:t>
            </a:r>
            <a:endParaRPr lang="en-US" sz="4400"/>
          </a:p>
        </p:txBody>
      </p:sp>
      <p:sp>
        <p:nvSpPr>
          <p:cNvPr id="21"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5AEBD5D3-017F-AD19-2894-9711F8A3AA38}"/>
              </a:ext>
            </a:extLst>
          </p:cNvPr>
          <p:cNvPicPr>
            <a:picLocks noChangeAspect="1"/>
          </p:cNvPicPr>
          <p:nvPr/>
        </p:nvPicPr>
        <p:blipFill>
          <a:blip r:embed="rId2"/>
          <a:srcRect l="19796" r="9511"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E6ECF379-4229-DF02-DD3F-0C4B6C6840EA}"/>
              </a:ext>
            </a:extLst>
          </p:cNvPr>
          <p:cNvSpPr>
            <a:spLocks noGrp="1"/>
          </p:cNvSpPr>
          <p:nvPr>
            <p:ph idx="1"/>
          </p:nvPr>
        </p:nvSpPr>
        <p:spPr>
          <a:xfrm>
            <a:off x="4905955" y="2071316"/>
            <a:ext cx="6713552" cy="4114800"/>
          </a:xfrm>
        </p:spPr>
        <p:txBody>
          <a:bodyPr vert="horz" lIns="91440" tIns="45720" rIns="91440" bIns="45720" rtlCol="0" anchor="t">
            <a:noAutofit/>
          </a:bodyPr>
          <a:lstStyle/>
          <a:p>
            <a:pPr marL="0" indent="0">
              <a:lnSpc>
                <a:spcPct val="110000"/>
              </a:lnSpc>
              <a:buNone/>
            </a:pPr>
            <a:r>
              <a:rPr lang="en-US" sz="1400" b="1" i="1" u="sng" dirty="0">
                <a:ea typeface="+mn-lt"/>
                <a:cs typeface="+mn-lt"/>
              </a:rPr>
              <a:t>Our Analytical Approach</a:t>
            </a:r>
            <a:endParaRPr lang="en-US" sz="1400" b="1" i="1" u="sng" dirty="0"/>
          </a:p>
          <a:p>
            <a:pPr marL="0" indent="0">
              <a:lnSpc>
                <a:spcPct val="110000"/>
              </a:lnSpc>
              <a:buNone/>
            </a:pPr>
            <a:r>
              <a:rPr lang="en-US" sz="1400" dirty="0">
                <a:ea typeface="+mn-lt"/>
                <a:cs typeface="+mn-lt"/>
              </a:rPr>
              <a:t>In general, a couple of python libraries(pandas, seaborn, </a:t>
            </a:r>
            <a:r>
              <a:rPr lang="en-US" sz="1400" dirty="0" err="1">
                <a:ea typeface="+mn-lt"/>
                <a:cs typeface="+mn-lt"/>
              </a:rPr>
              <a:t>numpy</a:t>
            </a:r>
            <a:r>
              <a:rPr lang="en-US" sz="1400" dirty="0">
                <a:ea typeface="+mn-lt"/>
                <a:cs typeface="+mn-lt"/>
              </a:rPr>
              <a:t>, matplotlib) was used for the analysis and visualization part of this project. </a:t>
            </a:r>
            <a:r>
              <a:rPr lang="en-US" sz="1400" dirty="0" err="1">
                <a:ea typeface="+mn-lt"/>
                <a:cs typeface="+mn-lt"/>
              </a:rPr>
              <a:t>Tableu</a:t>
            </a:r>
            <a:r>
              <a:rPr lang="en-US" sz="1400" dirty="0">
                <a:ea typeface="+mn-lt"/>
                <a:cs typeface="+mn-lt"/>
              </a:rPr>
              <a:t> was also used to create more interactive visualizations.</a:t>
            </a:r>
          </a:p>
          <a:p>
            <a:pPr marL="514350" indent="-514350">
              <a:lnSpc>
                <a:spcPct val="110000"/>
              </a:lnSpc>
              <a:buAutoNum type="arabicPeriod"/>
            </a:pPr>
            <a:r>
              <a:rPr lang="en-US" sz="1400" b="1" dirty="0">
                <a:ea typeface="+mn-lt"/>
                <a:cs typeface="+mn-lt"/>
              </a:rPr>
              <a:t>Data Exploration:</a:t>
            </a:r>
            <a:endParaRPr lang="en-US" sz="1400" b="1" dirty="0"/>
          </a:p>
          <a:p>
            <a:pPr marL="0" indent="0">
              <a:lnSpc>
                <a:spcPct val="110000"/>
              </a:lnSpc>
              <a:buNone/>
            </a:pPr>
            <a:r>
              <a:rPr lang="en-US" sz="1400" dirty="0">
                <a:ea typeface="+mn-lt"/>
                <a:cs typeface="+mn-lt"/>
              </a:rPr>
              <a:t>  - Distribution of events by make, model, and purpose.</a:t>
            </a:r>
            <a:endParaRPr lang="en-US" sz="1400" dirty="0"/>
          </a:p>
          <a:p>
            <a:pPr marL="0" indent="0">
              <a:lnSpc>
                <a:spcPct val="110000"/>
              </a:lnSpc>
              <a:buNone/>
            </a:pPr>
            <a:r>
              <a:rPr lang="en-US" sz="1400" dirty="0">
                <a:ea typeface="+mn-lt"/>
                <a:cs typeface="+mn-lt"/>
              </a:rPr>
              <a:t>  - Trends in event frequency over time.</a:t>
            </a:r>
            <a:endParaRPr lang="en-US" sz="1400" dirty="0"/>
          </a:p>
          <a:p>
            <a:pPr marL="0" indent="0">
              <a:lnSpc>
                <a:spcPct val="110000"/>
              </a:lnSpc>
              <a:buNone/>
            </a:pPr>
            <a:r>
              <a:rPr lang="en-US" sz="1400" b="1" dirty="0">
                <a:ea typeface="+mn-lt"/>
                <a:cs typeface="+mn-lt"/>
              </a:rPr>
              <a:t>2. Visualization:</a:t>
            </a:r>
            <a:endParaRPr lang="en-US" sz="1400" b="1" dirty="0"/>
          </a:p>
          <a:p>
            <a:pPr marL="0" indent="0">
              <a:lnSpc>
                <a:spcPct val="110000"/>
              </a:lnSpc>
              <a:buNone/>
            </a:pPr>
            <a:r>
              <a:rPr lang="en-US" sz="1400" dirty="0">
                <a:ea typeface="+mn-lt"/>
                <a:cs typeface="+mn-lt"/>
              </a:rPr>
              <a:t>  - Bar charts for event frequency by make/model.</a:t>
            </a:r>
            <a:endParaRPr lang="en-US" sz="1400" dirty="0"/>
          </a:p>
          <a:p>
            <a:pPr marL="0" indent="0">
              <a:lnSpc>
                <a:spcPct val="110000"/>
              </a:lnSpc>
              <a:buNone/>
            </a:pPr>
            <a:r>
              <a:rPr lang="en-US" sz="1400" dirty="0">
                <a:ea typeface="+mn-lt"/>
                <a:cs typeface="+mn-lt"/>
              </a:rPr>
              <a:t>  - Line charts for events per year.</a:t>
            </a:r>
            <a:endParaRPr lang="en-US" sz="1400" dirty="0"/>
          </a:p>
          <a:p>
            <a:pPr marL="0" indent="0">
              <a:lnSpc>
                <a:spcPct val="110000"/>
              </a:lnSpc>
              <a:buNone/>
            </a:pPr>
            <a:r>
              <a:rPr lang="en-US" sz="1400" dirty="0">
                <a:ea typeface="+mn-lt"/>
                <a:cs typeface="+mn-lt"/>
              </a:rPr>
              <a:t>  - Heatmaps for correlations between flight phase, weather, and severity.</a:t>
            </a:r>
            <a:endParaRPr lang="en-US" sz="1400" dirty="0"/>
          </a:p>
          <a:p>
            <a:pPr marL="0" indent="0">
              <a:lnSpc>
                <a:spcPct val="110000"/>
              </a:lnSpc>
              <a:buNone/>
            </a:pPr>
            <a:r>
              <a:rPr lang="en-US" sz="1400" b="1" dirty="0">
                <a:ea typeface="+mn-lt"/>
                <a:cs typeface="+mn-lt"/>
              </a:rPr>
              <a:t>3. Insights:</a:t>
            </a:r>
            <a:endParaRPr lang="en-US" sz="1400" b="1" dirty="0"/>
          </a:p>
          <a:p>
            <a:pPr marL="0" indent="0">
              <a:lnSpc>
                <a:spcPct val="110000"/>
              </a:lnSpc>
              <a:buNone/>
            </a:pPr>
            <a:r>
              <a:rPr lang="en-US" sz="1400" dirty="0">
                <a:ea typeface="+mn-lt"/>
                <a:cs typeface="+mn-lt"/>
              </a:rPr>
              <a:t>  - Focus on aircraft types with high safety records and low incidents.</a:t>
            </a:r>
            <a:endParaRPr lang="en-US" sz="1400" dirty="0"/>
          </a:p>
        </p:txBody>
      </p:sp>
    </p:spTree>
    <p:extLst>
      <p:ext uri="{BB962C8B-B14F-4D97-AF65-F5344CB8AC3E}">
        <p14:creationId xmlns:p14="http://schemas.microsoft.com/office/powerpoint/2010/main" val="228515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389B0CE-D9AD-83B5-89DE-0E45ABA9B9FB}"/>
              </a:ext>
            </a:extLst>
          </p:cNvPr>
          <p:cNvSpPr txBox="1">
            <a:spLocks/>
          </p:cNvSpPr>
          <p:nvPr/>
        </p:nvSpPr>
        <p:spPr>
          <a:xfrm>
            <a:off x="6739128" y="638089"/>
            <a:ext cx="4818888" cy="147680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nSpc>
                <a:spcPct val="90000"/>
              </a:lnSpc>
              <a:spcAft>
                <a:spcPts val="600"/>
              </a:spcAft>
            </a:pPr>
            <a:r>
              <a:rPr lang="en-US" sz="5400" kern="1200">
                <a:solidFill>
                  <a:schemeClr val="tx1"/>
                </a:solidFill>
                <a:latin typeface="+mj-lt"/>
                <a:ea typeface="+mj-ea"/>
                <a:cs typeface="+mj-cs"/>
              </a:rPr>
              <a:t>Observations</a:t>
            </a:r>
          </a:p>
        </p:txBody>
      </p:sp>
      <p:pic>
        <p:nvPicPr>
          <p:cNvPr id="12" name="Picture 11">
            <a:extLst>
              <a:ext uri="{FF2B5EF4-FFF2-40B4-BE49-F238E27FC236}">
                <a16:creationId xmlns:a16="http://schemas.microsoft.com/office/drawing/2014/main" id="{BFD357D9-64CD-97DD-1815-CBB0E234CCF5}"/>
              </a:ext>
            </a:extLst>
          </p:cNvPr>
          <p:cNvPicPr>
            <a:picLocks noChangeAspect="1"/>
          </p:cNvPicPr>
          <p:nvPr/>
        </p:nvPicPr>
        <p:blipFill>
          <a:blip r:embed="rId2"/>
          <a:srcRect r="54991"/>
          <a:stretch/>
        </p:blipFill>
        <p:spPr>
          <a:xfrm>
            <a:off x="731593" y="640080"/>
            <a:ext cx="5257653" cy="5577840"/>
          </a:xfrm>
          <a:prstGeom prst="rect">
            <a:avLst/>
          </a:prstGeom>
        </p:spPr>
      </p:pic>
      <p:sp>
        <p:nvSpPr>
          <p:cNvPr id="7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5DC7726D-9196-AA3E-82D3-D6B143B43B83}"/>
              </a:ext>
            </a:extLst>
          </p:cNvPr>
          <p:cNvSpPr txBox="1">
            <a:spLocks/>
          </p:cNvSpPr>
          <p:nvPr/>
        </p:nvSpPr>
        <p:spPr>
          <a:xfrm>
            <a:off x="6739128" y="2664886"/>
            <a:ext cx="4818888" cy="3550789"/>
          </a:xfrm>
          <a:prstGeom prst="rect">
            <a:avLst/>
          </a:prstGeom>
        </p:spPr>
        <p:txBody>
          <a:bodyPr vert="horz" lIns="91440" tIns="45720" rIns="91440" bIns="45720" rtlCol="0" anchor="t">
            <a:normAutofit/>
          </a:bodyPr>
          <a:lst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90000"/>
              </a:lnSpc>
            </a:pPr>
            <a:r>
              <a:rPr lang="en-US" sz="2200" b="1" i="1" u="sng">
                <a:solidFill>
                  <a:schemeClr val="tx1"/>
                </a:solidFill>
              </a:rPr>
              <a:t>Key Findings</a:t>
            </a:r>
          </a:p>
          <a:p>
            <a:pPr marL="0">
              <a:lnSpc>
                <a:spcPct val="90000"/>
              </a:lnSpc>
            </a:pPr>
            <a:r>
              <a:rPr lang="en-US" sz="2200" b="1">
                <a:solidFill>
                  <a:schemeClr val="tx1"/>
                </a:solidFill>
              </a:rPr>
              <a:t>Most Common Aircraft</a:t>
            </a:r>
          </a:p>
          <a:p>
            <a:pPr marL="0">
              <a:lnSpc>
                <a:spcPct val="90000"/>
              </a:lnSpc>
            </a:pPr>
            <a:r>
              <a:rPr lang="en-US" sz="2200">
                <a:solidFill>
                  <a:schemeClr val="tx1"/>
                </a:solidFill>
              </a:rPr>
              <a:t>Top 15 aircraft makes account for 68.44% of the number of incidents.</a:t>
            </a:r>
            <a:endParaRPr lang="en-US" sz="2200" b="1">
              <a:solidFill>
                <a:schemeClr val="tx1"/>
              </a:solidFill>
            </a:endParaRPr>
          </a:p>
        </p:txBody>
      </p:sp>
      <p:sp>
        <p:nvSpPr>
          <p:cNvPr id="4" name="Date Placeholder 3">
            <a:extLst>
              <a:ext uri="{FF2B5EF4-FFF2-40B4-BE49-F238E27FC236}">
                <a16:creationId xmlns:a16="http://schemas.microsoft.com/office/drawing/2014/main" id="{248C40B2-6963-C14B-B5F8-42C630F98F3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7B34E2D6-EE35-4F01-97CE-FC927CC9430F}" type="datetime1">
              <a:rPr lang="en-US" sz="1200">
                <a:solidFill>
                  <a:schemeClr val="tx1">
                    <a:tint val="75000"/>
                  </a:schemeClr>
                </a:solidFill>
              </a:rPr>
              <a:pPr>
                <a:spcAft>
                  <a:spcPts val="600"/>
                </a:spcAft>
                <a:defRPr/>
              </a:pPr>
              <a:t>12/1/2024</a:t>
            </a:fld>
            <a:endParaRPr lang="en-US" sz="1200">
              <a:solidFill>
                <a:schemeClr val="tx1">
                  <a:tint val="75000"/>
                </a:schemeClr>
              </a:solidFill>
            </a:endParaRPr>
          </a:p>
        </p:txBody>
      </p:sp>
      <p:sp>
        <p:nvSpPr>
          <p:cNvPr id="5" name="Footer Placeholder 4">
            <a:extLst>
              <a:ext uri="{FF2B5EF4-FFF2-40B4-BE49-F238E27FC236}">
                <a16:creationId xmlns:a16="http://schemas.microsoft.com/office/drawing/2014/main" id="{F205A8A9-5230-A115-9D15-2CD04AD6E28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lnSpc>
                <a:spcPct val="90000"/>
              </a:lnSpc>
              <a:spcAft>
                <a:spcPts val="600"/>
              </a:spcAft>
              <a:defRPr/>
            </a:pPr>
            <a:r>
              <a:rPr lang="en-US" sz="700" kern="1200">
                <a:solidFill>
                  <a:schemeClr val="tx1">
                    <a:tint val="75000"/>
                  </a:schemeClr>
                </a:solidFill>
                <a:latin typeface="+mn-lt"/>
                <a:ea typeface="+mn-ea"/>
                <a:cs typeface="+mn-cs"/>
              </a:rPr>
              <a:t>
              </a:t>
            </a:r>
          </a:p>
        </p:txBody>
      </p:sp>
      <p:sp>
        <p:nvSpPr>
          <p:cNvPr id="6" name="Slide Number Placeholder 5">
            <a:extLst>
              <a:ext uri="{FF2B5EF4-FFF2-40B4-BE49-F238E27FC236}">
                <a16:creationId xmlns:a16="http://schemas.microsoft.com/office/drawing/2014/main" id="{D45F7579-9B08-9CD6-1F58-EEB836946C0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4578CCF-2EC4-44CB-A694-F6F6E59A3985}" type="slidenum">
              <a:rPr lang="en-US" sz="1200">
                <a:solidFill>
                  <a:schemeClr val="tx1">
                    <a:tint val="75000"/>
                  </a:schemeClr>
                </a:solidFill>
              </a:rPr>
              <a:pPr>
                <a:spcAft>
                  <a:spcPts val="600"/>
                </a:spcAft>
                <a:defRPr/>
              </a:pPr>
              <a:t>7</a:t>
            </a:fld>
            <a:endParaRPr lang="en-US" sz="1200">
              <a:solidFill>
                <a:schemeClr val="tx1">
                  <a:tint val="75000"/>
                </a:schemeClr>
              </a:solidFill>
            </a:endParaRPr>
          </a:p>
        </p:txBody>
      </p:sp>
    </p:spTree>
    <p:extLst>
      <p:ext uri="{BB962C8B-B14F-4D97-AF65-F5344CB8AC3E}">
        <p14:creationId xmlns:p14="http://schemas.microsoft.com/office/powerpoint/2010/main" val="397446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1643C-D2A7-23E7-126F-E3632A132803}"/>
              </a:ext>
            </a:extLst>
          </p:cNvPr>
          <p:cNvSpPr>
            <a:spLocks noGrp="1"/>
          </p:cNvSpPr>
          <p:nvPr>
            <p:ph type="title"/>
          </p:nvPr>
        </p:nvSpPr>
        <p:spPr>
          <a:xfrm>
            <a:off x="630936" y="502920"/>
            <a:ext cx="3419856" cy="1463040"/>
          </a:xfrm>
        </p:spPr>
        <p:txBody>
          <a:bodyPr anchor="ctr">
            <a:normAutofit/>
          </a:bodyPr>
          <a:lstStyle/>
          <a:p>
            <a:r>
              <a:rPr lang="en-US" sz="3700"/>
              <a:t>Observations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B84845-D076-43CF-8BB1-7D8EF2F48C7C}"/>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lnSpc>
                <a:spcPct val="110000"/>
              </a:lnSpc>
              <a:buNone/>
            </a:pPr>
            <a:r>
              <a:rPr lang="en-US" sz="1500" b="1" i="1" u="sng"/>
              <a:t>Key Findings continuation</a:t>
            </a:r>
            <a:endParaRPr lang="en-US" sz="1500"/>
          </a:p>
          <a:p>
            <a:pPr marL="0" indent="0">
              <a:lnSpc>
                <a:spcPct val="110000"/>
              </a:lnSpc>
              <a:buNone/>
            </a:pPr>
            <a:r>
              <a:rPr lang="en-US" sz="1500" b="1"/>
              <a:t>Event Trends</a:t>
            </a:r>
          </a:p>
          <a:p>
            <a:pPr>
              <a:lnSpc>
                <a:spcPct val="110000"/>
              </a:lnSpc>
              <a:buFont typeface="Calibri" panose="020B0604020202020204" pitchFamily="34" charset="0"/>
              <a:buChar char="-"/>
            </a:pPr>
            <a:r>
              <a:rPr lang="en-US" sz="1500"/>
              <a:t>The number of incidents reduce across years but are more under VMC(visual meteorological conditions) weather conditions.</a:t>
            </a:r>
          </a:p>
          <a:p>
            <a:pPr marL="0" indent="0">
              <a:lnSpc>
                <a:spcPct val="110000"/>
              </a:lnSpc>
              <a:buNone/>
            </a:pPr>
            <a:endParaRPr lang="en-US" sz="1500"/>
          </a:p>
          <a:p>
            <a:pPr>
              <a:lnSpc>
                <a:spcPct val="110000"/>
              </a:lnSpc>
              <a:buFont typeface="Calibri" panose="020B0604020202020204" pitchFamily="34" charset="0"/>
              <a:buChar char="-"/>
            </a:pPr>
            <a:endParaRPr lang="en-US" sz="1500"/>
          </a:p>
        </p:txBody>
      </p:sp>
      <p:pic>
        <p:nvPicPr>
          <p:cNvPr id="4" name="Picture 3" descr="A graph showing the growth of the year&#10;&#10;Description automatically generated">
            <a:extLst>
              <a:ext uri="{FF2B5EF4-FFF2-40B4-BE49-F238E27FC236}">
                <a16:creationId xmlns:a16="http://schemas.microsoft.com/office/drawing/2014/main" id="{D7896834-00A1-6F3B-4072-2F6416873B22}"/>
              </a:ext>
            </a:extLst>
          </p:cNvPr>
          <p:cNvPicPr>
            <a:picLocks noChangeAspect="1"/>
          </p:cNvPicPr>
          <p:nvPr/>
        </p:nvPicPr>
        <p:blipFill>
          <a:blip r:embed="rId2"/>
          <a:stretch>
            <a:fillRect/>
          </a:stretch>
        </p:blipFill>
        <p:spPr>
          <a:xfrm>
            <a:off x="1762742" y="2290936"/>
            <a:ext cx="8654323" cy="3959352"/>
          </a:xfrm>
          <a:prstGeom prst="rect">
            <a:avLst/>
          </a:prstGeom>
        </p:spPr>
      </p:pic>
    </p:spTree>
    <p:extLst>
      <p:ext uri="{BB962C8B-B14F-4D97-AF65-F5344CB8AC3E}">
        <p14:creationId xmlns:p14="http://schemas.microsoft.com/office/powerpoint/2010/main" val="4701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09164-19BB-8353-9315-BA79A6D5280A}"/>
              </a:ext>
            </a:extLst>
          </p:cNvPr>
          <p:cNvSpPr>
            <a:spLocks noGrp="1"/>
          </p:cNvSpPr>
          <p:nvPr>
            <p:ph type="title"/>
          </p:nvPr>
        </p:nvSpPr>
        <p:spPr>
          <a:xfrm>
            <a:off x="630936" y="502920"/>
            <a:ext cx="3419856" cy="1463040"/>
          </a:xfrm>
        </p:spPr>
        <p:txBody>
          <a:bodyPr anchor="ctr">
            <a:normAutofit/>
          </a:bodyPr>
          <a:lstStyle/>
          <a:p>
            <a:r>
              <a:rPr lang="en-US" sz="3700"/>
              <a:t>Observations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585C18-CABC-EE39-DD9D-4FB4C665F304}"/>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lnSpc>
                <a:spcPct val="110000"/>
              </a:lnSpc>
              <a:buNone/>
            </a:pPr>
            <a:r>
              <a:rPr lang="en-US" sz="1500" b="1" i="1" u="sng"/>
              <a:t>Key Findings continuation</a:t>
            </a:r>
            <a:endParaRPr lang="en-US" sz="1500"/>
          </a:p>
          <a:p>
            <a:pPr marL="0" indent="0">
              <a:lnSpc>
                <a:spcPct val="110000"/>
              </a:lnSpc>
              <a:buNone/>
            </a:pPr>
            <a:r>
              <a:rPr lang="en-US" sz="1500" b="1"/>
              <a:t>Purpose of Flight</a:t>
            </a:r>
            <a:endParaRPr lang="en-US" sz="1500"/>
          </a:p>
          <a:p>
            <a:pPr>
              <a:lnSpc>
                <a:spcPct val="110000"/>
              </a:lnSpc>
              <a:buFont typeface="Calibri" panose="020B0604020202020204" pitchFamily="34" charset="0"/>
              <a:buChar char="-"/>
            </a:pPr>
            <a:r>
              <a:rPr lang="en-US" sz="1500"/>
              <a:t>Personal flights show more incidents compared to business or commercial flights.</a:t>
            </a:r>
          </a:p>
          <a:p>
            <a:pPr>
              <a:lnSpc>
                <a:spcPct val="110000"/>
              </a:lnSpc>
              <a:buFont typeface="Calibri" panose="020B0604020202020204" pitchFamily="34" charset="0"/>
              <a:buChar char="-"/>
            </a:pPr>
            <a:endParaRPr lang="en-US" sz="1500"/>
          </a:p>
        </p:txBody>
      </p:sp>
      <p:pic>
        <p:nvPicPr>
          <p:cNvPr id="4" name="Picture 3">
            <a:extLst>
              <a:ext uri="{FF2B5EF4-FFF2-40B4-BE49-F238E27FC236}">
                <a16:creationId xmlns:a16="http://schemas.microsoft.com/office/drawing/2014/main" id="{A93E4A78-806B-EB79-39C7-1FB835257718}"/>
              </a:ext>
            </a:extLst>
          </p:cNvPr>
          <p:cNvPicPr>
            <a:picLocks noChangeAspect="1"/>
          </p:cNvPicPr>
          <p:nvPr/>
        </p:nvPicPr>
        <p:blipFill>
          <a:blip r:embed="rId2"/>
          <a:stretch>
            <a:fillRect/>
          </a:stretch>
        </p:blipFill>
        <p:spPr>
          <a:xfrm>
            <a:off x="2748678" y="2290936"/>
            <a:ext cx="6682451" cy="3959352"/>
          </a:xfrm>
          <a:prstGeom prst="rect">
            <a:avLst/>
          </a:prstGeom>
        </p:spPr>
      </p:pic>
    </p:spTree>
    <p:extLst>
      <p:ext uri="{BB962C8B-B14F-4D97-AF65-F5344CB8AC3E}">
        <p14:creationId xmlns:p14="http://schemas.microsoft.com/office/powerpoint/2010/main" val="3285596843"/>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VanillaVTI</vt:lpstr>
      <vt:lpstr>AIRCRAFT EVENT ANALYSIS: IDENTIFYING LOW-RISK AIRCRAFT FOR BUSINESS EXPLORATION</vt:lpstr>
      <vt:lpstr>Overview</vt:lpstr>
      <vt:lpstr>Problem Statement</vt:lpstr>
      <vt:lpstr>Goal</vt:lpstr>
      <vt:lpstr>Data Overview</vt:lpstr>
      <vt:lpstr>Analysis Steps</vt:lpstr>
      <vt:lpstr>PowerPoint Presentation</vt:lpstr>
      <vt:lpstr>Observations</vt:lpstr>
      <vt:lpstr>Observations</vt:lpstr>
      <vt:lpstr>Observations</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528</cp:revision>
  <dcterms:created xsi:type="dcterms:W3CDTF">2024-11-30T18:45:20Z</dcterms:created>
  <dcterms:modified xsi:type="dcterms:W3CDTF">2024-12-01T08:44:08Z</dcterms:modified>
</cp:coreProperties>
</file>