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3" r:id="rId2"/>
    <p:sldMasterId id="2147483676" r:id="rId3"/>
  </p:sldMasterIdLst>
  <p:notesMasterIdLst>
    <p:notesMasterId r:id="rId89"/>
  </p:notesMasterIdLst>
  <p:sldIdLst>
    <p:sldId id="312" r:id="rId4"/>
    <p:sldId id="270" r:id="rId5"/>
    <p:sldId id="377" r:id="rId6"/>
    <p:sldId id="299" r:id="rId7"/>
    <p:sldId id="300" r:id="rId8"/>
    <p:sldId id="302" r:id="rId9"/>
    <p:sldId id="303" r:id="rId10"/>
    <p:sldId id="304" r:id="rId11"/>
    <p:sldId id="305" r:id="rId12"/>
    <p:sldId id="310" r:id="rId13"/>
    <p:sldId id="335" r:id="rId14"/>
    <p:sldId id="332" r:id="rId15"/>
    <p:sldId id="333" r:id="rId16"/>
    <p:sldId id="334" r:id="rId17"/>
    <p:sldId id="306" r:id="rId18"/>
    <p:sldId id="309" r:id="rId19"/>
    <p:sldId id="308" r:id="rId20"/>
    <p:sldId id="307" r:id="rId21"/>
    <p:sldId id="336" r:id="rId22"/>
    <p:sldId id="337" r:id="rId23"/>
    <p:sldId id="347" r:id="rId24"/>
    <p:sldId id="338" r:id="rId25"/>
    <p:sldId id="339" r:id="rId26"/>
    <p:sldId id="349" r:id="rId27"/>
    <p:sldId id="341" r:id="rId28"/>
    <p:sldId id="342" r:id="rId29"/>
    <p:sldId id="343" r:id="rId30"/>
    <p:sldId id="346" r:id="rId31"/>
    <p:sldId id="345" r:id="rId32"/>
    <p:sldId id="311" r:id="rId33"/>
    <p:sldId id="320" r:id="rId34"/>
    <p:sldId id="321" r:id="rId35"/>
    <p:sldId id="322" r:id="rId36"/>
    <p:sldId id="323" r:id="rId37"/>
    <p:sldId id="319" r:id="rId38"/>
    <p:sldId id="261" r:id="rId39"/>
    <p:sldId id="313" r:id="rId40"/>
    <p:sldId id="350" r:id="rId41"/>
    <p:sldId id="351" r:id="rId42"/>
    <p:sldId id="352" r:id="rId43"/>
    <p:sldId id="371" r:id="rId44"/>
    <p:sldId id="353" r:id="rId45"/>
    <p:sldId id="356" r:id="rId46"/>
    <p:sldId id="357" r:id="rId47"/>
    <p:sldId id="364" r:id="rId48"/>
    <p:sldId id="365" r:id="rId49"/>
    <p:sldId id="366" r:id="rId50"/>
    <p:sldId id="373" r:id="rId51"/>
    <p:sldId id="374" r:id="rId52"/>
    <p:sldId id="370" r:id="rId53"/>
    <p:sldId id="268" r:id="rId54"/>
    <p:sldId id="285" r:id="rId55"/>
    <p:sldId id="265" r:id="rId56"/>
    <p:sldId id="257" r:id="rId57"/>
    <p:sldId id="284" r:id="rId58"/>
    <p:sldId id="260" r:id="rId59"/>
    <p:sldId id="266" r:id="rId60"/>
    <p:sldId id="259" r:id="rId61"/>
    <p:sldId id="264" r:id="rId62"/>
    <p:sldId id="267" r:id="rId63"/>
    <p:sldId id="378" r:id="rId64"/>
    <p:sldId id="380" r:id="rId65"/>
    <p:sldId id="381" r:id="rId66"/>
    <p:sldId id="383" r:id="rId67"/>
    <p:sldId id="384" r:id="rId68"/>
    <p:sldId id="385" r:id="rId69"/>
    <p:sldId id="386" r:id="rId70"/>
    <p:sldId id="387" r:id="rId71"/>
    <p:sldId id="382" r:id="rId72"/>
    <p:sldId id="388" r:id="rId73"/>
    <p:sldId id="389" r:id="rId74"/>
    <p:sldId id="403" r:id="rId75"/>
    <p:sldId id="390" r:id="rId76"/>
    <p:sldId id="391" r:id="rId77"/>
    <p:sldId id="394" r:id="rId78"/>
    <p:sldId id="392" r:id="rId79"/>
    <p:sldId id="399" r:id="rId80"/>
    <p:sldId id="393" r:id="rId81"/>
    <p:sldId id="400" r:id="rId82"/>
    <p:sldId id="397" r:id="rId83"/>
    <p:sldId id="398" r:id="rId84"/>
    <p:sldId id="396" r:id="rId85"/>
    <p:sldId id="395" r:id="rId86"/>
    <p:sldId id="405" r:id="rId87"/>
    <p:sldId id="401" r:id="rId88"/>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A40D"/>
    <a:srgbClr val="008000"/>
    <a:srgbClr val="993300"/>
    <a:srgbClr val="FFFFFF"/>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53" autoAdjust="0"/>
    <p:restoredTop sz="95262" autoAdjust="0"/>
  </p:normalViewPr>
  <p:slideViewPr>
    <p:cSldViewPr>
      <p:cViewPr varScale="1">
        <p:scale>
          <a:sx n="151" d="100"/>
          <a:sy n="151" d="100"/>
        </p:scale>
        <p:origin x="336" y="162"/>
      </p:cViewPr>
      <p:guideLst>
        <p:guide orient="horz" pos="1393"/>
        <p:guide pos="288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notesMaster" Target="notesMasters/notesMaster1.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presProps" Target="presProps.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dgm:spPr>
        <a:solidFill>
          <a:schemeClr val="accent2"/>
        </a:solidFill>
      </dgm:spPr>
      <dgm:t>
        <a:bodyPr/>
        <a:lstStyle/>
        <a:p>
          <a:r>
            <a:rPr lang="en-US" dirty="0">
              <a:latin typeface="Tahoma" panose="020B0604030504040204" pitchFamily="34" charset="0"/>
              <a:ea typeface="Tahoma" panose="020B0604030504040204" pitchFamily="34" charset="0"/>
              <a:cs typeface="Tahoma" panose="020B0604030504040204" pitchFamily="34" charset="0"/>
            </a:rPr>
            <a:t>Create Repository Interface</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r>
            <a:rPr lang="en-US" sz="2400" dirty="0" err="1">
              <a:latin typeface="Tahoma" panose="020B0604030504040204" pitchFamily="34" charset="0"/>
              <a:ea typeface="Tahoma" panose="020B0604030504040204" pitchFamily="34" charset="0"/>
              <a:cs typeface="Tahoma" panose="020B0604030504040204" pitchFamily="34" charset="0"/>
            </a:rPr>
            <a:t>ICategoryRepository</a:t>
          </a:r>
          <a:r>
            <a:rPr lang="en-US" sz="2400" dirty="0">
              <a:latin typeface="Tahoma" panose="020B0604030504040204" pitchFamily="34" charset="0"/>
              <a:ea typeface="Tahoma" panose="020B0604030504040204" pitchFamily="34" charset="0"/>
              <a:cs typeface="Tahoma" panose="020B0604030504040204" pitchFamily="34" charset="0"/>
            </a:rPr>
            <a:t> </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dgm:spPr>
        <a:solidFill>
          <a:schemeClr val="accent2"/>
        </a:solidFill>
      </dgm:spPr>
      <dgm:t>
        <a:bodyPr/>
        <a:lstStyle/>
        <a:p>
          <a:r>
            <a:rPr lang="en-US" dirty="0">
              <a:latin typeface="Tahoma" panose="020B0604030504040204" pitchFamily="34" charset="0"/>
              <a:ea typeface="Tahoma" panose="020B0604030504040204" pitchFamily="34" charset="0"/>
              <a:cs typeface="Tahoma" panose="020B0604030504040204" pitchFamily="34" charset="0"/>
            </a:rPr>
            <a:t>Implement Repository Interface</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r>
            <a:rPr lang="en-US" sz="2400" kern="1200" dirty="0" err="1">
              <a:latin typeface="Tahoma" panose="020B0604030504040204" pitchFamily="34" charset="0"/>
              <a:ea typeface="Tahoma" panose="020B0604030504040204" pitchFamily="34" charset="0"/>
              <a:cs typeface="Tahoma" panose="020B0604030504040204" pitchFamily="34" charset="0"/>
            </a:rPr>
            <a:t>CategoryRepository</a:t>
          </a:r>
          <a:r>
            <a:rPr lang="en-US" sz="2400" kern="1200" dirty="0">
              <a:latin typeface="Tahoma" panose="020B0604030504040204" pitchFamily="34" charset="0"/>
              <a:ea typeface="Tahoma" panose="020B0604030504040204" pitchFamily="34" charset="0"/>
              <a:cs typeface="Tahoma" panose="020B0604030504040204" pitchFamily="34" charset="0"/>
            </a:rPr>
            <a:t> </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dgm:spPr>
        <a:solidFill>
          <a:schemeClr val="accent2"/>
        </a:solidFill>
      </dgm:spPr>
      <dgm:t>
        <a:bodyPr/>
        <a:lstStyle/>
        <a:p>
          <a:r>
            <a:rPr lang="en-US" dirty="0">
              <a:latin typeface="Tahoma" panose="020B0604030504040204" pitchFamily="34" charset="0"/>
              <a:ea typeface="Tahoma" panose="020B0604030504040204" pitchFamily="34" charset="0"/>
              <a:cs typeface="Tahoma" panose="020B0604030504040204" pitchFamily="34" charset="0"/>
            </a:rPr>
            <a:t>Add Property in </a:t>
          </a:r>
          <a:r>
            <a:rPr lang="en-US" dirty="0" err="1">
              <a:latin typeface="Tahoma" panose="020B0604030504040204" pitchFamily="34" charset="0"/>
              <a:ea typeface="Tahoma" panose="020B0604030504040204" pitchFamily="34" charset="0"/>
              <a:cs typeface="Tahoma" panose="020B0604030504040204" pitchFamily="34" charset="0"/>
            </a:rPr>
            <a:t>IUnitOfWork</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dgm:t>
        <a:bodyPr/>
        <a:lstStyle/>
        <a:p>
          <a:r>
            <a:rPr lang="en-US" sz="2400" kern="1200" dirty="0" err="1">
              <a:latin typeface="Tahoma" panose="020B0604030504040204" pitchFamily="34" charset="0"/>
              <a:ea typeface="Tahoma" panose="020B0604030504040204" pitchFamily="34" charset="0"/>
              <a:cs typeface="Tahoma" panose="020B0604030504040204" pitchFamily="34" charset="0"/>
            </a:rPr>
            <a:t>IUnitOfWork</a:t>
          </a:r>
          <a:endParaRPr lang="en-US" sz="2400" kern="1200" dirty="0">
            <a:latin typeface="Tahoma" panose="020B0604030504040204" pitchFamily="34" charset="0"/>
            <a:ea typeface="Tahoma" panose="020B0604030504040204" pitchFamily="34" charset="0"/>
            <a:cs typeface="Tahoma" panose="020B0604030504040204" pitchFamily="34" charset="0"/>
          </a:endParaRP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dgm:spPr>
        <a:solidFill>
          <a:schemeClr val="accent2"/>
        </a:solidFill>
      </dgm:spPr>
      <dgm:t>
        <a:bodyPr/>
        <a:lstStyle/>
        <a:p>
          <a:r>
            <a:rPr lang="en-US" dirty="0">
              <a:latin typeface="Tahoma" panose="020B0604030504040204" pitchFamily="34" charset="0"/>
              <a:ea typeface="Tahoma" panose="020B0604030504040204" pitchFamily="34" charset="0"/>
              <a:cs typeface="Tahoma" panose="020B0604030504040204" pitchFamily="34" charset="0"/>
            </a:rPr>
            <a:t>Set Property in </a:t>
          </a:r>
          <a:r>
            <a:rPr lang="en-US" dirty="0" err="1">
              <a:latin typeface="Tahoma" panose="020B0604030504040204" pitchFamily="34" charset="0"/>
              <a:ea typeface="Tahoma" panose="020B0604030504040204" pitchFamily="34" charset="0"/>
              <a:cs typeface="Tahoma" panose="020B0604030504040204" pitchFamily="34" charset="0"/>
            </a:rPr>
            <a:t>UnitOfWork</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5A524E6-8A71-49A1-AF74-29696A02028A}">
      <dgm:prSet phldrT="[Text]" custT="1"/>
      <dgm:spPr/>
      <dgm:t>
        <a:bodyPr/>
        <a:lstStyle/>
        <a:p>
          <a:r>
            <a:rPr lang="en-US" sz="2400" kern="1200" dirty="0" err="1">
              <a:latin typeface="Tahoma" panose="020B0604030504040204" pitchFamily="34" charset="0"/>
              <a:ea typeface="Tahoma" panose="020B0604030504040204" pitchFamily="34" charset="0"/>
              <a:cs typeface="Tahoma" panose="020B0604030504040204" pitchFamily="34" charset="0"/>
            </a:rPr>
            <a:t>UnitOfWork</a:t>
          </a:r>
          <a:endParaRPr lang="en-US" sz="2400" kern="1200" dirty="0">
            <a:latin typeface="Tahoma" panose="020B0604030504040204" pitchFamily="34" charset="0"/>
            <a:ea typeface="Tahoma" panose="020B0604030504040204" pitchFamily="34" charset="0"/>
            <a:cs typeface="Tahoma" panose="020B0604030504040204" pitchFamily="34" charset="0"/>
          </a:endParaRPr>
        </a:p>
      </dgm:t>
    </dgm:pt>
    <dgm:pt modelId="{52C86CAF-440B-4BB7-BD46-805908EC2D17}" type="parTrans" cxnId="{764A7F40-FC93-4B5E-82E4-B29F920B2D30}">
      <dgm:prSet/>
      <dgm:spPr/>
      <dgm:t>
        <a:bodyPr/>
        <a:lstStyle/>
        <a:p>
          <a:endParaRPr lang="en-US"/>
        </a:p>
      </dgm:t>
    </dgm:pt>
    <dgm:pt modelId="{EE0C23C2-8A0C-497A-A914-ED60FDCA930F}" type="sibTrans" cxnId="{764A7F40-FC93-4B5E-82E4-B29F920B2D30}">
      <dgm:prSet/>
      <dgm:spPr/>
      <dgm:t>
        <a:bodyPr/>
        <a:lstStyle/>
        <a:p>
          <a:endParaRPr lang="en-US"/>
        </a:p>
      </dgm:t>
    </dgm:pt>
    <dgm:pt modelId="{B90D5D60-C460-486B-8C71-B65F1146183E}">
      <dgm:prSet phldrT="[Text]" custT="1"/>
      <dgm:spPr/>
      <dgm:t>
        <a:bodyPr/>
        <a:lstStyle/>
        <a:p>
          <a:pPr>
            <a:buFont typeface="Courier New" panose="02070309020205020404" pitchFamily="49" charset="0"/>
            <a:buChar char="o"/>
          </a:pPr>
          <a:r>
            <a:rPr lang="en-US" sz="1200" dirty="0">
              <a:latin typeface="Tahoma" panose="020B0604030504040204" pitchFamily="34" charset="0"/>
              <a:ea typeface="Tahoma" panose="020B0604030504040204" pitchFamily="34" charset="0"/>
              <a:cs typeface="Tahoma" panose="020B0604030504040204" pitchFamily="34" charset="0"/>
            </a:rPr>
            <a:t>New Method declaration not present in IRepository </a:t>
          </a:r>
        </a:p>
      </dgm:t>
    </dgm:pt>
    <dgm:pt modelId="{68BDB421-7F69-4857-A590-A6B6CCE2C358}" type="parTrans" cxnId="{928C4420-3DE7-4381-B934-42BA0A7D062B}">
      <dgm:prSet/>
      <dgm:spPr/>
      <dgm:t>
        <a:bodyPr/>
        <a:lstStyle/>
        <a:p>
          <a:endParaRPr lang="en-US"/>
        </a:p>
      </dgm:t>
    </dgm:pt>
    <dgm:pt modelId="{3B93A889-E1FD-49B4-88E1-C55D98F42DED}" type="sibTrans" cxnId="{928C4420-3DE7-4381-B934-42BA0A7D062B}">
      <dgm:prSet/>
      <dgm:spPr/>
      <dgm:t>
        <a:bodyPr/>
        <a:lstStyle/>
        <a:p>
          <a:endParaRPr lang="en-US"/>
        </a:p>
      </dgm:t>
    </dgm:pt>
    <dgm:pt modelId="{06F641C2-233A-452D-9540-754BEDC9F6B6}">
      <dgm:prSet phldrT="[Text]" custT="1"/>
      <dgm:spPr/>
      <dgm:t>
        <a:bodyPr/>
        <a:lstStyle/>
        <a:p>
          <a:pPr>
            <a:buFont typeface="Courier New" panose="02070309020205020404" pitchFamily="49" charset="0"/>
            <a:buChar char="o"/>
          </a:pPr>
          <a:r>
            <a:rPr lang="en-US" sz="1200" kern="1200" dirty="0">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Contains method implementation/definition for </a:t>
          </a:r>
          <a:r>
            <a:rPr lang="en-US" sz="1200" kern="1200" dirty="0" err="1">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ICategoryRepository</a:t>
          </a:r>
          <a:endParaRPr lang="en-US" sz="1200" kern="1200" dirty="0">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endParaRPr>
        </a:p>
      </dgm:t>
    </dgm:pt>
    <dgm:pt modelId="{1D5139C1-DB62-47A8-851C-7E9A7302B5BD}" type="parTrans" cxnId="{D86B8357-76AC-4D8F-909E-5428DB5C7C58}">
      <dgm:prSet/>
      <dgm:spPr/>
      <dgm:t>
        <a:bodyPr/>
        <a:lstStyle/>
        <a:p>
          <a:endParaRPr lang="en-US"/>
        </a:p>
      </dgm:t>
    </dgm:pt>
    <dgm:pt modelId="{BC883644-EADD-4A2E-92B6-B1FB4BF93CA2}" type="sibTrans" cxnId="{D86B8357-76AC-4D8F-909E-5428DB5C7C58}">
      <dgm:prSet/>
      <dgm:spPr/>
      <dgm:t>
        <a:bodyPr/>
        <a:lstStyle/>
        <a:p>
          <a:endParaRPr lang="en-US"/>
        </a:p>
      </dgm:t>
    </dgm:pt>
    <dgm:pt modelId="{C5734927-D12B-45D0-A625-5936F020D3A5}">
      <dgm:prSet phldrT="[Text]" custT="1"/>
      <dgm:spPr/>
      <dgm:t>
        <a:bodyPr/>
        <a:lstStyle/>
        <a:p>
          <a:pPr>
            <a:buFont typeface="Courier New" panose="02070309020205020404" pitchFamily="49" charset="0"/>
            <a:buChar char="o"/>
          </a:pPr>
          <a:r>
            <a:rPr lang="en-US" sz="1200" kern="1200" dirty="0">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Create object for </a:t>
          </a:r>
          <a:r>
            <a:rPr lang="en-US" sz="1200" kern="1200" dirty="0" err="1">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ICategoryRepository</a:t>
          </a:r>
          <a:r>
            <a:rPr lang="en-US" sz="1200" kern="1200" dirty="0">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 in </a:t>
          </a:r>
          <a:r>
            <a:rPr lang="en-US" sz="1200" kern="1200" dirty="0" err="1">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IUnitOfWork</a:t>
          </a:r>
          <a:endParaRPr lang="en-US" sz="1200" kern="1200" dirty="0">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endParaRPr>
        </a:p>
      </dgm:t>
    </dgm:pt>
    <dgm:pt modelId="{16678E23-518E-49B0-94EA-5EB97DC1D4C9}" type="parTrans" cxnId="{5D9CBD69-AFBE-4EC8-9DEC-BDF362896B4B}">
      <dgm:prSet/>
      <dgm:spPr/>
      <dgm:t>
        <a:bodyPr/>
        <a:lstStyle/>
        <a:p>
          <a:endParaRPr lang="en-US"/>
        </a:p>
      </dgm:t>
    </dgm:pt>
    <dgm:pt modelId="{3E04F464-CDF2-4676-8C96-2C9D475456B7}" type="sibTrans" cxnId="{5D9CBD69-AFBE-4EC8-9DEC-BDF362896B4B}">
      <dgm:prSet/>
      <dgm:spPr/>
      <dgm:t>
        <a:bodyPr/>
        <a:lstStyle/>
        <a:p>
          <a:endParaRPr lang="en-US"/>
        </a:p>
      </dgm:t>
    </dgm:pt>
    <dgm:pt modelId="{C2721CE4-E333-4ED8-96BB-89FCB754C939}">
      <dgm:prSet phldrT="[Text]" custT="1"/>
      <dgm:spPr/>
      <dgm:t>
        <a:bodyPr/>
        <a:lstStyle/>
        <a:p>
          <a:pPr>
            <a:buFont typeface="Courier New" panose="02070309020205020404" pitchFamily="49" charset="0"/>
            <a:buChar char="o"/>
          </a:pPr>
          <a:r>
            <a:rPr lang="en-US" sz="1200" kern="1200" dirty="0">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Assign </a:t>
          </a:r>
          <a:r>
            <a:rPr lang="en-US" sz="1200" kern="1200" dirty="0" err="1">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DbContext</a:t>
          </a:r>
          <a:r>
            <a:rPr lang="en-US" sz="1200" kern="1200" dirty="0">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 and Set the properties in </a:t>
          </a:r>
          <a:r>
            <a:rPr lang="en-US" sz="1200" kern="1200" dirty="0" err="1">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IUnitOfWork</a:t>
          </a:r>
          <a:endParaRPr lang="en-US" sz="1200" kern="1200" dirty="0">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endParaRPr>
        </a:p>
      </dgm:t>
    </dgm:pt>
    <dgm:pt modelId="{04E4EC4A-E3ED-40DB-A250-06199A601EE1}" type="parTrans" cxnId="{B9E375AE-7C45-4FF3-8C73-52D1BAEEFC36}">
      <dgm:prSet/>
      <dgm:spPr/>
      <dgm:t>
        <a:bodyPr/>
        <a:lstStyle/>
        <a:p>
          <a:endParaRPr lang="en-US"/>
        </a:p>
      </dgm:t>
    </dgm:pt>
    <dgm:pt modelId="{76939F2D-C097-44F1-AC5B-342C90228B32}" type="sibTrans" cxnId="{B9E375AE-7C45-4FF3-8C73-52D1BAEEFC36}">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4">
        <dgm:presLayoutVars>
          <dgm:chMax val="1"/>
          <dgm:bulletEnabled val="1"/>
        </dgm:presLayoutVars>
      </dgm:prSet>
      <dgm:spPr/>
    </dgm:pt>
    <dgm:pt modelId="{6FB9694A-6C63-4B23-90F6-4F208C00D399}" type="pres">
      <dgm:prSet presAssocID="{0D51337A-31FA-4717-B2BF-9243F96D2B9B}" presName="descendantText" presStyleLbl="alignAccFollowNode1" presStyleIdx="0" presStyleCnt="4">
        <dgm:presLayoutVars>
          <dgm:bulletEnabled val="1"/>
        </dgm:presLayoutVars>
      </dgm:prSet>
      <dgm:spPr/>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4">
        <dgm:presLayoutVars>
          <dgm:chMax val="1"/>
          <dgm:bulletEnabled val="1"/>
        </dgm:presLayoutVars>
      </dgm:prSet>
      <dgm:spPr/>
    </dgm:pt>
    <dgm:pt modelId="{329ECF1A-78BE-41CB-B252-8011825B67CD}" type="pres">
      <dgm:prSet presAssocID="{A7F7584C-6CC5-40A2-9566-2842A5DEA97A}" presName="descendantText" presStyleLbl="alignAccFollowNode1" presStyleIdx="1" presStyleCnt="4">
        <dgm:presLayoutVars>
          <dgm:bulletEnabled val="1"/>
        </dgm:presLayoutVars>
      </dgm:prSet>
      <dgm:spPr/>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2" presStyleCnt="4">
        <dgm:presLayoutVars>
          <dgm:chMax val="1"/>
          <dgm:bulletEnabled val="1"/>
        </dgm:presLayoutVars>
      </dgm:prSet>
      <dgm:spPr/>
    </dgm:pt>
    <dgm:pt modelId="{A66EBD3D-E7C5-421C-B8B5-728648057DDC}" type="pres">
      <dgm:prSet presAssocID="{51A6936C-668E-4912-B1B4-BA2D45D3F624}" presName="descendantText" presStyleLbl="alignAccFollowNode1" presStyleIdx="2" presStyleCnt="4">
        <dgm:presLayoutVars>
          <dgm:bulletEnabled val="1"/>
        </dgm:presLayoutVars>
      </dgm:prSet>
      <dgm:spPr/>
    </dgm:pt>
    <dgm:pt modelId="{4D3735EA-64D5-44A4-9D60-787BDDA83D1A}"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4">
        <dgm:presLayoutVars>
          <dgm:chMax val="1"/>
          <dgm:bulletEnabled val="1"/>
        </dgm:presLayoutVars>
      </dgm:prSet>
      <dgm:spPr/>
    </dgm:pt>
    <dgm:pt modelId="{95E0557D-F0A1-4F38-8083-55DE7503164F}" type="pres">
      <dgm:prSet presAssocID="{928B5CB8-3545-4EE5-8BED-981D3C6157A5}" presName="descendantText" presStyleLbl="alignAccFollowNode1" presStyleIdx="3" presStyleCnt="4">
        <dgm:presLayoutVars>
          <dgm:bulletEnabled val="1"/>
        </dgm:presLayoutVars>
      </dgm:prSet>
      <dgm:spPr/>
    </dgm:pt>
  </dgm:ptLst>
  <dgm:cxnLst>
    <dgm:cxn modelId="{56052809-46E4-4445-B520-94004C28BB9D}" srcId="{A7F7584C-6CC5-40A2-9566-2842A5DEA97A}" destId="{9D8DAFB6-C744-4BD6-B757-393BF647EBB6}" srcOrd="0" destOrd="0" parTransId="{17C1C47E-8D1A-404A-B227-B017391CB5F6}" sibTransId="{C9B44773-68B1-427B-B9CA-0AEA186B621E}"/>
    <dgm:cxn modelId="{0630EA1C-D8A4-46F4-892B-D5252546206D}" type="presOf" srcId="{06F641C2-233A-452D-9540-754BEDC9F6B6}" destId="{329ECF1A-78BE-41CB-B252-8011825B67CD}" srcOrd="0" destOrd="1" presId="urn:microsoft.com/office/officeart/2005/8/layout/vList5"/>
    <dgm:cxn modelId="{928C4420-3DE7-4381-B934-42BA0A7D062B}" srcId="{E40970FA-9468-4353-8343-FE5E2BEBB8B0}" destId="{B90D5D60-C460-486B-8C71-B65F1146183E}" srcOrd="0" destOrd="0" parTransId="{68BDB421-7F69-4857-A590-A6B6CCE2C358}" sibTransId="{3B93A889-E1FD-49B4-88E1-C55D98F42DED}"/>
    <dgm:cxn modelId="{A38C1039-CB78-4EBF-844F-7A838983E228}" type="presOf" srcId="{A7F7584C-6CC5-40A2-9566-2842A5DEA97A}" destId="{8A3FE5E4-2689-4041-B2C5-C63BC276A3EF}"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5D9CBD69-AFBE-4EC8-9DEC-BDF362896B4B}" srcId="{2A9B6C90-9B70-4ED8-9084-8651413BB905}" destId="{C5734927-D12B-45D0-A625-5936F020D3A5}" srcOrd="0" destOrd="0" parTransId="{16678E23-518E-49B0-94EA-5EB97DC1D4C9}" sibTransId="{3E04F464-CDF2-4676-8C96-2C9D475456B7}"/>
    <dgm:cxn modelId="{1D59D94A-4BF7-417E-B49B-225C005839A9}" srcId="{51A6936C-668E-4912-B1B4-BA2D45D3F624}" destId="{2A9B6C90-9B70-4ED8-9084-8651413BB905}" srcOrd="0" destOrd="0" parTransId="{47C005B7-F5AA-4111-A87D-782B117A0259}" sibTransId="{54109FB3-0563-4B2C-BFF0-181E047427F8}"/>
    <dgm:cxn modelId="{6DF17F4D-4120-4DE8-8738-503F2519CD40}" type="presOf" srcId="{9D8DAFB6-C744-4BD6-B757-393BF647EBB6}" destId="{329ECF1A-78BE-41CB-B252-8011825B67CD}" srcOrd="0" destOrd="0" presId="urn:microsoft.com/office/officeart/2005/8/layout/vList5"/>
    <dgm:cxn modelId="{86DB1E72-C703-4958-8B7A-E73118DE0DE0}" type="presOf" srcId="{B90D5D60-C460-486B-8C71-B65F1146183E}" destId="{6FB9694A-6C63-4B23-90F6-4F208C00D399}" srcOrd="0" destOrd="1" presId="urn:microsoft.com/office/officeart/2005/8/layout/vList5"/>
    <dgm:cxn modelId="{D51B6075-27E4-4292-9F89-0CC50DF21ED9}" type="presOf" srcId="{51A6936C-668E-4912-B1B4-BA2D45D3F624}" destId="{1C763A21-352A-41D1-A2E2-E305DABA275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085D3777-7996-4375-B5FB-BFD96D1BF9E4}" srcId="{81269538-BFC5-48BB-BEA1-D7AF1F385FD5}" destId="{928B5CB8-3545-4EE5-8BED-981D3C6157A5}" srcOrd="3" destOrd="0" parTransId="{8452F8D0-82FD-4609-B6BD-446E31563D8A}" sibTransId="{8EF545BA-8D8A-4813-A428-2F18D76E61FA}"/>
    <dgm:cxn modelId="{D86B8357-76AC-4D8F-909E-5428DB5C7C58}" srcId="{9D8DAFB6-C744-4BD6-B757-393BF647EBB6}" destId="{06F641C2-233A-452D-9540-754BEDC9F6B6}" srcOrd="0" destOrd="0" parTransId="{1D5139C1-DB62-47A8-851C-7E9A7302B5BD}" sibTransId="{BC883644-EADD-4A2E-92B6-B1FB4BF93CA2}"/>
    <dgm:cxn modelId="{C65EFE7A-5430-4917-89D2-D70BAF0289E3}" type="presOf" srcId="{2A9B6C90-9B70-4ED8-9084-8651413BB905}" destId="{A66EBD3D-E7C5-421C-B8B5-728648057DDC}"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53988784-A0E1-4D82-B36B-740DE83EB0C9}" type="presOf" srcId="{81269538-BFC5-48BB-BEA1-D7AF1F385FD5}" destId="{99FD7F24-5BB9-46E8-BB7C-4B477B73B815}" srcOrd="0" destOrd="0" presId="urn:microsoft.com/office/officeart/2005/8/layout/vList5"/>
    <dgm:cxn modelId="{12C7938C-1379-4CA1-82CF-A1E685FB1962}" type="presOf" srcId="{C2721CE4-E333-4ED8-96BB-89FCB754C939}" destId="{95E0557D-F0A1-4F38-8083-55DE7503164F}" srcOrd="0" destOrd="1" presId="urn:microsoft.com/office/officeart/2005/8/layout/vList5"/>
    <dgm:cxn modelId="{993E0796-DCBD-4EB2-9BAB-4437E125DA45}" type="presOf" srcId="{E40970FA-9468-4353-8343-FE5E2BEBB8B0}" destId="{6FB9694A-6C63-4B23-90F6-4F208C00D399}" srcOrd="0" destOrd="0" presId="urn:microsoft.com/office/officeart/2005/8/layout/vList5"/>
    <dgm:cxn modelId="{B9E375AE-7C45-4FF3-8C73-52D1BAEEFC36}" srcId="{95A524E6-8A71-49A1-AF74-29696A02028A}" destId="{C2721CE4-E333-4ED8-96BB-89FCB754C939}" srcOrd="0" destOrd="0" parTransId="{04E4EC4A-E3ED-40DB-A250-06199A601EE1}" sibTransId="{76939F2D-C097-44F1-AC5B-342C90228B32}"/>
    <dgm:cxn modelId="{000FE2BB-9FE6-4965-ADF5-E3E85B644286}" srcId="{81269538-BFC5-48BB-BEA1-D7AF1F385FD5}" destId="{51A6936C-668E-4912-B1B4-BA2D45D3F624}" srcOrd="2" destOrd="0" parTransId="{8F7D40F1-9723-47F5-BFD2-340696378D49}" sibTransId="{E68031D9-E3F9-439E-86FC-2A0A3A3988D0}"/>
    <dgm:cxn modelId="{F68422C1-CD34-4DED-AA4B-85EFFF4FE933}" srcId="{81269538-BFC5-48BB-BEA1-D7AF1F385FD5}" destId="{A7F7584C-6CC5-40A2-9566-2842A5DEA97A}" srcOrd="1" destOrd="0" parTransId="{581272CD-5908-4C17-8E9B-8BF6DCE43C3E}" sibTransId="{C41ED6A4-512C-48AB-901D-671B73446005}"/>
    <dgm:cxn modelId="{02B1C3C3-F2D2-4C80-8962-E0C9B39A6EF4}" type="presOf" srcId="{0D51337A-31FA-4717-B2BF-9243F96D2B9B}" destId="{3230722F-B757-4673-BD2F-9D4BAB5CEE8D}" srcOrd="0" destOrd="0" presId="urn:microsoft.com/office/officeart/2005/8/layout/vList5"/>
    <dgm:cxn modelId="{A44DF6E5-2150-478D-AAB9-24BC6742BCEE}" type="presOf" srcId="{928B5CB8-3545-4EE5-8BED-981D3C6157A5}" destId="{B9324B26-5FF5-4FF7-9073-66103CBE8481}" srcOrd="0" destOrd="0" presId="urn:microsoft.com/office/officeart/2005/8/layout/vList5"/>
    <dgm:cxn modelId="{393CDFE6-8DD0-4204-A592-60143027FA86}" type="presOf" srcId="{C5734927-D12B-45D0-A625-5936F020D3A5}" destId="{A66EBD3D-E7C5-421C-B8B5-728648057DDC}" srcOrd="0" destOrd="1" presId="urn:microsoft.com/office/officeart/2005/8/layout/vList5"/>
    <dgm:cxn modelId="{66EBA0EC-F77C-4ABE-8815-8C8F4F6ACAB5}" type="presOf" srcId="{95A524E6-8A71-49A1-AF74-29696A02028A}" destId="{95E0557D-F0A1-4F38-8083-55DE7503164F}"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C0AE58B2-3BCF-4A17-9962-82AF5DB00A66}" type="presParOf" srcId="{99FD7F24-5BB9-46E8-BB7C-4B477B73B815}" destId="{74B4E996-D144-43FA-9C7B-5183D295C315}" srcOrd="4"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 modelId="{933347A6-BCAF-495A-96A7-208A97A1751A}" type="presParOf" srcId="{99FD7F24-5BB9-46E8-BB7C-4B477B73B815}" destId="{4D3735EA-64D5-44A4-9D60-787BDDA83D1A}"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4796288" y="-2056396"/>
          <a:ext cx="511542" cy="475488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err="1">
              <a:latin typeface="Tahoma" panose="020B0604030504040204" pitchFamily="34" charset="0"/>
              <a:ea typeface="Tahoma" panose="020B0604030504040204" pitchFamily="34" charset="0"/>
              <a:cs typeface="Tahoma" panose="020B0604030504040204" pitchFamily="34" charset="0"/>
            </a:rPr>
            <a:t>ICategoryRepository</a:t>
          </a:r>
          <a:r>
            <a:rPr lang="en-US" sz="2400" kern="1200" dirty="0">
              <a:latin typeface="Tahoma" panose="020B0604030504040204" pitchFamily="34" charset="0"/>
              <a:ea typeface="Tahoma" panose="020B0604030504040204" pitchFamily="34" charset="0"/>
              <a:cs typeface="Tahoma" panose="020B0604030504040204" pitchFamily="34" charset="0"/>
            </a:rPr>
            <a:t> </a:t>
          </a:r>
        </a:p>
        <a:p>
          <a:pPr marL="228600" lvl="2" indent="-114300" algn="l" defTabSz="533400">
            <a:lnSpc>
              <a:spcPct val="90000"/>
            </a:lnSpc>
            <a:spcBef>
              <a:spcPct val="0"/>
            </a:spcBef>
            <a:spcAft>
              <a:spcPct val="15000"/>
            </a:spcAft>
            <a:buFont typeface="Courier New" panose="02070309020205020404" pitchFamily="49" charset="0"/>
            <a:buChar char="o"/>
          </a:pPr>
          <a:r>
            <a:rPr lang="en-US" sz="1200" kern="1200" dirty="0">
              <a:latin typeface="Tahoma" panose="020B0604030504040204" pitchFamily="34" charset="0"/>
              <a:ea typeface="Tahoma" panose="020B0604030504040204" pitchFamily="34" charset="0"/>
              <a:cs typeface="Tahoma" panose="020B0604030504040204" pitchFamily="34" charset="0"/>
            </a:rPr>
            <a:t>New Method declaration not present in IRepository </a:t>
          </a:r>
        </a:p>
      </dsp:txBody>
      <dsp:txXfrm rot="-5400000">
        <a:off x="2674620" y="90243"/>
        <a:ext cx="4729909" cy="461600"/>
      </dsp:txXfrm>
    </dsp:sp>
    <dsp:sp modelId="{3230722F-B757-4673-BD2F-9D4BAB5CEE8D}">
      <dsp:nvSpPr>
        <dsp:cNvPr id="0" name=""/>
        <dsp:cNvSpPr/>
      </dsp:nvSpPr>
      <dsp:spPr>
        <a:xfrm>
          <a:off x="0" y="1329"/>
          <a:ext cx="2674620" cy="639427"/>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ahoma" panose="020B0604030504040204" pitchFamily="34" charset="0"/>
              <a:ea typeface="Tahoma" panose="020B0604030504040204" pitchFamily="34" charset="0"/>
              <a:cs typeface="Tahoma" panose="020B0604030504040204" pitchFamily="34" charset="0"/>
            </a:rPr>
            <a:t>Create Repository Interface</a:t>
          </a:r>
        </a:p>
      </dsp:txBody>
      <dsp:txXfrm>
        <a:off x="31214" y="32543"/>
        <a:ext cx="2612192" cy="576999"/>
      </dsp:txXfrm>
    </dsp:sp>
    <dsp:sp modelId="{329ECF1A-78BE-41CB-B252-8011825B67CD}">
      <dsp:nvSpPr>
        <dsp:cNvPr id="0" name=""/>
        <dsp:cNvSpPr/>
      </dsp:nvSpPr>
      <dsp:spPr>
        <a:xfrm rot="5400000">
          <a:off x="4796288" y="-1384997"/>
          <a:ext cx="511542" cy="475488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err="1">
              <a:latin typeface="Tahoma" panose="020B0604030504040204" pitchFamily="34" charset="0"/>
              <a:ea typeface="Tahoma" panose="020B0604030504040204" pitchFamily="34" charset="0"/>
              <a:cs typeface="Tahoma" panose="020B0604030504040204" pitchFamily="34" charset="0"/>
            </a:rPr>
            <a:t>CategoryRepository</a:t>
          </a:r>
          <a:r>
            <a:rPr lang="en-US" sz="2400" kern="1200" dirty="0">
              <a:latin typeface="Tahoma" panose="020B0604030504040204" pitchFamily="34" charset="0"/>
              <a:ea typeface="Tahoma" panose="020B0604030504040204" pitchFamily="34" charset="0"/>
              <a:cs typeface="Tahoma" panose="020B0604030504040204" pitchFamily="34" charset="0"/>
            </a:rPr>
            <a:t> </a:t>
          </a:r>
        </a:p>
        <a:p>
          <a:pPr marL="228600" lvl="2" indent="-114300" algn="l" defTabSz="533400">
            <a:lnSpc>
              <a:spcPct val="90000"/>
            </a:lnSpc>
            <a:spcBef>
              <a:spcPct val="0"/>
            </a:spcBef>
            <a:spcAft>
              <a:spcPct val="15000"/>
            </a:spcAft>
            <a:buFont typeface="Courier New" panose="02070309020205020404" pitchFamily="49" charset="0"/>
            <a:buChar char="o"/>
          </a:pPr>
          <a:r>
            <a:rPr lang="en-US" sz="1200" kern="1200" dirty="0">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Contains method implementation/definition for </a:t>
          </a:r>
          <a:r>
            <a:rPr lang="en-US" sz="1200" kern="1200" dirty="0" err="1">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ICategoryRepository</a:t>
          </a:r>
          <a:endParaRPr lang="en-US" sz="1200" kern="1200" dirty="0">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endParaRPr>
        </a:p>
      </dsp:txBody>
      <dsp:txXfrm rot="-5400000">
        <a:off x="2674620" y="761642"/>
        <a:ext cx="4729909" cy="461600"/>
      </dsp:txXfrm>
    </dsp:sp>
    <dsp:sp modelId="{8A3FE5E4-2689-4041-B2C5-C63BC276A3EF}">
      <dsp:nvSpPr>
        <dsp:cNvPr id="0" name=""/>
        <dsp:cNvSpPr/>
      </dsp:nvSpPr>
      <dsp:spPr>
        <a:xfrm>
          <a:off x="0" y="672728"/>
          <a:ext cx="2674620" cy="639427"/>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ahoma" panose="020B0604030504040204" pitchFamily="34" charset="0"/>
              <a:ea typeface="Tahoma" panose="020B0604030504040204" pitchFamily="34" charset="0"/>
              <a:cs typeface="Tahoma" panose="020B0604030504040204" pitchFamily="34" charset="0"/>
            </a:rPr>
            <a:t>Implement Repository Interface</a:t>
          </a:r>
        </a:p>
      </dsp:txBody>
      <dsp:txXfrm>
        <a:off x="31214" y="703942"/>
        <a:ext cx="2612192" cy="576999"/>
      </dsp:txXfrm>
    </dsp:sp>
    <dsp:sp modelId="{A66EBD3D-E7C5-421C-B8B5-728648057DDC}">
      <dsp:nvSpPr>
        <dsp:cNvPr id="0" name=""/>
        <dsp:cNvSpPr/>
      </dsp:nvSpPr>
      <dsp:spPr>
        <a:xfrm rot="5400000">
          <a:off x="4796288" y="-713598"/>
          <a:ext cx="511542" cy="475488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err="1">
              <a:latin typeface="Tahoma" panose="020B0604030504040204" pitchFamily="34" charset="0"/>
              <a:ea typeface="Tahoma" panose="020B0604030504040204" pitchFamily="34" charset="0"/>
              <a:cs typeface="Tahoma" panose="020B0604030504040204" pitchFamily="34" charset="0"/>
            </a:rPr>
            <a:t>IUnitOfWork</a:t>
          </a:r>
          <a:endParaRPr lang="en-US" sz="2400" kern="1200" dirty="0">
            <a:latin typeface="Tahoma" panose="020B0604030504040204" pitchFamily="34" charset="0"/>
            <a:ea typeface="Tahoma" panose="020B0604030504040204" pitchFamily="34" charset="0"/>
            <a:cs typeface="Tahoma" panose="020B0604030504040204" pitchFamily="34" charset="0"/>
          </a:endParaRPr>
        </a:p>
        <a:p>
          <a:pPr marL="228600" lvl="2" indent="-114300" algn="l" defTabSz="533400">
            <a:lnSpc>
              <a:spcPct val="90000"/>
            </a:lnSpc>
            <a:spcBef>
              <a:spcPct val="0"/>
            </a:spcBef>
            <a:spcAft>
              <a:spcPct val="15000"/>
            </a:spcAft>
            <a:buFont typeface="Courier New" panose="02070309020205020404" pitchFamily="49" charset="0"/>
            <a:buChar char="o"/>
          </a:pPr>
          <a:r>
            <a:rPr lang="en-US" sz="1200" kern="1200" dirty="0">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Create object for </a:t>
          </a:r>
          <a:r>
            <a:rPr lang="en-US" sz="1200" kern="1200" dirty="0" err="1">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ICategoryRepository</a:t>
          </a:r>
          <a:r>
            <a:rPr lang="en-US" sz="1200" kern="1200" dirty="0">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 in </a:t>
          </a:r>
          <a:r>
            <a:rPr lang="en-US" sz="1200" kern="1200" dirty="0" err="1">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IUnitOfWork</a:t>
          </a:r>
          <a:endParaRPr lang="en-US" sz="1200" kern="1200" dirty="0">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endParaRPr>
        </a:p>
      </dsp:txBody>
      <dsp:txXfrm rot="-5400000">
        <a:off x="2674620" y="1433041"/>
        <a:ext cx="4729909" cy="461600"/>
      </dsp:txXfrm>
    </dsp:sp>
    <dsp:sp modelId="{1C763A21-352A-41D1-A2E2-E305DABA275D}">
      <dsp:nvSpPr>
        <dsp:cNvPr id="0" name=""/>
        <dsp:cNvSpPr/>
      </dsp:nvSpPr>
      <dsp:spPr>
        <a:xfrm>
          <a:off x="0" y="1344127"/>
          <a:ext cx="2674620" cy="639427"/>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ahoma" panose="020B0604030504040204" pitchFamily="34" charset="0"/>
              <a:ea typeface="Tahoma" panose="020B0604030504040204" pitchFamily="34" charset="0"/>
              <a:cs typeface="Tahoma" panose="020B0604030504040204" pitchFamily="34" charset="0"/>
            </a:rPr>
            <a:t>Add Property in </a:t>
          </a:r>
          <a:r>
            <a:rPr lang="en-US" sz="1800" kern="1200" dirty="0" err="1">
              <a:latin typeface="Tahoma" panose="020B0604030504040204" pitchFamily="34" charset="0"/>
              <a:ea typeface="Tahoma" panose="020B0604030504040204" pitchFamily="34" charset="0"/>
              <a:cs typeface="Tahoma" panose="020B0604030504040204" pitchFamily="34" charset="0"/>
            </a:rPr>
            <a:t>IUnitOfWork</a:t>
          </a:r>
          <a:endParaRPr lang="en-US" sz="1800" kern="1200" dirty="0">
            <a:latin typeface="Tahoma" panose="020B0604030504040204" pitchFamily="34" charset="0"/>
            <a:ea typeface="Tahoma" panose="020B0604030504040204" pitchFamily="34" charset="0"/>
            <a:cs typeface="Tahoma" panose="020B0604030504040204" pitchFamily="34" charset="0"/>
          </a:endParaRPr>
        </a:p>
      </dsp:txBody>
      <dsp:txXfrm>
        <a:off x="31214" y="1375341"/>
        <a:ext cx="2612192" cy="576999"/>
      </dsp:txXfrm>
    </dsp:sp>
    <dsp:sp modelId="{95E0557D-F0A1-4F38-8083-55DE7503164F}">
      <dsp:nvSpPr>
        <dsp:cNvPr id="0" name=""/>
        <dsp:cNvSpPr/>
      </dsp:nvSpPr>
      <dsp:spPr>
        <a:xfrm rot="5400000">
          <a:off x="4796288" y="-42199"/>
          <a:ext cx="511542" cy="475488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err="1">
              <a:latin typeface="Tahoma" panose="020B0604030504040204" pitchFamily="34" charset="0"/>
              <a:ea typeface="Tahoma" panose="020B0604030504040204" pitchFamily="34" charset="0"/>
              <a:cs typeface="Tahoma" panose="020B0604030504040204" pitchFamily="34" charset="0"/>
            </a:rPr>
            <a:t>UnitOfWork</a:t>
          </a:r>
          <a:endParaRPr lang="en-US" sz="2400" kern="1200" dirty="0">
            <a:latin typeface="Tahoma" panose="020B0604030504040204" pitchFamily="34" charset="0"/>
            <a:ea typeface="Tahoma" panose="020B0604030504040204" pitchFamily="34" charset="0"/>
            <a:cs typeface="Tahoma" panose="020B0604030504040204" pitchFamily="34" charset="0"/>
          </a:endParaRPr>
        </a:p>
        <a:p>
          <a:pPr marL="228600" lvl="2" indent="-114300" algn="l" defTabSz="533400">
            <a:lnSpc>
              <a:spcPct val="90000"/>
            </a:lnSpc>
            <a:spcBef>
              <a:spcPct val="0"/>
            </a:spcBef>
            <a:spcAft>
              <a:spcPct val="15000"/>
            </a:spcAft>
            <a:buFont typeface="Courier New" panose="02070309020205020404" pitchFamily="49" charset="0"/>
            <a:buChar char="o"/>
          </a:pPr>
          <a:r>
            <a:rPr lang="en-US" sz="1200" kern="1200" dirty="0">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Assign </a:t>
          </a:r>
          <a:r>
            <a:rPr lang="en-US" sz="1200" kern="1200" dirty="0" err="1">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DbContext</a:t>
          </a:r>
          <a:r>
            <a:rPr lang="en-US" sz="1200" kern="1200" dirty="0">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 and Set the properties in </a:t>
          </a:r>
          <a:r>
            <a:rPr lang="en-US" sz="1200" kern="1200" dirty="0" err="1">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rPr>
            <a:t>IUnitOfWork</a:t>
          </a:r>
          <a:endParaRPr lang="en-US" sz="1200" kern="1200" dirty="0">
            <a:solidFill>
              <a:srgbClr val="0F2369">
                <a:hueOff val="0"/>
                <a:satOff val="0"/>
                <a:lumOff val="0"/>
                <a:alphaOff val="0"/>
              </a:srgbClr>
            </a:solidFill>
            <a:latin typeface="Tahoma" panose="020B0604030504040204" pitchFamily="34" charset="0"/>
            <a:ea typeface="Tahoma" panose="020B0604030504040204" pitchFamily="34" charset="0"/>
            <a:cs typeface="Tahoma" panose="020B0604030504040204" pitchFamily="34" charset="0"/>
          </a:endParaRPr>
        </a:p>
      </dsp:txBody>
      <dsp:txXfrm rot="-5400000">
        <a:off x="2674620" y="2104440"/>
        <a:ext cx="4729909" cy="461600"/>
      </dsp:txXfrm>
    </dsp:sp>
    <dsp:sp modelId="{B9324B26-5FF5-4FF7-9073-66103CBE8481}">
      <dsp:nvSpPr>
        <dsp:cNvPr id="0" name=""/>
        <dsp:cNvSpPr/>
      </dsp:nvSpPr>
      <dsp:spPr>
        <a:xfrm>
          <a:off x="0" y="2015526"/>
          <a:ext cx="2674620" cy="639427"/>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ahoma" panose="020B0604030504040204" pitchFamily="34" charset="0"/>
              <a:ea typeface="Tahoma" panose="020B0604030504040204" pitchFamily="34" charset="0"/>
              <a:cs typeface="Tahoma" panose="020B0604030504040204" pitchFamily="34" charset="0"/>
            </a:rPr>
            <a:t>Set Property in </a:t>
          </a:r>
          <a:r>
            <a:rPr lang="en-US" sz="1800" kern="1200" dirty="0" err="1">
              <a:latin typeface="Tahoma" panose="020B0604030504040204" pitchFamily="34" charset="0"/>
              <a:ea typeface="Tahoma" panose="020B0604030504040204" pitchFamily="34" charset="0"/>
              <a:cs typeface="Tahoma" panose="020B0604030504040204" pitchFamily="34" charset="0"/>
            </a:rPr>
            <a:t>UnitOfWork</a:t>
          </a:r>
          <a:endParaRPr lang="en-US" sz="1800" kern="1200" dirty="0">
            <a:latin typeface="Tahoma" panose="020B0604030504040204" pitchFamily="34" charset="0"/>
            <a:ea typeface="Tahoma" panose="020B0604030504040204" pitchFamily="34" charset="0"/>
            <a:cs typeface="Tahoma" panose="020B0604030504040204" pitchFamily="34" charset="0"/>
          </a:endParaRPr>
        </a:p>
      </dsp:txBody>
      <dsp:txXfrm>
        <a:off x="31214" y="2046740"/>
        <a:ext cx="2612192" cy="57699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AB5151-6464-4AA4-A70C-23458DD081E0}" type="datetimeFigureOut">
              <a:rPr lang="en-US" smtClean="0"/>
              <a:t>9/2/2019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F4C428-EE6B-4C06-8F4B-47BA8FE64F1C}" type="slidenum">
              <a:rPr lang="en-US" smtClean="0"/>
              <a:t>‹#›</a:t>
            </a:fld>
            <a:endParaRPr lang="en-US"/>
          </a:p>
        </p:txBody>
      </p:sp>
    </p:spTree>
    <p:extLst>
      <p:ext uri="{BB962C8B-B14F-4D97-AF65-F5344CB8AC3E}">
        <p14:creationId xmlns:p14="http://schemas.microsoft.com/office/powerpoint/2010/main" val="1077150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766D5-A8FB-4F4C-A006-5AEE1FAF28FF}" type="slidenum">
              <a:rPr lang="en-US" smtClean="0"/>
              <a:t>37</a:t>
            </a:fld>
            <a:endParaRPr lang="en-US"/>
          </a:p>
        </p:txBody>
      </p:sp>
    </p:spTree>
    <p:extLst>
      <p:ext uri="{BB962C8B-B14F-4D97-AF65-F5344CB8AC3E}">
        <p14:creationId xmlns:p14="http://schemas.microsoft.com/office/powerpoint/2010/main" val="4856427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18A305-5A2D-4166-9C49-BEDA89D91340}"/>
              </a:ext>
            </a:extLst>
          </p:cNvPr>
          <p:cNvSpPr>
            <a:spLocks noGrp="1"/>
          </p:cNvSpPr>
          <p:nvPr>
            <p:ph type="dt" sz="half" idx="10"/>
          </p:nvPr>
        </p:nvSpPr>
        <p:spPr/>
        <p:txBody>
          <a:bodyPr/>
          <a:lstStyle/>
          <a:p>
            <a:fld id="{CF7E89CF-6A3E-4DAB-89FD-0E72DB6A07BE}" type="datetimeFigureOut">
              <a:rPr lang="en-US" smtClean="0"/>
              <a:t>9/2/2019</a:t>
            </a:fld>
            <a:endParaRPr lang="en-US"/>
          </a:p>
        </p:txBody>
      </p:sp>
      <p:sp>
        <p:nvSpPr>
          <p:cNvPr id="3" name="Footer Placeholder 2">
            <a:extLst>
              <a:ext uri="{FF2B5EF4-FFF2-40B4-BE49-F238E27FC236}">
                <a16:creationId xmlns:a16="http://schemas.microsoft.com/office/drawing/2014/main" id="{489A981E-A9D8-4058-85EB-519B5C3EE6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311A51-A7FC-4D27-B7AB-5ACEA29D3588}"/>
              </a:ext>
            </a:extLst>
          </p:cNvPr>
          <p:cNvSpPr>
            <a:spLocks noGrp="1"/>
          </p:cNvSpPr>
          <p:nvPr>
            <p:ph type="sldNum" sz="quarter" idx="12"/>
          </p:nvPr>
        </p:nvSpPr>
        <p:spPr/>
        <p:txBody>
          <a:bodyPr/>
          <a:lstStyle/>
          <a:p>
            <a:fld id="{9E667577-1F61-4672-8833-17D51AE44850}" type="slidenum">
              <a:rPr lang="en-US" smtClean="0"/>
              <a:t>‹#›</a:t>
            </a:fld>
            <a:endParaRPr lang="en-US"/>
          </a:p>
        </p:txBody>
      </p:sp>
    </p:spTree>
    <p:extLst>
      <p:ext uri="{BB962C8B-B14F-4D97-AF65-F5344CB8AC3E}">
        <p14:creationId xmlns:p14="http://schemas.microsoft.com/office/powerpoint/2010/main" val="33084454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3FA41E-24F2-4DAC-BF3E-191B30815FB1}" type="datetimeFigureOut">
              <a:rPr lang="en-US" smtClean="0"/>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1CE519-0BC3-424F-805B-76299E230DF0}" type="slidenum">
              <a:rPr lang="en-US" smtClean="0"/>
              <a:t>‹#›</a:t>
            </a:fld>
            <a:endParaRPr lang="en-US"/>
          </a:p>
        </p:txBody>
      </p:sp>
    </p:spTree>
    <p:extLst>
      <p:ext uri="{BB962C8B-B14F-4D97-AF65-F5344CB8AC3E}">
        <p14:creationId xmlns:p14="http://schemas.microsoft.com/office/powerpoint/2010/main" val="1894077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81299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5216554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95536"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820051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9512" y="339502"/>
            <a:ext cx="4248472"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79512" y="915566"/>
            <a:ext cx="4248472"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0463653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649246" y="1275606"/>
            <a:ext cx="1648869" cy="1648869"/>
          </a:xfrm>
          <a:prstGeom prst="ellipse">
            <a:avLst/>
          </a:prstGeom>
          <a:solidFill>
            <a:schemeClr val="bg1">
              <a:lumMod val="95000"/>
            </a:schemeClr>
          </a:solidFill>
          <a:ln w="3810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720790" y="1275606"/>
            <a:ext cx="1648869" cy="1648869"/>
          </a:xfrm>
          <a:prstGeom prst="ellipse">
            <a:avLst/>
          </a:prstGeom>
          <a:solidFill>
            <a:schemeClr val="bg1">
              <a:lumMod val="95000"/>
            </a:schemeClr>
          </a:solidFill>
          <a:ln w="3810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792334" y="1275606"/>
            <a:ext cx="1648869" cy="1648869"/>
          </a:xfrm>
          <a:prstGeom prst="ellipse">
            <a:avLst/>
          </a:prstGeom>
          <a:solidFill>
            <a:schemeClr val="bg1">
              <a:lumMod val="95000"/>
            </a:schemeClr>
          </a:solidFill>
          <a:ln w="38100">
            <a:solidFill>
              <a:schemeClr val="accent3"/>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863879" y="1275606"/>
            <a:ext cx="1648869" cy="1648869"/>
          </a:xfrm>
          <a:prstGeom prst="ellipse">
            <a:avLst/>
          </a:prstGeom>
          <a:solidFill>
            <a:schemeClr val="bg1">
              <a:lumMod val="95000"/>
            </a:schemeClr>
          </a:solidFill>
          <a:ln w="3810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0300498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8552920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4" name="Rectangle 3"/>
          <p:cNvSpPr/>
          <p:nvPr userDrawn="1"/>
        </p:nvSpPr>
        <p:spPr>
          <a:xfrm>
            <a:off x="4572000" y="0"/>
            <a:ext cx="4104456"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Picture Placeholder 2"/>
          <p:cNvSpPr>
            <a:spLocks noGrp="1"/>
          </p:cNvSpPr>
          <p:nvPr>
            <p:ph type="pic" idx="1" hasCustomPrompt="1"/>
          </p:nvPr>
        </p:nvSpPr>
        <p:spPr>
          <a:xfrm>
            <a:off x="0" y="1995686"/>
            <a:ext cx="9144000" cy="288032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682254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sp>
        <p:nvSpPr>
          <p:cNvPr id="2" name="Picture Placeholder 2"/>
          <p:cNvSpPr>
            <a:spLocks noGrp="1"/>
          </p:cNvSpPr>
          <p:nvPr>
            <p:ph type="pic" idx="10" hasCustomPrompt="1"/>
          </p:nvPr>
        </p:nvSpPr>
        <p:spPr>
          <a:xfrm>
            <a:off x="0" y="1167594"/>
            <a:ext cx="2880000" cy="2808312"/>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Picture Placeholder 2"/>
          <p:cNvSpPr>
            <a:spLocks noGrp="1"/>
          </p:cNvSpPr>
          <p:nvPr>
            <p:ph type="pic" idx="11" hasCustomPrompt="1"/>
          </p:nvPr>
        </p:nvSpPr>
        <p:spPr>
          <a:xfrm>
            <a:off x="6264000" y="0"/>
            <a:ext cx="2880000" cy="5143499"/>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451054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accent1"/>
        </a:solidFill>
        <a:effectLst/>
      </p:bgPr>
    </p:bg>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3347864" y="131536"/>
            <a:ext cx="5796136"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4104000" y="1798321"/>
            <a:ext cx="5040000"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4824000" y="3465106"/>
            <a:ext cx="4320000"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5724716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937417" y="1"/>
            <a:ext cx="1872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0" hasCustomPrompt="1"/>
          </p:nvPr>
        </p:nvSpPr>
        <p:spPr>
          <a:xfrm>
            <a:off x="1968708" y="1"/>
            <a:ext cx="1872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Picture Placeholder 2"/>
          <p:cNvSpPr>
            <a:spLocks noGrp="1"/>
          </p:cNvSpPr>
          <p:nvPr>
            <p:ph type="pic" idx="11" hasCustomPrompt="1"/>
          </p:nvPr>
        </p:nvSpPr>
        <p:spPr>
          <a:xfrm>
            <a:off x="0" y="1"/>
            <a:ext cx="1872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169903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0_Images Layout">
    <p:bg>
      <p:bgPr>
        <a:solidFill>
          <a:schemeClr val="bg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6694140" y="2211700"/>
            <a:ext cx="1944216" cy="255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4629910" y="2211700"/>
            <a:ext cx="1944216" cy="255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2565681" y="2211700"/>
            <a:ext cx="1944216" cy="255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5" hasCustomPrompt="1"/>
          </p:nvPr>
        </p:nvSpPr>
        <p:spPr>
          <a:xfrm>
            <a:off x="501452" y="447700"/>
            <a:ext cx="1944216" cy="432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96505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3795621" y="230919"/>
            <a:ext cx="3294112"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5613166" y="3399271"/>
            <a:ext cx="3293944"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3795621" y="1815095"/>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5621504" y="1814524"/>
            <a:ext cx="1468228"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8" hasCustomPrompt="1"/>
          </p:nvPr>
        </p:nvSpPr>
        <p:spPr>
          <a:xfrm>
            <a:off x="7178918" y="230919"/>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0256818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7041" y="1313860"/>
            <a:ext cx="6438182" cy="3274563"/>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981898" y="1731279"/>
            <a:ext cx="3085597" cy="22818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1581397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3507854"/>
            <a:ext cx="9144000" cy="1635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pic>
        <p:nvPicPr>
          <p:cNvPr id="6"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2555002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3199253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6" Type="http://schemas.openxmlformats.org/officeDocument/2006/relationships/theme" Target="../theme/theme3.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 id="2147483674" r:id="rId17"/>
    <p:sldLayoutId id="2147483675" r:id="rId18"/>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678560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hyperlink" Target="http://localhost/home/index/123" TargetMode="External"/><Relationship Id="rId7" Type="http://schemas.openxmlformats.org/officeDocument/2006/relationships/hyperlink" Target="http://localhost/book/edit/123" TargetMode="External"/><Relationship Id="rId2" Type="http://schemas.openxmlformats.org/officeDocument/2006/relationships/hyperlink" Target="http://localhost/home" TargetMode="External"/><Relationship Id="rId1" Type="http://schemas.openxmlformats.org/officeDocument/2006/relationships/slideLayout" Target="../slideLayouts/slideLayout4.xml"/><Relationship Id="rId6" Type="http://schemas.openxmlformats.org/officeDocument/2006/relationships/hyperlink" Target="http://localhost/book" TargetMode="External"/><Relationship Id="rId5" Type="http://schemas.openxmlformats.org/officeDocument/2006/relationships/hyperlink" Target="http://localhost/home/contact" TargetMode="External"/><Relationship Id="rId4" Type="http://schemas.openxmlformats.org/officeDocument/2006/relationships/hyperlink" Target="http://localhost/home/abou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_rels/slide29.xml.rels><?xml version="1.0" encoding="UTF-8" standalone="yes"?>
<Relationships xmlns="http://schemas.openxmlformats.org/package/2006/relationships"><Relationship Id="rId8" Type="http://schemas.openxmlformats.org/officeDocument/2006/relationships/hyperlink" Target="https://msdn.microsoft.com/tr-tr/library/system.web.mvc.redirecttorouteresult(v=vs.100).aspx" TargetMode="External"/><Relationship Id="rId13" Type="http://schemas.openxmlformats.org/officeDocument/2006/relationships/hyperlink" Target="https://msdn.microsoft.com/tr-tr/library/system.web.mvc.jsonresult(v=vs.100).aspx" TargetMode="External"/><Relationship Id="rId18" Type="http://schemas.openxmlformats.org/officeDocument/2006/relationships/hyperlink" Target="https://msdn.microsoft.com/tr-tr/library/system.web.mvc.controller.file(v=vs.100).aspx" TargetMode="External"/><Relationship Id="rId3" Type="http://schemas.openxmlformats.org/officeDocument/2006/relationships/hyperlink" Target="https://msdn.microsoft.com/tr-tr/library/system.web.mvc.controller.view(v=vs.100).aspx" TargetMode="External"/><Relationship Id="rId7" Type="http://schemas.openxmlformats.org/officeDocument/2006/relationships/hyperlink" Target="https://msdn.microsoft.com/tr-tr/library/dd492671(v=vs.100).aspx" TargetMode="External"/><Relationship Id="rId12" Type="http://schemas.openxmlformats.org/officeDocument/2006/relationships/hyperlink" Target="https://msdn.microsoft.com/tr-tr/library/system.web.mvc.controller.content(v=vs.100).aspx" TargetMode="External"/><Relationship Id="rId17" Type="http://schemas.openxmlformats.org/officeDocument/2006/relationships/hyperlink" Target="https://msdn.microsoft.com/tr-tr/library/system.web.mvc.fileresult(v=vs.100).aspx" TargetMode="External"/><Relationship Id="rId2" Type="http://schemas.openxmlformats.org/officeDocument/2006/relationships/hyperlink" Target="https://msdn.microsoft.com/tr-tr/library/system.web.mvc.viewresult(v=vs.100).aspx" TargetMode="External"/><Relationship Id="rId16" Type="http://schemas.openxmlformats.org/officeDocument/2006/relationships/hyperlink" Target="https://msdn.microsoft.com/tr-tr/library/dd505087(v=vs.100).aspx" TargetMode="External"/><Relationship Id="rId1" Type="http://schemas.openxmlformats.org/officeDocument/2006/relationships/slideLayout" Target="../slideLayouts/slideLayout4.xml"/><Relationship Id="rId6" Type="http://schemas.openxmlformats.org/officeDocument/2006/relationships/hyperlink" Target="https://msdn.microsoft.com/tr-tr/library/system.web.mvc.redirectresult(v=vs.100).aspx" TargetMode="External"/><Relationship Id="rId11" Type="http://schemas.openxmlformats.org/officeDocument/2006/relationships/hyperlink" Target="https://msdn.microsoft.com/tr-tr/library/system.web.mvc.contentresult(v=vs.100).aspx" TargetMode="External"/><Relationship Id="rId5" Type="http://schemas.openxmlformats.org/officeDocument/2006/relationships/hyperlink" Target="https://msdn.microsoft.com/tr-tr/library/system.web.mvc.controller.partialview(v=vs.100).aspx" TargetMode="External"/><Relationship Id="rId15" Type="http://schemas.openxmlformats.org/officeDocument/2006/relationships/hyperlink" Target="https://msdn.microsoft.com/tr-tr/library/system.web.mvc.javascriptresult(v=vs.100).aspx" TargetMode="External"/><Relationship Id="rId10" Type="http://schemas.openxmlformats.org/officeDocument/2006/relationships/hyperlink" Target="https://msdn.microsoft.com/tr-tr/library/system.web.mvc.controller.redirecttoroute(v=vs.100).aspx" TargetMode="External"/><Relationship Id="rId19" Type="http://schemas.openxmlformats.org/officeDocument/2006/relationships/hyperlink" Target="https://msdn.microsoft.com/tr-tr/library/system.web.mvc.emptyresult(v=vs.100).aspx" TargetMode="External"/><Relationship Id="rId4" Type="http://schemas.openxmlformats.org/officeDocument/2006/relationships/hyperlink" Target="https://msdn.microsoft.com/tr-tr/library/system.web.mvc.partialviewresult(v=vs.100).aspx" TargetMode="External"/><Relationship Id="rId9" Type="http://schemas.openxmlformats.org/officeDocument/2006/relationships/hyperlink" Target="https://msdn.microsoft.com/tr-tr/library/system.web.mvc.controller.redirecttoaction(v=vs.100).aspx" TargetMode="External"/><Relationship Id="rId14" Type="http://schemas.openxmlformats.org/officeDocument/2006/relationships/hyperlink" Target="https://msdn.microsoft.com/tr-tr/library/system.web.mvc.controller.json(v=vs.100).asp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3.xml"/></Relationships>
</file>

<file path=ppt/slides/_rels/slide3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 Id="rId5" Type="http://schemas.openxmlformats.org/officeDocument/2006/relationships/image" Target="../media/image40.png"/><Relationship Id="rId4" Type="http://schemas.openxmlformats.org/officeDocument/2006/relationships/image" Target="../media/image3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4.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4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20325"/>
            <a:ext cx="9144000" cy="173254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TextBox 4"/>
          <p:cNvSpPr txBox="1"/>
          <p:nvPr/>
        </p:nvSpPr>
        <p:spPr>
          <a:xfrm>
            <a:off x="0" y="211730"/>
            <a:ext cx="9144000" cy="715581"/>
          </a:xfrm>
          <a:prstGeom prst="rect">
            <a:avLst/>
          </a:prstGeom>
          <a:noFill/>
        </p:spPr>
        <p:txBody>
          <a:bodyPr wrap="square" rtlCol="0">
            <a:spAutoFit/>
          </a:bodyPr>
          <a:lstStyle/>
          <a:p>
            <a:pPr algn="ctr"/>
            <a:r>
              <a:rPr lang="en-US" sz="4050" dirty="0">
                <a:solidFill>
                  <a:schemeClr val="bg1"/>
                </a:solidFill>
              </a:rPr>
              <a:t>MASTER ASP.NET CORE MVC</a:t>
            </a:r>
            <a:endParaRPr lang="en-US" sz="3600" dirty="0">
              <a:solidFill>
                <a:schemeClr val="bg1"/>
              </a:solidFill>
            </a:endParaRPr>
          </a:p>
        </p:txBody>
      </p:sp>
      <p:sp>
        <p:nvSpPr>
          <p:cNvPr id="6" name="Rectangle 5"/>
          <p:cNvSpPr/>
          <p:nvPr/>
        </p:nvSpPr>
        <p:spPr>
          <a:xfrm>
            <a:off x="0" y="4821702"/>
            <a:ext cx="9144000" cy="32179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TextBox 6"/>
          <p:cNvSpPr txBox="1"/>
          <p:nvPr/>
        </p:nvSpPr>
        <p:spPr>
          <a:xfrm>
            <a:off x="404801" y="3245065"/>
            <a:ext cx="2377574" cy="507831"/>
          </a:xfrm>
          <a:prstGeom prst="rect">
            <a:avLst/>
          </a:prstGeom>
          <a:noFill/>
        </p:spPr>
        <p:txBody>
          <a:bodyPr wrap="none" rtlCol="0">
            <a:spAutoFit/>
          </a:bodyPr>
          <a:lstStyle/>
          <a:p>
            <a:r>
              <a:rPr lang="en-US" sz="2700" dirty="0"/>
              <a:t>Bhrugen Patel</a:t>
            </a:r>
          </a:p>
        </p:txBody>
      </p:sp>
      <p:pic>
        <p:nvPicPr>
          <p:cNvPr id="9" name="Picture 8">
            <a:extLst>
              <a:ext uri="{FF2B5EF4-FFF2-40B4-BE49-F238E27FC236}">
                <a16:creationId xmlns:a16="http://schemas.microsoft.com/office/drawing/2014/main" id="{B7AF253D-8755-4456-80E3-1C31FAF8907B}"/>
              </a:ext>
            </a:extLst>
          </p:cNvPr>
          <p:cNvPicPr>
            <a:picLocks noChangeAspect="1"/>
          </p:cNvPicPr>
          <p:nvPr/>
        </p:nvPicPr>
        <p:blipFill>
          <a:blip r:embed="rId2"/>
          <a:stretch>
            <a:fillRect/>
          </a:stretch>
        </p:blipFill>
        <p:spPr>
          <a:xfrm>
            <a:off x="7195497" y="2391299"/>
            <a:ext cx="1378744" cy="1771650"/>
          </a:xfrm>
          <a:prstGeom prst="rect">
            <a:avLst/>
          </a:prstGeom>
        </p:spPr>
      </p:pic>
    </p:spTree>
    <p:extLst>
      <p:ext uri="{BB962C8B-B14F-4D97-AF65-F5344CB8AC3E}">
        <p14:creationId xmlns:p14="http://schemas.microsoft.com/office/powerpoint/2010/main" val="3414045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30">
            <a:extLst>
              <a:ext uri="{FF2B5EF4-FFF2-40B4-BE49-F238E27FC236}">
                <a16:creationId xmlns:a16="http://schemas.microsoft.com/office/drawing/2014/main" id="{F82F5CDF-46B1-4F81-BCAE-5CE17BEA8B7F}"/>
              </a:ext>
            </a:extLst>
          </p:cNvPr>
          <p:cNvSpPr/>
          <p:nvPr/>
        </p:nvSpPr>
        <p:spPr>
          <a:xfrm>
            <a:off x="323528" y="1131590"/>
            <a:ext cx="8663920" cy="35901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8" name="Rounded Rectangle 15">
            <a:extLst>
              <a:ext uri="{FF2B5EF4-FFF2-40B4-BE49-F238E27FC236}">
                <a16:creationId xmlns:a16="http://schemas.microsoft.com/office/drawing/2014/main" id="{F1C239F3-776A-47B2-BF04-27474737CA8B}"/>
              </a:ext>
            </a:extLst>
          </p:cNvPr>
          <p:cNvSpPr/>
          <p:nvPr/>
        </p:nvSpPr>
        <p:spPr>
          <a:xfrm>
            <a:off x="4364304" y="1696698"/>
            <a:ext cx="1740286" cy="826685"/>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panose="020F0502020204030204" pitchFamily="34" charset="0"/>
                <a:cs typeface="Calibri" panose="020F0502020204030204" pitchFamily="34" charset="0"/>
              </a:rPr>
              <a:t>Model</a:t>
            </a:r>
            <a:endParaRPr lang="en-US" sz="1600" dirty="0">
              <a:solidFill>
                <a:schemeClr val="bg1"/>
              </a:solidFill>
              <a:latin typeface="Calibri" panose="020F0502020204030204" pitchFamily="34" charset="0"/>
              <a:cs typeface="Calibri" panose="020F0502020204030204" pitchFamily="34" charset="0"/>
            </a:endParaRPr>
          </a:p>
        </p:txBody>
      </p:sp>
      <p:sp>
        <p:nvSpPr>
          <p:cNvPr id="9" name="Rounded Rectangle 16">
            <a:extLst>
              <a:ext uri="{FF2B5EF4-FFF2-40B4-BE49-F238E27FC236}">
                <a16:creationId xmlns:a16="http://schemas.microsoft.com/office/drawing/2014/main" id="{3E8CD901-AAEA-4103-A8E5-2923B8F5C753}"/>
              </a:ext>
            </a:extLst>
          </p:cNvPr>
          <p:cNvSpPr/>
          <p:nvPr/>
        </p:nvSpPr>
        <p:spPr>
          <a:xfrm>
            <a:off x="6805326" y="3384874"/>
            <a:ext cx="1740286" cy="826685"/>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panose="020F0502020204030204" pitchFamily="34" charset="0"/>
                <a:cs typeface="Calibri" panose="020F0502020204030204" pitchFamily="34" charset="0"/>
              </a:rPr>
              <a:t>View</a:t>
            </a:r>
          </a:p>
        </p:txBody>
      </p:sp>
      <p:sp>
        <p:nvSpPr>
          <p:cNvPr id="10" name="Rounded Rectangle 17">
            <a:extLst>
              <a:ext uri="{FF2B5EF4-FFF2-40B4-BE49-F238E27FC236}">
                <a16:creationId xmlns:a16="http://schemas.microsoft.com/office/drawing/2014/main" id="{951B7958-B546-4E3D-9BB3-D35524B4E358}"/>
              </a:ext>
            </a:extLst>
          </p:cNvPr>
          <p:cNvSpPr/>
          <p:nvPr/>
        </p:nvSpPr>
        <p:spPr>
          <a:xfrm>
            <a:off x="1994655" y="3384873"/>
            <a:ext cx="1740286" cy="826685"/>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panose="020F0502020204030204" pitchFamily="34" charset="0"/>
                <a:cs typeface="Calibri" panose="020F0502020204030204" pitchFamily="34" charset="0"/>
              </a:rPr>
              <a:t>Controller</a:t>
            </a:r>
          </a:p>
        </p:txBody>
      </p:sp>
      <p:sp>
        <p:nvSpPr>
          <p:cNvPr id="11" name="Right Arrow 20">
            <a:extLst>
              <a:ext uri="{FF2B5EF4-FFF2-40B4-BE49-F238E27FC236}">
                <a16:creationId xmlns:a16="http://schemas.microsoft.com/office/drawing/2014/main" id="{F4CCA365-9A01-434C-AA6F-5676C45799F5}"/>
              </a:ext>
            </a:extLst>
          </p:cNvPr>
          <p:cNvSpPr/>
          <p:nvPr/>
        </p:nvSpPr>
        <p:spPr>
          <a:xfrm rot="19187994">
            <a:off x="2740460" y="2597074"/>
            <a:ext cx="1651023" cy="176365"/>
          </a:xfrm>
          <a:prstGeom prst="rightArrow">
            <a:avLst>
              <a:gd name="adj1" fmla="val 50000"/>
              <a:gd name="adj2" fmla="val 83501"/>
            </a:avLst>
          </a:prstGeom>
          <a:solidFill>
            <a:srgbClr val="FFFFFF"/>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E566505D-F3A1-43A1-BA91-1E943E965E3F}"/>
              </a:ext>
            </a:extLst>
          </p:cNvPr>
          <p:cNvSpPr txBox="1"/>
          <p:nvPr/>
        </p:nvSpPr>
        <p:spPr>
          <a:xfrm>
            <a:off x="7043150" y="2511871"/>
            <a:ext cx="846711" cy="276999"/>
          </a:xfrm>
          <a:prstGeom prst="rect">
            <a:avLst/>
          </a:prstGeom>
          <a:noFill/>
        </p:spPr>
        <p:txBody>
          <a:bodyPr wrap="square" rtlCol="0">
            <a:spAutoFit/>
          </a:bodyPr>
          <a:lstStyle/>
          <a:p>
            <a:r>
              <a:rPr lang="en-US" sz="1200" b="1" dirty="0">
                <a:solidFill>
                  <a:schemeClr val="accent5">
                    <a:lumMod val="50000"/>
                  </a:schemeClr>
                </a:solidFill>
                <a:latin typeface="Calibri" panose="020F0502020204030204" pitchFamily="34" charset="0"/>
                <a:cs typeface="Calibri" panose="020F0502020204030204" pitchFamily="34" charset="0"/>
              </a:rPr>
              <a:t>Get Data</a:t>
            </a:r>
          </a:p>
        </p:txBody>
      </p:sp>
      <p:sp>
        <p:nvSpPr>
          <p:cNvPr id="13" name="TextBox 12">
            <a:extLst>
              <a:ext uri="{FF2B5EF4-FFF2-40B4-BE49-F238E27FC236}">
                <a16:creationId xmlns:a16="http://schemas.microsoft.com/office/drawing/2014/main" id="{8A760DBB-A240-462E-AADC-3CD164A275A2}"/>
              </a:ext>
            </a:extLst>
          </p:cNvPr>
          <p:cNvSpPr txBox="1"/>
          <p:nvPr/>
        </p:nvSpPr>
        <p:spPr>
          <a:xfrm>
            <a:off x="2619832" y="2408257"/>
            <a:ext cx="1116559" cy="276999"/>
          </a:xfrm>
          <a:prstGeom prst="rect">
            <a:avLst/>
          </a:prstGeom>
          <a:noFill/>
        </p:spPr>
        <p:txBody>
          <a:bodyPr wrap="square" rtlCol="0">
            <a:spAutoFit/>
          </a:bodyPr>
          <a:lstStyle/>
          <a:p>
            <a:r>
              <a:rPr lang="en-US" sz="1200" b="1" dirty="0">
                <a:solidFill>
                  <a:schemeClr val="accent5">
                    <a:lumMod val="50000"/>
                  </a:schemeClr>
                </a:solidFill>
                <a:latin typeface="Calibri" panose="020F0502020204030204" pitchFamily="34" charset="0"/>
                <a:cs typeface="Calibri" panose="020F0502020204030204" pitchFamily="34" charset="0"/>
              </a:rPr>
              <a:t>Update Data</a:t>
            </a:r>
          </a:p>
        </p:txBody>
      </p:sp>
      <p:sp>
        <p:nvSpPr>
          <p:cNvPr id="14" name="Right Arrow 25">
            <a:extLst>
              <a:ext uri="{FF2B5EF4-FFF2-40B4-BE49-F238E27FC236}">
                <a16:creationId xmlns:a16="http://schemas.microsoft.com/office/drawing/2014/main" id="{59E683A3-61E4-46C3-8AD7-E734545B77EE}"/>
              </a:ext>
            </a:extLst>
          </p:cNvPr>
          <p:cNvSpPr/>
          <p:nvPr/>
        </p:nvSpPr>
        <p:spPr>
          <a:xfrm rot="13178994">
            <a:off x="6081850" y="2637960"/>
            <a:ext cx="1651024" cy="176366"/>
          </a:xfrm>
          <a:prstGeom prst="rightArrow">
            <a:avLst>
              <a:gd name="adj1" fmla="val 50000"/>
              <a:gd name="adj2" fmla="val 83501"/>
            </a:avLst>
          </a:prstGeom>
          <a:solidFill>
            <a:srgbClr val="FFFFFF"/>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cs typeface="Calibri" panose="020F0502020204030204" pitchFamily="34" charset="0"/>
            </a:endParaRPr>
          </a:p>
        </p:txBody>
      </p:sp>
      <p:sp>
        <p:nvSpPr>
          <p:cNvPr id="15" name="Right Arrow 26">
            <a:extLst>
              <a:ext uri="{FF2B5EF4-FFF2-40B4-BE49-F238E27FC236}">
                <a16:creationId xmlns:a16="http://schemas.microsoft.com/office/drawing/2014/main" id="{BA0E897F-904B-4D18-8A02-4A0AB1192C7A}"/>
              </a:ext>
            </a:extLst>
          </p:cNvPr>
          <p:cNvSpPr/>
          <p:nvPr/>
        </p:nvSpPr>
        <p:spPr>
          <a:xfrm>
            <a:off x="3805640" y="3783395"/>
            <a:ext cx="2945268" cy="158589"/>
          </a:xfrm>
          <a:prstGeom prst="rightArrow">
            <a:avLst>
              <a:gd name="adj1" fmla="val 50000"/>
              <a:gd name="adj2" fmla="val 83501"/>
            </a:avLst>
          </a:prstGeom>
          <a:solidFill>
            <a:srgbClr val="FFFFFF"/>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EEACFC56-E6C0-474C-92EA-DD79AED5B1BC}"/>
              </a:ext>
            </a:extLst>
          </p:cNvPr>
          <p:cNvSpPr txBox="1"/>
          <p:nvPr/>
        </p:nvSpPr>
        <p:spPr>
          <a:xfrm>
            <a:off x="4635747" y="3500879"/>
            <a:ext cx="928142" cy="276999"/>
          </a:xfrm>
          <a:prstGeom prst="rect">
            <a:avLst/>
          </a:prstGeom>
          <a:noFill/>
        </p:spPr>
        <p:txBody>
          <a:bodyPr wrap="square" rtlCol="0">
            <a:spAutoFit/>
          </a:bodyPr>
          <a:lstStyle/>
          <a:p>
            <a:r>
              <a:rPr lang="en-US" sz="1200" b="1" dirty="0">
                <a:solidFill>
                  <a:schemeClr val="accent5">
                    <a:lumMod val="50000"/>
                  </a:schemeClr>
                </a:solidFill>
                <a:latin typeface="Calibri" panose="020F0502020204030204" pitchFamily="34" charset="0"/>
                <a:cs typeface="Calibri" panose="020F0502020204030204" pitchFamily="34" charset="0"/>
              </a:rPr>
              <a:t>Update UI</a:t>
            </a:r>
          </a:p>
        </p:txBody>
      </p:sp>
      <p:sp>
        <p:nvSpPr>
          <p:cNvPr id="17" name="Right Arrow 28">
            <a:extLst>
              <a:ext uri="{FF2B5EF4-FFF2-40B4-BE49-F238E27FC236}">
                <a16:creationId xmlns:a16="http://schemas.microsoft.com/office/drawing/2014/main" id="{5AAEDC73-BD3D-467C-9A14-8CCE40374F5C}"/>
              </a:ext>
            </a:extLst>
          </p:cNvPr>
          <p:cNvSpPr/>
          <p:nvPr/>
        </p:nvSpPr>
        <p:spPr>
          <a:xfrm>
            <a:off x="419412" y="3649608"/>
            <a:ext cx="1469604" cy="174849"/>
          </a:xfrm>
          <a:prstGeom prst="rightArrow">
            <a:avLst>
              <a:gd name="adj1" fmla="val 50000"/>
              <a:gd name="adj2" fmla="val 83501"/>
            </a:avLst>
          </a:prstGeom>
          <a:solidFill>
            <a:srgbClr val="FFFFFF"/>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B8A0FD48-3DFC-4F5B-BB12-D119A5711120}"/>
              </a:ext>
            </a:extLst>
          </p:cNvPr>
          <p:cNvSpPr txBox="1"/>
          <p:nvPr/>
        </p:nvSpPr>
        <p:spPr>
          <a:xfrm>
            <a:off x="419412" y="3295665"/>
            <a:ext cx="1175786" cy="276999"/>
          </a:xfrm>
          <a:prstGeom prst="rect">
            <a:avLst/>
          </a:prstGeom>
          <a:noFill/>
        </p:spPr>
        <p:txBody>
          <a:bodyPr wrap="square" rtlCol="0">
            <a:spAutoFit/>
          </a:bodyPr>
          <a:lstStyle/>
          <a:p>
            <a:r>
              <a:rPr lang="en-US" sz="1200" b="1" dirty="0">
                <a:solidFill>
                  <a:schemeClr val="accent5">
                    <a:lumMod val="50000"/>
                  </a:schemeClr>
                </a:solidFill>
                <a:latin typeface="Calibri" panose="020F0502020204030204" pitchFamily="34" charset="0"/>
                <a:cs typeface="Calibri" panose="020F0502020204030204" pitchFamily="34" charset="0"/>
              </a:rPr>
              <a:t>Web Request</a:t>
            </a:r>
          </a:p>
        </p:txBody>
      </p:sp>
      <p:sp>
        <p:nvSpPr>
          <p:cNvPr id="19" name="Text Placeholder 1">
            <a:extLst>
              <a:ext uri="{FF2B5EF4-FFF2-40B4-BE49-F238E27FC236}">
                <a16:creationId xmlns:a16="http://schemas.microsoft.com/office/drawing/2014/main" id="{7BDEE2F6-A56F-48C6-882D-7A388DB994FD}"/>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MVC Architecture</a:t>
            </a:r>
          </a:p>
        </p:txBody>
      </p:sp>
    </p:spTree>
    <p:extLst>
      <p:ext uri="{BB962C8B-B14F-4D97-AF65-F5344CB8AC3E}">
        <p14:creationId xmlns:p14="http://schemas.microsoft.com/office/powerpoint/2010/main" val="3022700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419622"/>
            <a:ext cx="7290810" cy="2139047"/>
          </a:xfrm>
          <a:prstGeom prst="rect">
            <a:avLst/>
          </a:prstGeom>
          <a:noFill/>
        </p:spPr>
        <p:txBody>
          <a:bodyPr wrap="square" rtlCol="0">
            <a:spAutoFit/>
          </a:bodyPr>
          <a:lstStyle/>
          <a:p>
            <a:pPr marL="342900" indent="-342900" algn="just">
              <a:buFont typeface="Arial" panose="020B0604020202020204" pitchFamily="34" charset="0"/>
              <a:buChar char="•"/>
            </a:pPr>
            <a:r>
              <a:rPr lang="en-US" sz="1600" dirty="0">
                <a:solidFill>
                  <a:schemeClr val="accent5">
                    <a:lumMod val="75000"/>
                  </a:schemeClr>
                </a:solidFill>
                <a:latin typeface="Calibri" panose="020F0502020204030204" pitchFamily="34" charset="0"/>
                <a:cs typeface="Calibri" panose="020F0502020204030204" pitchFamily="34" charset="0"/>
              </a:rPr>
              <a:t>ASP.NET Core is designed from scratch to support Dependency Injection. </a:t>
            </a:r>
          </a:p>
          <a:p>
            <a:pPr marL="342900" indent="-342900" algn="just">
              <a:buFont typeface="Arial" panose="020B0604020202020204" pitchFamily="34" charset="0"/>
              <a:buChar char="•"/>
            </a:pPr>
            <a:r>
              <a:rPr lang="en-US" sz="1600" dirty="0">
                <a:solidFill>
                  <a:schemeClr val="accent5">
                    <a:lumMod val="75000"/>
                  </a:schemeClr>
                </a:solidFill>
                <a:latin typeface="Calibri" panose="020F0502020204030204" pitchFamily="34" charset="0"/>
                <a:cs typeface="Calibri" panose="020F0502020204030204" pitchFamily="34" charset="0"/>
              </a:rPr>
              <a:t>NET Core injects objects of dependency classes through constructor or method by using built-in </a:t>
            </a:r>
            <a:r>
              <a:rPr lang="en-US" sz="1600" dirty="0" err="1">
                <a:solidFill>
                  <a:schemeClr val="accent5">
                    <a:lumMod val="75000"/>
                  </a:schemeClr>
                </a:solidFill>
                <a:latin typeface="Calibri" panose="020F0502020204030204" pitchFamily="34" charset="0"/>
                <a:cs typeface="Calibri" panose="020F0502020204030204" pitchFamily="34" charset="0"/>
              </a:rPr>
              <a:t>IoC</a:t>
            </a:r>
            <a:r>
              <a:rPr lang="en-US" sz="1600" dirty="0">
                <a:solidFill>
                  <a:schemeClr val="accent5">
                    <a:lumMod val="75000"/>
                  </a:schemeClr>
                </a:solidFill>
                <a:latin typeface="Calibri" panose="020F0502020204030204" pitchFamily="34" charset="0"/>
                <a:cs typeface="Calibri" panose="020F0502020204030204" pitchFamily="34" charset="0"/>
              </a:rPr>
              <a:t> container. 	</a:t>
            </a:r>
          </a:p>
          <a:p>
            <a:pPr marL="342900" indent="-342900" algn="just">
              <a:buFont typeface="Arial" panose="020B0604020202020204" pitchFamily="34" charset="0"/>
              <a:buChar char="•"/>
            </a:pPr>
            <a:r>
              <a:rPr lang="en-US" sz="1600" dirty="0">
                <a:solidFill>
                  <a:schemeClr val="accent5">
                    <a:lumMod val="75000"/>
                  </a:schemeClr>
                </a:solidFill>
                <a:latin typeface="Calibri" panose="020F0502020204030204" pitchFamily="34" charset="0"/>
                <a:cs typeface="Calibri" panose="020F0502020204030204" pitchFamily="34" charset="0"/>
              </a:rPr>
              <a:t>Dependency Injection (DI) is a pattern that can help developers decouple the different pieces of their applications. </a:t>
            </a:r>
          </a:p>
          <a:p>
            <a:pPr marL="342900" indent="-342900" algn="just">
              <a:buFont typeface="Arial" panose="020B0604020202020204" pitchFamily="34" charset="0"/>
              <a:buChar char="•"/>
            </a:pPr>
            <a:r>
              <a:rPr lang="en-US" sz="1600" dirty="0">
                <a:solidFill>
                  <a:schemeClr val="accent5">
                    <a:lumMod val="75000"/>
                  </a:schemeClr>
                </a:solidFill>
                <a:latin typeface="Calibri" panose="020F0502020204030204" pitchFamily="34" charset="0"/>
                <a:cs typeface="Calibri" panose="020F0502020204030204" pitchFamily="34" charset="0"/>
              </a:rPr>
              <a:t>In ASP.NET Core, both framework services and application services can be injected into your classes, rather than being tightly coupled.</a:t>
            </a:r>
          </a:p>
          <a:p>
            <a:pPr marL="342900" indent="-342900" algn="just">
              <a:buFont typeface="Arial" panose="020B0604020202020204" pitchFamily="34" charset="0"/>
              <a:buChar char="•"/>
            </a:pPr>
            <a:endParaRPr lang="en-US" sz="1050" dirty="0">
              <a:solidFill>
                <a:schemeClr val="accent5">
                  <a:lumMod val="75000"/>
                </a:schemeClr>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US" sz="1050" dirty="0">
              <a:solidFill>
                <a:schemeClr val="accent5">
                  <a:lumMod val="75000"/>
                </a:schemeClr>
              </a:solidFill>
              <a:latin typeface="Calibri" panose="020F0502020204030204" pitchFamily="34" charset="0"/>
              <a:cs typeface="Calibri" panose="020F0502020204030204" pitchFamily="34" charset="0"/>
            </a:endParaRPr>
          </a:p>
        </p:txBody>
      </p:sp>
      <p:sp>
        <p:nvSpPr>
          <p:cNvPr id="6" name="Text Placeholder 1">
            <a:extLst>
              <a:ext uri="{FF2B5EF4-FFF2-40B4-BE49-F238E27FC236}">
                <a16:creationId xmlns:a16="http://schemas.microsoft.com/office/drawing/2014/main" id="{A8B99A58-FF6B-46EB-9ACF-AFE84DE8BD11}"/>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Dependency Injection</a:t>
            </a:r>
          </a:p>
        </p:txBody>
      </p:sp>
    </p:spTree>
    <p:extLst>
      <p:ext uri="{BB962C8B-B14F-4D97-AF65-F5344CB8AC3E}">
        <p14:creationId xmlns:p14="http://schemas.microsoft.com/office/powerpoint/2010/main" val="373331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56D40A76-513E-4198-BFF6-ACFD37CAB709}"/>
              </a:ext>
            </a:extLst>
          </p:cNvPr>
          <p:cNvPicPr>
            <a:picLocks noChangeAspect="1"/>
          </p:cNvPicPr>
          <p:nvPr/>
        </p:nvPicPr>
        <p:blipFill>
          <a:blip r:embed="rId2"/>
          <a:stretch>
            <a:fillRect/>
          </a:stretch>
        </p:blipFill>
        <p:spPr>
          <a:xfrm>
            <a:off x="4788024" y="2494903"/>
            <a:ext cx="1057275" cy="1228725"/>
          </a:xfrm>
          <a:prstGeom prst="rect">
            <a:avLst/>
          </a:prstGeom>
          <a:ln>
            <a:solidFill>
              <a:schemeClr val="bg1"/>
            </a:solidFill>
          </a:ln>
        </p:spPr>
      </p:pic>
      <p:pic>
        <p:nvPicPr>
          <p:cNvPr id="2086" name="Picture 38" descr="Image result for thinking icon">
            <a:extLst>
              <a:ext uri="{FF2B5EF4-FFF2-40B4-BE49-F238E27FC236}">
                <a16:creationId xmlns:a16="http://schemas.microsoft.com/office/drawing/2014/main" id="{6599F98D-6223-4383-8367-8B307CAF82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418" y="1211480"/>
            <a:ext cx="2656414" cy="265641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F94B3AD0-1010-4DD0-B5D0-91BC5B78B3B0}"/>
              </a:ext>
            </a:extLst>
          </p:cNvPr>
          <p:cNvPicPr>
            <a:picLocks noChangeAspect="1"/>
          </p:cNvPicPr>
          <p:nvPr/>
        </p:nvPicPr>
        <p:blipFill>
          <a:blip r:embed="rId4"/>
          <a:stretch>
            <a:fillRect/>
          </a:stretch>
        </p:blipFill>
        <p:spPr>
          <a:xfrm>
            <a:off x="4788023" y="2488129"/>
            <a:ext cx="1057275" cy="1228725"/>
          </a:xfrm>
          <a:prstGeom prst="rect">
            <a:avLst/>
          </a:prstGeom>
          <a:solidFill>
            <a:schemeClr val="bg1"/>
          </a:solidFill>
          <a:ln>
            <a:solidFill>
              <a:schemeClr val="bg1"/>
            </a:solidFill>
          </a:ln>
        </p:spPr>
      </p:pic>
      <p:pic>
        <p:nvPicPr>
          <p:cNvPr id="2052" name="Picture 4" descr="Image result for hiking backpack items">
            <a:extLst>
              <a:ext uri="{FF2B5EF4-FFF2-40B4-BE49-F238E27FC236}">
                <a16:creationId xmlns:a16="http://schemas.microsoft.com/office/drawing/2014/main" id="{57F71B51-559F-4B6B-89EB-3A3E80434901}"/>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12200" b="2763"/>
          <a:stretch/>
        </p:blipFill>
        <p:spPr bwMode="auto">
          <a:xfrm>
            <a:off x="1768557" y="4018437"/>
            <a:ext cx="588675" cy="707026"/>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Image result for mountain icon">
            <a:extLst>
              <a:ext uri="{FF2B5EF4-FFF2-40B4-BE49-F238E27FC236}">
                <a16:creationId xmlns:a16="http://schemas.microsoft.com/office/drawing/2014/main" id="{D8E81BE9-5AA2-40F0-9916-F9B11462E16C}"/>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16752" b="31545"/>
          <a:stretch/>
        </p:blipFill>
        <p:spPr bwMode="auto">
          <a:xfrm>
            <a:off x="1768557" y="1591926"/>
            <a:ext cx="648072" cy="335070"/>
          </a:xfrm>
          <a:prstGeom prst="rect">
            <a:avLst/>
          </a:prstGeom>
          <a:noFill/>
          <a:extLst>
            <a:ext uri="{909E8E84-426E-40DD-AFC4-6F175D3DCCD1}">
              <a14:hiddenFill xmlns:a14="http://schemas.microsoft.com/office/drawing/2010/main">
                <a:solidFill>
                  <a:srgbClr val="FFFFFF"/>
                </a:solidFill>
              </a14:hiddenFill>
            </a:ext>
          </a:extLst>
        </p:spPr>
      </p:pic>
      <p:pic>
        <p:nvPicPr>
          <p:cNvPr id="2078" name="Picture 30" descr="Image result for backpack icon">
            <a:extLst>
              <a:ext uri="{FF2B5EF4-FFF2-40B4-BE49-F238E27FC236}">
                <a16:creationId xmlns:a16="http://schemas.microsoft.com/office/drawing/2014/main" id="{5949B007-9569-484B-8B73-364B811A313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280585" y="3867894"/>
            <a:ext cx="1008112" cy="1008112"/>
          </a:xfrm>
          <a:prstGeom prst="rect">
            <a:avLst/>
          </a:prstGeom>
          <a:noFill/>
          <a:extLst>
            <a:ext uri="{909E8E84-426E-40DD-AFC4-6F175D3DCCD1}">
              <a14:hiddenFill xmlns:a14="http://schemas.microsoft.com/office/drawing/2010/main">
                <a:solidFill>
                  <a:srgbClr val="FFFFFF"/>
                </a:solidFill>
              </a14:hiddenFill>
            </a:ext>
          </a:extLst>
        </p:spPr>
      </p:pic>
      <p:sp>
        <p:nvSpPr>
          <p:cNvPr id="21" name="Arrow: Curved Down 20">
            <a:extLst>
              <a:ext uri="{FF2B5EF4-FFF2-40B4-BE49-F238E27FC236}">
                <a16:creationId xmlns:a16="http://schemas.microsoft.com/office/drawing/2014/main" id="{4EE4637D-C22E-430C-8FA6-F39538622BA4}"/>
              </a:ext>
            </a:extLst>
          </p:cNvPr>
          <p:cNvSpPr/>
          <p:nvPr/>
        </p:nvSpPr>
        <p:spPr>
          <a:xfrm>
            <a:off x="2062894" y="3540140"/>
            <a:ext cx="1872208" cy="403026"/>
          </a:xfrm>
          <a:prstGeom prst="curvedDownArrow">
            <a:avLst>
              <a:gd name="adj1" fmla="val 6849"/>
              <a:gd name="adj2" fmla="val 36724"/>
              <a:gd name="adj3" fmla="val 2500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chemeClr val="tx1"/>
              </a:solidFill>
            </a:endParaRPr>
          </a:p>
        </p:txBody>
      </p:sp>
      <p:pic>
        <p:nvPicPr>
          <p:cNvPr id="34" name="Picture 26" descr="Image result for mountain icon">
            <a:extLst>
              <a:ext uri="{FF2B5EF4-FFF2-40B4-BE49-F238E27FC236}">
                <a16:creationId xmlns:a16="http://schemas.microsoft.com/office/drawing/2014/main" id="{C10AD1FD-037E-4F87-81DC-59D1F8578FF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6752" b="31545"/>
          <a:stretch/>
        </p:blipFill>
        <p:spPr bwMode="auto">
          <a:xfrm>
            <a:off x="5724128" y="2053172"/>
            <a:ext cx="3231374" cy="1670706"/>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E621BE19-CEB5-435A-A38D-E820D7376095}"/>
              </a:ext>
            </a:extLst>
          </p:cNvPr>
          <p:cNvSpPr/>
          <p:nvPr/>
        </p:nvSpPr>
        <p:spPr>
          <a:xfrm>
            <a:off x="4499992" y="1211480"/>
            <a:ext cx="144016" cy="3808542"/>
          </a:xfrm>
          <a:prstGeom prst="rect">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
            <a:extLst>
              <a:ext uri="{FF2B5EF4-FFF2-40B4-BE49-F238E27FC236}">
                <a16:creationId xmlns:a16="http://schemas.microsoft.com/office/drawing/2014/main" id="{15128A57-9B12-4C01-9391-ADE0BC32A65C}"/>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Dependency Injection Example</a:t>
            </a:r>
          </a:p>
        </p:txBody>
      </p:sp>
    </p:spTree>
    <p:extLst>
      <p:ext uri="{BB962C8B-B14F-4D97-AF65-F5344CB8AC3E}">
        <p14:creationId xmlns:p14="http://schemas.microsoft.com/office/powerpoint/2010/main" val="311806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74"/>
                                        </p:tgtEl>
                                        <p:attrNameLst>
                                          <p:attrName>style.visibility</p:attrName>
                                        </p:attrNameLst>
                                      </p:cBhvr>
                                      <p:to>
                                        <p:strVal val="visible"/>
                                      </p:to>
                                    </p:set>
                                    <p:animEffect transition="in" filter="fade">
                                      <p:cBhvr>
                                        <p:cTn id="7" dur="500"/>
                                        <p:tgtEl>
                                          <p:spTgt spid="2074"/>
                                        </p:tgtEl>
                                      </p:cBhvr>
                                    </p:animEffect>
                                  </p:childTnLst>
                                </p:cTn>
                              </p:par>
                              <p:par>
                                <p:cTn id="8" presetID="10" presetClass="entr" presetSubtype="0" fill="hold" nodeType="withEffect">
                                  <p:stCondLst>
                                    <p:cond delay="0"/>
                                  </p:stCondLst>
                                  <p:childTnLst>
                                    <p:set>
                                      <p:cBhvr>
                                        <p:cTn id="9" dur="1" fill="hold">
                                          <p:stCondLst>
                                            <p:cond delay="0"/>
                                          </p:stCondLst>
                                        </p:cTn>
                                        <p:tgtEl>
                                          <p:spTgt spid="2086"/>
                                        </p:tgtEl>
                                        <p:attrNameLst>
                                          <p:attrName>style.visibility</p:attrName>
                                        </p:attrNameLst>
                                      </p:cBhvr>
                                      <p:to>
                                        <p:strVal val="visible"/>
                                      </p:to>
                                    </p:set>
                                    <p:animEffect transition="in" filter="fade">
                                      <p:cBhvr>
                                        <p:cTn id="10" dur="500"/>
                                        <p:tgtEl>
                                          <p:spTgt spid="208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52"/>
                                        </p:tgtEl>
                                        <p:attrNameLst>
                                          <p:attrName>style.visibility</p:attrName>
                                        </p:attrNameLst>
                                      </p:cBhvr>
                                      <p:to>
                                        <p:strVal val="visible"/>
                                      </p:to>
                                    </p:set>
                                    <p:animEffect transition="in" filter="fade">
                                      <p:cBhvr>
                                        <p:cTn id="15" dur="500"/>
                                        <p:tgtEl>
                                          <p:spTgt spid="205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78"/>
                                        </p:tgtEl>
                                        <p:attrNameLst>
                                          <p:attrName>style.visibility</p:attrName>
                                        </p:attrNameLst>
                                      </p:cBhvr>
                                      <p:to>
                                        <p:strVal val="visible"/>
                                      </p:to>
                                    </p:set>
                                    <p:animEffect transition="in" filter="fade">
                                      <p:cBhvr>
                                        <p:cTn id="20" dur="500"/>
                                        <p:tgtEl>
                                          <p:spTgt spid="207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val 35">
            <a:extLst>
              <a:ext uri="{FF2B5EF4-FFF2-40B4-BE49-F238E27FC236}">
                <a16:creationId xmlns:a16="http://schemas.microsoft.com/office/drawing/2014/main" id="{DE631F54-133A-4D25-84BB-13C5236A0C65}"/>
              </a:ext>
            </a:extLst>
          </p:cNvPr>
          <p:cNvSpPr/>
          <p:nvPr/>
        </p:nvSpPr>
        <p:spPr>
          <a:xfrm>
            <a:off x="875415" y="3867894"/>
            <a:ext cx="720080" cy="720080"/>
          </a:xfrm>
          <a:prstGeom prst="ellipse">
            <a:avLst/>
          </a:prstGeom>
          <a:solidFill>
            <a:schemeClr val="bg1"/>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4" name="Oval 33">
            <a:extLst>
              <a:ext uri="{FF2B5EF4-FFF2-40B4-BE49-F238E27FC236}">
                <a16:creationId xmlns:a16="http://schemas.microsoft.com/office/drawing/2014/main" id="{B1E4975E-FEDB-46B2-A6F8-080549CF5779}"/>
              </a:ext>
            </a:extLst>
          </p:cNvPr>
          <p:cNvSpPr/>
          <p:nvPr/>
        </p:nvSpPr>
        <p:spPr>
          <a:xfrm>
            <a:off x="771868" y="2436037"/>
            <a:ext cx="720080" cy="720080"/>
          </a:xfrm>
          <a:prstGeom prst="ellipse">
            <a:avLst/>
          </a:prstGeom>
          <a:solidFill>
            <a:schemeClr val="bg1"/>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cxnSp>
        <p:nvCxnSpPr>
          <p:cNvPr id="38" name="Elbow Connector 10">
            <a:extLst>
              <a:ext uri="{FF2B5EF4-FFF2-40B4-BE49-F238E27FC236}">
                <a16:creationId xmlns:a16="http://schemas.microsoft.com/office/drawing/2014/main" id="{B9FBACF7-AB5C-4D2C-BB96-503A7B17A1DB}"/>
              </a:ext>
            </a:extLst>
          </p:cNvPr>
          <p:cNvCxnSpPr>
            <a:cxnSpLocks/>
            <a:stCxn id="60" idx="1"/>
          </p:cNvCxnSpPr>
          <p:nvPr/>
        </p:nvCxnSpPr>
        <p:spPr>
          <a:xfrm rot="10800000">
            <a:off x="1440310" y="1630203"/>
            <a:ext cx="5700582" cy="2528111"/>
          </a:xfrm>
          <a:prstGeom prst="bentConnector3">
            <a:avLst>
              <a:gd name="adj1" fmla="val 45770"/>
            </a:avLst>
          </a:prstGeom>
          <a:ln w="19050">
            <a:solidFill>
              <a:srgbClr val="FFC000"/>
            </a:solidFill>
            <a:tailEnd type="non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3A3CB56A-C064-4F05-8EC5-B7E425E26FB2}"/>
              </a:ext>
            </a:extLst>
          </p:cNvPr>
          <p:cNvSpPr/>
          <p:nvPr/>
        </p:nvSpPr>
        <p:spPr>
          <a:xfrm>
            <a:off x="774616" y="1121507"/>
            <a:ext cx="720080" cy="720080"/>
          </a:xfrm>
          <a:prstGeom prst="ellipse">
            <a:avLst/>
          </a:prstGeom>
          <a:solidFill>
            <a:schemeClr val="bg1"/>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2" name="TextBox 51">
            <a:extLst>
              <a:ext uri="{FF2B5EF4-FFF2-40B4-BE49-F238E27FC236}">
                <a16:creationId xmlns:a16="http://schemas.microsoft.com/office/drawing/2014/main" id="{571FDE7D-66BC-45DC-A334-A067BEB01D2B}"/>
              </a:ext>
            </a:extLst>
          </p:cNvPr>
          <p:cNvSpPr txBox="1"/>
          <p:nvPr/>
        </p:nvSpPr>
        <p:spPr>
          <a:xfrm>
            <a:off x="1559837" y="3798162"/>
            <a:ext cx="1137412" cy="276999"/>
          </a:xfrm>
          <a:prstGeom prst="rect">
            <a:avLst/>
          </a:prstGeom>
          <a:noFill/>
          <a:ln>
            <a:solidFill>
              <a:schemeClr val="bg1"/>
            </a:solidFill>
          </a:ln>
        </p:spPr>
        <p:txBody>
          <a:bodyPr wrap="square" rtlCol="0">
            <a:spAutoFit/>
          </a:bodyPr>
          <a:lstStyle>
            <a:defPPr>
              <a:defRPr lang="ko-KR"/>
            </a:defPPr>
            <a:lvl1pPr>
              <a:defRPr sz="1200" b="1">
                <a:solidFill>
                  <a:srgbClr val="002060"/>
                </a:solidFill>
                <a:cs typeface="Arial" pitchFamily="34" charset="0"/>
              </a:defRPr>
            </a:lvl1pPr>
          </a:lstStyle>
          <a:p>
            <a:r>
              <a:rPr lang="en-US" altLang="ko-KR" dirty="0"/>
              <a:t>DATABASE</a:t>
            </a:r>
            <a:endParaRPr lang="ko-KR" altLang="en-US" dirty="0"/>
          </a:p>
        </p:txBody>
      </p:sp>
      <p:sp>
        <p:nvSpPr>
          <p:cNvPr id="50" name="TextBox 49">
            <a:extLst>
              <a:ext uri="{FF2B5EF4-FFF2-40B4-BE49-F238E27FC236}">
                <a16:creationId xmlns:a16="http://schemas.microsoft.com/office/drawing/2014/main" id="{260B283E-6063-4433-BB36-009A8D55E340}"/>
              </a:ext>
            </a:extLst>
          </p:cNvPr>
          <p:cNvSpPr txBox="1"/>
          <p:nvPr/>
        </p:nvSpPr>
        <p:spPr>
          <a:xfrm>
            <a:off x="1569613" y="2508548"/>
            <a:ext cx="1437972" cy="276999"/>
          </a:xfrm>
          <a:prstGeom prst="rect">
            <a:avLst/>
          </a:prstGeom>
          <a:noFill/>
          <a:ln>
            <a:solidFill>
              <a:schemeClr val="bg1"/>
            </a:solidFill>
          </a:ln>
        </p:spPr>
        <p:txBody>
          <a:bodyPr wrap="square" rtlCol="0">
            <a:spAutoFit/>
          </a:bodyPr>
          <a:lstStyle>
            <a:defPPr>
              <a:defRPr lang="ko-KR"/>
            </a:defPPr>
            <a:lvl1pPr>
              <a:defRPr sz="1200" b="1">
                <a:solidFill>
                  <a:srgbClr val="002060"/>
                </a:solidFill>
                <a:cs typeface="Arial" pitchFamily="34" charset="0"/>
              </a:defRPr>
            </a:lvl1pPr>
          </a:lstStyle>
          <a:p>
            <a:r>
              <a:rPr lang="en-US" altLang="ko-KR" dirty="0"/>
              <a:t>LOGS</a:t>
            </a:r>
            <a:endParaRPr lang="ko-KR" altLang="en-US" dirty="0"/>
          </a:p>
        </p:txBody>
      </p:sp>
      <p:sp>
        <p:nvSpPr>
          <p:cNvPr id="49" name="TextBox 48">
            <a:extLst>
              <a:ext uri="{FF2B5EF4-FFF2-40B4-BE49-F238E27FC236}">
                <a16:creationId xmlns:a16="http://schemas.microsoft.com/office/drawing/2014/main" id="{F28EF2BE-3989-459F-A292-EB7FA4DB11F0}"/>
              </a:ext>
            </a:extLst>
          </p:cNvPr>
          <p:cNvSpPr txBox="1"/>
          <p:nvPr/>
        </p:nvSpPr>
        <p:spPr>
          <a:xfrm>
            <a:off x="1595495" y="1051857"/>
            <a:ext cx="874436" cy="276999"/>
          </a:xfrm>
          <a:prstGeom prst="rect">
            <a:avLst/>
          </a:prstGeom>
          <a:noFill/>
          <a:ln>
            <a:solidFill>
              <a:schemeClr val="bg1"/>
            </a:solidFill>
          </a:ln>
        </p:spPr>
        <p:txBody>
          <a:bodyPr wrap="square" rtlCol="0">
            <a:spAutoFit/>
          </a:bodyPr>
          <a:lstStyle/>
          <a:p>
            <a:r>
              <a:rPr lang="en-US" altLang="ko-KR" sz="1200" b="1" dirty="0">
                <a:solidFill>
                  <a:srgbClr val="002060"/>
                </a:solidFill>
                <a:cs typeface="Arial" pitchFamily="34" charset="0"/>
              </a:rPr>
              <a:t>EMAILS</a:t>
            </a:r>
            <a:endParaRPr lang="ko-KR" altLang="en-US" sz="1200" b="1" dirty="0">
              <a:solidFill>
                <a:srgbClr val="002060"/>
              </a:solidFill>
              <a:cs typeface="Arial" pitchFamily="34" charset="0"/>
            </a:endParaRPr>
          </a:p>
        </p:txBody>
      </p:sp>
      <p:sp>
        <p:nvSpPr>
          <p:cNvPr id="4" name="AutoShape 6" descr="Image result for hiking icon">
            <a:extLst>
              <a:ext uri="{FF2B5EF4-FFF2-40B4-BE49-F238E27FC236}">
                <a16:creationId xmlns:a16="http://schemas.microsoft.com/office/drawing/2014/main" id="{CEDCA9FC-15E6-484A-832C-040DE58E363C}"/>
              </a:ext>
            </a:extLst>
          </p:cNvPr>
          <p:cNvSpPr>
            <a:spLocks noChangeAspect="1" noChangeArrowheads="1"/>
          </p:cNvSpPr>
          <p:nvPr/>
        </p:nvSpPr>
        <p:spPr bwMode="auto">
          <a:xfrm>
            <a:off x="2835424" y="1131590"/>
            <a:ext cx="1736576" cy="17365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41" name="Elbow Connector 20">
            <a:extLst>
              <a:ext uri="{FF2B5EF4-FFF2-40B4-BE49-F238E27FC236}">
                <a16:creationId xmlns:a16="http://schemas.microsoft.com/office/drawing/2014/main" id="{9C3660B1-0B49-4325-BB94-F03600002B1E}"/>
              </a:ext>
            </a:extLst>
          </p:cNvPr>
          <p:cNvCxnSpPr>
            <a:cxnSpLocks/>
            <a:endCxn id="36" idx="5"/>
          </p:cNvCxnSpPr>
          <p:nvPr/>
        </p:nvCxnSpPr>
        <p:spPr>
          <a:xfrm rot="10800000">
            <a:off x="1490043" y="4482522"/>
            <a:ext cx="5650853" cy="137431"/>
          </a:xfrm>
          <a:prstGeom prst="bentConnector2">
            <a:avLst/>
          </a:prstGeom>
          <a:ln w="19050">
            <a:solidFill>
              <a:srgbClr val="0070C0"/>
            </a:solidFill>
            <a:tailEnd type="none"/>
          </a:ln>
        </p:spPr>
        <p:style>
          <a:lnRef idx="1">
            <a:schemeClr val="accent1"/>
          </a:lnRef>
          <a:fillRef idx="0">
            <a:schemeClr val="accent1"/>
          </a:fillRef>
          <a:effectRef idx="0">
            <a:schemeClr val="accent1"/>
          </a:effectRef>
          <a:fontRef idx="minor">
            <a:schemeClr val="tx1"/>
          </a:fontRef>
        </p:style>
      </p:cxnSp>
      <p:sp>
        <p:nvSpPr>
          <p:cNvPr id="44" name="Frame 17">
            <a:extLst>
              <a:ext uri="{FF2B5EF4-FFF2-40B4-BE49-F238E27FC236}">
                <a16:creationId xmlns:a16="http://schemas.microsoft.com/office/drawing/2014/main" id="{C30A9DB8-D394-4B25-BEEA-AC502FDF2612}"/>
              </a:ext>
            </a:extLst>
          </p:cNvPr>
          <p:cNvSpPr/>
          <p:nvPr/>
        </p:nvSpPr>
        <p:spPr>
          <a:xfrm>
            <a:off x="975516" y="2611090"/>
            <a:ext cx="312784" cy="312784"/>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5" name="Rectangle 30">
            <a:extLst>
              <a:ext uri="{FF2B5EF4-FFF2-40B4-BE49-F238E27FC236}">
                <a16:creationId xmlns:a16="http://schemas.microsoft.com/office/drawing/2014/main" id="{BD110EE7-3628-46AC-A113-45216DCE2007}"/>
              </a:ext>
            </a:extLst>
          </p:cNvPr>
          <p:cNvSpPr/>
          <p:nvPr/>
        </p:nvSpPr>
        <p:spPr>
          <a:xfrm>
            <a:off x="981013" y="1329458"/>
            <a:ext cx="307287" cy="306389"/>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7" name="Oval 21">
            <a:extLst>
              <a:ext uri="{FF2B5EF4-FFF2-40B4-BE49-F238E27FC236}">
                <a16:creationId xmlns:a16="http://schemas.microsoft.com/office/drawing/2014/main" id="{7BAC1B75-43C2-4563-BF44-3F424FFE6707}"/>
              </a:ext>
            </a:extLst>
          </p:cNvPr>
          <p:cNvSpPr>
            <a:spLocks noChangeAspect="1"/>
          </p:cNvSpPr>
          <p:nvPr/>
        </p:nvSpPr>
        <p:spPr>
          <a:xfrm>
            <a:off x="1027425" y="4018166"/>
            <a:ext cx="416060" cy="419537"/>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cxnSp>
        <p:nvCxnSpPr>
          <p:cNvPr id="62" name="Elbow Connector 10">
            <a:extLst>
              <a:ext uri="{FF2B5EF4-FFF2-40B4-BE49-F238E27FC236}">
                <a16:creationId xmlns:a16="http://schemas.microsoft.com/office/drawing/2014/main" id="{27444E18-BC38-432C-994E-6E24505E7278}"/>
              </a:ext>
            </a:extLst>
          </p:cNvPr>
          <p:cNvCxnSpPr>
            <a:cxnSpLocks/>
            <a:endCxn id="33" idx="6"/>
          </p:cNvCxnSpPr>
          <p:nvPr/>
        </p:nvCxnSpPr>
        <p:spPr>
          <a:xfrm rot="10800000">
            <a:off x="1494697" y="1481547"/>
            <a:ext cx="6322037" cy="1314532"/>
          </a:xfrm>
          <a:prstGeom prst="bentConnector3">
            <a:avLst>
              <a:gd name="adj1" fmla="val 50000"/>
            </a:avLst>
          </a:prstGeom>
          <a:ln w="1905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64" name="Elbow Connector 10">
            <a:extLst>
              <a:ext uri="{FF2B5EF4-FFF2-40B4-BE49-F238E27FC236}">
                <a16:creationId xmlns:a16="http://schemas.microsoft.com/office/drawing/2014/main" id="{82B36411-761C-4F29-B075-1F1362B509B4}"/>
              </a:ext>
            </a:extLst>
          </p:cNvPr>
          <p:cNvCxnSpPr>
            <a:cxnSpLocks/>
          </p:cNvCxnSpPr>
          <p:nvPr/>
        </p:nvCxnSpPr>
        <p:spPr>
          <a:xfrm rot="10800000">
            <a:off x="1491949" y="1342283"/>
            <a:ext cx="6752461" cy="198445"/>
          </a:xfrm>
          <a:prstGeom prst="bentConnector3">
            <a:avLst>
              <a:gd name="adj1" fmla="val 51786"/>
            </a:avLst>
          </a:prstGeom>
          <a:ln w="1905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68" name="Elbow Connector 13">
            <a:extLst>
              <a:ext uri="{FF2B5EF4-FFF2-40B4-BE49-F238E27FC236}">
                <a16:creationId xmlns:a16="http://schemas.microsoft.com/office/drawing/2014/main" id="{A21019AA-63FF-4B25-ADAE-FAE45B4EF36D}"/>
              </a:ext>
            </a:extLst>
          </p:cNvPr>
          <p:cNvCxnSpPr>
            <a:cxnSpLocks/>
          </p:cNvCxnSpPr>
          <p:nvPr/>
        </p:nvCxnSpPr>
        <p:spPr>
          <a:xfrm rot="10800000">
            <a:off x="1443486" y="3000594"/>
            <a:ext cx="6872931" cy="1386020"/>
          </a:xfrm>
          <a:prstGeom prst="bentConnector3">
            <a:avLst>
              <a:gd name="adj1" fmla="val 68421"/>
            </a:avLst>
          </a:prstGeom>
          <a:ln w="1905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75" name="Elbow Connector 13">
            <a:extLst>
              <a:ext uri="{FF2B5EF4-FFF2-40B4-BE49-F238E27FC236}">
                <a16:creationId xmlns:a16="http://schemas.microsoft.com/office/drawing/2014/main" id="{5A107FBD-E549-4A2B-BEF4-A4274B0C4878}"/>
              </a:ext>
            </a:extLst>
          </p:cNvPr>
          <p:cNvCxnSpPr>
            <a:cxnSpLocks/>
          </p:cNvCxnSpPr>
          <p:nvPr/>
        </p:nvCxnSpPr>
        <p:spPr>
          <a:xfrm rot="10800000" flipV="1">
            <a:off x="1491949" y="1911306"/>
            <a:ext cx="5661468" cy="854988"/>
          </a:xfrm>
          <a:prstGeom prst="bentConnector3">
            <a:avLst>
              <a:gd name="adj1" fmla="val 62602"/>
            </a:avLst>
          </a:prstGeom>
          <a:ln w="1905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77" name="Elbow Connector 20">
            <a:extLst>
              <a:ext uri="{FF2B5EF4-FFF2-40B4-BE49-F238E27FC236}">
                <a16:creationId xmlns:a16="http://schemas.microsoft.com/office/drawing/2014/main" id="{5243F28D-5A19-4155-8A6F-16CFE153450F}"/>
              </a:ext>
            </a:extLst>
          </p:cNvPr>
          <p:cNvCxnSpPr>
            <a:cxnSpLocks/>
          </p:cNvCxnSpPr>
          <p:nvPr/>
        </p:nvCxnSpPr>
        <p:spPr>
          <a:xfrm rot="10800000" flipV="1">
            <a:off x="1569614" y="3166658"/>
            <a:ext cx="5738691" cy="1205292"/>
          </a:xfrm>
          <a:prstGeom prst="bentConnector3">
            <a:avLst>
              <a:gd name="adj1" fmla="val 76291"/>
            </a:avLst>
          </a:prstGeom>
          <a:ln w="1905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83" name="Elbow Connector 20">
            <a:extLst>
              <a:ext uri="{FF2B5EF4-FFF2-40B4-BE49-F238E27FC236}">
                <a16:creationId xmlns:a16="http://schemas.microsoft.com/office/drawing/2014/main" id="{438155C6-4B76-41B4-8075-F63F1B293267}"/>
              </a:ext>
            </a:extLst>
          </p:cNvPr>
          <p:cNvCxnSpPr>
            <a:cxnSpLocks/>
          </p:cNvCxnSpPr>
          <p:nvPr/>
        </p:nvCxnSpPr>
        <p:spPr>
          <a:xfrm rot="10800000" flipV="1">
            <a:off x="1569613" y="1068641"/>
            <a:ext cx="5583804" cy="3023001"/>
          </a:xfrm>
          <a:prstGeom prst="bentConnector3">
            <a:avLst>
              <a:gd name="adj1" fmla="val 78294"/>
            </a:avLst>
          </a:prstGeom>
          <a:ln w="1905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8025802-A5C8-40C2-AD44-CD20B90ACA2A}"/>
              </a:ext>
            </a:extLst>
          </p:cNvPr>
          <p:cNvCxnSpPr>
            <a:cxnSpLocks/>
          </p:cNvCxnSpPr>
          <p:nvPr/>
        </p:nvCxnSpPr>
        <p:spPr>
          <a:xfrm flipV="1">
            <a:off x="1491948" y="2859782"/>
            <a:ext cx="5816356" cy="105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F9A54633-3EB1-4BA0-B240-77DEC9DB9521}"/>
              </a:ext>
            </a:extLst>
          </p:cNvPr>
          <p:cNvPicPr>
            <a:picLocks noChangeAspect="1"/>
          </p:cNvPicPr>
          <p:nvPr/>
        </p:nvPicPr>
        <p:blipFill>
          <a:blip r:embed="rId2"/>
          <a:stretch>
            <a:fillRect/>
          </a:stretch>
        </p:blipFill>
        <p:spPr>
          <a:xfrm>
            <a:off x="7140892" y="2196014"/>
            <a:ext cx="1300336" cy="1200126"/>
          </a:xfrm>
          <a:prstGeom prst="rect">
            <a:avLst/>
          </a:prstGeom>
        </p:spPr>
      </p:pic>
      <p:pic>
        <p:nvPicPr>
          <p:cNvPr id="59" name="Picture 58">
            <a:extLst>
              <a:ext uri="{FF2B5EF4-FFF2-40B4-BE49-F238E27FC236}">
                <a16:creationId xmlns:a16="http://schemas.microsoft.com/office/drawing/2014/main" id="{31CEABAF-2C76-48F8-821D-1C20058A21FF}"/>
              </a:ext>
            </a:extLst>
          </p:cNvPr>
          <p:cNvPicPr>
            <a:picLocks noChangeAspect="1"/>
          </p:cNvPicPr>
          <p:nvPr/>
        </p:nvPicPr>
        <p:blipFill>
          <a:blip r:embed="rId2"/>
          <a:stretch>
            <a:fillRect/>
          </a:stretch>
        </p:blipFill>
        <p:spPr>
          <a:xfrm>
            <a:off x="7140892" y="882590"/>
            <a:ext cx="1300336" cy="1200126"/>
          </a:xfrm>
          <a:prstGeom prst="rect">
            <a:avLst/>
          </a:prstGeom>
        </p:spPr>
      </p:pic>
      <p:pic>
        <p:nvPicPr>
          <p:cNvPr id="60" name="Picture 59">
            <a:extLst>
              <a:ext uri="{FF2B5EF4-FFF2-40B4-BE49-F238E27FC236}">
                <a16:creationId xmlns:a16="http://schemas.microsoft.com/office/drawing/2014/main" id="{0FBD2F98-15AD-4BDD-A1A0-F5CB288ECC39}"/>
              </a:ext>
            </a:extLst>
          </p:cNvPr>
          <p:cNvPicPr>
            <a:picLocks noChangeAspect="1"/>
          </p:cNvPicPr>
          <p:nvPr/>
        </p:nvPicPr>
        <p:blipFill>
          <a:blip r:embed="rId2"/>
          <a:stretch>
            <a:fillRect/>
          </a:stretch>
        </p:blipFill>
        <p:spPr>
          <a:xfrm>
            <a:off x="7140892" y="3558250"/>
            <a:ext cx="1300336" cy="1200126"/>
          </a:xfrm>
          <a:prstGeom prst="rect">
            <a:avLst/>
          </a:prstGeom>
        </p:spPr>
      </p:pic>
      <p:sp>
        <p:nvSpPr>
          <p:cNvPr id="27" name="Text Placeholder 1">
            <a:extLst>
              <a:ext uri="{FF2B5EF4-FFF2-40B4-BE49-F238E27FC236}">
                <a16:creationId xmlns:a16="http://schemas.microsoft.com/office/drawing/2014/main" id="{9BE5CB75-B9C2-430F-8360-1800B52F4D6C}"/>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Without Dependency Injection</a:t>
            </a:r>
          </a:p>
        </p:txBody>
      </p:sp>
    </p:spTree>
    <p:extLst>
      <p:ext uri="{BB962C8B-B14F-4D97-AF65-F5344CB8AC3E}">
        <p14:creationId xmlns:p14="http://schemas.microsoft.com/office/powerpoint/2010/main" val="2114931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fade">
                                      <p:cBhvr>
                                        <p:cTn id="24" dur="500"/>
                                        <p:tgtEl>
                                          <p:spTgt spid="4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fade">
                                      <p:cBhvr>
                                        <p:cTn id="38" dur="500"/>
                                        <p:tgtEl>
                                          <p:spTgt spid="4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fade">
                                      <p:cBhvr>
                                        <p:cTn id="41" dur="500"/>
                                        <p:tgtEl>
                                          <p:spTgt spid="5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fade">
                                      <p:cBhvr>
                                        <p:cTn id="44" dur="500"/>
                                        <p:tgtEl>
                                          <p:spTgt spid="5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4"/>
                                        </p:tgtEl>
                                        <p:attrNameLst>
                                          <p:attrName>style.visibility</p:attrName>
                                        </p:attrNameLst>
                                      </p:cBhvr>
                                      <p:to>
                                        <p:strVal val="visible"/>
                                      </p:to>
                                    </p:set>
                                    <p:animEffect transition="in" filter="fade">
                                      <p:cBhvr>
                                        <p:cTn id="49" dur="500"/>
                                        <p:tgtEl>
                                          <p:spTgt spid="64"/>
                                        </p:tgtEl>
                                      </p:cBhvr>
                                    </p:animEffect>
                                  </p:childTnLst>
                                </p:cTn>
                              </p:par>
                              <p:par>
                                <p:cTn id="50" presetID="10" presetClass="entr" presetSubtype="0" fill="hold" nodeType="withEffect">
                                  <p:stCondLst>
                                    <p:cond delay="0"/>
                                  </p:stCondLst>
                                  <p:childTnLst>
                                    <p:set>
                                      <p:cBhvr>
                                        <p:cTn id="51" dur="1" fill="hold">
                                          <p:stCondLst>
                                            <p:cond delay="0"/>
                                          </p:stCondLst>
                                        </p:cTn>
                                        <p:tgtEl>
                                          <p:spTgt spid="83"/>
                                        </p:tgtEl>
                                        <p:attrNameLst>
                                          <p:attrName>style.visibility</p:attrName>
                                        </p:attrNameLst>
                                      </p:cBhvr>
                                      <p:to>
                                        <p:strVal val="visible"/>
                                      </p:to>
                                    </p:set>
                                    <p:animEffect transition="in" filter="fade">
                                      <p:cBhvr>
                                        <p:cTn id="52" dur="500"/>
                                        <p:tgtEl>
                                          <p:spTgt spid="83"/>
                                        </p:tgtEl>
                                      </p:cBhvr>
                                    </p:animEffect>
                                  </p:childTnLst>
                                </p:cTn>
                              </p:par>
                              <p:par>
                                <p:cTn id="53" presetID="10" presetClass="entr" presetSubtype="0" fill="hold" nodeType="withEffect">
                                  <p:stCondLst>
                                    <p:cond delay="0"/>
                                  </p:stCondLst>
                                  <p:childTnLst>
                                    <p:set>
                                      <p:cBhvr>
                                        <p:cTn id="54" dur="1" fill="hold">
                                          <p:stCondLst>
                                            <p:cond delay="0"/>
                                          </p:stCondLst>
                                        </p:cTn>
                                        <p:tgtEl>
                                          <p:spTgt spid="75"/>
                                        </p:tgtEl>
                                        <p:attrNameLst>
                                          <p:attrName>style.visibility</p:attrName>
                                        </p:attrNameLst>
                                      </p:cBhvr>
                                      <p:to>
                                        <p:strVal val="visible"/>
                                      </p:to>
                                    </p:set>
                                    <p:animEffect transition="in" filter="fade">
                                      <p:cBhvr>
                                        <p:cTn id="55" dur="500"/>
                                        <p:tgtEl>
                                          <p:spTgt spid="7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62"/>
                                        </p:tgtEl>
                                        <p:attrNameLst>
                                          <p:attrName>style.visibility</p:attrName>
                                        </p:attrNameLst>
                                      </p:cBhvr>
                                      <p:to>
                                        <p:strVal val="visible"/>
                                      </p:to>
                                    </p:set>
                                    <p:animEffect transition="in" filter="fade">
                                      <p:cBhvr>
                                        <p:cTn id="60" dur="500"/>
                                        <p:tgtEl>
                                          <p:spTgt spid="62"/>
                                        </p:tgtEl>
                                      </p:cBhvr>
                                    </p:animEffect>
                                  </p:childTnLst>
                                </p:cTn>
                              </p:par>
                              <p:par>
                                <p:cTn id="61" presetID="10" presetClass="entr" presetSubtype="0" fill="hold" nodeType="withEffect">
                                  <p:stCondLst>
                                    <p:cond delay="0"/>
                                  </p:stCondLst>
                                  <p:childTnLst>
                                    <p:set>
                                      <p:cBhvr>
                                        <p:cTn id="62" dur="1" fill="hold">
                                          <p:stCondLst>
                                            <p:cond delay="0"/>
                                          </p:stCondLst>
                                        </p:cTn>
                                        <p:tgtEl>
                                          <p:spTgt spid="94"/>
                                        </p:tgtEl>
                                        <p:attrNameLst>
                                          <p:attrName>style.visibility</p:attrName>
                                        </p:attrNameLst>
                                      </p:cBhvr>
                                      <p:to>
                                        <p:strVal val="visible"/>
                                      </p:to>
                                    </p:set>
                                    <p:animEffect transition="in" filter="fade">
                                      <p:cBhvr>
                                        <p:cTn id="63" dur="500"/>
                                        <p:tgtEl>
                                          <p:spTgt spid="94"/>
                                        </p:tgtEl>
                                      </p:cBhvr>
                                    </p:animEffect>
                                  </p:childTnLst>
                                </p:cTn>
                              </p:par>
                              <p:par>
                                <p:cTn id="64" presetID="10" presetClass="entr" presetSubtype="0" fill="hold" nodeType="withEffect">
                                  <p:stCondLst>
                                    <p:cond delay="0"/>
                                  </p:stCondLst>
                                  <p:childTnLst>
                                    <p:set>
                                      <p:cBhvr>
                                        <p:cTn id="65" dur="1" fill="hold">
                                          <p:stCondLst>
                                            <p:cond delay="0"/>
                                          </p:stCondLst>
                                        </p:cTn>
                                        <p:tgtEl>
                                          <p:spTgt spid="77"/>
                                        </p:tgtEl>
                                        <p:attrNameLst>
                                          <p:attrName>style.visibility</p:attrName>
                                        </p:attrNameLst>
                                      </p:cBhvr>
                                      <p:to>
                                        <p:strVal val="visible"/>
                                      </p:to>
                                    </p:set>
                                    <p:animEffect transition="in" filter="fade">
                                      <p:cBhvr>
                                        <p:cTn id="66" dur="500"/>
                                        <p:tgtEl>
                                          <p:spTgt spid="7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fade">
                                      <p:cBhvr>
                                        <p:cTn id="71" dur="500"/>
                                        <p:tgtEl>
                                          <p:spTgt spid="41"/>
                                        </p:tgtEl>
                                      </p:cBhvr>
                                    </p:animEffect>
                                  </p:childTnLst>
                                </p:cTn>
                              </p:par>
                              <p:par>
                                <p:cTn id="72" presetID="10" presetClass="entr" presetSubtype="0" fill="hold" nodeType="withEffect">
                                  <p:stCondLst>
                                    <p:cond delay="0"/>
                                  </p:stCondLst>
                                  <p:childTnLst>
                                    <p:set>
                                      <p:cBhvr>
                                        <p:cTn id="73" dur="1" fill="hold">
                                          <p:stCondLst>
                                            <p:cond delay="0"/>
                                          </p:stCondLst>
                                        </p:cTn>
                                        <p:tgtEl>
                                          <p:spTgt spid="68"/>
                                        </p:tgtEl>
                                        <p:attrNameLst>
                                          <p:attrName>style.visibility</p:attrName>
                                        </p:attrNameLst>
                                      </p:cBhvr>
                                      <p:to>
                                        <p:strVal val="visible"/>
                                      </p:to>
                                    </p:set>
                                    <p:animEffect transition="in" filter="fade">
                                      <p:cBhvr>
                                        <p:cTn id="74" dur="500"/>
                                        <p:tgtEl>
                                          <p:spTgt spid="68"/>
                                        </p:tgtEl>
                                      </p:cBhvr>
                                    </p:animEffect>
                                  </p:childTnLst>
                                </p:cTn>
                              </p:par>
                              <p:par>
                                <p:cTn id="75" presetID="10" presetClass="entr" presetSubtype="0" fill="hold" nodeType="withEffect">
                                  <p:stCondLst>
                                    <p:cond delay="0"/>
                                  </p:stCondLst>
                                  <p:childTnLst>
                                    <p:set>
                                      <p:cBhvr>
                                        <p:cTn id="76" dur="1" fill="hold">
                                          <p:stCondLst>
                                            <p:cond delay="0"/>
                                          </p:stCondLst>
                                        </p:cTn>
                                        <p:tgtEl>
                                          <p:spTgt spid="38"/>
                                        </p:tgtEl>
                                        <p:attrNameLst>
                                          <p:attrName>style.visibility</p:attrName>
                                        </p:attrNameLst>
                                      </p:cBhvr>
                                      <p:to>
                                        <p:strVal val="visible"/>
                                      </p:to>
                                    </p:set>
                                    <p:animEffect transition="in" filter="fade">
                                      <p:cBhvr>
                                        <p:cTn id="7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4" grpId="0" animBg="1"/>
      <p:bldP spid="33" grpId="0" animBg="1"/>
      <p:bldP spid="52" grpId="0" animBg="1"/>
      <p:bldP spid="50" grpId="0" animBg="1"/>
      <p:bldP spid="49" grpId="0" animBg="1"/>
      <p:bldP spid="44" grpId="0" animBg="1"/>
      <p:bldP spid="45" grpId="0" animBg="1"/>
      <p:bldP spid="4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Elbow Connector 10">
            <a:extLst>
              <a:ext uri="{FF2B5EF4-FFF2-40B4-BE49-F238E27FC236}">
                <a16:creationId xmlns:a16="http://schemas.microsoft.com/office/drawing/2014/main" id="{B9FBACF7-AB5C-4D2C-BB96-503A7B17A1DB}"/>
              </a:ext>
            </a:extLst>
          </p:cNvPr>
          <p:cNvCxnSpPr>
            <a:cxnSpLocks/>
          </p:cNvCxnSpPr>
          <p:nvPr/>
        </p:nvCxnSpPr>
        <p:spPr>
          <a:xfrm rot="10800000">
            <a:off x="1443058" y="1475981"/>
            <a:ext cx="3180996" cy="839930"/>
          </a:xfrm>
          <a:prstGeom prst="bentConnector3">
            <a:avLst>
              <a:gd name="adj1" fmla="val 50000"/>
            </a:avLst>
          </a:prstGeom>
          <a:ln w="19050">
            <a:solidFill>
              <a:srgbClr val="FFC000"/>
            </a:solidFill>
            <a:tailEnd type="non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3A3CB56A-C064-4F05-8EC5-B7E425E26FB2}"/>
              </a:ext>
            </a:extLst>
          </p:cNvPr>
          <p:cNvSpPr/>
          <p:nvPr/>
        </p:nvSpPr>
        <p:spPr>
          <a:xfrm>
            <a:off x="774616" y="1121507"/>
            <a:ext cx="720080" cy="720080"/>
          </a:xfrm>
          <a:prstGeom prst="ellipse">
            <a:avLst/>
          </a:prstGeom>
          <a:solidFill>
            <a:schemeClr val="bg1"/>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2" name="TextBox 51">
            <a:extLst>
              <a:ext uri="{FF2B5EF4-FFF2-40B4-BE49-F238E27FC236}">
                <a16:creationId xmlns:a16="http://schemas.microsoft.com/office/drawing/2014/main" id="{571FDE7D-66BC-45DC-A334-A067BEB01D2B}"/>
              </a:ext>
            </a:extLst>
          </p:cNvPr>
          <p:cNvSpPr txBox="1"/>
          <p:nvPr/>
        </p:nvSpPr>
        <p:spPr>
          <a:xfrm>
            <a:off x="1637336" y="3935855"/>
            <a:ext cx="1137412" cy="276999"/>
          </a:xfrm>
          <a:prstGeom prst="rect">
            <a:avLst/>
          </a:prstGeom>
          <a:noFill/>
          <a:ln>
            <a:solidFill>
              <a:schemeClr val="bg1"/>
            </a:solidFill>
          </a:ln>
        </p:spPr>
        <p:txBody>
          <a:bodyPr wrap="square" rtlCol="0">
            <a:spAutoFit/>
          </a:bodyPr>
          <a:lstStyle>
            <a:defPPr>
              <a:defRPr lang="ko-KR"/>
            </a:defPPr>
            <a:lvl1pPr>
              <a:defRPr sz="1200" b="1">
                <a:solidFill>
                  <a:srgbClr val="002060"/>
                </a:solidFill>
                <a:cs typeface="Arial" pitchFamily="34" charset="0"/>
              </a:defRPr>
            </a:lvl1pPr>
          </a:lstStyle>
          <a:p>
            <a:r>
              <a:rPr lang="en-US" altLang="ko-KR" dirty="0"/>
              <a:t>DATABASE</a:t>
            </a:r>
            <a:endParaRPr lang="ko-KR" altLang="en-US" dirty="0"/>
          </a:p>
        </p:txBody>
      </p:sp>
      <p:sp>
        <p:nvSpPr>
          <p:cNvPr id="50" name="TextBox 49">
            <a:extLst>
              <a:ext uri="{FF2B5EF4-FFF2-40B4-BE49-F238E27FC236}">
                <a16:creationId xmlns:a16="http://schemas.microsoft.com/office/drawing/2014/main" id="{260B283E-6063-4433-BB36-009A8D55E340}"/>
              </a:ext>
            </a:extLst>
          </p:cNvPr>
          <p:cNvSpPr txBox="1"/>
          <p:nvPr/>
        </p:nvSpPr>
        <p:spPr>
          <a:xfrm>
            <a:off x="1569613" y="2508548"/>
            <a:ext cx="1437972" cy="276999"/>
          </a:xfrm>
          <a:prstGeom prst="rect">
            <a:avLst/>
          </a:prstGeom>
          <a:noFill/>
          <a:ln>
            <a:solidFill>
              <a:schemeClr val="bg1"/>
            </a:solidFill>
          </a:ln>
        </p:spPr>
        <p:txBody>
          <a:bodyPr wrap="square" rtlCol="0">
            <a:spAutoFit/>
          </a:bodyPr>
          <a:lstStyle>
            <a:defPPr>
              <a:defRPr lang="ko-KR"/>
            </a:defPPr>
            <a:lvl1pPr>
              <a:defRPr sz="1200" b="1">
                <a:solidFill>
                  <a:srgbClr val="002060"/>
                </a:solidFill>
                <a:cs typeface="Arial" pitchFamily="34" charset="0"/>
              </a:defRPr>
            </a:lvl1pPr>
          </a:lstStyle>
          <a:p>
            <a:r>
              <a:rPr lang="en-US" altLang="ko-KR" dirty="0"/>
              <a:t>LOGS</a:t>
            </a:r>
            <a:endParaRPr lang="ko-KR" altLang="en-US" dirty="0"/>
          </a:p>
        </p:txBody>
      </p:sp>
      <p:sp>
        <p:nvSpPr>
          <p:cNvPr id="49" name="TextBox 48">
            <a:extLst>
              <a:ext uri="{FF2B5EF4-FFF2-40B4-BE49-F238E27FC236}">
                <a16:creationId xmlns:a16="http://schemas.microsoft.com/office/drawing/2014/main" id="{F28EF2BE-3989-459F-A292-EB7FA4DB11F0}"/>
              </a:ext>
            </a:extLst>
          </p:cNvPr>
          <p:cNvSpPr txBox="1"/>
          <p:nvPr/>
        </p:nvSpPr>
        <p:spPr>
          <a:xfrm>
            <a:off x="1595495" y="1051857"/>
            <a:ext cx="874436" cy="276999"/>
          </a:xfrm>
          <a:prstGeom prst="rect">
            <a:avLst/>
          </a:prstGeom>
          <a:noFill/>
          <a:ln>
            <a:solidFill>
              <a:schemeClr val="bg1"/>
            </a:solidFill>
          </a:ln>
        </p:spPr>
        <p:txBody>
          <a:bodyPr wrap="square" rtlCol="0">
            <a:spAutoFit/>
          </a:bodyPr>
          <a:lstStyle/>
          <a:p>
            <a:r>
              <a:rPr lang="en-US" altLang="ko-KR" sz="1200" b="1" dirty="0">
                <a:solidFill>
                  <a:srgbClr val="002060"/>
                </a:solidFill>
                <a:cs typeface="Arial" pitchFamily="34" charset="0"/>
              </a:rPr>
              <a:t>EMAILS</a:t>
            </a:r>
            <a:endParaRPr lang="ko-KR" altLang="en-US" sz="1200" b="1" dirty="0">
              <a:solidFill>
                <a:srgbClr val="002060"/>
              </a:solidFill>
              <a:cs typeface="Arial" pitchFamily="34" charset="0"/>
            </a:endParaRPr>
          </a:p>
        </p:txBody>
      </p:sp>
      <p:sp>
        <p:nvSpPr>
          <p:cNvPr id="4" name="AutoShape 6" descr="Image result for hiking icon">
            <a:extLst>
              <a:ext uri="{FF2B5EF4-FFF2-40B4-BE49-F238E27FC236}">
                <a16:creationId xmlns:a16="http://schemas.microsoft.com/office/drawing/2014/main" id="{CEDCA9FC-15E6-484A-832C-040DE58E363C}"/>
              </a:ext>
            </a:extLst>
          </p:cNvPr>
          <p:cNvSpPr>
            <a:spLocks noChangeAspect="1" noChangeArrowheads="1"/>
          </p:cNvSpPr>
          <p:nvPr/>
        </p:nvSpPr>
        <p:spPr bwMode="auto">
          <a:xfrm>
            <a:off x="2835424" y="1131590"/>
            <a:ext cx="1736576" cy="17365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Oval 33">
            <a:extLst>
              <a:ext uri="{FF2B5EF4-FFF2-40B4-BE49-F238E27FC236}">
                <a16:creationId xmlns:a16="http://schemas.microsoft.com/office/drawing/2014/main" id="{B1E4975E-FEDB-46B2-A6F8-080549CF5779}"/>
              </a:ext>
            </a:extLst>
          </p:cNvPr>
          <p:cNvSpPr/>
          <p:nvPr/>
        </p:nvSpPr>
        <p:spPr>
          <a:xfrm>
            <a:off x="771868" y="2436037"/>
            <a:ext cx="720080" cy="720080"/>
          </a:xfrm>
          <a:prstGeom prst="ellipse">
            <a:avLst/>
          </a:prstGeom>
          <a:solidFill>
            <a:schemeClr val="bg1"/>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6" name="Oval 35">
            <a:extLst>
              <a:ext uri="{FF2B5EF4-FFF2-40B4-BE49-F238E27FC236}">
                <a16:creationId xmlns:a16="http://schemas.microsoft.com/office/drawing/2014/main" id="{DE631F54-133A-4D25-84BB-13C5236A0C65}"/>
              </a:ext>
            </a:extLst>
          </p:cNvPr>
          <p:cNvSpPr/>
          <p:nvPr/>
        </p:nvSpPr>
        <p:spPr>
          <a:xfrm>
            <a:off x="777406" y="3867894"/>
            <a:ext cx="720080" cy="720080"/>
          </a:xfrm>
          <a:prstGeom prst="ellipse">
            <a:avLst/>
          </a:prstGeom>
          <a:solidFill>
            <a:schemeClr val="bg1"/>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cxnSp>
        <p:nvCxnSpPr>
          <p:cNvPr id="41" name="Elbow Connector 20">
            <a:extLst>
              <a:ext uri="{FF2B5EF4-FFF2-40B4-BE49-F238E27FC236}">
                <a16:creationId xmlns:a16="http://schemas.microsoft.com/office/drawing/2014/main" id="{9C3660B1-0B49-4325-BB94-F03600002B1E}"/>
              </a:ext>
            </a:extLst>
          </p:cNvPr>
          <p:cNvCxnSpPr>
            <a:cxnSpLocks/>
            <a:endCxn id="36" idx="6"/>
          </p:cNvCxnSpPr>
          <p:nvPr/>
        </p:nvCxnSpPr>
        <p:spPr>
          <a:xfrm rot="10800000" flipV="1">
            <a:off x="1497486" y="3396138"/>
            <a:ext cx="3126568" cy="831796"/>
          </a:xfrm>
          <a:prstGeom prst="bentConnector3">
            <a:avLst>
              <a:gd name="adj1" fmla="val 50000"/>
            </a:avLst>
          </a:prstGeom>
          <a:ln w="19050">
            <a:solidFill>
              <a:srgbClr val="0070C0"/>
            </a:solidFill>
            <a:tailEnd type="none"/>
          </a:ln>
        </p:spPr>
        <p:style>
          <a:lnRef idx="1">
            <a:schemeClr val="accent1"/>
          </a:lnRef>
          <a:fillRef idx="0">
            <a:schemeClr val="accent1"/>
          </a:fillRef>
          <a:effectRef idx="0">
            <a:schemeClr val="accent1"/>
          </a:effectRef>
          <a:fontRef idx="minor">
            <a:schemeClr val="tx1"/>
          </a:fontRef>
        </p:style>
      </p:cxnSp>
      <p:sp>
        <p:nvSpPr>
          <p:cNvPr id="44" name="Frame 17">
            <a:extLst>
              <a:ext uri="{FF2B5EF4-FFF2-40B4-BE49-F238E27FC236}">
                <a16:creationId xmlns:a16="http://schemas.microsoft.com/office/drawing/2014/main" id="{C30A9DB8-D394-4B25-BEEA-AC502FDF2612}"/>
              </a:ext>
            </a:extLst>
          </p:cNvPr>
          <p:cNvSpPr/>
          <p:nvPr/>
        </p:nvSpPr>
        <p:spPr>
          <a:xfrm>
            <a:off x="975516" y="2611090"/>
            <a:ext cx="312784" cy="312784"/>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5" name="Rectangle 30">
            <a:extLst>
              <a:ext uri="{FF2B5EF4-FFF2-40B4-BE49-F238E27FC236}">
                <a16:creationId xmlns:a16="http://schemas.microsoft.com/office/drawing/2014/main" id="{BD110EE7-3628-46AC-A113-45216DCE2007}"/>
              </a:ext>
            </a:extLst>
          </p:cNvPr>
          <p:cNvSpPr/>
          <p:nvPr/>
        </p:nvSpPr>
        <p:spPr>
          <a:xfrm>
            <a:off x="981013" y="1329458"/>
            <a:ext cx="307287" cy="306389"/>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7" name="Oval 21">
            <a:extLst>
              <a:ext uri="{FF2B5EF4-FFF2-40B4-BE49-F238E27FC236}">
                <a16:creationId xmlns:a16="http://schemas.microsoft.com/office/drawing/2014/main" id="{7BAC1B75-43C2-4563-BF44-3F424FFE6707}"/>
              </a:ext>
            </a:extLst>
          </p:cNvPr>
          <p:cNvSpPr>
            <a:spLocks noChangeAspect="1"/>
          </p:cNvSpPr>
          <p:nvPr/>
        </p:nvSpPr>
        <p:spPr>
          <a:xfrm>
            <a:off x="935384" y="4018165"/>
            <a:ext cx="416060" cy="419537"/>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cxnSp>
        <p:nvCxnSpPr>
          <p:cNvPr id="94" name="Straight Connector 93">
            <a:extLst>
              <a:ext uri="{FF2B5EF4-FFF2-40B4-BE49-F238E27FC236}">
                <a16:creationId xmlns:a16="http://schemas.microsoft.com/office/drawing/2014/main" id="{A8025802-A5C8-40C2-AD44-CD20B90ACA2A}"/>
              </a:ext>
            </a:extLst>
          </p:cNvPr>
          <p:cNvCxnSpPr>
            <a:cxnSpLocks/>
            <a:endCxn id="25" idx="5"/>
          </p:cNvCxnSpPr>
          <p:nvPr/>
        </p:nvCxnSpPr>
        <p:spPr>
          <a:xfrm flipV="1">
            <a:off x="1491948" y="2854616"/>
            <a:ext cx="3132106" cy="1569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F9A54633-3EB1-4BA0-B240-77DEC9DB9521}"/>
              </a:ext>
            </a:extLst>
          </p:cNvPr>
          <p:cNvPicPr>
            <a:picLocks noChangeAspect="1"/>
          </p:cNvPicPr>
          <p:nvPr/>
        </p:nvPicPr>
        <p:blipFill>
          <a:blip r:embed="rId2"/>
          <a:stretch>
            <a:fillRect/>
          </a:stretch>
        </p:blipFill>
        <p:spPr>
          <a:xfrm>
            <a:off x="7610859" y="2257237"/>
            <a:ext cx="1300336" cy="1200126"/>
          </a:xfrm>
          <a:prstGeom prst="rect">
            <a:avLst/>
          </a:prstGeom>
        </p:spPr>
      </p:pic>
      <p:pic>
        <p:nvPicPr>
          <p:cNvPr id="59" name="Picture 58">
            <a:extLst>
              <a:ext uri="{FF2B5EF4-FFF2-40B4-BE49-F238E27FC236}">
                <a16:creationId xmlns:a16="http://schemas.microsoft.com/office/drawing/2014/main" id="{31CEABAF-2C76-48F8-821D-1C20058A21FF}"/>
              </a:ext>
            </a:extLst>
          </p:cNvPr>
          <p:cNvPicPr>
            <a:picLocks noChangeAspect="1"/>
          </p:cNvPicPr>
          <p:nvPr/>
        </p:nvPicPr>
        <p:blipFill>
          <a:blip r:embed="rId2"/>
          <a:stretch>
            <a:fillRect/>
          </a:stretch>
        </p:blipFill>
        <p:spPr>
          <a:xfrm>
            <a:off x="6240522" y="1030758"/>
            <a:ext cx="1300336" cy="1200126"/>
          </a:xfrm>
          <a:prstGeom prst="rect">
            <a:avLst/>
          </a:prstGeom>
        </p:spPr>
      </p:pic>
      <p:pic>
        <p:nvPicPr>
          <p:cNvPr id="60" name="Picture 59">
            <a:extLst>
              <a:ext uri="{FF2B5EF4-FFF2-40B4-BE49-F238E27FC236}">
                <a16:creationId xmlns:a16="http://schemas.microsoft.com/office/drawing/2014/main" id="{0FBD2F98-15AD-4BDD-A1A0-F5CB288ECC39}"/>
              </a:ext>
            </a:extLst>
          </p:cNvPr>
          <p:cNvPicPr>
            <a:picLocks noChangeAspect="1"/>
          </p:cNvPicPr>
          <p:nvPr/>
        </p:nvPicPr>
        <p:blipFill>
          <a:blip r:embed="rId2"/>
          <a:stretch>
            <a:fillRect/>
          </a:stretch>
        </p:blipFill>
        <p:spPr>
          <a:xfrm>
            <a:off x="6240522" y="3576677"/>
            <a:ext cx="1300336" cy="1200126"/>
          </a:xfrm>
          <a:prstGeom prst="rect">
            <a:avLst/>
          </a:prstGeom>
        </p:spPr>
      </p:pic>
      <p:sp>
        <p:nvSpPr>
          <p:cNvPr id="25" name="Right Triangle 24">
            <a:extLst>
              <a:ext uri="{FF2B5EF4-FFF2-40B4-BE49-F238E27FC236}">
                <a16:creationId xmlns:a16="http://schemas.microsoft.com/office/drawing/2014/main" id="{0CDB8D0C-2376-41FA-B5A4-F513F21950B3}"/>
              </a:ext>
            </a:extLst>
          </p:cNvPr>
          <p:cNvSpPr/>
          <p:nvPr/>
        </p:nvSpPr>
        <p:spPr>
          <a:xfrm rot="13500000">
            <a:off x="3885752" y="2116315"/>
            <a:ext cx="1476603" cy="1476603"/>
          </a:xfrm>
          <a:prstGeom prst="r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1" name="TextBox 30">
            <a:extLst>
              <a:ext uri="{FF2B5EF4-FFF2-40B4-BE49-F238E27FC236}">
                <a16:creationId xmlns:a16="http://schemas.microsoft.com/office/drawing/2014/main" id="{74CE9129-9E4E-4D33-AC4A-C496CFA948BC}"/>
              </a:ext>
            </a:extLst>
          </p:cNvPr>
          <p:cNvSpPr txBox="1"/>
          <p:nvPr/>
        </p:nvSpPr>
        <p:spPr>
          <a:xfrm rot="16200000">
            <a:off x="4408145" y="2600854"/>
            <a:ext cx="1244649" cy="523220"/>
          </a:xfrm>
          <a:prstGeom prst="rect">
            <a:avLst/>
          </a:prstGeom>
          <a:noFill/>
        </p:spPr>
        <p:txBody>
          <a:bodyPr wrap="square" rtlCol="0">
            <a:spAutoFit/>
          </a:bodyPr>
          <a:lstStyle/>
          <a:p>
            <a:pPr algn="ctr"/>
            <a:r>
              <a:rPr lang="en-US" altLang="ko-KR" sz="1400" b="1" dirty="0">
                <a:solidFill>
                  <a:srgbClr val="002060"/>
                </a:solidFill>
                <a:cs typeface="Arial" pitchFamily="34" charset="0"/>
              </a:rPr>
              <a:t>CONTAINER</a:t>
            </a:r>
          </a:p>
          <a:p>
            <a:pPr algn="ctr"/>
            <a:r>
              <a:rPr lang="en-US" altLang="ko-KR" sz="1400" b="1" dirty="0">
                <a:solidFill>
                  <a:srgbClr val="002060"/>
                </a:solidFill>
                <a:cs typeface="Arial" pitchFamily="34" charset="0"/>
              </a:rPr>
              <a:t>DI</a:t>
            </a:r>
            <a:endParaRPr lang="ko-KR" altLang="en-US" sz="1400" b="1" dirty="0">
              <a:solidFill>
                <a:srgbClr val="002060"/>
              </a:solidFill>
              <a:cs typeface="Arial" pitchFamily="34" charset="0"/>
            </a:endParaRPr>
          </a:p>
        </p:txBody>
      </p:sp>
      <p:cxnSp>
        <p:nvCxnSpPr>
          <p:cNvPr id="24" name="Connector: Elbow 23">
            <a:extLst>
              <a:ext uri="{FF2B5EF4-FFF2-40B4-BE49-F238E27FC236}">
                <a16:creationId xmlns:a16="http://schemas.microsoft.com/office/drawing/2014/main" id="{A970FD67-655F-4864-B43F-D7ED61B26E33}"/>
              </a:ext>
            </a:extLst>
          </p:cNvPr>
          <p:cNvCxnSpPr>
            <a:stCxn id="25" idx="2"/>
            <a:endCxn id="59" idx="1"/>
          </p:cNvCxnSpPr>
          <p:nvPr/>
        </p:nvCxnSpPr>
        <p:spPr>
          <a:xfrm flipV="1">
            <a:off x="5668169" y="1630821"/>
            <a:ext cx="572353" cy="1223796"/>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41E5FC60-52EF-40C8-819E-37A4A3343940}"/>
              </a:ext>
            </a:extLst>
          </p:cNvPr>
          <p:cNvCxnSpPr>
            <a:stCxn id="25" idx="2"/>
            <a:endCxn id="60" idx="1"/>
          </p:cNvCxnSpPr>
          <p:nvPr/>
        </p:nvCxnSpPr>
        <p:spPr>
          <a:xfrm>
            <a:off x="5668169" y="2854617"/>
            <a:ext cx="572353" cy="1322123"/>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96F05D7A-9465-4D6D-BB40-5E1CE20C911C}"/>
              </a:ext>
            </a:extLst>
          </p:cNvPr>
          <p:cNvCxnSpPr>
            <a:stCxn id="25" idx="2"/>
            <a:endCxn id="9" idx="1"/>
          </p:cNvCxnSpPr>
          <p:nvPr/>
        </p:nvCxnSpPr>
        <p:spPr>
          <a:xfrm>
            <a:off x="5668169" y="2854617"/>
            <a:ext cx="1942690" cy="2683"/>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9" name="Text Placeholder 1">
            <a:extLst>
              <a:ext uri="{FF2B5EF4-FFF2-40B4-BE49-F238E27FC236}">
                <a16:creationId xmlns:a16="http://schemas.microsoft.com/office/drawing/2014/main" id="{BD3A40E7-AA4B-412F-AE71-FA08A87AABA8}"/>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With Dependency Injection</a:t>
            </a:r>
          </a:p>
        </p:txBody>
      </p:sp>
    </p:spTree>
    <p:extLst>
      <p:ext uri="{BB962C8B-B14F-4D97-AF65-F5344CB8AC3E}">
        <p14:creationId xmlns:p14="http://schemas.microsoft.com/office/powerpoint/2010/main" val="256664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10"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fade">
                                      <p:cBhvr>
                                        <p:cTn id="21" dur="500"/>
                                        <p:tgtEl>
                                          <p:spTgt spid="5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500"/>
                                        <p:tgtEl>
                                          <p:spTgt spid="5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fade">
                                      <p:cBhvr>
                                        <p:cTn id="36" dur="500"/>
                                        <p:tgtEl>
                                          <p:spTgt spid="4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500"/>
                                        <p:tgtEl>
                                          <p:spTgt spid="4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cTn>
                              </p:par>
                              <p:par>
                                <p:cTn id="56" presetID="10" presetClass="entr" presetSubtype="0" fill="hold" nodeType="withEffect">
                                  <p:stCondLst>
                                    <p:cond delay="0"/>
                                  </p:stCondLst>
                                  <p:childTnLst>
                                    <p:set>
                                      <p:cBhvr>
                                        <p:cTn id="57" dur="1" fill="hold">
                                          <p:stCondLst>
                                            <p:cond delay="0"/>
                                          </p:stCondLst>
                                        </p:cTn>
                                        <p:tgtEl>
                                          <p:spTgt spid="94"/>
                                        </p:tgtEl>
                                        <p:attrNameLst>
                                          <p:attrName>style.visibility</p:attrName>
                                        </p:attrNameLst>
                                      </p:cBhvr>
                                      <p:to>
                                        <p:strVal val="visible"/>
                                      </p:to>
                                    </p:set>
                                    <p:animEffect transition="in" filter="fade">
                                      <p:cBhvr>
                                        <p:cTn id="58" dur="500"/>
                                        <p:tgtEl>
                                          <p:spTgt spid="94"/>
                                        </p:tgtEl>
                                      </p:cBhvr>
                                    </p:animEffect>
                                  </p:childTnLst>
                                </p:cTn>
                              </p:par>
                              <p:par>
                                <p:cTn id="59" presetID="10" presetClass="entr" presetSubtype="0" fill="hold"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fade">
                                      <p:cBhvr>
                                        <p:cTn id="61" dur="500"/>
                                        <p:tgtEl>
                                          <p:spTgt spid="4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par>
                                <p:cTn id="67" presetID="10" presetClass="entr" presetSubtype="0"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animEffect transition="in" filter="fade">
                                      <p:cBhvr>
                                        <p:cTn id="69" dur="500"/>
                                        <p:tgtEl>
                                          <p:spTgt spid="40"/>
                                        </p:tgtEl>
                                      </p:cBhvr>
                                    </p:animEffect>
                                  </p:childTnLst>
                                </p:cTn>
                              </p:par>
                              <p:par>
                                <p:cTn id="70" presetID="10" presetClass="entr" presetSubtype="0" fill="hold" nodeType="with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fade">
                                      <p:cBhvr>
                                        <p:cTn id="7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52" grpId="0" animBg="1"/>
      <p:bldP spid="50" grpId="0" animBg="1"/>
      <p:bldP spid="49" grpId="0" animBg="1"/>
      <p:bldP spid="34" grpId="0" animBg="1"/>
      <p:bldP spid="36" grpId="0" animBg="1"/>
      <p:bldP spid="44" grpId="0" animBg="1"/>
      <p:bldP spid="45" grpId="0" animBg="1"/>
      <p:bldP spid="47" grpId="0" animBg="1"/>
      <p:bldP spid="25" grpId="0" animBg="1"/>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131590"/>
            <a:ext cx="7290810"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Tag Helpers are introduced with ASP.NET Core.</a:t>
            </a:r>
          </a:p>
          <a:p>
            <a:pPr marL="342900" indent="-34290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Tag Helpers enable server-side code to participate in    creating and rendering HTML elements in Razor files.</a:t>
            </a:r>
          </a:p>
          <a:p>
            <a:pPr marL="342900" indent="-34290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Tag Helpers are very focused around the html elements and much more natural to use.</a:t>
            </a:r>
          </a:p>
        </p:txBody>
      </p:sp>
      <p:sp>
        <p:nvSpPr>
          <p:cNvPr id="6" name="Text Placeholder 1">
            <a:extLst>
              <a:ext uri="{FF2B5EF4-FFF2-40B4-BE49-F238E27FC236}">
                <a16:creationId xmlns:a16="http://schemas.microsoft.com/office/drawing/2014/main" id="{A184D0FA-7455-4E6B-9013-A619A72BAF90}"/>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Tag Helpers</a:t>
            </a:r>
          </a:p>
        </p:txBody>
      </p:sp>
    </p:spTree>
    <p:extLst>
      <p:ext uri="{BB962C8B-B14F-4D97-AF65-F5344CB8AC3E}">
        <p14:creationId xmlns:p14="http://schemas.microsoft.com/office/powerpoint/2010/main" val="315895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xEl>
                                              <p:pRg st="1" end="1"/>
                                            </p:txEl>
                                          </p:spTgt>
                                        </p:tgtEl>
                                        <p:attrNameLst>
                                          <p:attrName>style.visibility</p:attrName>
                                        </p:attrNameLst>
                                      </p:cBhvr>
                                      <p:to>
                                        <p:strVal val="visible"/>
                                      </p:to>
                                    </p:set>
                                    <p:animEffect transition="in" filter="fade">
                                      <p:cBhvr>
                                        <p:cTn id="12" dur="500"/>
                                        <p:tgtEl>
                                          <p:spTgt spid="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
                                            <p:txEl>
                                              <p:pRg st="2" end="2"/>
                                            </p:txEl>
                                          </p:spTgt>
                                        </p:tgtEl>
                                        <p:attrNameLst>
                                          <p:attrName>style.visibility</p:attrName>
                                        </p:attrNameLst>
                                      </p:cBhvr>
                                      <p:to>
                                        <p:strVal val="visible"/>
                                      </p:to>
                                    </p:set>
                                    <p:animEffect transition="in" filter="fade">
                                      <p:cBhvr>
                                        <p:cTn id="17" dur="500"/>
                                        <p:tgtEl>
                                          <p:spTgt spid="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EB2DE1-E4CA-4E5F-A21C-C1A9B6A083FA}"/>
              </a:ext>
            </a:extLst>
          </p:cNvPr>
          <p:cNvPicPr>
            <a:picLocks noChangeAspect="1"/>
          </p:cNvPicPr>
          <p:nvPr/>
        </p:nvPicPr>
        <p:blipFill>
          <a:blip r:embed="rId2"/>
          <a:stretch>
            <a:fillRect/>
          </a:stretch>
        </p:blipFill>
        <p:spPr>
          <a:xfrm>
            <a:off x="623805" y="1275072"/>
            <a:ext cx="4596267" cy="828364"/>
          </a:xfrm>
          <a:prstGeom prst="rect">
            <a:avLst/>
          </a:prstGeom>
        </p:spPr>
      </p:pic>
      <p:pic>
        <p:nvPicPr>
          <p:cNvPr id="5" name="Picture 4">
            <a:extLst>
              <a:ext uri="{FF2B5EF4-FFF2-40B4-BE49-F238E27FC236}">
                <a16:creationId xmlns:a16="http://schemas.microsoft.com/office/drawing/2014/main" id="{AF6ECCD0-29B8-4DB6-A037-4062E97CE6EB}"/>
              </a:ext>
            </a:extLst>
          </p:cNvPr>
          <p:cNvPicPr>
            <a:picLocks noChangeAspect="1"/>
          </p:cNvPicPr>
          <p:nvPr/>
        </p:nvPicPr>
        <p:blipFill>
          <a:blip r:embed="rId3"/>
          <a:stretch>
            <a:fillRect/>
          </a:stretch>
        </p:blipFill>
        <p:spPr>
          <a:xfrm>
            <a:off x="600495" y="2373266"/>
            <a:ext cx="4536504" cy="793014"/>
          </a:xfrm>
          <a:prstGeom prst="rect">
            <a:avLst/>
          </a:prstGeom>
        </p:spPr>
      </p:pic>
      <p:pic>
        <p:nvPicPr>
          <p:cNvPr id="6" name="Picture 5">
            <a:extLst>
              <a:ext uri="{FF2B5EF4-FFF2-40B4-BE49-F238E27FC236}">
                <a16:creationId xmlns:a16="http://schemas.microsoft.com/office/drawing/2014/main" id="{6C61DEA1-56E3-4E04-9A0A-1ACB377129A9}"/>
              </a:ext>
            </a:extLst>
          </p:cNvPr>
          <p:cNvPicPr>
            <a:picLocks noChangeAspect="1"/>
          </p:cNvPicPr>
          <p:nvPr/>
        </p:nvPicPr>
        <p:blipFill>
          <a:blip r:embed="rId4"/>
          <a:stretch>
            <a:fillRect/>
          </a:stretch>
        </p:blipFill>
        <p:spPr>
          <a:xfrm>
            <a:off x="578950" y="3397973"/>
            <a:ext cx="7139857" cy="1137631"/>
          </a:xfrm>
          <a:prstGeom prst="rect">
            <a:avLst/>
          </a:prstGeom>
        </p:spPr>
      </p:pic>
      <p:sp>
        <p:nvSpPr>
          <p:cNvPr id="8" name="Text Placeholder 1">
            <a:extLst>
              <a:ext uri="{FF2B5EF4-FFF2-40B4-BE49-F238E27FC236}">
                <a16:creationId xmlns:a16="http://schemas.microsoft.com/office/drawing/2014/main" id="{3E0D0C22-4581-4FAC-9B1D-2B0D7C2DF288}"/>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Tag Helpers Example</a:t>
            </a:r>
          </a:p>
        </p:txBody>
      </p:sp>
    </p:spTree>
    <p:extLst>
      <p:ext uri="{BB962C8B-B14F-4D97-AF65-F5344CB8AC3E}">
        <p14:creationId xmlns:p14="http://schemas.microsoft.com/office/powerpoint/2010/main" val="2261481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131590"/>
            <a:ext cx="7290810"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Introduced in asp.net core 2.0</a:t>
            </a:r>
          </a:p>
          <a:p>
            <a:pPr marL="342900" indent="-3429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Razor Pages is a new feature of ASP.NET Core MVC that makes coding page-focused scenarios easier and more productive</a:t>
            </a:r>
          </a:p>
          <a:p>
            <a:pPr marL="342900" indent="-3429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Razor pages is not just for simple scenarios, everything that you can do with MVC you can do by using Razor pages like Routing, Models, ActionResult, Tag Helpers and so on.</a:t>
            </a:r>
          </a:p>
          <a:p>
            <a:pPr marL="342900" indent="-342900">
              <a:buFont typeface="Arial" panose="020B0604020202020204" pitchFamily="34" charset="0"/>
              <a:buChar char="•"/>
            </a:pPr>
            <a:endParaRPr lang="en-US" sz="2400" dirty="0">
              <a:solidFill>
                <a:schemeClr val="accent5">
                  <a:lumMod val="75000"/>
                </a:schemeClr>
              </a:solidFill>
            </a:endParaRPr>
          </a:p>
        </p:txBody>
      </p:sp>
      <p:sp>
        <p:nvSpPr>
          <p:cNvPr id="6" name="Text Placeholder 1">
            <a:extLst>
              <a:ext uri="{FF2B5EF4-FFF2-40B4-BE49-F238E27FC236}">
                <a16:creationId xmlns:a16="http://schemas.microsoft.com/office/drawing/2014/main" id="{F7C08054-647B-424E-9E1E-457EE7B8ADC1}"/>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Razor Pages</a:t>
            </a:r>
          </a:p>
        </p:txBody>
      </p:sp>
    </p:spTree>
    <p:extLst>
      <p:ext uri="{BB962C8B-B14F-4D97-AF65-F5344CB8AC3E}">
        <p14:creationId xmlns:p14="http://schemas.microsoft.com/office/powerpoint/2010/main" val="1385462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148408"/>
            <a:ext cx="7290810"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Routing in Asp.net Razor pages maps URL’s to Physical  file on disk.</a:t>
            </a:r>
          </a:p>
          <a:p>
            <a:pPr marL="342900" indent="-3429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Razor pages needs a root folder.</a:t>
            </a:r>
          </a:p>
          <a:p>
            <a:pPr marL="342900" indent="-342900">
              <a:buFont typeface="Arial" panose="020B0604020202020204" pitchFamily="34" charset="0"/>
              <a:buChar char="•"/>
            </a:pPr>
            <a:r>
              <a:rPr lang="en-US" sz="2400" dirty="0" err="1">
                <a:solidFill>
                  <a:schemeClr val="accent5">
                    <a:lumMod val="75000"/>
                  </a:schemeClr>
                </a:solidFill>
                <a:latin typeface="Calibri Light" panose="020F0302020204030204" pitchFamily="34" charset="0"/>
                <a:cs typeface="Calibri Light" panose="020F0302020204030204" pitchFamily="34" charset="0"/>
              </a:rPr>
              <a:t>Index.cshtml</a:t>
            </a:r>
            <a:r>
              <a:rPr lang="en-US" sz="2400" dirty="0">
                <a:solidFill>
                  <a:schemeClr val="accent5">
                    <a:lumMod val="75000"/>
                  </a:schemeClr>
                </a:solidFill>
                <a:latin typeface="Calibri Light" panose="020F0302020204030204" pitchFamily="34" charset="0"/>
                <a:cs typeface="Calibri Light" panose="020F0302020204030204" pitchFamily="34" charset="0"/>
              </a:rPr>
              <a:t> is a default document</a:t>
            </a:r>
          </a:p>
        </p:txBody>
      </p:sp>
      <p:graphicFrame>
        <p:nvGraphicFramePr>
          <p:cNvPr id="3" name="Table 2">
            <a:extLst>
              <a:ext uri="{FF2B5EF4-FFF2-40B4-BE49-F238E27FC236}">
                <a16:creationId xmlns:a16="http://schemas.microsoft.com/office/drawing/2014/main" id="{185F78FB-C141-41DC-9A81-CA8196BBEB80}"/>
              </a:ext>
            </a:extLst>
          </p:cNvPr>
          <p:cNvGraphicFramePr>
            <a:graphicFrameLocks noGrp="1"/>
          </p:cNvGraphicFramePr>
          <p:nvPr>
            <p:extLst>
              <p:ext uri="{D42A27DB-BD31-4B8C-83A1-F6EECF244321}">
                <p14:modId xmlns:p14="http://schemas.microsoft.com/office/powerpoint/2010/main" val="1349950745"/>
              </p:ext>
            </p:extLst>
          </p:nvPr>
        </p:nvGraphicFramePr>
        <p:xfrm>
          <a:off x="926595" y="2931790"/>
          <a:ext cx="7290810" cy="1828800"/>
        </p:xfrm>
        <a:graphic>
          <a:graphicData uri="http://schemas.openxmlformats.org/drawingml/2006/table">
            <a:tbl>
              <a:tblPr firstRow="1" bandRow="1">
                <a:tableStyleId>{5FD0F851-EC5A-4D38-B0AD-8093EC10F338}</a:tableStyleId>
              </a:tblPr>
              <a:tblGrid>
                <a:gridCol w="3645405">
                  <a:extLst>
                    <a:ext uri="{9D8B030D-6E8A-4147-A177-3AD203B41FA5}">
                      <a16:colId xmlns:a16="http://schemas.microsoft.com/office/drawing/2014/main" val="4002940344"/>
                    </a:ext>
                  </a:extLst>
                </a:gridCol>
                <a:gridCol w="3645405">
                  <a:extLst>
                    <a:ext uri="{9D8B030D-6E8A-4147-A177-3AD203B41FA5}">
                      <a16:colId xmlns:a16="http://schemas.microsoft.com/office/drawing/2014/main" val="1849134324"/>
                    </a:ext>
                  </a:extLst>
                </a:gridCol>
              </a:tblGrid>
              <a:tr h="370840">
                <a:tc>
                  <a:txBody>
                    <a:bodyPr/>
                    <a:lstStyle/>
                    <a:p>
                      <a:pPr algn="l" fontAlgn="t"/>
                      <a:r>
                        <a:rPr lang="en-US" sz="1600" kern="1200" dirty="0">
                          <a:solidFill>
                            <a:srgbClr val="002060"/>
                          </a:solidFill>
                        </a:rPr>
                        <a:t>URL</a:t>
                      </a:r>
                      <a:endParaRPr lang="en-US" sz="1600" kern="1200" dirty="0">
                        <a:solidFill>
                          <a:srgbClr val="002060"/>
                        </a:solidFill>
                        <a:latin typeface="+mn-lt"/>
                        <a:ea typeface="+mn-ea"/>
                        <a:cs typeface="+mn-cs"/>
                      </a:endParaRPr>
                    </a:p>
                  </a:txBody>
                  <a:tcPr marL="76200" marR="76200" marT="76200" marB="76200"/>
                </a:tc>
                <a:tc>
                  <a:txBody>
                    <a:bodyPr/>
                    <a:lstStyle/>
                    <a:p>
                      <a:pPr algn="l" fontAlgn="t"/>
                      <a:r>
                        <a:rPr lang="en-US" sz="1600" kern="1200" dirty="0">
                          <a:solidFill>
                            <a:srgbClr val="002060"/>
                          </a:solidFill>
                        </a:rPr>
                        <a:t>Maps To</a:t>
                      </a:r>
                      <a:endParaRPr lang="en-US" sz="1600" kern="1200" dirty="0">
                        <a:solidFill>
                          <a:srgbClr val="002060"/>
                        </a:solidFill>
                        <a:latin typeface="+mn-lt"/>
                        <a:ea typeface="+mn-ea"/>
                        <a:cs typeface="+mn-cs"/>
                      </a:endParaRPr>
                    </a:p>
                  </a:txBody>
                  <a:tcPr marL="76200" marR="76200" marT="76200" marB="76200"/>
                </a:tc>
                <a:extLst>
                  <a:ext uri="{0D108BD9-81ED-4DB2-BD59-A6C34878D82A}">
                    <a16:rowId xmlns:a16="http://schemas.microsoft.com/office/drawing/2014/main" val="742214562"/>
                  </a:ext>
                </a:extLst>
              </a:tr>
              <a:tr h="370840">
                <a:tc>
                  <a:txBody>
                    <a:bodyPr/>
                    <a:lstStyle/>
                    <a:p>
                      <a:pPr fontAlgn="t"/>
                      <a:r>
                        <a:rPr lang="en-US" sz="1600" kern="1200" dirty="0"/>
                        <a:t>www.domain.com </a:t>
                      </a:r>
                      <a:endParaRPr lang="en-US" sz="1600" kern="1200" dirty="0">
                        <a:solidFill>
                          <a:schemeClr val="accent5">
                            <a:lumMod val="75000"/>
                          </a:schemeClr>
                        </a:solidFill>
                        <a:latin typeface="+mn-lt"/>
                        <a:ea typeface="+mn-ea"/>
                        <a:cs typeface="+mn-cs"/>
                      </a:endParaRPr>
                    </a:p>
                  </a:txBody>
                  <a:tcPr marL="76200" marR="76200" marT="76200" marB="76200"/>
                </a:tc>
                <a:tc>
                  <a:txBody>
                    <a:bodyPr/>
                    <a:lstStyle/>
                    <a:p>
                      <a:pPr fontAlgn="t"/>
                      <a:r>
                        <a:rPr lang="en-US" sz="1600" kern="1200" dirty="0"/>
                        <a:t>/Pages/</a:t>
                      </a:r>
                      <a:r>
                        <a:rPr lang="en-US" sz="1600" kern="1200" dirty="0" err="1"/>
                        <a:t>Index.cshtml</a:t>
                      </a:r>
                      <a:endParaRPr lang="en-US" sz="1600" kern="1200" dirty="0">
                        <a:solidFill>
                          <a:schemeClr val="accent5">
                            <a:lumMod val="75000"/>
                          </a:schemeClr>
                        </a:solidFill>
                        <a:latin typeface="+mn-lt"/>
                        <a:ea typeface="+mn-ea"/>
                        <a:cs typeface="+mn-cs"/>
                      </a:endParaRPr>
                    </a:p>
                  </a:txBody>
                  <a:tcPr marL="76200" marR="76200" marT="76200" marB="76200"/>
                </a:tc>
                <a:extLst>
                  <a:ext uri="{0D108BD9-81ED-4DB2-BD59-A6C34878D82A}">
                    <a16:rowId xmlns:a16="http://schemas.microsoft.com/office/drawing/2014/main" val="3781350756"/>
                  </a:ext>
                </a:extLst>
              </a:tr>
              <a:tr h="370840">
                <a:tc>
                  <a:txBody>
                    <a:bodyPr/>
                    <a:lstStyle/>
                    <a:p>
                      <a:pPr fontAlgn="t"/>
                      <a:r>
                        <a:rPr lang="en-US" sz="1600" kern="1200"/>
                        <a:t>www.domain.com/index</a:t>
                      </a:r>
                      <a:endParaRPr lang="en-US" sz="1600" kern="1200">
                        <a:solidFill>
                          <a:schemeClr val="accent5">
                            <a:lumMod val="75000"/>
                          </a:schemeClr>
                        </a:solidFill>
                        <a:latin typeface="+mn-lt"/>
                        <a:ea typeface="+mn-ea"/>
                        <a:cs typeface="+mn-cs"/>
                      </a:endParaRPr>
                    </a:p>
                  </a:txBody>
                  <a:tcPr marL="76200" marR="76200" marT="76200" marB="76200"/>
                </a:tc>
                <a:tc>
                  <a:txBody>
                    <a:bodyPr/>
                    <a:lstStyle/>
                    <a:p>
                      <a:pPr fontAlgn="t"/>
                      <a:r>
                        <a:rPr lang="en-US" sz="1600" kern="1200"/>
                        <a:t>/Pages/Index.cshtml</a:t>
                      </a:r>
                      <a:endParaRPr lang="en-US" sz="1600" kern="1200">
                        <a:solidFill>
                          <a:schemeClr val="accent5">
                            <a:lumMod val="75000"/>
                          </a:schemeClr>
                        </a:solidFill>
                        <a:latin typeface="+mn-lt"/>
                        <a:ea typeface="+mn-ea"/>
                        <a:cs typeface="+mn-cs"/>
                      </a:endParaRPr>
                    </a:p>
                  </a:txBody>
                  <a:tcPr marL="76200" marR="76200" marT="76200" marB="76200"/>
                </a:tc>
                <a:extLst>
                  <a:ext uri="{0D108BD9-81ED-4DB2-BD59-A6C34878D82A}">
                    <a16:rowId xmlns:a16="http://schemas.microsoft.com/office/drawing/2014/main" val="2404526777"/>
                  </a:ext>
                </a:extLst>
              </a:tr>
              <a:tr h="370840">
                <a:tc>
                  <a:txBody>
                    <a:bodyPr/>
                    <a:lstStyle/>
                    <a:p>
                      <a:pPr fontAlgn="t"/>
                      <a:r>
                        <a:rPr lang="en-US" sz="1600" kern="1200"/>
                        <a:t>www.domain.com/account</a:t>
                      </a:r>
                      <a:endParaRPr lang="en-US" sz="1600" kern="1200">
                        <a:solidFill>
                          <a:schemeClr val="accent5">
                            <a:lumMod val="75000"/>
                          </a:schemeClr>
                        </a:solidFill>
                        <a:latin typeface="+mn-lt"/>
                        <a:ea typeface="+mn-ea"/>
                        <a:cs typeface="+mn-cs"/>
                      </a:endParaRPr>
                    </a:p>
                  </a:txBody>
                  <a:tcPr marL="76200" marR="76200" marT="76200" marB="76200"/>
                </a:tc>
                <a:tc>
                  <a:txBody>
                    <a:bodyPr/>
                    <a:lstStyle/>
                    <a:p>
                      <a:pPr fontAlgn="t"/>
                      <a:r>
                        <a:rPr lang="en-US" sz="1600" kern="1200" dirty="0"/>
                        <a:t>/Pages/</a:t>
                      </a:r>
                      <a:r>
                        <a:rPr lang="en-US" sz="1600" kern="1200" dirty="0" err="1"/>
                        <a:t>account.cshtml</a:t>
                      </a:r>
                      <a:br>
                        <a:rPr lang="en-US" sz="1600" kern="1200" dirty="0"/>
                      </a:br>
                      <a:r>
                        <a:rPr lang="en-US" sz="1600" kern="1200" dirty="0"/>
                        <a:t>/Pages/account/</a:t>
                      </a:r>
                      <a:r>
                        <a:rPr lang="en-US" sz="1600" kern="1200" dirty="0" err="1"/>
                        <a:t>index.cshtml</a:t>
                      </a:r>
                      <a:endParaRPr lang="en-US" sz="1600" kern="1200" dirty="0">
                        <a:solidFill>
                          <a:schemeClr val="accent5">
                            <a:lumMod val="75000"/>
                          </a:schemeClr>
                        </a:solidFill>
                        <a:latin typeface="+mn-lt"/>
                        <a:ea typeface="+mn-ea"/>
                        <a:cs typeface="+mn-cs"/>
                      </a:endParaRPr>
                    </a:p>
                  </a:txBody>
                  <a:tcPr marL="76200" marR="76200" marT="76200" marB="76200"/>
                </a:tc>
                <a:extLst>
                  <a:ext uri="{0D108BD9-81ED-4DB2-BD59-A6C34878D82A}">
                    <a16:rowId xmlns:a16="http://schemas.microsoft.com/office/drawing/2014/main" val="3963275658"/>
                  </a:ext>
                </a:extLst>
              </a:tr>
            </a:tbl>
          </a:graphicData>
        </a:graphic>
      </p:graphicFrame>
      <p:pic>
        <p:nvPicPr>
          <p:cNvPr id="5" name="Picture 2" descr="Map, map pin, navigation, pin, route, routing icon | Icon search ">
            <a:extLst>
              <a:ext uri="{FF2B5EF4-FFF2-40B4-BE49-F238E27FC236}">
                <a16:creationId xmlns:a16="http://schemas.microsoft.com/office/drawing/2014/main" id="{3A67484B-1ABD-4426-8B3C-D8939B69CB7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40894" y="1494475"/>
            <a:ext cx="1553022" cy="1223593"/>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1">
            <a:extLst>
              <a:ext uri="{FF2B5EF4-FFF2-40B4-BE49-F238E27FC236}">
                <a16:creationId xmlns:a16="http://schemas.microsoft.com/office/drawing/2014/main" id="{D97D7FF8-C2F8-4F69-BCFF-81904D6BC1C2}"/>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Routing in Razor Pages</a:t>
            </a:r>
          </a:p>
        </p:txBody>
      </p:sp>
    </p:spTree>
    <p:extLst>
      <p:ext uri="{BB962C8B-B14F-4D97-AF65-F5344CB8AC3E}">
        <p14:creationId xmlns:p14="http://schemas.microsoft.com/office/powerpoint/2010/main" val="1482011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6AA3FFD0-FAD2-4E55-A9C2-554A3467628C}"/>
              </a:ext>
            </a:extLst>
          </p:cNvPr>
          <p:cNvSpPr/>
          <p:nvPr/>
        </p:nvSpPr>
        <p:spPr>
          <a:xfrm>
            <a:off x="3618840" y="1342279"/>
            <a:ext cx="1283512" cy="495672"/>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bg1"/>
                </a:solidFill>
              </a:rPr>
              <a:t>URL </a:t>
            </a:r>
          </a:p>
          <a:p>
            <a:pPr algn="ctr"/>
            <a:r>
              <a:rPr lang="en-US" sz="1200" dirty="0">
                <a:solidFill>
                  <a:schemeClr val="bg1"/>
                </a:solidFill>
              </a:rPr>
              <a:t>Request</a:t>
            </a:r>
          </a:p>
        </p:txBody>
      </p:sp>
      <p:sp>
        <p:nvSpPr>
          <p:cNvPr id="7" name="Oval 6">
            <a:extLst>
              <a:ext uri="{FF2B5EF4-FFF2-40B4-BE49-F238E27FC236}">
                <a16:creationId xmlns:a16="http://schemas.microsoft.com/office/drawing/2014/main" id="{9478F209-AE02-464F-947B-7C168F17BDDE}"/>
              </a:ext>
            </a:extLst>
          </p:cNvPr>
          <p:cNvSpPr/>
          <p:nvPr/>
        </p:nvSpPr>
        <p:spPr>
          <a:xfrm>
            <a:off x="1832452" y="1347614"/>
            <a:ext cx="1315263" cy="495672"/>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bg1"/>
                </a:solidFill>
              </a:rPr>
              <a:t>404 </a:t>
            </a:r>
          </a:p>
          <a:p>
            <a:pPr algn="ctr"/>
            <a:r>
              <a:rPr lang="en-US" sz="1200" dirty="0">
                <a:solidFill>
                  <a:schemeClr val="bg1"/>
                </a:solidFill>
              </a:rPr>
              <a:t>Error</a:t>
            </a:r>
          </a:p>
        </p:txBody>
      </p:sp>
      <p:sp>
        <p:nvSpPr>
          <p:cNvPr id="8" name="Oval 7">
            <a:extLst>
              <a:ext uri="{FF2B5EF4-FFF2-40B4-BE49-F238E27FC236}">
                <a16:creationId xmlns:a16="http://schemas.microsoft.com/office/drawing/2014/main" id="{D7A349DD-2BB0-4985-9F51-17DFA4C990F2}"/>
              </a:ext>
            </a:extLst>
          </p:cNvPr>
          <p:cNvSpPr/>
          <p:nvPr/>
        </p:nvSpPr>
        <p:spPr>
          <a:xfrm>
            <a:off x="187896" y="1347614"/>
            <a:ext cx="1287760" cy="495672"/>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bg1"/>
                </a:solidFill>
              </a:rPr>
              <a:t>Response</a:t>
            </a:r>
          </a:p>
        </p:txBody>
      </p:sp>
      <p:sp>
        <p:nvSpPr>
          <p:cNvPr id="6" name="Rectangle 5">
            <a:extLst>
              <a:ext uri="{FF2B5EF4-FFF2-40B4-BE49-F238E27FC236}">
                <a16:creationId xmlns:a16="http://schemas.microsoft.com/office/drawing/2014/main" id="{6E3DF237-D282-4AA3-B1C1-084ED4EA80AB}"/>
              </a:ext>
            </a:extLst>
          </p:cNvPr>
          <p:cNvSpPr/>
          <p:nvPr/>
        </p:nvSpPr>
        <p:spPr>
          <a:xfrm>
            <a:off x="3275856" y="2067694"/>
            <a:ext cx="4719213" cy="1872208"/>
          </a:xfrm>
          <a:prstGeom prst="rect">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8">
            <a:extLst>
              <a:ext uri="{FF2B5EF4-FFF2-40B4-BE49-F238E27FC236}">
                <a16:creationId xmlns:a16="http://schemas.microsoft.com/office/drawing/2014/main" id="{1CE9F998-3DA7-4914-B83F-BBFAADAE5EAD}"/>
              </a:ext>
            </a:extLst>
          </p:cNvPr>
          <p:cNvSpPr/>
          <p:nvPr/>
        </p:nvSpPr>
        <p:spPr>
          <a:xfrm>
            <a:off x="3504512" y="2814251"/>
            <a:ext cx="1512168" cy="792088"/>
          </a:xfrm>
          <a:prstGeom prst="round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URL matches </a:t>
            </a:r>
          </a:p>
          <a:p>
            <a:pPr algn="ctr"/>
            <a:r>
              <a:rPr lang="en-US" sz="1400" dirty="0">
                <a:solidFill>
                  <a:schemeClr val="bg1"/>
                </a:solidFill>
              </a:rPr>
              <a:t>with configured Routes?</a:t>
            </a:r>
          </a:p>
        </p:txBody>
      </p:sp>
      <p:graphicFrame>
        <p:nvGraphicFramePr>
          <p:cNvPr id="11" name="Table 10">
            <a:extLst>
              <a:ext uri="{FF2B5EF4-FFF2-40B4-BE49-F238E27FC236}">
                <a16:creationId xmlns:a16="http://schemas.microsoft.com/office/drawing/2014/main" id="{C1E2413D-48B6-4B0B-BDA5-83E70D9DDF05}"/>
              </a:ext>
            </a:extLst>
          </p:cNvPr>
          <p:cNvGraphicFramePr>
            <a:graphicFrameLocks noGrp="1"/>
          </p:cNvGraphicFramePr>
          <p:nvPr>
            <p:extLst>
              <p:ext uri="{D42A27DB-BD31-4B8C-83A1-F6EECF244321}">
                <p14:modId xmlns:p14="http://schemas.microsoft.com/office/powerpoint/2010/main" val="2743484379"/>
              </p:ext>
            </p:extLst>
          </p:nvPr>
        </p:nvGraphicFramePr>
        <p:xfrm>
          <a:off x="5305510" y="2871215"/>
          <a:ext cx="2460105" cy="736704"/>
        </p:xfrm>
        <a:graphic>
          <a:graphicData uri="http://schemas.openxmlformats.org/drawingml/2006/table">
            <a:tbl>
              <a:tblPr firstRow="1" bandRow="1">
                <a:tableStyleId>{2D5ABB26-0587-4C30-8999-92F81FD0307C}</a:tableStyleId>
              </a:tblPr>
              <a:tblGrid>
                <a:gridCol w="780630">
                  <a:extLst>
                    <a:ext uri="{9D8B030D-6E8A-4147-A177-3AD203B41FA5}">
                      <a16:colId xmlns:a16="http://schemas.microsoft.com/office/drawing/2014/main" val="3222530528"/>
                    </a:ext>
                  </a:extLst>
                </a:gridCol>
                <a:gridCol w="936104">
                  <a:extLst>
                    <a:ext uri="{9D8B030D-6E8A-4147-A177-3AD203B41FA5}">
                      <a16:colId xmlns:a16="http://schemas.microsoft.com/office/drawing/2014/main" val="3225556313"/>
                    </a:ext>
                  </a:extLst>
                </a:gridCol>
                <a:gridCol w="743371">
                  <a:extLst>
                    <a:ext uri="{9D8B030D-6E8A-4147-A177-3AD203B41FA5}">
                      <a16:colId xmlns:a16="http://schemas.microsoft.com/office/drawing/2014/main" val="3219118794"/>
                    </a:ext>
                  </a:extLst>
                </a:gridCol>
              </a:tblGrid>
              <a:tr h="245568">
                <a:tc>
                  <a:txBody>
                    <a:bodyPr/>
                    <a:lstStyle/>
                    <a:p>
                      <a:r>
                        <a:rPr lang="en-US" sz="1000" dirty="0">
                          <a:solidFill>
                            <a:schemeClr val="tx2">
                              <a:lumMod val="75000"/>
                            </a:schemeClr>
                          </a:solidFill>
                        </a:rPr>
                        <a:t>Route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solidFill>
                            <a:schemeClr val="tx2">
                              <a:lumMod val="75000"/>
                            </a:schemeClr>
                          </a:solidFill>
                        </a:rPr>
                        <a:t>URL Pattern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solidFill>
                            <a:schemeClr val="tx2">
                              <a:lumMod val="75000"/>
                            </a:schemeClr>
                          </a:solidFill>
                        </a:rPr>
                        <a:t>Handler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22791753"/>
                  </a:ext>
                </a:extLst>
              </a:tr>
              <a:tr h="245568">
                <a:tc>
                  <a:txBody>
                    <a:bodyPr/>
                    <a:lstStyle/>
                    <a:p>
                      <a:r>
                        <a:rPr lang="en-US" sz="1000" dirty="0">
                          <a:solidFill>
                            <a:schemeClr val="tx2">
                              <a:lumMod val="75000"/>
                            </a:schemeClr>
                          </a:solidFill>
                        </a:rPr>
                        <a:t>Route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solidFill>
                            <a:schemeClr val="tx2">
                              <a:lumMod val="75000"/>
                            </a:schemeClr>
                          </a:solidFill>
                        </a:rPr>
                        <a:t>URL Pattern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solidFill>
                            <a:schemeClr val="tx2">
                              <a:lumMod val="75000"/>
                            </a:schemeClr>
                          </a:solidFill>
                        </a:rPr>
                        <a:t>Handler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96362604"/>
                  </a:ext>
                </a:extLst>
              </a:tr>
              <a:tr h="245568">
                <a:tc>
                  <a:txBody>
                    <a:bodyPr/>
                    <a:lstStyle/>
                    <a:p>
                      <a:r>
                        <a:rPr lang="en-US" sz="1000" dirty="0">
                          <a:solidFill>
                            <a:schemeClr val="tx2">
                              <a:lumMod val="75000"/>
                            </a:schemeClr>
                          </a:solidFill>
                        </a:rPr>
                        <a:t>Route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solidFill>
                            <a:schemeClr val="tx2">
                              <a:lumMod val="75000"/>
                            </a:schemeClr>
                          </a:solidFill>
                        </a:rPr>
                        <a:t>URL Pattern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solidFill>
                            <a:schemeClr val="tx2">
                              <a:lumMod val="75000"/>
                            </a:schemeClr>
                          </a:solidFill>
                        </a:rPr>
                        <a:t>Handler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58546260"/>
                  </a:ext>
                </a:extLst>
              </a:tr>
            </a:tbl>
          </a:graphicData>
        </a:graphic>
      </p:graphicFrame>
      <p:sp>
        <p:nvSpPr>
          <p:cNvPr id="12" name="TextBox 11">
            <a:extLst>
              <a:ext uri="{FF2B5EF4-FFF2-40B4-BE49-F238E27FC236}">
                <a16:creationId xmlns:a16="http://schemas.microsoft.com/office/drawing/2014/main" id="{FD198F99-BDFB-4574-BD41-593A421DA3B2}"/>
              </a:ext>
            </a:extLst>
          </p:cNvPr>
          <p:cNvSpPr txBox="1"/>
          <p:nvPr/>
        </p:nvSpPr>
        <p:spPr>
          <a:xfrm>
            <a:off x="6757503" y="2594216"/>
            <a:ext cx="1237566" cy="276999"/>
          </a:xfrm>
          <a:prstGeom prst="rect">
            <a:avLst/>
          </a:prstGeom>
          <a:noFill/>
        </p:spPr>
        <p:txBody>
          <a:bodyPr wrap="square" rtlCol="0">
            <a:spAutoFit/>
          </a:bodyPr>
          <a:lstStyle/>
          <a:p>
            <a:r>
              <a:rPr lang="en-US" sz="1200" dirty="0">
                <a:solidFill>
                  <a:schemeClr val="tx2">
                    <a:lumMod val="75000"/>
                  </a:schemeClr>
                </a:solidFill>
              </a:rPr>
              <a:t>Route Table</a:t>
            </a:r>
          </a:p>
        </p:txBody>
      </p:sp>
      <p:sp>
        <p:nvSpPr>
          <p:cNvPr id="14" name="TextBox 13">
            <a:extLst>
              <a:ext uri="{FF2B5EF4-FFF2-40B4-BE49-F238E27FC236}">
                <a16:creationId xmlns:a16="http://schemas.microsoft.com/office/drawing/2014/main" id="{E6ABDD08-65EB-4BEC-B144-1EC3E82599DA}"/>
              </a:ext>
            </a:extLst>
          </p:cNvPr>
          <p:cNvSpPr txBox="1"/>
          <p:nvPr/>
        </p:nvSpPr>
        <p:spPr>
          <a:xfrm>
            <a:off x="4892284" y="2076541"/>
            <a:ext cx="1512168" cy="307777"/>
          </a:xfrm>
          <a:prstGeom prst="rect">
            <a:avLst/>
          </a:prstGeom>
          <a:noFill/>
        </p:spPr>
        <p:txBody>
          <a:bodyPr wrap="square" rtlCol="0">
            <a:spAutoFit/>
          </a:bodyPr>
          <a:lstStyle/>
          <a:p>
            <a:r>
              <a:rPr lang="en-US" sz="1400" dirty="0">
                <a:solidFill>
                  <a:schemeClr val="tx2">
                    <a:lumMod val="75000"/>
                  </a:schemeClr>
                </a:solidFill>
              </a:rPr>
              <a:t>Routing Engine</a:t>
            </a:r>
          </a:p>
        </p:txBody>
      </p:sp>
      <p:sp>
        <p:nvSpPr>
          <p:cNvPr id="15" name="Rectangle: Rounded Corners 14">
            <a:extLst>
              <a:ext uri="{FF2B5EF4-FFF2-40B4-BE49-F238E27FC236}">
                <a16:creationId xmlns:a16="http://schemas.microsoft.com/office/drawing/2014/main" id="{DA277949-DF8E-4E6F-B5F8-C3372FC71880}"/>
              </a:ext>
            </a:extLst>
          </p:cNvPr>
          <p:cNvSpPr/>
          <p:nvPr/>
        </p:nvSpPr>
        <p:spPr>
          <a:xfrm>
            <a:off x="3504639" y="4064863"/>
            <a:ext cx="1512168" cy="792088"/>
          </a:xfrm>
          <a:prstGeom prst="round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bg1"/>
                </a:solidFill>
              </a:rPr>
              <a:t>Execute </a:t>
            </a:r>
          </a:p>
          <a:p>
            <a:pPr algn="ctr"/>
            <a:r>
              <a:rPr lang="en-US" sz="1400" dirty="0">
                <a:solidFill>
                  <a:schemeClr val="bg1"/>
                </a:solidFill>
              </a:rPr>
              <a:t>Controller and Action method</a:t>
            </a:r>
          </a:p>
        </p:txBody>
      </p:sp>
      <p:cxnSp>
        <p:nvCxnSpPr>
          <p:cNvPr id="16" name="Straight Arrow Connector 15">
            <a:extLst>
              <a:ext uri="{FF2B5EF4-FFF2-40B4-BE49-F238E27FC236}">
                <a16:creationId xmlns:a16="http://schemas.microsoft.com/office/drawing/2014/main" id="{218B9678-8B6B-4F38-97E6-281BD3379115}"/>
              </a:ext>
            </a:extLst>
          </p:cNvPr>
          <p:cNvCxnSpPr>
            <a:stCxn id="4" idx="4"/>
            <a:endCxn id="9" idx="0"/>
          </p:cNvCxnSpPr>
          <p:nvPr/>
        </p:nvCxnSpPr>
        <p:spPr>
          <a:xfrm>
            <a:off x="4260596" y="1837951"/>
            <a:ext cx="0" cy="97630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2E8AA2A8-2237-492D-9D47-A386D0A66FB0}"/>
              </a:ext>
            </a:extLst>
          </p:cNvPr>
          <p:cNvCxnSpPr>
            <a:endCxn id="7" idx="4"/>
          </p:cNvCxnSpPr>
          <p:nvPr/>
        </p:nvCxnSpPr>
        <p:spPr>
          <a:xfrm rot="16200000" flipV="1">
            <a:off x="2313794" y="2019577"/>
            <a:ext cx="1367009" cy="1014428"/>
          </a:xfrm>
          <a:prstGeom prst="bentConnector3">
            <a:avLst>
              <a:gd name="adj1" fmla="val 16"/>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49E303E0-D312-4B25-BE87-6AD2D4326D75}"/>
              </a:ext>
            </a:extLst>
          </p:cNvPr>
          <p:cNvCxnSpPr>
            <a:stCxn id="15" idx="1"/>
            <a:endCxn id="8" idx="4"/>
          </p:cNvCxnSpPr>
          <p:nvPr/>
        </p:nvCxnSpPr>
        <p:spPr>
          <a:xfrm rot="10800000">
            <a:off x="831777" y="1843287"/>
            <a:ext cx="2672863" cy="2617621"/>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3373D38-4C7D-4EC8-86DD-2417E423BF64}"/>
              </a:ext>
            </a:extLst>
          </p:cNvPr>
          <p:cNvCxnSpPr>
            <a:stCxn id="9" idx="2"/>
            <a:endCxn id="15" idx="0"/>
          </p:cNvCxnSpPr>
          <p:nvPr/>
        </p:nvCxnSpPr>
        <p:spPr>
          <a:xfrm>
            <a:off x="4260596" y="3606339"/>
            <a:ext cx="127" cy="458524"/>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9D17E2E-645F-419D-B4CC-97E0778DA454}"/>
              </a:ext>
            </a:extLst>
          </p:cNvPr>
          <p:cNvCxnSpPr/>
          <p:nvPr/>
        </p:nvCxnSpPr>
        <p:spPr>
          <a:xfrm flipH="1">
            <a:off x="5076056" y="3239567"/>
            <a:ext cx="2160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4BF1FC8-3FD7-4DE8-B13E-406D3C1EE90A}"/>
              </a:ext>
            </a:extLst>
          </p:cNvPr>
          <p:cNvSpPr txBox="1"/>
          <p:nvPr/>
        </p:nvSpPr>
        <p:spPr>
          <a:xfrm>
            <a:off x="2476966" y="2900486"/>
            <a:ext cx="445956" cy="338554"/>
          </a:xfrm>
          <a:prstGeom prst="rect">
            <a:avLst/>
          </a:prstGeom>
          <a:noFill/>
        </p:spPr>
        <p:txBody>
          <a:bodyPr wrap="none" rtlCol="0">
            <a:spAutoFit/>
          </a:bodyPr>
          <a:lstStyle/>
          <a:p>
            <a:r>
              <a:rPr lang="en-US" sz="1600" dirty="0">
                <a:solidFill>
                  <a:srgbClr val="7030A0"/>
                </a:solidFill>
              </a:rPr>
              <a:t>No</a:t>
            </a:r>
          </a:p>
        </p:txBody>
      </p:sp>
      <p:sp>
        <p:nvSpPr>
          <p:cNvPr id="30" name="TextBox 29">
            <a:extLst>
              <a:ext uri="{FF2B5EF4-FFF2-40B4-BE49-F238E27FC236}">
                <a16:creationId xmlns:a16="http://schemas.microsoft.com/office/drawing/2014/main" id="{BE1DD8EC-428B-4541-B1FA-B601781B354A}"/>
              </a:ext>
            </a:extLst>
          </p:cNvPr>
          <p:cNvSpPr txBox="1"/>
          <p:nvPr/>
        </p:nvSpPr>
        <p:spPr>
          <a:xfrm>
            <a:off x="4260596" y="3663829"/>
            <a:ext cx="518475" cy="338554"/>
          </a:xfrm>
          <a:prstGeom prst="rect">
            <a:avLst/>
          </a:prstGeom>
          <a:noFill/>
        </p:spPr>
        <p:txBody>
          <a:bodyPr wrap="none" rtlCol="0">
            <a:spAutoFit/>
          </a:bodyPr>
          <a:lstStyle/>
          <a:p>
            <a:r>
              <a:rPr lang="en-US" sz="1600" dirty="0">
                <a:solidFill>
                  <a:srgbClr val="7030A0"/>
                </a:solidFill>
              </a:rPr>
              <a:t>Yes</a:t>
            </a:r>
          </a:p>
        </p:txBody>
      </p:sp>
      <p:sp>
        <p:nvSpPr>
          <p:cNvPr id="21" name="Text Placeholder 1">
            <a:extLst>
              <a:ext uri="{FF2B5EF4-FFF2-40B4-BE49-F238E27FC236}">
                <a16:creationId xmlns:a16="http://schemas.microsoft.com/office/drawing/2014/main" id="{A0F051D4-8DA9-47AA-9683-A24C81EAC4B9}"/>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Routing in MVC</a:t>
            </a:r>
          </a:p>
        </p:txBody>
      </p:sp>
    </p:spTree>
    <p:extLst>
      <p:ext uri="{BB962C8B-B14F-4D97-AF65-F5344CB8AC3E}">
        <p14:creationId xmlns:p14="http://schemas.microsoft.com/office/powerpoint/2010/main" val="61777334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rgbClr val="002060"/>
                </a:solidFill>
                <a:latin typeface="Calibri" panose="020F0502020204030204" pitchFamily="34" charset="0"/>
                <a:cs typeface="Calibri" panose="020F0502020204030204" pitchFamily="34" charset="0"/>
              </a:rPr>
              <a:t>ASP.NET Evolution</a:t>
            </a:r>
            <a:endParaRPr lang="ko-KR" altLang="en-US" dirty="0">
              <a:solidFill>
                <a:srgbClr val="002060"/>
              </a:solidFill>
              <a:latin typeface="Calibri" panose="020F0502020204030204" pitchFamily="34" charset="0"/>
              <a:cs typeface="Calibri" panose="020F0502020204030204" pitchFamily="34" charset="0"/>
            </a:endParaRPr>
          </a:p>
        </p:txBody>
      </p:sp>
      <p:sp>
        <p:nvSpPr>
          <p:cNvPr id="6" name="TextBox 5"/>
          <p:cNvSpPr txBox="1"/>
          <p:nvPr/>
        </p:nvSpPr>
        <p:spPr>
          <a:xfrm>
            <a:off x="107504" y="2226029"/>
            <a:ext cx="922945"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1996</a:t>
            </a:r>
            <a:endParaRPr lang="ko-KR" altLang="en-US" sz="2400" b="1" dirty="0">
              <a:solidFill>
                <a:schemeClr val="accent1"/>
              </a:solidFill>
              <a:cs typeface="Arial" pitchFamily="34" charset="0"/>
            </a:endParaRPr>
          </a:p>
        </p:txBody>
      </p:sp>
      <p:sp>
        <p:nvSpPr>
          <p:cNvPr id="7" name="TextBox 6"/>
          <p:cNvSpPr txBox="1"/>
          <p:nvPr/>
        </p:nvSpPr>
        <p:spPr>
          <a:xfrm>
            <a:off x="1650073" y="2226029"/>
            <a:ext cx="922945"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2002</a:t>
            </a:r>
            <a:endParaRPr lang="ko-KR" altLang="en-US" sz="2400" b="1" dirty="0">
              <a:solidFill>
                <a:schemeClr val="accent1"/>
              </a:solidFill>
              <a:cs typeface="Arial" pitchFamily="34" charset="0"/>
            </a:endParaRPr>
          </a:p>
        </p:txBody>
      </p:sp>
      <p:sp>
        <p:nvSpPr>
          <p:cNvPr id="8" name="TextBox 7"/>
          <p:cNvSpPr txBox="1"/>
          <p:nvPr/>
        </p:nvSpPr>
        <p:spPr>
          <a:xfrm>
            <a:off x="3229936" y="2226029"/>
            <a:ext cx="922945"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2009</a:t>
            </a:r>
            <a:endParaRPr lang="ko-KR" altLang="en-US" sz="2400" b="1" dirty="0">
              <a:solidFill>
                <a:schemeClr val="accent1"/>
              </a:solidFill>
              <a:cs typeface="Arial" pitchFamily="34" charset="0"/>
            </a:endParaRPr>
          </a:p>
        </p:txBody>
      </p:sp>
      <p:sp>
        <p:nvSpPr>
          <p:cNvPr id="9" name="TextBox 8"/>
          <p:cNvSpPr txBox="1"/>
          <p:nvPr/>
        </p:nvSpPr>
        <p:spPr>
          <a:xfrm>
            <a:off x="4742104" y="2226029"/>
            <a:ext cx="922945"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2016</a:t>
            </a:r>
            <a:endParaRPr lang="ko-KR" altLang="en-US" sz="2400" b="1" dirty="0">
              <a:solidFill>
                <a:schemeClr val="accent1"/>
              </a:solidFill>
              <a:cs typeface="Arial" pitchFamily="34" charset="0"/>
            </a:endParaRPr>
          </a:p>
        </p:txBody>
      </p:sp>
      <p:sp>
        <p:nvSpPr>
          <p:cNvPr id="10" name="TextBox 9"/>
          <p:cNvSpPr txBox="1"/>
          <p:nvPr/>
        </p:nvSpPr>
        <p:spPr>
          <a:xfrm>
            <a:off x="6038248" y="2226029"/>
            <a:ext cx="1328858"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2017</a:t>
            </a:r>
            <a:endParaRPr lang="ko-KR" altLang="en-US" sz="2400" b="1" dirty="0">
              <a:solidFill>
                <a:schemeClr val="accent1"/>
              </a:solidFill>
              <a:cs typeface="Arial" pitchFamily="34" charset="0"/>
            </a:endParaRPr>
          </a:p>
        </p:txBody>
      </p:sp>
      <p:sp>
        <p:nvSpPr>
          <p:cNvPr id="4" name="Rectangle 3"/>
          <p:cNvSpPr/>
          <p:nvPr/>
        </p:nvSpPr>
        <p:spPr>
          <a:xfrm>
            <a:off x="993712" y="2416322"/>
            <a:ext cx="724056" cy="765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Rectangle 11"/>
          <p:cNvSpPr/>
          <p:nvPr/>
        </p:nvSpPr>
        <p:spPr>
          <a:xfrm>
            <a:off x="2546681" y="2416322"/>
            <a:ext cx="755263" cy="765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94032" y="2416322"/>
            <a:ext cx="681474" cy="765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Rectangle 13"/>
          <p:cNvSpPr/>
          <p:nvPr/>
        </p:nvSpPr>
        <p:spPr>
          <a:xfrm>
            <a:off x="5606200" y="2416322"/>
            <a:ext cx="696187" cy="765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1" name="Group 10"/>
          <p:cNvGrpSpPr/>
          <p:nvPr/>
        </p:nvGrpSpPr>
        <p:grpSpPr>
          <a:xfrm>
            <a:off x="101080" y="2810879"/>
            <a:ext cx="1158800" cy="679963"/>
            <a:chOff x="421670" y="3633978"/>
            <a:chExt cx="1734772" cy="432966"/>
          </a:xfrm>
        </p:grpSpPr>
        <p:sp>
          <p:nvSpPr>
            <p:cNvPr id="15" name="TextBox 14"/>
            <p:cNvSpPr txBox="1"/>
            <p:nvPr/>
          </p:nvSpPr>
          <p:spPr>
            <a:xfrm>
              <a:off x="421670" y="3633978"/>
              <a:ext cx="1734772" cy="276999"/>
            </a:xfrm>
            <a:prstGeom prst="rect">
              <a:avLst/>
            </a:prstGeom>
            <a:noFill/>
          </p:spPr>
          <p:txBody>
            <a:bodyPr wrap="square" rtlCol="0">
              <a:spAutoFit/>
            </a:bodyPr>
            <a:lstStyle/>
            <a:p>
              <a:pPr algn="ctr"/>
              <a:r>
                <a:rPr lang="en-US" altLang="ko-KR" sz="1200" dirty="0">
                  <a:solidFill>
                    <a:srgbClr val="002060"/>
                  </a:solidFill>
                  <a:cs typeface="Arial" pitchFamily="34" charset="0"/>
                </a:rPr>
                <a:t>ASP</a:t>
              </a:r>
              <a:endParaRPr lang="ko-KR" altLang="en-US" sz="1200" dirty="0">
                <a:solidFill>
                  <a:srgbClr val="002060"/>
                </a:solidFill>
                <a:cs typeface="Arial" pitchFamily="34" charset="0"/>
              </a:endParaRPr>
            </a:p>
          </p:txBody>
        </p:sp>
        <p:sp>
          <p:nvSpPr>
            <p:cNvPr id="17" name="Rectangle 16"/>
            <p:cNvSpPr/>
            <p:nvPr/>
          </p:nvSpPr>
          <p:spPr>
            <a:xfrm>
              <a:off x="421670" y="3886944"/>
              <a:ext cx="1734772"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grpSp>
        <p:nvGrpSpPr>
          <p:cNvPr id="19" name="Group 18"/>
          <p:cNvGrpSpPr/>
          <p:nvPr/>
        </p:nvGrpSpPr>
        <p:grpSpPr>
          <a:xfrm>
            <a:off x="1631047" y="1412466"/>
            <a:ext cx="1158800" cy="581863"/>
            <a:chOff x="2063141" y="953323"/>
            <a:chExt cx="1734772" cy="581863"/>
          </a:xfrm>
        </p:grpSpPr>
        <p:sp>
          <p:nvSpPr>
            <p:cNvPr id="16" name="TextBox 15"/>
            <p:cNvSpPr txBox="1"/>
            <p:nvPr/>
          </p:nvSpPr>
          <p:spPr>
            <a:xfrm>
              <a:off x="2063141" y="1258187"/>
              <a:ext cx="1734772" cy="276999"/>
            </a:xfrm>
            <a:prstGeom prst="rect">
              <a:avLst/>
            </a:prstGeom>
            <a:noFill/>
          </p:spPr>
          <p:txBody>
            <a:bodyPr wrap="square" rtlCol="0">
              <a:spAutoFit/>
            </a:bodyPr>
            <a:lstStyle/>
            <a:p>
              <a:pPr algn="ctr"/>
              <a:r>
                <a:rPr lang="en-US" altLang="ko-KR" sz="1200" dirty="0">
                  <a:solidFill>
                    <a:srgbClr val="002060"/>
                  </a:solidFill>
                  <a:cs typeface="Arial" pitchFamily="34" charset="0"/>
                </a:rPr>
                <a:t>ASP.NET Webform</a:t>
              </a:r>
              <a:endParaRPr lang="ko-KR" altLang="en-US" sz="1200" dirty="0">
                <a:solidFill>
                  <a:srgbClr val="002060"/>
                </a:solidFill>
                <a:cs typeface="Arial" pitchFamily="34" charset="0"/>
              </a:endParaRPr>
            </a:p>
          </p:txBody>
        </p:sp>
        <p:sp>
          <p:nvSpPr>
            <p:cNvPr id="18" name="Rectangle 17"/>
            <p:cNvSpPr/>
            <p:nvPr/>
          </p:nvSpPr>
          <p:spPr>
            <a:xfrm>
              <a:off x="2063141" y="953323"/>
              <a:ext cx="1734772" cy="2909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grpSp>
      <p:grpSp>
        <p:nvGrpSpPr>
          <p:cNvPr id="20" name="Group 19"/>
          <p:cNvGrpSpPr/>
          <p:nvPr/>
        </p:nvGrpSpPr>
        <p:grpSpPr>
          <a:xfrm>
            <a:off x="3156158" y="2789141"/>
            <a:ext cx="1158800" cy="726302"/>
            <a:chOff x="421670" y="3617768"/>
            <a:chExt cx="1734772" cy="440704"/>
          </a:xfrm>
        </p:grpSpPr>
        <p:sp>
          <p:nvSpPr>
            <p:cNvPr id="21" name="TextBox 20"/>
            <p:cNvSpPr txBox="1"/>
            <p:nvPr/>
          </p:nvSpPr>
          <p:spPr>
            <a:xfrm>
              <a:off x="421670" y="3617768"/>
              <a:ext cx="1734772" cy="276999"/>
            </a:xfrm>
            <a:prstGeom prst="rect">
              <a:avLst/>
            </a:prstGeom>
            <a:noFill/>
          </p:spPr>
          <p:txBody>
            <a:bodyPr wrap="square" rtlCol="0">
              <a:spAutoFit/>
            </a:bodyPr>
            <a:lstStyle/>
            <a:p>
              <a:pPr algn="ctr"/>
              <a:r>
                <a:rPr lang="en-US" altLang="ko-KR" sz="1200" dirty="0">
                  <a:solidFill>
                    <a:srgbClr val="002060"/>
                  </a:solidFill>
                  <a:cs typeface="Arial" pitchFamily="34" charset="0"/>
                </a:rPr>
                <a:t>ASP.NET MVC</a:t>
              </a:r>
              <a:endParaRPr lang="ko-KR" altLang="en-US" sz="1200" dirty="0">
                <a:solidFill>
                  <a:srgbClr val="002060"/>
                </a:solidFill>
                <a:cs typeface="Arial" pitchFamily="34" charset="0"/>
              </a:endParaRPr>
            </a:p>
          </p:txBody>
        </p:sp>
        <p:sp>
          <p:nvSpPr>
            <p:cNvPr id="22" name="Rectangle 21"/>
            <p:cNvSpPr/>
            <p:nvPr/>
          </p:nvSpPr>
          <p:spPr>
            <a:xfrm>
              <a:off x="421670" y="3886944"/>
              <a:ext cx="1734772" cy="171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grpSp>
      <p:grpSp>
        <p:nvGrpSpPr>
          <p:cNvPr id="27" name="Group 26"/>
          <p:cNvGrpSpPr/>
          <p:nvPr/>
        </p:nvGrpSpPr>
        <p:grpSpPr>
          <a:xfrm>
            <a:off x="4624589" y="1393369"/>
            <a:ext cx="1158800" cy="739460"/>
            <a:chOff x="2061727" y="1053096"/>
            <a:chExt cx="1736186" cy="466321"/>
          </a:xfrm>
        </p:grpSpPr>
        <p:sp>
          <p:nvSpPr>
            <p:cNvPr id="28" name="TextBox 27"/>
            <p:cNvSpPr txBox="1"/>
            <p:nvPr/>
          </p:nvSpPr>
          <p:spPr>
            <a:xfrm>
              <a:off x="2063141" y="1242418"/>
              <a:ext cx="1734772" cy="276999"/>
            </a:xfrm>
            <a:prstGeom prst="rect">
              <a:avLst/>
            </a:prstGeom>
            <a:noFill/>
          </p:spPr>
          <p:txBody>
            <a:bodyPr wrap="square" rtlCol="0">
              <a:spAutoFit/>
            </a:bodyPr>
            <a:lstStyle/>
            <a:p>
              <a:pPr algn="ctr"/>
              <a:r>
                <a:rPr lang="en-US" altLang="ko-KR" sz="1200" dirty="0">
                  <a:solidFill>
                    <a:srgbClr val="002060"/>
                  </a:solidFill>
                  <a:cs typeface="Arial" pitchFamily="34" charset="0"/>
                </a:rPr>
                <a:t>ASP.NET Core</a:t>
              </a:r>
              <a:endParaRPr lang="ko-KR" altLang="en-US" sz="1200" dirty="0">
                <a:solidFill>
                  <a:srgbClr val="002060"/>
                </a:solidFill>
                <a:cs typeface="Arial" pitchFamily="34" charset="0"/>
              </a:endParaRPr>
            </a:p>
          </p:txBody>
        </p:sp>
        <p:sp>
          <p:nvSpPr>
            <p:cNvPr id="29" name="Rectangle 28"/>
            <p:cNvSpPr/>
            <p:nvPr/>
          </p:nvSpPr>
          <p:spPr>
            <a:xfrm>
              <a:off x="2061727" y="1053096"/>
              <a:ext cx="1734772" cy="1813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grpSp>
      <p:grpSp>
        <p:nvGrpSpPr>
          <p:cNvPr id="30" name="Group 29">
            <a:extLst>
              <a:ext uri="{FF2B5EF4-FFF2-40B4-BE49-F238E27FC236}">
                <a16:creationId xmlns:a16="http://schemas.microsoft.com/office/drawing/2014/main" id="{6A5635E3-3247-40C7-92A8-450DC7337608}"/>
              </a:ext>
            </a:extLst>
          </p:cNvPr>
          <p:cNvGrpSpPr/>
          <p:nvPr/>
        </p:nvGrpSpPr>
        <p:grpSpPr>
          <a:xfrm>
            <a:off x="6123277" y="2764540"/>
            <a:ext cx="1158800" cy="726302"/>
            <a:chOff x="421670" y="3617768"/>
            <a:chExt cx="1734772" cy="440704"/>
          </a:xfrm>
        </p:grpSpPr>
        <p:sp>
          <p:nvSpPr>
            <p:cNvPr id="31" name="TextBox 30">
              <a:extLst>
                <a:ext uri="{FF2B5EF4-FFF2-40B4-BE49-F238E27FC236}">
                  <a16:creationId xmlns:a16="http://schemas.microsoft.com/office/drawing/2014/main" id="{2200683C-F7FB-473B-95C2-C1C7294F9049}"/>
                </a:ext>
              </a:extLst>
            </p:cNvPr>
            <p:cNvSpPr txBox="1"/>
            <p:nvPr/>
          </p:nvSpPr>
          <p:spPr>
            <a:xfrm>
              <a:off x="421670" y="3617768"/>
              <a:ext cx="1734772" cy="280128"/>
            </a:xfrm>
            <a:prstGeom prst="rect">
              <a:avLst/>
            </a:prstGeom>
            <a:noFill/>
          </p:spPr>
          <p:txBody>
            <a:bodyPr wrap="square" rtlCol="0">
              <a:spAutoFit/>
            </a:bodyPr>
            <a:lstStyle/>
            <a:p>
              <a:pPr algn="ctr"/>
              <a:r>
                <a:rPr lang="en-US" altLang="ko-KR" sz="1200" dirty="0">
                  <a:solidFill>
                    <a:srgbClr val="002060"/>
                  </a:solidFill>
                  <a:cs typeface="Arial" pitchFamily="34" charset="0"/>
                </a:rPr>
                <a:t>ASP.NET Core 2</a:t>
              </a:r>
              <a:endParaRPr lang="ko-KR" altLang="en-US" sz="1200" dirty="0">
                <a:solidFill>
                  <a:srgbClr val="002060"/>
                </a:solidFill>
                <a:cs typeface="Arial" pitchFamily="34" charset="0"/>
              </a:endParaRPr>
            </a:p>
          </p:txBody>
        </p:sp>
        <p:sp>
          <p:nvSpPr>
            <p:cNvPr id="32" name="Rectangle 31">
              <a:extLst>
                <a:ext uri="{FF2B5EF4-FFF2-40B4-BE49-F238E27FC236}">
                  <a16:creationId xmlns:a16="http://schemas.microsoft.com/office/drawing/2014/main" id="{C8695EE9-8AC5-44E9-A03A-060F2BCCF7B8}"/>
                </a:ext>
              </a:extLst>
            </p:cNvPr>
            <p:cNvSpPr/>
            <p:nvPr/>
          </p:nvSpPr>
          <p:spPr>
            <a:xfrm>
              <a:off x="421670" y="3886944"/>
              <a:ext cx="1734772" cy="171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grpSp>
      <p:sp>
        <p:nvSpPr>
          <p:cNvPr id="33" name="Rectangle 32">
            <a:extLst>
              <a:ext uri="{FF2B5EF4-FFF2-40B4-BE49-F238E27FC236}">
                <a16:creationId xmlns:a16="http://schemas.microsoft.com/office/drawing/2014/main" id="{CFA3EA30-72F4-47ED-B10B-BCBDC554F82C}"/>
              </a:ext>
            </a:extLst>
          </p:cNvPr>
          <p:cNvSpPr/>
          <p:nvPr/>
        </p:nvSpPr>
        <p:spPr>
          <a:xfrm>
            <a:off x="7070253" y="2427734"/>
            <a:ext cx="696187" cy="765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4" name="TextBox 33">
            <a:extLst>
              <a:ext uri="{FF2B5EF4-FFF2-40B4-BE49-F238E27FC236}">
                <a16:creationId xmlns:a16="http://schemas.microsoft.com/office/drawing/2014/main" id="{48417A50-23CF-4DC7-80D4-0BB31F7FC577}"/>
              </a:ext>
            </a:extLst>
          </p:cNvPr>
          <p:cNvSpPr txBox="1"/>
          <p:nvPr/>
        </p:nvSpPr>
        <p:spPr>
          <a:xfrm>
            <a:off x="7665000" y="2226029"/>
            <a:ext cx="1587520" cy="461665"/>
          </a:xfrm>
          <a:prstGeom prst="rect">
            <a:avLst/>
          </a:prstGeom>
          <a:noFill/>
        </p:spPr>
        <p:txBody>
          <a:bodyPr wrap="square" rtlCol="0">
            <a:spAutoFit/>
          </a:bodyPr>
          <a:lstStyle/>
          <a:p>
            <a:pPr algn="ctr"/>
            <a:r>
              <a:rPr lang="en-US" altLang="ko-KR" sz="2400" b="1" dirty="0">
                <a:solidFill>
                  <a:schemeClr val="accent2"/>
                </a:solidFill>
                <a:cs typeface="Arial" pitchFamily="34" charset="0"/>
              </a:rPr>
              <a:t>Q4 -2019</a:t>
            </a:r>
            <a:endParaRPr lang="ko-KR" altLang="en-US" sz="2400" b="1" dirty="0">
              <a:solidFill>
                <a:schemeClr val="accent2"/>
              </a:solidFill>
              <a:cs typeface="Arial" pitchFamily="34" charset="0"/>
            </a:endParaRPr>
          </a:p>
        </p:txBody>
      </p:sp>
      <p:grpSp>
        <p:nvGrpSpPr>
          <p:cNvPr id="38" name="Group 37">
            <a:extLst>
              <a:ext uri="{FF2B5EF4-FFF2-40B4-BE49-F238E27FC236}">
                <a16:creationId xmlns:a16="http://schemas.microsoft.com/office/drawing/2014/main" id="{EC434697-CC98-4CB2-8762-D5C4153D598E}"/>
              </a:ext>
            </a:extLst>
          </p:cNvPr>
          <p:cNvGrpSpPr/>
          <p:nvPr/>
        </p:nvGrpSpPr>
        <p:grpSpPr>
          <a:xfrm>
            <a:off x="7783091" y="1389896"/>
            <a:ext cx="1158800" cy="761879"/>
            <a:chOff x="2061727" y="1053096"/>
            <a:chExt cx="1736186" cy="480459"/>
          </a:xfrm>
          <a:solidFill>
            <a:schemeClr val="accent2"/>
          </a:solidFill>
        </p:grpSpPr>
        <p:sp>
          <p:nvSpPr>
            <p:cNvPr id="39" name="TextBox 38">
              <a:extLst>
                <a:ext uri="{FF2B5EF4-FFF2-40B4-BE49-F238E27FC236}">
                  <a16:creationId xmlns:a16="http://schemas.microsoft.com/office/drawing/2014/main" id="{5359175F-F553-45A3-9A9E-5FC7F64232DE}"/>
                </a:ext>
              </a:extLst>
            </p:cNvPr>
            <p:cNvSpPr txBox="1"/>
            <p:nvPr/>
          </p:nvSpPr>
          <p:spPr>
            <a:xfrm>
              <a:off x="2063141" y="1242418"/>
              <a:ext cx="1734772" cy="291137"/>
            </a:xfrm>
            <a:prstGeom prst="rect">
              <a:avLst/>
            </a:prstGeom>
            <a:solidFill>
              <a:schemeClr val="bg1"/>
            </a:solidFill>
          </p:spPr>
          <p:txBody>
            <a:bodyPr wrap="square" rtlCol="0">
              <a:spAutoFit/>
            </a:bodyPr>
            <a:lstStyle/>
            <a:p>
              <a:pPr algn="ctr"/>
              <a:r>
                <a:rPr lang="en-US" altLang="ko-KR" sz="1200" dirty="0">
                  <a:solidFill>
                    <a:schemeClr val="accent2"/>
                  </a:solidFill>
                  <a:cs typeface="Arial" pitchFamily="34" charset="0"/>
                </a:rPr>
                <a:t>ASP.NET Core 3, 3.1</a:t>
              </a:r>
              <a:endParaRPr lang="ko-KR" altLang="en-US" sz="1200" dirty="0">
                <a:solidFill>
                  <a:schemeClr val="accent2"/>
                </a:solidFill>
                <a:cs typeface="Arial" pitchFamily="34" charset="0"/>
              </a:endParaRPr>
            </a:p>
          </p:txBody>
        </p:sp>
        <p:sp>
          <p:nvSpPr>
            <p:cNvPr id="40" name="Rectangle 39">
              <a:extLst>
                <a:ext uri="{FF2B5EF4-FFF2-40B4-BE49-F238E27FC236}">
                  <a16:creationId xmlns:a16="http://schemas.microsoft.com/office/drawing/2014/main" id="{91425905-BADA-4C84-9B13-FFB25DA8516D}"/>
                </a:ext>
              </a:extLst>
            </p:cNvPr>
            <p:cNvSpPr/>
            <p:nvPr/>
          </p:nvSpPr>
          <p:spPr>
            <a:xfrm>
              <a:off x="2061727" y="1053096"/>
              <a:ext cx="1734772" cy="1813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grpSp>
    </p:spTree>
    <p:extLst>
      <p:ext uri="{BB962C8B-B14F-4D97-AF65-F5344CB8AC3E}">
        <p14:creationId xmlns:p14="http://schemas.microsoft.com/office/powerpoint/2010/main" val="1090366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par>
                                <p:cTn id="41" presetID="10"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par>
                                <p:cTn id="52" presetID="10" presetClass="entr" presetSubtype="0" fill="hold" nodeType="with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500"/>
                                        <p:tgtEl>
                                          <p:spTgt spid="3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fade">
                                      <p:cBhvr>
                                        <p:cTn id="59" dur="500"/>
                                        <p:tgtEl>
                                          <p:spTgt spid="3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par>
                                <p:cTn id="63" presetID="10" presetClass="entr" presetSubtype="0" fill="hold" nodeType="withEffect">
                                  <p:stCondLst>
                                    <p:cond delay="0"/>
                                  </p:stCondLst>
                                  <p:childTnLst>
                                    <p:set>
                                      <p:cBhvr>
                                        <p:cTn id="64" dur="1" fill="hold">
                                          <p:stCondLst>
                                            <p:cond delay="0"/>
                                          </p:stCondLst>
                                        </p:cTn>
                                        <p:tgtEl>
                                          <p:spTgt spid="38"/>
                                        </p:tgtEl>
                                        <p:attrNameLst>
                                          <p:attrName>style.visibility</p:attrName>
                                        </p:attrNameLst>
                                      </p:cBhvr>
                                      <p:to>
                                        <p:strVal val="visible"/>
                                      </p:to>
                                    </p:set>
                                    <p:animEffect transition="in" filter="fade">
                                      <p:cBhvr>
                                        <p:cTn id="6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4" grpId="0" animBg="1"/>
      <p:bldP spid="12" grpId="0" animBg="1"/>
      <p:bldP spid="13" grpId="0" animBg="1"/>
      <p:bldP spid="14" grpId="0" animBg="1"/>
      <p:bldP spid="33" grpId="0" animBg="1"/>
      <p:bldP spid="3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419622"/>
            <a:ext cx="7290810" cy="1938992"/>
          </a:xfrm>
          <a:prstGeom prst="rect">
            <a:avLst/>
          </a:prstGeom>
          <a:noFill/>
        </p:spPr>
        <p:txBody>
          <a:bodyPr wrap="square" rtlCol="0">
            <a:spAutoFit/>
          </a:bodyPr>
          <a:lstStyle/>
          <a:p>
            <a:r>
              <a:rPr lang="en-US" sz="2400" dirty="0">
                <a:solidFill>
                  <a:schemeClr val="accent5">
                    <a:lumMod val="75000"/>
                  </a:schemeClr>
                </a:solidFill>
                <a:latin typeface="Calibri Light" panose="020F0302020204030204" pitchFamily="34" charset="0"/>
                <a:cs typeface="Calibri Light" panose="020F0302020204030204" pitchFamily="34" charset="0"/>
              </a:rPr>
              <a:t>The URL pattern is considered only after domain name     part in the URL.</a:t>
            </a:r>
          </a:p>
          <a:p>
            <a:endParaRPr lang="en-US" sz="2400" dirty="0">
              <a:solidFill>
                <a:schemeClr val="accent5">
                  <a:lumMod val="75000"/>
                </a:schemeClr>
              </a:solidFill>
              <a:latin typeface="Calibri Light" panose="020F0302020204030204" pitchFamily="34" charset="0"/>
              <a:cs typeface="Calibri Light" panose="020F0302020204030204" pitchFamily="34" charset="0"/>
            </a:endParaRPr>
          </a:p>
          <a:p>
            <a:pPr marL="342900" indent="-342900">
              <a:buFont typeface="Courier New" panose="02070309020205020404" pitchFamily="49" charset="0"/>
              <a:buChar char="o"/>
            </a:pPr>
            <a:r>
              <a:rPr lang="en-US" sz="2400" dirty="0">
                <a:solidFill>
                  <a:schemeClr val="accent5">
                    <a:lumMod val="75000"/>
                  </a:schemeClr>
                </a:solidFill>
                <a:latin typeface="Calibri Light" panose="020F0302020204030204" pitchFamily="34" charset="0"/>
                <a:cs typeface="Calibri Light" panose="020F0302020204030204" pitchFamily="34" charset="0"/>
              </a:rPr>
              <a:t>Localhost:1234/{</a:t>
            </a:r>
            <a:r>
              <a:rPr lang="en-US" sz="2400" dirty="0">
                <a:solidFill>
                  <a:srgbClr val="7030A0"/>
                </a:solidFill>
                <a:latin typeface="Calibri Light" panose="020F0302020204030204" pitchFamily="34" charset="0"/>
                <a:cs typeface="Calibri Light" panose="020F0302020204030204" pitchFamily="34" charset="0"/>
              </a:rPr>
              <a:t>controller</a:t>
            </a:r>
            <a:r>
              <a:rPr lang="en-US" sz="2400" dirty="0">
                <a:solidFill>
                  <a:schemeClr val="accent5">
                    <a:lumMod val="75000"/>
                  </a:schemeClr>
                </a:solidFill>
                <a:latin typeface="Calibri Light" panose="020F0302020204030204" pitchFamily="34" charset="0"/>
                <a:cs typeface="Calibri Light" panose="020F0302020204030204" pitchFamily="34" charset="0"/>
              </a:rPr>
              <a:t>}/{</a:t>
            </a:r>
            <a:r>
              <a:rPr lang="en-US" sz="2400" dirty="0">
                <a:solidFill>
                  <a:schemeClr val="accent2">
                    <a:lumMod val="75000"/>
                  </a:schemeClr>
                </a:solidFill>
                <a:latin typeface="Calibri Light" panose="020F0302020204030204" pitchFamily="34" charset="0"/>
                <a:cs typeface="Calibri Light" panose="020F0302020204030204" pitchFamily="34" charset="0"/>
              </a:rPr>
              <a:t>action</a:t>
            </a:r>
            <a:r>
              <a:rPr lang="en-US" sz="2400" dirty="0">
                <a:solidFill>
                  <a:schemeClr val="accent5">
                    <a:lumMod val="75000"/>
                  </a:schemeClr>
                </a:solidFill>
                <a:latin typeface="Calibri Light" panose="020F0302020204030204" pitchFamily="34" charset="0"/>
                <a:cs typeface="Calibri Light" panose="020F0302020204030204" pitchFamily="34" charset="0"/>
              </a:rPr>
              <a:t>}/{</a:t>
            </a:r>
            <a:r>
              <a:rPr lang="en-US" sz="2400" dirty="0">
                <a:solidFill>
                  <a:srgbClr val="C00000"/>
                </a:solidFill>
                <a:latin typeface="Calibri Light" panose="020F0302020204030204" pitchFamily="34" charset="0"/>
                <a:cs typeface="Calibri Light" panose="020F0302020204030204" pitchFamily="34" charset="0"/>
              </a:rPr>
              <a:t>id</a:t>
            </a:r>
            <a:r>
              <a:rPr lang="en-US" sz="2400" dirty="0">
                <a:solidFill>
                  <a:schemeClr val="accent5">
                    <a:lumMod val="75000"/>
                  </a:schemeClr>
                </a:solidFill>
                <a:latin typeface="Calibri Light" panose="020F0302020204030204" pitchFamily="34" charset="0"/>
                <a:cs typeface="Calibri Light" panose="020F0302020204030204" pitchFamily="34" charset="0"/>
              </a:rPr>
              <a:t>}</a:t>
            </a:r>
          </a:p>
          <a:p>
            <a:pPr marL="342900" indent="-342900">
              <a:buFont typeface="Courier New" panose="02070309020205020404" pitchFamily="49" charset="0"/>
              <a:buChar char="o"/>
            </a:pPr>
            <a:r>
              <a:rPr lang="en-US" sz="2400" dirty="0">
                <a:solidFill>
                  <a:schemeClr val="accent5">
                    <a:lumMod val="75000"/>
                  </a:schemeClr>
                </a:solidFill>
                <a:latin typeface="Calibri Light" panose="020F0302020204030204" pitchFamily="34" charset="0"/>
                <a:cs typeface="Calibri Light" panose="020F0302020204030204" pitchFamily="34" charset="0"/>
              </a:rPr>
              <a:t>Localhost:1234/</a:t>
            </a:r>
            <a:r>
              <a:rPr lang="en-US" sz="2400" dirty="0">
                <a:solidFill>
                  <a:srgbClr val="7030A0"/>
                </a:solidFill>
                <a:latin typeface="Calibri Light" panose="020F0302020204030204" pitchFamily="34" charset="0"/>
                <a:cs typeface="Calibri Light" panose="020F0302020204030204" pitchFamily="34" charset="0"/>
              </a:rPr>
              <a:t>Book</a:t>
            </a:r>
            <a:r>
              <a:rPr lang="en-US" sz="2400" dirty="0">
                <a:solidFill>
                  <a:schemeClr val="accent5">
                    <a:lumMod val="75000"/>
                  </a:schemeClr>
                </a:solidFill>
                <a:latin typeface="Calibri Light" panose="020F0302020204030204" pitchFamily="34" charset="0"/>
                <a:cs typeface="Calibri Light" panose="020F0302020204030204" pitchFamily="34" charset="0"/>
              </a:rPr>
              <a:t>/</a:t>
            </a:r>
            <a:r>
              <a:rPr lang="en-US" sz="2400" dirty="0">
                <a:solidFill>
                  <a:schemeClr val="accent2">
                    <a:lumMod val="75000"/>
                  </a:schemeClr>
                </a:solidFill>
                <a:latin typeface="Calibri Light" panose="020F0302020204030204" pitchFamily="34" charset="0"/>
                <a:cs typeface="Calibri Light" panose="020F0302020204030204" pitchFamily="34" charset="0"/>
              </a:rPr>
              <a:t>Index</a:t>
            </a:r>
            <a:r>
              <a:rPr lang="en-US" sz="2400" dirty="0">
                <a:solidFill>
                  <a:schemeClr val="accent5">
                    <a:lumMod val="75000"/>
                  </a:schemeClr>
                </a:solidFill>
                <a:latin typeface="Calibri Light" panose="020F0302020204030204" pitchFamily="34" charset="0"/>
                <a:cs typeface="Calibri Light" panose="020F0302020204030204" pitchFamily="34" charset="0"/>
              </a:rPr>
              <a:t>/</a:t>
            </a:r>
            <a:r>
              <a:rPr lang="en-US" sz="2400" dirty="0">
                <a:solidFill>
                  <a:srgbClr val="C00000"/>
                </a:solidFill>
                <a:latin typeface="Calibri Light" panose="020F0302020204030204" pitchFamily="34" charset="0"/>
                <a:cs typeface="Calibri Light" panose="020F0302020204030204" pitchFamily="34" charset="0"/>
              </a:rPr>
              <a:t>2</a:t>
            </a:r>
          </a:p>
        </p:txBody>
      </p:sp>
      <p:sp>
        <p:nvSpPr>
          <p:cNvPr id="6" name="Text Placeholder 1">
            <a:extLst>
              <a:ext uri="{FF2B5EF4-FFF2-40B4-BE49-F238E27FC236}">
                <a16:creationId xmlns:a16="http://schemas.microsoft.com/office/drawing/2014/main" id="{1FC6C0A5-1F98-4A37-8759-60962074076D}"/>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URL Pattern in MVC</a:t>
            </a:r>
          </a:p>
        </p:txBody>
      </p:sp>
    </p:spTree>
    <p:extLst>
      <p:ext uri="{BB962C8B-B14F-4D97-AF65-F5344CB8AC3E}">
        <p14:creationId xmlns:p14="http://schemas.microsoft.com/office/powerpoint/2010/main" val="45516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419622"/>
            <a:ext cx="7290810"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The URL pattern is considered only after domain name part in the URL.</a:t>
            </a:r>
          </a:p>
          <a:p>
            <a:endParaRPr lang="en-US" sz="2400" dirty="0">
              <a:solidFill>
                <a:schemeClr val="accent5">
                  <a:lumMod val="75000"/>
                </a:schemeClr>
              </a:solidFill>
            </a:endParaRPr>
          </a:p>
          <a:p>
            <a:r>
              <a:rPr lang="en-US" sz="2400" dirty="0">
                <a:solidFill>
                  <a:schemeClr val="accent5">
                    <a:lumMod val="75000"/>
                  </a:schemeClr>
                </a:solidFill>
              </a:rPr>
              <a:t>Localhost:1234/{controller}/{action}/{id}</a:t>
            </a:r>
          </a:p>
          <a:p>
            <a:r>
              <a:rPr lang="en-US" sz="2400" dirty="0">
                <a:solidFill>
                  <a:schemeClr val="accent5">
                    <a:lumMod val="75000"/>
                  </a:schemeClr>
                </a:solidFill>
              </a:rPr>
              <a:t>Localhost:1234/Book/Index/2</a:t>
            </a:r>
          </a:p>
          <a:p>
            <a:endParaRPr lang="en-US" sz="2400" dirty="0">
              <a:solidFill>
                <a:schemeClr val="accent5">
                  <a:lumMod val="75000"/>
                </a:schemeClr>
              </a:solidFill>
            </a:endParaRPr>
          </a:p>
          <a:p>
            <a:r>
              <a:rPr lang="en-US" sz="2400" dirty="0">
                <a:solidFill>
                  <a:schemeClr val="accent5">
                    <a:lumMod val="75000"/>
                  </a:schemeClr>
                </a:solidFill>
              </a:rPr>
              <a:t>Anything after “localhost:1234/” would be considered as controller name</a:t>
            </a:r>
          </a:p>
          <a:p>
            <a:r>
              <a:rPr lang="en-US" sz="2400" dirty="0">
                <a:solidFill>
                  <a:schemeClr val="accent5">
                    <a:lumMod val="75000"/>
                  </a:schemeClr>
                </a:solidFill>
              </a:rPr>
              <a:t>The same way, anything after controller name would be considered as  action name</a:t>
            </a:r>
          </a:p>
          <a:p>
            <a:r>
              <a:rPr lang="en-US" sz="2400" dirty="0">
                <a:solidFill>
                  <a:schemeClr val="accent5">
                    <a:lumMod val="75000"/>
                  </a:schemeClr>
                </a:solidFill>
              </a:rPr>
              <a:t>Lastly anything after action name is value of the id parameter</a:t>
            </a:r>
          </a:p>
        </p:txBody>
      </p:sp>
      <p:sp>
        <p:nvSpPr>
          <p:cNvPr id="6" name="Text Placeholder 1">
            <a:extLst>
              <a:ext uri="{FF2B5EF4-FFF2-40B4-BE49-F238E27FC236}">
                <a16:creationId xmlns:a16="http://schemas.microsoft.com/office/drawing/2014/main" id="{1FC6C0A5-1F98-4A37-8759-60962074076D}"/>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URL Pattern - Service</a:t>
            </a:r>
          </a:p>
        </p:txBody>
      </p:sp>
    </p:spTree>
    <p:extLst>
      <p:ext uri="{BB962C8B-B14F-4D97-AF65-F5344CB8AC3E}">
        <p14:creationId xmlns:p14="http://schemas.microsoft.com/office/powerpoint/2010/main" val="2695959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8EC5DD5-8198-486D-B51A-3523A8B6AA3C}"/>
              </a:ext>
            </a:extLst>
          </p:cNvPr>
          <p:cNvGraphicFramePr>
            <a:graphicFrameLocks noGrp="1"/>
          </p:cNvGraphicFramePr>
          <p:nvPr>
            <p:extLst>
              <p:ext uri="{D42A27DB-BD31-4B8C-83A1-F6EECF244321}">
                <p14:modId xmlns:p14="http://schemas.microsoft.com/office/powerpoint/2010/main" val="2266317801"/>
              </p:ext>
            </p:extLst>
          </p:nvPr>
        </p:nvGraphicFramePr>
        <p:xfrm>
          <a:off x="755576" y="1131592"/>
          <a:ext cx="7704856" cy="2376262"/>
        </p:xfrm>
        <a:graphic>
          <a:graphicData uri="http://schemas.openxmlformats.org/drawingml/2006/table">
            <a:tbl>
              <a:tblPr firstRow="1" bandRow="1">
                <a:tableStyleId>{5C22544A-7EE6-4342-B048-85BDC9FD1C3A}</a:tableStyleId>
              </a:tblPr>
              <a:tblGrid>
                <a:gridCol w="3750151">
                  <a:extLst>
                    <a:ext uri="{9D8B030D-6E8A-4147-A177-3AD203B41FA5}">
                      <a16:colId xmlns:a16="http://schemas.microsoft.com/office/drawing/2014/main" val="85450233"/>
                    </a:ext>
                  </a:extLst>
                </a:gridCol>
                <a:gridCol w="1636430">
                  <a:extLst>
                    <a:ext uri="{9D8B030D-6E8A-4147-A177-3AD203B41FA5}">
                      <a16:colId xmlns:a16="http://schemas.microsoft.com/office/drawing/2014/main" val="2449797245"/>
                    </a:ext>
                  </a:extLst>
                </a:gridCol>
                <a:gridCol w="1363691">
                  <a:extLst>
                    <a:ext uri="{9D8B030D-6E8A-4147-A177-3AD203B41FA5}">
                      <a16:colId xmlns:a16="http://schemas.microsoft.com/office/drawing/2014/main" val="524003924"/>
                    </a:ext>
                  </a:extLst>
                </a:gridCol>
                <a:gridCol w="954584">
                  <a:extLst>
                    <a:ext uri="{9D8B030D-6E8A-4147-A177-3AD203B41FA5}">
                      <a16:colId xmlns:a16="http://schemas.microsoft.com/office/drawing/2014/main" val="10666864"/>
                    </a:ext>
                  </a:extLst>
                </a:gridCol>
              </a:tblGrid>
              <a:tr h="339466">
                <a:tc>
                  <a:txBody>
                    <a:bodyPr/>
                    <a:lstStyle/>
                    <a:p>
                      <a:r>
                        <a:rPr lang="en-US" sz="1600" dirty="0"/>
                        <a:t>URL</a:t>
                      </a:r>
                    </a:p>
                  </a:txBody>
                  <a:tcPr/>
                </a:tc>
                <a:tc>
                  <a:txBody>
                    <a:bodyPr/>
                    <a:lstStyle/>
                    <a:p>
                      <a:r>
                        <a:rPr lang="en-US" sz="1600" dirty="0"/>
                        <a:t>Controller</a:t>
                      </a:r>
                    </a:p>
                  </a:txBody>
                  <a:tcPr/>
                </a:tc>
                <a:tc>
                  <a:txBody>
                    <a:bodyPr/>
                    <a:lstStyle/>
                    <a:p>
                      <a:r>
                        <a:rPr lang="en-US" sz="1600" dirty="0"/>
                        <a:t>Action</a:t>
                      </a:r>
                    </a:p>
                  </a:txBody>
                  <a:tcPr/>
                </a:tc>
                <a:tc>
                  <a:txBody>
                    <a:bodyPr/>
                    <a:lstStyle/>
                    <a:p>
                      <a:r>
                        <a:rPr lang="en-US" sz="1600" dirty="0"/>
                        <a:t>Id</a:t>
                      </a:r>
                    </a:p>
                  </a:txBody>
                  <a:tcPr/>
                </a:tc>
                <a:extLst>
                  <a:ext uri="{0D108BD9-81ED-4DB2-BD59-A6C34878D82A}">
                    <a16:rowId xmlns:a16="http://schemas.microsoft.com/office/drawing/2014/main" val="329951975"/>
                  </a:ext>
                </a:extLst>
              </a:tr>
              <a:tr h="339466">
                <a:tc>
                  <a:txBody>
                    <a:bodyPr/>
                    <a:lstStyle/>
                    <a:p>
                      <a:r>
                        <a:rPr lang="en-US" sz="1600" dirty="0">
                          <a:hlinkClick r:id="rId2"/>
                        </a:rPr>
                        <a:t>http://localhost/home</a:t>
                      </a:r>
                      <a:endParaRPr lang="en-US" sz="1600" dirty="0"/>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Home</a:t>
                      </a:r>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Index</a:t>
                      </a:r>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Null</a:t>
                      </a:r>
                    </a:p>
                  </a:txBody>
                  <a:tcPr/>
                </a:tc>
                <a:extLst>
                  <a:ext uri="{0D108BD9-81ED-4DB2-BD59-A6C34878D82A}">
                    <a16:rowId xmlns:a16="http://schemas.microsoft.com/office/drawing/2014/main" val="3618093043"/>
                  </a:ext>
                </a:extLst>
              </a:tr>
              <a:tr h="33946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600" dirty="0">
                          <a:hlinkClick r:id="rId3"/>
                        </a:rPr>
                        <a:t>http://localhost/home/index/123</a:t>
                      </a:r>
                      <a:endParaRPr lang="en-US" sz="1600" dirty="0"/>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Home</a:t>
                      </a:r>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Index</a:t>
                      </a:r>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123</a:t>
                      </a:r>
                    </a:p>
                  </a:txBody>
                  <a:tcPr/>
                </a:tc>
                <a:extLst>
                  <a:ext uri="{0D108BD9-81ED-4DB2-BD59-A6C34878D82A}">
                    <a16:rowId xmlns:a16="http://schemas.microsoft.com/office/drawing/2014/main" val="3148124885"/>
                  </a:ext>
                </a:extLst>
              </a:tr>
              <a:tr h="33946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600" dirty="0">
                          <a:hlinkClick r:id="rId4"/>
                        </a:rPr>
                        <a:t>http://localhost/home/about</a:t>
                      </a:r>
                      <a:endParaRPr lang="en-US" sz="1600" dirty="0"/>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Home</a:t>
                      </a:r>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About</a:t>
                      </a:r>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Null</a:t>
                      </a:r>
                    </a:p>
                  </a:txBody>
                  <a:tcPr/>
                </a:tc>
                <a:extLst>
                  <a:ext uri="{0D108BD9-81ED-4DB2-BD59-A6C34878D82A}">
                    <a16:rowId xmlns:a16="http://schemas.microsoft.com/office/drawing/2014/main" val="1744173565"/>
                  </a:ext>
                </a:extLst>
              </a:tr>
              <a:tr h="33946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600" dirty="0">
                          <a:hlinkClick r:id="rId5"/>
                        </a:rPr>
                        <a:t>http://localhost/home/contact</a:t>
                      </a:r>
                      <a:endParaRPr lang="en-US" sz="1600" dirty="0"/>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Home</a:t>
                      </a:r>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Contact</a:t>
                      </a:r>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Null</a:t>
                      </a:r>
                    </a:p>
                  </a:txBody>
                  <a:tcPr/>
                </a:tc>
                <a:extLst>
                  <a:ext uri="{0D108BD9-81ED-4DB2-BD59-A6C34878D82A}">
                    <a16:rowId xmlns:a16="http://schemas.microsoft.com/office/drawing/2014/main" val="101644238"/>
                  </a:ext>
                </a:extLst>
              </a:tr>
              <a:tr h="33946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600" dirty="0">
                          <a:hlinkClick r:id="rId6"/>
                        </a:rPr>
                        <a:t>http://localhost/book</a:t>
                      </a:r>
                      <a:endParaRPr lang="en-US" sz="1600" dirty="0"/>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Book</a:t>
                      </a:r>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Index</a:t>
                      </a:r>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Null</a:t>
                      </a:r>
                    </a:p>
                  </a:txBody>
                  <a:tcPr/>
                </a:tc>
                <a:extLst>
                  <a:ext uri="{0D108BD9-81ED-4DB2-BD59-A6C34878D82A}">
                    <a16:rowId xmlns:a16="http://schemas.microsoft.com/office/drawing/2014/main" val="1146019578"/>
                  </a:ext>
                </a:extLst>
              </a:tr>
              <a:tr h="33946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600" dirty="0">
                          <a:hlinkClick r:id="rId7"/>
                        </a:rPr>
                        <a:t>http://localhost/book/edit/123</a:t>
                      </a:r>
                      <a:endParaRPr lang="en-US" sz="1600" dirty="0"/>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Book</a:t>
                      </a:r>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Edit</a:t>
                      </a:r>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123</a:t>
                      </a:r>
                    </a:p>
                  </a:txBody>
                  <a:tcPr/>
                </a:tc>
                <a:extLst>
                  <a:ext uri="{0D108BD9-81ED-4DB2-BD59-A6C34878D82A}">
                    <a16:rowId xmlns:a16="http://schemas.microsoft.com/office/drawing/2014/main" val="2340011518"/>
                  </a:ext>
                </a:extLst>
              </a:tr>
            </a:tbl>
          </a:graphicData>
        </a:graphic>
      </p:graphicFrame>
      <p:pic>
        <p:nvPicPr>
          <p:cNvPr id="4" name="Picture 3">
            <a:extLst>
              <a:ext uri="{FF2B5EF4-FFF2-40B4-BE49-F238E27FC236}">
                <a16:creationId xmlns:a16="http://schemas.microsoft.com/office/drawing/2014/main" id="{71A816AF-D39E-4B74-B3C0-C54C4F44A756}"/>
              </a:ext>
            </a:extLst>
          </p:cNvPr>
          <p:cNvPicPr>
            <a:picLocks noChangeAspect="1"/>
          </p:cNvPicPr>
          <p:nvPr/>
        </p:nvPicPr>
        <p:blipFill>
          <a:blip r:embed="rId8"/>
          <a:stretch>
            <a:fillRect/>
          </a:stretch>
        </p:blipFill>
        <p:spPr>
          <a:xfrm>
            <a:off x="2870361" y="3795886"/>
            <a:ext cx="3187254" cy="1087357"/>
          </a:xfrm>
          <a:prstGeom prst="rect">
            <a:avLst/>
          </a:prstGeom>
          <a:ln>
            <a:solidFill>
              <a:schemeClr val="tx2"/>
            </a:solidFill>
          </a:ln>
        </p:spPr>
      </p:pic>
      <p:sp>
        <p:nvSpPr>
          <p:cNvPr id="9" name="Text Placeholder 1">
            <a:extLst>
              <a:ext uri="{FF2B5EF4-FFF2-40B4-BE49-F238E27FC236}">
                <a16:creationId xmlns:a16="http://schemas.microsoft.com/office/drawing/2014/main" id="{84CC262C-D824-4173-87D1-6AAB70DC7DF0}"/>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Routing Examples in MVC</a:t>
            </a:r>
          </a:p>
        </p:txBody>
      </p:sp>
    </p:spTree>
    <p:extLst>
      <p:ext uri="{BB962C8B-B14F-4D97-AF65-F5344CB8AC3E}">
        <p14:creationId xmlns:p14="http://schemas.microsoft.com/office/powerpoint/2010/main" val="1766428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419622"/>
            <a:ext cx="7290810"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Static files are stored within your project's web root directory. </a:t>
            </a:r>
          </a:p>
          <a:p>
            <a:pPr marL="285750" indent="-28575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The default directory is &lt;</a:t>
            </a:r>
            <a:r>
              <a:rPr lang="en-US" sz="2400" dirty="0" err="1">
                <a:solidFill>
                  <a:schemeClr val="accent5">
                    <a:lumMod val="75000"/>
                  </a:schemeClr>
                </a:solidFill>
                <a:latin typeface="Calibri Light" panose="020F0302020204030204" pitchFamily="34" charset="0"/>
                <a:cs typeface="Calibri Light" panose="020F0302020204030204" pitchFamily="34" charset="0"/>
              </a:rPr>
              <a:t>content_root</a:t>
            </a:r>
            <a:r>
              <a:rPr lang="en-US" sz="2400" dirty="0">
                <a:solidFill>
                  <a:schemeClr val="accent5">
                    <a:lumMod val="75000"/>
                  </a:schemeClr>
                </a:solidFill>
                <a:latin typeface="Calibri Light" panose="020F0302020204030204" pitchFamily="34" charset="0"/>
                <a:cs typeface="Calibri Light" panose="020F0302020204030204" pitchFamily="34" charset="0"/>
              </a:rPr>
              <a:t>&gt;/</a:t>
            </a:r>
            <a:r>
              <a:rPr lang="en-US" sz="2400" dirty="0" err="1">
                <a:solidFill>
                  <a:schemeClr val="accent5">
                    <a:lumMod val="75000"/>
                  </a:schemeClr>
                </a:solidFill>
                <a:latin typeface="Calibri Light" panose="020F0302020204030204" pitchFamily="34" charset="0"/>
                <a:cs typeface="Calibri Light" panose="020F0302020204030204" pitchFamily="34" charset="0"/>
              </a:rPr>
              <a:t>wwwroot</a:t>
            </a:r>
            <a:r>
              <a:rPr lang="en-US" sz="2400" dirty="0">
                <a:solidFill>
                  <a:schemeClr val="accent5">
                    <a:lumMod val="75000"/>
                  </a:schemeClr>
                </a:solidFill>
                <a:latin typeface="Calibri Light" panose="020F0302020204030204" pitchFamily="34" charset="0"/>
                <a:cs typeface="Calibri Light" panose="020F0302020204030204" pitchFamily="34" charset="0"/>
              </a:rPr>
              <a:t>.</a:t>
            </a:r>
          </a:p>
          <a:p>
            <a:pPr marL="342900" lvl="0" indent="-342900" eaLnBrk="0" fontAlgn="base" latinLnBrk="0" hangingPunct="0">
              <a:spcBef>
                <a:spcPct val="0"/>
              </a:spcBef>
              <a:spcAft>
                <a:spcPct val="0"/>
              </a:spcAft>
              <a:buFont typeface="Arial" panose="020B0604020202020204" pitchFamily="34" charset="0"/>
              <a:buChar char="•"/>
            </a:pPr>
            <a:r>
              <a:rPr lang="en-US" altLang="en-US" sz="2400" dirty="0">
                <a:solidFill>
                  <a:schemeClr val="accent5">
                    <a:lumMod val="75000"/>
                  </a:schemeClr>
                </a:solidFill>
                <a:latin typeface="Calibri Light" panose="020F0302020204030204" pitchFamily="34" charset="0"/>
                <a:cs typeface="Calibri Light" panose="020F0302020204030204" pitchFamily="34" charset="0"/>
              </a:rPr>
              <a:t>Configure the middleware which enables the serving of static files.</a:t>
            </a:r>
          </a:p>
          <a:p>
            <a:endParaRPr lang="en-US" sz="2400" dirty="0">
              <a:solidFill>
                <a:schemeClr val="accent5">
                  <a:lumMod val="75000"/>
                </a:schemeClr>
              </a:solidFill>
            </a:endParaRPr>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 Placeholder 1">
            <a:extLst>
              <a:ext uri="{FF2B5EF4-FFF2-40B4-BE49-F238E27FC236}">
                <a16:creationId xmlns:a16="http://schemas.microsoft.com/office/drawing/2014/main" id="{F0433204-EF68-4776-8039-0AC840A03F67}"/>
              </a:ext>
            </a:extLst>
          </p:cNvPr>
          <p:cNvSpPr>
            <a:spLocks noGrp="1"/>
          </p:cNvSpPr>
          <p:nvPr>
            <p:ph type="body" sz="quarter" idx="10"/>
          </p:nvPr>
        </p:nvSpPr>
        <p:spPr>
          <a:xfrm>
            <a:off x="0" y="123478"/>
            <a:ext cx="9144000" cy="576064"/>
          </a:xfrm>
        </p:spPr>
        <p:txBody>
          <a:bodyPr/>
          <a:lstStyle/>
          <a:p>
            <a:r>
              <a:rPr lang="en-US" dirty="0" err="1">
                <a:solidFill>
                  <a:srgbClr val="002060"/>
                </a:solidFill>
                <a:latin typeface="Calibri" panose="020F0502020204030204" pitchFamily="34" charset="0"/>
                <a:cs typeface="Calibri" panose="020F0502020204030204" pitchFamily="34" charset="0"/>
              </a:rPr>
              <a:t>wwwroot</a:t>
            </a:r>
            <a:endParaRPr lang="en-US"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91058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203598"/>
            <a:ext cx="7290810" cy="3970318"/>
          </a:xfrm>
          <a:prstGeom prst="rect">
            <a:avLst/>
          </a:prstGeom>
          <a:noFill/>
        </p:spPr>
        <p:txBody>
          <a:bodyPr wrap="square" rtlCol="0">
            <a:spAutoFit/>
          </a:bodyPr>
          <a:lstStyle/>
          <a:p>
            <a:pPr marL="342900" indent="-342900">
              <a:buFont typeface="Arial" panose="020B0604020202020204" pitchFamily="34" charset="0"/>
              <a:buChar char="•"/>
            </a:pPr>
            <a:r>
              <a:rPr lang="en-US" altLang="en-US" sz="2400" dirty="0">
                <a:solidFill>
                  <a:schemeClr val="accent5">
                    <a:lumMod val="75000"/>
                  </a:schemeClr>
                </a:solidFill>
                <a:latin typeface="Calibri Light" panose="020F0302020204030204" pitchFamily="34" charset="0"/>
                <a:cs typeface="Calibri Light" panose="020F0302020204030204" pitchFamily="34" charset="0"/>
              </a:rPr>
              <a:t>The Startup class configures services and the app's request pipeline. </a:t>
            </a:r>
          </a:p>
          <a:p>
            <a:pPr marL="342900" lvl="0" indent="-342900" eaLnBrk="0" fontAlgn="base" latinLnBrk="0" hangingPunct="0">
              <a:spcBef>
                <a:spcPct val="0"/>
              </a:spcBef>
              <a:spcAft>
                <a:spcPct val="0"/>
              </a:spcAft>
              <a:buFont typeface="Arial" panose="020B0604020202020204" pitchFamily="34" charset="0"/>
              <a:buChar char="•"/>
            </a:pPr>
            <a:r>
              <a:rPr lang="en-US" altLang="en-US" sz="2400" dirty="0">
                <a:solidFill>
                  <a:schemeClr val="accent5">
                    <a:lumMod val="75000"/>
                  </a:schemeClr>
                </a:solidFill>
                <a:latin typeface="Calibri Light" panose="020F0302020204030204" pitchFamily="34" charset="0"/>
                <a:cs typeface="Calibri Light" panose="020F0302020204030204" pitchFamily="34" charset="0"/>
              </a:rPr>
              <a:t>The startup class include </a:t>
            </a:r>
            <a:r>
              <a:rPr lang="en-US" altLang="en-US" sz="2400" dirty="0" err="1">
                <a:solidFill>
                  <a:schemeClr val="accent5">
                    <a:lumMod val="75000"/>
                  </a:schemeClr>
                </a:solidFill>
                <a:latin typeface="Calibri Light" panose="020F0302020204030204" pitchFamily="34" charset="0"/>
                <a:cs typeface="Calibri Light" panose="020F0302020204030204" pitchFamily="34" charset="0"/>
              </a:rPr>
              <a:t>ConfigureServices</a:t>
            </a:r>
            <a:r>
              <a:rPr lang="en-US" altLang="en-US" sz="2400" dirty="0">
                <a:solidFill>
                  <a:schemeClr val="accent5">
                    <a:lumMod val="75000"/>
                  </a:schemeClr>
                </a:solidFill>
                <a:latin typeface="Calibri Light" panose="020F0302020204030204" pitchFamily="34" charset="0"/>
                <a:cs typeface="Calibri Light" panose="020F0302020204030204" pitchFamily="34" charset="0"/>
              </a:rPr>
              <a:t> method to configure the app's services even though this is optional.</a:t>
            </a:r>
          </a:p>
          <a:p>
            <a:pPr marL="342900" lvl="0" indent="-342900" eaLnBrk="0" fontAlgn="base" latinLnBrk="0" hangingPunct="0">
              <a:spcBef>
                <a:spcPct val="0"/>
              </a:spcBef>
              <a:spcAft>
                <a:spcPct val="0"/>
              </a:spcAft>
              <a:buFont typeface="Arial" panose="020B0604020202020204" pitchFamily="34" charset="0"/>
              <a:buChar char="•"/>
            </a:pPr>
            <a:r>
              <a:rPr lang="en-US" altLang="en-US" sz="2400" dirty="0">
                <a:solidFill>
                  <a:schemeClr val="accent5">
                    <a:lumMod val="75000"/>
                  </a:schemeClr>
                </a:solidFill>
                <a:latin typeface="Calibri Light" panose="020F0302020204030204" pitchFamily="34" charset="0"/>
                <a:cs typeface="Calibri Light" panose="020F0302020204030204" pitchFamily="34" charset="0"/>
              </a:rPr>
              <a:t>The startup class includes a Configure method to create the app's request processing pipeline which is mandatory.</a:t>
            </a:r>
          </a:p>
          <a:p>
            <a:pPr lvl="0" eaLnBrk="0" fontAlgn="base" latinLnBrk="0" hangingPunct="0">
              <a:spcBef>
                <a:spcPct val="0"/>
              </a:spcBef>
              <a:spcAft>
                <a:spcPct val="0"/>
              </a:spcAft>
            </a:pPr>
            <a:endParaRPr lang="en-US" altLang="en-US" sz="3600" dirty="0">
              <a:latin typeface="Arial" panose="020B0604020202020204" pitchFamily="34" charset="0"/>
            </a:endParaRPr>
          </a:p>
          <a:p>
            <a:endParaRPr lang="en-US" sz="2400" dirty="0">
              <a:solidFill>
                <a:schemeClr val="accent5">
                  <a:lumMod val="75000"/>
                </a:schemeClr>
              </a:solidFill>
            </a:endParaRPr>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 Placeholder 1">
            <a:extLst>
              <a:ext uri="{FF2B5EF4-FFF2-40B4-BE49-F238E27FC236}">
                <a16:creationId xmlns:a16="http://schemas.microsoft.com/office/drawing/2014/main" id="{28A28CE9-A6B9-4B03-92EA-13985AEBACD7}"/>
              </a:ext>
            </a:extLst>
          </p:cNvPr>
          <p:cNvSpPr>
            <a:spLocks noGrp="1"/>
          </p:cNvSpPr>
          <p:nvPr>
            <p:ph type="body" sz="quarter" idx="10"/>
          </p:nvPr>
        </p:nvSpPr>
        <p:spPr>
          <a:xfrm>
            <a:off x="0" y="123478"/>
            <a:ext cx="9144000" cy="576064"/>
          </a:xfrm>
        </p:spPr>
        <p:txBody>
          <a:bodyPr/>
          <a:lstStyle/>
          <a:p>
            <a:r>
              <a:rPr lang="en-US" dirty="0" err="1">
                <a:solidFill>
                  <a:srgbClr val="002060"/>
                </a:solidFill>
                <a:latin typeface="Calibri" panose="020F0502020204030204" pitchFamily="34" charset="0"/>
                <a:cs typeface="Calibri" panose="020F0502020204030204" pitchFamily="34" charset="0"/>
              </a:rPr>
              <a:t>Startup.cs</a:t>
            </a:r>
            <a:endParaRPr lang="en-US"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94576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419622"/>
            <a:ext cx="7290810"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All of the application's settings are contained in a file named </a:t>
            </a:r>
            <a:r>
              <a:rPr lang="en-US" sz="2400" dirty="0" err="1">
                <a:solidFill>
                  <a:schemeClr val="accent5">
                    <a:lumMod val="75000"/>
                  </a:schemeClr>
                </a:solidFill>
                <a:latin typeface="Calibri Light" panose="020F0302020204030204" pitchFamily="34" charset="0"/>
                <a:cs typeface="Calibri Light" panose="020F0302020204030204" pitchFamily="34" charset="0"/>
              </a:rPr>
              <a:t>appsettings.json</a:t>
            </a:r>
            <a:r>
              <a:rPr lang="en-US" sz="2400" dirty="0">
                <a:solidFill>
                  <a:schemeClr val="accent5">
                    <a:lumMod val="75000"/>
                  </a:schemeClr>
                </a:solidFill>
                <a:latin typeface="Calibri Light" panose="020F0302020204030204" pitchFamily="34" charset="0"/>
                <a:cs typeface="Calibri Light" panose="020F0302020204030204" pitchFamily="34" charset="0"/>
              </a:rPr>
              <a:t>. </a:t>
            </a:r>
          </a:p>
          <a:p>
            <a:pPr marL="342900" indent="-3429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Any changes to the </a:t>
            </a:r>
            <a:r>
              <a:rPr lang="en-US" sz="2400" dirty="0" err="1">
                <a:solidFill>
                  <a:schemeClr val="accent5">
                    <a:lumMod val="75000"/>
                  </a:schemeClr>
                </a:solidFill>
                <a:latin typeface="Calibri Light" panose="020F0302020204030204" pitchFamily="34" charset="0"/>
                <a:cs typeface="Calibri Light" panose="020F0302020204030204" pitchFamily="34" charset="0"/>
              </a:rPr>
              <a:t>appsettings.json</a:t>
            </a:r>
            <a:r>
              <a:rPr lang="en-US" sz="2400" dirty="0">
                <a:solidFill>
                  <a:schemeClr val="accent5">
                    <a:lumMod val="75000"/>
                  </a:schemeClr>
                </a:solidFill>
                <a:latin typeface="Calibri Light" panose="020F0302020204030204" pitchFamily="34" charset="0"/>
                <a:cs typeface="Calibri Light" panose="020F0302020204030204" pitchFamily="34" charset="0"/>
              </a:rPr>
              <a:t> file will require restarting the "Microsoft IIS Administration" service to take effect.</a:t>
            </a:r>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 Placeholder 1">
            <a:extLst>
              <a:ext uri="{FF2B5EF4-FFF2-40B4-BE49-F238E27FC236}">
                <a16:creationId xmlns:a16="http://schemas.microsoft.com/office/drawing/2014/main" id="{65A1B300-8E09-487B-B4B6-ED986CBC2505}"/>
              </a:ext>
            </a:extLst>
          </p:cNvPr>
          <p:cNvSpPr>
            <a:spLocks noGrp="1"/>
          </p:cNvSpPr>
          <p:nvPr>
            <p:ph type="body" sz="quarter" idx="10"/>
          </p:nvPr>
        </p:nvSpPr>
        <p:spPr>
          <a:xfrm>
            <a:off x="0" y="123478"/>
            <a:ext cx="9144000" cy="576064"/>
          </a:xfrm>
        </p:spPr>
        <p:txBody>
          <a:bodyPr/>
          <a:lstStyle/>
          <a:p>
            <a:r>
              <a:rPr lang="en-US" dirty="0" err="1">
                <a:solidFill>
                  <a:srgbClr val="002060"/>
                </a:solidFill>
                <a:latin typeface="Calibri" panose="020F0502020204030204" pitchFamily="34" charset="0"/>
                <a:cs typeface="Calibri" panose="020F0502020204030204" pitchFamily="34" charset="0"/>
              </a:rPr>
              <a:t>AppSettings.json</a:t>
            </a:r>
            <a:endParaRPr lang="en-US"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07092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132165"/>
            <a:ext cx="7290810" cy="4216539"/>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This file sets up the different launch environments that Visual Studio can launch automatically. </a:t>
            </a:r>
          </a:p>
          <a:p>
            <a:pPr marL="342900" lvl="0" indent="-342900" eaLnBrk="0" fontAlgn="base" latinLnBrk="0" hangingPunct="0">
              <a:spcBef>
                <a:spcPct val="0"/>
              </a:spcBef>
              <a:spcAft>
                <a:spcPct val="0"/>
              </a:spcAft>
              <a:buFont typeface="Arial" panose="020B0604020202020204" pitchFamily="34" charset="0"/>
              <a:buChar char="•"/>
            </a:pPr>
            <a:r>
              <a:rPr lang="en-US" altLang="en-US" sz="2400" dirty="0">
                <a:solidFill>
                  <a:schemeClr val="accent5">
                    <a:lumMod val="75000"/>
                  </a:schemeClr>
                </a:solidFill>
                <a:latin typeface="Calibri Light" panose="020F0302020204030204" pitchFamily="34" charset="0"/>
                <a:cs typeface="Calibri Light" panose="020F0302020204030204" pitchFamily="34" charset="0"/>
              </a:rPr>
              <a:t>Using </a:t>
            </a:r>
            <a:r>
              <a:rPr lang="en-US" altLang="en-US" sz="2400" dirty="0" err="1">
                <a:solidFill>
                  <a:schemeClr val="accent5">
                    <a:lumMod val="75000"/>
                  </a:schemeClr>
                </a:solidFill>
                <a:latin typeface="Calibri Light" panose="020F0302020204030204" pitchFamily="34" charset="0"/>
                <a:cs typeface="Calibri Light" panose="020F0302020204030204" pitchFamily="34" charset="0"/>
              </a:rPr>
              <a:t>launchsettings</a:t>
            </a:r>
            <a:r>
              <a:rPr lang="en-US" altLang="en-US" sz="2400" dirty="0">
                <a:solidFill>
                  <a:schemeClr val="accent5">
                    <a:lumMod val="75000"/>
                  </a:schemeClr>
                </a:solidFill>
                <a:latin typeface="Calibri Light" panose="020F0302020204030204" pitchFamily="34" charset="0"/>
                <a:cs typeface="Calibri Light" panose="020F0302020204030204" pitchFamily="34" charset="0"/>
              </a:rPr>
              <a:t> features, we can:</a:t>
            </a:r>
          </a:p>
          <a:p>
            <a:pPr marL="800100" lvl="1" indent="-342900" eaLnBrk="0" fontAlgn="base" latinLnBrk="0" hangingPunct="0">
              <a:spcBef>
                <a:spcPct val="0"/>
              </a:spcBef>
              <a:spcAft>
                <a:spcPct val="0"/>
              </a:spcAft>
              <a:buFont typeface="Wingdings" panose="05000000000000000000" pitchFamily="2" charset="2"/>
              <a:buChar char="§"/>
            </a:pPr>
            <a:r>
              <a:rPr lang="en-US" altLang="en-US" sz="2400" dirty="0">
                <a:solidFill>
                  <a:schemeClr val="accent5">
                    <a:lumMod val="75000"/>
                  </a:schemeClr>
                </a:solidFill>
                <a:latin typeface="Calibri Light" panose="020F0302020204030204" pitchFamily="34" charset="0"/>
                <a:cs typeface="Calibri Light" panose="020F0302020204030204" pitchFamily="34" charset="0"/>
              </a:rPr>
              <a:t>Create and use custom environments.</a:t>
            </a:r>
          </a:p>
          <a:p>
            <a:pPr marL="800100" lvl="1" indent="-342900" eaLnBrk="0" fontAlgn="base" latinLnBrk="0" hangingPunct="0">
              <a:spcBef>
                <a:spcPct val="0"/>
              </a:spcBef>
              <a:spcAft>
                <a:spcPct val="0"/>
              </a:spcAft>
              <a:buFont typeface="Wingdings" panose="05000000000000000000" pitchFamily="2" charset="2"/>
              <a:buChar char="§"/>
            </a:pPr>
            <a:r>
              <a:rPr lang="en-US" altLang="en-US" sz="2400" dirty="0">
                <a:solidFill>
                  <a:schemeClr val="accent5">
                    <a:lumMod val="75000"/>
                  </a:schemeClr>
                </a:solidFill>
                <a:latin typeface="Calibri Light" panose="020F0302020204030204" pitchFamily="34" charset="0"/>
                <a:cs typeface="Calibri Light" panose="020F0302020204030204" pitchFamily="34" charset="0"/>
              </a:rPr>
              <a:t>Enable or disable application services based on the environment the app is running in.</a:t>
            </a:r>
          </a:p>
          <a:p>
            <a:pPr marL="800100" lvl="1" indent="-342900" eaLnBrk="0" fontAlgn="base" latinLnBrk="0" hangingPunct="0">
              <a:spcBef>
                <a:spcPct val="0"/>
              </a:spcBef>
              <a:spcAft>
                <a:spcPct val="0"/>
              </a:spcAft>
              <a:buFont typeface="Wingdings" panose="05000000000000000000" pitchFamily="2" charset="2"/>
              <a:buChar char="§"/>
            </a:pPr>
            <a:r>
              <a:rPr lang="en-US" altLang="en-US" sz="2400" dirty="0">
                <a:solidFill>
                  <a:schemeClr val="accent5">
                    <a:lumMod val="75000"/>
                  </a:schemeClr>
                </a:solidFill>
                <a:latin typeface="Calibri Light" panose="020F0302020204030204" pitchFamily="34" charset="0"/>
                <a:cs typeface="Calibri Light" panose="020F0302020204030204" pitchFamily="34" charset="0"/>
              </a:rPr>
              <a:t>Use the environment tag helper (&lt;environment&gt;) to modify our MVC views based on the current execution environment.</a:t>
            </a:r>
          </a:p>
          <a:p>
            <a:pPr lvl="0" eaLnBrk="0" fontAlgn="base" latinLnBrk="0" hangingPunct="0">
              <a:spcBef>
                <a:spcPct val="0"/>
              </a:spcBef>
              <a:spcAft>
                <a:spcPct val="0"/>
              </a:spcAft>
            </a:pPr>
            <a:endParaRPr lang="en-US" altLang="en-US" sz="2800" dirty="0">
              <a:latin typeface="Arial" panose="020B0604020202020204" pitchFamily="34" charset="0"/>
            </a:endParaRPr>
          </a:p>
          <a:p>
            <a:pPr marL="285750" indent="-285750">
              <a:buFont typeface="Arial" panose="020B0604020202020204" pitchFamily="34" charset="0"/>
              <a:buChar char="•"/>
            </a:pPr>
            <a:endParaRPr lang="en-US" sz="2400" dirty="0">
              <a:solidFill>
                <a:schemeClr val="accent5">
                  <a:lumMod val="75000"/>
                </a:schemeClr>
              </a:solidFill>
            </a:endParaRPr>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 Placeholder 1">
            <a:extLst>
              <a:ext uri="{FF2B5EF4-FFF2-40B4-BE49-F238E27FC236}">
                <a16:creationId xmlns:a16="http://schemas.microsoft.com/office/drawing/2014/main" id="{72E62870-1E9B-49E1-8AC0-9795E06CC4CE}"/>
              </a:ext>
            </a:extLst>
          </p:cNvPr>
          <p:cNvSpPr>
            <a:spLocks noGrp="1"/>
          </p:cNvSpPr>
          <p:nvPr>
            <p:ph type="body" sz="quarter" idx="10"/>
          </p:nvPr>
        </p:nvSpPr>
        <p:spPr>
          <a:xfrm>
            <a:off x="0" y="123478"/>
            <a:ext cx="9144000" cy="576064"/>
          </a:xfrm>
        </p:spPr>
        <p:txBody>
          <a:bodyPr/>
          <a:lstStyle/>
          <a:p>
            <a:r>
              <a:rPr lang="en-US" dirty="0" err="1">
                <a:solidFill>
                  <a:srgbClr val="002060"/>
                </a:solidFill>
                <a:latin typeface="Calibri" panose="020F0502020204030204" pitchFamily="34" charset="0"/>
                <a:cs typeface="Calibri" panose="020F0502020204030204" pitchFamily="34" charset="0"/>
              </a:rPr>
              <a:t>LaunchSettings.json</a:t>
            </a:r>
            <a:endParaRPr lang="en-US"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7246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419622"/>
            <a:ext cx="7290810" cy="2677656"/>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ActionResult is a result of action methods or return        types of action methods</a:t>
            </a:r>
          </a:p>
          <a:p>
            <a:pPr marL="285750" indent="-285750" algn="just">
              <a:buFont typeface="Arial" panose="020B0604020202020204" pitchFamily="34" charset="0"/>
              <a:buChar char="•"/>
            </a:pPr>
            <a:r>
              <a:rPr lang="en-US" altLang="en-US" sz="2400" dirty="0">
                <a:solidFill>
                  <a:schemeClr val="accent5">
                    <a:lumMod val="75000"/>
                  </a:schemeClr>
                </a:solidFill>
                <a:latin typeface="Calibri Light" panose="020F0302020204030204" pitchFamily="34" charset="0"/>
                <a:cs typeface="Calibri Light" panose="020F0302020204030204" pitchFamily="34" charset="0"/>
              </a:rPr>
              <a:t>Action result is a parent class for many of the derived    classes that have associated helpers.</a:t>
            </a:r>
          </a:p>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The </a:t>
            </a:r>
            <a:r>
              <a:rPr lang="en-US" sz="2400" dirty="0" err="1">
                <a:solidFill>
                  <a:schemeClr val="accent5">
                    <a:lumMod val="75000"/>
                  </a:schemeClr>
                </a:solidFill>
                <a:latin typeface="Calibri Light" panose="020F0302020204030204" pitchFamily="34" charset="0"/>
                <a:cs typeface="Calibri Light" panose="020F0302020204030204" pitchFamily="34" charset="0"/>
              </a:rPr>
              <a:t>IActionResult</a:t>
            </a:r>
            <a:r>
              <a:rPr lang="en-US" sz="2400" dirty="0">
                <a:solidFill>
                  <a:schemeClr val="accent5">
                    <a:lumMod val="75000"/>
                  </a:schemeClr>
                </a:solidFill>
                <a:latin typeface="Calibri Light" panose="020F0302020204030204" pitchFamily="34" charset="0"/>
                <a:cs typeface="Calibri Light" panose="020F0302020204030204" pitchFamily="34" charset="0"/>
              </a:rPr>
              <a:t> return type is appropriate when        multiple ActionResult return types are possible in an     action.</a:t>
            </a:r>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 Placeholder 1">
            <a:extLst>
              <a:ext uri="{FF2B5EF4-FFF2-40B4-BE49-F238E27FC236}">
                <a16:creationId xmlns:a16="http://schemas.microsoft.com/office/drawing/2014/main" id="{9C45E38C-9061-4997-B149-DC25C2726ED3}"/>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Action Result</a:t>
            </a:r>
          </a:p>
        </p:txBody>
      </p:sp>
    </p:spTree>
    <p:extLst>
      <p:ext uri="{BB962C8B-B14F-4D97-AF65-F5344CB8AC3E}">
        <p14:creationId xmlns:p14="http://schemas.microsoft.com/office/powerpoint/2010/main" val="3685993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9" name="Table 8">
            <a:extLst>
              <a:ext uri="{FF2B5EF4-FFF2-40B4-BE49-F238E27FC236}">
                <a16:creationId xmlns:a16="http://schemas.microsoft.com/office/drawing/2014/main" id="{8A371442-8407-4F72-9BF7-1DEB42953852}"/>
              </a:ext>
            </a:extLst>
          </p:cNvPr>
          <p:cNvGraphicFramePr>
            <a:graphicFrameLocks noGrp="1"/>
          </p:cNvGraphicFramePr>
          <p:nvPr>
            <p:extLst>
              <p:ext uri="{D42A27DB-BD31-4B8C-83A1-F6EECF244321}">
                <p14:modId xmlns:p14="http://schemas.microsoft.com/office/powerpoint/2010/main" val="3066030593"/>
              </p:ext>
            </p:extLst>
          </p:nvPr>
        </p:nvGraphicFramePr>
        <p:xfrm>
          <a:off x="251520" y="987574"/>
          <a:ext cx="8640960" cy="3683000"/>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1812457346"/>
                    </a:ext>
                  </a:extLst>
                </a:gridCol>
                <a:gridCol w="2808312">
                  <a:extLst>
                    <a:ext uri="{9D8B030D-6E8A-4147-A177-3AD203B41FA5}">
                      <a16:colId xmlns:a16="http://schemas.microsoft.com/office/drawing/2014/main" val="3951951869"/>
                    </a:ext>
                  </a:extLst>
                </a:gridCol>
                <a:gridCol w="4320480">
                  <a:extLst>
                    <a:ext uri="{9D8B030D-6E8A-4147-A177-3AD203B41FA5}">
                      <a16:colId xmlns:a16="http://schemas.microsoft.com/office/drawing/2014/main" val="3037375389"/>
                    </a:ext>
                  </a:extLst>
                </a:gridCol>
              </a:tblGrid>
              <a:tr h="370840">
                <a:tc>
                  <a:txBody>
                    <a:bodyPr/>
                    <a:lstStyle/>
                    <a:p>
                      <a:pPr algn="l" fontAlgn="b"/>
                      <a:r>
                        <a:rPr lang="en-US" sz="1000" dirty="0">
                          <a:effectLst/>
                        </a:rPr>
                        <a:t>ActionResult</a:t>
                      </a:r>
                    </a:p>
                  </a:txBody>
                  <a:tcPr marL="76200" marR="76200" marT="76200" marB="76200" anchor="b"/>
                </a:tc>
                <a:tc>
                  <a:txBody>
                    <a:bodyPr/>
                    <a:lstStyle/>
                    <a:p>
                      <a:pPr algn="l" fontAlgn="b"/>
                      <a:r>
                        <a:rPr lang="en-US" sz="1000">
                          <a:effectLst/>
                        </a:rPr>
                        <a:t>Helper</a:t>
                      </a:r>
                    </a:p>
                  </a:txBody>
                  <a:tcPr marL="76200" marR="76200" marT="76200" marB="76200" anchor="b"/>
                </a:tc>
                <a:tc>
                  <a:txBody>
                    <a:bodyPr/>
                    <a:lstStyle/>
                    <a:p>
                      <a:pPr algn="l" fontAlgn="b"/>
                      <a:r>
                        <a:rPr lang="en-US" sz="1000" dirty="0">
                          <a:effectLst/>
                        </a:rPr>
                        <a:t>Description</a:t>
                      </a:r>
                    </a:p>
                  </a:txBody>
                  <a:tcPr marL="76200" marR="76200" marT="76200" marB="76200" anchor="b"/>
                </a:tc>
                <a:extLst>
                  <a:ext uri="{0D108BD9-81ED-4DB2-BD59-A6C34878D82A}">
                    <a16:rowId xmlns:a16="http://schemas.microsoft.com/office/drawing/2014/main" val="4072850322"/>
                  </a:ext>
                </a:extLst>
              </a:tr>
              <a:tr h="370840">
                <a:tc>
                  <a:txBody>
                    <a:bodyPr/>
                    <a:lstStyle/>
                    <a:p>
                      <a:pPr algn="l" fontAlgn="t"/>
                      <a:r>
                        <a:rPr lang="en-US" sz="1000" dirty="0" err="1">
                          <a:effectLst/>
                        </a:rPr>
                        <a:t>ContentResult</a:t>
                      </a:r>
                      <a:endParaRPr lang="en-US" sz="1000" dirty="0">
                        <a:effectLst/>
                      </a:endParaRPr>
                    </a:p>
                  </a:txBody>
                  <a:tcPr marL="76200" marR="76200" marT="76200" marB="76200"/>
                </a:tc>
                <a:tc>
                  <a:txBody>
                    <a:bodyPr/>
                    <a:lstStyle/>
                    <a:p>
                      <a:pPr algn="l" fontAlgn="t"/>
                      <a:r>
                        <a:rPr lang="en-US" sz="1000">
                          <a:effectLst/>
                        </a:rPr>
                        <a:t>Content</a:t>
                      </a:r>
                    </a:p>
                  </a:txBody>
                  <a:tcPr marL="76200" marR="76200" marT="76200" marB="76200"/>
                </a:tc>
                <a:tc>
                  <a:txBody>
                    <a:bodyPr/>
                    <a:lstStyle/>
                    <a:p>
                      <a:pPr algn="just" fontAlgn="t"/>
                      <a:r>
                        <a:rPr lang="en-US" sz="1000" dirty="0">
                          <a:effectLst/>
                        </a:rPr>
                        <a:t>Takes a string and returns it with a text/</a:t>
                      </a:r>
                      <a:r>
                        <a:rPr lang="en-US" sz="1000" dirty="0" err="1">
                          <a:effectLst/>
                        </a:rPr>
                        <a:t>plaincontent</a:t>
                      </a:r>
                      <a:r>
                        <a:rPr lang="en-US" sz="1000" dirty="0">
                          <a:effectLst/>
                        </a:rPr>
                        <a:t>-type header by           default. Overloads enable you to specify the content-type to return other    formats such as text/html or application/json, for example.</a:t>
                      </a:r>
                    </a:p>
                  </a:txBody>
                  <a:tcPr marL="76200" marR="76200" marT="76200" marB="76200"/>
                </a:tc>
                <a:extLst>
                  <a:ext uri="{0D108BD9-81ED-4DB2-BD59-A6C34878D82A}">
                    <a16:rowId xmlns:a16="http://schemas.microsoft.com/office/drawing/2014/main" val="2427630218"/>
                  </a:ext>
                </a:extLst>
              </a:tr>
              <a:tr h="370840">
                <a:tc>
                  <a:txBody>
                    <a:bodyPr/>
                    <a:lstStyle/>
                    <a:p>
                      <a:pPr algn="l" fontAlgn="t"/>
                      <a:r>
                        <a:rPr lang="en-US" sz="1000" dirty="0" err="1">
                          <a:effectLst/>
                        </a:rPr>
                        <a:t>FileContentResult</a:t>
                      </a:r>
                      <a:endParaRPr lang="en-US" sz="1000" dirty="0">
                        <a:effectLst/>
                      </a:endParaRPr>
                    </a:p>
                  </a:txBody>
                  <a:tcPr marL="76200" marR="76200" marT="76200" marB="76200"/>
                </a:tc>
                <a:tc>
                  <a:txBody>
                    <a:bodyPr/>
                    <a:lstStyle/>
                    <a:p>
                      <a:pPr algn="l" fontAlgn="t"/>
                      <a:r>
                        <a:rPr lang="en-US" sz="1000">
                          <a:effectLst/>
                        </a:rPr>
                        <a:t>File</a:t>
                      </a:r>
                    </a:p>
                  </a:txBody>
                  <a:tcPr marL="76200" marR="76200" marT="76200" marB="76200"/>
                </a:tc>
                <a:tc>
                  <a:txBody>
                    <a:bodyPr/>
                    <a:lstStyle/>
                    <a:p>
                      <a:pPr algn="l" fontAlgn="t"/>
                      <a:r>
                        <a:rPr lang="en-US" sz="1000" dirty="0">
                          <a:effectLst/>
                        </a:rPr>
                        <a:t>Returns a file from a byte array, stream or virtual path.</a:t>
                      </a:r>
                    </a:p>
                  </a:txBody>
                  <a:tcPr marL="76200" marR="76200" marT="76200" marB="76200"/>
                </a:tc>
                <a:extLst>
                  <a:ext uri="{0D108BD9-81ED-4DB2-BD59-A6C34878D82A}">
                    <a16:rowId xmlns:a16="http://schemas.microsoft.com/office/drawing/2014/main" val="287049088"/>
                  </a:ext>
                </a:extLst>
              </a:tr>
              <a:tr h="370840">
                <a:tc>
                  <a:txBody>
                    <a:bodyPr/>
                    <a:lstStyle/>
                    <a:p>
                      <a:pPr algn="l" fontAlgn="t"/>
                      <a:r>
                        <a:rPr lang="en-US" sz="1000" dirty="0" err="1">
                          <a:effectLst/>
                        </a:rPr>
                        <a:t>NotFoundResult</a:t>
                      </a:r>
                      <a:endParaRPr lang="en-US" sz="1000" dirty="0">
                        <a:effectLst/>
                      </a:endParaRPr>
                    </a:p>
                  </a:txBody>
                  <a:tcPr marL="76200" marR="76200" marT="76200" marB="76200"/>
                </a:tc>
                <a:tc>
                  <a:txBody>
                    <a:bodyPr/>
                    <a:lstStyle/>
                    <a:p>
                      <a:pPr algn="l" fontAlgn="t"/>
                      <a:r>
                        <a:rPr lang="en-US" sz="1000" dirty="0" err="1">
                          <a:effectLst/>
                        </a:rPr>
                        <a:t>NotFound</a:t>
                      </a:r>
                      <a:endParaRPr lang="en-US" sz="1000" dirty="0">
                        <a:effectLst/>
                      </a:endParaRPr>
                    </a:p>
                  </a:txBody>
                  <a:tcPr marL="76200" marR="76200" marT="76200" marB="76200"/>
                </a:tc>
                <a:tc>
                  <a:txBody>
                    <a:bodyPr/>
                    <a:lstStyle/>
                    <a:p>
                      <a:pPr algn="just" fontAlgn="t"/>
                      <a:r>
                        <a:rPr lang="en-US" sz="1000" dirty="0">
                          <a:effectLst/>
                        </a:rPr>
                        <a:t>Returns an HTTP 404 (Not Found) status code indicating that the              requested resource could not be found.</a:t>
                      </a:r>
                    </a:p>
                  </a:txBody>
                  <a:tcPr marL="76200" marR="76200" marT="76200" marB="76200"/>
                </a:tc>
                <a:extLst>
                  <a:ext uri="{0D108BD9-81ED-4DB2-BD59-A6C34878D82A}">
                    <a16:rowId xmlns:a16="http://schemas.microsoft.com/office/drawing/2014/main" val="140519302"/>
                  </a:ext>
                </a:extLst>
              </a:tr>
              <a:tr h="370840">
                <a:tc>
                  <a:txBody>
                    <a:bodyPr/>
                    <a:lstStyle/>
                    <a:p>
                      <a:pPr algn="l" fontAlgn="t"/>
                      <a:r>
                        <a:rPr lang="en-US" sz="1000">
                          <a:effectLst/>
                        </a:rPr>
                        <a:t>PageResult</a:t>
                      </a:r>
                    </a:p>
                  </a:txBody>
                  <a:tcPr marL="76200" marR="76200" marT="76200" marB="76200"/>
                </a:tc>
                <a:tc>
                  <a:txBody>
                    <a:bodyPr/>
                    <a:lstStyle/>
                    <a:p>
                      <a:pPr algn="l" fontAlgn="t"/>
                      <a:r>
                        <a:rPr lang="en-US" sz="1000">
                          <a:effectLst/>
                        </a:rPr>
                        <a:t>Page</a:t>
                      </a:r>
                    </a:p>
                  </a:txBody>
                  <a:tcPr marL="76200" marR="76200" marT="76200" marB="76200"/>
                </a:tc>
                <a:tc>
                  <a:txBody>
                    <a:bodyPr/>
                    <a:lstStyle/>
                    <a:p>
                      <a:pPr algn="l" fontAlgn="t"/>
                      <a:r>
                        <a:rPr lang="en-US" sz="1000" dirty="0">
                          <a:effectLst/>
                        </a:rPr>
                        <a:t>Will process and return the result of the current page.</a:t>
                      </a:r>
                    </a:p>
                  </a:txBody>
                  <a:tcPr marL="76200" marR="76200" marT="76200" marB="76200"/>
                </a:tc>
                <a:extLst>
                  <a:ext uri="{0D108BD9-81ED-4DB2-BD59-A6C34878D82A}">
                    <a16:rowId xmlns:a16="http://schemas.microsoft.com/office/drawing/2014/main" val="3286552371"/>
                  </a:ext>
                </a:extLst>
              </a:tr>
              <a:tr h="370840">
                <a:tc>
                  <a:txBody>
                    <a:bodyPr/>
                    <a:lstStyle/>
                    <a:p>
                      <a:pPr algn="l" fontAlgn="t"/>
                      <a:r>
                        <a:rPr lang="en-US" sz="1000">
                          <a:effectLst/>
                        </a:rPr>
                        <a:t>PartialResult</a:t>
                      </a:r>
                    </a:p>
                  </a:txBody>
                  <a:tcPr marL="76200" marR="76200" marT="76200" marB="76200"/>
                </a:tc>
                <a:tc>
                  <a:txBody>
                    <a:bodyPr/>
                    <a:lstStyle/>
                    <a:p>
                      <a:pPr algn="l" fontAlgn="t"/>
                      <a:r>
                        <a:rPr lang="en-US" sz="1000">
                          <a:effectLst/>
                        </a:rPr>
                        <a:t>Partial</a:t>
                      </a:r>
                      <a:r>
                        <a:rPr lang="en-US" sz="1000" baseline="30000">
                          <a:effectLst/>
                        </a:rPr>
                        <a:t>2</a:t>
                      </a:r>
                      <a:endParaRPr lang="en-US" sz="1000">
                        <a:effectLst/>
                      </a:endParaRPr>
                    </a:p>
                  </a:txBody>
                  <a:tcPr marL="76200" marR="76200" marT="76200" marB="76200"/>
                </a:tc>
                <a:tc>
                  <a:txBody>
                    <a:bodyPr/>
                    <a:lstStyle/>
                    <a:p>
                      <a:pPr algn="l" fontAlgn="t"/>
                      <a:r>
                        <a:rPr lang="en-US" sz="1000" dirty="0">
                          <a:effectLst/>
                        </a:rPr>
                        <a:t>Returns a </a:t>
                      </a:r>
                      <a:r>
                        <a:rPr lang="en-US" sz="1000" b="0" u="none" dirty="0">
                          <a:solidFill>
                            <a:srgbClr val="000000"/>
                          </a:solidFill>
                          <a:effectLst/>
                        </a:rPr>
                        <a:t>Partial Page.</a:t>
                      </a:r>
                      <a:endParaRPr lang="en-US" sz="1000" b="0" u="none" dirty="0">
                        <a:effectLst/>
                      </a:endParaRPr>
                    </a:p>
                  </a:txBody>
                  <a:tcPr marL="76200" marR="76200" marT="76200" marB="76200"/>
                </a:tc>
                <a:extLst>
                  <a:ext uri="{0D108BD9-81ED-4DB2-BD59-A6C34878D82A}">
                    <a16:rowId xmlns:a16="http://schemas.microsoft.com/office/drawing/2014/main" val="2778583"/>
                  </a:ext>
                </a:extLst>
              </a:tr>
              <a:tr h="370840">
                <a:tc>
                  <a:txBody>
                    <a:bodyPr/>
                    <a:lstStyle/>
                    <a:p>
                      <a:pPr algn="l" fontAlgn="t"/>
                      <a:r>
                        <a:rPr lang="en-US" sz="1000" dirty="0" err="1">
                          <a:effectLst/>
                        </a:rPr>
                        <a:t>RedirectToPageResult</a:t>
                      </a:r>
                      <a:endParaRPr lang="en-US" sz="1000" dirty="0">
                        <a:effectLst/>
                      </a:endParaRPr>
                    </a:p>
                  </a:txBody>
                  <a:tcPr marL="76200" marR="76200" marT="76200" marB="76200"/>
                </a:tc>
                <a:tc>
                  <a:txBody>
                    <a:bodyPr/>
                    <a:lstStyle/>
                    <a:p>
                      <a:pPr algn="l" fontAlgn="t"/>
                      <a:r>
                        <a:rPr lang="en-US" sz="1000">
                          <a:effectLst/>
                        </a:rPr>
                        <a:t>RedirectToPage</a:t>
                      </a:r>
                      <a:br>
                        <a:rPr lang="en-US" sz="1000">
                          <a:effectLst/>
                        </a:rPr>
                      </a:br>
                      <a:r>
                        <a:rPr lang="en-US" sz="1000">
                          <a:effectLst/>
                        </a:rPr>
                        <a:t>RedirectToPagePermanent</a:t>
                      </a:r>
                      <a:br>
                        <a:rPr lang="en-US" sz="1000">
                          <a:effectLst/>
                        </a:rPr>
                      </a:br>
                      <a:r>
                        <a:rPr lang="en-US" sz="1000">
                          <a:effectLst/>
                        </a:rPr>
                        <a:t>RedirectToPagePreserveMethod</a:t>
                      </a:r>
                      <a:br>
                        <a:rPr lang="en-US" sz="1000">
                          <a:effectLst/>
                        </a:rPr>
                      </a:br>
                      <a:r>
                        <a:rPr lang="en-US" sz="1000">
                          <a:effectLst/>
                        </a:rPr>
                        <a:t>RedirectToPagePreserveMethodPermanent</a:t>
                      </a:r>
                    </a:p>
                  </a:txBody>
                  <a:tcPr marL="76200" marR="76200" marT="76200" marB="76200"/>
                </a:tc>
                <a:tc>
                  <a:txBody>
                    <a:bodyPr/>
                    <a:lstStyle/>
                    <a:p>
                      <a:pPr algn="l" fontAlgn="t"/>
                      <a:r>
                        <a:rPr lang="en-US" sz="1000" dirty="0">
                          <a:effectLst/>
                        </a:rPr>
                        <a:t>Redirects the user to the specified page. </a:t>
                      </a:r>
                    </a:p>
                  </a:txBody>
                  <a:tcPr marL="76200" marR="76200" marT="76200" marB="76200"/>
                </a:tc>
                <a:extLst>
                  <a:ext uri="{0D108BD9-81ED-4DB2-BD59-A6C34878D82A}">
                    <a16:rowId xmlns:a16="http://schemas.microsoft.com/office/drawing/2014/main" val="2235541639"/>
                  </a:ext>
                </a:extLst>
              </a:tr>
              <a:tr h="370840">
                <a:tc>
                  <a:txBody>
                    <a:bodyPr/>
                    <a:lstStyle/>
                    <a:p>
                      <a:pPr algn="l" fontAlgn="t"/>
                      <a:r>
                        <a:rPr lang="en-US" sz="1000" dirty="0" err="1">
                          <a:effectLst/>
                        </a:rPr>
                        <a:t>ViewComponentResult</a:t>
                      </a:r>
                      <a:endParaRPr lang="en-US" sz="1000" dirty="0">
                        <a:effectLst/>
                      </a:endParaRPr>
                    </a:p>
                  </a:txBody>
                  <a:tcPr marL="76200" marR="76200" marT="76200" marB="76200"/>
                </a:tc>
                <a:tc>
                  <a:txBody>
                    <a:bodyPr/>
                    <a:lstStyle/>
                    <a:p>
                      <a:pPr algn="l" fontAlgn="t"/>
                      <a:endParaRPr lang="en-US" sz="1000">
                        <a:effectLst/>
                      </a:endParaRPr>
                    </a:p>
                  </a:txBody>
                  <a:tcPr marL="76200" marR="76200" marT="76200" marB="76200"/>
                </a:tc>
                <a:tc>
                  <a:txBody>
                    <a:bodyPr/>
                    <a:lstStyle/>
                    <a:p>
                      <a:pPr algn="l" fontAlgn="t"/>
                      <a:r>
                        <a:rPr lang="en-US" sz="1000" dirty="0">
                          <a:effectLst/>
                        </a:rPr>
                        <a:t>Returns the result of </a:t>
                      </a:r>
                      <a:r>
                        <a:rPr lang="en-US" sz="1000" b="0" u="none" dirty="0">
                          <a:effectLst/>
                        </a:rPr>
                        <a:t>executing a </a:t>
                      </a:r>
                      <a:r>
                        <a:rPr lang="en-US" sz="1000" b="0" u="none" dirty="0" err="1">
                          <a:solidFill>
                            <a:srgbClr val="000000"/>
                          </a:solidFill>
                          <a:effectLst/>
                        </a:rPr>
                        <a:t>ViewComponent</a:t>
                      </a:r>
                      <a:r>
                        <a:rPr lang="en-US" sz="1000" b="0" u="none" dirty="0">
                          <a:solidFill>
                            <a:srgbClr val="000000"/>
                          </a:solidFill>
                          <a:effectLst/>
                        </a:rPr>
                        <a:t>.</a:t>
                      </a:r>
                      <a:endParaRPr lang="en-US" sz="1000" b="0" u="none" dirty="0">
                        <a:effectLst/>
                      </a:endParaRPr>
                    </a:p>
                  </a:txBody>
                  <a:tcPr marL="76200" marR="76200" marT="76200" marB="76200"/>
                </a:tc>
                <a:extLst>
                  <a:ext uri="{0D108BD9-81ED-4DB2-BD59-A6C34878D82A}">
                    <a16:rowId xmlns:a16="http://schemas.microsoft.com/office/drawing/2014/main" val="1489524586"/>
                  </a:ext>
                </a:extLst>
              </a:tr>
            </a:tbl>
          </a:graphicData>
        </a:graphic>
      </p:graphicFrame>
      <p:sp>
        <p:nvSpPr>
          <p:cNvPr id="10" name="Text Placeholder 1">
            <a:extLst>
              <a:ext uri="{FF2B5EF4-FFF2-40B4-BE49-F238E27FC236}">
                <a16:creationId xmlns:a16="http://schemas.microsoft.com/office/drawing/2014/main" id="{949DC237-8F4C-4FE3-9311-27E2DCBFB107}"/>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Action Result in Razor Pages</a:t>
            </a:r>
          </a:p>
        </p:txBody>
      </p:sp>
    </p:spTree>
    <p:extLst>
      <p:ext uri="{BB962C8B-B14F-4D97-AF65-F5344CB8AC3E}">
        <p14:creationId xmlns:p14="http://schemas.microsoft.com/office/powerpoint/2010/main" val="1572235397"/>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291B5946-7CF9-4A0F-8045-786155A7268D}"/>
              </a:ext>
            </a:extLst>
          </p:cNvPr>
          <p:cNvGraphicFramePr>
            <a:graphicFrameLocks noGrp="1"/>
          </p:cNvGraphicFramePr>
          <p:nvPr>
            <p:extLst>
              <p:ext uri="{D42A27DB-BD31-4B8C-83A1-F6EECF244321}">
                <p14:modId xmlns:p14="http://schemas.microsoft.com/office/powerpoint/2010/main" val="2575701169"/>
              </p:ext>
            </p:extLst>
          </p:nvPr>
        </p:nvGraphicFramePr>
        <p:xfrm>
          <a:off x="755576" y="1097872"/>
          <a:ext cx="7776864" cy="3589313"/>
        </p:xfrm>
        <a:graphic>
          <a:graphicData uri="http://schemas.openxmlformats.org/drawingml/2006/table">
            <a:tbl>
              <a:tblPr firstRow="1" bandRow="1">
                <a:tableStyleId>{5C22544A-7EE6-4342-B048-85BDC9FD1C3A}</a:tableStyleId>
              </a:tblPr>
              <a:tblGrid>
                <a:gridCol w="1637235">
                  <a:extLst>
                    <a:ext uri="{9D8B030D-6E8A-4147-A177-3AD203B41FA5}">
                      <a16:colId xmlns:a16="http://schemas.microsoft.com/office/drawing/2014/main" val="3690405435"/>
                    </a:ext>
                  </a:extLst>
                </a:gridCol>
                <a:gridCol w="1227926">
                  <a:extLst>
                    <a:ext uri="{9D8B030D-6E8A-4147-A177-3AD203B41FA5}">
                      <a16:colId xmlns:a16="http://schemas.microsoft.com/office/drawing/2014/main" val="2568822152"/>
                    </a:ext>
                  </a:extLst>
                </a:gridCol>
                <a:gridCol w="4911703">
                  <a:extLst>
                    <a:ext uri="{9D8B030D-6E8A-4147-A177-3AD203B41FA5}">
                      <a16:colId xmlns:a16="http://schemas.microsoft.com/office/drawing/2014/main" val="2341816682"/>
                    </a:ext>
                  </a:extLst>
                </a:gridCol>
              </a:tblGrid>
              <a:tr h="253421">
                <a:tc>
                  <a:txBody>
                    <a:bodyPr/>
                    <a:lstStyle/>
                    <a:p>
                      <a:pPr algn="l"/>
                      <a:r>
                        <a:rPr lang="en-US" sz="900" dirty="0">
                          <a:solidFill>
                            <a:srgbClr val="2A2A2A"/>
                          </a:solidFill>
                          <a:effectLst/>
                        </a:rPr>
                        <a:t>Action Result</a:t>
                      </a:r>
                    </a:p>
                  </a:txBody>
                  <a:tcPr marL="76200" marR="76200" marT="95250" marB="95250" anchor="ctr"/>
                </a:tc>
                <a:tc>
                  <a:txBody>
                    <a:bodyPr/>
                    <a:lstStyle/>
                    <a:p>
                      <a:pPr algn="l"/>
                      <a:r>
                        <a:rPr lang="en-US" sz="900">
                          <a:solidFill>
                            <a:srgbClr val="2A2A2A"/>
                          </a:solidFill>
                          <a:effectLst/>
                        </a:rPr>
                        <a:t>Helper Method</a:t>
                      </a:r>
                    </a:p>
                  </a:txBody>
                  <a:tcPr marL="76200" marR="76200" marT="95250" marB="95250" anchor="ctr"/>
                </a:tc>
                <a:tc>
                  <a:txBody>
                    <a:bodyPr/>
                    <a:lstStyle/>
                    <a:p>
                      <a:pPr algn="l"/>
                      <a:r>
                        <a:rPr lang="en-US" sz="900">
                          <a:solidFill>
                            <a:srgbClr val="2A2A2A"/>
                          </a:solidFill>
                          <a:effectLst/>
                        </a:rPr>
                        <a:t>Description</a:t>
                      </a:r>
                    </a:p>
                  </a:txBody>
                  <a:tcPr marL="76200" marR="76200" marT="95250" marB="95250" anchor="ctr"/>
                </a:tc>
                <a:extLst>
                  <a:ext uri="{0D108BD9-81ED-4DB2-BD59-A6C34878D82A}">
                    <a16:rowId xmlns:a16="http://schemas.microsoft.com/office/drawing/2014/main" val="1518968689"/>
                  </a:ext>
                </a:extLst>
              </a:tr>
              <a:tr h="253421">
                <a:tc>
                  <a:txBody>
                    <a:bodyPr/>
                    <a:lstStyle/>
                    <a:p>
                      <a:pPr fontAlgn="t"/>
                      <a:r>
                        <a:rPr lang="en-US" sz="900" u="none" strike="noStrike">
                          <a:solidFill>
                            <a:srgbClr val="00709F"/>
                          </a:solidFill>
                          <a:effectLst/>
                          <a:hlinkClick r:id="rId2"/>
                        </a:rPr>
                        <a:t>ViewResult</a:t>
                      </a:r>
                      <a:endParaRPr lang="en-US" sz="900">
                        <a:solidFill>
                          <a:srgbClr val="2A2A2A"/>
                        </a:solidFill>
                        <a:effectLst/>
                      </a:endParaRPr>
                    </a:p>
                  </a:txBody>
                  <a:tcPr marL="76200" marR="76200" marT="95250" marB="95250"/>
                </a:tc>
                <a:tc>
                  <a:txBody>
                    <a:bodyPr/>
                    <a:lstStyle/>
                    <a:p>
                      <a:pPr fontAlgn="t"/>
                      <a:r>
                        <a:rPr lang="en-US" sz="900" u="none" strike="noStrike" dirty="0">
                          <a:solidFill>
                            <a:srgbClr val="00709F"/>
                          </a:solidFill>
                          <a:effectLst/>
                          <a:hlinkClick r:id="rId3"/>
                        </a:rPr>
                        <a:t>View</a:t>
                      </a:r>
                      <a:endParaRPr lang="en-US" sz="900" dirty="0">
                        <a:solidFill>
                          <a:srgbClr val="2A2A2A"/>
                        </a:solidFill>
                        <a:effectLst/>
                      </a:endParaRPr>
                    </a:p>
                  </a:txBody>
                  <a:tcPr marL="76200" marR="76200" marT="95250" marB="95250"/>
                </a:tc>
                <a:tc>
                  <a:txBody>
                    <a:bodyPr/>
                    <a:lstStyle/>
                    <a:p>
                      <a:pPr fontAlgn="t"/>
                      <a:r>
                        <a:rPr lang="en-US" sz="900">
                          <a:solidFill>
                            <a:srgbClr val="2A2A2A"/>
                          </a:solidFill>
                          <a:effectLst/>
                        </a:rPr>
                        <a:t>Renders a view as a Web page.</a:t>
                      </a:r>
                    </a:p>
                  </a:txBody>
                  <a:tcPr marL="76200" marR="76200" marT="95250" marB="95250"/>
                </a:tc>
                <a:extLst>
                  <a:ext uri="{0D108BD9-81ED-4DB2-BD59-A6C34878D82A}">
                    <a16:rowId xmlns:a16="http://schemas.microsoft.com/office/drawing/2014/main" val="1170763510"/>
                  </a:ext>
                </a:extLst>
              </a:tr>
              <a:tr h="366053">
                <a:tc>
                  <a:txBody>
                    <a:bodyPr/>
                    <a:lstStyle/>
                    <a:p>
                      <a:pPr fontAlgn="t"/>
                      <a:r>
                        <a:rPr lang="en-US" sz="900" u="none" strike="noStrike">
                          <a:solidFill>
                            <a:srgbClr val="00709F"/>
                          </a:solidFill>
                          <a:effectLst/>
                          <a:hlinkClick r:id="rId4"/>
                        </a:rPr>
                        <a:t>PartialViewResult</a:t>
                      </a:r>
                      <a:endParaRPr lang="en-US" sz="900">
                        <a:solidFill>
                          <a:srgbClr val="2A2A2A"/>
                        </a:solidFill>
                        <a:effectLst/>
                      </a:endParaRPr>
                    </a:p>
                  </a:txBody>
                  <a:tcPr marL="76200" marR="76200" marT="95250" marB="95250"/>
                </a:tc>
                <a:tc>
                  <a:txBody>
                    <a:bodyPr/>
                    <a:lstStyle/>
                    <a:p>
                      <a:pPr fontAlgn="t"/>
                      <a:r>
                        <a:rPr lang="en-US" sz="900" u="none" strike="noStrike">
                          <a:solidFill>
                            <a:srgbClr val="00709F"/>
                          </a:solidFill>
                          <a:effectLst/>
                          <a:hlinkClick r:id="rId5"/>
                        </a:rPr>
                        <a:t>PartialView</a:t>
                      </a:r>
                      <a:endParaRPr lang="en-US" sz="900">
                        <a:solidFill>
                          <a:srgbClr val="2A2A2A"/>
                        </a:solidFill>
                        <a:effectLst/>
                      </a:endParaRPr>
                    </a:p>
                  </a:txBody>
                  <a:tcPr marL="76200" marR="76200" marT="95250" marB="95250"/>
                </a:tc>
                <a:tc>
                  <a:txBody>
                    <a:bodyPr/>
                    <a:lstStyle/>
                    <a:p>
                      <a:pPr fontAlgn="t"/>
                      <a:r>
                        <a:rPr lang="en-US" sz="900">
                          <a:solidFill>
                            <a:srgbClr val="2A2A2A"/>
                          </a:solidFill>
                          <a:effectLst/>
                        </a:rPr>
                        <a:t>Renders a partial view, which defines a section of a view that can be rendered inside another view.</a:t>
                      </a:r>
                    </a:p>
                  </a:txBody>
                  <a:tcPr marL="76200" marR="76200" marT="95250" marB="95250"/>
                </a:tc>
                <a:extLst>
                  <a:ext uri="{0D108BD9-81ED-4DB2-BD59-A6C34878D82A}">
                    <a16:rowId xmlns:a16="http://schemas.microsoft.com/office/drawing/2014/main" val="720971642"/>
                  </a:ext>
                </a:extLst>
              </a:tr>
              <a:tr h="253421">
                <a:tc>
                  <a:txBody>
                    <a:bodyPr/>
                    <a:lstStyle/>
                    <a:p>
                      <a:pPr fontAlgn="t"/>
                      <a:r>
                        <a:rPr lang="en-US" sz="900" u="none" strike="noStrike">
                          <a:solidFill>
                            <a:srgbClr val="00709F"/>
                          </a:solidFill>
                          <a:effectLst/>
                          <a:hlinkClick r:id="rId6"/>
                        </a:rPr>
                        <a:t>RedirectResult</a:t>
                      </a:r>
                      <a:endParaRPr lang="en-US" sz="900">
                        <a:solidFill>
                          <a:srgbClr val="2A2A2A"/>
                        </a:solidFill>
                        <a:effectLst/>
                      </a:endParaRPr>
                    </a:p>
                  </a:txBody>
                  <a:tcPr marL="76200" marR="76200" marT="95250" marB="95250"/>
                </a:tc>
                <a:tc>
                  <a:txBody>
                    <a:bodyPr/>
                    <a:lstStyle/>
                    <a:p>
                      <a:pPr fontAlgn="t"/>
                      <a:r>
                        <a:rPr lang="en-US" sz="900" u="none" strike="noStrike">
                          <a:solidFill>
                            <a:srgbClr val="00709F"/>
                          </a:solidFill>
                          <a:effectLst/>
                          <a:hlinkClick r:id="rId7"/>
                        </a:rPr>
                        <a:t>Redirect</a:t>
                      </a:r>
                      <a:endParaRPr lang="en-US" sz="900">
                        <a:solidFill>
                          <a:srgbClr val="2A2A2A"/>
                        </a:solidFill>
                        <a:effectLst/>
                      </a:endParaRPr>
                    </a:p>
                  </a:txBody>
                  <a:tcPr marL="76200" marR="76200" marT="95250" marB="95250"/>
                </a:tc>
                <a:tc>
                  <a:txBody>
                    <a:bodyPr/>
                    <a:lstStyle/>
                    <a:p>
                      <a:pPr fontAlgn="t"/>
                      <a:r>
                        <a:rPr lang="en-US" sz="900" dirty="0">
                          <a:solidFill>
                            <a:srgbClr val="2A2A2A"/>
                          </a:solidFill>
                          <a:effectLst/>
                        </a:rPr>
                        <a:t>Redirects to another action method by using its URL.</a:t>
                      </a:r>
                    </a:p>
                  </a:txBody>
                  <a:tcPr marL="76200" marR="76200" marT="95250" marB="95250"/>
                </a:tc>
                <a:extLst>
                  <a:ext uri="{0D108BD9-81ED-4DB2-BD59-A6C34878D82A}">
                    <a16:rowId xmlns:a16="http://schemas.microsoft.com/office/drawing/2014/main" val="3899231865"/>
                  </a:ext>
                </a:extLst>
              </a:tr>
              <a:tr h="366053">
                <a:tc>
                  <a:txBody>
                    <a:bodyPr/>
                    <a:lstStyle/>
                    <a:p>
                      <a:pPr fontAlgn="t"/>
                      <a:r>
                        <a:rPr lang="en-US" sz="900" u="none" strike="noStrike" dirty="0" err="1">
                          <a:solidFill>
                            <a:srgbClr val="00709F"/>
                          </a:solidFill>
                          <a:effectLst/>
                          <a:hlinkClick r:id="rId8"/>
                        </a:rPr>
                        <a:t>RedirectToRouteResult</a:t>
                      </a:r>
                      <a:endParaRPr lang="en-US" sz="900" dirty="0">
                        <a:solidFill>
                          <a:srgbClr val="2A2A2A"/>
                        </a:solidFill>
                        <a:effectLst/>
                      </a:endParaRPr>
                    </a:p>
                  </a:txBody>
                  <a:tcPr marL="76200" marR="76200" marT="95250" marB="95250"/>
                </a:tc>
                <a:tc>
                  <a:txBody>
                    <a:bodyPr/>
                    <a:lstStyle/>
                    <a:p>
                      <a:pPr fontAlgn="t"/>
                      <a:r>
                        <a:rPr lang="en-US" sz="900" u="none" strike="noStrike">
                          <a:solidFill>
                            <a:srgbClr val="00709F"/>
                          </a:solidFill>
                          <a:effectLst/>
                          <a:hlinkClick r:id="rId9"/>
                        </a:rPr>
                        <a:t>RedirectToAction</a:t>
                      </a:r>
                      <a:endParaRPr lang="en-US" sz="900">
                        <a:solidFill>
                          <a:srgbClr val="2A2A2A"/>
                        </a:solidFill>
                        <a:effectLst/>
                      </a:endParaRPr>
                    </a:p>
                    <a:p>
                      <a:pPr fontAlgn="t"/>
                      <a:r>
                        <a:rPr lang="en-US" sz="900" u="none" strike="noStrike">
                          <a:solidFill>
                            <a:srgbClr val="00709F"/>
                          </a:solidFill>
                          <a:effectLst/>
                          <a:hlinkClick r:id="rId10"/>
                        </a:rPr>
                        <a:t>RedirectToRoute</a:t>
                      </a:r>
                      <a:endParaRPr lang="en-US" sz="900">
                        <a:solidFill>
                          <a:srgbClr val="2A2A2A"/>
                        </a:solidFill>
                        <a:effectLst/>
                      </a:endParaRPr>
                    </a:p>
                  </a:txBody>
                  <a:tcPr marL="76200" marR="76200" marT="95250" marB="95250"/>
                </a:tc>
                <a:tc>
                  <a:txBody>
                    <a:bodyPr/>
                    <a:lstStyle/>
                    <a:p>
                      <a:pPr fontAlgn="t"/>
                      <a:r>
                        <a:rPr lang="en-US" sz="900" dirty="0">
                          <a:solidFill>
                            <a:srgbClr val="2A2A2A"/>
                          </a:solidFill>
                          <a:effectLst/>
                        </a:rPr>
                        <a:t>Redirects to another action method.</a:t>
                      </a:r>
                    </a:p>
                  </a:txBody>
                  <a:tcPr marL="76200" marR="76200" marT="95250" marB="95250"/>
                </a:tc>
                <a:extLst>
                  <a:ext uri="{0D108BD9-81ED-4DB2-BD59-A6C34878D82A}">
                    <a16:rowId xmlns:a16="http://schemas.microsoft.com/office/drawing/2014/main" val="393002220"/>
                  </a:ext>
                </a:extLst>
              </a:tr>
              <a:tr h="253421">
                <a:tc>
                  <a:txBody>
                    <a:bodyPr/>
                    <a:lstStyle/>
                    <a:p>
                      <a:pPr fontAlgn="t"/>
                      <a:r>
                        <a:rPr lang="en-US" sz="900" u="none" strike="noStrike">
                          <a:solidFill>
                            <a:srgbClr val="00709F"/>
                          </a:solidFill>
                          <a:effectLst/>
                          <a:hlinkClick r:id="rId11"/>
                        </a:rPr>
                        <a:t>ContentResult</a:t>
                      </a:r>
                      <a:endParaRPr lang="en-US" sz="900">
                        <a:solidFill>
                          <a:srgbClr val="2A2A2A"/>
                        </a:solidFill>
                        <a:effectLst/>
                      </a:endParaRPr>
                    </a:p>
                  </a:txBody>
                  <a:tcPr marL="76200" marR="76200" marT="95250" marB="95250"/>
                </a:tc>
                <a:tc>
                  <a:txBody>
                    <a:bodyPr/>
                    <a:lstStyle/>
                    <a:p>
                      <a:pPr fontAlgn="t"/>
                      <a:r>
                        <a:rPr lang="en-US" sz="900" u="none" strike="noStrike">
                          <a:solidFill>
                            <a:srgbClr val="00709F"/>
                          </a:solidFill>
                          <a:effectLst/>
                          <a:hlinkClick r:id="rId12"/>
                        </a:rPr>
                        <a:t>Content</a:t>
                      </a:r>
                      <a:endParaRPr lang="en-US" sz="900">
                        <a:solidFill>
                          <a:srgbClr val="2A2A2A"/>
                        </a:solidFill>
                        <a:effectLst/>
                      </a:endParaRPr>
                    </a:p>
                  </a:txBody>
                  <a:tcPr marL="76200" marR="76200" marT="95250" marB="95250"/>
                </a:tc>
                <a:tc>
                  <a:txBody>
                    <a:bodyPr/>
                    <a:lstStyle/>
                    <a:p>
                      <a:pPr fontAlgn="t"/>
                      <a:r>
                        <a:rPr lang="en-US" sz="900">
                          <a:solidFill>
                            <a:srgbClr val="2A2A2A"/>
                          </a:solidFill>
                          <a:effectLst/>
                        </a:rPr>
                        <a:t>Returns a user-defined content type.</a:t>
                      </a:r>
                    </a:p>
                  </a:txBody>
                  <a:tcPr marL="76200" marR="76200" marT="95250" marB="95250"/>
                </a:tc>
                <a:extLst>
                  <a:ext uri="{0D108BD9-81ED-4DB2-BD59-A6C34878D82A}">
                    <a16:rowId xmlns:a16="http://schemas.microsoft.com/office/drawing/2014/main" val="1440662647"/>
                  </a:ext>
                </a:extLst>
              </a:tr>
              <a:tr h="253421">
                <a:tc>
                  <a:txBody>
                    <a:bodyPr/>
                    <a:lstStyle/>
                    <a:p>
                      <a:pPr fontAlgn="t"/>
                      <a:r>
                        <a:rPr lang="en-US" sz="900" u="none" strike="noStrike">
                          <a:solidFill>
                            <a:srgbClr val="00709F"/>
                          </a:solidFill>
                          <a:effectLst/>
                          <a:hlinkClick r:id="rId13"/>
                        </a:rPr>
                        <a:t>JsonResult</a:t>
                      </a:r>
                      <a:endParaRPr lang="en-US" sz="900">
                        <a:solidFill>
                          <a:srgbClr val="2A2A2A"/>
                        </a:solidFill>
                        <a:effectLst/>
                      </a:endParaRPr>
                    </a:p>
                  </a:txBody>
                  <a:tcPr marL="76200" marR="76200" marT="95250" marB="95250"/>
                </a:tc>
                <a:tc>
                  <a:txBody>
                    <a:bodyPr/>
                    <a:lstStyle/>
                    <a:p>
                      <a:pPr fontAlgn="t"/>
                      <a:r>
                        <a:rPr lang="en-US" sz="900" u="none" strike="noStrike">
                          <a:solidFill>
                            <a:srgbClr val="00709F"/>
                          </a:solidFill>
                          <a:effectLst/>
                          <a:hlinkClick r:id="rId14"/>
                        </a:rPr>
                        <a:t>Json</a:t>
                      </a:r>
                      <a:endParaRPr lang="en-US" sz="900">
                        <a:solidFill>
                          <a:srgbClr val="2A2A2A"/>
                        </a:solidFill>
                        <a:effectLst/>
                      </a:endParaRPr>
                    </a:p>
                  </a:txBody>
                  <a:tcPr marL="76200" marR="76200" marT="95250" marB="95250"/>
                </a:tc>
                <a:tc>
                  <a:txBody>
                    <a:bodyPr/>
                    <a:lstStyle/>
                    <a:p>
                      <a:pPr fontAlgn="t"/>
                      <a:r>
                        <a:rPr lang="en-US" sz="900">
                          <a:solidFill>
                            <a:srgbClr val="2A2A2A"/>
                          </a:solidFill>
                          <a:effectLst/>
                        </a:rPr>
                        <a:t>Returns a serialized JSON object.</a:t>
                      </a:r>
                    </a:p>
                  </a:txBody>
                  <a:tcPr marL="76200" marR="76200" marT="95250" marB="95250"/>
                </a:tc>
                <a:extLst>
                  <a:ext uri="{0D108BD9-81ED-4DB2-BD59-A6C34878D82A}">
                    <a16:rowId xmlns:a16="http://schemas.microsoft.com/office/drawing/2014/main" val="351811537"/>
                  </a:ext>
                </a:extLst>
              </a:tr>
              <a:tr h="297328">
                <a:tc>
                  <a:txBody>
                    <a:bodyPr/>
                    <a:lstStyle/>
                    <a:p>
                      <a:pPr fontAlgn="t"/>
                      <a:r>
                        <a:rPr lang="en-US" sz="900" u="none" strike="noStrike">
                          <a:solidFill>
                            <a:srgbClr val="00709F"/>
                          </a:solidFill>
                          <a:effectLst/>
                          <a:hlinkClick r:id="rId15"/>
                        </a:rPr>
                        <a:t>JavaScriptResult</a:t>
                      </a:r>
                      <a:endParaRPr lang="en-US" sz="900">
                        <a:solidFill>
                          <a:srgbClr val="2A2A2A"/>
                        </a:solidFill>
                        <a:effectLst/>
                      </a:endParaRPr>
                    </a:p>
                  </a:txBody>
                  <a:tcPr marL="76200" marR="76200" marT="95250" marB="95250"/>
                </a:tc>
                <a:tc>
                  <a:txBody>
                    <a:bodyPr/>
                    <a:lstStyle/>
                    <a:p>
                      <a:pPr fontAlgn="t"/>
                      <a:r>
                        <a:rPr lang="en-US" sz="900" u="none" strike="noStrike">
                          <a:solidFill>
                            <a:srgbClr val="00709F"/>
                          </a:solidFill>
                          <a:effectLst/>
                          <a:hlinkClick r:id="rId16"/>
                        </a:rPr>
                        <a:t>JavaScript</a:t>
                      </a:r>
                      <a:endParaRPr lang="en-US" sz="900">
                        <a:solidFill>
                          <a:srgbClr val="2A2A2A"/>
                        </a:solidFill>
                        <a:effectLst/>
                      </a:endParaRPr>
                    </a:p>
                  </a:txBody>
                  <a:tcPr marL="76200" marR="76200" marT="95250" marB="95250"/>
                </a:tc>
                <a:tc>
                  <a:txBody>
                    <a:bodyPr/>
                    <a:lstStyle/>
                    <a:p>
                      <a:pPr fontAlgn="t"/>
                      <a:r>
                        <a:rPr lang="en-US" sz="900">
                          <a:solidFill>
                            <a:srgbClr val="2A2A2A"/>
                          </a:solidFill>
                          <a:effectLst/>
                        </a:rPr>
                        <a:t>Returns a script that can be executed on the client.</a:t>
                      </a:r>
                    </a:p>
                  </a:txBody>
                  <a:tcPr marL="76200" marR="76200" marT="95250" marB="95250"/>
                </a:tc>
                <a:extLst>
                  <a:ext uri="{0D108BD9-81ED-4DB2-BD59-A6C34878D82A}">
                    <a16:rowId xmlns:a16="http://schemas.microsoft.com/office/drawing/2014/main" val="3546837601"/>
                  </a:ext>
                </a:extLst>
              </a:tr>
              <a:tr h="297328">
                <a:tc>
                  <a:txBody>
                    <a:bodyPr/>
                    <a:lstStyle/>
                    <a:p>
                      <a:pPr fontAlgn="t"/>
                      <a:r>
                        <a:rPr lang="en-US" sz="900" u="none" strike="noStrike">
                          <a:solidFill>
                            <a:srgbClr val="00709F"/>
                          </a:solidFill>
                          <a:effectLst/>
                          <a:hlinkClick r:id="rId17"/>
                        </a:rPr>
                        <a:t>FileResult</a:t>
                      </a:r>
                      <a:endParaRPr lang="en-US" sz="900">
                        <a:solidFill>
                          <a:srgbClr val="2A2A2A"/>
                        </a:solidFill>
                        <a:effectLst/>
                      </a:endParaRPr>
                    </a:p>
                  </a:txBody>
                  <a:tcPr marL="76200" marR="76200" marT="95250" marB="95250"/>
                </a:tc>
                <a:tc>
                  <a:txBody>
                    <a:bodyPr/>
                    <a:lstStyle/>
                    <a:p>
                      <a:pPr fontAlgn="t"/>
                      <a:r>
                        <a:rPr lang="en-US" sz="900" u="none" strike="noStrike">
                          <a:solidFill>
                            <a:srgbClr val="00709F"/>
                          </a:solidFill>
                          <a:effectLst/>
                          <a:hlinkClick r:id="rId18"/>
                        </a:rPr>
                        <a:t>File</a:t>
                      </a:r>
                      <a:endParaRPr lang="en-US" sz="900">
                        <a:solidFill>
                          <a:srgbClr val="2A2A2A"/>
                        </a:solidFill>
                        <a:effectLst/>
                      </a:endParaRPr>
                    </a:p>
                  </a:txBody>
                  <a:tcPr marL="76200" marR="76200" marT="95250" marB="95250"/>
                </a:tc>
                <a:tc>
                  <a:txBody>
                    <a:bodyPr/>
                    <a:lstStyle/>
                    <a:p>
                      <a:pPr fontAlgn="t"/>
                      <a:r>
                        <a:rPr lang="en-US" sz="900">
                          <a:solidFill>
                            <a:srgbClr val="2A2A2A"/>
                          </a:solidFill>
                          <a:effectLst/>
                        </a:rPr>
                        <a:t>Returns binary output to write to the response.</a:t>
                      </a:r>
                    </a:p>
                  </a:txBody>
                  <a:tcPr marL="76200" marR="76200" marT="95250" marB="95250"/>
                </a:tc>
                <a:extLst>
                  <a:ext uri="{0D108BD9-81ED-4DB2-BD59-A6C34878D82A}">
                    <a16:rowId xmlns:a16="http://schemas.microsoft.com/office/drawing/2014/main" val="2446837840"/>
                  </a:ext>
                </a:extLst>
              </a:tr>
              <a:tr h="366053">
                <a:tc>
                  <a:txBody>
                    <a:bodyPr/>
                    <a:lstStyle/>
                    <a:p>
                      <a:pPr fontAlgn="t"/>
                      <a:r>
                        <a:rPr lang="en-US" sz="900" u="none" strike="noStrike">
                          <a:solidFill>
                            <a:srgbClr val="00709F"/>
                          </a:solidFill>
                          <a:effectLst/>
                          <a:hlinkClick r:id="rId19"/>
                        </a:rPr>
                        <a:t>EmptyResult</a:t>
                      </a:r>
                      <a:endParaRPr lang="en-US" sz="900">
                        <a:solidFill>
                          <a:srgbClr val="2A2A2A"/>
                        </a:solidFill>
                        <a:effectLst/>
                      </a:endParaRPr>
                    </a:p>
                  </a:txBody>
                  <a:tcPr marL="76200" marR="76200" marT="95250" marB="95250"/>
                </a:tc>
                <a:tc>
                  <a:txBody>
                    <a:bodyPr/>
                    <a:lstStyle/>
                    <a:p>
                      <a:pPr fontAlgn="t"/>
                      <a:r>
                        <a:rPr lang="en-US" sz="900">
                          <a:solidFill>
                            <a:srgbClr val="2A2A2A"/>
                          </a:solidFill>
                          <a:effectLst/>
                        </a:rPr>
                        <a:t>(None)</a:t>
                      </a:r>
                    </a:p>
                  </a:txBody>
                  <a:tcPr marL="76200" marR="76200" marT="95250" marB="95250"/>
                </a:tc>
                <a:tc>
                  <a:txBody>
                    <a:bodyPr/>
                    <a:lstStyle/>
                    <a:p>
                      <a:pPr fontAlgn="t"/>
                      <a:r>
                        <a:rPr lang="en-US" sz="900" dirty="0">
                          <a:solidFill>
                            <a:srgbClr val="2A2A2A"/>
                          </a:solidFill>
                          <a:effectLst/>
                        </a:rPr>
                        <a:t>Represents a return value that is used if the action method must return a </a:t>
                      </a:r>
                      <a:r>
                        <a:rPr lang="en-US" sz="900" b="1" dirty="0">
                          <a:solidFill>
                            <a:srgbClr val="2A2A2A"/>
                          </a:solidFill>
                          <a:effectLst/>
                        </a:rPr>
                        <a:t>null</a:t>
                      </a:r>
                      <a:r>
                        <a:rPr lang="en-US" sz="900" dirty="0">
                          <a:solidFill>
                            <a:srgbClr val="2A2A2A"/>
                          </a:solidFill>
                          <a:effectLst/>
                        </a:rPr>
                        <a:t> result (void).</a:t>
                      </a:r>
                    </a:p>
                  </a:txBody>
                  <a:tcPr marL="76200" marR="76200" marT="95250" marB="95250"/>
                </a:tc>
                <a:extLst>
                  <a:ext uri="{0D108BD9-81ED-4DB2-BD59-A6C34878D82A}">
                    <a16:rowId xmlns:a16="http://schemas.microsoft.com/office/drawing/2014/main" val="358852637"/>
                  </a:ext>
                </a:extLst>
              </a:tr>
            </a:tbl>
          </a:graphicData>
        </a:graphic>
      </p:graphicFrame>
      <p:sp>
        <p:nvSpPr>
          <p:cNvPr id="9" name="Text Placeholder 1">
            <a:extLst>
              <a:ext uri="{FF2B5EF4-FFF2-40B4-BE49-F238E27FC236}">
                <a16:creationId xmlns:a16="http://schemas.microsoft.com/office/drawing/2014/main" id="{782DFC52-5D07-46F1-8829-2D25684094E7}"/>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Action Result in MVC</a:t>
            </a:r>
          </a:p>
        </p:txBody>
      </p:sp>
    </p:spTree>
    <p:extLst>
      <p:ext uri="{BB962C8B-B14F-4D97-AF65-F5344CB8AC3E}">
        <p14:creationId xmlns:p14="http://schemas.microsoft.com/office/powerpoint/2010/main" val="2082974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4" y="1203598"/>
            <a:ext cx="7533838"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ASP.net core is no longer dependent on IIS.</a:t>
            </a:r>
          </a:p>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There is also a unification between MVC and Web API.</a:t>
            </a:r>
          </a:p>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Dependency injection is an integral part of ASP.NET Core.</a:t>
            </a:r>
          </a:p>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ASP.NET Core has a modular request pipeline.</a:t>
            </a:r>
          </a:p>
          <a:p>
            <a:pPr marL="285750" indent="-285750" algn="just">
              <a:buFont typeface="Arial" panose="020B0604020202020204" pitchFamily="34" charset="0"/>
              <a:buChar char="•"/>
            </a:pPr>
            <a:r>
              <a:rPr lang="en-US" sz="2400" dirty="0" err="1">
                <a:solidFill>
                  <a:schemeClr val="accent5">
                    <a:lumMod val="75000"/>
                  </a:schemeClr>
                </a:solidFill>
                <a:latin typeface="Calibri Light" panose="020F0302020204030204" pitchFamily="34" charset="0"/>
                <a:cs typeface="Calibri Light" panose="020F0302020204030204" pitchFamily="34" charset="0"/>
              </a:rPr>
              <a:t>Nuget</a:t>
            </a:r>
            <a:r>
              <a:rPr lang="en-US" sz="2400" dirty="0">
                <a:solidFill>
                  <a:schemeClr val="accent5">
                    <a:lumMod val="75000"/>
                  </a:schemeClr>
                </a:solidFill>
                <a:latin typeface="Calibri Light" panose="020F0302020204030204" pitchFamily="34" charset="0"/>
                <a:cs typeface="Calibri Light" panose="020F0302020204030204" pitchFamily="34" charset="0"/>
              </a:rPr>
              <a:t> has also been integrated deeply into ASP.NET Core. </a:t>
            </a:r>
          </a:p>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ASP.NET Core is fully open source and cross platform</a:t>
            </a:r>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 Placeholder 1">
            <a:extLst>
              <a:ext uri="{FF2B5EF4-FFF2-40B4-BE49-F238E27FC236}">
                <a16:creationId xmlns:a16="http://schemas.microsoft.com/office/drawing/2014/main" id="{9C45E38C-9061-4997-B149-DC25C2726ED3}"/>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Advantages of ASP.NET Core</a:t>
            </a:r>
          </a:p>
        </p:txBody>
      </p:sp>
    </p:spTree>
    <p:extLst>
      <p:ext uri="{BB962C8B-B14F-4D97-AF65-F5344CB8AC3E}">
        <p14:creationId xmlns:p14="http://schemas.microsoft.com/office/powerpoint/2010/main" val="34699211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864096"/>
          </a:xfrm>
        </p:spPr>
        <p:txBody>
          <a:bodyPr/>
          <a:lstStyle/>
          <a:p>
            <a:r>
              <a:rPr lang="en-US" dirty="0">
                <a:ln w="0"/>
                <a:solidFill>
                  <a:srgbClr val="00206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What we covered?</a:t>
            </a:r>
          </a:p>
        </p:txBody>
      </p:sp>
      <p:sp>
        <p:nvSpPr>
          <p:cNvPr id="36" name="TextBox 35">
            <a:extLst>
              <a:ext uri="{FF2B5EF4-FFF2-40B4-BE49-F238E27FC236}">
                <a16:creationId xmlns:a16="http://schemas.microsoft.com/office/drawing/2014/main" id="{D56F824A-7A4D-4536-A957-EF2148943A1C}"/>
              </a:ext>
            </a:extLst>
          </p:cNvPr>
          <p:cNvSpPr txBox="1"/>
          <p:nvPr/>
        </p:nvSpPr>
        <p:spPr>
          <a:xfrm>
            <a:off x="926595" y="1419622"/>
            <a:ext cx="7290810" cy="4431983"/>
          </a:xfrm>
          <a:prstGeom prst="rect">
            <a:avLst/>
          </a:prstGeom>
          <a:noFill/>
        </p:spPr>
        <p:txBody>
          <a:bodyPr wrap="square" rtlCol="0">
            <a:spAutoFit/>
          </a:bodyPr>
          <a:lstStyle/>
          <a:p>
            <a:pPr marL="457200" indent="-4572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Introduction and advantages of ASP.NET MVC Core 2.0</a:t>
            </a:r>
          </a:p>
          <a:p>
            <a:pPr marL="457200" indent="-4572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Folder structure and new files with asp.net core 2.0</a:t>
            </a:r>
          </a:p>
          <a:p>
            <a:pPr marL="457200" indent="-4572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Fundamentals of ASP.NET Core : Routing, Action Result, Tag Helpers etc.</a:t>
            </a:r>
          </a:p>
          <a:p>
            <a:pPr marL="457200" indent="-4572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Project 1 : CRUD Operations using ASP.NET MVC Core 2.0</a:t>
            </a:r>
          </a:p>
          <a:p>
            <a:pPr marL="457200" indent="-4572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Introduction to Razor Pages in ASP.NET MVC Core 2.0</a:t>
            </a:r>
          </a:p>
          <a:p>
            <a:pPr marL="457200" indent="-4572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Project 2 : CRUD Operations , ASP.NET Core 2.0 using Razor Pages</a:t>
            </a:r>
          </a:p>
          <a:p>
            <a:pPr marL="457200" indent="-4572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Project 3 : Complex Car Service Record project using ASP.NET MVC Core 2.0</a:t>
            </a:r>
          </a:p>
          <a:p>
            <a:pPr marL="457200" indent="-457200">
              <a:buFont typeface="Arial" panose="020B0604020202020204" pitchFamily="34" charset="0"/>
              <a:buChar char="•"/>
            </a:pPr>
            <a:endParaRPr lang="en-US" dirty="0">
              <a:solidFill>
                <a:schemeClr val="accent5">
                  <a:lumMod val="75000"/>
                </a:schemeClr>
              </a:solidFill>
            </a:endParaRPr>
          </a:p>
        </p:txBody>
      </p:sp>
    </p:spTree>
    <p:extLst>
      <p:ext uri="{BB962C8B-B14F-4D97-AF65-F5344CB8AC3E}">
        <p14:creationId xmlns:p14="http://schemas.microsoft.com/office/powerpoint/2010/main" val="1179562307"/>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B35D9B-C665-499D-BD6C-6F0C530F58C6}"/>
              </a:ext>
            </a:extLst>
          </p:cNvPr>
          <p:cNvSpPr/>
          <p:nvPr/>
        </p:nvSpPr>
        <p:spPr>
          <a:xfrm>
            <a:off x="175847" y="1268016"/>
            <a:ext cx="8745416" cy="3702569"/>
          </a:xfrm>
          <a:prstGeom prst="rect">
            <a:avLst/>
          </a:prstGeom>
          <a:solidFill>
            <a:schemeClr val="bg1">
              <a:lumMod val="9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1EF63EEF-C237-400C-B5CA-47CB6A7F2909}"/>
              </a:ext>
            </a:extLst>
          </p:cNvPr>
          <p:cNvSpPr/>
          <p:nvPr/>
        </p:nvSpPr>
        <p:spPr>
          <a:xfrm>
            <a:off x="4599480" y="1752598"/>
            <a:ext cx="3483582" cy="23973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 name="Group 4">
            <a:extLst>
              <a:ext uri="{FF2B5EF4-FFF2-40B4-BE49-F238E27FC236}">
                <a16:creationId xmlns:a16="http://schemas.microsoft.com/office/drawing/2014/main" id="{7D30EC37-7364-43A1-A8EA-59E52D273DB9}"/>
              </a:ext>
            </a:extLst>
          </p:cNvPr>
          <p:cNvGrpSpPr/>
          <p:nvPr/>
        </p:nvGrpSpPr>
        <p:grpSpPr>
          <a:xfrm>
            <a:off x="4667223" y="2335629"/>
            <a:ext cx="3293161" cy="1593384"/>
            <a:chOff x="5269484" y="2545863"/>
            <a:chExt cx="4390881" cy="2124512"/>
          </a:xfrm>
          <a:solidFill>
            <a:schemeClr val="accent5"/>
          </a:solidFill>
        </p:grpSpPr>
        <p:grpSp>
          <p:nvGrpSpPr>
            <p:cNvPr id="6" name="Group 5">
              <a:extLst>
                <a:ext uri="{FF2B5EF4-FFF2-40B4-BE49-F238E27FC236}">
                  <a16:creationId xmlns:a16="http://schemas.microsoft.com/office/drawing/2014/main" id="{31CA4A2E-9FDD-49A0-B6E3-577FDF65F162}"/>
                </a:ext>
              </a:extLst>
            </p:cNvPr>
            <p:cNvGrpSpPr/>
            <p:nvPr/>
          </p:nvGrpSpPr>
          <p:grpSpPr>
            <a:xfrm>
              <a:off x="5269484" y="2545864"/>
              <a:ext cx="1359880" cy="2124510"/>
              <a:chOff x="5924061" y="3204944"/>
              <a:chExt cx="1359880" cy="2124510"/>
            </a:xfrm>
            <a:grpFill/>
          </p:grpSpPr>
          <p:pic>
            <p:nvPicPr>
              <p:cNvPr id="13" name="Picture 6" descr="Image result for pipe image cartoon">
                <a:extLst>
                  <a:ext uri="{FF2B5EF4-FFF2-40B4-BE49-F238E27FC236}">
                    <a16:creationId xmlns:a16="http://schemas.microsoft.com/office/drawing/2014/main" id="{015B1CF0-7EFD-45B0-B542-23E16A48844C}"/>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11"/>
              <a:stretch/>
            </p:blipFill>
            <p:spPr bwMode="auto">
              <a:xfrm rot="5400000">
                <a:off x="5886590" y="3242415"/>
                <a:ext cx="1267786" cy="1192843"/>
              </a:xfrm>
              <a:prstGeom prst="rect">
                <a:avLst/>
              </a:prstGeom>
              <a:grpFill/>
            </p:spPr>
          </p:pic>
          <p:pic>
            <p:nvPicPr>
              <p:cNvPr id="14" name="Picture 13" descr="Image result for pipe image cartoon">
                <a:extLst>
                  <a:ext uri="{FF2B5EF4-FFF2-40B4-BE49-F238E27FC236}">
                    <a16:creationId xmlns:a16="http://schemas.microsoft.com/office/drawing/2014/main" id="{0AA5171C-27E9-41E9-816C-1E1A738E48E1}"/>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r="13813" b="6014"/>
              <a:stretch/>
            </p:blipFill>
            <p:spPr bwMode="auto">
              <a:xfrm rot="16200000">
                <a:off x="6141838" y="4187351"/>
                <a:ext cx="1092665" cy="1191541"/>
              </a:xfrm>
              <a:prstGeom prst="rect">
                <a:avLst/>
              </a:prstGeom>
              <a:grpFill/>
            </p:spPr>
          </p:pic>
        </p:grpSp>
        <p:grpSp>
          <p:nvGrpSpPr>
            <p:cNvPr id="7" name="Group 6">
              <a:extLst>
                <a:ext uri="{FF2B5EF4-FFF2-40B4-BE49-F238E27FC236}">
                  <a16:creationId xmlns:a16="http://schemas.microsoft.com/office/drawing/2014/main" id="{75FBBEE6-170D-4E2A-8B55-23265FB88671}"/>
                </a:ext>
              </a:extLst>
            </p:cNvPr>
            <p:cNvGrpSpPr/>
            <p:nvPr/>
          </p:nvGrpSpPr>
          <p:grpSpPr>
            <a:xfrm>
              <a:off x="8300485" y="2545865"/>
              <a:ext cx="1359880" cy="2124510"/>
              <a:chOff x="5924061" y="3204944"/>
              <a:chExt cx="1359880" cy="2124510"/>
            </a:xfrm>
            <a:grpFill/>
          </p:grpSpPr>
          <p:pic>
            <p:nvPicPr>
              <p:cNvPr id="11" name="Picture 6" descr="Image result for pipe image cartoon">
                <a:extLst>
                  <a:ext uri="{FF2B5EF4-FFF2-40B4-BE49-F238E27FC236}">
                    <a16:creationId xmlns:a16="http://schemas.microsoft.com/office/drawing/2014/main" id="{4B5B1319-C390-41B7-8E74-84C8CE81193B}"/>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11"/>
              <a:stretch/>
            </p:blipFill>
            <p:spPr bwMode="auto">
              <a:xfrm rot="5400000">
                <a:off x="5886590" y="3242415"/>
                <a:ext cx="1267786" cy="1192843"/>
              </a:xfrm>
              <a:prstGeom prst="rect">
                <a:avLst/>
              </a:prstGeom>
              <a:grpFill/>
            </p:spPr>
          </p:pic>
          <p:pic>
            <p:nvPicPr>
              <p:cNvPr id="12" name="Picture 11" descr="Image result for pipe image cartoon">
                <a:extLst>
                  <a:ext uri="{FF2B5EF4-FFF2-40B4-BE49-F238E27FC236}">
                    <a16:creationId xmlns:a16="http://schemas.microsoft.com/office/drawing/2014/main" id="{BAC94C58-A3D0-4C0B-BEA2-B599D0BCD8D1}"/>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r="13813" b="6014"/>
              <a:stretch/>
            </p:blipFill>
            <p:spPr bwMode="auto">
              <a:xfrm rot="16200000">
                <a:off x="6141838" y="4187351"/>
                <a:ext cx="1092665" cy="1191541"/>
              </a:xfrm>
              <a:prstGeom prst="rect">
                <a:avLst/>
              </a:prstGeom>
              <a:grpFill/>
            </p:spPr>
          </p:pic>
        </p:grpSp>
        <p:grpSp>
          <p:nvGrpSpPr>
            <p:cNvPr id="8" name="Group 7">
              <a:extLst>
                <a:ext uri="{FF2B5EF4-FFF2-40B4-BE49-F238E27FC236}">
                  <a16:creationId xmlns:a16="http://schemas.microsoft.com/office/drawing/2014/main" id="{2E3D937C-DF9D-4E7C-AD28-D63AA44B4B43}"/>
                </a:ext>
              </a:extLst>
            </p:cNvPr>
            <p:cNvGrpSpPr/>
            <p:nvPr/>
          </p:nvGrpSpPr>
          <p:grpSpPr>
            <a:xfrm>
              <a:off x="6773569" y="2545863"/>
              <a:ext cx="1359880" cy="2124510"/>
              <a:chOff x="5924061" y="3204944"/>
              <a:chExt cx="1359880" cy="2124510"/>
            </a:xfrm>
            <a:grpFill/>
          </p:grpSpPr>
          <p:pic>
            <p:nvPicPr>
              <p:cNvPr id="9" name="Picture 6" descr="Image result for pipe image cartoon">
                <a:extLst>
                  <a:ext uri="{FF2B5EF4-FFF2-40B4-BE49-F238E27FC236}">
                    <a16:creationId xmlns:a16="http://schemas.microsoft.com/office/drawing/2014/main" id="{EAB9E492-D66A-4914-B1CF-240F26AC34DE}"/>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11"/>
              <a:stretch/>
            </p:blipFill>
            <p:spPr bwMode="auto">
              <a:xfrm rot="5400000">
                <a:off x="5886590" y="3242415"/>
                <a:ext cx="1267786" cy="1192843"/>
              </a:xfrm>
              <a:prstGeom prst="rect">
                <a:avLst/>
              </a:prstGeom>
              <a:grpFill/>
            </p:spPr>
          </p:pic>
          <p:pic>
            <p:nvPicPr>
              <p:cNvPr id="10" name="Picture 9" descr="Image result for pipe image cartoon">
                <a:extLst>
                  <a:ext uri="{FF2B5EF4-FFF2-40B4-BE49-F238E27FC236}">
                    <a16:creationId xmlns:a16="http://schemas.microsoft.com/office/drawing/2014/main" id="{A5050866-5706-4082-84C6-9F255A134A15}"/>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r="13813" b="6014"/>
              <a:stretch/>
            </p:blipFill>
            <p:spPr bwMode="auto">
              <a:xfrm rot="16200000">
                <a:off x="6141838" y="4187351"/>
                <a:ext cx="1092665" cy="1191541"/>
              </a:xfrm>
              <a:prstGeom prst="rect">
                <a:avLst/>
              </a:prstGeom>
              <a:grpFill/>
            </p:spPr>
          </p:pic>
        </p:grpSp>
      </p:grpSp>
      <p:sp>
        <p:nvSpPr>
          <p:cNvPr id="15" name="Rectangle 14">
            <a:extLst>
              <a:ext uri="{FF2B5EF4-FFF2-40B4-BE49-F238E27FC236}">
                <a16:creationId xmlns:a16="http://schemas.microsoft.com/office/drawing/2014/main" id="{432BBD50-ADC4-4152-9D63-E9DEBBFAF3FE}"/>
              </a:ext>
            </a:extLst>
          </p:cNvPr>
          <p:cNvSpPr/>
          <p:nvPr/>
        </p:nvSpPr>
        <p:spPr>
          <a:xfrm>
            <a:off x="4702469" y="1907191"/>
            <a:ext cx="3277604" cy="3575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accent5">
                    <a:lumMod val="75000"/>
                  </a:schemeClr>
                </a:solidFill>
              </a:rPr>
              <a:t>ASP.NET Core</a:t>
            </a:r>
          </a:p>
        </p:txBody>
      </p:sp>
      <p:pic>
        <p:nvPicPr>
          <p:cNvPr id="16" name="Picture 2" descr="Image result for browser image">
            <a:extLst>
              <a:ext uri="{FF2B5EF4-FFF2-40B4-BE49-F238E27FC236}">
                <a16:creationId xmlns:a16="http://schemas.microsoft.com/office/drawing/2014/main" id="{AD7C42E8-362A-4E19-ADB1-D686A55C32F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569" y="2612351"/>
            <a:ext cx="1480326" cy="10569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7" name="Picture 4" descr="Image result for server image">
            <a:extLst>
              <a:ext uri="{FF2B5EF4-FFF2-40B4-BE49-F238E27FC236}">
                <a16:creationId xmlns:a16="http://schemas.microsoft.com/office/drawing/2014/main" id="{64F24B2D-FFFA-43DF-92AB-106E6F791CC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5331" y="2251818"/>
            <a:ext cx="1070022" cy="176919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358B22-175B-4144-BD8E-89BE2E4CA787}"/>
              </a:ext>
            </a:extLst>
          </p:cNvPr>
          <p:cNvSpPr txBox="1"/>
          <p:nvPr/>
        </p:nvSpPr>
        <p:spPr>
          <a:xfrm>
            <a:off x="5780251" y="4353940"/>
            <a:ext cx="1600061" cy="415498"/>
          </a:xfrm>
          <a:prstGeom prst="rect">
            <a:avLst/>
          </a:prstGeom>
          <a:noFill/>
        </p:spPr>
        <p:txBody>
          <a:bodyPr wrap="square" rtlCol="0">
            <a:spAutoFit/>
          </a:bodyPr>
          <a:lstStyle/>
          <a:p>
            <a:r>
              <a:rPr lang="en-US" sz="2100" dirty="0">
                <a:solidFill>
                  <a:schemeClr val="accent5">
                    <a:lumMod val="75000"/>
                  </a:schemeClr>
                </a:solidFill>
              </a:rPr>
              <a:t>Middleware</a:t>
            </a:r>
          </a:p>
        </p:txBody>
      </p:sp>
      <p:cxnSp>
        <p:nvCxnSpPr>
          <p:cNvPr id="19" name="Straight Arrow Connector 18">
            <a:extLst>
              <a:ext uri="{FF2B5EF4-FFF2-40B4-BE49-F238E27FC236}">
                <a16:creationId xmlns:a16="http://schemas.microsoft.com/office/drawing/2014/main" id="{AACAF513-1ECB-4F06-A57E-963E308FCA88}"/>
              </a:ext>
            </a:extLst>
          </p:cNvPr>
          <p:cNvCxnSpPr/>
          <p:nvPr/>
        </p:nvCxnSpPr>
        <p:spPr>
          <a:xfrm flipV="1">
            <a:off x="1834661" y="2692175"/>
            <a:ext cx="664743" cy="1008"/>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D5E5EBFF-F94D-4606-ACE4-259287238D83}"/>
              </a:ext>
            </a:extLst>
          </p:cNvPr>
          <p:cNvCxnSpPr/>
          <p:nvPr/>
        </p:nvCxnSpPr>
        <p:spPr>
          <a:xfrm>
            <a:off x="3736731" y="2681267"/>
            <a:ext cx="862750"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a:extLst>
              <a:ext uri="{FF2B5EF4-FFF2-40B4-BE49-F238E27FC236}">
                <a16:creationId xmlns:a16="http://schemas.microsoft.com/office/drawing/2014/main" id="{24707662-2DDD-4AAE-8623-3F9D169977FB}"/>
              </a:ext>
            </a:extLst>
          </p:cNvPr>
          <p:cNvCxnSpPr/>
          <p:nvPr/>
        </p:nvCxnSpPr>
        <p:spPr>
          <a:xfrm>
            <a:off x="5525656" y="2681075"/>
            <a:ext cx="269631"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sp>
        <p:nvSpPr>
          <p:cNvPr id="22" name="TextBox 21">
            <a:extLst>
              <a:ext uri="{FF2B5EF4-FFF2-40B4-BE49-F238E27FC236}">
                <a16:creationId xmlns:a16="http://schemas.microsoft.com/office/drawing/2014/main" id="{4FD57312-5826-4650-A64F-BE2F96F7FAC9}"/>
              </a:ext>
            </a:extLst>
          </p:cNvPr>
          <p:cNvSpPr txBox="1"/>
          <p:nvPr/>
        </p:nvSpPr>
        <p:spPr>
          <a:xfrm>
            <a:off x="1780872" y="2415175"/>
            <a:ext cx="829073" cy="300082"/>
          </a:xfrm>
          <a:prstGeom prst="rect">
            <a:avLst/>
          </a:prstGeom>
          <a:noFill/>
        </p:spPr>
        <p:txBody>
          <a:bodyPr wrap="none" rtlCol="0">
            <a:spAutoFit/>
          </a:bodyPr>
          <a:lstStyle/>
          <a:p>
            <a:r>
              <a:rPr lang="en-US" sz="1350" dirty="0">
                <a:solidFill>
                  <a:srgbClr val="7030A0"/>
                </a:solidFill>
              </a:rPr>
              <a:t>Request</a:t>
            </a:r>
          </a:p>
        </p:txBody>
      </p:sp>
      <p:cxnSp>
        <p:nvCxnSpPr>
          <p:cNvPr id="23" name="Straight Arrow Connector 22">
            <a:extLst>
              <a:ext uri="{FF2B5EF4-FFF2-40B4-BE49-F238E27FC236}">
                <a16:creationId xmlns:a16="http://schemas.microsoft.com/office/drawing/2014/main" id="{C044506F-58DC-4AA8-9AB9-B0398858878E}"/>
              </a:ext>
            </a:extLst>
          </p:cNvPr>
          <p:cNvCxnSpPr>
            <a:endCxn id="12" idx="1"/>
          </p:cNvCxnSpPr>
          <p:nvPr/>
        </p:nvCxnSpPr>
        <p:spPr>
          <a:xfrm flipV="1">
            <a:off x="7170908" y="3929013"/>
            <a:ext cx="342649" cy="482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9E7D0F51-106A-4CE9-AF3B-3A4C9C6077EF}"/>
              </a:ext>
            </a:extLst>
          </p:cNvPr>
          <p:cNvCxnSpPr>
            <a:cxnSpLocks/>
            <a:stCxn id="18" idx="0"/>
            <a:endCxn id="10" idx="1"/>
          </p:cNvCxnSpPr>
          <p:nvPr/>
        </p:nvCxnSpPr>
        <p:spPr>
          <a:xfrm flipH="1" flipV="1">
            <a:off x="6368370" y="3929013"/>
            <a:ext cx="211912" cy="4249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491F0275-B6F6-4670-AF0B-992ADD06C290}"/>
              </a:ext>
            </a:extLst>
          </p:cNvPr>
          <p:cNvCxnSpPr>
            <a:endCxn id="14" idx="1"/>
          </p:cNvCxnSpPr>
          <p:nvPr/>
        </p:nvCxnSpPr>
        <p:spPr>
          <a:xfrm flipH="1" flipV="1">
            <a:off x="5240306" y="3929013"/>
            <a:ext cx="632018" cy="4826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Line Callout 2 1026">
            <a:extLst>
              <a:ext uri="{FF2B5EF4-FFF2-40B4-BE49-F238E27FC236}">
                <a16:creationId xmlns:a16="http://schemas.microsoft.com/office/drawing/2014/main" id="{F4416469-6105-43EE-A3DC-1A9A8FD3016F}"/>
              </a:ext>
            </a:extLst>
          </p:cNvPr>
          <p:cNvSpPr/>
          <p:nvPr/>
        </p:nvSpPr>
        <p:spPr>
          <a:xfrm>
            <a:off x="3754866" y="1268017"/>
            <a:ext cx="736845" cy="435944"/>
          </a:xfrm>
          <a:prstGeom prst="borderCallout2">
            <a:avLst>
              <a:gd name="adj1" fmla="val 18750"/>
              <a:gd name="adj2" fmla="val -8333"/>
              <a:gd name="adj3" fmla="val 18750"/>
              <a:gd name="adj4" fmla="val -16667"/>
              <a:gd name="adj5" fmla="val 248300"/>
              <a:gd name="adj6" fmla="val -44211"/>
            </a:avLst>
          </a:prstGeom>
          <a:solidFill>
            <a:srgbClr val="B76A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Context</a:t>
            </a:r>
          </a:p>
          <a:p>
            <a:r>
              <a:rPr lang="en-US" sz="900" dirty="0"/>
              <a:t>-Request</a:t>
            </a:r>
          </a:p>
          <a:p>
            <a:r>
              <a:rPr lang="en-US" sz="900" dirty="0"/>
              <a:t>-Response</a:t>
            </a:r>
          </a:p>
        </p:txBody>
      </p:sp>
      <p:sp>
        <p:nvSpPr>
          <p:cNvPr id="32" name="Text Placeholder 1">
            <a:extLst>
              <a:ext uri="{FF2B5EF4-FFF2-40B4-BE49-F238E27FC236}">
                <a16:creationId xmlns:a16="http://schemas.microsoft.com/office/drawing/2014/main" id="{047F5F1A-FB47-4A5E-96EF-A8B07187873B}"/>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Middleware in ASP.NET Core</a:t>
            </a:r>
          </a:p>
        </p:txBody>
      </p:sp>
    </p:spTree>
    <p:extLst>
      <p:ext uri="{BB962C8B-B14F-4D97-AF65-F5344CB8AC3E}">
        <p14:creationId xmlns:p14="http://schemas.microsoft.com/office/powerpoint/2010/main" val="115377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grpId="1" nodeType="clickEffect">
                                  <p:stCondLst>
                                    <p:cond delay="0"/>
                                  </p:stCondLst>
                                  <p:childTnLst>
                                    <p:animMotion origin="layout" path="M 0.00195 1.11111E-6 L 0.1832 0.03542 " pathEditMode="relative" rAng="0" ptsTypes="AA">
                                      <p:cBhvr>
                                        <p:cTn id="44" dur="2000" fill="hold"/>
                                        <p:tgtEl>
                                          <p:spTgt spid="26"/>
                                        </p:tgtEl>
                                        <p:attrNameLst>
                                          <p:attrName>ppt_x</p:attrName>
                                          <p:attrName>ppt_y</p:attrName>
                                        </p:attrNameLst>
                                      </p:cBhvr>
                                      <p:rCtr x="9063" y="1759"/>
                                    </p:animMotion>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animBg="1"/>
      <p:bldP spid="18" grpId="0"/>
      <p:bldP spid="22" grpId="0"/>
      <p:bldP spid="26" grpId="0" animBg="1"/>
      <p:bldP spid="26"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FA79F7A-8E8A-4305-997F-23E40ADD49D4}"/>
              </a:ext>
            </a:extLst>
          </p:cNvPr>
          <p:cNvSpPr/>
          <p:nvPr/>
        </p:nvSpPr>
        <p:spPr>
          <a:xfrm>
            <a:off x="175847" y="1268016"/>
            <a:ext cx="8745416" cy="3702569"/>
          </a:xfrm>
          <a:prstGeom prst="rect">
            <a:avLst/>
          </a:prstGeom>
          <a:solidFill>
            <a:schemeClr val="bg1">
              <a:lumMod val="9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14D7F86B-6817-4EAC-8D13-BAC47F72A3E1}"/>
              </a:ext>
            </a:extLst>
          </p:cNvPr>
          <p:cNvSpPr/>
          <p:nvPr/>
        </p:nvSpPr>
        <p:spPr>
          <a:xfrm>
            <a:off x="4599480" y="1752598"/>
            <a:ext cx="3483582" cy="23973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 name="Group 4">
            <a:extLst>
              <a:ext uri="{FF2B5EF4-FFF2-40B4-BE49-F238E27FC236}">
                <a16:creationId xmlns:a16="http://schemas.microsoft.com/office/drawing/2014/main" id="{FDCBA336-75B5-461F-8C1D-0895550B53DE}"/>
              </a:ext>
            </a:extLst>
          </p:cNvPr>
          <p:cNvGrpSpPr/>
          <p:nvPr/>
        </p:nvGrpSpPr>
        <p:grpSpPr>
          <a:xfrm>
            <a:off x="4667223" y="2335629"/>
            <a:ext cx="3293161" cy="1593384"/>
            <a:chOff x="5269484" y="2545863"/>
            <a:chExt cx="4390881" cy="2124512"/>
          </a:xfrm>
          <a:solidFill>
            <a:schemeClr val="accent5"/>
          </a:solidFill>
        </p:grpSpPr>
        <p:grpSp>
          <p:nvGrpSpPr>
            <p:cNvPr id="6" name="Group 5">
              <a:extLst>
                <a:ext uri="{FF2B5EF4-FFF2-40B4-BE49-F238E27FC236}">
                  <a16:creationId xmlns:a16="http://schemas.microsoft.com/office/drawing/2014/main" id="{5B25D499-13C3-4DF2-9C43-4395890BB17F}"/>
                </a:ext>
              </a:extLst>
            </p:cNvPr>
            <p:cNvGrpSpPr/>
            <p:nvPr/>
          </p:nvGrpSpPr>
          <p:grpSpPr>
            <a:xfrm>
              <a:off x="5269484" y="2545864"/>
              <a:ext cx="1359880" cy="2124510"/>
              <a:chOff x="5924061" y="3204944"/>
              <a:chExt cx="1359880" cy="2124510"/>
            </a:xfrm>
            <a:grpFill/>
          </p:grpSpPr>
          <p:pic>
            <p:nvPicPr>
              <p:cNvPr id="13" name="Picture 6" descr="Image result for pipe image cartoon">
                <a:extLst>
                  <a:ext uri="{FF2B5EF4-FFF2-40B4-BE49-F238E27FC236}">
                    <a16:creationId xmlns:a16="http://schemas.microsoft.com/office/drawing/2014/main" id="{D77BAE57-19DF-4866-BC06-D1FA6EF845C5}"/>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11"/>
              <a:stretch/>
            </p:blipFill>
            <p:spPr bwMode="auto">
              <a:xfrm rot="5400000">
                <a:off x="5886590" y="3242415"/>
                <a:ext cx="1267786" cy="1192843"/>
              </a:xfrm>
              <a:prstGeom prst="rect">
                <a:avLst/>
              </a:prstGeom>
              <a:grpFill/>
            </p:spPr>
          </p:pic>
          <p:pic>
            <p:nvPicPr>
              <p:cNvPr id="14" name="Picture 13" descr="Image result for pipe image cartoon">
                <a:extLst>
                  <a:ext uri="{FF2B5EF4-FFF2-40B4-BE49-F238E27FC236}">
                    <a16:creationId xmlns:a16="http://schemas.microsoft.com/office/drawing/2014/main" id="{A007480E-71CE-472D-86E6-ED5C9FA4C1F3}"/>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r="13813" b="6014"/>
              <a:stretch/>
            </p:blipFill>
            <p:spPr bwMode="auto">
              <a:xfrm rot="16200000">
                <a:off x="6141838" y="4187351"/>
                <a:ext cx="1092665" cy="1191541"/>
              </a:xfrm>
              <a:prstGeom prst="rect">
                <a:avLst/>
              </a:prstGeom>
              <a:grpFill/>
            </p:spPr>
          </p:pic>
        </p:grpSp>
        <p:grpSp>
          <p:nvGrpSpPr>
            <p:cNvPr id="7" name="Group 6">
              <a:extLst>
                <a:ext uri="{FF2B5EF4-FFF2-40B4-BE49-F238E27FC236}">
                  <a16:creationId xmlns:a16="http://schemas.microsoft.com/office/drawing/2014/main" id="{95BE086C-01B1-47A2-B84F-B98A1F689DB4}"/>
                </a:ext>
              </a:extLst>
            </p:cNvPr>
            <p:cNvGrpSpPr/>
            <p:nvPr/>
          </p:nvGrpSpPr>
          <p:grpSpPr>
            <a:xfrm>
              <a:off x="8300485" y="2545865"/>
              <a:ext cx="1359880" cy="2124510"/>
              <a:chOff x="5924061" y="3204944"/>
              <a:chExt cx="1359880" cy="2124510"/>
            </a:xfrm>
            <a:grpFill/>
          </p:grpSpPr>
          <p:pic>
            <p:nvPicPr>
              <p:cNvPr id="11" name="Picture 6" descr="Image result for pipe image cartoon">
                <a:extLst>
                  <a:ext uri="{FF2B5EF4-FFF2-40B4-BE49-F238E27FC236}">
                    <a16:creationId xmlns:a16="http://schemas.microsoft.com/office/drawing/2014/main" id="{646E185B-0CCC-4B7E-A3E0-504C4EE18A20}"/>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11"/>
              <a:stretch/>
            </p:blipFill>
            <p:spPr bwMode="auto">
              <a:xfrm rot="5400000">
                <a:off x="5886590" y="3242415"/>
                <a:ext cx="1267786" cy="1192843"/>
              </a:xfrm>
              <a:prstGeom prst="rect">
                <a:avLst/>
              </a:prstGeom>
              <a:grpFill/>
            </p:spPr>
          </p:pic>
          <p:pic>
            <p:nvPicPr>
              <p:cNvPr id="12" name="Picture 11" descr="Image result for pipe image cartoon">
                <a:extLst>
                  <a:ext uri="{FF2B5EF4-FFF2-40B4-BE49-F238E27FC236}">
                    <a16:creationId xmlns:a16="http://schemas.microsoft.com/office/drawing/2014/main" id="{CD26F3C7-92D6-4243-95B8-F646D1A1C513}"/>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r="13813" b="6014"/>
              <a:stretch/>
            </p:blipFill>
            <p:spPr bwMode="auto">
              <a:xfrm rot="16200000">
                <a:off x="6141838" y="4187351"/>
                <a:ext cx="1092665" cy="1191541"/>
              </a:xfrm>
              <a:prstGeom prst="rect">
                <a:avLst/>
              </a:prstGeom>
              <a:grpFill/>
            </p:spPr>
          </p:pic>
        </p:grpSp>
        <p:grpSp>
          <p:nvGrpSpPr>
            <p:cNvPr id="8" name="Group 7">
              <a:extLst>
                <a:ext uri="{FF2B5EF4-FFF2-40B4-BE49-F238E27FC236}">
                  <a16:creationId xmlns:a16="http://schemas.microsoft.com/office/drawing/2014/main" id="{954EFB43-75B9-4B49-8EE6-A9C0A9868168}"/>
                </a:ext>
              </a:extLst>
            </p:cNvPr>
            <p:cNvGrpSpPr/>
            <p:nvPr/>
          </p:nvGrpSpPr>
          <p:grpSpPr>
            <a:xfrm>
              <a:off x="6773569" y="2545863"/>
              <a:ext cx="1359880" cy="2124510"/>
              <a:chOff x="5924061" y="3204944"/>
              <a:chExt cx="1359880" cy="2124510"/>
            </a:xfrm>
            <a:grpFill/>
          </p:grpSpPr>
          <p:pic>
            <p:nvPicPr>
              <p:cNvPr id="9" name="Picture 6" descr="Image result for pipe image cartoon">
                <a:extLst>
                  <a:ext uri="{FF2B5EF4-FFF2-40B4-BE49-F238E27FC236}">
                    <a16:creationId xmlns:a16="http://schemas.microsoft.com/office/drawing/2014/main" id="{56A6D360-7C13-4A1E-A9B0-1ACEFBFFB4E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11"/>
              <a:stretch/>
            </p:blipFill>
            <p:spPr bwMode="auto">
              <a:xfrm rot="5400000">
                <a:off x="5886590" y="3242415"/>
                <a:ext cx="1267786" cy="1192843"/>
              </a:xfrm>
              <a:prstGeom prst="rect">
                <a:avLst/>
              </a:prstGeom>
              <a:grpFill/>
            </p:spPr>
          </p:pic>
          <p:pic>
            <p:nvPicPr>
              <p:cNvPr id="10" name="Picture 9" descr="Image result for pipe image cartoon">
                <a:extLst>
                  <a:ext uri="{FF2B5EF4-FFF2-40B4-BE49-F238E27FC236}">
                    <a16:creationId xmlns:a16="http://schemas.microsoft.com/office/drawing/2014/main" id="{EDF6E244-F089-4113-96A7-D57C203B8A69}"/>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r="13813" b="6014"/>
              <a:stretch/>
            </p:blipFill>
            <p:spPr bwMode="auto">
              <a:xfrm rot="16200000">
                <a:off x="6141838" y="4187351"/>
                <a:ext cx="1092665" cy="1191541"/>
              </a:xfrm>
              <a:prstGeom prst="rect">
                <a:avLst/>
              </a:prstGeom>
              <a:grpFill/>
            </p:spPr>
          </p:pic>
        </p:grpSp>
      </p:grpSp>
      <p:sp>
        <p:nvSpPr>
          <p:cNvPr id="15" name="Rectangle 14">
            <a:extLst>
              <a:ext uri="{FF2B5EF4-FFF2-40B4-BE49-F238E27FC236}">
                <a16:creationId xmlns:a16="http://schemas.microsoft.com/office/drawing/2014/main" id="{EBD0CDC0-C26B-44B2-B3BD-95EEA75FB0BF}"/>
              </a:ext>
            </a:extLst>
          </p:cNvPr>
          <p:cNvSpPr/>
          <p:nvPr/>
        </p:nvSpPr>
        <p:spPr>
          <a:xfrm>
            <a:off x="4702469" y="1907191"/>
            <a:ext cx="3277604" cy="3575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accent5">
                    <a:lumMod val="75000"/>
                  </a:schemeClr>
                </a:solidFill>
              </a:rPr>
              <a:t>ASP.NET Core</a:t>
            </a:r>
          </a:p>
        </p:txBody>
      </p:sp>
      <p:pic>
        <p:nvPicPr>
          <p:cNvPr id="16" name="Picture 2" descr="Image result for browser image">
            <a:extLst>
              <a:ext uri="{FF2B5EF4-FFF2-40B4-BE49-F238E27FC236}">
                <a16:creationId xmlns:a16="http://schemas.microsoft.com/office/drawing/2014/main" id="{6BCDFCBF-414A-4F4C-9423-0AB6884747A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569" y="2612351"/>
            <a:ext cx="1480326" cy="10569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7" name="Picture 4" descr="Image result for server image">
            <a:extLst>
              <a:ext uri="{FF2B5EF4-FFF2-40B4-BE49-F238E27FC236}">
                <a16:creationId xmlns:a16="http://schemas.microsoft.com/office/drawing/2014/main" id="{CF21C479-502A-4553-A7F2-60AEB73BE8C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5331" y="2251818"/>
            <a:ext cx="1070022" cy="176919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755180E0-EC7F-402C-90BE-B83995874196}"/>
              </a:ext>
            </a:extLst>
          </p:cNvPr>
          <p:cNvSpPr txBox="1"/>
          <p:nvPr/>
        </p:nvSpPr>
        <p:spPr>
          <a:xfrm>
            <a:off x="5780251" y="4353940"/>
            <a:ext cx="1600061" cy="415498"/>
          </a:xfrm>
          <a:prstGeom prst="rect">
            <a:avLst/>
          </a:prstGeom>
          <a:noFill/>
        </p:spPr>
        <p:txBody>
          <a:bodyPr wrap="square" rtlCol="0">
            <a:spAutoFit/>
          </a:bodyPr>
          <a:lstStyle/>
          <a:p>
            <a:r>
              <a:rPr lang="en-US" sz="2100" dirty="0">
                <a:solidFill>
                  <a:schemeClr val="accent5">
                    <a:lumMod val="75000"/>
                  </a:schemeClr>
                </a:solidFill>
              </a:rPr>
              <a:t>Middleware</a:t>
            </a:r>
          </a:p>
        </p:txBody>
      </p:sp>
      <p:cxnSp>
        <p:nvCxnSpPr>
          <p:cNvPr id="19" name="Straight Arrow Connector 18">
            <a:extLst>
              <a:ext uri="{FF2B5EF4-FFF2-40B4-BE49-F238E27FC236}">
                <a16:creationId xmlns:a16="http://schemas.microsoft.com/office/drawing/2014/main" id="{27BC8312-ABF9-4EF1-9DF0-3F0373914D0A}"/>
              </a:ext>
            </a:extLst>
          </p:cNvPr>
          <p:cNvCxnSpPr/>
          <p:nvPr/>
        </p:nvCxnSpPr>
        <p:spPr>
          <a:xfrm flipV="1">
            <a:off x="1834661" y="2692175"/>
            <a:ext cx="664743" cy="1008"/>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9AF440BF-AF98-409C-9EC0-7C828FF434B0}"/>
              </a:ext>
            </a:extLst>
          </p:cNvPr>
          <p:cNvCxnSpPr/>
          <p:nvPr/>
        </p:nvCxnSpPr>
        <p:spPr>
          <a:xfrm>
            <a:off x="3736731" y="2681267"/>
            <a:ext cx="862750"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a:extLst>
              <a:ext uri="{FF2B5EF4-FFF2-40B4-BE49-F238E27FC236}">
                <a16:creationId xmlns:a16="http://schemas.microsoft.com/office/drawing/2014/main" id="{D2128657-C29E-4D13-8DD5-49D0DC1699EB}"/>
              </a:ext>
            </a:extLst>
          </p:cNvPr>
          <p:cNvCxnSpPr/>
          <p:nvPr/>
        </p:nvCxnSpPr>
        <p:spPr>
          <a:xfrm>
            <a:off x="5525656" y="2681075"/>
            <a:ext cx="269631"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sp>
        <p:nvSpPr>
          <p:cNvPr id="22" name="TextBox 21">
            <a:extLst>
              <a:ext uri="{FF2B5EF4-FFF2-40B4-BE49-F238E27FC236}">
                <a16:creationId xmlns:a16="http://schemas.microsoft.com/office/drawing/2014/main" id="{8A036DA1-6E75-4F49-9850-0EBDBBB99FA0}"/>
              </a:ext>
            </a:extLst>
          </p:cNvPr>
          <p:cNvSpPr txBox="1"/>
          <p:nvPr/>
        </p:nvSpPr>
        <p:spPr>
          <a:xfrm>
            <a:off x="1780872" y="2415175"/>
            <a:ext cx="829073" cy="300082"/>
          </a:xfrm>
          <a:prstGeom prst="rect">
            <a:avLst/>
          </a:prstGeom>
          <a:noFill/>
        </p:spPr>
        <p:txBody>
          <a:bodyPr wrap="none" rtlCol="0">
            <a:spAutoFit/>
          </a:bodyPr>
          <a:lstStyle/>
          <a:p>
            <a:r>
              <a:rPr lang="en-US" sz="1350" dirty="0">
                <a:solidFill>
                  <a:srgbClr val="7030A0"/>
                </a:solidFill>
              </a:rPr>
              <a:t>Request</a:t>
            </a:r>
          </a:p>
        </p:txBody>
      </p:sp>
      <p:cxnSp>
        <p:nvCxnSpPr>
          <p:cNvPr id="23" name="Straight Arrow Connector 22">
            <a:extLst>
              <a:ext uri="{FF2B5EF4-FFF2-40B4-BE49-F238E27FC236}">
                <a16:creationId xmlns:a16="http://schemas.microsoft.com/office/drawing/2014/main" id="{6E02E33B-5361-4569-A8AF-8D7058BA88CE}"/>
              </a:ext>
            </a:extLst>
          </p:cNvPr>
          <p:cNvCxnSpPr>
            <a:endCxn id="12" idx="1"/>
          </p:cNvCxnSpPr>
          <p:nvPr/>
        </p:nvCxnSpPr>
        <p:spPr>
          <a:xfrm flipV="1">
            <a:off x="7170908" y="3929013"/>
            <a:ext cx="342649" cy="482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C8BE67E0-1EB8-460C-BF2A-3D7B0B14AAFB}"/>
              </a:ext>
            </a:extLst>
          </p:cNvPr>
          <p:cNvCxnSpPr>
            <a:cxnSpLocks/>
            <a:stCxn id="18" idx="0"/>
            <a:endCxn id="10" idx="1"/>
          </p:cNvCxnSpPr>
          <p:nvPr/>
        </p:nvCxnSpPr>
        <p:spPr>
          <a:xfrm flipH="1" flipV="1">
            <a:off x="6368370" y="3929013"/>
            <a:ext cx="211912" cy="4249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EBF65BD1-2F9B-4F85-B6DE-01E687E106B7}"/>
              </a:ext>
            </a:extLst>
          </p:cNvPr>
          <p:cNvCxnSpPr>
            <a:endCxn id="14" idx="1"/>
          </p:cNvCxnSpPr>
          <p:nvPr/>
        </p:nvCxnSpPr>
        <p:spPr>
          <a:xfrm flipH="1" flipV="1">
            <a:off x="5240306" y="3929013"/>
            <a:ext cx="632018" cy="4826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Line Callout 2 70">
            <a:extLst>
              <a:ext uri="{FF2B5EF4-FFF2-40B4-BE49-F238E27FC236}">
                <a16:creationId xmlns:a16="http://schemas.microsoft.com/office/drawing/2014/main" id="{80645A7D-FB76-4543-A449-5A627C4D4DAF}"/>
              </a:ext>
            </a:extLst>
          </p:cNvPr>
          <p:cNvSpPr/>
          <p:nvPr/>
        </p:nvSpPr>
        <p:spPr>
          <a:xfrm>
            <a:off x="5429030" y="1448337"/>
            <a:ext cx="736845" cy="435944"/>
          </a:xfrm>
          <a:prstGeom prst="borderCallout2">
            <a:avLst>
              <a:gd name="adj1" fmla="val 18750"/>
              <a:gd name="adj2" fmla="val -8333"/>
              <a:gd name="adj3" fmla="val 18750"/>
              <a:gd name="adj4" fmla="val -16667"/>
              <a:gd name="adj5" fmla="val 248300"/>
              <a:gd name="adj6" fmla="val -44211"/>
            </a:avLst>
          </a:prstGeom>
          <a:solidFill>
            <a:srgbClr val="B76A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Context</a:t>
            </a:r>
          </a:p>
          <a:p>
            <a:r>
              <a:rPr lang="en-US" sz="900" dirty="0"/>
              <a:t>-Request</a:t>
            </a:r>
          </a:p>
          <a:p>
            <a:r>
              <a:rPr lang="en-US" sz="900" dirty="0"/>
              <a:t>-Response</a:t>
            </a:r>
          </a:p>
        </p:txBody>
      </p:sp>
      <p:sp>
        <p:nvSpPr>
          <p:cNvPr id="27" name="Line Callout 2 37">
            <a:extLst>
              <a:ext uri="{FF2B5EF4-FFF2-40B4-BE49-F238E27FC236}">
                <a16:creationId xmlns:a16="http://schemas.microsoft.com/office/drawing/2014/main" id="{197EC424-867E-4F7A-AB90-333468375226}"/>
              </a:ext>
            </a:extLst>
          </p:cNvPr>
          <p:cNvSpPr/>
          <p:nvPr/>
        </p:nvSpPr>
        <p:spPr>
          <a:xfrm>
            <a:off x="6483805" y="1444024"/>
            <a:ext cx="736845" cy="435944"/>
          </a:xfrm>
          <a:prstGeom prst="borderCallout2">
            <a:avLst>
              <a:gd name="adj1" fmla="val 18750"/>
              <a:gd name="adj2" fmla="val -8333"/>
              <a:gd name="adj3" fmla="val 18750"/>
              <a:gd name="adj4" fmla="val -16667"/>
              <a:gd name="adj5" fmla="val 248300"/>
              <a:gd name="adj6" fmla="val -44211"/>
            </a:avLst>
          </a:prstGeom>
          <a:solidFill>
            <a:srgbClr val="B76A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Context</a:t>
            </a:r>
          </a:p>
          <a:p>
            <a:r>
              <a:rPr lang="en-US" sz="900" dirty="0"/>
              <a:t>-Request</a:t>
            </a:r>
          </a:p>
          <a:p>
            <a:r>
              <a:rPr lang="en-US" sz="900" dirty="0"/>
              <a:t>-Response</a:t>
            </a:r>
          </a:p>
        </p:txBody>
      </p:sp>
      <p:sp>
        <p:nvSpPr>
          <p:cNvPr id="33" name="Text Placeholder 1">
            <a:extLst>
              <a:ext uri="{FF2B5EF4-FFF2-40B4-BE49-F238E27FC236}">
                <a16:creationId xmlns:a16="http://schemas.microsoft.com/office/drawing/2014/main" id="{5F433A79-C8F8-471E-8E2D-F5721A282236}"/>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Middleware in ASP.NET Core</a:t>
            </a:r>
          </a:p>
        </p:txBody>
      </p:sp>
    </p:spTree>
    <p:extLst>
      <p:ext uri="{BB962C8B-B14F-4D97-AF65-F5344CB8AC3E}">
        <p14:creationId xmlns:p14="http://schemas.microsoft.com/office/powerpoint/2010/main" val="408758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375E-6 -2.59259E-6 L 0.11407 0.00047 " pathEditMode="relative" rAng="0" ptsTypes="AA">
                                      <p:cBhvr>
                                        <p:cTn id="6" dur="2000" fill="hold"/>
                                        <p:tgtEl>
                                          <p:spTgt spid="26"/>
                                        </p:tgtEl>
                                        <p:attrNameLst>
                                          <p:attrName>ppt_x</p:attrName>
                                          <p:attrName>ppt_y</p:attrName>
                                        </p:attrNameLst>
                                      </p:cBhvr>
                                      <p:rCtr x="5703" y="2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C69A5B-5B59-4A51-B091-DF8922C1C79C}"/>
              </a:ext>
            </a:extLst>
          </p:cNvPr>
          <p:cNvSpPr/>
          <p:nvPr/>
        </p:nvSpPr>
        <p:spPr>
          <a:xfrm>
            <a:off x="175847" y="1268016"/>
            <a:ext cx="8745416" cy="3702569"/>
          </a:xfrm>
          <a:prstGeom prst="rect">
            <a:avLst/>
          </a:prstGeom>
          <a:solidFill>
            <a:schemeClr val="bg1">
              <a:lumMod val="9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D6049FF8-305A-419A-A04B-BD9C457BCDD8}"/>
              </a:ext>
            </a:extLst>
          </p:cNvPr>
          <p:cNvSpPr/>
          <p:nvPr/>
        </p:nvSpPr>
        <p:spPr>
          <a:xfrm>
            <a:off x="4599480" y="1752598"/>
            <a:ext cx="3483582" cy="23973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 name="Group 4">
            <a:extLst>
              <a:ext uri="{FF2B5EF4-FFF2-40B4-BE49-F238E27FC236}">
                <a16:creationId xmlns:a16="http://schemas.microsoft.com/office/drawing/2014/main" id="{3776BBB8-796F-411B-962D-CFB5062FF7B3}"/>
              </a:ext>
            </a:extLst>
          </p:cNvPr>
          <p:cNvGrpSpPr/>
          <p:nvPr/>
        </p:nvGrpSpPr>
        <p:grpSpPr>
          <a:xfrm>
            <a:off x="4667223" y="2335629"/>
            <a:ext cx="3293161" cy="1593384"/>
            <a:chOff x="5269484" y="2545863"/>
            <a:chExt cx="4390881" cy="2124512"/>
          </a:xfrm>
          <a:solidFill>
            <a:schemeClr val="accent5"/>
          </a:solidFill>
        </p:grpSpPr>
        <p:grpSp>
          <p:nvGrpSpPr>
            <p:cNvPr id="6" name="Group 5">
              <a:extLst>
                <a:ext uri="{FF2B5EF4-FFF2-40B4-BE49-F238E27FC236}">
                  <a16:creationId xmlns:a16="http://schemas.microsoft.com/office/drawing/2014/main" id="{B3F41FA1-7A3F-44E1-8948-AB1CC7943D08}"/>
                </a:ext>
              </a:extLst>
            </p:cNvPr>
            <p:cNvGrpSpPr/>
            <p:nvPr/>
          </p:nvGrpSpPr>
          <p:grpSpPr>
            <a:xfrm>
              <a:off x="5269484" y="2545864"/>
              <a:ext cx="1359880" cy="2124510"/>
              <a:chOff x="5924061" y="3204944"/>
              <a:chExt cx="1359880" cy="2124510"/>
            </a:xfrm>
            <a:grpFill/>
          </p:grpSpPr>
          <p:pic>
            <p:nvPicPr>
              <p:cNvPr id="13" name="Picture 6" descr="Image result for pipe image cartoon">
                <a:extLst>
                  <a:ext uri="{FF2B5EF4-FFF2-40B4-BE49-F238E27FC236}">
                    <a16:creationId xmlns:a16="http://schemas.microsoft.com/office/drawing/2014/main" id="{53374782-BB2B-43F6-8838-AD867E130DE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11"/>
              <a:stretch/>
            </p:blipFill>
            <p:spPr bwMode="auto">
              <a:xfrm rot="5400000">
                <a:off x="5886590" y="3242415"/>
                <a:ext cx="1267786" cy="1192843"/>
              </a:xfrm>
              <a:prstGeom prst="rect">
                <a:avLst/>
              </a:prstGeom>
              <a:grpFill/>
            </p:spPr>
          </p:pic>
          <p:pic>
            <p:nvPicPr>
              <p:cNvPr id="14" name="Picture 13" descr="Image result for pipe image cartoon">
                <a:extLst>
                  <a:ext uri="{FF2B5EF4-FFF2-40B4-BE49-F238E27FC236}">
                    <a16:creationId xmlns:a16="http://schemas.microsoft.com/office/drawing/2014/main" id="{392346C8-CBF5-4FEA-BDC5-6A0E0ABE28A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r="13813" b="6014"/>
              <a:stretch/>
            </p:blipFill>
            <p:spPr bwMode="auto">
              <a:xfrm rot="16200000">
                <a:off x="6141838" y="4187351"/>
                <a:ext cx="1092665" cy="1191541"/>
              </a:xfrm>
              <a:prstGeom prst="rect">
                <a:avLst/>
              </a:prstGeom>
              <a:grpFill/>
            </p:spPr>
          </p:pic>
        </p:grpSp>
        <p:grpSp>
          <p:nvGrpSpPr>
            <p:cNvPr id="7" name="Group 6">
              <a:extLst>
                <a:ext uri="{FF2B5EF4-FFF2-40B4-BE49-F238E27FC236}">
                  <a16:creationId xmlns:a16="http://schemas.microsoft.com/office/drawing/2014/main" id="{6DF988FE-30E6-4D72-B8EC-0E5E7C96B74A}"/>
                </a:ext>
              </a:extLst>
            </p:cNvPr>
            <p:cNvGrpSpPr/>
            <p:nvPr/>
          </p:nvGrpSpPr>
          <p:grpSpPr>
            <a:xfrm>
              <a:off x="8300485" y="2545865"/>
              <a:ext cx="1359880" cy="2124510"/>
              <a:chOff x="5924061" y="3204944"/>
              <a:chExt cx="1359880" cy="2124510"/>
            </a:xfrm>
            <a:grpFill/>
          </p:grpSpPr>
          <p:pic>
            <p:nvPicPr>
              <p:cNvPr id="11" name="Picture 6" descr="Image result for pipe image cartoon">
                <a:extLst>
                  <a:ext uri="{FF2B5EF4-FFF2-40B4-BE49-F238E27FC236}">
                    <a16:creationId xmlns:a16="http://schemas.microsoft.com/office/drawing/2014/main" id="{34A61D0B-66C1-44C0-BA75-3F27A07B7A50}"/>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11"/>
              <a:stretch/>
            </p:blipFill>
            <p:spPr bwMode="auto">
              <a:xfrm rot="5400000">
                <a:off x="5886590" y="3242415"/>
                <a:ext cx="1267786" cy="1192843"/>
              </a:xfrm>
              <a:prstGeom prst="rect">
                <a:avLst/>
              </a:prstGeom>
              <a:grpFill/>
            </p:spPr>
          </p:pic>
          <p:pic>
            <p:nvPicPr>
              <p:cNvPr id="12" name="Picture 11" descr="Image result for pipe image cartoon">
                <a:extLst>
                  <a:ext uri="{FF2B5EF4-FFF2-40B4-BE49-F238E27FC236}">
                    <a16:creationId xmlns:a16="http://schemas.microsoft.com/office/drawing/2014/main" id="{F5D2910F-3A75-4789-AF5C-792604BD2AC1}"/>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r="13813" b="6014"/>
              <a:stretch/>
            </p:blipFill>
            <p:spPr bwMode="auto">
              <a:xfrm rot="16200000">
                <a:off x="6141838" y="4187351"/>
                <a:ext cx="1092665" cy="1191541"/>
              </a:xfrm>
              <a:prstGeom prst="rect">
                <a:avLst/>
              </a:prstGeom>
              <a:grpFill/>
            </p:spPr>
          </p:pic>
        </p:grpSp>
        <p:grpSp>
          <p:nvGrpSpPr>
            <p:cNvPr id="8" name="Group 7">
              <a:extLst>
                <a:ext uri="{FF2B5EF4-FFF2-40B4-BE49-F238E27FC236}">
                  <a16:creationId xmlns:a16="http://schemas.microsoft.com/office/drawing/2014/main" id="{37280A75-68B3-41EF-800A-0467B5BF9744}"/>
                </a:ext>
              </a:extLst>
            </p:cNvPr>
            <p:cNvGrpSpPr/>
            <p:nvPr/>
          </p:nvGrpSpPr>
          <p:grpSpPr>
            <a:xfrm>
              <a:off x="6773569" y="2545863"/>
              <a:ext cx="1359880" cy="2124510"/>
              <a:chOff x="5924061" y="3204944"/>
              <a:chExt cx="1359880" cy="2124510"/>
            </a:xfrm>
            <a:grpFill/>
          </p:grpSpPr>
          <p:pic>
            <p:nvPicPr>
              <p:cNvPr id="9" name="Picture 6" descr="Image result for pipe image cartoon">
                <a:extLst>
                  <a:ext uri="{FF2B5EF4-FFF2-40B4-BE49-F238E27FC236}">
                    <a16:creationId xmlns:a16="http://schemas.microsoft.com/office/drawing/2014/main" id="{7515F112-9C76-4A1E-8DD3-1D82DF4B019B}"/>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11"/>
              <a:stretch/>
            </p:blipFill>
            <p:spPr bwMode="auto">
              <a:xfrm rot="5400000">
                <a:off x="5886590" y="3242415"/>
                <a:ext cx="1267786" cy="1192843"/>
              </a:xfrm>
              <a:prstGeom prst="rect">
                <a:avLst/>
              </a:prstGeom>
              <a:grpFill/>
            </p:spPr>
          </p:pic>
          <p:pic>
            <p:nvPicPr>
              <p:cNvPr id="10" name="Picture 9" descr="Image result for pipe image cartoon">
                <a:extLst>
                  <a:ext uri="{FF2B5EF4-FFF2-40B4-BE49-F238E27FC236}">
                    <a16:creationId xmlns:a16="http://schemas.microsoft.com/office/drawing/2014/main" id="{CB46C662-85F7-4F16-9B00-8652EF643515}"/>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r="13813" b="6014"/>
              <a:stretch/>
            </p:blipFill>
            <p:spPr bwMode="auto">
              <a:xfrm rot="16200000">
                <a:off x="6141838" y="4187351"/>
                <a:ext cx="1092665" cy="1191541"/>
              </a:xfrm>
              <a:prstGeom prst="rect">
                <a:avLst/>
              </a:prstGeom>
              <a:grpFill/>
            </p:spPr>
          </p:pic>
        </p:grpSp>
      </p:grpSp>
      <p:sp>
        <p:nvSpPr>
          <p:cNvPr id="15" name="Rectangle 14">
            <a:extLst>
              <a:ext uri="{FF2B5EF4-FFF2-40B4-BE49-F238E27FC236}">
                <a16:creationId xmlns:a16="http://schemas.microsoft.com/office/drawing/2014/main" id="{2D502D0A-F284-4E82-955B-D34F5B046B67}"/>
              </a:ext>
            </a:extLst>
          </p:cNvPr>
          <p:cNvSpPr/>
          <p:nvPr/>
        </p:nvSpPr>
        <p:spPr>
          <a:xfrm>
            <a:off x="4702469" y="1907191"/>
            <a:ext cx="3277604" cy="3575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accent5">
                    <a:lumMod val="75000"/>
                  </a:schemeClr>
                </a:solidFill>
              </a:rPr>
              <a:t>ASP.NET Core</a:t>
            </a:r>
          </a:p>
        </p:txBody>
      </p:sp>
      <p:pic>
        <p:nvPicPr>
          <p:cNvPr id="16" name="Picture 2" descr="Image result for browser image">
            <a:extLst>
              <a:ext uri="{FF2B5EF4-FFF2-40B4-BE49-F238E27FC236}">
                <a16:creationId xmlns:a16="http://schemas.microsoft.com/office/drawing/2014/main" id="{992F37A0-FE3E-407B-B74F-D62552E6B34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569" y="2612351"/>
            <a:ext cx="1480326" cy="10569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7" name="Picture 4" descr="Image result for server image">
            <a:extLst>
              <a:ext uri="{FF2B5EF4-FFF2-40B4-BE49-F238E27FC236}">
                <a16:creationId xmlns:a16="http://schemas.microsoft.com/office/drawing/2014/main" id="{3D0C70B8-36CA-4B64-AC82-9592D739152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5331" y="2251818"/>
            <a:ext cx="1070022" cy="176919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E9B9ADA3-4A34-45D6-8084-A4983B5928F8}"/>
              </a:ext>
            </a:extLst>
          </p:cNvPr>
          <p:cNvSpPr txBox="1"/>
          <p:nvPr/>
        </p:nvSpPr>
        <p:spPr>
          <a:xfrm>
            <a:off x="5780251" y="4353940"/>
            <a:ext cx="1654482" cy="415498"/>
          </a:xfrm>
          <a:prstGeom prst="rect">
            <a:avLst/>
          </a:prstGeom>
          <a:noFill/>
        </p:spPr>
        <p:txBody>
          <a:bodyPr wrap="square" rtlCol="0">
            <a:spAutoFit/>
          </a:bodyPr>
          <a:lstStyle/>
          <a:p>
            <a:r>
              <a:rPr lang="en-US" sz="2100" dirty="0">
                <a:solidFill>
                  <a:schemeClr val="accent5">
                    <a:lumMod val="75000"/>
                  </a:schemeClr>
                </a:solidFill>
              </a:rPr>
              <a:t>Middleware</a:t>
            </a:r>
          </a:p>
        </p:txBody>
      </p:sp>
      <p:cxnSp>
        <p:nvCxnSpPr>
          <p:cNvPr id="19" name="Straight Arrow Connector 18">
            <a:extLst>
              <a:ext uri="{FF2B5EF4-FFF2-40B4-BE49-F238E27FC236}">
                <a16:creationId xmlns:a16="http://schemas.microsoft.com/office/drawing/2014/main" id="{80AF83E4-9FA9-43FC-958D-4B2109DFC6AB}"/>
              </a:ext>
            </a:extLst>
          </p:cNvPr>
          <p:cNvCxnSpPr/>
          <p:nvPr/>
        </p:nvCxnSpPr>
        <p:spPr>
          <a:xfrm flipV="1">
            <a:off x="1834661" y="2692175"/>
            <a:ext cx="664743" cy="1008"/>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2E88B57B-BE84-448C-9F66-18D001E54229}"/>
              </a:ext>
            </a:extLst>
          </p:cNvPr>
          <p:cNvCxnSpPr/>
          <p:nvPr/>
        </p:nvCxnSpPr>
        <p:spPr>
          <a:xfrm>
            <a:off x="3736731" y="2681267"/>
            <a:ext cx="862750"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a:extLst>
              <a:ext uri="{FF2B5EF4-FFF2-40B4-BE49-F238E27FC236}">
                <a16:creationId xmlns:a16="http://schemas.microsoft.com/office/drawing/2014/main" id="{E849042A-F840-4794-B4E0-9E3BDE5BC8B1}"/>
              </a:ext>
            </a:extLst>
          </p:cNvPr>
          <p:cNvCxnSpPr/>
          <p:nvPr/>
        </p:nvCxnSpPr>
        <p:spPr>
          <a:xfrm>
            <a:off x="5525656" y="2681075"/>
            <a:ext cx="269631"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a:extLst>
              <a:ext uri="{FF2B5EF4-FFF2-40B4-BE49-F238E27FC236}">
                <a16:creationId xmlns:a16="http://schemas.microsoft.com/office/drawing/2014/main" id="{89E55D64-4F60-4701-A97F-0C77B179EF87}"/>
              </a:ext>
            </a:extLst>
          </p:cNvPr>
          <p:cNvCxnSpPr/>
          <p:nvPr/>
        </p:nvCxnSpPr>
        <p:spPr>
          <a:xfrm>
            <a:off x="6670843" y="2674636"/>
            <a:ext cx="269631"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0DD10F51-5D84-4680-B6B8-F0D3689D5CE3}"/>
              </a:ext>
            </a:extLst>
          </p:cNvPr>
          <p:cNvCxnSpPr/>
          <p:nvPr/>
        </p:nvCxnSpPr>
        <p:spPr>
          <a:xfrm flipH="1">
            <a:off x="5684895" y="3587356"/>
            <a:ext cx="256984" cy="1206"/>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a:extLst>
              <a:ext uri="{FF2B5EF4-FFF2-40B4-BE49-F238E27FC236}">
                <a16:creationId xmlns:a16="http://schemas.microsoft.com/office/drawing/2014/main" id="{1CFF1CA4-66B9-4B83-81BB-0AB08F5956DA}"/>
              </a:ext>
            </a:extLst>
          </p:cNvPr>
          <p:cNvCxnSpPr/>
          <p:nvPr/>
        </p:nvCxnSpPr>
        <p:spPr>
          <a:xfrm flipH="1">
            <a:off x="6840083" y="3585957"/>
            <a:ext cx="256984" cy="1206"/>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0439E962-6B73-44B9-820C-9C69E16857F6}"/>
              </a:ext>
            </a:extLst>
          </p:cNvPr>
          <p:cNvCxnSpPr/>
          <p:nvPr/>
        </p:nvCxnSpPr>
        <p:spPr>
          <a:xfrm flipH="1">
            <a:off x="3736731" y="3587163"/>
            <a:ext cx="862749" cy="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6" name="Curved Connector 38">
            <a:extLst>
              <a:ext uri="{FF2B5EF4-FFF2-40B4-BE49-F238E27FC236}">
                <a16:creationId xmlns:a16="http://schemas.microsoft.com/office/drawing/2014/main" id="{E4AF104B-12C9-48EE-A2B4-8F14674221EE}"/>
              </a:ext>
            </a:extLst>
          </p:cNvPr>
          <p:cNvCxnSpPr/>
          <p:nvPr/>
        </p:nvCxnSpPr>
        <p:spPr>
          <a:xfrm rot="16200000" flipH="1">
            <a:off x="4899702" y="3106069"/>
            <a:ext cx="551912" cy="35330"/>
          </a:xfrm>
          <a:prstGeom prst="curvedConnector3">
            <a:avLst>
              <a:gd name="adj1" fmla="val 5637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44">
            <a:extLst>
              <a:ext uri="{FF2B5EF4-FFF2-40B4-BE49-F238E27FC236}">
                <a16:creationId xmlns:a16="http://schemas.microsoft.com/office/drawing/2014/main" id="{6FC828C9-AECA-4A0E-8CBD-F18CF628D1C6}"/>
              </a:ext>
            </a:extLst>
          </p:cNvPr>
          <p:cNvCxnSpPr/>
          <p:nvPr/>
        </p:nvCxnSpPr>
        <p:spPr>
          <a:xfrm rot="16200000" flipH="1">
            <a:off x="6027470" y="3106069"/>
            <a:ext cx="551912" cy="35330"/>
          </a:xfrm>
          <a:prstGeom prst="curvedConnector3">
            <a:avLst>
              <a:gd name="adj1" fmla="val 5637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45">
            <a:extLst>
              <a:ext uri="{FF2B5EF4-FFF2-40B4-BE49-F238E27FC236}">
                <a16:creationId xmlns:a16="http://schemas.microsoft.com/office/drawing/2014/main" id="{8CA30D76-127F-4560-BC9F-B50825B4F0AC}"/>
              </a:ext>
            </a:extLst>
          </p:cNvPr>
          <p:cNvCxnSpPr/>
          <p:nvPr/>
        </p:nvCxnSpPr>
        <p:spPr>
          <a:xfrm rot="16200000" flipH="1">
            <a:off x="7176442" y="3115293"/>
            <a:ext cx="551912" cy="35330"/>
          </a:xfrm>
          <a:prstGeom prst="curvedConnector3">
            <a:avLst>
              <a:gd name="adj1" fmla="val 56372"/>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9" name="Multiply 41">
            <a:extLst>
              <a:ext uri="{FF2B5EF4-FFF2-40B4-BE49-F238E27FC236}">
                <a16:creationId xmlns:a16="http://schemas.microsoft.com/office/drawing/2014/main" id="{00B9112A-2208-47CE-86DF-2C71DC0D128E}"/>
              </a:ext>
            </a:extLst>
          </p:cNvPr>
          <p:cNvSpPr/>
          <p:nvPr/>
        </p:nvSpPr>
        <p:spPr>
          <a:xfrm>
            <a:off x="7731490" y="2348810"/>
            <a:ext cx="400790" cy="63444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TextBox 29">
            <a:extLst>
              <a:ext uri="{FF2B5EF4-FFF2-40B4-BE49-F238E27FC236}">
                <a16:creationId xmlns:a16="http://schemas.microsoft.com/office/drawing/2014/main" id="{FDC81A97-2F3C-41CC-83D8-11406C5F87B1}"/>
              </a:ext>
            </a:extLst>
          </p:cNvPr>
          <p:cNvSpPr txBox="1"/>
          <p:nvPr/>
        </p:nvSpPr>
        <p:spPr>
          <a:xfrm>
            <a:off x="1780872" y="2415175"/>
            <a:ext cx="829073" cy="300082"/>
          </a:xfrm>
          <a:prstGeom prst="rect">
            <a:avLst/>
          </a:prstGeom>
          <a:noFill/>
        </p:spPr>
        <p:txBody>
          <a:bodyPr wrap="none" rtlCol="0">
            <a:spAutoFit/>
          </a:bodyPr>
          <a:lstStyle/>
          <a:p>
            <a:r>
              <a:rPr lang="en-US" sz="1350" dirty="0">
                <a:solidFill>
                  <a:srgbClr val="7030A0"/>
                </a:solidFill>
              </a:rPr>
              <a:t>Request</a:t>
            </a:r>
          </a:p>
        </p:txBody>
      </p:sp>
      <p:cxnSp>
        <p:nvCxnSpPr>
          <p:cNvPr id="31" name="Straight Arrow Connector 30">
            <a:extLst>
              <a:ext uri="{FF2B5EF4-FFF2-40B4-BE49-F238E27FC236}">
                <a16:creationId xmlns:a16="http://schemas.microsoft.com/office/drawing/2014/main" id="{6C373BD7-0F4D-4398-A88E-B9456718DF36}"/>
              </a:ext>
            </a:extLst>
          </p:cNvPr>
          <p:cNvCxnSpPr>
            <a:endCxn id="12" idx="1"/>
          </p:cNvCxnSpPr>
          <p:nvPr/>
        </p:nvCxnSpPr>
        <p:spPr>
          <a:xfrm flipV="1">
            <a:off x="7170908" y="3929013"/>
            <a:ext cx="342649" cy="482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55AA5F97-12C6-44B3-8FFF-722A3569E03F}"/>
              </a:ext>
            </a:extLst>
          </p:cNvPr>
          <p:cNvCxnSpPr>
            <a:cxnSpLocks/>
            <a:stCxn id="18" idx="0"/>
            <a:endCxn id="10" idx="1"/>
          </p:cNvCxnSpPr>
          <p:nvPr/>
        </p:nvCxnSpPr>
        <p:spPr>
          <a:xfrm flipH="1" flipV="1">
            <a:off x="6368370" y="3929013"/>
            <a:ext cx="239122" cy="4249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1B8ECF3A-C9C8-4260-BC9B-C75FFA7C43FA}"/>
              </a:ext>
            </a:extLst>
          </p:cNvPr>
          <p:cNvCxnSpPr>
            <a:endCxn id="14" idx="1"/>
          </p:cNvCxnSpPr>
          <p:nvPr/>
        </p:nvCxnSpPr>
        <p:spPr>
          <a:xfrm flipH="1" flipV="1">
            <a:off x="5240306" y="3929013"/>
            <a:ext cx="632018" cy="4826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Line Callout 2 37">
            <a:extLst>
              <a:ext uri="{FF2B5EF4-FFF2-40B4-BE49-F238E27FC236}">
                <a16:creationId xmlns:a16="http://schemas.microsoft.com/office/drawing/2014/main" id="{5270BD9B-D552-4124-AF50-02341AB8C7FD}"/>
              </a:ext>
            </a:extLst>
          </p:cNvPr>
          <p:cNvSpPr/>
          <p:nvPr/>
        </p:nvSpPr>
        <p:spPr>
          <a:xfrm>
            <a:off x="6483805" y="1449886"/>
            <a:ext cx="736845" cy="435944"/>
          </a:xfrm>
          <a:prstGeom prst="borderCallout2">
            <a:avLst>
              <a:gd name="adj1" fmla="val 18750"/>
              <a:gd name="adj2" fmla="val -8333"/>
              <a:gd name="adj3" fmla="val 18750"/>
              <a:gd name="adj4" fmla="val -16667"/>
              <a:gd name="adj5" fmla="val 248300"/>
              <a:gd name="adj6" fmla="val -44211"/>
            </a:avLst>
          </a:prstGeom>
          <a:solidFill>
            <a:srgbClr val="B76A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Context</a:t>
            </a:r>
          </a:p>
          <a:p>
            <a:r>
              <a:rPr lang="en-US" sz="900" dirty="0"/>
              <a:t>-Request</a:t>
            </a:r>
          </a:p>
          <a:p>
            <a:r>
              <a:rPr lang="en-US" sz="900" dirty="0"/>
              <a:t>-Response</a:t>
            </a:r>
          </a:p>
        </p:txBody>
      </p:sp>
      <p:sp>
        <p:nvSpPr>
          <p:cNvPr id="40" name="Text Placeholder 1">
            <a:extLst>
              <a:ext uri="{FF2B5EF4-FFF2-40B4-BE49-F238E27FC236}">
                <a16:creationId xmlns:a16="http://schemas.microsoft.com/office/drawing/2014/main" id="{480D6667-478D-4136-ACDB-0CDD6BFAECB9}"/>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Middleware in ASP.NET Core</a:t>
            </a:r>
          </a:p>
        </p:txBody>
      </p:sp>
    </p:spTree>
    <p:extLst>
      <p:ext uri="{BB962C8B-B14F-4D97-AF65-F5344CB8AC3E}">
        <p14:creationId xmlns:p14="http://schemas.microsoft.com/office/powerpoint/2010/main" val="4173797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0.00195 0.00115 L 0.1332 -0.00024 " pathEditMode="relative" rAng="0" ptsTypes="AA">
                                      <p:cBhvr>
                                        <p:cTn id="10" dur="2000" fill="hold"/>
                                        <p:tgtEl>
                                          <p:spTgt spid="34"/>
                                        </p:tgtEl>
                                        <p:attrNameLst>
                                          <p:attrName>ppt_x</p:attrName>
                                          <p:attrName>ppt_y</p:attrName>
                                        </p:attrNameLst>
                                      </p:cBhvr>
                                      <p:rCtr x="6758" y="-69"/>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DF3454B-7832-4677-84AB-3F2FEE22BB10}"/>
              </a:ext>
            </a:extLst>
          </p:cNvPr>
          <p:cNvSpPr/>
          <p:nvPr/>
        </p:nvSpPr>
        <p:spPr>
          <a:xfrm>
            <a:off x="175847" y="1268016"/>
            <a:ext cx="8745416" cy="3702569"/>
          </a:xfrm>
          <a:prstGeom prst="rect">
            <a:avLst/>
          </a:prstGeom>
          <a:solidFill>
            <a:schemeClr val="bg1">
              <a:lumMod val="9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3111BA13-EC60-454C-B9ED-732E63E52488}"/>
              </a:ext>
            </a:extLst>
          </p:cNvPr>
          <p:cNvSpPr/>
          <p:nvPr/>
        </p:nvSpPr>
        <p:spPr>
          <a:xfrm>
            <a:off x="4599480" y="1752598"/>
            <a:ext cx="3483582" cy="23973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 name="Group 4">
            <a:extLst>
              <a:ext uri="{FF2B5EF4-FFF2-40B4-BE49-F238E27FC236}">
                <a16:creationId xmlns:a16="http://schemas.microsoft.com/office/drawing/2014/main" id="{DAA998E6-AF82-4378-8839-D1E27178D6A6}"/>
              </a:ext>
            </a:extLst>
          </p:cNvPr>
          <p:cNvGrpSpPr/>
          <p:nvPr/>
        </p:nvGrpSpPr>
        <p:grpSpPr>
          <a:xfrm>
            <a:off x="4667223" y="2335629"/>
            <a:ext cx="3293161" cy="1593384"/>
            <a:chOff x="5269484" y="2545863"/>
            <a:chExt cx="4390881" cy="2124512"/>
          </a:xfrm>
          <a:solidFill>
            <a:schemeClr val="accent5"/>
          </a:solidFill>
        </p:grpSpPr>
        <p:grpSp>
          <p:nvGrpSpPr>
            <p:cNvPr id="6" name="Group 5">
              <a:extLst>
                <a:ext uri="{FF2B5EF4-FFF2-40B4-BE49-F238E27FC236}">
                  <a16:creationId xmlns:a16="http://schemas.microsoft.com/office/drawing/2014/main" id="{C773E469-5E6F-45C1-8E36-3DB6954D23D1}"/>
                </a:ext>
              </a:extLst>
            </p:cNvPr>
            <p:cNvGrpSpPr/>
            <p:nvPr/>
          </p:nvGrpSpPr>
          <p:grpSpPr>
            <a:xfrm>
              <a:off x="5269484" y="2545864"/>
              <a:ext cx="1359880" cy="2124510"/>
              <a:chOff x="5924061" y="3204944"/>
              <a:chExt cx="1359880" cy="2124510"/>
            </a:xfrm>
            <a:grpFill/>
          </p:grpSpPr>
          <p:pic>
            <p:nvPicPr>
              <p:cNvPr id="13" name="Picture 6" descr="Image result for pipe image cartoon">
                <a:extLst>
                  <a:ext uri="{FF2B5EF4-FFF2-40B4-BE49-F238E27FC236}">
                    <a16:creationId xmlns:a16="http://schemas.microsoft.com/office/drawing/2014/main" id="{E9107E45-EAB5-4BA1-B686-D633C756306C}"/>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11"/>
              <a:stretch/>
            </p:blipFill>
            <p:spPr bwMode="auto">
              <a:xfrm rot="5400000">
                <a:off x="5886590" y="3242415"/>
                <a:ext cx="1267786" cy="1192843"/>
              </a:xfrm>
              <a:prstGeom prst="rect">
                <a:avLst/>
              </a:prstGeom>
              <a:grpFill/>
            </p:spPr>
          </p:pic>
          <p:pic>
            <p:nvPicPr>
              <p:cNvPr id="14" name="Picture 13" descr="Image result for pipe image cartoon">
                <a:extLst>
                  <a:ext uri="{FF2B5EF4-FFF2-40B4-BE49-F238E27FC236}">
                    <a16:creationId xmlns:a16="http://schemas.microsoft.com/office/drawing/2014/main" id="{CA703121-F3F8-4D81-B362-2F657D567BA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r="13813" b="6014"/>
              <a:stretch/>
            </p:blipFill>
            <p:spPr bwMode="auto">
              <a:xfrm rot="16200000">
                <a:off x="6141838" y="4187351"/>
                <a:ext cx="1092665" cy="1191541"/>
              </a:xfrm>
              <a:prstGeom prst="rect">
                <a:avLst/>
              </a:prstGeom>
              <a:grpFill/>
            </p:spPr>
          </p:pic>
        </p:grpSp>
        <p:grpSp>
          <p:nvGrpSpPr>
            <p:cNvPr id="7" name="Group 6">
              <a:extLst>
                <a:ext uri="{FF2B5EF4-FFF2-40B4-BE49-F238E27FC236}">
                  <a16:creationId xmlns:a16="http://schemas.microsoft.com/office/drawing/2014/main" id="{5D0354EF-67E3-420D-BC51-8BEDF4C5FB39}"/>
                </a:ext>
              </a:extLst>
            </p:cNvPr>
            <p:cNvGrpSpPr/>
            <p:nvPr/>
          </p:nvGrpSpPr>
          <p:grpSpPr>
            <a:xfrm>
              <a:off x="8300485" y="2545865"/>
              <a:ext cx="1359880" cy="2124510"/>
              <a:chOff x="5924061" y="3204944"/>
              <a:chExt cx="1359880" cy="2124510"/>
            </a:xfrm>
            <a:grpFill/>
          </p:grpSpPr>
          <p:pic>
            <p:nvPicPr>
              <p:cNvPr id="11" name="Picture 6" descr="Image result for pipe image cartoon">
                <a:extLst>
                  <a:ext uri="{FF2B5EF4-FFF2-40B4-BE49-F238E27FC236}">
                    <a16:creationId xmlns:a16="http://schemas.microsoft.com/office/drawing/2014/main" id="{4EF20897-0E75-4513-96DF-B5F43F65F5A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11"/>
              <a:stretch/>
            </p:blipFill>
            <p:spPr bwMode="auto">
              <a:xfrm rot="5400000">
                <a:off x="5886590" y="3242415"/>
                <a:ext cx="1267786" cy="1192843"/>
              </a:xfrm>
              <a:prstGeom prst="rect">
                <a:avLst/>
              </a:prstGeom>
              <a:grpFill/>
            </p:spPr>
          </p:pic>
          <p:pic>
            <p:nvPicPr>
              <p:cNvPr id="12" name="Picture 11" descr="Image result for pipe image cartoon">
                <a:extLst>
                  <a:ext uri="{FF2B5EF4-FFF2-40B4-BE49-F238E27FC236}">
                    <a16:creationId xmlns:a16="http://schemas.microsoft.com/office/drawing/2014/main" id="{83D8D0FE-BA97-4913-96E5-FB52C8A529F0}"/>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r="13813" b="6014"/>
              <a:stretch/>
            </p:blipFill>
            <p:spPr bwMode="auto">
              <a:xfrm rot="16200000">
                <a:off x="6141838" y="4187351"/>
                <a:ext cx="1092665" cy="1191541"/>
              </a:xfrm>
              <a:prstGeom prst="rect">
                <a:avLst/>
              </a:prstGeom>
              <a:grpFill/>
            </p:spPr>
          </p:pic>
        </p:grpSp>
        <p:grpSp>
          <p:nvGrpSpPr>
            <p:cNvPr id="8" name="Group 7">
              <a:extLst>
                <a:ext uri="{FF2B5EF4-FFF2-40B4-BE49-F238E27FC236}">
                  <a16:creationId xmlns:a16="http://schemas.microsoft.com/office/drawing/2014/main" id="{B7CA4C8B-F233-421A-B825-A09203ED9F9E}"/>
                </a:ext>
              </a:extLst>
            </p:cNvPr>
            <p:cNvGrpSpPr/>
            <p:nvPr/>
          </p:nvGrpSpPr>
          <p:grpSpPr>
            <a:xfrm>
              <a:off x="6773569" y="2545863"/>
              <a:ext cx="1359880" cy="2124510"/>
              <a:chOff x="5924061" y="3204944"/>
              <a:chExt cx="1359880" cy="2124510"/>
            </a:xfrm>
            <a:grpFill/>
          </p:grpSpPr>
          <p:pic>
            <p:nvPicPr>
              <p:cNvPr id="9" name="Picture 6" descr="Image result for pipe image cartoon">
                <a:extLst>
                  <a:ext uri="{FF2B5EF4-FFF2-40B4-BE49-F238E27FC236}">
                    <a16:creationId xmlns:a16="http://schemas.microsoft.com/office/drawing/2014/main" id="{1367EC03-3FE7-411C-B7B7-296F0761008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11"/>
              <a:stretch/>
            </p:blipFill>
            <p:spPr bwMode="auto">
              <a:xfrm rot="5400000">
                <a:off x="5886590" y="3242415"/>
                <a:ext cx="1267786" cy="1192843"/>
              </a:xfrm>
              <a:prstGeom prst="rect">
                <a:avLst/>
              </a:prstGeom>
              <a:grpFill/>
            </p:spPr>
          </p:pic>
          <p:pic>
            <p:nvPicPr>
              <p:cNvPr id="10" name="Picture 9" descr="Image result for pipe image cartoon">
                <a:extLst>
                  <a:ext uri="{FF2B5EF4-FFF2-40B4-BE49-F238E27FC236}">
                    <a16:creationId xmlns:a16="http://schemas.microsoft.com/office/drawing/2014/main" id="{4382B16D-49FD-471C-9DAB-C5863886D98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r="13813" b="6014"/>
              <a:stretch/>
            </p:blipFill>
            <p:spPr bwMode="auto">
              <a:xfrm rot="16200000">
                <a:off x="6141838" y="4187351"/>
                <a:ext cx="1092665" cy="1191541"/>
              </a:xfrm>
              <a:prstGeom prst="rect">
                <a:avLst/>
              </a:prstGeom>
              <a:grpFill/>
            </p:spPr>
          </p:pic>
        </p:grpSp>
      </p:grpSp>
      <p:sp>
        <p:nvSpPr>
          <p:cNvPr id="15" name="Rectangle 14">
            <a:extLst>
              <a:ext uri="{FF2B5EF4-FFF2-40B4-BE49-F238E27FC236}">
                <a16:creationId xmlns:a16="http://schemas.microsoft.com/office/drawing/2014/main" id="{7C48CA55-9909-4109-9C0B-11F5A7E22B5C}"/>
              </a:ext>
            </a:extLst>
          </p:cNvPr>
          <p:cNvSpPr/>
          <p:nvPr/>
        </p:nvSpPr>
        <p:spPr>
          <a:xfrm>
            <a:off x="4702469" y="1907191"/>
            <a:ext cx="3277604" cy="3575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accent5">
                    <a:lumMod val="75000"/>
                  </a:schemeClr>
                </a:solidFill>
              </a:rPr>
              <a:t>ASP.NET Core</a:t>
            </a:r>
          </a:p>
        </p:txBody>
      </p:sp>
      <p:pic>
        <p:nvPicPr>
          <p:cNvPr id="16" name="Picture 2" descr="Image result for browser image">
            <a:extLst>
              <a:ext uri="{FF2B5EF4-FFF2-40B4-BE49-F238E27FC236}">
                <a16:creationId xmlns:a16="http://schemas.microsoft.com/office/drawing/2014/main" id="{8CCF54E0-FA20-4146-B408-EEEAFBB6CD6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569" y="2612351"/>
            <a:ext cx="1480326" cy="10569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7" name="Picture 4" descr="Image result for server image">
            <a:extLst>
              <a:ext uri="{FF2B5EF4-FFF2-40B4-BE49-F238E27FC236}">
                <a16:creationId xmlns:a16="http://schemas.microsoft.com/office/drawing/2014/main" id="{39329CFD-FA85-4E7D-B9F9-F29847E6922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5331" y="2251818"/>
            <a:ext cx="1070022" cy="176919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EE6428C9-B16A-44F8-9DE2-616054173654}"/>
              </a:ext>
            </a:extLst>
          </p:cNvPr>
          <p:cNvSpPr txBox="1"/>
          <p:nvPr/>
        </p:nvSpPr>
        <p:spPr>
          <a:xfrm>
            <a:off x="5780251" y="4353940"/>
            <a:ext cx="1600061" cy="415498"/>
          </a:xfrm>
          <a:prstGeom prst="rect">
            <a:avLst/>
          </a:prstGeom>
          <a:noFill/>
        </p:spPr>
        <p:txBody>
          <a:bodyPr wrap="square" rtlCol="0">
            <a:spAutoFit/>
          </a:bodyPr>
          <a:lstStyle/>
          <a:p>
            <a:r>
              <a:rPr lang="en-US" sz="2100" dirty="0">
                <a:solidFill>
                  <a:schemeClr val="accent5">
                    <a:lumMod val="75000"/>
                  </a:schemeClr>
                </a:solidFill>
              </a:rPr>
              <a:t>Middleware</a:t>
            </a:r>
          </a:p>
        </p:txBody>
      </p:sp>
      <p:cxnSp>
        <p:nvCxnSpPr>
          <p:cNvPr id="19" name="Straight Arrow Connector 18">
            <a:extLst>
              <a:ext uri="{FF2B5EF4-FFF2-40B4-BE49-F238E27FC236}">
                <a16:creationId xmlns:a16="http://schemas.microsoft.com/office/drawing/2014/main" id="{2A64B9D2-6566-4376-8B95-AB381518FC5A}"/>
              </a:ext>
            </a:extLst>
          </p:cNvPr>
          <p:cNvCxnSpPr/>
          <p:nvPr/>
        </p:nvCxnSpPr>
        <p:spPr>
          <a:xfrm flipV="1">
            <a:off x="1834661" y="2692175"/>
            <a:ext cx="664743" cy="1008"/>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98A607DA-A999-49C0-A895-0A96ED0AC38A}"/>
              </a:ext>
            </a:extLst>
          </p:cNvPr>
          <p:cNvCxnSpPr/>
          <p:nvPr/>
        </p:nvCxnSpPr>
        <p:spPr>
          <a:xfrm>
            <a:off x="3736731" y="2681267"/>
            <a:ext cx="862750"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a:extLst>
              <a:ext uri="{FF2B5EF4-FFF2-40B4-BE49-F238E27FC236}">
                <a16:creationId xmlns:a16="http://schemas.microsoft.com/office/drawing/2014/main" id="{27CA23E5-640A-480A-85E3-DD474B3800CB}"/>
              </a:ext>
            </a:extLst>
          </p:cNvPr>
          <p:cNvCxnSpPr/>
          <p:nvPr/>
        </p:nvCxnSpPr>
        <p:spPr>
          <a:xfrm>
            <a:off x="5525656" y="2681075"/>
            <a:ext cx="269631"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a:extLst>
              <a:ext uri="{FF2B5EF4-FFF2-40B4-BE49-F238E27FC236}">
                <a16:creationId xmlns:a16="http://schemas.microsoft.com/office/drawing/2014/main" id="{977E4BDB-2EEA-49CC-8A5F-6F56D0A82A0D}"/>
              </a:ext>
            </a:extLst>
          </p:cNvPr>
          <p:cNvCxnSpPr/>
          <p:nvPr/>
        </p:nvCxnSpPr>
        <p:spPr>
          <a:xfrm>
            <a:off x="6670843" y="2674636"/>
            <a:ext cx="269631"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FFB2FB55-1284-4CCC-A2D2-6374D12B08AE}"/>
              </a:ext>
            </a:extLst>
          </p:cNvPr>
          <p:cNvCxnSpPr/>
          <p:nvPr/>
        </p:nvCxnSpPr>
        <p:spPr>
          <a:xfrm flipH="1">
            <a:off x="5684895" y="3587356"/>
            <a:ext cx="256984" cy="1206"/>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a:extLst>
              <a:ext uri="{FF2B5EF4-FFF2-40B4-BE49-F238E27FC236}">
                <a16:creationId xmlns:a16="http://schemas.microsoft.com/office/drawing/2014/main" id="{8F1C98F1-15C3-4A4A-BB8D-8FCD7242C788}"/>
              </a:ext>
            </a:extLst>
          </p:cNvPr>
          <p:cNvCxnSpPr/>
          <p:nvPr/>
        </p:nvCxnSpPr>
        <p:spPr>
          <a:xfrm flipH="1">
            <a:off x="6840083" y="3585957"/>
            <a:ext cx="256984" cy="1206"/>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6390BFE6-F539-4633-A435-2A4330E8E2E1}"/>
              </a:ext>
            </a:extLst>
          </p:cNvPr>
          <p:cNvCxnSpPr/>
          <p:nvPr/>
        </p:nvCxnSpPr>
        <p:spPr>
          <a:xfrm flipH="1">
            <a:off x="3736731" y="3587163"/>
            <a:ext cx="862749" cy="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6" name="Curved Connector 38">
            <a:extLst>
              <a:ext uri="{FF2B5EF4-FFF2-40B4-BE49-F238E27FC236}">
                <a16:creationId xmlns:a16="http://schemas.microsoft.com/office/drawing/2014/main" id="{A1182848-6671-4166-A201-9D338D5A92BC}"/>
              </a:ext>
            </a:extLst>
          </p:cNvPr>
          <p:cNvCxnSpPr/>
          <p:nvPr/>
        </p:nvCxnSpPr>
        <p:spPr>
          <a:xfrm rot="16200000" flipH="1">
            <a:off x="4899702" y="3106069"/>
            <a:ext cx="551912" cy="35330"/>
          </a:xfrm>
          <a:prstGeom prst="curvedConnector3">
            <a:avLst>
              <a:gd name="adj1" fmla="val 5637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44">
            <a:extLst>
              <a:ext uri="{FF2B5EF4-FFF2-40B4-BE49-F238E27FC236}">
                <a16:creationId xmlns:a16="http://schemas.microsoft.com/office/drawing/2014/main" id="{85856519-B208-427C-B49D-62A7B957A853}"/>
              </a:ext>
            </a:extLst>
          </p:cNvPr>
          <p:cNvCxnSpPr/>
          <p:nvPr/>
        </p:nvCxnSpPr>
        <p:spPr>
          <a:xfrm rot="16200000" flipH="1">
            <a:off x="6027470" y="3106069"/>
            <a:ext cx="551912" cy="35330"/>
          </a:xfrm>
          <a:prstGeom prst="curvedConnector3">
            <a:avLst>
              <a:gd name="adj1" fmla="val 5637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45">
            <a:extLst>
              <a:ext uri="{FF2B5EF4-FFF2-40B4-BE49-F238E27FC236}">
                <a16:creationId xmlns:a16="http://schemas.microsoft.com/office/drawing/2014/main" id="{E4BB6FBE-FCC4-49A6-8918-1AFBB6A553B9}"/>
              </a:ext>
            </a:extLst>
          </p:cNvPr>
          <p:cNvCxnSpPr/>
          <p:nvPr/>
        </p:nvCxnSpPr>
        <p:spPr>
          <a:xfrm rot="16200000" flipH="1">
            <a:off x="7176442" y="3115293"/>
            <a:ext cx="551912" cy="35330"/>
          </a:xfrm>
          <a:prstGeom prst="curvedConnector3">
            <a:avLst>
              <a:gd name="adj1" fmla="val 56372"/>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9" name="Multiply 41">
            <a:extLst>
              <a:ext uri="{FF2B5EF4-FFF2-40B4-BE49-F238E27FC236}">
                <a16:creationId xmlns:a16="http://schemas.microsoft.com/office/drawing/2014/main" id="{6F5916FD-8266-4912-A0BA-2E9F3B25A243}"/>
              </a:ext>
            </a:extLst>
          </p:cNvPr>
          <p:cNvSpPr/>
          <p:nvPr/>
        </p:nvSpPr>
        <p:spPr>
          <a:xfrm>
            <a:off x="7731490" y="2348810"/>
            <a:ext cx="400790" cy="63444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0" name="Straight Arrow Connector 29">
            <a:extLst>
              <a:ext uri="{FF2B5EF4-FFF2-40B4-BE49-F238E27FC236}">
                <a16:creationId xmlns:a16="http://schemas.microsoft.com/office/drawing/2014/main" id="{B42503A3-5BB0-4DB6-B3F6-A59E5D709F32}"/>
              </a:ext>
            </a:extLst>
          </p:cNvPr>
          <p:cNvCxnSpPr/>
          <p:nvPr/>
        </p:nvCxnSpPr>
        <p:spPr>
          <a:xfrm flipH="1">
            <a:off x="1834661" y="3540406"/>
            <a:ext cx="664743" cy="3968"/>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31" name="TextBox 30">
            <a:extLst>
              <a:ext uri="{FF2B5EF4-FFF2-40B4-BE49-F238E27FC236}">
                <a16:creationId xmlns:a16="http://schemas.microsoft.com/office/drawing/2014/main" id="{AE82BB77-2645-4407-B8C7-34EF9868D8E6}"/>
              </a:ext>
            </a:extLst>
          </p:cNvPr>
          <p:cNvSpPr txBox="1"/>
          <p:nvPr/>
        </p:nvSpPr>
        <p:spPr>
          <a:xfrm>
            <a:off x="1780872" y="2415175"/>
            <a:ext cx="829073" cy="300082"/>
          </a:xfrm>
          <a:prstGeom prst="rect">
            <a:avLst/>
          </a:prstGeom>
          <a:noFill/>
        </p:spPr>
        <p:txBody>
          <a:bodyPr wrap="none" rtlCol="0">
            <a:spAutoFit/>
          </a:bodyPr>
          <a:lstStyle/>
          <a:p>
            <a:r>
              <a:rPr lang="en-US" sz="1350" dirty="0">
                <a:solidFill>
                  <a:srgbClr val="7030A0"/>
                </a:solidFill>
              </a:rPr>
              <a:t>Request</a:t>
            </a:r>
          </a:p>
        </p:txBody>
      </p:sp>
      <p:sp>
        <p:nvSpPr>
          <p:cNvPr id="32" name="TextBox 31">
            <a:extLst>
              <a:ext uri="{FF2B5EF4-FFF2-40B4-BE49-F238E27FC236}">
                <a16:creationId xmlns:a16="http://schemas.microsoft.com/office/drawing/2014/main" id="{084C4431-2DB9-4D53-957F-A0657D1A8778}"/>
              </a:ext>
            </a:extLst>
          </p:cNvPr>
          <p:cNvSpPr txBox="1"/>
          <p:nvPr/>
        </p:nvSpPr>
        <p:spPr>
          <a:xfrm>
            <a:off x="1752742" y="3540406"/>
            <a:ext cx="963725" cy="300082"/>
          </a:xfrm>
          <a:prstGeom prst="rect">
            <a:avLst/>
          </a:prstGeom>
          <a:noFill/>
        </p:spPr>
        <p:txBody>
          <a:bodyPr wrap="none" rtlCol="0">
            <a:spAutoFit/>
          </a:bodyPr>
          <a:lstStyle/>
          <a:p>
            <a:r>
              <a:rPr lang="en-US" sz="1350" dirty="0">
                <a:solidFill>
                  <a:srgbClr val="7030A0"/>
                </a:solidFill>
              </a:rPr>
              <a:t>Response</a:t>
            </a:r>
          </a:p>
        </p:txBody>
      </p:sp>
      <p:cxnSp>
        <p:nvCxnSpPr>
          <p:cNvPr id="33" name="Straight Arrow Connector 32">
            <a:extLst>
              <a:ext uri="{FF2B5EF4-FFF2-40B4-BE49-F238E27FC236}">
                <a16:creationId xmlns:a16="http://schemas.microsoft.com/office/drawing/2014/main" id="{6F1BCAB5-4F95-462B-BAD4-E457B7AC361B}"/>
              </a:ext>
            </a:extLst>
          </p:cNvPr>
          <p:cNvCxnSpPr>
            <a:endCxn id="12" idx="1"/>
          </p:cNvCxnSpPr>
          <p:nvPr/>
        </p:nvCxnSpPr>
        <p:spPr>
          <a:xfrm flipV="1">
            <a:off x="7170908" y="3929013"/>
            <a:ext cx="342649" cy="482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88E1FA0A-A2F5-42C4-A240-86FDD5922986}"/>
              </a:ext>
            </a:extLst>
          </p:cNvPr>
          <p:cNvCxnSpPr>
            <a:cxnSpLocks/>
            <a:stCxn id="18" idx="0"/>
            <a:endCxn id="10" idx="1"/>
          </p:cNvCxnSpPr>
          <p:nvPr/>
        </p:nvCxnSpPr>
        <p:spPr>
          <a:xfrm flipH="1" flipV="1">
            <a:off x="6368370" y="3929013"/>
            <a:ext cx="211912" cy="4249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AFC61613-F607-4C2C-8199-A244D90132EA}"/>
              </a:ext>
            </a:extLst>
          </p:cNvPr>
          <p:cNvCxnSpPr>
            <a:endCxn id="14" idx="1"/>
          </p:cNvCxnSpPr>
          <p:nvPr/>
        </p:nvCxnSpPr>
        <p:spPr>
          <a:xfrm flipH="1" flipV="1">
            <a:off x="5240306" y="3929013"/>
            <a:ext cx="632018" cy="4826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Line Callout 2 70">
            <a:extLst>
              <a:ext uri="{FF2B5EF4-FFF2-40B4-BE49-F238E27FC236}">
                <a16:creationId xmlns:a16="http://schemas.microsoft.com/office/drawing/2014/main" id="{F8F7B92E-4F9B-4747-A99A-E3A560C807F0}"/>
              </a:ext>
            </a:extLst>
          </p:cNvPr>
          <p:cNvSpPr/>
          <p:nvPr/>
        </p:nvSpPr>
        <p:spPr>
          <a:xfrm>
            <a:off x="7702534" y="1442965"/>
            <a:ext cx="736845" cy="435944"/>
          </a:xfrm>
          <a:prstGeom prst="borderCallout2">
            <a:avLst>
              <a:gd name="adj1" fmla="val 18750"/>
              <a:gd name="adj2" fmla="val -8333"/>
              <a:gd name="adj3" fmla="val 18750"/>
              <a:gd name="adj4" fmla="val -16667"/>
              <a:gd name="adj5" fmla="val 248300"/>
              <a:gd name="adj6" fmla="val -44211"/>
            </a:avLst>
          </a:prstGeom>
          <a:solidFill>
            <a:srgbClr val="B76A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Context</a:t>
            </a:r>
          </a:p>
          <a:p>
            <a:r>
              <a:rPr lang="en-US" sz="900" dirty="0"/>
              <a:t>-Request</a:t>
            </a:r>
          </a:p>
          <a:p>
            <a:r>
              <a:rPr lang="en-US" sz="900" dirty="0"/>
              <a:t>-Response</a:t>
            </a:r>
          </a:p>
        </p:txBody>
      </p:sp>
      <p:sp>
        <p:nvSpPr>
          <p:cNvPr id="40" name="Text Placeholder 1">
            <a:extLst>
              <a:ext uri="{FF2B5EF4-FFF2-40B4-BE49-F238E27FC236}">
                <a16:creationId xmlns:a16="http://schemas.microsoft.com/office/drawing/2014/main" id="{91378F21-CBF4-43E8-BC28-C1FD422B8200}"/>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Middleware in ASP.NET Core</a:t>
            </a:r>
          </a:p>
        </p:txBody>
      </p:sp>
    </p:spTree>
    <p:extLst>
      <p:ext uri="{BB962C8B-B14F-4D97-AF65-F5344CB8AC3E}">
        <p14:creationId xmlns:p14="http://schemas.microsoft.com/office/powerpoint/2010/main" val="3037844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31 0.00486 0.00287 0.00972 0.00417 0.01481 C 0.01185 0.04676 0.00157 0.00926 0.00834 0.03333 C 0.01081 0.05579 0.00795 0.03241 0.01042 0.04815 C 0.01107 0.05301 0.01159 0.0581 0.0125 0.06296 C 0.01328 0.06759 0.01394 0.0706 0.01459 0.07592 C 0.01706 0.10023 0.0142 0.0794 0.01667 0.09629 C 0.01563 0.16713 0.01719 0.15231 0.01459 0.19259 C 0.01302 0.21597 0.01446 0.2 0.0125 0.21296 C 0.01198 0.21528 0.01185 0.21782 0.01146 0.22037 C 0.01107 0.22222 0.01068 0.22384 0.01042 0.22592 C 0.0099 0.22847 0.00912 0.23588 0.00834 0.23889 C 0.00638 0.2456 0.00599 0.24375 0.00313 0.25 C 0.00222 0.25162 0.00183 0.25393 0.00105 0.25555 C -0.00065 0.25833 -0.00442 0.26088 -0.00625 0.26296 C -0.00742 0.26389 -0.00833 0.26574 -0.00937 0.26667 C -0.01145 0.26805 -0.01354 0.26898 -0.01562 0.27037 C -0.01666 0.27083 -0.01784 0.27106 -0.01875 0.27222 C -0.02799 0.2831 -0.01328 0.2662 -0.02812 0.27963 C -0.02955 0.28079 -0.03086 0.28217 -0.03229 0.28333 C -0.03437 0.28472 -0.03645 0.28565 -0.03854 0.28704 L -0.04166 0.28889 L -0.04479 0.29074 C -0.04583 0.2912 -0.04687 0.29213 -0.04791 0.29259 L -0.0625 0.29629 C -0.06497 0.29676 -0.06744 0.29792 -0.06979 0.29815 L -0.09062 0.3 C -0.09375 0.30046 -0.097 0.30092 -0.1 0.30185 C -0.10143 0.30208 -0.10286 0.3037 -0.10416 0.3037 L -0.5 0.30185 C -0.50833 0.29954 -0.50494 0.3 -0.51041 0.3 L -0.50729 0.29815 L -0.50416 0.3037 " pathEditMode="relative" ptsTypes="AAAAAAAAAAAAAAAAAAAAAAAAAAAAAAAAAA">
                                      <p:cBhvr>
                                        <p:cTn id="6" dur="2000" fill="hold"/>
                                        <p:tgtEl>
                                          <p:spTgt spid="36"/>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3662EB17-6B49-41CC-9EA7-BDCA5090FCDE}"/>
              </a:ext>
            </a:extLst>
          </p:cNvPr>
          <p:cNvSpPr txBox="1">
            <a:spLocks/>
          </p:cNvSpPr>
          <p:nvPr/>
        </p:nvSpPr>
        <p:spPr>
          <a:xfrm>
            <a:off x="76201" y="2082750"/>
            <a:ext cx="3600450" cy="660450"/>
          </a:xfrm>
          <a:prstGeom prst="rect">
            <a:avLst/>
          </a:prstGeom>
        </p:spPr>
        <p:txBody>
          <a:bodyPr vert="horz" lIns="68580" tIns="34290" rIns="68580" bIns="3429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a:solidFill>
                  <a:srgbClr val="002060"/>
                </a:solidFill>
                <a:latin typeface="Calibri" panose="020F0502020204030204" pitchFamily="34" charset="0"/>
                <a:ea typeface="+mn-ea"/>
                <a:cs typeface="Calibri" panose="020F0502020204030204" pitchFamily="34" charset="0"/>
              </a:rPr>
              <a:t>The Main Method</a:t>
            </a:r>
          </a:p>
        </p:txBody>
      </p:sp>
      <p:cxnSp>
        <p:nvCxnSpPr>
          <p:cNvPr id="40" name="Straight Connector 39">
            <a:extLst>
              <a:ext uri="{FF2B5EF4-FFF2-40B4-BE49-F238E27FC236}">
                <a16:creationId xmlns:a16="http://schemas.microsoft.com/office/drawing/2014/main" id="{CDFF07CF-A356-42A3-A0FE-71AB7CB7E476}"/>
              </a:ext>
            </a:extLst>
          </p:cNvPr>
          <p:cNvCxnSpPr/>
          <p:nvPr/>
        </p:nvCxnSpPr>
        <p:spPr>
          <a:xfrm>
            <a:off x="3924300" y="257175"/>
            <a:ext cx="0" cy="4629150"/>
          </a:xfrm>
          <a:prstGeom prst="line">
            <a:avLst/>
          </a:prstGeom>
        </p:spPr>
        <p:style>
          <a:lnRef idx="2">
            <a:schemeClr val="accent2"/>
          </a:lnRef>
          <a:fillRef idx="0">
            <a:schemeClr val="accent2"/>
          </a:fillRef>
          <a:effectRef idx="1">
            <a:schemeClr val="accent2"/>
          </a:effectRef>
          <a:fontRef idx="minor">
            <a:schemeClr val="tx1"/>
          </a:fontRef>
        </p:style>
      </p:cxnSp>
      <p:sp>
        <p:nvSpPr>
          <p:cNvPr id="41" name="TextBox 40">
            <a:extLst>
              <a:ext uri="{FF2B5EF4-FFF2-40B4-BE49-F238E27FC236}">
                <a16:creationId xmlns:a16="http://schemas.microsoft.com/office/drawing/2014/main" id="{F2C823CB-6E52-4EBC-A3A9-459528D23059}"/>
              </a:ext>
            </a:extLst>
          </p:cNvPr>
          <p:cNvSpPr txBox="1"/>
          <p:nvPr/>
        </p:nvSpPr>
        <p:spPr>
          <a:xfrm>
            <a:off x="4305301" y="1133475"/>
            <a:ext cx="4092787" cy="415498"/>
          </a:xfrm>
          <a:prstGeom prst="rect">
            <a:avLst/>
          </a:prstGeom>
          <a:solidFill>
            <a:schemeClr val="accent5"/>
          </a:solidFill>
        </p:spPr>
        <p:txBody>
          <a:bodyPr wrap="none" rtlCol="0">
            <a:spAutoFit/>
          </a:bodyPr>
          <a:lstStyle/>
          <a:p>
            <a:pPr marL="342900" indent="-342900">
              <a:buFont typeface="Arial" panose="020B0604020202020204" pitchFamily="34" charset="0"/>
              <a:buChar char="•"/>
            </a:pPr>
            <a:r>
              <a:rPr lang="en-US" sz="2100" dirty="0">
                <a:solidFill>
                  <a:schemeClr val="bg1"/>
                </a:solidFill>
                <a:latin typeface="Courier New" panose="02070309020205020404" pitchFamily="49" charset="0"/>
                <a:cs typeface="Courier New" panose="02070309020205020404" pitchFamily="49" charset="0"/>
              </a:rPr>
              <a:t>No global.asax anymore</a:t>
            </a:r>
          </a:p>
        </p:txBody>
      </p:sp>
      <p:sp>
        <p:nvSpPr>
          <p:cNvPr id="42" name="TextBox 41">
            <a:extLst>
              <a:ext uri="{FF2B5EF4-FFF2-40B4-BE49-F238E27FC236}">
                <a16:creationId xmlns:a16="http://schemas.microsoft.com/office/drawing/2014/main" id="{E502AF31-90B2-4873-9F39-213F1188F87F}"/>
              </a:ext>
            </a:extLst>
          </p:cNvPr>
          <p:cNvSpPr txBox="1"/>
          <p:nvPr/>
        </p:nvSpPr>
        <p:spPr>
          <a:xfrm>
            <a:off x="4305300" y="2179335"/>
            <a:ext cx="4578497" cy="415498"/>
          </a:xfrm>
          <a:prstGeom prst="rect">
            <a:avLst/>
          </a:prstGeom>
          <a:noFill/>
        </p:spPr>
        <p:txBody>
          <a:bodyPr wrap="none" rtlCol="0">
            <a:spAutoFit/>
          </a:bodyPr>
          <a:lstStyle/>
          <a:p>
            <a:pPr marL="342900" indent="-342900">
              <a:buFont typeface="Arial" panose="020B0604020202020204" pitchFamily="34" charset="0"/>
              <a:buChar char="•"/>
            </a:pPr>
            <a:r>
              <a:rPr lang="en-US" sz="2100" dirty="0">
                <a:solidFill>
                  <a:srgbClr val="002060"/>
                </a:solidFill>
                <a:latin typeface="Courier New" panose="02070309020205020404" pitchFamily="49" charset="0"/>
                <a:cs typeface="Courier New" panose="02070309020205020404" pitchFamily="49" charset="0"/>
              </a:rPr>
              <a:t>Startup is defined by you</a:t>
            </a:r>
          </a:p>
        </p:txBody>
      </p:sp>
      <p:sp>
        <p:nvSpPr>
          <p:cNvPr id="43" name="TextBox 42">
            <a:extLst>
              <a:ext uri="{FF2B5EF4-FFF2-40B4-BE49-F238E27FC236}">
                <a16:creationId xmlns:a16="http://schemas.microsoft.com/office/drawing/2014/main" id="{E872D7D8-58D2-469A-88FD-59E0E996349A}"/>
              </a:ext>
            </a:extLst>
          </p:cNvPr>
          <p:cNvSpPr txBox="1"/>
          <p:nvPr/>
        </p:nvSpPr>
        <p:spPr>
          <a:xfrm>
            <a:off x="4305301" y="3287385"/>
            <a:ext cx="2311851" cy="415498"/>
          </a:xfrm>
          <a:prstGeom prst="rect">
            <a:avLst/>
          </a:prstGeom>
          <a:noFill/>
        </p:spPr>
        <p:txBody>
          <a:bodyPr wrap="none" rtlCol="0">
            <a:spAutoFit/>
          </a:bodyPr>
          <a:lstStyle/>
          <a:p>
            <a:pPr marL="342900" indent="-342900">
              <a:buFont typeface="Arial" panose="020B0604020202020204" pitchFamily="34" charset="0"/>
              <a:buChar char="•"/>
            </a:pPr>
            <a:r>
              <a:rPr lang="en-US" sz="2100" dirty="0">
                <a:solidFill>
                  <a:srgbClr val="002060"/>
                </a:solidFill>
                <a:latin typeface="Courier New" panose="02070309020205020404" pitchFamily="49" charset="0"/>
                <a:cs typeface="Courier New" panose="02070309020205020404" pitchFamily="49" charset="0"/>
              </a:rPr>
              <a:t>Main Method</a:t>
            </a:r>
          </a:p>
        </p:txBody>
      </p:sp>
    </p:spTree>
    <p:extLst>
      <p:ext uri="{BB962C8B-B14F-4D97-AF65-F5344CB8AC3E}">
        <p14:creationId xmlns:p14="http://schemas.microsoft.com/office/powerpoint/2010/main" val="28767364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55776" y="339502"/>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solidFill>
                  <a:srgbClr val="002060"/>
                </a:solidFill>
                <a:latin typeface="Calibri" panose="020F0502020204030204" pitchFamily="34" charset="0"/>
                <a:ea typeface="+mn-ea"/>
                <a:cs typeface="Calibri" panose="020F0502020204030204" pitchFamily="34" charset="0"/>
              </a:rPr>
              <a:t>Order Status</a:t>
            </a:r>
          </a:p>
        </p:txBody>
      </p:sp>
      <p:grpSp>
        <p:nvGrpSpPr>
          <p:cNvPr id="6" name="Group 5"/>
          <p:cNvGrpSpPr/>
          <p:nvPr/>
        </p:nvGrpSpPr>
        <p:grpSpPr>
          <a:xfrm>
            <a:off x="3095570" y="1034618"/>
            <a:ext cx="4608512" cy="486958"/>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6" name="TextBox 25"/>
          <p:cNvSpPr txBox="1"/>
          <p:nvPr/>
        </p:nvSpPr>
        <p:spPr>
          <a:xfrm>
            <a:off x="3095570" y="1034618"/>
            <a:ext cx="432048" cy="338554"/>
          </a:xfrm>
          <a:prstGeom prst="rect">
            <a:avLst/>
          </a:prstGeom>
          <a:noFill/>
        </p:spPr>
        <p:txBody>
          <a:bodyPr wrap="square" rtlCol="0">
            <a:spAutoFit/>
          </a:bodyPr>
          <a:lstStyle/>
          <a:p>
            <a:r>
              <a:rPr lang="en-US" altLang="ko-KR" sz="1600" b="1" dirty="0">
                <a:solidFill>
                  <a:schemeClr val="bg1"/>
                </a:solidFill>
                <a:cs typeface="Arial" pitchFamily="34" charset="0"/>
              </a:rPr>
              <a:t>01</a:t>
            </a:r>
            <a:endParaRPr lang="ko-KR" altLang="en-US" sz="1600" b="1" dirty="0">
              <a:solidFill>
                <a:schemeClr val="bg1"/>
              </a:solidFill>
              <a:cs typeface="Arial" pitchFamily="34" charset="0"/>
            </a:endParaRPr>
          </a:p>
        </p:txBody>
      </p:sp>
      <p:grpSp>
        <p:nvGrpSpPr>
          <p:cNvPr id="7" name="Group 6"/>
          <p:cNvGrpSpPr/>
          <p:nvPr/>
        </p:nvGrpSpPr>
        <p:grpSpPr>
          <a:xfrm>
            <a:off x="3665707" y="1016532"/>
            <a:ext cx="4392568" cy="523077"/>
            <a:chOff x="3834576" y="1243181"/>
            <a:chExt cx="4392568" cy="523077"/>
          </a:xfrm>
        </p:grpSpPr>
        <p:sp>
          <p:nvSpPr>
            <p:cNvPr id="30" name="TextBox 29"/>
            <p:cNvSpPr txBox="1"/>
            <p:nvPr/>
          </p:nvSpPr>
          <p:spPr>
            <a:xfrm>
              <a:off x="3834576" y="1243181"/>
              <a:ext cx="4032528" cy="307777"/>
            </a:xfrm>
            <a:prstGeom prst="rect">
              <a:avLst/>
            </a:prstGeom>
            <a:noFill/>
          </p:spPr>
          <p:txBody>
            <a:bodyPr wrap="square" rtlCol="0">
              <a:spAutoFit/>
            </a:bodyPr>
            <a:lstStyle/>
            <a:p>
              <a:r>
                <a:rPr lang="en-US" sz="1400" dirty="0">
                  <a:solidFill>
                    <a:schemeClr val="accent6">
                      <a:lumMod val="75000"/>
                    </a:schemeClr>
                  </a:solidFill>
                </a:rPr>
                <a:t>Pending</a:t>
              </a:r>
              <a:endParaRPr lang="ko-KR" altLang="en-US" sz="1400" b="1" dirty="0">
                <a:solidFill>
                  <a:schemeClr val="tx1">
                    <a:lumMod val="75000"/>
                    <a:lumOff val="25000"/>
                  </a:schemeClr>
                </a:solidFill>
                <a:cs typeface="Arial" pitchFamily="34" charset="0"/>
              </a:endParaRPr>
            </a:p>
          </p:txBody>
        </p:sp>
        <p:sp>
          <p:nvSpPr>
            <p:cNvPr id="31" name="TextBox 30"/>
            <p:cNvSpPr txBox="1"/>
            <p:nvPr/>
          </p:nvSpPr>
          <p:spPr>
            <a:xfrm>
              <a:off x="3834576" y="1504648"/>
              <a:ext cx="4392568" cy="261610"/>
            </a:xfrm>
            <a:prstGeom prst="rect">
              <a:avLst/>
            </a:prstGeom>
            <a:noFill/>
          </p:spPr>
          <p:txBody>
            <a:bodyPr wrap="square" rtlCol="0">
              <a:spAutoFit/>
            </a:bodyPr>
            <a:lstStyle/>
            <a:p>
              <a:r>
                <a:rPr lang="en-US" sz="1100" dirty="0"/>
                <a:t>When user submits order.</a:t>
              </a:r>
              <a:endParaRPr lang="ko-KR" altLang="en-US" sz="1100" dirty="0">
                <a:solidFill>
                  <a:schemeClr val="tx1">
                    <a:lumMod val="75000"/>
                    <a:lumOff val="25000"/>
                  </a:schemeClr>
                </a:solidFill>
                <a:cs typeface="Arial" pitchFamily="34" charset="0"/>
              </a:endParaRPr>
            </a:p>
          </p:txBody>
        </p:sp>
      </p:grpSp>
      <p:grpSp>
        <p:nvGrpSpPr>
          <p:cNvPr id="48" name="Group 47">
            <a:extLst>
              <a:ext uri="{FF2B5EF4-FFF2-40B4-BE49-F238E27FC236}">
                <a16:creationId xmlns:a16="http://schemas.microsoft.com/office/drawing/2014/main" id="{22B2B3A5-E34F-43B6-8841-F45254FCD1A2}"/>
              </a:ext>
            </a:extLst>
          </p:cNvPr>
          <p:cNvGrpSpPr/>
          <p:nvPr/>
        </p:nvGrpSpPr>
        <p:grpSpPr>
          <a:xfrm>
            <a:off x="3095569" y="1658563"/>
            <a:ext cx="4608512" cy="486958"/>
            <a:chOff x="3131840" y="1491630"/>
            <a:chExt cx="5256584" cy="576064"/>
          </a:xfrm>
        </p:grpSpPr>
        <p:sp>
          <p:nvSpPr>
            <p:cNvPr id="49" name="Rectangle 48">
              <a:extLst>
                <a:ext uri="{FF2B5EF4-FFF2-40B4-BE49-F238E27FC236}">
                  <a16:creationId xmlns:a16="http://schemas.microsoft.com/office/drawing/2014/main" id="{25BAE96C-76B2-43A3-9285-C8CE21E4C0B9}"/>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0" name="Right Triangle 49">
              <a:extLst>
                <a:ext uri="{FF2B5EF4-FFF2-40B4-BE49-F238E27FC236}">
                  <a16:creationId xmlns:a16="http://schemas.microsoft.com/office/drawing/2014/main" id="{94C6CE75-9035-4226-8143-4E1587927296}"/>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51" name="TextBox 50">
            <a:extLst>
              <a:ext uri="{FF2B5EF4-FFF2-40B4-BE49-F238E27FC236}">
                <a16:creationId xmlns:a16="http://schemas.microsoft.com/office/drawing/2014/main" id="{699E466E-CD1B-467D-A5BE-41CBEEE7577F}"/>
              </a:ext>
            </a:extLst>
          </p:cNvPr>
          <p:cNvSpPr txBox="1"/>
          <p:nvPr/>
        </p:nvSpPr>
        <p:spPr>
          <a:xfrm>
            <a:off x="3095569" y="1658563"/>
            <a:ext cx="432048" cy="338554"/>
          </a:xfrm>
          <a:prstGeom prst="rect">
            <a:avLst/>
          </a:prstGeom>
          <a:noFill/>
        </p:spPr>
        <p:txBody>
          <a:bodyPr wrap="square" rtlCol="0">
            <a:spAutoFit/>
          </a:bodyPr>
          <a:lstStyle/>
          <a:p>
            <a:r>
              <a:rPr lang="en-US" altLang="ko-KR" sz="1600" b="1" dirty="0">
                <a:solidFill>
                  <a:schemeClr val="bg1"/>
                </a:solidFill>
                <a:cs typeface="Arial" pitchFamily="34" charset="0"/>
              </a:rPr>
              <a:t>02</a:t>
            </a:r>
            <a:endParaRPr lang="ko-KR" altLang="en-US" sz="1600" b="1" dirty="0">
              <a:solidFill>
                <a:schemeClr val="bg1"/>
              </a:solidFill>
              <a:cs typeface="Arial" pitchFamily="34" charset="0"/>
            </a:endParaRPr>
          </a:p>
        </p:txBody>
      </p:sp>
      <p:grpSp>
        <p:nvGrpSpPr>
          <p:cNvPr id="52" name="Group 51">
            <a:extLst>
              <a:ext uri="{FF2B5EF4-FFF2-40B4-BE49-F238E27FC236}">
                <a16:creationId xmlns:a16="http://schemas.microsoft.com/office/drawing/2014/main" id="{E5F2A65A-8327-4557-B762-A80F8F7D334F}"/>
              </a:ext>
            </a:extLst>
          </p:cNvPr>
          <p:cNvGrpSpPr/>
          <p:nvPr/>
        </p:nvGrpSpPr>
        <p:grpSpPr>
          <a:xfrm>
            <a:off x="3665706" y="1640477"/>
            <a:ext cx="4392568" cy="523077"/>
            <a:chOff x="3834576" y="1243181"/>
            <a:chExt cx="4392568" cy="523077"/>
          </a:xfrm>
        </p:grpSpPr>
        <p:sp>
          <p:nvSpPr>
            <p:cNvPr id="53" name="TextBox 52">
              <a:extLst>
                <a:ext uri="{FF2B5EF4-FFF2-40B4-BE49-F238E27FC236}">
                  <a16:creationId xmlns:a16="http://schemas.microsoft.com/office/drawing/2014/main" id="{E8BE9086-8A2C-4BF5-9B71-395BF36CF976}"/>
                </a:ext>
              </a:extLst>
            </p:cNvPr>
            <p:cNvSpPr txBox="1"/>
            <p:nvPr/>
          </p:nvSpPr>
          <p:spPr>
            <a:xfrm>
              <a:off x="3834576" y="1243181"/>
              <a:ext cx="4032528" cy="307777"/>
            </a:xfrm>
            <a:prstGeom prst="rect">
              <a:avLst/>
            </a:prstGeom>
            <a:noFill/>
          </p:spPr>
          <p:txBody>
            <a:bodyPr wrap="square" rtlCol="0">
              <a:spAutoFit/>
            </a:bodyPr>
            <a:lstStyle/>
            <a:p>
              <a:r>
                <a:rPr lang="en-US" sz="1400" dirty="0">
                  <a:solidFill>
                    <a:schemeClr val="accent6">
                      <a:lumMod val="75000"/>
                    </a:schemeClr>
                  </a:solidFill>
                </a:rPr>
                <a:t>Submitted</a:t>
              </a:r>
              <a:endParaRPr lang="ko-KR" altLang="en-US" sz="1400" b="1" dirty="0">
                <a:solidFill>
                  <a:schemeClr val="tx1">
                    <a:lumMod val="75000"/>
                    <a:lumOff val="25000"/>
                  </a:schemeClr>
                </a:solidFill>
                <a:cs typeface="Arial" pitchFamily="34" charset="0"/>
              </a:endParaRPr>
            </a:p>
          </p:txBody>
        </p:sp>
        <p:sp>
          <p:nvSpPr>
            <p:cNvPr id="54" name="TextBox 53">
              <a:extLst>
                <a:ext uri="{FF2B5EF4-FFF2-40B4-BE49-F238E27FC236}">
                  <a16:creationId xmlns:a16="http://schemas.microsoft.com/office/drawing/2014/main" id="{9E338FC9-284D-4D41-86A0-C9F240D80C19}"/>
                </a:ext>
              </a:extLst>
            </p:cNvPr>
            <p:cNvSpPr txBox="1"/>
            <p:nvPr/>
          </p:nvSpPr>
          <p:spPr>
            <a:xfrm>
              <a:off x="3834576" y="1504648"/>
              <a:ext cx="4392568" cy="261610"/>
            </a:xfrm>
            <a:prstGeom prst="rect">
              <a:avLst/>
            </a:prstGeom>
            <a:noFill/>
          </p:spPr>
          <p:txBody>
            <a:bodyPr wrap="square" rtlCol="0">
              <a:spAutoFit/>
            </a:bodyPr>
            <a:lstStyle/>
            <a:p>
              <a:r>
                <a:rPr lang="en-US" sz="1100" dirty="0"/>
                <a:t>When orders payment goes through.</a:t>
              </a:r>
              <a:endParaRPr lang="ko-KR" altLang="en-US" sz="1100" dirty="0">
                <a:solidFill>
                  <a:schemeClr val="tx1">
                    <a:lumMod val="75000"/>
                    <a:lumOff val="25000"/>
                  </a:schemeClr>
                </a:solidFill>
                <a:cs typeface="Arial" pitchFamily="34" charset="0"/>
              </a:endParaRPr>
            </a:p>
          </p:txBody>
        </p:sp>
      </p:grpSp>
      <p:grpSp>
        <p:nvGrpSpPr>
          <p:cNvPr id="97" name="Group 96">
            <a:extLst>
              <a:ext uri="{FF2B5EF4-FFF2-40B4-BE49-F238E27FC236}">
                <a16:creationId xmlns:a16="http://schemas.microsoft.com/office/drawing/2014/main" id="{A5BA6D49-D058-43E7-884D-4A110F079FFA}"/>
              </a:ext>
            </a:extLst>
          </p:cNvPr>
          <p:cNvGrpSpPr/>
          <p:nvPr/>
        </p:nvGrpSpPr>
        <p:grpSpPr>
          <a:xfrm>
            <a:off x="3089722" y="2278531"/>
            <a:ext cx="4608512" cy="486958"/>
            <a:chOff x="3131840" y="1491630"/>
            <a:chExt cx="5256584" cy="576064"/>
          </a:xfrm>
        </p:grpSpPr>
        <p:sp>
          <p:nvSpPr>
            <p:cNvPr id="98" name="Rectangle 97">
              <a:extLst>
                <a:ext uri="{FF2B5EF4-FFF2-40B4-BE49-F238E27FC236}">
                  <a16:creationId xmlns:a16="http://schemas.microsoft.com/office/drawing/2014/main" id="{4F3E8F90-5CB0-4AB6-A208-3631BE07A159}"/>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9" name="Right Triangle 98">
              <a:extLst>
                <a:ext uri="{FF2B5EF4-FFF2-40B4-BE49-F238E27FC236}">
                  <a16:creationId xmlns:a16="http://schemas.microsoft.com/office/drawing/2014/main" id="{AB35C05F-8C00-44C2-9913-4A4F3B496DA8}"/>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100" name="TextBox 99">
            <a:extLst>
              <a:ext uri="{FF2B5EF4-FFF2-40B4-BE49-F238E27FC236}">
                <a16:creationId xmlns:a16="http://schemas.microsoft.com/office/drawing/2014/main" id="{67131B14-3490-45BA-9535-955C76589D6B}"/>
              </a:ext>
            </a:extLst>
          </p:cNvPr>
          <p:cNvSpPr txBox="1"/>
          <p:nvPr/>
        </p:nvSpPr>
        <p:spPr>
          <a:xfrm>
            <a:off x="3089722" y="2278531"/>
            <a:ext cx="432048" cy="338554"/>
          </a:xfrm>
          <a:prstGeom prst="rect">
            <a:avLst/>
          </a:prstGeom>
          <a:noFill/>
        </p:spPr>
        <p:txBody>
          <a:bodyPr wrap="square" rtlCol="0">
            <a:spAutoFit/>
          </a:bodyPr>
          <a:lstStyle/>
          <a:p>
            <a:r>
              <a:rPr lang="en-US" altLang="ko-KR" sz="1600" b="1" dirty="0">
                <a:solidFill>
                  <a:schemeClr val="bg1"/>
                </a:solidFill>
                <a:cs typeface="Arial" pitchFamily="34" charset="0"/>
              </a:rPr>
              <a:t>03</a:t>
            </a:r>
            <a:endParaRPr lang="ko-KR" altLang="en-US" sz="1600" b="1" dirty="0">
              <a:solidFill>
                <a:schemeClr val="bg1"/>
              </a:solidFill>
              <a:cs typeface="Arial" pitchFamily="34" charset="0"/>
            </a:endParaRPr>
          </a:p>
        </p:txBody>
      </p:sp>
      <p:grpSp>
        <p:nvGrpSpPr>
          <p:cNvPr id="101" name="Group 100">
            <a:extLst>
              <a:ext uri="{FF2B5EF4-FFF2-40B4-BE49-F238E27FC236}">
                <a16:creationId xmlns:a16="http://schemas.microsoft.com/office/drawing/2014/main" id="{5D52E06D-0FCC-4A5A-B35C-4D633F54345B}"/>
              </a:ext>
            </a:extLst>
          </p:cNvPr>
          <p:cNvGrpSpPr/>
          <p:nvPr/>
        </p:nvGrpSpPr>
        <p:grpSpPr>
          <a:xfrm>
            <a:off x="3659859" y="2260445"/>
            <a:ext cx="4392568" cy="523077"/>
            <a:chOff x="3834576" y="1243181"/>
            <a:chExt cx="4392568" cy="523077"/>
          </a:xfrm>
        </p:grpSpPr>
        <p:sp>
          <p:nvSpPr>
            <p:cNvPr id="102" name="TextBox 101">
              <a:extLst>
                <a:ext uri="{FF2B5EF4-FFF2-40B4-BE49-F238E27FC236}">
                  <a16:creationId xmlns:a16="http://schemas.microsoft.com/office/drawing/2014/main" id="{2B2FB7BA-5700-4B24-839D-DC1D0C99C644}"/>
                </a:ext>
              </a:extLst>
            </p:cNvPr>
            <p:cNvSpPr txBox="1"/>
            <p:nvPr/>
          </p:nvSpPr>
          <p:spPr>
            <a:xfrm>
              <a:off x="3834576" y="1243181"/>
              <a:ext cx="4032528" cy="307777"/>
            </a:xfrm>
            <a:prstGeom prst="rect">
              <a:avLst/>
            </a:prstGeom>
            <a:noFill/>
          </p:spPr>
          <p:txBody>
            <a:bodyPr wrap="square" rtlCol="0">
              <a:spAutoFit/>
            </a:bodyPr>
            <a:lstStyle/>
            <a:p>
              <a:r>
                <a:rPr lang="en-US" sz="1400" dirty="0">
                  <a:solidFill>
                    <a:schemeClr val="accent6">
                      <a:lumMod val="75000"/>
                    </a:schemeClr>
                  </a:solidFill>
                </a:rPr>
                <a:t>Being Prepared</a:t>
              </a:r>
              <a:endParaRPr lang="ko-KR" altLang="en-US" sz="1400" b="1" dirty="0">
                <a:solidFill>
                  <a:schemeClr val="tx1">
                    <a:lumMod val="75000"/>
                    <a:lumOff val="25000"/>
                  </a:schemeClr>
                </a:solidFill>
                <a:cs typeface="Arial" pitchFamily="34" charset="0"/>
              </a:endParaRPr>
            </a:p>
          </p:txBody>
        </p:sp>
        <p:sp>
          <p:nvSpPr>
            <p:cNvPr id="103" name="TextBox 102">
              <a:extLst>
                <a:ext uri="{FF2B5EF4-FFF2-40B4-BE49-F238E27FC236}">
                  <a16:creationId xmlns:a16="http://schemas.microsoft.com/office/drawing/2014/main" id="{7F1C03F3-A491-4EA1-AA67-C626708FBB26}"/>
                </a:ext>
              </a:extLst>
            </p:cNvPr>
            <p:cNvSpPr txBox="1"/>
            <p:nvPr/>
          </p:nvSpPr>
          <p:spPr>
            <a:xfrm>
              <a:off x="3834576" y="1504648"/>
              <a:ext cx="4392568" cy="261610"/>
            </a:xfrm>
            <a:prstGeom prst="rect">
              <a:avLst/>
            </a:prstGeom>
            <a:noFill/>
          </p:spPr>
          <p:txBody>
            <a:bodyPr wrap="square" rtlCol="0">
              <a:spAutoFit/>
            </a:bodyPr>
            <a:lstStyle/>
            <a:p>
              <a:r>
                <a:rPr lang="en-US" sz="1100" dirty="0"/>
                <a:t>When chef starts preparing the order.</a:t>
              </a:r>
              <a:endParaRPr lang="ko-KR" altLang="en-US" sz="1100" dirty="0">
                <a:solidFill>
                  <a:schemeClr val="tx1">
                    <a:lumMod val="75000"/>
                    <a:lumOff val="25000"/>
                  </a:schemeClr>
                </a:solidFill>
                <a:cs typeface="Arial" pitchFamily="34" charset="0"/>
              </a:endParaRPr>
            </a:p>
          </p:txBody>
        </p:sp>
      </p:grpSp>
      <p:grpSp>
        <p:nvGrpSpPr>
          <p:cNvPr id="104" name="Group 103">
            <a:extLst>
              <a:ext uri="{FF2B5EF4-FFF2-40B4-BE49-F238E27FC236}">
                <a16:creationId xmlns:a16="http://schemas.microsoft.com/office/drawing/2014/main" id="{83B719DA-910F-4D48-BD20-009BFD422585}"/>
              </a:ext>
            </a:extLst>
          </p:cNvPr>
          <p:cNvGrpSpPr/>
          <p:nvPr/>
        </p:nvGrpSpPr>
        <p:grpSpPr>
          <a:xfrm>
            <a:off x="3089721" y="2902476"/>
            <a:ext cx="4608512" cy="486958"/>
            <a:chOff x="3131840" y="1491630"/>
            <a:chExt cx="5256584" cy="576064"/>
          </a:xfrm>
        </p:grpSpPr>
        <p:sp>
          <p:nvSpPr>
            <p:cNvPr id="105" name="Rectangle 104">
              <a:extLst>
                <a:ext uri="{FF2B5EF4-FFF2-40B4-BE49-F238E27FC236}">
                  <a16:creationId xmlns:a16="http://schemas.microsoft.com/office/drawing/2014/main" id="{E9574E22-8D3E-42AE-A4B6-2F803F7B1F34}"/>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6" name="Right Triangle 105">
              <a:extLst>
                <a:ext uri="{FF2B5EF4-FFF2-40B4-BE49-F238E27FC236}">
                  <a16:creationId xmlns:a16="http://schemas.microsoft.com/office/drawing/2014/main" id="{80270139-85AE-425D-A75F-2957045581FA}"/>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107" name="TextBox 106">
            <a:extLst>
              <a:ext uri="{FF2B5EF4-FFF2-40B4-BE49-F238E27FC236}">
                <a16:creationId xmlns:a16="http://schemas.microsoft.com/office/drawing/2014/main" id="{4FF353B8-F19E-43F4-BACE-EF22C07A2DAD}"/>
              </a:ext>
            </a:extLst>
          </p:cNvPr>
          <p:cNvSpPr txBox="1"/>
          <p:nvPr/>
        </p:nvSpPr>
        <p:spPr>
          <a:xfrm>
            <a:off x="3089721" y="2902476"/>
            <a:ext cx="432048" cy="338554"/>
          </a:xfrm>
          <a:prstGeom prst="rect">
            <a:avLst/>
          </a:prstGeom>
          <a:noFill/>
        </p:spPr>
        <p:txBody>
          <a:bodyPr wrap="square" rtlCol="0">
            <a:spAutoFit/>
          </a:bodyPr>
          <a:lstStyle/>
          <a:p>
            <a:r>
              <a:rPr lang="en-US" altLang="ko-KR" sz="1600" b="1" dirty="0">
                <a:solidFill>
                  <a:schemeClr val="bg1"/>
                </a:solidFill>
                <a:cs typeface="Arial" pitchFamily="34" charset="0"/>
              </a:rPr>
              <a:t>04</a:t>
            </a:r>
            <a:endParaRPr lang="ko-KR" altLang="en-US" sz="1600" b="1" dirty="0">
              <a:solidFill>
                <a:schemeClr val="bg1"/>
              </a:solidFill>
              <a:cs typeface="Arial" pitchFamily="34" charset="0"/>
            </a:endParaRPr>
          </a:p>
        </p:txBody>
      </p:sp>
      <p:grpSp>
        <p:nvGrpSpPr>
          <p:cNvPr id="108" name="Group 107">
            <a:extLst>
              <a:ext uri="{FF2B5EF4-FFF2-40B4-BE49-F238E27FC236}">
                <a16:creationId xmlns:a16="http://schemas.microsoft.com/office/drawing/2014/main" id="{E9B15179-60C9-4C78-9EAE-376A134530F6}"/>
              </a:ext>
            </a:extLst>
          </p:cNvPr>
          <p:cNvGrpSpPr/>
          <p:nvPr/>
        </p:nvGrpSpPr>
        <p:grpSpPr>
          <a:xfrm>
            <a:off x="3659858" y="2884390"/>
            <a:ext cx="4392568" cy="523077"/>
            <a:chOff x="3834576" y="1243181"/>
            <a:chExt cx="4392568" cy="523077"/>
          </a:xfrm>
        </p:grpSpPr>
        <p:sp>
          <p:nvSpPr>
            <p:cNvPr id="109" name="TextBox 108">
              <a:extLst>
                <a:ext uri="{FF2B5EF4-FFF2-40B4-BE49-F238E27FC236}">
                  <a16:creationId xmlns:a16="http://schemas.microsoft.com/office/drawing/2014/main" id="{1297E4E4-234C-4505-B33F-B4878A5754F8}"/>
                </a:ext>
              </a:extLst>
            </p:cNvPr>
            <p:cNvSpPr txBox="1"/>
            <p:nvPr/>
          </p:nvSpPr>
          <p:spPr>
            <a:xfrm>
              <a:off x="3834576" y="1243181"/>
              <a:ext cx="4032528" cy="307777"/>
            </a:xfrm>
            <a:prstGeom prst="rect">
              <a:avLst/>
            </a:prstGeom>
            <a:noFill/>
          </p:spPr>
          <p:txBody>
            <a:bodyPr wrap="square" rtlCol="0">
              <a:spAutoFit/>
            </a:bodyPr>
            <a:lstStyle/>
            <a:p>
              <a:r>
                <a:rPr lang="en-US" sz="1400" dirty="0">
                  <a:solidFill>
                    <a:schemeClr val="accent6">
                      <a:lumMod val="75000"/>
                    </a:schemeClr>
                  </a:solidFill>
                </a:rPr>
                <a:t>Ready for Pickup</a:t>
              </a:r>
              <a:endParaRPr lang="ko-KR" altLang="en-US" sz="1400" b="1" dirty="0">
                <a:solidFill>
                  <a:schemeClr val="tx1">
                    <a:lumMod val="75000"/>
                    <a:lumOff val="25000"/>
                  </a:schemeClr>
                </a:solidFill>
                <a:cs typeface="Arial" pitchFamily="34" charset="0"/>
              </a:endParaRPr>
            </a:p>
          </p:txBody>
        </p:sp>
        <p:sp>
          <p:nvSpPr>
            <p:cNvPr id="110" name="TextBox 109">
              <a:extLst>
                <a:ext uri="{FF2B5EF4-FFF2-40B4-BE49-F238E27FC236}">
                  <a16:creationId xmlns:a16="http://schemas.microsoft.com/office/drawing/2014/main" id="{DBA4EB71-2AAD-4A93-8965-4D4B2864E998}"/>
                </a:ext>
              </a:extLst>
            </p:cNvPr>
            <p:cNvSpPr txBox="1"/>
            <p:nvPr/>
          </p:nvSpPr>
          <p:spPr>
            <a:xfrm>
              <a:off x="3834576" y="1504648"/>
              <a:ext cx="4392568" cy="261610"/>
            </a:xfrm>
            <a:prstGeom prst="rect">
              <a:avLst/>
            </a:prstGeom>
            <a:noFill/>
          </p:spPr>
          <p:txBody>
            <a:bodyPr wrap="square" rtlCol="0">
              <a:spAutoFit/>
            </a:bodyPr>
            <a:lstStyle/>
            <a:p>
              <a:r>
                <a:rPr lang="en-US" sz="1100" dirty="0"/>
                <a:t>When chef completes the order and marks it as ready.</a:t>
              </a:r>
              <a:endParaRPr lang="ko-KR" altLang="en-US" sz="1100" dirty="0">
                <a:solidFill>
                  <a:schemeClr val="tx1">
                    <a:lumMod val="75000"/>
                    <a:lumOff val="25000"/>
                  </a:schemeClr>
                </a:solidFill>
                <a:cs typeface="Arial" pitchFamily="34" charset="0"/>
              </a:endParaRPr>
            </a:p>
          </p:txBody>
        </p:sp>
      </p:grpSp>
      <p:grpSp>
        <p:nvGrpSpPr>
          <p:cNvPr id="111" name="Group 110">
            <a:extLst>
              <a:ext uri="{FF2B5EF4-FFF2-40B4-BE49-F238E27FC236}">
                <a16:creationId xmlns:a16="http://schemas.microsoft.com/office/drawing/2014/main" id="{1C503CE1-6E48-4851-B281-AD05E3FEB6CE}"/>
              </a:ext>
            </a:extLst>
          </p:cNvPr>
          <p:cNvGrpSpPr/>
          <p:nvPr/>
        </p:nvGrpSpPr>
        <p:grpSpPr>
          <a:xfrm>
            <a:off x="3083874" y="3517948"/>
            <a:ext cx="4608512" cy="486958"/>
            <a:chOff x="3131840" y="1491630"/>
            <a:chExt cx="5256584" cy="576064"/>
          </a:xfrm>
        </p:grpSpPr>
        <p:sp>
          <p:nvSpPr>
            <p:cNvPr id="112" name="Rectangle 111">
              <a:extLst>
                <a:ext uri="{FF2B5EF4-FFF2-40B4-BE49-F238E27FC236}">
                  <a16:creationId xmlns:a16="http://schemas.microsoft.com/office/drawing/2014/main" id="{6ABA795E-BAEF-4A1E-9B81-50BABCBAC009}"/>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3" name="Right Triangle 112">
              <a:extLst>
                <a:ext uri="{FF2B5EF4-FFF2-40B4-BE49-F238E27FC236}">
                  <a16:creationId xmlns:a16="http://schemas.microsoft.com/office/drawing/2014/main" id="{01D9FBBE-E68E-4C6D-8718-FA576C53B33D}"/>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114" name="TextBox 113">
            <a:extLst>
              <a:ext uri="{FF2B5EF4-FFF2-40B4-BE49-F238E27FC236}">
                <a16:creationId xmlns:a16="http://schemas.microsoft.com/office/drawing/2014/main" id="{DBEA50BF-71BF-403F-8B95-EDFAE3B6F274}"/>
              </a:ext>
            </a:extLst>
          </p:cNvPr>
          <p:cNvSpPr txBox="1"/>
          <p:nvPr/>
        </p:nvSpPr>
        <p:spPr>
          <a:xfrm>
            <a:off x="3083874" y="3517948"/>
            <a:ext cx="432048" cy="338554"/>
          </a:xfrm>
          <a:prstGeom prst="rect">
            <a:avLst/>
          </a:prstGeom>
          <a:noFill/>
        </p:spPr>
        <p:txBody>
          <a:bodyPr wrap="square" rtlCol="0">
            <a:spAutoFit/>
          </a:bodyPr>
          <a:lstStyle/>
          <a:p>
            <a:r>
              <a:rPr lang="en-US" altLang="ko-KR" sz="1600" b="1" dirty="0">
                <a:solidFill>
                  <a:schemeClr val="bg1"/>
                </a:solidFill>
                <a:cs typeface="Arial" pitchFamily="34" charset="0"/>
              </a:rPr>
              <a:t>05</a:t>
            </a:r>
            <a:endParaRPr lang="ko-KR" altLang="en-US" sz="1600" b="1" dirty="0">
              <a:solidFill>
                <a:schemeClr val="bg1"/>
              </a:solidFill>
              <a:cs typeface="Arial" pitchFamily="34" charset="0"/>
            </a:endParaRPr>
          </a:p>
        </p:txBody>
      </p:sp>
      <p:grpSp>
        <p:nvGrpSpPr>
          <p:cNvPr id="115" name="Group 114">
            <a:extLst>
              <a:ext uri="{FF2B5EF4-FFF2-40B4-BE49-F238E27FC236}">
                <a16:creationId xmlns:a16="http://schemas.microsoft.com/office/drawing/2014/main" id="{4F53EAAD-5484-4AC8-AA1B-B4D8BD114666}"/>
              </a:ext>
            </a:extLst>
          </p:cNvPr>
          <p:cNvGrpSpPr/>
          <p:nvPr/>
        </p:nvGrpSpPr>
        <p:grpSpPr>
          <a:xfrm>
            <a:off x="3654011" y="3499862"/>
            <a:ext cx="4392568" cy="523077"/>
            <a:chOff x="3834576" y="1243181"/>
            <a:chExt cx="4392568" cy="523077"/>
          </a:xfrm>
        </p:grpSpPr>
        <p:sp>
          <p:nvSpPr>
            <p:cNvPr id="116" name="TextBox 115">
              <a:extLst>
                <a:ext uri="{FF2B5EF4-FFF2-40B4-BE49-F238E27FC236}">
                  <a16:creationId xmlns:a16="http://schemas.microsoft.com/office/drawing/2014/main" id="{8647D171-80D6-4329-9F3A-28BF808681E2}"/>
                </a:ext>
              </a:extLst>
            </p:cNvPr>
            <p:cNvSpPr txBox="1"/>
            <p:nvPr/>
          </p:nvSpPr>
          <p:spPr>
            <a:xfrm>
              <a:off x="3834576" y="1243181"/>
              <a:ext cx="4032528" cy="307777"/>
            </a:xfrm>
            <a:prstGeom prst="rect">
              <a:avLst/>
            </a:prstGeom>
            <a:noFill/>
          </p:spPr>
          <p:txBody>
            <a:bodyPr wrap="square" rtlCol="0">
              <a:spAutoFit/>
            </a:bodyPr>
            <a:lstStyle/>
            <a:p>
              <a:r>
                <a:rPr lang="en-US" sz="1400" dirty="0">
                  <a:solidFill>
                    <a:schemeClr val="accent6">
                      <a:lumMod val="75000"/>
                    </a:schemeClr>
                  </a:solidFill>
                </a:rPr>
                <a:t>Completed</a:t>
              </a:r>
              <a:endParaRPr lang="ko-KR" altLang="en-US" sz="1400" b="1" dirty="0">
                <a:solidFill>
                  <a:schemeClr val="tx1">
                    <a:lumMod val="75000"/>
                    <a:lumOff val="25000"/>
                  </a:schemeClr>
                </a:solidFill>
                <a:cs typeface="Arial" pitchFamily="34" charset="0"/>
              </a:endParaRPr>
            </a:p>
          </p:txBody>
        </p:sp>
        <p:sp>
          <p:nvSpPr>
            <p:cNvPr id="117" name="TextBox 116">
              <a:extLst>
                <a:ext uri="{FF2B5EF4-FFF2-40B4-BE49-F238E27FC236}">
                  <a16:creationId xmlns:a16="http://schemas.microsoft.com/office/drawing/2014/main" id="{A3ADCDD6-FD05-4580-9929-1E17D31CD98E}"/>
                </a:ext>
              </a:extLst>
            </p:cNvPr>
            <p:cNvSpPr txBox="1"/>
            <p:nvPr/>
          </p:nvSpPr>
          <p:spPr>
            <a:xfrm>
              <a:off x="3834576" y="1504648"/>
              <a:ext cx="4392568" cy="261610"/>
            </a:xfrm>
            <a:prstGeom prst="rect">
              <a:avLst/>
            </a:prstGeom>
            <a:noFill/>
          </p:spPr>
          <p:txBody>
            <a:bodyPr wrap="square" rtlCol="0">
              <a:spAutoFit/>
            </a:bodyPr>
            <a:lstStyle/>
            <a:p>
              <a:r>
                <a:rPr lang="en-US" sz="1100" dirty="0"/>
                <a:t>When end user picks the order up from store.</a:t>
              </a:r>
              <a:endParaRPr lang="ko-KR" altLang="en-US" sz="1100" dirty="0">
                <a:solidFill>
                  <a:schemeClr val="tx1">
                    <a:lumMod val="75000"/>
                    <a:lumOff val="25000"/>
                  </a:schemeClr>
                </a:solidFill>
                <a:cs typeface="Arial" pitchFamily="34" charset="0"/>
              </a:endParaRPr>
            </a:p>
          </p:txBody>
        </p:sp>
      </p:grpSp>
      <p:grpSp>
        <p:nvGrpSpPr>
          <p:cNvPr id="118" name="Group 117">
            <a:extLst>
              <a:ext uri="{FF2B5EF4-FFF2-40B4-BE49-F238E27FC236}">
                <a16:creationId xmlns:a16="http://schemas.microsoft.com/office/drawing/2014/main" id="{A8DB5689-49F7-499F-99E2-3F461A1D8FF6}"/>
              </a:ext>
            </a:extLst>
          </p:cNvPr>
          <p:cNvGrpSpPr/>
          <p:nvPr/>
        </p:nvGrpSpPr>
        <p:grpSpPr>
          <a:xfrm>
            <a:off x="3083873" y="4141893"/>
            <a:ext cx="4608512" cy="486958"/>
            <a:chOff x="3131840" y="1491630"/>
            <a:chExt cx="5256584" cy="576064"/>
          </a:xfrm>
        </p:grpSpPr>
        <p:sp>
          <p:nvSpPr>
            <p:cNvPr id="119" name="Rectangle 118">
              <a:extLst>
                <a:ext uri="{FF2B5EF4-FFF2-40B4-BE49-F238E27FC236}">
                  <a16:creationId xmlns:a16="http://schemas.microsoft.com/office/drawing/2014/main" id="{8314DF32-4CD7-4B31-BC50-5A9EDC4EBC48}"/>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0" name="Right Triangle 119">
              <a:extLst>
                <a:ext uri="{FF2B5EF4-FFF2-40B4-BE49-F238E27FC236}">
                  <a16:creationId xmlns:a16="http://schemas.microsoft.com/office/drawing/2014/main" id="{61BCF4BB-A636-436C-9B84-ABD85FEDB9C2}"/>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121" name="TextBox 120">
            <a:extLst>
              <a:ext uri="{FF2B5EF4-FFF2-40B4-BE49-F238E27FC236}">
                <a16:creationId xmlns:a16="http://schemas.microsoft.com/office/drawing/2014/main" id="{36A0567E-0509-46B6-B556-FD519A580812}"/>
              </a:ext>
            </a:extLst>
          </p:cNvPr>
          <p:cNvSpPr txBox="1"/>
          <p:nvPr/>
        </p:nvSpPr>
        <p:spPr>
          <a:xfrm>
            <a:off x="3083873" y="4141893"/>
            <a:ext cx="432048" cy="338554"/>
          </a:xfrm>
          <a:prstGeom prst="rect">
            <a:avLst/>
          </a:prstGeom>
          <a:noFill/>
        </p:spPr>
        <p:txBody>
          <a:bodyPr wrap="square" rtlCol="0">
            <a:spAutoFit/>
          </a:bodyPr>
          <a:lstStyle/>
          <a:p>
            <a:r>
              <a:rPr lang="en-US" altLang="ko-KR" sz="1600" b="1" dirty="0">
                <a:solidFill>
                  <a:schemeClr val="bg1"/>
                </a:solidFill>
                <a:cs typeface="Arial" pitchFamily="34" charset="0"/>
              </a:rPr>
              <a:t>06</a:t>
            </a:r>
            <a:endParaRPr lang="ko-KR" altLang="en-US" sz="1600" b="1" dirty="0">
              <a:solidFill>
                <a:schemeClr val="bg1"/>
              </a:solidFill>
              <a:cs typeface="Arial" pitchFamily="34" charset="0"/>
            </a:endParaRPr>
          </a:p>
        </p:txBody>
      </p:sp>
      <p:grpSp>
        <p:nvGrpSpPr>
          <p:cNvPr id="122" name="Group 121">
            <a:extLst>
              <a:ext uri="{FF2B5EF4-FFF2-40B4-BE49-F238E27FC236}">
                <a16:creationId xmlns:a16="http://schemas.microsoft.com/office/drawing/2014/main" id="{EE667A55-2A1E-4A70-9A58-C1DD43255A44}"/>
              </a:ext>
            </a:extLst>
          </p:cNvPr>
          <p:cNvGrpSpPr/>
          <p:nvPr/>
        </p:nvGrpSpPr>
        <p:grpSpPr>
          <a:xfrm>
            <a:off x="3654010" y="4123807"/>
            <a:ext cx="4392568" cy="523077"/>
            <a:chOff x="3834576" y="1243181"/>
            <a:chExt cx="4392568" cy="523077"/>
          </a:xfrm>
        </p:grpSpPr>
        <p:sp>
          <p:nvSpPr>
            <p:cNvPr id="123" name="TextBox 122">
              <a:extLst>
                <a:ext uri="{FF2B5EF4-FFF2-40B4-BE49-F238E27FC236}">
                  <a16:creationId xmlns:a16="http://schemas.microsoft.com/office/drawing/2014/main" id="{AEFA1FE3-4BCD-4A65-ADD3-9A9070CF7099}"/>
                </a:ext>
              </a:extLst>
            </p:cNvPr>
            <p:cNvSpPr txBox="1"/>
            <p:nvPr/>
          </p:nvSpPr>
          <p:spPr>
            <a:xfrm>
              <a:off x="3834576" y="1243181"/>
              <a:ext cx="4032528" cy="307777"/>
            </a:xfrm>
            <a:prstGeom prst="rect">
              <a:avLst/>
            </a:prstGeom>
            <a:noFill/>
          </p:spPr>
          <p:txBody>
            <a:bodyPr wrap="square" rtlCol="0">
              <a:spAutoFit/>
            </a:bodyPr>
            <a:lstStyle/>
            <a:p>
              <a:r>
                <a:rPr lang="en-US" sz="1400" dirty="0">
                  <a:solidFill>
                    <a:schemeClr val="accent6">
                      <a:lumMod val="75000"/>
                    </a:schemeClr>
                  </a:solidFill>
                </a:rPr>
                <a:t>Cancelled</a:t>
              </a:r>
              <a:endParaRPr lang="ko-KR" altLang="en-US" sz="1400" b="1" dirty="0">
                <a:solidFill>
                  <a:schemeClr val="tx1">
                    <a:lumMod val="75000"/>
                    <a:lumOff val="25000"/>
                  </a:schemeClr>
                </a:solidFill>
                <a:cs typeface="Arial" pitchFamily="34" charset="0"/>
              </a:endParaRPr>
            </a:p>
          </p:txBody>
        </p:sp>
        <p:sp>
          <p:nvSpPr>
            <p:cNvPr id="124" name="TextBox 123">
              <a:extLst>
                <a:ext uri="{FF2B5EF4-FFF2-40B4-BE49-F238E27FC236}">
                  <a16:creationId xmlns:a16="http://schemas.microsoft.com/office/drawing/2014/main" id="{7328D6DF-D06A-468A-AB2F-207A5C122974}"/>
                </a:ext>
              </a:extLst>
            </p:cNvPr>
            <p:cNvSpPr txBox="1"/>
            <p:nvPr/>
          </p:nvSpPr>
          <p:spPr>
            <a:xfrm>
              <a:off x="3834576" y="1504648"/>
              <a:ext cx="4392568" cy="261610"/>
            </a:xfrm>
            <a:prstGeom prst="rect">
              <a:avLst/>
            </a:prstGeom>
            <a:noFill/>
          </p:spPr>
          <p:txBody>
            <a:bodyPr wrap="square" rtlCol="0">
              <a:spAutoFit/>
            </a:bodyPr>
            <a:lstStyle/>
            <a:p>
              <a:r>
                <a:rPr lang="en-US" sz="1100" dirty="0"/>
                <a:t>Admin/Front Desk can cancel an order for any reason.</a:t>
              </a:r>
              <a:endParaRPr lang="ko-KR" altLang="en-US" sz="1100" dirty="0">
                <a:solidFill>
                  <a:schemeClr val="tx1">
                    <a:lumMod val="75000"/>
                    <a:lumOff val="25000"/>
                  </a:schemeClr>
                </a:solidFill>
                <a:cs typeface="Arial" pitchFamily="34" charset="0"/>
              </a:endParaRPr>
            </a:p>
          </p:txBody>
        </p:sp>
      </p:grpSp>
      <p:sp>
        <p:nvSpPr>
          <p:cNvPr id="127" name="Left Arrow 11">
            <a:extLst>
              <a:ext uri="{FF2B5EF4-FFF2-40B4-BE49-F238E27FC236}">
                <a16:creationId xmlns:a16="http://schemas.microsoft.com/office/drawing/2014/main" id="{4F76E71E-DB09-49B4-BFE5-C590896AB049}"/>
              </a:ext>
            </a:extLst>
          </p:cNvPr>
          <p:cNvSpPr/>
          <p:nvPr/>
        </p:nvSpPr>
        <p:spPr>
          <a:xfrm rot="20722497">
            <a:off x="7729124" y="624955"/>
            <a:ext cx="2906990" cy="588639"/>
          </a:xfrm>
          <a:custGeom>
            <a:avLst/>
            <a:gdLst/>
            <a:ahLst/>
            <a:cxnLst/>
            <a:rect l="l" t="t" r="r" b="b"/>
            <a:pathLst>
              <a:path w="4312380" h="894796">
                <a:moveTo>
                  <a:pt x="4312380" y="117603"/>
                </a:moveTo>
                <a:lnTo>
                  <a:pt x="4140261" y="777193"/>
                </a:lnTo>
                <a:lnTo>
                  <a:pt x="497381" y="777193"/>
                </a:lnTo>
                <a:lnTo>
                  <a:pt x="497381" y="894796"/>
                </a:lnTo>
                <a:lnTo>
                  <a:pt x="0" y="447398"/>
                </a:lnTo>
                <a:lnTo>
                  <a:pt x="497381" y="0"/>
                </a:lnTo>
                <a:lnTo>
                  <a:pt x="497381" y="11760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0" name="TextBox 129">
            <a:extLst>
              <a:ext uri="{FF2B5EF4-FFF2-40B4-BE49-F238E27FC236}">
                <a16:creationId xmlns:a16="http://schemas.microsoft.com/office/drawing/2014/main" id="{0F803910-AE63-4517-A8BD-991DE832C4DF}"/>
              </a:ext>
            </a:extLst>
          </p:cNvPr>
          <p:cNvSpPr txBox="1"/>
          <p:nvPr/>
        </p:nvSpPr>
        <p:spPr>
          <a:xfrm rot="20700000">
            <a:off x="8227082" y="803083"/>
            <a:ext cx="1019342"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Shopping</a:t>
            </a:r>
          </a:p>
          <a:p>
            <a:pPr algn="ctr"/>
            <a:r>
              <a:rPr lang="en-US" altLang="ko-KR" sz="1200" b="1" dirty="0">
                <a:solidFill>
                  <a:schemeClr val="bg1"/>
                </a:solidFill>
                <a:cs typeface="Arial" pitchFamily="34" charset="0"/>
              </a:rPr>
              <a:t>Cart</a:t>
            </a:r>
            <a:endParaRPr lang="ko-KR" altLang="en-US" sz="1200" b="1" dirty="0">
              <a:solidFill>
                <a:schemeClr val="bg1"/>
              </a:solidFill>
              <a:cs typeface="Arial" pitchFamily="34" charset="0"/>
            </a:endParaRPr>
          </a:p>
        </p:txBody>
      </p:sp>
      <p:sp>
        <p:nvSpPr>
          <p:cNvPr id="131" name="Left Arrow 11">
            <a:extLst>
              <a:ext uri="{FF2B5EF4-FFF2-40B4-BE49-F238E27FC236}">
                <a16:creationId xmlns:a16="http://schemas.microsoft.com/office/drawing/2014/main" id="{301673EA-D617-402A-99F6-DC1BE1E50A85}"/>
              </a:ext>
            </a:extLst>
          </p:cNvPr>
          <p:cNvSpPr/>
          <p:nvPr/>
        </p:nvSpPr>
        <p:spPr>
          <a:xfrm rot="20722497">
            <a:off x="7758813" y="1289762"/>
            <a:ext cx="2906990" cy="585935"/>
          </a:xfrm>
          <a:custGeom>
            <a:avLst/>
            <a:gdLst/>
            <a:ahLst/>
            <a:cxnLst/>
            <a:rect l="l" t="t" r="r" b="b"/>
            <a:pathLst>
              <a:path w="4312380" h="894796">
                <a:moveTo>
                  <a:pt x="4312380" y="117603"/>
                </a:moveTo>
                <a:lnTo>
                  <a:pt x="4140261" y="777193"/>
                </a:lnTo>
                <a:lnTo>
                  <a:pt x="497381" y="777193"/>
                </a:lnTo>
                <a:lnTo>
                  <a:pt x="497381" y="894796"/>
                </a:lnTo>
                <a:lnTo>
                  <a:pt x="0" y="447398"/>
                </a:lnTo>
                <a:lnTo>
                  <a:pt x="497381" y="0"/>
                </a:lnTo>
                <a:lnTo>
                  <a:pt x="497381" y="11760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2" name="TextBox 131">
            <a:extLst>
              <a:ext uri="{FF2B5EF4-FFF2-40B4-BE49-F238E27FC236}">
                <a16:creationId xmlns:a16="http://schemas.microsoft.com/office/drawing/2014/main" id="{70EB7345-BC07-437E-8BD4-80E858EFBE9D}"/>
              </a:ext>
            </a:extLst>
          </p:cNvPr>
          <p:cNvSpPr txBox="1"/>
          <p:nvPr/>
        </p:nvSpPr>
        <p:spPr>
          <a:xfrm rot="20700000">
            <a:off x="8260695" y="1453030"/>
            <a:ext cx="1019342"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Shopping</a:t>
            </a:r>
          </a:p>
          <a:p>
            <a:pPr algn="ctr"/>
            <a:r>
              <a:rPr lang="en-US" altLang="ko-KR" sz="1200" b="1" dirty="0">
                <a:solidFill>
                  <a:schemeClr val="bg1"/>
                </a:solidFill>
                <a:cs typeface="Arial" pitchFamily="34" charset="0"/>
              </a:rPr>
              <a:t>Cart</a:t>
            </a:r>
            <a:endParaRPr lang="ko-KR" altLang="en-US" sz="1200" b="1" dirty="0">
              <a:solidFill>
                <a:schemeClr val="bg1"/>
              </a:solidFill>
              <a:cs typeface="Arial" pitchFamily="34" charset="0"/>
            </a:endParaRPr>
          </a:p>
        </p:txBody>
      </p:sp>
      <p:sp>
        <p:nvSpPr>
          <p:cNvPr id="133" name="Left Arrow 11">
            <a:extLst>
              <a:ext uri="{FF2B5EF4-FFF2-40B4-BE49-F238E27FC236}">
                <a16:creationId xmlns:a16="http://schemas.microsoft.com/office/drawing/2014/main" id="{91AB6492-BD52-4B8D-80F7-183BF0D0D2DD}"/>
              </a:ext>
            </a:extLst>
          </p:cNvPr>
          <p:cNvSpPr/>
          <p:nvPr/>
        </p:nvSpPr>
        <p:spPr>
          <a:xfrm rot="20722497">
            <a:off x="7761492" y="1958710"/>
            <a:ext cx="2906990" cy="564715"/>
          </a:xfrm>
          <a:custGeom>
            <a:avLst/>
            <a:gdLst/>
            <a:ahLst/>
            <a:cxnLst/>
            <a:rect l="l" t="t" r="r" b="b"/>
            <a:pathLst>
              <a:path w="4312380" h="894796">
                <a:moveTo>
                  <a:pt x="4312380" y="117603"/>
                </a:moveTo>
                <a:lnTo>
                  <a:pt x="4140261" y="777193"/>
                </a:lnTo>
                <a:lnTo>
                  <a:pt x="497381" y="777193"/>
                </a:lnTo>
                <a:lnTo>
                  <a:pt x="497381" y="894796"/>
                </a:lnTo>
                <a:lnTo>
                  <a:pt x="0" y="447398"/>
                </a:lnTo>
                <a:lnTo>
                  <a:pt x="497381" y="0"/>
                </a:lnTo>
                <a:lnTo>
                  <a:pt x="497381" y="11760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4" name="TextBox 133">
            <a:extLst>
              <a:ext uri="{FF2B5EF4-FFF2-40B4-BE49-F238E27FC236}">
                <a16:creationId xmlns:a16="http://schemas.microsoft.com/office/drawing/2014/main" id="{F6EFADCF-7758-4660-BC2D-63D919C49101}"/>
              </a:ext>
            </a:extLst>
          </p:cNvPr>
          <p:cNvSpPr txBox="1"/>
          <p:nvPr/>
        </p:nvSpPr>
        <p:spPr>
          <a:xfrm rot="20700000">
            <a:off x="8270168" y="2110452"/>
            <a:ext cx="1019342"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Manage Order</a:t>
            </a:r>
            <a:endParaRPr lang="ko-KR" altLang="en-US" sz="1200" b="1" dirty="0">
              <a:solidFill>
                <a:schemeClr val="bg1"/>
              </a:solidFill>
              <a:cs typeface="Arial" pitchFamily="34" charset="0"/>
            </a:endParaRPr>
          </a:p>
        </p:txBody>
      </p:sp>
      <p:sp>
        <p:nvSpPr>
          <p:cNvPr id="135" name="Left Arrow 11">
            <a:extLst>
              <a:ext uri="{FF2B5EF4-FFF2-40B4-BE49-F238E27FC236}">
                <a16:creationId xmlns:a16="http://schemas.microsoft.com/office/drawing/2014/main" id="{B904A736-A614-4163-B134-06AC7C5868ED}"/>
              </a:ext>
            </a:extLst>
          </p:cNvPr>
          <p:cNvSpPr/>
          <p:nvPr/>
        </p:nvSpPr>
        <p:spPr>
          <a:xfrm rot="20722497">
            <a:off x="7759982" y="3797664"/>
            <a:ext cx="2906990" cy="576672"/>
          </a:xfrm>
          <a:custGeom>
            <a:avLst/>
            <a:gdLst/>
            <a:ahLst/>
            <a:cxnLst/>
            <a:rect l="l" t="t" r="r" b="b"/>
            <a:pathLst>
              <a:path w="4312380" h="894796">
                <a:moveTo>
                  <a:pt x="4312380" y="117603"/>
                </a:moveTo>
                <a:lnTo>
                  <a:pt x="4140261" y="777193"/>
                </a:lnTo>
                <a:lnTo>
                  <a:pt x="497381" y="777193"/>
                </a:lnTo>
                <a:lnTo>
                  <a:pt x="497381" y="894796"/>
                </a:lnTo>
                <a:lnTo>
                  <a:pt x="0" y="447398"/>
                </a:lnTo>
                <a:lnTo>
                  <a:pt x="497381" y="0"/>
                </a:lnTo>
                <a:lnTo>
                  <a:pt x="497381" y="11760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6" name="TextBox 135">
            <a:extLst>
              <a:ext uri="{FF2B5EF4-FFF2-40B4-BE49-F238E27FC236}">
                <a16:creationId xmlns:a16="http://schemas.microsoft.com/office/drawing/2014/main" id="{1C63400D-9022-4CD0-A2C9-617F541B9BCF}"/>
              </a:ext>
            </a:extLst>
          </p:cNvPr>
          <p:cNvSpPr txBox="1"/>
          <p:nvPr/>
        </p:nvSpPr>
        <p:spPr>
          <a:xfrm rot="20700000">
            <a:off x="8272014" y="3955842"/>
            <a:ext cx="1019342"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Manage Order</a:t>
            </a:r>
            <a:endParaRPr lang="ko-KR" altLang="en-US" sz="1200" b="1" dirty="0">
              <a:solidFill>
                <a:schemeClr val="bg1"/>
              </a:solidFill>
              <a:cs typeface="Arial" pitchFamily="34" charset="0"/>
            </a:endParaRPr>
          </a:p>
        </p:txBody>
      </p:sp>
      <p:sp>
        <p:nvSpPr>
          <p:cNvPr id="137" name="Left Arrow 11">
            <a:extLst>
              <a:ext uri="{FF2B5EF4-FFF2-40B4-BE49-F238E27FC236}">
                <a16:creationId xmlns:a16="http://schemas.microsoft.com/office/drawing/2014/main" id="{6ACDB9D3-DC9E-45A4-8F8C-17EF7FA544A7}"/>
              </a:ext>
            </a:extLst>
          </p:cNvPr>
          <p:cNvSpPr/>
          <p:nvPr/>
        </p:nvSpPr>
        <p:spPr>
          <a:xfrm rot="20722497">
            <a:off x="7774000" y="2583240"/>
            <a:ext cx="2906990" cy="566800"/>
          </a:xfrm>
          <a:custGeom>
            <a:avLst/>
            <a:gdLst/>
            <a:ahLst/>
            <a:cxnLst/>
            <a:rect l="l" t="t" r="r" b="b"/>
            <a:pathLst>
              <a:path w="4312380" h="894796">
                <a:moveTo>
                  <a:pt x="4312380" y="117603"/>
                </a:moveTo>
                <a:lnTo>
                  <a:pt x="4140261" y="777193"/>
                </a:lnTo>
                <a:lnTo>
                  <a:pt x="497381" y="777193"/>
                </a:lnTo>
                <a:lnTo>
                  <a:pt x="497381" y="894796"/>
                </a:lnTo>
                <a:lnTo>
                  <a:pt x="0" y="447398"/>
                </a:lnTo>
                <a:lnTo>
                  <a:pt x="497381" y="0"/>
                </a:lnTo>
                <a:lnTo>
                  <a:pt x="497381" y="11760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8" name="TextBox 137">
            <a:extLst>
              <a:ext uri="{FF2B5EF4-FFF2-40B4-BE49-F238E27FC236}">
                <a16:creationId xmlns:a16="http://schemas.microsoft.com/office/drawing/2014/main" id="{9CD43600-B775-472C-B0DD-6C7C77D7AA63}"/>
              </a:ext>
            </a:extLst>
          </p:cNvPr>
          <p:cNvSpPr txBox="1"/>
          <p:nvPr/>
        </p:nvSpPr>
        <p:spPr>
          <a:xfrm rot="20700000">
            <a:off x="8300970" y="2732501"/>
            <a:ext cx="1019342"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Manage Order</a:t>
            </a:r>
            <a:endParaRPr lang="ko-KR" altLang="en-US" sz="1200" b="1" dirty="0">
              <a:solidFill>
                <a:schemeClr val="bg1"/>
              </a:solidFill>
              <a:cs typeface="Arial" pitchFamily="34" charset="0"/>
            </a:endParaRPr>
          </a:p>
        </p:txBody>
      </p:sp>
      <p:sp>
        <p:nvSpPr>
          <p:cNvPr id="139" name="Left Arrow 11">
            <a:extLst>
              <a:ext uri="{FF2B5EF4-FFF2-40B4-BE49-F238E27FC236}">
                <a16:creationId xmlns:a16="http://schemas.microsoft.com/office/drawing/2014/main" id="{F5A18D64-CBA9-4FF8-8213-17D51396E134}"/>
              </a:ext>
            </a:extLst>
          </p:cNvPr>
          <p:cNvSpPr/>
          <p:nvPr/>
        </p:nvSpPr>
        <p:spPr>
          <a:xfrm rot="20722497">
            <a:off x="7761522" y="3183086"/>
            <a:ext cx="2906990" cy="564471"/>
          </a:xfrm>
          <a:custGeom>
            <a:avLst/>
            <a:gdLst/>
            <a:ahLst/>
            <a:cxnLst/>
            <a:rect l="l" t="t" r="r" b="b"/>
            <a:pathLst>
              <a:path w="4312380" h="894796">
                <a:moveTo>
                  <a:pt x="4312380" y="117603"/>
                </a:moveTo>
                <a:lnTo>
                  <a:pt x="4140261" y="777193"/>
                </a:lnTo>
                <a:lnTo>
                  <a:pt x="497381" y="777193"/>
                </a:lnTo>
                <a:lnTo>
                  <a:pt x="497381" y="894796"/>
                </a:lnTo>
                <a:lnTo>
                  <a:pt x="0" y="447398"/>
                </a:lnTo>
                <a:lnTo>
                  <a:pt x="497381" y="0"/>
                </a:lnTo>
                <a:lnTo>
                  <a:pt x="497381" y="11760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0" name="TextBox 139">
            <a:extLst>
              <a:ext uri="{FF2B5EF4-FFF2-40B4-BE49-F238E27FC236}">
                <a16:creationId xmlns:a16="http://schemas.microsoft.com/office/drawing/2014/main" id="{2EA6FDD8-E727-46D9-95B8-B76C18C550DE}"/>
              </a:ext>
            </a:extLst>
          </p:cNvPr>
          <p:cNvSpPr txBox="1"/>
          <p:nvPr/>
        </p:nvSpPr>
        <p:spPr>
          <a:xfrm rot="20700000">
            <a:off x="8339032" y="3436505"/>
            <a:ext cx="776599"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Pickup</a:t>
            </a:r>
            <a:endParaRPr lang="ko-KR" altLang="en-US" sz="1200" b="1" dirty="0">
              <a:solidFill>
                <a:schemeClr val="bg1"/>
              </a:solidFill>
              <a:cs typeface="Arial" pitchFamily="34" charset="0"/>
            </a:endParaRPr>
          </a:p>
        </p:txBody>
      </p:sp>
    </p:spTree>
    <p:extLst>
      <p:ext uri="{BB962C8B-B14F-4D97-AF65-F5344CB8AC3E}">
        <p14:creationId xmlns:p14="http://schemas.microsoft.com/office/powerpoint/2010/main" val="109505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500"/>
                                        <p:tgtEl>
                                          <p:spTgt spid="4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nodeType="with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fade">
                                      <p:cBhvr>
                                        <p:cTn id="24" dur="500"/>
                                        <p:tgtEl>
                                          <p:spTgt spid="5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7"/>
                                        </p:tgtEl>
                                        <p:attrNameLst>
                                          <p:attrName>style.visibility</p:attrName>
                                        </p:attrNameLst>
                                      </p:cBhvr>
                                      <p:to>
                                        <p:strVal val="visible"/>
                                      </p:to>
                                    </p:set>
                                    <p:animEffect transition="in" filter="fade">
                                      <p:cBhvr>
                                        <p:cTn id="29" dur="500"/>
                                        <p:tgtEl>
                                          <p:spTgt spid="9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0"/>
                                        </p:tgtEl>
                                        <p:attrNameLst>
                                          <p:attrName>style.visibility</p:attrName>
                                        </p:attrNameLst>
                                      </p:cBhvr>
                                      <p:to>
                                        <p:strVal val="visible"/>
                                      </p:to>
                                    </p:set>
                                    <p:animEffect transition="in" filter="fade">
                                      <p:cBhvr>
                                        <p:cTn id="32" dur="500"/>
                                        <p:tgtEl>
                                          <p:spTgt spid="100"/>
                                        </p:tgtEl>
                                      </p:cBhvr>
                                    </p:animEffect>
                                  </p:childTnLst>
                                </p:cTn>
                              </p:par>
                              <p:par>
                                <p:cTn id="33" presetID="10" presetClass="entr" presetSubtype="0" fill="hold" nodeType="withEffect">
                                  <p:stCondLst>
                                    <p:cond delay="0"/>
                                  </p:stCondLst>
                                  <p:childTnLst>
                                    <p:set>
                                      <p:cBhvr>
                                        <p:cTn id="34" dur="1" fill="hold">
                                          <p:stCondLst>
                                            <p:cond delay="0"/>
                                          </p:stCondLst>
                                        </p:cTn>
                                        <p:tgtEl>
                                          <p:spTgt spid="101"/>
                                        </p:tgtEl>
                                        <p:attrNameLst>
                                          <p:attrName>style.visibility</p:attrName>
                                        </p:attrNameLst>
                                      </p:cBhvr>
                                      <p:to>
                                        <p:strVal val="visible"/>
                                      </p:to>
                                    </p:set>
                                    <p:animEffect transition="in" filter="fade">
                                      <p:cBhvr>
                                        <p:cTn id="35" dur="500"/>
                                        <p:tgtEl>
                                          <p:spTgt spid="10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4"/>
                                        </p:tgtEl>
                                        <p:attrNameLst>
                                          <p:attrName>style.visibility</p:attrName>
                                        </p:attrNameLst>
                                      </p:cBhvr>
                                      <p:to>
                                        <p:strVal val="visible"/>
                                      </p:to>
                                    </p:set>
                                    <p:animEffect transition="in" filter="fade">
                                      <p:cBhvr>
                                        <p:cTn id="40" dur="500"/>
                                        <p:tgtEl>
                                          <p:spTgt spid="10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7"/>
                                        </p:tgtEl>
                                        <p:attrNameLst>
                                          <p:attrName>style.visibility</p:attrName>
                                        </p:attrNameLst>
                                      </p:cBhvr>
                                      <p:to>
                                        <p:strVal val="visible"/>
                                      </p:to>
                                    </p:set>
                                    <p:animEffect transition="in" filter="fade">
                                      <p:cBhvr>
                                        <p:cTn id="43" dur="500"/>
                                        <p:tgtEl>
                                          <p:spTgt spid="107"/>
                                        </p:tgtEl>
                                      </p:cBhvr>
                                    </p:animEffect>
                                  </p:childTnLst>
                                </p:cTn>
                              </p:par>
                              <p:par>
                                <p:cTn id="44" presetID="10" presetClass="entr" presetSubtype="0" fill="hold" nodeType="withEffect">
                                  <p:stCondLst>
                                    <p:cond delay="0"/>
                                  </p:stCondLst>
                                  <p:childTnLst>
                                    <p:set>
                                      <p:cBhvr>
                                        <p:cTn id="45" dur="1" fill="hold">
                                          <p:stCondLst>
                                            <p:cond delay="0"/>
                                          </p:stCondLst>
                                        </p:cTn>
                                        <p:tgtEl>
                                          <p:spTgt spid="108"/>
                                        </p:tgtEl>
                                        <p:attrNameLst>
                                          <p:attrName>style.visibility</p:attrName>
                                        </p:attrNameLst>
                                      </p:cBhvr>
                                      <p:to>
                                        <p:strVal val="visible"/>
                                      </p:to>
                                    </p:set>
                                    <p:animEffect transition="in" filter="fade">
                                      <p:cBhvr>
                                        <p:cTn id="46" dur="500"/>
                                        <p:tgtEl>
                                          <p:spTgt spid="10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11"/>
                                        </p:tgtEl>
                                        <p:attrNameLst>
                                          <p:attrName>style.visibility</p:attrName>
                                        </p:attrNameLst>
                                      </p:cBhvr>
                                      <p:to>
                                        <p:strVal val="visible"/>
                                      </p:to>
                                    </p:set>
                                    <p:animEffect transition="in" filter="fade">
                                      <p:cBhvr>
                                        <p:cTn id="51" dur="500"/>
                                        <p:tgtEl>
                                          <p:spTgt spid="1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14"/>
                                        </p:tgtEl>
                                        <p:attrNameLst>
                                          <p:attrName>style.visibility</p:attrName>
                                        </p:attrNameLst>
                                      </p:cBhvr>
                                      <p:to>
                                        <p:strVal val="visible"/>
                                      </p:to>
                                    </p:set>
                                    <p:animEffect transition="in" filter="fade">
                                      <p:cBhvr>
                                        <p:cTn id="54" dur="500"/>
                                        <p:tgtEl>
                                          <p:spTgt spid="114"/>
                                        </p:tgtEl>
                                      </p:cBhvr>
                                    </p:animEffect>
                                  </p:childTnLst>
                                </p:cTn>
                              </p:par>
                              <p:par>
                                <p:cTn id="55" presetID="10" presetClass="entr" presetSubtype="0" fill="hold" nodeType="withEffect">
                                  <p:stCondLst>
                                    <p:cond delay="0"/>
                                  </p:stCondLst>
                                  <p:childTnLst>
                                    <p:set>
                                      <p:cBhvr>
                                        <p:cTn id="56" dur="1" fill="hold">
                                          <p:stCondLst>
                                            <p:cond delay="0"/>
                                          </p:stCondLst>
                                        </p:cTn>
                                        <p:tgtEl>
                                          <p:spTgt spid="115"/>
                                        </p:tgtEl>
                                        <p:attrNameLst>
                                          <p:attrName>style.visibility</p:attrName>
                                        </p:attrNameLst>
                                      </p:cBhvr>
                                      <p:to>
                                        <p:strVal val="visible"/>
                                      </p:to>
                                    </p:set>
                                    <p:animEffect transition="in" filter="fade">
                                      <p:cBhvr>
                                        <p:cTn id="57" dur="500"/>
                                        <p:tgtEl>
                                          <p:spTgt spid="11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18"/>
                                        </p:tgtEl>
                                        <p:attrNameLst>
                                          <p:attrName>style.visibility</p:attrName>
                                        </p:attrNameLst>
                                      </p:cBhvr>
                                      <p:to>
                                        <p:strVal val="visible"/>
                                      </p:to>
                                    </p:set>
                                    <p:animEffect transition="in" filter="fade">
                                      <p:cBhvr>
                                        <p:cTn id="62" dur="500"/>
                                        <p:tgtEl>
                                          <p:spTgt spid="11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21"/>
                                        </p:tgtEl>
                                        <p:attrNameLst>
                                          <p:attrName>style.visibility</p:attrName>
                                        </p:attrNameLst>
                                      </p:cBhvr>
                                      <p:to>
                                        <p:strVal val="visible"/>
                                      </p:to>
                                    </p:set>
                                    <p:animEffect transition="in" filter="fade">
                                      <p:cBhvr>
                                        <p:cTn id="65" dur="500"/>
                                        <p:tgtEl>
                                          <p:spTgt spid="121"/>
                                        </p:tgtEl>
                                      </p:cBhvr>
                                    </p:animEffect>
                                  </p:childTnLst>
                                </p:cTn>
                              </p:par>
                              <p:par>
                                <p:cTn id="66" presetID="10" presetClass="entr" presetSubtype="0" fill="hold" nodeType="withEffect">
                                  <p:stCondLst>
                                    <p:cond delay="0"/>
                                  </p:stCondLst>
                                  <p:childTnLst>
                                    <p:set>
                                      <p:cBhvr>
                                        <p:cTn id="67" dur="1" fill="hold">
                                          <p:stCondLst>
                                            <p:cond delay="0"/>
                                          </p:stCondLst>
                                        </p:cTn>
                                        <p:tgtEl>
                                          <p:spTgt spid="122"/>
                                        </p:tgtEl>
                                        <p:attrNameLst>
                                          <p:attrName>style.visibility</p:attrName>
                                        </p:attrNameLst>
                                      </p:cBhvr>
                                      <p:to>
                                        <p:strVal val="visible"/>
                                      </p:to>
                                    </p:set>
                                    <p:animEffect transition="in" filter="fade">
                                      <p:cBhvr>
                                        <p:cTn id="68" dur="500"/>
                                        <p:tgtEl>
                                          <p:spTgt spid="12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27"/>
                                        </p:tgtEl>
                                        <p:attrNameLst>
                                          <p:attrName>style.visibility</p:attrName>
                                        </p:attrNameLst>
                                      </p:cBhvr>
                                      <p:to>
                                        <p:strVal val="visible"/>
                                      </p:to>
                                    </p:set>
                                    <p:animEffect transition="in" filter="fade">
                                      <p:cBhvr>
                                        <p:cTn id="73" dur="500"/>
                                        <p:tgtEl>
                                          <p:spTgt spid="12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30"/>
                                        </p:tgtEl>
                                        <p:attrNameLst>
                                          <p:attrName>style.visibility</p:attrName>
                                        </p:attrNameLst>
                                      </p:cBhvr>
                                      <p:to>
                                        <p:strVal val="visible"/>
                                      </p:to>
                                    </p:set>
                                    <p:animEffect transition="in" filter="fade">
                                      <p:cBhvr>
                                        <p:cTn id="76" dur="500"/>
                                        <p:tgtEl>
                                          <p:spTgt spid="13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31"/>
                                        </p:tgtEl>
                                        <p:attrNameLst>
                                          <p:attrName>style.visibility</p:attrName>
                                        </p:attrNameLst>
                                      </p:cBhvr>
                                      <p:to>
                                        <p:strVal val="visible"/>
                                      </p:to>
                                    </p:set>
                                    <p:animEffect transition="in" filter="fade">
                                      <p:cBhvr>
                                        <p:cTn id="79" dur="500"/>
                                        <p:tgtEl>
                                          <p:spTgt spid="13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32"/>
                                        </p:tgtEl>
                                        <p:attrNameLst>
                                          <p:attrName>style.visibility</p:attrName>
                                        </p:attrNameLst>
                                      </p:cBhvr>
                                      <p:to>
                                        <p:strVal val="visible"/>
                                      </p:to>
                                    </p:set>
                                    <p:animEffect transition="in" filter="fade">
                                      <p:cBhvr>
                                        <p:cTn id="82" dur="500"/>
                                        <p:tgtEl>
                                          <p:spTgt spid="13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34"/>
                                        </p:tgtEl>
                                        <p:attrNameLst>
                                          <p:attrName>style.visibility</p:attrName>
                                        </p:attrNameLst>
                                      </p:cBhvr>
                                      <p:to>
                                        <p:strVal val="visible"/>
                                      </p:to>
                                    </p:set>
                                    <p:animEffect transition="in" filter="fade">
                                      <p:cBhvr>
                                        <p:cTn id="87" dur="500"/>
                                        <p:tgtEl>
                                          <p:spTgt spid="134"/>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38"/>
                                        </p:tgtEl>
                                        <p:attrNameLst>
                                          <p:attrName>style.visibility</p:attrName>
                                        </p:attrNameLst>
                                      </p:cBhvr>
                                      <p:to>
                                        <p:strVal val="visible"/>
                                      </p:to>
                                    </p:set>
                                    <p:animEffect transition="in" filter="fade">
                                      <p:cBhvr>
                                        <p:cTn id="90" dur="500"/>
                                        <p:tgtEl>
                                          <p:spTgt spid="138"/>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37"/>
                                        </p:tgtEl>
                                        <p:attrNameLst>
                                          <p:attrName>style.visibility</p:attrName>
                                        </p:attrNameLst>
                                      </p:cBhvr>
                                      <p:to>
                                        <p:strVal val="visible"/>
                                      </p:to>
                                    </p:set>
                                    <p:animEffect transition="in" filter="fade">
                                      <p:cBhvr>
                                        <p:cTn id="93" dur="500"/>
                                        <p:tgtEl>
                                          <p:spTgt spid="137"/>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33"/>
                                        </p:tgtEl>
                                        <p:attrNameLst>
                                          <p:attrName>style.visibility</p:attrName>
                                        </p:attrNameLst>
                                      </p:cBhvr>
                                      <p:to>
                                        <p:strVal val="visible"/>
                                      </p:to>
                                    </p:set>
                                    <p:animEffect transition="in" filter="fade">
                                      <p:cBhvr>
                                        <p:cTn id="96" dur="500"/>
                                        <p:tgtEl>
                                          <p:spTgt spid="133"/>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36"/>
                                        </p:tgtEl>
                                        <p:attrNameLst>
                                          <p:attrName>style.visibility</p:attrName>
                                        </p:attrNameLst>
                                      </p:cBhvr>
                                      <p:to>
                                        <p:strVal val="visible"/>
                                      </p:to>
                                    </p:set>
                                    <p:animEffect transition="in" filter="fade">
                                      <p:cBhvr>
                                        <p:cTn id="99" dur="500"/>
                                        <p:tgtEl>
                                          <p:spTgt spid="136"/>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35"/>
                                        </p:tgtEl>
                                        <p:attrNameLst>
                                          <p:attrName>style.visibility</p:attrName>
                                        </p:attrNameLst>
                                      </p:cBhvr>
                                      <p:to>
                                        <p:strVal val="visible"/>
                                      </p:to>
                                    </p:set>
                                    <p:animEffect transition="in" filter="fade">
                                      <p:cBhvr>
                                        <p:cTn id="102" dur="500"/>
                                        <p:tgtEl>
                                          <p:spTgt spid="135"/>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140"/>
                                        </p:tgtEl>
                                        <p:attrNameLst>
                                          <p:attrName>style.visibility</p:attrName>
                                        </p:attrNameLst>
                                      </p:cBhvr>
                                      <p:to>
                                        <p:strVal val="visible"/>
                                      </p:to>
                                    </p:set>
                                    <p:animEffect transition="in" filter="fade">
                                      <p:cBhvr>
                                        <p:cTn id="107" dur="500"/>
                                        <p:tgtEl>
                                          <p:spTgt spid="140"/>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139"/>
                                        </p:tgtEl>
                                        <p:attrNameLst>
                                          <p:attrName>style.visibility</p:attrName>
                                        </p:attrNameLst>
                                      </p:cBhvr>
                                      <p:to>
                                        <p:strVal val="visible"/>
                                      </p:to>
                                    </p:set>
                                    <p:animEffect transition="in" filter="fade">
                                      <p:cBhvr>
                                        <p:cTn id="110"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51" grpId="0"/>
      <p:bldP spid="100" grpId="0"/>
      <p:bldP spid="107" grpId="0"/>
      <p:bldP spid="114" grpId="0"/>
      <p:bldP spid="121" grpId="0"/>
      <p:bldP spid="127" grpId="0" animBg="1"/>
      <p:bldP spid="130" grpId="0"/>
      <p:bldP spid="131" grpId="0" animBg="1"/>
      <p:bldP spid="132" grpId="0"/>
      <p:bldP spid="133" grpId="0" animBg="1"/>
      <p:bldP spid="134" grpId="0"/>
      <p:bldP spid="135" grpId="0" animBg="1"/>
      <p:bldP spid="136" grpId="0"/>
      <p:bldP spid="137" grpId="0" animBg="1"/>
      <p:bldP spid="138" grpId="0"/>
      <p:bldP spid="139" grpId="0" animBg="1"/>
      <p:bldP spid="14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4E0B2322-E6CA-47FB-AAED-6BCDE14268F1}"/>
              </a:ext>
            </a:extLst>
          </p:cNvPr>
          <p:cNvSpPr/>
          <p:nvPr/>
        </p:nvSpPr>
        <p:spPr>
          <a:xfrm>
            <a:off x="4860031" y="2982127"/>
            <a:ext cx="3469025" cy="1847165"/>
          </a:xfrm>
          <a:prstGeom prst="roundRect">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Light" panose="020F0302020204030204" pitchFamily="34" charset="0"/>
              <a:cs typeface="Calibri Light" panose="020F0302020204030204" pitchFamily="34" charset="0"/>
            </a:endParaRPr>
          </a:p>
        </p:txBody>
      </p:sp>
      <p:sp>
        <p:nvSpPr>
          <p:cNvPr id="38" name="Rectangle: Rounded Corners 37">
            <a:extLst>
              <a:ext uri="{FF2B5EF4-FFF2-40B4-BE49-F238E27FC236}">
                <a16:creationId xmlns:a16="http://schemas.microsoft.com/office/drawing/2014/main" id="{BEC26B60-9E62-47B9-8448-14246370F939}"/>
              </a:ext>
            </a:extLst>
          </p:cNvPr>
          <p:cNvSpPr/>
          <p:nvPr/>
        </p:nvSpPr>
        <p:spPr>
          <a:xfrm>
            <a:off x="4860032" y="870446"/>
            <a:ext cx="3469025" cy="1847165"/>
          </a:xfrm>
          <a:prstGeom prst="roundRect">
            <a:avLst/>
          </a:prstGeom>
          <a:solidFill>
            <a:schemeClr val="bg1"/>
          </a:solidFill>
          <a:ln w="9525">
            <a:solidFill>
              <a:srgbClr val="D583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Light" panose="020F0302020204030204" pitchFamily="34" charset="0"/>
              <a:cs typeface="Calibri Light" panose="020F0302020204030204" pitchFamily="34" charset="0"/>
            </a:endParaRPr>
          </a:p>
        </p:txBody>
      </p:sp>
      <p:sp>
        <p:nvSpPr>
          <p:cNvPr id="37" name="Rectangle: Rounded Corners 36">
            <a:extLst>
              <a:ext uri="{FF2B5EF4-FFF2-40B4-BE49-F238E27FC236}">
                <a16:creationId xmlns:a16="http://schemas.microsoft.com/office/drawing/2014/main" id="{60E88F28-8EA2-42E5-99D5-F4DD26B4CB54}"/>
              </a:ext>
            </a:extLst>
          </p:cNvPr>
          <p:cNvSpPr/>
          <p:nvPr/>
        </p:nvSpPr>
        <p:spPr>
          <a:xfrm>
            <a:off x="238879" y="2931790"/>
            <a:ext cx="3469025" cy="1847165"/>
          </a:xfrm>
          <a:prstGeom prst="roundRect">
            <a:avLst/>
          </a:prstGeom>
          <a:solidFill>
            <a:schemeClr val="bg1"/>
          </a:soli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Light" panose="020F0302020204030204" pitchFamily="34" charset="0"/>
              <a:cs typeface="Calibri Light" panose="020F0302020204030204" pitchFamily="34" charset="0"/>
            </a:endParaRPr>
          </a:p>
        </p:txBody>
      </p:sp>
      <p:sp>
        <p:nvSpPr>
          <p:cNvPr id="2" name="Rectangle: Rounded Corners 1">
            <a:extLst>
              <a:ext uri="{FF2B5EF4-FFF2-40B4-BE49-F238E27FC236}">
                <a16:creationId xmlns:a16="http://schemas.microsoft.com/office/drawing/2014/main" id="{240664DB-11A2-4BE4-9965-0BCC0C8F0782}"/>
              </a:ext>
            </a:extLst>
          </p:cNvPr>
          <p:cNvSpPr/>
          <p:nvPr/>
        </p:nvSpPr>
        <p:spPr>
          <a:xfrm>
            <a:off x="238879" y="843557"/>
            <a:ext cx="3469025" cy="1847165"/>
          </a:xfrm>
          <a:prstGeom prst="roundRect">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Light" panose="020F0302020204030204" pitchFamily="34" charset="0"/>
              <a:cs typeface="Calibri Light" panose="020F0302020204030204" pitchFamily="34" charset="0"/>
            </a:endParaRPr>
          </a:p>
        </p:txBody>
      </p:sp>
      <p:sp>
        <p:nvSpPr>
          <p:cNvPr id="5" name="Text Placeholder 4">
            <a:extLst>
              <a:ext uri="{FF2B5EF4-FFF2-40B4-BE49-F238E27FC236}">
                <a16:creationId xmlns:a16="http://schemas.microsoft.com/office/drawing/2014/main" id="{BCDC5A20-5E31-4E0D-ABF2-EC605AA7B769}"/>
              </a:ext>
            </a:extLst>
          </p:cNvPr>
          <p:cNvSpPr>
            <a:spLocks noGrp="1"/>
          </p:cNvSpPr>
          <p:nvPr>
            <p:ph type="body" sz="quarter" idx="10"/>
          </p:nvPr>
        </p:nvSpPr>
        <p:spPr>
          <a:xfrm>
            <a:off x="0" y="123478"/>
            <a:ext cx="9144000" cy="576064"/>
          </a:xfrm>
        </p:spPr>
        <p:txBody>
          <a:bodyPr/>
          <a:lstStyle/>
          <a:p>
            <a:r>
              <a:rPr lang="en-US" sz="4000" dirty="0">
                <a:latin typeface="Calibri Light" panose="020F0302020204030204" pitchFamily="34" charset="0"/>
                <a:cs typeface="Calibri Light" panose="020F0302020204030204" pitchFamily="34" charset="0"/>
              </a:rPr>
              <a:t>Website User Roles</a:t>
            </a:r>
          </a:p>
        </p:txBody>
      </p:sp>
      <p:sp>
        <p:nvSpPr>
          <p:cNvPr id="53" name="Round Same Side Corner Rectangle 8">
            <a:extLst>
              <a:ext uri="{FF2B5EF4-FFF2-40B4-BE49-F238E27FC236}">
                <a16:creationId xmlns:a16="http://schemas.microsoft.com/office/drawing/2014/main" id="{594066F8-511B-4C9A-9161-01A69AF6A71C}"/>
              </a:ext>
            </a:extLst>
          </p:cNvPr>
          <p:cNvSpPr/>
          <p:nvPr/>
        </p:nvSpPr>
        <p:spPr>
          <a:xfrm>
            <a:off x="5561958" y="3219822"/>
            <a:ext cx="162170" cy="427116"/>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Light" panose="020F0302020204030204" pitchFamily="34" charset="0"/>
              <a:cs typeface="Calibri Light" panose="020F0302020204030204" pitchFamily="34" charset="0"/>
            </a:endParaRPr>
          </a:p>
        </p:txBody>
      </p:sp>
      <p:sp>
        <p:nvSpPr>
          <p:cNvPr id="54" name="Round Same Side Corner Rectangle 20">
            <a:extLst>
              <a:ext uri="{FF2B5EF4-FFF2-40B4-BE49-F238E27FC236}">
                <a16:creationId xmlns:a16="http://schemas.microsoft.com/office/drawing/2014/main" id="{E1C19971-CBCB-404F-BD3E-14DF3528B800}"/>
              </a:ext>
            </a:extLst>
          </p:cNvPr>
          <p:cNvSpPr/>
          <p:nvPr/>
        </p:nvSpPr>
        <p:spPr>
          <a:xfrm rot="10800000">
            <a:off x="5201918" y="3219822"/>
            <a:ext cx="202073" cy="43106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Light" panose="020F0302020204030204" pitchFamily="34" charset="0"/>
              <a:cs typeface="Calibri Light" panose="020F0302020204030204" pitchFamily="34" charset="0"/>
            </a:endParaRPr>
          </a:p>
        </p:txBody>
      </p:sp>
      <p:sp>
        <p:nvSpPr>
          <p:cNvPr id="75" name="Round Same Side Corner Rectangle 8">
            <a:extLst>
              <a:ext uri="{FF2B5EF4-FFF2-40B4-BE49-F238E27FC236}">
                <a16:creationId xmlns:a16="http://schemas.microsoft.com/office/drawing/2014/main" id="{243AC2C6-4CF4-4C43-94A9-F9D533D037F0}"/>
              </a:ext>
            </a:extLst>
          </p:cNvPr>
          <p:cNvSpPr/>
          <p:nvPr/>
        </p:nvSpPr>
        <p:spPr>
          <a:xfrm>
            <a:off x="808361" y="3180691"/>
            <a:ext cx="162170" cy="427116"/>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rgbClr val="0070C0"/>
              </a:solidFill>
              <a:latin typeface="Calibri Light" panose="020F0302020204030204" pitchFamily="34" charset="0"/>
              <a:cs typeface="Calibri Light" panose="020F0302020204030204" pitchFamily="34" charset="0"/>
            </a:endParaRPr>
          </a:p>
        </p:txBody>
      </p:sp>
      <p:sp>
        <p:nvSpPr>
          <p:cNvPr id="76" name="Round Same Side Corner Rectangle 20">
            <a:extLst>
              <a:ext uri="{FF2B5EF4-FFF2-40B4-BE49-F238E27FC236}">
                <a16:creationId xmlns:a16="http://schemas.microsoft.com/office/drawing/2014/main" id="{D5053BE9-2A19-454D-940F-1B98F5EE55FF}"/>
              </a:ext>
            </a:extLst>
          </p:cNvPr>
          <p:cNvSpPr/>
          <p:nvPr/>
        </p:nvSpPr>
        <p:spPr>
          <a:xfrm rot="10800000">
            <a:off x="448321" y="3180691"/>
            <a:ext cx="202073" cy="43106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rgbClr val="0070C0"/>
              </a:solidFill>
              <a:latin typeface="Calibri Light" panose="020F0302020204030204" pitchFamily="34" charset="0"/>
              <a:cs typeface="Calibri Light" panose="020F0302020204030204" pitchFamily="34" charset="0"/>
            </a:endParaRPr>
          </a:p>
        </p:txBody>
      </p:sp>
      <p:sp>
        <p:nvSpPr>
          <p:cNvPr id="12" name="TextBox 11">
            <a:extLst>
              <a:ext uri="{FF2B5EF4-FFF2-40B4-BE49-F238E27FC236}">
                <a16:creationId xmlns:a16="http://schemas.microsoft.com/office/drawing/2014/main" id="{D5A171AF-904C-4AE0-A203-D4E4D7A2D088}"/>
              </a:ext>
            </a:extLst>
          </p:cNvPr>
          <p:cNvSpPr txBox="1"/>
          <p:nvPr/>
        </p:nvSpPr>
        <p:spPr>
          <a:xfrm>
            <a:off x="5813617" y="3216623"/>
            <a:ext cx="1926735" cy="400110"/>
          </a:xfrm>
          <a:prstGeom prst="rect">
            <a:avLst/>
          </a:prstGeom>
          <a:noFill/>
        </p:spPr>
        <p:txBody>
          <a:bodyPr wrap="square" rtlCol="0">
            <a:spAutoFit/>
          </a:bodyPr>
          <a:lstStyle/>
          <a:p>
            <a:r>
              <a:rPr lang="en-US" altLang="ko-KR" sz="2000" dirty="0">
                <a:solidFill>
                  <a:srgbClr val="C00000"/>
                </a:solidFill>
                <a:latin typeface="Calibri Light" panose="020F0302020204030204" pitchFamily="34" charset="0"/>
                <a:cs typeface="Calibri Light" panose="020F0302020204030204" pitchFamily="34" charset="0"/>
              </a:rPr>
              <a:t>Manager(Admin)</a:t>
            </a:r>
            <a:endParaRPr lang="ko-KR" altLang="en-US" sz="2000" dirty="0">
              <a:solidFill>
                <a:srgbClr val="C00000"/>
              </a:solidFill>
              <a:latin typeface="Calibri Light" panose="020F0302020204030204" pitchFamily="34" charset="0"/>
              <a:cs typeface="Calibri Light" panose="020F0302020204030204" pitchFamily="34" charset="0"/>
            </a:endParaRPr>
          </a:p>
        </p:txBody>
      </p:sp>
      <p:sp>
        <p:nvSpPr>
          <p:cNvPr id="13" name="TextBox 12">
            <a:extLst>
              <a:ext uri="{FF2B5EF4-FFF2-40B4-BE49-F238E27FC236}">
                <a16:creationId xmlns:a16="http://schemas.microsoft.com/office/drawing/2014/main" id="{7A811A27-5EF6-4D6A-B691-F31058F1A8A8}"/>
              </a:ext>
            </a:extLst>
          </p:cNvPr>
          <p:cNvSpPr txBox="1"/>
          <p:nvPr/>
        </p:nvSpPr>
        <p:spPr>
          <a:xfrm>
            <a:off x="1123531" y="3170311"/>
            <a:ext cx="1926735" cy="400110"/>
          </a:xfrm>
          <a:prstGeom prst="rect">
            <a:avLst/>
          </a:prstGeom>
          <a:noFill/>
        </p:spPr>
        <p:txBody>
          <a:bodyPr wrap="square" rtlCol="0">
            <a:spAutoFit/>
          </a:bodyPr>
          <a:lstStyle/>
          <a:p>
            <a:r>
              <a:rPr lang="en-US" altLang="ko-KR" sz="2000" dirty="0">
                <a:solidFill>
                  <a:srgbClr val="0070C0"/>
                </a:solidFill>
                <a:latin typeface="Calibri Light" panose="020F0302020204030204" pitchFamily="34" charset="0"/>
                <a:cs typeface="Calibri Light" panose="020F0302020204030204" pitchFamily="34" charset="0"/>
              </a:rPr>
              <a:t>Front Desk</a:t>
            </a:r>
            <a:endParaRPr lang="ko-KR" altLang="en-US" sz="2000" dirty="0">
              <a:solidFill>
                <a:srgbClr val="0070C0"/>
              </a:solidFill>
              <a:latin typeface="Calibri Light" panose="020F0302020204030204" pitchFamily="34" charset="0"/>
              <a:cs typeface="Calibri Light" panose="020F0302020204030204" pitchFamily="34" charset="0"/>
            </a:endParaRPr>
          </a:p>
        </p:txBody>
      </p:sp>
      <p:sp>
        <p:nvSpPr>
          <p:cNvPr id="14" name="Round Same Side Corner Rectangle 8">
            <a:extLst>
              <a:ext uri="{FF2B5EF4-FFF2-40B4-BE49-F238E27FC236}">
                <a16:creationId xmlns:a16="http://schemas.microsoft.com/office/drawing/2014/main" id="{CE043E42-8F5C-4C07-B039-F4AD0590058F}"/>
              </a:ext>
            </a:extLst>
          </p:cNvPr>
          <p:cNvSpPr/>
          <p:nvPr/>
        </p:nvSpPr>
        <p:spPr>
          <a:xfrm>
            <a:off x="5489950" y="1135599"/>
            <a:ext cx="162170" cy="427116"/>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rgbClr val="D583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Light" panose="020F0302020204030204" pitchFamily="34" charset="0"/>
              <a:cs typeface="Calibri Light" panose="020F0302020204030204" pitchFamily="34" charset="0"/>
            </a:endParaRPr>
          </a:p>
        </p:txBody>
      </p:sp>
      <p:sp>
        <p:nvSpPr>
          <p:cNvPr id="15" name="Round Same Side Corner Rectangle 20">
            <a:extLst>
              <a:ext uri="{FF2B5EF4-FFF2-40B4-BE49-F238E27FC236}">
                <a16:creationId xmlns:a16="http://schemas.microsoft.com/office/drawing/2014/main" id="{A8E2D01F-8032-4FB4-8E65-9667FA00F319}"/>
              </a:ext>
            </a:extLst>
          </p:cNvPr>
          <p:cNvSpPr/>
          <p:nvPr/>
        </p:nvSpPr>
        <p:spPr>
          <a:xfrm rot="10800000">
            <a:off x="5129910" y="1135599"/>
            <a:ext cx="202073" cy="43106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rgbClr val="D583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Light" panose="020F0302020204030204" pitchFamily="34" charset="0"/>
              <a:cs typeface="Calibri Light" panose="020F0302020204030204" pitchFamily="34" charset="0"/>
            </a:endParaRPr>
          </a:p>
        </p:txBody>
      </p:sp>
      <p:sp>
        <p:nvSpPr>
          <p:cNvPr id="16" name="Round Same Side Corner Rectangle 8">
            <a:extLst>
              <a:ext uri="{FF2B5EF4-FFF2-40B4-BE49-F238E27FC236}">
                <a16:creationId xmlns:a16="http://schemas.microsoft.com/office/drawing/2014/main" id="{D3F3D2E3-B126-415E-A802-1FC9705BDCA3}"/>
              </a:ext>
            </a:extLst>
          </p:cNvPr>
          <p:cNvSpPr/>
          <p:nvPr/>
        </p:nvSpPr>
        <p:spPr>
          <a:xfrm>
            <a:off x="755576" y="1060569"/>
            <a:ext cx="162170" cy="427116"/>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rgbClr val="00B050"/>
              </a:solidFill>
              <a:latin typeface="Calibri Light" panose="020F0302020204030204" pitchFamily="34" charset="0"/>
              <a:cs typeface="Calibri Light" panose="020F0302020204030204" pitchFamily="34" charset="0"/>
            </a:endParaRPr>
          </a:p>
        </p:txBody>
      </p:sp>
      <p:sp>
        <p:nvSpPr>
          <p:cNvPr id="17" name="Round Same Side Corner Rectangle 20">
            <a:extLst>
              <a:ext uri="{FF2B5EF4-FFF2-40B4-BE49-F238E27FC236}">
                <a16:creationId xmlns:a16="http://schemas.microsoft.com/office/drawing/2014/main" id="{4D63A8DA-B0CF-4282-837B-79B9BE5B24B2}"/>
              </a:ext>
            </a:extLst>
          </p:cNvPr>
          <p:cNvSpPr/>
          <p:nvPr/>
        </p:nvSpPr>
        <p:spPr>
          <a:xfrm rot="10800000">
            <a:off x="395536" y="1060569"/>
            <a:ext cx="202073" cy="43106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B7E59C17-10E8-45F6-A97C-B32C78F44E96}"/>
              </a:ext>
            </a:extLst>
          </p:cNvPr>
          <p:cNvSpPr txBox="1"/>
          <p:nvPr/>
        </p:nvSpPr>
        <p:spPr>
          <a:xfrm>
            <a:off x="5813617" y="1126465"/>
            <a:ext cx="1926735" cy="400110"/>
          </a:xfrm>
          <a:prstGeom prst="rect">
            <a:avLst/>
          </a:prstGeom>
          <a:noFill/>
        </p:spPr>
        <p:txBody>
          <a:bodyPr wrap="square" rtlCol="0">
            <a:spAutoFit/>
          </a:bodyPr>
          <a:lstStyle/>
          <a:p>
            <a:r>
              <a:rPr lang="en-US" altLang="ko-KR" sz="2000" dirty="0">
                <a:solidFill>
                  <a:srgbClr val="D58315"/>
                </a:solidFill>
                <a:latin typeface="Calibri Light" panose="020F0302020204030204" pitchFamily="34" charset="0"/>
                <a:cs typeface="Calibri Light" panose="020F0302020204030204" pitchFamily="34" charset="0"/>
              </a:rPr>
              <a:t>Kitchen</a:t>
            </a:r>
            <a:endParaRPr lang="ko-KR" altLang="en-US" sz="2000" dirty="0">
              <a:solidFill>
                <a:srgbClr val="D58315"/>
              </a:solidFill>
              <a:latin typeface="Calibri Light" panose="020F0302020204030204" pitchFamily="34" charset="0"/>
              <a:cs typeface="Calibri Light" panose="020F0302020204030204" pitchFamily="34" charset="0"/>
            </a:endParaRPr>
          </a:p>
        </p:txBody>
      </p:sp>
      <p:sp>
        <p:nvSpPr>
          <p:cNvPr id="19" name="TextBox 18">
            <a:extLst>
              <a:ext uri="{FF2B5EF4-FFF2-40B4-BE49-F238E27FC236}">
                <a16:creationId xmlns:a16="http://schemas.microsoft.com/office/drawing/2014/main" id="{DA8AFC25-F068-4535-B084-0014F3A224D4}"/>
              </a:ext>
            </a:extLst>
          </p:cNvPr>
          <p:cNvSpPr txBox="1"/>
          <p:nvPr/>
        </p:nvSpPr>
        <p:spPr>
          <a:xfrm>
            <a:off x="1123530" y="997064"/>
            <a:ext cx="1926735" cy="400110"/>
          </a:xfrm>
          <a:prstGeom prst="rect">
            <a:avLst/>
          </a:prstGeom>
          <a:noFill/>
        </p:spPr>
        <p:txBody>
          <a:bodyPr wrap="square" rtlCol="0">
            <a:spAutoFit/>
          </a:bodyPr>
          <a:lstStyle/>
          <a:p>
            <a:r>
              <a:rPr lang="en-US" altLang="ko-KR" sz="2000" dirty="0">
                <a:solidFill>
                  <a:srgbClr val="00B050"/>
                </a:solidFill>
                <a:latin typeface="Calibri Light" panose="020F0302020204030204" pitchFamily="34" charset="0"/>
                <a:cs typeface="Calibri Light" panose="020F0302020204030204" pitchFamily="34" charset="0"/>
              </a:rPr>
              <a:t>Customer</a:t>
            </a:r>
            <a:endParaRPr lang="ko-KR" altLang="en-US" sz="2000" dirty="0">
              <a:solidFill>
                <a:srgbClr val="00B050"/>
              </a:solidFill>
              <a:latin typeface="Calibri Light" panose="020F0302020204030204" pitchFamily="34" charset="0"/>
              <a:cs typeface="Calibri Light" panose="020F0302020204030204" pitchFamily="34" charset="0"/>
            </a:endParaRPr>
          </a:p>
        </p:txBody>
      </p:sp>
      <p:sp>
        <p:nvSpPr>
          <p:cNvPr id="27" name="TextBox 26">
            <a:extLst>
              <a:ext uri="{FF2B5EF4-FFF2-40B4-BE49-F238E27FC236}">
                <a16:creationId xmlns:a16="http://schemas.microsoft.com/office/drawing/2014/main" id="{A9F63C2F-CD02-4E42-9765-13DE27F9C723}"/>
              </a:ext>
            </a:extLst>
          </p:cNvPr>
          <p:cNvSpPr txBox="1"/>
          <p:nvPr/>
        </p:nvSpPr>
        <p:spPr>
          <a:xfrm>
            <a:off x="5632411" y="3607807"/>
            <a:ext cx="2520280" cy="1338828"/>
          </a:xfrm>
          <a:prstGeom prst="rect">
            <a:avLst/>
          </a:prstGeom>
          <a:noFill/>
        </p:spPr>
        <p:txBody>
          <a:bodyPr wrap="square" rtlCol="0">
            <a:spAutoFit/>
          </a:bodyPr>
          <a:lstStyle/>
          <a:p>
            <a:pPr marL="171450" indent="-171450">
              <a:buFont typeface="Arial" panose="020B0604020202020204" pitchFamily="34" charset="0"/>
              <a:buChar char="•"/>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Manage Website Content</a:t>
            </a:r>
            <a:endParaRPr lang="ko-KR" altLang="en-US" sz="900" dirty="0">
              <a:solidFill>
                <a:schemeClr val="tx1">
                  <a:lumMod val="75000"/>
                  <a:lumOff val="25000"/>
                </a:schemeClr>
              </a:solidFill>
              <a:latin typeface="Calibri Light" panose="020F0302020204030204" pitchFamily="34" charset="0"/>
              <a:cs typeface="Calibri Light" panose="020F0302020204030204" pitchFamily="34" charset="0"/>
            </a:endParaRPr>
          </a:p>
          <a:p>
            <a:pPr marL="628650" lvl="1" indent="-171450">
              <a:buFont typeface="Wingdings" panose="05000000000000000000" pitchFamily="2" charset="2"/>
              <a:buChar char="Ø"/>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Category</a:t>
            </a:r>
          </a:p>
          <a:p>
            <a:pPr marL="628650" lvl="1" indent="-171450">
              <a:buFont typeface="Wingdings" panose="05000000000000000000" pitchFamily="2" charset="2"/>
              <a:buChar char="Ø"/>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Sub Category</a:t>
            </a:r>
          </a:p>
          <a:p>
            <a:pPr marL="628650" lvl="1" indent="-171450">
              <a:buFont typeface="Wingdings" panose="05000000000000000000" pitchFamily="2" charset="2"/>
              <a:buChar char="Ø"/>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Menu Item</a:t>
            </a:r>
          </a:p>
          <a:p>
            <a:pPr marL="628650" lvl="1" indent="-171450">
              <a:buFont typeface="Wingdings" panose="05000000000000000000" pitchFamily="2" charset="2"/>
              <a:buChar char="Ø"/>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Coupons</a:t>
            </a:r>
          </a:p>
          <a:p>
            <a:pPr marL="628650" lvl="1" indent="-171450">
              <a:buFont typeface="Wingdings" panose="05000000000000000000" pitchFamily="2" charset="2"/>
              <a:buChar char="Ø"/>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Users</a:t>
            </a:r>
          </a:p>
          <a:p>
            <a:pPr marL="171450" indent="-171450">
              <a:buFont typeface="Arial" panose="020B0604020202020204" pitchFamily="34" charset="0"/>
              <a:buChar char="•"/>
            </a:pPr>
            <a:r>
              <a:rPr lang="en-US" altLang="ko-KR" sz="900" b="1" dirty="0">
                <a:solidFill>
                  <a:schemeClr val="tx1">
                    <a:lumMod val="75000"/>
                    <a:lumOff val="25000"/>
                  </a:schemeClr>
                </a:solidFill>
                <a:latin typeface="Calibri Light" panose="020F0302020204030204" pitchFamily="34" charset="0"/>
                <a:cs typeface="Calibri Light" panose="020F0302020204030204" pitchFamily="34" charset="0"/>
              </a:rPr>
              <a:t>Everything </a:t>
            </a:r>
            <a:r>
              <a:rPr lang="en-US" altLang="ko-KR" sz="900" b="1" dirty="0">
                <a:solidFill>
                  <a:srgbClr val="0070C0"/>
                </a:solidFill>
                <a:latin typeface="Calibri Light" panose="020F0302020204030204" pitchFamily="34" charset="0"/>
                <a:cs typeface="Calibri Light" panose="020F0302020204030204" pitchFamily="34" charset="0"/>
              </a:rPr>
              <a:t>Front Desk</a:t>
            </a:r>
            <a:r>
              <a:rPr lang="en-US" altLang="ko-KR" sz="900" b="1" dirty="0">
                <a:solidFill>
                  <a:schemeClr val="tx1">
                    <a:lumMod val="75000"/>
                    <a:lumOff val="25000"/>
                  </a:schemeClr>
                </a:solidFill>
                <a:latin typeface="Calibri Light" panose="020F0302020204030204" pitchFamily="34" charset="0"/>
                <a:cs typeface="Calibri Light" panose="020F0302020204030204" pitchFamily="34" charset="0"/>
              </a:rPr>
              <a:t>, </a:t>
            </a:r>
            <a:r>
              <a:rPr lang="en-US" altLang="ko-KR" sz="900" b="1" dirty="0">
                <a:solidFill>
                  <a:srgbClr val="D58315"/>
                </a:solidFill>
                <a:latin typeface="Calibri Light" panose="020F0302020204030204" pitchFamily="34" charset="0"/>
                <a:cs typeface="Calibri Light" panose="020F0302020204030204" pitchFamily="34" charset="0"/>
              </a:rPr>
              <a:t>Kitchen</a:t>
            </a:r>
            <a:r>
              <a:rPr lang="en-US" altLang="ko-KR" sz="900" b="1" dirty="0">
                <a:solidFill>
                  <a:schemeClr val="tx1">
                    <a:lumMod val="75000"/>
                    <a:lumOff val="25000"/>
                  </a:schemeClr>
                </a:solidFill>
                <a:latin typeface="Calibri Light" panose="020F0302020204030204" pitchFamily="34" charset="0"/>
                <a:cs typeface="Calibri Light" panose="020F0302020204030204" pitchFamily="34" charset="0"/>
              </a:rPr>
              <a:t> and </a:t>
            </a:r>
            <a:r>
              <a:rPr lang="en-US" altLang="ko-KR" sz="900" b="1" dirty="0">
                <a:solidFill>
                  <a:srgbClr val="00B050"/>
                </a:solidFill>
                <a:latin typeface="Calibri Light" panose="020F0302020204030204" pitchFamily="34" charset="0"/>
                <a:cs typeface="Calibri Light" panose="020F0302020204030204" pitchFamily="34" charset="0"/>
              </a:rPr>
              <a:t>Customer</a:t>
            </a:r>
            <a:r>
              <a:rPr lang="en-US" altLang="ko-KR" sz="900" b="1" dirty="0">
                <a:solidFill>
                  <a:schemeClr val="tx1">
                    <a:lumMod val="75000"/>
                    <a:lumOff val="25000"/>
                  </a:schemeClr>
                </a:solidFill>
                <a:latin typeface="Calibri Light" panose="020F0302020204030204" pitchFamily="34" charset="0"/>
                <a:cs typeface="Calibri Light" panose="020F0302020204030204" pitchFamily="34" charset="0"/>
              </a:rPr>
              <a:t> can do.</a:t>
            </a:r>
            <a:endParaRPr lang="ko-KR" altLang="en-US" sz="900" b="1" dirty="0">
              <a:solidFill>
                <a:schemeClr val="tx1">
                  <a:lumMod val="75000"/>
                  <a:lumOff val="25000"/>
                </a:schemeClr>
              </a:solidFill>
              <a:latin typeface="Calibri Light" panose="020F0302020204030204" pitchFamily="34" charset="0"/>
              <a:cs typeface="Calibri Light" panose="020F0302020204030204" pitchFamily="34" charset="0"/>
            </a:endParaRPr>
          </a:p>
          <a:p>
            <a:pPr marL="171450" indent="-171450">
              <a:buFont typeface="Arial" panose="020B0604020202020204" pitchFamily="34" charset="0"/>
              <a:buChar char="•"/>
            </a:pPr>
            <a:endParaRPr lang="ko-KR" altLang="en-US" sz="9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31" name="TextBox 30">
            <a:extLst>
              <a:ext uri="{FF2B5EF4-FFF2-40B4-BE49-F238E27FC236}">
                <a16:creationId xmlns:a16="http://schemas.microsoft.com/office/drawing/2014/main" id="{F0D24FFB-DC2C-4E07-A5DB-D289EFCBC440}"/>
              </a:ext>
            </a:extLst>
          </p:cNvPr>
          <p:cNvSpPr txBox="1"/>
          <p:nvPr/>
        </p:nvSpPr>
        <p:spPr>
          <a:xfrm>
            <a:off x="913924" y="1491630"/>
            <a:ext cx="2907938" cy="923330"/>
          </a:xfrm>
          <a:prstGeom prst="rect">
            <a:avLst/>
          </a:prstGeom>
          <a:noFill/>
        </p:spPr>
        <p:txBody>
          <a:bodyPr wrap="square" rtlCol="0">
            <a:spAutoFit/>
          </a:bodyPr>
          <a:lstStyle/>
          <a:p>
            <a:pPr marL="171450" indent="-171450">
              <a:buFont typeface="Arial" panose="020B0604020202020204" pitchFamily="34" charset="0"/>
              <a:buChar char="•"/>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Browse through items.</a:t>
            </a:r>
          </a:p>
          <a:p>
            <a:pPr marL="171450" indent="-171450">
              <a:buFont typeface="Arial" panose="020B0604020202020204" pitchFamily="34" charset="0"/>
              <a:buChar char="•"/>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Register/Login using email, Facebook or Google.</a:t>
            </a:r>
          </a:p>
          <a:p>
            <a:pPr marL="171450" indent="-171450">
              <a:buFont typeface="Arial" panose="020B0604020202020204" pitchFamily="34" charset="0"/>
              <a:buChar char="•"/>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Add Items to cart.</a:t>
            </a:r>
          </a:p>
          <a:p>
            <a:pPr marL="171450" indent="-171450">
              <a:buFont typeface="Arial" panose="020B0604020202020204" pitchFamily="34" charset="0"/>
              <a:buChar char="•"/>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Apply coupons and place order using credit card.</a:t>
            </a:r>
          </a:p>
          <a:p>
            <a:pPr marL="171450" indent="-171450">
              <a:buFont typeface="Arial" panose="020B0604020202020204" pitchFamily="34" charset="0"/>
              <a:buChar char="•"/>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View their order status.</a:t>
            </a:r>
          </a:p>
          <a:p>
            <a:pPr marL="171450" indent="-171450">
              <a:buFont typeface="Arial" panose="020B0604020202020204" pitchFamily="34" charset="0"/>
              <a:buChar char="•"/>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Manage their account details.</a:t>
            </a:r>
          </a:p>
        </p:txBody>
      </p:sp>
      <p:sp>
        <p:nvSpPr>
          <p:cNvPr id="34" name="TextBox 33">
            <a:extLst>
              <a:ext uri="{FF2B5EF4-FFF2-40B4-BE49-F238E27FC236}">
                <a16:creationId xmlns:a16="http://schemas.microsoft.com/office/drawing/2014/main" id="{DA5F35AD-98F6-48C0-8366-45C1E06C9E99}"/>
              </a:ext>
            </a:extLst>
          </p:cNvPr>
          <p:cNvSpPr txBox="1"/>
          <p:nvPr/>
        </p:nvSpPr>
        <p:spPr>
          <a:xfrm>
            <a:off x="5652120" y="1592962"/>
            <a:ext cx="2592288" cy="646331"/>
          </a:xfrm>
          <a:prstGeom prst="rect">
            <a:avLst/>
          </a:prstGeom>
          <a:noFill/>
        </p:spPr>
        <p:txBody>
          <a:bodyPr wrap="square" rtlCol="0">
            <a:spAutoFit/>
          </a:bodyPr>
          <a:lstStyle/>
          <a:p>
            <a:pPr marL="171450" indent="-171450">
              <a:buFont typeface="Arial" panose="020B0604020202020204" pitchFamily="34" charset="0"/>
              <a:buChar char="•"/>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View orders that are placed with their details.</a:t>
            </a:r>
          </a:p>
          <a:p>
            <a:pPr marL="171450" indent="-171450">
              <a:buFont typeface="Arial" panose="020B0604020202020204" pitchFamily="34" charset="0"/>
              <a:buChar char="•"/>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Start cooking the order and update the system once they are prepared.</a:t>
            </a:r>
          </a:p>
          <a:p>
            <a:pPr marL="171450" indent="-171450">
              <a:buFont typeface="Arial" panose="020B0604020202020204" pitchFamily="34" charset="0"/>
              <a:buChar char="•"/>
            </a:pPr>
            <a:r>
              <a:rPr lang="en-US" altLang="ko-KR" sz="900" b="1" dirty="0">
                <a:solidFill>
                  <a:schemeClr val="tx1">
                    <a:lumMod val="75000"/>
                    <a:lumOff val="25000"/>
                  </a:schemeClr>
                </a:solidFill>
                <a:latin typeface="Calibri Light" panose="020F0302020204030204" pitchFamily="34" charset="0"/>
                <a:cs typeface="Calibri Light" panose="020F0302020204030204" pitchFamily="34" charset="0"/>
              </a:rPr>
              <a:t>Everything </a:t>
            </a:r>
            <a:r>
              <a:rPr lang="en-US" altLang="ko-KR" sz="900" b="1" dirty="0">
                <a:solidFill>
                  <a:srgbClr val="00B050"/>
                </a:solidFill>
                <a:latin typeface="Calibri Light" panose="020F0302020204030204" pitchFamily="34" charset="0"/>
                <a:cs typeface="Calibri Light" panose="020F0302020204030204" pitchFamily="34" charset="0"/>
              </a:rPr>
              <a:t>Customers</a:t>
            </a:r>
            <a:r>
              <a:rPr lang="en-US" altLang="ko-KR" sz="900" b="1" dirty="0">
                <a:solidFill>
                  <a:schemeClr val="tx1">
                    <a:lumMod val="75000"/>
                    <a:lumOff val="25000"/>
                  </a:schemeClr>
                </a:solidFill>
                <a:latin typeface="Calibri Light" panose="020F0302020204030204" pitchFamily="34" charset="0"/>
                <a:cs typeface="Calibri Light" panose="020F0302020204030204" pitchFamily="34" charset="0"/>
              </a:rPr>
              <a:t> can do.</a:t>
            </a:r>
            <a:endParaRPr lang="ko-KR" altLang="en-US" sz="900" b="1"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35" name="TextBox 34">
            <a:extLst>
              <a:ext uri="{FF2B5EF4-FFF2-40B4-BE49-F238E27FC236}">
                <a16:creationId xmlns:a16="http://schemas.microsoft.com/office/drawing/2014/main" id="{432290BA-ECCA-4501-AA6B-A2D8412DA519}"/>
              </a:ext>
            </a:extLst>
          </p:cNvPr>
          <p:cNvSpPr txBox="1"/>
          <p:nvPr/>
        </p:nvSpPr>
        <p:spPr>
          <a:xfrm>
            <a:off x="913924" y="3579862"/>
            <a:ext cx="2907938" cy="1061829"/>
          </a:xfrm>
          <a:prstGeom prst="rect">
            <a:avLst/>
          </a:prstGeom>
          <a:noFill/>
        </p:spPr>
        <p:txBody>
          <a:bodyPr wrap="square" rtlCol="0">
            <a:spAutoFit/>
          </a:bodyPr>
          <a:lstStyle/>
          <a:p>
            <a:pPr marL="171450" indent="-171450">
              <a:buFont typeface="Arial" panose="020B0604020202020204" pitchFamily="34" charset="0"/>
              <a:buChar char="•"/>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View All the orders that are ready for pickup.</a:t>
            </a:r>
          </a:p>
          <a:p>
            <a:pPr marL="171450" indent="-171450">
              <a:buFont typeface="Arial" panose="020B0604020202020204" pitchFamily="34" charset="0"/>
              <a:buChar char="•"/>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They can search through order history to see all the available orders.</a:t>
            </a:r>
          </a:p>
          <a:p>
            <a:pPr marL="171450" indent="-171450">
              <a:buFont typeface="Arial" panose="020B0604020202020204" pitchFamily="34" charset="0"/>
              <a:buChar char="•"/>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Verify user details when they come in to pick up the order and update status to order completed.</a:t>
            </a:r>
          </a:p>
          <a:p>
            <a:pPr marL="171450" indent="-171450">
              <a:buFont typeface="Arial" panose="020B0604020202020204" pitchFamily="34" charset="0"/>
              <a:buChar char="•"/>
            </a:pPr>
            <a:r>
              <a:rPr lang="en-US" altLang="ko-KR" sz="900" b="1" dirty="0">
                <a:solidFill>
                  <a:schemeClr val="tx1">
                    <a:lumMod val="75000"/>
                    <a:lumOff val="25000"/>
                  </a:schemeClr>
                </a:solidFill>
                <a:latin typeface="Calibri Light" panose="020F0302020204030204" pitchFamily="34" charset="0"/>
                <a:cs typeface="Calibri Light" panose="020F0302020204030204" pitchFamily="34" charset="0"/>
              </a:rPr>
              <a:t>Everything </a:t>
            </a:r>
            <a:r>
              <a:rPr lang="en-US" altLang="ko-KR" sz="900" b="1" dirty="0">
                <a:solidFill>
                  <a:srgbClr val="00B050"/>
                </a:solidFill>
                <a:latin typeface="Calibri Light" panose="020F0302020204030204" pitchFamily="34" charset="0"/>
                <a:cs typeface="Calibri Light" panose="020F0302020204030204" pitchFamily="34" charset="0"/>
              </a:rPr>
              <a:t>Customers</a:t>
            </a:r>
            <a:r>
              <a:rPr lang="en-US" altLang="ko-KR" sz="900" b="1" dirty="0">
                <a:solidFill>
                  <a:schemeClr val="tx1">
                    <a:lumMod val="75000"/>
                    <a:lumOff val="25000"/>
                  </a:schemeClr>
                </a:solidFill>
                <a:latin typeface="Calibri Light" panose="020F0302020204030204" pitchFamily="34" charset="0"/>
                <a:cs typeface="Calibri Light" panose="020F0302020204030204" pitchFamily="34" charset="0"/>
              </a:rPr>
              <a:t> can do.</a:t>
            </a:r>
            <a:endParaRPr lang="ko-KR" altLang="en-US" sz="900" b="1" dirty="0">
              <a:solidFill>
                <a:schemeClr val="tx1">
                  <a:lumMod val="75000"/>
                  <a:lumOff val="25000"/>
                </a:schemeClr>
              </a:solidFill>
              <a:latin typeface="Calibri Light" panose="020F0302020204030204" pitchFamily="34" charset="0"/>
              <a:cs typeface="Calibri Light" panose="020F0302020204030204" pitchFamily="34" charset="0"/>
            </a:endParaRPr>
          </a:p>
          <a:p>
            <a:pPr marL="171450" indent="-171450">
              <a:buFont typeface="Arial" panose="020B0604020202020204" pitchFamily="34" charset="0"/>
              <a:buChar char="•"/>
            </a:pPr>
            <a:endPar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925206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5"/>
                                        </p:tgtEl>
                                        <p:attrNameLst>
                                          <p:attrName>style.visibility</p:attrName>
                                        </p:attrNameLst>
                                      </p:cBhvr>
                                      <p:to>
                                        <p:strVal val="visible"/>
                                      </p:to>
                                    </p:set>
                                    <p:animEffect transition="in" filter="fade">
                                      <p:cBhvr>
                                        <p:cTn id="35" dur="500"/>
                                        <p:tgtEl>
                                          <p:spTgt spid="7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6"/>
                                        </p:tgtEl>
                                        <p:attrNameLst>
                                          <p:attrName>style.visibility</p:attrName>
                                        </p:attrNameLst>
                                      </p:cBhvr>
                                      <p:to>
                                        <p:strVal val="visible"/>
                                      </p:to>
                                    </p:set>
                                    <p:animEffect transition="in" filter="fade">
                                      <p:cBhvr>
                                        <p:cTn id="38" dur="500"/>
                                        <p:tgtEl>
                                          <p:spTgt spid="7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500"/>
                                        <p:tgtEl>
                                          <p:spTgt spid="3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fade">
                                      <p:cBhvr>
                                        <p:cTn id="49" dur="500"/>
                                        <p:tgtEl>
                                          <p:spTgt spid="5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fade">
                                      <p:cBhvr>
                                        <p:cTn id="52" dur="500"/>
                                        <p:tgtEl>
                                          <p:spTgt spid="5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1">
                                            <p:txEl>
                                              <p:pRg st="0" end="0"/>
                                            </p:txEl>
                                          </p:spTgt>
                                        </p:tgtEl>
                                        <p:attrNameLst>
                                          <p:attrName>style.visibility</p:attrName>
                                        </p:attrNameLst>
                                      </p:cBhvr>
                                      <p:to>
                                        <p:strVal val="visible"/>
                                      </p:to>
                                    </p:set>
                                    <p:animEffect transition="in" filter="fade">
                                      <p:cBhvr>
                                        <p:cTn id="63" dur="500"/>
                                        <p:tgtEl>
                                          <p:spTgt spid="31">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31">
                                            <p:txEl>
                                              <p:pRg st="1" end="1"/>
                                            </p:txEl>
                                          </p:spTgt>
                                        </p:tgtEl>
                                        <p:attrNameLst>
                                          <p:attrName>style.visibility</p:attrName>
                                        </p:attrNameLst>
                                      </p:cBhvr>
                                      <p:to>
                                        <p:strVal val="visible"/>
                                      </p:to>
                                    </p:set>
                                    <p:animEffect transition="in" filter="fade">
                                      <p:cBhvr>
                                        <p:cTn id="68" dur="500"/>
                                        <p:tgtEl>
                                          <p:spTgt spid="31">
                                            <p:txEl>
                                              <p:pRg st="1" end="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1">
                                            <p:txEl>
                                              <p:pRg st="2" end="2"/>
                                            </p:txEl>
                                          </p:spTgt>
                                        </p:tgtEl>
                                        <p:attrNameLst>
                                          <p:attrName>style.visibility</p:attrName>
                                        </p:attrNameLst>
                                      </p:cBhvr>
                                      <p:to>
                                        <p:strVal val="visible"/>
                                      </p:to>
                                    </p:set>
                                    <p:animEffect transition="in" filter="fade">
                                      <p:cBhvr>
                                        <p:cTn id="73" dur="500"/>
                                        <p:tgtEl>
                                          <p:spTgt spid="31">
                                            <p:txEl>
                                              <p:pRg st="2" end="2"/>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1">
                                            <p:txEl>
                                              <p:pRg st="3" end="3"/>
                                            </p:txEl>
                                          </p:spTgt>
                                        </p:tgtEl>
                                        <p:attrNameLst>
                                          <p:attrName>style.visibility</p:attrName>
                                        </p:attrNameLst>
                                      </p:cBhvr>
                                      <p:to>
                                        <p:strVal val="visible"/>
                                      </p:to>
                                    </p:set>
                                    <p:animEffect transition="in" filter="fade">
                                      <p:cBhvr>
                                        <p:cTn id="78" dur="500"/>
                                        <p:tgtEl>
                                          <p:spTgt spid="31">
                                            <p:txEl>
                                              <p:pRg st="3" end="3"/>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31">
                                            <p:txEl>
                                              <p:pRg st="4" end="4"/>
                                            </p:txEl>
                                          </p:spTgt>
                                        </p:tgtEl>
                                        <p:attrNameLst>
                                          <p:attrName>style.visibility</p:attrName>
                                        </p:attrNameLst>
                                      </p:cBhvr>
                                      <p:to>
                                        <p:strVal val="visible"/>
                                      </p:to>
                                    </p:set>
                                    <p:animEffect transition="in" filter="fade">
                                      <p:cBhvr>
                                        <p:cTn id="83" dur="500"/>
                                        <p:tgtEl>
                                          <p:spTgt spid="31">
                                            <p:txEl>
                                              <p:pRg st="4" end="4"/>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31">
                                            <p:txEl>
                                              <p:pRg st="5" end="5"/>
                                            </p:txEl>
                                          </p:spTgt>
                                        </p:tgtEl>
                                        <p:attrNameLst>
                                          <p:attrName>style.visibility</p:attrName>
                                        </p:attrNameLst>
                                      </p:cBhvr>
                                      <p:to>
                                        <p:strVal val="visible"/>
                                      </p:to>
                                    </p:set>
                                    <p:animEffect transition="in" filter="fade">
                                      <p:cBhvr>
                                        <p:cTn id="88" dur="500"/>
                                        <p:tgtEl>
                                          <p:spTgt spid="31">
                                            <p:txEl>
                                              <p:pRg st="5" end="5"/>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34">
                                            <p:txEl>
                                              <p:pRg st="0" end="0"/>
                                            </p:txEl>
                                          </p:spTgt>
                                        </p:tgtEl>
                                        <p:attrNameLst>
                                          <p:attrName>style.visibility</p:attrName>
                                        </p:attrNameLst>
                                      </p:cBhvr>
                                      <p:to>
                                        <p:strVal val="visible"/>
                                      </p:to>
                                    </p:set>
                                    <p:animEffect transition="in" filter="fade">
                                      <p:cBhvr>
                                        <p:cTn id="93" dur="500"/>
                                        <p:tgtEl>
                                          <p:spTgt spid="34">
                                            <p:txEl>
                                              <p:pRg st="0" end="0"/>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34">
                                            <p:txEl>
                                              <p:pRg st="1" end="1"/>
                                            </p:txEl>
                                          </p:spTgt>
                                        </p:tgtEl>
                                        <p:attrNameLst>
                                          <p:attrName>style.visibility</p:attrName>
                                        </p:attrNameLst>
                                      </p:cBhvr>
                                      <p:to>
                                        <p:strVal val="visible"/>
                                      </p:to>
                                    </p:set>
                                    <p:animEffect transition="in" filter="fade">
                                      <p:cBhvr>
                                        <p:cTn id="98" dur="500"/>
                                        <p:tgtEl>
                                          <p:spTgt spid="34">
                                            <p:txEl>
                                              <p:pRg st="1" end="1"/>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34">
                                            <p:txEl>
                                              <p:pRg st="2" end="2"/>
                                            </p:txEl>
                                          </p:spTgt>
                                        </p:tgtEl>
                                        <p:attrNameLst>
                                          <p:attrName>style.visibility</p:attrName>
                                        </p:attrNameLst>
                                      </p:cBhvr>
                                      <p:to>
                                        <p:strVal val="visible"/>
                                      </p:to>
                                    </p:set>
                                    <p:animEffect transition="in" filter="fade">
                                      <p:cBhvr>
                                        <p:cTn id="103" dur="500"/>
                                        <p:tgtEl>
                                          <p:spTgt spid="34">
                                            <p:txEl>
                                              <p:pRg st="2" end="2"/>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35">
                                            <p:txEl>
                                              <p:pRg st="0" end="0"/>
                                            </p:txEl>
                                          </p:spTgt>
                                        </p:tgtEl>
                                        <p:attrNameLst>
                                          <p:attrName>style.visibility</p:attrName>
                                        </p:attrNameLst>
                                      </p:cBhvr>
                                      <p:to>
                                        <p:strVal val="visible"/>
                                      </p:to>
                                    </p:set>
                                    <p:animEffect transition="in" filter="fade">
                                      <p:cBhvr>
                                        <p:cTn id="108" dur="500"/>
                                        <p:tgtEl>
                                          <p:spTgt spid="35">
                                            <p:txEl>
                                              <p:pRg st="0" end="0"/>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35">
                                            <p:txEl>
                                              <p:pRg st="1" end="1"/>
                                            </p:txEl>
                                          </p:spTgt>
                                        </p:tgtEl>
                                        <p:attrNameLst>
                                          <p:attrName>style.visibility</p:attrName>
                                        </p:attrNameLst>
                                      </p:cBhvr>
                                      <p:to>
                                        <p:strVal val="visible"/>
                                      </p:to>
                                    </p:set>
                                    <p:animEffect transition="in" filter="fade">
                                      <p:cBhvr>
                                        <p:cTn id="113" dur="500"/>
                                        <p:tgtEl>
                                          <p:spTgt spid="35">
                                            <p:txEl>
                                              <p:pRg st="1" end="1"/>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35">
                                            <p:txEl>
                                              <p:pRg st="2" end="2"/>
                                            </p:txEl>
                                          </p:spTgt>
                                        </p:tgtEl>
                                        <p:attrNameLst>
                                          <p:attrName>style.visibility</p:attrName>
                                        </p:attrNameLst>
                                      </p:cBhvr>
                                      <p:to>
                                        <p:strVal val="visible"/>
                                      </p:to>
                                    </p:set>
                                    <p:animEffect transition="in" filter="fade">
                                      <p:cBhvr>
                                        <p:cTn id="118" dur="500"/>
                                        <p:tgtEl>
                                          <p:spTgt spid="35">
                                            <p:txEl>
                                              <p:pRg st="2" end="2"/>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35">
                                            <p:txEl>
                                              <p:pRg st="3" end="3"/>
                                            </p:txEl>
                                          </p:spTgt>
                                        </p:tgtEl>
                                        <p:attrNameLst>
                                          <p:attrName>style.visibility</p:attrName>
                                        </p:attrNameLst>
                                      </p:cBhvr>
                                      <p:to>
                                        <p:strVal val="visible"/>
                                      </p:to>
                                    </p:set>
                                    <p:animEffect transition="in" filter="fade">
                                      <p:cBhvr>
                                        <p:cTn id="123" dur="500"/>
                                        <p:tgtEl>
                                          <p:spTgt spid="35">
                                            <p:txEl>
                                              <p:pRg st="3" end="3"/>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27">
                                            <p:txEl>
                                              <p:pRg st="0" end="0"/>
                                            </p:txEl>
                                          </p:spTgt>
                                        </p:tgtEl>
                                        <p:attrNameLst>
                                          <p:attrName>style.visibility</p:attrName>
                                        </p:attrNameLst>
                                      </p:cBhvr>
                                      <p:to>
                                        <p:strVal val="visible"/>
                                      </p:to>
                                    </p:set>
                                    <p:animEffect transition="in" filter="fade">
                                      <p:cBhvr>
                                        <p:cTn id="128" dur="500"/>
                                        <p:tgtEl>
                                          <p:spTgt spid="27">
                                            <p:txEl>
                                              <p:pRg st="0" end="0"/>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27">
                                            <p:txEl>
                                              <p:pRg st="1" end="1"/>
                                            </p:txEl>
                                          </p:spTgt>
                                        </p:tgtEl>
                                        <p:attrNameLst>
                                          <p:attrName>style.visibility</p:attrName>
                                        </p:attrNameLst>
                                      </p:cBhvr>
                                      <p:to>
                                        <p:strVal val="visible"/>
                                      </p:to>
                                    </p:set>
                                    <p:animEffect transition="in" filter="fade">
                                      <p:cBhvr>
                                        <p:cTn id="133" dur="500"/>
                                        <p:tgtEl>
                                          <p:spTgt spid="27">
                                            <p:txEl>
                                              <p:pRg st="1" end="1"/>
                                            </p:txEl>
                                          </p:spTgt>
                                        </p:tgtEl>
                                      </p:cBhvr>
                                    </p:animEffect>
                                  </p:childTnLst>
                                </p:cTn>
                              </p:par>
                              <p:par>
                                <p:cTn id="134" presetID="10" presetClass="entr" presetSubtype="0" fill="hold" nodeType="withEffect">
                                  <p:stCondLst>
                                    <p:cond delay="0"/>
                                  </p:stCondLst>
                                  <p:childTnLst>
                                    <p:set>
                                      <p:cBhvr>
                                        <p:cTn id="135" dur="1" fill="hold">
                                          <p:stCondLst>
                                            <p:cond delay="0"/>
                                          </p:stCondLst>
                                        </p:cTn>
                                        <p:tgtEl>
                                          <p:spTgt spid="27">
                                            <p:txEl>
                                              <p:pRg st="2" end="2"/>
                                            </p:txEl>
                                          </p:spTgt>
                                        </p:tgtEl>
                                        <p:attrNameLst>
                                          <p:attrName>style.visibility</p:attrName>
                                        </p:attrNameLst>
                                      </p:cBhvr>
                                      <p:to>
                                        <p:strVal val="visible"/>
                                      </p:to>
                                    </p:set>
                                    <p:animEffect transition="in" filter="fade">
                                      <p:cBhvr>
                                        <p:cTn id="136" dur="500"/>
                                        <p:tgtEl>
                                          <p:spTgt spid="27">
                                            <p:txEl>
                                              <p:pRg st="2" end="2"/>
                                            </p:txEl>
                                          </p:spTgt>
                                        </p:tgtEl>
                                      </p:cBhvr>
                                    </p:animEffect>
                                  </p:childTnLst>
                                </p:cTn>
                              </p:par>
                              <p:par>
                                <p:cTn id="137" presetID="10" presetClass="entr" presetSubtype="0" fill="hold" nodeType="withEffect">
                                  <p:stCondLst>
                                    <p:cond delay="0"/>
                                  </p:stCondLst>
                                  <p:childTnLst>
                                    <p:set>
                                      <p:cBhvr>
                                        <p:cTn id="138" dur="1" fill="hold">
                                          <p:stCondLst>
                                            <p:cond delay="0"/>
                                          </p:stCondLst>
                                        </p:cTn>
                                        <p:tgtEl>
                                          <p:spTgt spid="27">
                                            <p:txEl>
                                              <p:pRg st="3" end="3"/>
                                            </p:txEl>
                                          </p:spTgt>
                                        </p:tgtEl>
                                        <p:attrNameLst>
                                          <p:attrName>style.visibility</p:attrName>
                                        </p:attrNameLst>
                                      </p:cBhvr>
                                      <p:to>
                                        <p:strVal val="visible"/>
                                      </p:to>
                                    </p:set>
                                    <p:animEffect transition="in" filter="fade">
                                      <p:cBhvr>
                                        <p:cTn id="139" dur="500"/>
                                        <p:tgtEl>
                                          <p:spTgt spid="27">
                                            <p:txEl>
                                              <p:pRg st="3" end="3"/>
                                            </p:txEl>
                                          </p:spTgt>
                                        </p:tgtEl>
                                      </p:cBhvr>
                                    </p:animEffect>
                                  </p:childTnLst>
                                </p:cTn>
                              </p:par>
                              <p:par>
                                <p:cTn id="140" presetID="10" presetClass="entr" presetSubtype="0" fill="hold" nodeType="withEffect">
                                  <p:stCondLst>
                                    <p:cond delay="0"/>
                                  </p:stCondLst>
                                  <p:childTnLst>
                                    <p:set>
                                      <p:cBhvr>
                                        <p:cTn id="141" dur="1" fill="hold">
                                          <p:stCondLst>
                                            <p:cond delay="0"/>
                                          </p:stCondLst>
                                        </p:cTn>
                                        <p:tgtEl>
                                          <p:spTgt spid="27">
                                            <p:txEl>
                                              <p:pRg st="4" end="4"/>
                                            </p:txEl>
                                          </p:spTgt>
                                        </p:tgtEl>
                                        <p:attrNameLst>
                                          <p:attrName>style.visibility</p:attrName>
                                        </p:attrNameLst>
                                      </p:cBhvr>
                                      <p:to>
                                        <p:strVal val="visible"/>
                                      </p:to>
                                    </p:set>
                                    <p:animEffect transition="in" filter="fade">
                                      <p:cBhvr>
                                        <p:cTn id="142" dur="500"/>
                                        <p:tgtEl>
                                          <p:spTgt spid="27">
                                            <p:txEl>
                                              <p:pRg st="4" end="4"/>
                                            </p:txEl>
                                          </p:spTgt>
                                        </p:tgtEl>
                                      </p:cBhvr>
                                    </p:animEffect>
                                  </p:childTnLst>
                                </p:cTn>
                              </p:par>
                              <p:par>
                                <p:cTn id="143" presetID="10" presetClass="entr" presetSubtype="0" fill="hold" nodeType="withEffect">
                                  <p:stCondLst>
                                    <p:cond delay="0"/>
                                  </p:stCondLst>
                                  <p:childTnLst>
                                    <p:set>
                                      <p:cBhvr>
                                        <p:cTn id="144" dur="1" fill="hold">
                                          <p:stCondLst>
                                            <p:cond delay="0"/>
                                          </p:stCondLst>
                                        </p:cTn>
                                        <p:tgtEl>
                                          <p:spTgt spid="27">
                                            <p:txEl>
                                              <p:pRg st="5" end="5"/>
                                            </p:txEl>
                                          </p:spTgt>
                                        </p:tgtEl>
                                        <p:attrNameLst>
                                          <p:attrName>style.visibility</p:attrName>
                                        </p:attrNameLst>
                                      </p:cBhvr>
                                      <p:to>
                                        <p:strVal val="visible"/>
                                      </p:to>
                                    </p:set>
                                    <p:animEffect transition="in" filter="fade">
                                      <p:cBhvr>
                                        <p:cTn id="145" dur="500"/>
                                        <p:tgtEl>
                                          <p:spTgt spid="27">
                                            <p:txEl>
                                              <p:pRg st="5" end="5"/>
                                            </p:txEl>
                                          </p:spTgt>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27">
                                            <p:txEl>
                                              <p:pRg st="6" end="6"/>
                                            </p:txEl>
                                          </p:spTgt>
                                        </p:tgtEl>
                                        <p:attrNameLst>
                                          <p:attrName>style.visibility</p:attrName>
                                        </p:attrNameLst>
                                      </p:cBhvr>
                                      <p:to>
                                        <p:strVal val="visible"/>
                                      </p:to>
                                    </p:set>
                                    <p:animEffect transition="in" filter="fade">
                                      <p:cBhvr>
                                        <p:cTn id="150" dur="500"/>
                                        <p:tgtEl>
                                          <p:spTgt spid="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8" grpId="0" animBg="1"/>
      <p:bldP spid="37" grpId="0" animBg="1"/>
      <p:bldP spid="2" grpId="0" animBg="1"/>
      <p:bldP spid="53" grpId="0" animBg="1"/>
      <p:bldP spid="54" grpId="0" animBg="1"/>
      <p:bldP spid="75" grpId="0" animBg="1"/>
      <p:bldP spid="76" grpId="0" animBg="1"/>
      <p:bldP spid="12" grpId="0"/>
      <p:bldP spid="13" grpId="0"/>
      <p:bldP spid="14" grpId="0" animBg="1"/>
      <p:bldP spid="15" grpId="0" animBg="1"/>
      <p:bldP spid="16" grpId="0" animBg="1"/>
      <p:bldP spid="17" grpId="0" animBg="1"/>
      <p:bldP spid="18" grpId="0"/>
      <p:bldP spid="1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 Placeholder 1">
            <a:extLst>
              <a:ext uri="{FF2B5EF4-FFF2-40B4-BE49-F238E27FC236}">
                <a16:creationId xmlns:a16="http://schemas.microsoft.com/office/drawing/2014/main" id="{9C45E38C-9061-4997-B149-DC25C2726ED3}"/>
              </a:ext>
            </a:extLst>
          </p:cNvPr>
          <p:cNvSpPr>
            <a:spLocks noGrp="1"/>
          </p:cNvSpPr>
          <p:nvPr>
            <p:ph type="body" sz="quarter" idx="10"/>
          </p:nvPr>
        </p:nvSpPr>
        <p:spPr>
          <a:xfrm>
            <a:off x="0" y="123478"/>
            <a:ext cx="9144000" cy="576064"/>
          </a:xfrm>
        </p:spPr>
        <p:txBody>
          <a:bodyPr/>
          <a:lstStyle/>
          <a:p>
            <a:r>
              <a:rPr lang="en-US" dirty="0"/>
              <a:t>Cross-Site Request Forgery</a:t>
            </a:r>
          </a:p>
        </p:txBody>
      </p:sp>
      <p:pic>
        <p:nvPicPr>
          <p:cNvPr id="7" name="Picture 6">
            <a:extLst>
              <a:ext uri="{FF2B5EF4-FFF2-40B4-BE49-F238E27FC236}">
                <a16:creationId xmlns:a16="http://schemas.microsoft.com/office/drawing/2014/main" id="{E827207F-8320-4B1D-AF25-0077052EC89D}"/>
              </a:ext>
            </a:extLst>
          </p:cNvPr>
          <p:cNvPicPr>
            <a:picLocks noChangeAspect="1"/>
          </p:cNvPicPr>
          <p:nvPr/>
        </p:nvPicPr>
        <p:blipFill>
          <a:blip r:embed="rId2"/>
          <a:stretch>
            <a:fillRect/>
          </a:stretch>
        </p:blipFill>
        <p:spPr>
          <a:xfrm>
            <a:off x="2632238" y="2859782"/>
            <a:ext cx="3240360" cy="1789079"/>
          </a:xfrm>
          <a:prstGeom prst="rect">
            <a:avLst/>
          </a:prstGeom>
          <a:ln>
            <a:solidFill>
              <a:schemeClr val="tx2"/>
            </a:solidFill>
          </a:ln>
        </p:spPr>
      </p:pic>
      <p:pic>
        <p:nvPicPr>
          <p:cNvPr id="8" name="Picture 2" descr="Image result for computer user icon">
            <a:extLst>
              <a:ext uri="{FF2B5EF4-FFF2-40B4-BE49-F238E27FC236}">
                <a16:creationId xmlns:a16="http://schemas.microsoft.com/office/drawing/2014/main" id="{F6CE4F6E-599A-46C3-9389-BC5FB068F90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3281345"/>
            <a:ext cx="967655" cy="967655"/>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pic>
        <p:nvPicPr>
          <p:cNvPr id="10" name="Picture 4" descr="Image result for computer icon">
            <a:extLst>
              <a:ext uri="{FF2B5EF4-FFF2-40B4-BE49-F238E27FC236}">
                <a16:creationId xmlns:a16="http://schemas.microsoft.com/office/drawing/2014/main" id="{2ED14AC8-77D1-4356-BA10-74524DBD606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24328" y="3253306"/>
            <a:ext cx="995694" cy="995694"/>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7AB29A53-0A60-446C-A07B-36BDE4DB8C66}"/>
              </a:ext>
            </a:extLst>
          </p:cNvPr>
          <p:cNvCxnSpPr>
            <a:cxnSpLocks/>
            <a:stCxn id="8" idx="3"/>
            <a:endCxn id="7" idx="1"/>
          </p:cNvCxnSpPr>
          <p:nvPr/>
        </p:nvCxnSpPr>
        <p:spPr>
          <a:xfrm flipV="1">
            <a:off x="1291183" y="3754322"/>
            <a:ext cx="1341055" cy="10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DFA9BC5-0FD7-4C24-8571-EF78EAC4AC9E}"/>
              </a:ext>
            </a:extLst>
          </p:cNvPr>
          <p:cNvCxnSpPr>
            <a:cxnSpLocks/>
            <a:stCxn id="7" idx="3"/>
            <a:endCxn id="10" idx="1"/>
          </p:cNvCxnSpPr>
          <p:nvPr/>
        </p:nvCxnSpPr>
        <p:spPr>
          <a:xfrm flipV="1">
            <a:off x="5872598" y="3751153"/>
            <a:ext cx="1651730" cy="3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C8F352A-AB3B-413C-9154-6B47CDE1DDE4}"/>
              </a:ext>
            </a:extLst>
          </p:cNvPr>
          <p:cNvSpPr txBox="1"/>
          <p:nvPr/>
        </p:nvSpPr>
        <p:spPr>
          <a:xfrm>
            <a:off x="509837" y="4215599"/>
            <a:ext cx="607859" cy="369332"/>
          </a:xfrm>
          <a:prstGeom prst="rect">
            <a:avLst/>
          </a:prstGeom>
          <a:noFill/>
        </p:spPr>
        <p:txBody>
          <a:bodyPr wrap="none" rtlCol="0">
            <a:spAutoFit/>
          </a:bodyPr>
          <a:lstStyle/>
          <a:p>
            <a:r>
              <a:rPr lang="en-US" dirty="0">
                <a:solidFill>
                  <a:srgbClr val="0070C0"/>
                </a:solidFill>
              </a:rPr>
              <a:t>Dan</a:t>
            </a:r>
          </a:p>
        </p:txBody>
      </p:sp>
      <p:sp>
        <p:nvSpPr>
          <p:cNvPr id="13" name="TextBox 12">
            <a:extLst>
              <a:ext uri="{FF2B5EF4-FFF2-40B4-BE49-F238E27FC236}">
                <a16:creationId xmlns:a16="http://schemas.microsoft.com/office/drawing/2014/main" id="{D1D671DD-9ED9-4DDB-B971-5CDB375C1581}"/>
              </a:ext>
            </a:extLst>
          </p:cNvPr>
          <p:cNvSpPr txBox="1"/>
          <p:nvPr/>
        </p:nvSpPr>
        <p:spPr>
          <a:xfrm>
            <a:off x="707150" y="1016988"/>
            <a:ext cx="7729700" cy="1323439"/>
          </a:xfrm>
          <a:prstGeom prst="rect">
            <a:avLst/>
          </a:prstGeom>
          <a:noFill/>
        </p:spPr>
        <p:txBody>
          <a:bodyPr wrap="square" rtlCol="0">
            <a:spAutoFit/>
          </a:bodyPr>
          <a:lstStyle/>
          <a:p>
            <a:pPr algn="just"/>
            <a:r>
              <a:rPr lang="en-US" sz="2000" dirty="0">
                <a:solidFill>
                  <a:schemeClr val="accent5">
                    <a:lumMod val="75000"/>
                  </a:schemeClr>
                </a:solidFill>
                <a:latin typeface="Calibri Light" panose="020F0302020204030204" pitchFamily="34" charset="0"/>
                <a:cs typeface="Calibri Light" panose="020F0302020204030204" pitchFamily="34" charset="0"/>
              </a:rPr>
              <a:t>Cross-site request forgery (also known as XSRF or CSRF), is an attack          against web-hosted apps whereby a malicious web app can influence the  interaction between a client browser and a web app that trusts that          browser.</a:t>
            </a:r>
          </a:p>
        </p:txBody>
      </p:sp>
    </p:spTree>
    <p:extLst>
      <p:ext uri="{BB962C8B-B14F-4D97-AF65-F5344CB8AC3E}">
        <p14:creationId xmlns:p14="http://schemas.microsoft.com/office/powerpoint/2010/main" val="369580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 Placeholder 1">
            <a:extLst>
              <a:ext uri="{FF2B5EF4-FFF2-40B4-BE49-F238E27FC236}">
                <a16:creationId xmlns:a16="http://schemas.microsoft.com/office/drawing/2014/main" id="{9C45E38C-9061-4997-B149-DC25C2726ED3}"/>
              </a:ext>
            </a:extLst>
          </p:cNvPr>
          <p:cNvSpPr>
            <a:spLocks noGrp="1"/>
          </p:cNvSpPr>
          <p:nvPr>
            <p:ph type="body" sz="quarter" idx="10"/>
          </p:nvPr>
        </p:nvSpPr>
        <p:spPr>
          <a:xfrm>
            <a:off x="0" y="123478"/>
            <a:ext cx="9144000" cy="576064"/>
          </a:xfrm>
        </p:spPr>
        <p:txBody>
          <a:bodyPr/>
          <a:lstStyle/>
          <a:p>
            <a:r>
              <a:rPr lang="en-US" dirty="0"/>
              <a:t>Cross-Site Request Forgery</a:t>
            </a:r>
          </a:p>
        </p:txBody>
      </p:sp>
      <p:pic>
        <p:nvPicPr>
          <p:cNvPr id="7" name="Picture 4" descr="Image result for hacker icon">
            <a:extLst>
              <a:ext uri="{FF2B5EF4-FFF2-40B4-BE49-F238E27FC236}">
                <a16:creationId xmlns:a16="http://schemas.microsoft.com/office/drawing/2014/main" id="{00EEEBA8-140D-471A-A782-9766E09DB27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2040" y="3330503"/>
            <a:ext cx="560553" cy="58348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Image result for web page congratulation you are winner">
            <a:extLst>
              <a:ext uri="{FF2B5EF4-FFF2-40B4-BE49-F238E27FC236}">
                <a16:creationId xmlns:a16="http://schemas.microsoft.com/office/drawing/2014/main" id="{D87597B8-CD31-4D3A-B26D-2DEBE29393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52" y="1334408"/>
            <a:ext cx="2376264" cy="158886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2664C41B-76C4-4B48-8A6B-5C4BE85C1B5F}"/>
              </a:ext>
            </a:extLst>
          </p:cNvPr>
          <p:cNvSpPr/>
          <p:nvPr/>
        </p:nvSpPr>
        <p:spPr>
          <a:xfrm>
            <a:off x="1907704" y="2990658"/>
            <a:ext cx="3816424" cy="923330"/>
          </a:xfrm>
          <a:prstGeom prst="rect">
            <a:avLst/>
          </a:prstGeom>
        </p:spPr>
        <p:txBody>
          <a:bodyPr wrap="square">
            <a:spAutoFit/>
          </a:bodyPr>
          <a:lstStyle/>
          <a:p>
            <a:r>
              <a:rPr lang="en-US" sz="900" dirty="0">
                <a:solidFill>
                  <a:srgbClr val="002060"/>
                </a:solidFill>
                <a:latin typeface="Calibri Light" panose="020F0302020204030204" pitchFamily="34" charset="0"/>
                <a:cs typeface="Calibri Light" panose="020F0302020204030204" pitchFamily="34" charset="0"/>
              </a:rPr>
              <a:t>&lt;h1&gt;Win a $1000 amazon gift card&lt;/h1&gt;</a:t>
            </a:r>
          </a:p>
          <a:p>
            <a:r>
              <a:rPr lang="en-US" sz="900" dirty="0">
                <a:solidFill>
                  <a:srgbClr val="002060"/>
                </a:solidFill>
                <a:latin typeface="Calibri Light" panose="020F0302020204030204" pitchFamily="34" charset="0"/>
                <a:cs typeface="Calibri Light" panose="020F0302020204030204" pitchFamily="34" charset="0"/>
              </a:rPr>
              <a:t>&lt;form action="http://good-banking-site.com/</a:t>
            </a:r>
            <a:r>
              <a:rPr lang="en-US" sz="900" dirty="0" err="1">
                <a:solidFill>
                  <a:srgbClr val="002060"/>
                </a:solidFill>
                <a:latin typeface="Calibri Light" panose="020F0302020204030204" pitchFamily="34" charset="0"/>
                <a:cs typeface="Calibri Light" panose="020F0302020204030204" pitchFamily="34" charset="0"/>
              </a:rPr>
              <a:t>api</a:t>
            </a:r>
            <a:r>
              <a:rPr lang="en-US" sz="900" dirty="0">
                <a:solidFill>
                  <a:srgbClr val="002060"/>
                </a:solidFill>
                <a:latin typeface="Calibri Light" panose="020F0302020204030204" pitchFamily="34" charset="0"/>
                <a:cs typeface="Calibri Light" panose="020F0302020204030204" pitchFamily="34" charset="0"/>
              </a:rPr>
              <a:t>/account" method="post"&gt;</a:t>
            </a:r>
          </a:p>
          <a:p>
            <a:r>
              <a:rPr lang="en-US" sz="900" dirty="0">
                <a:solidFill>
                  <a:srgbClr val="002060"/>
                </a:solidFill>
                <a:latin typeface="Calibri Light" panose="020F0302020204030204" pitchFamily="34" charset="0"/>
                <a:cs typeface="Calibri Light" panose="020F0302020204030204" pitchFamily="34" charset="0"/>
              </a:rPr>
              <a:t>    &lt;input type="hidden" name="Transaction" value="withdraw"&gt;</a:t>
            </a:r>
          </a:p>
          <a:p>
            <a:r>
              <a:rPr lang="en-US" sz="900" dirty="0">
                <a:solidFill>
                  <a:srgbClr val="002060"/>
                </a:solidFill>
                <a:latin typeface="Calibri Light" panose="020F0302020204030204" pitchFamily="34" charset="0"/>
                <a:cs typeface="Calibri Light" panose="020F0302020204030204" pitchFamily="34" charset="0"/>
              </a:rPr>
              <a:t>    &lt;input type="hidden" name="Amount" value="1000000"&gt;</a:t>
            </a:r>
          </a:p>
          <a:p>
            <a:r>
              <a:rPr lang="en-US" sz="900" dirty="0">
                <a:solidFill>
                  <a:srgbClr val="002060"/>
                </a:solidFill>
                <a:latin typeface="Calibri Light" panose="020F0302020204030204" pitchFamily="34" charset="0"/>
                <a:cs typeface="Calibri Light" panose="020F0302020204030204" pitchFamily="34" charset="0"/>
              </a:rPr>
              <a:t>    &lt;input type="submit" value="Click to collect your prize!"&gt;</a:t>
            </a:r>
          </a:p>
          <a:p>
            <a:r>
              <a:rPr lang="en-US" sz="900" dirty="0">
                <a:solidFill>
                  <a:srgbClr val="002060"/>
                </a:solidFill>
                <a:latin typeface="Calibri Light" panose="020F0302020204030204" pitchFamily="34" charset="0"/>
                <a:cs typeface="Calibri Light" panose="020F0302020204030204" pitchFamily="34" charset="0"/>
              </a:rPr>
              <a:t>&lt;/form&gt;</a:t>
            </a:r>
          </a:p>
        </p:txBody>
      </p:sp>
      <p:sp>
        <p:nvSpPr>
          <p:cNvPr id="12" name="TextBox 11">
            <a:extLst>
              <a:ext uri="{FF2B5EF4-FFF2-40B4-BE49-F238E27FC236}">
                <a16:creationId xmlns:a16="http://schemas.microsoft.com/office/drawing/2014/main" id="{9A73AA62-C1C4-4748-B66E-194B6259E8F0}"/>
              </a:ext>
            </a:extLst>
          </p:cNvPr>
          <p:cNvSpPr txBox="1"/>
          <p:nvPr/>
        </p:nvSpPr>
        <p:spPr>
          <a:xfrm>
            <a:off x="5292080" y="1170463"/>
            <a:ext cx="3729822" cy="1600438"/>
          </a:xfrm>
          <a:prstGeom prst="rect">
            <a:avLst/>
          </a:prstGeom>
          <a:noFill/>
        </p:spPr>
        <p:txBody>
          <a:bodyPr wrap="square" rtlCol="0">
            <a:spAutoFit/>
          </a:bodyPr>
          <a:lstStyle/>
          <a:p>
            <a:pPr algn="just"/>
            <a:r>
              <a:rPr lang="en-US" sz="1400" dirty="0">
                <a:solidFill>
                  <a:schemeClr val="accent5">
                    <a:lumMod val="75000"/>
                  </a:schemeClr>
                </a:solidFill>
                <a:latin typeface="Calibri Light" panose="020F0302020204030204" pitchFamily="34" charset="0"/>
                <a:cs typeface="Calibri Light" panose="020F0302020204030204" pitchFamily="34" charset="0"/>
              </a:rPr>
              <a:t>Once Bob hits ‘Continue’ button</a:t>
            </a:r>
          </a:p>
          <a:p>
            <a:pPr marL="285750" indent="-285750" algn="just">
              <a:buFont typeface="Arial" panose="020B0604020202020204" pitchFamily="34" charset="0"/>
              <a:buChar char="•"/>
            </a:pPr>
            <a:r>
              <a:rPr lang="en-US" sz="1400" dirty="0">
                <a:solidFill>
                  <a:schemeClr val="accent5">
                    <a:lumMod val="75000"/>
                  </a:schemeClr>
                </a:solidFill>
                <a:latin typeface="Calibri Light" panose="020F0302020204030204" pitchFamily="34" charset="0"/>
                <a:cs typeface="Calibri Light" panose="020F0302020204030204" pitchFamily="34" charset="0"/>
              </a:rPr>
              <a:t>Browser makes request and automatically       includes cookie for requested domain.</a:t>
            </a:r>
          </a:p>
          <a:p>
            <a:pPr marL="285750" indent="-285750" algn="just">
              <a:buFont typeface="Arial" panose="020B0604020202020204" pitchFamily="34" charset="0"/>
              <a:buChar char="•"/>
            </a:pPr>
            <a:r>
              <a:rPr lang="en-US" sz="1400" dirty="0">
                <a:solidFill>
                  <a:schemeClr val="accent5">
                    <a:lumMod val="75000"/>
                  </a:schemeClr>
                </a:solidFill>
                <a:latin typeface="Calibri Light" panose="020F0302020204030204" pitchFamily="34" charset="0"/>
                <a:cs typeface="Calibri Light" panose="020F0302020204030204" pitchFamily="34" charset="0"/>
              </a:rPr>
              <a:t>The request runs on the Good Bank server    with user’s authentication and it can perform transactions without the knowledge of the     user.</a:t>
            </a:r>
          </a:p>
        </p:txBody>
      </p:sp>
      <p:pic>
        <p:nvPicPr>
          <p:cNvPr id="13" name="Picture 2" descr="Image result for computer user icon">
            <a:extLst>
              <a:ext uri="{FF2B5EF4-FFF2-40B4-BE49-F238E27FC236}">
                <a16:creationId xmlns:a16="http://schemas.microsoft.com/office/drawing/2014/main" id="{C8A30811-0A69-45AA-9AAE-7F7D85DA324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3528" y="1628204"/>
            <a:ext cx="967655" cy="967655"/>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F152A090-AE7B-4725-9598-0CE30C7C8440}"/>
              </a:ext>
            </a:extLst>
          </p:cNvPr>
          <p:cNvSpPr txBox="1"/>
          <p:nvPr/>
        </p:nvSpPr>
        <p:spPr>
          <a:xfrm>
            <a:off x="509837" y="2562458"/>
            <a:ext cx="607859" cy="369332"/>
          </a:xfrm>
          <a:prstGeom prst="rect">
            <a:avLst/>
          </a:prstGeom>
          <a:noFill/>
        </p:spPr>
        <p:txBody>
          <a:bodyPr wrap="none" rtlCol="0">
            <a:spAutoFit/>
          </a:bodyPr>
          <a:lstStyle/>
          <a:p>
            <a:r>
              <a:rPr lang="en-US" dirty="0">
                <a:solidFill>
                  <a:srgbClr val="0070C0"/>
                </a:solidFill>
              </a:rPr>
              <a:t>Dan</a:t>
            </a:r>
          </a:p>
        </p:txBody>
      </p:sp>
      <p:cxnSp>
        <p:nvCxnSpPr>
          <p:cNvPr id="4" name="Straight Arrow Connector 3">
            <a:extLst>
              <a:ext uri="{FF2B5EF4-FFF2-40B4-BE49-F238E27FC236}">
                <a16:creationId xmlns:a16="http://schemas.microsoft.com/office/drawing/2014/main" id="{19151341-808E-4AA4-8AA6-0A0E352D72D8}"/>
              </a:ext>
            </a:extLst>
          </p:cNvPr>
          <p:cNvCxnSpPr>
            <a:stCxn id="13" idx="3"/>
            <a:endCxn id="10" idx="1"/>
          </p:cNvCxnSpPr>
          <p:nvPr/>
        </p:nvCxnSpPr>
        <p:spPr>
          <a:xfrm>
            <a:off x="1291183" y="2112032"/>
            <a:ext cx="1048569" cy="16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9984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rgbClr val="002060"/>
                </a:solidFill>
              </a:rPr>
              <a:t>ASP.NET Pipeline</a:t>
            </a:r>
            <a:endParaRPr lang="ko-KR" altLang="en-US" dirty="0">
              <a:solidFill>
                <a:srgbClr val="002060"/>
              </a:solidFill>
            </a:endParaRPr>
          </a:p>
        </p:txBody>
      </p:sp>
      <p:sp>
        <p:nvSpPr>
          <p:cNvPr id="30" name="Cylinder 29">
            <a:extLst>
              <a:ext uri="{FF2B5EF4-FFF2-40B4-BE49-F238E27FC236}">
                <a16:creationId xmlns:a16="http://schemas.microsoft.com/office/drawing/2014/main" id="{79202DD1-442F-493C-A4A3-97755D11960D}"/>
              </a:ext>
            </a:extLst>
          </p:cNvPr>
          <p:cNvSpPr/>
          <p:nvPr/>
        </p:nvSpPr>
        <p:spPr>
          <a:xfrm rot="16200000">
            <a:off x="4639952" y="755537"/>
            <a:ext cx="1392326" cy="4216208"/>
          </a:xfrm>
          <a:prstGeom prst="can">
            <a:avLst>
              <a:gd name="adj" fmla="val 2335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Flowchart: Stored Data 30">
            <a:extLst>
              <a:ext uri="{FF2B5EF4-FFF2-40B4-BE49-F238E27FC236}">
                <a16:creationId xmlns:a16="http://schemas.microsoft.com/office/drawing/2014/main" id="{898AAFFD-6DE8-4104-9BF2-A295761B2A31}"/>
              </a:ext>
            </a:extLst>
          </p:cNvPr>
          <p:cNvSpPr/>
          <p:nvPr/>
        </p:nvSpPr>
        <p:spPr>
          <a:xfrm rot="10800000">
            <a:off x="3688795" y="2167476"/>
            <a:ext cx="1012117" cy="1392327"/>
          </a:xfrm>
          <a:prstGeom prst="flowChartOnlineStorag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Stored Data 31">
            <a:extLst>
              <a:ext uri="{FF2B5EF4-FFF2-40B4-BE49-F238E27FC236}">
                <a16:creationId xmlns:a16="http://schemas.microsoft.com/office/drawing/2014/main" id="{FE412868-CFDE-4353-B8EA-F7ECF1F55E4A}"/>
              </a:ext>
            </a:extLst>
          </p:cNvPr>
          <p:cNvSpPr/>
          <p:nvPr/>
        </p:nvSpPr>
        <p:spPr>
          <a:xfrm rot="10800000">
            <a:off x="4860032" y="2164763"/>
            <a:ext cx="1012117" cy="1395040"/>
          </a:xfrm>
          <a:prstGeom prst="flowChartOnlineStorag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lowchart: Stored Data 32">
            <a:extLst>
              <a:ext uri="{FF2B5EF4-FFF2-40B4-BE49-F238E27FC236}">
                <a16:creationId xmlns:a16="http://schemas.microsoft.com/office/drawing/2014/main" id="{5DCD169A-91F6-4F25-9755-75898E9856BD}"/>
              </a:ext>
            </a:extLst>
          </p:cNvPr>
          <p:cNvSpPr/>
          <p:nvPr/>
        </p:nvSpPr>
        <p:spPr>
          <a:xfrm rot="10800000">
            <a:off x="6083269" y="2167476"/>
            <a:ext cx="1012117" cy="1392327"/>
          </a:xfrm>
          <a:prstGeom prst="flowChartOnlineStorag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41B885AE-C1BD-4D82-8C56-A8877EBA3440}"/>
              </a:ext>
            </a:extLst>
          </p:cNvPr>
          <p:cNvCxnSpPr/>
          <p:nvPr/>
        </p:nvCxnSpPr>
        <p:spPr>
          <a:xfrm>
            <a:off x="2609445" y="2503655"/>
            <a:ext cx="55132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7A6AD89-F811-481F-8339-17A9C3FA1BFA}"/>
              </a:ext>
            </a:extLst>
          </p:cNvPr>
          <p:cNvCxnSpPr/>
          <p:nvPr/>
        </p:nvCxnSpPr>
        <p:spPr>
          <a:xfrm flipH="1">
            <a:off x="2609445" y="3176008"/>
            <a:ext cx="55132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Top Corners Rounded 35">
            <a:extLst>
              <a:ext uri="{FF2B5EF4-FFF2-40B4-BE49-F238E27FC236}">
                <a16:creationId xmlns:a16="http://schemas.microsoft.com/office/drawing/2014/main" id="{B2D2041E-C24A-48A0-91B7-03E540BF7059}"/>
              </a:ext>
            </a:extLst>
          </p:cNvPr>
          <p:cNvSpPr/>
          <p:nvPr/>
        </p:nvSpPr>
        <p:spPr>
          <a:xfrm>
            <a:off x="3636797" y="1831303"/>
            <a:ext cx="1012117" cy="336176"/>
          </a:xfrm>
          <a:prstGeom prst="round2Same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Auth</a:t>
            </a:r>
            <a:endParaRPr lang="en-US" sz="1600" dirty="0"/>
          </a:p>
        </p:txBody>
      </p:sp>
      <p:sp>
        <p:nvSpPr>
          <p:cNvPr id="37" name="Rectangle: Top Corners Rounded 36">
            <a:extLst>
              <a:ext uri="{FF2B5EF4-FFF2-40B4-BE49-F238E27FC236}">
                <a16:creationId xmlns:a16="http://schemas.microsoft.com/office/drawing/2014/main" id="{0944D12E-3016-4FAF-AA9D-49B8FCCE969A}"/>
              </a:ext>
            </a:extLst>
          </p:cNvPr>
          <p:cNvSpPr/>
          <p:nvPr/>
        </p:nvSpPr>
        <p:spPr>
          <a:xfrm>
            <a:off x="5968969" y="1828587"/>
            <a:ext cx="1126417" cy="336176"/>
          </a:xfrm>
          <a:prstGeom prst="round2Same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Static Files</a:t>
            </a:r>
          </a:p>
        </p:txBody>
      </p:sp>
      <p:sp>
        <p:nvSpPr>
          <p:cNvPr id="38" name="Rectangle: Top Corners Rounded 37">
            <a:extLst>
              <a:ext uri="{FF2B5EF4-FFF2-40B4-BE49-F238E27FC236}">
                <a16:creationId xmlns:a16="http://schemas.microsoft.com/office/drawing/2014/main" id="{B16D7154-38D5-4368-80AB-0D5D0BA41824}"/>
              </a:ext>
            </a:extLst>
          </p:cNvPr>
          <p:cNvSpPr/>
          <p:nvPr/>
        </p:nvSpPr>
        <p:spPr>
          <a:xfrm>
            <a:off x="4765624" y="1831303"/>
            <a:ext cx="1055708" cy="336176"/>
          </a:xfrm>
          <a:prstGeom prst="round2Same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MVC</a:t>
            </a:r>
          </a:p>
        </p:txBody>
      </p:sp>
      <p:sp>
        <p:nvSpPr>
          <p:cNvPr id="39" name="TextBox 38">
            <a:extLst>
              <a:ext uri="{FF2B5EF4-FFF2-40B4-BE49-F238E27FC236}">
                <a16:creationId xmlns:a16="http://schemas.microsoft.com/office/drawing/2014/main" id="{83E006FF-0FC3-4B96-B2A4-47CB3C31C57C}"/>
              </a:ext>
            </a:extLst>
          </p:cNvPr>
          <p:cNvSpPr txBox="1"/>
          <p:nvPr/>
        </p:nvSpPr>
        <p:spPr>
          <a:xfrm>
            <a:off x="2597119" y="2282285"/>
            <a:ext cx="710451" cy="261610"/>
          </a:xfrm>
          <a:prstGeom prst="rect">
            <a:avLst/>
          </a:prstGeom>
          <a:noFill/>
        </p:spPr>
        <p:txBody>
          <a:bodyPr wrap="none" rtlCol="0">
            <a:spAutoFit/>
          </a:bodyPr>
          <a:lstStyle/>
          <a:p>
            <a:r>
              <a:rPr lang="en-US" sz="1100" dirty="0">
                <a:solidFill>
                  <a:srgbClr val="C00000"/>
                </a:solidFill>
                <a:latin typeface="Arial" panose="020B0604020202020204" pitchFamily="34" charset="0"/>
                <a:cs typeface="Arial" panose="020B0604020202020204" pitchFamily="34" charset="0"/>
              </a:rPr>
              <a:t>Request</a:t>
            </a:r>
          </a:p>
        </p:txBody>
      </p:sp>
      <p:sp>
        <p:nvSpPr>
          <p:cNvPr id="40" name="TextBox 39">
            <a:extLst>
              <a:ext uri="{FF2B5EF4-FFF2-40B4-BE49-F238E27FC236}">
                <a16:creationId xmlns:a16="http://schemas.microsoft.com/office/drawing/2014/main" id="{D5B08ECE-F286-43B5-B837-AFDF07EA36AA}"/>
              </a:ext>
            </a:extLst>
          </p:cNvPr>
          <p:cNvSpPr txBox="1"/>
          <p:nvPr/>
        </p:nvSpPr>
        <p:spPr>
          <a:xfrm>
            <a:off x="7460326" y="2921426"/>
            <a:ext cx="821059" cy="261610"/>
          </a:xfrm>
          <a:prstGeom prst="rect">
            <a:avLst/>
          </a:prstGeom>
          <a:noFill/>
        </p:spPr>
        <p:txBody>
          <a:bodyPr wrap="none" rtlCol="0">
            <a:spAutoFit/>
          </a:bodyPr>
          <a:lstStyle/>
          <a:p>
            <a:r>
              <a:rPr lang="en-US" sz="1100" dirty="0">
                <a:solidFill>
                  <a:srgbClr val="C00000"/>
                </a:solidFill>
                <a:latin typeface="Arial" panose="020B0604020202020204" pitchFamily="34" charset="0"/>
                <a:cs typeface="Arial" panose="020B0604020202020204" pitchFamily="34" charset="0"/>
              </a:rPr>
              <a:t>Response</a:t>
            </a:r>
          </a:p>
        </p:txBody>
      </p:sp>
      <p:sp>
        <p:nvSpPr>
          <p:cNvPr id="41" name="Rectangle: Rounded Corners 40">
            <a:extLst>
              <a:ext uri="{FF2B5EF4-FFF2-40B4-BE49-F238E27FC236}">
                <a16:creationId xmlns:a16="http://schemas.microsoft.com/office/drawing/2014/main" id="{A75B8157-45C5-4DF6-9CC4-FB3971AC5B1E}"/>
              </a:ext>
            </a:extLst>
          </p:cNvPr>
          <p:cNvSpPr/>
          <p:nvPr/>
        </p:nvSpPr>
        <p:spPr>
          <a:xfrm>
            <a:off x="1259633" y="1273249"/>
            <a:ext cx="1282018" cy="30289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accent1"/>
                </a:solidFill>
              </a:rPr>
              <a:t>Browser</a:t>
            </a:r>
          </a:p>
        </p:txBody>
      </p:sp>
    </p:spTree>
    <p:extLst>
      <p:ext uri="{BB962C8B-B14F-4D97-AF65-F5344CB8AC3E}">
        <p14:creationId xmlns:p14="http://schemas.microsoft.com/office/powerpoint/2010/main" val="516459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500"/>
                                        <p:tgtEl>
                                          <p:spTgt spid="3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500"/>
                                        <p:tgtEl>
                                          <p:spTgt spid="40"/>
                                        </p:tgtEl>
                                      </p:cBhvr>
                                    </p:animEffect>
                                  </p:childTnLst>
                                </p:cTn>
                              </p:par>
                              <p:par>
                                <p:cTn id="24" presetID="10" presetClass="entr" presetSubtype="0" fill="hold"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6" grpId="0" animBg="1"/>
      <p:bldP spid="37" grpId="0" animBg="1"/>
      <p:bldP spid="38" grpId="0" animBg="1"/>
      <p:bldP spid="39" grpId="0"/>
      <p:bldP spid="40" grpId="0"/>
      <p:bldP spid="4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4" y="1419622"/>
            <a:ext cx="7389821" cy="3508653"/>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GET requests that change state are insecure. </a:t>
            </a:r>
          </a:p>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CSRF attacks are possible against web apps that use        cookies for authentication.</a:t>
            </a:r>
          </a:p>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CSRF is also vulnerable when multiple apps hosted at     one domain (example1.cost.net, example2.cost.net)</a:t>
            </a:r>
          </a:p>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CSRF vulnerabilities are fundamentally a problem with    the web app, not the end user</a:t>
            </a:r>
          </a:p>
          <a:p>
            <a:pPr algn="just"/>
            <a:endParaRPr lang="en-US" dirty="0"/>
          </a:p>
          <a:p>
            <a:pPr algn="just"/>
            <a:endParaRPr lang="en-US" dirty="0"/>
          </a:p>
          <a:p>
            <a:pPr marL="749808" lvl="1" indent="-457200" algn="just">
              <a:buFont typeface="+mj-lt"/>
              <a:buAutoNum type="arabicPeriod"/>
            </a:pPr>
            <a:endParaRPr lang="en-US" dirty="0"/>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 Placeholder 1">
            <a:extLst>
              <a:ext uri="{FF2B5EF4-FFF2-40B4-BE49-F238E27FC236}">
                <a16:creationId xmlns:a16="http://schemas.microsoft.com/office/drawing/2014/main" id="{9C45E38C-9061-4997-B149-DC25C2726ED3}"/>
              </a:ext>
            </a:extLst>
          </p:cNvPr>
          <p:cNvSpPr>
            <a:spLocks noGrp="1"/>
          </p:cNvSpPr>
          <p:nvPr>
            <p:ph type="body" sz="quarter" idx="10"/>
          </p:nvPr>
        </p:nvSpPr>
        <p:spPr>
          <a:xfrm>
            <a:off x="0" y="123478"/>
            <a:ext cx="9144000" cy="576064"/>
          </a:xfrm>
        </p:spPr>
        <p:txBody>
          <a:bodyPr/>
          <a:lstStyle/>
          <a:p>
            <a:r>
              <a:rPr lang="en-US" dirty="0"/>
              <a:t>Cross-Site Request Forgery</a:t>
            </a:r>
            <a:endParaRPr lang="en-US"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427044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419622"/>
            <a:ext cx="7290810" cy="3877985"/>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GET requests that change state are insecure. A best       practice is to never change state on a GET request.</a:t>
            </a:r>
          </a:p>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CSRF attacks are possible against web apps that use       cookies for authentication because</a:t>
            </a:r>
          </a:p>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Multiple apps hosted at one domain (example1.cost.net, example2.cost.net)</a:t>
            </a:r>
          </a:p>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CSRF vulnerabilities are fundamentally a problem with  the web app, not the end user</a:t>
            </a:r>
          </a:p>
          <a:p>
            <a:pPr algn="just"/>
            <a:endParaRPr lang="en-US" dirty="0"/>
          </a:p>
          <a:p>
            <a:pPr algn="just"/>
            <a:endParaRPr lang="en-US" dirty="0"/>
          </a:p>
          <a:p>
            <a:pPr marL="749808" lvl="1" indent="-457200" algn="just">
              <a:buFont typeface="+mj-lt"/>
              <a:buAutoNum type="arabicPeriod"/>
            </a:pPr>
            <a:endParaRPr lang="en-US" dirty="0"/>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 Placeholder 1">
            <a:extLst>
              <a:ext uri="{FF2B5EF4-FFF2-40B4-BE49-F238E27FC236}">
                <a16:creationId xmlns:a16="http://schemas.microsoft.com/office/drawing/2014/main" id="{9C45E38C-9061-4997-B149-DC25C2726ED3}"/>
              </a:ext>
            </a:extLst>
          </p:cNvPr>
          <p:cNvSpPr>
            <a:spLocks noGrp="1"/>
          </p:cNvSpPr>
          <p:nvPr>
            <p:ph type="body" sz="quarter" idx="10"/>
          </p:nvPr>
        </p:nvSpPr>
        <p:spPr>
          <a:xfrm>
            <a:off x="0" y="123478"/>
            <a:ext cx="9144000" cy="576064"/>
          </a:xfrm>
        </p:spPr>
        <p:txBody>
          <a:bodyPr/>
          <a:lstStyle/>
          <a:p>
            <a:r>
              <a:rPr lang="en-US" dirty="0"/>
              <a:t>Cross-Site Request Forgery - Service</a:t>
            </a:r>
            <a:endParaRPr lang="en-US"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52612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467544" y="1131590"/>
            <a:ext cx="8208911" cy="3877985"/>
          </a:xfrm>
          <a:prstGeom prst="rect">
            <a:avLst/>
          </a:prstGeom>
          <a:noFill/>
        </p:spPr>
        <p:txBody>
          <a:bodyPr wrap="square" rtlCol="0">
            <a:spAutoFit/>
          </a:bodyPr>
          <a:lstStyle/>
          <a:p>
            <a:pPr algn="just"/>
            <a:r>
              <a:rPr lang="en-US" sz="2400" dirty="0">
                <a:solidFill>
                  <a:schemeClr val="accent5">
                    <a:lumMod val="75000"/>
                  </a:schemeClr>
                </a:solidFill>
                <a:latin typeface="Calibri Light" panose="020F0302020204030204" pitchFamily="34" charset="0"/>
                <a:cs typeface="Calibri Light" panose="020F0302020204030204" pitchFamily="34" charset="0"/>
              </a:rPr>
              <a:t>Antiforgery Token</a:t>
            </a:r>
            <a:endParaRPr lang="en-US" dirty="0">
              <a:solidFill>
                <a:schemeClr val="accent5">
                  <a:lumMod val="75000"/>
                </a:schemeClr>
              </a:solidFill>
              <a:latin typeface="Calibri Light" panose="020F0302020204030204" pitchFamily="34" charset="0"/>
              <a:cs typeface="Calibri Light" panose="020F0302020204030204" pitchFamily="34" charset="0"/>
            </a:endParaRPr>
          </a:p>
          <a:p>
            <a:pPr marL="800100" lvl="2" indent="-342900" algn="just">
              <a:buFont typeface="Arial" panose="020B0604020202020204" pitchFamily="34" charset="0"/>
              <a:buChar char="•"/>
            </a:pPr>
            <a:r>
              <a:rPr lang="en-US" dirty="0">
                <a:solidFill>
                  <a:schemeClr val="accent5">
                    <a:lumMod val="75000"/>
                  </a:schemeClr>
                </a:solidFill>
                <a:latin typeface="Calibri Light" panose="020F0302020204030204" pitchFamily="34" charset="0"/>
                <a:cs typeface="Calibri Light" panose="020F0302020204030204" pitchFamily="34" charset="0"/>
              </a:rPr>
              <a:t>In ASP.NET Core 2.0 or later, the </a:t>
            </a:r>
            <a:r>
              <a:rPr lang="en-US" dirty="0" err="1">
                <a:solidFill>
                  <a:schemeClr val="accent5">
                    <a:lumMod val="75000"/>
                  </a:schemeClr>
                </a:solidFill>
                <a:latin typeface="Calibri Light" panose="020F0302020204030204" pitchFamily="34" charset="0"/>
                <a:cs typeface="Calibri Light" panose="020F0302020204030204" pitchFamily="34" charset="0"/>
              </a:rPr>
              <a:t>FormTagHelper</a:t>
            </a:r>
            <a:r>
              <a:rPr lang="en-US" dirty="0">
                <a:solidFill>
                  <a:schemeClr val="accent5">
                    <a:lumMod val="75000"/>
                  </a:schemeClr>
                </a:solidFill>
                <a:latin typeface="Calibri Light" panose="020F0302020204030204" pitchFamily="34" charset="0"/>
                <a:cs typeface="Calibri Light" panose="020F0302020204030204" pitchFamily="34" charset="0"/>
              </a:rPr>
              <a:t> injects antiforgery tokens into HTML form elements.</a:t>
            </a:r>
          </a:p>
          <a:p>
            <a:pPr marL="800100" lvl="2" indent="-342900" algn="just">
              <a:buFont typeface="Arial" panose="020B0604020202020204" pitchFamily="34" charset="0"/>
              <a:buChar char="•"/>
            </a:pPr>
            <a:r>
              <a:rPr lang="en-US" dirty="0">
                <a:solidFill>
                  <a:schemeClr val="accent5">
                    <a:lumMod val="75000"/>
                  </a:schemeClr>
                </a:solidFill>
                <a:latin typeface="Calibri Light" panose="020F0302020204030204" pitchFamily="34" charset="0"/>
                <a:cs typeface="Calibri Light" panose="020F0302020204030204" pitchFamily="34" charset="0"/>
              </a:rPr>
              <a:t>This applies by default if the forms method is not GET.</a:t>
            </a:r>
          </a:p>
          <a:p>
            <a:pPr marL="628650" lvl="1" indent="-171450" algn="just" eaLnBrk="0" fontAlgn="base" hangingPunct="0">
              <a:spcBef>
                <a:spcPct val="0"/>
              </a:spcBef>
              <a:spcAft>
                <a:spcPct val="0"/>
              </a:spcAft>
              <a:buFont typeface="Arial" panose="020B0604020202020204" pitchFamily="34" charset="0"/>
              <a:buChar char="•"/>
            </a:pPr>
            <a:r>
              <a:rPr lang="en-US" dirty="0">
                <a:solidFill>
                  <a:schemeClr val="accent5">
                    <a:lumMod val="75000"/>
                  </a:schemeClr>
                </a:solidFill>
                <a:latin typeface="Calibri Light" panose="020F0302020204030204" pitchFamily="34" charset="0"/>
                <a:cs typeface="Calibri Light" panose="020F0302020204030204" pitchFamily="34" charset="0"/>
              </a:rPr>
              <a:t>   The following markup automatically generates antiforgery tokens:</a:t>
            </a:r>
            <a:endParaRPr lang="en-US" altLang="en-US" dirty="0">
              <a:solidFill>
                <a:schemeClr val="accent5">
                  <a:lumMod val="75000"/>
                </a:schemeClr>
              </a:solidFill>
              <a:latin typeface="Calibri Light" panose="020F0302020204030204" pitchFamily="34" charset="0"/>
              <a:cs typeface="Calibri Light" panose="020F0302020204030204" pitchFamily="34" charset="0"/>
            </a:endParaRPr>
          </a:p>
          <a:p>
            <a:pPr lvl="0" algn="just" eaLnBrk="0" fontAlgn="base" hangingPunct="0">
              <a:spcBef>
                <a:spcPct val="0"/>
              </a:spcBef>
              <a:spcAft>
                <a:spcPct val="0"/>
              </a:spcAft>
            </a:pPr>
            <a:r>
              <a:rPr lang="en-US" dirty="0">
                <a:solidFill>
                  <a:schemeClr val="accent5">
                    <a:lumMod val="75000"/>
                  </a:schemeClr>
                </a:solidFill>
                <a:latin typeface="Calibri Light" panose="020F0302020204030204" pitchFamily="34" charset="0"/>
                <a:cs typeface="Calibri Light" panose="020F0302020204030204" pitchFamily="34" charset="0"/>
              </a:rPr>
              <a:t>	&lt;form method="post"&gt; ... &lt;/form&gt;</a:t>
            </a:r>
          </a:p>
          <a:p>
            <a:pPr lvl="0" algn="just" eaLnBrk="0" fontAlgn="base" hangingPunct="0">
              <a:spcBef>
                <a:spcPct val="0"/>
              </a:spcBef>
              <a:spcAft>
                <a:spcPct val="0"/>
              </a:spcAft>
            </a:pPr>
            <a:endParaRPr lang="en-US" altLang="en-US" dirty="0">
              <a:latin typeface="Arial" panose="020B0604020202020204" pitchFamily="34" charset="0"/>
            </a:endParaRPr>
          </a:p>
          <a:p>
            <a:pPr algn="just" eaLnBrk="0" fontAlgn="base" hangingPunct="0">
              <a:lnSpc>
                <a:spcPct val="100000"/>
              </a:lnSpc>
              <a:spcBef>
                <a:spcPct val="0"/>
              </a:spcBef>
              <a:spcAft>
                <a:spcPct val="0"/>
              </a:spcAft>
            </a:pPr>
            <a:r>
              <a:rPr lang="en-US" altLang="en-US" sz="2400" dirty="0">
                <a:solidFill>
                  <a:schemeClr val="accent5">
                    <a:lumMod val="75000"/>
                  </a:schemeClr>
                </a:solidFill>
                <a:latin typeface="Calibri Light" panose="020F0302020204030204" pitchFamily="34" charset="0"/>
                <a:cs typeface="Calibri Light" panose="020F0302020204030204" pitchFamily="34" charset="0"/>
              </a:rPr>
              <a:t>How it works?</a:t>
            </a:r>
          </a:p>
          <a:p>
            <a:pPr marL="800100" lvl="1" indent="-342900" algn="just">
              <a:buFont typeface="Arial" panose="020B0604020202020204" pitchFamily="34" charset="0"/>
              <a:buChar char="•"/>
            </a:pPr>
            <a:r>
              <a:rPr lang="en-US" dirty="0">
                <a:solidFill>
                  <a:schemeClr val="accent5">
                    <a:lumMod val="75000"/>
                  </a:schemeClr>
                </a:solidFill>
                <a:latin typeface="Calibri Light" panose="020F0302020204030204" pitchFamily="34" charset="0"/>
                <a:cs typeface="Calibri Light" panose="020F0302020204030204" pitchFamily="34" charset="0"/>
              </a:rPr>
              <a:t>The server sends a token associated with the current user's identity to the       client.</a:t>
            </a:r>
          </a:p>
          <a:p>
            <a:pPr marL="800100" lvl="1" indent="-342900" algn="just">
              <a:buFont typeface="Arial" panose="020B0604020202020204" pitchFamily="34" charset="0"/>
              <a:buChar char="•"/>
            </a:pPr>
            <a:r>
              <a:rPr lang="en-US" dirty="0">
                <a:solidFill>
                  <a:schemeClr val="accent5">
                    <a:lumMod val="75000"/>
                  </a:schemeClr>
                </a:solidFill>
                <a:latin typeface="Calibri Light" panose="020F0302020204030204" pitchFamily="34" charset="0"/>
                <a:cs typeface="Calibri Light" panose="020F0302020204030204" pitchFamily="34" charset="0"/>
              </a:rPr>
              <a:t>The client sends back the token to the server for verification.</a:t>
            </a:r>
          </a:p>
          <a:p>
            <a:pPr marL="800100" lvl="1" indent="-342900" algn="just">
              <a:buFont typeface="Arial" panose="020B0604020202020204" pitchFamily="34" charset="0"/>
              <a:buChar char="•"/>
            </a:pPr>
            <a:r>
              <a:rPr lang="en-US" dirty="0">
                <a:solidFill>
                  <a:schemeClr val="accent5">
                    <a:lumMod val="75000"/>
                  </a:schemeClr>
                </a:solidFill>
                <a:latin typeface="Calibri Light" panose="020F0302020204030204" pitchFamily="34" charset="0"/>
                <a:cs typeface="Calibri Light" panose="020F0302020204030204" pitchFamily="34" charset="0"/>
              </a:rPr>
              <a:t>If the server receives a token that doesn't match the authenticated user’s         identity, the request is rejected.</a:t>
            </a:r>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 Placeholder 1">
            <a:extLst>
              <a:ext uri="{FF2B5EF4-FFF2-40B4-BE49-F238E27FC236}">
                <a16:creationId xmlns:a16="http://schemas.microsoft.com/office/drawing/2014/main" id="{9C45E38C-9061-4997-B149-DC25C2726ED3}"/>
              </a:ext>
            </a:extLst>
          </p:cNvPr>
          <p:cNvSpPr>
            <a:spLocks noGrp="1"/>
          </p:cNvSpPr>
          <p:nvPr>
            <p:ph type="body" sz="quarter" idx="10"/>
          </p:nvPr>
        </p:nvSpPr>
        <p:spPr>
          <a:xfrm>
            <a:off x="0" y="123478"/>
            <a:ext cx="9144000" cy="576064"/>
          </a:xfrm>
        </p:spPr>
        <p:txBody>
          <a:bodyPr/>
          <a:lstStyle/>
          <a:p>
            <a:r>
              <a:rPr lang="en-US" dirty="0"/>
              <a:t>How ASP.NET core Helps</a:t>
            </a:r>
            <a:endParaRPr lang="en-US"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654085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611560" y="1419622"/>
            <a:ext cx="7992888" cy="2839239"/>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SQL injection is a code injection technique that might            destroy your database.</a:t>
            </a:r>
          </a:p>
          <a:p>
            <a:pPr marL="342900" indent="-34290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SQL injection is one of the most common web hacking            technique</a:t>
            </a:r>
          </a:p>
          <a:p>
            <a:pPr marL="342900" indent="-34290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SQL injection is the placement of malicious </a:t>
            </a:r>
          </a:p>
          <a:p>
            <a:pPr algn="just"/>
            <a:r>
              <a:rPr lang="en-US" sz="2400" dirty="0">
                <a:solidFill>
                  <a:schemeClr val="accent5">
                    <a:lumMod val="75000"/>
                  </a:schemeClr>
                </a:solidFill>
                <a:latin typeface="Calibri Light" panose="020F0302020204030204" pitchFamily="34" charset="0"/>
                <a:cs typeface="Calibri Light" panose="020F0302020204030204" pitchFamily="34" charset="0"/>
              </a:rPr>
              <a:t>     code in SQL statements, via web page input.</a:t>
            </a:r>
          </a:p>
          <a:p>
            <a:pPr algn="just"/>
            <a:endParaRPr lang="en-US" sz="2400" dirty="0">
              <a:solidFill>
                <a:schemeClr val="accent5">
                  <a:lumMod val="75000"/>
                </a:schemeClr>
              </a:solidFill>
              <a:latin typeface="Calibri Light" panose="020F0302020204030204" pitchFamily="34" charset="0"/>
              <a:cs typeface="Calibri Light" panose="020F0302020204030204" pitchFamily="34" charset="0"/>
            </a:endParaRPr>
          </a:p>
          <a:p>
            <a:pPr algn="just"/>
            <a:endParaRPr lang="en-US" sz="1100" b="1" dirty="0"/>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 Placeholder 1">
            <a:extLst>
              <a:ext uri="{FF2B5EF4-FFF2-40B4-BE49-F238E27FC236}">
                <a16:creationId xmlns:a16="http://schemas.microsoft.com/office/drawing/2014/main" id="{9C45E38C-9061-4997-B149-DC25C2726ED3}"/>
              </a:ext>
            </a:extLst>
          </p:cNvPr>
          <p:cNvSpPr>
            <a:spLocks noGrp="1"/>
          </p:cNvSpPr>
          <p:nvPr>
            <p:ph type="body" sz="quarter" idx="10"/>
          </p:nvPr>
        </p:nvSpPr>
        <p:spPr>
          <a:xfrm>
            <a:off x="0" y="123478"/>
            <a:ext cx="9144000" cy="576064"/>
          </a:xfrm>
        </p:spPr>
        <p:txBody>
          <a:bodyPr/>
          <a:lstStyle/>
          <a:p>
            <a:r>
              <a:rPr lang="en-US" dirty="0"/>
              <a:t>SQL Injection Attacks</a:t>
            </a:r>
            <a:endParaRPr lang="en-US" dirty="0">
              <a:solidFill>
                <a:srgbClr val="002060"/>
              </a:solidFill>
              <a:latin typeface="Calibri" panose="020F0502020204030204" pitchFamily="34" charset="0"/>
              <a:cs typeface="Calibri" panose="020F0502020204030204" pitchFamily="34" charset="0"/>
            </a:endParaRPr>
          </a:p>
        </p:txBody>
      </p:sp>
      <p:pic>
        <p:nvPicPr>
          <p:cNvPr id="7" name="Picture 2" descr="Image result for what is SQL injection">
            <a:extLst>
              <a:ext uri="{FF2B5EF4-FFF2-40B4-BE49-F238E27FC236}">
                <a16:creationId xmlns:a16="http://schemas.microsoft.com/office/drawing/2014/main" id="{CC164C2E-1BDF-45F0-88BD-3DBE75419A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3658" y="2954610"/>
            <a:ext cx="2564846" cy="1993404"/>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504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xEl>
                                              <p:pRg st="1" end="1"/>
                                            </p:txEl>
                                          </p:spTgt>
                                        </p:tgtEl>
                                        <p:attrNameLst>
                                          <p:attrName>style.visibility</p:attrName>
                                        </p:attrNameLst>
                                      </p:cBhvr>
                                      <p:to>
                                        <p:strVal val="visible"/>
                                      </p:to>
                                    </p:set>
                                    <p:animEffect transition="in" filter="fade">
                                      <p:cBhvr>
                                        <p:cTn id="12" dur="500"/>
                                        <p:tgtEl>
                                          <p:spTgt spid="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
                                            <p:txEl>
                                              <p:pRg st="2" end="2"/>
                                            </p:txEl>
                                          </p:spTgt>
                                        </p:tgtEl>
                                        <p:attrNameLst>
                                          <p:attrName>style.visibility</p:attrName>
                                        </p:attrNameLst>
                                      </p:cBhvr>
                                      <p:to>
                                        <p:strVal val="visible"/>
                                      </p:to>
                                    </p:set>
                                    <p:animEffect transition="in" filter="fade">
                                      <p:cBhvr>
                                        <p:cTn id="17" dur="500"/>
                                        <p:tgtEl>
                                          <p:spTgt spid="36">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6">
                                            <p:txEl>
                                              <p:pRg st="3" end="3"/>
                                            </p:txEl>
                                          </p:spTgt>
                                        </p:tgtEl>
                                        <p:attrNameLst>
                                          <p:attrName>style.visibility</p:attrName>
                                        </p:attrNameLst>
                                      </p:cBhvr>
                                      <p:to>
                                        <p:strVal val="visible"/>
                                      </p:to>
                                    </p:set>
                                    <p:animEffect transition="in" filter="fade">
                                      <p:cBhvr>
                                        <p:cTn id="20" dur="500"/>
                                        <p:tgtEl>
                                          <p:spTgt spid="3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611560" y="1030800"/>
            <a:ext cx="7821869" cy="830997"/>
          </a:xfrm>
          <a:prstGeom prst="rect">
            <a:avLst/>
          </a:prstGeom>
          <a:noFill/>
        </p:spPr>
        <p:txBody>
          <a:bodyPr wrap="square" rtlCol="0">
            <a:spAutoFit/>
          </a:bodyPr>
          <a:lstStyle/>
          <a:p>
            <a:pPr algn="just"/>
            <a:r>
              <a:rPr lang="en-US" sz="2400" dirty="0">
                <a:solidFill>
                  <a:schemeClr val="accent5">
                    <a:lumMod val="75000"/>
                  </a:schemeClr>
                </a:solidFill>
                <a:latin typeface="Calibri Light" panose="020F0302020204030204" pitchFamily="34" charset="0"/>
                <a:cs typeface="Calibri Light" panose="020F0302020204030204" pitchFamily="34" charset="0"/>
              </a:rPr>
              <a:t>Entity Framework Core allows you to drop down to raw SQL    queries when working with a relational database.</a:t>
            </a:r>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 Placeholder 1">
            <a:extLst>
              <a:ext uri="{FF2B5EF4-FFF2-40B4-BE49-F238E27FC236}">
                <a16:creationId xmlns:a16="http://schemas.microsoft.com/office/drawing/2014/main" id="{9C45E38C-9061-4997-B149-DC25C2726ED3}"/>
              </a:ext>
            </a:extLst>
          </p:cNvPr>
          <p:cNvSpPr>
            <a:spLocks noGrp="1"/>
          </p:cNvSpPr>
          <p:nvPr>
            <p:ph type="body" sz="quarter" idx="10"/>
          </p:nvPr>
        </p:nvSpPr>
        <p:spPr>
          <a:xfrm>
            <a:off x="0" y="123478"/>
            <a:ext cx="9144000" cy="576064"/>
          </a:xfrm>
        </p:spPr>
        <p:txBody>
          <a:bodyPr/>
          <a:lstStyle/>
          <a:p>
            <a:r>
              <a:rPr lang="en-US" dirty="0"/>
              <a:t>SQL Injection Attacks</a:t>
            </a:r>
            <a:endParaRPr lang="en-US" dirty="0">
              <a:solidFill>
                <a:srgbClr val="002060"/>
              </a:solidFill>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5F8EE57D-FB78-4F47-8948-1B0F8FAB396B}"/>
              </a:ext>
            </a:extLst>
          </p:cNvPr>
          <p:cNvPicPr>
            <a:picLocks noChangeAspect="1"/>
          </p:cNvPicPr>
          <p:nvPr/>
        </p:nvPicPr>
        <p:blipFill>
          <a:blip r:embed="rId2"/>
          <a:stretch>
            <a:fillRect/>
          </a:stretch>
        </p:blipFill>
        <p:spPr>
          <a:xfrm>
            <a:off x="288510" y="2278804"/>
            <a:ext cx="4185941" cy="903158"/>
          </a:xfrm>
          <a:prstGeom prst="rect">
            <a:avLst/>
          </a:prstGeom>
        </p:spPr>
      </p:pic>
      <p:pic>
        <p:nvPicPr>
          <p:cNvPr id="8" name="Picture 7">
            <a:extLst>
              <a:ext uri="{FF2B5EF4-FFF2-40B4-BE49-F238E27FC236}">
                <a16:creationId xmlns:a16="http://schemas.microsoft.com/office/drawing/2014/main" id="{FF0893A9-1365-4781-922E-B97AE07C02F3}"/>
              </a:ext>
            </a:extLst>
          </p:cNvPr>
          <p:cNvPicPr>
            <a:picLocks noChangeAspect="1"/>
          </p:cNvPicPr>
          <p:nvPr/>
        </p:nvPicPr>
        <p:blipFill>
          <a:blip r:embed="rId3"/>
          <a:stretch>
            <a:fillRect/>
          </a:stretch>
        </p:blipFill>
        <p:spPr>
          <a:xfrm>
            <a:off x="288511" y="3565013"/>
            <a:ext cx="4185941" cy="966633"/>
          </a:xfrm>
          <a:prstGeom prst="rect">
            <a:avLst/>
          </a:prstGeom>
        </p:spPr>
      </p:pic>
      <p:pic>
        <p:nvPicPr>
          <p:cNvPr id="10" name="Picture 9">
            <a:extLst>
              <a:ext uri="{FF2B5EF4-FFF2-40B4-BE49-F238E27FC236}">
                <a16:creationId xmlns:a16="http://schemas.microsoft.com/office/drawing/2014/main" id="{E9EAD80E-78E3-43A4-8933-0D7FF51D664B}"/>
              </a:ext>
            </a:extLst>
          </p:cNvPr>
          <p:cNvPicPr>
            <a:picLocks noChangeAspect="1"/>
          </p:cNvPicPr>
          <p:nvPr/>
        </p:nvPicPr>
        <p:blipFill>
          <a:blip r:embed="rId4"/>
          <a:stretch>
            <a:fillRect/>
          </a:stretch>
        </p:blipFill>
        <p:spPr>
          <a:xfrm>
            <a:off x="4868864" y="3540357"/>
            <a:ext cx="3986625" cy="869264"/>
          </a:xfrm>
          <a:prstGeom prst="rect">
            <a:avLst/>
          </a:prstGeom>
        </p:spPr>
      </p:pic>
      <p:pic>
        <p:nvPicPr>
          <p:cNvPr id="11" name="Picture 10">
            <a:extLst>
              <a:ext uri="{FF2B5EF4-FFF2-40B4-BE49-F238E27FC236}">
                <a16:creationId xmlns:a16="http://schemas.microsoft.com/office/drawing/2014/main" id="{9C40117A-C52F-4CBE-91BF-9B9FEFCD90C8}"/>
              </a:ext>
            </a:extLst>
          </p:cNvPr>
          <p:cNvPicPr>
            <a:picLocks noChangeAspect="1"/>
          </p:cNvPicPr>
          <p:nvPr/>
        </p:nvPicPr>
        <p:blipFill>
          <a:blip r:embed="rId5"/>
          <a:stretch>
            <a:fillRect/>
          </a:stretch>
        </p:blipFill>
        <p:spPr>
          <a:xfrm>
            <a:off x="4868864" y="2278804"/>
            <a:ext cx="3528392" cy="1058518"/>
          </a:xfrm>
          <a:prstGeom prst="rect">
            <a:avLst/>
          </a:prstGeom>
        </p:spPr>
      </p:pic>
    </p:spTree>
    <p:extLst>
      <p:ext uri="{BB962C8B-B14F-4D97-AF65-F5344CB8AC3E}">
        <p14:creationId xmlns:p14="http://schemas.microsoft.com/office/powerpoint/2010/main" val="93189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randombar(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randombar(horizont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4" y="987574"/>
            <a:ext cx="7389821" cy="2677656"/>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Cross site scripting (XSS) is a common attack vector that  injects malicious code into a vulnerable web application.</a:t>
            </a:r>
          </a:p>
          <a:p>
            <a:pPr marL="285750" indent="-285750" algn="just">
              <a:buFont typeface="Arial" panose="020B0604020202020204" pitchFamily="34" charset="0"/>
              <a:buChar char="•"/>
            </a:pPr>
            <a:endParaRPr lang="en-US" sz="2400" dirty="0">
              <a:solidFill>
                <a:schemeClr val="accent5">
                  <a:lumMod val="75000"/>
                </a:schemeClr>
              </a:solidFill>
              <a:latin typeface="Calibri Light" panose="020F0302020204030204" pitchFamily="34" charset="0"/>
              <a:cs typeface="Calibri Light" panose="020F0302020204030204" pitchFamily="34" charset="0"/>
            </a:endParaRPr>
          </a:p>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XSS differs from other web attack vectors (e.g., SQL          injections), in  that it does not directly target the             application itself. Instead, the users of the web                 application are the ones at risk.</a:t>
            </a:r>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 Placeholder 1">
            <a:extLst>
              <a:ext uri="{FF2B5EF4-FFF2-40B4-BE49-F238E27FC236}">
                <a16:creationId xmlns:a16="http://schemas.microsoft.com/office/drawing/2014/main" id="{F0433204-EF68-4776-8039-0AC840A03F67}"/>
              </a:ext>
            </a:extLst>
          </p:cNvPr>
          <p:cNvSpPr>
            <a:spLocks noGrp="1"/>
          </p:cNvSpPr>
          <p:nvPr>
            <p:ph type="body" sz="quarter" idx="10"/>
          </p:nvPr>
        </p:nvSpPr>
        <p:spPr>
          <a:xfrm>
            <a:off x="0" y="123478"/>
            <a:ext cx="9144000" cy="576064"/>
          </a:xfrm>
        </p:spPr>
        <p:txBody>
          <a:bodyPr/>
          <a:lstStyle/>
          <a:p>
            <a:r>
              <a:rPr lang="en-US" b="1" dirty="0"/>
              <a:t>Cross-Site Scripting (XSS)</a:t>
            </a:r>
            <a:endParaRPr lang="en-US"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40466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 Placeholder 1">
            <a:extLst>
              <a:ext uri="{FF2B5EF4-FFF2-40B4-BE49-F238E27FC236}">
                <a16:creationId xmlns:a16="http://schemas.microsoft.com/office/drawing/2014/main" id="{F0433204-EF68-4776-8039-0AC840A03F67}"/>
              </a:ext>
            </a:extLst>
          </p:cNvPr>
          <p:cNvSpPr>
            <a:spLocks noGrp="1"/>
          </p:cNvSpPr>
          <p:nvPr>
            <p:ph type="body" sz="quarter" idx="10"/>
          </p:nvPr>
        </p:nvSpPr>
        <p:spPr>
          <a:xfrm>
            <a:off x="0" y="123478"/>
            <a:ext cx="9144000" cy="576064"/>
          </a:xfrm>
        </p:spPr>
        <p:txBody>
          <a:bodyPr/>
          <a:lstStyle/>
          <a:p>
            <a:r>
              <a:rPr lang="en-US" b="1" dirty="0"/>
              <a:t>Cross-Site Scripting (XSS) Example</a:t>
            </a:r>
            <a:endParaRPr lang="en-US" dirty="0">
              <a:solidFill>
                <a:srgbClr val="002060"/>
              </a:solidFill>
              <a:latin typeface="Calibri" panose="020F0502020204030204" pitchFamily="34" charset="0"/>
              <a:cs typeface="Calibri" panose="020F0502020204030204" pitchFamily="34" charset="0"/>
            </a:endParaRPr>
          </a:p>
        </p:txBody>
      </p:sp>
      <p:pic>
        <p:nvPicPr>
          <p:cNvPr id="6" name="Picture 2" descr="Image result for user icon">
            <a:extLst>
              <a:ext uri="{FF2B5EF4-FFF2-40B4-BE49-F238E27FC236}">
                <a16:creationId xmlns:a16="http://schemas.microsoft.com/office/drawing/2014/main" id="{30A4B535-27B8-46CB-97D2-3F6AF24E1BE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42" y="3149052"/>
            <a:ext cx="812175" cy="8121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result for computer icon">
            <a:extLst>
              <a:ext uri="{FF2B5EF4-FFF2-40B4-BE49-F238E27FC236}">
                <a16:creationId xmlns:a16="http://schemas.microsoft.com/office/drawing/2014/main" id="{7B769BA0-2F69-49B1-A48F-3D6B4F4AEB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1392" y="3093345"/>
            <a:ext cx="923587" cy="92358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Image result for database icon">
            <a:extLst>
              <a:ext uri="{FF2B5EF4-FFF2-40B4-BE49-F238E27FC236}">
                <a16:creationId xmlns:a16="http://schemas.microsoft.com/office/drawing/2014/main" id="{BD85FA6B-405A-428F-8EA5-22CD1C3EE1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87105" y="3186545"/>
            <a:ext cx="576064" cy="57606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Image result for server icon">
            <a:extLst>
              <a:ext uri="{FF2B5EF4-FFF2-40B4-BE49-F238E27FC236}">
                <a16:creationId xmlns:a16="http://schemas.microsoft.com/office/drawing/2014/main" id="{5BEF631D-A512-4610-8885-21AF634C52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0820" y="3073453"/>
            <a:ext cx="943479" cy="94347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Image result for upload  icon">
            <a:extLst>
              <a:ext uri="{FF2B5EF4-FFF2-40B4-BE49-F238E27FC236}">
                <a16:creationId xmlns:a16="http://schemas.microsoft.com/office/drawing/2014/main" id="{94F80F89-B626-4F28-B573-BE63EF9E9CC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14417" y="2653399"/>
            <a:ext cx="385016" cy="38501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4" descr="Image result for web page  icon">
            <a:extLst>
              <a:ext uri="{FF2B5EF4-FFF2-40B4-BE49-F238E27FC236}">
                <a16:creationId xmlns:a16="http://schemas.microsoft.com/office/drawing/2014/main" id="{FE2290C0-E755-4EB1-BB9A-C427794BB4A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39084" y="1627565"/>
            <a:ext cx="833177" cy="83317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6" descr="Image result for web page html icon">
            <a:extLst>
              <a:ext uri="{FF2B5EF4-FFF2-40B4-BE49-F238E27FC236}">
                <a16:creationId xmlns:a16="http://schemas.microsoft.com/office/drawing/2014/main" id="{9F9E135B-57C3-478C-BF6D-4FD6768CE7A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b="7029"/>
          <a:stretch/>
        </p:blipFill>
        <p:spPr bwMode="auto">
          <a:xfrm>
            <a:off x="3389769" y="1488775"/>
            <a:ext cx="833177" cy="83558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0" descr="Image result for hacker user icon">
            <a:extLst>
              <a:ext uri="{FF2B5EF4-FFF2-40B4-BE49-F238E27FC236}">
                <a16:creationId xmlns:a16="http://schemas.microsoft.com/office/drawing/2014/main" id="{AB82D170-27E9-4997-A243-20E144926A3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9476" y="1920568"/>
            <a:ext cx="1043362" cy="104336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6" descr="Image result for web page html icon">
            <a:extLst>
              <a:ext uri="{FF2B5EF4-FFF2-40B4-BE49-F238E27FC236}">
                <a16:creationId xmlns:a16="http://schemas.microsoft.com/office/drawing/2014/main" id="{981D20DB-879A-437B-89C8-EBADAB1037E3}"/>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b="7029"/>
          <a:stretch/>
        </p:blipFill>
        <p:spPr bwMode="auto">
          <a:xfrm>
            <a:off x="2602756" y="4328905"/>
            <a:ext cx="550598" cy="55218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6ED71CD4-F068-4F58-BC9B-8012E3ECBFD2}"/>
              </a:ext>
            </a:extLst>
          </p:cNvPr>
          <p:cNvPicPr>
            <a:picLocks noChangeAspect="1"/>
          </p:cNvPicPr>
          <p:nvPr/>
        </p:nvPicPr>
        <p:blipFill>
          <a:blip r:embed="rId10"/>
          <a:stretch>
            <a:fillRect/>
          </a:stretch>
        </p:blipFill>
        <p:spPr>
          <a:xfrm>
            <a:off x="7013552" y="3883124"/>
            <a:ext cx="654787" cy="538380"/>
          </a:xfrm>
          <a:prstGeom prst="rect">
            <a:avLst/>
          </a:prstGeom>
        </p:spPr>
      </p:pic>
      <p:cxnSp>
        <p:nvCxnSpPr>
          <p:cNvPr id="17" name="Straight Connector 16">
            <a:extLst>
              <a:ext uri="{FF2B5EF4-FFF2-40B4-BE49-F238E27FC236}">
                <a16:creationId xmlns:a16="http://schemas.microsoft.com/office/drawing/2014/main" id="{20CB4AB3-3BFA-4B72-BCE5-8E58991518DD}"/>
              </a:ext>
            </a:extLst>
          </p:cNvPr>
          <p:cNvCxnSpPr>
            <a:cxnSpLocks/>
            <a:stCxn id="14" idx="3"/>
            <a:endCxn id="12" idx="2"/>
          </p:cNvCxnSpPr>
          <p:nvPr/>
        </p:nvCxnSpPr>
        <p:spPr>
          <a:xfrm>
            <a:off x="1692838" y="2442249"/>
            <a:ext cx="3862835" cy="1849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1A18592-44FC-4E3F-AB7C-F0D9477E12B6}"/>
              </a:ext>
            </a:extLst>
          </p:cNvPr>
          <p:cNvCxnSpPr>
            <a:cxnSpLocks/>
            <a:stCxn id="12" idx="2"/>
            <a:endCxn id="10" idx="0"/>
          </p:cNvCxnSpPr>
          <p:nvPr/>
        </p:nvCxnSpPr>
        <p:spPr>
          <a:xfrm flipH="1">
            <a:off x="5552560" y="2460742"/>
            <a:ext cx="3113" cy="61271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D47AEE0-6865-4B51-9F37-4C6117B7354E}"/>
              </a:ext>
            </a:extLst>
          </p:cNvPr>
          <p:cNvCxnSpPr>
            <a:cxnSpLocks/>
          </p:cNvCxnSpPr>
          <p:nvPr/>
        </p:nvCxnSpPr>
        <p:spPr>
          <a:xfrm>
            <a:off x="5940152" y="3329752"/>
            <a:ext cx="2475103"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F18B0AF-1142-4692-AF12-73E10967AA8C}"/>
              </a:ext>
            </a:extLst>
          </p:cNvPr>
          <p:cNvCxnSpPr>
            <a:cxnSpLocks/>
          </p:cNvCxnSpPr>
          <p:nvPr/>
        </p:nvCxnSpPr>
        <p:spPr>
          <a:xfrm flipH="1">
            <a:off x="5940153" y="3661322"/>
            <a:ext cx="2475102"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6064B44-743D-4A29-B5ED-E34AD04AE94B}"/>
              </a:ext>
            </a:extLst>
          </p:cNvPr>
          <p:cNvCxnSpPr/>
          <p:nvPr/>
        </p:nvCxnSpPr>
        <p:spPr>
          <a:xfrm flipH="1">
            <a:off x="3275856" y="3671096"/>
            <a:ext cx="181956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53BE3D7-BBC7-47B3-A6FF-7401E1B0F899}"/>
              </a:ext>
            </a:extLst>
          </p:cNvPr>
          <p:cNvCxnSpPr/>
          <p:nvPr/>
        </p:nvCxnSpPr>
        <p:spPr>
          <a:xfrm>
            <a:off x="2878055" y="4016932"/>
            <a:ext cx="0" cy="368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9D5615D-C593-4D6F-8564-2D7E988A1472}"/>
              </a:ext>
            </a:extLst>
          </p:cNvPr>
          <p:cNvCxnSpPr>
            <a:cxnSpLocks/>
          </p:cNvCxnSpPr>
          <p:nvPr/>
        </p:nvCxnSpPr>
        <p:spPr>
          <a:xfrm flipH="1">
            <a:off x="332509" y="4587960"/>
            <a:ext cx="233291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F3799D7-49F9-4930-91DB-0D58ABBE0585}"/>
              </a:ext>
            </a:extLst>
          </p:cNvPr>
          <p:cNvCxnSpPr>
            <a:cxnSpLocks/>
          </p:cNvCxnSpPr>
          <p:nvPr/>
        </p:nvCxnSpPr>
        <p:spPr>
          <a:xfrm flipV="1">
            <a:off x="332509" y="2442249"/>
            <a:ext cx="0" cy="214571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E399B7F-525C-4212-AE41-9B22D898BFE8}"/>
              </a:ext>
            </a:extLst>
          </p:cNvPr>
          <p:cNvCxnSpPr/>
          <p:nvPr/>
        </p:nvCxnSpPr>
        <p:spPr>
          <a:xfrm>
            <a:off x="332509" y="2442249"/>
            <a:ext cx="316967"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C2AD4AB-C73F-4E29-9B9D-60E52628A0F9}"/>
              </a:ext>
            </a:extLst>
          </p:cNvPr>
          <p:cNvCxnSpPr>
            <a:cxnSpLocks/>
            <a:stCxn id="6" idx="3"/>
            <a:endCxn id="8" idx="1"/>
          </p:cNvCxnSpPr>
          <p:nvPr/>
        </p:nvCxnSpPr>
        <p:spPr>
          <a:xfrm flipV="1">
            <a:off x="1567717" y="3555139"/>
            <a:ext cx="773675" cy="1"/>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F537805-220A-42E5-8C76-F18159F504FF}"/>
              </a:ext>
            </a:extLst>
          </p:cNvPr>
          <p:cNvCxnSpPr/>
          <p:nvPr/>
        </p:nvCxnSpPr>
        <p:spPr>
          <a:xfrm>
            <a:off x="3275856" y="3219822"/>
            <a:ext cx="1819564"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65D54BBE-E4C9-4B10-B5E5-9B7207A5DE7C}"/>
              </a:ext>
            </a:extLst>
          </p:cNvPr>
          <p:cNvSpPr txBox="1"/>
          <p:nvPr/>
        </p:nvSpPr>
        <p:spPr>
          <a:xfrm>
            <a:off x="731612" y="1660346"/>
            <a:ext cx="724878" cy="246221"/>
          </a:xfrm>
          <a:prstGeom prst="rect">
            <a:avLst/>
          </a:prstGeom>
          <a:noFill/>
        </p:spPr>
        <p:txBody>
          <a:bodyPr wrap="none" rtlCol="0">
            <a:spAutoFit/>
          </a:bodyPr>
          <a:lstStyle/>
          <a:p>
            <a:r>
              <a:rPr lang="en-US" sz="1000" dirty="0">
                <a:solidFill>
                  <a:srgbClr val="0070C0"/>
                </a:solidFill>
              </a:rPr>
              <a:t>ATTACKER</a:t>
            </a:r>
          </a:p>
        </p:txBody>
      </p:sp>
      <p:sp>
        <p:nvSpPr>
          <p:cNvPr id="29" name="TextBox 28">
            <a:extLst>
              <a:ext uri="{FF2B5EF4-FFF2-40B4-BE49-F238E27FC236}">
                <a16:creationId xmlns:a16="http://schemas.microsoft.com/office/drawing/2014/main" id="{F89CE15D-B40C-4CE5-86DD-08C630767E9B}"/>
              </a:ext>
            </a:extLst>
          </p:cNvPr>
          <p:cNvSpPr txBox="1"/>
          <p:nvPr/>
        </p:nvSpPr>
        <p:spPr>
          <a:xfrm>
            <a:off x="3125722" y="2176293"/>
            <a:ext cx="1338828" cy="230832"/>
          </a:xfrm>
          <a:prstGeom prst="rect">
            <a:avLst/>
          </a:prstGeom>
          <a:noFill/>
        </p:spPr>
        <p:txBody>
          <a:bodyPr wrap="none" rtlCol="0">
            <a:spAutoFit/>
          </a:bodyPr>
          <a:lstStyle/>
          <a:p>
            <a:r>
              <a:rPr lang="en-US" sz="900" dirty="0">
                <a:solidFill>
                  <a:srgbClr val="C00000"/>
                </a:solidFill>
              </a:rPr>
              <a:t>Injects malicious script</a:t>
            </a:r>
          </a:p>
        </p:txBody>
      </p:sp>
      <p:sp>
        <p:nvSpPr>
          <p:cNvPr id="30" name="TextBox 29">
            <a:extLst>
              <a:ext uri="{FF2B5EF4-FFF2-40B4-BE49-F238E27FC236}">
                <a16:creationId xmlns:a16="http://schemas.microsoft.com/office/drawing/2014/main" id="{21CF397C-CC58-441B-9173-314A5126DF79}"/>
              </a:ext>
            </a:extLst>
          </p:cNvPr>
          <p:cNvSpPr txBox="1"/>
          <p:nvPr/>
        </p:nvSpPr>
        <p:spPr>
          <a:xfrm>
            <a:off x="4921056" y="1484774"/>
            <a:ext cx="1188146" cy="246221"/>
          </a:xfrm>
          <a:prstGeom prst="rect">
            <a:avLst/>
          </a:prstGeom>
          <a:noFill/>
        </p:spPr>
        <p:txBody>
          <a:bodyPr wrap="none" rtlCol="0">
            <a:spAutoFit/>
          </a:bodyPr>
          <a:lstStyle/>
          <a:p>
            <a:r>
              <a:rPr lang="en-US" sz="1000" dirty="0">
                <a:solidFill>
                  <a:schemeClr val="accent1"/>
                </a:solidFill>
              </a:rPr>
              <a:t>Vulnerable website</a:t>
            </a:r>
          </a:p>
        </p:txBody>
      </p:sp>
      <p:sp>
        <p:nvSpPr>
          <p:cNvPr id="31" name="TextBox 30">
            <a:extLst>
              <a:ext uri="{FF2B5EF4-FFF2-40B4-BE49-F238E27FC236}">
                <a16:creationId xmlns:a16="http://schemas.microsoft.com/office/drawing/2014/main" id="{E2062904-3E0E-4537-847E-0C74B98292AC}"/>
              </a:ext>
            </a:extLst>
          </p:cNvPr>
          <p:cNvSpPr txBox="1"/>
          <p:nvPr/>
        </p:nvSpPr>
        <p:spPr>
          <a:xfrm>
            <a:off x="6096149" y="3053454"/>
            <a:ext cx="2063385" cy="230832"/>
          </a:xfrm>
          <a:prstGeom prst="rect">
            <a:avLst/>
          </a:prstGeom>
          <a:noFill/>
        </p:spPr>
        <p:txBody>
          <a:bodyPr wrap="none" rtlCol="0">
            <a:spAutoFit/>
          </a:bodyPr>
          <a:lstStyle/>
          <a:p>
            <a:r>
              <a:rPr lang="en-US" sz="900" dirty="0">
                <a:solidFill>
                  <a:srgbClr val="C00000"/>
                </a:solidFill>
              </a:rPr>
              <a:t>Malicious script is saved to database</a:t>
            </a:r>
          </a:p>
        </p:txBody>
      </p:sp>
      <p:sp>
        <p:nvSpPr>
          <p:cNvPr id="32" name="TextBox 31">
            <a:extLst>
              <a:ext uri="{FF2B5EF4-FFF2-40B4-BE49-F238E27FC236}">
                <a16:creationId xmlns:a16="http://schemas.microsoft.com/office/drawing/2014/main" id="{F68F392E-5E4E-4940-8646-17631F614224}"/>
              </a:ext>
            </a:extLst>
          </p:cNvPr>
          <p:cNvSpPr txBox="1"/>
          <p:nvPr/>
        </p:nvSpPr>
        <p:spPr>
          <a:xfrm>
            <a:off x="6084168" y="3674341"/>
            <a:ext cx="2300630" cy="230832"/>
          </a:xfrm>
          <a:prstGeom prst="rect">
            <a:avLst/>
          </a:prstGeom>
          <a:noFill/>
        </p:spPr>
        <p:txBody>
          <a:bodyPr wrap="none" rtlCol="0">
            <a:spAutoFit/>
          </a:bodyPr>
          <a:lstStyle/>
          <a:p>
            <a:r>
              <a:rPr lang="en-US" sz="900" dirty="0">
                <a:solidFill>
                  <a:srgbClr val="C00000"/>
                </a:solidFill>
              </a:rPr>
              <a:t>Data containing malicious script is loaded</a:t>
            </a:r>
          </a:p>
        </p:txBody>
      </p:sp>
      <p:sp>
        <p:nvSpPr>
          <p:cNvPr id="33" name="TextBox 32">
            <a:extLst>
              <a:ext uri="{FF2B5EF4-FFF2-40B4-BE49-F238E27FC236}">
                <a16:creationId xmlns:a16="http://schemas.microsoft.com/office/drawing/2014/main" id="{4BA9A31D-A4AC-461F-9517-C1236E45FB94}"/>
              </a:ext>
            </a:extLst>
          </p:cNvPr>
          <p:cNvSpPr txBox="1"/>
          <p:nvPr/>
        </p:nvSpPr>
        <p:spPr>
          <a:xfrm>
            <a:off x="5292712" y="3907817"/>
            <a:ext cx="519694" cy="246221"/>
          </a:xfrm>
          <a:prstGeom prst="rect">
            <a:avLst/>
          </a:prstGeom>
          <a:noFill/>
        </p:spPr>
        <p:txBody>
          <a:bodyPr wrap="none" rtlCol="0">
            <a:spAutoFit/>
          </a:bodyPr>
          <a:lstStyle/>
          <a:p>
            <a:r>
              <a:rPr lang="en-US" sz="1000" dirty="0">
                <a:solidFill>
                  <a:schemeClr val="accent1"/>
                </a:solidFill>
              </a:rPr>
              <a:t>Server</a:t>
            </a:r>
          </a:p>
        </p:txBody>
      </p:sp>
      <p:sp>
        <p:nvSpPr>
          <p:cNvPr id="34" name="TextBox 33">
            <a:extLst>
              <a:ext uri="{FF2B5EF4-FFF2-40B4-BE49-F238E27FC236}">
                <a16:creationId xmlns:a16="http://schemas.microsoft.com/office/drawing/2014/main" id="{AD4C0762-A2E2-4519-90DC-CFD2D47EAE8B}"/>
              </a:ext>
            </a:extLst>
          </p:cNvPr>
          <p:cNvSpPr txBox="1"/>
          <p:nvPr/>
        </p:nvSpPr>
        <p:spPr>
          <a:xfrm>
            <a:off x="883211" y="3923087"/>
            <a:ext cx="561372" cy="246221"/>
          </a:xfrm>
          <a:prstGeom prst="rect">
            <a:avLst/>
          </a:prstGeom>
          <a:noFill/>
        </p:spPr>
        <p:txBody>
          <a:bodyPr wrap="none" rtlCol="0">
            <a:spAutoFit/>
          </a:bodyPr>
          <a:lstStyle/>
          <a:p>
            <a:r>
              <a:rPr lang="en-US" sz="1000" dirty="0">
                <a:solidFill>
                  <a:schemeClr val="accent1"/>
                </a:solidFill>
              </a:rPr>
              <a:t>VICTIM</a:t>
            </a:r>
          </a:p>
        </p:txBody>
      </p:sp>
      <p:sp>
        <p:nvSpPr>
          <p:cNvPr id="35" name="TextBox 34">
            <a:extLst>
              <a:ext uri="{FF2B5EF4-FFF2-40B4-BE49-F238E27FC236}">
                <a16:creationId xmlns:a16="http://schemas.microsoft.com/office/drawing/2014/main" id="{F2CF8208-E066-45FB-B1A9-CCDF85A329D8}"/>
              </a:ext>
            </a:extLst>
          </p:cNvPr>
          <p:cNvSpPr txBox="1"/>
          <p:nvPr/>
        </p:nvSpPr>
        <p:spPr>
          <a:xfrm>
            <a:off x="1494842" y="3003798"/>
            <a:ext cx="908028" cy="507831"/>
          </a:xfrm>
          <a:prstGeom prst="rect">
            <a:avLst/>
          </a:prstGeom>
          <a:noFill/>
        </p:spPr>
        <p:txBody>
          <a:bodyPr wrap="square" rtlCol="0">
            <a:spAutoFit/>
          </a:bodyPr>
          <a:lstStyle/>
          <a:p>
            <a:r>
              <a:rPr lang="en-US" sz="900" dirty="0">
                <a:solidFill>
                  <a:schemeClr val="accent1"/>
                </a:solidFill>
              </a:rPr>
              <a:t>User requests data from the server</a:t>
            </a:r>
          </a:p>
        </p:txBody>
      </p:sp>
      <p:sp>
        <p:nvSpPr>
          <p:cNvPr id="37" name="TextBox 36">
            <a:extLst>
              <a:ext uri="{FF2B5EF4-FFF2-40B4-BE49-F238E27FC236}">
                <a16:creationId xmlns:a16="http://schemas.microsoft.com/office/drawing/2014/main" id="{D8E6E1DB-02C2-4292-8374-F40A757C35E8}"/>
              </a:ext>
            </a:extLst>
          </p:cNvPr>
          <p:cNvSpPr txBox="1"/>
          <p:nvPr/>
        </p:nvSpPr>
        <p:spPr>
          <a:xfrm>
            <a:off x="3094592" y="4234017"/>
            <a:ext cx="1492230" cy="507831"/>
          </a:xfrm>
          <a:prstGeom prst="rect">
            <a:avLst/>
          </a:prstGeom>
          <a:noFill/>
        </p:spPr>
        <p:txBody>
          <a:bodyPr wrap="square" rtlCol="0">
            <a:spAutoFit/>
          </a:bodyPr>
          <a:lstStyle/>
          <a:p>
            <a:r>
              <a:rPr lang="en-US" sz="900" dirty="0">
                <a:solidFill>
                  <a:srgbClr val="C00000"/>
                </a:solidFill>
              </a:rPr>
              <a:t>Malicious script might  be executed and data would be sent to attacker</a:t>
            </a:r>
          </a:p>
        </p:txBody>
      </p:sp>
      <p:pic>
        <p:nvPicPr>
          <p:cNvPr id="38" name="Picture 37">
            <a:extLst>
              <a:ext uri="{FF2B5EF4-FFF2-40B4-BE49-F238E27FC236}">
                <a16:creationId xmlns:a16="http://schemas.microsoft.com/office/drawing/2014/main" id="{E49CE1C9-911F-4FED-8721-98C7CF9189A2}"/>
              </a:ext>
            </a:extLst>
          </p:cNvPr>
          <p:cNvPicPr>
            <a:picLocks noChangeAspect="1"/>
          </p:cNvPicPr>
          <p:nvPr/>
        </p:nvPicPr>
        <p:blipFill>
          <a:blip r:embed="rId11"/>
          <a:stretch>
            <a:fillRect/>
          </a:stretch>
        </p:blipFill>
        <p:spPr>
          <a:xfrm>
            <a:off x="3153354" y="1059582"/>
            <a:ext cx="1361271" cy="530179"/>
          </a:xfrm>
          <a:prstGeom prst="rect">
            <a:avLst/>
          </a:prstGeom>
        </p:spPr>
      </p:pic>
      <p:pic>
        <p:nvPicPr>
          <p:cNvPr id="36" name="Picture 14" descr="Image result for web page  icon">
            <a:extLst>
              <a:ext uri="{FF2B5EF4-FFF2-40B4-BE49-F238E27FC236}">
                <a16:creationId xmlns:a16="http://schemas.microsoft.com/office/drawing/2014/main" id="{D14F97D4-2E87-4513-AD2E-42A9E1E2BC2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45028" y="3219822"/>
            <a:ext cx="444490" cy="444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86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par>
                                <p:cTn id="27" presetID="10"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nodeType="with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500"/>
                                        <p:tgtEl>
                                          <p:spTgt spid="3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par>
                                <p:cTn id="44" presetID="10" presetClass="entr" presetSubtype="0"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par>
                                <p:cTn id="47" presetID="10"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par>
                                <p:cTn id="50" presetID="10" presetClass="entr" presetSubtype="0" fill="hold"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500"/>
                                        <p:tgtEl>
                                          <p:spTgt spid="3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500"/>
                                        <p:tgtEl>
                                          <p:spTgt spid="3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par>
                                <p:cTn id="62" presetID="10" presetClass="entr" presetSubtype="0" fill="hold" nodeType="with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fade">
                                      <p:cBhvr>
                                        <p:cTn id="69" dur="500"/>
                                        <p:tgtEl>
                                          <p:spTgt spid="6"/>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fade">
                                      <p:cBhvr>
                                        <p:cTn id="72" dur="500"/>
                                        <p:tgtEl>
                                          <p:spTgt spid="3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fade">
                                      <p:cBhvr>
                                        <p:cTn id="77" dur="500"/>
                                        <p:tgtEl>
                                          <p:spTgt spid="26"/>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fade">
                                      <p:cBhvr>
                                        <p:cTn id="80" dur="500"/>
                                        <p:tgtEl>
                                          <p:spTgt spid="35"/>
                                        </p:tgtEl>
                                      </p:cBhvr>
                                    </p:animEffect>
                                  </p:childTnLst>
                                </p:cTn>
                              </p:par>
                              <p:par>
                                <p:cTn id="81" presetID="10" presetClass="entr" presetSubtype="0" fill="hold" nodeType="with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fade">
                                      <p:cBhvr>
                                        <p:cTn id="83" dur="500"/>
                                        <p:tgtEl>
                                          <p:spTgt spid="36"/>
                                        </p:tgtEl>
                                      </p:cBhvr>
                                    </p:animEffect>
                                  </p:childTnLst>
                                </p:cTn>
                              </p:par>
                              <p:par>
                                <p:cTn id="84" presetID="10" presetClass="entr" presetSubtype="0" fill="hold" nodeType="withEffect">
                                  <p:stCondLst>
                                    <p:cond delay="0"/>
                                  </p:stCondLst>
                                  <p:childTnLst>
                                    <p:set>
                                      <p:cBhvr>
                                        <p:cTn id="85" dur="1" fill="hold">
                                          <p:stCondLst>
                                            <p:cond delay="0"/>
                                          </p:stCondLst>
                                        </p:cTn>
                                        <p:tgtEl>
                                          <p:spTgt spid="8"/>
                                        </p:tgtEl>
                                        <p:attrNameLst>
                                          <p:attrName>style.visibility</p:attrName>
                                        </p:attrNameLst>
                                      </p:cBhvr>
                                      <p:to>
                                        <p:strVal val="visible"/>
                                      </p:to>
                                    </p:set>
                                    <p:animEffect transition="in" filter="fade">
                                      <p:cBhvr>
                                        <p:cTn id="86" dur="500"/>
                                        <p:tgtEl>
                                          <p:spTgt spid="8"/>
                                        </p:tgtEl>
                                      </p:cBhvr>
                                    </p:animEffect>
                                  </p:childTnLst>
                                </p:cTn>
                              </p:par>
                              <p:par>
                                <p:cTn id="87" presetID="10" presetClass="entr" presetSubtype="0" fill="hold" nodeType="with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500"/>
                                        <p:tgtEl>
                                          <p:spTgt spid="27"/>
                                        </p:tgtEl>
                                      </p:cBhvr>
                                    </p:animEffect>
                                  </p:childTnLst>
                                </p:cTn>
                              </p:par>
                              <p:par>
                                <p:cTn id="90" presetID="10" presetClass="entr" presetSubtype="0" fill="hold" nodeType="with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fade">
                                      <p:cBhvr>
                                        <p:cTn id="92" dur="500"/>
                                        <p:tgtEl>
                                          <p:spTgt spid="2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fade">
                                      <p:cBhvr>
                                        <p:cTn id="97" dur="500"/>
                                        <p:tgtEl>
                                          <p:spTgt spid="22"/>
                                        </p:tgtEl>
                                      </p:cBhvr>
                                    </p:animEffect>
                                  </p:childTnLst>
                                </p:cTn>
                              </p:par>
                              <p:par>
                                <p:cTn id="98" presetID="10" presetClass="entr" presetSubtype="0" fill="hold" nodeType="withEffect">
                                  <p:stCondLst>
                                    <p:cond delay="0"/>
                                  </p:stCondLst>
                                  <p:childTnLst>
                                    <p:set>
                                      <p:cBhvr>
                                        <p:cTn id="99" dur="1" fill="hold">
                                          <p:stCondLst>
                                            <p:cond delay="0"/>
                                          </p:stCondLst>
                                        </p:cTn>
                                        <p:tgtEl>
                                          <p:spTgt spid="15"/>
                                        </p:tgtEl>
                                        <p:attrNameLst>
                                          <p:attrName>style.visibility</p:attrName>
                                        </p:attrNameLst>
                                      </p:cBhvr>
                                      <p:to>
                                        <p:strVal val="visible"/>
                                      </p:to>
                                    </p:set>
                                    <p:animEffect transition="in" filter="fade">
                                      <p:cBhvr>
                                        <p:cTn id="100" dur="500"/>
                                        <p:tgtEl>
                                          <p:spTgt spid="1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7"/>
                                        </p:tgtEl>
                                        <p:attrNameLst>
                                          <p:attrName>style.visibility</p:attrName>
                                        </p:attrNameLst>
                                      </p:cBhvr>
                                      <p:to>
                                        <p:strVal val="visible"/>
                                      </p:to>
                                    </p:set>
                                    <p:animEffect transition="in" filter="fade">
                                      <p:cBhvr>
                                        <p:cTn id="103" dur="500"/>
                                        <p:tgtEl>
                                          <p:spTgt spid="37"/>
                                        </p:tgtEl>
                                      </p:cBhvr>
                                    </p:animEffect>
                                  </p:childTnLst>
                                </p:cTn>
                              </p:par>
                              <p:par>
                                <p:cTn id="104" presetID="10" presetClass="entr" presetSubtype="0" fill="hold" nodeType="withEffect">
                                  <p:stCondLst>
                                    <p:cond delay="0"/>
                                  </p:stCondLst>
                                  <p:childTnLst>
                                    <p:set>
                                      <p:cBhvr>
                                        <p:cTn id="105" dur="1" fill="hold">
                                          <p:stCondLst>
                                            <p:cond delay="0"/>
                                          </p:stCondLst>
                                        </p:cTn>
                                        <p:tgtEl>
                                          <p:spTgt spid="23"/>
                                        </p:tgtEl>
                                        <p:attrNameLst>
                                          <p:attrName>style.visibility</p:attrName>
                                        </p:attrNameLst>
                                      </p:cBhvr>
                                      <p:to>
                                        <p:strVal val="visible"/>
                                      </p:to>
                                    </p:set>
                                    <p:animEffect transition="in" filter="fade">
                                      <p:cBhvr>
                                        <p:cTn id="106" dur="500"/>
                                        <p:tgtEl>
                                          <p:spTgt spid="23"/>
                                        </p:tgtEl>
                                      </p:cBhvr>
                                    </p:animEffect>
                                  </p:childTnLst>
                                </p:cTn>
                              </p:par>
                              <p:par>
                                <p:cTn id="107" presetID="10" presetClass="entr" presetSubtype="0" fill="hold" nodeType="with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fade">
                                      <p:cBhvr>
                                        <p:cTn id="109" dur="500"/>
                                        <p:tgtEl>
                                          <p:spTgt spid="24"/>
                                        </p:tgtEl>
                                      </p:cBhvr>
                                    </p:animEffect>
                                  </p:childTnLst>
                                </p:cTn>
                              </p:par>
                              <p:par>
                                <p:cTn id="110" presetID="10" presetClass="entr" presetSubtype="0" fill="hold" nodeType="with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fade">
                                      <p:cBhvr>
                                        <p:cTn id="1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3" grpId="0"/>
      <p:bldP spid="34" grpId="0"/>
      <p:bldP spid="35" grpId="0"/>
      <p:bldP spid="3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1115616" y="1048122"/>
            <a:ext cx="7290810"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HTML Encoding using Razor</a:t>
            </a:r>
          </a:p>
          <a:p>
            <a:endParaRPr lang="en-US" sz="2400" dirty="0">
              <a:solidFill>
                <a:schemeClr val="accent5">
                  <a:lumMod val="75000"/>
                </a:schemeClr>
              </a:solidFill>
              <a:latin typeface="Calibri Light" panose="020F0302020204030204" pitchFamily="34" charset="0"/>
              <a:cs typeface="Calibri Light" panose="020F0302020204030204" pitchFamily="34" charset="0"/>
            </a:endParaRPr>
          </a:p>
          <a:p>
            <a:pPr marL="342900" indent="-3429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Validation as an XSS prevention technique</a:t>
            </a:r>
          </a:p>
          <a:p>
            <a:endParaRPr lang="en-US" sz="2400" dirty="0"/>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 Placeholder 1">
            <a:extLst>
              <a:ext uri="{FF2B5EF4-FFF2-40B4-BE49-F238E27FC236}">
                <a16:creationId xmlns:a16="http://schemas.microsoft.com/office/drawing/2014/main" id="{F0433204-EF68-4776-8039-0AC840A03F67}"/>
              </a:ext>
            </a:extLst>
          </p:cNvPr>
          <p:cNvSpPr>
            <a:spLocks noGrp="1"/>
          </p:cNvSpPr>
          <p:nvPr>
            <p:ph type="body" sz="quarter" idx="10"/>
          </p:nvPr>
        </p:nvSpPr>
        <p:spPr>
          <a:xfrm>
            <a:off x="0" y="123478"/>
            <a:ext cx="9144000" cy="576064"/>
          </a:xfrm>
        </p:spPr>
        <p:txBody>
          <a:bodyPr/>
          <a:lstStyle/>
          <a:p>
            <a:r>
              <a:rPr lang="en-US" dirty="0"/>
              <a:t>How to prevent XSS</a:t>
            </a:r>
            <a:endParaRPr lang="en-US" dirty="0">
              <a:solidFill>
                <a:srgbClr val="002060"/>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4028BBEF-414D-4927-8EDC-FBA2F12096A1}"/>
              </a:ext>
            </a:extLst>
          </p:cNvPr>
          <p:cNvPicPr>
            <a:picLocks noChangeAspect="1"/>
          </p:cNvPicPr>
          <p:nvPr/>
        </p:nvPicPr>
        <p:blipFill>
          <a:blip r:embed="rId2"/>
          <a:stretch>
            <a:fillRect/>
          </a:stretch>
        </p:blipFill>
        <p:spPr>
          <a:xfrm>
            <a:off x="926595" y="3445138"/>
            <a:ext cx="3133725" cy="1104900"/>
          </a:xfrm>
          <a:prstGeom prst="rect">
            <a:avLst/>
          </a:prstGeom>
        </p:spPr>
      </p:pic>
      <p:pic>
        <p:nvPicPr>
          <p:cNvPr id="8" name="Picture 7">
            <a:extLst>
              <a:ext uri="{FF2B5EF4-FFF2-40B4-BE49-F238E27FC236}">
                <a16:creationId xmlns:a16="http://schemas.microsoft.com/office/drawing/2014/main" id="{CD30597A-026B-4C18-AD6F-F0EE1B890C41}"/>
              </a:ext>
            </a:extLst>
          </p:cNvPr>
          <p:cNvPicPr>
            <a:picLocks noChangeAspect="1"/>
          </p:cNvPicPr>
          <p:nvPr/>
        </p:nvPicPr>
        <p:blipFill>
          <a:blip r:embed="rId3"/>
          <a:stretch>
            <a:fillRect/>
          </a:stretch>
        </p:blipFill>
        <p:spPr>
          <a:xfrm>
            <a:off x="6288304" y="3494867"/>
            <a:ext cx="1885950" cy="762000"/>
          </a:xfrm>
          <a:prstGeom prst="rect">
            <a:avLst/>
          </a:prstGeom>
        </p:spPr>
      </p:pic>
      <p:sp>
        <p:nvSpPr>
          <p:cNvPr id="9" name="TextBox 8">
            <a:extLst>
              <a:ext uri="{FF2B5EF4-FFF2-40B4-BE49-F238E27FC236}">
                <a16:creationId xmlns:a16="http://schemas.microsoft.com/office/drawing/2014/main" id="{F29FAF66-5F8F-40A5-82B6-2984E23AFE0D}"/>
              </a:ext>
            </a:extLst>
          </p:cNvPr>
          <p:cNvSpPr txBox="1"/>
          <p:nvPr/>
        </p:nvSpPr>
        <p:spPr>
          <a:xfrm>
            <a:off x="844333" y="3125535"/>
            <a:ext cx="1367169" cy="369332"/>
          </a:xfrm>
          <a:prstGeom prst="rect">
            <a:avLst/>
          </a:prstGeom>
          <a:noFill/>
        </p:spPr>
        <p:txBody>
          <a:bodyPr wrap="none" rtlCol="0">
            <a:spAutoFit/>
          </a:bodyPr>
          <a:lstStyle/>
          <a:p>
            <a:r>
              <a:rPr lang="en-US" dirty="0" err="1"/>
              <a:t>Cshtml</a:t>
            </a:r>
            <a:r>
              <a:rPr lang="en-US" dirty="0"/>
              <a:t> Code</a:t>
            </a:r>
          </a:p>
        </p:txBody>
      </p:sp>
      <p:sp>
        <p:nvSpPr>
          <p:cNvPr id="10" name="TextBox 9">
            <a:extLst>
              <a:ext uri="{FF2B5EF4-FFF2-40B4-BE49-F238E27FC236}">
                <a16:creationId xmlns:a16="http://schemas.microsoft.com/office/drawing/2014/main" id="{ABFA2DD9-B7A5-45CF-AC11-DFC4115B071E}"/>
              </a:ext>
            </a:extLst>
          </p:cNvPr>
          <p:cNvSpPr txBox="1"/>
          <p:nvPr/>
        </p:nvSpPr>
        <p:spPr>
          <a:xfrm>
            <a:off x="6289170" y="3075806"/>
            <a:ext cx="779381" cy="369332"/>
          </a:xfrm>
          <a:prstGeom prst="rect">
            <a:avLst/>
          </a:prstGeom>
          <a:noFill/>
        </p:spPr>
        <p:txBody>
          <a:bodyPr wrap="none" rtlCol="0">
            <a:spAutoFit/>
          </a:bodyPr>
          <a:lstStyle/>
          <a:p>
            <a:r>
              <a:rPr lang="en-US" dirty="0" err="1"/>
              <a:t>Ouput</a:t>
            </a:r>
            <a:endParaRPr lang="en-US" dirty="0"/>
          </a:p>
        </p:txBody>
      </p:sp>
    </p:spTree>
    <p:extLst>
      <p:ext uri="{BB962C8B-B14F-4D97-AF65-F5344CB8AC3E}">
        <p14:creationId xmlns:p14="http://schemas.microsoft.com/office/powerpoint/2010/main" val="29983566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467544" y="1131590"/>
            <a:ext cx="8136903" cy="2677656"/>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A web app that redirects to a URL that's specified via the          request such as the query string or form data can potentially   be tampered with to redirect users to an external, malicious  URL.  This tampering is called an open redirection attack.</a:t>
            </a:r>
          </a:p>
          <a:p>
            <a:pPr marL="342900" indent="-342900" algn="just">
              <a:buFont typeface="Arial" panose="020B0604020202020204" pitchFamily="34" charset="0"/>
              <a:buChar char="•"/>
            </a:pPr>
            <a:endParaRPr lang="en-US" sz="2400" dirty="0">
              <a:solidFill>
                <a:schemeClr val="accent5">
                  <a:lumMod val="75000"/>
                </a:schemeClr>
              </a:solidFill>
              <a:latin typeface="Calibri Light" panose="020F0302020204030204" pitchFamily="34" charset="0"/>
              <a:cs typeface="Calibri Light" panose="020F0302020204030204" pitchFamily="34" charset="0"/>
            </a:endParaRPr>
          </a:p>
          <a:p>
            <a:pPr marL="342900" indent="-34290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ASP.NET Core has built-in functionality to help protect apps      from open redirect (also known as open redirection) attacks.</a:t>
            </a:r>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 Placeholder 1">
            <a:extLst>
              <a:ext uri="{FF2B5EF4-FFF2-40B4-BE49-F238E27FC236}">
                <a16:creationId xmlns:a16="http://schemas.microsoft.com/office/drawing/2014/main" id="{F0433204-EF68-4776-8039-0AC840A03F67}"/>
              </a:ext>
            </a:extLst>
          </p:cNvPr>
          <p:cNvSpPr>
            <a:spLocks noGrp="1"/>
          </p:cNvSpPr>
          <p:nvPr>
            <p:ph type="body" sz="quarter" idx="10"/>
          </p:nvPr>
        </p:nvSpPr>
        <p:spPr>
          <a:xfrm>
            <a:off x="0" y="123478"/>
            <a:ext cx="9144000" cy="576064"/>
          </a:xfrm>
        </p:spPr>
        <p:txBody>
          <a:bodyPr/>
          <a:lstStyle/>
          <a:p>
            <a:r>
              <a:rPr lang="en-US" b="1" dirty="0"/>
              <a:t>Open Redirect Attacks in ASP.NET Core</a:t>
            </a:r>
            <a:endParaRPr lang="en-US"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7678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xEl>
                                              <p:pRg st="2" end="2"/>
                                            </p:txEl>
                                          </p:spTgt>
                                        </p:tgtEl>
                                        <p:attrNameLst>
                                          <p:attrName>style.visibility</p:attrName>
                                        </p:attrNameLst>
                                      </p:cBhvr>
                                      <p:to>
                                        <p:strVal val="visible"/>
                                      </p:to>
                                    </p:set>
                                    <p:animEffect transition="in" filter="fade">
                                      <p:cBhvr>
                                        <p:cTn id="12" dur="500"/>
                                        <p:tgtEl>
                                          <p:spTgt spid="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539552" y="915566"/>
            <a:ext cx="8064896" cy="4001095"/>
          </a:xfrm>
          <a:prstGeom prst="rect">
            <a:avLst/>
          </a:prstGeom>
          <a:noFill/>
        </p:spPr>
        <p:txBody>
          <a:bodyPr wrap="square" rtlCol="0">
            <a:spAutoFit/>
          </a:bodyPr>
          <a:lstStyle/>
          <a:p>
            <a:pPr lvl="0" algn="just" eaLnBrk="0" fontAlgn="base" hangingPunct="0">
              <a:spcBef>
                <a:spcPct val="0"/>
              </a:spcBef>
              <a:spcAft>
                <a:spcPct val="0"/>
              </a:spcAft>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The malicious user convinces the user to click a link to a site's login page with a return URL    </a:t>
            </a:r>
          </a:p>
          <a:p>
            <a:pPr lvl="0" algn="just" eaLnBrk="0" fontAlgn="base" hangingPunct="0">
              <a:spcBef>
                <a:spcPct val="0"/>
              </a:spcBef>
              <a:spcAft>
                <a:spcPct val="0"/>
              </a:spcAft>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query string value added to the URL. </a:t>
            </a:r>
          </a:p>
          <a:p>
            <a:pPr marL="285750" indent="-285750" algn="just" eaLnBrk="0" fontAlgn="base" hangingPunct="0">
              <a:spcBef>
                <a:spcPct val="0"/>
              </a:spcBef>
              <a:spcAft>
                <a:spcPct val="0"/>
              </a:spcAft>
              <a:buFont typeface="Arial" panose="020B0604020202020204" pitchFamily="34" charset="0"/>
              <a:buChar char="•"/>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Consider an app at contoso.com that includes a login page at </a:t>
            </a:r>
          </a:p>
          <a:p>
            <a:pPr algn="just" eaLnBrk="0" fontAlgn="base" hangingPunct="0">
              <a:spcBef>
                <a:spcPct val="0"/>
              </a:spcBef>
              <a:spcAft>
                <a:spcPct val="0"/>
              </a:spcAft>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	http://contoso.com/Account/LogOn?returnUrl=/Home/About. </a:t>
            </a:r>
          </a:p>
          <a:p>
            <a:pPr marL="285750" lvl="0" indent="-285750" algn="just" eaLnBrk="0" fontAlgn="base" hangingPunct="0">
              <a:spcBef>
                <a:spcPct val="0"/>
              </a:spcBef>
              <a:spcAft>
                <a:spcPct val="0"/>
              </a:spcAft>
              <a:buFont typeface="Arial" panose="020B0604020202020204" pitchFamily="34" charset="0"/>
              <a:buChar char="•"/>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The attack follows these steps:</a:t>
            </a:r>
          </a:p>
          <a:p>
            <a:pPr lvl="1" algn="just" eaLnBrk="0" fontAlgn="base" hangingPunct="0">
              <a:spcBef>
                <a:spcPct val="0"/>
              </a:spcBef>
              <a:spcAft>
                <a:spcPct val="0"/>
              </a:spcAft>
              <a:buFontTx/>
              <a:buAutoNum type="arabicPeriod"/>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  The user clicks a malicious link to </a:t>
            </a:r>
          </a:p>
          <a:p>
            <a:pPr lvl="1" algn="just" eaLnBrk="0" fontAlgn="base" hangingPunct="0">
              <a:spcBef>
                <a:spcPct val="0"/>
              </a:spcBef>
              <a:spcAft>
                <a:spcPct val="0"/>
              </a:spcAft>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      http://contoso.com/Account/LogOn?returnUrl=http://contoso1.com/Account/LogOn</a:t>
            </a:r>
          </a:p>
          <a:p>
            <a:pPr lvl="1" algn="just" eaLnBrk="0" fontAlgn="base" hangingPunct="0">
              <a:spcBef>
                <a:spcPct val="0"/>
              </a:spcBef>
              <a:spcAft>
                <a:spcPct val="0"/>
              </a:spcAft>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      (the second URL is "contoso1.com", not "contoso.com").</a:t>
            </a:r>
          </a:p>
          <a:p>
            <a:pPr lvl="1" algn="just" eaLnBrk="0" fontAlgn="base" hangingPunct="0">
              <a:spcBef>
                <a:spcPct val="0"/>
              </a:spcBef>
              <a:spcAft>
                <a:spcPct val="0"/>
              </a:spcAft>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2.  The user logs in successfully.</a:t>
            </a:r>
          </a:p>
          <a:p>
            <a:pPr lvl="1" algn="just" eaLnBrk="0" fontAlgn="base" hangingPunct="0">
              <a:spcBef>
                <a:spcPct val="0"/>
              </a:spcBef>
              <a:spcAft>
                <a:spcPct val="0"/>
              </a:spcAft>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3.  The user is redirected (by the site) to http://contoso1.com/Account/LogOn (a malicious </a:t>
            </a:r>
          </a:p>
          <a:p>
            <a:pPr lvl="1" algn="just" eaLnBrk="0" fontAlgn="base" hangingPunct="0">
              <a:spcBef>
                <a:spcPct val="0"/>
              </a:spcBef>
              <a:spcAft>
                <a:spcPct val="0"/>
              </a:spcAft>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      site that looks exactly like real site).</a:t>
            </a:r>
          </a:p>
          <a:p>
            <a:pPr lvl="1" algn="just" eaLnBrk="0" fontAlgn="base" hangingPunct="0">
              <a:spcBef>
                <a:spcPct val="0"/>
              </a:spcBef>
              <a:spcAft>
                <a:spcPct val="0"/>
              </a:spcAft>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4.  The user logs in again (giving malicious site their credentials) and is redirected back to </a:t>
            </a:r>
          </a:p>
          <a:p>
            <a:pPr lvl="1" algn="just" eaLnBrk="0" fontAlgn="base" hangingPunct="0">
              <a:spcBef>
                <a:spcPct val="0"/>
              </a:spcBef>
              <a:spcAft>
                <a:spcPct val="0"/>
              </a:spcAft>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      the real site.</a:t>
            </a:r>
          </a:p>
          <a:p>
            <a:pPr lvl="0" algn="just" eaLnBrk="0" fontAlgn="base" hangingPunct="0">
              <a:spcBef>
                <a:spcPct val="0"/>
              </a:spcBef>
              <a:spcAft>
                <a:spcPct val="0"/>
              </a:spcAft>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The user likely believes that their first attempt to log in failed and that their second attempt is      successful. The user most likely remains unaware that their credentials are compromised.</a:t>
            </a:r>
          </a:p>
          <a:p>
            <a:pPr lvl="0" algn="just" eaLnBrk="0" fontAlgn="base" hangingPunct="0">
              <a:spcBef>
                <a:spcPct val="0"/>
              </a:spcBef>
              <a:spcAft>
                <a:spcPct val="0"/>
              </a:spcAft>
            </a:pPr>
            <a:endParaRPr lang="en-US" altLang="en-US" sz="1400" dirty="0">
              <a:latin typeface="Calibri Light" panose="020F0302020204030204" pitchFamily="34" charset="0"/>
              <a:cs typeface="Calibri Light" panose="020F0302020204030204" pitchFamily="34" charset="0"/>
            </a:endParaRPr>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 Placeholder 1">
            <a:extLst>
              <a:ext uri="{FF2B5EF4-FFF2-40B4-BE49-F238E27FC236}">
                <a16:creationId xmlns:a16="http://schemas.microsoft.com/office/drawing/2014/main" id="{F0433204-EF68-4776-8039-0AC840A03F67}"/>
              </a:ext>
            </a:extLst>
          </p:cNvPr>
          <p:cNvSpPr>
            <a:spLocks noGrp="1"/>
          </p:cNvSpPr>
          <p:nvPr>
            <p:ph type="body" sz="quarter" idx="10"/>
          </p:nvPr>
        </p:nvSpPr>
        <p:spPr>
          <a:xfrm>
            <a:off x="0" y="123478"/>
            <a:ext cx="9144000" cy="576064"/>
          </a:xfrm>
        </p:spPr>
        <p:txBody>
          <a:bodyPr/>
          <a:lstStyle/>
          <a:p>
            <a:r>
              <a:rPr lang="en-US" b="1" dirty="0"/>
              <a:t>Open Redirect Example</a:t>
            </a:r>
            <a:endParaRPr lang="en-US"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4106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6">
                                            <p:txEl>
                                              <p:pRg st="1" end="1"/>
                                            </p:txEl>
                                          </p:spTgt>
                                        </p:tgtEl>
                                        <p:attrNameLst>
                                          <p:attrName>style.visibility</p:attrName>
                                        </p:attrNameLst>
                                      </p:cBhvr>
                                      <p:to>
                                        <p:strVal val="visible"/>
                                      </p:to>
                                    </p:set>
                                    <p:animEffect transition="in" filter="fade">
                                      <p:cBhvr>
                                        <p:cTn id="10" dur="500"/>
                                        <p:tgtEl>
                                          <p:spTgt spid="3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6">
                                            <p:txEl>
                                              <p:pRg st="2" end="2"/>
                                            </p:txEl>
                                          </p:spTgt>
                                        </p:tgtEl>
                                        <p:attrNameLst>
                                          <p:attrName>style.visibility</p:attrName>
                                        </p:attrNameLst>
                                      </p:cBhvr>
                                      <p:to>
                                        <p:strVal val="visible"/>
                                      </p:to>
                                    </p:set>
                                    <p:animEffect transition="in" filter="fade">
                                      <p:cBhvr>
                                        <p:cTn id="15" dur="500"/>
                                        <p:tgtEl>
                                          <p:spTgt spid="3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6">
                                            <p:txEl>
                                              <p:pRg st="3" end="3"/>
                                            </p:txEl>
                                          </p:spTgt>
                                        </p:tgtEl>
                                        <p:attrNameLst>
                                          <p:attrName>style.visibility</p:attrName>
                                        </p:attrNameLst>
                                      </p:cBhvr>
                                      <p:to>
                                        <p:strVal val="visible"/>
                                      </p:to>
                                    </p:set>
                                    <p:animEffect transition="in" filter="fade">
                                      <p:cBhvr>
                                        <p:cTn id="18" dur="500"/>
                                        <p:tgtEl>
                                          <p:spTgt spid="3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6">
                                            <p:txEl>
                                              <p:pRg st="4" end="4"/>
                                            </p:txEl>
                                          </p:spTgt>
                                        </p:tgtEl>
                                        <p:attrNameLst>
                                          <p:attrName>style.visibility</p:attrName>
                                        </p:attrNameLst>
                                      </p:cBhvr>
                                      <p:to>
                                        <p:strVal val="visible"/>
                                      </p:to>
                                    </p:set>
                                    <p:animEffect transition="in" filter="fade">
                                      <p:cBhvr>
                                        <p:cTn id="23" dur="500"/>
                                        <p:tgtEl>
                                          <p:spTgt spid="36">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6">
                                            <p:txEl>
                                              <p:pRg st="5" end="5"/>
                                            </p:txEl>
                                          </p:spTgt>
                                        </p:tgtEl>
                                        <p:attrNameLst>
                                          <p:attrName>style.visibility</p:attrName>
                                        </p:attrNameLst>
                                      </p:cBhvr>
                                      <p:to>
                                        <p:strVal val="visible"/>
                                      </p:to>
                                    </p:set>
                                    <p:animEffect transition="in" filter="fade">
                                      <p:cBhvr>
                                        <p:cTn id="26" dur="500"/>
                                        <p:tgtEl>
                                          <p:spTgt spid="36">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6">
                                            <p:txEl>
                                              <p:pRg st="6" end="6"/>
                                            </p:txEl>
                                          </p:spTgt>
                                        </p:tgtEl>
                                        <p:attrNameLst>
                                          <p:attrName>style.visibility</p:attrName>
                                        </p:attrNameLst>
                                      </p:cBhvr>
                                      <p:to>
                                        <p:strVal val="visible"/>
                                      </p:to>
                                    </p:set>
                                    <p:animEffect transition="in" filter="fade">
                                      <p:cBhvr>
                                        <p:cTn id="29" dur="500"/>
                                        <p:tgtEl>
                                          <p:spTgt spid="36">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6">
                                            <p:txEl>
                                              <p:pRg st="7" end="7"/>
                                            </p:txEl>
                                          </p:spTgt>
                                        </p:tgtEl>
                                        <p:attrNameLst>
                                          <p:attrName>style.visibility</p:attrName>
                                        </p:attrNameLst>
                                      </p:cBhvr>
                                      <p:to>
                                        <p:strVal val="visible"/>
                                      </p:to>
                                    </p:set>
                                    <p:animEffect transition="in" filter="fade">
                                      <p:cBhvr>
                                        <p:cTn id="32" dur="500"/>
                                        <p:tgtEl>
                                          <p:spTgt spid="36">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6">
                                            <p:txEl>
                                              <p:pRg st="8" end="8"/>
                                            </p:txEl>
                                          </p:spTgt>
                                        </p:tgtEl>
                                        <p:attrNameLst>
                                          <p:attrName>style.visibility</p:attrName>
                                        </p:attrNameLst>
                                      </p:cBhvr>
                                      <p:to>
                                        <p:strVal val="visible"/>
                                      </p:to>
                                    </p:set>
                                    <p:animEffect transition="in" filter="fade">
                                      <p:cBhvr>
                                        <p:cTn id="35" dur="500"/>
                                        <p:tgtEl>
                                          <p:spTgt spid="36">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6">
                                            <p:txEl>
                                              <p:pRg st="9" end="9"/>
                                            </p:txEl>
                                          </p:spTgt>
                                        </p:tgtEl>
                                        <p:attrNameLst>
                                          <p:attrName>style.visibility</p:attrName>
                                        </p:attrNameLst>
                                      </p:cBhvr>
                                      <p:to>
                                        <p:strVal val="visible"/>
                                      </p:to>
                                    </p:set>
                                    <p:animEffect transition="in" filter="fade">
                                      <p:cBhvr>
                                        <p:cTn id="38" dur="500"/>
                                        <p:tgtEl>
                                          <p:spTgt spid="36">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6">
                                            <p:txEl>
                                              <p:pRg st="10" end="10"/>
                                            </p:txEl>
                                          </p:spTgt>
                                        </p:tgtEl>
                                        <p:attrNameLst>
                                          <p:attrName>style.visibility</p:attrName>
                                        </p:attrNameLst>
                                      </p:cBhvr>
                                      <p:to>
                                        <p:strVal val="visible"/>
                                      </p:to>
                                    </p:set>
                                    <p:animEffect transition="in" filter="fade">
                                      <p:cBhvr>
                                        <p:cTn id="41" dur="500"/>
                                        <p:tgtEl>
                                          <p:spTgt spid="36">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6">
                                            <p:txEl>
                                              <p:pRg st="11" end="11"/>
                                            </p:txEl>
                                          </p:spTgt>
                                        </p:tgtEl>
                                        <p:attrNameLst>
                                          <p:attrName>style.visibility</p:attrName>
                                        </p:attrNameLst>
                                      </p:cBhvr>
                                      <p:to>
                                        <p:strVal val="visible"/>
                                      </p:to>
                                    </p:set>
                                    <p:animEffect transition="in" filter="fade">
                                      <p:cBhvr>
                                        <p:cTn id="44" dur="500"/>
                                        <p:tgtEl>
                                          <p:spTgt spid="36">
                                            <p:txEl>
                                              <p:pRg st="11" end="11"/>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6">
                                            <p:txEl>
                                              <p:pRg st="12" end="12"/>
                                            </p:txEl>
                                          </p:spTgt>
                                        </p:tgtEl>
                                        <p:attrNameLst>
                                          <p:attrName>style.visibility</p:attrName>
                                        </p:attrNameLst>
                                      </p:cBhvr>
                                      <p:to>
                                        <p:strVal val="visible"/>
                                      </p:to>
                                    </p:set>
                                    <p:animEffect transition="in" filter="fade">
                                      <p:cBhvr>
                                        <p:cTn id="47" dur="500"/>
                                        <p:tgtEl>
                                          <p:spTgt spid="36">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6">
                                            <p:txEl>
                                              <p:pRg st="13" end="13"/>
                                            </p:txEl>
                                          </p:spTgt>
                                        </p:tgtEl>
                                        <p:attrNameLst>
                                          <p:attrName>style.visibility</p:attrName>
                                        </p:attrNameLst>
                                      </p:cBhvr>
                                      <p:to>
                                        <p:strVal val="visible"/>
                                      </p:to>
                                    </p:set>
                                    <p:animEffect transition="in" filter="fade">
                                      <p:cBhvr>
                                        <p:cTn id="52" dur="500"/>
                                        <p:tgtEl>
                                          <p:spTgt spid="3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solidFill>
                  <a:srgbClr val="002060"/>
                </a:solidFill>
                <a:latin typeface="Calibri" panose="020F0502020204030204" pitchFamily="34" charset="0"/>
                <a:cs typeface="Calibri" panose="020F0502020204030204" pitchFamily="34" charset="0"/>
              </a:rPr>
              <a:t>ASP.NET CORE Request Processing</a:t>
            </a:r>
          </a:p>
        </p:txBody>
      </p:sp>
      <p:sp>
        <p:nvSpPr>
          <p:cNvPr id="16" name="Rectangle 15">
            <a:extLst>
              <a:ext uri="{FF2B5EF4-FFF2-40B4-BE49-F238E27FC236}">
                <a16:creationId xmlns:a16="http://schemas.microsoft.com/office/drawing/2014/main" id="{129C0BD1-BA78-4483-AE59-63E7013AE34D}"/>
              </a:ext>
            </a:extLst>
          </p:cNvPr>
          <p:cNvSpPr/>
          <p:nvPr/>
        </p:nvSpPr>
        <p:spPr>
          <a:xfrm>
            <a:off x="4047151" y="4232545"/>
            <a:ext cx="1013012" cy="376518"/>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1B2315-8F65-4E3D-BDA3-3F0FB14D7B14}"/>
              </a:ext>
            </a:extLst>
          </p:cNvPr>
          <p:cNvSpPr/>
          <p:nvPr/>
        </p:nvSpPr>
        <p:spPr>
          <a:xfrm>
            <a:off x="4741423" y="2396041"/>
            <a:ext cx="1374911" cy="501458"/>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9A686F1-CD2D-47BB-9966-C7367300A5E6}"/>
              </a:ext>
            </a:extLst>
          </p:cNvPr>
          <p:cNvSpPr/>
          <p:nvPr/>
        </p:nvSpPr>
        <p:spPr>
          <a:xfrm>
            <a:off x="3168117" y="2396041"/>
            <a:ext cx="1013012" cy="501458"/>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30370DE-5176-4F5E-B20C-FEC4133506E0}"/>
              </a:ext>
            </a:extLst>
          </p:cNvPr>
          <p:cNvSpPr/>
          <p:nvPr/>
        </p:nvSpPr>
        <p:spPr>
          <a:xfrm>
            <a:off x="2052011" y="2396041"/>
            <a:ext cx="900953" cy="501462"/>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E0172F6B-CF48-4E4F-A4AC-0D261281F6F0}"/>
              </a:ext>
            </a:extLst>
          </p:cNvPr>
          <p:cNvSpPr/>
          <p:nvPr/>
        </p:nvSpPr>
        <p:spPr>
          <a:xfrm>
            <a:off x="539552" y="1203598"/>
            <a:ext cx="1214510" cy="30289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accent1"/>
                </a:solidFill>
              </a:rPr>
              <a:t>Browser</a:t>
            </a:r>
          </a:p>
        </p:txBody>
      </p:sp>
      <p:sp>
        <p:nvSpPr>
          <p:cNvPr id="21" name="TextBox 20">
            <a:extLst>
              <a:ext uri="{FF2B5EF4-FFF2-40B4-BE49-F238E27FC236}">
                <a16:creationId xmlns:a16="http://schemas.microsoft.com/office/drawing/2014/main" id="{CED858EC-9B10-4F63-863B-4039F6347300}"/>
              </a:ext>
            </a:extLst>
          </p:cNvPr>
          <p:cNvSpPr txBox="1"/>
          <p:nvPr/>
        </p:nvSpPr>
        <p:spPr>
          <a:xfrm>
            <a:off x="2283904" y="2462104"/>
            <a:ext cx="405880" cy="369332"/>
          </a:xfrm>
          <a:prstGeom prst="rect">
            <a:avLst/>
          </a:prstGeom>
          <a:noFill/>
        </p:spPr>
        <p:txBody>
          <a:bodyPr wrap="none" rtlCol="0">
            <a:spAutoFit/>
          </a:bodyPr>
          <a:lstStyle/>
          <a:p>
            <a:r>
              <a:rPr lang="en-US" dirty="0"/>
              <a:t>IIS</a:t>
            </a:r>
          </a:p>
        </p:txBody>
      </p:sp>
      <p:sp>
        <p:nvSpPr>
          <p:cNvPr id="22" name="TextBox 21">
            <a:extLst>
              <a:ext uri="{FF2B5EF4-FFF2-40B4-BE49-F238E27FC236}">
                <a16:creationId xmlns:a16="http://schemas.microsoft.com/office/drawing/2014/main" id="{C688BCA2-DD33-4046-A7ED-8B78DB5D6B82}"/>
              </a:ext>
            </a:extLst>
          </p:cNvPr>
          <p:cNvSpPr txBox="1"/>
          <p:nvPr/>
        </p:nvSpPr>
        <p:spPr>
          <a:xfrm>
            <a:off x="3260512" y="2462104"/>
            <a:ext cx="818237" cy="369332"/>
          </a:xfrm>
          <a:prstGeom prst="rect">
            <a:avLst/>
          </a:prstGeom>
          <a:noFill/>
        </p:spPr>
        <p:txBody>
          <a:bodyPr wrap="none" rtlCol="0">
            <a:spAutoFit/>
          </a:bodyPr>
          <a:lstStyle/>
          <a:p>
            <a:r>
              <a:rPr lang="en-US" dirty="0" err="1"/>
              <a:t>dotnet</a:t>
            </a:r>
            <a:endParaRPr lang="en-US" dirty="0"/>
          </a:p>
        </p:txBody>
      </p:sp>
      <p:sp>
        <p:nvSpPr>
          <p:cNvPr id="23" name="TextBox 22">
            <a:extLst>
              <a:ext uri="{FF2B5EF4-FFF2-40B4-BE49-F238E27FC236}">
                <a16:creationId xmlns:a16="http://schemas.microsoft.com/office/drawing/2014/main" id="{1CCCF492-9886-4197-8A00-16789389C1E6}"/>
              </a:ext>
            </a:extLst>
          </p:cNvPr>
          <p:cNvSpPr txBox="1"/>
          <p:nvPr/>
        </p:nvSpPr>
        <p:spPr>
          <a:xfrm>
            <a:off x="4806367" y="2462104"/>
            <a:ext cx="1245021" cy="369332"/>
          </a:xfrm>
          <a:prstGeom prst="rect">
            <a:avLst/>
          </a:prstGeom>
          <a:noFill/>
        </p:spPr>
        <p:txBody>
          <a:bodyPr wrap="none" rtlCol="0">
            <a:spAutoFit/>
          </a:bodyPr>
          <a:lstStyle/>
          <a:p>
            <a:r>
              <a:rPr lang="en-US" dirty="0"/>
              <a:t>Application</a:t>
            </a:r>
          </a:p>
        </p:txBody>
      </p:sp>
      <p:sp>
        <p:nvSpPr>
          <p:cNvPr id="24" name="TextBox 23">
            <a:extLst>
              <a:ext uri="{FF2B5EF4-FFF2-40B4-BE49-F238E27FC236}">
                <a16:creationId xmlns:a16="http://schemas.microsoft.com/office/drawing/2014/main" id="{A0727E22-D901-41BB-AA02-47BA0D0C8B43}"/>
              </a:ext>
            </a:extLst>
          </p:cNvPr>
          <p:cNvSpPr txBox="1"/>
          <p:nvPr/>
        </p:nvSpPr>
        <p:spPr>
          <a:xfrm>
            <a:off x="4140788" y="4232545"/>
            <a:ext cx="825739" cy="369332"/>
          </a:xfrm>
          <a:prstGeom prst="rect">
            <a:avLst/>
          </a:prstGeom>
          <a:noFill/>
        </p:spPr>
        <p:txBody>
          <a:bodyPr wrap="none" rtlCol="0">
            <a:spAutoFit/>
          </a:bodyPr>
          <a:lstStyle/>
          <a:p>
            <a:r>
              <a:rPr lang="en-US" dirty="0"/>
              <a:t>Kestrel</a:t>
            </a:r>
          </a:p>
        </p:txBody>
      </p:sp>
      <p:grpSp>
        <p:nvGrpSpPr>
          <p:cNvPr id="25" name="Group 24">
            <a:extLst>
              <a:ext uri="{FF2B5EF4-FFF2-40B4-BE49-F238E27FC236}">
                <a16:creationId xmlns:a16="http://schemas.microsoft.com/office/drawing/2014/main" id="{4A297DDB-4B16-4E2B-B4AB-9B661331B5D6}"/>
              </a:ext>
            </a:extLst>
          </p:cNvPr>
          <p:cNvGrpSpPr/>
          <p:nvPr/>
        </p:nvGrpSpPr>
        <p:grpSpPr>
          <a:xfrm>
            <a:off x="4499869" y="1203598"/>
            <a:ext cx="0" cy="2846290"/>
            <a:chOff x="6266329" y="2196353"/>
            <a:chExt cx="0" cy="2846290"/>
          </a:xfrm>
        </p:grpSpPr>
        <p:cxnSp>
          <p:nvCxnSpPr>
            <p:cNvPr id="26" name="Straight Connector 25">
              <a:extLst>
                <a:ext uri="{FF2B5EF4-FFF2-40B4-BE49-F238E27FC236}">
                  <a16:creationId xmlns:a16="http://schemas.microsoft.com/office/drawing/2014/main" id="{D07D9E1E-EDB2-458B-9D96-8FE0DC7D94BC}"/>
                </a:ext>
              </a:extLst>
            </p:cNvPr>
            <p:cNvCxnSpPr/>
            <p:nvPr/>
          </p:nvCxnSpPr>
          <p:spPr>
            <a:xfrm>
              <a:off x="6266329" y="2196353"/>
              <a:ext cx="0" cy="345141"/>
            </a:xfrm>
            <a:prstGeom prst="line">
              <a:avLst/>
            </a:prstGeom>
          </p:spPr>
          <p:style>
            <a:lnRef idx="3">
              <a:schemeClr val="accent1"/>
            </a:lnRef>
            <a:fillRef idx="0">
              <a:schemeClr val="accent1"/>
            </a:fillRef>
            <a:effectRef idx="2">
              <a:schemeClr val="accent1"/>
            </a:effectRef>
            <a:fontRef idx="minor">
              <a:schemeClr val="tx1"/>
            </a:fontRef>
          </p:style>
        </p:cxnSp>
        <p:cxnSp>
          <p:nvCxnSpPr>
            <p:cNvPr id="27" name="Straight Connector 26">
              <a:extLst>
                <a:ext uri="{FF2B5EF4-FFF2-40B4-BE49-F238E27FC236}">
                  <a16:creationId xmlns:a16="http://schemas.microsoft.com/office/drawing/2014/main" id="{BB0067B5-8215-4E23-80B4-CFB12A81708A}"/>
                </a:ext>
              </a:extLst>
            </p:cNvPr>
            <p:cNvCxnSpPr/>
            <p:nvPr/>
          </p:nvCxnSpPr>
          <p:spPr>
            <a:xfrm>
              <a:off x="6266329" y="2613210"/>
              <a:ext cx="0" cy="345141"/>
            </a:xfrm>
            <a:prstGeom prst="line">
              <a:avLst/>
            </a:prstGeom>
          </p:spPr>
          <p:style>
            <a:lnRef idx="3">
              <a:schemeClr val="accent1"/>
            </a:lnRef>
            <a:fillRef idx="0">
              <a:schemeClr val="accent1"/>
            </a:fillRef>
            <a:effectRef idx="2">
              <a:schemeClr val="accent1"/>
            </a:effectRef>
            <a:fontRef idx="minor">
              <a:schemeClr val="tx1"/>
            </a:fontRef>
          </p:style>
        </p:cxnSp>
        <p:cxnSp>
          <p:nvCxnSpPr>
            <p:cNvPr id="28" name="Straight Connector 27">
              <a:extLst>
                <a:ext uri="{FF2B5EF4-FFF2-40B4-BE49-F238E27FC236}">
                  <a16:creationId xmlns:a16="http://schemas.microsoft.com/office/drawing/2014/main" id="{185AAC42-E654-47CF-B5B6-E00405A167DA}"/>
                </a:ext>
              </a:extLst>
            </p:cNvPr>
            <p:cNvCxnSpPr/>
            <p:nvPr/>
          </p:nvCxnSpPr>
          <p:spPr>
            <a:xfrm>
              <a:off x="6266329" y="3030067"/>
              <a:ext cx="0" cy="345141"/>
            </a:xfrm>
            <a:prstGeom prst="line">
              <a:avLst/>
            </a:prstGeom>
          </p:spPr>
          <p:style>
            <a:lnRef idx="3">
              <a:schemeClr val="accent1"/>
            </a:lnRef>
            <a:fillRef idx="0">
              <a:schemeClr val="accent1"/>
            </a:fillRef>
            <a:effectRef idx="2">
              <a:schemeClr val="accent1"/>
            </a:effectRef>
            <a:fontRef idx="minor">
              <a:schemeClr val="tx1"/>
            </a:fontRef>
          </p:style>
        </p:cxnSp>
        <p:cxnSp>
          <p:nvCxnSpPr>
            <p:cNvPr id="29" name="Straight Connector 28">
              <a:extLst>
                <a:ext uri="{FF2B5EF4-FFF2-40B4-BE49-F238E27FC236}">
                  <a16:creationId xmlns:a16="http://schemas.microsoft.com/office/drawing/2014/main" id="{47EC191F-CB24-4ACF-ACEB-2AEAF7070A88}"/>
                </a:ext>
              </a:extLst>
            </p:cNvPr>
            <p:cNvCxnSpPr/>
            <p:nvPr/>
          </p:nvCxnSpPr>
          <p:spPr>
            <a:xfrm>
              <a:off x="6266329" y="3446924"/>
              <a:ext cx="0" cy="345141"/>
            </a:xfrm>
            <a:prstGeom prst="line">
              <a:avLst/>
            </a:prstGeom>
          </p:spPr>
          <p:style>
            <a:lnRef idx="3">
              <a:schemeClr val="accent1"/>
            </a:lnRef>
            <a:fillRef idx="0">
              <a:schemeClr val="accent1"/>
            </a:fillRef>
            <a:effectRef idx="2">
              <a:schemeClr val="accent1"/>
            </a:effectRef>
            <a:fontRef idx="minor">
              <a:schemeClr val="tx1"/>
            </a:fontRef>
          </p:style>
        </p:cxnSp>
        <p:cxnSp>
          <p:nvCxnSpPr>
            <p:cNvPr id="42" name="Straight Connector 41">
              <a:extLst>
                <a:ext uri="{FF2B5EF4-FFF2-40B4-BE49-F238E27FC236}">
                  <a16:creationId xmlns:a16="http://schemas.microsoft.com/office/drawing/2014/main" id="{486B1F02-8850-446E-8D8B-F0DAA3BDEF46}"/>
                </a:ext>
              </a:extLst>
            </p:cNvPr>
            <p:cNvCxnSpPr/>
            <p:nvPr/>
          </p:nvCxnSpPr>
          <p:spPr>
            <a:xfrm>
              <a:off x="6266329" y="3863783"/>
              <a:ext cx="0" cy="345141"/>
            </a:xfrm>
            <a:prstGeom prst="line">
              <a:avLst/>
            </a:prstGeom>
          </p:spPr>
          <p:style>
            <a:lnRef idx="3">
              <a:schemeClr val="accent1"/>
            </a:lnRef>
            <a:fillRef idx="0">
              <a:schemeClr val="accent1"/>
            </a:fillRef>
            <a:effectRef idx="2">
              <a:schemeClr val="accent1"/>
            </a:effectRef>
            <a:fontRef idx="minor">
              <a:schemeClr val="tx1"/>
            </a:fontRef>
          </p:style>
        </p:cxnSp>
        <p:cxnSp>
          <p:nvCxnSpPr>
            <p:cNvPr id="43" name="Straight Connector 42">
              <a:extLst>
                <a:ext uri="{FF2B5EF4-FFF2-40B4-BE49-F238E27FC236}">
                  <a16:creationId xmlns:a16="http://schemas.microsoft.com/office/drawing/2014/main" id="{6DFB2D05-C93C-4190-9610-A8AB3701461F}"/>
                </a:ext>
              </a:extLst>
            </p:cNvPr>
            <p:cNvCxnSpPr/>
            <p:nvPr/>
          </p:nvCxnSpPr>
          <p:spPr>
            <a:xfrm>
              <a:off x="6266329" y="4280641"/>
              <a:ext cx="0" cy="345141"/>
            </a:xfrm>
            <a:prstGeom prst="line">
              <a:avLst/>
            </a:prstGeom>
          </p:spPr>
          <p:style>
            <a:lnRef idx="3">
              <a:schemeClr val="accent1"/>
            </a:lnRef>
            <a:fillRef idx="0">
              <a:schemeClr val="accent1"/>
            </a:fillRef>
            <a:effectRef idx="2">
              <a:schemeClr val="accent1"/>
            </a:effectRef>
            <a:fontRef idx="minor">
              <a:schemeClr val="tx1"/>
            </a:fontRef>
          </p:style>
        </p:cxnSp>
        <p:cxnSp>
          <p:nvCxnSpPr>
            <p:cNvPr id="44" name="Straight Connector 43">
              <a:extLst>
                <a:ext uri="{FF2B5EF4-FFF2-40B4-BE49-F238E27FC236}">
                  <a16:creationId xmlns:a16="http://schemas.microsoft.com/office/drawing/2014/main" id="{93FEBCF8-9AF9-4B96-9C70-D6F775C3ED77}"/>
                </a:ext>
              </a:extLst>
            </p:cNvPr>
            <p:cNvCxnSpPr/>
            <p:nvPr/>
          </p:nvCxnSpPr>
          <p:spPr>
            <a:xfrm>
              <a:off x="6266329" y="4697502"/>
              <a:ext cx="0" cy="345141"/>
            </a:xfrm>
            <a:prstGeom prst="line">
              <a:avLst/>
            </a:prstGeom>
          </p:spPr>
          <p:style>
            <a:lnRef idx="3">
              <a:schemeClr val="accent1"/>
            </a:lnRef>
            <a:fillRef idx="0">
              <a:schemeClr val="accent1"/>
            </a:fillRef>
            <a:effectRef idx="2">
              <a:schemeClr val="accent1"/>
            </a:effectRef>
            <a:fontRef idx="minor">
              <a:schemeClr val="tx1"/>
            </a:fontRef>
          </p:style>
        </p:cxnSp>
      </p:grpSp>
      <p:cxnSp>
        <p:nvCxnSpPr>
          <p:cNvPr id="45" name="Straight Arrow Connector 44">
            <a:extLst>
              <a:ext uri="{FF2B5EF4-FFF2-40B4-BE49-F238E27FC236}">
                <a16:creationId xmlns:a16="http://schemas.microsoft.com/office/drawing/2014/main" id="{9DD74A3F-F562-4550-9E0F-D7BBCD29E118}"/>
              </a:ext>
            </a:extLst>
          </p:cNvPr>
          <p:cNvCxnSpPr/>
          <p:nvPr/>
        </p:nvCxnSpPr>
        <p:spPr>
          <a:xfrm>
            <a:off x="2052011" y="1376168"/>
            <a:ext cx="6508377"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22BBC9B6-C90F-493B-81AA-83260B175FDD}"/>
              </a:ext>
            </a:extLst>
          </p:cNvPr>
          <p:cNvGrpSpPr/>
          <p:nvPr/>
        </p:nvGrpSpPr>
        <p:grpSpPr>
          <a:xfrm>
            <a:off x="6592629" y="2272358"/>
            <a:ext cx="1595122" cy="654973"/>
            <a:chOff x="6598016" y="4705991"/>
            <a:chExt cx="4216208" cy="1731217"/>
          </a:xfrm>
        </p:grpSpPr>
        <p:sp>
          <p:nvSpPr>
            <p:cNvPr id="47" name="Cylinder 46">
              <a:extLst>
                <a:ext uri="{FF2B5EF4-FFF2-40B4-BE49-F238E27FC236}">
                  <a16:creationId xmlns:a16="http://schemas.microsoft.com/office/drawing/2014/main" id="{460E3E35-5AD6-4AA1-8899-E982DD0B137B}"/>
                </a:ext>
              </a:extLst>
            </p:cNvPr>
            <p:cNvSpPr/>
            <p:nvPr/>
          </p:nvSpPr>
          <p:spPr>
            <a:xfrm rot="16200000">
              <a:off x="8009957" y="3632941"/>
              <a:ext cx="1392326" cy="4216208"/>
            </a:xfrm>
            <a:prstGeom prst="can">
              <a:avLst>
                <a:gd name="adj" fmla="val 2335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8" name="Flowchart: Stored Data 47">
              <a:extLst>
                <a:ext uri="{FF2B5EF4-FFF2-40B4-BE49-F238E27FC236}">
                  <a16:creationId xmlns:a16="http://schemas.microsoft.com/office/drawing/2014/main" id="{287A15BF-4E39-4C8B-AFA0-5685F74C1C9A}"/>
                </a:ext>
              </a:extLst>
            </p:cNvPr>
            <p:cNvSpPr/>
            <p:nvPr/>
          </p:nvSpPr>
          <p:spPr>
            <a:xfrm rot="10800000">
              <a:off x="7058800" y="5044880"/>
              <a:ext cx="1012117" cy="1392327"/>
            </a:xfrm>
            <a:prstGeom prst="flowChartOnlineStorag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Stored Data 48">
              <a:extLst>
                <a:ext uri="{FF2B5EF4-FFF2-40B4-BE49-F238E27FC236}">
                  <a16:creationId xmlns:a16="http://schemas.microsoft.com/office/drawing/2014/main" id="{B04ADD7E-E6D7-4C3E-89B2-5B03F15F56BB}"/>
                </a:ext>
              </a:extLst>
            </p:cNvPr>
            <p:cNvSpPr/>
            <p:nvPr/>
          </p:nvSpPr>
          <p:spPr>
            <a:xfrm rot="10800000">
              <a:off x="8230037" y="5042167"/>
              <a:ext cx="1012117" cy="1395040"/>
            </a:xfrm>
            <a:prstGeom prst="flowChartOnlineStorag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lowchart: Stored Data 49">
              <a:extLst>
                <a:ext uri="{FF2B5EF4-FFF2-40B4-BE49-F238E27FC236}">
                  <a16:creationId xmlns:a16="http://schemas.microsoft.com/office/drawing/2014/main" id="{0EC48C21-DE63-430F-BF8E-E1F7F14D13DE}"/>
                </a:ext>
              </a:extLst>
            </p:cNvPr>
            <p:cNvSpPr/>
            <p:nvPr/>
          </p:nvSpPr>
          <p:spPr>
            <a:xfrm rot="10800000">
              <a:off x="9453274" y="5044880"/>
              <a:ext cx="1012117" cy="1392327"/>
            </a:xfrm>
            <a:prstGeom prst="flowChartOnlineStorag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Top Corners Rounded 50">
              <a:extLst>
                <a:ext uri="{FF2B5EF4-FFF2-40B4-BE49-F238E27FC236}">
                  <a16:creationId xmlns:a16="http://schemas.microsoft.com/office/drawing/2014/main" id="{03C80AC7-95FC-4859-AAD7-99899464E03A}"/>
                </a:ext>
              </a:extLst>
            </p:cNvPr>
            <p:cNvSpPr/>
            <p:nvPr/>
          </p:nvSpPr>
          <p:spPr>
            <a:xfrm>
              <a:off x="7006802" y="4708707"/>
              <a:ext cx="1012117" cy="336176"/>
            </a:xfrm>
            <a:prstGeom prst="round2Same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Top Corners Rounded 51">
              <a:extLst>
                <a:ext uri="{FF2B5EF4-FFF2-40B4-BE49-F238E27FC236}">
                  <a16:creationId xmlns:a16="http://schemas.microsoft.com/office/drawing/2014/main" id="{0E9D3FB1-D2D6-4508-A74E-B61A5A75F1CF}"/>
                </a:ext>
              </a:extLst>
            </p:cNvPr>
            <p:cNvSpPr/>
            <p:nvPr/>
          </p:nvSpPr>
          <p:spPr>
            <a:xfrm>
              <a:off x="9338974" y="4705991"/>
              <a:ext cx="1126417" cy="336176"/>
            </a:xfrm>
            <a:prstGeom prst="round2Same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3" name="Rectangle: Top Corners Rounded 52">
              <a:extLst>
                <a:ext uri="{FF2B5EF4-FFF2-40B4-BE49-F238E27FC236}">
                  <a16:creationId xmlns:a16="http://schemas.microsoft.com/office/drawing/2014/main" id="{43C8345F-F2B8-4077-AC36-FC7547A3966C}"/>
                </a:ext>
              </a:extLst>
            </p:cNvPr>
            <p:cNvSpPr/>
            <p:nvPr/>
          </p:nvSpPr>
          <p:spPr>
            <a:xfrm>
              <a:off x="8135629" y="4708707"/>
              <a:ext cx="1055708" cy="336176"/>
            </a:xfrm>
            <a:prstGeom prst="round2Same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54" name="Straight Arrow Connector 53">
            <a:extLst>
              <a:ext uri="{FF2B5EF4-FFF2-40B4-BE49-F238E27FC236}">
                <a16:creationId xmlns:a16="http://schemas.microsoft.com/office/drawing/2014/main" id="{E17199E1-DB7E-4F9A-A01D-74E92444F385}"/>
              </a:ext>
            </a:extLst>
          </p:cNvPr>
          <p:cNvCxnSpPr/>
          <p:nvPr/>
        </p:nvCxnSpPr>
        <p:spPr>
          <a:xfrm flipH="1">
            <a:off x="2052011" y="4049888"/>
            <a:ext cx="6642848"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E75F9141-E2DA-40B1-B317-605E3BDE2E75}"/>
              </a:ext>
            </a:extLst>
          </p:cNvPr>
          <p:cNvSpPr txBox="1"/>
          <p:nvPr/>
        </p:nvSpPr>
        <p:spPr>
          <a:xfrm>
            <a:off x="2017242" y="1112851"/>
            <a:ext cx="710451" cy="261610"/>
          </a:xfrm>
          <a:prstGeom prst="rect">
            <a:avLst/>
          </a:prstGeom>
          <a:noFill/>
        </p:spPr>
        <p:txBody>
          <a:bodyPr wrap="none" rtlCol="0">
            <a:spAutoFit/>
          </a:bodyPr>
          <a:lstStyle/>
          <a:p>
            <a:r>
              <a:rPr lang="en-US" sz="1100" dirty="0">
                <a:solidFill>
                  <a:srgbClr val="C00000"/>
                </a:solidFill>
                <a:latin typeface="Arial" panose="020B0604020202020204" pitchFamily="34" charset="0"/>
                <a:cs typeface="Arial" panose="020B0604020202020204" pitchFamily="34" charset="0"/>
              </a:rPr>
              <a:t>Request</a:t>
            </a:r>
          </a:p>
        </p:txBody>
      </p:sp>
      <p:sp>
        <p:nvSpPr>
          <p:cNvPr id="56" name="TextBox 55">
            <a:extLst>
              <a:ext uri="{FF2B5EF4-FFF2-40B4-BE49-F238E27FC236}">
                <a16:creationId xmlns:a16="http://schemas.microsoft.com/office/drawing/2014/main" id="{A3E08EFB-917A-4216-8909-FEB2FFB22A00}"/>
              </a:ext>
            </a:extLst>
          </p:cNvPr>
          <p:cNvSpPr txBox="1"/>
          <p:nvPr/>
        </p:nvSpPr>
        <p:spPr>
          <a:xfrm>
            <a:off x="7909341" y="3788276"/>
            <a:ext cx="821059" cy="261610"/>
          </a:xfrm>
          <a:prstGeom prst="rect">
            <a:avLst/>
          </a:prstGeom>
          <a:noFill/>
        </p:spPr>
        <p:txBody>
          <a:bodyPr wrap="none" rtlCol="0">
            <a:spAutoFit/>
          </a:bodyPr>
          <a:lstStyle/>
          <a:p>
            <a:r>
              <a:rPr lang="en-US" sz="1100" dirty="0">
                <a:solidFill>
                  <a:srgbClr val="C00000"/>
                </a:solidFill>
                <a:latin typeface="Arial" panose="020B0604020202020204" pitchFamily="34" charset="0"/>
                <a:cs typeface="Arial" panose="020B0604020202020204" pitchFamily="34" charset="0"/>
              </a:rPr>
              <a:t>Response</a:t>
            </a:r>
          </a:p>
        </p:txBody>
      </p:sp>
    </p:spTree>
    <p:extLst>
      <p:ext uri="{BB962C8B-B14F-4D97-AF65-F5344CB8AC3E}">
        <p14:creationId xmlns:p14="http://schemas.microsoft.com/office/powerpoint/2010/main" val="1569933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10" presetClass="entr" presetSubtype="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par>
                                <p:cTn id="38" presetID="10" presetClass="entr" presetSubtype="0"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fade">
                                      <p:cBhvr>
                                        <p:cTn id="5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p:bldP spid="22" grpId="0"/>
      <p:bldP spid="23" grpId="0"/>
      <p:bldP spid="2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4" y="1203598"/>
            <a:ext cx="7317813" cy="1708160"/>
          </a:xfrm>
          <a:prstGeom prst="rect">
            <a:avLst/>
          </a:prstGeom>
          <a:noFill/>
        </p:spPr>
        <p:txBody>
          <a:bodyPr wrap="square" rtlCol="0">
            <a:spAutoFit/>
          </a:bodyPr>
          <a:lstStyle/>
          <a:p>
            <a:pPr lvl="0" algn="just" eaLnBrk="0" fontAlgn="base" hangingPunct="0">
              <a:spcBef>
                <a:spcPct val="0"/>
              </a:spcBef>
              <a:spcAft>
                <a:spcPct val="0"/>
              </a:spcAft>
            </a:pPr>
            <a:r>
              <a:rPr lang="en-US" sz="1600" dirty="0">
                <a:solidFill>
                  <a:schemeClr val="accent5">
                    <a:lumMod val="75000"/>
                  </a:schemeClr>
                </a:solidFill>
                <a:latin typeface="Calibri Light" panose="020F0302020204030204" pitchFamily="34" charset="0"/>
                <a:cs typeface="Calibri Light" panose="020F0302020204030204" pitchFamily="34" charset="0"/>
              </a:rPr>
              <a:t>If your application has functionality that redirects the user based on the contents of the URL, ensure that such redirects are only done locally within your app (or to a known    URL, not any URL that may be supplied in the query string).</a:t>
            </a:r>
          </a:p>
          <a:p>
            <a:pPr lvl="0" algn="just" eaLnBrk="0" fontAlgn="base" hangingPunct="0">
              <a:spcBef>
                <a:spcPct val="0"/>
              </a:spcBef>
              <a:spcAft>
                <a:spcPct val="0"/>
              </a:spcAft>
            </a:pPr>
            <a:endParaRPr lang="en-US" altLang="en-US" sz="1600" dirty="0">
              <a:solidFill>
                <a:schemeClr val="accent5">
                  <a:lumMod val="75000"/>
                </a:schemeClr>
              </a:solidFill>
              <a:latin typeface="Calibri Light" panose="020F0302020204030204" pitchFamily="34" charset="0"/>
              <a:cs typeface="Calibri Light" panose="020F0302020204030204" pitchFamily="34" charset="0"/>
            </a:endParaRPr>
          </a:p>
          <a:p>
            <a:pPr marL="285750" lvl="0" indent="-285750" algn="just" eaLnBrk="0" fontAlgn="base" hangingPunct="0">
              <a:spcBef>
                <a:spcPct val="0"/>
              </a:spcBef>
              <a:spcAft>
                <a:spcPct val="0"/>
              </a:spcAft>
              <a:buFont typeface="Arial" panose="020B0604020202020204" pitchFamily="34" charset="0"/>
              <a:buChar char="•"/>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Use the </a:t>
            </a:r>
            <a:r>
              <a:rPr lang="en-US" altLang="en-US" sz="1600" dirty="0" err="1">
                <a:solidFill>
                  <a:schemeClr val="accent5">
                    <a:lumMod val="75000"/>
                  </a:schemeClr>
                </a:solidFill>
                <a:latin typeface="Calibri Light" panose="020F0302020204030204" pitchFamily="34" charset="0"/>
                <a:cs typeface="Calibri Light" panose="020F0302020204030204" pitchFamily="34" charset="0"/>
              </a:rPr>
              <a:t>LocalRedirect</a:t>
            </a:r>
            <a:r>
              <a:rPr lang="en-US" altLang="en-US" sz="1600" dirty="0">
                <a:solidFill>
                  <a:schemeClr val="accent5">
                    <a:lumMod val="75000"/>
                  </a:schemeClr>
                </a:solidFill>
                <a:latin typeface="Calibri Light" panose="020F0302020204030204" pitchFamily="34" charset="0"/>
                <a:cs typeface="Calibri Light" panose="020F0302020204030204" pitchFamily="34" charset="0"/>
              </a:rPr>
              <a:t> helper method from the base Controller class</a:t>
            </a:r>
          </a:p>
          <a:p>
            <a:pPr marL="285750" indent="-285750" algn="just">
              <a:buFont typeface="Arial" panose="020B0604020202020204" pitchFamily="34" charset="0"/>
              <a:buChar char="•"/>
            </a:pPr>
            <a:r>
              <a:rPr lang="en-US" sz="1600" dirty="0">
                <a:solidFill>
                  <a:schemeClr val="accent5">
                    <a:lumMod val="75000"/>
                  </a:schemeClr>
                </a:solidFill>
                <a:latin typeface="Calibri Light" panose="020F0302020204030204" pitchFamily="34" charset="0"/>
                <a:cs typeface="Calibri Light" panose="020F0302020204030204" pitchFamily="34" charset="0"/>
              </a:rPr>
              <a:t>Use the </a:t>
            </a:r>
            <a:r>
              <a:rPr lang="en-US" sz="1600" dirty="0" err="1">
                <a:solidFill>
                  <a:schemeClr val="accent5">
                    <a:lumMod val="75000"/>
                  </a:schemeClr>
                </a:solidFill>
                <a:latin typeface="Calibri Light" panose="020F0302020204030204" pitchFamily="34" charset="0"/>
                <a:cs typeface="Calibri Light" panose="020F0302020204030204" pitchFamily="34" charset="0"/>
              </a:rPr>
              <a:t>IsLocalUrl</a:t>
            </a:r>
            <a:r>
              <a:rPr lang="en-US" sz="1600" dirty="0">
                <a:solidFill>
                  <a:schemeClr val="accent5">
                    <a:lumMod val="75000"/>
                  </a:schemeClr>
                </a:solidFill>
                <a:latin typeface="Calibri Light" panose="020F0302020204030204" pitchFamily="34" charset="0"/>
                <a:cs typeface="Calibri Light" panose="020F0302020204030204" pitchFamily="34" charset="0"/>
              </a:rPr>
              <a:t> method to test URLs before redirecting.</a:t>
            </a:r>
          </a:p>
          <a:p>
            <a:pPr lvl="0" algn="just" eaLnBrk="0" fontAlgn="base" hangingPunct="0">
              <a:spcBef>
                <a:spcPct val="0"/>
              </a:spcBef>
              <a:spcAft>
                <a:spcPct val="0"/>
              </a:spcAft>
            </a:pPr>
            <a:endParaRPr lang="en-US" altLang="en-US" sz="900" dirty="0">
              <a:latin typeface="Arial" panose="020B0604020202020204" pitchFamily="34" charset="0"/>
            </a:endParaRPr>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 Placeholder 1">
            <a:extLst>
              <a:ext uri="{FF2B5EF4-FFF2-40B4-BE49-F238E27FC236}">
                <a16:creationId xmlns:a16="http://schemas.microsoft.com/office/drawing/2014/main" id="{F0433204-EF68-4776-8039-0AC840A03F67}"/>
              </a:ext>
            </a:extLst>
          </p:cNvPr>
          <p:cNvSpPr>
            <a:spLocks noGrp="1"/>
          </p:cNvSpPr>
          <p:nvPr>
            <p:ph type="body" sz="quarter" idx="10"/>
          </p:nvPr>
        </p:nvSpPr>
        <p:spPr>
          <a:xfrm>
            <a:off x="0" y="123478"/>
            <a:ext cx="9144000" cy="576064"/>
          </a:xfrm>
        </p:spPr>
        <p:txBody>
          <a:bodyPr/>
          <a:lstStyle/>
          <a:p>
            <a:r>
              <a:rPr lang="en-US" b="1" dirty="0"/>
              <a:t>Protecting Against Open Redirection	</a:t>
            </a:r>
            <a:endParaRPr lang="en-US" dirty="0">
              <a:solidFill>
                <a:srgbClr val="002060"/>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A8A350C9-0404-4EBF-80F1-3D996E807D35}"/>
              </a:ext>
            </a:extLst>
          </p:cNvPr>
          <p:cNvPicPr>
            <a:picLocks noChangeAspect="1"/>
          </p:cNvPicPr>
          <p:nvPr/>
        </p:nvPicPr>
        <p:blipFill>
          <a:blip r:embed="rId2"/>
          <a:stretch>
            <a:fillRect/>
          </a:stretch>
        </p:blipFill>
        <p:spPr>
          <a:xfrm>
            <a:off x="4499992" y="3127782"/>
            <a:ext cx="3997391" cy="884128"/>
          </a:xfrm>
          <a:prstGeom prst="rect">
            <a:avLst/>
          </a:prstGeom>
        </p:spPr>
      </p:pic>
      <p:pic>
        <p:nvPicPr>
          <p:cNvPr id="8" name="Picture 7">
            <a:extLst>
              <a:ext uri="{FF2B5EF4-FFF2-40B4-BE49-F238E27FC236}">
                <a16:creationId xmlns:a16="http://schemas.microsoft.com/office/drawing/2014/main" id="{B8C58EF4-8373-43E6-990E-703D3238B737}"/>
              </a:ext>
            </a:extLst>
          </p:cNvPr>
          <p:cNvPicPr>
            <a:picLocks noChangeAspect="1"/>
          </p:cNvPicPr>
          <p:nvPr/>
        </p:nvPicPr>
        <p:blipFill>
          <a:blip r:embed="rId3"/>
          <a:stretch>
            <a:fillRect/>
          </a:stretch>
        </p:blipFill>
        <p:spPr>
          <a:xfrm>
            <a:off x="755576" y="3128048"/>
            <a:ext cx="3579439" cy="1439628"/>
          </a:xfrm>
          <a:prstGeom prst="rect">
            <a:avLst/>
          </a:prstGeom>
        </p:spPr>
      </p:pic>
    </p:spTree>
    <p:extLst>
      <p:ext uri="{BB962C8B-B14F-4D97-AF65-F5344CB8AC3E}">
        <p14:creationId xmlns:p14="http://schemas.microsoft.com/office/powerpoint/2010/main" val="151719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6">
                                            <p:txEl>
                                              <p:pRg st="2" end="2"/>
                                            </p:txEl>
                                          </p:spTgt>
                                        </p:tgtEl>
                                        <p:attrNameLst>
                                          <p:attrName>style.visibility</p:attrName>
                                        </p:attrNameLst>
                                      </p:cBhvr>
                                      <p:to>
                                        <p:strVal val="visible"/>
                                      </p:to>
                                    </p:set>
                                    <p:animEffect transition="in" filter="fade">
                                      <p:cBhvr>
                                        <p:cTn id="10" dur="500"/>
                                        <p:tgtEl>
                                          <p:spTgt spid="36">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xEl>
                                              <p:pRg st="3" end="3"/>
                                            </p:txEl>
                                          </p:spTgt>
                                        </p:tgtEl>
                                        <p:attrNameLst>
                                          <p:attrName>style.visibility</p:attrName>
                                        </p:attrNameLst>
                                      </p:cBhvr>
                                      <p:to>
                                        <p:strVal val="visible"/>
                                      </p:to>
                                    </p:set>
                                    <p:animEffect transition="in" filter="fade">
                                      <p:cBhvr>
                                        <p:cTn id="13" dur="500"/>
                                        <p:tgtEl>
                                          <p:spTgt spid="36">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3A30B7D5-B6FC-4A6E-8FD8-89D54DA86267}"/>
              </a:ext>
            </a:extLst>
          </p:cNvPr>
          <p:cNvSpPr/>
          <p:nvPr/>
        </p:nvSpPr>
        <p:spPr>
          <a:xfrm rot="10800000" flipV="1">
            <a:off x="1285678" y="1752570"/>
            <a:ext cx="6572645" cy="2824095"/>
          </a:xfrm>
          <a:prstGeom prst="roundRect">
            <a:avLst/>
          </a:prstGeom>
          <a:solidFill>
            <a:srgbClr val="F06C34"/>
          </a:solidFill>
          <a:ln w="381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14313" indent="-214313">
              <a:buFont typeface="Arial" panose="020B0604020202020204" pitchFamily="34" charset="0"/>
              <a:buChar char="•"/>
            </a:pPr>
            <a:r>
              <a:rPr lang="en-US" sz="2700" dirty="0"/>
              <a:t>It provides an abstraction of data.</a:t>
            </a:r>
          </a:p>
          <a:p>
            <a:pPr marL="214313" indent="-214313">
              <a:buFont typeface="Arial" panose="020B0604020202020204" pitchFamily="34" charset="0"/>
              <a:buChar char="•"/>
            </a:pPr>
            <a:endParaRPr lang="en-US" sz="2700" dirty="0"/>
          </a:p>
          <a:p>
            <a:pPr marL="214313" indent="-214313">
              <a:buFont typeface="Arial" panose="020B0604020202020204" pitchFamily="34" charset="0"/>
              <a:buChar char="•"/>
            </a:pPr>
            <a:r>
              <a:rPr lang="en-US" sz="2700" dirty="0"/>
              <a:t>Benefits of Repository Pattern</a:t>
            </a:r>
          </a:p>
          <a:p>
            <a:pPr marL="771525" lvl="1" indent="-428625">
              <a:buFont typeface="Wingdings" panose="05000000000000000000" pitchFamily="2" charset="2"/>
              <a:buChar char="v"/>
            </a:pPr>
            <a:r>
              <a:rPr lang="en-US" sz="2700" dirty="0"/>
              <a:t>Minimize duplicate logic.</a:t>
            </a:r>
          </a:p>
          <a:p>
            <a:pPr marL="771525" lvl="1" indent="-428625">
              <a:buFont typeface="Wingdings" panose="05000000000000000000" pitchFamily="2" charset="2"/>
              <a:buChar char="v"/>
            </a:pPr>
            <a:endParaRPr lang="en-US" sz="2700" dirty="0"/>
          </a:p>
          <a:p>
            <a:pPr marL="771525" lvl="1" indent="-428625">
              <a:buFont typeface="Wingdings" panose="05000000000000000000" pitchFamily="2" charset="2"/>
              <a:buChar char="v"/>
            </a:pPr>
            <a:endParaRPr lang="en-US" sz="2700" dirty="0"/>
          </a:p>
        </p:txBody>
      </p:sp>
      <p:sp>
        <p:nvSpPr>
          <p:cNvPr id="2" name="TextBox 1">
            <a:extLst>
              <a:ext uri="{FF2B5EF4-FFF2-40B4-BE49-F238E27FC236}">
                <a16:creationId xmlns:a16="http://schemas.microsoft.com/office/drawing/2014/main" id="{D6F66E36-1D81-4D1A-8C0F-2029E24E80EB}"/>
              </a:ext>
            </a:extLst>
          </p:cNvPr>
          <p:cNvSpPr txBox="1"/>
          <p:nvPr/>
        </p:nvSpPr>
        <p:spPr>
          <a:xfrm>
            <a:off x="2320350" y="433873"/>
            <a:ext cx="4961615" cy="784830"/>
          </a:xfrm>
          <a:prstGeom prst="rect">
            <a:avLst/>
          </a:prstGeom>
          <a:noFill/>
        </p:spPr>
        <p:txBody>
          <a:bodyPr wrap="none" rtlCol="0">
            <a:spAutoFit/>
          </a:bodyPr>
          <a:lstStyle/>
          <a:p>
            <a:r>
              <a:rPr lang="en-US" sz="4500" dirty="0">
                <a:solidFill>
                  <a:srgbClr val="EE4C7D"/>
                </a:solidFill>
              </a:rPr>
              <a:t>Repository Pattern</a:t>
            </a:r>
          </a:p>
        </p:txBody>
      </p:sp>
    </p:spTree>
    <p:extLst>
      <p:ext uri="{BB962C8B-B14F-4D97-AF65-F5344CB8AC3E}">
        <p14:creationId xmlns:p14="http://schemas.microsoft.com/office/powerpoint/2010/main" val="8998762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3A30B7D5-B6FC-4A6E-8FD8-89D54DA86267}"/>
              </a:ext>
            </a:extLst>
          </p:cNvPr>
          <p:cNvSpPr/>
          <p:nvPr/>
        </p:nvSpPr>
        <p:spPr>
          <a:xfrm rot="10800000" flipV="1">
            <a:off x="1285678" y="1752570"/>
            <a:ext cx="6572645" cy="2824095"/>
          </a:xfrm>
          <a:prstGeom prst="roundRect">
            <a:avLst/>
          </a:prstGeom>
          <a:solidFill>
            <a:srgbClr val="F06C34"/>
          </a:solidFill>
          <a:ln w="381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14313" indent="-214313">
              <a:buFont typeface="Arial" panose="020B0604020202020204" pitchFamily="34" charset="0"/>
              <a:buChar char="•"/>
            </a:pPr>
            <a:r>
              <a:rPr lang="en-US" sz="2700" dirty="0"/>
              <a:t>It provides an abstraction of data.</a:t>
            </a:r>
          </a:p>
          <a:p>
            <a:pPr marL="214313" indent="-214313">
              <a:buFont typeface="Arial" panose="020B0604020202020204" pitchFamily="34" charset="0"/>
              <a:buChar char="•"/>
            </a:pPr>
            <a:endParaRPr lang="en-US" sz="2700" dirty="0"/>
          </a:p>
          <a:p>
            <a:pPr marL="214313" indent="-214313">
              <a:buFont typeface="Arial" panose="020B0604020202020204" pitchFamily="34" charset="0"/>
              <a:buChar char="•"/>
            </a:pPr>
            <a:r>
              <a:rPr lang="en-US" sz="2700" dirty="0"/>
              <a:t>Benefits of Repository Pattern</a:t>
            </a:r>
          </a:p>
          <a:p>
            <a:pPr marL="771525" lvl="1" indent="-428625">
              <a:buFont typeface="Wingdings" panose="05000000000000000000" pitchFamily="2" charset="2"/>
              <a:buChar char="v"/>
            </a:pPr>
            <a:r>
              <a:rPr lang="en-US" sz="2700" dirty="0"/>
              <a:t>Minimize duplicate logic.</a:t>
            </a:r>
          </a:p>
          <a:p>
            <a:pPr marL="771525" lvl="1" indent="-428625">
              <a:buFont typeface="Wingdings" panose="05000000000000000000" pitchFamily="2" charset="2"/>
              <a:buChar char="v"/>
            </a:pPr>
            <a:r>
              <a:rPr lang="en-US" sz="2700" dirty="0"/>
              <a:t>It decouples your application from persistence frameworks.</a:t>
            </a:r>
          </a:p>
        </p:txBody>
      </p:sp>
      <p:sp>
        <p:nvSpPr>
          <p:cNvPr id="2" name="TextBox 1">
            <a:extLst>
              <a:ext uri="{FF2B5EF4-FFF2-40B4-BE49-F238E27FC236}">
                <a16:creationId xmlns:a16="http://schemas.microsoft.com/office/drawing/2014/main" id="{D6F66E36-1D81-4D1A-8C0F-2029E24E80EB}"/>
              </a:ext>
            </a:extLst>
          </p:cNvPr>
          <p:cNvSpPr txBox="1"/>
          <p:nvPr/>
        </p:nvSpPr>
        <p:spPr>
          <a:xfrm>
            <a:off x="2320350" y="433873"/>
            <a:ext cx="4961615" cy="784830"/>
          </a:xfrm>
          <a:prstGeom prst="rect">
            <a:avLst/>
          </a:prstGeom>
          <a:noFill/>
        </p:spPr>
        <p:txBody>
          <a:bodyPr wrap="none" rtlCol="0">
            <a:spAutoFit/>
          </a:bodyPr>
          <a:lstStyle/>
          <a:p>
            <a:r>
              <a:rPr lang="en-US" sz="4500" dirty="0">
                <a:solidFill>
                  <a:srgbClr val="EE4C7D"/>
                </a:solidFill>
              </a:rPr>
              <a:t>Repository Pattern</a:t>
            </a:r>
          </a:p>
        </p:txBody>
      </p:sp>
    </p:spTree>
    <p:extLst>
      <p:ext uri="{BB962C8B-B14F-4D97-AF65-F5344CB8AC3E}">
        <p14:creationId xmlns:p14="http://schemas.microsoft.com/office/powerpoint/2010/main" val="8302563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307AA30-E25B-4A8B-A015-37278B0C3980}"/>
              </a:ext>
            </a:extLst>
          </p:cNvPr>
          <p:cNvSpPr/>
          <p:nvPr/>
        </p:nvSpPr>
        <p:spPr>
          <a:xfrm>
            <a:off x="1151389" y="953198"/>
            <a:ext cx="6351513" cy="921741"/>
          </a:xfrm>
          <a:prstGeom prst="roundRect">
            <a:avLst/>
          </a:prstGeom>
          <a:solidFill>
            <a:srgbClr val="00B0F0"/>
          </a:solidFill>
          <a:ln w="762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900" dirty="0"/>
              <a:t> var </a:t>
            </a:r>
            <a:r>
              <a:rPr lang="en-US" sz="900" dirty="0" err="1"/>
              <a:t>CategorySelectList</a:t>
            </a:r>
            <a:r>
              <a:rPr lang="en-US" sz="900" dirty="0"/>
              <a:t> =  _</a:t>
            </a:r>
            <a:r>
              <a:rPr lang="en-US" sz="900" dirty="0" err="1"/>
              <a:t>db.Category.Select</a:t>
            </a:r>
            <a:r>
              <a:rPr lang="en-US" sz="900" dirty="0"/>
              <a:t>(</a:t>
            </a:r>
            <a:r>
              <a:rPr lang="en-US" sz="900" dirty="0" err="1"/>
              <a:t>i</a:t>
            </a:r>
            <a:r>
              <a:rPr lang="en-US" sz="900" dirty="0"/>
              <a:t> =&gt; new </a:t>
            </a:r>
            <a:r>
              <a:rPr lang="en-US" sz="900" dirty="0" err="1"/>
              <a:t>SelectListItem</a:t>
            </a:r>
            <a:r>
              <a:rPr lang="en-US" sz="900" dirty="0"/>
              <a:t>()</a:t>
            </a:r>
          </a:p>
          <a:p>
            <a:r>
              <a:rPr lang="en-US" sz="900" dirty="0"/>
              <a:t>            				{</a:t>
            </a:r>
          </a:p>
          <a:p>
            <a:r>
              <a:rPr lang="en-US" sz="900" dirty="0"/>
              <a:t>				                Text = </a:t>
            </a:r>
            <a:r>
              <a:rPr lang="en-US" sz="900" dirty="0" err="1"/>
              <a:t>i.Name</a:t>
            </a:r>
            <a:r>
              <a:rPr lang="en-US" sz="900" dirty="0"/>
              <a:t>,</a:t>
            </a:r>
          </a:p>
          <a:p>
            <a:r>
              <a:rPr lang="en-US" sz="900" dirty="0"/>
              <a:t>				                Value = </a:t>
            </a:r>
            <a:r>
              <a:rPr lang="en-US" sz="900" dirty="0" err="1"/>
              <a:t>i.Id.ToString</a:t>
            </a:r>
            <a:r>
              <a:rPr lang="en-US" sz="900" dirty="0"/>
              <a:t>()</a:t>
            </a:r>
          </a:p>
          <a:p>
            <a:r>
              <a:rPr lang="en-US" sz="900" dirty="0"/>
              <a:t>			            });</a:t>
            </a:r>
          </a:p>
        </p:txBody>
      </p:sp>
      <p:sp>
        <p:nvSpPr>
          <p:cNvPr id="4" name="TextBox 3">
            <a:extLst>
              <a:ext uri="{FF2B5EF4-FFF2-40B4-BE49-F238E27FC236}">
                <a16:creationId xmlns:a16="http://schemas.microsoft.com/office/drawing/2014/main" id="{F40AEFE3-54A3-4131-9997-8513361FA4AA}"/>
              </a:ext>
            </a:extLst>
          </p:cNvPr>
          <p:cNvSpPr txBox="1"/>
          <p:nvPr/>
        </p:nvSpPr>
        <p:spPr>
          <a:xfrm>
            <a:off x="1151389" y="471881"/>
            <a:ext cx="2292102" cy="369332"/>
          </a:xfrm>
          <a:prstGeom prst="rect">
            <a:avLst/>
          </a:prstGeom>
          <a:noFill/>
        </p:spPr>
        <p:txBody>
          <a:bodyPr wrap="none" rtlCol="0">
            <a:spAutoFit/>
          </a:bodyPr>
          <a:lstStyle/>
          <a:p>
            <a:r>
              <a:rPr lang="en-US" dirty="0">
                <a:solidFill>
                  <a:schemeClr val="accent2"/>
                </a:solidFill>
              </a:rPr>
              <a:t>Traditional Approach</a:t>
            </a:r>
          </a:p>
        </p:txBody>
      </p:sp>
      <p:sp>
        <p:nvSpPr>
          <p:cNvPr id="5" name="Rectangle: Rounded Corners 4">
            <a:extLst>
              <a:ext uri="{FF2B5EF4-FFF2-40B4-BE49-F238E27FC236}">
                <a16:creationId xmlns:a16="http://schemas.microsoft.com/office/drawing/2014/main" id="{6A4A6D57-FF51-42F1-881B-E428E45D75C5}"/>
              </a:ext>
            </a:extLst>
          </p:cNvPr>
          <p:cNvSpPr/>
          <p:nvPr/>
        </p:nvSpPr>
        <p:spPr>
          <a:xfrm>
            <a:off x="1151389" y="3200399"/>
            <a:ext cx="6351513" cy="921741"/>
          </a:xfrm>
          <a:prstGeom prst="roundRect">
            <a:avLst/>
          </a:prstGeom>
          <a:solidFill>
            <a:srgbClr val="00B0F0"/>
          </a:solidFill>
          <a:ln w="762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350" dirty="0"/>
              <a:t>var </a:t>
            </a:r>
            <a:r>
              <a:rPr lang="en-US" sz="1350" dirty="0" err="1"/>
              <a:t>CategorySelectList</a:t>
            </a:r>
            <a:r>
              <a:rPr lang="en-US" sz="1350" dirty="0"/>
              <a:t> = _</a:t>
            </a:r>
            <a:r>
              <a:rPr lang="en-US" sz="1350" dirty="0" err="1"/>
              <a:t>repository.GetCategoryListForDropDown</a:t>
            </a:r>
            <a:r>
              <a:rPr lang="en-US" sz="1350" dirty="0"/>
              <a:t>();</a:t>
            </a:r>
            <a:endParaRPr lang="en-US" sz="900" dirty="0"/>
          </a:p>
        </p:txBody>
      </p:sp>
      <p:sp>
        <p:nvSpPr>
          <p:cNvPr id="6" name="TextBox 5">
            <a:extLst>
              <a:ext uri="{FF2B5EF4-FFF2-40B4-BE49-F238E27FC236}">
                <a16:creationId xmlns:a16="http://schemas.microsoft.com/office/drawing/2014/main" id="{41461BFC-C137-43D5-9B30-BD5691642AF9}"/>
              </a:ext>
            </a:extLst>
          </p:cNvPr>
          <p:cNvSpPr txBox="1"/>
          <p:nvPr/>
        </p:nvSpPr>
        <p:spPr>
          <a:xfrm>
            <a:off x="1151389" y="2719082"/>
            <a:ext cx="2095445" cy="369332"/>
          </a:xfrm>
          <a:prstGeom prst="rect">
            <a:avLst/>
          </a:prstGeom>
          <a:noFill/>
        </p:spPr>
        <p:txBody>
          <a:bodyPr wrap="none" rtlCol="0">
            <a:spAutoFit/>
          </a:bodyPr>
          <a:lstStyle/>
          <a:p>
            <a:r>
              <a:rPr lang="en-US" dirty="0">
                <a:solidFill>
                  <a:schemeClr val="accent2"/>
                </a:solidFill>
              </a:rPr>
              <a:t>Repository Pattern</a:t>
            </a:r>
          </a:p>
        </p:txBody>
      </p:sp>
    </p:spTree>
    <p:extLst>
      <p:ext uri="{BB962C8B-B14F-4D97-AF65-F5344CB8AC3E}">
        <p14:creationId xmlns:p14="http://schemas.microsoft.com/office/powerpoint/2010/main" val="15284364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3A30B7D5-B6FC-4A6E-8FD8-89D54DA86267}"/>
              </a:ext>
            </a:extLst>
          </p:cNvPr>
          <p:cNvSpPr/>
          <p:nvPr/>
        </p:nvSpPr>
        <p:spPr>
          <a:xfrm rot="10800000" flipV="1">
            <a:off x="2959216" y="1731576"/>
            <a:ext cx="3225566" cy="2290195"/>
          </a:xfrm>
          <a:prstGeom prst="roundRect">
            <a:avLst/>
          </a:prstGeom>
          <a:solidFill>
            <a:srgbClr val="F06C34"/>
          </a:solidFill>
          <a:ln w="381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a:t>Get(id)</a:t>
            </a:r>
          </a:p>
          <a:p>
            <a:pPr algn="ctr"/>
            <a:r>
              <a:rPr lang="en-US" sz="1350" dirty="0" err="1"/>
              <a:t>GetAll</a:t>
            </a:r>
            <a:r>
              <a:rPr lang="en-US" sz="1350" dirty="0"/>
              <a:t>(param1, param2…)</a:t>
            </a:r>
          </a:p>
          <a:p>
            <a:pPr algn="ctr"/>
            <a:r>
              <a:rPr lang="en-US" sz="1350" dirty="0" err="1"/>
              <a:t>GetFirstOrDefault</a:t>
            </a:r>
            <a:r>
              <a:rPr lang="en-US" sz="1350" dirty="0"/>
              <a:t>(param1, param2..)</a:t>
            </a:r>
          </a:p>
          <a:p>
            <a:pPr algn="ctr"/>
            <a:r>
              <a:rPr lang="en-US" sz="1350" dirty="0"/>
              <a:t>Add(obj)</a:t>
            </a:r>
          </a:p>
          <a:p>
            <a:pPr algn="ctr"/>
            <a:r>
              <a:rPr lang="en-US" sz="1350" dirty="0"/>
              <a:t>Remove(obj)</a:t>
            </a:r>
          </a:p>
        </p:txBody>
      </p:sp>
      <p:sp>
        <p:nvSpPr>
          <p:cNvPr id="29" name="TextBox 28">
            <a:extLst>
              <a:ext uri="{FF2B5EF4-FFF2-40B4-BE49-F238E27FC236}">
                <a16:creationId xmlns:a16="http://schemas.microsoft.com/office/drawing/2014/main" id="{3F4C8D85-BE3B-4190-8DF2-25878356E3A7}"/>
              </a:ext>
            </a:extLst>
          </p:cNvPr>
          <p:cNvSpPr txBox="1"/>
          <p:nvPr/>
        </p:nvSpPr>
        <p:spPr>
          <a:xfrm>
            <a:off x="3246251" y="426875"/>
            <a:ext cx="2941831" cy="784830"/>
          </a:xfrm>
          <a:prstGeom prst="rect">
            <a:avLst/>
          </a:prstGeom>
          <a:noFill/>
        </p:spPr>
        <p:txBody>
          <a:bodyPr wrap="none" rtlCol="0">
            <a:spAutoFit/>
          </a:bodyPr>
          <a:lstStyle/>
          <a:p>
            <a:r>
              <a:rPr lang="en-US" sz="4500" dirty="0">
                <a:solidFill>
                  <a:srgbClr val="EE4C7D"/>
                </a:solidFill>
              </a:rPr>
              <a:t>Repository</a:t>
            </a:r>
          </a:p>
        </p:txBody>
      </p:sp>
    </p:spTree>
    <p:extLst>
      <p:ext uri="{BB962C8B-B14F-4D97-AF65-F5344CB8AC3E}">
        <p14:creationId xmlns:p14="http://schemas.microsoft.com/office/powerpoint/2010/main" val="497785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307AA30-E25B-4A8B-A015-37278B0C3980}"/>
              </a:ext>
            </a:extLst>
          </p:cNvPr>
          <p:cNvSpPr/>
          <p:nvPr/>
        </p:nvSpPr>
        <p:spPr>
          <a:xfrm>
            <a:off x="1059634" y="922790"/>
            <a:ext cx="7024730" cy="945858"/>
          </a:xfrm>
          <a:prstGeom prst="roundRect">
            <a:avLst/>
          </a:prstGeom>
          <a:solidFill>
            <a:srgbClr val="00B0F0"/>
          </a:solidFill>
          <a:ln w="1905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350" dirty="0"/>
              <a:t>The unit of work class coordinates the work of multiple repositories by creating a single database context class shared by all of them.</a:t>
            </a:r>
          </a:p>
        </p:txBody>
      </p:sp>
      <p:sp>
        <p:nvSpPr>
          <p:cNvPr id="4" name="TextBox 3">
            <a:extLst>
              <a:ext uri="{FF2B5EF4-FFF2-40B4-BE49-F238E27FC236}">
                <a16:creationId xmlns:a16="http://schemas.microsoft.com/office/drawing/2014/main" id="{E937D29D-8F86-4A27-807F-144A0CAA9109}"/>
              </a:ext>
            </a:extLst>
          </p:cNvPr>
          <p:cNvSpPr txBox="1"/>
          <p:nvPr/>
        </p:nvSpPr>
        <p:spPr>
          <a:xfrm>
            <a:off x="3374317" y="239087"/>
            <a:ext cx="2597571" cy="600164"/>
          </a:xfrm>
          <a:prstGeom prst="rect">
            <a:avLst/>
          </a:prstGeom>
          <a:noFill/>
        </p:spPr>
        <p:txBody>
          <a:bodyPr wrap="none" rtlCol="0">
            <a:spAutoFit/>
          </a:bodyPr>
          <a:lstStyle/>
          <a:p>
            <a:r>
              <a:rPr lang="en-US" sz="3300" dirty="0"/>
              <a:t>Unit Of Work</a:t>
            </a:r>
          </a:p>
        </p:txBody>
      </p:sp>
      <p:sp>
        <p:nvSpPr>
          <p:cNvPr id="7" name="Rectangle: Rounded Corners 6">
            <a:extLst>
              <a:ext uri="{FF2B5EF4-FFF2-40B4-BE49-F238E27FC236}">
                <a16:creationId xmlns:a16="http://schemas.microsoft.com/office/drawing/2014/main" id="{F5B45D2F-FC94-46CA-923F-DDB2BBB2C651}"/>
              </a:ext>
            </a:extLst>
          </p:cNvPr>
          <p:cNvSpPr/>
          <p:nvPr/>
        </p:nvSpPr>
        <p:spPr>
          <a:xfrm rot="10800000" flipV="1">
            <a:off x="1600231" y="3104745"/>
            <a:ext cx="1312353" cy="631796"/>
          </a:xfrm>
          <a:prstGeom prst="roundRect">
            <a:avLst/>
          </a:prstGeom>
          <a:solidFill>
            <a:srgbClr val="F06C34"/>
          </a:solidFill>
          <a:ln w="762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a:t>Controller</a:t>
            </a:r>
          </a:p>
        </p:txBody>
      </p:sp>
      <p:sp>
        <p:nvSpPr>
          <p:cNvPr id="17" name="Rectangle: Rounded Corners 16">
            <a:extLst>
              <a:ext uri="{FF2B5EF4-FFF2-40B4-BE49-F238E27FC236}">
                <a16:creationId xmlns:a16="http://schemas.microsoft.com/office/drawing/2014/main" id="{5BA8FA58-96E1-44F7-A7D0-A6CD03825B79}"/>
              </a:ext>
            </a:extLst>
          </p:cNvPr>
          <p:cNvSpPr/>
          <p:nvPr/>
        </p:nvSpPr>
        <p:spPr>
          <a:xfrm rot="10800000" flipV="1">
            <a:off x="6260439" y="2957686"/>
            <a:ext cx="1667157" cy="900747"/>
          </a:xfrm>
          <a:prstGeom prst="roundRect">
            <a:avLst/>
          </a:prstGeom>
          <a:solidFill>
            <a:srgbClr val="F06C34"/>
          </a:solidFill>
          <a:ln w="762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a:t>Entity Framework and Database</a:t>
            </a:r>
          </a:p>
        </p:txBody>
      </p:sp>
      <p:sp>
        <p:nvSpPr>
          <p:cNvPr id="18" name="Rectangle: Rounded Corners 17">
            <a:extLst>
              <a:ext uri="{FF2B5EF4-FFF2-40B4-BE49-F238E27FC236}">
                <a16:creationId xmlns:a16="http://schemas.microsoft.com/office/drawing/2014/main" id="{31D54D2D-916D-4617-81EC-C0E443CFF2DC}"/>
              </a:ext>
            </a:extLst>
          </p:cNvPr>
          <p:cNvSpPr/>
          <p:nvPr/>
        </p:nvSpPr>
        <p:spPr>
          <a:xfrm rot="10800000" flipV="1">
            <a:off x="3645803" y="2515124"/>
            <a:ext cx="1852394" cy="1794720"/>
          </a:xfrm>
          <a:prstGeom prst="roundRect">
            <a:avLst/>
          </a:prstGeom>
          <a:solidFill>
            <a:srgbClr val="F06C34"/>
          </a:solidFill>
          <a:ln w="762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350" dirty="0"/>
          </a:p>
        </p:txBody>
      </p:sp>
      <p:sp>
        <p:nvSpPr>
          <p:cNvPr id="19" name="Rectangle 18">
            <a:extLst>
              <a:ext uri="{FF2B5EF4-FFF2-40B4-BE49-F238E27FC236}">
                <a16:creationId xmlns:a16="http://schemas.microsoft.com/office/drawing/2014/main" id="{A9D1DCED-AF94-49F4-8A70-11601F950672}"/>
              </a:ext>
            </a:extLst>
          </p:cNvPr>
          <p:cNvSpPr/>
          <p:nvPr/>
        </p:nvSpPr>
        <p:spPr>
          <a:xfrm>
            <a:off x="3763510" y="3657096"/>
            <a:ext cx="1616978" cy="4592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DbContext</a:t>
            </a:r>
            <a:endParaRPr lang="en-US" sz="1350" dirty="0"/>
          </a:p>
        </p:txBody>
      </p:sp>
      <p:sp>
        <p:nvSpPr>
          <p:cNvPr id="20" name="Rectangle 19">
            <a:extLst>
              <a:ext uri="{FF2B5EF4-FFF2-40B4-BE49-F238E27FC236}">
                <a16:creationId xmlns:a16="http://schemas.microsoft.com/office/drawing/2014/main" id="{8BDC06FD-410D-4563-8347-CE3D1F753698}"/>
              </a:ext>
            </a:extLst>
          </p:cNvPr>
          <p:cNvSpPr/>
          <p:nvPr/>
        </p:nvSpPr>
        <p:spPr>
          <a:xfrm>
            <a:off x="3733365" y="3201490"/>
            <a:ext cx="745571" cy="2621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Repository</a:t>
            </a:r>
          </a:p>
        </p:txBody>
      </p:sp>
      <p:sp>
        <p:nvSpPr>
          <p:cNvPr id="21" name="TextBox 20">
            <a:extLst>
              <a:ext uri="{FF2B5EF4-FFF2-40B4-BE49-F238E27FC236}">
                <a16:creationId xmlns:a16="http://schemas.microsoft.com/office/drawing/2014/main" id="{D0E33A52-BC40-42A0-8B3D-A84505BF6DB0}"/>
              </a:ext>
            </a:extLst>
          </p:cNvPr>
          <p:cNvSpPr txBox="1"/>
          <p:nvPr/>
        </p:nvSpPr>
        <p:spPr>
          <a:xfrm>
            <a:off x="4053131" y="2602603"/>
            <a:ext cx="1133708" cy="300082"/>
          </a:xfrm>
          <a:prstGeom prst="rect">
            <a:avLst/>
          </a:prstGeom>
          <a:noFill/>
        </p:spPr>
        <p:txBody>
          <a:bodyPr wrap="none" rtlCol="0">
            <a:spAutoFit/>
          </a:bodyPr>
          <a:lstStyle/>
          <a:p>
            <a:r>
              <a:rPr lang="en-US" sz="1350" dirty="0"/>
              <a:t>Unit of Work</a:t>
            </a:r>
          </a:p>
        </p:txBody>
      </p:sp>
      <p:sp>
        <p:nvSpPr>
          <p:cNvPr id="22" name="Rectangle 21">
            <a:extLst>
              <a:ext uri="{FF2B5EF4-FFF2-40B4-BE49-F238E27FC236}">
                <a16:creationId xmlns:a16="http://schemas.microsoft.com/office/drawing/2014/main" id="{13215DE6-5002-4D96-B18D-B622EB0CBEEA}"/>
              </a:ext>
            </a:extLst>
          </p:cNvPr>
          <p:cNvSpPr/>
          <p:nvPr/>
        </p:nvSpPr>
        <p:spPr>
          <a:xfrm>
            <a:off x="4633020" y="3201490"/>
            <a:ext cx="745571" cy="2621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Repository</a:t>
            </a:r>
          </a:p>
        </p:txBody>
      </p:sp>
      <p:cxnSp>
        <p:nvCxnSpPr>
          <p:cNvPr id="24" name="Straight Arrow Connector 23">
            <a:extLst>
              <a:ext uri="{FF2B5EF4-FFF2-40B4-BE49-F238E27FC236}">
                <a16:creationId xmlns:a16="http://schemas.microsoft.com/office/drawing/2014/main" id="{7592CFC0-8C5B-4E24-B5E1-A0327209A9A5}"/>
              </a:ext>
            </a:extLst>
          </p:cNvPr>
          <p:cNvCxnSpPr>
            <a:stCxn id="7" idx="1"/>
            <a:endCxn id="18" idx="3"/>
          </p:cNvCxnSpPr>
          <p:nvPr/>
        </p:nvCxnSpPr>
        <p:spPr>
          <a:xfrm flipV="1">
            <a:off x="2912584" y="3412484"/>
            <a:ext cx="733219" cy="815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45DFEAA-F298-41D9-AE02-55519FE359A6}"/>
              </a:ext>
            </a:extLst>
          </p:cNvPr>
          <p:cNvCxnSpPr>
            <a:cxnSpLocks/>
            <a:stCxn id="18" idx="1"/>
            <a:endCxn id="17" idx="3"/>
          </p:cNvCxnSpPr>
          <p:nvPr/>
        </p:nvCxnSpPr>
        <p:spPr>
          <a:xfrm flipV="1">
            <a:off x="5498197" y="3408059"/>
            <a:ext cx="762242" cy="4425"/>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09015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149BAC5-CCAA-49AA-9AB5-C8A4ACD9DE38}"/>
              </a:ext>
            </a:extLst>
          </p:cNvPr>
          <p:cNvSpPr/>
          <p:nvPr/>
        </p:nvSpPr>
        <p:spPr>
          <a:xfrm>
            <a:off x="937470" y="1661544"/>
            <a:ext cx="2850159" cy="1855540"/>
          </a:xfrm>
          <a:prstGeom prst="roundRect">
            <a:avLst/>
          </a:prstGeom>
          <a:solidFill>
            <a:srgbClr val="F24C71"/>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a:t>Add(obj)</a:t>
            </a:r>
          </a:p>
          <a:p>
            <a:pPr algn="ctr"/>
            <a:r>
              <a:rPr lang="en-US" sz="1350" dirty="0"/>
              <a:t>Remove(obj)</a:t>
            </a:r>
          </a:p>
          <a:p>
            <a:pPr algn="ctr"/>
            <a:r>
              <a:rPr lang="en-US" sz="1350" dirty="0"/>
              <a:t>Find(id)</a:t>
            </a:r>
          </a:p>
          <a:p>
            <a:pPr algn="ctr"/>
            <a:r>
              <a:rPr lang="en-US" sz="1350" dirty="0" err="1"/>
              <a:t>FirstOrDefault</a:t>
            </a:r>
            <a:r>
              <a:rPr lang="en-US" sz="1350" dirty="0"/>
              <a:t>(expression)</a:t>
            </a:r>
          </a:p>
          <a:p>
            <a:pPr algn="ctr"/>
            <a:r>
              <a:rPr lang="en-US" sz="1350" dirty="0"/>
              <a:t>Where(expression)</a:t>
            </a:r>
          </a:p>
        </p:txBody>
      </p:sp>
      <p:sp>
        <p:nvSpPr>
          <p:cNvPr id="6" name="Rectangle: Rounded Corners 5">
            <a:extLst>
              <a:ext uri="{FF2B5EF4-FFF2-40B4-BE49-F238E27FC236}">
                <a16:creationId xmlns:a16="http://schemas.microsoft.com/office/drawing/2014/main" id="{096AD79F-FFC5-4275-9B6D-BDA2C7C07CB9}"/>
              </a:ext>
            </a:extLst>
          </p:cNvPr>
          <p:cNvSpPr/>
          <p:nvPr/>
        </p:nvSpPr>
        <p:spPr>
          <a:xfrm>
            <a:off x="4971526" y="1661544"/>
            <a:ext cx="2850159" cy="1855540"/>
          </a:xfrm>
          <a:prstGeom prst="roundRect">
            <a:avLst/>
          </a:prstGeom>
          <a:solidFill>
            <a:srgbClr val="F24C71"/>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err="1"/>
              <a:t>DbSet</a:t>
            </a:r>
            <a:endParaRPr lang="en-US" sz="1350" dirty="0"/>
          </a:p>
          <a:p>
            <a:pPr algn="ctr"/>
            <a:r>
              <a:rPr lang="en-US" sz="1350" dirty="0" err="1"/>
              <a:t>DbSet</a:t>
            </a:r>
            <a:endParaRPr lang="en-US" sz="1350" dirty="0"/>
          </a:p>
          <a:p>
            <a:pPr algn="ctr"/>
            <a:r>
              <a:rPr lang="en-US" sz="1350" dirty="0" err="1"/>
              <a:t>DbSet</a:t>
            </a:r>
            <a:endParaRPr lang="en-US" sz="1350" dirty="0"/>
          </a:p>
          <a:p>
            <a:pPr algn="ctr"/>
            <a:r>
              <a:rPr lang="en-US" sz="1350" dirty="0" err="1"/>
              <a:t>SaveChanges</a:t>
            </a:r>
            <a:r>
              <a:rPr lang="en-US" sz="1350" dirty="0"/>
              <a:t>()</a:t>
            </a:r>
          </a:p>
        </p:txBody>
      </p:sp>
      <p:sp>
        <p:nvSpPr>
          <p:cNvPr id="2" name="TextBox 1">
            <a:extLst>
              <a:ext uri="{FF2B5EF4-FFF2-40B4-BE49-F238E27FC236}">
                <a16:creationId xmlns:a16="http://schemas.microsoft.com/office/drawing/2014/main" id="{2BA5589A-1BE6-4FEB-9541-E3A13BBF45B6}"/>
              </a:ext>
            </a:extLst>
          </p:cNvPr>
          <p:cNvSpPr txBox="1"/>
          <p:nvPr/>
        </p:nvSpPr>
        <p:spPr>
          <a:xfrm>
            <a:off x="2013199" y="1194211"/>
            <a:ext cx="825867" cy="369332"/>
          </a:xfrm>
          <a:prstGeom prst="rect">
            <a:avLst/>
          </a:prstGeom>
          <a:noFill/>
        </p:spPr>
        <p:txBody>
          <a:bodyPr wrap="none" rtlCol="0">
            <a:spAutoFit/>
          </a:bodyPr>
          <a:lstStyle/>
          <a:p>
            <a:r>
              <a:rPr lang="en-US" dirty="0" err="1">
                <a:solidFill>
                  <a:srgbClr val="EE4C7D"/>
                </a:solidFill>
              </a:rPr>
              <a:t>DbSet</a:t>
            </a:r>
            <a:endParaRPr lang="en-US" dirty="0">
              <a:solidFill>
                <a:srgbClr val="EE4C7D"/>
              </a:solidFill>
            </a:endParaRPr>
          </a:p>
        </p:txBody>
      </p:sp>
      <p:sp>
        <p:nvSpPr>
          <p:cNvPr id="7" name="TextBox 6">
            <a:extLst>
              <a:ext uri="{FF2B5EF4-FFF2-40B4-BE49-F238E27FC236}">
                <a16:creationId xmlns:a16="http://schemas.microsoft.com/office/drawing/2014/main" id="{CF723D5E-67A7-4D41-A331-5848A135883C}"/>
              </a:ext>
            </a:extLst>
          </p:cNvPr>
          <p:cNvSpPr txBox="1"/>
          <p:nvPr/>
        </p:nvSpPr>
        <p:spPr>
          <a:xfrm>
            <a:off x="5832171" y="1177775"/>
            <a:ext cx="1274708" cy="369332"/>
          </a:xfrm>
          <a:prstGeom prst="rect">
            <a:avLst/>
          </a:prstGeom>
          <a:noFill/>
        </p:spPr>
        <p:txBody>
          <a:bodyPr wrap="none" rtlCol="0">
            <a:spAutoFit/>
          </a:bodyPr>
          <a:lstStyle/>
          <a:p>
            <a:r>
              <a:rPr lang="en-US" dirty="0" err="1">
                <a:solidFill>
                  <a:srgbClr val="EE4C7D"/>
                </a:solidFill>
              </a:rPr>
              <a:t>DbContext</a:t>
            </a:r>
            <a:endParaRPr lang="en-US" dirty="0">
              <a:solidFill>
                <a:srgbClr val="EE4C7D"/>
              </a:solidFill>
            </a:endParaRPr>
          </a:p>
        </p:txBody>
      </p:sp>
      <p:sp>
        <p:nvSpPr>
          <p:cNvPr id="9" name="Rectangle: Rounded Corners 8">
            <a:extLst>
              <a:ext uri="{FF2B5EF4-FFF2-40B4-BE49-F238E27FC236}">
                <a16:creationId xmlns:a16="http://schemas.microsoft.com/office/drawing/2014/main" id="{F0435BC4-1B62-47A0-81DA-864AAB906B16}"/>
              </a:ext>
            </a:extLst>
          </p:cNvPr>
          <p:cNvSpPr/>
          <p:nvPr/>
        </p:nvSpPr>
        <p:spPr>
          <a:xfrm>
            <a:off x="1553013" y="3734412"/>
            <a:ext cx="1523650" cy="427314"/>
          </a:xfrm>
          <a:prstGeom prst="roundRect">
            <a:avLst/>
          </a:prstGeom>
          <a:solidFill>
            <a:srgbClr val="6CD4FD"/>
          </a:solidFill>
          <a:ln w="952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a:t>Repository</a:t>
            </a:r>
          </a:p>
        </p:txBody>
      </p:sp>
      <p:sp>
        <p:nvSpPr>
          <p:cNvPr id="10" name="Rectangle: Rounded Corners 9">
            <a:extLst>
              <a:ext uri="{FF2B5EF4-FFF2-40B4-BE49-F238E27FC236}">
                <a16:creationId xmlns:a16="http://schemas.microsoft.com/office/drawing/2014/main" id="{71D64112-5901-4C64-B3D9-B20C6A55FCBF}"/>
              </a:ext>
            </a:extLst>
          </p:cNvPr>
          <p:cNvSpPr/>
          <p:nvPr/>
        </p:nvSpPr>
        <p:spPr>
          <a:xfrm>
            <a:off x="5634780" y="3746996"/>
            <a:ext cx="1523650" cy="427314"/>
          </a:xfrm>
          <a:prstGeom prst="roundRect">
            <a:avLst/>
          </a:prstGeom>
          <a:solidFill>
            <a:srgbClr val="6CD4FD"/>
          </a:solidFill>
          <a:ln w="952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a:t>Unit of work</a:t>
            </a:r>
          </a:p>
        </p:txBody>
      </p:sp>
    </p:spTree>
    <p:extLst>
      <p:ext uri="{BB962C8B-B14F-4D97-AF65-F5344CB8AC3E}">
        <p14:creationId xmlns:p14="http://schemas.microsoft.com/office/powerpoint/2010/main" val="42264971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7FED643-E9D4-4E39-8CBC-769A0B3778C9}"/>
              </a:ext>
            </a:extLst>
          </p:cNvPr>
          <p:cNvSpPr/>
          <p:nvPr/>
        </p:nvSpPr>
        <p:spPr>
          <a:xfrm rot="10800000" flipV="1">
            <a:off x="5649984" y="954247"/>
            <a:ext cx="1944148" cy="1158730"/>
          </a:xfrm>
          <a:prstGeom prst="roundRect">
            <a:avLst/>
          </a:prstGeom>
          <a:solidFill>
            <a:srgbClr val="AFD25A"/>
          </a:solid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a:t>Entity Framework </a:t>
            </a:r>
          </a:p>
        </p:txBody>
      </p:sp>
      <p:sp>
        <p:nvSpPr>
          <p:cNvPr id="3" name="Rectangle: Rounded Corners 2">
            <a:extLst>
              <a:ext uri="{FF2B5EF4-FFF2-40B4-BE49-F238E27FC236}">
                <a16:creationId xmlns:a16="http://schemas.microsoft.com/office/drawing/2014/main" id="{8307AA30-E25B-4A8B-A015-37278B0C3980}"/>
              </a:ext>
            </a:extLst>
          </p:cNvPr>
          <p:cNvSpPr/>
          <p:nvPr/>
        </p:nvSpPr>
        <p:spPr>
          <a:xfrm>
            <a:off x="1261496" y="954248"/>
            <a:ext cx="1943100" cy="1158729"/>
          </a:xfrm>
          <a:prstGeom prst="roundRect">
            <a:avLst/>
          </a:prstGeom>
          <a:solidFill>
            <a:srgbClr val="00B0F0"/>
          </a:solid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a:t>Application</a:t>
            </a:r>
          </a:p>
        </p:txBody>
      </p:sp>
      <p:cxnSp>
        <p:nvCxnSpPr>
          <p:cNvPr id="8" name="Straight Arrow Connector 7">
            <a:extLst>
              <a:ext uri="{FF2B5EF4-FFF2-40B4-BE49-F238E27FC236}">
                <a16:creationId xmlns:a16="http://schemas.microsoft.com/office/drawing/2014/main" id="{B89F8D48-7131-4AB1-AC16-AAC101E88758}"/>
              </a:ext>
            </a:extLst>
          </p:cNvPr>
          <p:cNvCxnSpPr>
            <a:cxnSpLocks/>
            <a:stCxn id="3" idx="3"/>
            <a:endCxn id="2" idx="3"/>
          </p:cNvCxnSpPr>
          <p:nvPr/>
        </p:nvCxnSpPr>
        <p:spPr>
          <a:xfrm flipV="1">
            <a:off x="3204596" y="1533612"/>
            <a:ext cx="2445387" cy="1"/>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3AECAEA5-3EE3-4992-B750-9093410A0074}"/>
              </a:ext>
            </a:extLst>
          </p:cNvPr>
          <p:cNvSpPr/>
          <p:nvPr/>
        </p:nvSpPr>
        <p:spPr>
          <a:xfrm rot="10800000" flipV="1">
            <a:off x="5635559" y="3525112"/>
            <a:ext cx="1944148" cy="1158730"/>
          </a:xfrm>
          <a:prstGeom prst="roundRect">
            <a:avLst/>
          </a:prstGeom>
          <a:solidFill>
            <a:srgbClr val="AFD25A"/>
          </a:solid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a:t>Repository</a:t>
            </a:r>
          </a:p>
        </p:txBody>
      </p:sp>
      <p:sp>
        <p:nvSpPr>
          <p:cNvPr id="6" name="Rectangle: Rounded Corners 5">
            <a:extLst>
              <a:ext uri="{FF2B5EF4-FFF2-40B4-BE49-F238E27FC236}">
                <a16:creationId xmlns:a16="http://schemas.microsoft.com/office/drawing/2014/main" id="{C228F647-8285-4FFE-842C-2419EE879F2B}"/>
              </a:ext>
            </a:extLst>
          </p:cNvPr>
          <p:cNvSpPr/>
          <p:nvPr/>
        </p:nvSpPr>
        <p:spPr>
          <a:xfrm>
            <a:off x="1261496" y="3522851"/>
            <a:ext cx="1943100" cy="1158729"/>
          </a:xfrm>
          <a:prstGeom prst="roundRect">
            <a:avLst/>
          </a:prstGeom>
          <a:solidFill>
            <a:srgbClr val="00B0F0"/>
          </a:solid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a:t>Application</a:t>
            </a:r>
          </a:p>
        </p:txBody>
      </p:sp>
      <p:sp>
        <p:nvSpPr>
          <p:cNvPr id="7" name="Rectangle: Rounded Corners 6">
            <a:extLst>
              <a:ext uri="{FF2B5EF4-FFF2-40B4-BE49-F238E27FC236}">
                <a16:creationId xmlns:a16="http://schemas.microsoft.com/office/drawing/2014/main" id="{6451A774-56DB-40B8-99E5-5D0DF935F76A}"/>
              </a:ext>
            </a:extLst>
          </p:cNvPr>
          <p:cNvSpPr/>
          <p:nvPr/>
        </p:nvSpPr>
        <p:spPr>
          <a:xfrm>
            <a:off x="5839775" y="4297162"/>
            <a:ext cx="1535714" cy="307771"/>
          </a:xfrm>
          <a:prstGeom prst="roundRect">
            <a:avLst/>
          </a:prstGeom>
          <a:solidFill>
            <a:srgbClr val="89BDBD"/>
          </a:solidFill>
          <a:ln w="762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Entity Framework </a:t>
            </a:r>
          </a:p>
        </p:txBody>
      </p:sp>
      <p:cxnSp>
        <p:nvCxnSpPr>
          <p:cNvPr id="9" name="Straight Arrow Connector 8">
            <a:extLst>
              <a:ext uri="{FF2B5EF4-FFF2-40B4-BE49-F238E27FC236}">
                <a16:creationId xmlns:a16="http://schemas.microsoft.com/office/drawing/2014/main" id="{2C98843B-7540-43BB-8FBB-4C5DB9864996}"/>
              </a:ext>
            </a:extLst>
          </p:cNvPr>
          <p:cNvCxnSpPr>
            <a:cxnSpLocks/>
            <a:stCxn id="6" idx="3"/>
            <a:endCxn id="5" idx="3"/>
          </p:cNvCxnSpPr>
          <p:nvPr/>
        </p:nvCxnSpPr>
        <p:spPr>
          <a:xfrm>
            <a:off x="3204597" y="4102215"/>
            <a:ext cx="2430962" cy="2262"/>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DBA2438-9E69-4FB6-8364-872040CB7878}"/>
              </a:ext>
            </a:extLst>
          </p:cNvPr>
          <p:cNvSpPr txBox="1"/>
          <p:nvPr/>
        </p:nvSpPr>
        <p:spPr>
          <a:xfrm>
            <a:off x="3204597" y="3825216"/>
            <a:ext cx="2316660" cy="261610"/>
          </a:xfrm>
          <a:prstGeom prst="rect">
            <a:avLst/>
          </a:prstGeom>
          <a:noFill/>
        </p:spPr>
        <p:txBody>
          <a:bodyPr wrap="none" rtlCol="0">
            <a:spAutoFit/>
          </a:bodyPr>
          <a:lstStyle/>
          <a:p>
            <a:r>
              <a:rPr lang="en-US" sz="1100" dirty="0" err="1">
                <a:solidFill>
                  <a:schemeClr val="accent1"/>
                </a:solidFill>
              </a:rPr>
              <a:t>GetCategoryListForDropDown</a:t>
            </a:r>
            <a:r>
              <a:rPr lang="en-US" sz="1100" dirty="0">
                <a:solidFill>
                  <a:schemeClr val="accent1"/>
                </a:solidFill>
              </a:rPr>
              <a:t>(…)</a:t>
            </a:r>
          </a:p>
        </p:txBody>
      </p:sp>
      <p:sp>
        <p:nvSpPr>
          <p:cNvPr id="11" name="Rectangle 10">
            <a:extLst>
              <a:ext uri="{FF2B5EF4-FFF2-40B4-BE49-F238E27FC236}">
                <a16:creationId xmlns:a16="http://schemas.microsoft.com/office/drawing/2014/main" id="{98E559E0-DB8C-4468-8AC4-A938BA5CE816}"/>
              </a:ext>
            </a:extLst>
          </p:cNvPr>
          <p:cNvSpPr/>
          <p:nvPr/>
        </p:nvSpPr>
        <p:spPr>
          <a:xfrm>
            <a:off x="1059269" y="320879"/>
            <a:ext cx="6767660" cy="2043244"/>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sz="1350"/>
          </a:p>
        </p:txBody>
      </p:sp>
      <p:sp>
        <p:nvSpPr>
          <p:cNvPr id="4" name="TextBox 3">
            <a:extLst>
              <a:ext uri="{FF2B5EF4-FFF2-40B4-BE49-F238E27FC236}">
                <a16:creationId xmlns:a16="http://schemas.microsoft.com/office/drawing/2014/main" id="{4474732F-97C3-4843-88B7-CFBB338DF6B4}"/>
              </a:ext>
            </a:extLst>
          </p:cNvPr>
          <p:cNvSpPr txBox="1"/>
          <p:nvPr/>
        </p:nvSpPr>
        <p:spPr>
          <a:xfrm>
            <a:off x="3549594" y="407873"/>
            <a:ext cx="1980029" cy="369332"/>
          </a:xfrm>
          <a:prstGeom prst="rect">
            <a:avLst/>
          </a:prstGeom>
          <a:noFill/>
        </p:spPr>
        <p:txBody>
          <a:bodyPr wrap="none" rtlCol="0">
            <a:spAutoFit/>
          </a:bodyPr>
          <a:lstStyle/>
          <a:p>
            <a:r>
              <a:rPr lang="en-US" dirty="0" err="1">
                <a:solidFill>
                  <a:srgbClr val="96FD6D"/>
                </a:solidFill>
              </a:rPr>
              <a:t>DbSet</a:t>
            </a:r>
            <a:r>
              <a:rPr lang="en-US" dirty="0">
                <a:solidFill>
                  <a:srgbClr val="96FD6D"/>
                </a:solidFill>
              </a:rPr>
              <a:t>/</a:t>
            </a:r>
            <a:r>
              <a:rPr lang="en-US" dirty="0" err="1">
                <a:solidFill>
                  <a:srgbClr val="96FD6D"/>
                </a:solidFill>
              </a:rPr>
              <a:t>DbContext</a:t>
            </a:r>
            <a:endParaRPr lang="en-US" dirty="0">
              <a:solidFill>
                <a:srgbClr val="96FD6D"/>
              </a:solidFill>
            </a:endParaRPr>
          </a:p>
        </p:txBody>
      </p:sp>
      <p:sp>
        <p:nvSpPr>
          <p:cNvPr id="12" name="Rectangle 11">
            <a:extLst>
              <a:ext uri="{FF2B5EF4-FFF2-40B4-BE49-F238E27FC236}">
                <a16:creationId xmlns:a16="http://schemas.microsoft.com/office/drawing/2014/main" id="{64E462F5-D94A-4D81-BCC8-59BC10A434C2}"/>
              </a:ext>
            </a:extLst>
          </p:cNvPr>
          <p:cNvSpPr/>
          <p:nvPr/>
        </p:nvSpPr>
        <p:spPr>
          <a:xfrm>
            <a:off x="1091779" y="2746345"/>
            <a:ext cx="6767660" cy="2043244"/>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sz="1350"/>
          </a:p>
        </p:txBody>
      </p:sp>
      <p:sp>
        <p:nvSpPr>
          <p:cNvPr id="13" name="TextBox 12">
            <a:extLst>
              <a:ext uri="{FF2B5EF4-FFF2-40B4-BE49-F238E27FC236}">
                <a16:creationId xmlns:a16="http://schemas.microsoft.com/office/drawing/2014/main" id="{51BBE04C-9F5C-42E5-9462-469E26800533}"/>
              </a:ext>
            </a:extLst>
          </p:cNvPr>
          <p:cNvSpPr txBox="1"/>
          <p:nvPr/>
        </p:nvSpPr>
        <p:spPr>
          <a:xfrm>
            <a:off x="3494019" y="2793856"/>
            <a:ext cx="2095445" cy="369332"/>
          </a:xfrm>
          <a:prstGeom prst="rect">
            <a:avLst/>
          </a:prstGeom>
          <a:noFill/>
        </p:spPr>
        <p:txBody>
          <a:bodyPr wrap="none" rtlCol="0">
            <a:spAutoFit/>
          </a:bodyPr>
          <a:lstStyle/>
          <a:p>
            <a:r>
              <a:rPr lang="en-US" dirty="0">
                <a:solidFill>
                  <a:srgbClr val="96FD6D"/>
                </a:solidFill>
              </a:rPr>
              <a:t>Repository Pattern</a:t>
            </a:r>
          </a:p>
        </p:txBody>
      </p:sp>
    </p:spTree>
    <p:extLst>
      <p:ext uri="{BB962C8B-B14F-4D97-AF65-F5344CB8AC3E}">
        <p14:creationId xmlns:p14="http://schemas.microsoft.com/office/powerpoint/2010/main" val="28556256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3">
            <a:extLst>
              <a:ext uri="{FF2B5EF4-FFF2-40B4-BE49-F238E27FC236}">
                <a16:creationId xmlns:a16="http://schemas.microsoft.com/office/drawing/2014/main" id="{5BBD09EF-4784-43D6-8D74-054871B29F3D}"/>
              </a:ext>
              <a:ext uri="{C183D7F6-B498-43B3-948B-1728B52AA6E4}">
                <adec:decorative xmlns:adec="http://schemas.microsoft.com/office/drawing/2017/decorative" val="1"/>
              </a:ext>
            </a:extLst>
          </p:cNvPr>
          <p:cNvGraphicFramePr>
            <a:graphicFrameLocks/>
          </p:cNvGraphicFramePr>
          <p:nvPr/>
        </p:nvGraphicFramePr>
        <p:xfrm>
          <a:off x="856060" y="1687116"/>
          <a:ext cx="7429500" cy="2656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Rounded Corners 3">
            <a:extLst>
              <a:ext uri="{FF2B5EF4-FFF2-40B4-BE49-F238E27FC236}">
                <a16:creationId xmlns:a16="http://schemas.microsoft.com/office/drawing/2014/main" id="{B6DEA9CD-CBB6-4EFC-A487-4EA9D459ACAC}"/>
              </a:ext>
            </a:extLst>
          </p:cNvPr>
          <p:cNvSpPr/>
          <p:nvPr/>
        </p:nvSpPr>
        <p:spPr>
          <a:xfrm rot="10800000" flipV="1">
            <a:off x="2924321" y="423681"/>
            <a:ext cx="1194866" cy="579366"/>
          </a:xfrm>
          <a:prstGeom prst="roundRect">
            <a:avLst/>
          </a:prstGeom>
          <a:solidFill>
            <a:srgbClr val="AFD25A"/>
          </a:solid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a:t>Repository</a:t>
            </a:r>
          </a:p>
        </p:txBody>
      </p:sp>
      <p:sp>
        <p:nvSpPr>
          <p:cNvPr id="5" name="Rectangle: Rounded Corners 4">
            <a:extLst>
              <a:ext uri="{FF2B5EF4-FFF2-40B4-BE49-F238E27FC236}">
                <a16:creationId xmlns:a16="http://schemas.microsoft.com/office/drawing/2014/main" id="{A46F3681-669A-44A2-AA1F-703C37DF253A}"/>
              </a:ext>
            </a:extLst>
          </p:cNvPr>
          <p:cNvSpPr/>
          <p:nvPr/>
        </p:nvSpPr>
        <p:spPr>
          <a:xfrm>
            <a:off x="729649" y="423682"/>
            <a:ext cx="1194222" cy="579365"/>
          </a:xfrm>
          <a:prstGeom prst="roundRect">
            <a:avLst/>
          </a:prstGeom>
          <a:solidFill>
            <a:srgbClr val="00B0F0"/>
          </a:solid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a:t>IRepository</a:t>
            </a:r>
          </a:p>
        </p:txBody>
      </p:sp>
      <p:cxnSp>
        <p:nvCxnSpPr>
          <p:cNvPr id="6" name="Straight Arrow Connector 5">
            <a:extLst>
              <a:ext uri="{FF2B5EF4-FFF2-40B4-BE49-F238E27FC236}">
                <a16:creationId xmlns:a16="http://schemas.microsoft.com/office/drawing/2014/main" id="{095E583B-7EB9-41BF-88A5-9ADF61BEB1B3}"/>
              </a:ext>
            </a:extLst>
          </p:cNvPr>
          <p:cNvCxnSpPr>
            <a:cxnSpLocks/>
            <a:stCxn id="5" idx="3"/>
            <a:endCxn id="4" idx="3"/>
          </p:cNvCxnSpPr>
          <p:nvPr/>
        </p:nvCxnSpPr>
        <p:spPr>
          <a:xfrm>
            <a:off x="1923871" y="713364"/>
            <a:ext cx="1000450"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BB11902B-CE0C-49EF-8CC5-80C17BB99B5C}"/>
              </a:ext>
            </a:extLst>
          </p:cNvPr>
          <p:cNvSpPr/>
          <p:nvPr/>
        </p:nvSpPr>
        <p:spPr>
          <a:xfrm rot="10800000" flipV="1">
            <a:off x="7314309" y="423680"/>
            <a:ext cx="1194866" cy="579366"/>
          </a:xfrm>
          <a:prstGeom prst="roundRect">
            <a:avLst/>
          </a:prstGeom>
          <a:solidFill>
            <a:srgbClr val="EE4C7D"/>
          </a:solid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err="1"/>
              <a:t>UnitOfWork</a:t>
            </a:r>
            <a:endParaRPr lang="en-US" sz="1350" dirty="0"/>
          </a:p>
        </p:txBody>
      </p:sp>
      <p:sp>
        <p:nvSpPr>
          <p:cNvPr id="14" name="Rectangle: Rounded Corners 13">
            <a:extLst>
              <a:ext uri="{FF2B5EF4-FFF2-40B4-BE49-F238E27FC236}">
                <a16:creationId xmlns:a16="http://schemas.microsoft.com/office/drawing/2014/main" id="{F612643D-FE78-4C0E-895D-344607B8969A}"/>
              </a:ext>
            </a:extLst>
          </p:cNvPr>
          <p:cNvSpPr/>
          <p:nvPr/>
        </p:nvSpPr>
        <p:spPr>
          <a:xfrm>
            <a:off x="5119637" y="423680"/>
            <a:ext cx="1194222" cy="579365"/>
          </a:xfrm>
          <a:prstGeom prst="roundRect">
            <a:avLst/>
          </a:prstGeom>
          <a:solidFill>
            <a:srgbClr val="5CDB94"/>
          </a:solid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err="1"/>
              <a:t>IUnitOfWork</a:t>
            </a:r>
            <a:endParaRPr lang="en-US" sz="1350" dirty="0"/>
          </a:p>
        </p:txBody>
      </p:sp>
      <p:cxnSp>
        <p:nvCxnSpPr>
          <p:cNvPr id="15" name="Straight Arrow Connector 14">
            <a:extLst>
              <a:ext uri="{FF2B5EF4-FFF2-40B4-BE49-F238E27FC236}">
                <a16:creationId xmlns:a16="http://schemas.microsoft.com/office/drawing/2014/main" id="{4049CC85-88E0-467D-93E0-B32B2875235E}"/>
              </a:ext>
            </a:extLst>
          </p:cNvPr>
          <p:cNvCxnSpPr>
            <a:cxnSpLocks/>
            <a:stCxn id="14" idx="3"/>
            <a:endCxn id="13" idx="3"/>
          </p:cNvCxnSpPr>
          <p:nvPr/>
        </p:nvCxnSpPr>
        <p:spPr>
          <a:xfrm>
            <a:off x="6313859" y="713363"/>
            <a:ext cx="1000450"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AE98BE6-C739-4ABC-8080-745E4A300616}"/>
              </a:ext>
            </a:extLst>
          </p:cNvPr>
          <p:cNvCxnSpPr>
            <a:cxnSpLocks/>
            <a:stCxn id="4" idx="1"/>
            <a:endCxn id="14" idx="1"/>
          </p:cNvCxnSpPr>
          <p:nvPr/>
        </p:nvCxnSpPr>
        <p:spPr>
          <a:xfrm flipV="1">
            <a:off x="4119187" y="713362"/>
            <a:ext cx="1000450" cy="2"/>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06590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7FED643-E9D4-4E39-8CBC-769A0B3778C9}"/>
              </a:ext>
            </a:extLst>
          </p:cNvPr>
          <p:cNvSpPr/>
          <p:nvPr/>
        </p:nvSpPr>
        <p:spPr>
          <a:xfrm rot="10800000" flipV="1">
            <a:off x="3466753" y="2234774"/>
            <a:ext cx="2107733" cy="779127"/>
          </a:xfrm>
          <a:prstGeom prst="roundRect">
            <a:avLst/>
          </a:prstGeom>
          <a:solidFill>
            <a:srgbClr val="67D9CC"/>
          </a:solidFill>
          <a:ln w="127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a:solidFill>
                  <a:srgbClr val="002060"/>
                </a:solidFill>
              </a:rPr>
              <a:t>IRepository</a:t>
            </a:r>
          </a:p>
        </p:txBody>
      </p:sp>
      <p:sp>
        <p:nvSpPr>
          <p:cNvPr id="3" name="Rectangle: Rounded Corners 2">
            <a:extLst>
              <a:ext uri="{FF2B5EF4-FFF2-40B4-BE49-F238E27FC236}">
                <a16:creationId xmlns:a16="http://schemas.microsoft.com/office/drawing/2014/main" id="{8307AA30-E25B-4A8B-A015-37278B0C3980}"/>
              </a:ext>
            </a:extLst>
          </p:cNvPr>
          <p:cNvSpPr/>
          <p:nvPr/>
        </p:nvSpPr>
        <p:spPr>
          <a:xfrm>
            <a:off x="3466752" y="4172900"/>
            <a:ext cx="2107733" cy="779127"/>
          </a:xfrm>
          <a:prstGeom prst="roundRect">
            <a:avLst/>
          </a:prstGeom>
          <a:solidFill>
            <a:srgbClr val="00B0F0"/>
          </a:solidFill>
          <a:ln w="127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a:t>Repository</a:t>
            </a:r>
          </a:p>
        </p:txBody>
      </p:sp>
      <p:sp>
        <p:nvSpPr>
          <p:cNvPr id="4" name="Rectangle: Rounded Corners 3">
            <a:extLst>
              <a:ext uri="{FF2B5EF4-FFF2-40B4-BE49-F238E27FC236}">
                <a16:creationId xmlns:a16="http://schemas.microsoft.com/office/drawing/2014/main" id="{444DECFD-A950-419B-8823-31316797F706}"/>
              </a:ext>
            </a:extLst>
          </p:cNvPr>
          <p:cNvSpPr/>
          <p:nvPr/>
        </p:nvSpPr>
        <p:spPr>
          <a:xfrm rot="10800000" flipV="1">
            <a:off x="6695466" y="2234774"/>
            <a:ext cx="2107733" cy="779127"/>
          </a:xfrm>
          <a:prstGeom prst="roundRect">
            <a:avLst/>
          </a:prstGeom>
          <a:solidFill>
            <a:srgbClr val="67D9CC"/>
          </a:solidFill>
          <a:ln w="127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err="1">
                <a:solidFill>
                  <a:srgbClr val="002060"/>
                </a:solidFill>
              </a:rPr>
              <a:t>ICategoryRepository</a:t>
            </a:r>
            <a:endParaRPr lang="en-US" sz="1350" dirty="0">
              <a:solidFill>
                <a:srgbClr val="002060"/>
              </a:solidFill>
            </a:endParaRPr>
          </a:p>
        </p:txBody>
      </p:sp>
      <p:sp>
        <p:nvSpPr>
          <p:cNvPr id="5" name="Rectangle: Rounded Corners 4">
            <a:extLst>
              <a:ext uri="{FF2B5EF4-FFF2-40B4-BE49-F238E27FC236}">
                <a16:creationId xmlns:a16="http://schemas.microsoft.com/office/drawing/2014/main" id="{1B554E88-37F8-477E-84D5-0F4D97336B7A}"/>
              </a:ext>
            </a:extLst>
          </p:cNvPr>
          <p:cNvSpPr/>
          <p:nvPr/>
        </p:nvSpPr>
        <p:spPr>
          <a:xfrm>
            <a:off x="6695465" y="4172900"/>
            <a:ext cx="2107733" cy="779127"/>
          </a:xfrm>
          <a:prstGeom prst="roundRect">
            <a:avLst/>
          </a:prstGeom>
          <a:solidFill>
            <a:srgbClr val="00B0F0"/>
          </a:solidFill>
          <a:ln w="127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err="1"/>
              <a:t>CategoryRepository</a:t>
            </a:r>
            <a:endParaRPr lang="en-US" sz="1350" dirty="0"/>
          </a:p>
        </p:txBody>
      </p:sp>
      <p:cxnSp>
        <p:nvCxnSpPr>
          <p:cNvPr id="7" name="Straight Arrow Connector 6">
            <a:extLst>
              <a:ext uri="{FF2B5EF4-FFF2-40B4-BE49-F238E27FC236}">
                <a16:creationId xmlns:a16="http://schemas.microsoft.com/office/drawing/2014/main" id="{4370F6F9-4A2E-405F-8FE3-0BF6C0B845D1}"/>
              </a:ext>
            </a:extLst>
          </p:cNvPr>
          <p:cNvCxnSpPr>
            <a:cxnSpLocks/>
            <a:stCxn id="3" idx="0"/>
            <a:endCxn id="2" idx="2"/>
          </p:cNvCxnSpPr>
          <p:nvPr/>
        </p:nvCxnSpPr>
        <p:spPr>
          <a:xfrm flipV="1">
            <a:off x="4520618" y="3013901"/>
            <a:ext cx="0" cy="1158999"/>
          </a:xfrm>
          <a:prstGeom prst="straightConnector1">
            <a:avLst/>
          </a:prstGeom>
          <a:ln w="50800">
            <a:solidFill>
              <a:schemeClr val="tx1">
                <a:lumMod val="9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F5282B1-9723-426C-AFD2-64848D33024B}"/>
              </a:ext>
            </a:extLst>
          </p:cNvPr>
          <p:cNvCxnSpPr>
            <a:stCxn id="5" idx="1"/>
            <a:endCxn id="3" idx="3"/>
          </p:cNvCxnSpPr>
          <p:nvPr/>
        </p:nvCxnSpPr>
        <p:spPr>
          <a:xfrm flipH="1">
            <a:off x="5574485" y="4562464"/>
            <a:ext cx="1120980" cy="0"/>
          </a:xfrm>
          <a:prstGeom prst="straightConnector1">
            <a:avLst/>
          </a:prstGeom>
          <a:ln w="508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BC7EFA7-21D1-4A43-8FB4-21E2DC87AD5D}"/>
              </a:ext>
            </a:extLst>
          </p:cNvPr>
          <p:cNvCxnSpPr>
            <a:cxnSpLocks/>
            <a:stCxn id="5" idx="0"/>
            <a:endCxn id="4" idx="2"/>
          </p:cNvCxnSpPr>
          <p:nvPr/>
        </p:nvCxnSpPr>
        <p:spPr>
          <a:xfrm flipV="1">
            <a:off x="7749332" y="3013901"/>
            <a:ext cx="0" cy="1158999"/>
          </a:xfrm>
          <a:prstGeom prst="straightConnector1">
            <a:avLst/>
          </a:prstGeom>
          <a:ln w="50800">
            <a:solidFill>
              <a:schemeClr val="tx1">
                <a:lumMod val="9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D69C0DF-290A-4461-88E4-8580B4AB970B}"/>
              </a:ext>
            </a:extLst>
          </p:cNvPr>
          <p:cNvCxnSpPr>
            <a:cxnSpLocks/>
            <a:stCxn id="4" idx="3"/>
            <a:endCxn id="2" idx="1"/>
          </p:cNvCxnSpPr>
          <p:nvPr/>
        </p:nvCxnSpPr>
        <p:spPr>
          <a:xfrm flipH="1">
            <a:off x="5574485" y="2624338"/>
            <a:ext cx="1120980"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9269946-0ED3-4905-9369-66363CA47E6F}"/>
              </a:ext>
            </a:extLst>
          </p:cNvPr>
          <p:cNvSpPr txBox="1"/>
          <p:nvPr/>
        </p:nvSpPr>
        <p:spPr>
          <a:xfrm>
            <a:off x="3957529" y="1740414"/>
            <a:ext cx="1396536" cy="507831"/>
          </a:xfrm>
          <a:prstGeom prst="rect">
            <a:avLst/>
          </a:prstGeom>
          <a:noFill/>
        </p:spPr>
        <p:txBody>
          <a:bodyPr wrap="none" rtlCol="0">
            <a:spAutoFit/>
          </a:bodyPr>
          <a:lstStyle/>
          <a:p>
            <a:r>
              <a:rPr lang="en-US" sz="2700" dirty="0">
                <a:solidFill>
                  <a:srgbClr val="EE4C7D"/>
                </a:solidFill>
              </a:rPr>
              <a:t>Generic</a:t>
            </a:r>
          </a:p>
        </p:txBody>
      </p:sp>
      <p:sp>
        <p:nvSpPr>
          <p:cNvPr id="34" name="TextBox 33">
            <a:extLst>
              <a:ext uri="{FF2B5EF4-FFF2-40B4-BE49-F238E27FC236}">
                <a16:creationId xmlns:a16="http://schemas.microsoft.com/office/drawing/2014/main" id="{FF578283-7C41-43EA-A72B-9FDA70CD9F55}"/>
              </a:ext>
            </a:extLst>
          </p:cNvPr>
          <p:cNvSpPr txBox="1"/>
          <p:nvPr/>
        </p:nvSpPr>
        <p:spPr>
          <a:xfrm>
            <a:off x="243556" y="1719376"/>
            <a:ext cx="2347556" cy="415498"/>
          </a:xfrm>
          <a:prstGeom prst="rect">
            <a:avLst/>
          </a:prstGeom>
          <a:noFill/>
        </p:spPr>
        <p:txBody>
          <a:bodyPr wrap="square" rtlCol="0">
            <a:spAutoFit/>
          </a:bodyPr>
          <a:lstStyle/>
          <a:p>
            <a:pPr algn="ctr"/>
            <a:r>
              <a:rPr lang="en-US" sz="2100" dirty="0">
                <a:solidFill>
                  <a:srgbClr val="EE4C7D"/>
                </a:solidFill>
              </a:rPr>
              <a:t>Order Header</a:t>
            </a:r>
          </a:p>
        </p:txBody>
      </p:sp>
      <p:sp>
        <p:nvSpPr>
          <p:cNvPr id="35" name="TextBox 34">
            <a:extLst>
              <a:ext uri="{FF2B5EF4-FFF2-40B4-BE49-F238E27FC236}">
                <a16:creationId xmlns:a16="http://schemas.microsoft.com/office/drawing/2014/main" id="{A5DC0340-9496-47E8-88F6-80FE9C8B5FE9}"/>
              </a:ext>
            </a:extLst>
          </p:cNvPr>
          <p:cNvSpPr txBox="1"/>
          <p:nvPr/>
        </p:nvSpPr>
        <p:spPr>
          <a:xfrm>
            <a:off x="4394920" y="3183141"/>
            <a:ext cx="1766830" cy="1061829"/>
          </a:xfrm>
          <a:prstGeom prst="rect">
            <a:avLst/>
          </a:prstGeom>
          <a:noFill/>
        </p:spPr>
        <p:txBody>
          <a:bodyPr wrap="none" rtlCol="0">
            <a:spAutoFit/>
          </a:bodyPr>
          <a:lstStyle/>
          <a:p>
            <a:pPr algn="ctr"/>
            <a:r>
              <a:rPr lang="en-US" sz="1050" dirty="0"/>
              <a:t>Add(obj)</a:t>
            </a:r>
          </a:p>
          <a:p>
            <a:pPr algn="ctr"/>
            <a:r>
              <a:rPr lang="en-US" sz="1050" dirty="0"/>
              <a:t>Remove(obj)</a:t>
            </a:r>
          </a:p>
          <a:p>
            <a:pPr algn="ctr"/>
            <a:r>
              <a:rPr lang="en-US" sz="1050" dirty="0"/>
              <a:t>Find(id)</a:t>
            </a:r>
          </a:p>
          <a:p>
            <a:pPr algn="ctr"/>
            <a:r>
              <a:rPr lang="en-US" sz="1050" dirty="0" err="1"/>
              <a:t>FirstOrDefault</a:t>
            </a:r>
            <a:r>
              <a:rPr lang="en-US" sz="1050" dirty="0"/>
              <a:t>(expression)</a:t>
            </a:r>
          </a:p>
          <a:p>
            <a:pPr algn="ctr"/>
            <a:r>
              <a:rPr lang="en-US" sz="1050" dirty="0" err="1"/>
              <a:t>GetAll</a:t>
            </a:r>
            <a:r>
              <a:rPr lang="en-US" sz="1050" dirty="0"/>
              <a:t>(expression)</a:t>
            </a:r>
          </a:p>
          <a:p>
            <a:endParaRPr lang="en-US" sz="1050" dirty="0"/>
          </a:p>
        </p:txBody>
      </p:sp>
      <p:sp>
        <p:nvSpPr>
          <p:cNvPr id="36" name="Rectangle 35">
            <a:extLst>
              <a:ext uri="{FF2B5EF4-FFF2-40B4-BE49-F238E27FC236}">
                <a16:creationId xmlns:a16="http://schemas.microsoft.com/office/drawing/2014/main" id="{A99152C6-2E91-4FD3-AA63-676FF2FC460C}"/>
              </a:ext>
            </a:extLst>
          </p:cNvPr>
          <p:cNvSpPr/>
          <p:nvPr/>
        </p:nvSpPr>
        <p:spPr>
          <a:xfrm>
            <a:off x="6846467" y="3660180"/>
            <a:ext cx="2227643" cy="253916"/>
          </a:xfrm>
          <a:prstGeom prst="rect">
            <a:avLst/>
          </a:prstGeom>
        </p:spPr>
        <p:txBody>
          <a:bodyPr wrap="square">
            <a:spAutoFit/>
          </a:bodyPr>
          <a:lstStyle/>
          <a:p>
            <a:r>
              <a:rPr lang="en-US" sz="1050" dirty="0" err="1"/>
              <a:t>GetCategoryListForDropDown</a:t>
            </a:r>
            <a:r>
              <a:rPr lang="en-US" sz="1050" dirty="0"/>
              <a:t>()</a:t>
            </a:r>
            <a:endParaRPr lang="en-US" sz="1350" dirty="0"/>
          </a:p>
        </p:txBody>
      </p:sp>
      <p:sp>
        <p:nvSpPr>
          <p:cNvPr id="15" name="Rectangle: Rounded Corners 14">
            <a:extLst>
              <a:ext uri="{FF2B5EF4-FFF2-40B4-BE49-F238E27FC236}">
                <a16:creationId xmlns:a16="http://schemas.microsoft.com/office/drawing/2014/main" id="{97053637-DA47-417E-B1DD-2DBEB8F89E69}"/>
              </a:ext>
            </a:extLst>
          </p:cNvPr>
          <p:cNvSpPr/>
          <p:nvPr/>
        </p:nvSpPr>
        <p:spPr>
          <a:xfrm rot="10800000" flipV="1">
            <a:off x="340803" y="2234774"/>
            <a:ext cx="2107733" cy="779127"/>
          </a:xfrm>
          <a:prstGeom prst="roundRect">
            <a:avLst/>
          </a:prstGeom>
          <a:solidFill>
            <a:srgbClr val="67D9CC"/>
          </a:solidFill>
          <a:ln w="127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err="1">
                <a:solidFill>
                  <a:srgbClr val="002060"/>
                </a:solidFill>
              </a:rPr>
              <a:t>IOrderHeaderRepository</a:t>
            </a:r>
            <a:endParaRPr lang="en-US" sz="1350" dirty="0">
              <a:solidFill>
                <a:srgbClr val="002060"/>
              </a:solidFill>
            </a:endParaRPr>
          </a:p>
        </p:txBody>
      </p:sp>
      <p:sp>
        <p:nvSpPr>
          <p:cNvPr id="16" name="Rectangle: Rounded Corners 15">
            <a:extLst>
              <a:ext uri="{FF2B5EF4-FFF2-40B4-BE49-F238E27FC236}">
                <a16:creationId xmlns:a16="http://schemas.microsoft.com/office/drawing/2014/main" id="{582D832C-B821-4E89-8F00-3339CBDBD6C2}"/>
              </a:ext>
            </a:extLst>
          </p:cNvPr>
          <p:cNvSpPr/>
          <p:nvPr/>
        </p:nvSpPr>
        <p:spPr>
          <a:xfrm>
            <a:off x="340802" y="4172900"/>
            <a:ext cx="2107733" cy="779127"/>
          </a:xfrm>
          <a:prstGeom prst="roundRect">
            <a:avLst/>
          </a:prstGeom>
          <a:solidFill>
            <a:srgbClr val="00B0F0"/>
          </a:solidFill>
          <a:ln w="127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err="1"/>
              <a:t>OrderHeaderRepository</a:t>
            </a:r>
            <a:endParaRPr lang="en-US" sz="1350" dirty="0"/>
          </a:p>
        </p:txBody>
      </p:sp>
      <p:cxnSp>
        <p:nvCxnSpPr>
          <p:cNvPr id="17" name="Straight Arrow Connector 16">
            <a:extLst>
              <a:ext uri="{FF2B5EF4-FFF2-40B4-BE49-F238E27FC236}">
                <a16:creationId xmlns:a16="http://schemas.microsoft.com/office/drawing/2014/main" id="{F8A0CF59-23AC-426D-83B7-66178907D3D2}"/>
              </a:ext>
            </a:extLst>
          </p:cNvPr>
          <p:cNvCxnSpPr>
            <a:cxnSpLocks/>
            <a:stCxn id="16" idx="0"/>
            <a:endCxn id="15" idx="2"/>
          </p:cNvCxnSpPr>
          <p:nvPr/>
        </p:nvCxnSpPr>
        <p:spPr>
          <a:xfrm flipV="1">
            <a:off x="1394669" y="3013901"/>
            <a:ext cx="0" cy="1158999"/>
          </a:xfrm>
          <a:prstGeom prst="straightConnector1">
            <a:avLst/>
          </a:prstGeom>
          <a:ln w="50800">
            <a:solidFill>
              <a:schemeClr val="tx1">
                <a:lumMod val="9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F44C1D2-38B2-4D03-91C9-95B95B4809BD}"/>
              </a:ext>
            </a:extLst>
          </p:cNvPr>
          <p:cNvSpPr txBox="1"/>
          <p:nvPr/>
        </p:nvSpPr>
        <p:spPr>
          <a:xfrm>
            <a:off x="6638732" y="1719193"/>
            <a:ext cx="2164466" cy="415498"/>
          </a:xfrm>
          <a:prstGeom prst="rect">
            <a:avLst/>
          </a:prstGeom>
          <a:noFill/>
        </p:spPr>
        <p:txBody>
          <a:bodyPr wrap="square" rtlCol="0">
            <a:spAutoFit/>
          </a:bodyPr>
          <a:lstStyle/>
          <a:p>
            <a:pPr algn="ctr"/>
            <a:r>
              <a:rPr lang="en-US" sz="2100" dirty="0">
                <a:solidFill>
                  <a:srgbClr val="EE4C7D"/>
                </a:solidFill>
              </a:rPr>
              <a:t>Category</a:t>
            </a:r>
          </a:p>
        </p:txBody>
      </p:sp>
      <p:cxnSp>
        <p:nvCxnSpPr>
          <p:cNvPr id="31" name="Straight Arrow Connector 30">
            <a:extLst>
              <a:ext uri="{FF2B5EF4-FFF2-40B4-BE49-F238E27FC236}">
                <a16:creationId xmlns:a16="http://schemas.microsoft.com/office/drawing/2014/main" id="{1A63C9A9-9E3B-41E3-9504-918FAAD32543}"/>
              </a:ext>
            </a:extLst>
          </p:cNvPr>
          <p:cNvCxnSpPr>
            <a:cxnSpLocks/>
            <a:stCxn id="16" idx="3"/>
            <a:endCxn id="3" idx="1"/>
          </p:cNvCxnSpPr>
          <p:nvPr/>
        </p:nvCxnSpPr>
        <p:spPr>
          <a:xfrm>
            <a:off x="2448535" y="4562464"/>
            <a:ext cx="1018217" cy="0"/>
          </a:xfrm>
          <a:prstGeom prst="straightConnector1">
            <a:avLst/>
          </a:prstGeom>
          <a:ln w="508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8C45FE9-4E03-487F-9BE1-2F579C680216}"/>
              </a:ext>
            </a:extLst>
          </p:cNvPr>
          <p:cNvCxnSpPr>
            <a:cxnSpLocks/>
            <a:stCxn id="15" idx="1"/>
            <a:endCxn id="2" idx="3"/>
          </p:cNvCxnSpPr>
          <p:nvPr/>
        </p:nvCxnSpPr>
        <p:spPr>
          <a:xfrm>
            <a:off x="2448535" y="2624338"/>
            <a:ext cx="1018217"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EDD2993C-B9F9-4799-A52B-9EFDE0BF0E93}"/>
              </a:ext>
            </a:extLst>
          </p:cNvPr>
          <p:cNvSpPr/>
          <p:nvPr/>
        </p:nvSpPr>
        <p:spPr>
          <a:xfrm>
            <a:off x="243556" y="1740413"/>
            <a:ext cx="2347553" cy="330958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sz="1350"/>
          </a:p>
        </p:txBody>
      </p:sp>
      <p:sp>
        <p:nvSpPr>
          <p:cNvPr id="49" name="Rectangle 48">
            <a:extLst>
              <a:ext uri="{FF2B5EF4-FFF2-40B4-BE49-F238E27FC236}">
                <a16:creationId xmlns:a16="http://schemas.microsoft.com/office/drawing/2014/main" id="{E527E63A-FF9F-4F1A-82DB-67F668A2D05E}"/>
              </a:ext>
            </a:extLst>
          </p:cNvPr>
          <p:cNvSpPr/>
          <p:nvPr/>
        </p:nvSpPr>
        <p:spPr>
          <a:xfrm>
            <a:off x="3114943" y="1740413"/>
            <a:ext cx="2877797" cy="330958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sz="1350"/>
          </a:p>
        </p:txBody>
      </p:sp>
      <p:sp>
        <p:nvSpPr>
          <p:cNvPr id="50" name="Rectangle 49">
            <a:extLst>
              <a:ext uri="{FF2B5EF4-FFF2-40B4-BE49-F238E27FC236}">
                <a16:creationId xmlns:a16="http://schemas.microsoft.com/office/drawing/2014/main" id="{2B7E27F2-0773-42EC-80F0-D22A69B5696E}"/>
              </a:ext>
            </a:extLst>
          </p:cNvPr>
          <p:cNvSpPr/>
          <p:nvPr/>
        </p:nvSpPr>
        <p:spPr>
          <a:xfrm>
            <a:off x="6575555" y="1719377"/>
            <a:ext cx="2347553" cy="330958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sz="1350"/>
          </a:p>
        </p:txBody>
      </p:sp>
      <p:sp>
        <p:nvSpPr>
          <p:cNvPr id="51" name="Rectangle 50">
            <a:extLst>
              <a:ext uri="{FF2B5EF4-FFF2-40B4-BE49-F238E27FC236}">
                <a16:creationId xmlns:a16="http://schemas.microsoft.com/office/drawing/2014/main" id="{00B1EDCD-2D6B-4659-8DD6-078D966672ED}"/>
              </a:ext>
            </a:extLst>
          </p:cNvPr>
          <p:cNvSpPr/>
          <p:nvPr/>
        </p:nvSpPr>
        <p:spPr>
          <a:xfrm>
            <a:off x="3114943" y="191473"/>
            <a:ext cx="2877797" cy="138669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sz="1350"/>
          </a:p>
        </p:txBody>
      </p:sp>
      <p:sp>
        <p:nvSpPr>
          <p:cNvPr id="52" name="Rectangle: Rounded Corners 51">
            <a:extLst>
              <a:ext uri="{FF2B5EF4-FFF2-40B4-BE49-F238E27FC236}">
                <a16:creationId xmlns:a16="http://schemas.microsoft.com/office/drawing/2014/main" id="{41777A5C-096A-49E1-AAA7-1A10B1881249}"/>
              </a:ext>
            </a:extLst>
          </p:cNvPr>
          <p:cNvSpPr/>
          <p:nvPr/>
        </p:nvSpPr>
        <p:spPr>
          <a:xfrm rot="10800000" flipV="1">
            <a:off x="3717140" y="296648"/>
            <a:ext cx="1419891" cy="284766"/>
          </a:xfrm>
          <a:prstGeom prst="roundRect">
            <a:avLst/>
          </a:prstGeom>
          <a:solidFill>
            <a:srgbClr val="67D9CC"/>
          </a:solidFill>
          <a:ln w="127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err="1">
                <a:solidFill>
                  <a:srgbClr val="002060"/>
                </a:solidFill>
              </a:rPr>
              <a:t>IUnitOfWork</a:t>
            </a:r>
            <a:endParaRPr lang="en-US" sz="1350" dirty="0">
              <a:solidFill>
                <a:srgbClr val="002060"/>
              </a:solidFill>
            </a:endParaRPr>
          </a:p>
        </p:txBody>
      </p:sp>
      <p:sp>
        <p:nvSpPr>
          <p:cNvPr id="53" name="Rectangle: Rounded Corners 52">
            <a:extLst>
              <a:ext uri="{FF2B5EF4-FFF2-40B4-BE49-F238E27FC236}">
                <a16:creationId xmlns:a16="http://schemas.microsoft.com/office/drawing/2014/main" id="{ACADAED3-A18A-4278-8C3B-A92728B86D46}"/>
              </a:ext>
            </a:extLst>
          </p:cNvPr>
          <p:cNvSpPr/>
          <p:nvPr/>
        </p:nvSpPr>
        <p:spPr>
          <a:xfrm>
            <a:off x="3734074" y="1160419"/>
            <a:ext cx="1419891" cy="284768"/>
          </a:xfrm>
          <a:prstGeom prst="roundRect">
            <a:avLst/>
          </a:prstGeom>
          <a:solidFill>
            <a:srgbClr val="00B0F0"/>
          </a:solidFill>
          <a:ln w="127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err="1"/>
              <a:t>UnitOfWork</a:t>
            </a:r>
            <a:endParaRPr lang="en-US" sz="1350" dirty="0"/>
          </a:p>
        </p:txBody>
      </p:sp>
      <p:cxnSp>
        <p:nvCxnSpPr>
          <p:cNvPr id="54" name="Straight Arrow Connector 53">
            <a:extLst>
              <a:ext uri="{FF2B5EF4-FFF2-40B4-BE49-F238E27FC236}">
                <a16:creationId xmlns:a16="http://schemas.microsoft.com/office/drawing/2014/main" id="{868D0811-3842-433D-A964-664898AA1955}"/>
              </a:ext>
            </a:extLst>
          </p:cNvPr>
          <p:cNvCxnSpPr>
            <a:cxnSpLocks/>
            <a:stCxn id="53" idx="0"/>
            <a:endCxn id="52" idx="2"/>
          </p:cNvCxnSpPr>
          <p:nvPr/>
        </p:nvCxnSpPr>
        <p:spPr>
          <a:xfrm flipH="1" flipV="1">
            <a:off x="4427086" y="581414"/>
            <a:ext cx="16934" cy="579005"/>
          </a:xfrm>
          <a:prstGeom prst="straightConnector1">
            <a:avLst/>
          </a:prstGeom>
          <a:ln w="50800">
            <a:solidFill>
              <a:schemeClr val="tx1">
                <a:lumMod val="9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1C789B7D-A2B5-4ECA-B6F2-629A0F0BB46D}"/>
              </a:ext>
            </a:extLst>
          </p:cNvPr>
          <p:cNvSpPr/>
          <p:nvPr/>
        </p:nvSpPr>
        <p:spPr>
          <a:xfrm>
            <a:off x="4520618" y="752588"/>
            <a:ext cx="616414" cy="253916"/>
          </a:xfrm>
          <a:prstGeom prst="rect">
            <a:avLst/>
          </a:prstGeom>
        </p:spPr>
        <p:txBody>
          <a:bodyPr wrap="square">
            <a:spAutoFit/>
          </a:bodyPr>
          <a:lstStyle/>
          <a:p>
            <a:r>
              <a:rPr lang="en-US" sz="1050" dirty="0"/>
              <a:t>Save()</a:t>
            </a:r>
            <a:endParaRPr lang="en-US" sz="1350" dirty="0"/>
          </a:p>
        </p:txBody>
      </p:sp>
      <p:cxnSp>
        <p:nvCxnSpPr>
          <p:cNvPr id="64" name="Connector: Elbow 63">
            <a:extLst>
              <a:ext uri="{FF2B5EF4-FFF2-40B4-BE49-F238E27FC236}">
                <a16:creationId xmlns:a16="http://schemas.microsoft.com/office/drawing/2014/main" id="{B7D936F4-4212-4144-9531-F6FEB55AC583}"/>
              </a:ext>
            </a:extLst>
          </p:cNvPr>
          <p:cNvCxnSpPr>
            <a:stCxn id="34" idx="0"/>
            <a:endCxn id="51" idx="1"/>
          </p:cNvCxnSpPr>
          <p:nvPr/>
        </p:nvCxnSpPr>
        <p:spPr>
          <a:xfrm rot="5400000" flipH="1" flipV="1">
            <a:off x="1848859" y="453293"/>
            <a:ext cx="834558" cy="1697609"/>
          </a:xfrm>
          <a:prstGeom prst="bent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7BE28C0D-86A5-4A3A-B4C8-94514C94561F}"/>
              </a:ext>
            </a:extLst>
          </p:cNvPr>
          <p:cNvCxnSpPr>
            <a:stCxn id="50" idx="0"/>
            <a:endCxn id="51" idx="3"/>
          </p:cNvCxnSpPr>
          <p:nvPr/>
        </p:nvCxnSpPr>
        <p:spPr>
          <a:xfrm rot="16200000" flipV="1">
            <a:off x="6453757" y="423802"/>
            <a:ext cx="834559" cy="1756592"/>
          </a:xfrm>
          <a:prstGeom prst="bent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16EC3D97-81BB-419A-83BA-991273FFD09E}"/>
              </a:ext>
            </a:extLst>
          </p:cNvPr>
          <p:cNvSpPr txBox="1"/>
          <p:nvPr/>
        </p:nvSpPr>
        <p:spPr>
          <a:xfrm>
            <a:off x="3426923" y="678820"/>
            <a:ext cx="973343" cy="415498"/>
          </a:xfrm>
          <a:prstGeom prst="rect">
            <a:avLst/>
          </a:prstGeom>
          <a:noFill/>
        </p:spPr>
        <p:txBody>
          <a:bodyPr wrap="none" rtlCol="0">
            <a:spAutoFit/>
          </a:bodyPr>
          <a:lstStyle/>
          <a:p>
            <a:pPr algn="r"/>
            <a:r>
              <a:rPr lang="en-US" sz="1050" dirty="0">
                <a:solidFill>
                  <a:schemeClr val="accent4">
                    <a:lumMod val="60000"/>
                    <a:lumOff val="40000"/>
                  </a:schemeClr>
                </a:solidFill>
              </a:rPr>
              <a:t>Category</a:t>
            </a:r>
          </a:p>
          <a:p>
            <a:pPr algn="r"/>
            <a:r>
              <a:rPr lang="en-US" sz="1050" dirty="0" err="1">
                <a:solidFill>
                  <a:schemeClr val="accent4">
                    <a:lumMod val="60000"/>
                    <a:lumOff val="40000"/>
                  </a:schemeClr>
                </a:solidFill>
              </a:rPr>
              <a:t>OrderHeader</a:t>
            </a:r>
            <a:endParaRPr lang="en-US" sz="1050" dirty="0">
              <a:solidFill>
                <a:schemeClr val="accent4">
                  <a:lumMod val="60000"/>
                  <a:lumOff val="40000"/>
                </a:schemeClr>
              </a:solidFill>
            </a:endParaRPr>
          </a:p>
        </p:txBody>
      </p:sp>
    </p:spTree>
    <p:extLst>
      <p:ext uri="{BB962C8B-B14F-4D97-AF65-F5344CB8AC3E}">
        <p14:creationId xmlns:p14="http://schemas.microsoft.com/office/powerpoint/2010/main" val="180301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down)">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par>
                                <p:cTn id="16" presetID="22" presetClass="entr" presetSubtype="4"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down)">
                                      <p:cBhvr>
                                        <p:cTn id="2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33" grpId="0"/>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419622"/>
            <a:ext cx="7290810" cy="2677656"/>
          </a:xfrm>
          <a:prstGeom prst="rect">
            <a:avLst/>
          </a:prstGeom>
          <a:noFill/>
        </p:spPr>
        <p:txBody>
          <a:bodyPr wrap="square" rtlCol="0">
            <a:spAutoFit/>
          </a:bodyPr>
          <a:lstStyle/>
          <a:p>
            <a:r>
              <a:rPr lang="en-US" sz="2800" dirty="0">
                <a:solidFill>
                  <a:schemeClr val="accent5">
                    <a:lumMod val="75000"/>
                  </a:schemeClr>
                </a:solidFill>
                <a:latin typeface="Calibri Light" panose="020F0302020204030204" pitchFamily="34" charset="0"/>
                <a:cs typeface="Calibri Light" panose="020F0302020204030204" pitchFamily="34" charset="0"/>
              </a:rPr>
              <a:t>MVC Architecture separates the application into  three main components</a:t>
            </a:r>
          </a:p>
          <a:p>
            <a:endParaRPr lang="en-US" sz="2800" dirty="0">
              <a:solidFill>
                <a:schemeClr val="accent5">
                  <a:lumMod val="75000"/>
                </a:schemeClr>
              </a:solidFill>
              <a:latin typeface="Calibri Light" panose="020F0302020204030204" pitchFamily="34" charset="0"/>
              <a:cs typeface="Calibri Light" panose="020F0302020204030204" pitchFamily="34" charset="0"/>
            </a:endParaRPr>
          </a:p>
          <a:p>
            <a:pPr marL="457200" indent="-457200">
              <a:buFont typeface="Arial" panose="020B0604020202020204" pitchFamily="34" charset="0"/>
              <a:buChar char="•"/>
            </a:pPr>
            <a:r>
              <a:rPr lang="en-US" sz="2800" dirty="0">
                <a:solidFill>
                  <a:schemeClr val="accent5">
                    <a:lumMod val="75000"/>
                  </a:schemeClr>
                </a:solidFill>
                <a:latin typeface="Calibri Light" panose="020F0302020204030204" pitchFamily="34" charset="0"/>
                <a:cs typeface="Calibri Light" panose="020F0302020204030204" pitchFamily="34" charset="0"/>
              </a:rPr>
              <a:t>Model</a:t>
            </a:r>
          </a:p>
          <a:p>
            <a:pPr marL="457200" indent="-457200">
              <a:buFont typeface="Arial" panose="020B0604020202020204" pitchFamily="34" charset="0"/>
              <a:buChar char="•"/>
            </a:pPr>
            <a:r>
              <a:rPr lang="en-US" sz="2800" dirty="0">
                <a:solidFill>
                  <a:schemeClr val="accent5">
                    <a:lumMod val="75000"/>
                  </a:schemeClr>
                </a:solidFill>
                <a:latin typeface="Calibri Light" panose="020F0302020204030204" pitchFamily="34" charset="0"/>
                <a:cs typeface="Calibri Light" panose="020F0302020204030204" pitchFamily="34" charset="0"/>
              </a:rPr>
              <a:t>View</a:t>
            </a:r>
          </a:p>
          <a:p>
            <a:pPr marL="457200" indent="-457200">
              <a:buFont typeface="Arial" panose="020B0604020202020204" pitchFamily="34" charset="0"/>
              <a:buChar char="•"/>
            </a:pPr>
            <a:r>
              <a:rPr lang="en-US" sz="2800" dirty="0">
                <a:solidFill>
                  <a:schemeClr val="accent5">
                    <a:lumMod val="75000"/>
                  </a:schemeClr>
                </a:solidFill>
                <a:latin typeface="Calibri Light" panose="020F0302020204030204" pitchFamily="34" charset="0"/>
                <a:cs typeface="Calibri Light" panose="020F0302020204030204" pitchFamily="34" charset="0"/>
              </a:rPr>
              <a:t>Controller</a:t>
            </a:r>
          </a:p>
        </p:txBody>
      </p:sp>
      <p:sp>
        <p:nvSpPr>
          <p:cNvPr id="4" name="Text Placeholder 1">
            <a:extLst>
              <a:ext uri="{FF2B5EF4-FFF2-40B4-BE49-F238E27FC236}">
                <a16:creationId xmlns:a16="http://schemas.microsoft.com/office/drawing/2014/main" id="{E19F540F-1318-4C7A-B157-F10A6F9CE64E}"/>
              </a:ext>
            </a:extLst>
          </p:cNvPr>
          <p:cNvSpPr txBox="1">
            <a:spLocks/>
          </p:cNvSpPr>
          <p:nvPr/>
        </p:nvSpPr>
        <p:spPr>
          <a:xfrm>
            <a:off x="0" y="123478"/>
            <a:ext cx="9144000" cy="576064"/>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rgbClr val="002060"/>
                </a:solidFill>
                <a:latin typeface="Calibri" panose="020F0502020204030204" pitchFamily="34" charset="0"/>
                <a:cs typeface="Calibri" panose="020F0502020204030204" pitchFamily="34" charset="0"/>
              </a:rPr>
              <a:t>MVC Architecture</a:t>
            </a:r>
          </a:p>
        </p:txBody>
      </p:sp>
    </p:spTree>
    <p:extLst>
      <p:ext uri="{BB962C8B-B14F-4D97-AF65-F5344CB8AC3E}">
        <p14:creationId xmlns:p14="http://schemas.microsoft.com/office/powerpoint/2010/main" val="117303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6">
                                            <p:txEl>
                                              <p:pRg st="3" end="3"/>
                                            </p:txEl>
                                          </p:spTgt>
                                        </p:tgtEl>
                                        <p:attrNameLst>
                                          <p:attrName>style.visibility</p:attrName>
                                        </p:attrNameLst>
                                      </p:cBhvr>
                                      <p:to>
                                        <p:strVal val="visible"/>
                                      </p:to>
                                    </p:set>
                                    <p:animEffect transition="in" filter="fade">
                                      <p:cBhvr>
                                        <p:cTn id="11" dur="500"/>
                                        <p:tgtEl>
                                          <p:spTgt spid="36">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6">
                                            <p:txEl>
                                              <p:pRg st="4" end="4"/>
                                            </p:txEl>
                                          </p:spTgt>
                                        </p:tgtEl>
                                        <p:attrNameLst>
                                          <p:attrName>style.visibility</p:attrName>
                                        </p:attrNameLst>
                                      </p:cBhvr>
                                      <p:to>
                                        <p:strVal val="visible"/>
                                      </p:to>
                                    </p:set>
                                    <p:animEffect transition="in" filter="fade">
                                      <p:cBhvr>
                                        <p:cTn id="16" dur="500"/>
                                        <p:tgtEl>
                                          <p:spTgt spid="3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7FED643-E9D4-4E39-8CBC-769A0B3778C9}"/>
              </a:ext>
            </a:extLst>
          </p:cNvPr>
          <p:cNvSpPr/>
          <p:nvPr/>
        </p:nvSpPr>
        <p:spPr>
          <a:xfrm rot="10800000" flipV="1">
            <a:off x="6128160" y="2103194"/>
            <a:ext cx="2107733" cy="779127"/>
          </a:xfrm>
          <a:prstGeom prst="roundRect">
            <a:avLst/>
          </a:prstGeom>
          <a:solidFill>
            <a:srgbClr val="67D9CC"/>
          </a:solidFill>
          <a:ln w="127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err="1">
                <a:solidFill>
                  <a:srgbClr val="002060"/>
                </a:solidFill>
              </a:rPr>
              <a:t>IUnitOfWork</a:t>
            </a:r>
            <a:endParaRPr lang="en-US" sz="1350" dirty="0">
              <a:solidFill>
                <a:srgbClr val="002060"/>
              </a:solidFill>
            </a:endParaRPr>
          </a:p>
        </p:txBody>
      </p:sp>
      <p:sp>
        <p:nvSpPr>
          <p:cNvPr id="3" name="Rectangle: Rounded Corners 2">
            <a:extLst>
              <a:ext uri="{FF2B5EF4-FFF2-40B4-BE49-F238E27FC236}">
                <a16:creationId xmlns:a16="http://schemas.microsoft.com/office/drawing/2014/main" id="{8307AA30-E25B-4A8B-A015-37278B0C3980}"/>
              </a:ext>
            </a:extLst>
          </p:cNvPr>
          <p:cNvSpPr/>
          <p:nvPr/>
        </p:nvSpPr>
        <p:spPr>
          <a:xfrm>
            <a:off x="817927" y="2103194"/>
            <a:ext cx="2107733" cy="779127"/>
          </a:xfrm>
          <a:prstGeom prst="roundRect">
            <a:avLst/>
          </a:prstGeom>
          <a:solidFill>
            <a:srgbClr val="00B0F0"/>
          </a:solidFill>
          <a:ln w="127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err="1"/>
              <a:t>UnitOfWork</a:t>
            </a:r>
            <a:endParaRPr lang="en-US" sz="1350" dirty="0"/>
          </a:p>
        </p:txBody>
      </p:sp>
      <p:cxnSp>
        <p:nvCxnSpPr>
          <p:cNvPr id="7" name="Straight Arrow Connector 6">
            <a:extLst>
              <a:ext uri="{FF2B5EF4-FFF2-40B4-BE49-F238E27FC236}">
                <a16:creationId xmlns:a16="http://schemas.microsoft.com/office/drawing/2014/main" id="{4370F6F9-4A2E-405F-8FE3-0BF6C0B845D1}"/>
              </a:ext>
            </a:extLst>
          </p:cNvPr>
          <p:cNvCxnSpPr>
            <a:cxnSpLocks/>
            <a:stCxn id="3" idx="3"/>
            <a:endCxn id="2" idx="3"/>
          </p:cNvCxnSpPr>
          <p:nvPr/>
        </p:nvCxnSpPr>
        <p:spPr>
          <a:xfrm>
            <a:off x="2925661" y="2492757"/>
            <a:ext cx="3202499" cy="1"/>
          </a:xfrm>
          <a:prstGeom prst="straightConnector1">
            <a:avLst/>
          </a:prstGeom>
          <a:ln w="50800">
            <a:solidFill>
              <a:schemeClr val="tx1">
                <a:lumMod val="9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5DC0340-9496-47E8-88F6-80FE9C8B5FE9}"/>
              </a:ext>
            </a:extLst>
          </p:cNvPr>
          <p:cNvSpPr txBox="1"/>
          <p:nvPr/>
        </p:nvSpPr>
        <p:spPr>
          <a:xfrm>
            <a:off x="3234951" y="2605322"/>
            <a:ext cx="2906565" cy="577081"/>
          </a:xfrm>
          <a:prstGeom prst="rect">
            <a:avLst/>
          </a:prstGeom>
          <a:noFill/>
        </p:spPr>
        <p:txBody>
          <a:bodyPr wrap="none" rtlCol="0">
            <a:spAutoFit/>
          </a:bodyPr>
          <a:lstStyle/>
          <a:p>
            <a:r>
              <a:rPr lang="en-US" sz="1050" dirty="0" err="1"/>
              <a:t>IOrderHeaderRepository</a:t>
            </a:r>
            <a:r>
              <a:rPr lang="en-US" sz="1050" dirty="0"/>
              <a:t> </a:t>
            </a:r>
            <a:r>
              <a:rPr lang="en-US" sz="1050" dirty="0" err="1"/>
              <a:t>OrderHeader</a:t>
            </a:r>
            <a:r>
              <a:rPr lang="en-US" sz="1050" dirty="0"/>
              <a:t> { get; }</a:t>
            </a:r>
          </a:p>
          <a:p>
            <a:r>
              <a:rPr lang="en-US" sz="1050" dirty="0" err="1"/>
              <a:t>IOrderDetailsRepository</a:t>
            </a:r>
            <a:r>
              <a:rPr lang="en-US" sz="1050" dirty="0"/>
              <a:t> </a:t>
            </a:r>
            <a:r>
              <a:rPr lang="en-US" sz="1050" dirty="0" err="1"/>
              <a:t>OrderDetails</a:t>
            </a:r>
            <a:r>
              <a:rPr lang="en-US" sz="1050" dirty="0"/>
              <a:t> { get; }</a:t>
            </a:r>
          </a:p>
          <a:p>
            <a:r>
              <a:rPr lang="en-US" sz="1050" dirty="0"/>
              <a:t>Void Save();</a:t>
            </a:r>
          </a:p>
        </p:txBody>
      </p:sp>
    </p:spTree>
    <p:extLst>
      <p:ext uri="{BB962C8B-B14F-4D97-AF65-F5344CB8AC3E}">
        <p14:creationId xmlns:p14="http://schemas.microsoft.com/office/powerpoint/2010/main" val="10735639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187F805F-732A-4D65-98DE-EB46B8E30735}"/>
              </a:ext>
            </a:extLst>
          </p:cNvPr>
          <p:cNvSpPr/>
          <p:nvPr/>
        </p:nvSpPr>
        <p:spPr>
          <a:xfrm>
            <a:off x="179512" y="2292927"/>
            <a:ext cx="8784976" cy="2487829"/>
          </a:xfrm>
          <a:prstGeom prst="roundRect">
            <a:avLst>
              <a:gd name="adj" fmla="val 37081"/>
            </a:avLst>
          </a:prstGeom>
          <a:solidFill>
            <a:srgbClr val="F24C71"/>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625" dirty="0"/>
              <a:t>Introduction</a:t>
            </a:r>
            <a:endParaRPr lang="en-US" sz="1350" dirty="0"/>
          </a:p>
        </p:txBody>
      </p:sp>
      <p:sp>
        <p:nvSpPr>
          <p:cNvPr id="10" name="TextBox 9">
            <a:extLst>
              <a:ext uri="{FF2B5EF4-FFF2-40B4-BE49-F238E27FC236}">
                <a16:creationId xmlns:a16="http://schemas.microsoft.com/office/drawing/2014/main" id="{1AC4AEC3-D98D-4687-B6AF-1897E39C47F9}"/>
              </a:ext>
            </a:extLst>
          </p:cNvPr>
          <p:cNvSpPr txBox="1"/>
          <p:nvPr/>
        </p:nvSpPr>
        <p:spPr>
          <a:xfrm>
            <a:off x="3848123" y="0"/>
            <a:ext cx="1659429" cy="1685077"/>
          </a:xfrm>
          <a:prstGeom prst="rect">
            <a:avLst/>
          </a:prstGeom>
          <a:noFill/>
        </p:spPr>
        <p:txBody>
          <a:bodyPr wrap="none" rtlCol="0">
            <a:spAutoFit/>
          </a:bodyPr>
          <a:lstStyle/>
          <a:p>
            <a:r>
              <a:rPr lang="en-US" sz="10350" dirty="0">
                <a:solidFill>
                  <a:schemeClr val="accent2"/>
                </a:solidFill>
              </a:rPr>
              <a:t>1. </a:t>
            </a:r>
          </a:p>
        </p:txBody>
      </p:sp>
    </p:spTree>
    <p:extLst>
      <p:ext uri="{BB962C8B-B14F-4D97-AF65-F5344CB8AC3E}">
        <p14:creationId xmlns:p14="http://schemas.microsoft.com/office/powerpoint/2010/main" val="33072635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B5228CB-E72E-4689-BA51-D51D96F6392F}"/>
              </a:ext>
            </a:extLst>
          </p:cNvPr>
          <p:cNvSpPr txBox="1"/>
          <p:nvPr/>
        </p:nvSpPr>
        <p:spPr>
          <a:xfrm>
            <a:off x="5220072" y="123479"/>
            <a:ext cx="2976790" cy="1862048"/>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1. </a:t>
            </a:r>
          </a:p>
        </p:txBody>
      </p:sp>
      <p:sp>
        <p:nvSpPr>
          <p:cNvPr id="7" name="Rectangle: Rounded Corners 6">
            <a:extLst>
              <a:ext uri="{FF2B5EF4-FFF2-40B4-BE49-F238E27FC236}">
                <a16:creationId xmlns:a16="http://schemas.microsoft.com/office/drawing/2014/main" id="{3E03C7D7-9993-47E4-838C-F2033AAC668B}"/>
              </a:ext>
            </a:extLst>
          </p:cNvPr>
          <p:cNvSpPr/>
          <p:nvPr/>
        </p:nvSpPr>
        <p:spPr>
          <a:xfrm>
            <a:off x="3059832" y="1985527"/>
            <a:ext cx="5904656" cy="2795230"/>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600" dirty="0"/>
              <a:t>Introduction</a:t>
            </a:r>
            <a:endParaRPr lang="en-US" sz="1050" dirty="0"/>
          </a:p>
        </p:txBody>
      </p:sp>
    </p:spTree>
    <p:extLst>
      <p:ext uri="{BB962C8B-B14F-4D97-AF65-F5344CB8AC3E}">
        <p14:creationId xmlns:p14="http://schemas.microsoft.com/office/powerpoint/2010/main" val="9133002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B5228CB-E72E-4689-BA51-D51D96F6392F}"/>
              </a:ext>
            </a:extLst>
          </p:cNvPr>
          <p:cNvSpPr txBox="1"/>
          <p:nvPr/>
        </p:nvSpPr>
        <p:spPr>
          <a:xfrm>
            <a:off x="5220072" y="123479"/>
            <a:ext cx="2976790" cy="1862048"/>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1500" dirty="0">
                <a:solidFill>
                  <a:schemeClr val="accent5">
                    <a:lumMod val="50000"/>
                  </a:schemeClr>
                </a:solidFill>
                <a:latin typeface="Castellar" panose="020A0402060406010301" pitchFamily="18" charset="0"/>
              </a:rPr>
              <a:t>2</a:t>
            </a: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 </a:t>
            </a:r>
          </a:p>
        </p:txBody>
      </p:sp>
      <p:sp>
        <p:nvSpPr>
          <p:cNvPr id="7" name="Rectangle: Rounded Corners 6">
            <a:extLst>
              <a:ext uri="{FF2B5EF4-FFF2-40B4-BE49-F238E27FC236}">
                <a16:creationId xmlns:a16="http://schemas.microsoft.com/office/drawing/2014/main" id="{3E03C7D7-9993-47E4-838C-F2033AAC668B}"/>
              </a:ext>
            </a:extLst>
          </p:cNvPr>
          <p:cNvSpPr/>
          <p:nvPr/>
        </p:nvSpPr>
        <p:spPr>
          <a:xfrm>
            <a:off x="3059832" y="1985527"/>
            <a:ext cx="5904656" cy="2795230"/>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600" dirty="0"/>
              <a:t>Project </a:t>
            </a:r>
          </a:p>
          <a:p>
            <a:pPr algn="ctr"/>
            <a:r>
              <a:rPr lang="en-US" sz="6600" dirty="0"/>
              <a:t>Designing</a:t>
            </a:r>
            <a:endParaRPr lang="en-US" sz="1050" dirty="0"/>
          </a:p>
        </p:txBody>
      </p:sp>
    </p:spTree>
    <p:extLst>
      <p:ext uri="{BB962C8B-B14F-4D97-AF65-F5344CB8AC3E}">
        <p14:creationId xmlns:p14="http://schemas.microsoft.com/office/powerpoint/2010/main" val="21064055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B5228CB-E72E-4689-BA51-D51D96F6392F}"/>
              </a:ext>
            </a:extLst>
          </p:cNvPr>
          <p:cNvSpPr txBox="1"/>
          <p:nvPr/>
        </p:nvSpPr>
        <p:spPr>
          <a:xfrm>
            <a:off x="5220072" y="123479"/>
            <a:ext cx="2976790" cy="1862048"/>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3. </a:t>
            </a:r>
          </a:p>
        </p:txBody>
      </p:sp>
      <p:sp>
        <p:nvSpPr>
          <p:cNvPr id="7" name="Rectangle: Rounded Corners 6">
            <a:extLst>
              <a:ext uri="{FF2B5EF4-FFF2-40B4-BE49-F238E27FC236}">
                <a16:creationId xmlns:a16="http://schemas.microsoft.com/office/drawing/2014/main" id="{3E03C7D7-9993-47E4-838C-F2033AAC668B}"/>
              </a:ext>
            </a:extLst>
          </p:cNvPr>
          <p:cNvSpPr/>
          <p:nvPr/>
        </p:nvSpPr>
        <p:spPr>
          <a:xfrm>
            <a:off x="3059832" y="1985527"/>
            <a:ext cx="5904656" cy="2795230"/>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600" dirty="0"/>
              <a:t>Repository </a:t>
            </a:r>
          </a:p>
          <a:p>
            <a:pPr algn="ctr"/>
            <a:r>
              <a:rPr lang="en-US" sz="6600" dirty="0"/>
              <a:t>Pattern</a:t>
            </a:r>
            <a:endParaRPr lang="en-US" sz="1050" dirty="0"/>
          </a:p>
        </p:txBody>
      </p:sp>
    </p:spTree>
    <p:extLst>
      <p:ext uri="{BB962C8B-B14F-4D97-AF65-F5344CB8AC3E}">
        <p14:creationId xmlns:p14="http://schemas.microsoft.com/office/powerpoint/2010/main" val="41127785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B5228CB-E72E-4689-BA51-D51D96F6392F}"/>
              </a:ext>
            </a:extLst>
          </p:cNvPr>
          <p:cNvSpPr txBox="1"/>
          <p:nvPr/>
        </p:nvSpPr>
        <p:spPr>
          <a:xfrm>
            <a:off x="5220072" y="123479"/>
            <a:ext cx="2976790" cy="1862048"/>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4. </a:t>
            </a:r>
          </a:p>
        </p:txBody>
      </p:sp>
      <p:sp>
        <p:nvSpPr>
          <p:cNvPr id="7" name="Rectangle: Rounded Corners 6">
            <a:extLst>
              <a:ext uri="{FF2B5EF4-FFF2-40B4-BE49-F238E27FC236}">
                <a16:creationId xmlns:a16="http://schemas.microsoft.com/office/drawing/2014/main" id="{3E03C7D7-9993-47E4-838C-F2033AAC668B}"/>
              </a:ext>
            </a:extLst>
          </p:cNvPr>
          <p:cNvSpPr/>
          <p:nvPr/>
        </p:nvSpPr>
        <p:spPr>
          <a:xfrm>
            <a:off x="3059832" y="1985527"/>
            <a:ext cx="5904656" cy="2795230"/>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600" dirty="0"/>
              <a:t>Category </a:t>
            </a:r>
          </a:p>
          <a:p>
            <a:pPr algn="ctr"/>
            <a:r>
              <a:rPr lang="en-US" sz="6600" dirty="0"/>
              <a:t> CRUD</a:t>
            </a:r>
            <a:endParaRPr lang="en-US" sz="1050" dirty="0"/>
          </a:p>
        </p:txBody>
      </p:sp>
    </p:spTree>
    <p:extLst>
      <p:ext uri="{BB962C8B-B14F-4D97-AF65-F5344CB8AC3E}">
        <p14:creationId xmlns:p14="http://schemas.microsoft.com/office/powerpoint/2010/main" val="23907835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B5228CB-E72E-4689-BA51-D51D96F6392F}"/>
              </a:ext>
            </a:extLst>
          </p:cNvPr>
          <p:cNvSpPr txBox="1"/>
          <p:nvPr/>
        </p:nvSpPr>
        <p:spPr>
          <a:xfrm>
            <a:off x="5220072" y="123479"/>
            <a:ext cx="2976790" cy="1862048"/>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5. </a:t>
            </a:r>
          </a:p>
        </p:txBody>
      </p:sp>
      <p:sp>
        <p:nvSpPr>
          <p:cNvPr id="7" name="Rectangle: Rounded Corners 6">
            <a:extLst>
              <a:ext uri="{FF2B5EF4-FFF2-40B4-BE49-F238E27FC236}">
                <a16:creationId xmlns:a16="http://schemas.microsoft.com/office/drawing/2014/main" id="{3E03C7D7-9993-47E4-838C-F2033AAC668B}"/>
              </a:ext>
            </a:extLst>
          </p:cNvPr>
          <p:cNvSpPr/>
          <p:nvPr/>
        </p:nvSpPr>
        <p:spPr>
          <a:xfrm>
            <a:off x="3059832" y="1985527"/>
            <a:ext cx="5904656" cy="2795230"/>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600" dirty="0"/>
              <a:t>Frequency </a:t>
            </a:r>
          </a:p>
          <a:p>
            <a:pPr algn="ctr"/>
            <a:r>
              <a:rPr lang="en-US" sz="6600" dirty="0"/>
              <a:t>CRUD</a:t>
            </a:r>
            <a:endParaRPr lang="en-US" sz="1050" dirty="0"/>
          </a:p>
        </p:txBody>
      </p:sp>
    </p:spTree>
    <p:extLst>
      <p:ext uri="{BB962C8B-B14F-4D97-AF65-F5344CB8AC3E}">
        <p14:creationId xmlns:p14="http://schemas.microsoft.com/office/powerpoint/2010/main" val="1275361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B5228CB-E72E-4689-BA51-D51D96F6392F}"/>
              </a:ext>
            </a:extLst>
          </p:cNvPr>
          <p:cNvSpPr txBox="1"/>
          <p:nvPr/>
        </p:nvSpPr>
        <p:spPr>
          <a:xfrm>
            <a:off x="5220072" y="123479"/>
            <a:ext cx="2976790" cy="1862048"/>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6. </a:t>
            </a:r>
          </a:p>
        </p:txBody>
      </p:sp>
      <p:sp>
        <p:nvSpPr>
          <p:cNvPr id="7" name="Rectangle: Rounded Corners 6">
            <a:extLst>
              <a:ext uri="{FF2B5EF4-FFF2-40B4-BE49-F238E27FC236}">
                <a16:creationId xmlns:a16="http://schemas.microsoft.com/office/drawing/2014/main" id="{3E03C7D7-9993-47E4-838C-F2033AAC668B}"/>
              </a:ext>
            </a:extLst>
          </p:cNvPr>
          <p:cNvSpPr/>
          <p:nvPr/>
        </p:nvSpPr>
        <p:spPr>
          <a:xfrm>
            <a:off x="3059832" y="1985527"/>
            <a:ext cx="5904656" cy="2795230"/>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600" dirty="0"/>
              <a:t>Service </a:t>
            </a:r>
          </a:p>
          <a:p>
            <a:pPr algn="ctr"/>
            <a:r>
              <a:rPr lang="en-US" sz="6600" dirty="0"/>
              <a:t>CRUD</a:t>
            </a:r>
            <a:endParaRPr lang="en-US" sz="1050" dirty="0"/>
          </a:p>
        </p:txBody>
      </p:sp>
    </p:spTree>
    <p:extLst>
      <p:ext uri="{BB962C8B-B14F-4D97-AF65-F5344CB8AC3E}">
        <p14:creationId xmlns:p14="http://schemas.microsoft.com/office/powerpoint/2010/main" val="4348732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B5228CB-E72E-4689-BA51-D51D96F6392F}"/>
              </a:ext>
            </a:extLst>
          </p:cNvPr>
          <p:cNvSpPr txBox="1"/>
          <p:nvPr/>
        </p:nvSpPr>
        <p:spPr>
          <a:xfrm>
            <a:off x="5220072" y="123479"/>
            <a:ext cx="2976790" cy="1862048"/>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7. </a:t>
            </a:r>
          </a:p>
        </p:txBody>
      </p:sp>
      <p:sp>
        <p:nvSpPr>
          <p:cNvPr id="7" name="Rectangle: Rounded Corners 6">
            <a:extLst>
              <a:ext uri="{FF2B5EF4-FFF2-40B4-BE49-F238E27FC236}">
                <a16:creationId xmlns:a16="http://schemas.microsoft.com/office/drawing/2014/main" id="{3E03C7D7-9993-47E4-838C-F2033AAC668B}"/>
              </a:ext>
            </a:extLst>
          </p:cNvPr>
          <p:cNvSpPr/>
          <p:nvPr/>
        </p:nvSpPr>
        <p:spPr>
          <a:xfrm>
            <a:off x="3059832" y="1985527"/>
            <a:ext cx="5904656" cy="2795230"/>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600" dirty="0"/>
              <a:t>Home Page</a:t>
            </a:r>
            <a:endParaRPr lang="en-US" sz="1050" dirty="0"/>
          </a:p>
        </p:txBody>
      </p:sp>
    </p:spTree>
    <p:extLst>
      <p:ext uri="{BB962C8B-B14F-4D97-AF65-F5344CB8AC3E}">
        <p14:creationId xmlns:p14="http://schemas.microsoft.com/office/powerpoint/2010/main" val="7294300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B5228CB-E72E-4689-BA51-D51D96F6392F}"/>
              </a:ext>
            </a:extLst>
          </p:cNvPr>
          <p:cNvSpPr txBox="1"/>
          <p:nvPr/>
        </p:nvSpPr>
        <p:spPr>
          <a:xfrm>
            <a:off x="5220072" y="123479"/>
            <a:ext cx="2976790" cy="1862048"/>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1500" dirty="0">
                <a:solidFill>
                  <a:schemeClr val="accent5">
                    <a:lumMod val="50000"/>
                  </a:schemeClr>
                </a:solidFill>
                <a:latin typeface="Castellar" panose="020A0402060406010301" pitchFamily="18" charset="0"/>
              </a:rPr>
              <a:t>8</a:t>
            </a: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 </a:t>
            </a:r>
          </a:p>
        </p:txBody>
      </p:sp>
      <p:sp>
        <p:nvSpPr>
          <p:cNvPr id="7" name="Rectangle: Rounded Corners 6">
            <a:extLst>
              <a:ext uri="{FF2B5EF4-FFF2-40B4-BE49-F238E27FC236}">
                <a16:creationId xmlns:a16="http://schemas.microsoft.com/office/drawing/2014/main" id="{3E03C7D7-9993-47E4-838C-F2033AAC668B}"/>
              </a:ext>
            </a:extLst>
          </p:cNvPr>
          <p:cNvSpPr/>
          <p:nvPr/>
        </p:nvSpPr>
        <p:spPr>
          <a:xfrm>
            <a:off x="3059832" y="1985527"/>
            <a:ext cx="5904656" cy="2795230"/>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600" dirty="0"/>
              <a:t>Details</a:t>
            </a:r>
            <a:endParaRPr lang="en-US" sz="1050" dirty="0"/>
          </a:p>
        </p:txBody>
      </p:sp>
    </p:spTree>
    <p:extLst>
      <p:ext uri="{BB962C8B-B14F-4D97-AF65-F5344CB8AC3E}">
        <p14:creationId xmlns:p14="http://schemas.microsoft.com/office/powerpoint/2010/main" val="2741137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419622"/>
            <a:ext cx="7290810" cy="1815882"/>
          </a:xfrm>
          <a:prstGeom prst="rect">
            <a:avLst/>
          </a:prstGeom>
          <a:noFill/>
        </p:spPr>
        <p:txBody>
          <a:bodyPr wrap="square" rtlCol="0">
            <a:spAutoFit/>
          </a:bodyPr>
          <a:lstStyle/>
          <a:p>
            <a:pPr marL="342900" indent="-342900" algn="just">
              <a:buFont typeface="Arial" panose="020B0604020202020204" pitchFamily="34" charset="0"/>
              <a:buChar char="•"/>
            </a:pPr>
            <a:r>
              <a:rPr lang="en-US" sz="2800" dirty="0">
                <a:solidFill>
                  <a:schemeClr val="accent5">
                    <a:lumMod val="75000"/>
                  </a:schemeClr>
                </a:solidFill>
                <a:latin typeface="Calibri Light" panose="020F0302020204030204" pitchFamily="34" charset="0"/>
                <a:cs typeface="Calibri Light" panose="020F0302020204030204" pitchFamily="34" charset="0"/>
              </a:rPr>
              <a:t>The model represents the data, and does         nothing else. </a:t>
            </a:r>
          </a:p>
          <a:p>
            <a:pPr marL="342900" indent="-342900" algn="just">
              <a:buFont typeface="Arial" panose="020B0604020202020204" pitchFamily="34" charset="0"/>
              <a:buChar char="•"/>
            </a:pPr>
            <a:r>
              <a:rPr lang="en-US" sz="2800" dirty="0">
                <a:solidFill>
                  <a:schemeClr val="accent5">
                    <a:lumMod val="75000"/>
                  </a:schemeClr>
                </a:solidFill>
                <a:latin typeface="Calibri Light" panose="020F0302020204030204" pitchFamily="34" charset="0"/>
                <a:cs typeface="Calibri Light" panose="020F0302020204030204" pitchFamily="34" charset="0"/>
              </a:rPr>
              <a:t>The model is independent of the controller or  the view.	</a:t>
            </a:r>
          </a:p>
        </p:txBody>
      </p:sp>
      <p:sp>
        <p:nvSpPr>
          <p:cNvPr id="4" name="Rounded Rectangle 1">
            <a:extLst>
              <a:ext uri="{FF2B5EF4-FFF2-40B4-BE49-F238E27FC236}">
                <a16:creationId xmlns:a16="http://schemas.microsoft.com/office/drawing/2014/main" id="{8C917978-5D46-4C73-94DD-050E82DF76B7}"/>
              </a:ext>
            </a:extLst>
          </p:cNvPr>
          <p:cNvSpPr/>
          <p:nvPr/>
        </p:nvSpPr>
        <p:spPr>
          <a:xfrm>
            <a:off x="683568" y="3901810"/>
            <a:ext cx="1503947" cy="830179"/>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ffectLst>
                  <a:outerShdw blurRad="38100" dist="19050" dir="2700000" algn="tl" rotWithShape="0">
                    <a:schemeClr val="dk1">
                      <a:alpha val="40000"/>
                    </a:schemeClr>
                  </a:outerShdw>
                </a:effectLst>
              </a:rPr>
              <a:t>Menu Item</a:t>
            </a:r>
          </a:p>
        </p:txBody>
      </p:sp>
      <p:sp>
        <p:nvSpPr>
          <p:cNvPr id="5" name="Rounded Rectangle 1">
            <a:extLst>
              <a:ext uri="{FF2B5EF4-FFF2-40B4-BE49-F238E27FC236}">
                <a16:creationId xmlns:a16="http://schemas.microsoft.com/office/drawing/2014/main" id="{CA08D48F-0BA7-46CD-B544-107D6FBB7741}"/>
              </a:ext>
            </a:extLst>
          </p:cNvPr>
          <p:cNvSpPr/>
          <p:nvPr/>
        </p:nvSpPr>
        <p:spPr>
          <a:xfrm>
            <a:off x="2771800" y="3901809"/>
            <a:ext cx="1503947" cy="830179"/>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ffectLst>
                  <a:outerShdw blurRad="38100" dist="19050" dir="2700000" algn="tl" rotWithShape="0">
                    <a:schemeClr val="dk1">
                      <a:alpha val="40000"/>
                    </a:schemeClr>
                  </a:outerShdw>
                </a:effectLst>
              </a:rPr>
              <a:t>Category</a:t>
            </a:r>
          </a:p>
        </p:txBody>
      </p:sp>
      <p:sp>
        <p:nvSpPr>
          <p:cNvPr id="6" name="Rounded Rectangle 1">
            <a:extLst>
              <a:ext uri="{FF2B5EF4-FFF2-40B4-BE49-F238E27FC236}">
                <a16:creationId xmlns:a16="http://schemas.microsoft.com/office/drawing/2014/main" id="{4B93B2BE-C7FE-4F6F-AE3F-49DD315B5DE4}"/>
              </a:ext>
            </a:extLst>
          </p:cNvPr>
          <p:cNvSpPr/>
          <p:nvPr/>
        </p:nvSpPr>
        <p:spPr>
          <a:xfrm>
            <a:off x="4783913" y="3901809"/>
            <a:ext cx="1728192" cy="830179"/>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ffectLst>
                  <a:outerShdw blurRad="38100" dist="19050" dir="2700000" algn="tl" rotWithShape="0">
                    <a:schemeClr val="dk1">
                      <a:alpha val="40000"/>
                    </a:schemeClr>
                  </a:outerShdw>
                </a:effectLst>
              </a:rPr>
              <a:t>Order Header</a:t>
            </a:r>
          </a:p>
        </p:txBody>
      </p:sp>
      <p:sp>
        <p:nvSpPr>
          <p:cNvPr id="7" name="Rounded Rectangle 1">
            <a:extLst>
              <a:ext uri="{FF2B5EF4-FFF2-40B4-BE49-F238E27FC236}">
                <a16:creationId xmlns:a16="http://schemas.microsoft.com/office/drawing/2014/main" id="{044AEBDD-486F-448C-BD8A-81C986EA879F}"/>
              </a:ext>
            </a:extLst>
          </p:cNvPr>
          <p:cNvSpPr/>
          <p:nvPr/>
        </p:nvSpPr>
        <p:spPr>
          <a:xfrm>
            <a:off x="7020272" y="3901811"/>
            <a:ext cx="1728192" cy="830179"/>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ffectLst>
                  <a:outerShdw blurRad="38100" dist="19050" dir="2700000" algn="tl" rotWithShape="0">
                    <a:schemeClr val="dk1">
                      <a:alpha val="40000"/>
                    </a:schemeClr>
                  </a:outerShdw>
                </a:effectLst>
              </a:rPr>
              <a:t>Order Detail</a:t>
            </a:r>
          </a:p>
        </p:txBody>
      </p:sp>
      <p:sp>
        <p:nvSpPr>
          <p:cNvPr id="10" name="Text Placeholder 1">
            <a:extLst>
              <a:ext uri="{FF2B5EF4-FFF2-40B4-BE49-F238E27FC236}">
                <a16:creationId xmlns:a16="http://schemas.microsoft.com/office/drawing/2014/main" id="{3E994CB1-7311-4C9B-90AE-D378DE1E634D}"/>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Model</a:t>
            </a:r>
          </a:p>
        </p:txBody>
      </p:sp>
    </p:spTree>
    <p:extLst>
      <p:ext uri="{BB962C8B-B14F-4D97-AF65-F5344CB8AC3E}">
        <p14:creationId xmlns:p14="http://schemas.microsoft.com/office/powerpoint/2010/main" val="31040891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B5228CB-E72E-4689-BA51-D51D96F6392F}"/>
              </a:ext>
            </a:extLst>
          </p:cNvPr>
          <p:cNvSpPr txBox="1"/>
          <p:nvPr/>
        </p:nvSpPr>
        <p:spPr>
          <a:xfrm>
            <a:off x="5220072" y="123479"/>
            <a:ext cx="2976790" cy="1862048"/>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9. </a:t>
            </a:r>
          </a:p>
        </p:txBody>
      </p:sp>
      <p:sp>
        <p:nvSpPr>
          <p:cNvPr id="7" name="Rectangle: Rounded Corners 6">
            <a:extLst>
              <a:ext uri="{FF2B5EF4-FFF2-40B4-BE49-F238E27FC236}">
                <a16:creationId xmlns:a16="http://schemas.microsoft.com/office/drawing/2014/main" id="{3E03C7D7-9993-47E4-838C-F2033AAC668B}"/>
              </a:ext>
            </a:extLst>
          </p:cNvPr>
          <p:cNvSpPr/>
          <p:nvPr/>
        </p:nvSpPr>
        <p:spPr>
          <a:xfrm>
            <a:off x="3059832" y="1985527"/>
            <a:ext cx="5904656" cy="2795230"/>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600" dirty="0"/>
              <a:t>Shopping Cart and Order’s</a:t>
            </a:r>
            <a:endParaRPr lang="en-US" sz="1050" dirty="0"/>
          </a:p>
        </p:txBody>
      </p:sp>
    </p:spTree>
    <p:extLst>
      <p:ext uri="{BB962C8B-B14F-4D97-AF65-F5344CB8AC3E}">
        <p14:creationId xmlns:p14="http://schemas.microsoft.com/office/powerpoint/2010/main" val="32647780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B5228CB-E72E-4689-BA51-D51D96F6392F}"/>
              </a:ext>
            </a:extLst>
          </p:cNvPr>
          <p:cNvSpPr txBox="1"/>
          <p:nvPr/>
        </p:nvSpPr>
        <p:spPr>
          <a:xfrm>
            <a:off x="4860032" y="123479"/>
            <a:ext cx="2976790" cy="1862048"/>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10. </a:t>
            </a:r>
          </a:p>
        </p:txBody>
      </p:sp>
      <p:sp>
        <p:nvSpPr>
          <p:cNvPr id="7" name="Rectangle: Rounded Corners 6">
            <a:extLst>
              <a:ext uri="{FF2B5EF4-FFF2-40B4-BE49-F238E27FC236}">
                <a16:creationId xmlns:a16="http://schemas.microsoft.com/office/drawing/2014/main" id="{3E03C7D7-9993-47E4-838C-F2033AAC668B}"/>
              </a:ext>
            </a:extLst>
          </p:cNvPr>
          <p:cNvSpPr/>
          <p:nvPr/>
        </p:nvSpPr>
        <p:spPr>
          <a:xfrm>
            <a:off x="3059832" y="1985527"/>
            <a:ext cx="5904656" cy="2795230"/>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600" dirty="0"/>
              <a:t>Admin</a:t>
            </a:r>
          </a:p>
          <a:p>
            <a:pPr algn="ctr"/>
            <a:r>
              <a:rPr lang="en-US" sz="6600" dirty="0"/>
              <a:t>Registration</a:t>
            </a:r>
            <a:endParaRPr lang="en-US" sz="1050" dirty="0"/>
          </a:p>
        </p:txBody>
      </p:sp>
    </p:spTree>
    <p:extLst>
      <p:ext uri="{BB962C8B-B14F-4D97-AF65-F5344CB8AC3E}">
        <p14:creationId xmlns:p14="http://schemas.microsoft.com/office/powerpoint/2010/main" val="11284590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B5228CB-E72E-4689-BA51-D51D96F6392F}"/>
              </a:ext>
            </a:extLst>
          </p:cNvPr>
          <p:cNvSpPr txBox="1"/>
          <p:nvPr/>
        </p:nvSpPr>
        <p:spPr>
          <a:xfrm>
            <a:off x="4860032" y="123479"/>
            <a:ext cx="2976790" cy="1862048"/>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1</a:t>
            </a:r>
            <a:r>
              <a:rPr lang="en-US" sz="11500" dirty="0">
                <a:solidFill>
                  <a:schemeClr val="accent5">
                    <a:lumMod val="50000"/>
                  </a:schemeClr>
                </a:solidFill>
                <a:latin typeface="Castellar" panose="020A0402060406010301" pitchFamily="18" charset="0"/>
              </a:rPr>
              <a:t>1</a:t>
            </a: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 </a:t>
            </a:r>
          </a:p>
        </p:txBody>
      </p:sp>
      <p:sp>
        <p:nvSpPr>
          <p:cNvPr id="7" name="Rectangle: Rounded Corners 6">
            <a:extLst>
              <a:ext uri="{FF2B5EF4-FFF2-40B4-BE49-F238E27FC236}">
                <a16:creationId xmlns:a16="http://schemas.microsoft.com/office/drawing/2014/main" id="{3E03C7D7-9993-47E4-838C-F2033AAC668B}"/>
              </a:ext>
            </a:extLst>
          </p:cNvPr>
          <p:cNvSpPr/>
          <p:nvPr/>
        </p:nvSpPr>
        <p:spPr>
          <a:xfrm>
            <a:off x="3059832" y="1985527"/>
            <a:ext cx="5904656" cy="2795230"/>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600" dirty="0"/>
              <a:t>Order </a:t>
            </a:r>
          </a:p>
          <a:p>
            <a:pPr algn="ctr"/>
            <a:r>
              <a:rPr lang="en-US" sz="6600" dirty="0"/>
              <a:t>Management</a:t>
            </a:r>
            <a:endParaRPr lang="en-US" sz="1050" dirty="0"/>
          </a:p>
        </p:txBody>
      </p:sp>
    </p:spTree>
    <p:extLst>
      <p:ext uri="{BB962C8B-B14F-4D97-AF65-F5344CB8AC3E}">
        <p14:creationId xmlns:p14="http://schemas.microsoft.com/office/powerpoint/2010/main" val="1186233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B5228CB-E72E-4689-BA51-D51D96F6392F}"/>
              </a:ext>
            </a:extLst>
          </p:cNvPr>
          <p:cNvSpPr txBox="1"/>
          <p:nvPr/>
        </p:nvSpPr>
        <p:spPr>
          <a:xfrm>
            <a:off x="4860032" y="123479"/>
            <a:ext cx="2976790" cy="1862048"/>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1</a:t>
            </a:r>
            <a:r>
              <a:rPr lang="en-US" sz="11500" dirty="0">
                <a:solidFill>
                  <a:schemeClr val="accent5">
                    <a:lumMod val="50000"/>
                  </a:schemeClr>
                </a:solidFill>
                <a:latin typeface="Castellar" panose="020A0402060406010301" pitchFamily="18" charset="0"/>
              </a:rPr>
              <a:t>2</a:t>
            </a: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 </a:t>
            </a:r>
          </a:p>
        </p:txBody>
      </p:sp>
      <p:sp>
        <p:nvSpPr>
          <p:cNvPr id="7" name="Rectangle: Rounded Corners 6">
            <a:extLst>
              <a:ext uri="{FF2B5EF4-FFF2-40B4-BE49-F238E27FC236}">
                <a16:creationId xmlns:a16="http://schemas.microsoft.com/office/drawing/2014/main" id="{3E03C7D7-9993-47E4-838C-F2033AAC668B}"/>
              </a:ext>
            </a:extLst>
          </p:cNvPr>
          <p:cNvSpPr/>
          <p:nvPr/>
        </p:nvSpPr>
        <p:spPr>
          <a:xfrm>
            <a:off x="3059832" y="1985527"/>
            <a:ext cx="5904656" cy="2795230"/>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600" dirty="0"/>
              <a:t>Authorization</a:t>
            </a:r>
            <a:endParaRPr lang="en-US" sz="1050" dirty="0"/>
          </a:p>
        </p:txBody>
      </p:sp>
    </p:spTree>
    <p:extLst>
      <p:ext uri="{BB962C8B-B14F-4D97-AF65-F5344CB8AC3E}">
        <p14:creationId xmlns:p14="http://schemas.microsoft.com/office/powerpoint/2010/main" val="17813785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B5228CB-E72E-4689-BA51-D51D96F6392F}"/>
              </a:ext>
            </a:extLst>
          </p:cNvPr>
          <p:cNvSpPr txBox="1"/>
          <p:nvPr/>
        </p:nvSpPr>
        <p:spPr>
          <a:xfrm>
            <a:off x="4860032" y="123479"/>
            <a:ext cx="2976790" cy="1862048"/>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1</a:t>
            </a:r>
            <a:r>
              <a:rPr lang="en-US" sz="11500" dirty="0">
                <a:solidFill>
                  <a:schemeClr val="accent5">
                    <a:lumMod val="50000"/>
                  </a:schemeClr>
                </a:solidFill>
                <a:latin typeface="Castellar" panose="020A0402060406010301" pitchFamily="18" charset="0"/>
              </a:rPr>
              <a:t>3</a:t>
            </a: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 </a:t>
            </a:r>
          </a:p>
        </p:txBody>
      </p:sp>
      <p:sp>
        <p:nvSpPr>
          <p:cNvPr id="7" name="Rectangle: Rounded Corners 6">
            <a:extLst>
              <a:ext uri="{FF2B5EF4-FFF2-40B4-BE49-F238E27FC236}">
                <a16:creationId xmlns:a16="http://schemas.microsoft.com/office/drawing/2014/main" id="{3E03C7D7-9993-47E4-838C-F2033AAC668B}"/>
              </a:ext>
            </a:extLst>
          </p:cNvPr>
          <p:cNvSpPr/>
          <p:nvPr/>
        </p:nvSpPr>
        <p:spPr>
          <a:xfrm>
            <a:off x="3059832" y="1985527"/>
            <a:ext cx="5904656" cy="2795230"/>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600" dirty="0"/>
              <a:t>Stored </a:t>
            </a:r>
          </a:p>
          <a:p>
            <a:pPr algn="ctr"/>
            <a:r>
              <a:rPr lang="en-US" sz="6600" dirty="0" err="1"/>
              <a:t>Proecdure</a:t>
            </a:r>
            <a:endParaRPr lang="en-US" sz="1050" dirty="0"/>
          </a:p>
        </p:txBody>
      </p:sp>
    </p:spTree>
    <p:extLst>
      <p:ext uri="{BB962C8B-B14F-4D97-AF65-F5344CB8AC3E}">
        <p14:creationId xmlns:p14="http://schemas.microsoft.com/office/powerpoint/2010/main" val="24261126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B5228CB-E72E-4689-BA51-D51D96F6392F}"/>
              </a:ext>
            </a:extLst>
          </p:cNvPr>
          <p:cNvSpPr txBox="1"/>
          <p:nvPr/>
        </p:nvSpPr>
        <p:spPr>
          <a:xfrm>
            <a:off x="4860032" y="123479"/>
            <a:ext cx="2976790" cy="1862048"/>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14. </a:t>
            </a:r>
          </a:p>
        </p:txBody>
      </p:sp>
      <p:sp>
        <p:nvSpPr>
          <p:cNvPr id="7" name="Rectangle: Rounded Corners 6">
            <a:extLst>
              <a:ext uri="{FF2B5EF4-FFF2-40B4-BE49-F238E27FC236}">
                <a16:creationId xmlns:a16="http://schemas.microsoft.com/office/drawing/2014/main" id="{3E03C7D7-9993-47E4-838C-F2033AAC668B}"/>
              </a:ext>
            </a:extLst>
          </p:cNvPr>
          <p:cNvSpPr/>
          <p:nvPr/>
        </p:nvSpPr>
        <p:spPr>
          <a:xfrm>
            <a:off x="3059832" y="1985527"/>
            <a:ext cx="5904656" cy="2795230"/>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600" dirty="0"/>
              <a:t>Image </a:t>
            </a:r>
          </a:p>
          <a:p>
            <a:pPr algn="ctr"/>
            <a:r>
              <a:rPr lang="en-US" sz="6600" dirty="0"/>
              <a:t>Uploader</a:t>
            </a:r>
            <a:endParaRPr lang="en-US" sz="1050" dirty="0"/>
          </a:p>
        </p:txBody>
      </p:sp>
    </p:spTree>
    <p:extLst>
      <p:ext uri="{BB962C8B-B14F-4D97-AF65-F5344CB8AC3E}">
        <p14:creationId xmlns:p14="http://schemas.microsoft.com/office/powerpoint/2010/main" val="3955792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B5228CB-E72E-4689-BA51-D51D96F6392F}"/>
              </a:ext>
            </a:extLst>
          </p:cNvPr>
          <p:cNvSpPr txBox="1"/>
          <p:nvPr/>
        </p:nvSpPr>
        <p:spPr>
          <a:xfrm>
            <a:off x="4860032" y="123479"/>
            <a:ext cx="2976790" cy="1862048"/>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15. </a:t>
            </a:r>
          </a:p>
        </p:txBody>
      </p:sp>
      <p:sp>
        <p:nvSpPr>
          <p:cNvPr id="7" name="Rectangle: Rounded Corners 6">
            <a:extLst>
              <a:ext uri="{FF2B5EF4-FFF2-40B4-BE49-F238E27FC236}">
                <a16:creationId xmlns:a16="http://schemas.microsoft.com/office/drawing/2014/main" id="{3E03C7D7-9993-47E4-838C-F2033AAC668B}"/>
              </a:ext>
            </a:extLst>
          </p:cNvPr>
          <p:cNvSpPr/>
          <p:nvPr/>
        </p:nvSpPr>
        <p:spPr>
          <a:xfrm>
            <a:off x="3059832" y="1985527"/>
            <a:ext cx="5904656" cy="2795230"/>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600" dirty="0"/>
              <a:t>Data Seeding</a:t>
            </a:r>
            <a:endParaRPr lang="en-US" sz="1050" dirty="0"/>
          </a:p>
        </p:txBody>
      </p:sp>
    </p:spTree>
    <p:extLst>
      <p:ext uri="{BB962C8B-B14F-4D97-AF65-F5344CB8AC3E}">
        <p14:creationId xmlns:p14="http://schemas.microsoft.com/office/powerpoint/2010/main" val="42660340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B5228CB-E72E-4689-BA51-D51D96F6392F}"/>
              </a:ext>
            </a:extLst>
          </p:cNvPr>
          <p:cNvSpPr txBox="1"/>
          <p:nvPr/>
        </p:nvSpPr>
        <p:spPr>
          <a:xfrm>
            <a:off x="4860032" y="123479"/>
            <a:ext cx="2976790" cy="1862048"/>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15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16. </a:t>
            </a:r>
          </a:p>
        </p:txBody>
      </p:sp>
      <p:sp>
        <p:nvSpPr>
          <p:cNvPr id="7" name="Rectangle: Rounded Corners 6">
            <a:extLst>
              <a:ext uri="{FF2B5EF4-FFF2-40B4-BE49-F238E27FC236}">
                <a16:creationId xmlns:a16="http://schemas.microsoft.com/office/drawing/2014/main" id="{3E03C7D7-9993-47E4-838C-F2033AAC668B}"/>
              </a:ext>
            </a:extLst>
          </p:cNvPr>
          <p:cNvSpPr/>
          <p:nvPr/>
        </p:nvSpPr>
        <p:spPr>
          <a:xfrm>
            <a:off x="3059832" y="1985527"/>
            <a:ext cx="5904656" cy="2795230"/>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600" dirty="0"/>
              <a:t>Deployment</a:t>
            </a:r>
            <a:endParaRPr lang="en-US" sz="1050" dirty="0"/>
          </a:p>
        </p:txBody>
      </p:sp>
    </p:spTree>
    <p:extLst>
      <p:ext uri="{BB962C8B-B14F-4D97-AF65-F5344CB8AC3E}">
        <p14:creationId xmlns:p14="http://schemas.microsoft.com/office/powerpoint/2010/main" val="3704080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3E03C7D7-9993-47E4-838C-F2033AAC668B}"/>
              </a:ext>
            </a:extLst>
          </p:cNvPr>
          <p:cNvSpPr/>
          <p:nvPr/>
        </p:nvSpPr>
        <p:spPr>
          <a:xfrm>
            <a:off x="2987824" y="1174135"/>
            <a:ext cx="5904656" cy="2795230"/>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600" dirty="0"/>
              <a:t>Security in </a:t>
            </a:r>
          </a:p>
          <a:p>
            <a:pPr algn="ctr"/>
            <a:r>
              <a:rPr lang="en-US" sz="6600" dirty="0"/>
              <a:t>ASP.NET Core</a:t>
            </a:r>
            <a:endParaRPr lang="en-US" sz="1050" dirty="0"/>
          </a:p>
        </p:txBody>
      </p:sp>
    </p:spTree>
    <p:extLst>
      <p:ext uri="{BB962C8B-B14F-4D97-AF65-F5344CB8AC3E}">
        <p14:creationId xmlns:p14="http://schemas.microsoft.com/office/powerpoint/2010/main" val="32357816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3E03C7D7-9993-47E4-838C-F2033AAC668B}"/>
              </a:ext>
            </a:extLst>
          </p:cNvPr>
          <p:cNvSpPr/>
          <p:nvPr/>
        </p:nvSpPr>
        <p:spPr>
          <a:xfrm>
            <a:off x="2699792" y="195486"/>
            <a:ext cx="6192688" cy="1944216"/>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0" dirty="0"/>
              <a:t>ASP.NET Core 3 </a:t>
            </a:r>
          </a:p>
          <a:p>
            <a:pPr algn="ctr"/>
            <a:endParaRPr lang="en-US" sz="1000" dirty="0"/>
          </a:p>
        </p:txBody>
      </p:sp>
      <p:sp>
        <p:nvSpPr>
          <p:cNvPr id="2" name="TextBox 1">
            <a:extLst>
              <a:ext uri="{FF2B5EF4-FFF2-40B4-BE49-F238E27FC236}">
                <a16:creationId xmlns:a16="http://schemas.microsoft.com/office/drawing/2014/main" id="{76765372-6629-4632-BC09-DCA35F71FFCD}"/>
              </a:ext>
            </a:extLst>
          </p:cNvPr>
          <p:cNvSpPr txBox="1"/>
          <p:nvPr/>
        </p:nvSpPr>
        <p:spPr>
          <a:xfrm>
            <a:off x="2699792" y="2355726"/>
            <a:ext cx="5384807" cy="3331681"/>
          </a:xfrm>
          <a:prstGeom prst="rect">
            <a:avLst/>
          </a:prstGeom>
          <a:noFill/>
        </p:spPr>
        <p:txBody>
          <a:bodyPr wrap="none" rtlCol="0">
            <a:spAutoFit/>
          </a:bodyPr>
          <a:lstStyle/>
          <a:p>
            <a:r>
              <a:rPr lang="en-US" sz="3600" u="sng" dirty="0">
                <a:solidFill>
                  <a:schemeClr val="accent5">
                    <a:lumMod val="50000"/>
                  </a:schemeClr>
                </a:solidFill>
                <a:latin typeface="Calibri Light" panose="020F0302020204030204" pitchFamily="34" charset="0"/>
                <a:cs typeface="Calibri Light" panose="020F0302020204030204" pitchFamily="34" charset="0"/>
              </a:rPr>
              <a:t>Web Development</a:t>
            </a:r>
          </a:p>
          <a:p>
            <a:endParaRPr lang="en-US" sz="1050" dirty="0">
              <a:solidFill>
                <a:schemeClr val="accent5">
                  <a:lumMod val="50000"/>
                </a:schemeClr>
              </a:solidFill>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sz="3200" dirty="0">
                <a:solidFill>
                  <a:schemeClr val="accent5">
                    <a:lumMod val="50000"/>
                  </a:schemeClr>
                </a:solidFill>
                <a:latin typeface="Calibri Light" panose="020F0302020204030204" pitchFamily="34" charset="0"/>
                <a:cs typeface="Calibri Light" panose="020F0302020204030204" pitchFamily="34" charset="0"/>
              </a:rPr>
              <a:t>MVC (Model-View-Controller)</a:t>
            </a:r>
          </a:p>
          <a:p>
            <a:r>
              <a:rPr lang="en-US" sz="3200" dirty="0">
                <a:solidFill>
                  <a:schemeClr val="accent5">
                    <a:lumMod val="50000"/>
                  </a:schemeClr>
                </a:solidFill>
                <a:latin typeface="Calibri Light" panose="020F0302020204030204" pitchFamily="34" charset="0"/>
                <a:cs typeface="Calibri Light" panose="020F0302020204030204" pitchFamily="34" charset="0"/>
              </a:rPr>
              <a:t>	</a:t>
            </a:r>
            <a:r>
              <a:rPr lang="en-US" sz="2000" dirty="0">
                <a:solidFill>
                  <a:srgbClr val="F2A40D"/>
                </a:solidFill>
              </a:rPr>
              <a:t>Master ASP.NET Core MVC Series</a:t>
            </a:r>
            <a:endParaRPr lang="en-US" sz="3200" dirty="0">
              <a:solidFill>
                <a:srgbClr val="F2A40D"/>
              </a:solidFill>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sz="3200" dirty="0">
                <a:solidFill>
                  <a:schemeClr val="accent5">
                    <a:lumMod val="50000"/>
                  </a:schemeClr>
                </a:solidFill>
                <a:latin typeface="Calibri Light" panose="020F0302020204030204" pitchFamily="34" charset="0"/>
                <a:cs typeface="Calibri Light" panose="020F0302020204030204" pitchFamily="34" charset="0"/>
              </a:rPr>
              <a:t>Razor Pages</a:t>
            </a:r>
          </a:p>
          <a:p>
            <a:r>
              <a:rPr lang="en-US" sz="3200" dirty="0">
                <a:solidFill>
                  <a:schemeClr val="accent5">
                    <a:lumMod val="50000"/>
                  </a:schemeClr>
                </a:solidFill>
                <a:latin typeface="Calibri Light" panose="020F0302020204030204" pitchFamily="34" charset="0"/>
                <a:cs typeface="Calibri Light" panose="020F0302020204030204" pitchFamily="34" charset="0"/>
              </a:rPr>
              <a:t>	</a:t>
            </a:r>
            <a:r>
              <a:rPr lang="en-US" sz="2000" dirty="0">
                <a:solidFill>
                  <a:srgbClr val="F2A40D"/>
                </a:solidFill>
              </a:rPr>
              <a:t>Master ASP.NET Core Razor Series</a:t>
            </a:r>
          </a:p>
          <a:p>
            <a:pPr marL="285750" indent="-285750">
              <a:buFont typeface="Arial" panose="020B0604020202020204" pitchFamily="34" charset="0"/>
              <a:buChar char="•"/>
            </a:pPr>
            <a:endParaRPr lang="en-US" sz="3600" dirty="0">
              <a:solidFill>
                <a:schemeClr val="accent5">
                  <a:lumMod val="50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139089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419622"/>
            <a:ext cx="7290810" cy="1815882"/>
          </a:xfrm>
          <a:prstGeom prst="rect">
            <a:avLst/>
          </a:prstGeom>
          <a:noFill/>
        </p:spPr>
        <p:txBody>
          <a:bodyPr wrap="square" rtlCol="0">
            <a:spAutoFit/>
          </a:bodyPr>
          <a:lstStyle/>
          <a:p>
            <a:pPr marL="342900" indent="-342900">
              <a:buFont typeface="Arial" panose="020B0604020202020204" pitchFamily="34" charset="0"/>
              <a:buChar char="•"/>
            </a:pPr>
            <a:r>
              <a:rPr lang="en-US" sz="2800" dirty="0">
                <a:solidFill>
                  <a:schemeClr val="accent5">
                    <a:lumMod val="75000"/>
                  </a:schemeClr>
                </a:solidFill>
              </a:rPr>
              <a:t>Views are the components that display the application's user interface (UI). </a:t>
            </a:r>
          </a:p>
          <a:p>
            <a:pPr marL="342900" indent="-342900">
              <a:buFont typeface="Arial" panose="020B0604020202020204" pitchFamily="34" charset="0"/>
              <a:buChar char="•"/>
            </a:pPr>
            <a:r>
              <a:rPr lang="en-US" sz="2800" dirty="0">
                <a:solidFill>
                  <a:schemeClr val="accent5">
                    <a:lumMod val="75000"/>
                  </a:schemeClr>
                </a:solidFill>
              </a:rPr>
              <a:t>Typically, this UI is created from the model data. </a:t>
            </a:r>
          </a:p>
        </p:txBody>
      </p:sp>
      <p:pic>
        <p:nvPicPr>
          <p:cNvPr id="3" name="Picture 2">
            <a:extLst>
              <a:ext uri="{FF2B5EF4-FFF2-40B4-BE49-F238E27FC236}">
                <a16:creationId xmlns:a16="http://schemas.microsoft.com/office/drawing/2014/main" id="{CA92A164-40AB-418C-9B15-67E8571CE287}"/>
              </a:ext>
            </a:extLst>
          </p:cNvPr>
          <p:cNvPicPr>
            <a:picLocks noChangeAspect="1"/>
          </p:cNvPicPr>
          <p:nvPr/>
        </p:nvPicPr>
        <p:blipFill>
          <a:blip r:embed="rId2"/>
          <a:stretch>
            <a:fillRect/>
          </a:stretch>
        </p:blipFill>
        <p:spPr>
          <a:xfrm>
            <a:off x="6156176" y="3003798"/>
            <a:ext cx="1875483" cy="1730950"/>
          </a:xfrm>
          <a:prstGeom prst="rect">
            <a:avLst/>
          </a:prstGeom>
        </p:spPr>
      </p:pic>
      <p:sp>
        <p:nvSpPr>
          <p:cNvPr id="7" name="Text Placeholder 1">
            <a:extLst>
              <a:ext uri="{FF2B5EF4-FFF2-40B4-BE49-F238E27FC236}">
                <a16:creationId xmlns:a16="http://schemas.microsoft.com/office/drawing/2014/main" id="{CDFF47E4-7729-4D2C-B6B6-FB23ECDECE62}"/>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View</a:t>
            </a:r>
          </a:p>
        </p:txBody>
      </p:sp>
    </p:spTree>
    <p:extLst>
      <p:ext uri="{BB962C8B-B14F-4D97-AF65-F5344CB8AC3E}">
        <p14:creationId xmlns:p14="http://schemas.microsoft.com/office/powerpoint/2010/main" val="227426316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3E03C7D7-9993-47E4-838C-F2033AAC668B}"/>
              </a:ext>
            </a:extLst>
          </p:cNvPr>
          <p:cNvSpPr/>
          <p:nvPr/>
        </p:nvSpPr>
        <p:spPr>
          <a:xfrm>
            <a:off x="2537520" y="267494"/>
            <a:ext cx="6408712" cy="1944216"/>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400" dirty="0"/>
              <a:t>Master ASP.NET Core </a:t>
            </a:r>
          </a:p>
          <a:p>
            <a:pPr algn="ctr"/>
            <a:r>
              <a:rPr lang="en-US" sz="4400" dirty="0"/>
              <a:t>MVC Series</a:t>
            </a:r>
            <a:endParaRPr lang="en-US" sz="700" dirty="0"/>
          </a:p>
        </p:txBody>
      </p:sp>
      <p:sp>
        <p:nvSpPr>
          <p:cNvPr id="3" name="TextBox 2">
            <a:extLst>
              <a:ext uri="{FF2B5EF4-FFF2-40B4-BE49-F238E27FC236}">
                <a16:creationId xmlns:a16="http://schemas.microsoft.com/office/drawing/2014/main" id="{43277ACA-821E-499C-A240-578069541402}"/>
              </a:ext>
            </a:extLst>
          </p:cNvPr>
          <p:cNvSpPr txBox="1"/>
          <p:nvPr/>
        </p:nvSpPr>
        <p:spPr>
          <a:xfrm>
            <a:off x="2339752" y="2571750"/>
            <a:ext cx="6804248" cy="2585323"/>
          </a:xfrm>
          <a:prstGeom prst="rect">
            <a:avLst/>
          </a:prstGeom>
          <a:noFill/>
        </p:spPr>
        <p:txBody>
          <a:bodyPr wrap="square" rtlCol="0">
            <a:spAutoFit/>
          </a:bodyPr>
          <a:lstStyle/>
          <a:p>
            <a:pPr marL="342900" marR="0" lvl="0"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Introduction to ASP.NET Core 2.2 </a:t>
            </a:r>
          </a:p>
          <a:p>
            <a:pPr marR="0" lvl="0" algn="l" defTabSz="914400" rtl="0" eaLnBrk="1" fontAlgn="auto" latinLnBrk="1" hangingPunct="1">
              <a:lnSpc>
                <a:spcPct val="100000"/>
              </a:lnSpc>
              <a:spcBef>
                <a:spcPts val="0"/>
              </a:spcBef>
              <a:spcAft>
                <a:spcPts val="0"/>
              </a:spcAft>
              <a:buClrTx/>
              <a:buSzTx/>
              <a:tabLst/>
              <a:defRPr/>
            </a:pPr>
            <a:r>
              <a:rPr lang="en-US" dirty="0">
                <a:solidFill>
                  <a:schemeClr val="accent5">
                    <a:lumMod val="50000"/>
                  </a:schemeClr>
                </a:solidFill>
                <a:latin typeface="Castellar" panose="020A0402060406010301" pitchFamily="18" charset="0"/>
              </a:rPr>
              <a:t>	</a:t>
            </a:r>
            <a:r>
              <a:rPr kumimoji="0" lang="en-US"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(Beginner)</a:t>
            </a:r>
          </a:p>
          <a:p>
            <a:pPr marL="342900" marR="0" lvl="0"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kumimoji="0" lang="en-US" b="0" i="0" u="none" strike="noStrike" kern="1200" cap="none" spc="0" normalizeH="0" baseline="0" noProof="0" dirty="0">
              <a:ln>
                <a:noFill/>
              </a:ln>
              <a:solidFill>
                <a:schemeClr val="accent5">
                  <a:lumMod val="50000"/>
                </a:schemeClr>
              </a:solidFill>
              <a:effectLst/>
              <a:uLnTx/>
              <a:uFillTx/>
              <a:latin typeface="Castellar" panose="020A0402060406010301" pitchFamily="18" charset="0"/>
            </a:endParaRPr>
          </a:p>
          <a:p>
            <a:pPr marL="342900" marR="0" lvl="0"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en-US" dirty="0">
                <a:solidFill>
                  <a:schemeClr val="accent5">
                    <a:lumMod val="50000"/>
                  </a:schemeClr>
                </a:solidFill>
                <a:latin typeface="Castellar" panose="020A0402060406010301" pitchFamily="18" charset="0"/>
              </a:rPr>
              <a:t>Master ASP.NET Core 2.2 – MVC </a:t>
            </a:r>
          </a:p>
          <a:p>
            <a:pPr marR="0" lvl="0" algn="l" defTabSz="914400" rtl="0" eaLnBrk="1" fontAlgn="auto" latinLnBrk="1" hangingPunct="1">
              <a:lnSpc>
                <a:spcPct val="100000"/>
              </a:lnSpc>
              <a:spcBef>
                <a:spcPts val="0"/>
              </a:spcBef>
              <a:spcAft>
                <a:spcPts val="0"/>
              </a:spcAft>
              <a:buClrTx/>
              <a:buSzTx/>
              <a:tabLst/>
              <a:defRPr/>
            </a:pPr>
            <a:r>
              <a:rPr lang="en-US" dirty="0">
                <a:solidFill>
                  <a:schemeClr val="accent5">
                    <a:lumMod val="50000"/>
                  </a:schemeClr>
                </a:solidFill>
                <a:latin typeface="Castellar" panose="020A0402060406010301" pitchFamily="18" charset="0"/>
              </a:rPr>
              <a:t>	(Intermediate)</a:t>
            </a:r>
          </a:p>
          <a:p>
            <a:pPr marL="342900" marR="0" lvl="0"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en-US" dirty="0">
              <a:solidFill>
                <a:schemeClr val="accent5">
                  <a:lumMod val="50000"/>
                </a:schemeClr>
              </a:solidFill>
              <a:latin typeface="Castellar" panose="020A0402060406010301" pitchFamily="18" charset="0"/>
            </a:endParaRPr>
          </a:p>
          <a:p>
            <a:pPr marL="342900" marR="0" lvl="0"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Advanced ASP.NET</a:t>
            </a:r>
            <a:r>
              <a:rPr lang="en-US" dirty="0">
                <a:solidFill>
                  <a:schemeClr val="accent5">
                    <a:lumMod val="50000"/>
                  </a:schemeClr>
                </a:solidFill>
                <a:latin typeface="Castellar" panose="020A0402060406010301" pitchFamily="18" charset="0"/>
              </a:rPr>
              <a:t> Core 3 – MVC</a:t>
            </a:r>
          </a:p>
          <a:p>
            <a:pPr marR="0" lvl="0" algn="l" defTabSz="914400" rtl="0" eaLnBrk="1" fontAlgn="auto" latinLnBrk="1" hangingPunct="1">
              <a:lnSpc>
                <a:spcPct val="100000"/>
              </a:lnSpc>
              <a:spcBef>
                <a:spcPts val="0"/>
              </a:spcBef>
              <a:spcAft>
                <a:spcPts val="0"/>
              </a:spcAft>
              <a:buClrTx/>
              <a:buSzTx/>
              <a:tabLst/>
              <a:defRPr/>
            </a:pPr>
            <a:r>
              <a:rPr kumimoji="0" lang="en-US"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	(ADVANCED)</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schemeClr val="accent5">
                  <a:lumMod val="50000"/>
                </a:schemeClr>
              </a:solidFill>
              <a:effectLst/>
              <a:uLnTx/>
              <a:uFillTx/>
              <a:latin typeface="Castellar" panose="020A0402060406010301" pitchFamily="18" charset="0"/>
            </a:endParaRPr>
          </a:p>
        </p:txBody>
      </p:sp>
    </p:spTree>
    <p:extLst>
      <p:ext uri="{BB962C8B-B14F-4D97-AF65-F5344CB8AC3E}">
        <p14:creationId xmlns:p14="http://schemas.microsoft.com/office/powerpoint/2010/main" val="40996790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3E03C7D7-9993-47E4-838C-F2033AAC668B}"/>
              </a:ext>
            </a:extLst>
          </p:cNvPr>
          <p:cNvSpPr/>
          <p:nvPr/>
        </p:nvSpPr>
        <p:spPr>
          <a:xfrm>
            <a:off x="2537520" y="267494"/>
            <a:ext cx="6408712" cy="1944216"/>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400" dirty="0"/>
              <a:t>Master ASP.NET Core </a:t>
            </a:r>
          </a:p>
          <a:p>
            <a:pPr algn="ctr"/>
            <a:r>
              <a:rPr lang="en-US" sz="4400" dirty="0"/>
              <a:t>Razor Series</a:t>
            </a:r>
            <a:endParaRPr lang="en-US" sz="700" dirty="0"/>
          </a:p>
        </p:txBody>
      </p:sp>
      <p:sp>
        <p:nvSpPr>
          <p:cNvPr id="3" name="TextBox 2">
            <a:extLst>
              <a:ext uri="{FF2B5EF4-FFF2-40B4-BE49-F238E27FC236}">
                <a16:creationId xmlns:a16="http://schemas.microsoft.com/office/drawing/2014/main" id="{43277ACA-821E-499C-A240-578069541402}"/>
              </a:ext>
            </a:extLst>
          </p:cNvPr>
          <p:cNvSpPr txBox="1"/>
          <p:nvPr/>
        </p:nvSpPr>
        <p:spPr>
          <a:xfrm>
            <a:off x="2267744" y="2571750"/>
            <a:ext cx="6948264" cy="2185214"/>
          </a:xfrm>
          <a:prstGeom prst="rect">
            <a:avLst/>
          </a:prstGeom>
          <a:noFill/>
        </p:spPr>
        <p:txBody>
          <a:bodyPr wrap="square" rtlCol="0">
            <a:spAutoFit/>
          </a:bodyPr>
          <a:lstStyle/>
          <a:p>
            <a:pPr marL="342900" marR="0" lvl="0"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Introduction to ASP.NET Core 2.2 </a:t>
            </a:r>
          </a:p>
          <a:p>
            <a:pPr marR="0" lvl="0" algn="l" defTabSz="914400" rtl="0" eaLnBrk="1" fontAlgn="auto" latinLnBrk="1" hangingPunct="1">
              <a:lnSpc>
                <a:spcPct val="100000"/>
              </a:lnSpc>
              <a:spcBef>
                <a:spcPts val="0"/>
              </a:spcBef>
              <a:spcAft>
                <a:spcPts val="0"/>
              </a:spcAft>
              <a:buClrTx/>
              <a:buSzTx/>
              <a:tabLst/>
              <a:defRPr/>
            </a:pPr>
            <a:r>
              <a:rPr lang="en-US" sz="1700" dirty="0">
                <a:solidFill>
                  <a:schemeClr val="accent5">
                    <a:lumMod val="50000"/>
                  </a:schemeClr>
                </a:solidFill>
                <a:latin typeface="Castellar" panose="020A0402060406010301" pitchFamily="18" charset="0"/>
              </a:rPr>
              <a:t>	</a:t>
            </a:r>
            <a:r>
              <a:rPr kumimoji="0" lang="en-US" sz="17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(Beginner)</a:t>
            </a:r>
          </a:p>
          <a:p>
            <a:pPr marL="342900" marR="0" lvl="0"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kumimoji="0" lang="en-US" sz="17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endParaRPr>
          </a:p>
          <a:p>
            <a:pPr marL="342900" marR="0" lvl="0"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en-US" sz="1700" dirty="0">
                <a:solidFill>
                  <a:schemeClr val="accent5">
                    <a:lumMod val="50000"/>
                  </a:schemeClr>
                </a:solidFill>
                <a:latin typeface="Castellar" panose="020A0402060406010301" pitchFamily="18" charset="0"/>
              </a:rPr>
              <a:t>Master ASP.NET Core 2.2 - Razor Pages </a:t>
            </a:r>
          </a:p>
          <a:p>
            <a:pPr marR="0" lvl="0" algn="l" defTabSz="914400" rtl="0" eaLnBrk="1" fontAlgn="auto" latinLnBrk="1" hangingPunct="1">
              <a:lnSpc>
                <a:spcPct val="100000"/>
              </a:lnSpc>
              <a:spcBef>
                <a:spcPts val="0"/>
              </a:spcBef>
              <a:spcAft>
                <a:spcPts val="0"/>
              </a:spcAft>
              <a:buClrTx/>
              <a:buSzTx/>
              <a:tabLst/>
              <a:defRPr/>
            </a:pPr>
            <a:r>
              <a:rPr lang="en-US" sz="1700" dirty="0">
                <a:solidFill>
                  <a:schemeClr val="accent5">
                    <a:lumMod val="50000"/>
                  </a:schemeClr>
                </a:solidFill>
                <a:latin typeface="Castellar" panose="020A0402060406010301" pitchFamily="18" charset="0"/>
              </a:rPr>
              <a:t>	(Intermediate)</a:t>
            </a:r>
          </a:p>
          <a:p>
            <a:pPr marL="342900" marR="0" lvl="0"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en-US" sz="1700" dirty="0">
              <a:solidFill>
                <a:schemeClr val="accent5">
                  <a:lumMod val="50000"/>
                </a:schemeClr>
              </a:solidFill>
              <a:latin typeface="Castellar" panose="020A0402060406010301" pitchFamily="18" charset="0"/>
            </a:endParaRPr>
          </a:p>
          <a:p>
            <a:pPr marL="342900" marR="0" lvl="0" indent="-342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Advanced ASP.NET</a:t>
            </a:r>
            <a:r>
              <a:rPr lang="en-US" sz="1700" dirty="0">
                <a:solidFill>
                  <a:schemeClr val="accent5">
                    <a:lumMod val="50000"/>
                  </a:schemeClr>
                </a:solidFill>
                <a:latin typeface="Castellar" panose="020A0402060406010301" pitchFamily="18" charset="0"/>
              </a:rPr>
              <a:t> Core 3 – Razor Pages</a:t>
            </a:r>
          </a:p>
          <a:p>
            <a:pPr marR="0" lvl="0" algn="l" defTabSz="914400" rtl="0" eaLnBrk="1" fontAlgn="auto" latinLnBrk="1" hangingPunct="1">
              <a:lnSpc>
                <a:spcPct val="100000"/>
              </a:lnSpc>
              <a:spcBef>
                <a:spcPts val="0"/>
              </a:spcBef>
              <a:spcAft>
                <a:spcPts val="0"/>
              </a:spcAft>
              <a:buClrTx/>
              <a:buSzTx/>
              <a:tabLst/>
              <a:defRPr/>
            </a:pPr>
            <a:r>
              <a:rPr lang="en-US" sz="1700" dirty="0">
                <a:solidFill>
                  <a:schemeClr val="accent5">
                    <a:lumMod val="50000"/>
                  </a:schemeClr>
                </a:solidFill>
                <a:latin typeface="Castellar" panose="020A0402060406010301" pitchFamily="18" charset="0"/>
              </a:rPr>
              <a:t>	(ADVANCED)</a:t>
            </a:r>
          </a:p>
        </p:txBody>
      </p:sp>
    </p:spTree>
    <p:extLst>
      <p:ext uri="{BB962C8B-B14F-4D97-AF65-F5344CB8AC3E}">
        <p14:creationId xmlns:p14="http://schemas.microsoft.com/office/powerpoint/2010/main" val="22450606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3E03C7D7-9993-47E4-838C-F2033AAC668B}"/>
              </a:ext>
            </a:extLst>
          </p:cNvPr>
          <p:cNvSpPr/>
          <p:nvPr/>
        </p:nvSpPr>
        <p:spPr>
          <a:xfrm>
            <a:off x="2699792" y="195486"/>
            <a:ext cx="6192688" cy="1944216"/>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800" dirty="0"/>
              <a:t>Advanced ASP.NET </a:t>
            </a:r>
          </a:p>
          <a:p>
            <a:pPr algn="ctr"/>
            <a:r>
              <a:rPr lang="en-US" sz="4800" dirty="0"/>
              <a:t>Core 3 - RAZOR </a:t>
            </a:r>
          </a:p>
          <a:p>
            <a:pPr algn="ctr"/>
            <a:endParaRPr lang="en-US" sz="800" dirty="0"/>
          </a:p>
        </p:txBody>
      </p:sp>
      <p:sp>
        <p:nvSpPr>
          <p:cNvPr id="3" name="TextBox 2">
            <a:extLst>
              <a:ext uri="{FF2B5EF4-FFF2-40B4-BE49-F238E27FC236}">
                <a16:creationId xmlns:a16="http://schemas.microsoft.com/office/drawing/2014/main" id="{43277ACA-821E-499C-A240-578069541402}"/>
              </a:ext>
            </a:extLst>
          </p:cNvPr>
          <p:cNvSpPr txBox="1"/>
          <p:nvPr/>
        </p:nvSpPr>
        <p:spPr>
          <a:xfrm>
            <a:off x="6300192" y="4433362"/>
            <a:ext cx="2976790" cy="400110"/>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2000" i="0" u="none" strike="noStrike" kern="1200" cap="none" spc="0" normalizeH="0" baseline="0" noProof="0" dirty="0">
                <a:ln>
                  <a:noFill/>
                </a:ln>
                <a:solidFill>
                  <a:srgbClr val="C00000"/>
                </a:solidFill>
                <a:effectLst/>
                <a:uLnTx/>
                <a:uFillTx/>
                <a:latin typeface="Castellar" panose="020A0402060406010301" pitchFamily="18" charset="0"/>
              </a:rPr>
              <a:t>-Bhrugen Patel</a:t>
            </a:r>
          </a:p>
        </p:txBody>
      </p:sp>
      <p:pic>
        <p:nvPicPr>
          <p:cNvPr id="4" name="Picture 3">
            <a:extLst>
              <a:ext uri="{FF2B5EF4-FFF2-40B4-BE49-F238E27FC236}">
                <a16:creationId xmlns:a16="http://schemas.microsoft.com/office/drawing/2014/main" id="{A61BE123-E6E8-42FB-9154-A67CDF7D7388}"/>
              </a:ext>
            </a:extLst>
          </p:cNvPr>
          <p:cNvPicPr>
            <a:picLocks noChangeAspect="1"/>
          </p:cNvPicPr>
          <p:nvPr/>
        </p:nvPicPr>
        <p:blipFill>
          <a:blip r:embed="rId2"/>
          <a:stretch>
            <a:fillRect/>
          </a:stretch>
        </p:blipFill>
        <p:spPr>
          <a:xfrm>
            <a:off x="7513736" y="2391299"/>
            <a:ext cx="1378744" cy="1771650"/>
          </a:xfrm>
          <a:prstGeom prst="rect">
            <a:avLst/>
          </a:prstGeom>
        </p:spPr>
      </p:pic>
    </p:spTree>
    <p:extLst>
      <p:ext uri="{BB962C8B-B14F-4D97-AF65-F5344CB8AC3E}">
        <p14:creationId xmlns:p14="http://schemas.microsoft.com/office/powerpoint/2010/main" val="35247708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3E03C7D7-9993-47E4-838C-F2033AAC668B}"/>
              </a:ext>
            </a:extLst>
          </p:cNvPr>
          <p:cNvSpPr/>
          <p:nvPr/>
        </p:nvSpPr>
        <p:spPr>
          <a:xfrm>
            <a:off x="2339752" y="1059582"/>
            <a:ext cx="6552728" cy="3816423"/>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857250" indent="-857250">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Repository Pattern</a:t>
            </a:r>
          </a:p>
          <a:p>
            <a:pPr marL="857250" indent="-857250">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N-tier Architecture</a:t>
            </a:r>
          </a:p>
          <a:p>
            <a:pPr marL="857250" indent="-857250">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Stored Procedures using Dapper</a:t>
            </a:r>
          </a:p>
          <a:p>
            <a:pPr marL="857250" indent="-857250">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Sessions in ASP.NET Core</a:t>
            </a:r>
          </a:p>
          <a:p>
            <a:pPr marL="857250" indent="-857250">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Data tables with API</a:t>
            </a:r>
          </a:p>
          <a:p>
            <a:pPr marL="857250" indent="-857250">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Authentication / Authorization</a:t>
            </a:r>
          </a:p>
          <a:p>
            <a:pPr marL="857250" indent="-857250">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Identity in ASP.NET Core</a:t>
            </a:r>
          </a:p>
          <a:p>
            <a:pPr marL="857250" indent="-857250">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Stripe Payment Gateway</a:t>
            </a:r>
          </a:p>
          <a:p>
            <a:pPr marL="857250" indent="-857250">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Data Seeding</a:t>
            </a:r>
          </a:p>
          <a:p>
            <a:pPr marL="857250" indent="-857250">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Deployment to Azure</a:t>
            </a:r>
            <a:endParaRPr lang="en-US" sz="200" dirty="0">
              <a:latin typeface="Calibri Light" panose="020F0302020204030204" pitchFamily="34" charset="0"/>
              <a:cs typeface="Calibri Light" panose="020F0302020204030204" pitchFamily="34" charset="0"/>
            </a:endParaRPr>
          </a:p>
        </p:txBody>
      </p:sp>
      <p:sp>
        <p:nvSpPr>
          <p:cNvPr id="3" name="TextBox 2">
            <a:extLst>
              <a:ext uri="{FF2B5EF4-FFF2-40B4-BE49-F238E27FC236}">
                <a16:creationId xmlns:a16="http://schemas.microsoft.com/office/drawing/2014/main" id="{FDFB1C30-DEBA-45DA-A138-FAB9B53705F8}"/>
              </a:ext>
            </a:extLst>
          </p:cNvPr>
          <p:cNvSpPr txBox="1"/>
          <p:nvPr/>
        </p:nvSpPr>
        <p:spPr>
          <a:xfrm>
            <a:off x="2339752" y="267495"/>
            <a:ext cx="5497070" cy="707886"/>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Course Overview</a:t>
            </a:r>
          </a:p>
        </p:txBody>
      </p:sp>
    </p:spTree>
    <p:extLst>
      <p:ext uri="{BB962C8B-B14F-4D97-AF65-F5344CB8AC3E}">
        <p14:creationId xmlns:p14="http://schemas.microsoft.com/office/powerpoint/2010/main" val="2778128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down)">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down)">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down)">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wipe(down)">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wipe(down)">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wipe(down)">
                                      <p:cBhvr>
                                        <p:cTn id="42" dur="500"/>
                                        <p:tgtEl>
                                          <p:spTgt spid="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animEffect transition="in" filter="wipe(down)">
                                      <p:cBhvr>
                                        <p:cTn id="47" dur="500"/>
                                        <p:tgtEl>
                                          <p:spTgt spid="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7">
                                            <p:txEl>
                                              <p:pRg st="9" end="9"/>
                                            </p:txEl>
                                          </p:spTgt>
                                        </p:tgtEl>
                                        <p:attrNameLst>
                                          <p:attrName>style.visibility</p:attrName>
                                        </p:attrNameLst>
                                      </p:cBhvr>
                                      <p:to>
                                        <p:strVal val="visible"/>
                                      </p:to>
                                    </p:set>
                                    <p:animEffect transition="in" filter="wipe(down)">
                                      <p:cBhvr>
                                        <p:cTn id="52"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67494"/>
            <a:ext cx="9144000" cy="576064"/>
          </a:xfrm>
        </p:spPr>
        <p:txBody>
          <a:bodyPr/>
          <a:lstStyle/>
          <a:p>
            <a:r>
              <a:rPr lang="en-US" altLang="ko-KR" sz="4000" dirty="0">
                <a:solidFill>
                  <a:schemeClr val="accent6">
                    <a:lumMod val="50000"/>
                  </a:schemeClr>
                </a:solidFill>
                <a:latin typeface="Castellar" panose="020A0402060406010301" pitchFamily="18" charset="0"/>
                <a:cs typeface="+mn-cs"/>
              </a:rPr>
              <a:t>GETTING HELP</a:t>
            </a:r>
            <a:endParaRPr lang="ko-KR" altLang="en-US" sz="4000" dirty="0">
              <a:solidFill>
                <a:schemeClr val="accent6">
                  <a:lumMod val="50000"/>
                </a:schemeClr>
              </a:solidFill>
              <a:latin typeface="Castellar" panose="020A0402060406010301" pitchFamily="18" charset="0"/>
              <a:cs typeface="+mn-cs"/>
            </a:endParaRPr>
          </a:p>
        </p:txBody>
      </p:sp>
      <p:sp>
        <p:nvSpPr>
          <p:cNvPr id="28" name="Teardrop 27"/>
          <p:cNvSpPr/>
          <p:nvPr/>
        </p:nvSpPr>
        <p:spPr>
          <a:xfrm rot="2700000">
            <a:off x="6585079" y="2058079"/>
            <a:ext cx="1692000" cy="1692000"/>
          </a:xfrm>
          <a:prstGeom prst="teardrop">
            <a:avLst>
              <a:gd name="adj" fmla="val 69217"/>
            </a:avLst>
          </a:prstGeom>
          <a:solidFill>
            <a:schemeClr val="accent1">
              <a:lumMod val="5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29" name="Oval 28"/>
          <p:cNvSpPr/>
          <p:nvPr/>
        </p:nvSpPr>
        <p:spPr>
          <a:xfrm>
            <a:off x="6670852" y="2140962"/>
            <a:ext cx="1512000" cy="1512000"/>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800" b="0" i="0" u="none" strike="noStrike" kern="1200" cap="none" spc="0" normalizeH="0" baseline="0" noProof="0">
              <a:ln>
                <a:noFill/>
              </a:ln>
              <a:solidFill>
                <a:prstClr val="black">
                  <a:lumMod val="65000"/>
                  <a:lumOff val="35000"/>
                </a:prstClr>
              </a:solidFill>
              <a:effectLst/>
              <a:uLnTx/>
              <a:uFillTx/>
              <a:latin typeface="Arial"/>
              <a:cs typeface="+mn-cs"/>
            </a:endParaRPr>
          </a:p>
        </p:txBody>
      </p:sp>
      <p:sp>
        <p:nvSpPr>
          <p:cNvPr id="30" name="Teardrop 29"/>
          <p:cNvSpPr/>
          <p:nvPr/>
        </p:nvSpPr>
        <p:spPr>
          <a:xfrm rot="2700000">
            <a:off x="4679026" y="2058079"/>
            <a:ext cx="1692000" cy="1692000"/>
          </a:xfrm>
          <a:prstGeom prst="teardrop">
            <a:avLst/>
          </a:prstGeom>
          <a:solidFill>
            <a:schemeClr val="accent2">
              <a:lumMod val="75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31" name="Oval 30"/>
          <p:cNvSpPr/>
          <p:nvPr/>
        </p:nvSpPr>
        <p:spPr>
          <a:xfrm>
            <a:off x="4764799" y="2140962"/>
            <a:ext cx="1512000" cy="1512000"/>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800" b="0" i="0" u="none" strike="noStrike" kern="1200" cap="none" spc="0" normalizeH="0" baseline="0" noProof="0">
              <a:ln>
                <a:noFill/>
              </a:ln>
              <a:solidFill>
                <a:prstClr val="black">
                  <a:lumMod val="65000"/>
                  <a:lumOff val="35000"/>
                </a:prstClr>
              </a:solidFill>
              <a:effectLst/>
              <a:uLnTx/>
              <a:uFillTx/>
              <a:latin typeface="Arial"/>
              <a:cs typeface="+mn-cs"/>
            </a:endParaRPr>
          </a:p>
        </p:txBody>
      </p:sp>
      <p:sp>
        <p:nvSpPr>
          <p:cNvPr id="32" name="Teardrop 31"/>
          <p:cNvSpPr/>
          <p:nvPr/>
        </p:nvSpPr>
        <p:spPr>
          <a:xfrm rot="2700000">
            <a:off x="2772973" y="2058079"/>
            <a:ext cx="1692000" cy="1692000"/>
          </a:xfrm>
          <a:prstGeom prst="teardrop">
            <a:avLst/>
          </a:pr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33" name="Oval 32"/>
          <p:cNvSpPr/>
          <p:nvPr/>
        </p:nvSpPr>
        <p:spPr>
          <a:xfrm>
            <a:off x="2858746" y="2140962"/>
            <a:ext cx="1512000" cy="1512000"/>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800" b="0" i="0" u="none" strike="noStrike" kern="1200" cap="none" spc="0" normalizeH="0" baseline="0" noProof="0">
              <a:ln>
                <a:noFill/>
              </a:ln>
              <a:solidFill>
                <a:prstClr val="black">
                  <a:lumMod val="65000"/>
                  <a:lumOff val="35000"/>
                </a:prstClr>
              </a:solidFill>
              <a:effectLst/>
              <a:uLnTx/>
              <a:uFillTx/>
              <a:latin typeface="Arial"/>
              <a:cs typeface="+mn-cs"/>
            </a:endParaRPr>
          </a:p>
        </p:txBody>
      </p:sp>
      <p:sp>
        <p:nvSpPr>
          <p:cNvPr id="34" name="Teardrop 33"/>
          <p:cNvSpPr/>
          <p:nvPr/>
        </p:nvSpPr>
        <p:spPr>
          <a:xfrm rot="2700000">
            <a:off x="866920" y="2058079"/>
            <a:ext cx="1692000" cy="1692000"/>
          </a:xfrm>
          <a:prstGeom prst="teardrop">
            <a:avLst/>
          </a:prstGeom>
          <a:solidFill>
            <a:schemeClr val="accent4">
              <a:lumMod val="60000"/>
              <a:lumOff val="4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35" name="Oval 34"/>
          <p:cNvSpPr/>
          <p:nvPr/>
        </p:nvSpPr>
        <p:spPr>
          <a:xfrm>
            <a:off x="952693" y="2140962"/>
            <a:ext cx="1512000" cy="1512000"/>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800" b="0" i="0" u="none" strike="noStrike" kern="1200" cap="none" spc="0" normalizeH="0" baseline="0" noProof="0">
              <a:ln>
                <a:noFill/>
              </a:ln>
              <a:solidFill>
                <a:prstClr val="black">
                  <a:lumMod val="65000"/>
                  <a:lumOff val="35000"/>
                </a:prstClr>
              </a:solidFill>
              <a:effectLst/>
              <a:uLnTx/>
              <a:uFillTx/>
              <a:latin typeface="Arial"/>
              <a:cs typeface="+mn-cs"/>
            </a:endParaRPr>
          </a:p>
        </p:txBody>
      </p:sp>
      <p:sp>
        <p:nvSpPr>
          <p:cNvPr id="36" name="TextBox 35"/>
          <p:cNvSpPr txBox="1"/>
          <p:nvPr/>
        </p:nvSpPr>
        <p:spPr>
          <a:xfrm>
            <a:off x="1055323" y="3082485"/>
            <a:ext cx="1315194" cy="307777"/>
          </a:xfrm>
          <a:prstGeom prst="rect">
            <a:avLst/>
          </a:prstGeom>
          <a:noFill/>
        </p:spPr>
        <p:txBody>
          <a:bodyPr wrap="square" rtlCol="0" anchor="ctr">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Google</a:t>
            </a:r>
            <a:endParaRPr kumimoji="0" lang="ko-KR" altLang="en-US" sz="14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sp>
        <p:nvSpPr>
          <p:cNvPr id="37" name="TextBox 36"/>
          <p:cNvSpPr txBox="1"/>
          <p:nvPr/>
        </p:nvSpPr>
        <p:spPr>
          <a:xfrm>
            <a:off x="2961376" y="3082485"/>
            <a:ext cx="1315194" cy="307777"/>
          </a:xfrm>
          <a:prstGeom prst="rect">
            <a:avLst/>
          </a:prstGeom>
          <a:noFill/>
        </p:spPr>
        <p:txBody>
          <a:bodyPr wrap="square" rtlCol="0" anchor="ctr">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GitHub</a:t>
            </a:r>
            <a:endParaRPr kumimoji="0" lang="ko-KR" altLang="en-US" sz="14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sp>
        <p:nvSpPr>
          <p:cNvPr id="38" name="TextBox 37"/>
          <p:cNvSpPr txBox="1"/>
          <p:nvPr/>
        </p:nvSpPr>
        <p:spPr>
          <a:xfrm>
            <a:off x="4867429" y="2974764"/>
            <a:ext cx="1315194" cy="523220"/>
          </a:xfrm>
          <a:prstGeom prst="rect">
            <a:avLst/>
          </a:prstGeom>
          <a:noFill/>
        </p:spPr>
        <p:txBody>
          <a:bodyPr wrap="square" rtlCol="0" anchor="ctr">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Check Questions</a:t>
            </a:r>
            <a:endParaRPr kumimoji="0" lang="ko-KR" altLang="en-US" sz="14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sp>
        <p:nvSpPr>
          <p:cNvPr id="39" name="TextBox 38"/>
          <p:cNvSpPr txBox="1"/>
          <p:nvPr/>
        </p:nvSpPr>
        <p:spPr>
          <a:xfrm>
            <a:off x="6773482" y="2974764"/>
            <a:ext cx="1315194" cy="523220"/>
          </a:xfrm>
          <a:prstGeom prst="rect">
            <a:avLst/>
          </a:prstGeom>
          <a:noFill/>
        </p:spPr>
        <p:txBody>
          <a:bodyPr wrap="square" rtlCol="0" anchor="ctr">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Raise Questions</a:t>
            </a:r>
            <a:endParaRPr kumimoji="0" lang="ko-KR" altLang="en-US" sz="14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sp>
        <p:nvSpPr>
          <p:cNvPr id="56" name="Block Arc 14">
            <a:extLst>
              <a:ext uri="{FF2B5EF4-FFF2-40B4-BE49-F238E27FC236}">
                <a16:creationId xmlns:a16="http://schemas.microsoft.com/office/drawing/2014/main" id="{3CB570B5-27B7-4173-A18C-AA19F2E8C803}"/>
              </a:ext>
            </a:extLst>
          </p:cNvPr>
          <p:cNvSpPr/>
          <p:nvPr/>
        </p:nvSpPr>
        <p:spPr>
          <a:xfrm rot="16200000">
            <a:off x="1493877" y="2653818"/>
            <a:ext cx="387486" cy="387741"/>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57" name="Oval 44">
            <a:extLst>
              <a:ext uri="{FF2B5EF4-FFF2-40B4-BE49-F238E27FC236}">
                <a16:creationId xmlns:a16="http://schemas.microsoft.com/office/drawing/2014/main" id="{83505463-AA4F-44DB-8DD9-1A37C42E46DE}"/>
              </a:ext>
            </a:extLst>
          </p:cNvPr>
          <p:cNvSpPr>
            <a:spLocks noChangeAspect="1"/>
          </p:cNvSpPr>
          <p:nvPr/>
        </p:nvSpPr>
        <p:spPr>
          <a:xfrm>
            <a:off x="3445038" y="2646410"/>
            <a:ext cx="326534" cy="388800"/>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8" name="Rectangle 7">
            <a:extLst>
              <a:ext uri="{FF2B5EF4-FFF2-40B4-BE49-F238E27FC236}">
                <a16:creationId xmlns:a16="http://schemas.microsoft.com/office/drawing/2014/main" id="{B4CA6F55-F05D-4D57-A433-57DD68313500}"/>
              </a:ext>
            </a:extLst>
          </p:cNvPr>
          <p:cNvSpPr/>
          <p:nvPr/>
        </p:nvSpPr>
        <p:spPr>
          <a:xfrm rot="18900000">
            <a:off x="5447426" y="2687679"/>
            <a:ext cx="154109" cy="343323"/>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9" name="Freeform 32">
            <a:extLst>
              <a:ext uri="{FF2B5EF4-FFF2-40B4-BE49-F238E27FC236}">
                <a16:creationId xmlns:a16="http://schemas.microsoft.com/office/drawing/2014/main" id="{11C3EDB6-BBE9-4DE7-96E5-ED474D88C107}"/>
              </a:ext>
            </a:extLst>
          </p:cNvPr>
          <p:cNvSpPr/>
          <p:nvPr/>
        </p:nvSpPr>
        <p:spPr>
          <a:xfrm>
            <a:off x="7222835" y="2601020"/>
            <a:ext cx="408033" cy="373744"/>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418994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fill="hold"/>
                                        <p:tgtEl>
                                          <p:spTgt spid="35"/>
                                        </p:tgtEl>
                                        <p:attrNameLst>
                                          <p:attrName>ppt_x</p:attrName>
                                        </p:attrNameLst>
                                      </p:cBhvr>
                                      <p:tavLst>
                                        <p:tav tm="0">
                                          <p:val>
                                            <p:strVal val="#ppt_x"/>
                                          </p:val>
                                        </p:tav>
                                        <p:tav tm="100000">
                                          <p:val>
                                            <p:strVal val="#ppt_x"/>
                                          </p:val>
                                        </p:tav>
                                      </p:tavLst>
                                    </p:anim>
                                    <p:anim calcmode="lin" valueType="num">
                                      <p:cBhvr additive="base">
                                        <p:cTn id="12" dur="500" fill="hold"/>
                                        <p:tgtEl>
                                          <p:spTgt spid="3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500" fill="hold"/>
                                        <p:tgtEl>
                                          <p:spTgt spid="36"/>
                                        </p:tgtEl>
                                        <p:attrNameLst>
                                          <p:attrName>ppt_x</p:attrName>
                                        </p:attrNameLst>
                                      </p:cBhvr>
                                      <p:tavLst>
                                        <p:tav tm="0">
                                          <p:val>
                                            <p:strVal val="#ppt_x"/>
                                          </p:val>
                                        </p:tav>
                                        <p:tav tm="100000">
                                          <p:val>
                                            <p:strVal val="#ppt_x"/>
                                          </p:val>
                                        </p:tav>
                                      </p:tavLst>
                                    </p:anim>
                                    <p:anim calcmode="lin" valueType="num">
                                      <p:cBhvr additive="base">
                                        <p:cTn id="16" dur="500" fill="hold"/>
                                        <p:tgtEl>
                                          <p:spTgt spid="3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 calcmode="lin" valueType="num">
                                      <p:cBhvr additive="base">
                                        <p:cTn id="19" dur="500" fill="hold"/>
                                        <p:tgtEl>
                                          <p:spTgt spid="56"/>
                                        </p:tgtEl>
                                        <p:attrNameLst>
                                          <p:attrName>ppt_x</p:attrName>
                                        </p:attrNameLst>
                                      </p:cBhvr>
                                      <p:tavLst>
                                        <p:tav tm="0">
                                          <p:val>
                                            <p:strVal val="#ppt_x"/>
                                          </p:val>
                                        </p:tav>
                                        <p:tav tm="100000">
                                          <p:val>
                                            <p:strVal val="#ppt_x"/>
                                          </p:val>
                                        </p:tav>
                                      </p:tavLst>
                                    </p:anim>
                                    <p:anim calcmode="lin" valueType="num">
                                      <p:cBhvr additive="base">
                                        <p:cTn id="20"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additive="base">
                                        <p:cTn id="29" dur="500" fill="hold"/>
                                        <p:tgtEl>
                                          <p:spTgt spid="33"/>
                                        </p:tgtEl>
                                        <p:attrNameLst>
                                          <p:attrName>ppt_x</p:attrName>
                                        </p:attrNameLst>
                                      </p:cBhvr>
                                      <p:tavLst>
                                        <p:tav tm="0">
                                          <p:val>
                                            <p:strVal val="#ppt_x"/>
                                          </p:val>
                                        </p:tav>
                                        <p:tav tm="100000">
                                          <p:val>
                                            <p:strVal val="#ppt_x"/>
                                          </p:val>
                                        </p:tav>
                                      </p:tavLst>
                                    </p:anim>
                                    <p:anim calcmode="lin" valueType="num">
                                      <p:cBhvr additive="base">
                                        <p:cTn id="30" dur="500" fill="hold"/>
                                        <p:tgtEl>
                                          <p:spTgt spid="3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 calcmode="lin" valueType="num">
                                      <p:cBhvr additive="base">
                                        <p:cTn id="33" dur="500" fill="hold"/>
                                        <p:tgtEl>
                                          <p:spTgt spid="37"/>
                                        </p:tgtEl>
                                        <p:attrNameLst>
                                          <p:attrName>ppt_x</p:attrName>
                                        </p:attrNameLst>
                                      </p:cBhvr>
                                      <p:tavLst>
                                        <p:tav tm="0">
                                          <p:val>
                                            <p:strVal val="#ppt_x"/>
                                          </p:val>
                                        </p:tav>
                                        <p:tav tm="100000">
                                          <p:val>
                                            <p:strVal val="#ppt_x"/>
                                          </p:val>
                                        </p:tav>
                                      </p:tavLst>
                                    </p:anim>
                                    <p:anim calcmode="lin" valueType="num">
                                      <p:cBhvr additive="base">
                                        <p:cTn id="34" dur="500" fill="hold"/>
                                        <p:tgtEl>
                                          <p:spTgt spid="3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anim calcmode="lin" valueType="num">
                                      <p:cBhvr additive="base">
                                        <p:cTn id="37" dur="500" fill="hold"/>
                                        <p:tgtEl>
                                          <p:spTgt spid="57"/>
                                        </p:tgtEl>
                                        <p:attrNameLst>
                                          <p:attrName>ppt_x</p:attrName>
                                        </p:attrNameLst>
                                      </p:cBhvr>
                                      <p:tavLst>
                                        <p:tav tm="0">
                                          <p:val>
                                            <p:strVal val="#ppt_x"/>
                                          </p:val>
                                        </p:tav>
                                        <p:tav tm="100000">
                                          <p:val>
                                            <p:strVal val="#ppt_x"/>
                                          </p:val>
                                        </p:tav>
                                      </p:tavLst>
                                    </p:anim>
                                    <p:anim calcmode="lin" valueType="num">
                                      <p:cBhvr additive="base">
                                        <p:cTn id="38"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additive="base">
                                        <p:cTn id="43" dur="500" fill="hold"/>
                                        <p:tgtEl>
                                          <p:spTgt spid="30"/>
                                        </p:tgtEl>
                                        <p:attrNameLst>
                                          <p:attrName>ppt_x</p:attrName>
                                        </p:attrNameLst>
                                      </p:cBhvr>
                                      <p:tavLst>
                                        <p:tav tm="0">
                                          <p:val>
                                            <p:strVal val="#ppt_x"/>
                                          </p:val>
                                        </p:tav>
                                        <p:tav tm="100000">
                                          <p:val>
                                            <p:strVal val="#ppt_x"/>
                                          </p:val>
                                        </p:tav>
                                      </p:tavLst>
                                    </p:anim>
                                    <p:anim calcmode="lin" valueType="num">
                                      <p:cBhvr additive="base">
                                        <p:cTn id="44" dur="500" fill="hold"/>
                                        <p:tgtEl>
                                          <p:spTgt spid="3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500" fill="hold"/>
                                        <p:tgtEl>
                                          <p:spTgt spid="31"/>
                                        </p:tgtEl>
                                        <p:attrNameLst>
                                          <p:attrName>ppt_x</p:attrName>
                                        </p:attrNameLst>
                                      </p:cBhvr>
                                      <p:tavLst>
                                        <p:tav tm="0">
                                          <p:val>
                                            <p:strVal val="#ppt_x"/>
                                          </p:val>
                                        </p:tav>
                                        <p:tav tm="100000">
                                          <p:val>
                                            <p:strVal val="#ppt_x"/>
                                          </p:val>
                                        </p:tav>
                                      </p:tavLst>
                                    </p:anim>
                                    <p:anim calcmode="lin" valueType="num">
                                      <p:cBhvr additive="base">
                                        <p:cTn id="48" dur="500" fill="hold"/>
                                        <p:tgtEl>
                                          <p:spTgt spid="3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additive="base">
                                        <p:cTn id="51" dur="500" fill="hold"/>
                                        <p:tgtEl>
                                          <p:spTgt spid="38"/>
                                        </p:tgtEl>
                                        <p:attrNameLst>
                                          <p:attrName>ppt_x</p:attrName>
                                        </p:attrNameLst>
                                      </p:cBhvr>
                                      <p:tavLst>
                                        <p:tav tm="0">
                                          <p:val>
                                            <p:strVal val="#ppt_x"/>
                                          </p:val>
                                        </p:tav>
                                        <p:tav tm="100000">
                                          <p:val>
                                            <p:strVal val="#ppt_x"/>
                                          </p:val>
                                        </p:tav>
                                      </p:tavLst>
                                    </p:anim>
                                    <p:anim calcmode="lin" valueType="num">
                                      <p:cBhvr additive="base">
                                        <p:cTn id="52" dur="500" fill="hold"/>
                                        <p:tgtEl>
                                          <p:spTgt spid="3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anim calcmode="lin" valueType="num">
                                      <p:cBhvr additive="base">
                                        <p:cTn id="55" dur="500" fill="hold"/>
                                        <p:tgtEl>
                                          <p:spTgt spid="58"/>
                                        </p:tgtEl>
                                        <p:attrNameLst>
                                          <p:attrName>ppt_x</p:attrName>
                                        </p:attrNameLst>
                                      </p:cBhvr>
                                      <p:tavLst>
                                        <p:tav tm="0">
                                          <p:val>
                                            <p:strVal val="#ppt_x"/>
                                          </p:val>
                                        </p:tav>
                                        <p:tav tm="100000">
                                          <p:val>
                                            <p:strVal val="#ppt_x"/>
                                          </p:val>
                                        </p:tav>
                                      </p:tavLst>
                                    </p:anim>
                                    <p:anim calcmode="lin" valueType="num">
                                      <p:cBhvr additive="base">
                                        <p:cTn id="56"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8"/>
                                        </p:tgtEl>
                                        <p:attrNameLst>
                                          <p:attrName>style.visibility</p:attrName>
                                        </p:attrNameLst>
                                      </p:cBhvr>
                                      <p:to>
                                        <p:strVal val="visible"/>
                                      </p:to>
                                    </p:set>
                                    <p:anim calcmode="lin" valueType="num">
                                      <p:cBhvr additive="base">
                                        <p:cTn id="61" dur="500" fill="hold"/>
                                        <p:tgtEl>
                                          <p:spTgt spid="28"/>
                                        </p:tgtEl>
                                        <p:attrNameLst>
                                          <p:attrName>ppt_x</p:attrName>
                                        </p:attrNameLst>
                                      </p:cBhvr>
                                      <p:tavLst>
                                        <p:tav tm="0">
                                          <p:val>
                                            <p:strVal val="#ppt_x"/>
                                          </p:val>
                                        </p:tav>
                                        <p:tav tm="100000">
                                          <p:val>
                                            <p:strVal val="#ppt_x"/>
                                          </p:val>
                                        </p:tav>
                                      </p:tavLst>
                                    </p:anim>
                                    <p:anim calcmode="lin" valueType="num">
                                      <p:cBhvr additive="base">
                                        <p:cTn id="62" dur="500" fill="hold"/>
                                        <p:tgtEl>
                                          <p:spTgt spid="28"/>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 calcmode="lin" valueType="num">
                                      <p:cBhvr additive="base">
                                        <p:cTn id="65" dur="500" fill="hold"/>
                                        <p:tgtEl>
                                          <p:spTgt spid="29"/>
                                        </p:tgtEl>
                                        <p:attrNameLst>
                                          <p:attrName>ppt_x</p:attrName>
                                        </p:attrNameLst>
                                      </p:cBhvr>
                                      <p:tavLst>
                                        <p:tav tm="0">
                                          <p:val>
                                            <p:strVal val="#ppt_x"/>
                                          </p:val>
                                        </p:tav>
                                        <p:tav tm="100000">
                                          <p:val>
                                            <p:strVal val="#ppt_x"/>
                                          </p:val>
                                        </p:tav>
                                      </p:tavLst>
                                    </p:anim>
                                    <p:anim calcmode="lin" valueType="num">
                                      <p:cBhvr additive="base">
                                        <p:cTn id="66" dur="500" fill="hold"/>
                                        <p:tgtEl>
                                          <p:spTgt spid="29"/>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39"/>
                                        </p:tgtEl>
                                        <p:attrNameLst>
                                          <p:attrName>style.visibility</p:attrName>
                                        </p:attrNameLst>
                                      </p:cBhvr>
                                      <p:to>
                                        <p:strVal val="visible"/>
                                      </p:to>
                                    </p:set>
                                    <p:anim calcmode="lin" valueType="num">
                                      <p:cBhvr additive="base">
                                        <p:cTn id="69" dur="500" fill="hold"/>
                                        <p:tgtEl>
                                          <p:spTgt spid="39"/>
                                        </p:tgtEl>
                                        <p:attrNameLst>
                                          <p:attrName>ppt_x</p:attrName>
                                        </p:attrNameLst>
                                      </p:cBhvr>
                                      <p:tavLst>
                                        <p:tav tm="0">
                                          <p:val>
                                            <p:strVal val="#ppt_x"/>
                                          </p:val>
                                        </p:tav>
                                        <p:tav tm="100000">
                                          <p:val>
                                            <p:strVal val="#ppt_x"/>
                                          </p:val>
                                        </p:tav>
                                      </p:tavLst>
                                    </p:anim>
                                    <p:anim calcmode="lin" valueType="num">
                                      <p:cBhvr additive="base">
                                        <p:cTn id="70" dur="500" fill="hold"/>
                                        <p:tgtEl>
                                          <p:spTgt spid="3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59"/>
                                        </p:tgtEl>
                                        <p:attrNameLst>
                                          <p:attrName>style.visibility</p:attrName>
                                        </p:attrNameLst>
                                      </p:cBhvr>
                                      <p:to>
                                        <p:strVal val="visible"/>
                                      </p:to>
                                    </p:set>
                                    <p:anim calcmode="lin" valueType="num">
                                      <p:cBhvr additive="base">
                                        <p:cTn id="73" dur="500" fill="hold"/>
                                        <p:tgtEl>
                                          <p:spTgt spid="59"/>
                                        </p:tgtEl>
                                        <p:attrNameLst>
                                          <p:attrName>ppt_x</p:attrName>
                                        </p:attrNameLst>
                                      </p:cBhvr>
                                      <p:tavLst>
                                        <p:tav tm="0">
                                          <p:val>
                                            <p:strVal val="#ppt_x"/>
                                          </p:val>
                                        </p:tav>
                                        <p:tav tm="100000">
                                          <p:val>
                                            <p:strVal val="#ppt_x"/>
                                          </p:val>
                                        </p:tav>
                                      </p:tavLst>
                                    </p:anim>
                                    <p:anim calcmode="lin" valueType="num">
                                      <p:cBhvr additive="base">
                                        <p:cTn id="74"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animBg="1"/>
      <p:bldP spid="33" grpId="0" animBg="1"/>
      <p:bldP spid="34" grpId="0" animBg="1"/>
      <p:bldP spid="35" grpId="0" animBg="1"/>
      <p:bldP spid="36" grpId="0"/>
      <p:bldP spid="37" grpId="0"/>
      <p:bldP spid="38" grpId="0"/>
      <p:bldP spid="39" grpId="0"/>
      <p:bldP spid="56" grpId="0" animBg="1"/>
      <p:bldP spid="57" grpId="0" animBg="1"/>
      <p:bldP spid="58" grpId="0" animBg="1"/>
      <p:bldP spid="59"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3E03C7D7-9993-47E4-838C-F2033AAC668B}"/>
              </a:ext>
            </a:extLst>
          </p:cNvPr>
          <p:cNvSpPr/>
          <p:nvPr/>
        </p:nvSpPr>
        <p:spPr>
          <a:xfrm>
            <a:off x="2339752" y="1059582"/>
            <a:ext cx="6552728" cy="3816423"/>
          </a:xfrm>
          <a:prstGeom prst="roundRect">
            <a:avLst>
              <a:gd name="adj" fmla="val 5551"/>
            </a:avLst>
          </a:prstGeom>
          <a:solidFill>
            <a:schemeClr val="accent4">
              <a:lumMod val="50000"/>
            </a:schemeClr>
          </a:solidFill>
          <a:ln w="127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857250" indent="-857250">
              <a:buFont typeface="Arial" panose="020B0604020202020204" pitchFamily="34" charset="0"/>
              <a:buChar char="•"/>
            </a:pPr>
            <a:r>
              <a:rPr lang="en-US" sz="3200" dirty="0">
                <a:latin typeface="Calibri Light" panose="020F0302020204030204" pitchFamily="34" charset="0"/>
                <a:cs typeface="Calibri Light" panose="020F0302020204030204" pitchFamily="34" charset="0"/>
              </a:rPr>
              <a:t>Repository Pattern</a:t>
            </a:r>
          </a:p>
          <a:p>
            <a:pPr marL="857250" indent="-857250">
              <a:buFont typeface="Arial" panose="020B0604020202020204" pitchFamily="34" charset="0"/>
              <a:buChar char="•"/>
            </a:pPr>
            <a:r>
              <a:rPr lang="en-US" sz="3200" dirty="0">
                <a:latin typeface="Calibri Light" panose="020F0302020204030204" pitchFamily="34" charset="0"/>
                <a:cs typeface="Calibri Light" panose="020F0302020204030204" pitchFamily="34" charset="0"/>
              </a:rPr>
              <a:t>N-tier Architecture</a:t>
            </a:r>
          </a:p>
          <a:p>
            <a:pPr marL="857250" indent="-857250">
              <a:buFont typeface="Arial" panose="020B0604020202020204" pitchFamily="34" charset="0"/>
              <a:buChar char="•"/>
            </a:pPr>
            <a:r>
              <a:rPr lang="en-US" sz="3200" dirty="0">
                <a:latin typeface="Calibri Light" panose="020F0302020204030204" pitchFamily="34" charset="0"/>
                <a:cs typeface="Calibri Light" panose="020F0302020204030204" pitchFamily="34" charset="0"/>
              </a:rPr>
              <a:t>Stored Procedures</a:t>
            </a:r>
          </a:p>
          <a:p>
            <a:pPr marL="857250" indent="-857250">
              <a:buFont typeface="Arial" panose="020B0604020202020204" pitchFamily="34" charset="0"/>
              <a:buChar char="•"/>
            </a:pPr>
            <a:r>
              <a:rPr lang="en-US" sz="3200" dirty="0">
                <a:latin typeface="Calibri Light" panose="020F0302020204030204" pitchFamily="34" charset="0"/>
                <a:cs typeface="Calibri Light" panose="020F0302020204030204" pitchFamily="34" charset="0"/>
              </a:rPr>
              <a:t>Sessions in ASP.NET Core</a:t>
            </a:r>
          </a:p>
          <a:p>
            <a:pPr marL="857250" indent="-857250">
              <a:buFont typeface="Arial" panose="020B0604020202020204" pitchFamily="34" charset="0"/>
              <a:buChar char="•"/>
            </a:pPr>
            <a:r>
              <a:rPr lang="en-US" sz="3200" dirty="0">
                <a:latin typeface="Calibri Light" panose="020F0302020204030204" pitchFamily="34" charset="0"/>
                <a:cs typeface="Calibri Light" panose="020F0302020204030204" pitchFamily="34" charset="0"/>
              </a:rPr>
              <a:t>Data tables with API</a:t>
            </a:r>
          </a:p>
          <a:p>
            <a:pPr marL="857250" indent="-857250">
              <a:buFont typeface="Arial" panose="020B0604020202020204" pitchFamily="34" charset="0"/>
              <a:buChar char="•"/>
            </a:pPr>
            <a:r>
              <a:rPr lang="en-US" sz="3200" dirty="0">
                <a:latin typeface="Calibri Light" panose="020F0302020204030204" pitchFamily="34" charset="0"/>
                <a:cs typeface="Calibri Light" panose="020F0302020204030204" pitchFamily="34" charset="0"/>
              </a:rPr>
              <a:t>Authentication / Authorization</a:t>
            </a:r>
          </a:p>
          <a:p>
            <a:pPr marL="857250" indent="-857250">
              <a:buFont typeface="Arial" panose="020B0604020202020204" pitchFamily="34" charset="0"/>
              <a:buChar char="•"/>
            </a:pPr>
            <a:r>
              <a:rPr lang="en-US" sz="3200" dirty="0">
                <a:latin typeface="Calibri Light" panose="020F0302020204030204" pitchFamily="34" charset="0"/>
                <a:cs typeface="Calibri Light" panose="020F0302020204030204" pitchFamily="34" charset="0"/>
              </a:rPr>
              <a:t>Identity in ASP.NET Core</a:t>
            </a:r>
            <a:endParaRPr lang="en-US" sz="400" dirty="0">
              <a:latin typeface="Calibri Light" panose="020F0302020204030204" pitchFamily="34" charset="0"/>
              <a:cs typeface="Calibri Light" panose="020F0302020204030204" pitchFamily="34" charset="0"/>
            </a:endParaRPr>
          </a:p>
        </p:txBody>
      </p:sp>
      <p:sp>
        <p:nvSpPr>
          <p:cNvPr id="3" name="TextBox 2">
            <a:extLst>
              <a:ext uri="{FF2B5EF4-FFF2-40B4-BE49-F238E27FC236}">
                <a16:creationId xmlns:a16="http://schemas.microsoft.com/office/drawing/2014/main" id="{FDFB1C30-DEBA-45DA-A138-FAB9B53705F8}"/>
              </a:ext>
            </a:extLst>
          </p:cNvPr>
          <p:cNvSpPr txBox="1"/>
          <p:nvPr/>
        </p:nvSpPr>
        <p:spPr>
          <a:xfrm>
            <a:off x="2339752" y="267495"/>
            <a:ext cx="5497070" cy="707886"/>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chemeClr val="accent5">
                    <a:lumMod val="50000"/>
                  </a:schemeClr>
                </a:solidFill>
                <a:effectLst/>
                <a:uLnTx/>
                <a:uFillTx/>
                <a:latin typeface="Castellar" panose="020A0402060406010301" pitchFamily="18" charset="0"/>
              </a:rPr>
              <a:t>Course Overview</a:t>
            </a:r>
          </a:p>
        </p:txBody>
      </p:sp>
    </p:spTree>
    <p:extLst>
      <p:ext uri="{BB962C8B-B14F-4D97-AF65-F5344CB8AC3E}">
        <p14:creationId xmlns:p14="http://schemas.microsoft.com/office/powerpoint/2010/main" val="1157368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419622"/>
            <a:ext cx="7290810" cy="1815882"/>
          </a:xfrm>
          <a:prstGeom prst="rect">
            <a:avLst/>
          </a:prstGeom>
          <a:noFill/>
        </p:spPr>
        <p:txBody>
          <a:bodyPr wrap="square" rtlCol="0">
            <a:spAutoFit/>
          </a:bodyPr>
          <a:lstStyle/>
          <a:p>
            <a:pPr marL="342900" indent="-342900">
              <a:buFont typeface="Arial" panose="020B0604020202020204" pitchFamily="34" charset="0"/>
              <a:buChar char="•"/>
            </a:pPr>
            <a:r>
              <a:rPr lang="en-US" sz="2800" dirty="0">
                <a:solidFill>
                  <a:schemeClr val="accent5">
                    <a:lumMod val="75000"/>
                  </a:schemeClr>
                </a:solidFill>
              </a:rPr>
              <a:t>Controllers are the components that handle user interaction (</a:t>
            </a:r>
            <a:r>
              <a:rPr lang="en-US" sz="2800" dirty="0" err="1">
                <a:solidFill>
                  <a:schemeClr val="accent5">
                    <a:lumMod val="75000"/>
                  </a:schemeClr>
                </a:solidFill>
              </a:rPr>
              <a:t>HTTPRequest</a:t>
            </a:r>
            <a:r>
              <a:rPr lang="en-US" sz="2800" dirty="0">
                <a:solidFill>
                  <a:schemeClr val="accent5">
                    <a:lumMod val="75000"/>
                  </a:schemeClr>
                </a:solidFill>
              </a:rPr>
              <a:t>)</a:t>
            </a:r>
          </a:p>
          <a:p>
            <a:pPr marL="342900" indent="-342900">
              <a:buFont typeface="Arial" panose="020B0604020202020204" pitchFamily="34" charset="0"/>
              <a:buChar char="•"/>
            </a:pPr>
            <a:r>
              <a:rPr lang="en-US" sz="2800" dirty="0">
                <a:solidFill>
                  <a:schemeClr val="accent5">
                    <a:lumMod val="75000"/>
                  </a:schemeClr>
                </a:solidFill>
              </a:rPr>
              <a:t>Controller works with the model, and ultimately select a view that displays UI</a:t>
            </a:r>
          </a:p>
        </p:txBody>
      </p:sp>
      <p:pic>
        <p:nvPicPr>
          <p:cNvPr id="7" name="Picture 6">
            <a:extLst>
              <a:ext uri="{FF2B5EF4-FFF2-40B4-BE49-F238E27FC236}">
                <a16:creationId xmlns:a16="http://schemas.microsoft.com/office/drawing/2014/main" id="{6759D4F0-397E-4589-80EE-CDABC4C1DB67}"/>
              </a:ext>
            </a:extLst>
          </p:cNvPr>
          <p:cNvPicPr>
            <a:picLocks noChangeAspect="1"/>
          </p:cNvPicPr>
          <p:nvPr/>
        </p:nvPicPr>
        <p:blipFill>
          <a:blip r:embed="rId2"/>
          <a:stretch>
            <a:fillRect/>
          </a:stretch>
        </p:blipFill>
        <p:spPr>
          <a:xfrm>
            <a:off x="7020272" y="3147814"/>
            <a:ext cx="1657350" cy="1409700"/>
          </a:xfrm>
          <a:prstGeom prst="rect">
            <a:avLst/>
          </a:prstGeom>
        </p:spPr>
      </p:pic>
      <p:grpSp>
        <p:nvGrpSpPr>
          <p:cNvPr id="8" name="Group 13318">
            <a:extLst>
              <a:ext uri="{FF2B5EF4-FFF2-40B4-BE49-F238E27FC236}">
                <a16:creationId xmlns:a16="http://schemas.microsoft.com/office/drawing/2014/main" id="{0DC60604-D56B-44CA-8329-E0450209107A}"/>
              </a:ext>
            </a:extLst>
          </p:cNvPr>
          <p:cNvGrpSpPr/>
          <p:nvPr/>
        </p:nvGrpSpPr>
        <p:grpSpPr>
          <a:xfrm rot="2366790">
            <a:off x="8259624" y="3617328"/>
            <a:ext cx="621280" cy="1403978"/>
            <a:chOff x="1359132" y="345882"/>
            <a:chExt cx="1966239" cy="4200564"/>
          </a:xfrm>
        </p:grpSpPr>
        <p:grpSp>
          <p:nvGrpSpPr>
            <p:cNvPr id="9" name="Group 23">
              <a:extLst>
                <a:ext uri="{FF2B5EF4-FFF2-40B4-BE49-F238E27FC236}">
                  <a16:creationId xmlns:a16="http://schemas.microsoft.com/office/drawing/2014/main" id="{CDA86A93-573D-4492-8894-F5297942083E}"/>
                </a:ext>
              </a:extLst>
            </p:cNvPr>
            <p:cNvGrpSpPr/>
            <p:nvPr/>
          </p:nvGrpSpPr>
          <p:grpSpPr>
            <a:xfrm>
              <a:off x="2073901" y="2186669"/>
              <a:ext cx="501313" cy="2359777"/>
              <a:chOff x="2810055" y="1677194"/>
              <a:chExt cx="535258" cy="2519562"/>
            </a:xfrm>
          </p:grpSpPr>
          <p:sp>
            <p:nvSpPr>
              <p:cNvPr id="22" name="Rectangle 8">
                <a:extLst>
                  <a:ext uri="{FF2B5EF4-FFF2-40B4-BE49-F238E27FC236}">
                    <a16:creationId xmlns:a16="http://schemas.microsoft.com/office/drawing/2014/main" id="{E3BCE37B-3AC2-4CD6-A415-2543BC7392D9}"/>
                  </a:ext>
                </a:extLst>
              </p:cNvPr>
              <p:cNvSpPr/>
              <p:nvPr/>
            </p:nvSpPr>
            <p:spPr>
              <a:xfrm>
                <a:off x="2810675" y="3399597"/>
                <a:ext cx="534638" cy="77914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Rectangle 8">
                <a:extLst>
                  <a:ext uri="{FF2B5EF4-FFF2-40B4-BE49-F238E27FC236}">
                    <a16:creationId xmlns:a16="http://schemas.microsoft.com/office/drawing/2014/main" id="{2BCA98B6-C899-4E00-8C00-4C316777573A}"/>
                  </a:ext>
                </a:extLst>
              </p:cNvPr>
              <p:cNvSpPr/>
              <p:nvPr/>
            </p:nvSpPr>
            <p:spPr>
              <a:xfrm>
                <a:off x="2984722" y="3392706"/>
                <a:ext cx="180870" cy="787996"/>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Rectangle 8">
                <a:extLst>
                  <a:ext uri="{FF2B5EF4-FFF2-40B4-BE49-F238E27FC236}">
                    <a16:creationId xmlns:a16="http://schemas.microsoft.com/office/drawing/2014/main" id="{9D563A65-BD5A-456E-81F4-8C012569A9CE}"/>
                  </a:ext>
                </a:extLst>
              </p:cNvPr>
              <p:cNvSpPr/>
              <p:nvPr/>
            </p:nvSpPr>
            <p:spPr>
              <a:xfrm>
                <a:off x="2810055" y="3399597"/>
                <a:ext cx="264192" cy="763141"/>
              </a:xfrm>
              <a:custGeom>
                <a:avLst/>
                <a:gdLst>
                  <a:gd name="connsiteX0" fmla="*/ 0 w 1345558"/>
                  <a:gd name="connsiteY0" fmla="*/ 0 h 1783227"/>
                  <a:gd name="connsiteX1" fmla="*/ 897414 w 1345558"/>
                  <a:gd name="connsiteY1" fmla="*/ 0 h 1783227"/>
                  <a:gd name="connsiteX2" fmla="*/ 901843 w 1345558"/>
                  <a:gd name="connsiteY2" fmla="*/ 212596 h 1783227"/>
                  <a:gd name="connsiteX3" fmla="*/ 1345558 w 1345558"/>
                  <a:gd name="connsiteY3" fmla="*/ 1783227 h 1783227"/>
                  <a:gd name="connsiteX4" fmla="*/ 1012 w 1345558"/>
                  <a:gd name="connsiteY4" fmla="*/ 289727 h 1783227"/>
                  <a:gd name="connsiteX5" fmla="*/ 0 w 1345558"/>
                  <a:gd name="connsiteY5" fmla="*/ 289727 h 1783227"/>
                  <a:gd name="connsiteX6" fmla="*/ 0 w 1345558"/>
                  <a:gd name="connsiteY6" fmla="*/ 288030 h 1783227"/>
                  <a:gd name="connsiteX7" fmla="*/ 0 w 1345558"/>
                  <a:gd name="connsiteY7" fmla="*/ 0 h 1783227"/>
                  <a:gd name="connsiteX0" fmla="*/ 0 w 1331023"/>
                  <a:gd name="connsiteY0" fmla="*/ 0 h 1763232"/>
                  <a:gd name="connsiteX1" fmla="*/ 897414 w 1331023"/>
                  <a:gd name="connsiteY1" fmla="*/ 0 h 1763232"/>
                  <a:gd name="connsiteX2" fmla="*/ 901843 w 1331023"/>
                  <a:gd name="connsiteY2" fmla="*/ 212596 h 1763232"/>
                  <a:gd name="connsiteX3" fmla="*/ 1331023 w 1331023"/>
                  <a:gd name="connsiteY3" fmla="*/ 1763232 h 1763232"/>
                  <a:gd name="connsiteX4" fmla="*/ 1012 w 1331023"/>
                  <a:gd name="connsiteY4" fmla="*/ 289727 h 1763232"/>
                  <a:gd name="connsiteX5" fmla="*/ 0 w 1331023"/>
                  <a:gd name="connsiteY5" fmla="*/ 289727 h 1763232"/>
                  <a:gd name="connsiteX6" fmla="*/ 0 w 1331023"/>
                  <a:gd name="connsiteY6" fmla="*/ 288030 h 1763232"/>
                  <a:gd name="connsiteX7" fmla="*/ 0 w 1331023"/>
                  <a:gd name="connsiteY7" fmla="*/ 0 h 176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1023" h="1763232">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chemeClr val="accent2">
                      <a:lumMod val="30000"/>
                      <a:lumOff val="70000"/>
                    </a:schemeClr>
                  </a:gs>
                  <a:gs pos="100000">
                    <a:schemeClr val="accent2">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Rectangle 2">
                <a:extLst>
                  <a:ext uri="{FF2B5EF4-FFF2-40B4-BE49-F238E27FC236}">
                    <a16:creationId xmlns:a16="http://schemas.microsoft.com/office/drawing/2014/main" id="{0076F2BA-9097-4214-9914-C63CD9747EBB}"/>
                  </a:ext>
                </a:extLst>
              </p:cNvPr>
              <p:cNvSpPr/>
              <p:nvPr/>
            </p:nvSpPr>
            <p:spPr>
              <a:xfrm>
                <a:off x="2811292" y="1677194"/>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Rectangle 2">
                <a:extLst>
                  <a:ext uri="{FF2B5EF4-FFF2-40B4-BE49-F238E27FC236}">
                    <a16:creationId xmlns:a16="http://schemas.microsoft.com/office/drawing/2014/main" id="{4673A840-0B70-42D1-B641-5A7DC1FB8619}"/>
                  </a:ext>
                </a:extLst>
              </p:cNvPr>
              <p:cNvSpPr/>
              <p:nvPr/>
            </p:nvSpPr>
            <p:spPr>
              <a:xfrm>
                <a:off x="2987824" y="1677195"/>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Rectangle 2">
                <a:extLst>
                  <a:ext uri="{FF2B5EF4-FFF2-40B4-BE49-F238E27FC236}">
                    <a16:creationId xmlns:a16="http://schemas.microsoft.com/office/drawing/2014/main" id="{28683974-77C6-434A-8D0C-10C26E01ECC2}"/>
                  </a:ext>
                </a:extLst>
              </p:cNvPr>
              <p:cNvSpPr/>
              <p:nvPr/>
            </p:nvSpPr>
            <p:spPr>
              <a:xfrm>
                <a:off x="3165590" y="1677196"/>
                <a:ext cx="177768" cy="1815899"/>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Isosceles Triangle 4">
                <a:extLst>
                  <a:ext uri="{FF2B5EF4-FFF2-40B4-BE49-F238E27FC236}">
                    <a16:creationId xmlns:a16="http://schemas.microsoft.com/office/drawing/2014/main" id="{E713A037-8744-4E51-A768-69F95CF06C4A}"/>
                  </a:ext>
                </a:extLst>
              </p:cNvPr>
              <p:cNvSpPr/>
              <p:nvPr/>
            </p:nvSpPr>
            <p:spPr>
              <a:xfrm rot="10800000">
                <a:off x="2987823" y="3961239"/>
                <a:ext cx="177768" cy="235517"/>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0" name="Group 26">
              <a:extLst>
                <a:ext uri="{FF2B5EF4-FFF2-40B4-BE49-F238E27FC236}">
                  <a16:creationId xmlns:a16="http://schemas.microsoft.com/office/drawing/2014/main" id="{C70426D2-C398-497C-B057-216467150084}"/>
                </a:ext>
              </a:extLst>
            </p:cNvPr>
            <p:cNvGrpSpPr/>
            <p:nvPr/>
          </p:nvGrpSpPr>
          <p:grpSpPr>
            <a:xfrm>
              <a:off x="1359132" y="345882"/>
              <a:ext cx="1966239" cy="1811155"/>
              <a:chOff x="1888981" y="1110787"/>
              <a:chExt cx="2254374" cy="2076562"/>
            </a:xfrm>
          </p:grpSpPr>
          <p:sp>
            <p:nvSpPr>
              <p:cNvPr id="11" name="Teardrop 30">
                <a:extLst>
                  <a:ext uri="{FF2B5EF4-FFF2-40B4-BE49-F238E27FC236}">
                    <a16:creationId xmlns:a16="http://schemas.microsoft.com/office/drawing/2014/main" id="{C888DF80-0585-4EEA-A270-AFEE37522430}"/>
                  </a:ext>
                </a:extLst>
              </p:cNvPr>
              <p:cNvSpPr/>
              <p:nvPr/>
            </p:nvSpPr>
            <p:spPr>
              <a:xfrm rot="8100000">
                <a:off x="2322441" y="1563466"/>
                <a:ext cx="1333455" cy="1333457"/>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rapezoid 24">
                <a:extLst>
                  <a:ext uri="{FF2B5EF4-FFF2-40B4-BE49-F238E27FC236}">
                    <a16:creationId xmlns:a16="http://schemas.microsoft.com/office/drawing/2014/main" id="{7A7A67BD-D31D-405F-BDCF-C003F7F48DBB}"/>
                  </a:ext>
                </a:extLst>
              </p:cNvPr>
              <p:cNvSpPr/>
              <p:nvPr/>
            </p:nvSpPr>
            <p:spPr>
              <a:xfrm rot="10800000">
                <a:off x="2751763" y="2230194"/>
                <a:ext cx="457200" cy="783671"/>
              </a:xfrm>
              <a:prstGeom prst="trapezoid">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ounded Rectangle 18">
                <a:extLst>
                  <a:ext uri="{FF2B5EF4-FFF2-40B4-BE49-F238E27FC236}">
                    <a16:creationId xmlns:a16="http://schemas.microsoft.com/office/drawing/2014/main" id="{2554E0C0-5E27-49CF-BF82-F8AD23F8FAAE}"/>
                  </a:ext>
                </a:extLst>
              </p:cNvPr>
              <p:cNvSpPr/>
              <p:nvPr/>
            </p:nvSpPr>
            <p:spPr>
              <a:xfrm rot="2700000">
                <a:off x="3710962"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Rounded Rectangle 19">
                <a:extLst>
                  <a:ext uri="{FF2B5EF4-FFF2-40B4-BE49-F238E27FC236}">
                    <a16:creationId xmlns:a16="http://schemas.microsoft.com/office/drawing/2014/main" id="{567537C9-B130-4266-A021-40C881DF0A7B}"/>
                  </a:ext>
                </a:extLst>
              </p:cNvPr>
              <p:cNvSpPr/>
              <p:nvPr/>
            </p:nvSpPr>
            <p:spPr>
              <a:xfrm rot="18900000" flipH="1">
                <a:off x="2156327"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 name="Rounded Rectangle 20">
                <a:extLst>
                  <a:ext uri="{FF2B5EF4-FFF2-40B4-BE49-F238E27FC236}">
                    <a16:creationId xmlns:a16="http://schemas.microsoft.com/office/drawing/2014/main" id="{47368106-0413-4B29-96CF-9A9CB8129C65}"/>
                  </a:ext>
                </a:extLst>
              </p:cNvPr>
              <p:cNvSpPr/>
              <p:nvPr/>
            </p:nvSpPr>
            <p:spPr>
              <a:xfrm>
                <a:off x="2935970" y="1110787"/>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 name="Rounded Rectangle 21">
                <a:extLst>
                  <a:ext uri="{FF2B5EF4-FFF2-40B4-BE49-F238E27FC236}">
                    <a16:creationId xmlns:a16="http://schemas.microsoft.com/office/drawing/2014/main" id="{0FAD45F4-1C5C-4BCA-B476-D3A88FF3E940}"/>
                  </a:ext>
                </a:extLst>
              </p:cNvPr>
              <p:cNvSpPr/>
              <p:nvPr/>
            </p:nvSpPr>
            <p:spPr>
              <a:xfrm rot="5400000">
                <a:off x="3933668" y="1996109"/>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 name="Rounded Rectangle 22">
                <a:extLst>
                  <a:ext uri="{FF2B5EF4-FFF2-40B4-BE49-F238E27FC236}">
                    <a16:creationId xmlns:a16="http://schemas.microsoft.com/office/drawing/2014/main" id="{AF5F5580-4582-4CFA-B301-5134F1EE5A35}"/>
                  </a:ext>
                </a:extLst>
              </p:cNvPr>
              <p:cNvSpPr/>
              <p:nvPr/>
            </p:nvSpPr>
            <p:spPr>
              <a:xfrm rot="16200000" flipH="1">
                <a:off x="1978847" y="1919902"/>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8" name="Rounded Rectangle 25">
                <a:extLst>
                  <a:ext uri="{FF2B5EF4-FFF2-40B4-BE49-F238E27FC236}">
                    <a16:creationId xmlns:a16="http://schemas.microsoft.com/office/drawing/2014/main" id="{4720F3E0-9342-49F7-B08C-F31BE5CA6653}"/>
                  </a:ext>
                </a:extLst>
              </p:cNvPr>
              <p:cNvSpPr/>
              <p:nvPr/>
            </p:nvSpPr>
            <p:spPr>
              <a:xfrm>
                <a:off x="2692290" y="3074683"/>
                <a:ext cx="612000" cy="11266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Rounded Rectangle 27">
                <a:extLst>
                  <a:ext uri="{FF2B5EF4-FFF2-40B4-BE49-F238E27FC236}">
                    <a16:creationId xmlns:a16="http://schemas.microsoft.com/office/drawing/2014/main" id="{5B73F00F-2DC8-4FCE-8465-774528BE2679}"/>
                  </a:ext>
                </a:extLst>
              </p:cNvPr>
              <p:cNvSpPr/>
              <p:nvPr/>
            </p:nvSpPr>
            <p:spPr>
              <a:xfrm>
                <a:off x="283328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 name="Rounded Rectangle 28">
                <a:extLst>
                  <a:ext uri="{FF2B5EF4-FFF2-40B4-BE49-F238E27FC236}">
                    <a16:creationId xmlns:a16="http://schemas.microsoft.com/office/drawing/2014/main" id="{0F3F3194-19FD-4379-B52E-3B41051E2386}"/>
                  </a:ext>
                </a:extLst>
              </p:cNvPr>
              <p:cNvSpPr/>
              <p:nvPr/>
            </p:nvSpPr>
            <p:spPr>
              <a:xfrm>
                <a:off x="295750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 name="Rounded Rectangle 29">
                <a:extLst>
                  <a:ext uri="{FF2B5EF4-FFF2-40B4-BE49-F238E27FC236}">
                    <a16:creationId xmlns:a16="http://schemas.microsoft.com/office/drawing/2014/main" id="{30ACC358-41C2-4939-BD16-68E62EC81EB0}"/>
                  </a:ext>
                </a:extLst>
              </p:cNvPr>
              <p:cNvSpPr/>
              <p:nvPr/>
            </p:nvSpPr>
            <p:spPr>
              <a:xfrm>
                <a:off x="308172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sp>
        <p:nvSpPr>
          <p:cNvPr id="29" name="Text Placeholder 1">
            <a:extLst>
              <a:ext uri="{FF2B5EF4-FFF2-40B4-BE49-F238E27FC236}">
                <a16:creationId xmlns:a16="http://schemas.microsoft.com/office/drawing/2014/main" id="{34AF97EA-C168-4D9D-8073-166B3EEA891F}"/>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Controller</a:t>
            </a:r>
          </a:p>
        </p:txBody>
      </p:sp>
    </p:spTree>
    <p:extLst>
      <p:ext uri="{BB962C8B-B14F-4D97-AF65-F5344CB8AC3E}">
        <p14:creationId xmlns:p14="http://schemas.microsoft.com/office/powerpoint/2010/main" val="81918474"/>
      </p:ext>
    </p:extLst>
  </p:cSld>
  <p:clrMapOvr>
    <a:masterClrMapping/>
  </p:clrMapOvr>
</p:sld>
</file>

<file path=ppt/theme/theme1.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ontents Slide Master">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themeOverride>
</file>

<file path=ppt/theme/themeOverride2.xml><?xml version="1.0" encoding="utf-8"?>
<a:themeOverride xmlns:a="http://schemas.openxmlformats.org/drawingml/2006/main">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themeOverride>
</file>

<file path=ppt/theme/themeOverride3.xml><?xml version="1.0" encoding="utf-8"?>
<a:themeOverride xmlns:a="http://schemas.openxmlformats.org/drawingml/2006/main">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themeOverride>
</file>

<file path=docProps/app.xml><?xml version="1.0" encoding="utf-8"?>
<Properties xmlns="http://schemas.openxmlformats.org/officeDocument/2006/extended-properties" xmlns:vt="http://schemas.openxmlformats.org/officeDocument/2006/docPropsVTypes">
  <TotalTime>3833</TotalTime>
  <Words>2500</Words>
  <Application>Microsoft Office PowerPoint</Application>
  <PresentationFormat>On-screen Show (16:9)</PresentationFormat>
  <Paragraphs>623</Paragraphs>
  <Slides>85</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85</vt:i4>
      </vt:variant>
    </vt:vector>
  </HeadingPairs>
  <TitlesOfParts>
    <vt:vector size="95" baseType="lpstr">
      <vt:lpstr>Arial</vt:lpstr>
      <vt:lpstr>Calibri</vt:lpstr>
      <vt:lpstr>Calibri Light</vt:lpstr>
      <vt:lpstr>Castellar</vt:lpstr>
      <vt:lpstr>Courier New</vt:lpstr>
      <vt:lpstr>Tahoma</vt:lpstr>
      <vt:lpstr>Wingdings</vt:lpstr>
      <vt:lpstr>Contents Slide Master</vt:lpstr>
      <vt:lpstr>Section Break Slide Master</vt:lpstr>
      <vt:lpstr>1_Contents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bhrugen patel</cp:lastModifiedBy>
  <cp:revision>177</cp:revision>
  <dcterms:created xsi:type="dcterms:W3CDTF">2016-12-05T23:26:54Z</dcterms:created>
  <dcterms:modified xsi:type="dcterms:W3CDTF">2019-09-02T16:02:37Z</dcterms:modified>
</cp:coreProperties>
</file>