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1" r:id="rId5"/>
    <p:sldId id="262" r:id="rId6"/>
    <p:sldId id="263"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3" autoAdjust="0"/>
    <p:restoredTop sz="68401" autoAdjust="0"/>
  </p:normalViewPr>
  <p:slideViewPr>
    <p:cSldViewPr snapToGrid="0" snapToObjects="1">
      <p:cViewPr>
        <p:scale>
          <a:sx n="65" d="100"/>
          <a:sy n="65" d="100"/>
        </p:scale>
        <p:origin x="-80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B0BA3-8FDE-1F46-8D9B-C26D661E6A5B}" type="datetimeFigureOut">
              <a:rPr lang="en-US" smtClean="0"/>
              <a:t>4/7/15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232207-BB27-0B45-B16A-3EF8258B81B6}" type="slidenum">
              <a:rPr lang="en-US" smtClean="0"/>
              <a:t>‹#›</a:t>
            </a:fld>
            <a:endParaRPr lang="en-US"/>
          </a:p>
        </p:txBody>
      </p:sp>
    </p:spTree>
    <p:extLst>
      <p:ext uri="{BB962C8B-B14F-4D97-AF65-F5344CB8AC3E}">
        <p14:creationId xmlns:p14="http://schemas.microsoft.com/office/powerpoint/2010/main" val="14851441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we ran a study at the CDM asking parents to report on their children’s first words. We</a:t>
            </a:r>
            <a:r>
              <a:rPr lang="en-US" baseline="0" dirty="0" smtClean="0"/>
              <a:t> received about 500 responses, and made an adorable </a:t>
            </a:r>
            <a:r>
              <a:rPr lang="en-US" baseline="0" dirty="0" err="1" smtClean="0"/>
              <a:t>infographic</a:t>
            </a:r>
            <a:r>
              <a:rPr lang="en-US" baseline="0" dirty="0" smtClean="0"/>
              <a:t>. </a:t>
            </a:r>
          </a:p>
          <a:p>
            <a:endParaRPr lang="en-US" baseline="0" dirty="0" smtClean="0"/>
          </a:p>
          <a:p>
            <a:r>
              <a:rPr lang="en-US" baseline="0" dirty="0" smtClean="0"/>
              <a:t>However, we also saw some interesting things in this data, including: </a:t>
            </a:r>
          </a:p>
          <a:p>
            <a:pPr marL="228600" indent="-228600">
              <a:buAutoNum type="arabicPeriod"/>
            </a:pPr>
            <a:r>
              <a:rPr lang="en-US" baseline="0" dirty="0" smtClean="0"/>
              <a:t>A high degree of consistency in what words were being chosen as first words. Given that the set of potential first words is theoretically boundless, it’s interesting that we saw many of the same words being produced as first words across many children. </a:t>
            </a:r>
          </a:p>
          <a:p>
            <a:pPr marL="228600" indent="-228600">
              <a:buAutoNum type="arabicPeriod"/>
            </a:pPr>
            <a:r>
              <a:rPr lang="en-US" baseline="0" dirty="0" smtClean="0"/>
              <a:t>We observed some individual differences that seem to echo some developmental trends (e.g., girls are more likely to say “hi” as a first word and boys are more likely to say “ball”.) </a:t>
            </a:r>
          </a:p>
          <a:p>
            <a:pPr marL="228600" indent="-228600">
              <a:buAutoNum type="arabicPeriod"/>
            </a:pPr>
            <a:r>
              <a:rPr lang="en-US" baseline="0" dirty="0" smtClean="0"/>
              <a:t>Finally, we observed a significantly earlier than expected age of first production – 40% of parents reported a child saying a first word before 10 months. However, how much earlier, we don’t know (we were working under the assumption that children start to speak at 12months, and so 10 months seemed reasonable as a lower bound). </a:t>
            </a:r>
            <a:endParaRPr lang="en-US" dirty="0" smtClean="0"/>
          </a:p>
        </p:txBody>
      </p:sp>
      <p:sp>
        <p:nvSpPr>
          <p:cNvPr id="4" name="Slide Number Placeholder 3"/>
          <p:cNvSpPr>
            <a:spLocks noGrp="1"/>
          </p:cNvSpPr>
          <p:nvPr>
            <p:ph type="sldNum" sz="quarter" idx="10"/>
          </p:nvPr>
        </p:nvSpPr>
        <p:spPr/>
        <p:txBody>
          <a:bodyPr/>
          <a:lstStyle/>
          <a:p>
            <a:fld id="{30232207-BB27-0B45-B16A-3EF8258B81B6}" type="slidenum">
              <a:rPr lang="en-US" smtClean="0"/>
              <a:t>2</a:t>
            </a:fld>
            <a:endParaRPr lang="en-US"/>
          </a:p>
        </p:txBody>
      </p:sp>
    </p:spTree>
    <p:extLst>
      <p:ext uri="{BB962C8B-B14F-4D97-AF65-F5344CB8AC3E}">
        <p14:creationId xmlns:p14="http://schemas.microsoft.com/office/powerpoint/2010/main" val="1802279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CDM data, we ran an</a:t>
            </a:r>
            <a:r>
              <a:rPr lang="en-US" baseline="0" dirty="0" smtClean="0"/>
              <a:t> extended study on Mechanical Turk, which allowed for parents to answer for multiple children. We received data for 1671 children, and saw more support for: </a:t>
            </a:r>
          </a:p>
          <a:p>
            <a:pPr marL="228600" indent="-228600">
              <a:buAutoNum type="arabicPeriod"/>
            </a:pPr>
            <a:r>
              <a:rPr lang="en-US" baseline="0" dirty="0" smtClean="0"/>
              <a:t>Consistency in first words. With a larger sample size, we not only saw that the same words were being selected by many children, but also that these words were consistent with the words reported in the CDM survey. </a:t>
            </a:r>
          </a:p>
          <a:p>
            <a:pPr marL="228600" indent="-228600">
              <a:buAutoNum type="arabicPeriod"/>
            </a:pPr>
            <a:r>
              <a:rPr lang="en-US" baseline="0" dirty="0" smtClean="0"/>
              <a:t>We again saw some gender differences in individual items as well as support for some conceptual development claims. For example, although “No” was a very frequent first word, it was usually produced as either a refusal, or as a repetition, but never as denial, which is a concept reportedly developed later. </a:t>
            </a:r>
          </a:p>
          <a:p>
            <a:pPr marL="228600" indent="-228600">
              <a:buAutoNum type="arabicPeriod"/>
            </a:pPr>
            <a:r>
              <a:rPr lang="en-US" baseline="0" dirty="0" smtClean="0"/>
              <a:t>Again, we saw a very early emergence of first words. While some of these can be dismissed as implausibly early, we still see words occurring before 12 months. </a:t>
            </a:r>
          </a:p>
        </p:txBody>
      </p:sp>
      <p:sp>
        <p:nvSpPr>
          <p:cNvPr id="4" name="Slide Number Placeholder 3"/>
          <p:cNvSpPr>
            <a:spLocks noGrp="1"/>
          </p:cNvSpPr>
          <p:nvPr>
            <p:ph type="sldNum" sz="quarter" idx="10"/>
          </p:nvPr>
        </p:nvSpPr>
        <p:spPr/>
        <p:txBody>
          <a:bodyPr/>
          <a:lstStyle/>
          <a:p>
            <a:fld id="{30232207-BB27-0B45-B16A-3EF8258B81B6}" type="slidenum">
              <a:rPr lang="en-US" smtClean="0"/>
              <a:t>3</a:t>
            </a:fld>
            <a:endParaRPr lang="en-US"/>
          </a:p>
        </p:txBody>
      </p:sp>
    </p:spTree>
    <p:extLst>
      <p:ext uri="{BB962C8B-B14F-4D97-AF65-F5344CB8AC3E}">
        <p14:creationId xmlns:p14="http://schemas.microsoft.com/office/powerpoint/2010/main" val="259115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took this data, along with data from a modified survey sent to the Psycholinguist community, as well as </a:t>
            </a:r>
            <a:r>
              <a:rPr lang="en-US" baseline="0" dirty="0" err="1" smtClean="0"/>
              <a:t>Wordbank</a:t>
            </a:r>
            <a:r>
              <a:rPr lang="en-US" baseline="0" dirty="0" smtClean="0"/>
              <a:t> data. </a:t>
            </a:r>
            <a:r>
              <a:rPr lang="en-US" baseline="0" dirty="0" err="1" smtClean="0"/>
              <a:t>Wordbank</a:t>
            </a:r>
            <a:r>
              <a:rPr lang="en-US" baseline="0" dirty="0" smtClean="0"/>
              <a:t> data was selected for children who were reported to produce exactly one word (potentially their first word, although we can’t be sure). </a:t>
            </a:r>
          </a:p>
          <a:p>
            <a:endParaRPr lang="en-US" baseline="0" dirty="0" smtClean="0"/>
          </a:p>
          <a:p>
            <a:r>
              <a:rPr lang="en-US" baseline="0" dirty="0" smtClean="0"/>
              <a:t>For our </a:t>
            </a:r>
            <a:r>
              <a:rPr lang="en-US" baseline="0" dirty="0" err="1" smtClean="0"/>
              <a:t>cogsci</a:t>
            </a:r>
            <a:r>
              <a:rPr lang="en-US" baseline="0" dirty="0" smtClean="0"/>
              <a:t> paper, we did 3 analyses over these data: </a:t>
            </a:r>
          </a:p>
          <a:p>
            <a:pPr marL="228600" indent="-228600">
              <a:buAutoNum type="arabicPeriod"/>
            </a:pPr>
            <a:r>
              <a:rPr lang="en-US" baseline="0" dirty="0" smtClean="0"/>
              <a:t>We looked at age of production for all 4 datasets, and see that 75% of children produce a word before their first birthday</a:t>
            </a:r>
          </a:p>
          <a:p>
            <a:pPr marL="228600" indent="-228600">
              <a:buAutoNum type="arabicPeriod"/>
            </a:pPr>
            <a:r>
              <a:rPr lang="en-US" baseline="0" dirty="0" smtClean="0"/>
              <a:t>Grouping words by their MB-CDI categories (a rough proxy for their conceptual categories), and splitting the data by age (before and after 12 months), we did not see differences in the distributions of CDI categories in first words. This suggests that early and later speakers are speaking about the same kinds of things, and oftentimes the same things. </a:t>
            </a:r>
          </a:p>
          <a:p>
            <a:pPr marL="228600" indent="-228600">
              <a:buAutoNum type="arabicPeriod"/>
            </a:pPr>
            <a:r>
              <a:rPr lang="en-US" baseline="0" dirty="0" smtClean="0"/>
              <a:t>Again looking within CDI categories, we attempted to predict what makes a word more likely to be spoken first. We used number of syllables (an imprecise but suitable) measure of phonological complexity, and the frequency of the word in parental speech from the CHILDES corpus. We found that first words that are phonologically simpler and more frequent in parental speech are more likely to be first words. </a:t>
            </a:r>
            <a:endParaRPr lang="en-US" dirty="0"/>
          </a:p>
        </p:txBody>
      </p:sp>
      <p:sp>
        <p:nvSpPr>
          <p:cNvPr id="4" name="Slide Number Placeholder 3"/>
          <p:cNvSpPr>
            <a:spLocks noGrp="1"/>
          </p:cNvSpPr>
          <p:nvPr>
            <p:ph type="sldNum" sz="quarter" idx="10"/>
          </p:nvPr>
        </p:nvSpPr>
        <p:spPr/>
        <p:txBody>
          <a:bodyPr/>
          <a:lstStyle/>
          <a:p>
            <a:fld id="{30232207-BB27-0B45-B16A-3EF8258B81B6}" type="slidenum">
              <a:rPr lang="en-US" smtClean="0"/>
              <a:t>4</a:t>
            </a:fld>
            <a:endParaRPr lang="en-US"/>
          </a:p>
        </p:txBody>
      </p:sp>
    </p:spTree>
    <p:extLst>
      <p:ext uri="{BB962C8B-B14F-4D97-AF65-F5344CB8AC3E}">
        <p14:creationId xmlns:p14="http://schemas.microsoft.com/office/powerpoint/2010/main" val="63112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have observed: </a:t>
            </a:r>
          </a:p>
          <a:p>
            <a:pPr marL="228600" indent="-228600">
              <a:buAutoNum type="arabicPeriod"/>
            </a:pPr>
            <a:r>
              <a:rPr lang="en-US" dirty="0" smtClean="0"/>
              <a:t>First word production</a:t>
            </a:r>
            <a:r>
              <a:rPr lang="en-US" baseline="0" dirty="0" smtClean="0"/>
              <a:t> often occurs earlier than expected – in 75% of children, a first word occurs before 12 months</a:t>
            </a:r>
          </a:p>
          <a:p>
            <a:pPr marL="228600" indent="-228600">
              <a:buAutoNum type="arabicPeriod"/>
            </a:pPr>
            <a:r>
              <a:rPr lang="en-US" baseline="0" dirty="0" smtClean="0"/>
              <a:t>We don’t observe a difference in the distributions of conceptual categories represented in earlier vs. later speakers (before and after 12 months). This is suggestive of  a degree of independence between conceptual and linguistic development. </a:t>
            </a:r>
          </a:p>
          <a:p>
            <a:pPr marL="228600" indent="-228600">
              <a:buAutoNum type="arabicPeriod"/>
            </a:pPr>
            <a:r>
              <a:rPr lang="en-US" baseline="0" dirty="0" smtClean="0"/>
              <a:t>While we did not report on individual words and trends, we did observe some data consistent with various developmental claims </a:t>
            </a:r>
          </a:p>
          <a:p>
            <a:pPr marL="685800" lvl="1" indent="-228600">
              <a:buAutoNum type="arabicPeriod"/>
            </a:pPr>
            <a:r>
              <a:rPr lang="en-US" baseline="0" dirty="0" smtClean="0"/>
              <a:t>“No”, while a frequent first word, was used exclusively as refusal. This usage of “no” is acquired conceptually before its use as denial or assertion of nonexistence</a:t>
            </a:r>
          </a:p>
          <a:p>
            <a:pPr marL="685800" lvl="1" indent="-228600">
              <a:buAutoNum type="arabicPeriod"/>
            </a:pPr>
            <a:r>
              <a:rPr lang="en-US" baseline="0" dirty="0" smtClean="0"/>
              <a:t>We also observed some gender differences (e.g., males are much more likely to produce “car” as a first word)</a:t>
            </a:r>
          </a:p>
          <a:p>
            <a:pPr marL="228600" lvl="0" indent="-228600">
              <a:buAutoNum type="arabicPeriod"/>
            </a:pPr>
            <a:r>
              <a:rPr lang="en-US" baseline="0" dirty="0" smtClean="0"/>
              <a:t>Looking into the consistency that we observed in first words, we found that phonological complexity and frequency are strong predictors of what word will be produced as a first word. </a:t>
            </a:r>
            <a:endParaRPr lang="en-US" dirty="0"/>
          </a:p>
        </p:txBody>
      </p:sp>
      <p:sp>
        <p:nvSpPr>
          <p:cNvPr id="4" name="Slide Number Placeholder 3"/>
          <p:cNvSpPr>
            <a:spLocks noGrp="1"/>
          </p:cNvSpPr>
          <p:nvPr>
            <p:ph type="sldNum" sz="quarter" idx="10"/>
          </p:nvPr>
        </p:nvSpPr>
        <p:spPr/>
        <p:txBody>
          <a:bodyPr/>
          <a:lstStyle/>
          <a:p>
            <a:fld id="{30232207-BB27-0B45-B16A-3EF8258B81B6}" type="slidenum">
              <a:rPr lang="en-US" smtClean="0"/>
              <a:t>5</a:t>
            </a:fld>
            <a:endParaRPr lang="en-US"/>
          </a:p>
        </p:txBody>
      </p:sp>
    </p:spTree>
    <p:extLst>
      <p:ext uri="{BB962C8B-B14F-4D97-AF65-F5344CB8AC3E}">
        <p14:creationId xmlns:p14="http://schemas.microsoft.com/office/powerpoint/2010/main" val="269728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with this data come questions. </a:t>
            </a:r>
          </a:p>
          <a:p>
            <a:pPr marL="228600" indent="-228600">
              <a:buAutoNum type="arabicPeriod"/>
            </a:pPr>
            <a:r>
              <a:rPr lang="en-US" baseline="0" dirty="0" smtClean="0"/>
              <a:t>Retrospective biases – for ¾ of the data sets, we relied on parent memory (</a:t>
            </a:r>
            <a:r>
              <a:rPr lang="en-US" baseline="0" dirty="0" err="1" smtClean="0"/>
              <a:t>Wordbank</a:t>
            </a:r>
            <a:r>
              <a:rPr lang="en-US" baseline="0" dirty="0" smtClean="0"/>
              <a:t> data was presumably collected closer in time to when a word was uttered, but still can be subject to bias and inaccuracy on behalf of parents). </a:t>
            </a:r>
          </a:p>
          <a:p>
            <a:pPr marL="228600" indent="-228600">
              <a:buAutoNum type="arabicPeriod"/>
            </a:pPr>
            <a:r>
              <a:rPr lang="en-US" baseline="0" dirty="0" smtClean="0"/>
              <a:t>Going off of that, are we making a rich interpretation of a potentially rich interpretation? E.g., when we standardized words, we relied on parental descriptions of what a child was doing or referring to when the word was said. We have one data point about what the parent thought that utterance meant, and it’s possible that recall of this utterance may be affected by memories of the situation, perhaps shaping the parent’s interpretation of the word. </a:t>
            </a:r>
          </a:p>
          <a:p>
            <a:pPr marL="228600" indent="-228600">
              <a:buAutoNum type="arabicPeriod"/>
            </a:pPr>
            <a:r>
              <a:rPr lang="en-US" dirty="0" smtClean="0"/>
              <a:t>This</a:t>
            </a:r>
            <a:r>
              <a:rPr lang="en-US" baseline="0" dirty="0" smtClean="0"/>
              <a:t> spills over into what parents are remembering as a word. Despite us stressing our definition of a word (“consistent production of a sound or a set of sounds that consistently refer to the same referent across multiple situations – does not have to match the adult target”) it’s possible that later parental recall of words is causing us to miss some of the development of phonology and meaning.</a:t>
            </a:r>
          </a:p>
          <a:p>
            <a:pPr marL="228600" indent="-228600">
              <a:buAutoNum type="arabicPeriod"/>
            </a:pPr>
            <a:r>
              <a:rPr lang="en-US" baseline="0" dirty="0" smtClean="0"/>
              <a:t>Which follows – what is the time-course of a word, in terms of meaning, form, and tokens in speech? Looking at the development of first words over the course of the first few years of language production could potentially reveal a great deal about the relationship between conceptual and linguistic development. </a:t>
            </a:r>
            <a:endParaRPr lang="en-US" dirty="0" smtClean="0"/>
          </a:p>
          <a:p>
            <a:pPr marL="228600" indent="-228600">
              <a:buAutoNum type="arabicPeriod"/>
            </a:pPr>
            <a:r>
              <a:rPr lang="en-US" dirty="0" smtClean="0"/>
              <a:t>Because asked</a:t>
            </a:r>
            <a:r>
              <a:rPr lang="en-US" baseline="0" dirty="0" smtClean="0"/>
              <a:t> about children who had already said a first word, is it possible that we missed many later producers who are still young? We did see some young children who had not yet produced a “word” in the Turk data; however, it’s possible that because we are asking about this first word, we’re missing many later speakers. </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0232207-BB27-0B45-B16A-3EF8258B81B6}" type="slidenum">
              <a:rPr lang="en-US" smtClean="0"/>
              <a:t>6</a:t>
            </a:fld>
            <a:endParaRPr lang="en-US"/>
          </a:p>
        </p:txBody>
      </p:sp>
    </p:spTree>
    <p:extLst>
      <p:ext uri="{BB962C8B-B14F-4D97-AF65-F5344CB8AC3E}">
        <p14:creationId xmlns:p14="http://schemas.microsoft.com/office/powerpoint/2010/main" val="75739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 some of these questions, we decided to launch</a:t>
            </a:r>
            <a:r>
              <a:rPr lang="en-US" baseline="0" dirty="0" smtClean="0"/>
              <a:t> a longitudinal study of infants’ first words. This is a web-based study through </a:t>
            </a:r>
            <a:r>
              <a:rPr lang="en-US" baseline="0" dirty="0" err="1" smtClean="0"/>
              <a:t>Qualtrics</a:t>
            </a:r>
            <a:r>
              <a:rPr lang="en-US" baseline="0" dirty="0" smtClean="0"/>
              <a:t>, and will be just as easy for parents to fill out as the CDM and </a:t>
            </a:r>
            <a:r>
              <a:rPr lang="en-US" baseline="0" dirty="0" err="1" smtClean="0"/>
              <a:t>Mturk</a:t>
            </a:r>
            <a:r>
              <a:rPr lang="en-US" baseline="0" dirty="0" smtClean="0"/>
              <a:t> studies</a:t>
            </a:r>
          </a:p>
          <a:p>
            <a:endParaRPr lang="en-US" baseline="0" dirty="0" smtClean="0"/>
          </a:p>
          <a:p>
            <a:r>
              <a:rPr lang="en-US" baseline="0" dirty="0" smtClean="0"/>
              <a:t>We are recruiting children from the general population, and will start them in the study at 5-6 months. </a:t>
            </a:r>
          </a:p>
          <a:p>
            <a:endParaRPr lang="en-US" baseline="0" dirty="0" smtClean="0"/>
          </a:p>
          <a:p>
            <a:r>
              <a:rPr lang="en-US" baseline="0" dirty="0" smtClean="0"/>
              <a:t>Parents will receive a quick reminder email every 3 weeks asking if children have said anything “word-like” yet. We will stress that this does not have to match the adult target, but does have to refer to the same object, action, or idea. </a:t>
            </a:r>
          </a:p>
          <a:p>
            <a:endParaRPr lang="en-US" baseline="0" dirty="0" smtClean="0"/>
          </a:p>
          <a:p>
            <a:r>
              <a:rPr lang="en-US" baseline="0" dirty="0" smtClean="0"/>
              <a:t>Follow-up surveys (every 3-4 weeks) will ask about parents’ previous responses, as well as if the parent has noticed any changes in meaning, form, or appearance. We ask parents if the word is still being said, if it’s still being used to refer to the same referent, or if it’s developed any changes in form. Additionally, we ask if the child has achieved any other developmental milestones (walking, etc.) </a:t>
            </a:r>
          </a:p>
          <a:p>
            <a:endParaRPr lang="en-US" baseline="0" dirty="0" smtClean="0"/>
          </a:p>
          <a:p>
            <a:r>
              <a:rPr lang="en-US" baseline="0" dirty="0" smtClean="0"/>
              <a:t>These surveys are designed to last only about 5-10 minutes, and will be easy and fun to parents to complete. They will contain all the items from our previous studies. </a:t>
            </a:r>
            <a:endParaRPr lang="en-US" dirty="0"/>
          </a:p>
        </p:txBody>
      </p:sp>
      <p:sp>
        <p:nvSpPr>
          <p:cNvPr id="4" name="Slide Number Placeholder 3"/>
          <p:cNvSpPr>
            <a:spLocks noGrp="1"/>
          </p:cNvSpPr>
          <p:nvPr>
            <p:ph type="sldNum" sz="quarter" idx="10"/>
          </p:nvPr>
        </p:nvSpPr>
        <p:spPr/>
        <p:txBody>
          <a:bodyPr/>
          <a:lstStyle/>
          <a:p>
            <a:fld id="{30232207-BB27-0B45-B16A-3EF8258B81B6}" type="slidenum">
              <a:rPr lang="en-US" smtClean="0"/>
              <a:t>7</a:t>
            </a:fld>
            <a:endParaRPr lang="en-US"/>
          </a:p>
        </p:txBody>
      </p:sp>
    </p:spTree>
    <p:extLst>
      <p:ext uri="{BB962C8B-B14F-4D97-AF65-F5344CB8AC3E}">
        <p14:creationId xmlns:p14="http://schemas.microsoft.com/office/powerpoint/2010/main" val="3555017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 we hope to accomplish with the</a:t>
            </a:r>
            <a:r>
              <a:rPr lang="en-US" baseline="0" dirty="0" smtClean="0"/>
              <a:t> first word study? </a:t>
            </a:r>
          </a:p>
          <a:p>
            <a:endParaRPr lang="en-US" baseline="0" dirty="0" smtClean="0"/>
          </a:p>
          <a:p>
            <a:pPr marL="228600" indent="-228600">
              <a:buAutoNum type="arabicPeriod"/>
            </a:pPr>
            <a:r>
              <a:rPr lang="en-US" baseline="0" dirty="0" smtClean="0"/>
              <a:t>By frequently reminding parents to report about word-like utterances, we are hopefully reducing the amount of time between when a parent hears a word and reports it. This can potentially reduce any rich interpretations of utterances, giving us a more accurate idea of what a word sounded like and what it referred to. </a:t>
            </a:r>
          </a:p>
          <a:p>
            <a:pPr marL="228600" indent="-228600">
              <a:buAutoNum type="arabicPeriod"/>
            </a:pPr>
            <a:r>
              <a:rPr lang="en-US" baseline="0" dirty="0" smtClean="0"/>
              <a:t>By including children in a study before they have spoken a first word, we will be able to observe both later and early speakers as they produce words, and will not be missing out on young children who may be later producers</a:t>
            </a:r>
          </a:p>
          <a:p>
            <a:pPr marL="228600" indent="-228600">
              <a:buAutoNum type="arabicPeriod"/>
            </a:pPr>
            <a:r>
              <a:rPr lang="en-US" baseline="0" dirty="0" smtClean="0"/>
              <a:t>As a parental recall of a first word may have already been standardized and matched to the adult form by the parent, having a report of how a word sounded potentially days after it was uttered will be much more informative about linguistic development. Additionally, any changes in form, meaning, or usage can let tell us much more about the relationship between early linguistic development and conceptual development. </a:t>
            </a:r>
          </a:p>
          <a:p>
            <a:pPr marL="228600" indent="-228600">
              <a:buAutoNum type="arabicPeriod"/>
            </a:pPr>
            <a:r>
              <a:rPr lang="en-US" baseline="0" dirty="0" smtClean="0"/>
              <a:t>Having reports of language production in context – and not as an isolated recollection potentially years later – can also be informative in what affects early linguistic development and language productions (e.g., motor development resulting in conceptually different words)</a:t>
            </a:r>
          </a:p>
          <a:p>
            <a:pPr marL="0" indent="0">
              <a:buNone/>
            </a:pPr>
            <a:endParaRPr lang="en-US" dirty="0"/>
          </a:p>
        </p:txBody>
      </p:sp>
      <p:sp>
        <p:nvSpPr>
          <p:cNvPr id="4" name="Slide Number Placeholder 3"/>
          <p:cNvSpPr>
            <a:spLocks noGrp="1"/>
          </p:cNvSpPr>
          <p:nvPr>
            <p:ph type="sldNum" sz="quarter" idx="10"/>
          </p:nvPr>
        </p:nvSpPr>
        <p:spPr/>
        <p:txBody>
          <a:bodyPr/>
          <a:lstStyle/>
          <a:p>
            <a:fld id="{30232207-BB27-0B45-B16A-3EF8258B81B6}" type="slidenum">
              <a:rPr lang="en-US" smtClean="0"/>
              <a:t>8</a:t>
            </a:fld>
            <a:endParaRPr lang="en-US"/>
          </a:p>
        </p:txBody>
      </p:sp>
    </p:spTree>
    <p:extLst>
      <p:ext uri="{BB962C8B-B14F-4D97-AF65-F5344CB8AC3E}">
        <p14:creationId xmlns:p14="http://schemas.microsoft.com/office/powerpoint/2010/main" val="548437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32207-BB27-0B45-B16A-3EF8258B81B6}" type="slidenum">
              <a:rPr lang="en-US" smtClean="0"/>
              <a:t>9</a:t>
            </a:fld>
            <a:endParaRPr lang="en-US"/>
          </a:p>
        </p:txBody>
      </p:sp>
    </p:spTree>
    <p:extLst>
      <p:ext uri="{BB962C8B-B14F-4D97-AF65-F5344CB8AC3E}">
        <p14:creationId xmlns:p14="http://schemas.microsoft.com/office/powerpoint/2010/main" val="215419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B2513-2C4C-E342-B073-8CBEBD0684C3}" type="datetimeFigureOut">
              <a:rPr lang="en-US" smtClean="0"/>
              <a:t>4/7/15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253183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B2513-2C4C-E342-B073-8CBEBD0684C3}" type="datetimeFigureOut">
              <a:rPr lang="en-US" smtClean="0"/>
              <a:t>4/7/15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348561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B2513-2C4C-E342-B073-8CBEBD0684C3}" type="datetimeFigureOut">
              <a:rPr lang="en-US" smtClean="0"/>
              <a:t>4/7/15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132339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B2513-2C4C-E342-B073-8CBEBD0684C3}" type="datetimeFigureOut">
              <a:rPr lang="en-US" smtClean="0"/>
              <a:t>4/7/15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198653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B2513-2C4C-E342-B073-8CBEBD0684C3}" type="datetimeFigureOut">
              <a:rPr lang="en-US" smtClean="0"/>
              <a:t>4/7/15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346141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B2513-2C4C-E342-B073-8CBEBD0684C3}" type="datetimeFigureOut">
              <a:rPr lang="en-US" smtClean="0"/>
              <a:t>4/7/15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102668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B2513-2C4C-E342-B073-8CBEBD0684C3}" type="datetimeFigureOut">
              <a:rPr lang="en-US" smtClean="0"/>
              <a:t>4/7/15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65629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B2513-2C4C-E342-B073-8CBEBD0684C3}" type="datetimeFigureOut">
              <a:rPr lang="en-US" smtClean="0"/>
              <a:t>4/7/15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362184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B2513-2C4C-E342-B073-8CBEBD0684C3}" type="datetimeFigureOut">
              <a:rPr lang="en-US" smtClean="0"/>
              <a:t>4/7/15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228683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B2513-2C4C-E342-B073-8CBEBD0684C3}" type="datetimeFigureOut">
              <a:rPr lang="en-US" smtClean="0"/>
              <a:t>4/7/15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206749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B2513-2C4C-E342-B073-8CBEBD0684C3}" type="datetimeFigureOut">
              <a:rPr lang="en-US" smtClean="0"/>
              <a:t>4/7/15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8F26-9D5C-3741-8E88-3695415F0428}" type="slidenum">
              <a:rPr lang="en-US" smtClean="0"/>
              <a:t>‹#›</a:t>
            </a:fld>
            <a:endParaRPr lang="en-US"/>
          </a:p>
        </p:txBody>
      </p:sp>
    </p:spTree>
    <p:extLst>
      <p:ext uri="{BB962C8B-B14F-4D97-AF65-F5344CB8AC3E}">
        <p14:creationId xmlns:p14="http://schemas.microsoft.com/office/powerpoint/2010/main" val="27691560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B2513-2C4C-E342-B073-8CBEBD0684C3}" type="datetimeFigureOut">
              <a:rPr lang="en-US" smtClean="0"/>
              <a:t>4/7/15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A8F26-9D5C-3741-8E88-3695415F0428}" type="slidenum">
              <a:rPr lang="en-US" smtClean="0"/>
              <a:t>‹#›</a:t>
            </a:fld>
            <a:endParaRPr lang="en-US"/>
          </a:p>
        </p:txBody>
      </p:sp>
    </p:spTree>
    <p:extLst>
      <p:ext uri="{BB962C8B-B14F-4D97-AF65-F5344CB8AC3E}">
        <p14:creationId xmlns:p14="http://schemas.microsoft.com/office/powerpoint/2010/main" val="53215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Gill Sans"/>
                <a:cs typeface="Gill Sans"/>
              </a:rPr>
              <a:t>Longitudinal First Words Study: Setup and Brainstorming</a:t>
            </a:r>
            <a:endParaRPr lang="en-US" dirty="0">
              <a:latin typeface="Gill Sans"/>
              <a:cs typeface="Gill Sans"/>
            </a:endParaRPr>
          </a:p>
        </p:txBody>
      </p:sp>
      <p:sp>
        <p:nvSpPr>
          <p:cNvPr id="4" name="Title 1"/>
          <p:cNvSpPr txBox="1">
            <a:spLocks/>
          </p:cNvSpPr>
          <p:nvPr/>
        </p:nvSpPr>
        <p:spPr>
          <a:xfrm>
            <a:off x="3212088" y="3752851"/>
            <a:ext cx="2730189" cy="782614"/>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50000"/>
                    <a:lumOff val="50000"/>
                  </a:schemeClr>
                </a:solidFill>
                <a:latin typeface="Gill Sans"/>
                <a:cs typeface="Gill Sans"/>
              </a:rPr>
              <a:t>Rose Schneider</a:t>
            </a:r>
          </a:p>
          <a:p>
            <a:r>
              <a:rPr lang="en-US" sz="2400" dirty="0" smtClean="0">
                <a:solidFill>
                  <a:schemeClr val="tx1">
                    <a:lumMod val="50000"/>
                    <a:lumOff val="50000"/>
                  </a:schemeClr>
                </a:solidFill>
                <a:latin typeface="Gill Sans"/>
                <a:cs typeface="Gill Sans"/>
              </a:rPr>
              <a:t>April 7, 2015</a:t>
            </a:r>
            <a:endParaRPr lang="en-US" sz="2400" dirty="0">
              <a:solidFill>
                <a:schemeClr val="tx1">
                  <a:lumMod val="50000"/>
                  <a:lumOff val="50000"/>
                </a:schemeClr>
              </a:solidFill>
              <a:latin typeface="Gill Sans"/>
              <a:cs typeface="Gill Sans"/>
            </a:endParaRPr>
          </a:p>
        </p:txBody>
      </p:sp>
      <p:cxnSp>
        <p:nvCxnSpPr>
          <p:cNvPr id="6" name="Straight Connector 5"/>
          <p:cNvCxnSpPr/>
          <p:nvPr/>
        </p:nvCxnSpPr>
        <p:spPr>
          <a:xfrm>
            <a:off x="1058422" y="3664456"/>
            <a:ext cx="7030938"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3887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322" y="194052"/>
            <a:ext cx="3598631" cy="908336"/>
          </a:xfrm>
        </p:spPr>
        <p:txBody>
          <a:bodyPr>
            <a:noAutofit/>
          </a:bodyPr>
          <a:lstStyle/>
          <a:p>
            <a:pPr algn="l"/>
            <a:r>
              <a:rPr lang="en-US" sz="2800" b="1" dirty="0" smtClean="0">
                <a:latin typeface="Gill Sans"/>
                <a:cs typeface="Gill Sans"/>
              </a:rPr>
              <a:t>Most Previously…</a:t>
            </a:r>
            <a:endParaRPr lang="en-US" sz="2800" b="1" dirty="0">
              <a:latin typeface="Gill Sans"/>
              <a:cs typeface="Gill Sans"/>
            </a:endParaRPr>
          </a:p>
        </p:txBody>
      </p:sp>
      <p:pic>
        <p:nvPicPr>
          <p:cNvPr id="6" name="Picture 5" descr="CDMinfographic_updatedcolor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6038" y="167116"/>
            <a:ext cx="4318811" cy="6550925"/>
          </a:xfrm>
          <a:prstGeom prst="rect">
            <a:avLst/>
          </a:prstGeom>
        </p:spPr>
      </p:pic>
      <p:sp>
        <p:nvSpPr>
          <p:cNvPr id="7" name="Title 1"/>
          <p:cNvSpPr txBox="1">
            <a:spLocks/>
          </p:cNvSpPr>
          <p:nvPr/>
        </p:nvSpPr>
        <p:spPr>
          <a:xfrm>
            <a:off x="166323" y="1102388"/>
            <a:ext cx="1920278" cy="908336"/>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latin typeface="Gill Sans"/>
                <a:cs typeface="Gill Sans"/>
              </a:rPr>
              <a:t>FW_CDM</a:t>
            </a:r>
          </a:p>
        </p:txBody>
      </p:sp>
      <p:sp>
        <p:nvSpPr>
          <p:cNvPr id="9" name="Title 1"/>
          <p:cNvSpPr txBox="1">
            <a:spLocks/>
          </p:cNvSpPr>
          <p:nvPr/>
        </p:nvSpPr>
        <p:spPr>
          <a:xfrm>
            <a:off x="166323" y="2010724"/>
            <a:ext cx="3598631" cy="59326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~500 CDM responses</a:t>
            </a:r>
          </a:p>
        </p:txBody>
      </p:sp>
      <p:sp>
        <p:nvSpPr>
          <p:cNvPr id="10" name="Title 1"/>
          <p:cNvSpPr txBox="1">
            <a:spLocks/>
          </p:cNvSpPr>
          <p:nvPr/>
        </p:nvSpPr>
        <p:spPr>
          <a:xfrm>
            <a:off x="166323" y="2603990"/>
            <a:ext cx="4082481" cy="5932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Interesting results, including:</a:t>
            </a:r>
          </a:p>
        </p:txBody>
      </p:sp>
      <p:sp>
        <p:nvSpPr>
          <p:cNvPr id="11" name="Title 1"/>
          <p:cNvSpPr txBox="1">
            <a:spLocks/>
          </p:cNvSpPr>
          <p:nvPr/>
        </p:nvSpPr>
        <p:spPr>
          <a:xfrm>
            <a:off x="693563" y="3197256"/>
            <a:ext cx="3932475" cy="5932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Consistency in first words</a:t>
            </a:r>
          </a:p>
        </p:txBody>
      </p:sp>
      <p:sp>
        <p:nvSpPr>
          <p:cNvPr id="12" name="Title 1"/>
          <p:cNvSpPr txBox="1">
            <a:spLocks/>
          </p:cNvSpPr>
          <p:nvPr/>
        </p:nvSpPr>
        <p:spPr>
          <a:xfrm>
            <a:off x="693563" y="3792825"/>
            <a:ext cx="3598631" cy="59326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Individual differences</a:t>
            </a:r>
          </a:p>
        </p:txBody>
      </p:sp>
      <p:sp>
        <p:nvSpPr>
          <p:cNvPr id="14" name="Title 1"/>
          <p:cNvSpPr txBox="1">
            <a:spLocks/>
          </p:cNvSpPr>
          <p:nvPr/>
        </p:nvSpPr>
        <p:spPr>
          <a:xfrm>
            <a:off x="693563" y="4434607"/>
            <a:ext cx="3598631" cy="59326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500" dirty="0" smtClean="0">
                <a:latin typeface="Gill Sans"/>
                <a:cs typeface="Gill Sans"/>
              </a:rPr>
              <a:t>Early age of production</a:t>
            </a:r>
          </a:p>
        </p:txBody>
      </p:sp>
      <p:sp>
        <p:nvSpPr>
          <p:cNvPr id="15" name="Rectangle 14"/>
          <p:cNvSpPr/>
          <p:nvPr/>
        </p:nvSpPr>
        <p:spPr>
          <a:xfrm>
            <a:off x="4687019" y="1390876"/>
            <a:ext cx="2084717" cy="1935131"/>
          </a:xfrm>
          <a:prstGeom prst="rect">
            <a:avLst/>
          </a:prstGeom>
          <a:noFill/>
          <a:ln w="57150" cmpd="sng">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34375" y="908311"/>
            <a:ext cx="2208337" cy="2417696"/>
          </a:xfrm>
          <a:prstGeom prst="rect">
            <a:avLst/>
          </a:prstGeom>
          <a:noFill/>
          <a:ln w="57150"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26038" y="3790521"/>
            <a:ext cx="2208337" cy="1804417"/>
          </a:xfrm>
          <a:prstGeom prst="rect">
            <a:avLst/>
          </a:prstGeom>
          <a:noFill/>
          <a:ln w="57150" cmpd="sng">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0569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4" grpId="0"/>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322" y="194052"/>
            <a:ext cx="3598631" cy="908336"/>
          </a:xfrm>
        </p:spPr>
        <p:txBody>
          <a:bodyPr>
            <a:normAutofit/>
          </a:bodyPr>
          <a:lstStyle/>
          <a:p>
            <a:pPr algn="l"/>
            <a:r>
              <a:rPr lang="en-US" sz="2800" b="1" dirty="0" smtClean="0">
                <a:latin typeface="Gill Sans"/>
                <a:cs typeface="Gill Sans"/>
              </a:rPr>
              <a:t>Less previously…</a:t>
            </a:r>
            <a:endParaRPr lang="en-US" sz="2800" b="1" dirty="0">
              <a:latin typeface="Gill Sans"/>
              <a:cs typeface="Gill Sans"/>
            </a:endParaRPr>
          </a:p>
        </p:txBody>
      </p:sp>
      <p:sp>
        <p:nvSpPr>
          <p:cNvPr id="7" name="Title 1"/>
          <p:cNvSpPr txBox="1">
            <a:spLocks/>
          </p:cNvSpPr>
          <p:nvPr/>
        </p:nvSpPr>
        <p:spPr>
          <a:xfrm>
            <a:off x="166323" y="1102388"/>
            <a:ext cx="1920278" cy="90833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err="1" smtClean="0">
                <a:latin typeface="Gill Sans"/>
                <a:cs typeface="Gill Sans"/>
              </a:rPr>
              <a:t>FW_Turk</a:t>
            </a:r>
            <a:endParaRPr lang="en-US" sz="3200" dirty="0" smtClean="0">
              <a:latin typeface="Gill Sans"/>
              <a:cs typeface="Gill Sans"/>
            </a:endParaRPr>
          </a:p>
        </p:txBody>
      </p:sp>
      <p:sp>
        <p:nvSpPr>
          <p:cNvPr id="9" name="Title 1"/>
          <p:cNvSpPr txBox="1">
            <a:spLocks/>
          </p:cNvSpPr>
          <p:nvPr/>
        </p:nvSpPr>
        <p:spPr>
          <a:xfrm>
            <a:off x="166323" y="2010724"/>
            <a:ext cx="3598631" cy="593266"/>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1000 HITs (1671 children)</a:t>
            </a:r>
          </a:p>
        </p:txBody>
      </p:sp>
      <p:sp>
        <p:nvSpPr>
          <p:cNvPr id="10" name="Title 1"/>
          <p:cNvSpPr txBox="1">
            <a:spLocks/>
          </p:cNvSpPr>
          <p:nvPr/>
        </p:nvSpPr>
        <p:spPr>
          <a:xfrm>
            <a:off x="166323" y="2603990"/>
            <a:ext cx="4082481" cy="5932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More support for:</a:t>
            </a:r>
          </a:p>
        </p:txBody>
      </p:sp>
      <p:sp>
        <p:nvSpPr>
          <p:cNvPr id="11" name="Title 1"/>
          <p:cNvSpPr txBox="1">
            <a:spLocks/>
          </p:cNvSpPr>
          <p:nvPr/>
        </p:nvSpPr>
        <p:spPr>
          <a:xfrm>
            <a:off x="693563" y="3197256"/>
            <a:ext cx="3932475" cy="5932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Consistency in first words</a:t>
            </a:r>
          </a:p>
        </p:txBody>
      </p:sp>
      <p:sp>
        <p:nvSpPr>
          <p:cNvPr id="12" name="Title 1"/>
          <p:cNvSpPr txBox="1">
            <a:spLocks/>
          </p:cNvSpPr>
          <p:nvPr/>
        </p:nvSpPr>
        <p:spPr>
          <a:xfrm>
            <a:off x="693563" y="3792825"/>
            <a:ext cx="3598631" cy="59326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Individual differences</a:t>
            </a:r>
          </a:p>
        </p:txBody>
      </p:sp>
      <p:sp>
        <p:nvSpPr>
          <p:cNvPr id="14" name="Title 1"/>
          <p:cNvSpPr txBox="1">
            <a:spLocks/>
          </p:cNvSpPr>
          <p:nvPr/>
        </p:nvSpPr>
        <p:spPr>
          <a:xfrm>
            <a:off x="693563" y="4434607"/>
            <a:ext cx="3598631" cy="59326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500" dirty="0" smtClean="0">
                <a:latin typeface="Gill Sans"/>
                <a:cs typeface="Gill Sans"/>
              </a:rPr>
              <a:t>Early age of production</a:t>
            </a:r>
          </a:p>
        </p:txBody>
      </p:sp>
      <p:pic>
        <p:nvPicPr>
          <p:cNvPr id="20" name="Picture 19" descr="FW_wordprops.pdf"/>
          <p:cNvPicPr>
            <a:picLocks noChangeAspect="1"/>
          </p:cNvPicPr>
          <p:nvPr/>
        </p:nvPicPr>
        <p:blipFill rotWithShape="1">
          <a:blip r:embed="rId3">
            <a:extLst>
              <a:ext uri="{28A0092B-C50C-407E-A947-70E740481C1C}">
                <a14:useLocalDpi xmlns:a14="http://schemas.microsoft.com/office/drawing/2010/main" val="0"/>
              </a:ext>
            </a:extLst>
          </a:blip>
          <a:srcRect l="1929" t="3660" r="2121" b="2197"/>
          <a:stretch/>
        </p:blipFill>
        <p:spPr>
          <a:xfrm>
            <a:off x="4519012" y="0"/>
            <a:ext cx="4662099" cy="3604252"/>
          </a:xfrm>
          <a:prstGeom prst="rect">
            <a:avLst/>
          </a:prstGeom>
        </p:spPr>
      </p:pic>
      <p:pic>
        <p:nvPicPr>
          <p:cNvPr id="21" name="Picture 20" descr="FW_wordag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328" y="3594477"/>
            <a:ext cx="3903093" cy="3261888"/>
          </a:xfrm>
          <a:prstGeom prst="rect">
            <a:avLst/>
          </a:prstGeom>
        </p:spPr>
      </p:pic>
    </p:spTree>
    <p:extLst>
      <p:ext uri="{BB962C8B-B14F-4D97-AF65-F5344CB8AC3E}">
        <p14:creationId xmlns:p14="http://schemas.microsoft.com/office/powerpoint/2010/main" val="2121056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322" y="194052"/>
            <a:ext cx="4082482" cy="908336"/>
          </a:xfrm>
        </p:spPr>
        <p:txBody>
          <a:bodyPr>
            <a:noAutofit/>
          </a:bodyPr>
          <a:lstStyle/>
          <a:p>
            <a:pPr algn="l"/>
            <a:r>
              <a:rPr lang="en-US" sz="2600" b="1" dirty="0" smtClean="0">
                <a:latin typeface="Gill Sans"/>
                <a:cs typeface="Gill Sans"/>
              </a:rPr>
              <a:t>Minimally previously…</a:t>
            </a:r>
            <a:endParaRPr lang="en-US" sz="2600" b="1" dirty="0">
              <a:latin typeface="Gill Sans"/>
              <a:cs typeface="Gill Sans"/>
            </a:endParaRPr>
          </a:p>
        </p:txBody>
      </p:sp>
      <p:sp>
        <p:nvSpPr>
          <p:cNvPr id="7" name="Title 1"/>
          <p:cNvSpPr txBox="1">
            <a:spLocks/>
          </p:cNvSpPr>
          <p:nvPr/>
        </p:nvSpPr>
        <p:spPr>
          <a:xfrm>
            <a:off x="166322" y="673763"/>
            <a:ext cx="2360309" cy="90833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err="1" smtClean="0">
                <a:latin typeface="Gill Sans"/>
                <a:cs typeface="Gill Sans"/>
              </a:rPr>
              <a:t>FW_Cogsci</a:t>
            </a:r>
            <a:endParaRPr lang="en-US" sz="3200" dirty="0" smtClean="0">
              <a:latin typeface="Gill Sans"/>
              <a:cs typeface="Gill Sans"/>
            </a:endParaRPr>
          </a:p>
        </p:txBody>
      </p:sp>
      <p:sp>
        <p:nvSpPr>
          <p:cNvPr id="9" name="Title 1"/>
          <p:cNvSpPr txBox="1">
            <a:spLocks/>
          </p:cNvSpPr>
          <p:nvPr/>
        </p:nvSpPr>
        <p:spPr>
          <a:xfrm>
            <a:off x="166323" y="1359849"/>
            <a:ext cx="8517302" cy="59326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CDM, Turk, </a:t>
            </a:r>
            <a:r>
              <a:rPr lang="en-US" sz="2400" dirty="0" err="1" smtClean="0">
                <a:latin typeface="Gill Sans"/>
                <a:cs typeface="Gill Sans"/>
              </a:rPr>
              <a:t>Wordbank</a:t>
            </a:r>
            <a:r>
              <a:rPr lang="en-US" sz="2400" dirty="0" smtClean="0">
                <a:latin typeface="Gill Sans"/>
                <a:cs typeface="Gill Sans"/>
              </a:rPr>
              <a:t>, Psycholinguist data (N=2,279)</a:t>
            </a:r>
          </a:p>
        </p:txBody>
      </p:sp>
      <p:sp>
        <p:nvSpPr>
          <p:cNvPr id="10" name="Title 1"/>
          <p:cNvSpPr txBox="1">
            <a:spLocks/>
          </p:cNvSpPr>
          <p:nvPr/>
        </p:nvSpPr>
        <p:spPr>
          <a:xfrm>
            <a:off x="166323" y="1730865"/>
            <a:ext cx="4082481" cy="5932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3 Analyses:</a:t>
            </a:r>
          </a:p>
        </p:txBody>
      </p:sp>
      <p:sp>
        <p:nvSpPr>
          <p:cNvPr id="11" name="Title 1"/>
          <p:cNvSpPr txBox="1">
            <a:spLocks/>
          </p:cNvSpPr>
          <p:nvPr/>
        </p:nvSpPr>
        <p:spPr>
          <a:xfrm>
            <a:off x="674321" y="5224765"/>
            <a:ext cx="2627678" cy="5932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smtClean="0">
                <a:latin typeface="Gill Sans"/>
                <a:cs typeface="Gill Sans"/>
              </a:rPr>
              <a:t>1. Age of first words</a:t>
            </a:r>
          </a:p>
        </p:txBody>
      </p:sp>
      <p:sp>
        <p:nvSpPr>
          <p:cNvPr id="12" name="Title 1"/>
          <p:cNvSpPr txBox="1">
            <a:spLocks/>
          </p:cNvSpPr>
          <p:nvPr/>
        </p:nvSpPr>
        <p:spPr>
          <a:xfrm>
            <a:off x="5149004" y="3859570"/>
            <a:ext cx="3190875" cy="54985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smtClean="0">
                <a:latin typeface="Gill Sans"/>
                <a:cs typeface="Gill Sans"/>
              </a:rPr>
              <a:t>2. Independence of age &amp; word</a:t>
            </a:r>
          </a:p>
        </p:txBody>
      </p:sp>
      <p:pic>
        <p:nvPicPr>
          <p:cNvPr id="4" name="Picture 3" descr="hurdle_param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804" y="4325180"/>
            <a:ext cx="2765513" cy="2514102"/>
          </a:xfrm>
          <a:prstGeom prst="rect">
            <a:avLst/>
          </a:prstGeom>
        </p:spPr>
      </p:pic>
      <p:pic>
        <p:nvPicPr>
          <p:cNvPr id="17" name="Picture 16" descr="cdicats_4set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804" y="1873740"/>
            <a:ext cx="4789377" cy="2176990"/>
          </a:xfrm>
          <a:prstGeom prst="rect">
            <a:avLst/>
          </a:prstGeom>
        </p:spPr>
      </p:pic>
      <p:pic>
        <p:nvPicPr>
          <p:cNvPr id="18" name="Picture 17" descr="agedata_4set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324" y="2495004"/>
            <a:ext cx="3638166" cy="2729761"/>
          </a:xfrm>
          <a:prstGeom prst="rect">
            <a:avLst/>
          </a:prstGeom>
        </p:spPr>
      </p:pic>
      <p:sp>
        <p:nvSpPr>
          <p:cNvPr id="19" name="Title 1"/>
          <p:cNvSpPr txBox="1">
            <a:spLocks/>
          </p:cNvSpPr>
          <p:nvPr/>
        </p:nvSpPr>
        <p:spPr>
          <a:xfrm>
            <a:off x="7027352" y="5032375"/>
            <a:ext cx="2010829" cy="54985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smtClean="0">
                <a:latin typeface="Gill Sans"/>
                <a:cs typeface="Gill Sans"/>
              </a:rPr>
              <a:t>3. Predicting first words</a:t>
            </a:r>
          </a:p>
        </p:txBody>
      </p:sp>
    </p:spTree>
    <p:extLst>
      <p:ext uri="{BB962C8B-B14F-4D97-AF65-F5344CB8AC3E}">
        <p14:creationId xmlns:p14="http://schemas.microsoft.com/office/powerpoint/2010/main" val="32161163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322" y="194052"/>
            <a:ext cx="4082482" cy="908336"/>
          </a:xfrm>
        </p:spPr>
        <p:txBody>
          <a:bodyPr>
            <a:noAutofit/>
          </a:bodyPr>
          <a:lstStyle/>
          <a:p>
            <a:pPr algn="l"/>
            <a:r>
              <a:rPr lang="en-US" sz="2600" b="1" dirty="0" smtClean="0">
                <a:latin typeface="Gill Sans"/>
                <a:cs typeface="Gill Sans"/>
              </a:rPr>
              <a:t>So far:</a:t>
            </a:r>
            <a:endParaRPr lang="en-US" sz="2600" b="1" dirty="0">
              <a:latin typeface="Gill Sans"/>
              <a:cs typeface="Gill Sans"/>
            </a:endParaRPr>
          </a:p>
        </p:txBody>
      </p:sp>
      <p:sp>
        <p:nvSpPr>
          <p:cNvPr id="13" name="Title 1"/>
          <p:cNvSpPr txBox="1">
            <a:spLocks/>
          </p:cNvSpPr>
          <p:nvPr/>
        </p:nvSpPr>
        <p:spPr>
          <a:xfrm>
            <a:off x="166322" y="1132055"/>
            <a:ext cx="592967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First word production prior to 12 months </a:t>
            </a:r>
            <a:endParaRPr lang="en-US" sz="2400" dirty="0">
              <a:latin typeface="Gill Sans"/>
              <a:cs typeface="Gill Sans"/>
            </a:endParaRPr>
          </a:p>
        </p:txBody>
      </p:sp>
      <p:sp>
        <p:nvSpPr>
          <p:cNvPr id="14" name="Title 1"/>
          <p:cNvSpPr txBox="1">
            <a:spLocks/>
          </p:cNvSpPr>
          <p:nvPr/>
        </p:nvSpPr>
        <p:spPr>
          <a:xfrm>
            <a:off x="166321" y="1957555"/>
            <a:ext cx="85014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Later speakers do not have conceptually different first words – some independence between conceptual and linguistic development </a:t>
            </a:r>
            <a:endParaRPr lang="en-US" sz="2400" dirty="0">
              <a:latin typeface="Gill Sans"/>
              <a:cs typeface="Gill Sans"/>
            </a:endParaRPr>
          </a:p>
        </p:txBody>
      </p:sp>
      <p:sp>
        <p:nvSpPr>
          <p:cNvPr id="15" name="Title 1"/>
          <p:cNvSpPr txBox="1">
            <a:spLocks/>
          </p:cNvSpPr>
          <p:nvPr/>
        </p:nvSpPr>
        <p:spPr>
          <a:xfrm>
            <a:off x="166322" y="2667000"/>
            <a:ext cx="8501429" cy="12541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Data collected consistent with development (e.g., “No” being used as refusal in first word, but not as denial or nonexistence)	</a:t>
            </a:r>
            <a:endParaRPr lang="en-US" sz="2400" dirty="0">
              <a:latin typeface="Gill Sans"/>
              <a:cs typeface="Gill Sans"/>
            </a:endParaRPr>
          </a:p>
        </p:txBody>
      </p:sp>
      <p:sp>
        <p:nvSpPr>
          <p:cNvPr id="16" name="Title 1"/>
          <p:cNvSpPr txBox="1">
            <a:spLocks/>
          </p:cNvSpPr>
          <p:nvPr/>
        </p:nvSpPr>
        <p:spPr>
          <a:xfrm>
            <a:off x="166322" y="3762374"/>
            <a:ext cx="8501429" cy="12541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First word strongly predicted by phonological complexity and frequency in parental utterances (grouped within CDI categories)	</a:t>
            </a:r>
            <a:endParaRPr lang="en-US" sz="2400" dirty="0">
              <a:latin typeface="Gill Sans"/>
              <a:cs typeface="Gill Sans"/>
            </a:endParaRPr>
          </a:p>
        </p:txBody>
      </p:sp>
    </p:spTree>
    <p:extLst>
      <p:ext uri="{BB962C8B-B14F-4D97-AF65-F5344CB8AC3E}">
        <p14:creationId xmlns:p14="http://schemas.microsoft.com/office/powerpoint/2010/main" val="4029119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322" y="194052"/>
            <a:ext cx="4082482" cy="908336"/>
          </a:xfrm>
        </p:spPr>
        <p:txBody>
          <a:bodyPr>
            <a:noAutofit/>
          </a:bodyPr>
          <a:lstStyle/>
          <a:p>
            <a:pPr algn="l"/>
            <a:r>
              <a:rPr lang="en-US" sz="2600" b="1" dirty="0" smtClean="0">
                <a:latin typeface="Gill Sans"/>
                <a:cs typeface="Gill Sans"/>
              </a:rPr>
              <a:t>Lots of questions</a:t>
            </a:r>
            <a:endParaRPr lang="en-US" sz="2600" b="1" dirty="0">
              <a:latin typeface="Gill Sans"/>
              <a:cs typeface="Gill Sans"/>
            </a:endParaRPr>
          </a:p>
        </p:txBody>
      </p:sp>
      <p:sp>
        <p:nvSpPr>
          <p:cNvPr id="3" name="Title 1"/>
          <p:cNvSpPr txBox="1">
            <a:spLocks/>
          </p:cNvSpPr>
          <p:nvPr/>
        </p:nvSpPr>
        <p:spPr>
          <a:xfrm>
            <a:off x="166321" y="1130206"/>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Retrospective biases – datasets relied on parent recall</a:t>
            </a:r>
            <a:endParaRPr lang="en-US" sz="2400" dirty="0">
              <a:latin typeface="Gill Sans"/>
              <a:cs typeface="Gill Sans"/>
            </a:endParaRPr>
          </a:p>
        </p:txBody>
      </p:sp>
      <p:sp>
        <p:nvSpPr>
          <p:cNvPr id="4" name="Title 1"/>
          <p:cNvSpPr txBox="1">
            <a:spLocks/>
          </p:cNvSpPr>
          <p:nvPr/>
        </p:nvSpPr>
        <p:spPr>
          <a:xfrm>
            <a:off x="166321" y="3594649"/>
            <a:ext cx="2675303"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Sampling biases?</a:t>
            </a:r>
            <a:endParaRPr lang="en-US" sz="2400" dirty="0">
              <a:latin typeface="Gill Sans"/>
              <a:cs typeface="Gill Sans"/>
            </a:endParaRPr>
          </a:p>
        </p:txBody>
      </p:sp>
      <p:sp>
        <p:nvSpPr>
          <p:cNvPr id="5" name="Title 1"/>
          <p:cNvSpPr txBox="1">
            <a:spLocks/>
          </p:cNvSpPr>
          <p:nvPr/>
        </p:nvSpPr>
        <p:spPr>
          <a:xfrm>
            <a:off x="166321" y="1738386"/>
            <a:ext cx="82474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a:latin typeface="Gill Sans"/>
                <a:cs typeface="Gill Sans"/>
              </a:rPr>
              <a:t>I</a:t>
            </a:r>
            <a:r>
              <a:rPr lang="en-US" sz="2400" dirty="0" smtClean="0">
                <a:latin typeface="Gill Sans"/>
                <a:cs typeface="Gill Sans"/>
              </a:rPr>
              <a:t>nterpretation of a rich interpretation?</a:t>
            </a:r>
            <a:endParaRPr lang="en-US" sz="2400" dirty="0">
              <a:latin typeface="Gill Sans"/>
              <a:cs typeface="Gill Sans"/>
            </a:endParaRPr>
          </a:p>
        </p:txBody>
      </p:sp>
      <p:sp>
        <p:nvSpPr>
          <p:cNvPr id="6" name="Title 1"/>
          <p:cNvSpPr txBox="1">
            <a:spLocks/>
          </p:cNvSpPr>
          <p:nvPr/>
        </p:nvSpPr>
        <p:spPr>
          <a:xfrm>
            <a:off x="166322" y="2346566"/>
            <a:ext cx="3834178"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Definition of a “word”</a:t>
            </a:r>
            <a:endParaRPr lang="en-US" sz="2400" dirty="0">
              <a:latin typeface="Gill Sans"/>
              <a:cs typeface="Gill Sans"/>
            </a:endParaRPr>
          </a:p>
        </p:txBody>
      </p:sp>
      <p:sp>
        <p:nvSpPr>
          <p:cNvPr id="7" name="Title 1"/>
          <p:cNvSpPr txBox="1">
            <a:spLocks/>
          </p:cNvSpPr>
          <p:nvPr/>
        </p:nvSpPr>
        <p:spPr>
          <a:xfrm>
            <a:off x="166321" y="2956742"/>
            <a:ext cx="4548554"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Time-course of words</a:t>
            </a:r>
            <a:endParaRPr lang="en-US" sz="2400" dirty="0">
              <a:latin typeface="Gill Sans"/>
              <a:cs typeface="Gill Sans"/>
            </a:endParaRPr>
          </a:p>
        </p:txBody>
      </p:sp>
    </p:spTree>
    <p:extLst>
      <p:ext uri="{BB962C8B-B14F-4D97-AF65-F5344CB8AC3E}">
        <p14:creationId xmlns:p14="http://schemas.microsoft.com/office/powerpoint/2010/main" val="3706008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322" y="194052"/>
            <a:ext cx="4082482" cy="908336"/>
          </a:xfrm>
        </p:spPr>
        <p:txBody>
          <a:bodyPr>
            <a:noAutofit/>
          </a:bodyPr>
          <a:lstStyle/>
          <a:p>
            <a:pPr algn="l"/>
            <a:r>
              <a:rPr lang="en-US" sz="2600" b="1" dirty="0" smtClean="0">
                <a:latin typeface="Gill Sans"/>
                <a:cs typeface="Gill Sans"/>
              </a:rPr>
              <a:t>Enter </a:t>
            </a:r>
            <a:r>
              <a:rPr lang="en-US" sz="2600" b="1" dirty="0" err="1" smtClean="0">
                <a:latin typeface="Gill Sans"/>
                <a:cs typeface="Gill Sans"/>
              </a:rPr>
              <a:t>FW_long</a:t>
            </a:r>
            <a:endParaRPr lang="en-US" sz="2600" b="1" dirty="0">
              <a:latin typeface="Gill Sans"/>
              <a:cs typeface="Gill Sans"/>
            </a:endParaRPr>
          </a:p>
        </p:txBody>
      </p:sp>
      <p:sp>
        <p:nvSpPr>
          <p:cNvPr id="3" name="Title 1"/>
          <p:cNvSpPr txBox="1">
            <a:spLocks/>
          </p:cNvSpPr>
          <p:nvPr/>
        </p:nvSpPr>
        <p:spPr>
          <a:xfrm>
            <a:off x="166321" y="1130206"/>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Longitudinal, web-survey study</a:t>
            </a:r>
            <a:endParaRPr lang="en-US" sz="2400" dirty="0">
              <a:latin typeface="Gill Sans"/>
              <a:cs typeface="Gill Sans"/>
            </a:endParaRPr>
          </a:p>
        </p:txBody>
      </p:sp>
      <p:sp>
        <p:nvSpPr>
          <p:cNvPr id="4" name="Title 1"/>
          <p:cNvSpPr txBox="1">
            <a:spLocks/>
          </p:cNvSpPr>
          <p:nvPr/>
        </p:nvSpPr>
        <p:spPr>
          <a:xfrm>
            <a:off x="166323" y="2017782"/>
            <a:ext cx="4582228"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Recruiting children from 5-6 months from Santa Clara &amp; San Mateo counties</a:t>
            </a:r>
            <a:endParaRPr lang="en-US" sz="2400" dirty="0">
              <a:latin typeface="Gill Sans"/>
              <a:cs typeface="Gill Sans"/>
            </a:endParaRPr>
          </a:p>
        </p:txBody>
      </p:sp>
      <p:sp>
        <p:nvSpPr>
          <p:cNvPr id="5" name="Title 1"/>
          <p:cNvSpPr txBox="1">
            <a:spLocks/>
          </p:cNvSpPr>
          <p:nvPr/>
        </p:nvSpPr>
        <p:spPr>
          <a:xfrm>
            <a:off x="166323" y="3010518"/>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Send a reminder every 3 weeks asking if child has said anything “word-like” yet</a:t>
            </a:r>
            <a:endParaRPr lang="en-US" sz="2400" dirty="0">
              <a:latin typeface="Gill Sans"/>
              <a:cs typeface="Gill Sans"/>
            </a:endParaRPr>
          </a:p>
        </p:txBody>
      </p:sp>
      <p:sp>
        <p:nvSpPr>
          <p:cNvPr id="6" name="Title 1"/>
          <p:cNvSpPr txBox="1">
            <a:spLocks/>
          </p:cNvSpPr>
          <p:nvPr/>
        </p:nvSpPr>
        <p:spPr>
          <a:xfrm>
            <a:off x="166321" y="3885489"/>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Follow-up surveys asking about changes in meaning, form, appearance, or other developmental milestones reaches</a:t>
            </a:r>
            <a:endParaRPr lang="en-US" sz="2400" dirty="0">
              <a:latin typeface="Gill Sans"/>
              <a:cs typeface="Gill Sans"/>
            </a:endParaRPr>
          </a:p>
        </p:txBody>
      </p:sp>
      <p:pic>
        <p:nvPicPr>
          <p:cNvPr id="7" name="Picture 6" descr="Screen Shot 2015-04-06 at 7.39.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549" y="773172"/>
            <a:ext cx="3982701" cy="1989022"/>
          </a:xfrm>
          <a:prstGeom prst="rect">
            <a:avLst/>
          </a:prstGeom>
          <a:ln>
            <a:solidFill>
              <a:schemeClr val="tx1"/>
            </a:solidFill>
          </a:ln>
        </p:spPr>
      </p:pic>
      <p:sp>
        <p:nvSpPr>
          <p:cNvPr id="8" name="Title 1"/>
          <p:cNvSpPr txBox="1">
            <a:spLocks/>
          </p:cNvSpPr>
          <p:nvPr/>
        </p:nvSpPr>
        <p:spPr>
          <a:xfrm>
            <a:off x="166323" y="4743762"/>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Easy, fun, minimal time required</a:t>
            </a:r>
            <a:endParaRPr lang="en-US" sz="2400" dirty="0">
              <a:latin typeface="Gill Sans"/>
              <a:cs typeface="Gill Sans"/>
            </a:endParaRPr>
          </a:p>
        </p:txBody>
      </p:sp>
    </p:spTree>
    <p:extLst>
      <p:ext uri="{BB962C8B-B14F-4D97-AF65-F5344CB8AC3E}">
        <p14:creationId xmlns:p14="http://schemas.microsoft.com/office/powerpoint/2010/main" val="3706008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322" y="194052"/>
            <a:ext cx="6085986" cy="908336"/>
          </a:xfrm>
        </p:spPr>
        <p:txBody>
          <a:bodyPr>
            <a:noAutofit/>
          </a:bodyPr>
          <a:lstStyle/>
          <a:p>
            <a:pPr algn="l"/>
            <a:r>
              <a:rPr lang="en-US" sz="2600" b="1" dirty="0" smtClean="0">
                <a:latin typeface="Gill Sans"/>
                <a:cs typeface="Gill Sans"/>
              </a:rPr>
              <a:t>Goals</a:t>
            </a:r>
            <a:endParaRPr lang="en-US" sz="2600" b="1" dirty="0">
              <a:latin typeface="Gill Sans"/>
              <a:cs typeface="Gill Sans"/>
            </a:endParaRPr>
          </a:p>
        </p:txBody>
      </p:sp>
      <p:sp>
        <p:nvSpPr>
          <p:cNvPr id="3" name="Title 1"/>
          <p:cNvSpPr txBox="1">
            <a:spLocks/>
          </p:cNvSpPr>
          <p:nvPr/>
        </p:nvSpPr>
        <p:spPr>
          <a:xfrm>
            <a:off x="166321" y="1130206"/>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Less demand on parent recall</a:t>
            </a:r>
            <a:endParaRPr lang="en-US" sz="2400" dirty="0">
              <a:latin typeface="Gill Sans"/>
              <a:cs typeface="Gill Sans"/>
            </a:endParaRPr>
          </a:p>
        </p:txBody>
      </p:sp>
      <p:sp>
        <p:nvSpPr>
          <p:cNvPr id="4" name="Title 1"/>
          <p:cNvSpPr txBox="1">
            <a:spLocks/>
          </p:cNvSpPr>
          <p:nvPr/>
        </p:nvSpPr>
        <p:spPr>
          <a:xfrm>
            <a:off x="166322" y="1827726"/>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Potentially more representative sample</a:t>
            </a:r>
            <a:endParaRPr lang="en-US" sz="2400" dirty="0">
              <a:latin typeface="Gill Sans"/>
              <a:cs typeface="Gill Sans"/>
            </a:endParaRPr>
          </a:p>
        </p:txBody>
      </p:sp>
      <p:sp>
        <p:nvSpPr>
          <p:cNvPr id="5" name="Title 1"/>
          <p:cNvSpPr txBox="1">
            <a:spLocks/>
          </p:cNvSpPr>
          <p:nvPr/>
        </p:nvSpPr>
        <p:spPr>
          <a:xfrm>
            <a:off x="166322" y="2597535"/>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More detailed time-course of first word development</a:t>
            </a:r>
            <a:endParaRPr lang="en-US" sz="2400" dirty="0">
              <a:latin typeface="Gill Sans"/>
              <a:cs typeface="Gill Sans"/>
            </a:endParaRPr>
          </a:p>
        </p:txBody>
      </p:sp>
      <p:sp>
        <p:nvSpPr>
          <p:cNvPr id="6" name="Title 1"/>
          <p:cNvSpPr txBox="1">
            <a:spLocks/>
          </p:cNvSpPr>
          <p:nvPr/>
        </p:nvSpPr>
        <p:spPr>
          <a:xfrm>
            <a:off x="166322" y="3398599"/>
            <a:ext cx="8564929"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Early language production in context</a:t>
            </a:r>
            <a:endParaRPr lang="en-US" sz="2400" dirty="0">
              <a:latin typeface="Gill Sans"/>
              <a:cs typeface="Gill Sans"/>
            </a:endParaRPr>
          </a:p>
        </p:txBody>
      </p:sp>
    </p:spTree>
    <p:extLst>
      <p:ext uri="{BB962C8B-B14F-4D97-AF65-F5344CB8AC3E}">
        <p14:creationId xmlns:p14="http://schemas.microsoft.com/office/powerpoint/2010/main" val="3706008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321" y="194052"/>
            <a:ext cx="8684601" cy="908336"/>
          </a:xfrm>
        </p:spPr>
        <p:txBody>
          <a:bodyPr>
            <a:noAutofit/>
          </a:bodyPr>
          <a:lstStyle/>
          <a:p>
            <a:pPr algn="l"/>
            <a:r>
              <a:rPr lang="en-US" sz="2600" b="1" dirty="0" smtClean="0">
                <a:latin typeface="Gill Sans"/>
                <a:cs typeface="Gill Sans"/>
              </a:rPr>
              <a:t>Boring stuff (if you want to run a longitudinal study)</a:t>
            </a:r>
            <a:endParaRPr lang="en-US" sz="2600" b="1" dirty="0">
              <a:latin typeface="Gill Sans"/>
              <a:cs typeface="Gill Sans"/>
            </a:endParaRPr>
          </a:p>
        </p:txBody>
      </p:sp>
      <p:sp>
        <p:nvSpPr>
          <p:cNvPr id="3" name="Title 1"/>
          <p:cNvSpPr txBox="1">
            <a:spLocks/>
          </p:cNvSpPr>
          <p:nvPr/>
        </p:nvSpPr>
        <p:spPr>
          <a:xfrm>
            <a:off x="166321" y="1130206"/>
            <a:ext cx="4053987"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Recruiting through </a:t>
            </a:r>
            <a:r>
              <a:rPr lang="en-US" sz="2400" dirty="0" err="1" smtClean="0">
                <a:latin typeface="Gill Sans"/>
                <a:cs typeface="Gill Sans"/>
              </a:rPr>
              <a:t>REDcap</a:t>
            </a:r>
            <a:endParaRPr lang="en-US" sz="2400" dirty="0">
              <a:latin typeface="Gill Sans"/>
              <a:cs typeface="Gill Sans"/>
            </a:endParaRPr>
          </a:p>
        </p:txBody>
      </p:sp>
      <p:sp>
        <p:nvSpPr>
          <p:cNvPr id="4" name="TextBox 3"/>
          <p:cNvSpPr txBox="1"/>
          <p:nvPr/>
        </p:nvSpPr>
        <p:spPr>
          <a:xfrm>
            <a:off x="976923" y="1348154"/>
            <a:ext cx="184666" cy="369332"/>
          </a:xfrm>
          <a:prstGeom prst="rect">
            <a:avLst/>
          </a:prstGeom>
          <a:noFill/>
        </p:spPr>
        <p:txBody>
          <a:bodyPr wrap="none" rtlCol="0">
            <a:spAutoFit/>
          </a:bodyPr>
          <a:lstStyle/>
          <a:p>
            <a:endParaRPr lang="en-US" dirty="0"/>
          </a:p>
        </p:txBody>
      </p:sp>
      <p:sp>
        <p:nvSpPr>
          <p:cNvPr id="5" name="Title 1"/>
          <p:cNvSpPr txBox="1">
            <a:spLocks/>
          </p:cNvSpPr>
          <p:nvPr/>
        </p:nvSpPr>
        <p:spPr>
          <a:xfrm>
            <a:off x="166322" y="1738386"/>
            <a:ext cx="7590448"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Stanford </a:t>
            </a:r>
            <a:r>
              <a:rPr lang="en-US" sz="2400" dirty="0" smtClean="0">
                <a:latin typeface="Gill Sans"/>
                <a:cs typeface="Gill Sans"/>
              </a:rPr>
              <a:t>email address linked with Gmail</a:t>
            </a:r>
            <a:endParaRPr lang="en-US" sz="2400" dirty="0">
              <a:latin typeface="Gill Sans"/>
              <a:cs typeface="Gill Sans"/>
            </a:endParaRPr>
          </a:p>
        </p:txBody>
      </p:sp>
      <p:sp>
        <p:nvSpPr>
          <p:cNvPr id="6" name="Title 1"/>
          <p:cNvSpPr txBox="1">
            <a:spLocks/>
          </p:cNvSpPr>
          <p:nvPr/>
        </p:nvSpPr>
        <p:spPr>
          <a:xfrm>
            <a:off x="166322" y="2364147"/>
            <a:ext cx="7590448"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Canned responses scheduled with Boomerang</a:t>
            </a:r>
            <a:endParaRPr lang="en-US" sz="2400" dirty="0">
              <a:latin typeface="Gill Sans"/>
              <a:cs typeface="Gill Sans"/>
            </a:endParaRPr>
          </a:p>
        </p:txBody>
      </p:sp>
      <p:sp>
        <p:nvSpPr>
          <p:cNvPr id="7" name="Title 1"/>
          <p:cNvSpPr txBox="1">
            <a:spLocks/>
          </p:cNvSpPr>
          <p:nvPr/>
        </p:nvSpPr>
        <p:spPr>
          <a:xfrm>
            <a:off x="166321" y="3011038"/>
            <a:ext cx="7590448"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Workflow managed through </a:t>
            </a:r>
            <a:r>
              <a:rPr lang="en-US" sz="2400" dirty="0" err="1" smtClean="0">
                <a:latin typeface="Gill Sans"/>
                <a:cs typeface="Gill Sans"/>
              </a:rPr>
              <a:t>Trello.com</a:t>
            </a:r>
            <a:endParaRPr lang="en-US" sz="2400" dirty="0">
              <a:latin typeface="Gill Sans"/>
              <a:cs typeface="Gill Sans"/>
            </a:endParaRPr>
          </a:p>
        </p:txBody>
      </p:sp>
      <p:sp>
        <p:nvSpPr>
          <p:cNvPr id="8" name="Title 1"/>
          <p:cNvSpPr txBox="1">
            <a:spLocks/>
          </p:cNvSpPr>
          <p:nvPr/>
        </p:nvSpPr>
        <p:spPr>
          <a:xfrm>
            <a:off x="166322" y="3619913"/>
            <a:ext cx="7590448" cy="60818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a:buChar char="•"/>
            </a:pPr>
            <a:r>
              <a:rPr lang="en-US" sz="2400" dirty="0" smtClean="0">
                <a:latin typeface="Gill Sans"/>
                <a:cs typeface="Gill Sans"/>
              </a:rPr>
              <a:t>Surveys created with </a:t>
            </a:r>
            <a:r>
              <a:rPr lang="en-US" sz="2400" dirty="0" err="1" smtClean="0">
                <a:latin typeface="Gill Sans"/>
                <a:cs typeface="Gill Sans"/>
              </a:rPr>
              <a:t>Qualtrics</a:t>
            </a:r>
            <a:endParaRPr lang="en-US" sz="2400" dirty="0">
              <a:latin typeface="Gill Sans"/>
              <a:cs typeface="Gill Sans"/>
            </a:endParaRPr>
          </a:p>
        </p:txBody>
      </p:sp>
    </p:spTree>
    <p:extLst>
      <p:ext uri="{BB962C8B-B14F-4D97-AF65-F5344CB8AC3E}">
        <p14:creationId xmlns:p14="http://schemas.microsoft.com/office/powerpoint/2010/main" val="3706008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803</TotalTime>
  <Words>1930</Words>
  <Application>Microsoft Macintosh PowerPoint</Application>
  <PresentationFormat>On-screen Show (4:3)</PresentationFormat>
  <Paragraphs>104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Longitudinal First Words Study: Setup and Brainstorming</vt:lpstr>
      <vt:lpstr>Most Previously…</vt:lpstr>
      <vt:lpstr>Less previously…</vt:lpstr>
      <vt:lpstr>Minimally previously…</vt:lpstr>
      <vt:lpstr>So far:</vt:lpstr>
      <vt:lpstr>Lots of questions</vt:lpstr>
      <vt:lpstr>Enter FW_long</vt:lpstr>
      <vt:lpstr>Goals</vt:lpstr>
      <vt:lpstr>Boring stuff (if you want to run a longitudinal study)</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Longitudinal First Words Study: Setup and Brainstorming</dc:title>
  <dc:creator>Rose Schneider</dc:creator>
  <cp:lastModifiedBy>Rose Schneider</cp:lastModifiedBy>
  <cp:revision>21</cp:revision>
  <dcterms:created xsi:type="dcterms:W3CDTF">2015-04-06T20:42:08Z</dcterms:created>
  <dcterms:modified xsi:type="dcterms:W3CDTF">2015-04-07T22:57:14Z</dcterms:modified>
</cp:coreProperties>
</file>