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AE"/>
    <a:srgbClr val="2C69A9"/>
    <a:srgbClr val="833692"/>
    <a:srgbClr val="40A33A"/>
    <a:srgbClr val="DA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1450" autoAdjust="0"/>
  </p:normalViewPr>
  <p:slideViewPr>
    <p:cSldViewPr snapToObjects="1">
      <p:cViewPr>
        <p:scale>
          <a:sx n="25" d="100"/>
          <a:sy n="25" d="100"/>
        </p:scale>
        <p:origin x="-1456" y="1080"/>
      </p:cViewPr>
      <p:guideLst>
        <p:guide orient="horz" pos="3079"/>
        <p:guide orient="horz" pos="20735"/>
        <p:guide orient="horz" pos="20447"/>
        <p:guide pos="17856"/>
        <p:guide pos="3840"/>
        <p:guide pos="27360"/>
        <p:guide pos="288"/>
        <p:guide pos="8064"/>
        <p:guide pos="17568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3FEF7-5BA9-ED4A-A510-A634380511E5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1CF14-EBC0-1147-BCE1-18B71A841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5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7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8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CE9D-D6BE-924A-A418-505CBD1CD31A}" type="datetimeFigureOut">
              <a:rPr lang="en-US" smtClean="0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E9A2-9F37-4C44-8BC8-C67E01AB1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9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8384501" y="5161594"/>
            <a:ext cx="15087599" cy="272980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8346400" y="26517600"/>
            <a:ext cx="15087600" cy="59811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2813" y="914400"/>
            <a:ext cx="335255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Large-scale investigations of variability in children’s first words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0751" y="14259150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09683" y="2330172"/>
            <a:ext cx="224718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Helvetica"/>
                <a:cs typeface="Helvetica"/>
              </a:rPr>
              <a:t>Rose M. Schneider, Daniel Yurovsky, and Michael C. Frank</a:t>
            </a:r>
          </a:p>
          <a:p>
            <a:pPr algn="ctr"/>
            <a:r>
              <a:rPr lang="en-US" sz="6600" dirty="0" smtClean="0">
                <a:latin typeface="Helvetica"/>
                <a:cs typeface="Helvetica"/>
              </a:rPr>
              <a:t>Stanford University</a:t>
            </a:r>
          </a:p>
        </p:txBody>
      </p:sp>
      <p:pic>
        <p:nvPicPr>
          <p:cNvPr id="8" name="Picture 7" descr="Figure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664" y="5562600"/>
            <a:ext cx="13006098" cy="96012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76700" y="4880607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30" b="1" dirty="0" smtClean="0">
                <a:latin typeface="Helvetica"/>
                <a:cs typeface="Helvetica"/>
              </a:rPr>
              <a:t>Background</a:t>
            </a:r>
            <a:endParaRPr lang="en-US" sz="4030" b="1" dirty="0">
              <a:latin typeface="Helvetica"/>
              <a:cs typeface="Helvetica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0" y="914400"/>
            <a:ext cx="3581400" cy="3581400"/>
          </a:xfrm>
          <a:prstGeom prst="rect">
            <a:avLst/>
          </a:prstGeom>
        </p:spPr>
      </p:pic>
      <p:pic>
        <p:nvPicPr>
          <p:cNvPr id="32" name="Picture 31" descr="babylogo_vector_stanfo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7572"/>
            <a:ext cx="4780930" cy="358165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3400" y="5690552"/>
            <a:ext cx="11811000" cy="6730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3800" dirty="0" smtClean="0">
                <a:latin typeface="Helvetica"/>
                <a:cs typeface="Helvetica"/>
              </a:rPr>
              <a:t>First words can reveal much about early cognitive and linguistic development, marking what a child is  both able and willing to talk about. </a:t>
            </a:r>
          </a:p>
          <a:p>
            <a:pPr>
              <a:spcAft>
                <a:spcPts val="1000"/>
              </a:spcAft>
            </a:pPr>
            <a:r>
              <a:rPr lang="en-US" sz="3800" dirty="0" smtClean="0">
                <a:latin typeface="Helvetica"/>
                <a:cs typeface="Helvetica"/>
              </a:rPr>
              <a:t>However, because first words are often difficult for an external observer to record or measure, parental reports are a potential method for studying early language development</a:t>
            </a:r>
          </a:p>
          <a:p>
            <a:pPr>
              <a:spcAft>
                <a:spcPts val="1000"/>
              </a:spcAft>
            </a:pPr>
            <a:r>
              <a:rPr lang="en-US" sz="3800" dirty="0" smtClean="0">
                <a:latin typeface="Helvetica"/>
                <a:cs typeface="Helvetica"/>
              </a:rPr>
              <a:t>We use 4 parent-report datasets to explore both the time-course of first words and the relationship between conceptual and linguistic development in early language production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75715" y="12725400"/>
            <a:ext cx="25453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30" b="1" dirty="0" smtClean="0">
                <a:latin typeface="Helvetica"/>
                <a:cs typeface="Helvetica"/>
              </a:rPr>
              <a:t>Datasets</a:t>
            </a:r>
            <a:endParaRPr lang="en-US" sz="4030" b="1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621954" y="4880607"/>
            <a:ext cx="1144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30" b="1" dirty="0" smtClean="0">
                <a:latin typeface="Helvetica"/>
                <a:cs typeface="Helvetica"/>
              </a:rPr>
              <a:t>Analysis 1: When does a first word emerge?</a:t>
            </a:r>
            <a:endParaRPr lang="en-US" sz="4030" b="1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69353" y="17449800"/>
            <a:ext cx="15154721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30" b="1" dirty="0" smtClean="0">
                <a:latin typeface="Helvetica"/>
                <a:cs typeface="Helvetica"/>
              </a:rPr>
              <a:t>Analysis 2: How are age and first word related?</a:t>
            </a:r>
            <a:endParaRPr lang="en-US" sz="4030" b="1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01600" y="15163800"/>
            <a:ext cx="15087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 smtClean="0">
                <a:latin typeface="Helvetica"/>
                <a:cs typeface="Helvetica"/>
              </a:rPr>
              <a:t>Figure 1: </a:t>
            </a:r>
            <a:r>
              <a:rPr lang="en-US" sz="3700" dirty="0" smtClean="0">
                <a:latin typeface="Helvetica"/>
                <a:cs typeface="Helvetica"/>
              </a:rPr>
              <a:t>Cumulative probability of a child having a produced a first word across development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77612"/>
              </p:ext>
            </p:extLst>
          </p:nvPr>
        </p:nvGraphicFramePr>
        <p:xfrm>
          <a:off x="28872794" y="5867400"/>
          <a:ext cx="14111012" cy="498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753"/>
                <a:gridCol w="3527753"/>
                <a:gridCol w="3527753"/>
                <a:gridCol w="3527753"/>
              </a:tblGrid>
              <a:tr h="81390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MTurk</a:t>
                      </a:r>
                      <a:endParaRPr lang="en-US" sz="34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001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Museum</a:t>
                      </a:r>
                      <a:endParaRPr lang="en-US" sz="34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A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Psycholinguists</a:t>
                      </a:r>
                      <a:endParaRPr lang="en-US" sz="340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A33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Wordbank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692">
                        <a:alpha val="20000"/>
                      </a:srgbClr>
                    </a:solidFill>
                  </a:tcPr>
                </a:tc>
              </a:tr>
              <a:tr h="834244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Dog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Ball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Up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Baa Baa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834244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Hi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More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Uh-Oh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834244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Ball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Dog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Hi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Yum Yum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834244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Bottle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Uh-Oh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Cat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Woof Woof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834244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Hi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Duck</a:t>
                      </a:r>
                      <a:endParaRPr lang="en-US" sz="34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Bye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Hi</a:t>
                      </a:r>
                      <a:endParaRPr lang="en-US" sz="34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2815029" y="29593907"/>
            <a:ext cx="1506336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 smtClean="0">
                <a:latin typeface="Helvetica"/>
                <a:cs typeface="Helvetica"/>
              </a:rPr>
              <a:t>Figure 2: </a:t>
            </a:r>
            <a:r>
              <a:rPr lang="en-US" sz="3700" dirty="0" smtClean="0">
                <a:latin typeface="Helvetica"/>
                <a:cs typeface="Helvetica"/>
              </a:rPr>
              <a:t>Proportion of children’s first words by CDI category, split by earlier (&lt;12 mo.) vs. later (&gt;12 mo.) </a:t>
            </a:r>
            <a:r>
              <a:rPr lang="en-US" sz="3700" dirty="0" smtClean="0">
                <a:latin typeface="Helvetica"/>
                <a:cs typeface="Helvetica"/>
              </a:rPr>
              <a:t>speakers; grey line is baseline CDI distribution</a:t>
            </a:r>
            <a:endParaRPr lang="en-US" sz="3700" b="1" dirty="0" smtClean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422601" y="11073080"/>
            <a:ext cx="1501139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 smtClean="0">
                <a:latin typeface="Helvetica"/>
                <a:cs typeface="Helvetica"/>
              </a:rPr>
              <a:t>Table 1: </a:t>
            </a:r>
            <a:r>
              <a:rPr lang="en-US" sz="3700" dirty="0" smtClean="0">
                <a:latin typeface="Helvetica"/>
                <a:cs typeface="Helvetica"/>
              </a:rPr>
              <a:t>The top 5 </a:t>
            </a:r>
            <a:r>
              <a:rPr lang="en-US" sz="3700" dirty="0" smtClean="0">
                <a:latin typeface="Helvetica"/>
                <a:cs typeface="Helvetica"/>
              </a:rPr>
              <a:t>first words </a:t>
            </a:r>
            <a:r>
              <a:rPr lang="en-US" sz="3700" dirty="0" smtClean="0">
                <a:latin typeface="Helvetica"/>
                <a:cs typeface="Helvetica"/>
              </a:rPr>
              <a:t>from all datasets, collapsed across ages</a:t>
            </a:r>
            <a:endParaRPr lang="en-US" sz="3700" b="1" dirty="0" smtClean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18189" y="12877800"/>
            <a:ext cx="13857659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30" b="1" dirty="0" smtClean="0">
                <a:latin typeface="Helvetica"/>
                <a:cs typeface="Helvetica"/>
              </a:rPr>
              <a:t>Analysis 3: What linguistic factors predict a first word?</a:t>
            </a:r>
            <a:endParaRPr lang="en-US" sz="4030" b="1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84500" y="24004381"/>
            <a:ext cx="15087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 smtClean="0">
                <a:latin typeface="Helvetica"/>
                <a:cs typeface="Helvetica"/>
              </a:rPr>
              <a:t>Figure 3: </a:t>
            </a:r>
            <a:r>
              <a:rPr lang="en-US" sz="3700" dirty="0" smtClean="0">
                <a:latin typeface="Helvetica"/>
                <a:cs typeface="Helvetica"/>
              </a:rPr>
              <a:t>Parameter estimates for hurdle models predicting children’s first words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601" y="13487400"/>
            <a:ext cx="1181404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 smtClean="0">
                <a:latin typeface="Helvetica"/>
                <a:cs typeface="Helvetica"/>
              </a:rPr>
              <a:t>Children’s first words </a:t>
            </a:r>
            <a:r>
              <a:rPr lang="en-US" sz="3800" b="1" dirty="0" smtClean="0">
                <a:latin typeface="Helvetica"/>
                <a:cs typeface="Helvetica"/>
              </a:rPr>
              <a:t>(N= 2,279) </a:t>
            </a:r>
            <a:r>
              <a:rPr lang="en-US" sz="3800" dirty="0" smtClean="0">
                <a:latin typeface="Helvetica"/>
                <a:cs typeface="Helvetica"/>
              </a:rPr>
              <a:t>drawn from 4 parent reports:</a:t>
            </a:r>
            <a:endParaRPr lang="en-US" sz="3800" dirty="0">
              <a:latin typeface="Helvetica"/>
              <a:cs typeface="Helvetic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69594" y="15087600"/>
            <a:ext cx="10837359" cy="14203680"/>
            <a:chOff x="781801" y="15163800"/>
            <a:chExt cx="10837359" cy="14203680"/>
          </a:xfrm>
        </p:grpSpPr>
        <p:sp>
          <p:nvSpPr>
            <p:cNvPr id="54" name="Rounded Rectangle 53"/>
            <p:cNvSpPr/>
            <p:nvPr/>
          </p:nvSpPr>
          <p:spPr>
            <a:xfrm>
              <a:off x="806631" y="26212800"/>
              <a:ext cx="10774966" cy="3154680"/>
            </a:xfrm>
            <a:prstGeom prst="roundRect">
              <a:avLst/>
            </a:prstGeom>
            <a:solidFill>
              <a:srgbClr val="833692">
                <a:alpha val="20000"/>
              </a:srgbClr>
            </a:solidFill>
            <a:ln>
              <a:solidFill>
                <a:srgbClr val="8336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1801" y="18846800"/>
              <a:ext cx="10774966" cy="3154680"/>
            </a:xfrm>
            <a:prstGeom prst="roundRect">
              <a:avLst/>
            </a:prstGeom>
            <a:solidFill>
              <a:srgbClr val="2C69A9">
                <a:alpha val="20000"/>
              </a:srgbClr>
            </a:solidFill>
            <a:ln>
              <a:solidFill>
                <a:srgbClr val="2C69A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44194" y="22529800"/>
              <a:ext cx="10774966" cy="3154680"/>
            </a:xfrm>
            <a:prstGeom prst="roundRect">
              <a:avLst/>
            </a:prstGeom>
            <a:solidFill>
              <a:srgbClr val="40A33A">
                <a:alpha val="20000"/>
              </a:srgbClr>
            </a:solidFill>
            <a:ln>
              <a:solidFill>
                <a:srgbClr val="40A3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4194" y="15163800"/>
              <a:ext cx="10774966" cy="3154680"/>
            </a:xfrm>
            <a:prstGeom prst="roundRect">
              <a:avLst/>
            </a:prstGeom>
            <a:solidFill>
              <a:srgbClr val="DA0017">
                <a:alpha val="20000"/>
              </a:srgbClr>
            </a:solidFill>
            <a:ln>
              <a:solidFill>
                <a:srgbClr val="DA001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03645" y="15525423"/>
              <a:ext cx="965606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Helvetica"/>
                  <a:cs typeface="Helvetica"/>
                </a:rPr>
                <a:t>Amazon Mechanical Turk Survey 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1650 children’s first words</a:t>
              </a:r>
              <a:endParaRPr lang="en-US" sz="3800" dirty="0">
                <a:latin typeface="Helvetica"/>
                <a:cs typeface="Helvetica"/>
              </a:endParaRP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803 female, 847 male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M age = 10 mo., median age = 10 mo.</a:t>
              </a:r>
              <a:endParaRPr lang="en-US" sz="3800" dirty="0">
                <a:latin typeface="Helvetica"/>
                <a:cs typeface="Helvetic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1252" y="19208423"/>
              <a:ext cx="965606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Helvetica"/>
                  <a:cs typeface="Helvetica"/>
                </a:rPr>
                <a:t>Museum Member Web Survey </a:t>
              </a:r>
              <a:endParaRPr lang="en-US" sz="3800" b="1" dirty="0">
                <a:latin typeface="Helvetica"/>
                <a:cs typeface="Helvetica"/>
              </a:endParaRP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501 children’s first words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214 female, 285 male, 2 sex unreported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M age = 11 mo., median age = 10 mo.</a:t>
              </a:r>
              <a:endParaRPr lang="en-US" sz="3800" dirty="0">
                <a:latin typeface="Helvetica"/>
                <a:cs typeface="Helvetic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03645" y="22891423"/>
              <a:ext cx="965606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Helvetica"/>
                  <a:cs typeface="Helvetica"/>
                </a:rPr>
                <a:t>Psycholinguist Web Survey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52 children’s first words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26 female, 26 male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M age = 11.16 mo., median age = 11 mo.</a:t>
              </a:r>
              <a:endParaRPr lang="en-US" sz="3800" dirty="0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66082" y="26574423"/>
              <a:ext cx="965606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Helvetica"/>
                  <a:cs typeface="Helvetica"/>
                </a:rPr>
                <a:t>Wordbank Database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76 children producing exactly one word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31 female, 45 male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800" dirty="0" smtClean="0">
                  <a:latin typeface="Helvetica"/>
                  <a:cs typeface="Helvetica"/>
                </a:rPr>
                <a:t>M age = 10.63 mo., median age = 11 mo.</a:t>
              </a:r>
              <a:endParaRPr lang="en-US" sz="3800" dirty="0">
                <a:latin typeface="Helvetica"/>
                <a:cs typeface="Helvetic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4061400" y="26643297"/>
            <a:ext cx="36576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30" b="1" dirty="0" smtClean="0">
                <a:latin typeface="Helvetica"/>
                <a:cs typeface="Helvetica"/>
              </a:rPr>
              <a:t>Discussion</a:t>
            </a:r>
            <a:endParaRPr lang="en-US" sz="4030" b="1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384501" y="27355800"/>
            <a:ext cx="15011399" cy="489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500"/>
              </a:spcAft>
              <a:buFont typeface="Arial"/>
              <a:buChar char="•"/>
            </a:pPr>
            <a:r>
              <a:rPr lang="en-US" sz="3800" spc="-150" dirty="0" smtClean="0">
                <a:latin typeface="Helvetica"/>
                <a:cs typeface="Helvetica"/>
              </a:rPr>
              <a:t>Observed first words that were both early and displayed a degree of independence between age and conceptual category, indicating linguistic factors, specifically phonological complexity and frequency in parental speech, likely drive first word production.</a:t>
            </a:r>
          </a:p>
          <a:p>
            <a:pPr marL="571500" indent="-571500">
              <a:spcAft>
                <a:spcPts val="500"/>
              </a:spcAft>
              <a:buFont typeface="Arial"/>
              <a:buChar char="•"/>
            </a:pPr>
            <a:r>
              <a:rPr lang="en-US" sz="3800" spc="-150" dirty="0" smtClean="0">
                <a:latin typeface="Helvetica"/>
                <a:cs typeface="Helvetica"/>
              </a:rPr>
              <a:t>While disadvantages, parent report yielded data consistent both within and across datasets</a:t>
            </a:r>
          </a:p>
          <a:p>
            <a:pPr marL="571500" indent="-571500">
              <a:spcAft>
                <a:spcPts val="500"/>
              </a:spcAft>
              <a:buFont typeface="Arial"/>
              <a:buChar char="•"/>
            </a:pPr>
            <a:r>
              <a:rPr lang="en-US" sz="3800" spc="-150" dirty="0" smtClean="0">
                <a:latin typeface="Helvetica"/>
                <a:cs typeface="Helvetica"/>
              </a:rPr>
              <a:t>Future work includes longitudinal tracking of children’s very early language development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33400" y="29644493"/>
            <a:ext cx="11811000" cy="255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Aft>
                <a:spcPts val="500"/>
              </a:spcAft>
              <a:buFont typeface="Arial"/>
              <a:buChar char="•"/>
            </a:pPr>
            <a:r>
              <a:rPr lang="en-US" sz="3800" dirty="0" smtClean="0">
                <a:latin typeface="Helvetica"/>
                <a:cs typeface="Helvetica"/>
              </a:rPr>
              <a:t>“Mama” and “Dada” excluded from analyses</a:t>
            </a:r>
          </a:p>
          <a:p>
            <a:pPr marL="571500" indent="-571500">
              <a:spcAft>
                <a:spcPts val="500"/>
              </a:spcAft>
              <a:buFont typeface="Arial"/>
              <a:buChar char="•"/>
            </a:pPr>
            <a:r>
              <a:rPr lang="en-US" sz="3800" dirty="0" smtClean="0">
                <a:latin typeface="Helvetica"/>
                <a:cs typeface="Helvetica"/>
              </a:rPr>
              <a:t>Responses standardized across datasets when possible (e.g., “Doggy”, “Doggie” = “Dog”)</a:t>
            </a:r>
          </a:p>
          <a:p>
            <a:pPr marL="571500" indent="-571500">
              <a:spcAft>
                <a:spcPts val="500"/>
              </a:spcAft>
              <a:buFont typeface="Arial"/>
              <a:buChar char="•"/>
            </a:pPr>
            <a:r>
              <a:rPr lang="en-US" sz="3800" dirty="0" smtClean="0">
                <a:latin typeface="Helvetica"/>
                <a:cs typeface="Helvetica"/>
              </a:rPr>
              <a:t>21 responses excluded</a:t>
            </a:r>
          </a:p>
        </p:txBody>
      </p:sp>
      <p:pic>
        <p:nvPicPr>
          <p:cNvPr id="11" name="Picture 10" descr="vertical_CDI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1674" r="1764"/>
          <a:stretch/>
        </p:blipFill>
        <p:spPr>
          <a:xfrm>
            <a:off x="13989074" y="18288000"/>
            <a:ext cx="12715278" cy="11201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4142745" y="16383000"/>
            <a:ext cx="124079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 smtClean="0">
                <a:latin typeface="Helvetica"/>
                <a:cs typeface="Helvetica"/>
              </a:rPr>
              <a:t>Early first words: 75% produced prior to 12 months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018189" y="25444103"/>
            <a:ext cx="138964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 smtClean="0">
                <a:latin typeface="Helvetica"/>
                <a:cs typeface="Helvetica"/>
              </a:rPr>
              <a:t>First words phonologically simpler, more frequent in input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802914" y="31511671"/>
            <a:ext cx="150540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 smtClean="0">
                <a:latin typeface="Helvetica"/>
                <a:cs typeface="Helvetica"/>
              </a:rPr>
              <a:t>Independence between first word age and conceptual category</a:t>
            </a:r>
          </a:p>
        </p:txBody>
      </p:sp>
      <p:pic>
        <p:nvPicPr>
          <p:cNvPr id="3" name="Picture 2" descr="Hurdle_combine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190" y="13768142"/>
            <a:ext cx="12836221" cy="100584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0203541" y="4880607"/>
            <a:ext cx="1144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30" b="1" dirty="0" smtClean="0">
                <a:latin typeface="Helvetica"/>
                <a:cs typeface="Helvetica"/>
              </a:rPr>
              <a:t>What are the most common first words?</a:t>
            </a:r>
            <a:endParaRPr lang="en-US" sz="4030" b="1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40172" y="11804303"/>
            <a:ext cx="109762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 smtClean="0">
                <a:latin typeface="Helvetica"/>
                <a:cs typeface="Helvetica"/>
              </a:rPr>
              <a:t>First words highly consistent across datasets</a:t>
            </a:r>
            <a:endParaRPr lang="en-US" sz="3900" b="1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3258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514</Words>
  <Application>Microsoft Macintosh PowerPoint</Application>
  <PresentationFormat>Custom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Schneider</dc:creator>
  <cp:lastModifiedBy>Rose Schneider</cp:lastModifiedBy>
  <cp:revision>84</cp:revision>
  <dcterms:created xsi:type="dcterms:W3CDTF">2015-07-08T16:46:58Z</dcterms:created>
  <dcterms:modified xsi:type="dcterms:W3CDTF">2015-07-21T23:35:38Z</dcterms:modified>
</cp:coreProperties>
</file>