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8" r:id="rId9"/>
    <p:sldId id="270" r:id="rId10"/>
    <p:sldId id="265" r:id="rId11"/>
    <p:sldId id="269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94660"/>
  </p:normalViewPr>
  <p:slideViewPr>
    <p:cSldViewPr>
      <p:cViewPr>
        <p:scale>
          <a:sx n="75" d="100"/>
          <a:sy n="75" d="100"/>
        </p:scale>
        <p:origin x="-2034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03/07/2015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470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03/07/2015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699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03/07/2015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23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03/07/2015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08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03/07/2015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53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03/07/2015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29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03/07/2015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58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03/07/2015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766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03/07/2015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26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03/07/2015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04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74720-8788-48BE-8FB9-759A7BE32D03}" type="datetimeFigureOut">
              <a:rPr lang="en-GB" smtClean="0"/>
              <a:t>03/07/2015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319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74720-8788-48BE-8FB9-759A7BE32D03}" type="datetimeFigureOut">
              <a:rPr lang="en-GB" smtClean="0"/>
              <a:t>03/07/2015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98267-B2A8-4F51-B4A3-116146693C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85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04800" y="762000"/>
            <a:ext cx="8229600" cy="23622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Erstellung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einer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Key Infrastructure </a:t>
            </a:r>
            <a:endParaRPr lang="en-GB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7200" y="3352800"/>
            <a:ext cx="5791200" cy="307100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von:</a:t>
            </a:r>
          </a:p>
          <a:p>
            <a:pPr algn="l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Christian Lange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smtClean="0">
                <a:latin typeface="Arial" panose="020B0604020202020204" pitchFamily="34" charset="0"/>
                <a:cs typeface="Arial" panose="020B0604020202020204" pitchFamily="34" charset="0"/>
              </a:rPr>
              <a:t>1063291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David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Nieslony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120501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Holger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Heeren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	139944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Marvin 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Lutz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xxxxxx</a:t>
            </a:r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Philipp Meyer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140123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Ricco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Schönebeck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139952</a:t>
            </a:r>
          </a:p>
          <a:p>
            <a:pPr algn="l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Roland </a:t>
            </a:r>
            <a:r>
              <a:rPr lang="en-US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Dudko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122622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gradFill>
            <a:gsLst>
              <a:gs pos="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411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8382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</a:t>
            </a:r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 Status </a:t>
            </a:r>
            <a:r>
              <a:rPr lang="en-GB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r>
              <a:rPr lang="de-DE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OCSP)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43188" y="1179731"/>
            <a:ext cx="841189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Netzwerkprotokoll zur Abfragung des Status eines oder mehrerer </a:t>
            </a:r>
            <a:r>
              <a:rPr lang="de-DE" dirty="0"/>
              <a:t> </a:t>
            </a:r>
            <a:r>
              <a:rPr lang="de-DE" dirty="0" smtClean="0"/>
              <a:t>X.509-Zertifikate bei einer VA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OSCP-</a:t>
            </a:r>
            <a:r>
              <a:rPr lang="de-DE" dirty="0" err="1" smtClean="0"/>
              <a:t>Responder</a:t>
            </a:r>
            <a:r>
              <a:rPr lang="de-DE" dirty="0" smtClean="0"/>
              <a:t> wird i.d.R. vom Herausgeber des Zertifikats betrieben (ZDA)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Kann sekundengenaue Sperrinformationen liefern, hängt von der verwendeten Datenbasis ab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Antworten eines OSCP-</a:t>
            </a:r>
            <a:r>
              <a:rPr lang="de-DE" dirty="0" err="1" smtClean="0"/>
              <a:t>Responders</a:t>
            </a:r>
            <a:endParaRPr lang="de-DE" dirty="0" smtClean="0"/>
          </a:p>
          <a:p>
            <a:pPr marL="742950" lvl="1" indent="-285750">
              <a:buFontTx/>
              <a:buChar char="-"/>
            </a:pPr>
            <a:r>
              <a:rPr lang="de-DE" dirty="0"/>
              <a:t> „</a:t>
            </a:r>
            <a:r>
              <a:rPr lang="de-DE" dirty="0" err="1"/>
              <a:t>good</a:t>
            </a:r>
            <a:r>
              <a:rPr lang="de-DE" dirty="0" smtClean="0"/>
              <a:t>“ 	 </a:t>
            </a:r>
            <a:r>
              <a:rPr lang="de-DE" dirty="0" smtClean="0">
                <a:sym typeface="Wingdings" panose="05000000000000000000" pitchFamily="2" charset="2"/>
              </a:rPr>
              <a:t> Zertifikat nicht gesperrt, es kann nicht entnommen werden ob es zwischenzeitlich gesperrt war!</a:t>
            </a:r>
          </a:p>
          <a:p>
            <a:pPr marL="742950" lvl="1" indent="-285750">
              <a:buFontTx/>
              <a:buChar char="-"/>
            </a:pPr>
            <a:r>
              <a:rPr lang="de-DE" dirty="0"/>
              <a:t> „</a:t>
            </a:r>
            <a:r>
              <a:rPr lang="de-DE" dirty="0" err="1"/>
              <a:t>revoked</a:t>
            </a:r>
            <a:r>
              <a:rPr lang="de-DE" dirty="0" smtClean="0"/>
              <a:t>“	 </a:t>
            </a:r>
            <a:r>
              <a:rPr lang="de-DE" dirty="0" smtClean="0">
                <a:sym typeface="Wingdings" panose="05000000000000000000" pitchFamily="2" charset="2"/>
              </a:rPr>
              <a:t> Zertifikat gesperrt, Angabe mit Sperrzeitpunkt</a:t>
            </a:r>
          </a:p>
          <a:p>
            <a:pPr marL="742950" lvl="1" indent="-285750">
              <a:buFontTx/>
              <a:buChar char="-"/>
            </a:pPr>
            <a:r>
              <a:rPr lang="de-DE" dirty="0"/>
              <a:t> „</a:t>
            </a:r>
            <a:r>
              <a:rPr lang="de-DE" dirty="0" err="1"/>
              <a:t>unknown</a:t>
            </a:r>
            <a:r>
              <a:rPr lang="de-DE" dirty="0" smtClean="0"/>
              <a:t>“ </a:t>
            </a:r>
            <a:r>
              <a:rPr lang="de-DE" dirty="0" smtClean="0">
                <a:sym typeface="Wingdings" panose="05000000000000000000" pitchFamily="2" charset="2"/>
              </a:rPr>
              <a:t> Status konnte nicht Ermittelt werden</a:t>
            </a:r>
          </a:p>
          <a:p>
            <a:pPr marL="742950" lvl="1" indent="-285750">
              <a:buFontTx/>
              <a:buChar char="-"/>
            </a:pPr>
            <a:r>
              <a:rPr lang="de-DE" dirty="0" smtClean="0">
                <a:sym typeface="Wingdings" panose="05000000000000000000" pitchFamily="2" charset="2"/>
              </a:rPr>
              <a:t>Alle erfolgreichen Antworten sind digital signiert</a:t>
            </a:r>
            <a:endParaRPr lang="de-DE" dirty="0"/>
          </a:p>
          <a:p>
            <a:pPr marL="742950" lvl="1" indent="-285750">
              <a:buFontTx/>
              <a:buChar char="-"/>
            </a:pPr>
            <a:endParaRPr lang="de-DE" dirty="0" smtClean="0"/>
          </a:p>
          <a:p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Anwendungsfälle:</a:t>
            </a:r>
          </a:p>
          <a:p>
            <a:pPr marL="742950" lvl="1" indent="-285750">
              <a:buFontTx/>
              <a:buChar char="-"/>
            </a:pPr>
            <a:r>
              <a:rPr lang="de-DE" dirty="0" smtClean="0"/>
              <a:t>Prüfung digitaler Signaturen</a:t>
            </a:r>
          </a:p>
          <a:p>
            <a:pPr marL="742950" lvl="1" indent="-285750">
              <a:buFontTx/>
              <a:buChar char="-"/>
            </a:pPr>
            <a:r>
              <a:rPr lang="de-DE" b="1" dirty="0"/>
              <a:t>Authentisierung in </a:t>
            </a:r>
            <a:r>
              <a:rPr lang="de-DE" b="1" dirty="0" smtClean="0"/>
              <a:t>Kommunikationsprotokollen</a:t>
            </a:r>
          </a:p>
          <a:p>
            <a:pPr marL="742950" lvl="1" indent="-285750">
              <a:buFontTx/>
              <a:buChar char="-"/>
            </a:pPr>
            <a:r>
              <a:rPr lang="de-DE" dirty="0"/>
              <a:t>Versendung verschlüsselter E-Mails </a:t>
            </a:r>
            <a:endParaRPr lang="de-DE" dirty="0" smtClean="0"/>
          </a:p>
          <a:p>
            <a:pPr marL="742950" lvl="1" indent="-285750">
              <a:buFontTx/>
              <a:buChar char="-"/>
            </a:pPr>
            <a:endParaRPr lang="de-DE" dirty="0"/>
          </a:p>
          <a:p>
            <a:pPr lvl="1"/>
            <a:endParaRPr lang="de-DE" dirty="0" smtClean="0"/>
          </a:p>
          <a:p>
            <a:pPr marL="742950" lvl="1" indent="-285750">
              <a:buFontTx/>
              <a:buChar char="-"/>
            </a:pPr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41236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990600"/>
          </a:xfrm>
        </p:spPr>
        <p:txBody>
          <a:bodyPr>
            <a:normAutofit/>
          </a:bodyPr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Certificate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Revocation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de-DE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CRL)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371084" y="1442289"/>
            <a:ext cx="84118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CRL = Sperrliste</a:t>
            </a:r>
          </a:p>
          <a:p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smtClean="0"/>
              <a:t>Werden in bestimmten Intervallen (ca. 5-14 Tage) erstellt </a:t>
            </a:r>
            <a:r>
              <a:rPr lang="de-DE" dirty="0" smtClean="0">
                <a:sym typeface="Wingdings" panose="05000000000000000000" pitchFamily="2" charset="2"/>
              </a:rPr>
              <a:t>und sind daher nicht immer aktuell</a:t>
            </a:r>
            <a:endParaRPr lang="de-DE" dirty="0" smtClean="0"/>
          </a:p>
          <a:p>
            <a:pPr marL="285750" indent="-285750">
              <a:buFontTx/>
              <a:buChar char="-"/>
            </a:pP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/>
              <a:t>nicht gesperrte Zertifikate </a:t>
            </a:r>
            <a:r>
              <a:rPr lang="de-DE" dirty="0" smtClean="0"/>
              <a:t>können nicht von </a:t>
            </a:r>
            <a:r>
              <a:rPr lang="de-DE" dirty="0"/>
              <a:t>gefälschten </a:t>
            </a:r>
            <a:r>
              <a:rPr lang="de-DE" dirty="0" smtClean="0"/>
              <a:t>Zertifikaten unterschieden werden</a:t>
            </a:r>
            <a:r>
              <a:rPr lang="de-DE" dirty="0"/>
              <a:t> </a:t>
            </a:r>
            <a:endParaRPr lang="de-DE" dirty="0" smtClean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Entspricht nicht den Forderungen des Signaturgesetzes in Deutschland</a:t>
            </a:r>
          </a:p>
          <a:p>
            <a:pPr marL="742950" lvl="1" indent="-285750">
              <a:buFontTx/>
              <a:buChar char="-"/>
            </a:pPr>
            <a:endParaRPr lang="de-DE" dirty="0"/>
          </a:p>
          <a:p>
            <a:pPr lvl="1"/>
            <a:endParaRPr lang="de-DE" dirty="0" smtClean="0"/>
          </a:p>
          <a:p>
            <a:pPr marL="742950" lvl="1" indent="-285750">
              <a:buFontTx/>
              <a:buChar char="-"/>
            </a:pPr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537429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Datenbanken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749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Datenbanken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II –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Schnittstellen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25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2232" y="415180"/>
            <a:ext cx="8229600" cy="11430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Inhalt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1)</a:t>
            </a:r>
            <a:r>
              <a:rPr lang="de-DE" noProof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2)	Registrierung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3)	Validierung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4)	Request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noProof="1" smtClean="0">
                <a:latin typeface="Arial" panose="020B0604020202020204" pitchFamily="34" charset="0"/>
                <a:cs typeface="Arial" panose="020B0604020202020204" pitchFamily="34" charset="0"/>
              </a:rPr>
              <a:t>5)	Certification Authority (CA)</a:t>
            </a:r>
            <a:endParaRPr lang="de-DE" noProof="1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5)	Datenbanken &amp; Schnittstellen zur CA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6)	Validation Authority (VA)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7)	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Online Certificate Status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Protocol (OCSP)</a:t>
            </a: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3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37344" y="1825625"/>
            <a:ext cx="6869312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r>
              <a:rPr lang="de-DE" noProof="1" smtClean="0">
                <a:latin typeface="Arial" panose="020B0604020202020204" pitchFamily="34" charset="0"/>
                <a:cs typeface="Arial" panose="020B0604020202020204" pitchFamily="34" charset="0"/>
              </a:rPr>
              <a:t>Prinzipieller Aufbau der PKI:</a:t>
            </a: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64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 Authority (RA)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85800" y="1524000"/>
            <a:ext cx="6705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de-DE" dirty="0" smtClean="0"/>
              <a:t>Dienststelle für Anfragenerstellung digitaler Zertifikate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de-DE" dirty="0" smtClean="0"/>
              <a:t>Prüft die Richtigkeit der Eingabedaten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de-DE" dirty="0" smtClean="0"/>
              <a:t>Genehmigt den Zertifizierungsantrag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Tx/>
              <a:buChar char="-"/>
            </a:pPr>
            <a:r>
              <a:rPr lang="de-DE" dirty="0" smtClean="0"/>
              <a:t>Zertifizierungsstelle signiert nach erfolgreicher  Genehmigung den Antrag</a:t>
            </a:r>
          </a:p>
        </p:txBody>
      </p:sp>
    </p:spTree>
    <p:extLst>
      <p:ext uri="{BB962C8B-B14F-4D97-AF65-F5344CB8AC3E}">
        <p14:creationId xmlns:p14="http://schemas.microsoft.com/office/powerpoint/2010/main" val="154887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Registration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Authority (RA)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85800" y="15240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Anfragenerstellung / Website-Formular: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47"/>
          <a:stretch/>
        </p:blipFill>
        <p:spPr>
          <a:xfrm>
            <a:off x="1043050" y="1893332"/>
            <a:ext cx="2819400" cy="444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047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3682" y="212149"/>
            <a:ext cx="7886700" cy="1325563"/>
          </a:xfrm>
        </p:spPr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Struktur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eines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X509 v3.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Zertifikats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42391" y="1143000"/>
            <a:ext cx="67056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Version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Seriennummer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Algorithmen-ID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Aussteller</a:t>
            </a:r>
            <a:endParaRPr lang="de-DE" dirty="0"/>
          </a:p>
          <a:p>
            <a:pPr marL="742950" lvl="1" indent="-285750">
              <a:buFontTx/>
              <a:buChar char="-"/>
            </a:pPr>
            <a:r>
              <a:rPr lang="de-DE" dirty="0" smtClean="0"/>
              <a:t>Land/Region</a:t>
            </a:r>
            <a:endParaRPr lang="de-DE" dirty="0"/>
          </a:p>
          <a:p>
            <a:pPr marL="742950" lvl="1" indent="-285750">
              <a:buFontTx/>
              <a:buChar char="-"/>
            </a:pPr>
            <a:r>
              <a:rPr lang="de-DE" dirty="0" smtClean="0"/>
              <a:t>Bundesland/Kanton</a:t>
            </a:r>
            <a:endParaRPr lang="de-DE" dirty="0"/>
          </a:p>
          <a:p>
            <a:pPr marL="742950" lvl="1" indent="-285750">
              <a:buFontTx/>
              <a:buChar char="-"/>
            </a:pPr>
            <a:r>
              <a:rPr lang="de-DE" dirty="0" smtClean="0"/>
              <a:t>Ort</a:t>
            </a:r>
            <a:endParaRPr lang="de-DE" dirty="0"/>
          </a:p>
          <a:p>
            <a:pPr marL="742950" lvl="1" indent="-285750">
              <a:buFontTx/>
              <a:buChar char="-"/>
            </a:pPr>
            <a:r>
              <a:rPr lang="de-DE" dirty="0" smtClean="0"/>
              <a:t>Organisationseinheit</a:t>
            </a:r>
            <a:endParaRPr lang="de-DE" dirty="0"/>
          </a:p>
          <a:p>
            <a:pPr marL="742950" lvl="1" indent="-285750">
              <a:buFontTx/>
              <a:buChar char="-"/>
            </a:pPr>
            <a:r>
              <a:rPr lang="de-DE" dirty="0" smtClean="0"/>
              <a:t>Organisation</a:t>
            </a:r>
            <a:endParaRPr lang="de-DE" dirty="0"/>
          </a:p>
          <a:p>
            <a:pPr marL="742950" lvl="1" indent="-285750">
              <a:buFontTx/>
              <a:buChar char="-"/>
            </a:pPr>
            <a:r>
              <a:rPr lang="de-DE" dirty="0" smtClean="0"/>
              <a:t>Gemeinsamer Name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Gültigkeit (von, bis)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Zertifikatinhaber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Zertifikatinhaber-Schlüsselinformationen</a:t>
            </a:r>
            <a:endParaRPr lang="de-DE" dirty="0"/>
          </a:p>
          <a:p>
            <a:pPr marL="742950" lvl="1" indent="-285750">
              <a:buFontTx/>
              <a:buChar char="-"/>
            </a:pPr>
            <a:r>
              <a:rPr lang="de-DE" dirty="0" smtClean="0"/>
              <a:t>Public-Key-Algorithmus</a:t>
            </a:r>
            <a:endParaRPr lang="de-DE" dirty="0"/>
          </a:p>
          <a:p>
            <a:pPr marL="742950" lvl="1" indent="-285750">
              <a:buFontTx/>
              <a:buChar char="-"/>
            </a:pPr>
            <a:r>
              <a:rPr lang="de-DE" dirty="0" smtClean="0"/>
              <a:t>Public </a:t>
            </a:r>
            <a:r>
              <a:rPr lang="de-DE" dirty="0"/>
              <a:t>Key des </a:t>
            </a:r>
            <a:r>
              <a:rPr lang="de-DE" dirty="0" smtClean="0"/>
              <a:t>Zertifikatinhabers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Eindeutige </a:t>
            </a:r>
            <a:r>
              <a:rPr lang="de-DE" dirty="0"/>
              <a:t>ID des Ausstellers (</a:t>
            </a:r>
            <a:r>
              <a:rPr lang="de-DE" dirty="0" smtClean="0"/>
              <a:t>optional)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Eindeutige </a:t>
            </a:r>
            <a:r>
              <a:rPr lang="de-DE" dirty="0"/>
              <a:t>ID des Inhabers (</a:t>
            </a:r>
            <a:r>
              <a:rPr lang="de-DE" dirty="0" smtClean="0"/>
              <a:t>optional)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Erweiterungen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Zertifikat-Signaturalgorithmus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Zertifikat-Signatur</a:t>
            </a: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39507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Validation Authority (VA)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28650" y="1503488"/>
            <a:ext cx="57721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Service zur Validierung von Zertifizierungsanträgen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 Validierungswege:</a:t>
            </a:r>
          </a:p>
          <a:p>
            <a:pPr marL="742950" lvl="1" indent="-285750">
              <a:buFontTx/>
              <a:buChar char="-"/>
            </a:pPr>
            <a:r>
              <a:rPr lang="de-DE" dirty="0" smtClean="0"/>
              <a:t>OCSP</a:t>
            </a:r>
          </a:p>
          <a:p>
            <a:pPr marL="742950" lvl="1" indent="-285750">
              <a:buFontTx/>
              <a:buChar char="-"/>
            </a:pPr>
            <a:r>
              <a:rPr lang="de-DE" dirty="0" smtClean="0"/>
              <a:t>CRL</a:t>
            </a:r>
          </a:p>
          <a:p>
            <a:pPr marL="285750" indent="-285750">
              <a:buFontTx/>
              <a:buChar char="-"/>
            </a:pPr>
            <a:endParaRPr lang="de-DE" dirty="0" smtClean="0"/>
          </a:p>
          <a:p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smtClean="0"/>
              <a:t>Häufigkeit der Aktualisierung der Sperrliste beeinflusst die Sicherheit und Genauigkeit der Validierung</a:t>
            </a:r>
            <a:endParaRPr lang="de-DE" dirty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334749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smtClean="0"/>
              <a:t>Validation Authority (VA)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82304"/>
            <a:ext cx="2911674" cy="731896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628650" y="3251283"/>
            <a:ext cx="577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Zur Simulation einer Validierung wird in diesem Projekt das Zertifikat manuell freigegeben oder abgewiesen</a:t>
            </a:r>
          </a:p>
          <a:p>
            <a:pPr marL="285750" indent="-285750">
              <a:buFontTx/>
              <a:buChar char="-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812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990600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Zertifikatsüberprüfung anfordern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333" y="5966604"/>
            <a:ext cx="1555667" cy="914400"/>
          </a:xfrm>
          <a:prstGeom prst="rect">
            <a:avLst/>
          </a:prstGeom>
          <a:ln>
            <a:noFill/>
          </a:ln>
        </p:spPr>
      </p:pic>
      <p:sp>
        <p:nvSpPr>
          <p:cNvPr id="6" name="Textfeld 5"/>
          <p:cNvSpPr txBox="1"/>
          <p:nvPr/>
        </p:nvSpPr>
        <p:spPr>
          <a:xfrm>
            <a:off x="10064" y="76200"/>
            <a:ext cx="9133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FH-Bielefeld 		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Sommersemester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2015	               PKI: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Prof.</a:t>
            </a:r>
            <a:r>
              <a:rPr lang="en-GB" spc="-3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Chr.</a:t>
            </a:r>
            <a:r>
              <a:rPr lang="en-GB" spc="-4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Thiel</a:t>
            </a:r>
            <a:endParaRPr lang="en-GB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136566" y="13716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548640" indent="-411480" algn="l" rtl="0" eaLnBrk="1" latinLnBrk="0" hangingPunct="1">
              <a:spcBef>
                <a:spcPct val="20000"/>
              </a:spcBef>
              <a:buClr>
                <a:schemeClr val="tx1">
                  <a:shade val="95000"/>
                </a:schemeClr>
              </a:buClr>
              <a:buSzPct val="65000"/>
              <a:buFont typeface="Wingdings 2"/>
              <a:buChar char="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8680" indent="-283464" algn="l" rtl="0" eaLnBrk="1" latinLnBrk="0" hangingPunct="1">
              <a:spcBef>
                <a:spcPct val="20000"/>
              </a:spcBef>
              <a:buClr>
                <a:schemeClr val="tx1"/>
              </a:buClr>
              <a:buSzPct val="80000"/>
              <a:buFont typeface="Wingdings 2"/>
              <a:buChar char="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33856" indent="-228600" algn="l" rtl="0" eaLnBrk="1" latinLnBrk="0" hangingPunct="1">
              <a:spcBef>
                <a:spcPct val="20000"/>
              </a:spcBef>
              <a:buClr>
                <a:schemeClr val="tx1"/>
              </a:buClr>
              <a:buSzPct val="95000"/>
              <a:buFont typeface="Wingdings"/>
              <a:buChar char="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5331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 3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533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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0">
              <a:buNone/>
            </a:pP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351105" y="1713976"/>
            <a:ext cx="57721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smtClean="0"/>
              <a:t>Wenn ein Zertifikat angefordert wird, </a:t>
            </a:r>
            <a:r>
              <a:rPr lang="de-DE" dirty="0"/>
              <a:t>verifiziert </a:t>
            </a:r>
            <a:r>
              <a:rPr lang="de-DE" dirty="0" smtClean="0"/>
              <a:t>das Trust-Center dieses Zertifikat</a:t>
            </a:r>
          </a:p>
          <a:p>
            <a:pPr marL="742950" lvl="1" indent="-285750">
              <a:buFontTx/>
              <a:buChar char="-"/>
            </a:pPr>
            <a:r>
              <a:rPr lang="de-DE" dirty="0" smtClean="0"/>
              <a:t>Webbrowser sendet das Zertifikat zur ZDA</a:t>
            </a:r>
          </a:p>
          <a:p>
            <a:pPr marL="742950" lvl="1" indent="-285750">
              <a:buFontTx/>
              <a:buChar char="-"/>
            </a:pPr>
            <a:r>
              <a:rPr lang="de-DE" dirty="0" smtClean="0"/>
              <a:t>Kommunikation mit der VA via OCSP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smtClean="0"/>
              <a:t>Darüber hinaus: Extended Validation</a:t>
            </a:r>
          </a:p>
          <a:p>
            <a:pPr marL="742950" lvl="1" indent="-285750">
              <a:buFontTx/>
              <a:buChar char="-"/>
            </a:pPr>
            <a:r>
              <a:rPr lang="de-DE" dirty="0" smtClean="0"/>
              <a:t>Internet Adresse beginnt mit http</a:t>
            </a:r>
            <a:r>
              <a:rPr lang="de-DE" dirty="0" smtClean="0">
                <a:solidFill>
                  <a:srgbClr val="FF0000"/>
                </a:solidFill>
              </a:rPr>
              <a:t>s</a:t>
            </a:r>
          </a:p>
          <a:p>
            <a:pPr marL="742950" lvl="1" indent="-285750">
              <a:buFontTx/>
              <a:buChar char="-"/>
            </a:pPr>
            <a:r>
              <a:rPr lang="de-DE" dirty="0" smtClean="0"/>
              <a:t>Name der Organisation und </a:t>
            </a:r>
            <a:r>
              <a:rPr lang="de-DE" dirty="0"/>
              <a:t> </a:t>
            </a:r>
            <a:r>
              <a:rPr lang="de-DE" dirty="0" smtClean="0"/>
              <a:t>der ZDA neben der Internetadresse sichtbar</a:t>
            </a:r>
          </a:p>
          <a:p>
            <a:pPr marL="742950" lvl="1" indent="-285750">
              <a:buFontTx/>
              <a:buChar char="-"/>
            </a:pPr>
            <a:endParaRPr lang="de-DE" dirty="0" smtClean="0"/>
          </a:p>
          <a:p>
            <a:pPr lvl="1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75245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253</Words>
  <Application>Microsoft Office PowerPoint</Application>
  <PresentationFormat>Bildschirmpräsentation (4:3)</PresentationFormat>
  <Paragraphs>114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Office Theme</vt:lpstr>
      <vt:lpstr>Erstellung einer Public Key Infrastructure </vt:lpstr>
      <vt:lpstr>Inhalt</vt:lpstr>
      <vt:lpstr>Einführung</vt:lpstr>
      <vt:lpstr>Registration Authority (RA)</vt:lpstr>
      <vt:lpstr>Registration Authority (RA)</vt:lpstr>
      <vt:lpstr>Struktur eines X509 v3. Zertifikats</vt:lpstr>
      <vt:lpstr>Validation Authority (VA)</vt:lpstr>
      <vt:lpstr>Validation Authority (VA)</vt:lpstr>
      <vt:lpstr>Zertifikatsüberprüfung anfordern</vt:lpstr>
      <vt:lpstr>Online Certificate Status Protocol (OCSP)</vt:lpstr>
      <vt:lpstr>Certificate Revocation List (CRL)</vt:lpstr>
      <vt:lpstr>Datenbanken I </vt:lpstr>
      <vt:lpstr>Datenbanken II – Schnittstellen zur CA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Erstellung einer PKI</dc:title>
  <dc:creator>H. Heeren</dc:creator>
  <cp:lastModifiedBy>H. Heeren</cp:lastModifiedBy>
  <cp:revision>100</cp:revision>
  <dcterms:created xsi:type="dcterms:W3CDTF">2015-06-18T14:14:34Z</dcterms:created>
  <dcterms:modified xsi:type="dcterms:W3CDTF">2015-07-03T08:13:35Z</dcterms:modified>
</cp:coreProperties>
</file>