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5308A-33D1-422B-8B3D-878948312301}" v="560" dt="2022-04-17T22:35:19.546"/>
    <p1510:client id="{15829212-F03D-8EBA-987B-BE5BF8E02972}" v="73" dt="2022-04-14T23:03:38.160"/>
    <p1510:client id="{8D338E4E-A48E-0C34-B28C-BBB8CDF9EDAF}" v="127" dt="2022-04-18T17:29:19.676"/>
    <p1510:client id="{97D3E86D-FFD6-4635-A739-A3BE17EA1C18}" v="146" dt="2022-04-14T20:11:56.613"/>
    <p1510:client id="{C95573A7-D552-4B18-98F2-2F78073920F5}" v="2807" dt="2022-04-13T00:49:29.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8000"/>
            </a:lvl1pPr>
          </a:lstStyle>
          <a:p>
            <a:r>
              <a:rPr lang="en-US" dirty="0"/>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7931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298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985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4393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8000"/>
            </a:lvl1pPr>
          </a:lstStyle>
          <a:p>
            <a:r>
              <a:rPr lang="en-US" dirty="0"/>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6578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5792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dirty="0"/>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835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733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733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dirty="0"/>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772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dirty="0"/>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146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1600">
                <a:solidFill>
                  <a:schemeClr val="tx1">
                    <a:tint val="75000"/>
                  </a:schemeClr>
                </a:solidFill>
              </a:defRPr>
            </a:lvl1pPr>
          </a:lstStyle>
          <a:p>
            <a:fld id="{C764DE79-268F-4C1A-8933-263129D2AF90}" type="datetimeFigureOut">
              <a:rPr lang="en-US" dirty="0"/>
              <a:t>4/20/2022</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16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98303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kaggle.com/datasets/priyanka841/2019-world-happiness-report-csv-file"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04204F-D12B-FC89-2CE7-FCAE309BF727}"/>
              </a:ext>
            </a:extLst>
          </p:cNvPr>
          <p:cNvSpPr txBox="1"/>
          <p:nvPr/>
        </p:nvSpPr>
        <p:spPr>
          <a:xfrm>
            <a:off x="3872941" y="369686"/>
            <a:ext cx="35610679" cy="3354765"/>
          </a:xfrm>
          <a:prstGeom prst="rect">
            <a:avLst/>
          </a:prstGeom>
          <a:solidFill>
            <a:schemeClr val="accent1">
              <a:lumMod val="40000"/>
              <a:lumOff val="60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a:t>World Happiness Index</a:t>
            </a:r>
            <a:endParaRPr lang="en-US" sz="8000" dirty="0">
              <a:cs typeface="Calibri"/>
            </a:endParaRPr>
          </a:p>
          <a:p>
            <a:pPr algn="ctr"/>
            <a:r>
              <a:rPr lang="en-US" sz="7200" dirty="0">
                <a:cs typeface="Calibri"/>
              </a:rPr>
              <a:t>Emily Lang</a:t>
            </a:r>
          </a:p>
          <a:p>
            <a:pPr algn="ctr"/>
            <a:r>
              <a:rPr lang="en-US" sz="6000" dirty="0">
                <a:cs typeface="Calibri"/>
              </a:rPr>
              <a:t>CMSE 402</a:t>
            </a:r>
          </a:p>
        </p:txBody>
      </p:sp>
      <p:sp>
        <p:nvSpPr>
          <p:cNvPr id="5" name="TextBox 4">
            <a:extLst>
              <a:ext uri="{FF2B5EF4-FFF2-40B4-BE49-F238E27FC236}">
                <a16:creationId xmlns:a16="http://schemas.microsoft.com/office/drawing/2014/main" id="{077DAE7E-031D-1A56-A54C-250CAC888D00}"/>
              </a:ext>
            </a:extLst>
          </p:cNvPr>
          <p:cNvSpPr txBox="1"/>
          <p:nvPr/>
        </p:nvSpPr>
        <p:spPr>
          <a:xfrm>
            <a:off x="298814" y="4509613"/>
            <a:ext cx="13741459" cy="1015663"/>
          </a:xfrm>
          <a:prstGeom prst="rect">
            <a:avLst/>
          </a:prstGeom>
          <a:solidFill>
            <a:schemeClr val="accent1">
              <a:lumMod val="40000"/>
              <a:lumOff val="60000"/>
            </a:schemeClr>
          </a:solid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cs typeface="Calibri"/>
              </a:rPr>
              <a:t>Introduction:</a:t>
            </a:r>
            <a:endParaRPr lang="en-US" sz="6000">
              <a:cs typeface="Calibri"/>
            </a:endParaRPr>
          </a:p>
        </p:txBody>
      </p:sp>
      <p:sp>
        <p:nvSpPr>
          <p:cNvPr id="6" name="TextBox 5">
            <a:extLst>
              <a:ext uri="{FF2B5EF4-FFF2-40B4-BE49-F238E27FC236}">
                <a16:creationId xmlns:a16="http://schemas.microsoft.com/office/drawing/2014/main" id="{8C115137-CE12-10E0-B9DE-3254789AAC85}"/>
              </a:ext>
            </a:extLst>
          </p:cNvPr>
          <p:cNvSpPr txBox="1"/>
          <p:nvPr/>
        </p:nvSpPr>
        <p:spPr>
          <a:xfrm>
            <a:off x="453509" y="5977424"/>
            <a:ext cx="1371599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cs typeface="Calibri"/>
              </a:rPr>
              <a:t>The life ladder score of a country is the average value of how citizens would rate their quality of life from 0-10. </a:t>
            </a:r>
            <a:r>
              <a:rPr lang="en-US" sz="4400" dirty="0">
                <a:ea typeface="+mn-lt"/>
                <a:cs typeface="+mn-lt"/>
              </a:rPr>
              <a:t>The goal of this project was to explore which countries most consistently have the highest and lowest life ladder scores, and which features most strongly affect the scores of these countries. </a:t>
            </a:r>
            <a:endParaRPr lang="en-US" sz="4400" dirty="0">
              <a:cs typeface="Calibri"/>
            </a:endParaRPr>
          </a:p>
        </p:txBody>
      </p:sp>
      <p:sp>
        <p:nvSpPr>
          <p:cNvPr id="9" name="TextBox 8">
            <a:extLst>
              <a:ext uri="{FF2B5EF4-FFF2-40B4-BE49-F238E27FC236}">
                <a16:creationId xmlns:a16="http://schemas.microsoft.com/office/drawing/2014/main" id="{892C3DF0-029A-10EF-3C3F-BA30350EB3DB}"/>
              </a:ext>
            </a:extLst>
          </p:cNvPr>
          <p:cNvSpPr txBox="1"/>
          <p:nvPr/>
        </p:nvSpPr>
        <p:spPr>
          <a:xfrm>
            <a:off x="14994319" y="4515313"/>
            <a:ext cx="28278507" cy="1015663"/>
          </a:xfrm>
          <a:prstGeom prst="rect">
            <a:avLst/>
          </a:prstGeom>
          <a:solidFill>
            <a:schemeClr val="accent1">
              <a:lumMod val="40000"/>
              <a:lumOff val="60000"/>
            </a:schemeClr>
          </a:solid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t>Results:</a:t>
            </a:r>
            <a:endParaRPr lang="en-US" sz="6000" dirty="0">
              <a:cs typeface="Calibri"/>
            </a:endParaRPr>
          </a:p>
        </p:txBody>
      </p:sp>
      <p:sp>
        <p:nvSpPr>
          <p:cNvPr id="13" name="TextBox 12">
            <a:extLst>
              <a:ext uri="{FF2B5EF4-FFF2-40B4-BE49-F238E27FC236}">
                <a16:creationId xmlns:a16="http://schemas.microsoft.com/office/drawing/2014/main" id="{4A61FC97-341F-4F7A-18E2-EEA168C15430}"/>
              </a:ext>
            </a:extLst>
          </p:cNvPr>
          <p:cNvSpPr txBox="1"/>
          <p:nvPr/>
        </p:nvSpPr>
        <p:spPr>
          <a:xfrm>
            <a:off x="319016" y="19317158"/>
            <a:ext cx="13741461" cy="1041121"/>
          </a:xfrm>
          <a:prstGeom prst="rect">
            <a:avLst/>
          </a:prstGeom>
          <a:solidFill>
            <a:schemeClr val="accent1">
              <a:lumMod val="40000"/>
              <a:lumOff val="60000"/>
            </a:schemeClr>
          </a:solid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cs typeface="Calibri"/>
              </a:rPr>
              <a:t>Conclusions:</a:t>
            </a:r>
          </a:p>
        </p:txBody>
      </p:sp>
      <p:sp>
        <p:nvSpPr>
          <p:cNvPr id="14" name="TextBox 13">
            <a:extLst>
              <a:ext uri="{FF2B5EF4-FFF2-40B4-BE49-F238E27FC236}">
                <a16:creationId xmlns:a16="http://schemas.microsoft.com/office/drawing/2014/main" id="{8F5AB026-32CD-5F64-DC4B-424360EDDCC9}"/>
              </a:ext>
            </a:extLst>
          </p:cNvPr>
          <p:cNvSpPr txBox="1"/>
          <p:nvPr/>
        </p:nvSpPr>
        <p:spPr>
          <a:xfrm>
            <a:off x="424951" y="21059650"/>
            <a:ext cx="13716000"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4400" dirty="0">
                <a:ea typeface="+mn-lt"/>
                <a:cs typeface="+mn-lt"/>
              </a:rPr>
              <a:t>Finland and Denmark are the countries with the consistently happiest citizens. </a:t>
            </a:r>
          </a:p>
          <a:p>
            <a:pPr marL="571500" indent="-571500">
              <a:buFont typeface="Arial"/>
              <a:buChar char="•"/>
            </a:pPr>
            <a:r>
              <a:rPr lang="en-US" sz="4400" dirty="0">
                <a:ea typeface="+mn-lt"/>
                <a:cs typeface="+mn-lt"/>
              </a:rPr>
              <a:t>To increase the happiness score of citizens, other countries should focus on improving GDP per capita, life expectancy/healthcare, perceptions of corruption and overall confidence in their national government, as these are the most important factors to increase scoring.</a:t>
            </a:r>
            <a:endParaRPr lang="en-US" sz="4400">
              <a:cs typeface="Calibri" panose="020F0502020204030204"/>
            </a:endParaRPr>
          </a:p>
          <a:p>
            <a:pPr algn="l"/>
            <a:endParaRPr lang="en-US"/>
          </a:p>
        </p:txBody>
      </p:sp>
      <p:sp>
        <p:nvSpPr>
          <p:cNvPr id="15" name="TextBox 14">
            <a:extLst>
              <a:ext uri="{FF2B5EF4-FFF2-40B4-BE49-F238E27FC236}">
                <a16:creationId xmlns:a16="http://schemas.microsoft.com/office/drawing/2014/main" id="{592C0393-F3F4-C1C9-A6FD-BB4604F255BD}"/>
              </a:ext>
            </a:extLst>
          </p:cNvPr>
          <p:cNvSpPr txBox="1"/>
          <p:nvPr/>
        </p:nvSpPr>
        <p:spPr>
          <a:xfrm>
            <a:off x="16168040" y="14495341"/>
            <a:ext cx="11882956"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cs typeface="Calibri"/>
              </a:rPr>
              <a:t>Overall Scores</a:t>
            </a:r>
            <a:endParaRPr lang="en-US" sz="4400">
              <a:cs typeface="Calibri"/>
            </a:endParaRPr>
          </a:p>
          <a:p>
            <a:r>
              <a:rPr lang="en-US" sz="4400" b="1" dirty="0">
                <a:cs typeface="Calibri"/>
              </a:rPr>
              <a:t>Figure 1</a:t>
            </a:r>
            <a:r>
              <a:rPr lang="en-US" sz="4400" dirty="0">
                <a:cs typeface="Calibri"/>
              </a:rPr>
              <a:t>: The life ladder scores from 2019 for each country. </a:t>
            </a:r>
            <a:endParaRPr lang="en-US">
              <a:cs typeface="Calibri" panose="020F0502020204030204"/>
            </a:endParaRPr>
          </a:p>
        </p:txBody>
      </p:sp>
      <p:sp>
        <p:nvSpPr>
          <p:cNvPr id="16" name="TextBox 15">
            <a:extLst>
              <a:ext uri="{FF2B5EF4-FFF2-40B4-BE49-F238E27FC236}">
                <a16:creationId xmlns:a16="http://schemas.microsoft.com/office/drawing/2014/main" id="{96115C04-7987-3832-F7EA-F574F94C5095}"/>
              </a:ext>
            </a:extLst>
          </p:cNvPr>
          <p:cNvSpPr txBox="1"/>
          <p:nvPr/>
        </p:nvSpPr>
        <p:spPr>
          <a:xfrm rot="10800000" flipV="1">
            <a:off x="16353237" y="28124994"/>
            <a:ext cx="1148816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cs typeface="Calibri"/>
              </a:rPr>
              <a:t>Top and bottom scoring countries</a:t>
            </a:r>
            <a:endParaRPr lang="en-US" sz="4400">
              <a:cs typeface="Calibri"/>
            </a:endParaRPr>
          </a:p>
          <a:p>
            <a:r>
              <a:rPr lang="en-US" sz="4400" b="1" dirty="0">
                <a:cs typeface="Calibri"/>
              </a:rPr>
              <a:t>Figure 2: </a:t>
            </a:r>
            <a:r>
              <a:rPr lang="en-US" sz="4400" dirty="0">
                <a:cs typeface="Calibri"/>
              </a:rPr>
              <a:t>The scores of the top 6 and bottom 6 countries through the years.</a:t>
            </a:r>
          </a:p>
        </p:txBody>
      </p:sp>
      <p:sp>
        <p:nvSpPr>
          <p:cNvPr id="17" name="TextBox 16">
            <a:extLst>
              <a:ext uri="{FF2B5EF4-FFF2-40B4-BE49-F238E27FC236}">
                <a16:creationId xmlns:a16="http://schemas.microsoft.com/office/drawing/2014/main" id="{BAE6DDED-A8D7-82D7-FC4D-57C1D1A7EDC2}"/>
              </a:ext>
            </a:extLst>
          </p:cNvPr>
          <p:cNvSpPr txBox="1"/>
          <p:nvPr/>
        </p:nvSpPr>
        <p:spPr>
          <a:xfrm>
            <a:off x="29707145" y="14781090"/>
            <a:ext cx="1188295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cs typeface="Calibri"/>
              </a:rPr>
              <a:t>Which countries are the consistently highest and lowest scoring?</a:t>
            </a:r>
          </a:p>
          <a:p>
            <a:r>
              <a:rPr lang="en-US" sz="4400" b="1" dirty="0"/>
              <a:t>Figure 3:</a:t>
            </a:r>
            <a:r>
              <a:rPr lang="en-US" sz="4400" dirty="0"/>
              <a:t> A closer look at the consistently highest and lowest 2 countries from figure 2</a:t>
            </a:r>
            <a:r>
              <a:rPr lang="en-US" sz="4800" dirty="0"/>
              <a:t>.</a:t>
            </a:r>
            <a:endParaRPr lang="en-US" sz="4800">
              <a:cs typeface="Calibri"/>
            </a:endParaRPr>
          </a:p>
        </p:txBody>
      </p:sp>
      <p:sp>
        <p:nvSpPr>
          <p:cNvPr id="18" name="TextBox 17">
            <a:extLst>
              <a:ext uri="{FF2B5EF4-FFF2-40B4-BE49-F238E27FC236}">
                <a16:creationId xmlns:a16="http://schemas.microsoft.com/office/drawing/2014/main" id="{6248FD59-C9DC-7BAB-3B7B-A9CD640D1294}"/>
              </a:ext>
            </a:extLst>
          </p:cNvPr>
          <p:cNvSpPr txBox="1"/>
          <p:nvPr/>
        </p:nvSpPr>
        <p:spPr>
          <a:xfrm rot="10800000" flipV="1">
            <a:off x="29894145" y="26773087"/>
            <a:ext cx="1208662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Which features have the strongest impact on a countries score?</a:t>
            </a:r>
            <a:endParaRPr lang="en-US" sz="4400">
              <a:cs typeface="Calibri"/>
            </a:endParaRPr>
          </a:p>
          <a:p>
            <a:r>
              <a:rPr lang="en-US" sz="4400" b="1" dirty="0">
                <a:cs typeface="Calibri"/>
              </a:rPr>
              <a:t>Figure 4: </a:t>
            </a:r>
            <a:r>
              <a:rPr lang="en-US" sz="4400" dirty="0">
                <a:cs typeface="Calibri"/>
              </a:rPr>
              <a:t>The top 4 features, found through linear regression, and how the compare within the top 6 and bottom 6 countries. </a:t>
            </a:r>
            <a:endParaRPr lang="en-US" sz="4400" b="1" dirty="0">
              <a:cs typeface="Calibri"/>
            </a:endParaRPr>
          </a:p>
        </p:txBody>
      </p:sp>
      <p:sp>
        <p:nvSpPr>
          <p:cNvPr id="2" name="TextBox 1">
            <a:extLst>
              <a:ext uri="{FF2B5EF4-FFF2-40B4-BE49-F238E27FC236}">
                <a16:creationId xmlns:a16="http://schemas.microsoft.com/office/drawing/2014/main" id="{65AEC3A9-8A9B-B594-7BB2-D726E5D8168E}"/>
              </a:ext>
            </a:extLst>
          </p:cNvPr>
          <p:cNvSpPr txBox="1"/>
          <p:nvPr/>
        </p:nvSpPr>
        <p:spPr>
          <a:xfrm>
            <a:off x="318189" y="10407460"/>
            <a:ext cx="13715999" cy="1041121"/>
          </a:xfrm>
          <a:prstGeom prst="rect">
            <a:avLst/>
          </a:prstGeom>
          <a:solidFill>
            <a:schemeClr val="accent1">
              <a:lumMod val="40000"/>
              <a:lumOff val="60000"/>
            </a:schemeClr>
          </a:solid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t>Methodology:</a:t>
            </a:r>
            <a:endParaRPr lang="en-US" sz="6000">
              <a:cs typeface="Calibri"/>
            </a:endParaRPr>
          </a:p>
        </p:txBody>
      </p:sp>
      <p:sp>
        <p:nvSpPr>
          <p:cNvPr id="3" name="TextBox 2">
            <a:extLst>
              <a:ext uri="{FF2B5EF4-FFF2-40B4-BE49-F238E27FC236}">
                <a16:creationId xmlns:a16="http://schemas.microsoft.com/office/drawing/2014/main" id="{5B9D1F56-7943-29A3-80ED-10C5C373FCF3}"/>
              </a:ext>
            </a:extLst>
          </p:cNvPr>
          <p:cNvSpPr txBox="1"/>
          <p:nvPr/>
        </p:nvSpPr>
        <p:spPr>
          <a:xfrm>
            <a:off x="454616" y="11823617"/>
            <a:ext cx="13715997"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4400" dirty="0"/>
              <a:t>The </a:t>
            </a:r>
            <a:r>
              <a:rPr lang="en-US" sz="4400" dirty="0">
                <a:cs typeface="Calibri"/>
              </a:rPr>
              <a:t>scores of countries through the years was examined first, to get an idea of how countries usually scored</a:t>
            </a:r>
            <a:endParaRPr lang="en-US" dirty="0">
              <a:cs typeface="Calibri" panose="020F0502020204030204"/>
            </a:endParaRPr>
          </a:p>
          <a:p>
            <a:pPr marL="285750" indent="-285750">
              <a:buFont typeface="Arial"/>
              <a:buChar char="•"/>
            </a:pPr>
            <a:r>
              <a:rPr lang="en-US" sz="4400" dirty="0">
                <a:cs typeface="Calibri"/>
              </a:rPr>
              <a:t>The countries were then narrowed to a subset of the top and bottom scoring 6 countries</a:t>
            </a:r>
          </a:p>
          <a:p>
            <a:pPr marL="285750" indent="-285750">
              <a:buFont typeface="Arial"/>
              <a:buChar char="•"/>
            </a:pPr>
            <a:r>
              <a:rPr lang="en-US" sz="4400" dirty="0">
                <a:cs typeface="Calibri"/>
              </a:rPr>
              <a:t>From this subset, the most consistently highest and lowest 2 countries were selected</a:t>
            </a:r>
          </a:p>
          <a:p>
            <a:pPr marL="285750" indent="-285750">
              <a:buFont typeface="Arial"/>
              <a:buChar char="•"/>
            </a:pPr>
            <a:r>
              <a:rPr lang="en-US" sz="4400" dirty="0">
                <a:cs typeface="Calibri"/>
              </a:rPr>
              <a:t>The features were examined through linear regression to determine the top features effecting score</a:t>
            </a:r>
          </a:p>
          <a:p>
            <a:pPr marL="285750" indent="-285750">
              <a:buFont typeface="Arial"/>
              <a:buChar char="•"/>
            </a:pPr>
            <a:r>
              <a:rPr lang="en-US" sz="4400" dirty="0">
                <a:cs typeface="Calibri"/>
              </a:rPr>
              <a:t>The features found through linear regression were then compared for the top and bottom sets of countries</a:t>
            </a:r>
          </a:p>
          <a:p>
            <a:pPr marL="285750" indent="-285750">
              <a:buFont typeface="Arial"/>
              <a:buChar char="•"/>
            </a:pPr>
            <a:endParaRPr lang="en-US" sz="4000" dirty="0">
              <a:cs typeface="Calibri"/>
            </a:endParaRPr>
          </a:p>
        </p:txBody>
      </p:sp>
      <p:sp>
        <p:nvSpPr>
          <p:cNvPr id="19" name="TextBox 18">
            <a:extLst>
              <a:ext uri="{FF2B5EF4-FFF2-40B4-BE49-F238E27FC236}">
                <a16:creationId xmlns:a16="http://schemas.microsoft.com/office/drawing/2014/main" id="{4AF2F3B7-CC27-5576-8F40-29E2F2D2F408}"/>
              </a:ext>
            </a:extLst>
          </p:cNvPr>
          <p:cNvSpPr txBox="1"/>
          <p:nvPr/>
        </p:nvSpPr>
        <p:spPr>
          <a:xfrm>
            <a:off x="316368" y="26610133"/>
            <a:ext cx="13690540" cy="1015663"/>
          </a:xfrm>
          <a:prstGeom prst="rect">
            <a:avLst/>
          </a:prstGeom>
          <a:solidFill>
            <a:schemeClr val="accent1">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t>References:</a:t>
            </a:r>
            <a:endParaRPr lang="en-US" sz="6000" dirty="0">
              <a:cs typeface="Calibri"/>
            </a:endParaRPr>
          </a:p>
        </p:txBody>
      </p:sp>
      <p:sp>
        <p:nvSpPr>
          <p:cNvPr id="20" name="TextBox 19">
            <a:extLst>
              <a:ext uri="{FF2B5EF4-FFF2-40B4-BE49-F238E27FC236}">
                <a16:creationId xmlns:a16="http://schemas.microsoft.com/office/drawing/2014/main" id="{F30C3152-C547-496E-28F5-6E81314A0DD9}"/>
              </a:ext>
            </a:extLst>
          </p:cNvPr>
          <p:cNvSpPr txBox="1"/>
          <p:nvPr/>
        </p:nvSpPr>
        <p:spPr>
          <a:xfrm>
            <a:off x="462466" y="28392055"/>
            <a:ext cx="13715999"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4400" dirty="0">
                <a:cs typeface="Calibri"/>
              </a:rPr>
              <a:t>Dataset: </a:t>
            </a:r>
            <a:r>
              <a:rPr lang="en-US" sz="4400" dirty="0">
                <a:ea typeface="+mn-lt"/>
                <a:cs typeface="+mn-lt"/>
                <a:hlinkClick r:id="rId2"/>
              </a:rPr>
              <a:t>https://www.kaggle.com/datasets/priyanka841/2019-world-happiness-report-csv-file</a:t>
            </a:r>
            <a:r>
              <a:rPr lang="en-US" sz="4400" dirty="0">
                <a:ea typeface="+mn-lt"/>
                <a:cs typeface="+mn-lt"/>
              </a:rPr>
              <a:t> </a:t>
            </a:r>
          </a:p>
          <a:p>
            <a:pPr marL="571500" indent="-571500">
              <a:buFont typeface="Arial"/>
              <a:buChar char="•"/>
            </a:pPr>
            <a:r>
              <a:rPr lang="en-US" sz="4400" dirty="0">
                <a:ea typeface="+mn-lt"/>
                <a:cs typeface="+mn-lt"/>
              </a:rPr>
              <a:t>Information on life ladder scores and features: </a:t>
            </a:r>
            <a:r>
              <a:rPr lang="en-US" sz="4400" dirty="0">
                <a:ea typeface="+mn-lt"/>
                <a:cs typeface="+mn-lt"/>
                <a:hlinkClick r:id="" action="ppaction://noaction"/>
              </a:rPr>
              <a:t>https://worldhappiness.report/faq/</a:t>
            </a:r>
            <a:r>
              <a:rPr lang="en-US" sz="4400" dirty="0">
                <a:ea typeface="+mn-lt"/>
                <a:cs typeface="+mn-lt"/>
              </a:rPr>
              <a:t> </a:t>
            </a:r>
            <a:endParaRPr lang="en-US" sz="4400" dirty="0">
              <a:cs typeface="Calibri"/>
            </a:endParaRPr>
          </a:p>
          <a:p>
            <a:pPr marL="571500" indent="-571500">
              <a:buFont typeface="Arial"/>
              <a:buChar char="•"/>
            </a:pPr>
            <a:endParaRPr lang="en-US" sz="4000" dirty="0">
              <a:cs typeface="Calibri"/>
            </a:endParaRPr>
          </a:p>
          <a:p>
            <a:pPr marL="571500" indent="-571500">
              <a:buFont typeface="Arial"/>
              <a:buChar char="•"/>
            </a:pPr>
            <a:endParaRPr lang="en-US" sz="4000" dirty="0">
              <a:cs typeface="Calibri"/>
            </a:endParaRPr>
          </a:p>
          <a:p>
            <a:pPr marL="571500" indent="-571500">
              <a:buFont typeface="Arial"/>
              <a:buChar char="•"/>
            </a:pPr>
            <a:endParaRPr lang="en-US" sz="3600" dirty="0">
              <a:cs typeface="Calibri"/>
            </a:endParaRPr>
          </a:p>
        </p:txBody>
      </p:sp>
      <p:pic>
        <p:nvPicPr>
          <p:cNvPr id="23" name="Picture 23" descr="Map&#10;&#10;Description automatically generated">
            <a:extLst>
              <a:ext uri="{FF2B5EF4-FFF2-40B4-BE49-F238E27FC236}">
                <a16:creationId xmlns:a16="http://schemas.microsoft.com/office/drawing/2014/main" id="{A65F4692-DBA2-DA12-C059-B99A5AC372AD}"/>
              </a:ext>
            </a:extLst>
          </p:cNvPr>
          <p:cNvPicPr>
            <a:picLocks noChangeAspect="1"/>
          </p:cNvPicPr>
          <p:nvPr/>
        </p:nvPicPr>
        <p:blipFill>
          <a:blip r:embed="rId3"/>
          <a:stretch>
            <a:fillRect/>
          </a:stretch>
        </p:blipFill>
        <p:spPr>
          <a:xfrm>
            <a:off x="15244824" y="6037096"/>
            <a:ext cx="13715999" cy="8216572"/>
          </a:xfrm>
          <a:prstGeom prst="rect">
            <a:avLst/>
          </a:prstGeom>
          <a:ln>
            <a:solidFill>
              <a:srgbClr val="4472C4"/>
            </a:solidFill>
          </a:ln>
        </p:spPr>
      </p:pic>
      <p:pic>
        <p:nvPicPr>
          <p:cNvPr id="7" name="Picture 20" descr="Chart, histogram&#10;&#10;Description automatically generated">
            <a:extLst>
              <a:ext uri="{FF2B5EF4-FFF2-40B4-BE49-F238E27FC236}">
                <a16:creationId xmlns:a16="http://schemas.microsoft.com/office/drawing/2014/main" id="{CD059CF4-5AB6-1646-1FD8-44C17C27C355}"/>
              </a:ext>
            </a:extLst>
          </p:cNvPr>
          <p:cNvPicPr>
            <a:picLocks noChangeAspect="1"/>
          </p:cNvPicPr>
          <p:nvPr/>
        </p:nvPicPr>
        <p:blipFill>
          <a:blip r:embed="rId4"/>
          <a:stretch>
            <a:fillRect/>
          </a:stretch>
        </p:blipFill>
        <p:spPr>
          <a:xfrm>
            <a:off x="29347998" y="17944879"/>
            <a:ext cx="13716000" cy="8230572"/>
          </a:xfrm>
          <a:prstGeom prst="rect">
            <a:avLst/>
          </a:prstGeom>
          <a:ln>
            <a:solidFill>
              <a:srgbClr val="4472C4"/>
            </a:solidFill>
          </a:ln>
        </p:spPr>
      </p:pic>
      <p:pic>
        <p:nvPicPr>
          <p:cNvPr id="10" name="Picture 20" descr="Chart, line chart&#10;&#10;Description automatically generated">
            <a:extLst>
              <a:ext uri="{FF2B5EF4-FFF2-40B4-BE49-F238E27FC236}">
                <a16:creationId xmlns:a16="http://schemas.microsoft.com/office/drawing/2014/main" id="{B7858C62-B4E5-0415-82A6-6718B1098E7C}"/>
              </a:ext>
            </a:extLst>
          </p:cNvPr>
          <p:cNvPicPr>
            <a:picLocks noChangeAspect="1"/>
          </p:cNvPicPr>
          <p:nvPr/>
        </p:nvPicPr>
        <p:blipFill>
          <a:blip r:embed="rId5"/>
          <a:stretch>
            <a:fillRect/>
          </a:stretch>
        </p:blipFill>
        <p:spPr>
          <a:xfrm>
            <a:off x="14998494" y="16981220"/>
            <a:ext cx="13766917" cy="5498906"/>
          </a:xfrm>
          <a:prstGeom prst="rect">
            <a:avLst/>
          </a:prstGeom>
          <a:ln>
            <a:solidFill>
              <a:srgbClr val="4472C4"/>
            </a:solidFill>
          </a:ln>
        </p:spPr>
      </p:pic>
      <p:pic>
        <p:nvPicPr>
          <p:cNvPr id="21" name="Picture 21" descr="Chart, line chart&#10;&#10;Description automatically generated">
            <a:extLst>
              <a:ext uri="{FF2B5EF4-FFF2-40B4-BE49-F238E27FC236}">
                <a16:creationId xmlns:a16="http://schemas.microsoft.com/office/drawing/2014/main" id="{DA8E2EBD-5C9E-6BAB-9E7B-BC1D4F7366D8}"/>
              </a:ext>
            </a:extLst>
          </p:cNvPr>
          <p:cNvPicPr>
            <a:picLocks noChangeAspect="1"/>
          </p:cNvPicPr>
          <p:nvPr/>
        </p:nvPicPr>
        <p:blipFill>
          <a:blip r:embed="rId6"/>
          <a:stretch>
            <a:fillRect/>
          </a:stretch>
        </p:blipFill>
        <p:spPr>
          <a:xfrm>
            <a:off x="14998494" y="22487771"/>
            <a:ext cx="13766917" cy="5484059"/>
          </a:xfrm>
          <a:prstGeom prst="rect">
            <a:avLst/>
          </a:prstGeom>
          <a:ln>
            <a:solidFill>
              <a:srgbClr val="4472C4"/>
            </a:solidFill>
          </a:ln>
        </p:spPr>
      </p:pic>
      <p:pic>
        <p:nvPicPr>
          <p:cNvPr id="22" name="Picture 23" descr="Chart, line chart&#10;&#10;Description automatically generated">
            <a:extLst>
              <a:ext uri="{FF2B5EF4-FFF2-40B4-BE49-F238E27FC236}">
                <a16:creationId xmlns:a16="http://schemas.microsoft.com/office/drawing/2014/main" id="{6F256547-11AE-60CD-8636-03D84AA406CC}"/>
              </a:ext>
            </a:extLst>
          </p:cNvPr>
          <p:cNvPicPr>
            <a:picLocks noChangeAspect="1"/>
          </p:cNvPicPr>
          <p:nvPr/>
        </p:nvPicPr>
        <p:blipFill>
          <a:blip r:embed="rId7"/>
          <a:stretch>
            <a:fillRect/>
          </a:stretch>
        </p:blipFill>
        <p:spPr>
          <a:xfrm>
            <a:off x="29357332" y="6042286"/>
            <a:ext cx="13716000" cy="8206196"/>
          </a:xfrm>
          <a:prstGeom prst="rect">
            <a:avLst/>
          </a:prstGeom>
          <a:ln>
            <a:solidFill>
              <a:srgbClr val="4472C4"/>
            </a:solidFill>
          </a:ln>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Custom</PresentationFormat>
  <Paragraphs>0</Paragraphs>
  <Slides>1</Slides>
  <Notes>0</Notes>
  <HiddenSlides>1</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688</cp:revision>
  <dcterms:created xsi:type="dcterms:W3CDTF">2022-04-12T20:01:28Z</dcterms:created>
  <dcterms:modified xsi:type="dcterms:W3CDTF">2022-04-21T03:22:04Z</dcterms:modified>
</cp:coreProperties>
</file>