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73"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06-12-2024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06-12-2024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06-12-2024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06-12-2024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06-12-2024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1</a:t>
            </a: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06.12.2024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a:xfrm>
            <a:off x="838200" y="1548534"/>
            <a:ext cx="10515600" cy="4351338"/>
          </a:xfrm>
        </p:spPr>
        <p:txBody>
          <a:bodyPr>
            <a:normAutofit fontScale="77500" lnSpcReduction="20000"/>
          </a:bodyPr>
          <a:lstStyle/>
          <a:p>
            <a:pPr>
              <a:buClr>
                <a:srgbClr val="FF0000"/>
              </a:buClr>
            </a:pPr>
            <a:r>
              <a:rPr lang="en-IN" sz="3600" dirty="0"/>
              <a:t>Modulus in Data Pre</a:t>
            </a:r>
            <a:r>
              <a:rPr lang="en-US" sz="3600" dirty="0"/>
              <a:t> P</a:t>
            </a:r>
            <a:r>
              <a:rPr lang="en-IN" sz="3600" dirty="0" err="1"/>
              <a:t>rocessing</a:t>
            </a:r>
            <a:endParaRPr lang="en-IN" sz="3600" dirty="0"/>
          </a:p>
          <a:p>
            <a:pPr>
              <a:buClr>
                <a:srgbClr val="FF0000"/>
              </a:buClr>
            </a:pPr>
            <a:r>
              <a:rPr lang="en-IN" sz="3600" dirty="0"/>
              <a:t>Modulus for Binning Traffic Volumes</a:t>
            </a:r>
          </a:p>
          <a:p>
            <a:pPr>
              <a:buClr>
                <a:srgbClr val="FF0000"/>
              </a:buClr>
            </a:pPr>
            <a:r>
              <a:rPr lang="en-IN" sz="3600" dirty="0"/>
              <a:t>Modulus in Periodic Patterns</a:t>
            </a:r>
          </a:p>
          <a:p>
            <a:pPr>
              <a:buClr>
                <a:srgbClr val="FF0000"/>
              </a:buClr>
            </a:pPr>
            <a:r>
              <a:rPr lang="en-IN" sz="3600" dirty="0"/>
              <a:t>Modulus for Anomaly Detection</a:t>
            </a:r>
          </a:p>
          <a:p>
            <a:pPr>
              <a:buClr>
                <a:srgbClr val="FF0000"/>
              </a:buClr>
            </a:pPr>
            <a:r>
              <a:rPr lang="en-IN" sz="3600" b="1" dirty="0">
                <a:latin typeface="+mj-lt"/>
              </a:rPr>
              <a:t>Modulus for Spatial Mapping</a:t>
            </a:r>
          </a:p>
          <a:p>
            <a:pPr marL="0" indent="0">
              <a:buClr>
                <a:srgbClr val="FF0000"/>
              </a:buClr>
              <a:buNone/>
            </a:pPr>
            <a:endParaRPr lang="en-IN" dirty="0">
              <a:latin typeface="+mj-lt"/>
            </a:endParaRPr>
          </a:p>
          <a:p>
            <a:pPr>
              <a:buClr>
                <a:srgbClr val="FF0000"/>
              </a:buClr>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00545"/>
            <a:ext cx="10515600" cy="5276418"/>
          </a:xfrm>
        </p:spPr>
        <p:txBody>
          <a:bodyPr/>
          <a:lstStyle/>
          <a:p>
            <a:pPr marL="0" indent="0" algn="just">
              <a:buClr>
                <a:srgbClr val="FF0000"/>
              </a:buClr>
              <a:buNone/>
            </a:pPr>
            <a:r>
              <a:rPr lang="en-US" dirty="0"/>
              <a:t>In traffic prediction, preprocessing is crucial to handle the cyclical and periodic nature of traffic data effectively. The modulus operation plays a significant role in encoding time-based and spatial features. For example, traffic patterns often repeat daily, weekly, or seasonally, making features like "hour of the day" or "day of the week" essential for predictive models. Using modulus, timestamps can be wrapped into a 24-hour or 7-day cycle, ensuring consistency in time representation. Additionally, trigonometric encoding using sine and cosine functions applied to modulus-transformed values helps represent these cyclic patterns more effectively, preserving relationships between values like 23:00 and 00:00. Similarly, in spatial grid mapping, modulus helps assign road network data points to specific grid locations, simplifying geographic data</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a:solidFill>
                <a:schemeClr val="tx1"/>
              </a:solidFill>
            </a:endParaRPr>
          </a:p>
        </p:txBody>
      </p:sp>
    </p:spTree>
    <p:extLst>
      <p:ext uri="{BB962C8B-B14F-4D97-AF65-F5344CB8AC3E}">
        <p14:creationId xmlns:p14="http://schemas.microsoft.com/office/powerpoint/2010/main" val="2785781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19426"/>
            <a:ext cx="10515600" cy="5736792"/>
          </a:xfrm>
        </p:spPr>
        <p:txBody>
          <a:bodyPr>
            <a:normAutofit lnSpcReduction="10000"/>
          </a:bodyPr>
          <a:lstStyle/>
          <a:p>
            <a:pPr marL="0" indent="0">
              <a:buClr>
                <a:srgbClr val="FF0000"/>
              </a:buClr>
              <a:buNone/>
            </a:pPr>
            <a:r>
              <a:rPr lang="en-US" dirty="0"/>
              <a:t>In traffic prediction, binning is a technique used to group continuous traffic volume data into discrete categories, simplifying data analysis and model training. Modulus plays a key role in this process by systematically dividing traffic volumes into predefined bins. For example, to classify traffic into three levels—low, medium, and high—traffic volume values can be divided using the modulus operator, with the remainder determining the bin index. This categorization helps map raw traffic data into interpretable groups, such as low congestion for volumes that fall in the "0" bin, medium for "1," and high for "2." Modulus-based binning is particularly useful for applications like dynamic traffic management, where traffic signals can adapt to congestion levels, or for simplifying machine learning inputs by converting continuous traffic data into discrete categories. This method is computationally efficient and enhances the interpretability of traffic data, making it an essential preprocessing step in traffic prediction systems.</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dirty="0">
              <a:solidFill>
                <a:schemeClr val="tx1"/>
              </a:solidFill>
            </a:endParaRPr>
          </a:p>
        </p:txBody>
      </p:sp>
    </p:spTree>
    <p:extLst>
      <p:ext uri="{BB962C8B-B14F-4D97-AF65-F5344CB8AC3E}">
        <p14:creationId xmlns:p14="http://schemas.microsoft.com/office/powerpoint/2010/main" val="27801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5F7A-14AA-E4E7-B8DE-23B1DBE837DD}"/>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3943E6-05D1-A13E-8F7B-9F4C77FB10EE}"/>
              </a:ext>
            </a:extLst>
          </p:cNvPr>
          <p:cNvSpPr>
            <a:spLocks noGrp="1"/>
          </p:cNvSpPr>
          <p:nvPr>
            <p:ph idx="1"/>
          </p:nvPr>
        </p:nvSpPr>
        <p:spPr>
          <a:xfrm>
            <a:off x="727364" y="897369"/>
            <a:ext cx="10515600" cy="5586557"/>
          </a:xfrm>
        </p:spPr>
        <p:txBody>
          <a:bodyPr>
            <a:normAutofit lnSpcReduction="10000"/>
          </a:bodyPr>
          <a:lstStyle/>
          <a:p>
            <a:pPr marL="0" indent="0">
              <a:buNone/>
            </a:pPr>
            <a:r>
              <a:rPr lang="en-US" dirty="0"/>
              <a:t>In traffic prediction, identifying and encoding periodic patterns is crucial because traffic volumes often follow regular cycles, such as daily, weekly, or seasonal trends. The modulus operator is an effective tool for handling these periodic patterns by wrapping values within a fixed range, preserving their cyclic nature. For instance, the hour of the day can be computed as hour=(</a:t>
            </a:r>
            <a:r>
              <a:rPr lang="en-US" dirty="0" err="1"/>
              <a:t>timestampmod</a:t>
            </a:r>
            <a:r>
              <a:rPr lang="en-US" dirty="0"/>
              <a:t>  24)\text{hour} = (\text{timestamp} \mod 24)hour=(timestampmod24), ensuring that 0 maps to midnight, 23 to 11 PM, and the cycle repeats consistently. Similarly, the day of the week can be derived using </a:t>
            </a:r>
            <a:r>
              <a:rPr lang="en-US" dirty="0" err="1"/>
              <a:t>day_of_week</a:t>
            </a:r>
            <a:r>
              <a:rPr lang="en-US" dirty="0"/>
              <a:t>=(</a:t>
            </a:r>
            <a:r>
              <a:rPr lang="en-US" dirty="0" err="1"/>
              <a:t>datemod</a:t>
            </a:r>
            <a:r>
              <a:rPr lang="en-US" dirty="0"/>
              <a:t>  7)\text{day\_of\_week} = (\text{date} \mod 7)</a:t>
            </a:r>
            <a:r>
              <a:rPr lang="en-US" dirty="0" err="1"/>
              <a:t>day_of_week</a:t>
            </a:r>
            <a:r>
              <a:rPr lang="en-US" dirty="0"/>
              <a:t>=(datemod7), where each number corresponds to a specific day, making it easy to analyze weekly traffic patterns.</a:t>
            </a:r>
          </a:p>
          <a:p>
            <a:pPr marL="0" indent="0">
              <a:buNone/>
            </a:pPr>
            <a:r>
              <a:rPr lang="en-US" dirty="0"/>
              <a:t>In addition, modulus is used to create features that capture repeating time intervals, such as dividing the day into peak and off-peak hours or mapping monthly traffic trends to seasonal categories.</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Tree>
    <p:extLst>
      <p:ext uri="{BB962C8B-B14F-4D97-AF65-F5344CB8AC3E}">
        <p14:creationId xmlns:p14="http://schemas.microsoft.com/office/powerpoint/2010/main" val="2521962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874F-381A-C207-B399-45B338633622}"/>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59FCB8-D3B7-9E06-FB2B-B78B0EE52522}"/>
              </a:ext>
            </a:extLst>
          </p:cNvPr>
          <p:cNvSpPr>
            <a:spLocks noGrp="1"/>
          </p:cNvSpPr>
          <p:nvPr>
            <p:ph idx="1"/>
          </p:nvPr>
        </p:nvSpPr>
        <p:spPr>
          <a:xfrm>
            <a:off x="838200" y="802552"/>
            <a:ext cx="10515600" cy="5553797"/>
          </a:xfrm>
        </p:spPr>
        <p:txBody>
          <a:bodyPr>
            <a:normAutofit lnSpcReduction="10000"/>
          </a:bodyPr>
          <a:lstStyle/>
          <a:p>
            <a:r>
              <a:rPr lang="en-US" dirty="0"/>
              <a:t>In anomaly detection, especially within the context of traffic prediction, the modulus operator can help identify irregular or unexpected patterns in data that deviate from the normal periodic behavior. Traffic data, such as volume or speed, often exhibits predictable patterns over time—daily, weekly, or seasonal cycles. By applying modulus to time-related features (e.g., hour of the day, day of the week), it's possible to compare current values with historical expectations, making anomalies easier to spot.</a:t>
            </a:r>
          </a:p>
          <a:p>
            <a:r>
              <a:rPr lang="en-US" dirty="0"/>
              <a:t>For example, using modulus to extract cyclical features like the hour of the day hour=(</a:t>
            </a:r>
            <a:r>
              <a:rPr lang="en-US" dirty="0" err="1"/>
              <a:t>timestampmod</a:t>
            </a:r>
            <a:r>
              <a:rPr lang="en-US" dirty="0"/>
              <a:t>  24)\text{hour} = (\text{timestamp} \mod 24)hour=(timestampmod24), traffic data from the same hour on previous days or weeks can be compared. If a significant deviation occurs at a particular time (e.g., a sudden spike in traffic during an off-peak hour), it may indicate an anomaly, such as a road accident or an event causing unexpected congestion.</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Tree>
    <p:extLst>
      <p:ext uri="{BB962C8B-B14F-4D97-AF65-F5344CB8AC3E}">
        <p14:creationId xmlns:p14="http://schemas.microsoft.com/office/powerpoint/2010/main" val="2855988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7302D-DA4B-9D23-3059-458992115FE1}"/>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37B505-64D6-E4A3-BD37-21FFF33342AE}"/>
              </a:ext>
            </a:extLst>
          </p:cNvPr>
          <p:cNvSpPr>
            <a:spLocks noGrp="1"/>
          </p:cNvSpPr>
          <p:nvPr>
            <p:ph idx="1"/>
          </p:nvPr>
        </p:nvSpPr>
        <p:spPr>
          <a:xfrm>
            <a:off x="727364" y="994352"/>
            <a:ext cx="10515600" cy="5361997"/>
          </a:xfrm>
        </p:spPr>
        <p:txBody>
          <a:bodyPr/>
          <a:lstStyle/>
          <a:p>
            <a:r>
              <a:rPr lang="en-US" dirty="0"/>
              <a:t>In spatial mapping, especially for traffic prediction and analysis, the modulus operator is used to efficiently map or assign data points to a grid or a specific region, facilitating easier analysis and model training. When working with large-scale road networks or geographic data, traffic data often needs to be divided into smaller, manageable sections, such as grid cells or specific road segments. Modulus can help in this process by transforming continuous geographic coordinates into discrete grid positions or sections.</a:t>
            </a:r>
          </a:p>
          <a:p>
            <a:r>
              <a:rPr lang="en-US" dirty="0"/>
              <a:t>For example, consider a large city or road network that is divided into a grid for traffic analysis. If you have a linear index (such as a numerical identifier for different road segments or locations), modulus can help map these locations into a 2D grid system. </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spTree>
    <p:extLst>
      <p:ext uri="{BB962C8B-B14F-4D97-AF65-F5344CB8AC3E}">
        <p14:creationId xmlns:p14="http://schemas.microsoft.com/office/powerpoint/2010/main" val="206589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t>16</a:t>
            </a:fld>
            <a:endParaRPr lang="en-IN" b="1" dirty="0">
              <a:solidFill>
                <a:schemeClr val="tx1"/>
              </a:solidFill>
            </a:endParaRPr>
          </a:p>
        </p:txBody>
      </p:sp>
      <p:sp>
        <p:nvSpPr>
          <p:cNvPr id="3" name="Rectangle 2"/>
          <p:cNvSpPr/>
          <p:nvPr/>
        </p:nvSpPr>
        <p:spPr>
          <a:xfrm>
            <a:off x="775855" y="1360299"/>
            <a:ext cx="10252363" cy="1569660"/>
          </a:xfrm>
          <a:prstGeom prst="rect">
            <a:avLst/>
          </a:prstGeom>
        </p:spPr>
        <p:txBody>
          <a:bodyPr wrap="square">
            <a:spAutoFit/>
          </a:bodyPr>
          <a:lstStyle/>
          <a:p>
            <a:r>
              <a:rPr lang="en-US" sz="2400" b="1" dirty="0"/>
              <a:t>Results:</a:t>
            </a:r>
          </a:p>
          <a:p>
            <a:r>
              <a:rPr lang="en-US" sz="2400" dirty="0"/>
              <a:t>In this study, the application of the modulus operator in traffic prediction and analysis demonstrated significant improvements in handling periodic patterns, binning traffic volumes, anomaly detection, and spatial mapping. </a:t>
            </a:r>
          </a:p>
        </p:txBody>
      </p:sp>
      <p:sp>
        <p:nvSpPr>
          <p:cNvPr id="4" name="Rectangle 3"/>
          <p:cNvSpPr/>
          <p:nvPr/>
        </p:nvSpPr>
        <p:spPr>
          <a:xfrm>
            <a:off x="775855" y="2929959"/>
            <a:ext cx="10141527" cy="3785652"/>
          </a:xfrm>
          <a:prstGeom prst="rect">
            <a:avLst/>
          </a:prstGeom>
        </p:spPr>
        <p:txBody>
          <a:bodyPr wrap="square">
            <a:spAutoFit/>
          </a:bodyPr>
          <a:lstStyle/>
          <a:p>
            <a:r>
              <a:rPr lang="en-US" sz="2400" b="1" dirty="0"/>
              <a:t>Discussion:</a:t>
            </a:r>
          </a:p>
          <a:p>
            <a:r>
              <a:rPr lang="en-US" sz="2400" dirty="0"/>
              <a:t>The use of modulus in traffic prediction provided several advantages, especially in handling the cyclical nature of traffic data. First, modulus-based feature extraction enabled the model to better understand time-dependent patterns, such as rush hours or weekend traffic. This allowed the prediction model to adjust based on known traffic trends and improve forecasting accuracy.</a:t>
            </a:r>
          </a:p>
          <a:p>
            <a:r>
              <a:rPr lang="en-US" sz="2400" dirty="0"/>
              <a:t>For anomaly detection, the application of modulus allowed the system to compare real-time traffic data against historical patterns, identifying unusual patterns that could signal disruptions. This proved useful for detecting incidents or abnormal events and alerting traffic management systems in real-time.</a:t>
            </a:r>
          </a:p>
        </p:txBody>
      </p:sp>
    </p:spTree>
    <p:extLst>
      <p:ext uri="{BB962C8B-B14F-4D97-AF65-F5344CB8AC3E}">
        <p14:creationId xmlns:p14="http://schemas.microsoft.com/office/powerpoint/2010/main" val="4214116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4181" y="1163060"/>
            <a:ext cx="11083637" cy="5193290"/>
          </a:xfrm>
        </p:spPr>
        <p:txBody>
          <a:bodyPr>
            <a:normAutofit fontScale="32500" lnSpcReduction="20000"/>
          </a:bodyPr>
          <a:lstStyle/>
          <a:p>
            <a:pPr algn="just">
              <a:lnSpc>
                <a:spcPct val="100000"/>
              </a:lnSpc>
              <a:buFont typeface="Wingdings" panose="05000000000000000000" pitchFamily="2" charset="2"/>
              <a:buChar char="Ø"/>
            </a:pPr>
            <a:r>
              <a:rPr lang="en-IN" sz="6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6000" dirty="0">
                <a:latin typeface="Times New Roman" panose="02020603050405020304" pitchFamily="18" charset="0"/>
                <a:cs typeface="Times New Roman" panose="02020603050405020304" pitchFamily="18" charset="0"/>
              </a:rPr>
              <a:t>In the evolving landscape of data-driven solutions, Machine Learning continues to play a pivotal role, transforming systems and enabling them to make informed decisions autonomously.</a:t>
            </a:r>
          </a:p>
          <a:p>
            <a:pPr algn="just">
              <a:lnSpc>
                <a:spcPct val="100000"/>
              </a:lnSpc>
              <a:buFont typeface="Wingdings" panose="05000000000000000000" pitchFamily="2" charset="2"/>
              <a:buChar char="Ø"/>
            </a:pPr>
            <a:r>
              <a:rPr lang="en-US" sz="6000" dirty="0">
                <a:latin typeface="Times New Roman" panose="02020603050405020304" pitchFamily="18" charset="0"/>
                <a:cs typeface="Times New Roman" panose="02020603050405020304" pitchFamily="18" charset="0"/>
              </a:rPr>
              <a:t>This project has explored the application of Machine Learning within the realm of Traffic Prediction Management, demonstrating the potential of predictive models to foresee traffic patterns and enhance urban mobility.</a:t>
            </a:r>
          </a:p>
          <a:p>
            <a:pPr algn="just">
              <a:lnSpc>
                <a:spcPct val="100000"/>
              </a:lnSpc>
              <a:buFont typeface="Wingdings" panose="05000000000000000000" pitchFamily="2" charset="2"/>
              <a:buChar char="Ø"/>
            </a:pPr>
            <a:r>
              <a:rPr lang="en-US" sz="6000" dirty="0">
                <a:latin typeface="Times New Roman" panose="02020603050405020304" pitchFamily="18" charset="0"/>
                <a:cs typeface="Times New Roman" panose="02020603050405020304" pitchFamily="18" charset="0"/>
              </a:rPr>
              <a:t>Through a detailed examination of the challenges and intricacies of traffic management, this study has highlighted the impact of machine learning in addressing congestion, optimizing traffic flow, and reducing delays.</a:t>
            </a:r>
          </a:p>
          <a:p>
            <a:pPr algn="just">
              <a:lnSpc>
                <a:spcPct val="100000"/>
              </a:lnSpc>
              <a:buFont typeface="Wingdings" panose="05000000000000000000" pitchFamily="2" charset="2"/>
              <a:buChar char="Ø"/>
            </a:pPr>
            <a:r>
              <a:rPr lang="en-US" sz="6000" dirty="0">
                <a:latin typeface="Times New Roman" panose="02020603050405020304" pitchFamily="18" charset="0"/>
                <a:cs typeface="Times New Roman" panose="02020603050405020304" pitchFamily="18" charset="0"/>
              </a:rPr>
              <a:t>By leveraging real-time data and sophisticated algorithms, this system exemplifies the possibilities for smarter, more efficient transportation systems in urban environments.</a:t>
            </a:r>
          </a:p>
          <a:p>
            <a:pPr algn="just">
              <a:lnSpc>
                <a:spcPct val="100000"/>
              </a:lnSpc>
              <a:buFont typeface="Wingdings" panose="05000000000000000000" pitchFamily="2" charset="2"/>
              <a:buChar char="Ø"/>
            </a:pPr>
            <a:r>
              <a:rPr lang="en-US" sz="6000" dirty="0">
                <a:latin typeface="Times New Roman" panose="02020603050405020304" pitchFamily="18" charset="0"/>
                <a:cs typeface="Times New Roman" panose="02020603050405020304" pitchFamily="18" charset="0"/>
              </a:rPr>
              <a:t>As we look to the future, this project underscores the importance of continued research and innovation in Machine Learning to build intelligent systems that adapt to ever-changing urban landscapes, providing sustainable solutions for modern mobility challenges.</a:t>
            </a:r>
          </a:p>
          <a:p>
            <a:pPr marL="0" indent="0" algn="just">
              <a:buClr>
                <a:srgbClr val="FF0000"/>
              </a:buClr>
              <a:buNone/>
            </a:pPr>
            <a:endParaRPr lang="en-IN" sz="6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lgn="just">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lgn="just">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lgn="just">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17</a:t>
            </a:fld>
            <a:endParaRPr lang="en-IN" b="1" dirty="0">
              <a:solidFill>
                <a:schemeClr val="tx1"/>
              </a:solidFill>
            </a:endParaRPr>
          </a:p>
        </p:txBody>
      </p:sp>
    </p:spTree>
    <p:extLst>
      <p:ext uri="{BB962C8B-B14F-4D97-AF65-F5344CB8AC3E}">
        <p14:creationId xmlns:p14="http://schemas.microsoft.com/office/powerpoint/2010/main" val="2315211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18</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 D.P.DEVAN			             KAARTHICK W (811722104064)</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CSE 			 LANGESH M G(811722104080)</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MUKESH S (811722104096)</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Title of the Project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4828C8C-CB2B-59B4-BAC0-703D1D157863}"/>
              </a:ext>
            </a:extLst>
          </p:cNvPr>
          <p:cNvSpPr txBox="1"/>
          <p:nvPr/>
        </p:nvSpPr>
        <p:spPr>
          <a:xfrm>
            <a:off x="1945138" y="1712595"/>
            <a:ext cx="10246862" cy="830997"/>
          </a:xfrm>
          <a:prstGeom prst="rect">
            <a:avLst/>
          </a:prstGeom>
          <a:noFill/>
        </p:spPr>
        <p:txBody>
          <a:bodyPr wrap="square" rtlCol="0">
            <a:spAutoFit/>
          </a:bodyPr>
          <a:lstStyle/>
          <a:p>
            <a:pPr algn="l"/>
            <a:r>
              <a:rPr lang="en-US" sz="4800" b="1" dirty="0">
                <a:latin typeface="Aparajita" panose="02020603050405020304" pitchFamily="18" charset="0"/>
                <a:cs typeface="Aparajita" panose="02020603050405020304" pitchFamily="18" charset="0"/>
              </a:rPr>
              <a:t>TRAFFIC</a:t>
            </a:r>
            <a:r>
              <a:rPr lang="en-US" sz="4800" b="1" dirty="0">
                <a:latin typeface="Agency FB" panose="020B0503020202020204" pitchFamily="34" charset="0"/>
              </a:rPr>
              <a:t> </a:t>
            </a:r>
            <a:r>
              <a:rPr lang="en-US" sz="4800" b="1" dirty="0">
                <a:latin typeface="Aparajita" panose="02020603050405020304" pitchFamily="18" charset="0"/>
                <a:cs typeface="Aparajita" panose="02020603050405020304" pitchFamily="18" charset="0"/>
              </a:rPr>
              <a:t>PREDICTION</a:t>
            </a:r>
            <a:r>
              <a:rPr lang="en-US" sz="4800" b="1" dirty="0">
                <a:latin typeface="Agency FB" panose="020B0503020202020204" pitchFamily="34" charset="0"/>
              </a:rPr>
              <a:t> </a:t>
            </a:r>
            <a:r>
              <a:rPr lang="en-US" sz="4800" b="1" dirty="0">
                <a:latin typeface="Aparajita" panose="020B0502040504020204" pitchFamily="34" charset="0"/>
              </a:rPr>
              <a:t>MANAGEMENT</a:t>
            </a:r>
          </a:p>
        </p:txBody>
      </p:sp>
    </p:spTree>
    <p:extLst>
      <p:ext uri="{BB962C8B-B14F-4D97-AF65-F5344CB8AC3E}">
        <p14:creationId xmlns:p14="http://schemas.microsoft.com/office/powerpoint/2010/main" val="344140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734290" y="1359593"/>
            <a:ext cx="10619509" cy="4861098"/>
          </a:xfrm>
        </p:spPr>
        <p:txBody>
          <a:bodyPr/>
          <a:lstStyle/>
          <a:p>
            <a:pPr marL="0" indent="0" algn="just">
              <a:buClr>
                <a:srgbClr val="FF0000"/>
              </a:buClr>
              <a:buNone/>
            </a:pPr>
            <a:r>
              <a:rPr lang="en-IN" dirty="0"/>
              <a:t> </a:t>
            </a:r>
          </a:p>
          <a:p>
            <a:pPr marL="0" indent="0" algn="just">
              <a:buClr>
                <a:srgbClr val="FF0000"/>
              </a:buClr>
              <a:buNone/>
            </a:pPr>
            <a:r>
              <a:rPr lang="en-IN" dirty="0"/>
              <a:t> </a:t>
            </a:r>
          </a:p>
          <a:p>
            <a:pPr marL="0" indent="0" algn="just">
              <a:buClr>
                <a:srgbClr val="FF0000"/>
              </a:buClr>
              <a:buNone/>
            </a:pPr>
            <a:endParaRPr lang="en-IN" dirty="0"/>
          </a:p>
          <a:p>
            <a:pPr marL="0" indent="0" algn="just">
              <a:buClr>
                <a:srgbClr val="FF0000"/>
              </a:buClr>
              <a:buNone/>
            </a:pPr>
            <a:endParaRPr lang="en-IN" dirty="0"/>
          </a:p>
          <a:p>
            <a:pPr marL="0" indent="0" algn="just">
              <a:buClr>
                <a:srgbClr val="FF0000"/>
              </a:buClr>
              <a:buNone/>
            </a:pPr>
            <a:endParaRPr lang="en-IN" dirty="0"/>
          </a:p>
        </p:txBody>
      </p:sp>
      <p:sp>
        <p:nvSpPr>
          <p:cNvPr id="5" name="Slide Number Placeholder 4">
            <a:extLst>
              <a:ext uri="{FF2B5EF4-FFF2-40B4-BE49-F238E27FC236}">
                <a16:creationId xmlns:a16="http://schemas.microsoft.com/office/drawing/2014/main"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a:solidFill>
                <a:schemeClr val="tx1"/>
              </a:solidFill>
            </a:endParaRPr>
          </a:p>
        </p:txBody>
      </p:sp>
      <p:sp>
        <p:nvSpPr>
          <p:cNvPr id="4" name="Rectangle 3"/>
          <p:cNvSpPr/>
          <p:nvPr/>
        </p:nvSpPr>
        <p:spPr>
          <a:xfrm>
            <a:off x="1263207" y="1392114"/>
            <a:ext cx="10383982" cy="923330"/>
          </a:xfrm>
          <a:prstGeom prst="rect">
            <a:avLst/>
          </a:prstGeom>
        </p:spPr>
        <p:txBody>
          <a:bodyPr wrap="square">
            <a:spAutoFit/>
          </a:bodyPr>
          <a:lstStyle/>
          <a:p>
            <a:r>
              <a:rPr lang="en-US" dirty="0"/>
              <a:t>∆  Traffic prediction develop machine learning models to forecast traffic flow, travel times, and congestion levels based on real-time and historical data.</a:t>
            </a:r>
          </a:p>
          <a:p>
            <a:endParaRPr lang="en-US" dirty="0"/>
          </a:p>
        </p:txBody>
      </p:sp>
      <p:sp>
        <p:nvSpPr>
          <p:cNvPr id="7" name="Rectangle 2"/>
          <p:cNvSpPr>
            <a:spLocks noChangeArrowheads="1"/>
          </p:cNvSpPr>
          <p:nvPr/>
        </p:nvSpPr>
        <p:spPr bwMode="auto">
          <a:xfrm>
            <a:off x="-544811" y="2133553"/>
            <a:ext cx="12192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4" eaLnBrk="0" fontAlgn="base" hangingPunct="0">
              <a:spcBef>
                <a:spcPct val="0"/>
              </a:spcBef>
              <a:spcAft>
                <a:spcPct val="0"/>
              </a:spcAf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Detect and analyze the impact of accidents, roadworks, and weather conditions on traffic.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1263207" y="2601277"/>
            <a:ext cx="110425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Develop APIs or interfaces for integration with existing traffic management systems and navigation apps.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Utilize Internet of Things (</a:t>
            </a:r>
            <a:r>
              <a:rPr kumimoji="0" lang="en-US" altLang="en-US" sz="1800" b="0" i="0" u="none" strike="noStrike" cap="none" normalizeH="0" baseline="0" dirty="0" err="1">
                <a:ln>
                  <a:noFill/>
                </a:ln>
                <a:solidFill>
                  <a:schemeClr val="tx1"/>
                </a:solidFill>
                <a:effectLst/>
                <a:latin typeface="Arial" panose="020B0604020202020204" pitchFamily="34" charset="0"/>
              </a:rPr>
              <a:t>IoT</a:t>
            </a:r>
            <a:r>
              <a:rPr kumimoji="0" lang="en-US" altLang="en-US" sz="1800" b="0" i="0" u="none" strike="noStrike" cap="none" normalizeH="0" baseline="0" dirty="0">
                <a:ln>
                  <a:noFill/>
                </a:ln>
                <a:solidFill>
                  <a:schemeClr val="tx1"/>
                </a:solidFill>
                <a:effectLst/>
                <a:latin typeface="Arial" panose="020B0604020202020204" pitchFamily="34" charset="0"/>
              </a:rPr>
              <a:t>) devices (e.g., traffic sensors and cameras) for real-time data collection. </a:t>
            </a:r>
          </a:p>
        </p:txBody>
      </p:sp>
      <p:sp>
        <p:nvSpPr>
          <p:cNvPr id="9" name="Rectangle 4"/>
          <p:cNvSpPr>
            <a:spLocks noChangeArrowheads="1"/>
          </p:cNvSpPr>
          <p:nvPr/>
        </p:nvSpPr>
        <p:spPr bwMode="auto">
          <a:xfrm>
            <a:off x="1263207" y="3026815"/>
            <a:ext cx="1014893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Create intuitive dashboards for traffic operators to monitor and manage conditions.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Provide accurate, easy-to-understand updates for end-users (drivers and commuters) via apps. </a:t>
            </a:r>
          </a:p>
        </p:txBody>
      </p:sp>
      <p:sp>
        <p:nvSpPr>
          <p:cNvPr id="10" name="Rectangle 5"/>
          <p:cNvSpPr>
            <a:spLocks noChangeArrowheads="1"/>
          </p:cNvSpPr>
          <p:nvPr/>
        </p:nvSpPr>
        <p:spPr bwMode="auto">
          <a:xfrm>
            <a:off x="1251706" y="3713376"/>
            <a:ext cx="971291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Reduce fuel consumption and emissions by minimizing idle times and stop-and-go driving.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Enhance economic productivity by improving travel times and reducing delays. </a:t>
            </a: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144-E1E7-CE6B-C627-835A3E9237B8}"/>
              </a:ext>
            </a:extLst>
          </p:cNvPr>
          <p:cNvSpPr>
            <a:spLocks noGrp="1"/>
          </p:cNvSpPr>
          <p:nvPr>
            <p:ph type="title"/>
          </p:nvPr>
        </p:nvSpPr>
        <p:spPr>
          <a:xfrm>
            <a:off x="0" y="1"/>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a:extLst>
              <a:ext uri="{FF2B5EF4-FFF2-40B4-BE49-F238E27FC236}">
                <a16:creationId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
        <p:nvSpPr>
          <p:cNvPr id="3" name="Rectangle 2"/>
          <p:cNvSpPr/>
          <p:nvPr/>
        </p:nvSpPr>
        <p:spPr>
          <a:xfrm>
            <a:off x="1059872" y="1351508"/>
            <a:ext cx="9758898" cy="4524315"/>
          </a:xfrm>
          <a:prstGeom prst="rect">
            <a:avLst/>
          </a:prstGeom>
        </p:spPr>
        <p:txBody>
          <a:bodyPr wrap="square">
            <a:spAutoFit/>
          </a:bodyPr>
          <a:lstStyle/>
          <a:p>
            <a:pPr marL="342900" indent="-342900">
              <a:buFont typeface="Arial" panose="020B0604020202020204" pitchFamily="34" charset="0"/>
              <a:buChar char="•"/>
            </a:pPr>
            <a:r>
              <a:rPr lang="en-US" sz="2400" b="1" dirty="0"/>
              <a:t>Abstraction</a:t>
            </a:r>
            <a:r>
              <a:rPr lang="en-US" sz="2400" dirty="0"/>
              <a:t> in computer science, particularly in the context of machine learning and traffic prediction management, refers to simplifying complex systems by focusing on the essential features while hiding unnecessary details. It helps in managing the complexity of a problem by breaking it down into manageable levels or components.  This project aims to revolutionize urban traffic management through an advanced predictive system. Utilizing robust data analysis and machine learning , our model anticipates traffic patterns , enabling proactive strategies for congestion mitigation and improved urban mobility. Exploring the integration of intelligent traffic management systems with city infrastructure, leveraging sensors, cameras, and </a:t>
            </a:r>
            <a:r>
              <a:rPr lang="en-US" sz="2400" dirty="0" err="1"/>
              <a:t>IoT</a:t>
            </a:r>
            <a:r>
              <a:rPr lang="en-US" sz="2400" dirty="0"/>
              <a:t> devices to enhance real-time monitoring and facilitate adaptive traffic control strategies.</a:t>
            </a:r>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a:extLst>
              <a:ext uri="{FF2B5EF4-FFF2-40B4-BE49-F238E27FC236}">
                <a16:creationId xmlns:a16="http://schemas.microsoft.com/office/drawing/2014/main"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91E44D4C-0BF0-DCBC-B59B-935575E417E9}"/>
              </a:ext>
            </a:extLst>
          </p:cNvPr>
          <p:cNvGraphicFramePr>
            <a:graphicFrameLocks noGrp="1"/>
          </p:cNvGraphicFramePr>
          <p:nvPr>
            <p:extLst>
              <p:ext uri="{D42A27DB-BD31-4B8C-83A1-F6EECF244321}">
                <p14:modId xmlns:p14="http://schemas.microsoft.com/office/powerpoint/2010/main" val="4184728293"/>
              </p:ext>
            </p:extLst>
          </p:nvPr>
        </p:nvGraphicFramePr>
        <p:xfrm>
          <a:off x="0" y="540326"/>
          <a:ext cx="12205855" cy="7832962"/>
        </p:xfrm>
        <a:graphic>
          <a:graphicData uri="http://schemas.openxmlformats.org/drawingml/2006/table">
            <a:tbl>
              <a:tblPr firstRow="1" bandRow="1">
                <a:tableStyleId>{93296810-A885-4BE3-A3E7-6D5BEEA58F35}</a:tableStyleId>
              </a:tblPr>
              <a:tblGrid>
                <a:gridCol w="2438400">
                  <a:extLst>
                    <a:ext uri="{9D8B030D-6E8A-4147-A177-3AD203B41FA5}">
                      <a16:colId xmlns:a16="http://schemas.microsoft.com/office/drawing/2014/main" val="1458285663"/>
                    </a:ext>
                  </a:extLst>
                </a:gridCol>
                <a:gridCol w="2438400">
                  <a:extLst>
                    <a:ext uri="{9D8B030D-6E8A-4147-A177-3AD203B41FA5}">
                      <a16:colId xmlns:a16="http://schemas.microsoft.com/office/drawing/2014/main" val="109330403"/>
                    </a:ext>
                  </a:extLst>
                </a:gridCol>
                <a:gridCol w="2438400">
                  <a:extLst>
                    <a:ext uri="{9D8B030D-6E8A-4147-A177-3AD203B41FA5}">
                      <a16:colId xmlns:a16="http://schemas.microsoft.com/office/drawing/2014/main" val="3321216741"/>
                    </a:ext>
                  </a:extLst>
                </a:gridCol>
                <a:gridCol w="2438400">
                  <a:extLst>
                    <a:ext uri="{9D8B030D-6E8A-4147-A177-3AD203B41FA5}">
                      <a16:colId xmlns:a16="http://schemas.microsoft.com/office/drawing/2014/main" val="2877018546"/>
                    </a:ext>
                  </a:extLst>
                </a:gridCol>
                <a:gridCol w="2452255">
                  <a:extLst>
                    <a:ext uri="{9D8B030D-6E8A-4147-A177-3AD203B41FA5}">
                      <a16:colId xmlns:a16="http://schemas.microsoft.com/office/drawing/2014/main" val="1421465586"/>
                    </a:ext>
                  </a:extLst>
                </a:gridCol>
              </a:tblGrid>
              <a:tr h="931528">
                <a:tc>
                  <a:txBody>
                    <a:bodyPr/>
                    <a:lstStyle/>
                    <a:p>
                      <a:pPr algn="ctr"/>
                      <a:r>
                        <a:rPr lang="en-US" sz="2800" dirty="0"/>
                        <a:t>TITLE OF THE PAPER</a:t>
                      </a:r>
                    </a:p>
                  </a:txBody>
                  <a:tcPr anchor="ctr"/>
                </a:tc>
                <a:tc>
                  <a:txBody>
                    <a:bodyPr/>
                    <a:lstStyle/>
                    <a:p>
                      <a:pPr algn="ctr"/>
                      <a:r>
                        <a:rPr lang="en-US" sz="2800" dirty="0"/>
                        <a:t>AUTHOR (S)</a:t>
                      </a:r>
                    </a:p>
                  </a:txBody>
                  <a:tcPr anchor="ctr"/>
                </a:tc>
                <a:tc>
                  <a:txBody>
                    <a:bodyPr/>
                    <a:lstStyle/>
                    <a:p>
                      <a:pPr algn="ctr"/>
                      <a:r>
                        <a:rPr lang="en-US" sz="2800" dirty="0"/>
                        <a:t>PUBLISHER</a:t>
                      </a:r>
                    </a:p>
                  </a:txBody>
                  <a:tcPr anchor="ctr"/>
                </a:tc>
                <a:tc>
                  <a:txBody>
                    <a:bodyPr/>
                    <a:lstStyle/>
                    <a:p>
                      <a:pPr algn="ctr"/>
                      <a:r>
                        <a:rPr lang="en-US" sz="2800" dirty="0"/>
                        <a:t>PAPER GIST</a:t>
                      </a:r>
                    </a:p>
                  </a:txBody>
                  <a:tcPr anchor="ctr"/>
                </a:tc>
                <a:tc>
                  <a:txBody>
                    <a:bodyPr/>
                    <a:lstStyle/>
                    <a:p>
                      <a:pPr algn="ctr"/>
                      <a:r>
                        <a:rPr lang="en-US" sz="2800" dirty="0"/>
                        <a:t>TECHNOLOGY USED</a:t>
                      </a:r>
                    </a:p>
                  </a:txBody>
                  <a:tcPr anchor="ctr"/>
                </a:tc>
                <a:extLst>
                  <a:ext uri="{0D108BD9-81ED-4DB2-BD59-A6C34878D82A}">
                    <a16:rowId xmlns:a16="http://schemas.microsoft.com/office/drawing/2014/main" val="583417673"/>
                  </a:ext>
                </a:extLst>
              </a:tr>
              <a:tr h="1712810">
                <a:tc>
                  <a:txBody>
                    <a:bodyPr/>
                    <a:lstStyle/>
                    <a:p>
                      <a:pPr algn="just">
                        <a:lnSpc>
                          <a:spcPct val="100000"/>
                        </a:lnSpc>
                      </a:pPr>
                      <a:r>
                        <a:rPr lang="en-IN" sz="1800" b="1" kern="1200" dirty="0">
                          <a:solidFill>
                            <a:schemeClr val="dk1"/>
                          </a:solidFill>
                          <a:effectLst/>
                          <a:latin typeface="Times New Roman" panose="02020603050405020304" pitchFamily="18" charset="0"/>
                          <a:ea typeface="+mn-ea"/>
                          <a:cs typeface="Times New Roman" panose="02020603050405020304" pitchFamily="18" charset="0"/>
                        </a:rPr>
                        <a:t>Predicting Traffic for </a:t>
                      </a:r>
                    </a:p>
                    <a:p>
                      <a:pPr algn="just">
                        <a:lnSpc>
                          <a:spcPct val="100000"/>
                        </a:lnSpc>
                      </a:pPr>
                      <a:r>
                        <a:rPr lang="en-IN" sz="1800" b="1" kern="1200" dirty="0">
                          <a:solidFill>
                            <a:schemeClr val="dk1"/>
                          </a:solidFill>
                          <a:effectLst/>
                          <a:latin typeface="Times New Roman" panose="02020603050405020304" pitchFamily="18" charset="0"/>
                          <a:ea typeface="+mn-ea"/>
                          <a:cs typeface="Times New Roman" panose="02020603050405020304" pitchFamily="18" charset="0"/>
                        </a:rPr>
                        <a:t>Intelligent Transport </a:t>
                      </a:r>
                    </a:p>
                    <a:p>
                      <a:pPr algn="just">
                        <a:lnSpc>
                          <a:spcPct val="100000"/>
                        </a:lnSpc>
                      </a:pPr>
                      <a:r>
                        <a:rPr lang="en-IN" sz="1800" b="1" kern="1200" dirty="0">
                          <a:solidFill>
                            <a:schemeClr val="dk1"/>
                          </a:solidFill>
                          <a:effectLst/>
                          <a:latin typeface="Times New Roman" panose="02020603050405020304" pitchFamily="18" charset="0"/>
                          <a:ea typeface="+mn-ea"/>
                          <a:cs typeface="Times New Roman" panose="02020603050405020304" pitchFamily="18" charset="0"/>
                        </a:rPr>
                        <a:t>System the Using Machine Learning  Algorithms</a:t>
                      </a:r>
                      <a:endParaRPr lang="en-IN" sz="1800" b="1" dirty="0">
                        <a:latin typeface="Times New Roman" panose="02020603050405020304" pitchFamily="18" charset="0"/>
                        <a:cs typeface="Times New Roman" panose="02020603050405020304" pitchFamily="18" charset="0"/>
                      </a:endParaRPr>
                    </a:p>
                    <a:p>
                      <a:endParaRPr lang="en-US" dirty="0"/>
                    </a:p>
                  </a:txBody>
                  <a:tcPr/>
                </a:tc>
                <a:tc>
                  <a:txBody>
                    <a:bodyPr/>
                    <a:lstStyle/>
                    <a:p>
                      <a:pPr algn="l">
                        <a:lnSpc>
                          <a:spcPct val="100000"/>
                        </a:lnSpc>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Sai </a:t>
                      </a: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Akshita</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a:t>
                      </a:r>
                    </a:p>
                    <a:p>
                      <a:pPr algn="l">
                        <a:lnSpc>
                          <a:spcPct val="100000"/>
                        </a:lnSpc>
                      </a:pP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Kanaparthy</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Raveena</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a:t>
                      </a:r>
                    </a:p>
                    <a:p>
                      <a:pPr algn="l">
                        <a:lnSpc>
                          <a:spcPct val="100000"/>
                        </a:lnSpc>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Reddy </a:t>
                      </a: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Vemula</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Sai </a:t>
                      </a:r>
                    </a:p>
                    <a:p>
                      <a:pPr algn="l">
                        <a:lnSpc>
                          <a:spcPct val="100000"/>
                        </a:lnSpc>
                      </a:pP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Niyathi</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Padakant</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r>
                        <a:rPr lang="en-US" dirty="0"/>
                        <a:t>          Elsevier-2022</a:t>
                      </a: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Machine learning algorithms can analyze historical and real-time traffic data to predict congestion, enabling better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traffimanagement</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dirty="0"/>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Decision trees can be difficult to interpret and explain, particularly as the complexity of the model increases</a:t>
                      </a:r>
                      <a:endParaRPr lang="en-US" dirty="0"/>
                    </a:p>
                  </a:txBody>
                  <a:tcPr/>
                </a:tc>
                <a:extLst>
                  <a:ext uri="{0D108BD9-81ED-4DB2-BD59-A6C34878D82A}">
                    <a16:rowId xmlns:a16="http://schemas.microsoft.com/office/drawing/2014/main" val="1168724830"/>
                  </a:ext>
                </a:extLst>
              </a:tr>
              <a:tr h="1983254">
                <a:tc>
                  <a:txBody>
                    <a:bodyPr/>
                    <a:lstStyle/>
                    <a:p>
                      <a:pPr algn="just">
                        <a:lnSpc>
                          <a:spcPct val="100000"/>
                        </a:lnSpc>
                      </a:pPr>
                      <a:r>
                        <a:rPr lang="en-IN" sz="1800" b="1" kern="1200" dirty="0">
                          <a:solidFill>
                            <a:schemeClr val="dk1"/>
                          </a:solidFill>
                          <a:effectLst/>
                          <a:latin typeface="Times New Roman" panose="02020603050405020304" pitchFamily="18" charset="0"/>
                          <a:ea typeface="+mn-ea"/>
                          <a:cs typeface="Times New Roman" panose="02020603050405020304" pitchFamily="18" charset="0"/>
                        </a:rPr>
                        <a:t>Prediction of HDD </a:t>
                      </a:r>
                    </a:p>
                    <a:p>
                      <a:pPr algn="just">
                        <a:lnSpc>
                          <a:spcPct val="100000"/>
                        </a:lnSpc>
                      </a:pPr>
                      <a:r>
                        <a:rPr lang="en-IN" sz="1800" b="1" kern="1200" dirty="0">
                          <a:solidFill>
                            <a:schemeClr val="dk1"/>
                          </a:solidFill>
                          <a:effectLst/>
                          <a:latin typeface="Times New Roman" panose="02020603050405020304" pitchFamily="18" charset="0"/>
                          <a:ea typeface="+mn-ea"/>
                          <a:cs typeface="Times New Roman" panose="02020603050405020304" pitchFamily="18" charset="0"/>
                        </a:rPr>
                        <a:t>Failures by Ensemble </a:t>
                      </a:r>
                    </a:p>
                    <a:p>
                      <a:pPr algn="just">
                        <a:lnSpc>
                          <a:spcPct val="100000"/>
                        </a:lnSpc>
                      </a:pPr>
                      <a:r>
                        <a:rPr lang="en-IN" sz="1800" b="1" kern="1200" dirty="0">
                          <a:solidFill>
                            <a:schemeClr val="dk1"/>
                          </a:solidFill>
                          <a:effectLst/>
                          <a:latin typeface="Times New Roman" panose="02020603050405020304" pitchFamily="18" charset="0"/>
                          <a:ea typeface="+mn-ea"/>
                          <a:cs typeface="Times New Roman" panose="02020603050405020304" pitchFamily="18" charset="0"/>
                        </a:rPr>
                        <a:t>Learning </a:t>
                      </a:r>
                    </a:p>
                    <a:p>
                      <a:endParaRPr lang="en-IN" dirty="0"/>
                    </a:p>
                    <a:p>
                      <a:endParaRPr lang="en-US" dirty="0"/>
                    </a:p>
                  </a:txBody>
                  <a:tcPr/>
                </a:tc>
                <a:tc>
                  <a:txBody>
                    <a:bodyPr/>
                    <a:lstStyle/>
                    <a:p>
                      <a:pPr algn="l"/>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Narendran</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Monishraj</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a:t>
                      </a:r>
                    </a:p>
                    <a:p>
                      <a:pPr algn="l"/>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Dr.</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Sathya</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Srivinas</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r>
                        <a:rPr lang="en-US" dirty="0"/>
                        <a:t>         Springer-2022</a:t>
                      </a:r>
                    </a:p>
                  </a:txBody>
                  <a:tcPr/>
                </a:tc>
                <a:tc>
                  <a:txBody>
                    <a:bodyPr/>
                    <a:lstStyle/>
                    <a:p>
                      <a:pPr algn="l"/>
                      <a:r>
                        <a:rPr lang="en-US" sz="1800" dirty="0">
                          <a:latin typeface="Times New Roman" panose="02020603050405020304" pitchFamily="18" charset="0"/>
                          <a:cs typeface="Times New Roman" panose="02020603050405020304" pitchFamily="18" charset="0"/>
                        </a:rPr>
                        <a:t>Ensemble learning</a:t>
                      </a:r>
                    </a:p>
                    <a:p>
                      <a:pPr algn="l"/>
                      <a:r>
                        <a:rPr lang="en-US" sz="1800" dirty="0">
                          <a:latin typeface="Times New Roman" panose="02020603050405020304" pitchFamily="18" charset="0"/>
                          <a:cs typeface="Times New Roman" panose="02020603050405020304" pitchFamily="18" charset="0"/>
                        </a:rPr>
                        <a:t>techniques combine</a:t>
                      </a:r>
                    </a:p>
                    <a:p>
                      <a:pPr algn="l"/>
                      <a:r>
                        <a:rPr lang="en-US" sz="1800" dirty="0">
                          <a:latin typeface="Times New Roman" panose="02020603050405020304" pitchFamily="18" charset="0"/>
                          <a:cs typeface="Times New Roman" panose="02020603050405020304" pitchFamily="18" charset="0"/>
                        </a:rPr>
                        <a:t>multiple predictive</a:t>
                      </a:r>
                    </a:p>
                    <a:p>
                      <a:pPr algn="l"/>
                      <a:r>
                        <a:rPr lang="en-US" sz="1800" dirty="0">
                          <a:latin typeface="Times New Roman" panose="02020603050405020304" pitchFamily="18" charset="0"/>
                          <a:cs typeface="Times New Roman" panose="02020603050405020304" pitchFamily="18" charset="0"/>
                        </a:rPr>
                        <a:t>models to improve</a:t>
                      </a:r>
                    </a:p>
                    <a:p>
                      <a:pPr algn="l"/>
                      <a:r>
                        <a:rPr lang="en-US" sz="1800" dirty="0">
                          <a:latin typeface="Times New Roman" panose="02020603050405020304" pitchFamily="18" charset="0"/>
                          <a:cs typeface="Times New Roman" panose="02020603050405020304" pitchFamily="18" charset="0"/>
                        </a:rPr>
                        <a:t>detection of subtle</a:t>
                      </a:r>
                    </a:p>
                    <a:p>
                      <a:pPr algn="l"/>
                      <a:r>
                        <a:rPr lang="en-US" sz="1800" dirty="0">
                          <a:latin typeface="Times New Roman" panose="02020603050405020304" pitchFamily="18" charset="0"/>
                          <a:cs typeface="Times New Roman" panose="02020603050405020304" pitchFamily="18" charset="0"/>
                        </a:rPr>
                        <a:t>patterns signaling</a:t>
                      </a:r>
                    </a:p>
                    <a:p>
                      <a:endParaRPr lang="en-US" dirty="0"/>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Ensemble learning in traffic prediction can increase computational complexity due to training multiple models </a:t>
                      </a:r>
                      <a:endParaRPr lang="en-US" dirty="0"/>
                    </a:p>
                  </a:txBody>
                  <a:tcPr/>
                </a:tc>
                <a:extLst>
                  <a:ext uri="{0D108BD9-81ED-4DB2-BD59-A6C34878D82A}">
                    <a16:rowId xmlns:a16="http://schemas.microsoft.com/office/drawing/2014/main" val="1660361405"/>
                  </a:ext>
                </a:extLst>
              </a:tr>
              <a:tr h="1983254">
                <a:tc>
                  <a:txBody>
                    <a:bodyPr/>
                    <a:lstStyle/>
                    <a:p>
                      <a:pPr algn="just">
                        <a:lnSpc>
                          <a:spcPct val="100000"/>
                        </a:lnSpc>
                      </a:pPr>
                      <a:r>
                        <a:rPr lang="en-IN" sz="1800" b="1" kern="1200" dirty="0">
                          <a:solidFill>
                            <a:schemeClr val="dk1"/>
                          </a:solidFill>
                          <a:effectLst/>
                          <a:latin typeface="Times New Roman" panose="02020603050405020304" pitchFamily="18" charset="0"/>
                          <a:ea typeface="+mn-ea"/>
                          <a:cs typeface="Times New Roman" panose="02020603050405020304" pitchFamily="18" charset="0"/>
                        </a:rPr>
                        <a:t>Traffic Data prediction </a:t>
                      </a:r>
                      <a:r>
                        <a:rPr lang="en-IN" sz="1800" b="1" kern="1200" dirty="0" err="1">
                          <a:solidFill>
                            <a:schemeClr val="dk1"/>
                          </a:solidFill>
                          <a:effectLst/>
                          <a:latin typeface="Times New Roman" panose="02020603050405020304" pitchFamily="18" charset="0"/>
                          <a:ea typeface="+mn-ea"/>
                          <a:cs typeface="Times New Roman" panose="02020603050405020304" pitchFamily="18" charset="0"/>
                        </a:rPr>
                        <a:t>inIntelligent</a:t>
                      </a:r>
                      <a:r>
                        <a:rPr lang="en-IN" sz="1800" b="1" kern="1200" dirty="0">
                          <a:solidFill>
                            <a:schemeClr val="dk1"/>
                          </a:solidFill>
                          <a:effectLst/>
                          <a:latin typeface="Times New Roman" panose="02020603050405020304" pitchFamily="18" charset="0"/>
                          <a:ea typeface="+mn-ea"/>
                          <a:cs typeface="Times New Roman" panose="02020603050405020304" pitchFamily="18" charset="0"/>
                        </a:rPr>
                        <a:t> Transportation System </a:t>
                      </a:r>
                      <a:r>
                        <a:rPr lang="en-IN" sz="1800" b="1" kern="1200" dirty="0" err="1">
                          <a:solidFill>
                            <a:schemeClr val="dk1"/>
                          </a:solidFill>
                          <a:effectLst/>
                          <a:latin typeface="Times New Roman" panose="02020603050405020304" pitchFamily="18" charset="0"/>
                          <a:ea typeface="+mn-ea"/>
                          <a:cs typeface="Times New Roman" panose="02020603050405020304" pitchFamily="18" charset="0"/>
                        </a:rPr>
                        <a:t>usingm-KNalgorithm</a:t>
                      </a:r>
                      <a:r>
                        <a:rPr lang="en-IN" sz="1800" b="1"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b="1" kern="1200" dirty="0" err="1">
                          <a:solidFill>
                            <a:schemeClr val="dk1"/>
                          </a:solidFill>
                          <a:effectLst/>
                          <a:latin typeface="Times New Roman" panose="02020603050405020304" pitchFamily="18" charset="0"/>
                          <a:ea typeface="+mn-ea"/>
                          <a:cs typeface="Times New Roman" panose="02020603050405020304" pitchFamily="18" charset="0"/>
                        </a:rPr>
                        <a:t>andPrinciple</a:t>
                      </a:r>
                      <a:r>
                        <a:rPr lang="en-IN" sz="1800" b="1" kern="1200" dirty="0">
                          <a:solidFill>
                            <a:schemeClr val="dk1"/>
                          </a:solidFill>
                          <a:effectLst/>
                          <a:latin typeface="Times New Roman" panose="02020603050405020304" pitchFamily="18" charset="0"/>
                          <a:ea typeface="+mn-ea"/>
                          <a:cs typeface="Times New Roman" panose="02020603050405020304" pitchFamily="18" charset="0"/>
                        </a:rPr>
                        <a:t> Component </a:t>
                      </a:r>
                    </a:p>
                    <a:p>
                      <a:pPr algn="just">
                        <a:lnSpc>
                          <a:spcPct val="100000"/>
                        </a:lnSpc>
                      </a:pPr>
                      <a:r>
                        <a:rPr lang="en-IN" sz="1800" b="1" kern="1200" dirty="0">
                          <a:solidFill>
                            <a:schemeClr val="dk1"/>
                          </a:solidFill>
                          <a:effectLst/>
                          <a:latin typeface="Times New Roman" panose="02020603050405020304" pitchFamily="18" charset="0"/>
                          <a:ea typeface="+mn-ea"/>
                          <a:cs typeface="Times New Roman" panose="02020603050405020304" pitchFamily="18" charset="0"/>
                        </a:rPr>
                        <a:t>Analysis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P.Pavithra</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 </a:t>
                      </a: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R.Vadivel</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r>
                        <a:rPr lang="en-US" dirty="0"/>
                        <a:t>          Tayler-2021</a:t>
                      </a: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m-KNN algorithm, a modified version of the k-Nearest Neighbors algorithm, enhances prediction .</a:t>
                      </a:r>
                      <a:endParaRPr lang="en-US" dirty="0"/>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The main difficulty encountered in dealing with problems of text mining is caused by the vagueness of natural language</a:t>
                      </a:r>
                      <a:endParaRPr lang="en-US" dirty="0"/>
                    </a:p>
                  </a:txBody>
                  <a:tcPr/>
                </a:tc>
                <a:extLst>
                  <a:ext uri="{0D108BD9-81ED-4DB2-BD59-A6C34878D82A}">
                    <a16:rowId xmlns:a16="http://schemas.microsoft.com/office/drawing/2014/main" val="2827881711"/>
                  </a:ext>
                </a:extLst>
              </a:tr>
              <a:tr h="76160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51027274"/>
                  </a:ext>
                </a:extLst>
              </a:tr>
              <a:tr h="360592">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34554171"/>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sp>
        <p:nvSpPr>
          <p:cNvPr id="4" name="Date Placeholder 3"/>
          <p:cNvSpPr>
            <a:spLocks noGrp="1"/>
          </p:cNvSpPr>
          <p:nvPr>
            <p:ph type="dt" sz="half" idx="10"/>
          </p:nvPr>
        </p:nvSpPr>
        <p:spPr/>
        <p:txBody>
          <a:bodyPr/>
          <a:lstStyle/>
          <a:p>
            <a:fld id="{D2BC4001-87A7-4542-972D-92AC266D5003}" type="datetime1">
              <a:rPr lang="en-IN" smtClean="0"/>
              <a:t>06-12-2024</a:t>
            </a:fld>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6</a:t>
            </a:fld>
            <a:endParaRPr lang="en-IN" dirty="0"/>
          </a:p>
        </p:txBody>
      </p:sp>
      <p:sp>
        <p:nvSpPr>
          <p:cNvPr id="7" name="Slide Number Placeholder 2">
            <a:extLst>
              <a:ext uri="{FF2B5EF4-FFF2-40B4-BE49-F238E27FC236}">
                <a16:creationId xmlns:a16="http://schemas.microsoft.com/office/drawing/2014/main"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8" name="Slide Number Placeholder 2">
            <a:extLst>
              <a:ext uri="{FF2B5EF4-FFF2-40B4-BE49-F238E27FC236}">
                <a16:creationId xmlns:a16="http://schemas.microsoft.com/office/drawing/2014/main" id="{DA96CADC-10C3-2DD9-AD6B-3084811AC52C}"/>
              </a:ext>
            </a:extLst>
          </p:cNvPr>
          <p:cNvSpPr txBox="1">
            <a:spLocks/>
          </p:cNvSpPr>
          <p:nvPr/>
        </p:nvSpPr>
        <p:spPr>
          <a:xfrm>
            <a:off x="8610600" y="6356350"/>
            <a:ext cx="2743200" cy="365125"/>
          </a:xfrm>
          <a:prstGeom prst="rect">
            <a:avLst/>
          </a:prstGeom>
        </p:spPr>
        <p:txBody>
          <a:bodyPr vert="horz" lIns="91440" tIns="45720" rIns="91440" bIns="45720" rtlCol="0" anchor="ctr"/>
          <a:lstStyle>
            <a:defPPr lvl="0">
              <a:defRPr lang="en-US"/>
            </a:defPPr>
            <a:lvl1pPr marL="0" lvl="0" algn="r" defTabSz="914400" rtl="0" eaLnBrk="1" latinLnBrk="0" hangingPunct="1">
              <a:defRPr sz="1200" kern="1200">
                <a:solidFill>
                  <a:schemeClr val="tx1">
                    <a:tint val="75000"/>
                  </a:schemeClr>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fld id="{672DB9CA-C85A-4E11-ADC0-8193E41C1656}" type="slidenum">
              <a:rPr lang="en-IN" b="1" smtClean="0">
                <a:solidFill>
                  <a:schemeClr val="tx1"/>
                </a:solidFill>
              </a:rPr>
              <a:pPr/>
              <a:t>6</a:t>
            </a:fld>
            <a:endParaRPr lang="en-IN" b="1" dirty="0">
              <a:solidFill>
                <a:schemeClr val="tx1"/>
              </a:solidFill>
            </a:endParaRPr>
          </a:p>
        </p:txBody>
      </p:sp>
      <p:graphicFrame>
        <p:nvGraphicFramePr>
          <p:cNvPr id="10" name="Table 9">
            <a:extLst>
              <a:ext uri="{FF2B5EF4-FFF2-40B4-BE49-F238E27FC236}">
                <a16:creationId xmlns:a16="http://schemas.microsoft.com/office/drawing/2014/main" id="{91E44D4C-0BF0-DCBC-B59B-935575E417E9}"/>
              </a:ext>
            </a:extLst>
          </p:cNvPr>
          <p:cNvGraphicFramePr>
            <a:graphicFrameLocks noGrp="1"/>
          </p:cNvGraphicFramePr>
          <p:nvPr>
            <p:extLst>
              <p:ext uri="{D42A27DB-BD31-4B8C-83A1-F6EECF244321}">
                <p14:modId xmlns:p14="http://schemas.microsoft.com/office/powerpoint/2010/main" val="407858064"/>
              </p:ext>
            </p:extLst>
          </p:nvPr>
        </p:nvGraphicFramePr>
        <p:xfrm>
          <a:off x="-14481" y="0"/>
          <a:ext cx="12192000" cy="10345914"/>
        </p:xfrm>
        <a:graphic>
          <a:graphicData uri="http://schemas.openxmlformats.org/drawingml/2006/table">
            <a:tbl>
              <a:tblPr firstRow="1" bandRow="1">
                <a:tableStyleId>{93296810-A885-4BE3-A3E7-6D5BEEA58F35}</a:tableStyleId>
              </a:tblPr>
              <a:tblGrid>
                <a:gridCol w="2438400">
                  <a:extLst>
                    <a:ext uri="{9D8B030D-6E8A-4147-A177-3AD203B41FA5}">
                      <a16:colId xmlns:a16="http://schemas.microsoft.com/office/drawing/2014/main" val="1458285663"/>
                    </a:ext>
                  </a:extLst>
                </a:gridCol>
                <a:gridCol w="2438400">
                  <a:extLst>
                    <a:ext uri="{9D8B030D-6E8A-4147-A177-3AD203B41FA5}">
                      <a16:colId xmlns:a16="http://schemas.microsoft.com/office/drawing/2014/main" val="109330403"/>
                    </a:ext>
                  </a:extLst>
                </a:gridCol>
                <a:gridCol w="2438400">
                  <a:extLst>
                    <a:ext uri="{9D8B030D-6E8A-4147-A177-3AD203B41FA5}">
                      <a16:colId xmlns:a16="http://schemas.microsoft.com/office/drawing/2014/main" val="3321216741"/>
                    </a:ext>
                  </a:extLst>
                </a:gridCol>
                <a:gridCol w="2438400">
                  <a:extLst>
                    <a:ext uri="{9D8B030D-6E8A-4147-A177-3AD203B41FA5}">
                      <a16:colId xmlns:a16="http://schemas.microsoft.com/office/drawing/2014/main" val="2877018546"/>
                    </a:ext>
                  </a:extLst>
                </a:gridCol>
                <a:gridCol w="2438400">
                  <a:extLst>
                    <a:ext uri="{9D8B030D-6E8A-4147-A177-3AD203B41FA5}">
                      <a16:colId xmlns:a16="http://schemas.microsoft.com/office/drawing/2014/main" val="1421465586"/>
                    </a:ext>
                  </a:extLst>
                </a:gridCol>
              </a:tblGrid>
              <a:tr h="1069938">
                <a:tc>
                  <a:txBody>
                    <a:bodyPr/>
                    <a:lstStyle/>
                    <a:p>
                      <a:pPr algn="ctr"/>
                      <a:r>
                        <a:rPr lang="en-US" sz="2800" dirty="0"/>
                        <a:t>TITLE OF THE PAPER</a:t>
                      </a:r>
                    </a:p>
                  </a:txBody>
                  <a:tcPr anchor="ctr"/>
                </a:tc>
                <a:tc>
                  <a:txBody>
                    <a:bodyPr/>
                    <a:lstStyle/>
                    <a:p>
                      <a:pPr algn="ctr"/>
                      <a:r>
                        <a:rPr lang="en-US" sz="2800" dirty="0"/>
                        <a:t>AUTHOR (S)</a:t>
                      </a:r>
                    </a:p>
                  </a:txBody>
                  <a:tcPr anchor="ctr"/>
                </a:tc>
                <a:tc>
                  <a:txBody>
                    <a:bodyPr/>
                    <a:lstStyle/>
                    <a:p>
                      <a:pPr algn="ctr"/>
                      <a:r>
                        <a:rPr lang="en-US" sz="2800" dirty="0"/>
                        <a:t>PUBLISHER</a:t>
                      </a:r>
                    </a:p>
                  </a:txBody>
                  <a:tcPr anchor="ctr"/>
                </a:tc>
                <a:tc>
                  <a:txBody>
                    <a:bodyPr/>
                    <a:lstStyle/>
                    <a:p>
                      <a:pPr algn="ctr"/>
                      <a:r>
                        <a:rPr lang="en-US" sz="2800" dirty="0"/>
                        <a:t>PAPER GIST</a:t>
                      </a:r>
                    </a:p>
                  </a:txBody>
                  <a:tcPr anchor="ctr"/>
                </a:tc>
                <a:tc>
                  <a:txBody>
                    <a:bodyPr/>
                    <a:lstStyle/>
                    <a:p>
                      <a:pPr algn="ctr"/>
                      <a:r>
                        <a:rPr lang="en-US" sz="2800" dirty="0"/>
                        <a:t>TECHNOLOGY USED</a:t>
                      </a:r>
                    </a:p>
                  </a:txBody>
                  <a:tcPr anchor="ctr"/>
                </a:tc>
                <a:extLst>
                  <a:ext uri="{0D108BD9-81ED-4DB2-BD59-A6C34878D82A}">
                    <a16:rowId xmlns:a16="http://schemas.microsoft.com/office/drawing/2014/main" val="583417673"/>
                  </a:ext>
                </a:extLst>
              </a:tr>
              <a:tr h="1019352">
                <a:tc>
                  <a:txBody>
                    <a:bodyPr/>
                    <a:lstStyle/>
                    <a:p>
                      <a:pPr algn="just">
                        <a:lnSpc>
                          <a:spcPct val="100000"/>
                        </a:lnSpc>
                      </a:pPr>
                      <a:endParaRPr lang="en-IN" sz="1800" b="1" dirty="0">
                        <a:latin typeface="Times New Roman" panose="02020603050405020304" pitchFamily="18" charset="0"/>
                        <a:cs typeface="Times New Roman" panose="02020603050405020304" pitchFamily="18" charset="0"/>
                      </a:endParaRPr>
                    </a:p>
                    <a:p>
                      <a:pPr marL="3175" marR="2540" indent="-6350" algn="just">
                        <a:lnSpc>
                          <a:spcPct val="100000"/>
                        </a:lnSpc>
                        <a:spcAft>
                          <a:spcPts val="85"/>
                        </a:spcAft>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Traffic Prediction for </a:t>
                      </a:r>
                    </a:p>
                    <a:p>
                      <a:pPr marL="3175" marR="2540" indent="-6350" algn="just">
                        <a:lnSpc>
                          <a:spcPct val="100000"/>
                        </a:lnSpc>
                        <a:spcAft>
                          <a:spcPts val="60"/>
                        </a:spcAft>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Intelligent Transportation </a:t>
                      </a:r>
                    </a:p>
                    <a:p>
                      <a:pPr marL="3175" marR="2540" indent="-6350" algn="just">
                        <a:lnSpc>
                          <a:spcPct val="100000"/>
                        </a:lnSpc>
                        <a:spcAft>
                          <a:spcPts val="60"/>
                        </a:spcAft>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using Machine </a:t>
                      </a:r>
                    </a:p>
                    <a:p>
                      <a:pPr marL="3175" marR="2540" indent="-6350" algn="just">
                        <a:lnSpc>
                          <a:spcPct val="100000"/>
                        </a:lnSpc>
                        <a:spcAft>
                          <a:spcPts val="15"/>
                        </a:spcAft>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Learning. </a:t>
                      </a:r>
                    </a:p>
                  </a:txBody>
                  <a:tcPr/>
                </a:tc>
                <a:tc>
                  <a:txBody>
                    <a:bodyPr/>
                    <a:lstStyle/>
                    <a:p>
                      <a:pPr marL="3175" marR="2540" indent="-6350" algn="l">
                        <a:lnSpc>
                          <a:spcPct val="100000"/>
                        </a:lnSpc>
                        <a:spcAft>
                          <a:spcPts val="8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Gaurav </a:t>
                      </a:r>
                      <a:r>
                        <a:rPr lang="en-IN" sz="18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Meena</a:t>
                      </a: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3175" marR="2540" indent="-6350" algn="l">
                        <a:lnSpc>
                          <a:spcPct val="100000"/>
                        </a:lnSpc>
                        <a:spcAft>
                          <a:spcPts val="60"/>
                        </a:spcAft>
                      </a:pPr>
                      <a:r>
                        <a:rPr lang="en-IN" sz="18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Deepanjali</a:t>
                      </a: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Sharma, </a:t>
                      </a:r>
                    </a:p>
                    <a:p>
                      <a:pPr marL="3175" marR="2540" indent="-6350" algn="l">
                        <a:lnSpc>
                          <a:spcPct val="100000"/>
                        </a:lnSpc>
                        <a:spcAft>
                          <a:spcPts val="15"/>
                        </a:spcAft>
                      </a:pPr>
                      <a:r>
                        <a:rPr lang="en-IN" sz="18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Mehul</a:t>
                      </a: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Mahrishi</a:t>
                      </a: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endParaRPr lang="en-US" dirty="0"/>
                    </a:p>
                  </a:txBody>
                  <a:tcPr/>
                </a:tc>
                <a:tc>
                  <a:txBody>
                    <a:bodyPr/>
                    <a:lstStyle/>
                    <a:p>
                      <a:r>
                        <a:rPr lang="en-US" dirty="0"/>
                        <a:t>       Pavithra-2020</a:t>
                      </a: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Machine learning models enable the proactive prediction of traffic conditions, allowing for timely intervention and the implementation of adaptive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DONs may not be scalable enough to handle large- scale traffic prediction problems, as they rely on complex optical components and may require significant computational resources. </a:t>
                      </a:r>
                    </a:p>
                    <a:p>
                      <a:pPr algn="l"/>
                      <a:endParaRPr lang="en-IN" sz="1800" dirty="0">
                        <a:latin typeface="Times New Roman" panose="02020603050405020304" pitchFamily="18" charset="0"/>
                        <a:cs typeface="Times New Roman" panose="02020603050405020304" pitchFamily="18" charset="0"/>
                      </a:endParaRPr>
                    </a:p>
                    <a:p>
                      <a:endParaRPr lang="en-US" dirty="0"/>
                    </a:p>
                  </a:txBody>
                  <a:tcPr/>
                </a:tc>
                <a:extLst>
                  <a:ext uri="{0D108BD9-81ED-4DB2-BD59-A6C34878D82A}">
                    <a16:rowId xmlns:a16="http://schemas.microsoft.com/office/drawing/2014/main" val="1168724830"/>
                  </a:ext>
                </a:extLst>
              </a:tr>
              <a:tr h="1002701">
                <a:tc>
                  <a:txBody>
                    <a:bodyPr/>
                    <a:lstStyle/>
                    <a:p>
                      <a:endParaRPr lang="en-IN" dirty="0"/>
                    </a:p>
                    <a:p>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Methods for Traffic Prediction in Dynamic Optical Networks with Service Chains</a:t>
                      </a:r>
                      <a:endParaRPr lang="en-US" dirty="0"/>
                    </a:p>
                  </a:txBody>
                  <a:tcPr/>
                </a:tc>
                <a:tc>
                  <a:txBody>
                    <a:bodyPr/>
                    <a:lstStyle/>
                    <a:p>
                      <a:pPr marL="6350" marR="2540" indent="-6350" algn="l">
                        <a:lnSpc>
                          <a:spcPct val="107000"/>
                        </a:lnSpc>
                        <a:spcAft>
                          <a:spcPts val="60"/>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Daniel </a:t>
                      </a:r>
                      <a:r>
                        <a:rPr lang="en-IN" sz="18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Szostak</a:t>
                      </a: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p>
                    <a:p>
                      <a:pPr marL="6350" marR="2540" indent="-6350" algn="l">
                        <a:lnSpc>
                          <a:spcPct val="107000"/>
                        </a:lnSpc>
                        <a:spcAft>
                          <a:spcPts val="1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Krzysztof </a:t>
                      </a:r>
                      <a:r>
                        <a:rPr lang="en-IN" sz="18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Walkowiak</a:t>
                      </a: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endParaRPr lang="en-US" dirty="0"/>
                    </a:p>
                  </a:txBody>
                  <a:tcPr/>
                </a:tc>
                <a:tc>
                  <a:txBody>
                    <a:bodyPr/>
                    <a:lstStyle/>
                    <a:p>
                      <a:r>
                        <a:rPr lang="en-US" dirty="0"/>
                        <a:t>      Sharma -2019</a:t>
                      </a: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Machine learning methods facilitate the dynamic adaptation of traffic prediction models to changing conditions in optical networks.</a:t>
                      </a:r>
                      <a:endParaRPr lang="en-US" dirty="0"/>
                    </a:p>
                  </a:txBody>
                  <a:tcPr/>
                </a:tc>
                <a:tc>
                  <a:txBody>
                    <a:bodyPr/>
                    <a:lstStyle/>
                    <a:p>
                      <a:pPr marL="3175" marR="2540" indent="-6350" algn="l">
                        <a:lnSpc>
                          <a:spcPct val="100000"/>
                        </a:lnSpc>
                        <a:spcAft>
                          <a:spcPts val="1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trees are prone to overfitting on traffic data. </a:t>
                      </a:r>
                    </a:p>
                    <a:p>
                      <a:pPr marL="6350" marR="2540" indent="15240" algn="l">
                        <a:lnSpc>
                          <a:spcPct val="100000"/>
                        </a:lnSpc>
                        <a:spcAft>
                          <a:spcPts val="1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They lack robustness and  may not provide accurate predictions on new, unseen traffic patterns. </a:t>
                      </a:r>
                    </a:p>
                    <a:p>
                      <a:pPr algn="just">
                        <a:lnSpc>
                          <a:spcPct val="100000"/>
                        </a:lnSpc>
                      </a:pPr>
                      <a:endParaRPr lang="en-IN" sz="1800" dirty="0"/>
                    </a:p>
                    <a:p>
                      <a:endParaRPr lang="en-US" dirty="0"/>
                    </a:p>
                  </a:txBody>
                  <a:tcPr/>
                </a:tc>
                <a:extLst>
                  <a:ext uri="{0D108BD9-81ED-4DB2-BD59-A6C34878D82A}">
                    <a16:rowId xmlns:a16="http://schemas.microsoft.com/office/drawing/2014/main" val="1660361405"/>
                  </a:ext>
                </a:extLst>
              </a:tr>
              <a:tr h="1019352">
                <a:tc>
                  <a:txBody>
                    <a:bodyPr/>
                    <a:lstStyle/>
                    <a:p>
                      <a:pPr algn="just">
                        <a:lnSpc>
                          <a:spcPct val="100000"/>
                        </a:lnSpc>
                      </a:pP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827881711"/>
                  </a:ext>
                </a:extLst>
              </a:tr>
              <a:tr h="1019352">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51027274"/>
                  </a:ext>
                </a:extLst>
              </a:tr>
              <a:tr h="1019352">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34554171"/>
                  </a:ext>
                </a:extLst>
              </a:tr>
            </a:tbl>
          </a:graphicData>
        </a:graphic>
      </p:graphicFrame>
    </p:spTree>
    <p:extLst>
      <p:ext uri="{BB962C8B-B14F-4D97-AF65-F5344CB8AC3E}">
        <p14:creationId xmlns:p14="http://schemas.microsoft.com/office/powerpoint/2010/main" val="2384554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t>7</a:t>
            </a:fld>
            <a:endParaRPr lang="en-IN" b="1">
              <a:solidFill>
                <a:schemeClr val="tx1"/>
              </a:solidFill>
            </a:endParaRPr>
          </a:p>
        </p:txBody>
      </p:sp>
      <p:sp>
        <p:nvSpPr>
          <p:cNvPr id="4" name="Rectangle 3">
            <a:extLst>
              <a:ext uri="{FF2B5EF4-FFF2-40B4-BE49-F238E27FC236}">
                <a16:creationId xmlns:a16="http://schemas.microsoft.com/office/drawing/2014/main"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3484850" y="928255"/>
            <a:ext cx="5617586" cy="5793220"/>
          </a:xfrm>
          <a:prstGeom prst="rect">
            <a:avLst/>
          </a:prstGeom>
        </p:spPr>
      </p:pic>
    </p:spTree>
    <p:extLst>
      <p:ext uri="{BB962C8B-B14F-4D97-AF65-F5344CB8AC3E}">
        <p14:creationId xmlns:p14="http://schemas.microsoft.com/office/powerpoint/2010/main" val="68747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pic>
        <p:nvPicPr>
          <p:cNvPr id="3" name="Picture 2"/>
          <p:cNvPicPr>
            <a:picLocks noChangeAspect="1"/>
          </p:cNvPicPr>
          <p:nvPr/>
        </p:nvPicPr>
        <p:blipFill>
          <a:blip r:embed="rId2"/>
          <a:stretch>
            <a:fillRect/>
          </a:stretch>
        </p:blipFill>
        <p:spPr>
          <a:xfrm>
            <a:off x="1990905" y="854351"/>
            <a:ext cx="7098182" cy="5684561"/>
          </a:xfrm>
          <a:prstGeom prst="rect">
            <a:avLst/>
          </a:prstGeom>
        </p:spPr>
      </p:pic>
    </p:spTree>
    <p:extLst>
      <p:ext uri="{BB962C8B-B14F-4D97-AF65-F5344CB8AC3E}">
        <p14:creationId xmlns:p14="http://schemas.microsoft.com/office/powerpoint/2010/main" val="3182798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14413" y="2671762"/>
            <a:ext cx="5157787" cy="3684588"/>
          </a:xfrm>
        </p:spPr>
        <p:txBody>
          <a:bodyPr>
            <a:normAutofit/>
          </a:bodyPr>
          <a:lstStyle/>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CPU: Dual-core processor (2.0 GHz or higher)
RAM: 4 GB.
Storage: 50 GB HDD or SSD.
Operating System: Either Windows, </a:t>
            </a:r>
            <a:r>
              <a:rPr lang="en-US"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macOS</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Linux.</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141224" y="2505075"/>
            <a:ext cx="5183188" cy="3684588"/>
          </a:xfrm>
        </p:spPr>
        <p:txBody>
          <a:bodyPr>
            <a:normAutofit/>
          </a:bodyPr>
          <a:lstStyle/>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Google </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Chrome</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Visual Studio Code</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Pytho</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HTML</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Additional Requirements in Python Like Pandas , etc.</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Tree>
    <p:extLst>
      <p:ext uri="{BB962C8B-B14F-4D97-AF65-F5344CB8AC3E}">
        <p14:creationId xmlns:p14="http://schemas.microsoft.com/office/powerpoint/2010/main" val="627870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1631</Words>
  <Application>Microsoft Office PowerPoint</Application>
  <PresentationFormat>Widescreen</PresentationFormat>
  <Paragraphs>170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OBJECTIVE OF THE PROJECT</vt:lpstr>
      <vt:lpstr>ABSTRACT</vt:lpstr>
      <vt:lpstr>PowerPoint Presentation</vt:lpstr>
      <vt:lpstr>PowerPoint Presentation</vt:lpstr>
      <vt:lpstr>PowerPoint Presentation</vt:lpstr>
      <vt:lpstr>PowerPoint Presentation</vt:lpstr>
      <vt:lpstr>SOFTWARE AND HARDWARE REQUIREMENTS </vt:lpstr>
      <vt:lpstr>MODULES </vt:lpstr>
      <vt:lpstr>SUMMARY OF MODULE-1</vt:lpstr>
      <vt:lpstr>SUMMARY OF MODULE-2</vt:lpstr>
      <vt:lpstr>SUMMARY OF MODULE-3</vt:lpstr>
      <vt:lpstr>SUMMARY OF MODULE-4</vt:lpstr>
      <vt:lpstr>SUMMARY OF MODULE-5</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Mukesh S</cp:lastModifiedBy>
  <cp:revision>17</cp:revision>
  <dcterms:modified xsi:type="dcterms:W3CDTF">2024-12-06T02:56:09Z</dcterms:modified>
</cp:coreProperties>
</file>