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300" r:id="rId2"/>
    <p:sldId id="672" r:id="rId3"/>
    <p:sldId id="680" r:id="rId4"/>
    <p:sldId id="775" r:id="rId5"/>
    <p:sldId id="682" r:id="rId6"/>
    <p:sldId id="798" r:id="rId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6666"/>
    <a:srgbClr val="999999"/>
    <a:srgbClr val="FFFFFF"/>
    <a:srgbClr val="002F57"/>
    <a:srgbClr val="180F9B"/>
    <a:srgbClr val="201258"/>
    <a:srgbClr val="FFCC99"/>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p:restoredTop sz="87755" autoAdjust="0"/>
  </p:normalViewPr>
  <p:slideViewPr>
    <p:cSldViewPr>
      <p:cViewPr varScale="1">
        <p:scale>
          <a:sx n="107" d="100"/>
          <a:sy n="107" d="100"/>
        </p:scale>
        <p:origin x="13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259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09737" eaLnBrk="1" hangingPunct="1">
              <a:defRPr/>
            </a:pPr>
            <a:r>
              <a:rPr lang="en-US" sz="1600" dirty="0"/>
              <a:t>MODFLOW 6 will combine the best features of existing versions of MODFLOW and get rid of outdated functionality. Highly coupled and complex systems will be solved with one system of equations making this MODFLOW version much faster than with previous versions of MODFLOW that iteratively solved the flow part, then the other parts, like transport or local grid refinement.  This effort intends to modernize MODFLOW’s design to account for 20+ years of improvements in software design and essentially making MODFLOW a more of a hydrologic simulator.  </a:t>
            </a:r>
          </a:p>
          <a:p>
            <a:endParaRPr lang="en-US" dirty="0"/>
          </a:p>
        </p:txBody>
      </p:sp>
    </p:spTree>
    <p:extLst>
      <p:ext uri="{BB962C8B-B14F-4D97-AF65-F5344CB8AC3E}">
        <p14:creationId xmlns:p14="http://schemas.microsoft.com/office/powerpoint/2010/main" val="52314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627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eaLnBrk="1" fontAlgn="auto" hangingPunct="1">
              <a:spcBef>
                <a:spcPts val="0"/>
              </a:spcBef>
              <a:spcAft>
                <a:spcPts val="0"/>
              </a:spcAft>
              <a:defRPr/>
            </a:pPr>
            <a:r>
              <a:rPr lang="en-US" dirty="0"/>
              <a:t>Chris</a:t>
            </a:r>
          </a:p>
          <a:p>
            <a:endParaRPr lang="en-US" dirty="0"/>
          </a:p>
        </p:txBody>
      </p:sp>
      <p:sp>
        <p:nvSpPr>
          <p:cNvPr id="4" name="Slide Number Placeholder 3"/>
          <p:cNvSpPr>
            <a:spLocks noGrp="1"/>
          </p:cNvSpPr>
          <p:nvPr>
            <p:ph type="sldNum" sz="quarter" idx="10"/>
          </p:nvPr>
        </p:nvSpPr>
        <p:spPr>
          <a:xfrm>
            <a:off x="3936768" y="8772668"/>
            <a:ext cx="3011699" cy="461804"/>
          </a:xfrm>
          <a:prstGeom prst="rect">
            <a:avLst/>
          </a:prstGeom>
        </p:spPr>
        <p:txBody>
          <a:bodyPr lIns="92492" tIns="46246" rIns="92492" bIns="46246"/>
          <a:lstStyle/>
          <a:p>
            <a:fld id="{096E14FA-4632-4D6E-9644-43F4B3718002}" type="slidenum">
              <a:rPr lang="en-US" smtClean="0"/>
              <a:t>6</a:t>
            </a:fld>
            <a:endParaRPr lang="en-US"/>
          </a:p>
        </p:txBody>
      </p:sp>
    </p:spTree>
    <p:extLst>
      <p:ext uri="{BB962C8B-B14F-4D97-AF65-F5344CB8AC3E}">
        <p14:creationId xmlns:p14="http://schemas.microsoft.com/office/powerpoint/2010/main" val="2487039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lgn="ctr"/>
            <a:r>
              <a:rPr lang="en-US" sz="3600" dirty="0"/>
              <a:t>Introduction to Groundwater Modeling with MODFLOW 6</a:t>
            </a:r>
            <a:br>
              <a:rPr lang="en-US" sz="3600" dirty="0"/>
            </a:br>
            <a:endParaRPr lang="en-US" sz="3600" dirty="0">
              <a:cs typeface="+mj-cs"/>
            </a:endParaRPr>
          </a:p>
        </p:txBody>
      </p:sp>
      <p:sp>
        <p:nvSpPr>
          <p:cNvPr id="3" name="Subtitle 2">
            <a:extLst>
              <a:ext uri="{FF2B5EF4-FFF2-40B4-BE49-F238E27FC236}">
                <a16:creationId xmlns:a16="http://schemas.microsoft.com/office/drawing/2014/main" id="{6AECE142-7988-7F45-BE0F-F37FE0324996}"/>
              </a:ext>
            </a:extLst>
          </p:cNvPr>
          <p:cNvSpPr>
            <a:spLocks noGrp="1"/>
          </p:cNvSpPr>
          <p:nvPr>
            <p:ph type="subTitle" idx="1"/>
          </p:nvPr>
        </p:nvSpPr>
        <p:spPr/>
        <p:txBody>
          <a:bodyPr/>
          <a:lstStyle/>
          <a:p>
            <a:r>
              <a:rPr lang="en-US" sz="2400" dirty="0"/>
              <a:t>MODFLOW and More Workshop, Golden, Colorado</a:t>
            </a:r>
          </a:p>
          <a:p>
            <a:r>
              <a:rPr lang="en-US" sz="2400" dirty="0"/>
              <a:t>June 6,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A9837-F04E-0C46-A6BD-4CC41D32E963}"/>
              </a:ext>
            </a:extLst>
          </p:cNvPr>
          <p:cNvSpPr>
            <a:spLocks noGrp="1"/>
          </p:cNvSpPr>
          <p:nvPr>
            <p:ph type="title"/>
          </p:nvPr>
        </p:nvSpPr>
        <p:spPr/>
        <p:txBody>
          <a:bodyPr/>
          <a:lstStyle/>
          <a:p>
            <a:r>
              <a:rPr lang="en-US" dirty="0"/>
              <a:t>Class Agenda</a:t>
            </a:r>
          </a:p>
        </p:txBody>
      </p:sp>
      <p:sp>
        <p:nvSpPr>
          <p:cNvPr id="8" name="Text Placeholder 7">
            <a:extLst>
              <a:ext uri="{FF2B5EF4-FFF2-40B4-BE49-F238E27FC236}">
                <a16:creationId xmlns:a16="http://schemas.microsoft.com/office/drawing/2014/main" id="{ADBEEDB0-377D-644F-938F-9C33A850E04D}"/>
              </a:ext>
            </a:extLst>
          </p:cNvPr>
          <p:cNvSpPr>
            <a:spLocks noGrp="1"/>
          </p:cNvSpPr>
          <p:nvPr>
            <p:ph type="body" idx="1"/>
          </p:nvPr>
        </p:nvSpPr>
        <p:spPr>
          <a:xfrm>
            <a:off x="457200" y="1219200"/>
            <a:ext cx="4040188" cy="639762"/>
          </a:xfrm>
        </p:spPr>
        <p:txBody>
          <a:bodyPr/>
          <a:lstStyle/>
          <a:p>
            <a:r>
              <a:rPr lang="en-US" u="sng" dirty="0"/>
              <a:t>Morning</a:t>
            </a:r>
          </a:p>
        </p:txBody>
      </p:sp>
      <p:sp>
        <p:nvSpPr>
          <p:cNvPr id="6" name="Content Placeholder 5">
            <a:extLst>
              <a:ext uri="{FF2B5EF4-FFF2-40B4-BE49-F238E27FC236}">
                <a16:creationId xmlns:a16="http://schemas.microsoft.com/office/drawing/2014/main" id="{793E4517-4A6E-3141-B204-CCB645E665D4}"/>
              </a:ext>
            </a:extLst>
          </p:cNvPr>
          <p:cNvSpPr>
            <a:spLocks noGrp="1"/>
          </p:cNvSpPr>
          <p:nvPr>
            <p:ph sz="half" idx="2"/>
          </p:nvPr>
        </p:nvSpPr>
        <p:spPr>
          <a:xfrm>
            <a:off x="457200" y="1858962"/>
            <a:ext cx="4040188" cy="3951288"/>
          </a:xfrm>
        </p:spPr>
        <p:txBody>
          <a:bodyPr/>
          <a:lstStyle/>
          <a:p>
            <a:pPr>
              <a:lnSpc>
                <a:spcPct val="150000"/>
              </a:lnSpc>
            </a:pPr>
            <a:r>
              <a:rPr lang="en-US" sz="1400" dirty="0"/>
              <a:t>8:30 AM -- Part 1: Introductions</a:t>
            </a:r>
          </a:p>
          <a:p>
            <a:pPr>
              <a:lnSpc>
                <a:spcPct val="150000"/>
              </a:lnSpc>
            </a:pPr>
            <a:r>
              <a:rPr lang="en-US" sz="1400" dirty="0"/>
              <a:t>8:45 AM -- Part 2: Building, Running, and Post-Processing MODFLOW 6 Models</a:t>
            </a:r>
          </a:p>
          <a:p>
            <a:pPr>
              <a:lnSpc>
                <a:spcPct val="150000"/>
              </a:lnSpc>
            </a:pPr>
            <a:r>
              <a:rPr lang="en-US" sz="1400" dirty="0">
                <a:solidFill>
                  <a:schemeClr val="accent1"/>
                </a:solidFill>
              </a:rPr>
              <a:t>10:00 AM -- Break</a:t>
            </a:r>
          </a:p>
          <a:p>
            <a:pPr>
              <a:lnSpc>
                <a:spcPct val="150000"/>
              </a:lnSpc>
            </a:pPr>
            <a:r>
              <a:rPr lang="en-US" sz="1400" dirty="0"/>
              <a:t>10:15 AM -- Part 3: Advanced Package Capabilities</a:t>
            </a:r>
          </a:p>
          <a:p>
            <a:pPr>
              <a:lnSpc>
                <a:spcPct val="150000"/>
              </a:lnSpc>
            </a:pPr>
            <a:r>
              <a:rPr lang="en-US" sz="1400" dirty="0"/>
              <a:t>11:15 AM -- Part 4: Newton Raphson </a:t>
            </a:r>
          </a:p>
          <a:p>
            <a:pPr>
              <a:lnSpc>
                <a:spcPct val="150000"/>
              </a:lnSpc>
            </a:pPr>
            <a:r>
              <a:rPr lang="en-US" sz="1400" dirty="0">
                <a:solidFill>
                  <a:schemeClr val="accent1"/>
                </a:solidFill>
              </a:rPr>
              <a:t>12:00 PM -- Lunch</a:t>
            </a:r>
          </a:p>
        </p:txBody>
      </p:sp>
      <p:sp>
        <p:nvSpPr>
          <p:cNvPr id="9" name="Text Placeholder 8">
            <a:extLst>
              <a:ext uri="{FF2B5EF4-FFF2-40B4-BE49-F238E27FC236}">
                <a16:creationId xmlns:a16="http://schemas.microsoft.com/office/drawing/2014/main" id="{6794B61E-A38C-5745-BBCC-EF292B0BE97A}"/>
              </a:ext>
            </a:extLst>
          </p:cNvPr>
          <p:cNvSpPr>
            <a:spLocks noGrp="1"/>
          </p:cNvSpPr>
          <p:nvPr>
            <p:ph type="body" sz="quarter" idx="3"/>
          </p:nvPr>
        </p:nvSpPr>
        <p:spPr>
          <a:xfrm>
            <a:off x="4645025" y="1219200"/>
            <a:ext cx="4041775" cy="639762"/>
          </a:xfrm>
        </p:spPr>
        <p:txBody>
          <a:bodyPr/>
          <a:lstStyle/>
          <a:p>
            <a:r>
              <a:rPr lang="en-US" u="sng" dirty="0"/>
              <a:t>Afternoon</a:t>
            </a:r>
          </a:p>
        </p:txBody>
      </p:sp>
      <p:sp>
        <p:nvSpPr>
          <p:cNvPr id="7" name="Content Placeholder 6">
            <a:extLst>
              <a:ext uri="{FF2B5EF4-FFF2-40B4-BE49-F238E27FC236}">
                <a16:creationId xmlns:a16="http://schemas.microsoft.com/office/drawing/2014/main" id="{D5A88D79-68EF-B44F-8A66-370619D30126}"/>
              </a:ext>
            </a:extLst>
          </p:cNvPr>
          <p:cNvSpPr>
            <a:spLocks noGrp="1"/>
          </p:cNvSpPr>
          <p:nvPr>
            <p:ph sz="quarter" idx="4"/>
          </p:nvPr>
        </p:nvSpPr>
        <p:spPr>
          <a:xfrm>
            <a:off x="4645025" y="1858962"/>
            <a:ext cx="4041775" cy="4724400"/>
          </a:xfrm>
        </p:spPr>
        <p:txBody>
          <a:bodyPr/>
          <a:lstStyle/>
          <a:p>
            <a:pPr>
              <a:lnSpc>
                <a:spcPct val="150000"/>
              </a:lnSpc>
            </a:pPr>
            <a:r>
              <a:rPr lang="en-US" sz="1400" dirty="0"/>
              <a:t>1:00 PM -- Part 5: XT3D</a:t>
            </a:r>
          </a:p>
          <a:p>
            <a:pPr>
              <a:lnSpc>
                <a:spcPct val="150000"/>
              </a:lnSpc>
            </a:pPr>
            <a:r>
              <a:rPr lang="en-US" sz="1400" dirty="0"/>
              <a:t>2:30 PM -- Part 6: Alternative Discretization Approaches</a:t>
            </a:r>
          </a:p>
          <a:p>
            <a:pPr>
              <a:lnSpc>
                <a:spcPct val="150000"/>
              </a:lnSpc>
            </a:pPr>
            <a:r>
              <a:rPr lang="en-US" sz="1400" dirty="0">
                <a:solidFill>
                  <a:schemeClr val="accent1"/>
                </a:solidFill>
              </a:rPr>
              <a:t>3:00 PM -- Break</a:t>
            </a:r>
          </a:p>
          <a:p>
            <a:pPr>
              <a:lnSpc>
                <a:spcPct val="150000"/>
              </a:lnSpc>
            </a:pPr>
            <a:r>
              <a:rPr lang="en-US" sz="1400" dirty="0"/>
              <a:t>3:15 PM -- Part 7: Real-World MODFLOW 6 Example</a:t>
            </a:r>
          </a:p>
          <a:p>
            <a:pPr>
              <a:lnSpc>
                <a:spcPct val="150000"/>
              </a:lnSpc>
            </a:pPr>
            <a:r>
              <a:rPr lang="en-US" sz="1400" dirty="0"/>
              <a:t>4:15 PM -- Part 8: Future Directions:  </a:t>
            </a:r>
          </a:p>
          <a:p>
            <a:pPr lvl="1">
              <a:lnSpc>
                <a:spcPct val="150000"/>
              </a:lnSpc>
            </a:pPr>
            <a:r>
              <a:rPr lang="en-US" sz="1400" dirty="0"/>
              <a:t>(1) CSUB Package</a:t>
            </a:r>
          </a:p>
          <a:p>
            <a:pPr lvl="1">
              <a:lnSpc>
                <a:spcPct val="150000"/>
              </a:lnSpc>
            </a:pPr>
            <a:r>
              <a:rPr lang="en-US" sz="1400" dirty="0"/>
              <a:t>(2) Transport </a:t>
            </a:r>
          </a:p>
          <a:p>
            <a:pPr lvl="1">
              <a:lnSpc>
                <a:spcPct val="150000"/>
              </a:lnSpc>
            </a:pPr>
            <a:r>
              <a:rPr lang="en-US" sz="1400" dirty="0"/>
              <a:t>(3) Linear Network Flow (LNF) Model</a:t>
            </a:r>
          </a:p>
          <a:p>
            <a:pPr lvl="1">
              <a:lnSpc>
                <a:spcPct val="150000"/>
              </a:lnSpc>
            </a:pPr>
            <a:r>
              <a:rPr lang="en-US" sz="1400" dirty="0"/>
              <a:t>(4) MODPATH</a:t>
            </a:r>
          </a:p>
          <a:p>
            <a:pPr>
              <a:lnSpc>
                <a:spcPct val="150000"/>
              </a:lnSpc>
            </a:pPr>
            <a:r>
              <a:rPr lang="en-US" sz="1400" dirty="0">
                <a:solidFill>
                  <a:schemeClr val="accent1"/>
                </a:solidFill>
              </a:rPr>
              <a:t>5:00 PM -- Class Adjourn</a:t>
            </a:r>
          </a:p>
          <a:p>
            <a:endParaRPr lang="en-US" sz="1400" dirty="0"/>
          </a:p>
        </p:txBody>
      </p:sp>
    </p:spTree>
    <p:extLst>
      <p:ext uri="{BB962C8B-B14F-4D97-AF65-F5344CB8AC3E}">
        <p14:creationId xmlns:p14="http://schemas.microsoft.com/office/powerpoint/2010/main" val="406045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rPr>
              <a:t>MODFLOW 6 Development</a:t>
            </a:r>
          </a:p>
        </p:txBody>
      </p:sp>
      <p:sp>
        <p:nvSpPr>
          <p:cNvPr id="17" name="Content Placeholder 16"/>
          <p:cNvSpPr>
            <a:spLocks noGrp="1"/>
          </p:cNvSpPr>
          <p:nvPr>
            <p:ph idx="1"/>
          </p:nvPr>
        </p:nvSpPr>
        <p:spPr>
          <a:xfrm>
            <a:off x="688110" y="1219200"/>
            <a:ext cx="7563042" cy="2185940"/>
          </a:xfrm>
        </p:spPr>
        <p:txBody>
          <a:bodyPr/>
          <a:lstStyle/>
          <a:p>
            <a:r>
              <a:rPr lang="en-US" sz="2400" u="sng" dirty="0"/>
              <a:t>Consolidate</a:t>
            </a:r>
            <a:r>
              <a:rPr lang="en-US" sz="2400" dirty="0"/>
              <a:t> popular capabilities from MODFLOW versions (2005, NWT, USG, LGR, …)</a:t>
            </a:r>
          </a:p>
          <a:p>
            <a:r>
              <a:rPr lang="en-US" sz="2400" u="sng" dirty="0"/>
              <a:t>Improve</a:t>
            </a:r>
            <a:r>
              <a:rPr lang="en-US" sz="2400" dirty="0"/>
              <a:t> solution technique</a:t>
            </a:r>
          </a:p>
          <a:p>
            <a:r>
              <a:rPr lang="en-US" sz="2400" u="sng" dirty="0"/>
              <a:t>Modernize</a:t>
            </a:r>
            <a:r>
              <a:rPr lang="en-US" sz="2400" dirty="0"/>
              <a:t> code and input structure</a:t>
            </a:r>
          </a:p>
          <a:p>
            <a:r>
              <a:rPr lang="en-US" sz="2400" dirty="0"/>
              <a:t>Support </a:t>
            </a:r>
            <a:r>
              <a:rPr lang="en-US" sz="2400" u="sng" dirty="0"/>
              <a:t>multi-model</a:t>
            </a:r>
            <a:r>
              <a:rPr lang="en-US" sz="2400" dirty="0"/>
              <a:t> simulations</a:t>
            </a:r>
          </a:p>
          <a:p>
            <a:r>
              <a:rPr lang="en-US" sz="2400" u="sng" dirty="0"/>
              <a:t>Extend</a:t>
            </a:r>
            <a:r>
              <a:rPr lang="en-US" sz="2400" dirty="0"/>
              <a:t> MODFLOW into a hydrologic simulator</a:t>
            </a:r>
          </a:p>
          <a:p>
            <a:r>
              <a:rPr lang="en-US" sz="2400" dirty="0"/>
              <a:t>New </a:t>
            </a:r>
            <a:r>
              <a:rPr lang="en-US" sz="2400" u="sng" dirty="0"/>
              <a:t>core</a:t>
            </a:r>
            <a:r>
              <a:rPr lang="en-US" sz="2400" dirty="0"/>
              <a:t> version</a:t>
            </a:r>
          </a:p>
        </p:txBody>
      </p:sp>
      <p:pic>
        <p:nvPicPr>
          <p:cNvPr id="5" name="Picture 4" descr="unnamed.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1213" y="4405828"/>
            <a:ext cx="1065483" cy="1381126"/>
          </a:xfrm>
          <a:prstGeom prst="rect">
            <a:avLst/>
          </a:prstGeom>
        </p:spPr>
      </p:pic>
      <p:pic>
        <p:nvPicPr>
          <p:cNvPr id="6" name="Picture 5" descr="unnamed.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11373" y="4399368"/>
            <a:ext cx="1057484" cy="1394047"/>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83534" y="4396915"/>
            <a:ext cx="1081009" cy="1398953"/>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9220" y="4413227"/>
            <a:ext cx="1055800" cy="1366329"/>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49696" y="4398941"/>
            <a:ext cx="1077577" cy="1394900"/>
          </a:xfrm>
          <a:prstGeom prst="rect">
            <a:avLst/>
          </a:prstGeom>
        </p:spPr>
      </p:pic>
      <p:sp>
        <p:nvSpPr>
          <p:cNvPr id="10" name="TextBox 9"/>
          <p:cNvSpPr txBox="1"/>
          <p:nvPr/>
        </p:nvSpPr>
        <p:spPr>
          <a:xfrm>
            <a:off x="914400" y="5729738"/>
            <a:ext cx="641121" cy="338554"/>
          </a:xfrm>
          <a:prstGeom prst="rect">
            <a:avLst/>
          </a:prstGeom>
          <a:noFill/>
        </p:spPr>
        <p:txBody>
          <a:bodyPr wrap="none" rtlCol="0">
            <a:spAutoFit/>
          </a:bodyPr>
          <a:lstStyle/>
          <a:p>
            <a:r>
              <a:rPr lang="en-US" sz="1600" dirty="0">
                <a:solidFill>
                  <a:srgbClr val="FFFF00"/>
                </a:solidFill>
              </a:rPr>
              <a:t>1984</a:t>
            </a:r>
          </a:p>
        </p:txBody>
      </p:sp>
      <p:sp>
        <p:nvSpPr>
          <p:cNvPr id="11" name="TextBox 10"/>
          <p:cNvSpPr txBox="1"/>
          <p:nvPr/>
        </p:nvSpPr>
        <p:spPr>
          <a:xfrm>
            <a:off x="2236740" y="5751289"/>
            <a:ext cx="641121" cy="338554"/>
          </a:xfrm>
          <a:prstGeom prst="rect">
            <a:avLst/>
          </a:prstGeom>
          <a:noFill/>
        </p:spPr>
        <p:txBody>
          <a:bodyPr wrap="none" rtlCol="0">
            <a:spAutoFit/>
          </a:bodyPr>
          <a:lstStyle/>
          <a:p>
            <a:r>
              <a:rPr lang="en-US" sz="1600" dirty="0">
                <a:solidFill>
                  <a:srgbClr val="FFFF00"/>
                </a:solidFill>
              </a:rPr>
              <a:t>1988</a:t>
            </a:r>
          </a:p>
        </p:txBody>
      </p:sp>
      <p:sp>
        <p:nvSpPr>
          <p:cNvPr id="12" name="TextBox 11"/>
          <p:cNvSpPr txBox="1"/>
          <p:nvPr/>
        </p:nvSpPr>
        <p:spPr>
          <a:xfrm>
            <a:off x="3505202" y="5757446"/>
            <a:ext cx="641121" cy="338554"/>
          </a:xfrm>
          <a:prstGeom prst="rect">
            <a:avLst/>
          </a:prstGeom>
          <a:noFill/>
        </p:spPr>
        <p:txBody>
          <a:bodyPr wrap="none" rtlCol="0">
            <a:spAutoFit/>
          </a:bodyPr>
          <a:lstStyle/>
          <a:p>
            <a:r>
              <a:rPr lang="en-US" sz="1600" dirty="0">
                <a:solidFill>
                  <a:srgbClr val="FFFF00"/>
                </a:solidFill>
              </a:rPr>
              <a:t>1996</a:t>
            </a:r>
          </a:p>
        </p:txBody>
      </p:sp>
      <p:sp>
        <p:nvSpPr>
          <p:cNvPr id="13" name="TextBox 12"/>
          <p:cNvSpPr txBox="1"/>
          <p:nvPr/>
        </p:nvSpPr>
        <p:spPr>
          <a:xfrm>
            <a:off x="4796753" y="5755906"/>
            <a:ext cx="641121" cy="338554"/>
          </a:xfrm>
          <a:prstGeom prst="rect">
            <a:avLst/>
          </a:prstGeom>
          <a:noFill/>
        </p:spPr>
        <p:txBody>
          <a:bodyPr wrap="none" rtlCol="0">
            <a:spAutoFit/>
          </a:bodyPr>
          <a:lstStyle/>
          <a:p>
            <a:r>
              <a:rPr lang="en-US" sz="1600" dirty="0">
                <a:solidFill>
                  <a:srgbClr val="FFFF00"/>
                </a:solidFill>
              </a:rPr>
              <a:t>2000</a:t>
            </a:r>
          </a:p>
        </p:txBody>
      </p:sp>
      <p:sp>
        <p:nvSpPr>
          <p:cNvPr id="14" name="TextBox 13"/>
          <p:cNvSpPr txBox="1"/>
          <p:nvPr/>
        </p:nvSpPr>
        <p:spPr>
          <a:xfrm>
            <a:off x="6049820" y="5746670"/>
            <a:ext cx="641121" cy="338554"/>
          </a:xfrm>
          <a:prstGeom prst="rect">
            <a:avLst/>
          </a:prstGeom>
          <a:noFill/>
        </p:spPr>
        <p:txBody>
          <a:bodyPr wrap="none" rtlCol="0">
            <a:spAutoFit/>
          </a:bodyPr>
          <a:lstStyle/>
          <a:p>
            <a:r>
              <a:rPr lang="en-US" sz="1600" dirty="0">
                <a:solidFill>
                  <a:srgbClr val="FFFF00"/>
                </a:solidFill>
              </a:rPr>
              <a:t>2005</a:t>
            </a:r>
          </a:p>
        </p:txBody>
      </p:sp>
      <p:sp>
        <p:nvSpPr>
          <p:cNvPr id="16" name="TextBox 15"/>
          <p:cNvSpPr txBox="1"/>
          <p:nvPr/>
        </p:nvSpPr>
        <p:spPr>
          <a:xfrm>
            <a:off x="7436079" y="5745130"/>
            <a:ext cx="641121" cy="338554"/>
          </a:xfrm>
          <a:prstGeom prst="rect">
            <a:avLst/>
          </a:prstGeom>
          <a:noFill/>
        </p:spPr>
        <p:txBody>
          <a:bodyPr wrap="none" rtlCol="0">
            <a:spAutoFit/>
          </a:bodyPr>
          <a:lstStyle/>
          <a:p>
            <a:r>
              <a:rPr lang="en-US" sz="1600" dirty="0">
                <a:solidFill>
                  <a:srgbClr val="FFFF00"/>
                </a:solidFill>
              </a:rPr>
              <a:t>2017</a:t>
            </a:r>
          </a:p>
        </p:txBody>
      </p:sp>
      <p:pic>
        <p:nvPicPr>
          <p:cNvPr id="18" name="Picture 17"/>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39000" y="4397392"/>
            <a:ext cx="1047657" cy="1356818"/>
          </a:xfrm>
          <a:prstGeom prst="rect">
            <a:avLst/>
          </a:prstGeom>
        </p:spPr>
      </p:pic>
    </p:spTree>
    <p:extLst>
      <p:ext uri="{BB962C8B-B14F-4D97-AF65-F5344CB8AC3E}">
        <p14:creationId xmlns:p14="http://schemas.microsoft.com/office/powerpoint/2010/main" val="145208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MODFLOW 6	</a:t>
            </a:r>
          </a:p>
        </p:txBody>
      </p:sp>
      <p:sp>
        <p:nvSpPr>
          <p:cNvPr id="3" name="Content Placeholder 2"/>
          <p:cNvSpPr>
            <a:spLocks noGrp="1"/>
          </p:cNvSpPr>
          <p:nvPr>
            <p:ph idx="1"/>
          </p:nvPr>
        </p:nvSpPr>
        <p:spPr>
          <a:xfrm>
            <a:off x="381000" y="1295400"/>
            <a:ext cx="4267200" cy="4738437"/>
          </a:xfrm>
        </p:spPr>
        <p:txBody>
          <a:bodyPr/>
          <a:lstStyle/>
          <a:p>
            <a:r>
              <a:rPr lang="en-US" sz="2400" dirty="0"/>
              <a:t>Object oriented</a:t>
            </a:r>
          </a:p>
          <a:p>
            <a:pPr lvl="1"/>
            <a:r>
              <a:rPr lang="en-US" sz="2000" dirty="0"/>
              <a:t>Multiple models</a:t>
            </a:r>
          </a:p>
          <a:p>
            <a:pPr lvl="1"/>
            <a:r>
              <a:rPr lang="en-US" sz="2000" dirty="0"/>
              <a:t>Multiple packages</a:t>
            </a:r>
          </a:p>
          <a:p>
            <a:r>
              <a:rPr lang="en-US" sz="2400" dirty="0"/>
              <a:t>Control volume finite difference formulation</a:t>
            </a:r>
          </a:p>
          <a:p>
            <a:r>
              <a:rPr lang="en-US" sz="2400" dirty="0"/>
              <a:t>Regular grids or unstructured grids</a:t>
            </a:r>
          </a:p>
          <a:p>
            <a:r>
              <a:rPr lang="en-US" sz="2400" dirty="0"/>
              <a:t>Traditional or Newton Raphson formulation</a:t>
            </a:r>
          </a:p>
          <a:p>
            <a:r>
              <a:rPr lang="en-US" sz="2400" dirty="0"/>
              <a:t>New look and feel</a:t>
            </a:r>
          </a:p>
          <a:p>
            <a:r>
              <a:rPr lang="en-US" sz="2400" dirty="0"/>
              <a:t>Available now (6.0.4)</a:t>
            </a:r>
          </a:p>
        </p:txBody>
      </p:sp>
      <p:pic>
        <p:nvPicPr>
          <p:cNvPr id="6" name="Picture 5" descr="mf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28600"/>
            <a:ext cx="3905834" cy="3199306"/>
          </a:xfrm>
          <a:prstGeom prst="rect">
            <a:avLst/>
          </a:prstGeom>
        </p:spPr>
      </p:pic>
      <p:pic>
        <p:nvPicPr>
          <p:cNvPr id="5" name="Picture 4">
            <a:extLst>
              <a:ext uri="{FF2B5EF4-FFF2-40B4-BE49-F238E27FC236}">
                <a16:creationId xmlns:a16="http://schemas.microsoft.com/office/drawing/2014/main" id="{38F09AEF-C6B5-C94D-8654-0815C50B382A}"/>
              </a:ext>
            </a:extLst>
          </p:cNvPr>
          <p:cNvPicPr>
            <a:picLocks noChangeAspect="1"/>
          </p:cNvPicPr>
          <p:nvPr/>
        </p:nvPicPr>
        <p:blipFill>
          <a:blip r:embed="rId4"/>
          <a:stretch>
            <a:fillRect/>
          </a:stretch>
        </p:blipFill>
        <p:spPr>
          <a:xfrm>
            <a:off x="5132400" y="3832945"/>
            <a:ext cx="3116834" cy="2644055"/>
          </a:xfrm>
          <a:prstGeom prst="rect">
            <a:avLst/>
          </a:prstGeom>
        </p:spPr>
      </p:pic>
    </p:spTree>
    <p:extLst>
      <p:ext uri="{BB962C8B-B14F-4D97-AF65-F5344CB8AC3E}">
        <p14:creationId xmlns:p14="http://schemas.microsoft.com/office/powerpoint/2010/main" val="316298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MODFLOW 6 Publications</a:t>
            </a:r>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4400" y="1143000"/>
            <a:ext cx="2041586" cy="264405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76600" y="1143000"/>
            <a:ext cx="2040430" cy="264405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638800" y="1165945"/>
            <a:ext cx="2042070" cy="2644055"/>
          </a:xfrm>
          <a:prstGeom prst="rect">
            <a:avLst/>
          </a:prstGeom>
        </p:spPr>
      </p:pic>
      <p:sp>
        <p:nvSpPr>
          <p:cNvPr id="11" name="TextBox 10"/>
          <p:cNvSpPr txBox="1"/>
          <p:nvPr/>
        </p:nvSpPr>
        <p:spPr>
          <a:xfrm>
            <a:off x="990600" y="3810000"/>
            <a:ext cx="6857999" cy="2062103"/>
          </a:xfrm>
          <a:prstGeom prst="rect">
            <a:avLst/>
          </a:prstGeom>
          <a:noFill/>
        </p:spPr>
        <p:txBody>
          <a:bodyPr wrap="square" rtlCol="0">
            <a:spAutoFit/>
          </a:bodyPr>
          <a:lstStyle/>
          <a:p>
            <a:pPr marL="171450" indent="-171450">
              <a:spcAft>
                <a:spcPts val="1200"/>
              </a:spcAft>
              <a:buFont typeface="Arial"/>
              <a:buChar char="•"/>
            </a:pPr>
            <a:r>
              <a:rPr lang="en-US" sz="1200" dirty="0">
                <a:solidFill>
                  <a:schemeClr val="accent3"/>
                </a:solidFill>
              </a:rPr>
              <a:t>Hughes, J.D., Langevin, C.D., and Banta, E.R., 2017, Documentation for the MODFLOW 6 framework: U.S. Geological Survey Techniques and Methods, book 6, chap. A57, 40 p., https://</a:t>
            </a:r>
            <a:r>
              <a:rPr lang="en-US" sz="1200" dirty="0" err="1">
                <a:solidFill>
                  <a:schemeClr val="accent3"/>
                </a:solidFill>
              </a:rPr>
              <a:t>doi.org</a:t>
            </a:r>
            <a:r>
              <a:rPr lang="en-US" sz="1200" dirty="0">
                <a:solidFill>
                  <a:schemeClr val="accent3"/>
                </a:solidFill>
              </a:rPr>
              <a:t>/10.3133/tm6A57.</a:t>
            </a:r>
          </a:p>
          <a:p>
            <a:pPr marL="171450" indent="-171450">
              <a:spcAft>
                <a:spcPts val="1200"/>
              </a:spcAft>
              <a:buFont typeface="Arial"/>
              <a:buChar char="•"/>
            </a:pPr>
            <a:r>
              <a:rPr lang="en-US" sz="1200" dirty="0">
                <a:solidFill>
                  <a:schemeClr val="accent3"/>
                </a:solidFill>
              </a:rPr>
              <a:t>Langevin, C.D., Hughes, J.D., Banta, E.R., </a:t>
            </a:r>
            <a:r>
              <a:rPr lang="en-US" sz="1200" dirty="0" err="1">
                <a:solidFill>
                  <a:schemeClr val="accent3"/>
                </a:solidFill>
              </a:rPr>
              <a:t>Niswonger</a:t>
            </a:r>
            <a:r>
              <a:rPr lang="en-US" sz="1200" dirty="0">
                <a:solidFill>
                  <a:schemeClr val="accent3"/>
                </a:solidFill>
              </a:rPr>
              <a:t>, R.G., </a:t>
            </a:r>
            <a:r>
              <a:rPr lang="en-US" sz="1200" dirty="0" err="1">
                <a:solidFill>
                  <a:schemeClr val="accent3"/>
                </a:solidFill>
              </a:rPr>
              <a:t>Panday</a:t>
            </a:r>
            <a:r>
              <a:rPr lang="en-US" sz="1200" dirty="0">
                <a:solidFill>
                  <a:schemeClr val="accent3"/>
                </a:solidFill>
              </a:rPr>
              <a:t>, </a:t>
            </a:r>
            <a:r>
              <a:rPr lang="en-US" sz="1200" dirty="0" err="1">
                <a:solidFill>
                  <a:schemeClr val="accent3"/>
                </a:solidFill>
              </a:rPr>
              <a:t>Sorab</a:t>
            </a:r>
            <a:r>
              <a:rPr lang="en-US" sz="1200" dirty="0">
                <a:solidFill>
                  <a:schemeClr val="accent3"/>
                </a:solidFill>
              </a:rPr>
              <a:t>, and Provost, A.M., 2017, Documentation for the MODFLOW 6 Groundwater Flow Model: U.S. Geological Survey Techniques and Methods, book 6, chap. A55, 197 p., https://</a:t>
            </a:r>
            <a:r>
              <a:rPr lang="en-US" sz="1200" dirty="0" err="1">
                <a:solidFill>
                  <a:schemeClr val="accent3"/>
                </a:solidFill>
              </a:rPr>
              <a:t>doi.org</a:t>
            </a:r>
            <a:r>
              <a:rPr lang="en-US" sz="1200" dirty="0">
                <a:solidFill>
                  <a:schemeClr val="accent3"/>
                </a:solidFill>
              </a:rPr>
              <a:t>/10.3133/tm6A55.</a:t>
            </a:r>
          </a:p>
          <a:p>
            <a:pPr marL="171450" indent="-171450">
              <a:spcAft>
                <a:spcPts val="1200"/>
              </a:spcAft>
              <a:buFont typeface="Arial"/>
              <a:buChar char="•"/>
            </a:pPr>
            <a:r>
              <a:rPr lang="en-US" sz="1200" dirty="0">
                <a:solidFill>
                  <a:schemeClr val="accent3"/>
                </a:solidFill>
              </a:rPr>
              <a:t>Provost, A.M., Langevin, C.D., and Hughes, J.D., 2017, Documentation for the "XT3D" option in the Node Property Flow (NPF) Package of MODFLOW 6: U.S. Geological Survey Techniques and Methods, book 6, chap. A56, 40 p., https://</a:t>
            </a:r>
            <a:r>
              <a:rPr lang="en-US" sz="1200" dirty="0" err="1">
                <a:solidFill>
                  <a:schemeClr val="accent3"/>
                </a:solidFill>
              </a:rPr>
              <a:t>doi.org</a:t>
            </a:r>
            <a:r>
              <a:rPr lang="en-US" sz="1200" dirty="0">
                <a:solidFill>
                  <a:schemeClr val="accent3"/>
                </a:solidFill>
              </a:rPr>
              <a:t>/10.3133/tm6A56.</a:t>
            </a:r>
          </a:p>
        </p:txBody>
      </p:sp>
    </p:spTree>
    <p:extLst>
      <p:ext uri="{BB962C8B-B14F-4D97-AF65-F5344CB8AC3E}">
        <p14:creationId xmlns:p14="http://schemas.microsoft.com/office/powerpoint/2010/main" val="49374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5700"/>
            <a:ext cx="8226425" cy="738664"/>
          </a:xfrm>
        </p:spPr>
        <p:txBody>
          <a:bodyPr>
            <a:normAutofit/>
          </a:bodyPr>
          <a:lstStyle/>
          <a:p>
            <a:pPr algn="l"/>
            <a:r>
              <a:rPr lang="en-US" dirty="0"/>
              <a:t>USGS Support Software</a:t>
            </a:r>
          </a:p>
        </p:txBody>
      </p:sp>
      <p:sp>
        <p:nvSpPr>
          <p:cNvPr id="3" name="Content Placeholder 2"/>
          <p:cNvSpPr>
            <a:spLocks noGrp="1"/>
          </p:cNvSpPr>
          <p:nvPr>
            <p:ph idx="1"/>
          </p:nvPr>
        </p:nvSpPr>
        <p:spPr>
          <a:xfrm>
            <a:off x="457200" y="1295400"/>
            <a:ext cx="8229600" cy="3105979"/>
          </a:xfrm>
        </p:spPr>
        <p:txBody>
          <a:bodyPr/>
          <a:lstStyle/>
          <a:p>
            <a:r>
              <a:rPr lang="en-US" sz="2000" dirty="0"/>
              <a:t>MF5TO6</a:t>
            </a:r>
          </a:p>
          <a:p>
            <a:pPr lvl="1"/>
            <a:r>
              <a:rPr lang="en-US" sz="1800" dirty="0"/>
              <a:t>Included with MODFLOW 6</a:t>
            </a:r>
          </a:p>
          <a:p>
            <a:r>
              <a:rPr lang="en-US" sz="2000" dirty="0"/>
              <a:t>ZONEBUDGET</a:t>
            </a:r>
          </a:p>
          <a:p>
            <a:pPr lvl="1"/>
            <a:r>
              <a:rPr lang="en-US" sz="1800" dirty="0"/>
              <a:t>Included with MODFLOW 6</a:t>
            </a:r>
          </a:p>
          <a:p>
            <a:r>
              <a:rPr lang="en-US" sz="2000" dirty="0"/>
              <a:t>FLOPY for MODFLOW 6</a:t>
            </a:r>
          </a:p>
          <a:p>
            <a:pPr lvl="1"/>
            <a:r>
              <a:rPr lang="en-US" sz="1800" dirty="0"/>
              <a:t>Available now</a:t>
            </a:r>
          </a:p>
          <a:p>
            <a:r>
              <a:rPr lang="en-US" sz="2000" dirty="0"/>
              <a:t>MODPATH 7</a:t>
            </a:r>
          </a:p>
          <a:p>
            <a:pPr lvl="1"/>
            <a:r>
              <a:rPr lang="en-US" sz="1800" dirty="0"/>
              <a:t>Available for certain types of grids</a:t>
            </a:r>
          </a:p>
          <a:p>
            <a:r>
              <a:rPr lang="en-US" sz="2000" dirty="0"/>
              <a:t>MODELVIEWER</a:t>
            </a:r>
          </a:p>
          <a:p>
            <a:pPr lvl="1"/>
            <a:r>
              <a:rPr lang="en-US" sz="1800" dirty="0"/>
              <a:t>Beta available</a:t>
            </a:r>
          </a:p>
          <a:p>
            <a:r>
              <a:rPr lang="en-US" sz="2000" dirty="0"/>
              <a:t>MODELMUSE (Winston)</a:t>
            </a:r>
          </a:p>
          <a:p>
            <a:pPr lvl="1"/>
            <a:r>
              <a:rPr lang="en-US" sz="1600" dirty="0"/>
              <a:t>Beta version available</a:t>
            </a:r>
          </a:p>
        </p:txBody>
      </p:sp>
      <p:pic>
        <p:nvPicPr>
          <p:cNvPr id="4" name="Picture 3" descr="blocky.bmp"/>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58000" y="76200"/>
            <a:ext cx="2216264" cy="182334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5400" y="4724400"/>
            <a:ext cx="3877949" cy="199817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477000" y="2057400"/>
            <a:ext cx="2495430" cy="2403686"/>
          </a:xfrm>
          <a:prstGeom prst="rect">
            <a:avLst/>
          </a:prstGeom>
        </p:spPr>
      </p:pic>
    </p:spTree>
    <p:extLst>
      <p:ext uri="{BB962C8B-B14F-4D97-AF65-F5344CB8AC3E}">
        <p14:creationId xmlns:p14="http://schemas.microsoft.com/office/powerpoint/2010/main" val="1913020097"/>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9665</TotalTime>
  <Pages>4</Pages>
  <Words>553</Words>
  <Application>Microsoft Macintosh PowerPoint</Application>
  <PresentationFormat>On-screen Show (4:3)</PresentationFormat>
  <Paragraphs>64</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Wingdings</vt:lpstr>
      <vt:lpstr>dark-blue-template</vt:lpstr>
      <vt:lpstr>Introduction to Groundwater Modeling with MODFLOW 6 </vt:lpstr>
      <vt:lpstr>Class Agenda</vt:lpstr>
      <vt:lpstr>MODFLOW 6 Development</vt:lpstr>
      <vt:lpstr>MODFLOW 6 </vt:lpstr>
      <vt:lpstr>MODFLOW 6 Publications</vt:lpstr>
      <vt:lpstr>USGS Support Software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366</cp:revision>
  <cp:lastPrinted>2014-05-20T14:47:17Z</cp:lastPrinted>
  <dcterms:created xsi:type="dcterms:W3CDTF">2009-08-04T14:01:06Z</dcterms:created>
  <dcterms:modified xsi:type="dcterms:W3CDTF">2019-06-05T15:37:59Z</dcterms:modified>
</cp:coreProperties>
</file>