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handoutMasterIdLst>
    <p:handoutMasterId r:id="rId42"/>
  </p:handoutMasterIdLst>
  <p:sldIdLst>
    <p:sldId id="300" r:id="rId2"/>
    <p:sldId id="438" r:id="rId3"/>
    <p:sldId id="387" r:id="rId4"/>
    <p:sldId id="428" r:id="rId5"/>
    <p:sldId id="395" r:id="rId6"/>
    <p:sldId id="388" r:id="rId7"/>
    <p:sldId id="390" r:id="rId8"/>
    <p:sldId id="391" r:id="rId9"/>
    <p:sldId id="392" r:id="rId10"/>
    <p:sldId id="393" r:id="rId11"/>
    <p:sldId id="394" r:id="rId12"/>
    <p:sldId id="396" r:id="rId13"/>
    <p:sldId id="397" r:id="rId14"/>
    <p:sldId id="400" r:id="rId15"/>
    <p:sldId id="399" r:id="rId16"/>
    <p:sldId id="342" r:id="rId17"/>
    <p:sldId id="346" r:id="rId18"/>
    <p:sldId id="337" r:id="rId19"/>
    <p:sldId id="372" r:id="rId20"/>
    <p:sldId id="338" r:id="rId21"/>
    <p:sldId id="405" r:id="rId22"/>
    <p:sldId id="424" r:id="rId23"/>
    <p:sldId id="434" r:id="rId24"/>
    <p:sldId id="411" r:id="rId25"/>
    <p:sldId id="418" r:id="rId26"/>
    <p:sldId id="417" r:id="rId27"/>
    <p:sldId id="419" r:id="rId28"/>
    <p:sldId id="412" r:id="rId29"/>
    <p:sldId id="404" r:id="rId30"/>
    <p:sldId id="355" r:id="rId31"/>
    <p:sldId id="416" r:id="rId32"/>
    <p:sldId id="414" r:id="rId33"/>
    <p:sldId id="415" r:id="rId34"/>
    <p:sldId id="413" r:id="rId35"/>
    <p:sldId id="432" r:id="rId36"/>
    <p:sldId id="385" r:id="rId37"/>
    <p:sldId id="430" r:id="rId38"/>
    <p:sldId id="437" r:id="rId39"/>
    <p:sldId id="436" r:id="rId40"/>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32">
          <p15:clr>
            <a:srgbClr val="A4A3A4"/>
          </p15:clr>
        </p15:guide>
        <p15:guide id="2" orient="horz" pos="768">
          <p15:clr>
            <a:srgbClr val="A4A3A4"/>
          </p15:clr>
        </p15:guide>
        <p15:guide id="3" pos="288">
          <p15:clr>
            <a:srgbClr val="A4A3A4"/>
          </p15:clr>
        </p15:guide>
        <p15:guide id="4" pos="5472">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6A8FE"/>
    <a:srgbClr val="8CA4FD"/>
    <a:srgbClr val="FFAAAA"/>
    <a:srgbClr val="558ED5"/>
    <a:srgbClr val="005296"/>
    <a:srgbClr val="002F57"/>
    <a:srgbClr val="0000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26" autoAdjust="0"/>
    <p:restoredTop sz="87983" autoAdjust="0"/>
  </p:normalViewPr>
  <p:slideViewPr>
    <p:cSldViewPr snapToGrid="0">
      <p:cViewPr varScale="1">
        <p:scale>
          <a:sx n="77" d="100"/>
          <a:sy n="77" d="100"/>
        </p:scale>
        <p:origin x="1238" y="72"/>
      </p:cViewPr>
      <p:guideLst>
        <p:guide orient="horz" pos="4032"/>
        <p:guide orient="horz" pos="768"/>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141" d="100"/>
          <a:sy n="141" d="100"/>
        </p:scale>
        <p:origin x="-342" y="-10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555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46" tIns="45068" rIns="91746" bIns="4506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0179"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004575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p:spPr>
        <p:txBody>
          <a:bodyPr/>
          <a:lstStyle/>
          <a:p>
            <a:endParaRPr lang="en-US" altLang="en-US" dirty="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04813" y="6083300"/>
            <a:ext cx="2016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4450" rIns="88900" bIns="44450">
            <a:spAutoFit/>
          </a:bodyPr>
          <a:lstStyle>
            <a:lvl1pPr defTabSz="885825">
              <a:defRPr sz="2400">
                <a:solidFill>
                  <a:schemeClr val="tx1"/>
                </a:solidFill>
                <a:latin typeface="Times New Roman" charset="0"/>
              </a:defRPr>
            </a:lvl1pPr>
            <a:lvl2pPr marL="442913" defTabSz="885825">
              <a:defRPr sz="2400">
                <a:solidFill>
                  <a:schemeClr val="tx1"/>
                </a:solidFill>
                <a:latin typeface="Times New Roman" charset="0"/>
              </a:defRPr>
            </a:lvl2pPr>
            <a:lvl3pPr marL="885825" defTabSz="885825">
              <a:defRPr sz="2400">
                <a:solidFill>
                  <a:schemeClr val="tx1"/>
                </a:solidFill>
                <a:latin typeface="Times New Roman" charset="0"/>
              </a:defRPr>
            </a:lvl3pPr>
            <a:lvl4pPr marL="1327150" defTabSz="885825">
              <a:defRPr sz="2400">
                <a:solidFill>
                  <a:schemeClr val="tx1"/>
                </a:solidFill>
                <a:latin typeface="Times New Roman" charset="0"/>
              </a:defRPr>
            </a:lvl4pPr>
            <a:lvl5pPr marL="1770063" defTabSz="885825">
              <a:defRPr sz="2400">
                <a:solidFill>
                  <a:schemeClr val="tx1"/>
                </a:solidFill>
                <a:latin typeface="Times New Roman" charset="0"/>
              </a:defRPr>
            </a:lvl5pPr>
            <a:lvl6pPr marL="2227263" defTabSz="885825" eaLnBrk="0" fontAlgn="base" hangingPunct="0">
              <a:spcBef>
                <a:spcPct val="0"/>
              </a:spcBef>
              <a:spcAft>
                <a:spcPct val="0"/>
              </a:spcAft>
              <a:defRPr sz="2400">
                <a:solidFill>
                  <a:schemeClr val="tx1"/>
                </a:solidFill>
                <a:latin typeface="Times New Roman" charset="0"/>
              </a:defRPr>
            </a:lvl6pPr>
            <a:lvl7pPr marL="2684463" defTabSz="885825" eaLnBrk="0" fontAlgn="base" hangingPunct="0">
              <a:spcBef>
                <a:spcPct val="0"/>
              </a:spcBef>
              <a:spcAft>
                <a:spcPct val="0"/>
              </a:spcAft>
              <a:defRPr sz="2400">
                <a:solidFill>
                  <a:schemeClr val="tx1"/>
                </a:solidFill>
                <a:latin typeface="Times New Roman" charset="0"/>
              </a:defRPr>
            </a:lvl7pPr>
            <a:lvl8pPr marL="3141663" defTabSz="885825" eaLnBrk="0" fontAlgn="base" hangingPunct="0">
              <a:spcBef>
                <a:spcPct val="0"/>
              </a:spcBef>
              <a:spcAft>
                <a:spcPct val="0"/>
              </a:spcAft>
              <a:defRPr sz="2400">
                <a:solidFill>
                  <a:schemeClr val="tx1"/>
                </a:solidFill>
                <a:latin typeface="Times New Roman" charset="0"/>
              </a:defRPr>
            </a:lvl8pPr>
            <a:lvl9pPr marL="3598863" defTabSz="885825" eaLnBrk="0" fontAlgn="base" hangingPunct="0">
              <a:spcBef>
                <a:spcPct val="0"/>
              </a:spcBef>
              <a:spcAft>
                <a:spcPct val="0"/>
              </a:spcAft>
              <a:defRPr sz="2400">
                <a:solidFill>
                  <a:schemeClr val="tx1"/>
                </a:solidFill>
                <a:latin typeface="Times New Roman" charset="0"/>
              </a:defRPr>
            </a:lvl9pPr>
          </a:lstStyle>
          <a:p>
            <a:pPr>
              <a:defRPr/>
            </a:pPr>
            <a:r>
              <a:rPr lang="en-US" altLang="en-US" sz="1000" b="1">
                <a:solidFill>
                  <a:schemeClr val="bg1"/>
                </a:solidFill>
                <a:latin typeface="Arial" charset="0"/>
              </a:rPr>
              <a:t>U.S. Department of the Interior</a:t>
            </a:r>
          </a:p>
          <a:p>
            <a:pPr>
              <a:defRPr/>
            </a:pPr>
            <a:r>
              <a:rPr lang="en-US" altLang="en-US" sz="1000" b="1">
                <a:solidFill>
                  <a:schemeClr val="bg1"/>
                </a:solidFill>
                <a:latin typeface="Arial" charset="0"/>
              </a:rPr>
              <a:t>U.S. Geological Survey</a:t>
            </a:r>
          </a:p>
        </p:txBody>
      </p:sp>
      <p:pic>
        <p:nvPicPr>
          <p:cNvPr id="5" name="Picture 9" descr="D:\Vugraph Info\Vugraph Templates\Templates-NEW-NMP and Bureau\ident_4_onscreen_png.png"/>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black">
          <a:xfrm>
            <a:off x="457200" y="461963"/>
            <a:ext cx="2057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0" name="Rectangle 2"/>
          <p:cNvSpPr>
            <a:spLocks noGrp="1" noChangeArrowheads="1"/>
          </p:cNvSpPr>
          <p:nvPr>
            <p:ph type="ctrTitle"/>
          </p:nvPr>
        </p:nvSpPr>
        <p:spPr>
          <a:xfrm>
            <a:off x="381000" y="2286000"/>
            <a:ext cx="8305800" cy="1143000"/>
          </a:xfrm>
        </p:spPr>
        <p:txBody>
          <a:bodyPr/>
          <a:lstStyle>
            <a:lvl1pPr>
              <a:defRPr sz="4400"/>
            </a:lvl1pPr>
          </a:lstStyle>
          <a:p>
            <a:pPr lvl="0"/>
            <a:r>
              <a:rPr lang="en-US" altLang="en-US" noProof="0"/>
              <a:t>Click to edit Master title style</a:t>
            </a:r>
          </a:p>
        </p:txBody>
      </p:sp>
      <p:sp>
        <p:nvSpPr>
          <p:cNvPr id="104451" name="Rectangle 3"/>
          <p:cNvSpPr>
            <a:spLocks noGrp="1" noChangeArrowheads="1"/>
          </p:cNvSpPr>
          <p:nvPr>
            <p:ph type="subTitle" idx="1"/>
          </p:nvPr>
        </p:nvSpPr>
        <p:spPr>
          <a:xfrm>
            <a:off x="381000" y="3886200"/>
            <a:ext cx="8305800" cy="1752600"/>
          </a:xfrm>
        </p:spPr>
        <p:txBody>
          <a:bodyPr/>
          <a:lstStyle>
            <a:lvl1pPr marL="0" indent="0">
              <a:buFont typeface="Wingdings" pitchFamily="2"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48362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431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01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370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0665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719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41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627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60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74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84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11" descr="D:\Vugraph Info\Vugraph Templates\Templates-NEW-NMP and Bureau\ident-small_4_onscreen_png.png"/>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black">
          <a:xfrm>
            <a:off x="457200" y="6094413"/>
            <a:ext cx="11430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mj-cs"/>
        </a:defRPr>
      </a:lvl1pPr>
      <a:lvl2pPr algn="l" rtl="0" eaLnBrk="0" fontAlgn="base" hangingPunct="0">
        <a:spcBef>
          <a:spcPct val="0"/>
        </a:spcBef>
        <a:spcAft>
          <a:spcPct val="0"/>
        </a:spcAft>
        <a:defRPr sz="3600" b="1">
          <a:solidFill>
            <a:srgbClr val="FFFF99"/>
          </a:solidFill>
          <a:latin typeface="Arial" charset="0"/>
        </a:defRPr>
      </a:lvl2pPr>
      <a:lvl3pPr algn="l" rtl="0" eaLnBrk="0" fontAlgn="base" hangingPunct="0">
        <a:spcBef>
          <a:spcPct val="0"/>
        </a:spcBef>
        <a:spcAft>
          <a:spcPct val="0"/>
        </a:spcAft>
        <a:defRPr sz="3600" b="1">
          <a:solidFill>
            <a:srgbClr val="FFFF99"/>
          </a:solidFill>
          <a:latin typeface="Arial" charset="0"/>
        </a:defRPr>
      </a:lvl3pPr>
      <a:lvl4pPr algn="l" rtl="0" eaLnBrk="0" fontAlgn="base" hangingPunct="0">
        <a:spcBef>
          <a:spcPct val="0"/>
        </a:spcBef>
        <a:spcAft>
          <a:spcPct val="0"/>
        </a:spcAft>
        <a:defRPr sz="3600" b="1">
          <a:solidFill>
            <a:srgbClr val="FFFF99"/>
          </a:solidFill>
          <a:latin typeface="Arial" charset="0"/>
        </a:defRPr>
      </a:lvl4pPr>
      <a:lvl5pPr algn="l" rtl="0" eaLnBrk="0" fontAlgn="base" hangingPunct="0">
        <a:spcBef>
          <a:spcPct val="0"/>
        </a:spcBef>
        <a:spcAft>
          <a:spcPct val="0"/>
        </a:spcAft>
        <a:defRPr sz="3600" b="1">
          <a:solidFill>
            <a:srgbClr val="FFFF99"/>
          </a:solidFill>
          <a:latin typeface="Arial" charset="0"/>
        </a:defRPr>
      </a:lvl5pPr>
      <a:lvl6pPr marL="457200" algn="l" rtl="0" eaLnBrk="0" fontAlgn="base" hangingPunct="0">
        <a:spcBef>
          <a:spcPct val="0"/>
        </a:spcBef>
        <a:spcAft>
          <a:spcPct val="0"/>
        </a:spcAft>
        <a:defRPr sz="3600" b="1">
          <a:solidFill>
            <a:srgbClr val="FFFF99"/>
          </a:solidFill>
          <a:latin typeface="Arial" charset="0"/>
        </a:defRPr>
      </a:lvl6pPr>
      <a:lvl7pPr marL="914400" algn="l" rtl="0" eaLnBrk="0" fontAlgn="base" hangingPunct="0">
        <a:spcBef>
          <a:spcPct val="0"/>
        </a:spcBef>
        <a:spcAft>
          <a:spcPct val="0"/>
        </a:spcAft>
        <a:defRPr sz="3600" b="1">
          <a:solidFill>
            <a:srgbClr val="FFFF99"/>
          </a:solidFill>
          <a:latin typeface="Arial" charset="0"/>
        </a:defRPr>
      </a:lvl7pPr>
      <a:lvl8pPr marL="1371600" algn="l" rtl="0" eaLnBrk="0" fontAlgn="base" hangingPunct="0">
        <a:spcBef>
          <a:spcPct val="0"/>
        </a:spcBef>
        <a:spcAft>
          <a:spcPct val="0"/>
        </a:spcAft>
        <a:defRPr sz="3600" b="1">
          <a:solidFill>
            <a:srgbClr val="FFFF99"/>
          </a:solidFill>
          <a:latin typeface="Arial" charset="0"/>
        </a:defRPr>
      </a:lvl8pPr>
      <a:lvl9pPr marL="1828800" algn="l" rtl="0" eaLnBrk="0" fontAlgn="base" hangingPunct="0">
        <a:spcBef>
          <a:spcPct val="0"/>
        </a:spcBef>
        <a:spcAft>
          <a:spcPct val="0"/>
        </a:spcAft>
        <a:defRPr sz="3600" b="1">
          <a:solidFill>
            <a:srgbClr val="FFFF99"/>
          </a:solidFill>
          <a:latin typeface="Arial" charset="0"/>
        </a:defRPr>
      </a:lvl9pPr>
    </p:titleStyle>
    <p:bodyStyle>
      <a:lvl1pPr marL="342900" indent="-342900" algn="l" rtl="0" eaLnBrk="0" fontAlgn="base" hangingPunct="0">
        <a:spcBef>
          <a:spcPct val="20000"/>
        </a:spcBef>
        <a:spcAft>
          <a:spcPct val="0"/>
        </a:spcAft>
        <a:buClr>
          <a:srgbClr val="FFFF99"/>
        </a:buClr>
        <a:buSzPct val="125000"/>
        <a:buFont typeface="Wingdings" pitchFamily="2" charset="2"/>
        <a:buChar char="§"/>
        <a:defRPr sz="28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FF99"/>
        </a:buClr>
        <a:buSzPct val="125000"/>
        <a:buFont typeface="Wingdings" pitchFamily="2" charset="2"/>
        <a:buChar char="§"/>
        <a:defRPr sz="2400" b="1">
          <a:solidFill>
            <a:schemeClr val="bg1"/>
          </a:solidFill>
          <a:latin typeface="+mn-lt"/>
        </a:defRPr>
      </a:lvl2pPr>
      <a:lvl3pPr marL="1143000" indent="-228600" algn="l" rtl="0" eaLnBrk="0" fontAlgn="base" hangingPunct="0">
        <a:spcBef>
          <a:spcPct val="20000"/>
        </a:spcBef>
        <a:spcAft>
          <a:spcPct val="0"/>
        </a:spcAft>
        <a:buClr>
          <a:srgbClr val="FFFF99"/>
        </a:buClr>
        <a:buSzPct val="125000"/>
        <a:buFont typeface="Wingdings" pitchFamily="2" charset="2"/>
        <a:buChar char="§"/>
        <a:defRPr sz="2000" b="1">
          <a:solidFill>
            <a:schemeClr val="bg1"/>
          </a:solidFill>
          <a:latin typeface="+mn-lt"/>
        </a:defRPr>
      </a:lvl3pPr>
      <a:lvl4pPr marL="16002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4pPr>
      <a:lvl5pPr marL="20574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5pPr>
      <a:lvl6pPr marL="25146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6pPr>
      <a:lvl7pPr marL="29718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7pPr>
      <a:lvl8pPr marL="34290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8pPr>
      <a:lvl9pPr marL="38862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p:nvPr>
        </p:nvSpPr>
        <p:spPr>
          <a:xfrm>
            <a:off x="381000" y="1168400"/>
            <a:ext cx="8305800" cy="3065463"/>
          </a:xfrm>
        </p:spPr>
        <p:txBody>
          <a:bodyPr/>
          <a:lstStyle/>
          <a:p>
            <a:r>
              <a:rPr lang="en-US" altLang="en-US" sz="4000" dirty="0"/>
              <a:t>Part 5: XT3D</a:t>
            </a:r>
            <a:endParaRPr lang="en-US" altLang="en-US" dirty="0"/>
          </a:p>
        </p:txBody>
      </p:sp>
      <p:sp>
        <p:nvSpPr>
          <p:cNvPr id="3075" name="Rectangle 1027"/>
          <p:cNvSpPr>
            <a:spLocks noGrp="1" noChangeArrowheads="1"/>
          </p:cNvSpPr>
          <p:nvPr>
            <p:ph type="subTitle" idx="1"/>
          </p:nvPr>
        </p:nvSpPr>
        <p:spPr>
          <a:xfrm>
            <a:off x="381000" y="4271963"/>
            <a:ext cx="8305800" cy="1752600"/>
          </a:xfrm>
        </p:spPr>
        <p:txBody>
          <a:bodyPr/>
          <a:lstStyle/>
          <a:p>
            <a:r>
              <a:rPr lang="en-US" sz="2000" dirty="0"/>
              <a:t>Introduction to Groundwater Modeling with MODFLOW 6</a:t>
            </a:r>
            <a:endParaRPr lang="en-US" altLang="en-US" sz="2000" dirty="0"/>
          </a:p>
          <a:p>
            <a:r>
              <a:rPr lang="en-US" altLang="en-US" sz="2000" dirty="0"/>
              <a:t>MODFLOW &amp; More, June 6,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34" name="Straight Connector 33"/>
          <p:cNvCxnSpPr/>
          <p:nvPr/>
        </p:nvCxnSpPr>
        <p:spPr>
          <a:xfrm flipV="1">
            <a:off x="3803650" y="2209800"/>
            <a:ext cx="0" cy="268446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13316"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3318"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19"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3328"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9"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30"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3331"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3332" name="Left Brace 19"/>
          <p:cNvSpPr>
            <a:spLocks/>
          </p:cNvSpPr>
          <p:nvPr/>
        </p:nvSpPr>
        <p:spPr bwMode="auto">
          <a:xfrm>
            <a:off x="3403600" y="2166938"/>
            <a:ext cx="274638"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34"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35"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 name="Oval 30"/>
          <p:cNvSpPr/>
          <p:nvPr/>
        </p:nvSpPr>
        <p:spPr>
          <a:xfrm>
            <a:off x="3730625" y="2105025"/>
            <a:ext cx="146050"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Oval 32"/>
          <p:cNvSpPr/>
          <p:nvPr/>
        </p:nvSpPr>
        <p:spPr>
          <a:xfrm>
            <a:off x="3730625" y="486251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338" name="Left Brace 35"/>
          <p:cNvSpPr>
            <a:spLocks/>
          </p:cNvSpPr>
          <p:nvPr/>
        </p:nvSpPr>
        <p:spPr bwMode="auto">
          <a:xfrm>
            <a:off x="3403600" y="3559175"/>
            <a:ext cx="274638"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9" name="Oval 38"/>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340" name="TextBox 29"/>
          <p:cNvSpPr txBox="1">
            <a:spLocks noChangeArrowheads="1"/>
          </p:cNvSpPr>
          <p:nvPr/>
        </p:nvSpPr>
        <p:spPr bwMode="auto">
          <a:xfrm>
            <a:off x="1673225" y="1711325"/>
            <a:ext cx="21145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average of two estimates</a:t>
            </a:r>
          </a:p>
        </p:txBody>
      </p:sp>
      <p:pic>
        <p:nvPicPr>
          <p:cNvPr id="13341"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463" y="397192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3342"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8638" y="25812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0" name="Straight Connector 39"/>
          <p:cNvCxnSpPr/>
          <p:nvPr/>
        </p:nvCxnSpPr>
        <p:spPr>
          <a:xfrm flipH="1" flipV="1">
            <a:off x="5224463" y="2197100"/>
            <a:ext cx="7937" cy="27066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4340"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4342"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43"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4352"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3"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4"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4355"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4356" name="Left Brace 19"/>
          <p:cNvSpPr>
            <a:spLocks/>
          </p:cNvSpPr>
          <p:nvPr/>
        </p:nvSpPr>
        <p:spPr bwMode="auto">
          <a:xfrm flipH="1">
            <a:off x="5351463" y="2166938"/>
            <a:ext cx="274637"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5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58"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59"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60" name="Left Brace 35"/>
          <p:cNvSpPr>
            <a:spLocks/>
          </p:cNvSpPr>
          <p:nvPr/>
        </p:nvSpPr>
        <p:spPr bwMode="auto">
          <a:xfrm flipH="1">
            <a:off x="5351463" y="3559175"/>
            <a:ext cx="274637"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5153025" y="2105025"/>
            <a:ext cx="144463" cy="1444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5160963" y="4887913"/>
            <a:ext cx="144462" cy="1444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364" name="TextBox 29"/>
          <p:cNvSpPr txBox="1">
            <a:spLocks noChangeArrowheads="1"/>
          </p:cNvSpPr>
          <p:nvPr/>
        </p:nvSpPr>
        <p:spPr bwMode="auto">
          <a:xfrm>
            <a:off x="5661025" y="1714500"/>
            <a:ext cx="1897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i="1">
                <a:solidFill>
                  <a:srgbClr val="558ED5"/>
                </a:solidFill>
              </a:rPr>
              <a:t>y</a:t>
            </a:r>
            <a:r>
              <a:rPr lang="en-US" altLang="en-US" sz="2000">
                <a:solidFill>
                  <a:srgbClr val="558ED5"/>
                </a:solidFill>
              </a:rPr>
              <a:t> component, other side</a:t>
            </a:r>
          </a:p>
        </p:txBody>
      </p:sp>
      <p:pic>
        <p:nvPicPr>
          <p:cNvPr id="14365"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397192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4366"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25812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6" name="Straight Connector 45"/>
          <p:cNvCxnSpPr/>
          <p:nvPr/>
        </p:nvCxnSpPr>
        <p:spPr>
          <a:xfrm flipV="1">
            <a:off x="3803650" y="2209800"/>
            <a:ext cx="0" cy="268446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224463" y="2197100"/>
            <a:ext cx="7937" cy="27066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5365"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68"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5377"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9"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5380"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5381" name="Left Brace 19"/>
          <p:cNvSpPr>
            <a:spLocks/>
          </p:cNvSpPr>
          <p:nvPr/>
        </p:nvSpPr>
        <p:spPr bwMode="auto">
          <a:xfrm flipH="1">
            <a:off x="5351463" y="2166938"/>
            <a:ext cx="274637"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3"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4"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5" name="Left Brace 35"/>
          <p:cNvSpPr>
            <a:spLocks/>
          </p:cNvSpPr>
          <p:nvPr/>
        </p:nvSpPr>
        <p:spPr bwMode="auto">
          <a:xfrm flipH="1">
            <a:off x="5351463" y="3559175"/>
            <a:ext cx="274637"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5153025" y="2105025"/>
            <a:ext cx="144463" cy="1444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5160963" y="4887913"/>
            <a:ext cx="144462" cy="1444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388" name="Left Brace 30"/>
          <p:cNvSpPr>
            <a:spLocks/>
          </p:cNvSpPr>
          <p:nvPr/>
        </p:nvSpPr>
        <p:spPr bwMode="auto">
          <a:xfrm>
            <a:off x="3403600" y="2166938"/>
            <a:ext cx="274638"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9" name="Left Brace 33"/>
          <p:cNvSpPr>
            <a:spLocks/>
          </p:cNvSpPr>
          <p:nvPr/>
        </p:nvSpPr>
        <p:spPr bwMode="auto">
          <a:xfrm>
            <a:off x="3403600" y="3559175"/>
            <a:ext cx="274638"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3730625" y="2105025"/>
            <a:ext cx="146050"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3730625" y="486251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393" name="TextBox 36"/>
          <p:cNvSpPr txBox="1">
            <a:spLocks noChangeArrowheads="1"/>
          </p:cNvSpPr>
          <p:nvPr/>
        </p:nvSpPr>
        <p:spPr bwMode="auto">
          <a:xfrm>
            <a:off x="1673225" y="1711325"/>
            <a:ext cx="21145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combine</a:t>
            </a:r>
            <a:endParaRPr lang="en-US" altLang="en-US" sz="2000">
              <a:solidFill>
                <a:srgbClr val="558ED5"/>
              </a:solidFill>
            </a:endParaRPr>
          </a:p>
          <a:p>
            <a:pPr>
              <a:spcBef>
                <a:spcPct val="0"/>
              </a:spcBef>
              <a:buClrTx/>
              <a:buSzTx/>
              <a:buFontTx/>
              <a:buNone/>
            </a:pPr>
            <a:r>
              <a:rPr lang="en-US" altLang="en-US" sz="2000">
                <a:solidFill>
                  <a:srgbClr val="558ED5"/>
                </a:solidFill>
              </a:rPr>
              <a:t>estimates</a:t>
            </a:r>
          </a:p>
        </p:txBody>
      </p:sp>
      <p:pic>
        <p:nvPicPr>
          <p:cNvPr id="1539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397192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95"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25812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9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463" y="397192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97"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8638" y="25812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6" name="Straight Connector 45"/>
          <p:cNvCxnSpPr/>
          <p:nvPr/>
        </p:nvCxnSpPr>
        <p:spPr>
          <a:xfrm flipV="1">
            <a:off x="3803650" y="1733550"/>
            <a:ext cx="0" cy="3055938"/>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224463" y="1784350"/>
            <a:ext cx="7937" cy="30241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6389"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6391"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392"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6397"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8"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9"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6400"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6401" name="Left Brace 19"/>
          <p:cNvSpPr>
            <a:spLocks/>
          </p:cNvSpPr>
          <p:nvPr/>
        </p:nvSpPr>
        <p:spPr bwMode="auto">
          <a:xfrm flipH="1">
            <a:off x="5351463" y="1754188"/>
            <a:ext cx="274637"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3"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4"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5" name="Left Brace 35"/>
          <p:cNvSpPr>
            <a:spLocks/>
          </p:cNvSpPr>
          <p:nvPr/>
        </p:nvSpPr>
        <p:spPr bwMode="auto">
          <a:xfrm flipH="1">
            <a:off x="5351463" y="3559175"/>
            <a:ext cx="274637" cy="1295400"/>
          </a:xfrm>
          <a:prstGeom prst="leftBrace">
            <a:avLst>
              <a:gd name="adj1" fmla="val 8342"/>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5153025" y="1681163"/>
            <a:ext cx="144463"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5160963" y="4781550"/>
            <a:ext cx="144462"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408" name="Left Brace 30"/>
          <p:cNvSpPr>
            <a:spLocks/>
          </p:cNvSpPr>
          <p:nvPr/>
        </p:nvSpPr>
        <p:spPr bwMode="auto">
          <a:xfrm>
            <a:off x="3403600" y="1754188"/>
            <a:ext cx="274638"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9" name="Left Brace 33"/>
          <p:cNvSpPr>
            <a:spLocks/>
          </p:cNvSpPr>
          <p:nvPr/>
        </p:nvSpPr>
        <p:spPr bwMode="auto">
          <a:xfrm>
            <a:off x="3403600" y="3559175"/>
            <a:ext cx="274638" cy="12715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3730625" y="168116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3730625" y="4757738"/>
            <a:ext cx="146050"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413" name="TextBox 32"/>
          <p:cNvSpPr txBox="1">
            <a:spLocks noChangeArrowheads="1"/>
          </p:cNvSpPr>
          <p:nvPr/>
        </p:nvSpPr>
        <p:spPr bwMode="auto">
          <a:xfrm>
            <a:off x="1673225" y="1711325"/>
            <a:ext cx="21145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weight </a:t>
            </a:r>
            <a:r>
              <a:rPr lang="en-US" altLang="en-US" sz="2000">
                <a:solidFill>
                  <a:srgbClr val="558ED5"/>
                </a:solidFill>
              </a:rPr>
              <a:t>by</a:t>
            </a:r>
          </a:p>
          <a:p>
            <a:pPr>
              <a:spcBef>
                <a:spcPct val="0"/>
              </a:spcBef>
              <a:buClrTx/>
              <a:buSzTx/>
              <a:buFontTx/>
              <a:buNone/>
            </a:pPr>
            <a:r>
              <a:rPr lang="en-US" altLang="en-US" sz="2000">
                <a:solidFill>
                  <a:srgbClr val="558ED5"/>
                </a:solidFill>
              </a:rPr>
              <a:t>distance</a:t>
            </a:r>
          </a:p>
        </p:txBody>
      </p:sp>
      <p:pic>
        <p:nvPicPr>
          <p:cNvPr id="1641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3925888"/>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415"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41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463" y="3916363"/>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417"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86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5" name="Straight Connector 44"/>
          <p:cNvCxnSpPr/>
          <p:nvPr/>
        </p:nvCxnSpPr>
        <p:spPr>
          <a:xfrm>
            <a:off x="5232400" y="3557588"/>
            <a:ext cx="1430338" cy="0"/>
          </a:xfrm>
          <a:prstGeom prst="line">
            <a:avLst/>
          </a:prstGeom>
          <a:ln w="666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368550" y="3568700"/>
            <a:ext cx="1430338" cy="0"/>
          </a:xfrm>
          <a:prstGeom prst="line">
            <a:avLst/>
          </a:prstGeom>
          <a:ln w="666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803650" y="1733550"/>
            <a:ext cx="0" cy="3055938"/>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224463" y="1784350"/>
            <a:ext cx="7937" cy="30241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7415"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7417"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18"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476625"/>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7423"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4"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25"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7426"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7427" name="Left Brace 19"/>
          <p:cNvSpPr>
            <a:spLocks/>
          </p:cNvSpPr>
          <p:nvPr/>
        </p:nvSpPr>
        <p:spPr bwMode="auto">
          <a:xfrm flipH="1">
            <a:off x="5351463" y="1754188"/>
            <a:ext cx="274637"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2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29"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30"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31" name="Left Brace 35"/>
          <p:cNvSpPr>
            <a:spLocks/>
          </p:cNvSpPr>
          <p:nvPr/>
        </p:nvSpPr>
        <p:spPr bwMode="auto">
          <a:xfrm flipH="1">
            <a:off x="5351463" y="3559175"/>
            <a:ext cx="274637" cy="1295400"/>
          </a:xfrm>
          <a:prstGeom prst="leftBrace">
            <a:avLst>
              <a:gd name="adj1" fmla="val 8342"/>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5153025" y="1681163"/>
            <a:ext cx="144463"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5160963" y="4781550"/>
            <a:ext cx="144462"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434" name="Left Brace 30"/>
          <p:cNvSpPr>
            <a:spLocks/>
          </p:cNvSpPr>
          <p:nvPr/>
        </p:nvSpPr>
        <p:spPr bwMode="auto">
          <a:xfrm>
            <a:off x="3403600" y="1754188"/>
            <a:ext cx="274638"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35" name="Left Brace 33"/>
          <p:cNvSpPr>
            <a:spLocks/>
          </p:cNvSpPr>
          <p:nvPr/>
        </p:nvSpPr>
        <p:spPr bwMode="auto">
          <a:xfrm>
            <a:off x="3403600" y="3559175"/>
            <a:ext cx="274638" cy="12715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3730625" y="168116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3730625" y="4757738"/>
            <a:ext cx="146050"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439" name="TextBox 40"/>
          <p:cNvSpPr txBox="1">
            <a:spLocks noChangeArrowheads="1"/>
          </p:cNvSpPr>
          <p:nvPr/>
        </p:nvSpPr>
        <p:spPr bwMode="auto">
          <a:xfrm>
            <a:off x="2063750" y="3206750"/>
            <a:ext cx="611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3600" b="0">
                <a:solidFill>
                  <a:srgbClr val="FF0000"/>
                </a:solidFill>
              </a:rPr>
              <a:t>x</a:t>
            </a:r>
          </a:p>
        </p:txBody>
      </p:sp>
      <p:sp>
        <p:nvSpPr>
          <p:cNvPr id="17440" name="TextBox 48"/>
          <p:cNvSpPr txBox="1">
            <a:spLocks noChangeArrowheads="1"/>
          </p:cNvSpPr>
          <p:nvPr/>
        </p:nvSpPr>
        <p:spPr bwMode="auto">
          <a:xfrm>
            <a:off x="6351588" y="3179763"/>
            <a:ext cx="611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3600" b="0">
                <a:solidFill>
                  <a:srgbClr val="FF0000"/>
                </a:solidFill>
              </a:rPr>
              <a:t>x</a:t>
            </a:r>
          </a:p>
        </p:txBody>
      </p:sp>
      <p:sp>
        <p:nvSpPr>
          <p:cNvPr id="17441" name="TextBox 36"/>
          <p:cNvSpPr txBox="1">
            <a:spLocks noChangeArrowheads="1"/>
          </p:cNvSpPr>
          <p:nvPr/>
        </p:nvSpPr>
        <p:spPr bwMode="auto">
          <a:xfrm>
            <a:off x="6164263" y="2678113"/>
            <a:ext cx="15319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FF0000"/>
                </a:solidFill>
              </a:rPr>
              <a:t>weight by</a:t>
            </a:r>
          </a:p>
          <a:p>
            <a:pPr>
              <a:spcBef>
                <a:spcPct val="0"/>
              </a:spcBef>
              <a:buClrTx/>
              <a:buSzTx/>
              <a:buFontTx/>
              <a:buNone/>
            </a:pPr>
            <a:r>
              <a:rPr lang="en-US" altLang="en-US" sz="2000">
                <a:solidFill>
                  <a:srgbClr val="FF0000"/>
                </a:solidFill>
              </a:rPr>
              <a:t>orientation</a:t>
            </a:r>
          </a:p>
        </p:txBody>
      </p:sp>
      <p:pic>
        <p:nvPicPr>
          <p:cNvPr id="17442"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3925888"/>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44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44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463" y="3916363"/>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445"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86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6" name="Straight Connector 45"/>
          <p:cNvCxnSpPr/>
          <p:nvPr/>
        </p:nvCxnSpPr>
        <p:spPr>
          <a:xfrm flipV="1">
            <a:off x="3803650" y="1733550"/>
            <a:ext cx="0" cy="3055938"/>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224463" y="1784350"/>
            <a:ext cx="7937" cy="30241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8437"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8439"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40"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8445"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6"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7"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8448"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8449" name="Left Brace 19"/>
          <p:cNvSpPr>
            <a:spLocks/>
          </p:cNvSpPr>
          <p:nvPr/>
        </p:nvSpPr>
        <p:spPr bwMode="auto">
          <a:xfrm flipH="1">
            <a:off x="5351463" y="1754188"/>
            <a:ext cx="274637"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1"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2"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3" name="Left Brace 35"/>
          <p:cNvSpPr>
            <a:spLocks/>
          </p:cNvSpPr>
          <p:nvPr/>
        </p:nvSpPr>
        <p:spPr bwMode="auto">
          <a:xfrm flipH="1">
            <a:off x="5351463" y="3559175"/>
            <a:ext cx="274637" cy="1295400"/>
          </a:xfrm>
          <a:prstGeom prst="leftBrace">
            <a:avLst>
              <a:gd name="adj1" fmla="val 8342"/>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5153025" y="1681163"/>
            <a:ext cx="144463"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5160963" y="4781550"/>
            <a:ext cx="144462"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456" name="Left Brace 30"/>
          <p:cNvSpPr>
            <a:spLocks/>
          </p:cNvSpPr>
          <p:nvPr/>
        </p:nvSpPr>
        <p:spPr bwMode="auto">
          <a:xfrm>
            <a:off x="3403600" y="1754188"/>
            <a:ext cx="274638"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7" name="Left Brace 33"/>
          <p:cNvSpPr>
            <a:spLocks/>
          </p:cNvSpPr>
          <p:nvPr/>
        </p:nvSpPr>
        <p:spPr bwMode="auto">
          <a:xfrm>
            <a:off x="3403600" y="3559175"/>
            <a:ext cx="274638" cy="12715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3730625" y="168116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3730625" y="4757738"/>
            <a:ext cx="146050"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460" name="Left Brace 48"/>
          <p:cNvSpPr>
            <a:spLocks/>
          </p:cNvSpPr>
          <p:nvPr/>
        </p:nvSpPr>
        <p:spPr bwMode="auto">
          <a:xfrm rot="-5400000">
            <a:off x="4381500" y="3117850"/>
            <a:ext cx="276225" cy="1425575"/>
          </a:xfrm>
          <a:prstGeom prst="leftBrace">
            <a:avLst>
              <a:gd name="adj1" fmla="val 8291"/>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51" name="Oval 50"/>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18462"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8325" y="4005263"/>
            <a:ext cx="285750" cy="54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3"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38" y="3925888"/>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4"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5"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5463" y="3916363"/>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6"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8638" y="2378075"/>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Main ideas</a:t>
            </a:r>
          </a:p>
        </p:txBody>
      </p:sp>
      <p:sp>
        <p:nvSpPr>
          <p:cNvPr id="5123" name="Rectangle 3"/>
          <p:cNvSpPr>
            <a:spLocks noGrp="1" noChangeArrowheads="1"/>
          </p:cNvSpPr>
          <p:nvPr>
            <p:ph type="body" idx="1"/>
          </p:nvPr>
        </p:nvSpPr>
        <p:spPr/>
        <p:txBody>
          <a:bodyPr/>
          <a:lstStyle/>
          <a:p>
            <a:pPr>
              <a:defRPr/>
            </a:pPr>
            <a:r>
              <a:rPr lang="en-US" altLang="en-US" dirty="0">
                <a:solidFill>
                  <a:schemeClr val="accent5">
                    <a:lumMod val="90000"/>
                  </a:schemeClr>
                </a:solidFill>
              </a:rPr>
              <a:t>Use weighted averaging to incorporate gradient information from neighboring connections</a:t>
            </a:r>
          </a:p>
          <a:p>
            <a:pPr marL="0" indent="0">
              <a:buFont typeface="Wingdings" pitchFamily="2" charset="2"/>
              <a:buNone/>
              <a:defRPr/>
            </a:pPr>
            <a:endParaRPr lang="en-US" alt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Main ideas</a:t>
            </a:r>
          </a:p>
        </p:txBody>
      </p:sp>
      <p:sp>
        <p:nvSpPr>
          <p:cNvPr id="5123" name="Rectangle 3"/>
          <p:cNvSpPr>
            <a:spLocks noGrp="1" noChangeArrowheads="1"/>
          </p:cNvSpPr>
          <p:nvPr>
            <p:ph type="body" idx="1"/>
          </p:nvPr>
        </p:nvSpPr>
        <p:spPr/>
        <p:txBody>
          <a:bodyPr/>
          <a:lstStyle/>
          <a:p>
            <a:pPr>
              <a:defRPr/>
            </a:pPr>
            <a:r>
              <a:rPr lang="en-US" altLang="en-US" dirty="0"/>
              <a:t>Use weighted averaging to incorporate gradient information from neighboring connections</a:t>
            </a:r>
          </a:p>
          <a:p>
            <a:pPr lvl="1">
              <a:defRPr/>
            </a:pPr>
            <a:r>
              <a:rPr lang="en-US" altLang="en-US" dirty="0">
                <a:solidFill>
                  <a:schemeClr val="accent5">
                    <a:lumMod val="90000"/>
                  </a:schemeClr>
                </a:solidFill>
              </a:rPr>
              <a:t>Weight depends on distance</a:t>
            </a:r>
          </a:p>
          <a:p>
            <a:pPr marL="0" indent="0">
              <a:buFont typeface="Wingdings" pitchFamily="2" charset="2"/>
              <a:buNone/>
              <a:defRPr/>
            </a:pPr>
            <a:endParaRPr lang="en-US" alt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Main ideas</a:t>
            </a:r>
          </a:p>
        </p:txBody>
      </p:sp>
      <p:sp>
        <p:nvSpPr>
          <p:cNvPr id="12291" name="Rectangle 3"/>
          <p:cNvSpPr>
            <a:spLocks noGrp="1" noChangeArrowheads="1"/>
          </p:cNvSpPr>
          <p:nvPr>
            <p:ph type="body" idx="1"/>
          </p:nvPr>
        </p:nvSpPr>
        <p:spPr/>
        <p:txBody>
          <a:bodyPr/>
          <a:lstStyle/>
          <a:p>
            <a:pPr>
              <a:defRPr/>
            </a:pPr>
            <a:r>
              <a:rPr lang="en-US" altLang="en-US" dirty="0"/>
              <a:t>Use weighted averaging to incorporate gradient information from neighboring connections</a:t>
            </a:r>
          </a:p>
          <a:p>
            <a:pPr lvl="1">
              <a:defRPr/>
            </a:pPr>
            <a:r>
              <a:rPr lang="en-US" altLang="en-US" dirty="0"/>
              <a:t>Weight depends on distance</a:t>
            </a:r>
          </a:p>
          <a:p>
            <a:pPr lvl="1">
              <a:defRPr/>
            </a:pPr>
            <a:r>
              <a:rPr lang="en-US" altLang="en-US" dirty="0">
                <a:solidFill>
                  <a:schemeClr val="accent5">
                    <a:lumMod val="90000"/>
                  </a:schemeClr>
                </a:solidFill>
              </a:rPr>
              <a:t>Weight depends on orientation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Main ideas</a:t>
            </a:r>
          </a:p>
        </p:txBody>
      </p:sp>
      <p:sp>
        <p:nvSpPr>
          <p:cNvPr id="5123" name="Rectangle 3"/>
          <p:cNvSpPr>
            <a:spLocks noGrp="1" noChangeArrowheads="1"/>
          </p:cNvSpPr>
          <p:nvPr>
            <p:ph type="body" idx="1"/>
          </p:nvPr>
        </p:nvSpPr>
        <p:spPr/>
        <p:txBody>
          <a:bodyPr/>
          <a:lstStyle/>
          <a:p>
            <a:pPr>
              <a:defRPr/>
            </a:pPr>
            <a:r>
              <a:rPr lang="en-US" altLang="en-US" dirty="0"/>
              <a:t>Use weighted averaging to incorporate gradient information from neighboring connections</a:t>
            </a:r>
          </a:p>
          <a:p>
            <a:pPr lvl="1">
              <a:defRPr/>
            </a:pPr>
            <a:r>
              <a:rPr lang="en-US" altLang="en-US" dirty="0"/>
              <a:t>Weight depends on distance</a:t>
            </a:r>
          </a:p>
          <a:p>
            <a:pPr lvl="1">
              <a:defRPr/>
            </a:pPr>
            <a:r>
              <a:rPr lang="en-US" altLang="en-US" dirty="0"/>
              <a:t>Weight depends on orientation</a:t>
            </a:r>
          </a:p>
          <a:p>
            <a:pPr>
              <a:defRPr/>
            </a:pPr>
            <a:r>
              <a:rPr lang="en-US" altLang="en-US" dirty="0">
                <a:solidFill>
                  <a:schemeClr val="accent5">
                    <a:lumMod val="90000"/>
                  </a:schemeClr>
                </a:solidFill>
              </a:rPr>
              <a:t>Combine estimates from both sides of the interface</a:t>
            </a:r>
          </a:p>
          <a:p>
            <a:pPr marL="0" indent="0">
              <a:buFont typeface="Wingdings" pitchFamily="2" charset="2"/>
              <a:buNone/>
              <a:defRPr/>
            </a:pP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Challenge</a:t>
            </a:r>
          </a:p>
        </p:txBody>
      </p:sp>
      <p:sp>
        <p:nvSpPr>
          <p:cNvPr id="4099" name="Rectangle 3"/>
          <p:cNvSpPr>
            <a:spLocks noGrp="1" noChangeArrowheads="1"/>
          </p:cNvSpPr>
          <p:nvPr>
            <p:ph type="body" idx="1"/>
          </p:nvPr>
        </p:nvSpPr>
        <p:spPr/>
        <p:txBody>
          <a:bodyPr/>
          <a:lstStyle/>
          <a:p>
            <a:pPr>
              <a:spcBef>
                <a:spcPts val="1800"/>
              </a:spcBef>
              <a:defRPr/>
            </a:pPr>
            <a:r>
              <a:rPr lang="en-US" altLang="en-US" dirty="0"/>
              <a:t>Allow MODFLOW 6 to simulate groundwater flow with </a:t>
            </a:r>
            <a:r>
              <a:rPr lang="en-US" altLang="en-US" dirty="0">
                <a:solidFill>
                  <a:schemeClr val="accent5">
                    <a:lumMod val="90000"/>
                  </a:schemeClr>
                </a:solidFill>
              </a:rPr>
              <a:t>fully 3D anisotropy</a:t>
            </a:r>
            <a:endParaRPr lang="en-US" altLang="en-US" dirty="0"/>
          </a:p>
          <a:p>
            <a:pPr>
              <a:spcBef>
                <a:spcPts val="1800"/>
              </a:spcBef>
              <a:defRPr/>
            </a:pPr>
            <a:r>
              <a:rPr lang="en-US" altLang="en-US" dirty="0">
                <a:solidFill>
                  <a:schemeClr val="accent5">
                    <a:lumMod val="90000"/>
                  </a:schemeClr>
                </a:solidFill>
              </a:rPr>
              <a:t>Unstructured</a:t>
            </a:r>
            <a:r>
              <a:rPr lang="en-US" altLang="en-US" dirty="0"/>
              <a:t>, cell-centered, finite-volume grids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Hexagon 37"/>
          <p:cNvSpPr/>
          <p:nvPr/>
        </p:nvSpPr>
        <p:spPr>
          <a:xfrm rot="1517411">
            <a:off x="3571875" y="1552575"/>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Hexagon 38"/>
          <p:cNvSpPr/>
          <p:nvPr/>
        </p:nvSpPr>
        <p:spPr>
          <a:xfrm rot="1517411">
            <a:off x="2082800" y="1666875"/>
            <a:ext cx="1665288"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1" name="Hexagon 40"/>
          <p:cNvSpPr/>
          <p:nvPr/>
        </p:nvSpPr>
        <p:spPr>
          <a:xfrm rot="1517411">
            <a:off x="1452563" y="30035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3" name="Hexagon 42"/>
          <p:cNvSpPr/>
          <p:nvPr/>
        </p:nvSpPr>
        <p:spPr>
          <a:xfrm rot="1517411">
            <a:off x="2308225" y="42275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5" name="Hexagon 44"/>
          <p:cNvSpPr/>
          <p:nvPr/>
        </p:nvSpPr>
        <p:spPr>
          <a:xfrm rot="1517411">
            <a:off x="3794125" y="411956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6" name="Hexagon 45"/>
          <p:cNvSpPr/>
          <p:nvPr/>
        </p:nvSpPr>
        <p:spPr>
          <a:xfrm rot="1517411">
            <a:off x="5059363" y="14414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Hexagon 47"/>
          <p:cNvSpPr/>
          <p:nvPr/>
        </p:nvSpPr>
        <p:spPr>
          <a:xfrm rot="1517411">
            <a:off x="5915025" y="2660650"/>
            <a:ext cx="1666875" cy="1481138"/>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0" name="Hexagon 49"/>
          <p:cNvSpPr/>
          <p:nvPr/>
        </p:nvSpPr>
        <p:spPr>
          <a:xfrm rot="1517411">
            <a:off x="5284788" y="39989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563" name="Rectangle 2"/>
          <p:cNvSpPr>
            <a:spLocks noGrp="1" noChangeArrowheads="1"/>
          </p:cNvSpPr>
          <p:nvPr>
            <p:ph type="title"/>
          </p:nvPr>
        </p:nvSpPr>
        <p:spPr/>
        <p:txBody>
          <a:bodyPr/>
          <a:lstStyle/>
          <a:p>
            <a:r>
              <a:rPr lang="en-US" altLang="en-US"/>
              <a:t>XT3D – regular and irregular grids</a:t>
            </a:r>
          </a:p>
        </p:txBody>
      </p:sp>
      <p:grpSp>
        <p:nvGrpSpPr>
          <p:cNvPr id="23564" name="Group 6"/>
          <p:cNvGrpSpPr>
            <a:grpSpLocks/>
          </p:cNvGrpSpPr>
          <p:nvPr/>
        </p:nvGrpSpPr>
        <p:grpSpPr bwMode="auto">
          <a:xfrm>
            <a:off x="2940050" y="2779713"/>
            <a:ext cx="3152775" cy="1590675"/>
            <a:chOff x="0" y="0"/>
            <a:chExt cx="3503919" cy="1767328"/>
          </a:xfrm>
        </p:grpSpPr>
        <p:sp>
          <p:nvSpPr>
            <p:cNvPr id="8" name="Hexagon 7"/>
            <p:cNvSpPr/>
            <p:nvPr/>
          </p:nvSpPr>
          <p:spPr>
            <a:xfrm rot="1517411">
              <a:off x="0" y="123466"/>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 name="Hexagon 8"/>
            <p:cNvSpPr/>
            <p:nvPr/>
          </p:nvSpPr>
          <p:spPr>
            <a:xfrm rot="1518626">
              <a:off x="1651394" y="0"/>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0" name="Straight Connector 9"/>
            <p:cNvCxnSpPr/>
            <p:nvPr/>
          </p:nvCxnSpPr>
          <p:spPr>
            <a:xfrm flipV="1">
              <a:off x="936849" y="832514"/>
              <a:ext cx="1660215" cy="100536"/>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567"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3568"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4375150"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4551363" y="4764088"/>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4579"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583"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4584"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4375150"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4551363" y="4764088"/>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596" name="TextBox 29"/>
          <p:cNvSpPr txBox="1">
            <a:spLocks noChangeArrowheads="1"/>
          </p:cNvSpPr>
          <p:nvPr/>
        </p:nvSpPr>
        <p:spPr bwMode="auto">
          <a:xfrm>
            <a:off x="6116638" y="1230313"/>
            <a:ext cx="1839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chemeClr val="tx1"/>
                </a:solidFill>
              </a:rPr>
              <a:t>spatial interpolation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5603"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607"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5608"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4375150"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4551363" y="4764088"/>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620" name="Left Brace 48"/>
          <p:cNvSpPr>
            <a:spLocks/>
          </p:cNvSpPr>
          <p:nvPr/>
        </p:nvSpPr>
        <p:spPr bwMode="auto">
          <a:xfrm rot="-5613970">
            <a:off x="4400550" y="3071813"/>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25621"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6100" y="3971925"/>
            <a:ext cx="381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5622" name="TextBox 29"/>
          <p:cNvSpPr txBox="1">
            <a:spLocks noChangeArrowheads="1"/>
          </p:cNvSpPr>
          <p:nvPr/>
        </p:nvSpPr>
        <p:spPr bwMode="auto">
          <a:xfrm>
            <a:off x="1323975" y="3914775"/>
            <a:ext cx="2582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r">
              <a:spcBef>
                <a:spcPct val="0"/>
              </a:spcBef>
              <a:buClrTx/>
              <a:buSzTx/>
              <a:buFontTx/>
              <a:buNone/>
            </a:pPr>
            <a:r>
              <a:rPr lang="en-US" altLang="en-US" sz="2000">
                <a:solidFill>
                  <a:schemeClr val="tx1"/>
                </a:solidFill>
              </a:rPr>
              <a:t>component along primary connection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6627"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52850" y="3571875"/>
            <a:ext cx="836613" cy="4921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631"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6632"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4375150" y="2220913"/>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4551363" y="4764088"/>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26643" name="Left Brace 48"/>
          <p:cNvSpPr>
            <a:spLocks/>
          </p:cNvSpPr>
          <p:nvPr/>
        </p:nvSpPr>
        <p:spPr bwMode="auto">
          <a:xfrm rot="-5613970">
            <a:off x="4031456" y="3463132"/>
            <a:ext cx="276225" cy="719138"/>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6644" name="TextBox 29"/>
          <p:cNvSpPr txBox="1">
            <a:spLocks noChangeArrowheads="1"/>
          </p:cNvSpPr>
          <p:nvPr/>
        </p:nvSpPr>
        <p:spPr bwMode="auto">
          <a:xfrm>
            <a:off x="1323975" y="3914775"/>
            <a:ext cx="2582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r">
              <a:spcBef>
                <a:spcPct val="0"/>
              </a:spcBef>
              <a:buClrTx/>
              <a:buSzTx/>
              <a:buFontTx/>
              <a:buNone/>
            </a:pPr>
            <a:r>
              <a:rPr lang="en-US" altLang="en-US" sz="2000">
                <a:solidFill>
                  <a:schemeClr val="tx1"/>
                </a:solidFill>
              </a:rPr>
              <a:t>component along primary connection</a:t>
            </a:r>
          </a:p>
        </p:txBody>
      </p:sp>
      <p:pic>
        <p:nvPicPr>
          <p:cNvPr id="26645"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9388" y="3981450"/>
            <a:ext cx="381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cxnSp>
        <p:nvCxnSpPr>
          <p:cNvPr id="35" name="Straight Connector 34"/>
          <p:cNvCxnSpPr/>
          <p:nvPr/>
        </p:nvCxnSpPr>
        <p:spPr>
          <a:xfrm flipV="1">
            <a:off x="4440238" y="3530600"/>
            <a:ext cx="838200" cy="4921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6647" name="Left Brace 48"/>
          <p:cNvSpPr>
            <a:spLocks/>
          </p:cNvSpPr>
          <p:nvPr/>
        </p:nvSpPr>
        <p:spPr bwMode="auto">
          <a:xfrm rot="-5613970">
            <a:off x="4766469" y="3412332"/>
            <a:ext cx="276225" cy="719137"/>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26648"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3930650"/>
            <a:ext cx="37941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26650" name="Straight Connector 13"/>
          <p:cNvCxnSpPr>
            <a:cxnSpLocks noChangeShapeType="1"/>
          </p:cNvCxnSpPr>
          <p:nvPr/>
        </p:nvCxnSpPr>
        <p:spPr bwMode="auto">
          <a:xfrm flipH="1">
            <a:off x="4546600" y="3028950"/>
            <a:ext cx="177800" cy="438150"/>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51" name="TextBox 29"/>
          <p:cNvSpPr txBox="1">
            <a:spLocks noChangeArrowheads="1"/>
          </p:cNvSpPr>
          <p:nvPr/>
        </p:nvSpPr>
        <p:spPr bwMode="auto">
          <a:xfrm>
            <a:off x="4518025" y="2759075"/>
            <a:ext cx="1681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400">
                <a:solidFill>
                  <a:schemeClr val="tx1"/>
                </a:solidFill>
              </a:rPr>
              <a:t>“unknown” head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1084263"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23" name="Straight Connector 22"/>
          <p:cNvCxnSpPr/>
          <p:nvPr/>
        </p:nvCxnSpPr>
        <p:spPr>
          <a:xfrm flipV="1">
            <a:off x="2333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960688" y="2452688"/>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182938" y="3632200"/>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787775" y="3619500"/>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86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7656"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660"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7661"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671" name="TextBox 29"/>
          <p:cNvSpPr txBox="1">
            <a:spLocks noChangeArrowheads="1"/>
          </p:cNvSpPr>
          <p:nvPr/>
        </p:nvSpPr>
        <p:spPr bwMode="auto">
          <a:xfrm>
            <a:off x="1131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8" name="Pie 27"/>
          <p:cNvSpPr/>
          <p:nvPr/>
        </p:nvSpPr>
        <p:spPr>
          <a:xfrm rot="10296012">
            <a:off x="4375150"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29" name="Pie 28"/>
          <p:cNvSpPr/>
          <p:nvPr/>
        </p:nvSpPr>
        <p:spPr>
          <a:xfrm rot="10296012">
            <a:off x="4551363" y="4764088"/>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pic>
        <p:nvPicPr>
          <p:cNvPr id="27674"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275" y="2371725"/>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7675" name="Left Brace 48"/>
          <p:cNvSpPr>
            <a:spLocks/>
          </p:cNvSpPr>
          <p:nvPr/>
        </p:nvSpPr>
        <p:spPr bwMode="auto">
          <a:xfrm rot="1560659">
            <a:off x="3794125" y="2116138"/>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1084263"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23" name="Straight Connector 22"/>
          <p:cNvCxnSpPr/>
          <p:nvPr/>
        </p:nvCxnSpPr>
        <p:spPr>
          <a:xfrm flipV="1">
            <a:off x="2333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960688" y="2452688"/>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182938" y="3632200"/>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787775" y="3619500"/>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86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8680"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684"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8685"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695" name="TextBox 29"/>
          <p:cNvSpPr txBox="1">
            <a:spLocks noChangeArrowheads="1"/>
          </p:cNvSpPr>
          <p:nvPr/>
        </p:nvSpPr>
        <p:spPr bwMode="auto">
          <a:xfrm>
            <a:off x="1131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9" name="Pie 28"/>
          <p:cNvSpPr/>
          <p:nvPr/>
        </p:nvSpPr>
        <p:spPr>
          <a:xfrm rot="10296012">
            <a:off x="4551363" y="4764088"/>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1" name="TextBox 29"/>
          <p:cNvSpPr txBox="1">
            <a:spLocks noChangeArrowheads="1"/>
          </p:cNvSpPr>
          <p:nvPr/>
        </p:nvSpPr>
        <p:spPr bwMode="auto">
          <a:xfrm>
            <a:off x="4491038" y="1595438"/>
            <a:ext cx="3463925" cy="1492250"/>
          </a:xfrm>
          <a:prstGeom prst="rect">
            <a:avLst/>
          </a:prstGeom>
          <a:solidFill>
            <a:schemeClr val="bg1"/>
          </a:solidFill>
          <a:ln>
            <a:noFill/>
          </a:ln>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sym typeface="Symbol"/>
              </a:rPr>
              <a:t>indirect information:</a:t>
            </a:r>
          </a:p>
          <a:p>
            <a:pPr marL="285750" indent="-285750">
              <a:spcBef>
                <a:spcPct val="0"/>
              </a:spcBef>
              <a:buClrTx/>
              <a:buSzTx/>
              <a:defRPr/>
            </a:pPr>
            <a:r>
              <a:rPr lang="en-US" altLang="en-US" sz="1500" dirty="0">
                <a:solidFill>
                  <a:srgbClr val="00B050"/>
                </a:solidFill>
                <a:sym typeface="Symbol"/>
              </a:rPr>
              <a:t>spatially removed from primary interface</a:t>
            </a:r>
          </a:p>
          <a:p>
            <a:pPr marL="285750" indent="-285750">
              <a:spcBef>
                <a:spcPct val="0"/>
              </a:spcBef>
              <a:buClrTx/>
              <a:buSzTx/>
              <a:defRPr/>
            </a:pPr>
            <a:r>
              <a:rPr lang="en-US" altLang="en-US" sz="1500" dirty="0">
                <a:solidFill>
                  <a:srgbClr val="00B050"/>
                </a:solidFill>
                <a:sym typeface="Symbol"/>
              </a:rPr>
              <a:t>components along neighboring connections (not )</a:t>
            </a:r>
          </a:p>
          <a:p>
            <a:pPr marL="285750" indent="-285750">
              <a:spcBef>
                <a:spcPct val="0"/>
              </a:spcBef>
              <a:buClrTx/>
              <a:buSzTx/>
              <a:defRPr/>
            </a:pPr>
            <a:r>
              <a:rPr lang="en-US" altLang="en-US" sz="1500" dirty="0">
                <a:solidFill>
                  <a:srgbClr val="00B050"/>
                </a:solidFill>
                <a:sym typeface="Symbol"/>
              </a:rPr>
              <a:t>need to do some math</a:t>
            </a:r>
            <a:endParaRPr lang="en-US" altLang="en-US" sz="1500" dirty="0">
              <a:solidFill>
                <a:srgbClr val="00B050"/>
              </a:solidFill>
            </a:endParaRPr>
          </a:p>
        </p:txBody>
      </p:sp>
      <p:sp>
        <p:nvSpPr>
          <p:cNvPr id="28" name="Pie 27"/>
          <p:cNvSpPr/>
          <p:nvPr/>
        </p:nvSpPr>
        <p:spPr>
          <a:xfrm rot="10296012">
            <a:off x="4375150"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pic>
        <p:nvPicPr>
          <p:cNvPr id="28699"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275" y="2371725"/>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8700" name="Left Brace 48"/>
          <p:cNvSpPr>
            <a:spLocks/>
          </p:cNvSpPr>
          <p:nvPr/>
        </p:nvSpPr>
        <p:spPr bwMode="auto">
          <a:xfrm rot="1560659">
            <a:off x="3794125" y="2116138"/>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1084263"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35" name="Straight Connector 34"/>
          <p:cNvCxnSpPr>
            <a:stCxn id="61" idx="5"/>
          </p:cNvCxnSpPr>
          <p:nvPr/>
        </p:nvCxnSpPr>
        <p:spPr>
          <a:xfrm flipH="1" flipV="1">
            <a:off x="4113213" y="2957513"/>
            <a:ext cx="476250" cy="692150"/>
          </a:xfrm>
          <a:prstGeom prst="line">
            <a:avLst/>
          </a:prstGeom>
          <a:ln w="666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333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960688" y="2452688"/>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182938" y="3632200"/>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787775" y="3619500"/>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86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9705"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709"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9710"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720" name="TextBox 29"/>
          <p:cNvSpPr txBox="1">
            <a:spLocks noChangeArrowheads="1"/>
          </p:cNvSpPr>
          <p:nvPr/>
        </p:nvSpPr>
        <p:spPr bwMode="auto">
          <a:xfrm>
            <a:off x="1131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9" name="Pie 28"/>
          <p:cNvSpPr/>
          <p:nvPr/>
        </p:nvSpPr>
        <p:spPr>
          <a:xfrm rot="10296012">
            <a:off x="4551363" y="4764088"/>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2" name="TextBox 29"/>
          <p:cNvSpPr txBox="1">
            <a:spLocks noChangeArrowheads="1"/>
          </p:cNvSpPr>
          <p:nvPr/>
        </p:nvSpPr>
        <p:spPr bwMode="auto">
          <a:xfrm>
            <a:off x="1639888" y="4959350"/>
            <a:ext cx="37052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rPr>
              <a:t>weight by:</a:t>
            </a:r>
          </a:p>
          <a:p>
            <a:pPr marL="285750" indent="-285750">
              <a:spcBef>
                <a:spcPct val="0"/>
              </a:spcBef>
              <a:buClrTx/>
              <a:buSzTx/>
              <a:defRPr/>
            </a:pPr>
            <a:r>
              <a:rPr lang="en-US" altLang="en-US" sz="1500" dirty="0">
                <a:solidFill>
                  <a:srgbClr val="00B050"/>
                </a:solidFill>
              </a:rPr>
              <a:t>distance: closer = more weight</a:t>
            </a:r>
          </a:p>
        </p:txBody>
      </p:sp>
      <p:pic>
        <p:nvPicPr>
          <p:cNvPr id="29723"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275" y="2371725"/>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9724" name="Left Brace 48"/>
          <p:cNvSpPr>
            <a:spLocks/>
          </p:cNvSpPr>
          <p:nvPr/>
        </p:nvSpPr>
        <p:spPr bwMode="auto">
          <a:xfrm rot="1560659">
            <a:off x="3794125" y="2116138"/>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3" name="TextBox 29"/>
          <p:cNvSpPr txBox="1">
            <a:spLocks noChangeArrowheads="1"/>
          </p:cNvSpPr>
          <p:nvPr/>
        </p:nvSpPr>
        <p:spPr bwMode="auto">
          <a:xfrm>
            <a:off x="4491038" y="1595438"/>
            <a:ext cx="3463925" cy="1492250"/>
          </a:xfrm>
          <a:prstGeom prst="rect">
            <a:avLst/>
          </a:prstGeom>
          <a:solidFill>
            <a:schemeClr val="bg1"/>
          </a:solidFill>
          <a:ln>
            <a:noFill/>
          </a:ln>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sym typeface="Symbol"/>
              </a:rPr>
              <a:t>indirect information:</a:t>
            </a:r>
          </a:p>
          <a:p>
            <a:pPr marL="285750" indent="-285750">
              <a:spcBef>
                <a:spcPct val="0"/>
              </a:spcBef>
              <a:buClrTx/>
              <a:buSzTx/>
              <a:defRPr/>
            </a:pPr>
            <a:r>
              <a:rPr lang="en-US" altLang="en-US" sz="1500" dirty="0">
                <a:solidFill>
                  <a:srgbClr val="00B050"/>
                </a:solidFill>
                <a:sym typeface="Symbol"/>
              </a:rPr>
              <a:t>spatially removed from primary interface</a:t>
            </a:r>
          </a:p>
          <a:p>
            <a:pPr marL="285750" indent="-285750">
              <a:spcBef>
                <a:spcPct val="0"/>
              </a:spcBef>
              <a:buClrTx/>
              <a:buSzTx/>
              <a:defRPr/>
            </a:pPr>
            <a:r>
              <a:rPr lang="en-US" altLang="en-US" sz="1500" dirty="0">
                <a:solidFill>
                  <a:srgbClr val="00B050"/>
                </a:solidFill>
                <a:sym typeface="Symbol"/>
              </a:rPr>
              <a:t>components along neighboring connections (not )</a:t>
            </a:r>
          </a:p>
          <a:p>
            <a:pPr marL="285750" indent="-285750">
              <a:spcBef>
                <a:spcPct val="0"/>
              </a:spcBef>
              <a:buClrTx/>
              <a:buSzTx/>
              <a:defRPr/>
            </a:pPr>
            <a:r>
              <a:rPr lang="en-US" altLang="en-US" sz="1500" dirty="0">
                <a:solidFill>
                  <a:srgbClr val="00B050"/>
                </a:solidFill>
                <a:sym typeface="Symbol"/>
              </a:rPr>
              <a:t>need to do some math</a:t>
            </a:r>
            <a:endParaRPr lang="en-US" altLang="en-US" sz="1500" dirty="0">
              <a:solidFill>
                <a:srgbClr val="00B050"/>
              </a:solidFill>
            </a:endParaRPr>
          </a:p>
        </p:txBody>
      </p:sp>
      <p:sp>
        <p:nvSpPr>
          <p:cNvPr id="28" name="Pie 27"/>
          <p:cNvSpPr/>
          <p:nvPr/>
        </p:nvSpPr>
        <p:spPr>
          <a:xfrm rot="10296012">
            <a:off x="4375150"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4" name="Oval 33"/>
          <p:cNvSpPr/>
          <p:nvPr/>
        </p:nvSpPr>
        <p:spPr>
          <a:xfrm>
            <a:off x="4054475" y="2895600"/>
            <a:ext cx="130175" cy="13176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1084263"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23" name="Straight Connector 22"/>
          <p:cNvCxnSpPr/>
          <p:nvPr/>
        </p:nvCxnSpPr>
        <p:spPr>
          <a:xfrm flipV="1">
            <a:off x="2333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960688" y="2452688"/>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182938" y="3632200"/>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787775" y="3619500"/>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86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30728"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0732"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0733"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0743" name="TextBox 29"/>
          <p:cNvSpPr txBox="1">
            <a:spLocks noChangeArrowheads="1"/>
          </p:cNvSpPr>
          <p:nvPr/>
        </p:nvSpPr>
        <p:spPr bwMode="auto">
          <a:xfrm>
            <a:off x="1131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9" name="Pie 28"/>
          <p:cNvSpPr/>
          <p:nvPr/>
        </p:nvSpPr>
        <p:spPr>
          <a:xfrm rot="10296012">
            <a:off x="4551363" y="4764088"/>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2" name="TextBox 29"/>
          <p:cNvSpPr txBox="1">
            <a:spLocks noChangeArrowheads="1"/>
          </p:cNvSpPr>
          <p:nvPr/>
        </p:nvSpPr>
        <p:spPr bwMode="auto">
          <a:xfrm>
            <a:off x="1639888" y="4959350"/>
            <a:ext cx="3705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rPr>
              <a:t>weight by:</a:t>
            </a:r>
          </a:p>
          <a:p>
            <a:pPr marL="285750" indent="-285750">
              <a:spcBef>
                <a:spcPct val="0"/>
              </a:spcBef>
              <a:buClrTx/>
              <a:buSzTx/>
              <a:defRPr/>
            </a:pPr>
            <a:r>
              <a:rPr lang="en-US" altLang="en-US" sz="1500" dirty="0">
                <a:solidFill>
                  <a:srgbClr val="00B050"/>
                </a:solidFill>
              </a:rPr>
              <a:t>distance: closer = more weight</a:t>
            </a:r>
          </a:p>
          <a:p>
            <a:pPr marL="285750" indent="-285750">
              <a:spcBef>
                <a:spcPct val="0"/>
              </a:spcBef>
              <a:buClrTx/>
              <a:buSzTx/>
              <a:defRPr/>
            </a:pPr>
            <a:r>
              <a:rPr lang="en-US" altLang="en-US" sz="1500" dirty="0">
                <a:solidFill>
                  <a:srgbClr val="FF0000"/>
                </a:solidFill>
                <a:sym typeface="Symbol"/>
              </a:rPr>
              <a:t>orientation: more  = more weight</a:t>
            </a:r>
          </a:p>
        </p:txBody>
      </p:sp>
      <p:sp>
        <p:nvSpPr>
          <p:cNvPr id="30746" name="TextBox 40"/>
          <p:cNvSpPr txBox="1">
            <a:spLocks noChangeArrowheads="1"/>
          </p:cNvSpPr>
          <p:nvPr/>
        </p:nvSpPr>
        <p:spPr bwMode="auto">
          <a:xfrm>
            <a:off x="1979613" y="3381375"/>
            <a:ext cx="611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3600" b="0">
                <a:solidFill>
                  <a:srgbClr val="FF0000"/>
                </a:solidFill>
              </a:rPr>
              <a:t>x</a:t>
            </a:r>
          </a:p>
        </p:txBody>
      </p:sp>
      <p:pic>
        <p:nvPicPr>
          <p:cNvPr id="30747"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275" y="2371725"/>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0748" name="Left Brace 48"/>
          <p:cNvSpPr>
            <a:spLocks/>
          </p:cNvSpPr>
          <p:nvPr/>
        </p:nvSpPr>
        <p:spPr bwMode="auto">
          <a:xfrm rot="1560659">
            <a:off x="3794125" y="2116138"/>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4" name="TextBox 29"/>
          <p:cNvSpPr txBox="1">
            <a:spLocks noChangeArrowheads="1"/>
          </p:cNvSpPr>
          <p:nvPr/>
        </p:nvSpPr>
        <p:spPr bwMode="auto">
          <a:xfrm>
            <a:off x="4491038" y="1595438"/>
            <a:ext cx="3463925" cy="1492250"/>
          </a:xfrm>
          <a:prstGeom prst="rect">
            <a:avLst/>
          </a:prstGeom>
          <a:solidFill>
            <a:schemeClr val="bg1"/>
          </a:solidFill>
          <a:ln>
            <a:noFill/>
          </a:ln>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sym typeface="Symbol"/>
              </a:rPr>
              <a:t>indirect information:</a:t>
            </a:r>
          </a:p>
          <a:p>
            <a:pPr marL="285750" indent="-285750">
              <a:spcBef>
                <a:spcPct val="0"/>
              </a:spcBef>
              <a:buClrTx/>
              <a:buSzTx/>
              <a:defRPr/>
            </a:pPr>
            <a:r>
              <a:rPr lang="en-US" altLang="en-US" sz="1500" dirty="0">
                <a:solidFill>
                  <a:srgbClr val="00B050"/>
                </a:solidFill>
                <a:sym typeface="Symbol"/>
              </a:rPr>
              <a:t>spatially removed from primary interface</a:t>
            </a:r>
          </a:p>
          <a:p>
            <a:pPr marL="285750" indent="-285750">
              <a:spcBef>
                <a:spcPct val="0"/>
              </a:spcBef>
              <a:buClrTx/>
              <a:buSzTx/>
              <a:defRPr/>
            </a:pPr>
            <a:r>
              <a:rPr lang="en-US" altLang="en-US" sz="1500" dirty="0">
                <a:solidFill>
                  <a:srgbClr val="00B050"/>
                </a:solidFill>
                <a:sym typeface="Symbol"/>
              </a:rPr>
              <a:t>components along neighboring connections (not )</a:t>
            </a:r>
          </a:p>
          <a:p>
            <a:pPr marL="285750" indent="-285750">
              <a:spcBef>
                <a:spcPct val="0"/>
              </a:spcBef>
              <a:buClrTx/>
              <a:buSzTx/>
              <a:defRPr/>
            </a:pPr>
            <a:r>
              <a:rPr lang="en-US" altLang="en-US" sz="1500" dirty="0">
                <a:solidFill>
                  <a:srgbClr val="00B050"/>
                </a:solidFill>
                <a:sym typeface="Symbol"/>
              </a:rPr>
              <a:t>need to do some math</a:t>
            </a:r>
            <a:endParaRPr lang="en-US" altLang="en-US" sz="1500" dirty="0">
              <a:solidFill>
                <a:srgbClr val="00B050"/>
              </a:solidFill>
            </a:endParaRPr>
          </a:p>
        </p:txBody>
      </p:sp>
      <p:sp>
        <p:nvSpPr>
          <p:cNvPr id="28" name="Pie 27"/>
          <p:cNvSpPr/>
          <p:nvPr/>
        </p:nvSpPr>
        <p:spPr>
          <a:xfrm rot="10296012">
            <a:off x="4375150"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1084263"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10" name="Straight Connector 9"/>
          <p:cNvCxnSpPr/>
          <p:nvPr/>
        </p:nvCxnSpPr>
        <p:spPr>
          <a:xfrm flipV="1">
            <a:off x="3783013"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256213" y="2133600"/>
            <a:ext cx="639762" cy="1393825"/>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4424363" y="2243138"/>
            <a:ext cx="835025" cy="12890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619625" y="3508375"/>
            <a:ext cx="635000" cy="132873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256213" y="3530600"/>
            <a:ext cx="831850" cy="11874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238750" y="3400425"/>
            <a:ext cx="1562100" cy="12700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31753" name="Rectangle 2"/>
          <p:cNvSpPr>
            <a:spLocks noGrp="1" noChangeArrowheads="1"/>
          </p:cNvSpPr>
          <p:nvPr>
            <p:ph type="title"/>
          </p:nvPr>
        </p:nvSpPr>
        <p:spPr/>
        <p:txBody>
          <a:bodyPr/>
          <a:lstStyle/>
          <a:p>
            <a:r>
              <a:rPr lang="en-US" altLang="en-US"/>
              <a:t>XT3D – regular and irregular grids</a:t>
            </a:r>
          </a:p>
        </p:txBody>
      </p: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1756"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757"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1767" name="Left Brace 48"/>
          <p:cNvSpPr>
            <a:spLocks/>
          </p:cNvSpPr>
          <p:nvPr/>
        </p:nvSpPr>
        <p:spPr bwMode="auto">
          <a:xfrm rot="8832258">
            <a:off x="4887913" y="2047875"/>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768" name="TextBox 29"/>
          <p:cNvSpPr txBox="1">
            <a:spLocks noChangeArrowheads="1"/>
          </p:cNvSpPr>
          <p:nvPr/>
        </p:nvSpPr>
        <p:spPr bwMode="auto">
          <a:xfrm>
            <a:off x="5319713" y="4891088"/>
            <a:ext cx="26511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558ED5"/>
                </a:solidFill>
              </a:rPr>
              <a:t>component </a:t>
            </a:r>
            <a:r>
              <a:rPr lang="en-US" altLang="en-US" sz="2000">
                <a:solidFill>
                  <a:srgbClr val="558ED5"/>
                </a:solidFill>
                <a:sym typeface="Symbol" pitchFamily="18" charset="2"/>
              </a:rPr>
              <a:t> to </a:t>
            </a:r>
            <a:r>
              <a:rPr lang="en-US" altLang="en-US" sz="2000">
                <a:solidFill>
                  <a:srgbClr val="558ED5"/>
                </a:solidFill>
              </a:rPr>
              <a:t>primary connection, other side</a:t>
            </a:r>
          </a:p>
        </p:txBody>
      </p:sp>
      <p:sp>
        <p:nvSpPr>
          <p:cNvPr id="28" name="Pie 27"/>
          <p:cNvSpPr/>
          <p:nvPr/>
        </p:nvSpPr>
        <p:spPr>
          <a:xfrm rot="10296012">
            <a:off x="4375150" y="2220913"/>
            <a:ext cx="131763"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29" name="Pie 28"/>
          <p:cNvSpPr/>
          <p:nvPr/>
        </p:nvSpPr>
        <p:spPr>
          <a:xfrm rot="10296012">
            <a:off x="4551363" y="4764088"/>
            <a:ext cx="131762"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pic>
        <p:nvPicPr>
          <p:cNvPr id="31771" name="Picture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675" y="2176463"/>
            <a:ext cx="376238" cy="60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Hexagon 37"/>
          <p:cNvSpPr/>
          <p:nvPr/>
        </p:nvSpPr>
        <p:spPr>
          <a:xfrm rot="1517411">
            <a:off x="3571875" y="1552575"/>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Hexagon 38"/>
          <p:cNvSpPr/>
          <p:nvPr/>
        </p:nvSpPr>
        <p:spPr>
          <a:xfrm rot="1517411">
            <a:off x="2082800" y="1666875"/>
            <a:ext cx="1665288"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1" name="Hexagon 40"/>
          <p:cNvSpPr/>
          <p:nvPr/>
        </p:nvSpPr>
        <p:spPr>
          <a:xfrm rot="1517411">
            <a:off x="1452563" y="30035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3" name="Hexagon 42"/>
          <p:cNvSpPr/>
          <p:nvPr/>
        </p:nvSpPr>
        <p:spPr>
          <a:xfrm rot="1517411">
            <a:off x="2308225" y="42275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5" name="Hexagon 44"/>
          <p:cNvSpPr/>
          <p:nvPr/>
        </p:nvSpPr>
        <p:spPr>
          <a:xfrm rot="1517411">
            <a:off x="3794125" y="411956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6" name="Hexagon 45"/>
          <p:cNvSpPr/>
          <p:nvPr/>
        </p:nvSpPr>
        <p:spPr>
          <a:xfrm rot="1517411">
            <a:off x="5059363" y="14414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Hexagon 47"/>
          <p:cNvSpPr/>
          <p:nvPr/>
        </p:nvSpPr>
        <p:spPr>
          <a:xfrm rot="1517411">
            <a:off x="5915025" y="2660650"/>
            <a:ext cx="1666875" cy="1481138"/>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0" name="Hexagon 49"/>
          <p:cNvSpPr/>
          <p:nvPr/>
        </p:nvSpPr>
        <p:spPr>
          <a:xfrm rot="1517411">
            <a:off x="5284788" y="39989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779" name="Rectangle 2"/>
          <p:cNvSpPr>
            <a:spLocks noGrp="1" noChangeArrowheads="1"/>
          </p:cNvSpPr>
          <p:nvPr>
            <p:ph type="title"/>
          </p:nvPr>
        </p:nvSpPr>
        <p:spPr/>
        <p:txBody>
          <a:bodyPr/>
          <a:lstStyle/>
          <a:p>
            <a:r>
              <a:rPr lang="en-US" altLang="en-US"/>
              <a:t>XT3D – regular and irregular grids</a:t>
            </a:r>
          </a:p>
        </p:txBody>
      </p:sp>
      <p:grpSp>
        <p:nvGrpSpPr>
          <p:cNvPr id="32780" name="Group 6"/>
          <p:cNvGrpSpPr>
            <a:grpSpLocks/>
          </p:cNvGrpSpPr>
          <p:nvPr/>
        </p:nvGrpSpPr>
        <p:grpSpPr bwMode="auto">
          <a:xfrm>
            <a:off x="2940050" y="2779713"/>
            <a:ext cx="3152775" cy="1590675"/>
            <a:chOff x="0" y="0"/>
            <a:chExt cx="3503919" cy="1767328"/>
          </a:xfrm>
        </p:grpSpPr>
        <p:sp>
          <p:nvSpPr>
            <p:cNvPr id="8" name="Hexagon 7"/>
            <p:cNvSpPr/>
            <p:nvPr/>
          </p:nvSpPr>
          <p:spPr>
            <a:xfrm rot="1517411">
              <a:off x="0" y="123466"/>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 name="Hexagon 8"/>
            <p:cNvSpPr/>
            <p:nvPr/>
          </p:nvSpPr>
          <p:spPr>
            <a:xfrm rot="1518626">
              <a:off x="1651394" y="0"/>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0" name="Straight Connector 9"/>
            <p:cNvCxnSpPr/>
            <p:nvPr/>
          </p:nvCxnSpPr>
          <p:spPr>
            <a:xfrm flipV="1">
              <a:off x="936849" y="832514"/>
              <a:ext cx="1660215" cy="100536"/>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V="1">
            <a:off x="5256213" y="2133600"/>
            <a:ext cx="639762" cy="1393825"/>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424363" y="2243138"/>
            <a:ext cx="835025" cy="12890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619625" y="3508375"/>
            <a:ext cx="635000" cy="132873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5256213" y="3530600"/>
            <a:ext cx="831850" cy="11874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238750" y="3400425"/>
            <a:ext cx="1562100" cy="12700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33625" y="3624263"/>
            <a:ext cx="1436688" cy="119062"/>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2960688" y="2452688"/>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182938" y="3632200"/>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87775" y="3619500"/>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786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29038" y="3559175"/>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5187950" y="3467100"/>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793" name="Rectangle 41"/>
          <p:cNvSpPr>
            <a:spLocks noChangeArrowheads="1"/>
          </p:cNvSpPr>
          <p:nvPr/>
        </p:nvSpPr>
        <p:spPr bwMode="auto">
          <a:xfrm>
            <a:off x="1004888" y="1066800"/>
            <a:ext cx="166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2794" name="Rectangle 54"/>
          <p:cNvSpPr>
            <a:spLocks noChangeArrowheads="1"/>
          </p:cNvSpPr>
          <p:nvPr/>
        </p:nvSpPr>
        <p:spPr bwMode="auto">
          <a:xfrm>
            <a:off x="1004888" y="1479550"/>
            <a:ext cx="16668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2862263" y="2346325"/>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2224088" y="3683000"/>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3105150" y="4902200"/>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5813425" y="2111375"/>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6696075" y="3335338"/>
            <a:ext cx="130175" cy="1317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6043613" y="4676775"/>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4378325" y="2220913"/>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4375150" y="2220913"/>
            <a:ext cx="131763"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4554538" y="4764088"/>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4551363" y="4764088"/>
            <a:ext cx="131762"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2" name="Oval 51"/>
          <p:cNvSpPr/>
          <p:nvPr/>
        </p:nvSpPr>
        <p:spPr>
          <a:xfrm>
            <a:off x="4413250"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806" name="TextBox 36"/>
          <p:cNvSpPr txBox="1">
            <a:spLocks noChangeArrowheads="1"/>
          </p:cNvSpPr>
          <p:nvPr/>
        </p:nvSpPr>
        <p:spPr bwMode="auto">
          <a:xfrm>
            <a:off x="1089025" y="1246188"/>
            <a:ext cx="2468563" cy="615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combine </a:t>
            </a:r>
            <a:r>
              <a:rPr lang="en-US" altLang="en-US" sz="2000">
                <a:solidFill>
                  <a:srgbClr val="558ED5"/>
                </a:solidFill>
              </a:rPr>
              <a:t>estimates</a:t>
            </a:r>
          </a:p>
          <a:p>
            <a:pPr>
              <a:spcBef>
                <a:spcPct val="0"/>
              </a:spcBef>
              <a:buClrTx/>
              <a:buSzTx/>
              <a:buFontTx/>
              <a:buNone/>
            </a:pPr>
            <a:r>
              <a:rPr lang="en-US" altLang="en-US" sz="1400">
                <a:solidFill>
                  <a:schemeClr val="tx1"/>
                </a:solidFill>
              </a:rPr>
              <a:t>(continuity of normal flux)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709738"/>
            <a:ext cx="7200900" cy="380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147" name="Title 1"/>
          <p:cNvSpPr>
            <a:spLocks noGrp="1"/>
          </p:cNvSpPr>
          <p:nvPr>
            <p:ph type="title"/>
          </p:nvPr>
        </p:nvSpPr>
        <p:spPr/>
        <p:txBody>
          <a:bodyPr/>
          <a:lstStyle/>
          <a:p>
            <a:r>
              <a:rPr lang="en-US" altLang="en-US"/>
              <a:t>Darcy’s Law with full 3D anisotropy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pic>
        <p:nvPicPr>
          <p:cNvPr id="33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4819"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sp>
        <p:nvSpPr>
          <p:cNvPr id="34821" name="Oval 1"/>
          <p:cNvSpPr>
            <a:spLocks noChangeArrowheads="1"/>
          </p:cNvSpPr>
          <p:nvPr/>
        </p:nvSpPr>
        <p:spPr bwMode="auto">
          <a:xfrm>
            <a:off x="1616075" y="3051175"/>
            <a:ext cx="1976438" cy="68421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348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3921125"/>
            <a:ext cx="30099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5843"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sp>
        <p:nvSpPr>
          <p:cNvPr id="35845" name="Oval 1"/>
          <p:cNvSpPr>
            <a:spLocks noChangeArrowheads="1"/>
          </p:cNvSpPr>
          <p:nvPr/>
        </p:nvSpPr>
        <p:spPr bwMode="auto">
          <a:xfrm>
            <a:off x="4094163" y="3051175"/>
            <a:ext cx="1873250" cy="68421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358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963" y="3921125"/>
            <a:ext cx="30099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6867"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sp>
        <p:nvSpPr>
          <p:cNvPr id="36869" name="Oval 1"/>
          <p:cNvSpPr>
            <a:spLocks noChangeArrowheads="1"/>
          </p:cNvSpPr>
          <p:nvPr/>
        </p:nvSpPr>
        <p:spPr bwMode="auto">
          <a:xfrm>
            <a:off x="6484938" y="3051175"/>
            <a:ext cx="1928812" cy="68421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368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5" y="3921125"/>
            <a:ext cx="30099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a:p>
            <a:pPr>
              <a:defRPr/>
            </a:pPr>
            <a:r>
              <a:rPr lang="en-US" dirty="0">
                <a:solidFill>
                  <a:schemeClr val="accent5">
                    <a:lumMod val="90000"/>
                  </a:schemeClr>
                </a:solidFill>
              </a:rPr>
              <a:t>Larger stencil</a:t>
            </a:r>
            <a:r>
              <a:rPr lang="en-US" dirty="0"/>
              <a:t> than in standard conductance-based MODFLOW formulation</a:t>
            </a:r>
          </a:p>
        </p:txBody>
      </p:sp>
      <p:pic>
        <p:nvPicPr>
          <p:cNvPr id="378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XT3D performance</a:t>
            </a:r>
          </a:p>
        </p:txBody>
      </p:sp>
      <p:sp>
        <p:nvSpPr>
          <p:cNvPr id="41987" name="Content Placeholder 2"/>
          <p:cNvSpPr>
            <a:spLocks noGrp="1"/>
          </p:cNvSpPr>
          <p:nvPr>
            <p:ph idx="1"/>
          </p:nvPr>
        </p:nvSpPr>
        <p:spPr/>
        <p:txBody>
          <a:bodyPr/>
          <a:lstStyle/>
          <a:p>
            <a:r>
              <a:rPr lang="en-US" altLang="en-US" dirty="0"/>
              <a:t>Longer run times than standard MODFLOW formulation</a:t>
            </a:r>
          </a:p>
          <a:p>
            <a:r>
              <a:rPr lang="en-US" altLang="en-US" dirty="0"/>
              <a:t>Requires more memory than standard MODFLOW formulation</a:t>
            </a:r>
          </a:p>
          <a:p>
            <a:r>
              <a:rPr lang="en-US" altLang="en-US" dirty="0"/>
              <a:t>“RHS” </a:t>
            </a:r>
            <a:r>
              <a:rPr lang="en-US" altLang="en-US" dirty="0" err="1"/>
              <a:t>suboption</a:t>
            </a:r>
            <a:r>
              <a:rPr lang="en-US" altLang="en-US" dirty="0"/>
              <a:t> makes memory requirement </a:t>
            </a:r>
            <a:r>
              <a:rPr lang="en-US" altLang="en-US" dirty="0">
                <a:sym typeface="Wingdings" pitchFamily="2" charset="2"/>
              </a:rPr>
              <a:t>comparable to default formulation (same stencil)</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Usage notes</a:t>
            </a:r>
          </a:p>
        </p:txBody>
      </p:sp>
      <p:sp>
        <p:nvSpPr>
          <p:cNvPr id="44035" name="Content Placeholder 2"/>
          <p:cNvSpPr>
            <a:spLocks noGrp="1"/>
          </p:cNvSpPr>
          <p:nvPr>
            <p:ph idx="1"/>
          </p:nvPr>
        </p:nvSpPr>
        <p:spPr/>
        <p:txBody>
          <a:bodyPr/>
          <a:lstStyle/>
          <a:p>
            <a:r>
              <a:rPr lang="en-US" altLang="en-US" sz="2600"/>
              <a:t>To use XT3D, “flip a switch” in Node Property Flow (NPF) Package input</a:t>
            </a:r>
          </a:p>
          <a:p>
            <a:r>
              <a:rPr lang="en-US" altLang="en-US" sz="2600"/>
              <a:t>Matrix not necessarily symmetric </a:t>
            </a:r>
            <a:r>
              <a:rPr lang="en-US" altLang="en-US" sz="2600">
                <a:sym typeface="Wingdings" pitchFamily="2" charset="2"/>
              </a:rPr>
              <a:t> use BICGSTAB for linear acceleration</a:t>
            </a:r>
          </a:p>
          <a:p>
            <a:r>
              <a:rPr lang="en-US" altLang="en-US" sz="2600">
                <a:sym typeface="Wingdings" pitchFamily="2" charset="2"/>
              </a:rPr>
              <a:t>Don’t use ghost nodes (GNC) at the same time</a:t>
            </a:r>
          </a:p>
          <a:p>
            <a:r>
              <a:rPr lang="en-US" altLang="en-US" sz="2600">
                <a:sym typeface="Wingdings" pitchFamily="2" charset="2"/>
              </a:rPr>
              <a:t>Works with horizontal flow barriers (HFB)</a:t>
            </a:r>
          </a:p>
          <a:p>
            <a:r>
              <a:rPr lang="en-US" altLang="en-US" sz="2600">
                <a:sym typeface="Wingdings" pitchFamily="2" charset="2"/>
              </a:rPr>
              <a:t>Has a Newton-Raphson formulation</a:t>
            </a:r>
          </a:p>
          <a:p>
            <a:r>
              <a:rPr lang="en-US" altLang="en-US" sz="2600"/>
              <a:t>Vertical contribution to “conductances” currently based on fully saturated cell thickness</a:t>
            </a:r>
          </a:p>
          <a:p>
            <a:endParaRPr lang="en-US" altLang="en-US" sz="2600"/>
          </a:p>
          <a:p>
            <a:pPr lvl="2"/>
            <a:endParaRPr lang="en-US" altLang="en-US"/>
          </a:p>
          <a:p>
            <a:pPr lvl="1"/>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Conclusions</a:t>
            </a:r>
          </a:p>
        </p:txBody>
      </p:sp>
      <p:sp>
        <p:nvSpPr>
          <p:cNvPr id="45059" name="Content Placeholder 2"/>
          <p:cNvSpPr>
            <a:spLocks noGrp="1"/>
          </p:cNvSpPr>
          <p:nvPr>
            <p:ph idx="1"/>
          </p:nvPr>
        </p:nvSpPr>
        <p:spPr/>
        <p:txBody>
          <a:bodyPr/>
          <a:lstStyle/>
          <a:p>
            <a:r>
              <a:rPr lang="en-US" altLang="en-US" dirty="0"/>
              <a:t>XT3D handles arbitrarily oriented </a:t>
            </a:r>
            <a:r>
              <a:rPr lang="en-US" altLang="en-US" dirty="0">
                <a:solidFill>
                  <a:srgbClr val="8CA4FD"/>
                </a:solidFill>
              </a:rPr>
              <a:t>3D anisotropy</a:t>
            </a:r>
            <a:r>
              <a:rPr lang="en-US" altLang="en-US" dirty="0"/>
              <a:t> on structured and </a:t>
            </a:r>
            <a:r>
              <a:rPr lang="en-US" altLang="en-US" dirty="0">
                <a:solidFill>
                  <a:srgbClr val="8CA4FD"/>
                </a:solidFill>
              </a:rPr>
              <a:t>unstructured grids</a:t>
            </a:r>
            <a:endParaRPr lang="en-US" altLang="en-US" dirty="0"/>
          </a:p>
          <a:p>
            <a:r>
              <a:rPr lang="en-US" altLang="en-US" dirty="0">
                <a:solidFill>
                  <a:srgbClr val="8CA4FD"/>
                </a:solidFill>
              </a:rPr>
              <a:t>“Ghost-node-like” correction </a:t>
            </a:r>
            <a:r>
              <a:rPr lang="en-US" altLang="en-US" dirty="0"/>
              <a:t>on unstructured grids</a:t>
            </a:r>
          </a:p>
          <a:p>
            <a:r>
              <a:rPr lang="en-US" altLang="en-US" dirty="0"/>
              <a:t>Also applicable to </a:t>
            </a:r>
            <a:r>
              <a:rPr lang="en-US" altLang="en-US" dirty="0">
                <a:solidFill>
                  <a:srgbClr val="8CA4FD"/>
                </a:solidFill>
              </a:rPr>
              <a:t>dispersion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81000" y="342900"/>
            <a:ext cx="8305800" cy="1143000"/>
          </a:xfrm>
        </p:spPr>
        <p:txBody>
          <a:bodyPr/>
          <a:lstStyle/>
          <a:p>
            <a:r>
              <a:rPr lang="en-US" altLang="en-US" dirty="0"/>
              <a:t>Exercises 5-1 and 5-2</a:t>
            </a:r>
          </a:p>
        </p:txBody>
      </p:sp>
      <p:sp>
        <p:nvSpPr>
          <p:cNvPr id="46083" name="Content Placeholder 2"/>
          <p:cNvSpPr>
            <a:spLocks noGrp="1"/>
          </p:cNvSpPr>
          <p:nvPr>
            <p:ph idx="1"/>
          </p:nvPr>
        </p:nvSpPr>
        <p:spPr>
          <a:xfrm>
            <a:off x="381000" y="1562100"/>
            <a:ext cx="4572000" cy="3856038"/>
          </a:xfrm>
        </p:spPr>
        <p:txBody>
          <a:bodyPr/>
          <a:lstStyle/>
          <a:p>
            <a:r>
              <a:rPr lang="en-US" altLang="en-US" dirty="0">
                <a:sym typeface="Wingdings" pitchFamily="2" charset="2"/>
              </a:rPr>
              <a:t>Use XT3D instead of ghost nodes</a:t>
            </a:r>
          </a:p>
          <a:p>
            <a:r>
              <a:rPr lang="en-US" altLang="en-US" dirty="0">
                <a:sym typeface="Wingdings" pitchFamily="2" charset="2"/>
              </a:rPr>
              <a:t>Introduce (2D) anisotropy</a:t>
            </a:r>
          </a:p>
          <a:p>
            <a:r>
              <a:rPr lang="en-US" altLang="en-US" dirty="0">
                <a:sym typeface="Wingdings" pitchFamily="2" charset="2"/>
              </a:rPr>
              <a:t>“extra credit”</a:t>
            </a:r>
          </a:p>
          <a:p>
            <a:pPr lvl="1">
              <a:buFont typeface="Wingdings" panose="05000000000000000000" pitchFamily="2" charset="2"/>
              <a:buChar char="ü"/>
            </a:pPr>
            <a:r>
              <a:rPr lang="en-US" altLang="en-US" dirty="0">
                <a:sym typeface="Wingdings" pitchFamily="2" charset="2"/>
              </a:rPr>
              <a:t>  blew thru exercises</a:t>
            </a:r>
          </a:p>
          <a:p>
            <a:pPr lvl="1">
              <a:buFont typeface="Wingdings" panose="05000000000000000000" pitchFamily="2" charset="2"/>
              <a:buChar char="ü"/>
            </a:pPr>
            <a:r>
              <a:rPr lang="en-US" altLang="en-US" dirty="0">
                <a:sym typeface="Wingdings" pitchFamily="2" charset="2"/>
              </a:rPr>
              <a:t>  love math</a:t>
            </a:r>
          </a:p>
          <a:p>
            <a:pPr lvl="1">
              <a:buFont typeface="Wingdings" panose="05000000000000000000" pitchFamily="2" charset="2"/>
              <a:buChar char="ü"/>
            </a:pPr>
            <a:r>
              <a:rPr lang="en-US" altLang="en-US" dirty="0">
                <a:sym typeface="Wingdings" pitchFamily="2" charset="2"/>
              </a:rPr>
              <a:t>  excess brainpower</a:t>
            </a:r>
            <a:endParaRPr lang="en-US" altLang="en-US" dirty="0"/>
          </a:p>
        </p:txBody>
      </p:sp>
      <p:pic>
        <p:nvPicPr>
          <p:cNvPr id="4608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1677988"/>
            <a:ext cx="3605212"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81000" y="342900"/>
            <a:ext cx="8305800" cy="1143000"/>
          </a:xfrm>
        </p:spPr>
        <p:txBody>
          <a:bodyPr/>
          <a:lstStyle/>
          <a:p>
            <a:r>
              <a:rPr lang="en-US" altLang="en-US" dirty="0"/>
              <a:t>Exercise 5-3</a:t>
            </a:r>
          </a:p>
        </p:txBody>
      </p:sp>
      <p:sp>
        <p:nvSpPr>
          <p:cNvPr id="47107" name="Content Placeholder 2"/>
          <p:cNvSpPr>
            <a:spLocks noGrp="1"/>
          </p:cNvSpPr>
          <p:nvPr>
            <p:ph idx="1"/>
          </p:nvPr>
        </p:nvSpPr>
        <p:spPr>
          <a:xfrm>
            <a:off x="381000" y="1562100"/>
            <a:ext cx="3303588" cy="3856038"/>
          </a:xfrm>
        </p:spPr>
        <p:txBody>
          <a:bodyPr/>
          <a:lstStyle/>
          <a:p>
            <a:r>
              <a:rPr lang="en-US" altLang="en-US">
                <a:sym typeface="Wingdings" pitchFamily="2" charset="2"/>
              </a:rPr>
              <a:t>3D anisotropy</a:t>
            </a:r>
          </a:p>
          <a:p>
            <a:r>
              <a:rPr lang="en-US" altLang="en-US">
                <a:sym typeface="Wingdings" pitchFamily="2" charset="2"/>
              </a:rPr>
              <a:t>Particle tracking of groundwater “whirls”</a:t>
            </a:r>
            <a:endParaRPr lang="en-US" altLang="en-US"/>
          </a:p>
        </p:txBody>
      </p:sp>
      <p:pic>
        <p:nvPicPr>
          <p:cNvPr id="471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063" y="3611563"/>
            <a:ext cx="3876675" cy="267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710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063" y="742950"/>
            <a:ext cx="38766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709738"/>
            <a:ext cx="7200900" cy="380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171" name="TextBox 29"/>
          <p:cNvSpPr txBox="1">
            <a:spLocks noChangeArrowheads="1"/>
          </p:cNvSpPr>
          <p:nvPr/>
        </p:nvSpPr>
        <p:spPr bwMode="auto">
          <a:xfrm>
            <a:off x="3021013" y="1339850"/>
            <a:ext cx="5097462"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1800">
                <a:solidFill>
                  <a:srgbClr val="FF0000"/>
                </a:solidFill>
              </a:rPr>
              <a:t>need </a:t>
            </a:r>
            <a:r>
              <a:rPr lang="en-US" altLang="en-US" sz="1800" u="sng">
                <a:solidFill>
                  <a:srgbClr val="FF0000"/>
                </a:solidFill>
              </a:rPr>
              <a:t>all three</a:t>
            </a:r>
            <a:r>
              <a:rPr lang="en-US" altLang="en-US" sz="1800">
                <a:solidFill>
                  <a:srgbClr val="FF0000"/>
                </a:solidFill>
              </a:rPr>
              <a:t> components of head gradient</a:t>
            </a:r>
          </a:p>
        </p:txBody>
      </p:sp>
      <p:sp>
        <p:nvSpPr>
          <p:cNvPr id="7172" name="Title 1"/>
          <p:cNvSpPr>
            <a:spLocks noGrp="1"/>
          </p:cNvSpPr>
          <p:nvPr>
            <p:ph type="title"/>
          </p:nvPr>
        </p:nvSpPr>
        <p:spPr/>
        <p:txBody>
          <a:bodyPr/>
          <a:lstStyle/>
          <a:p>
            <a:r>
              <a:rPr lang="en-US" altLang="en-US"/>
              <a:t>Darcy’s Law with full 3D anisotropy</a:t>
            </a:r>
          </a:p>
        </p:txBody>
      </p:sp>
      <p:sp>
        <p:nvSpPr>
          <p:cNvPr id="7173" name="Oval 9"/>
          <p:cNvSpPr>
            <a:spLocks noChangeArrowheads="1"/>
          </p:cNvSpPr>
          <p:nvPr/>
        </p:nvSpPr>
        <p:spPr bwMode="auto">
          <a:xfrm>
            <a:off x="3302000" y="1825625"/>
            <a:ext cx="687388" cy="12874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7174" name="Oval 9"/>
          <p:cNvSpPr>
            <a:spLocks noChangeArrowheads="1"/>
          </p:cNvSpPr>
          <p:nvPr/>
        </p:nvSpPr>
        <p:spPr bwMode="auto">
          <a:xfrm>
            <a:off x="5246688" y="1830388"/>
            <a:ext cx="687387" cy="128746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7175" name="Oval 9"/>
          <p:cNvSpPr>
            <a:spLocks noChangeArrowheads="1"/>
          </p:cNvSpPr>
          <p:nvPr/>
        </p:nvSpPr>
        <p:spPr bwMode="auto">
          <a:xfrm>
            <a:off x="7172325" y="1830388"/>
            <a:ext cx="685800" cy="128746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 name="Oval 9"/>
          <p:cNvSpPr>
            <a:spLocks noChangeArrowheads="1"/>
          </p:cNvSpPr>
          <p:nvPr/>
        </p:nvSpPr>
        <p:spPr bwMode="auto">
          <a:xfrm>
            <a:off x="1035050" y="1830388"/>
            <a:ext cx="687388" cy="1287462"/>
          </a:xfrm>
          <a:prstGeom prst="ellipse">
            <a:avLst/>
          </a:prstGeom>
          <a:noFill/>
          <a:ln w="38100" algn="ctr">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endParaRPr lang="en-US" altLang="en-US" sz="4000" b="0">
              <a:solidFill>
                <a:schemeClr val="tx1"/>
              </a:solidFill>
            </a:endParaRPr>
          </a:p>
        </p:txBody>
      </p:sp>
      <p:sp>
        <p:nvSpPr>
          <p:cNvPr id="17" name="TextBox 29"/>
          <p:cNvSpPr txBox="1">
            <a:spLocks noChangeArrowheads="1"/>
          </p:cNvSpPr>
          <p:nvPr/>
        </p:nvSpPr>
        <p:spPr bwMode="auto">
          <a:xfrm>
            <a:off x="909638" y="1341438"/>
            <a:ext cx="1630362"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defRPr/>
            </a:pPr>
            <a:r>
              <a:rPr lang="en-US" altLang="en-US" sz="1800" i="1" dirty="0">
                <a:solidFill>
                  <a:schemeClr val="accent1">
                    <a:lumMod val="75000"/>
                  </a:schemeClr>
                </a:solidFill>
              </a:rPr>
              <a:t>x</a:t>
            </a:r>
            <a:r>
              <a:rPr lang="en-US" altLang="en-US" sz="1800" dirty="0">
                <a:solidFill>
                  <a:schemeClr val="accent1">
                    <a:lumMod val="75000"/>
                  </a:schemeClr>
                </a:solidFill>
              </a:rPr>
              <a:t> component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3500"/>
              <a:t>Gradient estimation - rectangular grid</a:t>
            </a:r>
          </a:p>
        </p:txBody>
      </p:sp>
      <p:sp>
        <p:nvSpPr>
          <p:cNvPr id="8195" name="Rectangle 3"/>
          <p:cNvSpPr>
            <a:spLocks noChangeArrowheads="1"/>
          </p:cNvSpPr>
          <p:nvPr/>
        </p:nvSpPr>
        <p:spPr bwMode="auto">
          <a:xfrm>
            <a:off x="1077913" y="122078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8196"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8197"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Rectangle 14"/>
          <p:cNvSpPr/>
          <p:nvPr/>
        </p:nvSpPr>
        <p:spPr>
          <a:xfrm>
            <a:off x="308927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4518025" y="2873375"/>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3089275" y="1481138"/>
            <a:ext cx="1428750" cy="1392237"/>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166052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3089275" y="4270375"/>
            <a:ext cx="1428750"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4518025" y="1485900"/>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4518025" y="4264025"/>
            <a:ext cx="1430338"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5948363"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8214" name="Straight Arrow Connector 5"/>
          <p:cNvCxnSpPr>
            <a:cxnSpLocks noChangeShapeType="1"/>
          </p:cNvCxnSpPr>
          <p:nvPr/>
        </p:nvCxnSpPr>
        <p:spPr bwMode="auto">
          <a:xfrm flipV="1">
            <a:off x="1970088"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5"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6"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8217" name="TextBox 34"/>
          <p:cNvSpPr txBox="1">
            <a:spLocks noChangeArrowheads="1"/>
          </p:cNvSpPr>
          <p:nvPr/>
        </p:nvSpPr>
        <p:spPr bwMode="auto">
          <a:xfrm>
            <a:off x="1824038"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3500"/>
              <a:t>Gradient estimation - rectangular grid</a:t>
            </a:r>
          </a:p>
        </p:txBody>
      </p:sp>
      <p:sp>
        <p:nvSpPr>
          <p:cNvPr id="9219" name="Rectangle 3"/>
          <p:cNvSpPr>
            <a:spLocks noChangeArrowheads="1"/>
          </p:cNvSpPr>
          <p:nvPr/>
        </p:nvSpPr>
        <p:spPr bwMode="auto">
          <a:xfrm>
            <a:off x="1077913" y="122078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9221"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9222"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Rectangle 14"/>
          <p:cNvSpPr/>
          <p:nvPr/>
        </p:nvSpPr>
        <p:spPr>
          <a:xfrm>
            <a:off x="308927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4518025" y="2873375"/>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3089275" y="1481138"/>
            <a:ext cx="1428750" cy="1392237"/>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166052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3089275" y="4270375"/>
            <a:ext cx="1428750"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4518025" y="1485900"/>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4518025" y="4264025"/>
            <a:ext cx="1430338"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5948363"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9239" name="Straight Arrow Connector 5"/>
          <p:cNvCxnSpPr>
            <a:cxnSpLocks noChangeShapeType="1"/>
          </p:cNvCxnSpPr>
          <p:nvPr/>
        </p:nvCxnSpPr>
        <p:spPr bwMode="auto">
          <a:xfrm flipV="1">
            <a:off x="1970088"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41"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9242" name="TextBox 34"/>
          <p:cNvSpPr txBox="1">
            <a:spLocks noChangeArrowheads="1"/>
          </p:cNvSpPr>
          <p:nvPr/>
        </p:nvSpPr>
        <p:spPr bwMode="auto">
          <a:xfrm>
            <a:off x="1824038"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37" name="Oval 36"/>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3500"/>
              <a:t>Gradient estimation - rectangular grid</a:t>
            </a:r>
          </a:p>
        </p:txBody>
      </p:sp>
      <p:sp>
        <p:nvSpPr>
          <p:cNvPr id="10243" name="Rectangle 3"/>
          <p:cNvSpPr>
            <a:spLocks noChangeArrowheads="1"/>
          </p:cNvSpPr>
          <p:nvPr/>
        </p:nvSpPr>
        <p:spPr bwMode="auto">
          <a:xfrm>
            <a:off x="1077913" y="122078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0245"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0246"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251" name="Text Box 7"/>
          <p:cNvSpPr txBox="1">
            <a:spLocks noChangeArrowheads="1"/>
          </p:cNvSpPr>
          <p:nvPr/>
        </p:nvSpPr>
        <p:spPr bwMode="auto">
          <a:xfrm>
            <a:off x="4349750" y="3327400"/>
            <a:ext cx="254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2400" b="0">
              <a:solidFill>
                <a:schemeClr val="tx1"/>
              </a:solidFill>
              <a:cs typeface="Arial" charset="0"/>
            </a:endParaRPr>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0256"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7"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8"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0259"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34" name="Oval 33"/>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261" name="TextBox 29"/>
          <p:cNvSpPr txBox="1">
            <a:spLocks noChangeArrowheads="1"/>
          </p:cNvSpPr>
          <p:nvPr/>
        </p:nvSpPr>
        <p:spPr bwMode="auto">
          <a:xfrm>
            <a:off x="5932488" y="1397000"/>
            <a:ext cx="1839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chemeClr val="tx1"/>
                </a:solidFill>
              </a:rPr>
              <a:t>spatial interpolation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z="3500"/>
              <a:t>Gradient estimation - rectangular grid</a:t>
            </a:r>
          </a:p>
        </p:txBody>
      </p:sp>
      <p:sp>
        <p:nvSpPr>
          <p:cNvPr id="11267" name="Rectangle 3"/>
          <p:cNvSpPr>
            <a:spLocks noChangeArrowheads="1"/>
          </p:cNvSpPr>
          <p:nvPr/>
        </p:nvSpPr>
        <p:spPr bwMode="auto">
          <a:xfrm>
            <a:off x="1076325" y="1217613"/>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1269"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70"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1279"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1"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1282"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1283" name="Left Brace 19"/>
          <p:cNvSpPr>
            <a:spLocks/>
          </p:cNvSpPr>
          <p:nvPr/>
        </p:nvSpPr>
        <p:spPr bwMode="auto">
          <a:xfrm rot="-5400000">
            <a:off x="4381500" y="3117850"/>
            <a:ext cx="276225" cy="1425575"/>
          </a:xfrm>
          <a:prstGeom prst="leftBrace">
            <a:avLst>
              <a:gd name="adj1" fmla="val 8291"/>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8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85"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86"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4" name="Oval 33"/>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288" name="TextBox 29"/>
          <p:cNvSpPr txBox="1">
            <a:spLocks noChangeArrowheads="1"/>
          </p:cNvSpPr>
          <p:nvPr/>
        </p:nvSpPr>
        <p:spPr bwMode="auto">
          <a:xfrm>
            <a:off x="4895850" y="4076700"/>
            <a:ext cx="183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i="1">
                <a:solidFill>
                  <a:schemeClr val="tx1"/>
                </a:solidFill>
              </a:rPr>
              <a:t>x</a:t>
            </a:r>
            <a:r>
              <a:rPr lang="en-US" altLang="en-US" sz="2000">
                <a:solidFill>
                  <a:schemeClr val="tx1"/>
                </a:solidFill>
              </a:rPr>
              <a:t> component</a:t>
            </a:r>
          </a:p>
        </p:txBody>
      </p:sp>
      <p:pic>
        <p:nvPicPr>
          <p:cNvPr id="11289"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8325" y="4005263"/>
            <a:ext cx="285750" cy="54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1077913"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34" name="Straight Connector 33"/>
          <p:cNvCxnSpPr/>
          <p:nvPr/>
        </p:nvCxnSpPr>
        <p:spPr>
          <a:xfrm flipV="1">
            <a:off x="3803650" y="2209800"/>
            <a:ext cx="0" cy="268446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12292"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3802063"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2294" name="Rectangle 41"/>
          <p:cNvSpPr>
            <a:spLocks noChangeArrowheads="1"/>
          </p:cNvSpPr>
          <p:nvPr/>
        </p:nvSpPr>
        <p:spPr bwMode="auto">
          <a:xfrm>
            <a:off x="631825" y="8524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295" name="Rectangle 54"/>
          <p:cNvSpPr>
            <a:spLocks noChangeArrowheads="1"/>
          </p:cNvSpPr>
          <p:nvPr/>
        </p:nvSpPr>
        <p:spPr bwMode="auto">
          <a:xfrm>
            <a:off x="631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3730625" y="2105025"/>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3730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5153025" y="2105025"/>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5160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3730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5160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2301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6589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2304" name="Straight Arrow Connector 5"/>
          <p:cNvCxnSpPr>
            <a:cxnSpLocks noChangeShapeType="1"/>
          </p:cNvCxnSpPr>
          <p:nvPr/>
        </p:nvCxnSpPr>
        <p:spPr bwMode="auto">
          <a:xfrm flipV="1">
            <a:off x="1987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5" name="Straight Arrow Connector 31"/>
          <p:cNvCxnSpPr>
            <a:cxnSpLocks noChangeShapeType="1"/>
          </p:cNvCxnSpPr>
          <p:nvPr/>
        </p:nvCxnSpPr>
        <p:spPr bwMode="auto">
          <a:xfrm flipV="1">
            <a:off x="1984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6" name="TextBox 29"/>
          <p:cNvSpPr txBox="1">
            <a:spLocks noChangeArrowheads="1"/>
          </p:cNvSpPr>
          <p:nvPr/>
        </p:nvSpPr>
        <p:spPr bwMode="auto">
          <a:xfrm>
            <a:off x="2320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2307" name="TextBox 34"/>
          <p:cNvSpPr txBox="1">
            <a:spLocks noChangeArrowheads="1"/>
          </p:cNvSpPr>
          <p:nvPr/>
        </p:nvSpPr>
        <p:spPr bwMode="auto">
          <a:xfrm>
            <a:off x="1839913"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2308" name="Left Brace 19"/>
          <p:cNvSpPr>
            <a:spLocks/>
          </p:cNvSpPr>
          <p:nvPr/>
        </p:nvSpPr>
        <p:spPr bwMode="auto">
          <a:xfrm>
            <a:off x="3403600" y="2176463"/>
            <a:ext cx="274638" cy="2759075"/>
          </a:xfrm>
          <a:prstGeom prst="leftBrace">
            <a:avLst>
              <a:gd name="adj1" fmla="val 832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30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310"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311"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 name="Oval 30"/>
          <p:cNvSpPr/>
          <p:nvPr/>
        </p:nvSpPr>
        <p:spPr>
          <a:xfrm>
            <a:off x="3730625" y="2105025"/>
            <a:ext cx="146050"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Oval 32"/>
          <p:cNvSpPr/>
          <p:nvPr/>
        </p:nvSpPr>
        <p:spPr>
          <a:xfrm>
            <a:off x="3730625" y="486251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7" name="Oval 36"/>
          <p:cNvSpPr/>
          <p:nvPr/>
        </p:nvSpPr>
        <p:spPr>
          <a:xfrm>
            <a:off x="4418013"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315" name="TextBox 29"/>
          <p:cNvSpPr txBox="1">
            <a:spLocks noChangeArrowheads="1"/>
          </p:cNvSpPr>
          <p:nvPr/>
        </p:nvSpPr>
        <p:spPr bwMode="auto">
          <a:xfrm>
            <a:off x="1697038" y="2784475"/>
            <a:ext cx="183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i="1">
                <a:solidFill>
                  <a:srgbClr val="00B050"/>
                </a:solidFill>
              </a:rPr>
              <a:t>y</a:t>
            </a:r>
            <a:r>
              <a:rPr lang="en-US" altLang="en-US" sz="2000">
                <a:solidFill>
                  <a:srgbClr val="00B050"/>
                </a:solidFill>
              </a:rPr>
              <a:t> component</a:t>
            </a:r>
          </a:p>
        </p:txBody>
      </p:sp>
      <p:pic>
        <p:nvPicPr>
          <p:cNvPr id="1231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463" y="3278188"/>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Desktop">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sk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charset="0"/>
          </a:defRPr>
        </a:defPPr>
      </a:lstStyle>
    </a:lnDef>
  </a:objectDefaults>
  <a:extraClrSchemeLst>
    <a:extraClrScheme>
      <a:clrScheme name="Deskto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skto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skto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skto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skto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skto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skto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7918</TotalTime>
  <Pages>4</Pages>
  <Words>725</Words>
  <Application>Microsoft Office PowerPoint</Application>
  <PresentationFormat>On-screen Show (4:3)</PresentationFormat>
  <Paragraphs>157</Paragraphs>
  <Slides>39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Symbol</vt:lpstr>
      <vt:lpstr>Times New Roman</vt:lpstr>
      <vt:lpstr>Wingdings</vt:lpstr>
      <vt:lpstr>Desktop</vt:lpstr>
      <vt:lpstr>Part 5: XT3D</vt:lpstr>
      <vt:lpstr>Challenge</vt:lpstr>
      <vt:lpstr>Darcy’s Law with full 3D anisotropy</vt:lpstr>
      <vt:lpstr>Darcy’s Law with full 3D anisotropy</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Main ideas</vt:lpstr>
      <vt:lpstr>Main ideas</vt:lpstr>
      <vt:lpstr>Main ideas</vt:lpstr>
      <vt:lpstr>Main ideas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flow expression</vt:lpstr>
      <vt:lpstr>XT3D flow expression</vt:lpstr>
      <vt:lpstr>XT3D flow expression</vt:lpstr>
      <vt:lpstr>XT3D flow expression</vt:lpstr>
      <vt:lpstr>XT3D flow expression</vt:lpstr>
      <vt:lpstr>XT3D performance</vt:lpstr>
      <vt:lpstr>Usage notes</vt:lpstr>
      <vt:lpstr>Conclusions</vt:lpstr>
      <vt:lpstr>Exercises 5-1 and 5-2</vt:lpstr>
      <vt:lpstr>Exercise 5-3</vt:lpstr>
    </vt:vector>
  </TitlesOfParts>
  <Company>USGS</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Template for Slide Presentations</dc:title>
  <dc:subject>Presentation format with USGS Visual Identity</dc:subject>
  <dc:creator>VIScom</dc:creator>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Provost, Alden</cp:lastModifiedBy>
  <cp:revision>499</cp:revision>
  <cp:lastPrinted>1998-03-23T17:09:44Z</cp:lastPrinted>
  <dcterms:created xsi:type="dcterms:W3CDTF">1998-01-16T15:44:57Z</dcterms:created>
  <dcterms:modified xsi:type="dcterms:W3CDTF">2019-06-06T04:07:48Z</dcterms:modified>
</cp:coreProperties>
</file>