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95" r:id="rId2"/>
    <p:sldId id="302" r:id="rId3"/>
    <p:sldId id="318" r:id="rId4"/>
    <p:sldId id="349" r:id="rId5"/>
    <p:sldId id="355" r:id="rId6"/>
    <p:sldId id="319" r:id="rId7"/>
    <p:sldId id="358" r:id="rId8"/>
    <p:sldId id="350" r:id="rId9"/>
    <p:sldId id="359" r:id="rId10"/>
    <p:sldId id="334" r:id="rId11"/>
    <p:sldId id="353" r:id="rId12"/>
    <p:sldId id="352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4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92E342-E987-40F3-8BC7-F9937BF899B2}">
          <p14:sldIdLst>
            <p14:sldId id="295"/>
            <p14:sldId id="302"/>
            <p14:sldId id="318"/>
            <p14:sldId id="349"/>
            <p14:sldId id="355"/>
            <p14:sldId id="319"/>
            <p14:sldId id="358"/>
            <p14:sldId id="350"/>
            <p14:sldId id="359"/>
            <p14:sldId id="334"/>
            <p14:sldId id="353"/>
            <p14:sldId id="352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45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0D2543"/>
    <a:srgbClr val="F6F4FE"/>
    <a:srgbClr val="F9F9F9"/>
    <a:srgbClr val="9AA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3" autoAdjust="0"/>
    <p:restoredTop sz="92621" autoAdjust="0"/>
  </p:normalViewPr>
  <p:slideViewPr>
    <p:cSldViewPr snapToObjects="1" showGuides="1">
      <p:cViewPr varScale="1">
        <p:scale>
          <a:sx n="105" d="100"/>
          <a:sy n="105" d="100"/>
        </p:scale>
        <p:origin x="2190" y="114"/>
      </p:cViewPr>
      <p:guideLst>
        <p:guide orient="horz" pos="3445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4" d="100"/>
          <a:sy n="64" d="100"/>
        </p:scale>
        <p:origin x="-3130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C0223-D3FB-C247-AAB5-F53245E65C34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D9471-FEF7-AD46-BBF4-D10F0FB59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95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25F56-1AF7-1549-B6C9-7B815FB87EC8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9ACAB-0E1D-DA45-A9BB-0E0396337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5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52410" cy="3861621"/>
          </a:xfrm>
          <a:prstGeom prst="rect">
            <a:avLst/>
          </a:prstGeom>
          <a:gradFill flip="none" rotWithShape="1">
            <a:gsLst>
              <a:gs pos="63000">
                <a:srgbClr val="397C88"/>
              </a:gs>
              <a:gs pos="100000">
                <a:srgbClr val="80B2A5"/>
              </a:gs>
              <a:gs pos="0">
                <a:srgbClr val="0D2543"/>
              </a:gs>
            </a:gsLst>
            <a:lin ang="3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901222"/>
            <a:ext cx="7772400" cy="1756378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>
            <a:lvl1pPr algn="l">
              <a:defRPr lang="en-US" sz="3800" u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algn="l">
              <a:lnSpc>
                <a:spcPct val="95000"/>
              </a:lnSpc>
              <a:spcBef>
                <a:spcPts val="400"/>
              </a:spcBef>
            </a:pPr>
            <a:r>
              <a:rPr lang="en-US" dirty="0"/>
              <a:t>TITLE OF PRESENTSATION</a:t>
            </a:r>
            <a:br>
              <a:rPr lang="en-US" dirty="0"/>
            </a:br>
            <a:r>
              <a:rPr lang="en-US" dirty="0"/>
              <a:t>Can BE UP TO THREE Lines Long;</a:t>
            </a:r>
            <a:br>
              <a:rPr lang="en-US" dirty="0"/>
            </a:br>
            <a:r>
              <a:rPr lang="en-US" dirty="0"/>
              <a:t>Otherwise shorten 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66421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-15875" y="3861620"/>
            <a:ext cx="9152410" cy="15070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8568EB-DC0F-A442-9F04-D76D32EF72E7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360E-D2C4-BD45-B83E-A034B4DF0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410" y="5363924"/>
            <a:ext cx="9152410" cy="1494076"/>
          </a:xfrm>
          <a:prstGeom prst="rect">
            <a:avLst/>
          </a:prstGeom>
          <a:solidFill>
            <a:schemeClr val="bg2"/>
          </a:solidFill>
          <a:ln>
            <a:solidFill>
              <a:srgbClr val="EFE2C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Logo_GSI_Color_w_Margin_pmsL"/>
          <p:cNvPicPr>
            <a:picLocks noChangeAspect="1" noChangeArrowheads="1"/>
          </p:cNvPicPr>
          <p:nvPr userDrawn="1"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"/>
          <a:stretch>
            <a:fillRect/>
          </a:stretch>
        </p:blipFill>
        <p:spPr bwMode="auto">
          <a:xfrm>
            <a:off x="617883" y="4243585"/>
            <a:ext cx="1744317" cy="7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 flipV="1">
            <a:off x="-15875" y="5393267"/>
            <a:ext cx="1857880" cy="1588"/>
          </a:xfrm>
          <a:prstGeom prst="line">
            <a:avLst/>
          </a:prstGeom>
          <a:ln w="190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5190635" y="5394855"/>
            <a:ext cx="2484775" cy="1588"/>
          </a:xfrm>
          <a:prstGeom prst="line">
            <a:avLst/>
          </a:prstGeom>
          <a:ln w="190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842005" y="5393267"/>
            <a:ext cx="3348630" cy="1588"/>
          </a:xfrm>
          <a:prstGeom prst="line">
            <a:avLst/>
          </a:prstGeom>
          <a:ln w="190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667000" y="5396443"/>
            <a:ext cx="1510810" cy="1588"/>
          </a:xfrm>
          <a:prstGeom prst="line">
            <a:avLst/>
          </a:prstGeom>
          <a:ln w="190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15875" y="3866972"/>
            <a:ext cx="9168285" cy="1588"/>
          </a:xfrm>
          <a:prstGeom prst="line">
            <a:avLst/>
          </a:prstGeom>
          <a:ln w="1143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606490" y="5588118"/>
            <a:ext cx="3581400" cy="355482"/>
          </a:xfrm>
          <a:effectLst/>
        </p:spPr>
        <p:txBody>
          <a:bodyPr wrap="square">
            <a:spAutoFit/>
          </a:bodyPr>
          <a:lstStyle>
            <a:lvl1pPr marL="0" indent="0">
              <a:buNone/>
              <a:defRPr lang="en-US" sz="1800" b="0" i="1" baseline="0" dirty="0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dirty="0" smtClean="0"/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marL="0" lvl="0">
              <a:lnSpc>
                <a:spcPct val="95000"/>
              </a:lnSpc>
              <a:spcBef>
                <a:spcPts val="400"/>
              </a:spcBef>
            </a:pPr>
            <a:r>
              <a:rPr lang="en-US" dirty="0"/>
              <a:t>Presenter/Author Names here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895600" y="4038600"/>
            <a:ext cx="1905000" cy="11430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4953000" y="4038600"/>
            <a:ext cx="1905000" cy="11430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7010400" y="4038600"/>
            <a:ext cx="1905000" cy="11430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81000"/>
            <a:ext cx="8229600" cy="582211"/>
          </a:xfrm>
        </p:spPr>
        <p:txBody>
          <a:bodyPr vert="horz"/>
          <a:lstStyle>
            <a:lvl1pPr algn="l">
              <a:defRPr/>
            </a:lvl1pPr>
          </a:lstStyle>
          <a:p>
            <a:r>
              <a:rPr lang="en-US" dirty="0"/>
              <a:t>One line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360E-D2C4-BD45-B83E-A034B4DF05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" y="1676400"/>
            <a:ext cx="8229600" cy="3886200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tx1"/>
                </a:solidFill>
              </a:defRPr>
            </a:lvl2pPr>
            <a:lvl3pPr>
              <a:buClr>
                <a:schemeClr val="accent4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1"/>
              </a:buClr>
              <a:buFont typeface="Calibri"/>
              <a:buChar char="–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360E-D2C4-BD45-B83E-A034B4DF05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1524000"/>
            <a:ext cx="7010399" cy="4343400"/>
          </a:xfrm>
        </p:spPr>
        <p:txBody>
          <a:bodyPr>
            <a:normAutofit/>
          </a:bodyPr>
          <a:lstStyle>
            <a:lvl1pPr marL="685800" marR="0" indent="-685800" algn="l" defTabSz="457200" rtl="0" eaLnBrk="1" fontAlgn="auto" latinLnBrk="0" hangingPunct="1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Arial"/>
              <a:buNone/>
              <a:tabLst/>
              <a:defRPr sz="2400" b="1" i="0" baseline="0">
                <a:solidFill>
                  <a:srgbClr val="0D2543"/>
                </a:solidFill>
              </a:defRPr>
            </a:lvl1pPr>
          </a:lstStyle>
          <a:p>
            <a:pPr marL="685800" marR="0" lvl="0" indent="-685800" algn="l" defTabSz="4572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Arial"/>
              <a:buNone/>
              <a:tabLst/>
              <a:defRPr/>
            </a:pPr>
            <a:r>
              <a:rPr lang="en-US" dirty="0"/>
              <a:t>TOPIC 1</a:t>
            </a:r>
          </a:p>
          <a:p>
            <a:pPr lvl="0"/>
            <a:r>
              <a:rPr lang="en-US" dirty="0"/>
              <a:t>TOPIC 2</a:t>
            </a:r>
          </a:p>
          <a:p>
            <a:pPr lvl="0"/>
            <a:r>
              <a:rPr lang="en-US" dirty="0"/>
              <a:t>TOPIC 3</a:t>
            </a:r>
          </a:p>
          <a:p>
            <a:pPr marL="685800" marR="0" lvl="0" indent="-685800" algn="l" defTabSz="4572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Arial"/>
              <a:buNone/>
              <a:tabLst/>
              <a:defRPr/>
            </a:pPr>
            <a:r>
              <a:rPr lang="en-US" dirty="0"/>
              <a:t>TOPIC 4</a:t>
            </a:r>
          </a:p>
          <a:p>
            <a:pPr lvl="0"/>
            <a:r>
              <a:rPr lang="en-US" dirty="0"/>
              <a:t>TOPIC 5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56802" cy="1219200"/>
          </a:xfrm>
          <a:prstGeom prst="rect">
            <a:avLst/>
          </a:prstGeom>
          <a:gradFill flip="none" rotWithShape="1">
            <a:gsLst>
              <a:gs pos="63000">
                <a:srgbClr val="397C88"/>
              </a:gs>
              <a:gs pos="100000">
                <a:srgbClr val="80B2A5"/>
              </a:gs>
              <a:gs pos="0">
                <a:srgbClr val="0D2543"/>
              </a:gs>
            </a:gsLst>
            <a:lin ang="3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0751" y="517071"/>
            <a:ext cx="5898690" cy="564257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sz="3200" b="1" i="1" dirty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Contents of Presentation</a:t>
            </a:r>
            <a:endParaRPr lang="en-US" sz="3200" b="1" i="1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latin typeface="Calibri"/>
              <a:cs typeface="Calibri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19200"/>
            <a:ext cx="9156802" cy="5443"/>
          </a:xfrm>
          <a:prstGeom prst="line">
            <a:avLst/>
          </a:prstGeom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2700000">
              <a:srgbClr val="000000">
                <a:alpha val="43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95207" y="1552221"/>
            <a:ext cx="609600" cy="685800"/>
          </a:xfr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>
              <a:buNone/>
              <a:defRPr sz="34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5207" y="2448751"/>
            <a:ext cx="609600" cy="685800"/>
          </a:xfr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>
              <a:buNone/>
              <a:defRPr sz="34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9" name="Oval 18"/>
          <p:cNvSpPr/>
          <p:nvPr userDrawn="1"/>
        </p:nvSpPr>
        <p:spPr>
          <a:xfrm>
            <a:off x="-914400" y="3334930"/>
            <a:ext cx="566326" cy="57291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C7D00"/>
              </a:solidFill>
            </a:endParaRP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706358" y="3286951"/>
            <a:ext cx="609600" cy="685800"/>
          </a:xfr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>
              <a:buNone/>
              <a:defRPr sz="34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-914400" y="1665110"/>
            <a:ext cx="566326" cy="57291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C7D00"/>
              </a:solidFill>
            </a:endParaRP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695207" y="4953000"/>
            <a:ext cx="609600" cy="685800"/>
          </a:xfr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>
              <a:buNone/>
              <a:defRPr sz="34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-914400" y="2448751"/>
            <a:ext cx="566326" cy="57291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C7D00"/>
              </a:solidFill>
            </a:endParaRPr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95207" y="4106337"/>
            <a:ext cx="609600" cy="685800"/>
          </a:xfr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>
              <a:buNone/>
              <a:defRPr sz="34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9628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401" y="0"/>
            <a:ext cx="9144000" cy="4064000"/>
          </a:xfrm>
          <a:solidFill>
            <a:schemeClr val="bg2"/>
          </a:solidFill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65150" y="5480050"/>
            <a:ext cx="5181600" cy="384721"/>
          </a:xfrm>
          <a:effectLst/>
        </p:spPr>
        <p:txBody>
          <a:bodyPr wrap="square">
            <a:spAutoFit/>
          </a:bodyPr>
          <a:lstStyle>
            <a:lvl1pPr marL="0" indent="0">
              <a:buNone/>
              <a:defRPr lang="en-US" sz="2000" b="0" i="1" dirty="0"/>
            </a:lvl1pPr>
          </a:lstStyle>
          <a:p>
            <a:pPr marL="0" lvl="0">
              <a:lnSpc>
                <a:spcPct val="95000"/>
              </a:lnSpc>
              <a:spcBef>
                <a:spcPts val="400"/>
              </a:spcBef>
            </a:pPr>
            <a:r>
              <a:rPr lang="en-US" dirty="0"/>
              <a:t>Name of Presenter (if different for this section)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2" y="4101395"/>
            <a:ext cx="9150403" cy="1280592"/>
          </a:xfrm>
          <a:prstGeom prst="rect">
            <a:avLst/>
          </a:prstGeom>
          <a:gradFill flip="none" rotWithShape="1">
            <a:gsLst>
              <a:gs pos="63000">
                <a:srgbClr val="397C88"/>
              </a:gs>
              <a:gs pos="100000">
                <a:srgbClr val="80B2A5"/>
              </a:gs>
              <a:gs pos="0">
                <a:srgbClr val="0D2543"/>
              </a:gs>
            </a:gsLst>
            <a:lin ang="3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33400" y="4191000"/>
            <a:ext cx="7397750" cy="1079270"/>
          </a:xfr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>
            <a:lvl1pPr marL="0" indent="0">
              <a:buNone/>
              <a:defRPr lang="en-US" sz="3200" cap="all" dirty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sz="3200" b="1" cap="all" dirty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TRANSITION SLIDE – SECTION HEAD</a:t>
            </a:r>
          </a:p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sz="3200" b="1" cap="all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+mn-lt"/>
                <a:cs typeface="Calibri"/>
              </a:rPr>
              <a:t>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75650" y="6356350"/>
            <a:ext cx="622300" cy="365125"/>
          </a:xfrm>
        </p:spPr>
        <p:txBody>
          <a:bodyPr/>
          <a:lstStyle>
            <a:lvl1pPr>
              <a:defRPr sz="1000"/>
            </a:lvl1pPr>
          </a:lstStyle>
          <a:p>
            <a:fld id="{7965360E-D2C4-BD45-B83E-A034B4DF05E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38196" y="4095145"/>
            <a:ext cx="9236171" cy="11415"/>
          </a:xfrm>
          <a:prstGeom prst="line">
            <a:avLst/>
          </a:prstGeom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2700000">
              <a:srgbClr val="000000">
                <a:alpha val="43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-38196" y="5380399"/>
            <a:ext cx="9217121" cy="4401"/>
          </a:xfrm>
          <a:prstGeom prst="line">
            <a:avLst/>
          </a:prstGeom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2700000">
              <a:srgbClr val="000000">
                <a:alpha val="43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43542" y="3411556"/>
            <a:ext cx="765074" cy="779444"/>
          </a:xfr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>
            <a:lvl1pPr marL="0" indent="0" algn="ctr">
              <a:buNone/>
              <a:defRPr lang="en-US" sz="4700" i="1" dirty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 marL="0" lvl="0">
              <a:lnSpc>
                <a:spcPct val="95000"/>
              </a:lnSpc>
              <a:spcBef>
                <a:spcPts val="400"/>
              </a:spcBef>
            </a:pPr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200177" y="399143"/>
            <a:ext cx="8839324" cy="9392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3200" b="1" cap="all" dirty="0">
                <a:solidFill>
                  <a:srgbClr val="FF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+mj-lt"/>
              </a:rPr>
              <a:t>TWO line TITLE HERE 32 PT. CALIBRI CAN GO </a:t>
            </a:r>
          </a:p>
          <a:p>
            <a:pPr eaLnBrk="0" hangingPunct="0">
              <a:lnSpc>
                <a:spcPct val="85000"/>
              </a:lnSpc>
            </a:pPr>
            <a:r>
              <a:rPr lang="en-US" sz="3200" b="1" cap="all" dirty="0">
                <a:solidFill>
                  <a:srgbClr val="FF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+mj-lt"/>
              </a:rPr>
              <a:t>HERE; try not to have 3 LINE TITLES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2671" y="-1"/>
            <a:ext cx="9217092" cy="1447801"/>
          </a:xfrm>
          <a:prstGeom prst="rect">
            <a:avLst/>
          </a:prstGeom>
          <a:gradFill flip="none" rotWithShape="1">
            <a:gsLst>
              <a:gs pos="63000">
                <a:srgbClr val="397C88"/>
              </a:gs>
              <a:gs pos="100000">
                <a:srgbClr val="80B2A5"/>
              </a:gs>
              <a:gs pos="0">
                <a:srgbClr val="0D2543"/>
              </a:gs>
            </a:gsLst>
            <a:lin ang="3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4761"/>
            <a:ext cx="7804150" cy="930639"/>
          </a:xfrm>
          <a:noFill/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lang="en-US"/>
            </a:lvl1pPr>
          </a:lstStyle>
          <a:p>
            <a:pPr marL="0" lvl="0" algn="l" eaLnBrk="0" hangingPunct="0">
              <a:lnSpc>
                <a:spcPct val="85000"/>
              </a:lnSpc>
            </a:pPr>
            <a:r>
              <a:rPr lang="en-US" dirty="0"/>
              <a:t>TWO line TITLE HERE 32 PT. CALIBRI CAN GO </a:t>
            </a:r>
            <a:br>
              <a:rPr lang="en-US" dirty="0"/>
            </a:br>
            <a:r>
              <a:rPr lang="en-US" dirty="0"/>
              <a:t>HERE; try not to have 3 LINE TITLES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360E-D2C4-BD45-B83E-A034B4DF05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8375650" y="6374492"/>
            <a:ext cx="62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965360E-D2C4-BD45-B83E-A034B4DF05E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-2670" y="1447800"/>
            <a:ext cx="9146670" cy="17148"/>
          </a:xfrm>
          <a:prstGeom prst="line">
            <a:avLst/>
          </a:prstGeom>
          <a:ln w="76200" cap="flat" cmpd="sng" algn="ctr">
            <a:solidFill>
              <a:srgbClr val="DFAB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2700000">
              <a:srgbClr val="000000">
                <a:alpha val="43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chemeClr val="accent2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chemeClr val="accent5"/>
              </a:buClr>
              <a:buFont typeface="Wingdings" charset="2"/>
              <a:buChar char="§"/>
            </a:pPr>
            <a:r>
              <a:rPr lang="en-US" dirty="0"/>
              <a:t>Second level</a:t>
            </a:r>
          </a:p>
          <a:p>
            <a:pPr lvl="2">
              <a:buClr>
                <a:schemeClr val="accent4"/>
              </a:buClr>
              <a:buFont typeface="Lucida Grande"/>
              <a:buChar char="–"/>
            </a:pPr>
            <a:r>
              <a:rPr lang="en-US" dirty="0"/>
              <a:t>Third level</a:t>
            </a:r>
          </a:p>
          <a:p>
            <a:pPr lvl="3">
              <a:buClr>
                <a:schemeClr val="accent1"/>
              </a:buClr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9759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49"/>
          <p:cNvSpPr>
            <a:spLocks noGrp="1"/>
          </p:cNvSpPr>
          <p:nvPr>
            <p:ph sz="quarter" idx="19"/>
          </p:nvPr>
        </p:nvSpPr>
        <p:spPr>
          <a:xfrm>
            <a:off x="5328422" y="5029200"/>
            <a:ext cx="3510778" cy="1371600"/>
          </a:xfrm>
          <a:solidFill>
            <a:schemeClr val="accent2"/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75650" y="6374492"/>
            <a:ext cx="622300" cy="365125"/>
          </a:xfrm>
        </p:spPr>
        <p:txBody>
          <a:bodyPr/>
          <a:lstStyle>
            <a:lvl1pPr>
              <a:defRPr sz="1000"/>
            </a:lvl1pPr>
          </a:lstStyle>
          <a:p>
            <a:fld id="{7965360E-D2C4-BD45-B83E-A034B4DF05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28422" y="2160816"/>
            <a:ext cx="3711078" cy="2792184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="1"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buFont typeface="Wingdings" charset="2"/>
              <a:buChar char="§"/>
              <a:defRPr sz="2400" b="1" baseline="0"/>
            </a:lvl2pPr>
            <a:lvl3pPr>
              <a:buClr>
                <a:schemeClr val="accent4"/>
              </a:buClr>
              <a:buFont typeface="Lucida Grande"/>
              <a:buChar char="–"/>
              <a:defRPr sz="2000" b="1"/>
            </a:lvl3pPr>
            <a:lvl4pPr>
              <a:buClr>
                <a:schemeClr val="accent1"/>
              </a:buClr>
              <a:defRPr sz="1800" b="1" baseline="0"/>
            </a:lvl4pPr>
            <a:lvl5pPr>
              <a:buNone/>
              <a:defRPr sz="18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bullet-level of text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Text here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Explanation here</a:t>
            </a:r>
          </a:p>
          <a:p>
            <a:pPr lvl="0"/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4" hasCustomPrompt="1"/>
          </p:nvPr>
        </p:nvSpPr>
        <p:spPr>
          <a:xfrm>
            <a:off x="609600" y="1524000"/>
            <a:ext cx="7315200" cy="527050"/>
          </a:xfrm>
        </p:spPr>
        <p:txBody>
          <a:bodyPr>
            <a:normAutofit/>
          </a:bodyPr>
          <a:lstStyle>
            <a:lvl1pPr>
              <a:buNone/>
              <a:defRPr sz="2200" baseline="0"/>
            </a:lvl1pPr>
          </a:lstStyle>
          <a:p>
            <a:pPr lvl="0"/>
            <a:r>
              <a:rPr lang="en-US" dirty="0"/>
              <a:t>Text can go here without a bullet, like an explanation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5422900" y="5105400"/>
            <a:ext cx="3340100" cy="1295400"/>
          </a:xfrm>
        </p:spPr>
        <p:txBody>
          <a:bodyPr wrap="square">
            <a:normAutofit/>
          </a:bodyPr>
          <a:lstStyle>
            <a:lvl1pPr marL="0" algn="l">
              <a:buNone/>
              <a:defRPr sz="2000" b="1" i="1" baseline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A “Callout” can go here to explain image, or a </a:t>
            </a:r>
            <a:r>
              <a:rPr lang="en-US" dirty="0" err="1"/>
              <a:t>keypoint</a:t>
            </a:r>
            <a:r>
              <a:rPr lang="en-US" dirty="0"/>
              <a:t>. Center type  in a light teal box.</a:t>
            </a:r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5206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algn="l">
              <a:defRPr/>
            </a:lvl1pPr>
          </a:lstStyle>
          <a:p>
            <a:pPr marL="0" lvl="0" algn="l" eaLnBrk="0" hangingPunct="0">
              <a:lnSpc>
                <a:spcPct val="85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48" name="Picture Placeholder 47"/>
          <p:cNvSpPr>
            <a:spLocks noGrp="1"/>
          </p:cNvSpPr>
          <p:nvPr>
            <p:ph type="pic" sz="quarter" idx="18"/>
          </p:nvPr>
        </p:nvSpPr>
        <p:spPr>
          <a:xfrm>
            <a:off x="609600" y="2160588"/>
            <a:ext cx="4267200" cy="40100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8389"/>
            <a:ext cx="8229600" cy="582211"/>
          </a:xfrm>
        </p:spPr>
        <p:txBody>
          <a:bodyPr vert="horz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360E-D2C4-BD45-B83E-A034B4DF05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514600" y="1676400"/>
            <a:ext cx="6248400" cy="4267200"/>
          </a:xfrm>
        </p:spPr>
        <p:txBody>
          <a:bodyPr>
            <a:normAutofit/>
          </a:bodyPr>
          <a:lstStyle>
            <a:lvl1pPr marL="0" algn="l">
              <a:buNone/>
              <a:defRPr sz="2400" baseline="0"/>
            </a:lvl1pPr>
          </a:lstStyle>
          <a:p>
            <a:pPr lvl="0"/>
            <a:r>
              <a:rPr lang="en-US" dirty="0"/>
              <a:t>Problem goes here, 24 pt. Twelve sites and local stream contaminated with TCE-based DNAPL from fractured shale.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Approach is next. Risk-based management of </a:t>
            </a:r>
            <a:r>
              <a:rPr lang="en-US" dirty="0" err="1"/>
              <a:t>DNAPLs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Results are last with your explanation. Eliminated risk to human and eco receptors; site closure.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828800"/>
            <a:ext cx="1905000" cy="609600"/>
          </a:xfrm>
        </p:spPr>
        <p:txBody>
          <a:bodyPr>
            <a:normAutofit/>
          </a:bodyPr>
          <a:lstStyle>
            <a:lvl1pPr>
              <a:buNone/>
              <a:defRPr sz="24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PROBLEM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429000"/>
            <a:ext cx="1905000" cy="609600"/>
          </a:xfrm>
        </p:spPr>
        <p:txBody>
          <a:bodyPr>
            <a:normAutofit/>
          </a:bodyPr>
          <a:lstStyle>
            <a:lvl1pPr>
              <a:buNone/>
              <a:defRPr sz="24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APPROACH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4648200"/>
            <a:ext cx="1905000" cy="609600"/>
          </a:xfrm>
        </p:spPr>
        <p:txBody>
          <a:bodyPr>
            <a:normAutofit/>
          </a:bodyPr>
          <a:lstStyle>
            <a:lvl1pPr>
              <a:buNone/>
              <a:defRPr sz="24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823811-3A6E-42F3-A9FE-43232E1DF9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271134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671" y="0"/>
            <a:ext cx="9205937" cy="1143000"/>
          </a:xfrm>
          <a:prstGeom prst="rect">
            <a:avLst/>
          </a:prstGeom>
          <a:gradFill flip="none" rotWithShape="1">
            <a:gsLst>
              <a:gs pos="63000">
                <a:srgbClr val="397C88"/>
              </a:gs>
              <a:gs pos="100000">
                <a:srgbClr val="80B2A5"/>
              </a:gs>
              <a:gs pos="0">
                <a:srgbClr val="0D2543"/>
              </a:gs>
            </a:gsLst>
            <a:lin ang="3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08344"/>
          </a:xfrm>
          <a:prstGeom prst="rect">
            <a:avLst/>
          </a:prstGeom>
          <a:noFill/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0" lvl="0" algn="l" eaLnBrk="0" hangingPunct="0">
              <a:lnSpc>
                <a:spcPct val="85000"/>
              </a:lnSpc>
            </a:pPr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-84667" y="1117600"/>
            <a:ext cx="9313334" cy="42333"/>
          </a:xfrm>
          <a:prstGeom prst="line">
            <a:avLst/>
          </a:prstGeom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2700000">
              <a:srgbClr val="000000">
                <a:alpha val="43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5360E-D2C4-BD45-B83E-A034B4DF05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chemeClr val="accent2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chemeClr val="accent5"/>
              </a:buClr>
              <a:buFont typeface="Wingdings" charset="2"/>
              <a:buChar char="§"/>
            </a:pPr>
            <a:r>
              <a:rPr lang="en-US" dirty="0"/>
              <a:t>Second level</a:t>
            </a:r>
          </a:p>
          <a:p>
            <a:pPr lvl="2">
              <a:buClr>
                <a:schemeClr val="accent4"/>
              </a:buClr>
              <a:buFont typeface="Lucida Grande"/>
              <a:buChar char="–"/>
            </a:pPr>
            <a:r>
              <a:rPr lang="en-US" dirty="0"/>
              <a:t>Third level</a:t>
            </a:r>
          </a:p>
          <a:p>
            <a:pPr lvl="3">
              <a:buClr>
                <a:schemeClr val="accent1"/>
              </a:buClr>
            </a:pPr>
            <a:r>
              <a:rPr lang="en-US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6" r:id="rId3"/>
    <p:sldLayoutId id="2147483663" r:id="rId4"/>
    <p:sldLayoutId id="2147483667" r:id="rId5"/>
    <p:sldLayoutId id="2147483665" r:id="rId6"/>
    <p:sldLayoutId id="2147483669" r:id="rId7"/>
    <p:sldLayoutId id="2147483671" r:id="rId8"/>
  </p:sldLayoutIdLst>
  <p:txStyles>
    <p:titleStyle>
      <a:lvl1pPr algn="ctr" defTabSz="457200" rtl="0" eaLnBrk="1" latinLnBrk="0" hangingPunct="1">
        <a:spcBef>
          <a:spcPct val="0"/>
        </a:spcBef>
        <a:buNone/>
        <a:defRPr lang="en-US" sz="3200" b="1" kern="1200" cap="all" smtClean="0">
          <a:solidFill>
            <a:srgbClr val="FFFFFF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  <a:latin typeface="+mj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lang="en-US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en-US" sz="2400" b="1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140000"/>
        <a:buFont typeface="Calibri" pitchFamily="34" charset="0"/>
        <a:buChar char="‐"/>
        <a:defRPr lang="en-US" sz="2000" b="1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Calibri"/>
        <a:buChar char="–"/>
        <a:defRPr lang="en-US" sz="1800" b="1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1800" b="1" kern="1200" dirty="0" smtClean="0">
          <a:solidFill>
            <a:srgbClr val="0D254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95400" y="188893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bg1"/>
                </a:solidFill>
              </a:rPr>
              <a:t>MODFLOW &amp; More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2019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676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The LNF Model for MODFLOW 6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054" y="55626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Sorab Panday, Christian D. Langevin, Joseph D. Hughes, Richard G.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Niswonger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Alden Provost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42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161038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1pPr>
            <a:lvl2pPr marL="742950" indent="-28575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2pPr>
            <a:lvl3pPr marL="11430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3pPr>
            <a:lvl4pPr marL="16002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4pPr>
            <a:lvl5pPr marL="20574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 dirty="0">
                <a:solidFill>
                  <a:srgbClr val="4B3A6E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1537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1pPr>
            <a:lvl2pPr marL="742950" indent="-28575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2pPr>
            <a:lvl3pPr marL="11430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3pPr>
            <a:lvl4pPr marL="16002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4pPr>
            <a:lvl5pPr marL="20574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9pPr>
          </a:lstStyle>
          <a:p>
            <a:fld id="{6E3A92CC-F7C2-4346-8227-7E96F3379549}" type="slidenum">
              <a:rPr lang="en-US" altLang="en-US" sz="1000" b="0">
                <a:solidFill>
                  <a:srgbClr val="4B3A6E"/>
                </a:solidFill>
              </a:rPr>
              <a:pPr/>
              <a:t>11</a:t>
            </a:fld>
            <a:endParaRPr lang="en-US" altLang="en-US" sz="1000" b="0" dirty="0">
              <a:solidFill>
                <a:srgbClr val="4B3A6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600"/>
            <a:ext cx="5181600" cy="725801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0" hangingPunct="0">
              <a:defRPr/>
            </a:pPr>
            <a:r>
              <a:rPr lang="en-US" sz="24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Coding Narrative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3948"/>
            <a:ext cx="8229600" cy="4644451"/>
          </a:xfrm>
        </p:spPr>
        <p:txBody>
          <a:bodyPr>
            <a:normAutofit lnSpcReduction="10000"/>
          </a:bodyPr>
          <a:lstStyle/>
          <a:p>
            <a:r>
              <a:rPr lang="en-US" sz="2400" b="0" dirty="0"/>
              <a:t>LNF is a new model</a:t>
            </a:r>
          </a:p>
          <a:p>
            <a:pPr lvl="1"/>
            <a:r>
              <a:rPr lang="en-US" sz="2000" b="0" dirty="0"/>
              <a:t>MODFLOW 6 formulation flow features/options adopted</a:t>
            </a:r>
          </a:p>
          <a:p>
            <a:pPr lvl="1"/>
            <a:r>
              <a:rPr lang="en-US" sz="2000" b="0" dirty="0"/>
              <a:t>MODFLOW 6 input/output structure adopted</a:t>
            </a:r>
          </a:p>
          <a:p>
            <a:pPr lvl="1"/>
            <a:r>
              <a:rPr lang="en-US" sz="2000" b="0" dirty="0"/>
              <a:t>Coding was at the local (LNF model) level for cell numbering and matrix assembly (framework puts it all together)</a:t>
            </a:r>
          </a:p>
          <a:p>
            <a:r>
              <a:rPr lang="en-US" sz="2400" b="0" dirty="0"/>
              <a:t>Needed to extend the numerical model base type</a:t>
            </a:r>
          </a:p>
          <a:p>
            <a:pPr lvl="1"/>
            <a:r>
              <a:rPr lang="en-US" sz="2000" b="0" dirty="0"/>
              <a:t>Adds new model into framework</a:t>
            </a:r>
          </a:p>
          <a:p>
            <a:pPr lvl="1"/>
            <a:r>
              <a:rPr lang="en-US" sz="2000" b="0" dirty="0"/>
              <a:t>Methods/subroutines of new model called in correct places</a:t>
            </a:r>
          </a:p>
          <a:p>
            <a:r>
              <a:rPr lang="en-US" sz="2400" b="0" dirty="0"/>
              <a:t>Slight learning curve for object-oriented Fortran</a:t>
            </a:r>
          </a:p>
          <a:p>
            <a:r>
              <a:rPr lang="en-US" sz="2400" b="0" dirty="0"/>
              <a:t>Some debugger obstacles, but… </a:t>
            </a:r>
          </a:p>
          <a:p>
            <a:r>
              <a:rPr lang="en-US" sz="2400" b="0" dirty="0"/>
              <a:t>Efforts were mostly to develop and debug the new LNF model with little effort required to drop it in to the framework</a:t>
            </a:r>
          </a:p>
        </p:txBody>
      </p:sp>
    </p:spTree>
    <p:extLst>
      <p:ext uri="{BB962C8B-B14F-4D97-AF65-F5344CB8AC3E}">
        <p14:creationId xmlns:p14="http://schemas.microsoft.com/office/powerpoint/2010/main" val="435004374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3716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Application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1pPr>
            <a:lvl2pPr marL="742950" indent="-28575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2pPr>
            <a:lvl3pPr marL="11430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3pPr>
            <a:lvl4pPr marL="16002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4pPr>
            <a:lvl5pPr marL="20574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 dirty="0">
                <a:solidFill>
                  <a:srgbClr val="4B3A6E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67556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" y="1219200"/>
            <a:ext cx="5835637" cy="5638800"/>
          </a:xfrm>
          <a:prstGeom prst="rect">
            <a:avLst/>
          </a:prstGeom>
        </p:spPr>
      </p:pic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1pPr>
            <a:lvl2pPr marL="742950" indent="-28575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2pPr>
            <a:lvl3pPr marL="11430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3pPr>
            <a:lvl4pPr marL="16002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4pPr>
            <a:lvl5pPr marL="20574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9pPr>
          </a:lstStyle>
          <a:p>
            <a:fld id="{6E3A92CC-F7C2-4346-8227-7E96F3379549}" type="slidenum">
              <a:rPr lang="en-US" altLang="en-US" sz="1000" b="0">
                <a:solidFill>
                  <a:srgbClr val="4B3A6E"/>
                </a:solidFill>
              </a:rPr>
              <a:pPr/>
              <a:t>13</a:t>
            </a:fld>
            <a:endParaRPr lang="en-US" altLang="en-US" sz="1000" b="0" dirty="0">
              <a:solidFill>
                <a:srgbClr val="4B3A6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600"/>
            <a:ext cx="5181600" cy="725801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0" hangingPunct="0">
              <a:defRPr/>
            </a:pPr>
            <a:r>
              <a:rPr lang="en-US" sz="24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 Models: Gwf1; Gwf2; Lnf1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524000" y="3901190"/>
            <a:ext cx="2667000" cy="0"/>
          </a:xfrm>
          <a:prstGeom prst="line">
            <a:avLst/>
          </a:prstGeom>
          <a:ln w="60325" cap="rnd" cmpd="dbl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72200" y="53910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Lnf1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58482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Gwf2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63054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Gwf1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419600" y="5595257"/>
            <a:ext cx="1752600" cy="922055"/>
          </a:xfrm>
          <a:prstGeom prst="straightConnector1">
            <a:avLst/>
          </a:prstGeom>
          <a:ln>
            <a:solidFill>
              <a:srgbClr val="0D25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276600" y="3901190"/>
            <a:ext cx="2895600" cy="1682303"/>
          </a:xfrm>
          <a:prstGeom prst="straightConnector1">
            <a:avLst/>
          </a:prstGeom>
          <a:ln>
            <a:solidFill>
              <a:srgbClr val="0D25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410262" y="4476689"/>
            <a:ext cx="2743200" cy="1571656"/>
          </a:xfrm>
          <a:prstGeom prst="straightConnector1">
            <a:avLst/>
          </a:prstGeom>
          <a:ln>
            <a:solidFill>
              <a:srgbClr val="0D25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05400" y="650554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 =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" y="6477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 = 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5836886" y="1219200"/>
            <a:ext cx="3307114" cy="4194205"/>
          </a:xfrm>
        </p:spPr>
        <p:txBody>
          <a:bodyPr>
            <a:normAutofit lnSpcReduction="10000"/>
          </a:bodyPr>
          <a:lstStyle/>
          <a:p>
            <a:r>
              <a:rPr lang="en-US" sz="2400" b="0" dirty="0"/>
              <a:t>First example problem from MODFLOW-USG document</a:t>
            </a:r>
          </a:p>
          <a:p>
            <a:pPr lvl="1"/>
            <a:r>
              <a:rPr lang="en-US" sz="2000" b="0" dirty="0"/>
              <a:t>0 to -100 m depth</a:t>
            </a:r>
          </a:p>
          <a:p>
            <a:pPr lvl="1"/>
            <a:r>
              <a:rPr lang="en-US" sz="2000" b="0" dirty="0"/>
              <a:t>K = 1 m/d</a:t>
            </a:r>
          </a:p>
          <a:p>
            <a:pPr lvl="1"/>
            <a:r>
              <a:rPr lang="en-US" sz="2000" b="0" dirty="0"/>
              <a:t>BUT with semi-circular canal as shown</a:t>
            </a:r>
          </a:p>
          <a:p>
            <a:pPr lvl="1"/>
            <a:r>
              <a:rPr lang="en-US" sz="2000" b="0" dirty="0"/>
              <a:t>Gwf1: 7x7; 100 m side</a:t>
            </a:r>
          </a:p>
          <a:p>
            <a:pPr lvl="1"/>
            <a:r>
              <a:rPr lang="en-US" sz="2000" b="0" dirty="0"/>
              <a:t>Gwf2: 9x9; 33.3 m side</a:t>
            </a:r>
          </a:p>
          <a:p>
            <a:pPr lvl="1"/>
            <a:r>
              <a:rPr lang="en-US" sz="2000" b="0" dirty="0"/>
              <a:t>Lnf1: 4 cells</a:t>
            </a:r>
          </a:p>
          <a:p>
            <a:pPr lvl="2"/>
            <a:r>
              <a:rPr lang="en-US" sz="1600" b="0" dirty="0"/>
              <a:t>1 = 50 m long</a:t>
            </a:r>
          </a:p>
          <a:p>
            <a:pPr lvl="2"/>
            <a:r>
              <a:rPr lang="en-US" sz="1600" b="0" dirty="0"/>
              <a:t>2, 3, 4 = 100 m long</a:t>
            </a:r>
          </a:p>
        </p:txBody>
      </p:sp>
    </p:spTree>
    <p:extLst>
      <p:ext uri="{BB962C8B-B14F-4D97-AF65-F5344CB8AC3E}">
        <p14:creationId xmlns:p14="http://schemas.microsoft.com/office/powerpoint/2010/main" val="863099685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0"/>
            <a:ext cx="4572000" cy="6771084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400" dirty="0"/>
              <a:t>BEGIN OPTIONS</a:t>
            </a:r>
          </a:p>
          <a:p>
            <a:r>
              <a:rPr lang="en-US" sz="1400" dirty="0"/>
              <a:t>END OPTIONS</a:t>
            </a:r>
          </a:p>
          <a:p>
            <a:r>
              <a:rPr lang="en-US" sz="1400" dirty="0"/>
              <a:t>BEGIN TIMING</a:t>
            </a:r>
          </a:p>
          <a:p>
            <a:r>
              <a:rPr lang="en-US" sz="1400" dirty="0"/>
              <a:t>  TDIS </a:t>
            </a:r>
            <a:r>
              <a:rPr lang="en-US" sz="1400" dirty="0" err="1"/>
              <a:t>simulation.tdis</a:t>
            </a:r>
            <a:endParaRPr lang="en-US" sz="1400" dirty="0"/>
          </a:p>
          <a:p>
            <a:r>
              <a:rPr lang="en-US" sz="1400" dirty="0"/>
              <a:t>END TIMING</a:t>
            </a:r>
          </a:p>
          <a:p>
            <a:r>
              <a:rPr lang="en-US" sz="1400" dirty="0"/>
              <a:t>BEGIN MODELS</a:t>
            </a:r>
          </a:p>
          <a:p>
            <a:r>
              <a:rPr lang="en-US" sz="1400" dirty="0"/>
              <a:t>  #</a:t>
            </a:r>
            <a:r>
              <a:rPr lang="en-US" sz="1400" dirty="0" err="1"/>
              <a:t>modeltype</a:t>
            </a:r>
            <a:r>
              <a:rPr lang="en-US" sz="1400" dirty="0"/>
              <a:t>      </a:t>
            </a:r>
            <a:r>
              <a:rPr lang="en-US" sz="1400" dirty="0" err="1"/>
              <a:t>namefile</a:t>
            </a:r>
            <a:r>
              <a:rPr lang="en-US" sz="1400" dirty="0"/>
              <a:t>      </a:t>
            </a:r>
            <a:r>
              <a:rPr lang="en-US" sz="1400" dirty="0" err="1"/>
              <a:t>modelname</a:t>
            </a:r>
            <a:endParaRPr lang="en-US" sz="1400" dirty="0"/>
          </a:p>
          <a:p>
            <a:r>
              <a:rPr lang="en-US" sz="1400" dirty="0"/>
              <a:t>         GWF    model1.nam    GWF_Model_1</a:t>
            </a:r>
          </a:p>
          <a:p>
            <a:r>
              <a:rPr lang="en-US" sz="1400" dirty="0"/>
              <a:t>         GWF    model2.nam    GWF_Model_2</a:t>
            </a:r>
          </a:p>
          <a:p>
            <a:r>
              <a:rPr lang="en-US" sz="1400" dirty="0"/>
              <a:t>         LNF      model3.nam     LNF_Model_1</a:t>
            </a:r>
          </a:p>
          <a:p>
            <a:r>
              <a:rPr lang="en-US" sz="1400" dirty="0"/>
              <a:t>END MODELS</a:t>
            </a:r>
          </a:p>
          <a:p>
            <a:endParaRPr lang="en-US" sz="1400" dirty="0"/>
          </a:p>
          <a:p>
            <a:r>
              <a:rPr lang="en-US" sz="1400" dirty="0"/>
              <a:t>BEGIN EXCHANGES</a:t>
            </a:r>
          </a:p>
          <a:p>
            <a:r>
              <a:rPr lang="en-US" sz="1400" dirty="0"/>
              <a:t>  GWF-GWF gwf1-gwf2.exg GWF_Model_1 GWF_Model_2</a:t>
            </a:r>
          </a:p>
          <a:p>
            <a:r>
              <a:rPr lang="en-US" sz="1400" dirty="0"/>
              <a:t>  GWF-LNF gwf1-lnf1.exg GWF_Model_1 LNF_Model_1</a:t>
            </a:r>
          </a:p>
          <a:p>
            <a:r>
              <a:rPr lang="en-US" sz="1400" dirty="0"/>
              <a:t>  GWF-LNF gwf2-lnf1.exg GWF_Model_2 LNF_Model_1</a:t>
            </a:r>
          </a:p>
          <a:p>
            <a:r>
              <a:rPr lang="en-US" sz="1400" dirty="0"/>
              <a:t>END EXCHANGES</a:t>
            </a:r>
          </a:p>
          <a:p>
            <a:endParaRPr lang="en-US" sz="1400" dirty="0"/>
          </a:p>
          <a:p>
            <a:r>
              <a:rPr lang="en-US" sz="1400" dirty="0"/>
              <a:t>BEGIN SOLUTION_GROUP 1</a:t>
            </a:r>
          </a:p>
          <a:p>
            <a:r>
              <a:rPr lang="en-US" sz="1400" dirty="0"/>
              <a:t>  #implicit exchange</a:t>
            </a:r>
          </a:p>
          <a:p>
            <a:r>
              <a:rPr lang="en-US" sz="1400" dirty="0"/>
              <a:t>  MXITER 1</a:t>
            </a:r>
          </a:p>
          <a:p>
            <a:r>
              <a:rPr lang="en-US" sz="1400" dirty="0"/>
              <a:t>  NUMERICAL </a:t>
            </a:r>
            <a:r>
              <a:rPr lang="en-US" sz="1400" dirty="0" err="1"/>
              <a:t>simulation.ims</a:t>
            </a:r>
            <a:r>
              <a:rPr lang="en-US" sz="1400" dirty="0"/>
              <a:t> GWF_Model_1 GWF_Model_2 LNF_Model_1</a:t>
            </a:r>
          </a:p>
          <a:p>
            <a:r>
              <a:rPr lang="en-US" sz="1400" dirty="0"/>
              <a:t>  #</a:t>
            </a:r>
          </a:p>
          <a:p>
            <a:r>
              <a:rPr lang="en-US" sz="1400" dirty="0"/>
              <a:t>  #explicit exchange</a:t>
            </a:r>
          </a:p>
          <a:p>
            <a:r>
              <a:rPr lang="en-US" sz="1400" dirty="0"/>
              <a:t>  #MXITER 10</a:t>
            </a:r>
          </a:p>
          <a:p>
            <a:r>
              <a:rPr lang="en-US" sz="1400" dirty="0"/>
              <a:t>  #NUMERICAL </a:t>
            </a:r>
            <a:r>
              <a:rPr lang="en-US" sz="1400" dirty="0" err="1"/>
              <a:t>simulation.ims</a:t>
            </a:r>
            <a:r>
              <a:rPr lang="en-US" sz="1400" dirty="0"/>
              <a:t> GWF_Model_1</a:t>
            </a:r>
          </a:p>
          <a:p>
            <a:r>
              <a:rPr lang="en-US" sz="1400" dirty="0"/>
              <a:t>  #NUMERICAL </a:t>
            </a:r>
            <a:r>
              <a:rPr lang="en-US" sz="1400" dirty="0" err="1"/>
              <a:t>simulation.ims</a:t>
            </a:r>
            <a:r>
              <a:rPr lang="en-US" sz="1400" dirty="0"/>
              <a:t> GWF_Model_2</a:t>
            </a:r>
          </a:p>
          <a:p>
            <a:r>
              <a:rPr lang="en-US" sz="1400" dirty="0"/>
              <a:t>  #NUMERICAL </a:t>
            </a:r>
            <a:r>
              <a:rPr lang="en-US" sz="1400" dirty="0" err="1"/>
              <a:t>simulation.ims</a:t>
            </a:r>
            <a:r>
              <a:rPr lang="en-US" sz="1400" dirty="0"/>
              <a:t> LNF_Model_1</a:t>
            </a:r>
          </a:p>
          <a:p>
            <a:r>
              <a:rPr lang="en-US" sz="1400" dirty="0"/>
              <a:t>END SOLUTION_GROUP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1pPr>
            <a:lvl2pPr marL="742950" indent="-28575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2pPr>
            <a:lvl3pPr marL="11430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3pPr>
            <a:lvl4pPr marL="16002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4pPr>
            <a:lvl5pPr marL="20574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9pPr>
          </a:lstStyle>
          <a:p>
            <a:fld id="{6E3A92CC-F7C2-4346-8227-7E96F3379549}" type="slidenum">
              <a:rPr lang="en-US" altLang="en-US" sz="1000" b="0">
                <a:solidFill>
                  <a:srgbClr val="4B3A6E"/>
                </a:solidFill>
              </a:rPr>
              <a:pPr/>
              <a:t>14</a:t>
            </a:fld>
            <a:endParaRPr lang="en-US" altLang="en-US" sz="1000" b="0" dirty="0">
              <a:solidFill>
                <a:srgbClr val="4B3A6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600"/>
            <a:ext cx="3581400" cy="725801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0" hangingPunct="0">
              <a:defRPr/>
            </a:pPr>
            <a:r>
              <a:rPr lang="en-US" sz="24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Integrating the models: mf6.nam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447800"/>
            <a:ext cx="2819400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Define all Models</a:t>
            </a:r>
          </a:p>
        </p:txBody>
      </p:sp>
      <p:cxnSp>
        <p:nvCxnSpPr>
          <p:cNvPr id="14" name="Straight Arrow Connector 13"/>
          <p:cNvCxnSpPr>
            <a:stCxn id="7" idx="3"/>
            <a:endCxn id="25" idx="1"/>
          </p:cNvCxnSpPr>
          <p:nvPr/>
        </p:nvCxnSpPr>
        <p:spPr>
          <a:xfrm>
            <a:off x="3200400" y="1647855"/>
            <a:ext cx="1600200" cy="233318"/>
          </a:xfrm>
          <a:prstGeom prst="straightConnector1">
            <a:avLst/>
          </a:prstGeom>
          <a:ln w="19050">
            <a:solidFill>
              <a:srgbClr val="0D25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2876490"/>
            <a:ext cx="2819400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Define all Exchanges</a:t>
            </a:r>
          </a:p>
        </p:txBody>
      </p:sp>
      <p:cxnSp>
        <p:nvCxnSpPr>
          <p:cNvPr id="22" name="Straight Arrow Connector 21"/>
          <p:cNvCxnSpPr>
            <a:stCxn id="20" idx="3"/>
            <a:endCxn id="28" idx="1"/>
          </p:cNvCxnSpPr>
          <p:nvPr/>
        </p:nvCxnSpPr>
        <p:spPr>
          <a:xfrm>
            <a:off x="3200400" y="3076545"/>
            <a:ext cx="1295400" cy="65755"/>
          </a:xfrm>
          <a:prstGeom prst="straightConnector1">
            <a:avLst/>
          </a:prstGeom>
          <a:ln w="19050">
            <a:solidFill>
              <a:srgbClr val="0D25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5010090"/>
            <a:ext cx="2819400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Define Solution</a:t>
            </a:r>
          </a:p>
        </p:txBody>
      </p:sp>
      <p:cxnSp>
        <p:nvCxnSpPr>
          <p:cNvPr id="24" name="Straight Arrow Connector 23"/>
          <p:cNvCxnSpPr>
            <a:stCxn id="23" idx="3"/>
            <a:endCxn id="30" idx="1"/>
          </p:cNvCxnSpPr>
          <p:nvPr/>
        </p:nvCxnSpPr>
        <p:spPr>
          <a:xfrm>
            <a:off x="3200400" y="5210145"/>
            <a:ext cx="1219200" cy="139730"/>
          </a:xfrm>
          <a:prstGeom prst="straightConnector1">
            <a:avLst/>
          </a:prstGeom>
          <a:ln w="19050">
            <a:solidFill>
              <a:srgbClr val="0D25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>
            <a:off x="4800600" y="1600200"/>
            <a:ext cx="228600" cy="56194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/>
          <p:cNvSpPr/>
          <p:nvPr/>
        </p:nvSpPr>
        <p:spPr>
          <a:xfrm>
            <a:off x="4495800" y="2855599"/>
            <a:ext cx="304800" cy="57340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>
            <a:off x="4419600" y="4343400"/>
            <a:ext cx="228600" cy="201295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46822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1pPr>
            <a:lvl2pPr marL="742950" indent="-28575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2pPr>
            <a:lvl3pPr marL="11430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3pPr>
            <a:lvl4pPr marL="16002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4pPr>
            <a:lvl5pPr marL="20574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9pPr>
          </a:lstStyle>
          <a:p>
            <a:fld id="{6E3A92CC-F7C2-4346-8227-7E96F3379549}" type="slidenum">
              <a:rPr lang="en-US" altLang="en-US" sz="1000" b="0">
                <a:solidFill>
                  <a:srgbClr val="4B3A6E"/>
                </a:solidFill>
              </a:rPr>
              <a:pPr/>
              <a:t>15</a:t>
            </a:fld>
            <a:endParaRPr lang="en-US" altLang="en-US" sz="1000" b="0" dirty="0">
              <a:solidFill>
                <a:srgbClr val="4B3A6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600"/>
            <a:ext cx="3581400" cy="725801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0" hangingPunct="0">
              <a:defRPr/>
            </a:pPr>
            <a:r>
              <a:rPr lang="en-US" sz="24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LNF Model: NAME File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76490"/>
            <a:ext cx="2819400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Open Input Files</a:t>
            </a:r>
          </a:p>
        </p:txBody>
      </p:sp>
      <p:cxnSp>
        <p:nvCxnSpPr>
          <p:cNvPr id="22" name="Straight Arrow Connector 21"/>
          <p:cNvCxnSpPr>
            <a:stCxn id="20" idx="3"/>
            <a:endCxn id="28" idx="1"/>
          </p:cNvCxnSpPr>
          <p:nvPr/>
        </p:nvCxnSpPr>
        <p:spPr>
          <a:xfrm>
            <a:off x="3200400" y="3076545"/>
            <a:ext cx="1295400" cy="200055"/>
          </a:xfrm>
          <a:prstGeom prst="straightConnector1">
            <a:avLst/>
          </a:prstGeom>
          <a:ln w="19050">
            <a:solidFill>
              <a:srgbClr val="0D25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5010090"/>
            <a:ext cx="2819400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Open Output Files</a:t>
            </a:r>
          </a:p>
        </p:txBody>
      </p:sp>
      <p:cxnSp>
        <p:nvCxnSpPr>
          <p:cNvPr id="24" name="Straight Arrow Connector 23"/>
          <p:cNvCxnSpPr>
            <a:stCxn id="23" idx="3"/>
            <a:endCxn id="30" idx="1"/>
          </p:cNvCxnSpPr>
          <p:nvPr/>
        </p:nvCxnSpPr>
        <p:spPr>
          <a:xfrm>
            <a:off x="3200400" y="5210145"/>
            <a:ext cx="1219200" cy="422927"/>
          </a:xfrm>
          <a:prstGeom prst="straightConnector1">
            <a:avLst/>
          </a:prstGeom>
          <a:ln w="19050">
            <a:solidFill>
              <a:srgbClr val="0D25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 Brace 27"/>
          <p:cNvSpPr/>
          <p:nvPr/>
        </p:nvSpPr>
        <p:spPr>
          <a:xfrm>
            <a:off x="4495800" y="2057400"/>
            <a:ext cx="381000" cy="24384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>
            <a:off x="4419600" y="4876800"/>
            <a:ext cx="457200" cy="151254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76800" y="1219200"/>
            <a:ext cx="3276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BEGIN OPTIONS</a:t>
            </a:r>
          </a:p>
          <a:p>
            <a:r>
              <a:rPr lang="en-US" dirty="0"/>
              <a:t>END OPTIONS</a:t>
            </a:r>
          </a:p>
          <a:p>
            <a:endParaRPr lang="en-US" dirty="0"/>
          </a:p>
          <a:p>
            <a:r>
              <a:rPr lang="en-US" dirty="0"/>
              <a:t>BEGIN INPUT_FILES</a:t>
            </a:r>
          </a:p>
          <a:p>
            <a:r>
              <a:rPr lang="en-US" dirty="0"/>
              <a:t>DIS8           model3.dis</a:t>
            </a:r>
          </a:p>
          <a:p>
            <a:r>
              <a:rPr lang="en-US" dirty="0"/>
              <a:t>GEO8          model3.geo</a:t>
            </a:r>
          </a:p>
          <a:p>
            <a:r>
              <a:rPr lang="en-US" dirty="0"/>
              <a:t>IC8            model3.ic</a:t>
            </a:r>
          </a:p>
          <a:p>
            <a:r>
              <a:rPr lang="en-US" dirty="0"/>
              <a:t>NPF8           model3.npf</a:t>
            </a:r>
          </a:p>
          <a:p>
            <a:r>
              <a:rPr lang="en-US" dirty="0"/>
              <a:t>OC8            model3.oc</a:t>
            </a:r>
          </a:p>
          <a:p>
            <a:r>
              <a:rPr lang="en-US" dirty="0"/>
              <a:t>STO8          model3.sto</a:t>
            </a:r>
          </a:p>
          <a:p>
            <a:r>
              <a:rPr lang="en-US" dirty="0"/>
              <a:t>data          model3.disu.dat</a:t>
            </a:r>
          </a:p>
          <a:p>
            <a:r>
              <a:rPr lang="en-US" dirty="0"/>
              <a:t>END INPUT_FILES</a:t>
            </a:r>
          </a:p>
          <a:p>
            <a:endParaRPr lang="en-US" dirty="0"/>
          </a:p>
          <a:p>
            <a:r>
              <a:rPr lang="en-US" dirty="0"/>
              <a:t>BEGIN OUTPUT_FILES</a:t>
            </a:r>
          </a:p>
          <a:p>
            <a:r>
              <a:rPr lang="en-US" dirty="0"/>
              <a:t>  LIST          model3.list</a:t>
            </a:r>
          </a:p>
          <a:p>
            <a:r>
              <a:rPr lang="en-US" dirty="0"/>
              <a:t>  DATA(BINARY)  model3.hds</a:t>
            </a:r>
          </a:p>
          <a:p>
            <a:r>
              <a:rPr lang="en-US" dirty="0"/>
              <a:t>  DATA(BINARY)  model3.ddn</a:t>
            </a:r>
          </a:p>
          <a:p>
            <a:r>
              <a:rPr lang="en-US" dirty="0"/>
              <a:t>  DATA(BINARY)  model3.cbc</a:t>
            </a:r>
          </a:p>
          <a:p>
            <a:r>
              <a:rPr lang="en-US" dirty="0"/>
              <a:t>END OUTPUT_FILES</a:t>
            </a:r>
          </a:p>
        </p:txBody>
      </p:sp>
    </p:spTree>
    <p:extLst>
      <p:ext uri="{BB962C8B-B14F-4D97-AF65-F5344CB8AC3E}">
        <p14:creationId xmlns:p14="http://schemas.microsoft.com/office/powerpoint/2010/main" val="865581936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0"/>
            <a:ext cx="4609475" cy="701730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# Unstructured discretization file</a:t>
            </a:r>
          </a:p>
          <a:p>
            <a:r>
              <a:rPr lang="en-US" dirty="0"/>
              <a:t>begin options</a:t>
            </a:r>
          </a:p>
          <a:p>
            <a:r>
              <a:rPr lang="en-US" dirty="0"/>
              <a:t>  LENGTH_UNITS meters</a:t>
            </a:r>
          </a:p>
          <a:p>
            <a:r>
              <a:rPr lang="en-US" dirty="0"/>
              <a:t>end options</a:t>
            </a:r>
          </a:p>
          <a:p>
            <a:r>
              <a:rPr lang="en-US" dirty="0"/>
              <a:t>begin dimensions</a:t>
            </a:r>
          </a:p>
          <a:p>
            <a:r>
              <a:rPr lang="en-US" dirty="0"/>
              <a:t>  nodes 4</a:t>
            </a:r>
          </a:p>
          <a:p>
            <a:r>
              <a:rPr lang="en-US" dirty="0"/>
              <a:t>  </a:t>
            </a:r>
            <a:r>
              <a:rPr lang="en-US" dirty="0" err="1"/>
              <a:t>nja</a:t>
            </a:r>
            <a:r>
              <a:rPr lang="en-US" dirty="0"/>
              <a:t>   10</a:t>
            </a:r>
          </a:p>
          <a:p>
            <a:r>
              <a:rPr lang="en-US" dirty="0"/>
              <a:t>end dimensions</a:t>
            </a:r>
          </a:p>
          <a:p>
            <a:r>
              <a:rPr lang="en-US" dirty="0"/>
              <a:t>begin </a:t>
            </a:r>
            <a:r>
              <a:rPr lang="en-US" dirty="0" err="1"/>
              <a:t>disdata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fleng</a:t>
            </a:r>
            <a:endParaRPr lang="en-US" dirty="0"/>
          </a:p>
          <a:p>
            <a:r>
              <a:rPr lang="en-US" dirty="0"/>
              <a:t>    internal         1.0           (free)         1  </a:t>
            </a:r>
            <a:r>
              <a:rPr lang="en-US" dirty="0" err="1"/>
              <a:t>fleng</a:t>
            </a:r>
            <a:r>
              <a:rPr lang="en-US" dirty="0"/>
              <a:t>  </a:t>
            </a:r>
          </a:p>
          <a:p>
            <a:r>
              <a:rPr lang="en-US" dirty="0"/>
              <a:t>   50.0   100.0   100.0   100.0 </a:t>
            </a:r>
          </a:p>
          <a:p>
            <a:r>
              <a:rPr lang="en-US" dirty="0"/>
              <a:t>  </a:t>
            </a:r>
            <a:r>
              <a:rPr lang="en-US" dirty="0" err="1"/>
              <a:t>felev</a:t>
            </a:r>
            <a:endParaRPr lang="en-US" dirty="0"/>
          </a:p>
          <a:p>
            <a:r>
              <a:rPr lang="en-US" dirty="0"/>
              <a:t>    constant -10.0</a:t>
            </a:r>
          </a:p>
          <a:p>
            <a:r>
              <a:rPr lang="en-US" dirty="0"/>
              <a:t>  </a:t>
            </a:r>
            <a:r>
              <a:rPr lang="en-US" dirty="0" err="1"/>
              <a:t>fangle</a:t>
            </a:r>
            <a:endParaRPr lang="en-US" dirty="0"/>
          </a:p>
          <a:p>
            <a:r>
              <a:rPr lang="en-US" dirty="0"/>
              <a:t>    constant    0.0000</a:t>
            </a:r>
          </a:p>
          <a:p>
            <a:r>
              <a:rPr lang="en-US" dirty="0"/>
              <a:t>end </a:t>
            </a:r>
            <a:r>
              <a:rPr lang="en-US" dirty="0" err="1"/>
              <a:t>disdata</a:t>
            </a:r>
            <a:endParaRPr lang="en-US" dirty="0"/>
          </a:p>
          <a:p>
            <a:r>
              <a:rPr lang="en-US" dirty="0"/>
              <a:t>begin </a:t>
            </a:r>
            <a:r>
              <a:rPr lang="en-US" dirty="0" err="1"/>
              <a:t>connectiondata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iac</a:t>
            </a:r>
            <a:endParaRPr lang="en-US" dirty="0"/>
          </a:p>
          <a:p>
            <a:r>
              <a:rPr lang="en-US" dirty="0"/>
              <a:t>    external 'model3.disu.dat' 1 (free)</a:t>
            </a:r>
          </a:p>
          <a:p>
            <a:r>
              <a:rPr lang="en-US" dirty="0"/>
              <a:t>  ja</a:t>
            </a:r>
          </a:p>
          <a:p>
            <a:r>
              <a:rPr lang="en-US" dirty="0"/>
              <a:t>    external 'model3.disu.dat' 1 (free)</a:t>
            </a:r>
          </a:p>
          <a:p>
            <a:r>
              <a:rPr lang="en-US" dirty="0"/>
              <a:t>end </a:t>
            </a:r>
            <a:r>
              <a:rPr lang="en-US" dirty="0" err="1"/>
              <a:t>connectiondata</a:t>
            </a:r>
            <a:endParaRPr 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1pPr>
            <a:lvl2pPr marL="742950" indent="-28575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2pPr>
            <a:lvl3pPr marL="11430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3pPr>
            <a:lvl4pPr marL="16002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4pPr>
            <a:lvl5pPr marL="20574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9pPr>
          </a:lstStyle>
          <a:p>
            <a:fld id="{6E3A92CC-F7C2-4346-8227-7E96F3379549}" type="slidenum">
              <a:rPr lang="en-US" altLang="en-US" sz="1000" b="0">
                <a:solidFill>
                  <a:srgbClr val="4B3A6E"/>
                </a:solidFill>
              </a:rPr>
              <a:pPr/>
              <a:t>16</a:t>
            </a:fld>
            <a:endParaRPr lang="en-US" altLang="en-US" sz="1000" b="0" dirty="0">
              <a:solidFill>
                <a:srgbClr val="4B3A6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600"/>
            <a:ext cx="3581400" cy="725801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0" hangingPunct="0">
              <a:defRPr/>
            </a:pPr>
            <a:r>
              <a:rPr lang="en-US" sz="24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LNF Discretization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447800"/>
            <a:ext cx="2819400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Options</a:t>
            </a:r>
          </a:p>
        </p:txBody>
      </p:sp>
      <p:cxnSp>
        <p:nvCxnSpPr>
          <p:cNvPr id="14" name="Straight Arrow Connector 13"/>
          <p:cNvCxnSpPr>
            <a:stCxn id="7" idx="3"/>
            <a:endCxn id="25" idx="1"/>
          </p:cNvCxnSpPr>
          <p:nvPr/>
        </p:nvCxnSpPr>
        <p:spPr>
          <a:xfrm flipV="1">
            <a:off x="3200400" y="1281128"/>
            <a:ext cx="1295400" cy="366727"/>
          </a:xfrm>
          <a:prstGeom prst="straightConnector1">
            <a:avLst/>
          </a:prstGeom>
          <a:ln w="19050">
            <a:solidFill>
              <a:srgbClr val="0D25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3200400"/>
            <a:ext cx="2819400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Discretization Data</a:t>
            </a:r>
          </a:p>
        </p:txBody>
      </p:sp>
      <p:cxnSp>
        <p:nvCxnSpPr>
          <p:cNvPr id="22" name="Straight Arrow Connector 21"/>
          <p:cNvCxnSpPr>
            <a:stCxn id="20" idx="3"/>
            <a:endCxn id="28" idx="1"/>
          </p:cNvCxnSpPr>
          <p:nvPr/>
        </p:nvCxnSpPr>
        <p:spPr>
          <a:xfrm>
            <a:off x="3200400" y="3400455"/>
            <a:ext cx="1295400" cy="532390"/>
          </a:xfrm>
          <a:prstGeom prst="straightConnector1">
            <a:avLst/>
          </a:prstGeom>
          <a:ln w="19050">
            <a:solidFill>
              <a:srgbClr val="0D25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4648200"/>
            <a:ext cx="2819400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Define Connectivity </a:t>
            </a:r>
          </a:p>
        </p:txBody>
      </p:sp>
      <p:cxnSp>
        <p:nvCxnSpPr>
          <p:cNvPr id="24" name="Straight Arrow Connector 23"/>
          <p:cNvCxnSpPr>
            <a:stCxn id="23" idx="3"/>
            <a:endCxn id="30" idx="1"/>
          </p:cNvCxnSpPr>
          <p:nvPr/>
        </p:nvCxnSpPr>
        <p:spPr>
          <a:xfrm>
            <a:off x="3200400" y="4848255"/>
            <a:ext cx="1219200" cy="933390"/>
          </a:xfrm>
          <a:prstGeom prst="straightConnector1">
            <a:avLst/>
          </a:prstGeom>
          <a:ln w="19050">
            <a:solidFill>
              <a:srgbClr val="0D25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>
            <a:off x="4495800" y="914400"/>
            <a:ext cx="228600" cy="73345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/>
          <p:cNvSpPr/>
          <p:nvPr/>
        </p:nvSpPr>
        <p:spPr>
          <a:xfrm>
            <a:off x="4495800" y="2855599"/>
            <a:ext cx="304800" cy="215449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>
            <a:off x="4419600" y="5010090"/>
            <a:ext cx="152400" cy="154311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1000" y="2286000"/>
            <a:ext cx="2819400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Dimensions</a:t>
            </a:r>
          </a:p>
        </p:txBody>
      </p:sp>
      <p:cxnSp>
        <p:nvCxnSpPr>
          <p:cNvPr id="18" name="Straight Arrow Connector 17"/>
          <p:cNvCxnSpPr>
            <a:stCxn id="17" idx="3"/>
            <a:endCxn id="19" idx="1"/>
          </p:cNvCxnSpPr>
          <p:nvPr/>
        </p:nvCxnSpPr>
        <p:spPr>
          <a:xfrm flipV="1">
            <a:off x="3200400" y="2251943"/>
            <a:ext cx="1295400" cy="234112"/>
          </a:xfrm>
          <a:prstGeom prst="straightConnector1">
            <a:avLst/>
          </a:prstGeom>
          <a:ln w="19050">
            <a:solidFill>
              <a:srgbClr val="0D25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>
            <a:off x="4495800" y="1733490"/>
            <a:ext cx="228600" cy="10369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05000" y="4038600"/>
            <a:ext cx="1219200" cy="400110"/>
          </a:xfrm>
          <a:prstGeom prst="rect">
            <a:avLst/>
          </a:prstGeom>
          <a:noFill/>
          <a:ln w="19050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00FF"/>
                </a:solidFill>
              </a:rPr>
              <a:t>2 3 3 2</a:t>
            </a:r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124200" y="4238655"/>
            <a:ext cx="1676400" cy="1427680"/>
          </a:xfrm>
          <a:prstGeom prst="straightConnector1">
            <a:avLst/>
          </a:prstGeom>
          <a:ln w="19050">
            <a:solidFill>
              <a:srgbClr val="66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5410200"/>
            <a:ext cx="1219200" cy="1323439"/>
          </a:xfrm>
          <a:prstGeom prst="rect">
            <a:avLst/>
          </a:prstGeom>
          <a:noFill/>
          <a:ln w="19050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00FF"/>
                </a:solidFill>
              </a:rPr>
              <a:t>1 2 </a:t>
            </a:r>
          </a:p>
          <a:p>
            <a:r>
              <a:rPr lang="en-US" sz="2000" dirty="0">
                <a:solidFill>
                  <a:srgbClr val="6600FF"/>
                </a:solidFill>
              </a:rPr>
              <a:t>2 1 3</a:t>
            </a:r>
          </a:p>
          <a:p>
            <a:r>
              <a:rPr lang="en-US" sz="2000" dirty="0">
                <a:solidFill>
                  <a:srgbClr val="6600FF"/>
                </a:solidFill>
              </a:rPr>
              <a:t>3 2 4</a:t>
            </a:r>
          </a:p>
          <a:p>
            <a:r>
              <a:rPr lang="en-US" sz="2000" dirty="0">
                <a:solidFill>
                  <a:srgbClr val="6600FF"/>
                </a:solidFill>
              </a:rPr>
              <a:t>4 3</a:t>
            </a:r>
          </a:p>
        </p:txBody>
      </p:sp>
      <p:cxnSp>
        <p:nvCxnSpPr>
          <p:cNvPr id="32" name="Straight Arrow Connector 31"/>
          <p:cNvCxnSpPr>
            <a:stCxn id="31" idx="3"/>
          </p:cNvCxnSpPr>
          <p:nvPr/>
        </p:nvCxnSpPr>
        <p:spPr>
          <a:xfrm>
            <a:off x="3124200" y="6071920"/>
            <a:ext cx="1524000" cy="156360"/>
          </a:xfrm>
          <a:prstGeom prst="straightConnector1">
            <a:avLst/>
          </a:prstGeom>
          <a:ln w="19050">
            <a:solidFill>
              <a:srgbClr val="66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494367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1pPr>
            <a:lvl2pPr marL="742950" indent="-28575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2pPr>
            <a:lvl3pPr marL="11430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3pPr>
            <a:lvl4pPr marL="16002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4pPr>
            <a:lvl5pPr marL="20574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9pPr>
          </a:lstStyle>
          <a:p>
            <a:fld id="{6E3A92CC-F7C2-4346-8227-7E96F3379549}" type="slidenum">
              <a:rPr lang="en-US" altLang="en-US" sz="1000" b="0">
                <a:solidFill>
                  <a:srgbClr val="4B3A6E"/>
                </a:solidFill>
              </a:rPr>
              <a:pPr/>
              <a:t>17</a:t>
            </a:fld>
            <a:endParaRPr lang="en-US" altLang="en-US" sz="1000" b="0" dirty="0">
              <a:solidFill>
                <a:srgbClr val="4B3A6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600"/>
            <a:ext cx="3581400" cy="725801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0" hangingPunct="0">
              <a:defRPr/>
            </a:pPr>
            <a:r>
              <a:rPr lang="en-US" sz="24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LNF Model: Geometry File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76490"/>
            <a:ext cx="1981200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List Sections</a:t>
            </a:r>
          </a:p>
        </p:txBody>
      </p:sp>
      <p:cxnSp>
        <p:nvCxnSpPr>
          <p:cNvPr id="22" name="Straight Arrow Connector 21"/>
          <p:cNvCxnSpPr>
            <a:endCxn id="28" idx="1"/>
          </p:cNvCxnSpPr>
          <p:nvPr/>
        </p:nvCxnSpPr>
        <p:spPr>
          <a:xfrm flipV="1">
            <a:off x="2362200" y="2681273"/>
            <a:ext cx="1295400" cy="395272"/>
          </a:xfrm>
          <a:prstGeom prst="straightConnector1">
            <a:avLst/>
          </a:prstGeom>
          <a:ln w="19050">
            <a:solidFill>
              <a:srgbClr val="0D25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 Brace 27"/>
          <p:cNvSpPr/>
          <p:nvPr/>
        </p:nvSpPr>
        <p:spPr>
          <a:xfrm>
            <a:off x="3657600" y="2286000"/>
            <a:ext cx="533400" cy="79054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343400" y="1183600"/>
            <a:ext cx="4343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BEGIN OPTIONS</a:t>
            </a:r>
          </a:p>
          <a:p>
            <a:r>
              <a:rPr lang="en-US" dirty="0"/>
              <a:t>  PRINT_INPUT</a:t>
            </a:r>
          </a:p>
          <a:p>
            <a:r>
              <a:rPr lang="en-US" dirty="0"/>
              <a:t>END OPTIONS</a:t>
            </a:r>
          </a:p>
          <a:p>
            <a:endParaRPr lang="en-US" dirty="0"/>
          </a:p>
          <a:p>
            <a:r>
              <a:rPr lang="en-US" dirty="0"/>
              <a:t>BEGIN DIMENSIONS</a:t>
            </a:r>
          </a:p>
          <a:p>
            <a:r>
              <a:rPr lang="en-US" dirty="0"/>
              <a:t>  GEOMETRY_LIST 1</a:t>
            </a:r>
          </a:p>
          <a:p>
            <a:r>
              <a:rPr lang="en-US" dirty="0"/>
              <a:t>END DIMENSIONS</a:t>
            </a:r>
          </a:p>
          <a:p>
            <a:endParaRPr lang="en-US" dirty="0"/>
          </a:p>
          <a:p>
            <a:r>
              <a:rPr lang="en-US" dirty="0"/>
              <a:t>BEGIN GEOMETRY_LIST</a:t>
            </a:r>
          </a:p>
          <a:p>
            <a:endParaRPr lang="en-US" dirty="0"/>
          </a:p>
          <a:p>
            <a:r>
              <a:rPr lang="en-US" dirty="0"/>
              <a:t>  CIRCULAR 1 NAME 'semi-circle section'</a:t>
            </a:r>
          </a:p>
          <a:p>
            <a:r>
              <a:rPr lang="en-US" dirty="0"/>
              <a:t>  CIRCULAR 1 RADIUS 10.0</a:t>
            </a:r>
          </a:p>
          <a:p>
            <a:endParaRPr lang="en-US" dirty="0"/>
          </a:p>
          <a:p>
            <a:r>
              <a:rPr lang="en-US" dirty="0"/>
              <a:t>END GEOMETRY_LIST</a:t>
            </a:r>
          </a:p>
          <a:p>
            <a:endParaRPr lang="en-US" dirty="0"/>
          </a:p>
          <a:p>
            <a:r>
              <a:rPr lang="en-US" dirty="0"/>
              <a:t>BEGIN CELL_GEOMETRY_TYPES</a:t>
            </a:r>
          </a:p>
          <a:p>
            <a:r>
              <a:rPr lang="en-US" dirty="0"/>
              <a:t>  IGEOTYPE</a:t>
            </a:r>
          </a:p>
          <a:p>
            <a:r>
              <a:rPr lang="en-US" dirty="0"/>
              <a:t>    CONSTANT 1</a:t>
            </a:r>
          </a:p>
          <a:p>
            <a:r>
              <a:rPr lang="en-US" dirty="0"/>
              <a:t>END CELL_GEOMETRY_TYPES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3943290"/>
            <a:ext cx="1981200" cy="7078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Define geometry for each section</a:t>
            </a:r>
          </a:p>
        </p:txBody>
      </p:sp>
      <p:cxnSp>
        <p:nvCxnSpPr>
          <p:cNvPr id="18" name="Straight Arrow Connector 17"/>
          <p:cNvCxnSpPr>
            <a:endCxn id="19" idx="1"/>
          </p:cNvCxnSpPr>
          <p:nvPr/>
        </p:nvCxnSpPr>
        <p:spPr>
          <a:xfrm>
            <a:off x="2362200" y="4143345"/>
            <a:ext cx="1295400" cy="85755"/>
          </a:xfrm>
          <a:prstGeom prst="straightConnector1">
            <a:avLst/>
          </a:prstGeom>
          <a:ln w="19050">
            <a:solidFill>
              <a:srgbClr val="0D25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>
            <a:off x="3657600" y="3352800"/>
            <a:ext cx="533400" cy="17526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1000" y="5410200"/>
            <a:ext cx="1981200" cy="7078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Allocate Sections to all LNF cells</a:t>
            </a:r>
          </a:p>
        </p:txBody>
      </p:sp>
      <p:cxnSp>
        <p:nvCxnSpPr>
          <p:cNvPr id="25" name="Straight Arrow Connector 24"/>
          <p:cNvCxnSpPr>
            <a:stCxn id="21" idx="3"/>
            <a:endCxn id="26" idx="1"/>
          </p:cNvCxnSpPr>
          <p:nvPr/>
        </p:nvCxnSpPr>
        <p:spPr>
          <a:xfrm>
            <a:off x="2362200" y="5764143"/>
            <a:ext cx="1295400" cy="66760"/>
          </a:xfrm>
          <a:prstGeom prst="straightConnector1">
            <a:avLst/>
          </a:prstGeom>
          <a:ln w="19050">
            <a:solidFill>
              <a:srgbClr val="0D25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>
            <a:off x="3657600" y="5305456"/>
            <a:ext cx="533400" cy="105089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81000" y="1809690"/>
            <a:ext cx="1981200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Define Options</a:t>
            </a:r>
          </a:p>
        </p:txBody>
      </p:sp>
      <p:cxnSp>
        <p:nvCxnSpPr>
          <p:cNvPr id="29" name="Straight Arrow Connector 28"/>
          <p:cNvCxnSpPr>
            <a:endCxn id="31" idx="1"/>
          </p:cNvCxnSpPr>
          <p:nvPr/>
        </p:nvCxnSpPr>
        <p:spPr>
          <a:xfrm flipV="1">
            <a:off x="2362200" y="1614473"/>
            <a:ext cx="1295400" cy="395272"/>
          </a:xfrm>
          <a:prstGeom prst="straightConnector1">
            <a:avLst/>
          </a:prstGeom>
          <a:ln w="19050">
            <a:solidFill>
              <a:srgbClr val="0D25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eft Brace 30"/>
          <p:cNvSpPr/>
          <p:nvPr/>
        </p:nvSpPr>
        <p:spPr>
          <a:xfrm>
            <a:off x="3657600" y="1219200"/>
            <a:ext cx="533400" cy="79054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63086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209800" y="0"/>
            <a:ext cx="1143000" cy="129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1pPr>
            <a:lvl2pPr marL="742950" indent="-28575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2pPr>
            <a:lvl3pPr marL="11430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3pPr>
            <a:lvl4pPr marL="16002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4pPr>
            <a:lvl5pPr marL="20574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9pPr>
          </a:lstStyle>
          <a:p>
            <a:fld id="{6E3A92CC-F7C2-4346-8227-7E96F3379549}" type="slidenum">
              <a:rPr lang="en-US" altLang="en-US" sz="1000" b="0">
                <a:solidFill>
                  <a:srgbClr val="4B3A6E"/>
                </a:solidFill>
              </a:rPr>
              <a:pPr/>
              <a:t>18</a:t>
            </a:fld>
            <a:endParaRPr lang="en-US" altLang="en-US" sz="1000" b="0" dirty="0">
              <a:solidFill>
                <a:srgbClr val="4B3A6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600"/>
            <a:ext cx="1752600" cy="725801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0" hangingPunct="0">
              <a:defRPr/>
            </a:pPr>
            <a:r>
              <a:rPr lang="en-US" sz="24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LNF Model: NPF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" y="4343400"/>
            <a:ext cx="1752600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Read NPF data</a:t>
            </a:r>
          </a:p>
        </p:txBody>
      </p:sp>
      <p:cxnSp>
        <p:nvCxnSpPr>
          <p:cNvPr id="22" name="Straight Arrow Connector 21"/>
          <p:cNvCxnSpPr>
            <a:stCxn id="20" idx="3"/>
            <a:endCxn id="28" idx="1"/>
          </p:cNvCxnSpPr>
          <p:nvPr/>
        </p:nvCxnSpPr>
        <p:spPr>
          <a:xfrm flipV="1">
            <a:off x="1828800" y="3955926"/>
            <a:ext cx="381000" cy="587529"/>
          </a:xfrm>
          <a:prstGeom prst="straightConnector1">
            <a:avLst/>
          </a:prstGeom>
          <a:ln w="19050">
            <a:solidFill>
              <a:srgbClr val="0D25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 Brace 27"/>
          <p:cNvSpPr/>
          <p:nvPr/>
        </p:nvSpPr>
        <p:spPr>
          <a:xfrm>
            <a:off x="2209800" y="1571655"/>
            <a:ext cx="838200" cy="476854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81000" y="1371600"/>
            <a:ext cx="1981200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Define Options</a:t>
            </a:r>
          </a:p>
        </p:txBody>
      </p:sp>
      <p:cxnSp>
        <p:nvCxnSpPr>
          <p:cNvPr id="29" name="Straight Arrow Connector 28"/>
          <p:cNvCxnSpPr>
            <a:stCxn id="27" idx="3"/>
            <a:endCxn id="31" idx="1"/>
          </p:cNvCxnSpPr>
          <p:nvPr/>
        </p:nvCxnSpPr>
        <p:spPr>
          <a:xfrm flipV="1">
            <a:off x="2362200" y="800101"/>
            <a:ext cx="533400" cy="771554"/>
          </a:xfrm>
          <a:prstGeom prst="straightConnector1">
            <a:avLst/>
          </a:prstGeom>
          <a:ln w="19050">
            <a:solidFill>
              <a:srgbClr val="0D25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24200" y="0"/>
            <a:ext cx="6019800" cy="649408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begin options</a:t>
            </a:r>
          </a:p>
          <a:p>
            <a:r>
              <a:rPr lang="en-US" sz="1600" dirty="0"/>
              <a:t>  SAVE_FLOWS</a:t>
            </a:r>
          </a:p>
          <a:p>
            <a:r>
              <a:rPr lang="en-US" sz="1600" dirty="0"/>
              <a:t>  HNOFLO -1E5 </a:t>
            </a:r>
            <a:r>
              <a:rPr lang="en-US" sz="1600" dirty="0" err="1"/>
              <a:t>hnoflo</a:t>
            </a:r>
            <a:endParaRPr lang="en-US" sz="1600" dirty="0"/>
          </a:p>
          <a:p>
            <a:r>
              <a:rPr lang="en-US" sz="1600" dirty="0"/>
              <a:t>  #VISCOSITY 1.0e-6</a:t>
            </a:r>
          </a:p>
          <a:p>
            <a:r>
              <a:rPr lang="en-US" sz="1600" dirty="0"/>
              <a:t>  #GRAVITY 9.81</a:t>
            </a:r>
          </a:p>
          <a:p>
            <a:r>
              <a:rPr lang="en-US" sz="1600" dirty="0"/>
              <a:t>end options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begin </a:t>
            </a:r>
            <a:r>
              <a:rPr lang="en-US" sz="1600" dirty="0" err="1"/>
              <a:t>npfdata</a:t>
            </a:r>
            <a:endParaRPr lang="en-US" sz="1600" dirty="0"/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</a:t>
            </a:r>
            <a:r>
              <a:rPr lang="en-US" sz="1600" dirty="0" err="1"/>
              <a:t>icelltype</a:t>
            </a:r>
            <a:r>
              <a:rPr lang="en-US" sz="1600" dirty="0"/>
              <a:t>(nodes) </a:t>
            </a:r>
            <a:r>
              <a:rPr lang="en-US" sz="1600" dirty="0">
                <a:solidFill>
                  <a:srgbClr val="6600FF"/>
                </a:solidFill>
              </a:rPr>
              <a:t>is 0:confined, 1:convertible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icelltype</a:t>
            </a:r>
            <a:endParaRPr lang="en-US" sz="1600" dirty="0"/>
          </a:p>
          <a:p>
            <a:r>
              <a:rPr lang="en-US" sz="1600" dirty="0"/>
              <a:t>    constant 1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</a:t>
            </a:r>
            <a:r>
              <a:rPr lang="en-US" sz="1600" dirty="0" err="1"/>
              <a:t>ifdc</a:t>
            </a:r>
            <a:r>
              <a:rPr lang="en-US" sz="1600" dirty="0"/>
              <a:t>(nodes) </a:t>
            </a:r>
            <a:r>
              <a:rPr lang="en-US" sz="1600" dirty="0">
                <a:solidFill>
                  <a:srgbClr val="6600FF"/>
                </a:solidFill>
              </a:rPr>
              <a:t>flow to dry cell correction option 0: no, 1: yes correct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ifdc</a:t>
            </a:r>
            <a:endParaRPr lang="en-US" sz="1600" dirty="0"/>
          </a:p>
          <a:p>
            <a:r>
              <a:rPr lang="en-US" sz="1600" dirty="0"/>
              <a:t>    constant 0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</a:t>
            </a:r>
            <a:r>
              <a:rPr lang="en-US" sz="1600" dirty="0" err="1"/>
              <a:t>iflowtype</a:t>
            </a:r>
            <a:r>
              <a:rPr lang="en-US" sz="1600" dirty="0"/>
              <a:t>(nodes) is the flag for </a:t>
            </a:r>
            <a:r>
              <a:rPr lang="en-US" sz="1600" dirty="0">
                <a:solidFill>
                  <a:srgbClr val="6600FF"/>
                </a:solidFill>
              </a:rPr>
              <a:t>flow equation </a:t>
            </a:r>
            <a:r>
              <a:rPr lang="en-US" sz="1600" dirty="0"/>
              <a:t>for this cylinder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iflowtype</a:t>
            </a:r>
            <a:endParaRPr lang="en-US" sz="1600" dirty="0"/>
          </a:p>
          <a:p>
            <a:r>
              <a:rPr lang="en-US" sz="1600" dirty="0"/>
              <a:t>    constant 4    Manning's equation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</a:t>
            </a:r>
            <a:r>
              <a:rPr lang="en-US" sz="1600" dirty="0" err="1"/>
              <a:t>chk</a:t>
            </a:r>
            <a:r>
              <a:rPr lang="en-US" sz="1600" dirty="0"/>
              <a:t>(nodes) </a:t>
            </a:r>
            <a:r>
              <a:rPr lang="en-US" sz="1600" dirty="0">
                <a:solidFill>
                  <a:srgbClr val="6600FF"/>
                </a:solidFill>
              </a:rPr>
              <a:t>Manning's constant </a:t>
            </a:r>
            <a:r>
              <a:rPr lang="en-US" sz="1600" dirty="0"/>
              <a:t>0.013 s/m^1/3 converted to d/m^1/3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chk</a:t>
            </a:r>
            <a:endParaRPr lang="en-US" sz="1600" dirty="0"/>
          </a:p>
          <a:p>
            <a:r>
              <a:rPr lang="en-US" sz="1600" dirty="0"/>
              <a:t>    constant 1.505e-7</a:t>
            </a:r>
          </a:p>
          <a:p>
            <a:r>
              <a:rPr lang="en-US" sz="1600" dirty="0"/>
              <a:t>end </a:t>
            </a:r>
            <a:r>
              <a:rPr lang="en-US" sz="1600" dirty="0" err="1"/>
              <a:t>npfdata</a:t>
            </a:r>
            <a:endParaRPr lang="en-US" sz="1600" dirty="0"/>
          </a:p>
        </p:txBody>
      </p:sp>
      <p:sp>
        <p:nvSpPr>
          <p:cNvPr id="31" name="Left Brace 30"/>
          <p:cNvSpPr/>
          <p:nvPr/>
        </p:nvSpPr>
        <p:spPr>
          <a:xfrm>
            <a:off x="2895600" y="304801"/>
            <a:ext cx="457200" cy="990599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09656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1pPr>
            <a:lvl2pPr marL="742950" indent="-28575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2pPr>
            <a:lvl3pPr marL="11430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3pPr>
            <a:lvl4pPr marL="16002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4pPr>
            <a:lvl5pPr marL="20574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9pPr>
          </a:lstStyle>
          <a:p>
            <a:fld id="{6E3A92CC-F7C2-4346-8227-7E96F3379549}" type="slidenum">
              <a:rPr lang="en-US" altLang="en-US" sz="1000" b="0">
                <a:solidFill>
                  <a:srgbClr val="4B3A6E"/>
                </a:solidFill>
              </a:rPr>
              <a:pPr/>
              <a:t>19</a:t>
            </a:fld>
            <a:endParaRPr lang="en-US" altLang="en-US" sz="1000" b="0" dirty="0">
              <a:solidFill>
                <a:srgbClr val="4B3A6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600"/>
            <a:ext cx="7924800" cy="725801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0" hangingPunct="0">
              <a:defRPr/>
            </a:pPr>
            <a:r>
              <a:rPr lang="en-US" sz="24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GWF1-LNF1 Exchange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400" y="3810000"/>
            <a:ext cx="1524000" cy="7078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Number of exchanges</a:t>
            </a:r>
          </a:p>
        </p:txBody>
      </p:sp>
      <p:cxnSp>
        <p:nvCxnSpPr>
          <p:cNvPr id="18" name="Straight Arrow Connector 17"/>
          <p:cNvCxnSpPr>
            <a:stCxn id="17" idx="3"/>
            <a:endCxn id="19" idx="1"/>
          </p:cNvCxnSpPr>
          <p:nvPr/>
        </p:nvCxnSpPr>
        <p:spPr>
          <a:xfrm flipV="1">
            <a:off x="1676400" y="3838100"/>
            <a:ext cx="457200" cy="325843"/>
          </a:xfrm>
          <a:prstGeom prst="straightConnector1">
            <a:avLst/>
          </a:prstGeom>
          <a:ln w="19050">
            <a:solidFill>
              <a:srgbClr val="0D25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>
            <a:off x="2133600" y="3352800"/>
            <a:ext cx="685800" cy="9706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2400" y="5410200"/>
            <a:ext cx="1828800" cy="7078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List of exchange data</a:t>
            </a:r>
          </a:p>
        </p:txBody>
      </p:sp>
      <p:cxnSp>
        <p:nvCxnSpPr>
          <p:cNvPr id="25" name="Straight Arrow Connector 24"/>
          <p:cNvCxnSpPr>
            <a:stCxn id="21" idx="3"/>
            <a:endCxn id="26" idx="1"/>
          </p:cNvCxnSpPr>
          <p:nvPr/>
        </p:nvCxnSpPr>
        <p:spPr>
          <a:xfrm flipV="1">
            <a:off x="1981200" y="5247801"/>
            <a:ext cx="152400" cy="516342"/>
          </a:xfrm>
          <a:prstGeom prst="straightConnector1">
            <a:avLst/>
          </a:prstGeom>
          <a:ln w="19050">
            <a:solidFill>
              <a:srgbClr val="0D25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>
            <a:off x="2133600" y="4475801"/>
            <a:ext cx="533400" cy="15440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2400" y="1809690"/>
            <a:ext cx="1371600" cy="7078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Define Options</a:t>
            </a:r>
          </a:p>
        </p:txBody>
      </p:sp>
      <p:cxnSp>
        <p:nvCxnSpPr>
          <p:cNvPr id="29" name="Straight Arrow Connector 28"/>
          <p:cNvCxnSpPr>
            <a:endCxn id="31" idx="1"/>
          </p:cNvCxnSpPr>
          <p:nvPr/>
        </p:nvCxnSpPr>
        <p:spPr>
          <a:xfrm>
            <a:off x="1524000" y="2009745"/>
            <a:ext cx="609600" cy="200055"/>
          </a:xfrm>
          <a:prstGeom prst="straightConnector1">
            <a:avLst/>
          </a:prstGeom>
          <a:ln w="19050">
            <a:solidFill>
              <a:srgbClr val="0D25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eft Brace 30"/>
          <p:cNvSpPr/>
          <p:nvPr/>
        </p:nvSpPr>
        <p:spPr>
          <a:xfrm>
            <a:off x="2133600" y="1219200"/>
            <a:ext cx="533400" cy="19812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90800" y="914400"/>
            <a:ext cx="6248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begin options</a:t>
            </a:r>
          </a:p>
          <a:p>
            <a:r>
              <a:rPr lang="en-US" dirty="0"/>
              <a:t>  PRINT_INPUT</a:t>
            </a:r>
          </a:p>
          <a:p>
            <a:r>
              <a:rPr lang="en-US" dirty="0"/>
              <a:t>  PRINT_FLOWS</a:t>
            </a:r>
          </a:p>
          <a:p>
            <a:r>
              <a:rPr lang="en-US" dirty="0"/>
              <a:t>  SAVE_FLOWS</a:t>
            </a:r>
          </a:p>
          <a:p>
            <a:r>
              <a:rPr lang="en-US" dirty="0"/>
              <a:t>  NEWTON</a:t>
            </a:r>
          </a:p>
          <a:p>
            <a:r>
              <a:rPr lang="en-US" dirty="0"/>
              <a:t>#  AUX </a:t>
            </a:r>
            <a:r>
              <a:rPr lang="en-US" dirty="0" err="1"/>
              <a:t>testaux</a:t>
            </a:r>
            <a:endParaRPr lang="en-US" dirty="0"/>
          </a:p>
          <a:p>
            <a:r>
              <a:rPr lang="en-US" dirty="0"/>
              <a:t>end options</a:t>
            </a:r>
          </a:p>
          <a:p>
            <a:endParaRPr lang="en-US" dirty="0"/>
          </a:p>
          <a:p>
            <a:r>
              <a:rPr lang="en-US" dirty="0"/>
              <a:t>begin dimensions</a:t>
            </a:r>
          </a:p>
          <a:p>
            <a:r>
              <a:rPr lang="en-US" dirty="0"/>
              <a:t>  NEXG 1</a:t>
            </a:r>
          </a:p>
          <a:p>
            <a:r>
              <a:rPr lang="en-US" dirty="0"/>
              <a:t>end dimensions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6600FF"/>
                </a:solidFill>
              </a:rPr>
              <a:t># </a:t>
            </a:r>
            <a:r>
              <a:rPr lang="en-US" dirty="0" err="1">
                <a:solidFill>
                  <a:srgbClr val="6600FF"/>
                </a:solidFill>
              </a:rPr>
              <a:t>GWnode</a:t>
            </a:r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LNFnode</a:t>
            </a:r>
            <a:r>
              <a:rPr lang="en-US" dirty="0">
                <a:solidFill>
                  <a:srgbClr val="6600FF"/>
                </a:solidFill>
              </a:rPr>
              <a:t>  </a:t>
            </a:r>
            <a:r>
              <a:rPr lang="en-US" dirty="0" err="1">
                <a:solidFill>
                  <a:srgbClr val="6600FF"/>
                </a:solidFill>
              </a:rPr>
              <a:t>ifdc</a:t>
            </a:r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Icelltype</a:t>
            </a:r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Iflowtype</a:t>
            </a:r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FlenGW</a:t>
            </a:r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Kv</a:t>
            </a:r>
            <a:r>
              <a:rPr lang="en-US" dirty="0">
                <a:solidFill>
                  <a:srgbClr val="6600FF"/>
                </a:solidFill>
              </a:rPr>
              <a:t> Thick</a:t>
            </a:r>
          </a:p>
          <a:p>
            <a:r>
              <a:rPr lang="en-US" dirty="0"/>
              <a:t>begin </a:t>
            </a:r>
            <a:r>
              <a:rPr lang="en-US" dirty="0" err="1"/>
              <a:t>exchangedata</a:t>
            </a:r>
            <a:endParaRPr lang="en-US" dirty="0"/>
          </a:p>
          <a:p>
            <a:r>
              <a:rPr lang="en-US" dirty="0"/>
              <a:t>#</a:t>
            </a:r>
          </a:p>
          <a:p>
            <a:r>
              <a:rPr lang="en-US" dirty="0"/>
              <a:t>        20      1    0         1         3    50.0    1.0   1.0</a:t>
            </a:r>
          </a:p>
          <a:p>
            <a:r>
              <a:rPr lang="en-US" dirty="0"/>
              <a:t>end </a:t>
            </a:r>
            <a:r>
              <a:rPr lang="en-US" dirty="0" err="1"/>
              <a:t>exchangedata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05000" y="6274713"/>
            <a:ext cx="525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Similar file for GWF2-LNF1 Exchange</a:t>
            </a:r>
          </a:p>
        </p:txBody>
      </p:sp>
    </p:spTree>
    <p:extLst>
      <p:ext uri="{BB962C8B-B14F-4D97-AF65-F5344CB8AC3E}">
        <p14:creationId xmlns:p14="http://schemas.microsoft.com/office/powerpoint/2010/main" val="11223815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68338" y="457200"/>
            <a:ext cx="7866062" cy="674544"/>
          </a:xfrm>
          <a:prstGeom prst="rect">
            <a:avLst/>
          </a:prstGeom>
          <a:noFill/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800" b="1" u="none" kern="1200" cap="all" baseline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en-US" dirty="0"/>
              <a:t>Presentation Outline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1371600"/>
            <a:ext cx="624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MODFLOW 6 framework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LNF Model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Exchanges – LNF-LNF &amp; GWF-LNF</a:t>
            </a:r>
          </a:p>
          <a:p>
            <a:r>
              <a:rPr lang="en-US" sz="2400" dirty="0">
                <a:solidFill>
                  <a:schemeClr val="bg1"/>
                </a:solidFill>
              </a:rPr>
              <a:t>Implementation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Applications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1pPr>
            <a:lvl2pPr marL="742950" indent="-28575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2pPr>
            <a:lvl3pPr marL="11430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3pPr>
            <a:lvl4pPr marL="16002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4pPr>
            <a:lvl5pPr marL="20574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 dirty="0">
                <a:solidFill>
                  <a:srgbClr val="4B3A6E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1256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1pPr>
            <a:lvl2pPr marL="742950" indent="-28575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2pPr>
            <a:lvl3pPr marL="11430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3pPr>
            <a:lvl4pPr marL="16002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4pPr>
            <a:lvl5pPr marL="20574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9pPr>
          </a:lstStyle>
          <a:p>
            <a:fld id="{6E3A92CC-F7C2-4346-8227-7E96F3379549}" type="slidenum">
              <a:rPr lang="en-US" altLang="en-US" sz="1000" b="0">
                <a:solidFill>
                  <a:srgbClr val="4B3A6E"/>
                </a:solidFill>
              </a:rPr>
              <a:pPr/>
              <a:t>20</a:t>
            </a:fld>
            <a:endParaRPr lang="en-US" altLang="en-US" sz="1000" b="0" dirty="0">
              <a:solidFill>
                <a:srgbClr val="4B3A6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600"/>
            <a:ext cx="3581400" cy="725801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0" hangingPunct="0">
              <a:defRPr/>
            </a:pPr>
            <a:r>
              <a:rPr lang="en-US" sz="24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Simulation 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4724400" cy="472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60960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Head Distribution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105400" y="1600200"/>
            <a:ext cx="3581400" cy="4419600"/>
          </a:xfrm>
        </p:spPr>
        <p:txBody>
          <a:bodyPr>
            <a:normAutofit/>
          </a:bodyPr>
          <a:lstStyle/>
          <a:p>
            <a:r>
              <a:rPr lang="en-US" sz="2400" b="0" dirty="0"/>
              <a:t>Flux through Domain = 150 m</a:t>
            </a:r>
            <a:r>
              <a:rPr lang="en-US" sz="2400" b="0" baseline="30000" dirty="0"/>
              <a:t>3/</a:t>
            </a:r>
            <a:r>
              <a:rPr lang="en-US" sz="2400" b="0" dirty="0"/>
              <a:t>day</a:t>
            </a:r>
            <a:endParaRPr lang="en-US" sz="2000" b="0" dirty="0"/>
          </a:p>
          <a:p>
            <a:r>
              <a:rPr lang="en-US" sz="2400" b="0" dirty="0"/>
              <a:t>Results compare with USG</a:t>
            </a:r>
          </a:p>
          <a:p>
            <a:r>
              <a:rPr lang="en-US" sz="2400" b="0" dirty="0"/>
              <a:t>Simulation Narrative</a:t>
            </a:r>
          </a:p>
          <a:p>
            <a:pPr lvl="1"/>
            <a:r>
              <a:rPr lang="en-US" sz="2000" b="0" dirty="0"/>
              <a:t>Input readily constructed</a:t>
            </a:r>
          </a:p>
          <a:p>
            <a:pPr lvl="1"/>
            <a:r>
              <a:rPr lang="en-US" sz="2000" b="0" dirty="0"/>
              <a:t>Outputs readily evaluated</a:t>
            </a:r>
          </a:p>
          <a:p>
            <a:pPr lvl="1"/>
            <a:r>
              <a:rPr lang="en-US" sz="2000" b="0" dirty="0"/>
              <a:t>I think you will be quite excited to use the code or customize other processes/codes into it</a:t>
            </a:r>
          </a:p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513049500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82211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3429000"/>
            <a:ext cx="1905000" cy="1219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bg2">
                    <a:lumMod val="50000"/>
                  </a:schemeClr>
                </a:solidFill>
              </a:rPr>
              <a:t>??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1pPr>
            <a:lvl2pPr marL="742950" indent="-28575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2pPr>
            <a:lvl3pPr marL="11430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3pPr>
            <a:lvl4pPr marL="16002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4pPr>
            <a:lvl5pPr marL="20574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 dirty="0">
                <a:solidFill>
                  <a:srgbClr val="4B3A6E"/>
                </a:solidFill>
              </a:rPr>
              <a:t>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53295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spanday@gsienv.com</a:t>
            </a:r>
          </a:p>
        </p:txBody>
      </p:sp>
    </p:spTree>
    <p:extLst>
      <p:ext uri="{BB962C8B-B14F-4D97-AF65-F5344CB8AC3E}">
        <p14:creationId xmlns:p14="http://schemas.microsoft.com/office/powerpoint/2010/main" val="1781092076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37160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MODFLOW 6 framework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1pPr>
            <a:lvl2pPr marL="742950" indent="-28575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2pPr>
            <a:lvl3pPr marL="11430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3pPr>
            <a:lvl4pPr marL="16002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4pPr>
            <a:lvl5pPr marL="20574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 dirty="0">
                <a:solidFill>
                  <a:srgbClr val="4B3A6E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12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5700"/>
            <a:ext cx="8226425" cy="582211"/>
          </a:xfrm>
        </p:spPr>
        <p:txBody>
          <a:bodyPr/>
          <a:lstStyle/>
          <a:p>
            <a:r>
              <a:rPr lang="en-US" dirty="0"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23775"/>
            <a:ext cx="8686800" cy="549769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0" dirty="0"/>
              <a:t>MODFLOW is not just for groundwater anymore</a:t>
            </a:r>
          </a:p>
          <a:p>
            <a:pPr lvl="1"/>
            <a:r>
              <a:rPr lang="en-US" sz="2000" b="0" dirty="0"/>
              <a:t>Processes abound – CFP, MNW, SWR, SFR, UZF, OBS – need unified framework</a:t>
            </a:r>
          </a:p>
          <a:p>
            <a:pPr lvl="1"/>
            <a:r>
              <a:rPr lang="en-US" sz="2000" b="0" dirty="0"/>
              <a:t>To provide a plug-and-play capability for linking or coupling new or existing models of various processes, formulations, and scales to MODFLOW and to each other</a:t>
            </a:r>
          </a:p>
          <a:p>
            <a:pPr lvl="1"/>
            <a:r>
              <a:rPr lang="en-US" sz="2000" b="0" dirty="0"/>
              <a:t>Provide a unified solution framework for holistic water modeling </a:t>
            </a:r>
          </a:p>
          <a:p>
            <a:r>
              <a:rPr lang="en-US" sz="2400" b="0" dirty="0"/>
              <a:t>Complexity of models </a:t>
            </a:r>
          </a:p>
          <a:p>
            <a:pPr lvl="1"/>
            <a:r>
              <a:rPr lang="en-US" sz="2000" b="0" dirty="0"/>
              <a:t>Help simplify inputs, outputs and analyses by making separate models of the complex intersections of otherwise simpler models</a:t>
            </a:r>
          </a:p>
          <a:p>
            <a:pPr lvl="1"/>
            <a:r>
              <a:rPr lang="en-US" sz="2000" b="0" dirty="0"/>
              <a:t>For example, LGRs (and sub-layering) can be separate models, differently nested layers can be separate models</a:t>
            </a:r>
          </a:p>
          <a:p>
            <a:pPr lvl="1"/>
            <a:r>
              <a:rPr lang="en-US" sz="2000" b="0" dirty="0"/>
              <a:t>Keeping different process models and input/output files independent</a:t>
            </a:r>
          </a:p>
          <a:p>
            <a:pPr lvl="1"/>
            <a:r>
              <a:rPr lang="en-US" sz="2000" b="0" dirty="0"/>
              <a:t>Simplify post-processing for calibration or documentation </a:t>
            </a:r>
          </a:p>
          <a:p>
            <a:r>
              <a:rPr lang="en-US" sz="2400" b="0" dirty="0"/>
              <a:t>Modernize</a:t>
            </a:r>
          </a:p>
          <a:p>
            <a:pPr lvl="1"/>
            <a:r>
              <a:rPr lang="en-US" sz="2000" b="0" dirty="0"/>
              <a:t>Upgrade program design and steady-state/transient input/output</a:t>
            </a:r>
          </a:p>
          <a:p>
            <a:pPr lvl="1"/>
            <a:r>
              <a:rPr lang="en-US" sz="2000" b="0" dirty="0"/>
              <a:t>Discard outdated functionality</a:t>
            </a:r>
          </a:p>
          <a:p>
            <a:pPr lvl="1"/>
            <a:r>
              <a:rPr lang="en-US" sz="2000" b="0" dirty="0"/>
              <a:t>Consolidate boundaries and increase flexibility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1pPr>
            <a:lvl2pPr marL="742950" indent="-28575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2pPr>
            <a:lvl3pPr marL="11430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3pPr>
            <a:lvl4pPr marL="16002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4pPr>
            <a:lvl5pPr marL="20574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 dirty="0">
                <a:solidFill>
                  <a:srgbClr val="4B3A6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20750997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82211"/>
          </a:xfrm>
        </p:spPr>
        <p:txBody>
          <a:bodyPr/>
          <a:lstStyle/>
          <a:p>
            <a:r>
              <a:rPr lang="en-US" dirty="0"/>
              <a:t>Framework salient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/>
              <a:t>Plug-and-play capability for different models</a:t>
            </a:r>
            <a:endParaRPr lang="en-US" sz="2400" dirty="0"/>
          </a:p>
          <a:p>
            <a:pPr lvl="1"/>
            <a:r>
              <a:rPr lang="en-US" sz="2000" b="0" dirty="0"/>
              <a:t>Different models can be integrated simply by supplying the appropriate local-level matrix for each model well as the appropriate exchange terms, to the object-oriented framework </a:t>
            </a:r>
          </a:p>
          <a:p>
            <a:r>
              <a:rPr lang="en-US" sz="2400" b="0" dirty="0"/>
              <a:t>Different models, model formulations, or linearization schemes can integrate and operate within a single cohesive modeling environment</a:t>
            </a:r>
          </a:p>
          <a:p>
            <a:pPr lvl="1"/>
            <a:r>
              <a:rPr lang="en-US" sz="2000" b="0" dirty="0"/>
              <a:t>Entire matrix of flow equations for all models and exchanges solved simultaneously</a:t>
            </a:r>
          </a:p>
          <a:p>
            <a:pPr lvl="1"/>
            <a:r>
              <a:rPr lang="en-US" sz="2000" b="0" dirty="0"/>
              <a:t>Each model solved separately with iteration on the exchange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1pPr>
            <a:lvl2pPr marL="742950" indent="-28575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2pPr>
            <a:lvl3pPr marL="11430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3pPr>
            <a:lvl4pPr marL="16002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4pPr>
            <a:lvl5pPr marL="20574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 dirty="0">
                <a:solidFill>
                  <a:srgbClr val="4B3A6E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63508900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168658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LNF Model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1pPr>
            <a:lvl2pPr marL="742950" indent="-28575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2pPr>
            <a:lvl3pPr marL="11430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3pPr>
            <a:lvl4pPr marL="16002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4pPr>
            <a:lvl5pPr marL="20574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 dirty="0">
                <a:solidFill>
                  <a:srgbClr val="4B3A6E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6136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82211"/>
          </a:xfrm>
        </p:spPr>
        <p:txBody>
          <a:bodyPr/>
          <a:lstStyle/>
          <a:p>
            <a:r>
              <a:rPr lang="en-US" dirty="0"/>
              <a:t>LNF model salient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0" dirty="0"/>
              <a:t>Flow through network of one-dimensional features</a:t>
            </a:r>
          </a:p>
          <a:p>
            <a:pPr lvl="1"/>
            <a:r>
              <a:rPr lang="en-US" sz="2000" b="0" dirty="0"/>
              <a:t>Horizontal; vertical; angled</a:t>
            </a:r>
          </a:p>
          <a:p>
            <a:r>
              <a:rPr lang="en-US" sz="2400" b="0" dirty="0"/>
              <a:t>Flow formulations</a:t>
            </a:r>
            <a:endParaRPr lang="en-US" sz="2400" dirty="0"/>
          </a:p>
          <a:p>
            <a:pPr lvl="1"/>
            <a:r>
              <a:rPr lang="en-US" sz="2000" b="0" dirty="0"/>
              <a:t>Laminar</a:t>
            </a:r>
          </a:p>
          <a:p>
            <a:pPr lvl="1"/>
            <a:r>
              <a:rPr lang="en-US" sz="2000" b="0" dirty="0"/>
              <a:t>Hazen-Williams </a:t>
            </a:r>
          </a:p>
          <a:p>
            <a:pPr lvl="1"/>
            <a:r>
              <a:rPr lang="en-US" sz="2000" b="0" dirty="0"/>
              <a:t>Manning  </a:t>
            </a:r>
          </a:p>
          <a:p>
            <a:pPr lvl="1"/>
            <a:r>
              <a:rPr lang="en-US" sz="2000" b="0" dirty="0"/>
              <a:t>Darcy-Weisbach</a:t>
            </a:r>
          </a:p>
          <a:p>
            <a:r>
              <a:rPr lang="en-US" sz="2400" b="0" dirty="0"/>
              <a:t>Solution Options</a:t>
            </a:r>
          </a:p>
          <a:p>
            <a:pPr lvl="1"/>
            <a:r>
              <a:rPr lang="en-US" sz="2000" b="0" dirty="0"/>
              <a:t>Saturated or Unconfined</a:t>
            </a:r>
          </a:p>
          <a:p>
            <a:pPr lvl="1"/>
            <a:r>
              <a:rPr lang="en-US" sz="2000" b="0" dirty="0"/>
              <a:t>Flow to Dry Cell</a:t>
            </a:r>
          </a:p>
          <a:p>
            <a:pPr lvl="1"/>
            <a:r>
              <a:rPr lang="en-US" sz="2000" b="0" dirty="0"/>
              <a:t>Picard or Newton linearization</a:t>
            </a:r>
          </a:p>
          <a:p>
            <a:r>
              <a:rPr lang="en-US" sz="2400" b="0" dirty="0"/>
              <a:t>Section Geometries</a:t>
            </a:r>
          </a:p>
          <a:p>
            <a:pPr lvl="1"/>
            <a:r>
              <a:rPr lang="en-US" sz="2000" b="0" dirty="0"/>
              <a:t>Circular</a:t>
            </a:r>
          </a:p>
          <a:p>
            <a:pPr lvl="1"/>
            <a:r>
              <a:rPr lang="en-US" sz="2000" b="0" dirty="0"/>
              <a:t>Rectangular </a:t>
            </a:r>
          </a:p>
        </p:txBody>
      </p: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4114800" y="2286000"/>
            <a:ext cx="4724400" cy="2210777"/>
            <a:chOff x="624" y="2520"/>
            <a:chExt cx="3840" cy="876"/>
          </a:xfrm>
        </p:grpSpPr>
        <p:sp>
          <p:nvSpPr>
            <p:cNvPr id="5" name="Line 117"/>
            <p:cNvSpPr>
              <a:spLocks noChangeShapeType="1"/>
            </p:cNvSpPr>
            <p:nvPr/>
          </p:nvSpPr>
          <p:spPr bwMode="auto">
            <a:xfrm>
              <a:off x="1328" y="2520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18"/>
            <p:cNvSpPr txBox="1">
              <a:spLocks noChangeArrowheads="1"/>
            </p:cNvSpPr>
            <p:nvPr/>
          </p:nvSpPr>
          <p:spPr bwMode="auto">
            <a:xfrm>
              <a:off x="1203" y="2520"/>
              <a:ext cx="28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x</a:t>
              </a:r>
            </a:p>
          </p:txBody>
        </p:sp>
        <p:sp>
          <p:nvSpPr>
            <p:cNvPr id="7" name="Text Box 119"/>
            <p:cNvSpPr txBox="1">
              <a:spLocks noChangeArrowheads="1"/>
            </p:cNvSpPr>
            <p:nvPr/>
          </p:nvSpPr>
          <p:spPr bwMode="auto">
            <a:xfrm>
              <a:off x="1203" y="2774"/>
              <a:ext cx="28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x</a:t>
              </a:r>
            </a:p>
          </p:txBody>
        </p:sp>
        <p:sp>
          <p:nvSpPr>
            <p:cNvPr id="8" name="Text Box 120"/>
            <p:cNvSpPr txBox="1">
              <a:spLocks noChangeArrowheads="1"/>
            </p:cNvSpPr>
            <p:nvPr/>
          </p:nvSpPr>
          <p:spPr bwMode="auto">
            <a:xfrm>
              <a:off x="1210" y="3048"/>
              <a:ext cx="281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x</a:t>
              </a:r>
            </a:p>
          </p:txBody>
        </p:sp>
        <p:sp>
          <p:nvSpPr>
            <p:cNvPr id="9" name="Line 121"/>
            <p:cNvSpPr>
              <a:spLocks noChangeShapeType="1"/>
            </p:cNvSpPr>
            <p:nvPr/>
          </p:nvSpPr>
          <p:spPr bwMode="auto">
            <a:xfrm>
              <a:off x="3264" y="2544"/>
              <a:ext cx="11" cy="791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22"/>
            <p:cNvSpPr txBox="1">
              <a:spLocks noChangeArrowheads="1"/>
            </p:cNvSpPr>
            <p:nvPr/>
          </p:nvSpPr>
          <p:spPr bwMode="auto">
            <a:xfrm>
              <a:off x="3168" y="2544"/>
              <a:ext cx="29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x</a:t>
              </a:r>
            </a:p>
          </p:txBody>
        </p:sp>
        <p:sp>
          <p:nvSpPr>
            <p:cNvPr id="11" name="Text Box 123"/>
            <p:cNvSpPr txBox="1">
              <a:spLocks noChangeArrowheads="1"/>
            </p:cNvSpPr>
            <p:nvPr/>
          </p:nvSpPr>
          <p:spPr bwMode="auto">
            <a:xfrm>
              <a:off x="3163" y="2784"/>
              <a:ext cx="28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x</a:t>
              </a:r>
            </a:p>
          </p:txBody>
        </p:sp>
        <p:sp>
          <p:nvSpPr>
            <p:cNvPr id="12" name="Line 125"/>
            <p:cNvSpPr>
              <a:spLocks noChangeShapeType="1"/>
            </p:cNvSpPr>
            <p:nvPr/>
          </p:nvSpPr>
          <p:spPr bwMode="auto">
            <a:xfrm>
              <a:off x="3264" y="3335"/>
              <a:ext cx="12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26"/>
            <p:cNvSpPr txBox="1">
              <a:spLocks noChangeArrowheads="1"/>
            </p:cNvSpPr>
            <p:nvPr/>
          </p:nvSpPr>
          <p:spPr bwMode="auto">
            <a:xfrm>
              <a:off x="3311" y="3257"/>
              <a:ext cx="29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x</a:t>
              </a:r>
            </a:p>
          </p:txBody>
        </p:sp>
        <p:sp>
          <p:nvSpPr>
            <p:cNvPr id="14" name="Text Box 127"/>
            <p:cNvSpPr txBox="1">
              <a:spLocks noChangeArrowheads="1"/>
            </p:cNvSpPr>
            <p:nvPr/>
          </p:nvSpPr>
          <p:spPr bwMode="auto">
            <a:xfrm>
              <a:off x="3664" y="3257"/>
              <a:ext cx="28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x</a:t>
              </a:r>
            </a:p>
          </p:txBody>
        </p:sp>
        <p:sp>
          <p:nvSpPr>
            <p:cNvPr id="15" name="Text Box 128"/>
            <p:cNvSpPr txBox="1">
              <a:spLocks noChangeArrowheads="1"/>
            </p:cNvSpPr>
            <p:nvPr/>
          </p:nvSpPr>
          <p:spPr bwMode="auto">
            <a:xfrm>
              <a:off x="4097" y="3257"/>
              <a:ext cx="28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x</a:t>
              </a:r>
            </a:p>
          </p:txBody>
        </p:sp>
        <p:sp>
          <p:nvSpPr>
            <p:cNvPr id="16" name="Line 129"/>
            <p:cNvSpPr>
              <a:spLocks noChangeShapeType="1"/>
            </p:cNvSpPr>
            <p:nvPr/>
          </p:nvSpPr>
          <p:spPr bwMode="auto">
            <a:xfrm>
              <a:off x="2110" y="2544"/>
              <a:ext cx="11" cy="7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30"/>
            <p:cNvSpPr txBox="1">
              <a:spLocks noChangeArrowheads="1"/>
            </p:cNvSpPr>
            <p:nvPr/>
          </p:nvSpPr>
          <p:spPr bwMode="auto">
            <a:xfrm>
              <a:off x="1987" y="2544"/>
              <a:ext cx="28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x</a:t>
              </a:r>
            </a:p>
          </p:txBody>
        </p:sp>
        <p:sp>
          <p:nvSpPr>
            <p:cNvPr id="18" name="Text Box 131"/>
            <p:cNvSpPr txBox="1">
              <a:spLocks noChangeArrowheads="1"/>
            </p:cNvSpPr>
            <p:nvPr/>
          </p:nvSpPr>
          <p:spPr bwMode="auto">
            <a:xfrm>
              <a:off x="1987" y="2774"/>
              <a:ext cx="28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x</a:t>
              </a:r>
            </a:p>
          </p:txBody>
        </p:sp>
        <p:sp>
          <p:nvSpPr>
            <p:cNvPr id="19" name="Text Box 132"/>
            <p:cNvSpPr txBox="1">
              <a:spLocks noChangeArrowheads="1"/>
            </p:cNvSpPr>
            <p:nvPr/>
          </p:nvSpPr>
          <p:spPr bwMode="auto">
            <a:xfrm>
              <a:off x="1987" y="3081"/>
              <a:ext cx="28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x</a:t>
              </a:r>
            </a:p>
          </p:txBody>
        </p:sp>
        <p:sp>
          <p:nvSpPr>
            <p:cNvPr id="20" name="Line 133"/>
            <p:cNvSpPr>
              <a:spLocks noChangeShapeType="1"/>
            </p:cNvSpPr>
            <p:nvPr/>
          </p:nvSpPr>
          <p:spPr bwMode="auto">
            <a:xfrm>
              <a:off x="2120" y="3335"/>
              <a:ext cx="12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134"/>
            <p:cNvSpPr txBox="1">
              <a:spLocks noChangeArrowheads="1"/>
            </p:cNvSpPr>
            <p:nvPr/>
          </p:nvSpPr>
          <p:spPr bwMode="auto">
            <a:xfrm>
              <a:off x="2168" y="3245"/>
              <a:ext cx="28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x</a:t>
              </a:r>
            </a:p>
          </p:txBody>
        </p:sp>
        <p:sp>
          <p:nvSpPr>
            <p:cNvPr id="22" name="Text Box 135"/>
            <p:cNvSpPr txBox="1">
              <a:spLocks noChangeArrowheads="1"/>
            </p:cNvSpPr>
            <p:nvPr/>
          </p:nvSpPr>
          <p:spPr bwMode="auto">
            <a:xfrm>
              <a:off x="2520" y="3257"/>
              <a:ext cx="28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x</a:t>
              </a:r>
            </a:p>
          </p:txBody>
        </p:sp>
        <p:sp>
          <p:nvSpPr>
            <p:cNvPr id="23" name="Text Box 136"/>
            <p:cNvSpPr txBox="1">
              <a:spLocks noChangeArrowheads="1"/>
            </p:cNvSpPr>
            <p:nvPr/>
          </p:nvSpPr>
          <p:spPr bwMode="auto">
            <a:xfrm>
              <a:off x="2952" y="3257"/>
              <a:ext cx="28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x</a:t>
              </a:r>
            </a:p>
          </p:txBody>
        </p:sp>
        <p:sp>
          <p:nvSpPr>
            <p:cNvPr id="24" name="Line 137"/>
            <p:cNvSpPr>
              <a:spLocks noChangeShapeType="1"/>
            </p:cNvSpPr>
            <p:nvPr/>
          </p:nvSpPr>
          <p:spPr bwMode="auto">
            <a:xfrm flipH="1">
              <a:off x="624" y="2852"/>
              <a:ext cx="14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38"/>
            <p:cNvSpPr txBox="1">
              <a:spLocks noChangeArrowheads="1"/>
            </p:cNvSpPr>
            <p:nvPr/>
          </p:nvSpPr>
          <p:spPr bwMode="auto">
            <a:xfrm>
              <a:off x="1624" y="2774"/>
              <a:ext cx="28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x</a:t>
              </a:r>
            </a:p>
          </p:txBody>
        </p:sp>
        <p:sp>
          <p:nvSpPr>
            <p:cNvPr id="26" name="Text Box 139"/>
            <p:cNvSpPr txBox="1">
              <a:spLocks noChangeArrowheads="1"/>
            </p:cNvSpPr>
            <p:nvPr/>
          </p:nvSpPr>
          <p:spPr bwMode="auto">
            <a:xfrm>
              <a:off x="817" y="2774"/>
              <a:ext cx="28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x</a:t>
              </a:r>
            </a:p>
          </p:txBody>
        </p:sp>
        <p:sp>
          <p:nvSpPr>
            <p:cNvPr id="27" name="Line 140"/>
            <p:cNvSpPr>
              <a:spLocks noChangeShapeType="1"/>
            </p:cNvSpPr>
            <p:nvPr/>
          </p:nvSpPr>
          <p:spPr bwMode="auto">
            <a:xfrm flipV="1">
              <a:off x="3264" y="2640"/>
              <a:ext cx="1008" cy="569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141"/>
            <p:cNvSpPr txBox="1">
              <a:spLocks noChangeArrowheads="1"/>
            </p:cNvSpPr>
            <p:nvPr/>
          </p:nvSpPr>
          <p:spPr bwMode="auto">
            <a:xfrm>
              <a:off x="3485" y="2928"/>
              <a:ext cx="29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x</a:t>
              </a:r>
            </a:p>
          </p:txBody>
        </p:sp>
        <p:sp>
          <p:nvSpPr>
            <p:cNvPr id="29" name="Text Box 142"/>
            <p:cNvSpPr txBox="1">
              <a:spLocks noChangeArrowheads="1"/>
            </p:cNvSpPr>
            <p:nvPr/>
          </p:nvSpPr>
          <p:spPr bwMode="auto">
            <a:xfrm>
              <a:off x="3745" y="2784"/>
              <a:ext cx="287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x</a:t>
              </a:r>
            </a:p>
          </p:txBody>
        </p:sp>
        <p:sp>
          <p:nvSpPr>
            <p:cNvPr id="30" name="Line 143"/>
            <p:cNvSpPr>
              <a:spLocks noChangeShapeType="1"/>
            </p:cNvSpPr>
            <p:nvPr/>
          </p:nvSpPr>
          <p:spPr bwMode="auto">
            <a:xfrm flipH="1" flipV="1">
              <a:off x="2640" y="2762"/>
              <a:ext cx="652" cy="43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144"/>
            <p:cNvSpPr txBox="1">
              <a:spLocks noChangeArrowheads="1"/>
            </p:cNvSpPr>
            <p:nvPr/>
          </p:nvSpPr>
          <p:spPr bwMode="auto">
            <a:xfrm>
              <a:off x="2910" y="2928"/>
              <a:ext cx="28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x</a:t>
              </a:r>
            </a:p>
          </p:txBody>
        </p:sp>
        <p:sp>
          <p:nvSpPr>
            <p:cNvPr id="32" name="Text Box 145"/>
            <p:cNvSpPr txBox="1">
              <a:spLocks noChangeArrowheads="1"/>
            </p:cNvSpPr>
            <p:nvPr/>
          </p:nvSpPr>
          <p:spPr bwMode="auto">
            <a:xfrm>
              <a:off x="2689" y="2784"/>
              <a:ext cx="287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x</a:t>
              </a:r>
            </a:p>
          </p:txBody>
        </p:sp>
        <p:sp>
          <p:nvSpPr>
            <p:cNvPr id="33" name="Text Box 146"/>
            <p:cNvSpPr txBox="1">
              <a:spLocks noChangeArrowheads="1"/>
            </p:cNvSpPr>
            <p:nvPr/>
          </p:nvSpPr>
          <p:spPr bwMode="auto">
            <a:xfrm>
              <a:off x="4032" y="2610"/>
              <a:ext cx="287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x</a:t>
              </a:r>
            </a:p>
          </p:txBody>
        </p:sp>
        <p:sp>
          <p:nvSpPr>
            <p:cNvPr id="34" name="Line 147"/>
            <p:cNvSpPr>
              <a:spLocks noChangeShapeType="1"/>
            </p:cNvSpPr>
            <p:nvPr/>
          </p:nvSpPr>
          <p:spPr bwMode="auto">
            <a:xfrm>
              <a:off x="3168" y="2611"/>
              <a:ext cx="1104" cy="96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148"/>
            <p:cNvSpPr txBox="1">
              <a:spLocks noChangeArrowheads="1"/>
            </p:cNvSpPr>
            <p:nvPr/>
          </p:nvSpPr>
          <p:spPr bwMode="auto">
            <a:xfrm>
              <a:off x="3409" y="2562"/>
              <a:ext cx="28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x</a:t>
              </a:r>
            </a:p>
          </p:txBody>
        </p:sp>
        <p:sp>
          <p:nvSpPr>
            <p:cNvPr id="36" name="Text Box 149"/>
            <p:cNvSpPr txBox="1">
              <a:spLocks noChangeArrowheads="1"/>
            </p:cNvSpPr>
            <p:nvPr/>
          </p:nvSpPr>
          <p:spPr bwMode="auto">
            <a:xfrm>
              <a:off x="3697" y="2583"/>
              <a:ext cx="28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x</a:t>
              </a:r>
            </a:p>
          </p:txBody>
        </p:sp>
        <p:sp>
          <p:nvSpPr>
            <p:cNvPr id="37" name="Text Box 124"/>
            <p:cNvSpPr txBox="1">
              <a:spLocks noChangeArrowheads="1"/>
            </p:cNvSpPr>
            <p:nvPr/>
          </p:nvSpPr>
          <p:spPr bwMode="auto">
            <a:xfrm>
              <a:off x="3163" y="3106"/>
              <a:ext cx="28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x</a:t>
              </a:r>
            </a:p>
          </p:txBody>
        </p:sp>
      </p:grp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1pPr>
            <a:lvl2pPr marL="742950" indent="-28575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2pPr>
            <a:lvl3pPr marL="11430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3pPr>
            <a:lvl4pPr marL="16002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4pPr>
            <a:lvl5pPr marL="20574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 dirty="0">
                <a:solidFill>
                  <a:srgbClr val="4B3A6E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53206594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153418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Exchanges – LNF-LNF &amp; GWF-LNF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1pPr>
            <a:lvl2pPr marL="742950" indent="-28575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2pPr>
            <a:lvl3pPr marL="11430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3pPr>
            <a:lvl4pPr marL="16002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4pPr>
            <a:lvl5pPr marL="20574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 dirty="0">
                <a:solidFill>
                  <a:srgbClr val="4B3A6E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1628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82211"/>
          </a:xfrm>
        </p:spPr>
        <p:txBody>
          <a:bodyPr/>
          <a:lstStyle/>
          <a:p>
            <a:r>
              <a:rPr lang="en-US" dirty="0"/>
              <a:t>GWF-LNF Exchange salient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b="0" dirty="0"/>
              <a:t>Exchange of flux between cells of different models</a:t>
            </a:r>
          </a:p>
          <a:p>
            <a:r>
              <a:rPr lang="en-US" sz="2400" b="0" dirty="0"/>
              <a:t>Exchange formulations</a:t>
            </a:r>
            <a:endParaRPr lang="en-US" sz="2400" dirty="0"/>
          </a:p>
          <a:p>
            <a:pPr lvl="1"/>
            <a:r>
              <a:rPr lang="en-US" sz="2000" b="0" dirty="0" err="1"/>
              <a:t>Leakance</a:t>
            </a:r>
            <a:endParaRPr lang="en-US" sz="2000" b="0" dirty="0"/>
          </a:p>
          <a:p>
            <a:pPr lvl="1"/>
            <a:r>
              <a:rPr lang="en-US" sz="2000" b="0" dirty="0"/>
              <a:t>Flow across skin of specified hydraulic conductivity and thickness </a:t>
            </a:r>
          </a:p>
          <a:p>
            <a:pPr lvl="1"/>
            <a:r>
              <a:rPr lang="en-US" sz="2000" b="0" dirty="0"/>
              <a:t>Modified </a:t>
            </a:r>
            <a:r>
              <a:rPr lang="en-US" sz="2000" b="0" dirty="0" err="1"/>
              <a:t>Thiem</a:t>
            </a:r>
            <a:r>
              <a:rPr lang="en-US" sz="2000" b="0" dirty="0"/>
              <a:t> solution to include skin resistance/well efficiency </a:t>
            </a:r>
          </a:p>
          <a:p>
            <a:r>
              <a:rPr lang="en-US" sz="2400" b="0" dirty="0"/>
              <a:t>Solution Options</a:t>
            </a:r>
          </a:p>
          <a:p>
            <a:pPr lvl="1"/>
            <a:r>
              <a:rPr lang="en-US" sz="2000" b="0" dirty="0"/>
              <a:t>Saturated or Unconfined </a:t>
            </a:r>
          </a:p>
          <a:p>
            <a:pPr lvl="1"/>
            <a:r>
              <a:rPr lang="en-US" sz="2000" b="0" dirty="0"/>
              <a:t>Flow to Dry Cell</a:t>
            </a:r>
          </a:p>
          <a:p>
            <a:pPr lvl="1"/>
            <a:r>
              <a:rPr lang="en-US" sz="2000" b="0" dirty="0"/>
              <a:t>Picard or Newton linearization</a:t>
            </a:r>
          </a:p>
          <a:p>
            <a:pPr marL="457200" lvl="1" indent="0">
              <a:buNone/>
            </a:pPr>
            <a:endParaRPr lang="en-US" sz="2000" b="0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319689" y="3810000"/>
            <a:ext cx="3367111" cy="2539171"/>
            <a:chOff x="346" y="2563"/>
            <a:chExt cx="5011" cy="1498"/>
          </a:xfrm>
        </p:grpSpPr>
        <p:sp>
          <p:nvSpPr>
            <p:cNvPr id="5" name="Rectangle 39"/>
            <p:cNvSpPr>
              <a:spLocks noChangeArrowheads="1"/>
            </p:cNvSpPr>
            <p:nvPr/>
          </p:nvSpPr>
          <p:spPr bwMode="auto">
            <a:xfrm>
              <a:off x="346" y="2563"/>
              <a:ext cx="5011" cy="1498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AutoShape 40"/>
            <p:cNvSpPr>
              <a:spLocks noChangeArrowheads="1"/>
            </p:cNvSpPr>
            <p:nvPr/>
          </p:nvSpPr>
          <p:spPr bwMode="auto">
            <a:xfrm>
              <a:off x="346" y="3139"/>
              <a:ext cx="4320" cy="23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AutoShape 41"/>
            <p:cNvSpPr>
              <a:spLocks noChangeArrowheads="1"/>
            </p:cNvSpPr>
            <p:nvPr/>
          </p:nvSpPr>
          <p:spPr bwMode="auto">
            <a:xfrm flipV="1">
              <a:off x="1720" y="3668"/>
              <a:ext cx="3395" cy="29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AutoShape 42"/>
            <p:cNvSpPr>
              <a:spLocks noChangeArrowheads="1"/>
            </p:cNvSpPr>
            <p:nvPr/>
          </p:nvSpPr>
          <p:spPr bwMode="auto">
            <a:xfrm flipV="1">
              <a:off x="2447" y="3384"/>
              <a:ext cx="2361" cy="29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AutoShape 43"/>
            <p:cNvSpPr>
              <a:spLocks noChangeArrowheads="1"/>
            </p:cNvSpPr>
            <p:nvPr/>
          </p:nvSpPr>
          <p:spPr bwMode="auto">
            <a:xfrm flipH="1">
              <a:off x="2881" y="2621"/>
              <a:ext cx="51" cy="921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AutoShape 44"/>
            <p:cNvSpPr>
              <a:spLocks noChangeArrowheads="1"/>
            </p:cNvSpPr>
            <p:nvPr/>
          </p:nvSpPr>
          <p:spPr bwMode="auto">
            <a:xfrm flipH="1">
              <a:off x="3353" y="2967"/>
              <a:ext cx="64" cy="921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1pPr>
            <a:lvl2pPr marL="742950" indent="-28575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2pPr>
            <a:lvl3pPr marL="11430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3pPr>
            <a:lvl4pPr marL="16002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4pPr>
            <a:lvl5pPr marL="2057400" indent="-228600"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AFE6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0" dirty="0">
                <a:solidFill>
                  <a:srgbClr val="4B3A6E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4950581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SI Master Pres_newQ">
  <a:themeElements>
    <a:clrScheme name="GSI color master">
      <a:dk1>
        <a:srgbClr val="0D2543"/>
      </a:dk1>
      <a:lt1>
        <a:sysClr val="window" lastClr="FFFFFF"/>
      </a:lt1>
      <a:dk2>
        <a:srgbClr val="274659"/>
      </a:dk2>
      <a:lt2>
        <a:srgbClr val="EFE2C3"/>
      </a:lt2>
      <a:accent1>
        <a:srgbClr val="397C88"/>
      </a:accent1>
      <a:accent2>
        <a:srgbClr val="629898"/>
      </a:accent2>
      <a:accent3>
        <a:srgbClr val="ECB400"/>
      </a:accent3>
      <a:accent4>
        <a:srgbClr val="D37B00"/>
      </a:accent4>
      <a:accent5>
        <a:srgbClr val="7F9500"/>
      </a:accent5>
      <a:accent6>
        <a:srgbClr val="000000"/>
      </a:accent6>
      <a:hlink>
        <a:srgbClr val="F0A00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GSI Master Pres_newQ.potx</Template>
  <TotalTime>16976</TotalTime>
  <Words>1296</Words>
  <Application>Microsoft Office PowerPoint</Application>
  <PresentationFormat>On-screen Show (4:3)</PresentationFormat>
  <Paragraphs>306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Lucida Grande</vt:lpstr>
      <vt:lpstr>Wingdings</vt:lpstr>
      <vt:lpstr>GSI Master Pres_newQ</vt:lpstr>
      <vt:lpstr>PowerPoint Presentation</vt:lpstr>
      <vt:lpstr>PowerPoint Presentation</vt:lpstr>
      <vt:lpstr>PowerPoint Presentation</vt:lpstr>
      <vt:lpstr>Drivers</vt:lpstr>
      <vt:lpstr>Framework salient features</vt:lpstr>
      <vt:lpstr>PowerPoint Presentation</vt:lpstr>
      <vt:lpstr>LNF model salient features</vt:lpstr>
      <vt:lpstr>PowerPoint Presentation</vt:lpstr>
      <vt:lpstr>GWF-LNF Exchange salient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Company>GSI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Unstructured Grids in MODFLOW</dc:title>
  <dc:creator>sorab.panday</dc:creator>
  <cp:lastModifiedBy>Sorab Panday</cp:lastModifiedBy>
  <cp:revision>299</cp:revision>
  <dcterms:created xsi:type="dcterms:W3CDTF">2013-03-21T15:27:49Z</dcterms:created>
  <dcterms:modified xsi:type="dcterms:W3CDTF">2019-05-29T17:00:42Z</dcterms:modified>
</cp:coreProperties>
</file>