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80" r:id="rId3"/>
    <p:sldId id="259" r:id="rId4"/>
    <p:sldId id="272" r:id="rId5"/>
    <p:sldId id="279" r:id="rId6"/>
    <p:sldId id="281" r:id="rId7"/>
    <p:sldId id="282" r:id="rId8"/>
    <p:sldId id="285" r:id="rId9"/>
    <p:sldId id="264" r:id="rId10"/>
    <p:sldId id="263" r:id="rId11"/>
    <p:sldId id="283" r:id="rId12"/>
    <p:sldId id="284" r:id="rId13"/>
    <p:sldId id="265" r:id="rId14"/>
    <p:sldId id="27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2" autoAdjust="0"/>
    <p:restoredTop sz="90173" autoAdjust="0"/>
  </p:normalViewPr>
  <p:slideViewPr>
    <p:cSldViewPr>
      <p:cViewPr varScale="1">
        <p:scale>
          <a:sx n="124" d="100"/>
          <a:sy n="124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32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C4268-A214-4663-9803-B419E73420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86E6-3E86-47F8-902D-FCDBA28A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7AC52-364F-45F3-89EF-C9293DCEF2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C9C6A-905B-4711-A0D3-8A7504F5A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DC2EEC4-1D33-4337-B97F-6F5391D037A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DB571-1B6B-42B0-B7DE-743BE872E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119B3-445B-4167-8720-ADF433791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83517-AA63-48C0-A3E0-0C5E3B460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E64E-8F27-4FB8-BBA8-CED7975EDF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C4AD2-1EAE-4D80-BC3E-0A8B0CE46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0D39-777B-4197-8709-8C92C2A94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8804-C774-44C1-B21D-BFF85B5D8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9820-2149-4C47-8334-B7ADF1FCB1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229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8F1EBF0-0A5C-47FB-B4E3-2D4F1EE39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4104" name="Group 15"/>
          <p:cNvGrpSpPr>
            <a:grpSpLocks/>
          </p:cNvGrpSpPr>
          <p:nvPr userDrawn="1"/>
        </p:nvGrpSpPr>
        <p:grpSpPr bwMode="auto">
          <a:xfrm>
            <a:off x="7620000" y="6477000"/>
            <a:ext cx="1524000" cy="381000"/>
            <a:chOff x="100" y="3764"/>
            <a:chExt cx="1196" cy="443"/>
          </a:xfrm>
        </p:grpSpPr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449" y="3768"/>
              <a:ext cx="206" cy="31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206" y="220"/>
                </a:cxn>
                <a:cxn ang="0">
                  <a:pos x="206" y="236"/>
                </a:cxn>
                <a:cxn ang="0">
                  <a:pos x="202" y="252"/>
                </a:cxn>
                <a:cxn ang="0">
                  <a:pos x="194" y="268"/>
                </a:cxn>
                <a:cxn ang="0">
                  <a:pos x="186" y="280"/>
                </a:cxn>
                <a:cxn ang="0">
                  <a:pos x="170" y="293"/>
                </a:cxn>
                <a:cxn ang="0">
                  <a:pos x="154" y="305"/>
                </a:cxn>
                <a:cxn ang="0">
                  <a:pos x="129" y="309"/>
                </a:cxn>
                <a:cxn ang="0">
                  <a:pos x="105" y="313"/>
                </a:cxn>
                <a:cxn ang="0">
                  <a:pos x="81" y="309"/>
                </a:cxn>
                <a:cxn ang="0">
                  <a:pos x="56" y="305"/>
                </a:cxn>
                <a:cxn ang="0">
                  <a:pos x="40" y="297"/>
                </a:cxn>
                <a:cxn ang="0">
                  <a:pos x="24" y="289"/>
                </a:cxn>
                <a:cxn ang="0">
                  <a:pos x="12" y="272"/>
                </a:cxn>
                <a:cxn ang="0">
                  <a:pos x="8" y="256"/>
                </a:cxn>
                <a:cxn ang="0">
                  <a:pos x="0" y="24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65" y="0"/>
                </a:cxn>
                <a:cxn ang="0">
                  <a:pos x="65" y="215"/>
                </a:cxn>
                <a:cxn ang="0">
                  <a:pos x="65" y="228"/>
                </a:cxn>
                <a:cxn ang="0">
                  <a:pos x="65" y="240"/>
                </a:cxn>
                <a:cxn ang="0">
                  <a:pos x="69" y="248"/>
                </a:cxn>
                <a:cxn ang="0">
                  <a:pos x="73" y="256"/>
                </a:cxn>
                <a:cxn ang="0">
                  <a:pos x="81" y="260"/>
                </a:cxn>
                <a:cxn ang="0">
                  <a:pos x="85" y="264"/>
                </a:cxn>
                <a:cxn ang="0">
                  <a:pos x="93" y="264"/>
                </a:cxn>
                <a:cxn ang="0">
                  <a:pos x="101" y="268"/>
                </a:cxn>
                <a:cxn ang="0">
                  <a:pos x="113" y="264"/>
                </a:cxn>
                <a:cxn ang="0">
                  <a:pos x="121" y="264"/>
                </a:cxn>
                <a:cxn ang="0">
                  <a:pos x="129" y="260"/>
                </a:cxn>
                <a:cxn ang="0">
                  <a:pos x="133" y="252"/>
                </a:cxn>
                <a:cxn ang="0">
                  <a:pos x="138" y="244"/>
                </a:cxn>
                <a:cxn ang="0">
                  <a:pos x="142" y="236"/>
                </a:cxn>
                <a:cxn ang="0">
                  <a:pos x="142" y="228"/>
                </a:cxn>
                <a:cxn ang="0">
                  <a:pos x="142" y="215"/>
                </a:cxn>
                <a:cxn ang="0">
                  <a:pos x="142" y="0"/>
                </a:cxn>
                <a:cxn ang="0">
                  <a:pos x="206" y="0"/>
                </a:cxn>
              </a:cxnLst>
              <a:rect l="0" t="0" r="r" b="b"/>
              <a:pathLst>
                <a:path w="206" h="313">
                  <a:moveTo>
                    <a:pt x="206" y="0"/>
                  </a:moveTo>
                  <a:lnTo>
                    <a:pt x="206" y="220"/>
                  </a:lnTo>
                  <a:lnTo>
                    <a:pt x="206" y="236"/>
                  </a:lnTo>
                  <a:lnTo>
                    <a:pt x="202" y="252"/>
                  </a:lnTo>
                  <a:lnTo>
                    <a:pt x="194" y="268"/>
                  </a:lnTo>
                  <a:lnTo>
                    <a:pt x="186" y="280"/>
                  </a:lnTo>
                  <a:lnTo>
                    <a:pt x="170" y="293"/>
                  </a:lnTo>
                  <a:lnTo>
                    <a:pt x="154" y="305"/>
                  </a:lnTo>
                  <a:lnTo>
                    <a:pt x="129" y="309"/>
                  </a:lnTo>
                  <a:lnTo>
                    <a:pt x="105" y="313"/>
                  </a:lnTo>
                  <a:lnTo>
                    <a:pt x="81" y="309"/>
                  </a:lnTo>
                  <a:lnTo>
                    <a:pt x="56" y="305"/>
                  </a:lnTo>
                  <a:lnTo>
                    <a:pt x="40" y="297"/>
                  </a:lnTo>
                  <a:lnTo>
                    <a:pt x="24" y="289"/>
                  </a:lnTo>
                  <a:lnTo>
                    <a:pt x="12" y="272"/>
                  </a:lnTo>
                  <a:lnTo>
                    <a:pt x="8" y="256"/>
                  </a:lnTo>
                  <a:lnTo>
                    <a:pt x="0" y="24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5"/>
                  </a:lnTo>
                  <a:lnTo>
                    <a:pt x="65" y="228"/>
                  </a:lnTo>
                  <a:lnTo>
                    <a:pt x="65" y="240"/>
                  </a:lnTo>
                  <a:lnTo>
                    <a:pt x="69" y="248"/>
                  </a:lnTo>
                  <a:lnTo>
                    <a:pt x="73" y="256"/>
                  </a:lnTo>
                  <a:lnTo>
                    <a:pt x="81" y="260"/>
                  </a:lnTo>
                  <a:lnTo>
                    <a:pt x="85" y="264"/>
                  </a:lnTo>
                  <a:lnTo>
                    <a:pt x="93" y="264"/>
                  </a:lnTo>
                  <a:lnTo>
                    <a:pt x="101" y="268"/>
                  </a:lnTo>
                  <a:lnTo>
                    <a:pt x="113" y="264"/>
                  </a:lnTo>
                  <a:lnTo>
                    <a:pt x="121" y="264"/>
                  </a:lnTo>
                  <a:lnTo>
                    <a:pt x="129" y="260"/>
                  </a:lnTo>
                  <a:lnTo>
                    <a:pt x="133" y="252"/>
                  </a:lnTo>
                  <a:lnTo>
                    <a:pt x="138" y="244"/>
                  </a:lnTo>
                  <a:lnTo>
                    <a:pt x="142" y="236"/>
                  </a:lnTo>
                  <a:lnTo>
                    <a:pt x="142" y="228"/>
                  </a:lnTo>
                  <a:lnTo>
                    <a:pt x="142" y="215"/>
                  </a:lnTo>
                  <a:lnTo>
                    <a:pt x="142" y="0"/>
                  </a:lnTo>
                  <a:lnTo>
                    <a:pt x="206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>
              <a:off x="668" y="3764"/>
              <a:ext cx="198" cy="317"/>
            </a:xfrm>
            <a:custGeom>
              <a:avLst/>
              <a:gdLst/>
              <a:ahLst/>
              <a:cxnLst>
                <a:cxn ang="0">
                  <a:pos x="64" y="313"/>
                </a:cxn>
                <a:cxn ang="0">
                  <a:pos x="28" y="297"/>
                </a:cxn>
                <a:cxn ang="0">
                  <a:pos x="8" y="272"/>
                </a:cxn>
                <a:cxn ang="0">
                  <a:pos x="0" y="236"/>
                </a:cxn>
                <a:cxn ang="0">
                  <a:pos x="64" y="215"/>
                </a:cxn>
                <a:cxn ang="0">
                  <a:pos x="64" y="236"/>
                </a:cxn>
                <a:cxn ang="0">
                  <a:pos x="69" y="256"/>
                </a:cxn>
                <a:cxn ang="0">
                  <a:pos x="81" y="264"/>
                </a:cxn>
                <a:cxn ang="0">
                  <a:pos x="101" y="272"/>
                </a:cxn>
                <a:cxn ang="0">
                  <a:pos x="117" y="268"/>
                </a:cxn>
                <a:cxn ang="0">
                  <a:pos x="125" y="260"/>
                </a:cxn>
                <a:cxn ang="0">
                  <a:pos x="133" y="248"/>
                </a:cxn>
                <a:cxn ang="0">
                  <a:pos x="133" y="236"/>
                </a:cxn>
                <a:cxn ang="0">
                  <a:pos x="129" y="215"/>
                </a:cxn>
                <a:cxn ang="0">
                  <a:pos x="113" y="203"/>
                </a:cxn>
                <a:cxn ang="0">
                  <a:pos x="69" y="175"/>
                </a:cxn>
                <a:cxn ang="0">
                  <a:pos x="24" y="138"/>
                </a:cxn>
                <a:cxn ang="0">
                  <a:pos x="12" y="118"/>
                </a:cxn>
                <a:cxn ang="0">
                  <a:pos x="4" y="85"/>
                </a:cxn>
                <a:cxn ang="0">
                  <a:pos x="12" y="53"/>
                </a:cxn>
                <a:cxn ang="0">
                  <a:pos x="28" y="24"/>
                </a:cxn>
                <a:cxn ang="0">
                  <a:pos x="56" y="8"/>
                </a:cxn>
                <a:cxn ang="0">
                  <a:pos x="105" y="0"/>
                </a:cxn>
                <a:cxn ang="0">
                  <a:pos x="146" y="4"/>
                </a:cxn>
                <a:cxn ang="0">
                  <a:pos x="174" y="20"/>
                </a:cxn>
                <a:cxn ang="0">
                  <a:pos x="190" y="49"/>
                </a:cxn>
                <a:cxn ang="0">
                  <a:pos x="194" y="93"/>
                </a:cxn>
                <a:cxn ang="0">
                  <a:pos x="133" y="85"/>
                </a:cxn>
                <a:cxn ang="0">
                  <a:pos x="129" y="69"/>
                </a:cxn>
                <a:cxn ang="0">
                  <a:pos x="125" y="53"/>
                </a:cxn>
                <a:cxn ang="0">
                  <a:pos x="113" y="49"/>
                </a:cxn>
                <a:cxn ang="0">
                  <a:pos x="97" y="45"/>
                </a:cxn>
                <a:cxn ang="0">
                  <a:pos x="85" y="49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73" y="89"/>
                </a:cxn>
                <a:cxn ang="0">
                  <a:pos x="81" y="106"/>
                </a:cxn>
                <a:cxn ang="0">
                  <a:pos x="109" y="126"/>
                </a:cxn>
                <a:cxn ang="0">
                  <a:pos x="158" y="154"/>
                </a:cxn>
                <a:cxn ang="0">
                  <a:pos x="186" y="183"/>
                </a:cxn>
                <a:cxn ang="0">
                  <a:pos x="198" y="211"/>
                </a:cxn>
                <a:cxn ang="0">
                  <a:pos x="194" y="256"/>
                </a:cxn>
                <a:cxn ang="0">
                  <a:pos x="178" y="289"/>
                </a:cxn>
                <a:cxn ang="0">
                  <a:pos x="146" y="309"/>
                </a:cxn>
                <a:cxn ang="0">
                  <a:pos x="109" y="317"/>
                </a:cxn>
              </a:cxnLst>
              <a:rect l="0" t="0" r="r" b="b"/>
              <a:pathLst>
                <a:path w="198" h="317">
                  <a:moveTo>
                    <a:pt x="93" y="317"/>
                  </a:moveTo>
                  <a:lnTo>
                    <a:pt x="64" y="313"/>
                  </a:lnTo>
                  <a:lnTo>
                    <a:pt x="44" y="309"/>
                  </a:lnTo>
                  <a:lnTo>
                    <a:pt x="28" y="297"/>
                  </a:lnTo>
                  <a:lnTo>
                    <a:pt x="16" y="284"/>
                  </a:lnTo>
                  <a:lnTo>
                    <a:pt x="8" y="272"/>
                  </a:lnTo>
                  <a:lnTo>
                    <a:pt x="4" y="256"/>
                  </a:lnTo>
                  <a:lnTo>
                    <a:pt x="0" y="236"/>
                  </a:lnTo>
                  <a:lnTo>
                    <a:pt x="0" y="215"/>
                  </a:lnTo>
                  <a:lnTo>
                    <a:pt x="64" y="215"/>
                  </a:lnTo>
                  <a:lnTo>
                    <a:pt x="64" y="228"/>
                  </a:lnTo>
                  <a:lnTo>
                    <a:pt x="64" y="236"/>
                  </a:lnTo>
                  <a:lnTo>
                    <a:pt x="69" y="248"/>
                  </a:lnTo>
                  <a:lnTo>
                    <a:pt x="69" y="256"/>
                  </a:lnTo>
                  <a:lnTo>
                    <a:pt x="77" y="260"/>
                  </a:lnTo>
                  <a:lnTo>
                    <a:pt x="81" y="264"/>
                  </a:lnTo>
                  <a:lnTo>
                    <a:pt x="89" y="268"/>
                  </a:lnTo>
                  <a:lnTo>
                    <a:pt x="101" y="272"/>
                  </a:lnTo>
                  <a:lnTo>
                    <a:pt x="109" y="268"/>
                  </a:lnTo>
                  <a:lnTo>
                    <a:pt x="117" y="268"/>
                  </a:lnTo>
                  <a:lnTo>
                    <a:pt x="121" y="264"/>
                  </a:lnTo>
                  <a:lnTo>
                    <a:pt x="125" y="260"/>
                  </a:lnTo>
                  <a:lnTo>
                    <a:pt x="129" y="256"/>
                  </a:lnTo>
                  <a:lnTo>
                    <a:pt x="133" y="248"/>
                  </a:lnTo>
                  <a:lnTo>
                    <a:pt x="133" y="244"/>
                  </a:lnTo>
                  <a:lnTo>
                    <a:pt x="133" y="236"/>
                  </a:lnTo>
                  <a:lnTo>
                    <a:pt x="133" y="228"/>
                  </a:lnTo>
                  <a:lnTo>
                    <a:pt x="129" y="215"/>
                  </a:lnTo>
                  <a:lnTo>
                    <a:pt x="121" y="207"/>
                  </a:lnTo>
                  <a:lnTo>
                    <a:pt x="113" y="203"/>
                  </a:lnTo>
                  <a:lnTo>
                    <a:pt x="93" y="187"/>
                  </a:lnTo>
                  <a:lnTo>
                    <a:pt x="69" y="175"/>
                  </a:lnTo>
                  <a:lnTo>
                    <a:pt x="44" y="159"/>
                  </a:lnTo>
                  <a:lnTo>
                    <a:pt x="24" y="138"/>
                  </a:lnTo>
                  <a:lnTo>
                    <a:pt x="16" y="130"/>
                  </a:lnTo>
                  <a:lnTo>
                    <a:pt x="12" y="118"/>
                  </a:lnTo>
                  <a:lnTo>
                    <a:pt x="8" y="102"/>
                  </a:lnTo>
                  <a:lnTo>
                    <a:pt x="4" y="85"/>
                  </a:lnTo>
                  <a:lnTo>
                    <a:pt x="8" y="69"/>
                  </a:lnTo>
                  <a:lnTo>
                    <a:pt x="12" y="53"/>
                  </a:lnTo>
                  <a:lnTo>
                    <a:pt x="16" y="37"/>
                  </a:lnTo>
                  <a:lnTo>
                    <a:pt x="28" y="24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81" y="0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46" y="4"/>
                  </a:lnTo>
                  <a:lnTo>
                    <a:pt x="162" y="12"/>
                  </a:lnTo>
                  <a:lnTo>
                    <a:pt x="174" y="20"/>
                  </a:lnTo>
                  <a:lnTo>
                    <a:pt x="186" y="37"/>
                  </a:lnTo>
                  <a:lnTo>
                    <a:pt x="190" y="49"/>
                  </a:lnTo>
                  <a:lnTo>
                    <a:pt x="194" y="69"/>
                  </a:lnTo>
                  <a:lnTo>
                    <a:pt x="194" y="93"/>
                  </a:lnTo>
                  <a:lnTo>
                    <a:pt x="133" y="93"/>
                  </a:lnTo>
                  <a:lnTo>
                    <a:pt x="133" y="85"/>
                  </a:lnTo>
                  <a:lnTo>
                    <a:pt x="133" y="73"/>
                  </a:lnTo>
                  <a:lnTo>
                    <a:pt x="129" y="69"/>
                  </a:lnTo>
                  <a:lnTo>
                    <a:pt x="125" y="61"/>
                  </a:lnTo>
                  <a:lnTo>
                    <a:pt x="125" y="53"/>
                  </a:lnTo>
                  <a:lnTo>
                    <a:pt x="117" y="49"/>
                  </a:lnTo>
                  <a:lnTo>
                    <a:pt x="113" y="49"/>
                  </a:lnTo>
                  <a:lnTo>
                    <a:pt x="101" y="45"/>
                  </a:lnTo>
                  <a:lnTo>
                    <a:pt x="97" y="45"/>
                  </a:lnTo>
                  <a:lnTo>
                    <a:pt x="89" y="49"/>
                  </a:lnTo>
                  <a:lnTo>
                    <a:pt x="85" y="49"/>
                  </a:lnTo>
                  <a:lnTo>
                    <a:pt x="77" y="53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9" y="69"/>
                  </a:lnTo>
                  <a:lnTo>
                    <a:pt x="69" y="77"/>
                  </a:lnTo>
                  <a:lnTo>
                    <a:pt x="73" y="89"/>
                  </a:lnTo>
                  <a:lnTo>
                    <a:pt x="77" y="98"/>
                  </a:lnTo>
                  <a:lnTo>
                    <a:pt x="81" y="106"/>
                  </a:lnTo>
                  <a:lnTo>
                    <a:pt x="89" y="114"/>
                  </a:lnTo>
                  <a:lnTo>
                    <a:pt x="109" y="126"/>
                  </a:lnTo>
                  <a:lnTo>
                    <a:pt x="133" y="138"/>
                  </a:lnTo>
                  <a:lnTo>
                    <a:pt x="158" y="154"/>
                  </a:lnTo>
                  <a:lnTo>
                    <a:pt x="178" y="171"/>
                  </a:lnTo>
                  <a:lnTo>
                    <a:pt x="186" y="183"/>
                  </a:lnTo>
                  <a:lnTo>
                    <a:pt x="194" y="195"/>
                  </a:lnTo>
                  <a:lnTo>
                    <a:pt x="198" y="211"/>
                  </a:lnTo>
                  <a:lnTo>
                    <a:pt x="198" y="228"/>
                  </a:lnTo>
                  <a:lnTo>
                    <a:pt x="194" y="256"/>
                  </a:lnTo>
                  <a:lnTo>
                    <a:pt x="190" y="276"/>
                  </a:lnTo>
                  <a:lnTo>
                    <a:pt x="178" y="289"/>
                  </a:lnTo>
                  <a:lnTo>
                    <a:pt x="162" y="301"/>
                  </a:lnTo>
                  <a:lnTo>
                    <a:pt x="146" y="309"/>
                  </a:lnTo>
                  <a:lnTo>
                    <a:pt x="129" y="313"/>
                  </a:lnTo>
                  <a:lnTo>
                    <a:pt x="109" y="317"/>
                  </a:lnTo>
                  <a:lnTo>
                    <a:pt x="93" y="31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1097" y="3764"/>
              <a:ext cx="199" cy="317"/>
            </a:xfrm>
            <a:custGeom>
              <a:avLst/>
              <a:gdLst/>
              <a:ahLst/>
              <a:cxnLst>
                <a:cxn ang="0">
                  <a:pos x="65" y="313"/>
                </a:cxn>
                <a:cxn ang="0">
                  <a:pos x="29" y="297"/>
                </a:cxn>
                <a:cxn ang="0">
                  <a:pos x="8" y="272"/>
                </a:cxn>
                <a:cxn ang="0">
                  <a:pos x="0" y="236"/>
                </a:cxn>
                <a:cxn ang="0">
                  <a:pos x="65" y="215"/>
                </a:cxn>
                <a:cxn ang="0">
                  <a:pos x="65" y="236"/>
                </a:cxn>
                <a:cxn ang="0">
                  <a:pos x="69" y="256"/>
                </a:cxn>
                <a:cxn ang="0">
                  <a:pos x="81" y="264"/>
                </a:cxn>
                <a:cxn ang="0">
                  <a:pos x="102" y="272"/>
                </a:cxn>
                <a:cxn ang="0">
                  <a:pos x="114" y="268"/>
                </a:cxn>
                <a:cxn ang="0">
                  <a:pos x="126" y="260"/>
                </a:cxn>
                <a:cxn ang="0">
                  <a:pos x="130" y="248"/>
                </a:cxn>
                <a:cxn ang="0">
                  <a:pos x="134" y="236"/>
                </a:cxn>
                <a:cxn ang="0">
                  <a:pos x="130" y="215"/>
                </a:cxn>
                <a:cxn ang="0">
                  <a:pos x="114" y="203"/>
                </a:cxn>
                <a:cxn ang="0">
                  <a:pos x="69" y="175"/>
                </a:cxn>
                <a:cxn ang="0">
                  <a:pos x="25" y="138"/>
                </a:cxn>
                <a:cxn ang="0">
                  <a:pos x="13" y="118"/>
                </a:cxn>
                <a:cxn ang="0">
                  <a:pos x="4" y="85"/>
                </a:cxn>
                <a:cxn ang="0">
                  <a:pos x="8" y="53"/>
                </a:cxn>
                <a:cxn ang="0">
                  <a:pos x="25" y="24"/>
                </a:cxn>
                <a:cxn ang="0">
                  <a:pos x="57" y="8"/>
                </a:cxn>
                <a:cxn ang="0">
                  <a:pos x="106" y="0"/>
                </a:cxn>
                <a:cxn ang="0">
                  <a:pos x="146" y="4"/>
                </a:cxn>
                <a:cxn ang="0">
                  <a:pos x="175" y="20"/>
                </a:cxn>
                <a:cxn ang="0">
                  <a:pos x="191" y="49"/>
                </a:cxn>
                <a:cxn ang="0">
                  <a:pos x="195" y="93"/>
                </a:cxn>
                <a:cxn ang="0">
                  <a:pos x="134" y="85"/>
                </a:cxn>
                <a:cxn ang="0">
                  <a:pos x="130" y="69"/>
                </a:cxn>
                <a:cxn ang="0">
                  <a:pos x="122" y="53"/>
                </a:cxn>
                <a:cxn ang="0">
                  <a:pos x="110" y="49"/>
                </a:cxn>
                <a:cxn ang="0">
                  <a:pos x="98" y="45"/>
                </a:cxn>
                <a:cxn ang="0">
                  <a:pos x="85" y="49"/>
                </a:cxn>
                <a:cxn ang="0">
                  <a:pos x="73" y="57"/>
                </a:cxn>
                <a:cxn ang="0">
                  <a:pos x="69" y="69"/>
                </a:cxn>
                <a:cxn ang="0">
                  <a:pos x="73" y="89"/>
                </a:cxn>
                <a:cxn ang="0">
                  <a:pos x="81" y="106"/>
                </a:cxn>
                <a:cxn ang="0">
                  <a:pos x="110" y="126"/>
                </a:cxn>
                <a:cxn ang="0">
                  <a:pos x="158" y="154"/>
                </a:cxn>
                <a:cxn ang="0">
                  <a:pos x="187" y="183"/>
                </a:cxn>
                <a:cxn ang="0">
                  <a:pos x="199" y="211"/>
                </a:cxn>
                <a:cxn ang="0">
                  <a:pos x="195" y="256"/>
                </a:cxn>
                <a:cxn ang="0">
                  <a:pos x="179" y="289"/>
                </a:cxn>
                <a:cxn ang="0">
                  <a:pos x="146" y="309"/>
                </a:cxn>
                <a:cxn ang="0">
                  <a:pos x="110" y="317"/>
                </a:cxn>
              </a:cxnLst>
              <a:rect l="0" t="0" r="r" b="b"/>
              <a:pathLst>
                <a:path w="199" h="317">
                  <a:moveTo>
                    <a:pt x="94" y="317"/>
                  </a:moveTo>
                  <a:lnTo>
                    <a:pt x="65" y="313"/>
                  </a:lnTo>
                  <a:lnTo>
                    <a:pt x="45" y="309"/>
                  </a:lnTo>
                  <a:lnTo>
                    <a:pt x="29" y="297"/>
                  </a:lnTo>
                  <a:lnTo>
                    <a:pt x="17" y="284"/>
                  </a:lnTo>
                  <a:lnTo>
                    <a:pt x="8" y="272"/>
                  </a:lnTo>
                  <a:lnTo>
                    <a:pt x="4" y="256"/>
                  </a:lnTo>
                  <a:lnTo>
                    <a:pt x="0" y="236"/>
                  </a:lnTo>
                  <a:lnTo>
                    <a:pt x="0" y="215"/>
                  </a:lnTo>
                  <a:lnTo>
                    <a:pt x="65" y="215"/>
                  </a:lnTo>
                  <a:lnTo>
                    <a:pt x="65" y="228"/>
                  </a:lnTo>
                  <a:lnTo>
                    <a:pt x="65" y="236"/>
                  </a:lnTo>
                  <a:lnTo>
                    <a:pt x="69" y="248"/>
                  </a:lnTo>
                  <a:lnTo>
                    <a:pt x="69" y="256"/>
                  </a:lnTo>
                  <a:lnTo>
                    <a:pt x="73" y="260"/>
                  </a:lnTo>
                  <a:lnTo>
                    <a:pt x="81" y="264"/>
                  </a:lnTo>
                  <a:lnTo>
                    <a:pt x="90" y="268"/>
                  </a:lnTo>
                  <a:lnTo>
                    <a:pt x="102" y="272"/>
                  </a:lnTo>
                  <a:lnTo>
                    <a:pt x="110" y="268"/>
                  </a:lnTo>
                  <a:lnTo>
                    <a:pt x="114" y="268"/>
                  </a:lnTo>
                  <a:lnTo>
                    <a:pt x="122" y="264"/>
                  </a:lnTo>
                  <a:lnTo>
                    <a:pt x="126" y="260"/>
                  </a:lnTo>
                  <a:lnTo>
                    <a:pt x="130" y="256"/>
                  </a:lnTo>
                  <a:lnTo>
                    <a:pt x="130" y="248"/>
                  </a:lnTo>
                  <a:lnTo>
                    <a:pt x="134" y="244"/>
                  </a:lnTo>
                  <a:lnTo>
                    <a:pt x="134" y="236"/>
                  </a:lnTo>
                  <a:lnTo>
                    <a:pt x="134" y="228"/>
                  </a:lnTo>
                  <a:lnTo>
                    <a:pt x="130" y="215"/>
                  </a:lnTo>
                  <a:lnTo>
                    <a:pt x="122" y="207"/>
                  </a:lnTo>
                  <a:lnTo>
                    <a:pt x="114" y="203"/>
                  </a:lnTo>
                  <a:lnTo>
                    <a:pt x="94" y="187"/>
                  </a:lnTo>
                  <a:lnTo>
                    <a:pt x="69" y="175"/>
                  </a:lnTo>
                  <a:lnTo>
                    <a:pt x="45" y="159"/>
                  </a:lnTo>
                  <a:lnTo>
                    <a:pt x="25" y="138"/>
                  </a:lnTo>
                  <a:lnTo>
                    <a:pt x="17" y="130"/>
                  </a:lnTo>
                  <a:lnTo>
                    <a:pt x="13" y="118"/>
                  </a:lnTo>
                  <a:lnTo>
                    <a:pt x="8" y="102"/>
                  </a:lnTo>
                  <a:lnTo>
                    <a:pt x="4" y="85"/>
                  </a:lnTo>
                  <a:lnTo>
                    <a:pt x="8" y="69"/>
                  </a:lnTo>
                  <a:lnTo>
                    <a:pt x="8" y="53"/>
                  </a:lnTo>
                  <a:lnTo>
                    <a:pt x="17" y="37"/>
                  </a:lnTo>
                  <a:lnTo>
                    <a:pt x="25" y="24"/>
                  </a:lnTo>
                  <a:lnTo>
                    <a:pt x="41" y="16"/>
                  </a:lnTo>
                  <a:lnTo>
                    <a:pt x="57" y="8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26" y="0"/>
                  </a:lnTo>
                  <a:lnTo>
                    <a:pt x="146" y="4"/>
                  </a:lnTo>
                  <a:lnTo>
                    <a:pt x="163" y="12"/>
                  </a:lnTo>
                  <a:lnTo>
                    <a:pt x="175" y="20"/>
                  </a:lnTo>
                  <a:lnTo>
                    <a:pt x="187" y="37"/>
                  </a:lnTo>
                  <a:lnTo>
                    <a:pt x="191" y="49"/>
                  </a:lnTo>
                  <a:lnTo>
                    <a:pt x="195" y="69"/>
                  </a:lnTo>
                  <a:lnTo>
                    <a:pt x="195" y="93"/>
                  </a:lnTo>
                  <a:lnTo>
                    <a:pt x="134" y="93"/>
                  </a:lnTo>
                  <a:lnTo>
                    <a:pt x="134" y="85"/>
                  </a:lnTo>
                  <a:lnTo>
                    <a:pt x="130" y="73"/>
                  </a:lnTo>
                  <a:lnTo>
                    <a:pt x="130" y="69"/>
                  </a:lnTo>
                  <a:lnTo>
                    <a:pt x="126" y="61"/>
                  </a:lnTo>
                  <a:lnTo>
                    <a:pt x="122" y="53"/>
                  </a:lnTo>
                  <a:lnTo>
                    <a:pt x="118" y="49"/>
                  </a:lnTo>
                  <a:lnTo>
                    <a:pt x="110" y="49"/>
                  </a:lnTo>
                  <a:lnTo>
                    <a:pt x="102" y="45"/>
                  </a:lnTo>
                  <a:lnTo>
                    <a:pt x="98" y="45"/>
                  </a:lnTo>
                  <a:lnTo>
                    <a:pt x="90" y="49"/>
                  </a:lnTo>
                  <a:lnTo>
                    <a:pt x="85" y="49"/>
                  </a:lnTo>
                  <a:lnTo>
                    <a:pt x="77" y="53"/>
                  </a:lnTo>
                  <a:lnTo>
                    <a:pt x="73" y="57"/>
                  </a:lnTo>
                  <a:lnTo>
                    <a:pt x="73" y="65"/>
                  </a:lnTo>
                  <a:lnTo>
                    <a:pt x="69" y="69"/>
                  </a:lnTo>
                  <a:lnTo>
                    <a:pt x="69" y="77"/>
                  </a:lnTo>
                  <a:lnTo>
                    <a:pt x="73" y="89"/>
                  </a:lnTo>
                  <a:lnTo>
                    <a:pt x="77" y="98"/>
                  </a:lnTo>
                  <a:lnTo>
                    <a:pt x="81" y="106"/>
                  </a:lnTo>
                  <a:lnTo>
                    <a:pt x="90" y="114"/>
                  </a:lnTo>
                  <a:lnTo>
                    <a:pt x="110" y="126"/>
                  </a:lnTo>
                  <a:lnTo>
                    <a:pt x="134" y="138"/>
                  </a:lnTo>
                  <a:lnTo>
                    <a:pt x="158" y="154"/>
                  </a:lnTo>
                  <a:lnTo>
                    <a:pt x="179" y="171"/>
                  </a:lnTo>
                  <a:lnTo>
                    <a:pt x="187" y="183"/>
                  </a:lnTo>
                  <a:lnTo>
                    <a:pt x="195" y="195"/>
                  </a:lnTo>
                  <a:lnTo>
                    <a:pt x="199" y="211"/>
                  </a:lnTo>
                  <a:lnTo>
                    <a:pt x="199" y="228"/>
                  </a:lnTo>
                  <a:lnTo>
                    <a:pt x="195" y="256"/>
                  </a:lnTo>
                  <a:lnTo>
                    <a:pt x="187" y="276"/>
                  </a:lnTo>
                  <a:lnTo>
                    <a:pt x="179" y="289"/>
                  </a:lnTo>
                  <a:lnTo>
                    <a:pt x="163" y="301"/>
                  </a:lnTo>
                  <a:lnTo>
                    <a:pt x="146" y="309"/>
                  </a:lnTo>
                  <a:lnTo>
                    <a:pt x="130" y="313"/>
                  </a:lnTo>
                  <a:lnTo>
                    <a:pt x="110" y="317"/>
                  </a:lnTo>
                  <a:lnTo>
                    <a:pt x="94" y="31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>
              <a:off x="877" y="3764"/>
              <a:ext cx="208" cy="317"/>
            </a:xfrm>
            <a:custGeom>
              <a:avLst/>
              <a:gdLst/>
              <a:ahLst/>
              <a:cxnLst>
                <a:cxn ang="0">
                  <a:pos x="146" y="195"/>
                </a:cxn>
                <a:cxn ang="0">
                  <a:pos x="142" y="264"/>
                </a:cxn>
                <a:cxn ang="0">
                  <a:pos x="134" y="268"/>
                </a:cxn>
                <a:cxn ang="0">
                  <a:pos x="126" y="268"/>
                </a:cxn>
                <a:cxn ang="0">
                  <a:pos x="118" y="272"/>
                </a:cxn>
                <a:cxn ang="0">
                  <a:pos x="110" y="272"/>
                </a:cxn>
                <a:cxn ang="0">
                  <a:pos x="90" y="268"/>
                </a:cxn>
                <a:cxn ang="0">
                  <a:pos x="73" y="252"/>
                </a:cxn>
                <a:cxn ang="0">
                  <a:pos x="65" y="215"/>
                </a:cxn>
                <a:cxn ang="0">
                  <a:pos x="65" y="159"/>
                </a:cxn>
                <a:cxn ang="0">
                  <a:pos x="65" y="118"/>
                </a:cxn>
                <a:cxn ang="0">
                  <a:pos x="69" y="81"/>
                </a:cxn>
                <a:cxn ang="0">
                  <a:pos x="82" y="57"/>
                </a:cxn>
                <a:cxn ang="0">
                  <a:pos x="106" y="45"/>
                </a:cxn>
                <a:cxn ang="0">
                  <a:pos x="122" y="49"/>
                </a:cxn>
                <a:cxn ang="0">
                  <a:pos x="134" y="61"/>
                </a:cxn>
                <a:cxn ang="0">
                  <a:pos x="142" y="73"/>
                </a:cxn>
                <a:cxn ang="0">
                  <a:pos x="142" y="93"/>
                </a:cxn>
                <a:cxn ang="0">
                  <a:pos x="203" y="69"/>
                </a:cxn>
                <a:cxn ang="0">
                  <a:pos x="191" y="37"/>
                </a:cxn>
                <a:cxn ang="0">
                  <a:pos x="167" y="12"/>
                </a:cxn>
                <a:cxn ang="0">
                  <a:pos x="130" y="0"/>
                </a:cxn>
                <a:cxn ang="0">
                  <a:pos x="73" y="4"/>
                </a:cxn>
                <a:cxn ang="0">
                  <a:pos x="29" y="28"/>
                </a:cxn>
                <a:cxn ang="0">
                  <a:pos x="9" y="73"/>
                </a:cxn>
                <a:cxn ang="0">
                  <a:pos x="0" y="126"/>
                </a:cxn>
                <a:cxn ang="0">
                  <a:pos x="0" y="195"/>
                </a:cxn>
                <a:cxn ang="0">
                  <a:pos x="9" y="256"/>
                </a:cxn>
                <a:cxn ang="0">
                  <a:pos x="33" y="297"/>
                </a:cxn>
                <a:cxn ang="0">
                  <a:pos x="86" y="313"/>
                </a:cxn>
                <a:cxn ang="0">
                  <a:pos x="130" y="317"/>
                </a:cxn>
                <a:cxn ang="0">
                  <a:pos x="150" y="313"/>
                </a:cxn>
                <a:cxn ang="0">
                  <a:pos x="175" y="313"/>
                </a:cxn>
                <a:cxn ang="0">
                  <a:pos x="195" y="309"/>
                </a:cxn>
                <a:cxn ang="0">
                  <a:pos x="203" y="305"/>
                </a:cxn>
                <a:cxn ang="0">
                  <a:pos x="203" y="305"/>
                </a:cxn>
                <a:cxn ang="0">
                  <a:pos x="207" y="305"/>
                </a:cxn>
                <a:cxn ang="0">
                  <a:pos x="207" y="305"/>
                </a:cxn>
                <a:cxn ang="0">
                  <a:pos x="207" y="293"/>
                </a:cxn>
                <a:cxn ang="0">
                  <a:pos x="207" y="252"/>
                </a:cxn>
                <a:cxn ang="0">
                  <a:pos x="207" y="195"/>
                </a:cxn>
                <a:cxn ang="0">
                  <a:pos x="207" y="159"/>
                </a:cxn>
                <a:cxn ang="0">
                  <a:pos x="106" y="150"/>
                </a:cxn>
              </a:cxnLst>
              <a:rect l="0" t="0" r="r" b="b"/>
              <a:pathLst>
                <a:path w="207" h="317">
                  <a:moveTo>
                    <a:pt x="106" y="195"/>
                  </a:moveTo>
                  <a:lnTo>
                    <a:pt x="146" y="195"/>
                  </a:lnTo>
                  <a:lnTo>
                    <a:pt x="146" y="264"/>
                  </a:lnTo>
                  <a:lnTo>
                    <a:pt x="142" y="264"/>
                  </a:lnTo>
                  <a:lnTo>
                    <a:pt x="138" y="268"/>
                  </a:lnTo>
                  <a:lnTo>
                    <a:pt x="134" y="268"/>
                  </a:lnTo>
                  <a:lnTo>
                    <a:pt x="130" y="268"/>
                  </a:lnTo>
                  <a:lnTo>
                    <a:pt x="126" y="268"/>
                  </a:lnTo>
                  <a:lnTo>
                    <a:pt x="122" y="272"/>
                  </a:lnTo>
                  <a:lnTo>
                    <a:pt x="118" y="272"/>
                  </a:lnTo>
                  <a:lnTo>
                    <a:pt x="114" y="272"/>
                  </a:lnTo>
                  <a:lnTo>
                    <a:pt x="110" y="272"/>
                  </a:lnTo>
                  <a:lnTo>
                    <a:pt x="98" y="272"/>
                  </a:lnTo>
                  <a:lnTo>
                    <a:pt x="90" y="268"/>
                  </a:lnTo>
                  <a:lnTo>
                    <a:pt x="82" y="260"/>
                  </a:lnTo>
                  <a:lnTo>
                    <a:pt x="73" y="252"/>
                  </a:lnTo>
                  <a:lnTo>
                    <a:pt x="69" y="236"/>
                  </a:lnTo>
                  <a:lnTo>
                    <a:pt x="65" y="215"/>
                  </a:lnTo>
                  <a:lnTo>
                    <a:pt x="65" y="191"/>
                  </a:lnTo>
                  <a:lnTo>
                    <a:pt x="65" y="159"/>
                  </a:lnTo>
                  <a:lnTo>
                    <a:pt x="65" y="138"/>
                  </a:lnTo>
                  <a:lnTo>
                    <a:pt x="65" y="118"/>
                  </a:lnTo>
                  <a:lnTo>
                    <a:pt x="65" y="98"/>
                  </a:lnTo>
                  <a:lnTo>
                    <a:pt x="69" y="81"/>
                  </a:lnTo>
                  <a:lnTo>
                    <a:pt x="73" y="65"/>
                  </a:lnTo>
                  <a:lnTo>
                    <a:pt x="82" y="57"/>
                  </a:lnTo>
                  <a:lnTo>
                    <a:pt x="90" y="49"/>
                  </a:lnTo>
                  <a:lnTo>
                    <a:pt x="106" y="45"/>
                  </a:lnTo>
                  <a:lnTo>
                    <a:pt x="114" y="45"/>
                  </a:lnTo>
                  <a:lnTo>
                    <a:pt x="122" y="49"/>
                  </a:lnTo>
                  <a:lnTo>
                    <a:pt x="130" y="53"/>
                  </a:lnTo>
                  <a:lnTo>
                    <a:pt x="134" y="61"/>
                  </a:lnTo>
                  <a:lnTo>
                    <a:pt x="138" y="65"/>
                  </a:lnTo>
                  <a:lnTo>
                    <a:pt x="142" y="73"/>
                  </a:lnTo>
                  <a:lnTo>
                    <a:pt x="142" y="81"/>
                  </a:lnTo>
                  <a:lnTo>
                    <a:pt x="142" y="93"/>
                  </a:lnTo>
                  <a:lnTo>
                    <a:pt x="207" y="93"/>
                  </a:lnTo>
                  <a:lnTo>
                    <a:pt x="203" y="69"/>
                  </a:lnTo>
                  <a:lnTo>
                    <a:pt x="199" y="53"/>
                  </a:lnTo>
                  <a:lnTo>
                    <a:pt x="191" y="37"/>
                  </a:lnTo>
                  <a:lnTo>
                    <a:pt x="179" y="24"/>
                  </a:lnTo>
                  <a:lnTo>
                    <a:pt x="167" y="12"/>
                  </a:lnTo>
                  <a:lnTo>
                    <a:pt x="150" y="4"/>
                  </a:lnTo>
                  <a:lnTo>
                    <a:pt x="130" y="0"/>
                  </a:lnTo>
                  <a:lnTo>
                    <a:pt x="110" y="0"/>
                  </a:lnTo>
                  <a:lnTo>
                    <a:pt x="73" y="4"/>
                  </a:lnTo>
                  <a:lnTo>
                    <a:pt x="49" y="12"/>
                  </a:lnTo>
                  <a:lnTo>
                    <a:pt x="29" y="28"/>
                  </a:lnTo>
                  <a:lnTo>
                    <a:pt x="17" y="49"/>
                  </a:lnTo>
                  <a:lnTo>
                    <a:pt x="9" y="73"/>
                  </a:lnTo>
                  <a:lnTo>
                    <a:pt x="0" y="98"/>
                  </a:lnTo>
                  <a:lnTo>
                    <a:pt x="0" y="126"/>
                  </a:lnTo>
                  <a:lnTo>
                    <a:pt x="0" y="154"/>
                  </a:lnTo>
                  <a:lnTo>
                    <a:pt x="0" y="195"/>
                  </a:lnTo>
                  <a:lnTo>
                    <a:pt x="4" y="232"/>
                  </a:lnTo>
                  <a:lnTo>
                    <a:pt x="9" y="256"/>
                  </a:lnTo>
                  <a:lnTo>
                    <a:pt x="21" y="280"/>
                  </a:lnTo>
                  <a:lnTo>
                    <a:pt x="33" y="297"/>
                  </a:lnTo>
                  <a:lnTo>
                    <a:pt x="57" y="309"/>
                  </a:lnTo>
                  <a:lnTo>
                    <a:pt x="86" y="313"/>
                  </a:lnTo>
                  <a:lnTo>
                    <a:pt x="118" y="317"/>
                  </a:lnTo>
                  <a:lnTo>
                    <a:pt x="130" y="317"/>
                  </a:lnTo>
                  <a:lnTo>
                    <a:pt x="142" y="317"/>
                  </a:lnTo>
                  <a:lnTo>
                    <a:pt x="150" y="313"/>
                  </a:lnTo>
                  <a:lnTo>
                    <a:pt x="163" y="313"/>
                  </a:lnTo>
                  <a:lnTo>
                    <a:pt x="175" y="313"/>
                  </a:lnTo>
                  <a:lnTo>
                    <a:pt x="187" y="309"/>
                  </a:lnTo>
                  <a:lnTo>
                    <a:pt x="195" y="309"/>
                  </a:lnTo>
                  <a:lnTo>
                    <a:pt x="203" y="305"/>
                  </a:lnTo>
                  <a:lnTo>
                    <a:pt x="203" y="305"/>
                  </a:lnTo>
                  <a:lnTo>
                    <a:pt x="203" y="305"/>
                  </a:lnTo>
                  <a:lnTo>
                    <a:pt x="203" y="305"/>
                  </a:lnTo>
                  <a:lnTo>
                    <a:pt x="203" y="305"/>
                  </a:lnTo>
                  <a:lnTo>
                    <a:pt x="207" y="305"/>
                  </a:lnTo>
                  <a:lnTo>
                    <a:pt x="207" y="305"/>
                  </a:lnTo>
                  <a:lnTo>
                    <a:pt x="207" y="305"/>
                  </a:lnTo>
                  <a:lnTo>
                    <a:pt x="207" y="305"/>
                  </a:lnTo>
                  <a:lnTo>
                    <a:pt x="207" y="293"/>
                  </a:lnTo>
                  <a:lnTo>
                    <a:pt x="207" y="276"/>
                  </a:lnTo>
                  <a:lnTo>
                    <a:pt x="207" y="252"/>
                  </a:lnTo>
                  <a:lnTo>
                    <a:pt x="207" y="224"/>
                  </a:lnTo>
                  <a:lnTo>
                    <a:pt x="207" y="195"/>
                  </a:lnTo>
                  <a:lnTo>
                    <a:pt x="207" y="175"/>
                  </a:lnTo>
                  <a:lnTo>
                    <a:pt x="207" y="159"/>
                  </a:lnTo>
                  <a:lnTo>
                    <a:pt x="207" y="150"/>
                  </a:lnTo>
                  <a:lnTo>
                    <a:pt x="106" y="150"/>
                  </a:lnTo>
                  <a:lnTo>
                    <a:pt x="106" y="195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100" y="4129"/>
              <a:ext cx="45" cy="57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2" y="40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16" y="44"/>
                </a:cxn>
                <a:cxn ang="0">
                  <a:pos x="16" y="49"/>
                </a:cxn>
                <a:cxn ang="0">
                  <a:pos x="16" y="49"/>
                </a:cxn>
                <a:cxn ang="0">
                  <a:pos x="16" y="49"/>
                </a:cxn>
                <a:cxn ang="0">
                  <a:pos x="20" y="49"/>
                </a:cxn>
                <a:cxn ang="0">
                  <a:pos x="20" y="49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4" y="40"/>
                </a:cxn>
                <a:cxn ang="0">
                  <a:pos x="20" y="32"/>
                </a:cxn>
                <a:cxn ang="0">
                  <a:pos x="12" y="28"/>
                </a:cxn>
                <a:cxn ang="0">
                  <a:pos x="4" y="20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1" y="4"/>
                </a:cxn>
                <a:cxn ang="0">
                  <a:pos x="45" y="8"/>
                </a:cxn>
                <a:cxn ang="0">
                  <a:pos x="45" y="12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20" y="16"/>
                </a:cxn>
                <a:cxn ang="0">
                  <a:pos x="24" y="20"/>
                </a:cxn>
                <a:cxn ang="0">
                  <a:pos x="32" y="24"/>
                </a:cxn>
                <a:cxn ang="0">
                  <a:pos x="41" y="32"/>
                </a:cxn>
                <a:cxn ang="0">
                  <a:pos x="41" y="40"/>
                </a:cxn>
                <a:cxn ang="0">
                  <a:pos x="37" y="49"/>
                </a:cxn>
                <a:cxn ang="0">
                  <a:pos x="32" y="53"/>
                </a:cxn>
                <a:cxn ang="0">
                  <a:pos x="24" y="57"/>
                </a:cxn>
                <a:cxn ang="0">
                  <a:pos x="16" y="57"/>
                </a:cxn>
                <a:cxn ang="0">
                  <a:pos x="8" y="57"/>
                </a:cxn>
                <a:cxn ang="0">
                  <a:pos x="4" y="53"/>
                </a:cxn>
                <a:cxn ang="0">
                  <a:pos x="0" y="49"/>
                </a:cxn>
                <a:cxn ang="0">
                  <a:pos x="0" y="40"/>
                </a:cxn>
              </a:cxnLst>
              <a:rect l="0" t="0" r="r" b="b"/>
              <a:pathLst>
                <a:path w="45" h="57">
                  <a:moveTo>
                    <a:pt x="16" y="40"/>
                  </a:moveTo>
                  <a:lnTo>
                    <a:pt x="16" y="40"/>
                  </a:lnTo>
                  <a:lnTo>
                    <a:pt x="16" y="40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5" y="1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7" y="28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4" y="53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16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149" y="4129"/>
              <a:ext cx="45" cy="57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1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0" y="12"/>
                </a:cxn>
                <a:cxn ang="0">
                  <a:pos x="16" y="16"/>
                </a:cxn>
                <a:cxn ang="0">
                  <a:pos x="16" y="24"/>
                </a:cxn>
                <a:cxn ang="0">
                  <a:pos x="16" y="32"/>
                </a:cxn>
                <a:cxn ang="0">
                  <a:pos x="12" y="40"/>
                </a:cxn>
                <a:cxn ang="0">
                  <a:pos x="12" y="44"/>
                </a:cxn>
                <a:cxn ang="0">
                  <a:pos x="16" y="49"/>
                </a:cxn>
                <a:cxn ang="0">
                  <a:pos x="20" y="49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8" y="40"/>
                </a:cxn>
                <a:cxn ang="0">
                  <a:pos x="40" y="36"/>
                </a:cxn>
                <a:cxn ang="0">
                  <a:pos x="40" y="44"/>
                </a:cxn>
                <a:cxn ang="0">
                  <a:pos x="32" y="53"/>
                </a:cxn>
                <a:cxn ang="0">
                  <a:pos x="24" y="57"/>
                </a:cxn>
                <a:cxn ang="0">
                  <a:pos x="16" y="57"/>
                </a:cxn>
                <a:cxn ang="0">
                  <a:pos x="4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28" y="0"/>
                </a:cxn>
                <a:cxn ang="0">
                  <a:pos x="36" y="4"/>
                </a:cxn>
                <a:cxn ang="0">
                  <a:pos x="44" y="8"/>
                </a:cxn>
                <a:cxn ang="0">
                  <a:pos x="44" y="12"/>
                </a:cxn>
                <a:cxn ang="0">
                  <a:pos x="44" y="20"/>
                </a:cxn>
              </a:cxnLst>
              <a:rect l="0" t="0" r="r" b="b"/>
              <a:pathLst>
                <a:path w="44" h="57">
                  <a:moveTo>
                    <a:pt x="32" y="20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0" y="36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32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0" name="Freeform 22"/>
            <p:cNvSpPr>
              <a:spLocks noEditPoints="1"/>
            </p:cNvSpPr>
            <p:nvPr/>
          </p:nvSpPr>
          <p:spPr bwMode="auto">
            <a:xfrm>
              <a:off x="193" y="4109"/>
              <a:ext cx="32" cy="78"/>
            </a:xfrm>
            <a:custGeom>
              <a:avLst/>
              <a:gdLst/>
              <a:ahLst/>
              <a:cxnLst>
                <a:cxn ang="0">
                  <a:pos x="17" y="78"/>
                </a:cxn>
                <a:cxn ang="0">
                  <a:pos x="0" y="78"/>
                </a:cxn>
                <a:cxn ang="0">
                  <a:pos x="12" y="25"/>
                </a:cxn>
                <a:cxn ang="0">
                  <a:pos x="29" y="25"/>
                </a:cxn>
                <a:cxn ang="0">
                  <a:pos x="17" y="78"/>
                </a:cxn>
                <a:cxn ang="0">
                  <a:pos x="33" y="0"/>
                </a:cxn>
                <a:cxn ang="0">
                  <a:pos x="29" y="13"/>
                </a:cxn>
                <a:cxn ang="0">
                  <a:pos x="17" y="13"/>
                </a:cxn>
                <a:cxn ang="0">
                  <a:pos x="17" y="0"/>
                </a:cxn>
                <a:cxn ang="0">
                  <a:pos x="33" y="0"/>
                </a:cxn>
              </a:cxnLst>
              <a:rect l="0" t="0" r="r" b="b"/>
              <a:pathLst>
                <a:path w="33" h="78">
                  <a:moveTo>
                    <a:pt x="17" y="78"/>
                  </a:moveTo>
                  <a:lnTo>
                    <a:pt x="0" y="78"/>
                  </a:lnTo>
                  <a:lnTo>
                    <a:pt x="12" y="25"/>
                  </a:lnTo>
                  <a:lnTo>
                    <a:pt x="29" y="25"/>
                  </a:lnTo>
                  <a:lnTo>
                    <a:pt x="17" y="78"/>
                  </a:lnTo>
                  <a:close/>
                  <a:moveTo>
                    <a:pt x="33" y="0"/>
                  </a:moveTo>
                  <a:lnTo>
                    <a:pt x="29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1" name="Freeform 23"/>
            <p:cNvSpPr>
              <a:spLocks noEditPoints="1"/>
            </p:cNvSpPr>
            <p:nvPr/>
          </p:nvSpPr>
          <p:spPr bwMode="auto">
            <a:xfrm>
              <a:off x="899" y="4109"/>
              <a:ext cx="32" cy="78"/>
            </a:xfrm>
            <a:custGeom>
              <a:avLst/>
              <a:gdLst/>
              <a:ahLst/>
              <a:cxnLst>
                <a:cxn ang="0">
                  <a:pos x="16" y="78"/>
                </a:cxn>
                <a:cxn ang="0">
                  <a:pos x="0" y="78"/>
                </a:cxn>
                <a:cxn ang="0">
                  <a:pos x="12" y="25"/>
                </a:cxn>
                <a:cxn ang="0">
                  <a:pos x="28" y="25"/>
                </a:cxn>
                <a:cxn ang="0">
                  <a:pos x="16" y="78"/>
                </a:cxn>
                <a:cxn ang="0">
                  <a:pos x="32" y="0"/>
                </a:cxn>
                <a:cxn ang="0">
                  <a:pos x="28" y="13"/>
                </a:cxn>
                <a:cxn ang="0">
                  <a:pos x="12" y="13"/>
                </a:cxn>
                <a:cxn ang="0">
                  <a:pos x="16" y="0"/>
                </a:cxn>
                <a:cxn ang="0">
                  <a:pos x="32" y="0"/>
                </a:cxn>
              </a:cxnLst>
              <a:rect l="0" t="0" r="r" b="b"/>
              <a:pathLst>
                <a:path w="32" h="78">
                  <a:moveTo>
                    <a:pt x="16" y="78"/>
                  </a:moveTo>
                  <a:lnTo>
                    <a:pt x="0" y="78"/>
                  </a:lnTo>
                  <a:lnTo>
                    <a:pt x="12" y="25"/>
                  </a:lnTo>
                  <a:lnTo>
                    <a:pt x="28" y="25"/>
                  </a:lnTo>
                  <a:lnTo>
                    <a:pt x="16" y="78"/>
                  </a:lnTo>
                  <a:close/>
                  <a:moveTo>
                    <a:pt x="32" y="0"/>
                  </a:moveTo>
                  <a:lnTo>
                    <a:pt x="28" y="13"/>
                  </a:lnTo>
                  <a:lnTo>
                    <a:pt x="12" y="13"/>
                  </a:lnTo>
                  <a:lnTo>
                    <a:pt x="16" y="0"/>
                  </a:lnTo>
                  <a:lnTo>
                    <a:pt x="32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2" name="Freeform 24"/>
            <p:cNvSpPr>
              <a:spLocks noEditPoints="1"/>
            </p:cNvSpPr>
            <p:nvPr/>
          </p:nvSpPr>
          <p:spPr bwMode="auto">
            <a:xfrm>
              <a:off x="222" y="4129"/>
              <a:ext cx="47" cy="57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6" y="40"/>
                </a:cxn>
                <a:cxn ang="0">
                  <a:pos x="16" y="44"/>
                </a:cxn>
                <a:cxn ang="0">
                  <a:pos x="20" y="49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8" y="44"/>
                </a:cxn>
                <a:cxn ang="0">
                  <a:pos x="28" y="40"/>
                </a:cxn>
                <a:cxn ang="0">
                  <a:pos x="44" y="36"/>
                </a:cxn>
                <a:cxn ang="0">
                  <a:pos x="44" y="40"/>
                </a:cxn>
                <a:cxn ang="0">
                  <a:pos x="40" y="44"/>
                </a:cxn>
                <a:cxn ang="0">
                  <a:pos x="40" y="49"/>
                </a:cxn>
                <a:cxn ang="0">
                  <a:pos x="36" y="53"/>
                </a:cxn>
                <a:cxn ang="0">
                  <a:pos x="32" y="53"/>
                </a:cxn>
                <a:cxn ang="0">
                  <a:pos x="28" y="57"/>
                </a:cxn>
                <a:cxn ang="0">
                  <a:pos x="24" y="57"/>
                </a:cxn>
                <a:cxn ang="0">
                  <a:pos x="20" y="57"/>
                </a:cxn>
                <a:cxn ang="0">
                  <a:pos x="8" y="57"/>
                </a:cxn>
                <a:cxn ang="0">
                  <a:pos x="4" y="49"/>
                </a:cxn>
                <a:cxn ang="0">
                  <a:pos x="0" y="40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12" y="8"/>
                </a:cxn>
                <a:cxn ang="0">
                  <a:pos x="20" y="4"/>
                </a:cxn>
                <a:cxn ang="0">
                  <a:pos x="32" y="0"/>
                </a:cxn>
                <a:cxn ang="0">
                  <a:pos x="40" y="4"/>
                </a:cxn>
                <a:cxn ang="0">
                  <a:pos x="48" y="8"/>
                </a:cxn>
                <a:cxn ang="0">
                  <a:pos x="48" y="20"/>
                </a:cxn>
                <a:cxn ang="0">
                  <a:pos x="44" y="32"/>
                </a:cxn>
                <a:cxn ang="0">
                  <a:pos x="32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0" y="16"/>
                </a:cxn>
                <a:cxn ang="0">
                  <a:pos x="20" y="20"/>
                </a:cxn>
                <a:cxn ang="0">
                  <a:pos x="20" y="24"/>
                </a:cxn>
              </a:cxnLst>
              <a:rect l="0" t="0" r="r" b="b"/>
              <a:pathLst>
                <a:path w="48" h="57">
                  <a:moveTo>
                    <a:pt x="16" y="32"/>
                  </a:move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4" y="3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6" y="53"/>
                  </a:lnTo>
                  <a:lnTo>
                    <a:pt x="32" y="53"/>
                  </a:lnTo>
                  <a:lnTo>
                    <a:pt x="32" y="53"/>
                  </a:lnTo>
                  <a:lnTo>
                    <a:pt x="32" y="57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4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4" y="32"/>
                  </a:lnTo>
                  <a:lnTo>
                    <a:pt x="16" y="32"/>
                  </a:lnTo>
                  <a:close/>
                  <a:moveTo>
                    <a:pt x="32" y="24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3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>
              <a:off x="269" y="4129"/>
              <a:ext cx="54" cy="57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25" y="8"/>
                </a:cxn>
                <a:cxn ang="0">
                  <a:pos x="29" y="8"/>
                </a:cxn>
                <a:cxn ang="0">
                  <a:pos x="29" y="4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5" y="4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9" y="8"/>
                </a:cxn>
                <a:cxn ang="0">
                  <a:pos x="53" y="8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41" y="57"/>
                </a:cxn>
                <a:cxn ang="0">
                  <a:pos x="29" y="57"/>
                </a:cxn>
                <a:cxn ang="0">
                  <a:pos x="37" y="20"/>
                </a:cxn>
                <a:cxn ang="0">
                  <a:pos x="37" y="16"/>
                </a:cxn>
                <a:cxn ang="0">
                  <a:pos x="37" y="16"/>
                </a:cxn>
                <a:cxn ang="0">
                  <a:pos x="37" y="16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5" y="12"/>
                </a:cxn>
                <a:cxn ang="0">
                  <a:pos x="25" y="16"/>
                </a:cxn>
                <a:cxn ang="0">
                  <a:pos x="25" y="16"/>
                </a:cxn>
                <a:cxn ang="0">
                  <a:pos x="25" y="16"/>
                </a:cxn>
                <a:cxn ang="0">
                  <a:pos x="25" y="20"/>
                </a:cxn>
                <a:cxn ang="0">
                  <a:pos x="17" y="57"/>
                </a:cxn>
                <a:cxn ang="0">
                  <a:pos x="0" y="57"/>
                </a:cxn>
                <a:cxn ang="0">
                  <a:pos x="12" y="4"/>
                </a:cxn>
                <a:cxn ang="0">
                  <a:pos x="29" y="4"/>
                </a:cxn>
                <a:cxn ang="0">
                  <a:pos x="25" y="8"/>
                </a:cxn>
              </a:cxnLst>
              <a:rect l="0" t="0" r="r" b="b"/>
              <a:pathLst>
                <a:path w="53" h="57">
                  <a:moveTo>
                    <a:pt x="25" y="8"/>
                  </a:moveTo>
                  <a:lnTo>
                    <a:pt x="25" y="8"/>
                  </a:lnTo>
                  <a:lnTo>
                    <a:pt x="29" y="8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1" y="57"/>
                  </a:lnTo>
                  <a:lnTo>
                    <a:pt x="29" y="57"/>
                  </a:lnTo>
                  <a:lnTo>
                    <a:pt x="37" y="20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20"/>
                  </a:lnTo>
                  <a:lnTo>
                    <a:pt x="17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9" y="4"/>
                  </a:lnTo>
                  <a:lnTo>
                    <a:pt x="25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323" y="4129"/>
              <a:ext cx="49" cy="57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0" y="16"/>
                </a:cxn>
                <a:cxn ang="0">
                  <a:pos x="20" y="24"/>
                </a:cxn>
                <a:cxn ang="0">
                  <a:pos x="16" y="32"/>
                </a:cxn>
                <a:cxn ang="0">
                  <a:pos x="16" y="40"/>
                </a:cxn>
                <a:cxn ang="0">
                  <a:pos x="16" y="44"/>
                </a:cxn>
                <a:cxn ang="0">
                  <a:pos x="20" y="49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8" y="44"/>
                </a:cxn>
                <a:cxn ang="0">
                  <a:pos x="28" y="40"/>
                </a:cxn>
                <a:cxn ang="0">
                  <a:pos x="45" y="36"/>
                </a:cxn>
                <a:cxn ang="0">
                  <a:pos x="41" y="44"/>
                </a:cxn>
                <a:cxn ang="0">
                  <a:pos x="37" y="53"/>
                </a:cxn>
                <a:cxn ang="0">
                  <a:pos x="28" y="57"/>
                </a:cxn>
                <a:cxn ang="0">
                  <a:pos x="20" y="57"/>
                </a:cxn>
                <a:cxn ang="0">
                  <a:pos x="8" y="57"/>
                </a:cxn>
                <a:cxn ang="0">
                  <a:pos x="4" y="49"/>
                </a:cxn>
                <a:cxn ang="0">
                  <a:pos x="0" y="40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12" y="8"/>
                </a:cxn>
                <a:cxn ang="0">
                  <a:pos x="20" y="4"/>
                </a:cxn>
                <a:cxn ang="0">
                  <a:pos x="32" y="0"/>
                </a:cxn>
                <a:cxn ang="0">
                  <a:pos x="41" y="4"/>
                </a:cxn>
                <a:cxn ang="0">
                  <a:pos x="45" y="8"/>
                </a:cxn>
                <a:cxn ang="0">
                  <a:pos x="49" y="12"/>
                </a:cxn>
                <a:cxn ang="0">
                  <a:pos x="49" y="20"/>
                </a:cxn>
              </a:cxnLst>
              <a:rect l="0" t="0" r="r" b="b"/>
              <a:pathLst>
                <a:path w="49" h="57">
                  <a:moveTo>
                    <a:pt x="32" y="20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5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4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32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5" name="Freeform 27"/>
            <p:cNvSpPr>
              <a:spLocks noEditPoints="1"/>
            </p:cNvSpPr>
            <p:nvPr/>
          </p:nvSpPr>
          <p:spPr bwMode="auto">
            <a:xfrm>
              <a:off x="377" y="4129"/>
              <a:ext cx="44" cy="57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2" y="40"/>
                </a:cxn>
                <a:cxn ang="0">
                  <a:pos x="12" y="44"/>
                </a:cxn>
                <a:cxn ang="0">
                  <a:pos x="16" y="49"/>
                </a:cxn>
                <a:cxn ang="0">
                  <a:pos x="20" y="49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4" y="40"/>
                </a:cxn>
                <a:cxn ang="0">
                  <a:pos x="40" y="36"/>
                </a:cxn>
                <a:cxn ang="0">
                  <a:pos x="40" y="40"/>
                </a:cxn>
                <a:cxn ang="0">
                  <a:pos x="36" y="44"/>
                </a:cxn>
                <a:cxn ang="0">
                  <a:pos x="36" y="49"/>
                </a:cxn>
                <a:cxn ang="0">
                  <a:pos x="32" y="53"/>
                </a:cxn>
                <a:cxn ang="0">
                  <a:pos x="28" y="53"/>
                </a:cxn>
                <a:cxn ang="0">
                  <a:pos x="24" y="57"/>
                </a:cxn>
                <a:cxn ang="0">
                  <a:pos x="20" y="57"/>
                </a:cxn>
                <a:cxn ang="0">
                  <a:pos x="16" y="57"/>
                </a:cxn>
                <a:cxn ang="0">
                  <a:pos x="4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28" y="0"/>
                </a:cxn>
                <a:cxn ang="0">
                  <a:pos x="40" y="4"/>
                </a:cxn>
                <a:cxn ang="0">
                  <a:pos x="44" y="8"/>
                </a:cxn>
                <a:cxn ang="0">
                  <a:pos x="44" y="20"/>
                </a:cxn>
                <a:cxn ang="0">
                  <a:pos x="44" y="32"/>
                </a:cxn>
                <a:cxn ang="0">
                  <a:pos x="28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0" y="12"/>
                </a:cxn>
                <a:cxn ang="0">
                  <a:pos x="20" y="16"/>
                </a:cxn>
                <a:cxn ang="0">
                  <a:pos x="16" y="20"/>
                </a:cxn>
                <a:cxn ang="0">
                  <a:pos x="16" y="24"/>
                </a:cxn>
              </a:cxnLst>
              <a:rect l="0" t="0" r="r" b="b"/>
              <a:pathLst>
                <a:path w="44" h="57">
                  <a:moveTo>
                    <a:pt x="16" y="32"/>
                  </a:moveTo>
                  <a:lnTo>
                    <a:pt x="12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8" y="36"/>
                  </a:lnTo>
                  <a:lnTo>
                    <a:pt x="40" y="36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6" y="49"/>
                  </a:lnTo>
                  <a:lnTo>
                    <a:pt x="36" y="49"/>
                  </a:lnTo>
                  <a:lnTo>
                    <a:pt x="36" y="53"/>
                  </a:lnTo>
                  <a:lnTo>
                    <a:pt x="32" y="53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32"/>
                  </a:lnTo>
                  <a:lnTo>
                    <a:pt x="16" y="32"/>
                  </a:lnTo>
                  <a:close/>
                  <a:moveTo>
                    <a:pt x="28" y="24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28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>
              <a:off x="445" y="4109"/>
              <a:ext cx="40" cy="78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13"/>
                </a:cxn>
                <a:cxn ang="0">
                  <a:pos x="32" y="13"/>
                </a:cxn>
                <a:cxn ang="0">
                  <a:pos x="32" y="13"/>
                </a:cxn>
                <a:cxn ang="0">
                  <a:pos x="32" y="13"/>
                </a:cxn>
                <a:cxn ang="0">
                  <a:pos x="32" y="13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28" y="21"/>
                </a:cxn>
                <a:cxn ang="0">
                  <a:pos x="28" y="25"/>
                </a:cxn>
                <a:cxn ang="0">
                  <a:pos x="36" y="25"/>
                </a:cxn>
                <a:cxn ang="0">
                  <a:pos x="32" y="33"/>
                </a:cxn>
                <a:cxn ang="0">
                  <a:pos x="24" y="33"/>
                </a:cxn>
                <a:cxn ang="0">
                  <a:pos x="16" y="78"/>
                </a:cxn>
                <a:cxn ang="0">
                  <a:pos x="0" y="78"/>
                </a:cxn>
                <a:cxn ang="0">
                  <a:pos x="12" y="33"/>
                </a:cxn>
                <a:cxn ang="0">
                  <a:pos x="4" y="33"/>
                </a:cxn>
                <a:cxn ang="0">
                  <a:pos x="4" y="25"/>
                </a:cxn>
                <a:cxn ang="0">
                  <a:pos x="12" y="25"/>
                </a:cxn>
                <a:cxn ang="0">
                  <a:pos x="12" y="17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20" y="9"/>
                </a:cxn>
                <a:cxn ang="0">
                  <a:pos x="20" y="5"/>
                </a:cxn>
                <a:cxn ang="0">
                  <a:pos x="24" y="5"/>
                </a:cxn>
                <a:cxn ang="0">
                  <a:pos x="28" y="5"/>
                </a:cxn>
                <a:cxn ang="0">
                  <a:pos x="32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13"/>
                </a:cxn>
              </a:cxnLst>
              <a:rect l="0" t="0" r="r" b="b"/>
              <a:pathLst>
                <a:path w="40" h="78">
                  <a:moveTo>
                    <a:pt x="36" y="13"/>
                  </a:moveTo>
                  <a:lnTo>
                    <a:pt x="36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21"/>
                  </a:lnTo>
                  <a:lnTo>
                    <a:pt x="28" y="25"/>
                  </a:lnTo>
                  <a:lnTo>
                    <a:pt x="36" y="25"/>
                  </a:lnTo>
                  <a:lnTo>
                    <a:pt x="32" y="33"/>
                  </a:lnTo>
                  <a:lnTo>
                    <a:pt x="24" y="3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12" y="33"/>
                  </a:lnTo>
                  <a:lnTo>
                    <a:pt x="4" y="33"/>
                  </a:lnTo>
                  <a:lnTo>
                    <a:pt x="4" y="25"/>
                  </a:lnTo>
                  <a:lnTo>
                    <a:pt x="12" y="25"/>
                  </a:lnTo>
                  <a:lnTo>
                    <a:pt x="12" y="17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13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7" name="Freeform 29"/>
            <p:cNvSpPr>
              <a:spLocks noEditPoints="1"/>
            </p:cNvSpPr>
            <p:nvPr/>
          </p:nvSpPr>
          <p:spPr bwMode="auto">
            <a:xfrm>
              <a:off x="477" y="4129"/>
              <a:ext cx="45" cy="57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2"/>
                </a:cxn>
                <a:cxn ang="0">
                  <a:pos x="12" y="8"/>
                </a:cxn>
                <a:cxn ang="0">
                  <a:pos x="20" y="0"/>
                </a:cxn>
                <a:cxn ang="0">
                  <a:pos x="37" y="0"/>
                </a:cxn>
                <a:cxn ang="0">
                  <a:pos x="45" y="8"/>
                </a:cxn>
                <a:cxn ang="0">
                  <a:pos x="45" y="12"/>
                </a:cxn>
                <a:cxn ang="0">
                  <a:pos x="45" y="24"/>
                </a:cxn>
                <a:cxn ang="0">
                  <a:pos x="45" y="36"/>
                </a:cxn>
                <a:cxn ang="0">
                  <a:pos x="41" y="44"/>
                </a:cxn>
                <a:cxn ang="0">
                  <a:pos x="33" y="53"/>
                </a:cxn>
                <a:cxn ang="0">
                  <a:pos x="24" y="57"/>
                </a:cxn>
                <a:cxn ang="0">
                  <a:pos x="8" y="57"/>
                </a:cxn>
                <a:cxn ang="0">
                  <a:pos x="0" y="53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28" y="28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0" y="12"/>
                </a:cxn>
                <a:cxn ang="0">
                  <a:pos x="20" y="16"/>
                </a:cxn>
                <a:cxn ang="0">
                  <a:pos x="16" y="20"/>
                </a:cxn>
                <a:cxn ang="0">
                  <a:pos x="16" y="28"/>
                </a:cxn>
                <a:cxn ang="0">
                  <a:pos x="12" y="36"/>
                </a:cxn>
                <a:cxn ang="0">
                  <a:pos x="12" y="44"/>
                </a:cxn>
                <a:cxn ang="0">
                  <a:pos x="16" y="49"/>
                </a:cxn>
                <a:cxn ang="0">
                  <a:pos x="20" y="49"/>
                </a:cxn>
                <a:cxn ang="0">
                  <a:pos x="20" y="49"/>
                </a:cxn>
                <a:cxn ang="0">
                  <a:pos x="24" y="44"/>
                </a:cxn>
                <a:cxn ang="0">
                  <a:pos x="28" y="36"/>
                </a:cxn>
                <a:cxn ang="0">
                  <a:pos x="28" y="28"/>
                </a:cxn>
              </a:cxnLst>
              <a:rect l="0" t="0" r="r" b="b"/>
              <a:pathLst>
                <a:path w="45" h="57">
                  <a:moveTo>
                    <a:pt x="0" y="28"/>
                  </a:move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45" y="16"/>
                  </a:lnTo>
                  <a:lnTo>
                    <a:pt x="45" y="24"/>
                  </a:lnTo>
                  <a:lnTo>
                    <a:pt x="45" y="28"/>
                  </a:lnTo>
                  <a:lnTo>
                    <a:pt x="45" y="36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3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close/>
                  <a:moveTo>
                    <a:pt x="28" y="28"/>
                  </a:moveTo>
                  <a:lnTo>
                    <a:pt x="28" y="24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522" y="4129"/>
              <a:ext cx="40" cy="57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8" y="8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36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8"/>
                </a:cxn>
                <a:cxn ang="0">
                  <a:pos x="16" y="57"/>
                </a:cxn>
                <a:cxn ang="0">
                  <a:pos x="0" y="57"/>
                </a:cxn>
                <a:cxn ang="0">
                  <a:pos x="12" y="4"/>
                </a:cxn>
                <a:cxn ang="0">
                  <a:pos x="28" y="4"/>
                </a:cxn>
              </a:cxnLst>
              <a:rect l="0" t="0" r="r" b="b"/>
              <a:pathLst>
                <a:path w="40" h="57">
                  <a:moveTo>
                    <a:pt x="28" y="4"/>
                  </a:moveTo>
                  <a:lnTo>
                    <a:pt x="24" y="8"/>
                  </a:lnTo>
                  <a:lnTo>
                    <a:pt x="24" y="8"/>
                  </a:lnTo>
                  <a:lnTo>
                    <a:pt x="28" y="8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16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8" y="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19" name="Freeform 31"/>
            <p:cNvSpPr>
              <a:spLocks noEditPoints="1"/>
            </p:cNvSpPr>
            <p:nvPr/>
          </p:nvSpPr>
          <p:spPr bwMode="auto">
            <a:xfrm>
              <a:off x="578" y="4129"/>
              <a:ext cx="49" cy="57"/>
            </a:xfrm>
            <a:custGeom>
              <a:avLst/>
              <a:gdLst/>
              <a:ahLst/>
              <a:cxnLst>
                <a:cxn ang="0">
                  <a:pos x="41" y="49"/>
                </a:cxn>
                <a:cxn ang="0">
                  <a:pos x="41" y="49"/>
                </a:cxn>
                <a:cxn ang="0">
                  <a:pos x="41" y="53"/>
                </a:cxn>
                <a:cxn ang="0">
                  <a:pos x="41" y="57"/>
                </a:cxn>
                <a:cxn ang="0">
                  <a:pos x="29" y="57"/>
                </a:cxn>
                <a:cxn ang="0">
                  <a:pos x="29" y="49"/>
                </a:cxn>
                <a:cxn ang="0">
                  <a:pos x="25" y="53"/>
                </a:cxn>
                <a:cxn ang="0">
                  <a:pos x="21" y="57"/>
                </a:cxn>
                <a:cxn ang="0">
                  <a:pos x="17" y="57"/>
                </a:cxn>
                <a:cxn ang="0">
                  <a:pos x="13" y="57"/>
                </a:cxn>
                <a:cxn ang="0">
                  <a:pos x="4" y="57"/>
                </a:cxn>
                <a:cxn ang="0">
                  <a:pos x="0" y="53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4" y="28"/>
                </a:cxn>
                <a:cxn ang="0">
                  <a:pos x="13" y="24"/>
                </a:cxn>
                <a:cxn ang="0">
                  <a:pos x="21" y="20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3" y="8"/>
                </a:cxn>
                <a:cxn ang="0">
                  <a:pos x="29" y="8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1" y="16"/>
                </a:cxn>
                <a:cxn ang="0">
                  <a:pos x="9" y="16"/>
                </a:cxn>
                <a:cxn ang="0">
                  <a:pos x="9" y="12"/>
                </a:cxn>
                <a:cxn ang="0">
                  <a:pos x="9" y="8"/>
                </a:cxn>
                <a:cxn ang="0">
                  <a:pos x="13" y="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21" y="4"/>
                </a:cxn>
                <a:cxn ang="0">
                  <a:pos x="25" y="0"/>
                </a:cxn>
                <a:cxn ang="0">
                  <a:pos x="29" y="0"/>
                </a:cxn>
                <a:cxn ang="0">
                  <a:pos x="41" y="4"/>
                </a:cxn>
                <a:cxn ang="0">
                  <a:pos x="45" y="8"/>
                </a:cxn>
                <a:cxn ang="0">
                  <a:pos x="49" y="12"/>
                </a:cxn>
                <a:cxn ang="0">
                  <a:pos x="49" y="20"/>
                </a:cxn>
                <a:cxn ang="0">
                  <a:pos x="17" y="40"/>
                </a:cxn>
                <a:cxn ang="0">
                  <a:pos x="17" y="40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21" y="49"/>
                </a:cxn>
                <a:cxn ang="0">
                  <a:pos x="25" y="44"/>
                </a:cxn>
                <a:cxn ang="0">
                  <a:pos x="29" y="40"/>
                </a:cxn>
                <a:cxn ang="0">
                  <a:pos x="29" y="36"/>
                </a:cxn>
                <a:cxn ang="0">
                  <a:pos x="33" y="28"/>
                </a:cxn>
                <a:cxn ang="0">
                  <a:pos x="25" y="32"/>
                </a:cxn>
                <a:cxn ang="0">
                  <a:pos x="21" y="32"/>
                </a:cxn>
                <a:cxn ang="0">
                  <a:pos x="17" y="32"/>
                </a:cxn>
                <a:cxn ang="0">
                  <a:pos x="17" y="40"/>
                </a:cxn>
              </a:cxnLst>
              <a:rect l="0" t="0" r="r" b="b"/>
              <a:pathLst>
                <a:path w="49" h="57">
                  <a:moveTo>
                    <a:pt x="41" y="44"/>
                  </a:moveTo>
                  <a:lnTo>
                    <a:pt x="41" y="49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29" y="57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25" y="53"/>
                  </a:lnTo>
                  <a:lnTo>
                    <a:pt x="25" y="53"/>
                  </a:lnTo>
                  <a:lnTo>
                    <a:pt x="21" y="53"/>
                  </a:lnTo>
                  <a:lnTo>
                    <a:pt x="21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7"/>
                  </a:lnTo>
                  <a:lnTo>
                    <a:pt x="4" y="57"/>
                  </a:lnTo>
                  <a:lnTo>
                    <a:pt x="4" y="53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4"/>
                  </a:lnTo>
                  <a:lnTo>
                    <a:pt x="21" y="20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41" y="44"/>
                  </a:lnTo>
                  <a:close/>
                  <a:moveTo>
                    <a:pt x="17" y="40"/>
                  </a:moveTo>
                  <a:lnTo>
                    <a:pt x="17" y="40"/>
                  </a:lnTo>
                  <a:lnTo>
                    <a:pt x="17" y="40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3" y="28"/>
                  </a:lnTo>
                  <a:lnTo>
                    <a:pt x="29" y="28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647" y="4129"/>
              <a:ext cx="49" cy="57"/>
            </a:xfrm>
            <a:custGeom>
              <a:avLst/>
              <a:gdLst/>
              <a:ahLst/>
              <a:cxnLst>
                <a:cxn ang="0">
                  <a:pos x="33" y="20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29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1" y="16"/>
                </a:cxn>
                <a:cxn ang="0">
                  <a:pos x="21" y="24"/>
                </a:cxn>
                <a:cxn ang="0">
                  <a:pos x="17" y="32"/>
                </a:cxn>
                <a:cxn ang="0">
                  <a:pos x="17" y="40"/>
                </a:cxn>
                <a:cxn ang="0">
                  <a:pos x="17" y="44"/>
                </a:cxn>
                <a:cxn ang="0">
                  <a:pos x="21" y="49"/>
                </a:cxn>
                <a:cxn ang="0">
                  <a:pos x="21" y="49"/>
                </a:cxn>
                <a:cxn ang="0">
                  <a:pos x="25" y="44"/>
                </a:cxn>
                <a:cxn ang="0">
                  <a:pos x="29" y="44"/>
                </a:cxn>
                <a:cxn ang="0">
                  <a:pos x="29" y="40"/>
                </a:cxn>
                <a:cxn ang="0">
                  <a:pos x="45" y="36"/>
                </a:cxn>
                <a:cxn ang="0">
                  <a:pos x="41" y="44"/>
                </a:cxn>
                <a:cxn ang="0">
                  <a:pos x="37" y="53"/>
                </a:cxn>
                <a:cxn ang="0">
                  <a:pos x="29" y="57"/>
                </a:cxn>
                <a:cxn ang="0">
                  <a:pos x="17" y="57"/>
                </a:cxn>
                <a:cxn ang="0">
                  <a:pos x="8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8" y="8"/>
                </a:cxn>
                <a:cxn ang="0">
                  <a:pos x="17" y="4"/>
                </a:cxn>
                <a:cxn ang="0">
                  <a:pos x="29" y="0"/>
                </a:cxn>
                <a:cxn ang="0">
                  <a:pos x="41" y="4"/>
                </a:cxn>
                <a:cxn ang="0">
                  <a:pos x="45" y="8"/>
                </a:cxn>
                <a:cxn ang="0">
                  <a:pos x="49" y="12"/>
                </a:cxn>
                <a:cxn ang="0">
                  <a:pos x="49" y="20"/>
                </a:cxn>
              </a:cxnLst>
              <a:rect l="0" t="0" r="r" b="b"/>
              <a:pathLst>
                <a:path w="49" h="57">
                  <a:moveTo>
                    <a:pt x="33" y="20"/>
                  </a:moveTo>
                  <a:lnTo>
                    <a:pt x="33" y="2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40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5" y="49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9" y="44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9" y="36"/>
                  </a:lnTo>
                  <a:lnTo>
                    <a:pt x="45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7" y="53"/>
                  </a:lnTo>
                  <a:lnTo>
                    <a:pt x="33" y="53"/>
                  </a:lnTo>
                  <a:lnTo>
                    <a:pt x="29" y="57"/>
                  </a:lnTo>
                  <a:lnTo>
                    <a:pt x="25" y="57"/>
                  </a:lnTo>
                  <a:lnTo>
                    <a:pt x="17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33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1" name="Freeform 33"/>
            <p:cNvSpPr>
              <a:spLocks noEditPoints="1"/>
            </p:cNvSpPr>
            <p:nvPr/>
          </p:nvSpPr>
          <p:spPr bwMode="auto">
            <a:xfrm>
              <a:off x="749" y="4129"/>
              <a:ext cx="44" cy="57"/>
            </a:xfrm>
            <a:custGeom>
              <a:avLst/>
              <a:gdLst/>
              <a:ahLst/>
              <a:cxnLst>
                <a:cxn ang="0">
                  <a:pos x="40" y="49"/>
                </a:cxn>
                <a:cxn ang="0">
                  <a:pos x="40" y="49"/>
                </a:cxn>
                <a:cxn ang="0">
                  <a:pos x="40" y="53"/>
                </a:cxn>
                <a:cxn ang="0">
                  <a:pos x="40" y="57"/>
                </a:cxn>
                <a:cxn ang="0">
                  <a:pos x="24" y="57"/>
                </a:cxn>
                <a:cxn ang="0">
                  <a:pos x="24" y="49"/>
                </a:cxn>
                <a:cxn ang="0">
                  <a:pos x="20" y="53"/>
                </a:cxn>
                <a:cxn ang="0">
                  <a:pos x="16" y="57"/>
                </a:cxn>
                <a:cxn ang="0">
                  <a:pos x="12" y="57"/>
                </a:cxn>
                <a:cxn ang="0">
                  <a:pos x="8" y="57"/>
                </a:cxn>
                <a:cxn ang="0">
                  <a:pos x="4" y="57"/>
                </a:cxn>
                <a:cxn ang="0">
                  <a:pos x="0" y="53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4" y="28"/>
                </a:cxn>
                <a:cxn ang="0">
                  <a:pos x="12" y="24"/>
                </a:cxn>
                <a:cxn ang="0">
                  <a:pos x="20" y="20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28" y="8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0" y="12"/>
                </a:cxn>
                <a:cxn ang="0">
                  <a:pos x="20" y="16"/>
                </a:cxn>
                <a:cxn ang="0">
                  <a:pos x="4" y="16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6" y="4"/>
                </a:cxn>
                <a:cxn ang="0">
                  <a:pos x="20" y="4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40" y="4"/>
                </a:cxn>
                <a:cxn ang="0">
                  <a:pos x="44" y="8"/>
                </a:cxn>
                <a:cxn ang="0">
                  <a:pos x="44" y="12"/>
                </a:cxn>
                <a:cxn ang="0">
                  <a:pos x="44" y="2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2" y="44"/>
                </a:cxn>
                <a:cxn ang="0">
                  <a:pos x="16" y="49"/>
                </a:cxn>
                <a:cxn ang="0">
                  <a:pos x="16" y="49"/>
                </a:cxn>
                <a:cxn ang="0">
                  <a:pos x="24" y="44"/>
                </a:cxn>
                <a:cxn ang="0">
                  <a:pos x="24" y="40"/>
                </a:cxn>
                <a:cxn ang="0">
                  <a:pos x="28" y="36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40"/>
                </a:cxn>
              </a:cxnLst>
              <a:rect l="0" t="0" r="r" b="b"/>
              <a:pathLst>
                <a:path w="44" h="57">
                  <a:moveTo>
                    <a:pt x="40" y="44"/>
                  </a:moveTo>
                  <a:lnTo>
                    <a:pt x="40" y="49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40" y="53"/>
                  </a:lnTo>
                  <a:lnTo>
                    <a:pt x="40" y="53"/>
                  </a:lnTo>
                  <a:lnTo>
                    <a:pt x="40" y="53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24" y="57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0" y="44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4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2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796" y="4129"/>
              <a:ext cx="50" cy="57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5" y="4"/>
                </a:cxn>
                <a:cxn ang="0">
                  <a:pos x="45" y="4"/>
                </a:cxn>
                <a:cxn ang="0">
                  <a:pos x="49" y="4"/>
                </a:cxn>
                <a:cxn ang="0">
                  <a:pos x="49" y="8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2"/>
                </a:cxn>
                <a:cxn ang="0">
                  <a:pos x="41" y="57"/>
                </a:cxn>
                <a:cxn ang="0">
                  <a:pos x="25" y="57"/>
                </a:cxn>
                <a:cxn ang="0">
                  <a:pos x="33" y="20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6"/>
                </a:cxn>
                <a:cxn ang="0">
                  <a:pos x="25" y="16"/>
                </a:cxn>
                <a:cxn ang="0">
                  <a:pos x="25" y="16"/>
                </a:cxn>
                <a:cxn ang="0">
                  <a:pos x="21" y="20"/>
                </a:cxn>
                <a:cxn ang="0">
                  <a:pos x="13" y="57"/>
                </a:cxn>
                <a:cxn ang="0">
                  <a:pos x="0" y="57"/>
                </a:cxn>
                <a:cxn ang="0">
                  <a:pos x="13" y="4"/>
                </a:cxn>
                <a:cxn ang="0">
                  <a:pos x="25" y="4"/>
                </a:cxn>
                <a:cxn ang="0">
                  <a:pos x="25" y="8"/>
                </a:cxn>
              </a:cxnLst>
              <a:rect l="0" t="0" r="r" b="b"/>
              <a:pathLst>
                <a:path w="49" h="57">
                  <a:moveTo>
                    <a:pt x="25" y="8"/>
                  </a:moveTo>
                  <a:lnTo>
                    <a:pt x="25" y="8"/>
                  </a:lnTo>
                  <a:lnTo>
                    <a:pt x="25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1" y="57"/>
                  </a:lnTo>
                  <a:lnTo>
                    <a:pt x="25" y="57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1" y="20"/>
                  </a:lnTo>
                  <a:lnTo>
                    <a:pt x="13" y="57"/>
                  </a:lnTo>
                  <a:lnTo>
                    <a:pt x="0" y="57"/>
                  </a:lnTo>
                  <a:lnTo>
                    <a:pt x="13" y="4"/>
                  </a:lnTo>
                  <a:lnTo>
                    <a:pt x="25" y="4"/>
                  </a:lnTo>
                  <a:lnTo>
                    <a:pt x="25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3" name="Freeform 35"/>
            <p:cNvSpPr>
              <a:spLocks noEditPoints="1"/>
            </p:cNvSpPr>
            <p:nvPr/>
          </p:nvSpPr>
          <p:spPr bwMode="auto">
            <a:xfrm>
              <a:off x="846" y="4129"/>
              <a:ext cx="52" cy="78"/>
            </a:xfrm>
            <a:custGeom>
              <a:avLst/>
              <a:gdLst/>
              <a:ahLst/>
              <a:cxnLst>
                <a:cxn ang="0">
                  <a:pos x="41" y="57"/>
                </a:cxn>
                <a:cxn ang="0">
                  <a:pos x="41" y="65"/>
                </a:cxn>
                <a:cxn ang="0">
                  <a:pos x="36" y="69"/>
                </a:cxn>
                <a:cxn ang="0">
                  <a:pos x="28" y="73"/>
                </a:cxn>
                <a:cxn ang="0">
                  <a:pos x="16" y="77"/>
                </a:cxn>
                <a:cxn ang="0">
                  <a:pos x="8" y="77"/>
                </a:cxn>
                <a:cxn ang="0">
                  <a:pos x="4" y="73"/>
                </a:cxn>
                <a:cxn ang="0">
                  <a:pos x="0" y="69"/>
                </a:cxn>
                <a:cxn ang="0">
                  <a:pos x="0" y="61"/>
                </a:cxn>
                <a:cxn ang="0">
                  <a:pos x="12" y="61"/>
                </a:cxn>
                <a:cxn ang="0">
                  <a:pos x="12" y="65"/>
                </a:cxn>
                <a:cxn ang="0">
                  <a:pos x="12" y="65"/>
                </a:cxn>
                <a:cxn ang="0">
                  <a:pos x="16" y="65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9"/>
                </a:cxn>
                <a:cxn ang="0">
                  <a:pos x="24" y="69"/>
                </a:cxn>
                <a:cxn ang="0">
                  <a:pos x="24" y="65"/>
                </a:cxn>
                <a:cxn ang="0">
                  <a:pos x="24" y="61"/>
                </a:cxn>
                <a:cxn ang="0">
                  <a:pos x="28" y="49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20" y="53"/>
                </a:cxn>
                <a:cxn ang="0">
                  <a:pos x="16" y="57"/>
                </a:cxn>
                <a:cxn ang="0">
                  <a:pos x="12" y="57"/>
                </a:cxn>
                <a:cxn ang="0">
                  <a:pos x="4" y="49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20" y="4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53" y="4"/>
                </a:cxn>
                <a:cxn ang="0">
                  <a:pos x="24" y="44"/>
                </a:cxn>
                <a:cxn ang="0">
                  <a:pos x="28" y="44"/>
                </a:cxn>
                <a:cxn ang="0">
                  <a:pos x="28" y="40"/>
                </a:cxn>
                <a:cxn ang="0">
                  <a:pos x="32" y="32"/>
                </a:cxn>
                <a:cxn ang="0">
                  <a:pos x="32" y="24"/>
                </a:cxn>
                <a:cxn ang="0">
                  <a:pos x="36" y="16"/>
                </a:cxn>
                <a:cxn ang="0">
                  <a:pos x="36" y="12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4"/>
                </a:cxn>
                <a:cxn ang="0">
                  <a:pos x="20" y="32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20" y="44"/>
                </a:cxn>
              </a:cxnLst>
              <a:rect l="0" t="0" r="r" b="b"/>
              <a:pathLst>
                <a:path w="53" h="77">
                  <a:moveTo>
                    <a:pt x="53" y="4"/>
                  </a:moveTo>
                  <a:lnTo>
                    <a:pt x="41" y="57"/>
                  </a:lnTo>
                  <a:lnTo>
                    <a:pt x="41" y="61"/>
                  </a:lnTo>
                  <a:lnTo>
                    <a:pt x="41" y="65"/>
                  </a:lnTo>
                  <a:lnTo>
                    <a:pt x="41" y="65"/>
                  </a:lnTo>
                  <a:lnTo>
                    <a:pt x="36" y="69"/>
                  </a:lnTo>
                  <a:lnTo>
                    <a:pt x="32" y="73"/>
                  </a:lnTo>
                  <a:lnTo>
                    <a:pt x="28" y="73"/>
                  </a:lnTo>
                  <a:lnTo>
                    <a:pt x="24" y="77"/>
                  </a:lnTo>
                  <a:lnTo>
                    <a:pt x="16" y="77"/>
                  </a:lnTo>
                  <a:lnTo>
                    <a:pt x="12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" y="73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16" y="61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4" y="69"/>
                  </a:lnTo>
                  <a:lnTo>
                    <a:pt x="24" y="65"/>
                  </a:lnTo>
                  <a:lnTo>
                    <a:pt x="24" y="65"/>
                  </a:lnTo>
                  <a:lnTo>
                    <a:pt x="24" y="65"/>
                  </a:lnTo>
                  <a:lnTo>
                    <a:pt x="24" y="61"/>
                  </a:lnTo>
                  <a:lnTo>
                    <a:pt x="28" y="61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4" y="44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1" y="4"/>
                  </a:lnTo>
                  <a:lnTo>
                    <a:pt x="53" y="4"/>
                  </a:lnTo>
                  <a:close/>
                  <a:moveTo>
                    <a:pt x="24" y="44"/>
                  </a:moveTo>
                  <a:lnTo>
                    <a:pt x="24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2" y="36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20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4" y="4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>
              <a:off x="923" y="4129"/>
              <a:ext cx="52" cy="57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7" y="4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5" y="4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45" y="57"/>
                </a:cxn>
                <a:cxn ang="0">
                  <a:pos x="28" y="57"/>
                </a:cxn>
                <a:cxn ang="0">
                  <a:pos x="37" y="20"/>
                </a:cxn>
                <a:cxn ang="0">
                  <a:pos x="37" y="16"/>
                </a:cxn>
                <a:cxn ang="0">
                  <a:pos x="37" y="16"/>
                </a:cxn>
                <a:cxn ang="0">
                  <a:pos x="37" y="16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16" y="57"/>
                </a:cxn>
                <a:cxn ang="0">
                  <a:pos x="0" y="57"/>
                </a:cxn>
                <a:cxn ang="0">
                  <a:pos x="12" y="4"/>
                </a:cxn>
                <a:cxn ang="0">
                  <a:pos x="28" y="4"/>
                </a:cxn>
                <a:cxn ang="0">
                  <a:pos x="28" y="8"/>
                </a:cxn>
              </a:cxnLst>
              <a:rect l="0" t="0" r="r" b="b"/>
              <a:pathLst>
                <a:path w="53" h="57">
                  <a:moveTo>
                    <a:pt x="28" y="8"/>
                  </a:moveTo>
                  <a:lnTo>
                    <a:pt x="28" y="8"/>
                  </a:lnTo>
                  <a:lnTo>
                    <a:pt x="28" y="8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57"/>
                  </a:lnTo>
                  <a:lnTo>
                    <a:pt x="28" y="57"/>
                  </a:lnTo>
                  <a:lnTo>
                    <a:pt x="37" y="20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16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8" y="4"/>
                  </a:lnTo>
                  <a:lnTo>
                    <a:pt x="28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5" name="Freeform 37"/>
            <p:cNvSpPr>
              <a:spLocks noEditPoints="1"/>
            </p:cNvSpPr>
            <p:nvPr/>
          </p:nvSpPr>
          <p:spPr bwMode="auto">
            <a:xfrm>
              <a:off x="972" y="4129"/>
              <a:ext cx="56" cy="78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44" y="65"/>
                </a:cxn>
                <a:cxn ang="0">
                  <a:pos x="40" y="69"/>
                </a:cxn>
                <a:cxn ang="0">
                  <a:pos x="32" y="73"/>
                </a:cxn>
                <a:cxn ang="0">
                  <a:pos x="20" y="77"/>
                </a:cxn>
                <a:cxn ang="0">
                  <a:pos x="12" y="77"/>
                </a:cxn>
                <a:cxn ang="0">
                  <a:pos x="4" y="73"/>
                </a:cxn>
                <a:cxn ang="0">
                  <a:pos x="4" y="69"/>
                </a:cxn>
                <a:cxn ang="0">
                  <a:pos x="4" y="61"/>
                </a:cxn>
                <a:cxn ang="0">
                  <a:pos x="16" y="61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9"/>
                </a:cxn>
                <a:cxn ang="0">
                  <a:pos x="20" y="69"/>
                </a:cxn>
                <a:cxn ang="0">
                  <a:pos x="24" y="69"/>
                </a:cxn>
                <a:cxn ang="0">
                  <a:pos x="24" y="69"/>
                </a:cxn>
                <a:cxn ang="0">
                  <a:pos x="28" y="65"/>
                </a:cxn>
                <a:cxn ang="0">
                  <a:pos x="28" y="61"/>
                </a:cxn>
                <a:cxn ang="0">
                  <a:pos x="32" y="4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20" y="57"/>
                </a:cxn>
                <a:cxn ang="0">
                  <a:pos x="12" y="57"/>
                </a:cxn>
                <a:cxn ang="0">
                  <a:pos x="8" y="49"/>
                </a:cxn>
                <a:cxn ang="0">
                  <a:pos x="4" y="40"/>
                </a:cxn>
                <a:cxn ang="0">
                  <a:pos x="8" y="32"/>
                </a:cxn>
                <a:cxn ang="0">
                  <a:pos x="8" y="24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24" y="4"/>
                </a:cxn>
                <a:cxn ang="0">
                  <a:pos x="32" y="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56" y="4"/>
                </a:cxn>
                <a:cxn ang="0">
                  <a:pos x="28" y="44"/>
                </a:cxn>
                <a:cxn ang="0">
                  <a:pos x="32" y="44"/>
                </a:cxn>
                <a:cxn ang="0">
                  <a:pos x="32" y="40"/>
                </a:cxn>
                <a:cxn ang="0">
                  <a:pos x="36" y="32"/>
                </a:cxn>
                <a:cxn ang="0">
                  <a:pos x="36" y="24"/>
                </a:cxn>
                <a:cxn ang="0">
                  <a:pos x="36" y="16"/>
                </a:cxn>
                <a:cxn ang="0">
                  <a:pos x="36" y="12"/>
                </a:cxn>
                <a:cxn ang="0">
                  <a:pos x="36" y="12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4" y="16"/>
                </a:cxn>
                <a:cxn ang="0">
                  <a:pos x="24" y="24"/>
                </a:cxn>
                <a:cxn ang="0">
                  <a:pos x="20" y="32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24" y="44"/>
                </a:cxn>
              </a:cxnLst>
              <a:rect l="0" t="0" r="r" b="b"/>
              <a:pathLst>
                <a:path w="56" h="77">
                  <a:moveTo>
                    <a:pt x="56" y="4"/>
                  </a:moveTo>
                  <a:lnTo>
                    <a:pt x="44" y="57"/>
                  </a:lnTo>
                  <a:lnTo>
                    <a:pt x="44" y="61"/>
                  </a:lnTo>
                  <a:lnTo>
                    <a:pt x="44" y="65"/>
                  </a:lnTo>
                  <a:lnTo>
                    <a:pt x="40" y="65"/>
                  </a:lnTo>
                  <a:lnTo>
                    <a:pt x="40" y="69"/>
                  </a:lnTo>
                  <a:lnTo>
                    <a:pt x="36" y="73"/>
                  </a:lnTo>
                  <a:lnTo>
                    <a:pt x="32" y="73"/>
                  </a:lnTo>
                  <a:lnTo>
                    <a:pt x="28" y="77"/>
                  </a:lnTo>
                  <a:lnTo>
                    <a:pt x="20" y="77"/>
                  </a:lnTo>
                  <a:lnTo>
                    <a:pt x="16" y="77"/>
                  </a:lnTo>
                  <a:lnTo>
                    <a:pt x="12" y="77"/>
                  </a:lnTo>
                  <a:lnTo>
                    <a:pt x="8" y="77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8" y="49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4"/>
                  </a:lnTo>
                  <a:lnTo>
                    <a:pt x="56" y="4"/>
                  </a:lnTo>
                  <a:close/>
                  <a:moveTo>
                    <a:pt x="24" y="44"/>
                  </a:moveTo>
                  <a:lnTo>
                    <a:pt x="28" y="44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36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4" y="44"/>
                  </a:lnTo>
                  <a:lnTo>
                    <a:pt x="24" y="4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>
              <a:off x="1053" y="4133"/>
              <a:ext cx="77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65" y="0"/>
                </a:cxn>
                <a:cxn ang="0">
                  <a:pos x="77" y="0"/>
                </a:cxn>
                <a:cxn ang="0">
                  <a:pos x="52" y="53"/>
                </a:cxn>
                <a:cxn ang="0">
                  <a:pos x="36" y="53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16" y="53"/>
                </a:cxn>
                <a:cxn ang="0">
                  <a:pos x="0" y="53"/>
                </a:cxn>
                <a:cxn ang="0">
                  <a:pos x="0" y="0"/>
                </a:cxn>
              </a:cxnLst>
              <a:rect l="0" t="0" r="r" b="b"/>
              <a:pathLst>
                <a:path w="77" h="53">
                  <a:moveTo>
                    <a:pt x="0" y="0"/>
                  </a:moveTo>
                  <a:lnTo>
                    <a:pt x="12" y="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65" y="0"/>
                  </a:lnTo>
                  <a:lnTo>
                    <a:pt x="77" y="0"/>
                  </a:lnTo>
                  <a:lnTo>
                    <a:pt x="52" y="53"/>
                  </a:lnTo>
                  <a:lnTo>
                    <a:pt x="36" y="53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16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7" name="Freeform 39"/>
            <p:cNvSpPr>
              <a:spLocks noEditPoints="1"/>
            </p:cNvSpPr>
            <p:nvPr/>
          </p:nvSpPr>
          <p:spPr bwMode="auto">
            <a:xfrm>
              <a:off x="1127" y="4129"/>
              <a:ext cx="47" cy="57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24" y="0"/>
                </a:cxn>
                <a:cxn ang="0">
                  <a:pos x="36" y="0"/>
                </a:cxn>
                <a:cxn ang="0">
                  <a:pos x="44" y="8"/>
                </a:cxn>
                <a:cxn ang="0">
                  <a:pos x="48" y="12"/>
                </a:cxn>
                <a:cxn ang="0">
                  <a:pos x="48" y="24"/>
                </a:cxn>
                <a:cxn ang="0">
                  <a:pos x="44" y="36"/>
                </a:cxn>
                <a:cxn ang="0">
                  <a:pos x="40" y="44"/>
                </a:cxn>
                <a:cxn ang="0">
                  <a:pos x="32" y="53"/>
                </a:cxn>
                <a:cxn ang="0">
                  <a:pos x="24" y="57"/>
                </a:cxn>
                <a:cxn ang="0">
                  <a:pos x="12" y="57"/>
                </a:cxn>
                <a:cxn ang="0">
                  <a:pos x="4" y="53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32" y="28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0" y="16"/>
                </a:cxn>
                <a:cxn ang="0">
                  <a:pos x="20" y="20"/>
                </a:cxn>
                <a:cxn ang="0">
                  <a:pos x="16" y="28"/>
                </a:cxn>
                <a:cxn ang="0">
                  <a:pos x="16" y="36"/>
                </a:cxn>
                <a:cxn ang="0">
                  <a:pos x="16" y="44"/>
                </a:cxn>
                <a:cxn ang="0">
                  <a:pos x="16" y="49"/>
                </a:cxn>
                <a:cxn ang="0">
                  <a:pos x="20" y="49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8" y="36"/>
                </a:cxn>
                <a:cxn ang="0">
                  <a:pos x="32" y="28"/>
                </a:cxn>
              </a:cxnLst>
              <a:rect l="0" t="0" r="r" b="b"/>
              <a:pathLst>
                <a:path w="48" h="57">
                  <a:moveTo>
                    <a:pt x="0" y="28"/>
                  </a:move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44" y="36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2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close/>
                  <a:moveTo>
                    <a:pt x="32" y="28"/>
                  </a:moveTo>
                  <a:lnTo>
                    <a:pt x="32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32" y="2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>
              <a:off x="1174" y="4129"/>
              <a:ext cx="41" cy="57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37" y="16"/>
                </a:cxn>
                <a:cxn ang="0">
                  <a:pos x="33" y="16"/>
                </a:cxn>
                <a:cxn ang="0">
                  <a:pos x="29" y="16"/>
                </a:cxn>
                <a:cxn ang="0">
                  <a:pos x="25" y="16"/>
                </a:cxn>
                <a:cxn ang="0">
                  <a:pos x="25" y="20"/>
                </a:cxn>
                <a:cxn ang="0">
                  <a:pos x="25" y="20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8"/>
                </a:cxn>
                <a:cxn ang="0">
                  <a:pos x="17" y="57"/>
                </a:cxn>
                <a:cxn ang="0">
                  <a:pos x="0" y="57"/>
                </a:cxn>
                <a:cxn ang="0">
                  <a:pos x="13" y="4"/>
                </a:cxn>
                <a:cxn ang="0">
                  <a:pos x="25" y="4"/>
                </a:cxn>
              </a:cxnLst>
              <a:rect l="0" t="0" r="r" b="b"/>
              <a:pathLst>
                <a:path w="41" h="57">
                  <a:moveTo>
                    <a:pt x="25" y="4"/>
                  </a:move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29" y="16"/>
                  </a:lnTo>
                  <a:lnTo>
                    <a:pt x="25" y="16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8"/>
                  </a:lnTo>
                  <a:lnTo>
                    <a:pt x="17" y="57"/>
                  </a:lnTo>
                  <a:lnTo>
                    <a:pt x="0" y="57"/>
                  </a:lnTo>
                  <a:lnTo>
                    <a:pt x="13" y="4"/>
                  </a:lnTo>
                  <a:lnTo>
                    <a:pt x="25" y="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>
              <a:off x="696" y="4109"/>
              <a:ext cx="50" cy="78"/>
            </a:xfrm>
            <a:custGeom>
              <a:avLst/>
              <a:gdLst/>
              <a:ahLst/>
              <a:cxnLst>
                <a:cxn ang="0">
                  <a:pos x="41" y="21"/>
                </a:cxn>
                <a:cxn ang="0">
                  <a:pos x="36" y="21"/>
                </a:cxn>
                <a:cxn ang="0">
                  <a:pos x="36" y="21"/>
                </a:cxn>
                <a:cxn ang="0">
                  <a:pos x="32" y="25"/>
                </a:cxn>
                <a:cxn ang="0">
                  <a:pos x="32" y="25"/>
                </a:cxn>
                <a:cxn ang="0">
                  <a:pos x="28" y="25"/>
                </a:cxn>
                <a:cxn ang="0">
                  <a:pos x="28" y="25"/>
                </a:cxn>
                <a:cxn ang="0">
                  <a:pos x="28" y="29"/>
                </a:cxn>
                <a:cxn ang="0">
                  <a:pos x="24" y="29"/>
                </a:cxn>
                <a:cxn ang="0">
                  <a:pos x="24" y="29"/>
                </a:cxn>
                <a:cxn ang="0">
                  <a:pos x="28" y="0"/>
                </a:cxn>
                <a:cxn ang="0">
                  <a:pos x="16" y="0"/>
                </a:cxn>
                <a:cxn ang="0">
                  <a:pos x="0" y="78"/>
                </a:cxn>
                <a:cxn ang="0">
                  <a:pos x="16" y="78"/>
                </a:cxn>
                <a:cxn ang="0">
                  <a:pos x="20" y="41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24" y="33"/>
                </a:cxn>
                <a:cxn ang="0">
                  <a:pos x="24" y="33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2" y="33"/>
                </a:cxn>
                <a:cxn ang="0">
                  <a:pos x="32" y="33"/>
                </a:cxn>
                <a:cxn ang="0">
                  <a:pos x="32" y="33"/>
                </a:cxn>
                <a:cxn ang="0">
                  <a:pos x="32" y="33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32" y="41"/>
                </a:cxn>
                <a:cxn ang="0">
                  <a:pos x="24" y="78"/>
                </a:cxn>
                <a:cxn ang="0">
                  <a:pos x="41" y="78"/>
                </a:cxn>
                <a:cxn ang="0">
                  <a:pos x="49" y="33"/>
                </a:cxn>
                <a:cxn ang="0">
                  <a:pos x="49" y="33"/>
                </a:cxn>
                <a:cxn ang="0">
                  <a:pos x="49" y="29"/>
                </a:cxn>
                <a:cxn ang="0">
                  <a:pos x="49" y="29"/>
                </a:cxn>
                <a:cxn ang="0">
                  <a:pos x="49" y="25"/>
                </a:cxn>
                <a:cxn ang="0">
                  <a:pos x="45" y="25"/>
                </a:cxn>
                <a:cxn ang="0">
                  <a:pos x="45" y="25"/>
                </a:cxn>
                <a:cxn ang="0">
                  <a:pos x="41" y="21"/>
                </a:cxn>
                <a:cxn ang="0">
                  <a:pos x="41" y="21"/>
                </a:cxn>
              </a:cxnLst>
              <a:rect l="0" t="0" r="r" b="b"/>
              <a:pathLst>
                <a:path w="49" h="78">
                  <a:moveTo>
                    <a:pt x="41" y="21"/>
                  </a:moveTo>
                  <a:lnTo>
                    <a:pt x="36" y="21"/>
                  </a:lnTo>
                  <a:lnTo>
                    <a:pt x="36" y="21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8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0" y="78"/>
                  </a:lnTo>
                  <a:lnTo>
                    <a:pt x="16" y="78"/>
                  </a:lnTo>
                  <a:lnTo>
                    <a:pt x="20" y="41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32" y="41"/>
                  </a:lnTo>
                  <a:lnTo>
                    <a:pt x="24" y="78"/>
                  </a:lnTo>
                  <a:lnTo>
                    <a:pt x="41" y="7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9" y="25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1" y="21"/>
                  </a:lnTo>
                  <a:lnTo>
                    <a:pt x="4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>
              <a:off x="1208" y="4109"/>
              <a:ext cx="31" cy="7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8"/>
                </a:cxn>
                <a:cxn ang="0">
                  <a:pos x="16" y="78"/>
                </a:cxn>
                <a:cxn ang="0">
                  <a:pos x="32" y="0"/>
                </a:cxn>
                <a:cxn ang="0">
                  <a:pos x="16" y="0"/>
                </a:cxn>
              </a:cxnLst>
              <a:rect l="0" t="0" r="r" b="b"/>
              <a:pathLst>
                <a:path w="32" h="78">
                  <a:moveTo>
                    <a:pt x="16" y="0"/>
                  </a:moveTo>
                  <a:lnTo>
                    <a:pt x="0" y="78"/>
                  </a:lnTo>
                  <a:lnTo>
                    <a:pt x="16" y="78"/>
                  </a:lnTo>
                  <a:lnTo>
                    <a:pt x="32" y="0"/>
                  </a:lnTo>
                  <a:lnTo>
                    <a:pt x="16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1" name="Freeform 43"/>
            <p:cNvSpPr>
              <a:spLocks noEditPoints="1"/>
            </p:cNvSpPr>
            <p:nvPr/>
          </p:nvSpPr>
          <p:spPr bwMode="auto">
            <a:xfrm>
              <a:off x="1235" y="4109"/>
              <a:ext cx="54" cy="78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3" y="25"/>
                </a:cxn>
                <a:cxn ang="0">
                  <a:pos x="33" y="25"/>
                </a:cxn>
                <a:cxn ang="0">
                  <a:pos x="29" y="25"/>
                </a:cxn>
                <a:cxn ang="0">
                  <a:pos x="25" y="21"/>
                </a:cxn>
                <a:cxn ang="0">
                  <a:pos x="16" y="25"/>
                </a:cxn>
                <a:cxn ang="0">
                  <a:pos x="12" y="29"/>
                </a:cxn>
                <a:cxn ang="0">
                  <a:pos x="4" y="37"/>
                </a:cxn>
                <a:cxn ang="0">
                  <a:pos x="4" y="45"/>
                </a:cxn>
                <a:cxn ang="0">
                  <a:pos x="0" y="53"/>
                </a:cxn>
                <a:cxn ang="0">
                  <a:pos x="0" y="65"/>
                </a:cxn>
                <a:cxn ang="0">
                  <a:pos x="0" y="74"/>
                </a:cxn>
                <a:cxn ang="0">
                  <a:pos x="8" y="78"/>
                </a:cxn>
                <a:cxn ang="0">
                  <a:pos x="12" y="78"/>
                </a:cxn>
                <a:cxn ang="0">
                  <a:pos x="16" y="78"/>
                </a:cxn>
                <a:cxn ang="0">
                  <a:pos x="20" y="78"/>
                </a:cxn>
                <a:cxn ang="0">
                  <a:pos x="25" y="74"/>
                </a:cxn>
                <a:cxn ang="0">
                  <a:pos x="25" y="70"/>
                </a:cxn>
                <a:cxn ang="0">
                  <a:pos x="41" y="78"/>
                </a:cxn>
                <a:cxn ang="0">
                  <a:pos x="41" y="0"/>
                </a:cxn>
                <a:cxn ang="0">
                  <a:pos x="29" y="53"/>
                </a:cxn>
                <a:cxn ang="0">
                  <a:pos x="25" y="61"/>
                </a:cxn>
                <a:cxn ang="0">
                  <a:pos x="25" y="65"/>
                </a:cxn>
                <a:cxn ang="0">
                  <a:pos x="20" y="70"/>
                </a:cxn>
                <a:cxn ang="0">
                  <a:pos x="16" y="70"/>
                </a:cxn>
                <a:cxn ang="0">
                  <a:pos x="16" y="65"/>
                </a:cxn>
                <a:cxn ang="0">
                  <a:pos x="16" y="61"/>
                </a:cxn>
                <a:cxn ang="0">
                  <a:pos x="16" y="53"/>
                </a:cxn>
                <a:cxn ang="0">
                  <a:pos x="16" y="45"/>
                </a:cxn>
                <a:cxn ang="0">
                  <a:pos x="20" y="41"/>
                </a:cxn>
                <a:cxn ang="0">
                  <a:pos x="20" y="33"/>
                </a:cxn>
                <a:cxn ang="0">
                  <a:pos x="25" y="33"/>
                </a:cxn>
                <a:cxn ang="0">
                  <a:pos x="29" y="33"/>
                </a:cxn>
                <a:cxn ang="0">
                  <a:pos x="33" y="33"/>
                </a:cxn>
                <a:cxn ang="0">
                  <a:pos x="33" y="41"/>
                </a:cxn>
                <a:cxn ang="0">
                  <a:pos x="29" y="45"/>
                </a:cxn>
              </a:cxnLst>
              <a:rect l="0" t="0" r="r" b="b"/>
              <a:pathLst>
                <a:path w="53" h="78">
                  <a:moveTo>
                    <a:pt x="41" y="0"/>
                  </a:moveTo>
                  <a:lnTo>
                    <a:pt x="33" y="29"/>
                  </a:lnTo>
                  <a:lnTo>
                    <a:pt x="33" y="29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9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16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8" y="33"/>
                  </a:lnTo>
                  <a:lnTo>
                    <a:pt x="4" y="37"/>
                  </a:lnTo>
                  <a:lnTo>
                    <a:pt x="4" y="41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4" y="74"/>
                  </a:lnTo>
                  <a:lnTo>
                    <a:pt x="8" y="78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8"/>
                  </a:lnTo>
                  <a:lnTo>
                    <a:pt x="41" y="78"/>
                  </a:lnTo>
                  <a:lnTo>
                    <a:pt x="53" y="0"/>
                  </a:lnTo>
                  <a:lnTo>
                    <a:pt x="41" y="0"/>
                  </a:lnTo>
                  <a:close/>
                  <a:moveTo>
                    <a:pt x="29" y="49"/>
                  </a:moveTo>
                  <a:lnTo>
                    <a:pt x="29" y="53"/>
                  </a:lnTo>
                  <a:lnTo>
                    <a:pt x="29" y="57"/>
                  </a:lnTo>
                  <a:lnTo>
                    <a:pt x="25" y="61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1"/>
                  </a:lnTo>
                  <a:lnTo>
                    <a:pt x="16" y="57"/>
                  </a:lnTo>
                  <a:lnTo>
                    <a:pt x="16" y="53"/>
                  </a:lnTo>
                  <a:lnTo>
                    <a:pt x="16" y="49"/>
                  </a:lnTo>
                  <a:lnTo>
                    <a:pt x="16" y="45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37"/>
                  </a:lnTo>
                  <a:lnTo>
                    <a:pt x="20" y="33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29" y="45"/>
                  </a:lnTo>
                  <a:lnTo>
                    <a:pt x="29" y="49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>
              <a:off x="100" y="3768"/>
              <a:ext cx="297" cy="122"/>
            </a:xfrm>
            <a:custGeom>
              <a:avLst/>
              <a:gdLst/>
              <a:ahLst/>
              <a:cxnLst>
                <a:cxn ang="0">
                  <a:pos x="81" y="102"/>
                </a:cxn>
                <a:cxn ang="0">
                  <a:pos x="81" y="106"/>
                </a:cxn>
                <a:cxn ang="0">
                  <a:pos x="93" y="114"/>
                </a:cxn>
                <a:cxn ang="0">
                  <a:pos x="105" y="118"/>
                </a:cxn>
                <a:cxn ang="0">
                  <a:pos x="118" y="122"/>
                </a:cxn>
                <a:cxn ang="0">
                  <a:pos x="130" y="122"/>
                </a:cxn>
                <a:cxn ang="0">
                  <a:pos x="138" y="122"/>
                </a:cxn>
                <a:cxn ang="0">
                  <a:pos x="150" y="122"/>
                </a:cxn>
                <a:cxn ang="0">
                  <a:pos x="162" y="118"/>
                </a:cxn>
                <a:cxn ang="0">
                  <a:pos x="170" y="110"/>
                </a:cxn>
                <a:cxn ang="0">
                  <a:pos x="178" y="106"/>
                </a:cxn>
                <a:cxn ang="0">
                  <a:pos x="191" y="98"/>
                </a:cxn>
                <a:cxn ang="0">
                  <a:pos x="207" y="85"/>
                </a:cxn>
                <a:cxn ang="0">
                  <a:pos x="223" y="73"/>
                </a:cxn>
                <a:cxn ang="0">
                  <a:pos x="243" y="61"/>
                </a:cxn>
                <a:cxn ang="0">
                  <a:pos x="260" y="49"/>
                </a:cxn>
                <a:cxn ang="0">
                  <a:pos x="280" y="37"/>
                </a:cxn>
                <a:cxn ang="0">
                  <a:pos x="296" y="29"/>
                </a:cxn>
                <a:cxn ang="0">
                  <a:pos x="296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8" y="69"/>
                </a:cxn>
                <a:cxn ang="0">
                  <a:pos x="16" y="69"/>
                </a:cxn>
                <a:cxn ang="0">
                  <a:pos x="24" y="69"/>
                </a:cxn>
                <a:cxn ang="0">
                  <a:pos x="32" y="73"/>
                </a:cxn>
                <a:cxn ang="0">
                  <a:pos x="45" y="77"/>
                </a:cxn>
                <a:cxn ang="0">
                  <a:pos x="57" y="85"/>
                </a:cxn>
                <a:cxn ang="0">
                  <a:pos x="69" y="94"/>
                </a:cxn>
                <a:cxn ang="0">
                  <a:pos x="81" y="102"/>
                </a:cxn>
              </a:cxnLst>
              <a:rect l="0" t="0" r="r" b="b"/>
              <a:pathLst>
                <a:path w="296" h="122">
                  <a:moveTo>
                    <a:pt x="81" y="102"/>
                  </a:moveTo>
                  <a:lnTo>
                    <a:pt x="81" y="106"/>
                  </a:lnTo>
                  <a:lnTo>
                    <a:pt x="93" y="114"/>
                  </a:lnTo>
                  <a:lnTo>
                    <a:pt x="105" y="118"/>
                  </a:lnTo>
                  <a:lnTo>
                    <a:pt x="118" y="122"/>
                  </a:lnTo>
                  <a:lnTo>
                    <a:pt x="130" y="122"/>
                  </a:lnTo>
                  <a:lnTo>
                    <a:pt x="138" y="122"/>
                  </a:lnTo>
                  <a:lnTo>
                    <a:pt x="150" y="122"/>
                  </a:lnTo>
                  <a:lnTo>
                    <a:pt x="162" y="118"/>
                  </a:lnTo>
                  <a:lnTo>
                    <a:pt x="170" y="110"/>
                  </a:lnTo>
                  <a:lnTo>
                    <a:pt x="178" y="106"/>
                  </a:lnTo>
                  <a:lnTo>
                    <a:pt x="191" y="98"/>
                  </a:lnTo>
                  <a:lnTo>
                    <a:pt x="207" y="85"/>
                  </a:lnTo>
                  <a:lnTo>
                    <a:pt x="223" y="73"/>
                  </a:lnTo>
                  <a:lnTo>
                    <a:pt x="243" y="61"/>
                  </a:lnTo>
                  <a:lnTo>
                    <a:pt x="260" y="49"/>
                  </a:lnTo>
                  <a:lnTo>
                    <a:pt x="280" y="37"/>
                  </a:lnTo>
                  <a:lnTo>
                    <a:pt x="296" y="29"/>
                  </a:lnTo>
                  <a:lnTo>
                    <a:pt x="296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8" y="69"/>
                  </a:lnTo>
                  <a:lnTo>
                    <a:pt x="16" y="69"/>
                  </a:lnTo>
                  <a:lnTo>
                    <a:pt x="24" y="69"/>
                  </a:lnTo>
                  <a:lnTo>
                    <a:pt x="32" y="73"/>
                  </a:lnTo>
                  <a:lnTo>
                    <a:pt x="45" y="77"/>
                  </a:lnTo>
                  <a:lnTo>
                    <a:pt x="57" y="85"/>
                  </a:lnTo>
                  <a:lnTo>
                    <a:pt x="69" y="94"/>
                  </a:lnTo>
                  <a:lnTo>
                    <a:pt x="81" y="102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>
              <a:off x="100" y="3930"/>
              <a:ext cx="297" cy="148"/>
            </a:xfrm>
            <a:custGeom>
              <a:avLst/>
              <a:gdLst/>
              <a:ahLst/>
              <a:cxnLst>
                <a:cxn ang="0">
                  <a:pos x="195" y="57"/>
                </a:cxn>
                <a:cxn ang="0">
                  <a:pos x="158" y="24"/>
                </a:cxn>
                <a:cxn ang="0">
                  <a:pos x="158" y="20"/>
                </a:cxn>
                <a:cxn ang="0">
                  <a:pos x="154" y="20"/>
                </a:cxn>
                <a:cxn ang="0">
                  <a:pos x="154" y="20"/>
                </a:cxn>
                <a:cxn ang="0">
                  <a:pos x="150" y="16"/>
                </a:cxn>
                <a:cxn ang="0">
                  <a:pos x="150" y="16"/>
                </a:cxn>
                <a:cxn ang="0">
                  <a:pos x="150" y="16"/>
                </a:cxn>
                <a:cxn ang="0">
                  <a:pos x="150" y="16"/>
                </a:cxn>
                <a:cxn ang="0">
                  <a:pos x="150" y="16"/>
                </a:cxn>
                <a:cxn ang="0">
                  <a:pos x="138" y="8"/>
                </a:cxn>
                <a:cxn ang="0">
                  <a:pos x="126" y="4"/>
                </a:cxn>
                <a:cxn ang="0">
                  <a:pos x="118" y="0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3" y="4"/>
                </a:cxn>
                <a:cxn ang="0">
                  <a:pos x="85" y="4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77" y="8"/>
                </a:cxn>
                <a:cxn ang="0">
                  <a:pos x="77" y="8"/>
                </a:cxn>
                <a:cxn ang="0">
                  <a:pos x="77" y="8"/>
                </a:cxn>
                <a:cxn ang="0">
                  <a:pos x="77" y="8"/>
                </a:cxn>
                <a:cxn ang="0">
                  <a:pos x="73" y="8"/>
                </a:cxn>
                <a:cxn ang="0">
                  <a:pos x="73" y="8"/>
                </a:cxn>
                <a:cxn ang="0">
                  <a:pos x="73" y="8"/>
                </a:cxn>
                <a:cxn ang="0">
                  <a:pos x="0" y="57"/>
                </a:cxn>
                <a:cxn ang="0">
                  <a:pos x="0" y="146"/>
                </a:cxn>
                <a:cxn ang="0">
                  <a:pos x="296" y="146"/>
                </a:cxn>
                <a:cxn ang="0">
                  <a:pos x="296" y="85"/>
                </a:cxn>
                <a:cxn ang="0">
                  <a:pos x="292" y="85"/>
                </a:cxn>
                <a:cxn ang="0">
                  <a:pos x="284" y="89"/>
                </a:cxn>
                <a:cxn ang="0">
                  <a:pos x="276" y="89"/>
                </a:cxn>
                <a:cxn ang="0">
                  <a:pos x="264" y="89"/>
                </a:cxn>
                <a:cxn ang="0">
                  <a:pos x="247" y="89"/>
                </a:cxn>
                <a:cxn ang="0">
                  <a:pos x="231" y="85"/>
                </a:cxn>
                <a:cxn ang="0">
                  <a:pos x="215" y="73"/>
                </a:cxn>
                <a:cxn ang="0">
                  <a:pos x="195" y="57"/>
                </a:cxn>
              </a:cxnLst>
              <a:rect l="0" t="0" r="r" b="b"/>
              <a:pathLst>
                <a:path w="296" h="146">
                  <a:moveTo>
                    <a:pt x="195" y="57"/>
                  </a:moveTo>
                  <a:lnTo>
                    <a:pt x="158" y="24"/>
                  </a:lnTo>
                  <a:lnTo>
                    <a:pt x="158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4"/>
                  </a:lnTo>
                  <a:lnTo>
                    <a:pt x="118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3" y="4"/>
                  </a:lnTo>
                  <a:lnTo>
                    <a:pt x="85" y="4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0" y="57"/>
                  </a:lnTo>
                  <a:lnTo>
                    <a:pt x="0" y="146"/>
                  </a:lnTo>
                  <a:lnTo>
                    <a:pt x="296" y="146"/>
                  </a:lnTo>
                  <a:lnTo>
                    <a:pt x="296" y="85"/>
                  </a:lnTo>
                  <a:lnTo>
                    <a:pt x="292" y="85"/>
                  </a:lnTo>
                  <a:lnTo>
                    <a:pt x="284" y="89"/>
                  </a:lnTo>
                  <a:lnTo>
                    <a:pt x="276" y="89"/>
                  </a:lnTo>
                  <a:lnTo>
                    <a:pt x="264" y="89"/>
                  </a:lnTo>
                  <a:lnTo>
                    <a:pt x="247" y="89"/>
                  </a:lnTo>
                  <a:lnTo>
                    <a:pt x="231" y="85"/>
                  </a:lnTo>
                  <a:lnTo>
                    <a:pt x="215" y="73"/>
                  </a:lnTo>
                  <a:lnTo>
                    <a:pt x="195" y="5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4" name="Freeform 46"/>
            <p:cNvSpPr>
              <a:spLocks/>
            </p:cNvSpPr>
            <p:nvPr/>
          </p:nvSpPr>
          <p:spPr bwMode="auto">
            <a:xfrm>
              <a:off x="100" y="3856"/>
              <a:ext cx="85" cy="37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7" y="21"/>
                </a:cxn>
                <a:cxn ang="0">
                  <a:pos x="77" y="21"/>
                </a:cxn>
                <a:cxn ang="0">
                  <a:pos x="77" y="21"/>
                </a:cxn>
                <a:cxn ang="0">
                  <a:pos x="77" y="21"/>
                </a:cxn>
                <a:cxn ang="0">
                  <a:pos x="77" y="21"/>
                </a:cxn>
                <a:cxn ang="0">
                  <a:pos x="77" y="21"/>
                </a:cxn>
                <a:cxn ang="0">
                  <a:pos x="77" y="17"/>
                </a:cxn>
                <a:cxn ang="0">
                  <a:pos x="73" y="17"/>
                </a:cxn>
                <a:cxn ang="0">
                  <a:pos x="61" y="9"/>
                </a:cxn>
                <a:cxn ang="0">
                  <a:pos x="49" y="5"/>
                </a:cxn>
                <a:cxn ang="0">
                  <a:pos x="37" y="0"/>
                </a:cxn>
                <a:cxn ang="0">
                  <a:pos x="28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4" y="5"/>
                </a:cxn>
                <a:cxn ang="0">
                  <a:pos x="0" y="9"/>
                </a:cxn>
                <a:cxn ang="0">
                  <a:pos x="0" y="37"/>
                </a:cxn>
                <a:cxn ang="0">
                  <a:pos x="16" y="25"/>
                </a:cxn>
                <a:cxn ang="0">
                  <a:pos x="16" y="25"/>
                </a:cxn>
                <a:cxn ang="0">
                  <a:pos x="20" y="25"/>
                </a:cxn>
                <a:cxn ang="0">
                  <a:pos x="28" y="21"/>
                </a:cxn>
                <a:cxn ang="0">
                  <a:pos x="37" y="21"/>
                </a:cxn>
                <a:cxn ang="0">
                  <a:pos x="45" y="17"/>
                </a:cxn>
                <a:cxn ang="0">
                  <a:pos x="57" y="17"/>
                </a:cxn>
                <a:cxn ang="0">
                  <a:pos x="69" y="21"/>
                </a:cxn>
                <a:cxn ang="0">
                  <a:pos x="85" y="29"/>
                </a:cxn>
                <a:cxn ang="0">
                  <a:pos x="81" y="21"/>
                </a:cxn>
              </a:cxnLst>
              <a:rect l="0" t="0" r="r" b="b"/>
              <a:pathLst>
                <a:path w="85" h="37">
                  <a:moveTo>
                    <a:pt x="81" y="21"/>
                  </a:moveTo>
                  <a:lnTo>
                    <a:pt x="77" y="21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7" y="17"/>
                  </a:lnTo>
                  <a:lnTo>
                    <a:pt x="73" y="17"/>
                  </a:lnTo>
                  <a:lnTo>
                    <a:pt x="61" y="9"/>
                  </a:lnTo>
                  <a:lnTo>
                    <a:pt x="49" y="5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4" y="5"/>
                  </a:lnTo>
                  <a:lnTo>
                    <a:pt x="0" y="9"/>
                  </a:lnTo>
                  <a:lnTo>
                    <a:pt x="0" y="37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7" y="21"/>
                  </a:lnTo>
                  <a:lnTo>
                    <a:pt x="45" y="17"/>
                  </a:lnTo>
                  <a:lnTo>
                    <a:pt x="57" y="17"/>
                  </a:lnTo>
                  <a:lnTo>
                    <a:pt x="69" y="21"/>
                  </a:lnTo>
                  <a:lnTo>
                    <a:pt x="85" y="29"/>
                  </a:lnTo>
                  <a:lnTo>
                    <a:pt x="8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>
              <a:off x="100" y="3893"/>
              <a:ext cx="122" cy="66"/>
            </a:xfrm>
            <a:custGeom>
              <a:avLst/>
              <a:gdLst/>
              <a:ahLst/>
              <a:cxnLst>
                <a:cxn ang="0">
                  <a:pos x="122" y="24"/>
                </a:cxn>
                <a:cxn ang="0">
                  <a:pos x="118" y="24"/>
                </a:cxn>
                <a:cxn ang="0">
                  <a:pos x="118" y="24"/>
                </a:cxn>
                <a:cxn ang="0">
                  <a:pos x="118" y="24"/>
                </a:cxn>
                <a:cxn ang="0">
                  <a:pos x="118" y="24"/>
                </a:cxn>
                <a:cxn ang="0">
                  <a:pos x="118" y="20"/>
                </a:cxn>
                <a:cxn ang="0">
                  <a:pos x="118" y="20"/>
                </a:cxn>
                <a:cxn ang="0">
                  <a:pos x="118" y="20"/>
                </a:cxn>
                <a:cxn ang="0">
                  <a:pos x="114" y="20"/>
                </a:cxn>
                <a:cxn ang="0">
                  <a:pos x="105" y="12"/>
                </a:cxn>
                <a:cxn ang="0">
                  <a:pos x="93" y="8"/>
                </a:cxn>
                <a:cxn ang="0">
                  <a:pos x="81" y="4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53" y="4"/>
                </a:cxn>
                <a:cxn ang="0">
                  <a:pos x="49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8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2" y="8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57" y="24"/>
                </a:cxn>
                <a:cxn ang="0">
                  <a:pos x="57" y="24"/>
                </a:cxn>
                <a:cxn ang="0">
                  <a:pos x="61" y="24"/>
                </a:cxn>
                <a:cxn ang="0">
                  <a:pos x="65" y="20"/>
                </a:cxn>
                <a:cxn ang="0">
                  <a:pos x="73" y="20"/>
                </a:cxn>
                <a:cxn ang="0">
                  <a:pos x="81" y="16"/>
                </a:cxn>
                <a:cxn ang="0">
                  <a:pos x="93" y="20"/>
                </a:cxn>
                <a:cxn ang="0">
                  <a:pos x="110" y="20"/>
                </a:cxn>
                <a:cxn ang="0">
                  <a:pos x="122" y="29"/>
                </a:cxn>
                <a:cxn ang="0">
                  <a:pos x="122" y="24"/>
                </a:cxn>
              </a:cxnLst>
              <a:rect l="0" t="0" r="r" b="b"/>
              <a:pathLst>
                <a:path w="122" h="65">
                  <a:moveTo>
                    <a:pt x="122" y="24"/>
                  </a:moveTo>
                  <a:lnTo>
                    <a:pt x="118" y="24"/>
                  </a:lnTo>
                  <a:lnTo>
                    <a:pt x="118" y="24"/>
                  </a:lnTo>
                  <a:lnTo>
                    <a:pt x="118" y="24"/>
                  </a:lnTo>
                  <a:lnTo>
                    <a:pt x="118" y="24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05" y="12"/>
                  </a:lnTo>
                  <a:lnTo>
                    <a:pt x="93" y="8"/>
                  </a:lnTo>
                  <a:lnTo>
                    <a:pt x="81" y="4"/>
                  </a:lnTo>
                  <a:lnTo>
                    <a:pt x="73" y="0"/>
                  </a:lnTo>
                  <a:lnTo>
                    <a:pt x="61" y="0"/>
                  </a:lnTo>
                  <a:lnTo>
                    <a:pt x="53" y="4"/>
                  </a:lnTo>
                  <a:lnTo>
                    <a:pt x="49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0" y="33"/>
                  </a:lnTo>
                  <a:lnTo>
                    <a:pt x="0" y="65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61" y="24"/>
                  </a:lnTo>
                  <a:lnTo>
                    <a:pt x="65" y="20"/>
                  </a:lnTo>
                  <a:lnTo>
                    <a:pt x="73" y="20"/>
                  </a:lnTo>
                  <a:lnTo>
                    <a:pt x="81" y="16"/>
                  </a:lnTo>
                  <a:lnTo>
                    <a:pt x="93" y="20"/>
                  </a:lnTo>
                  <a:lnTo>
                    <a:pt x="110" y="20"/>
                  </a:lnTo>
                  <a:lnTo>
                    <a:pt x="122" y="29"/>
                  </a:lnTo>
                  <a:lnTo>
                    <a:pt x="12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>
              <a:off x="291" y="3950"/>
              <a:ext cx="106" cy="50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1" y="4"/>
                </a:cxn>
                <a:cxn ang="0">
                  <a:pos x="97" y="8"/>
                </a:cxn>
                <a:cxn ang="0">
                  <a:pos x="93" y="8"/>
                </a:cxn>
                <a:cxn ang="0">
                  <a:pos x="89" y="12"/>
                </a:cxn>
                <a:cxn ang="0">
                  <a:pos x="85" y="16"/>
                </a:cxn>
                <a:cxn ang="0">
                  <a:pos x="81" y="16"/>
                </a:cxn>
                <a:cxn ang="0">
                  <a:pos x="77" y="16"/>
                </a:cxn>
                <a:cxn ang="0">
                  <a:pos x="77" y="20"/>
                </a:cxn>
                <a:cxn ang="0">
                  <a:pos x="73" y="24"/>
                </a:cxn>
                <a:cxn ang="0">
                  <a:pos x="64" y="24"/>
                </a:cxn>
                <a:cxn ang="0">
                  <a:pos x="56" y="28"/>
                </a:cxn>
                <a:cxn ang="0">
                  <a:pos x="48" y="32"/>
                </a:cxn>
                <a:cxn ang="0">
                  <a:pos x="40" y="32"/>
                </a:cxn>
                <a:cxn ang="0">
                  <a:pos x="28" y="32"/>
                </a:cxn>
                <a:cxn ang="0">
                  <a:pos x="16" y="28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8" y="28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2" y="37"/>
                </a:cxn>
                <a:cxn ang="0">
                  <a:pos x="24" y="41"/>
                </a:cxn>
                <a:cxn ang="0">
                  <a:pos x="32" y="45"/>
                </a:cxn>
                <a:cxn ang="0">
                  <a:pos x="44" y="49"/>
                </a:cxn>
                <a:cxn ang="0">
                  <a:pos x="56" y="49"/>
                </a:cxn>
                <a:cxn ang="0">
                  <a:pos x="64" y="49"/>
                </a:cxn>
                <a:cxn ang="0">
                  <a:pos x="77" y="49"/>
                </a:cxn>
                <a:cxn ang="0">
                  <a:pos x="85" y="45"/>
                </a:cxn>
                <a:cxn ang="0">
                  <a:pos x="97" y="37"/>
                </a:cxn>
                <a:cxn ang="0">
                  <a:pos x="97" y="37"/>
                </a:cxn>
                <a:cxn ang="0">
                  <a:pos x="97" y="37"/>
                </a:cxn>
                <a:cxn ang="0">
                  <a:pos x="97" y="37"/>
                </a:cxn>
                <a:cxn ang="0">
                  <a:pos x="101" y="37"/>
                </a:cxn>
                <a:cxn ang="0">
                  <a:pos x="101" y="32"/>
                </a:cxn>
                <a:cxn ang="0">
                  <a:pos x="101" y="32"/>
                </a:cxn>
                <a:cxn ang="0">
                  <a:pos x="105" y="32"/>
                </a:cxn>
                <a:cxn ang="0">
                  <a:pos x="105" y="32"/>
                </a:cxn>
                <a:cxn ang="0">
                  <a:pos x="105" y="0"/>
                </a:cxn>
              </a:cxnLst>
              <a:rect l="0" t="0" r="r" b="b"/>
              <a:pathLst>
                <a:path w="105" h="49">
                  <a:moveTo>
                    <a:pt x="105" y="0"/>
                  </a:moveTo>
                  <a:lnTo>
                    <a:pt x="101" y="4"/>
                  </a:lnTo>
                  <a:lnTo>
                    <a:pt x="97" y="8"/>
                  </a:lnTo>
                  <a:lnTo>
                    <a:pt x="93" y="8"/>
                  </a:lnTo>
                  <a:lnTo>
                    <a:pt x="89" y="12"/>
                  </a:lnTo>
                  <a:lnTo>
                    <a:pt x="85" y="16"/>
                  </a:lnTo>
                  <a:lnTo>
                    <a:pt x="81" y="16"/>
                  </a:lnTo>
                  <a:lnTo>
                    <a:pt x="77" y="16"/>
                  </a:lnTo>
                  <a:lnTo>
                    <a:pt x="77" y="20"/>
                  </a:lnTo>
                  <a:lnTo>
                    <a:pt x="73" y="24"/>
                  </a:lnTo>
                  <a:lnTo>
                    <a:pt x="64" y="24"/>
                  </a:lnTo>
                  <a:lnTo>
                    <a:pt x="56" y="28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28" y="32"/>
                  </a:lnTo>
                  <a:lnTo>
                    <a:pt x="16" y="28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24" y="41"/>
                  </a:lnTo>
                  <a:lnTo>
                    <a:pt x="32" y="45"/>
                  </a:lnTo>
                  <a:lnTo>
                    <a:pt x="44" y="49"/>
                  </a:lnTo>
                  <a:lnTo>
                    <a:pt x="56" y="49"/>
                  </a:lnTo>
                  <a:lnTo>
                    <a:pt x="64" y="49"/>
                  </a:lnTo>
                  <a:lnTo>
                    <a:pt x="77" y="49"/>
                  </a:lnTo>
                  <a:lnTo>
                    <a:pt x="85" y="45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101" y="37"/>
                  </a:lnTo>
                  <a:lnTo>
                    <a:pt x="101" y="32"/>
                  </a:lnTo>
                  <a:lnTo>
                    <a:pt x="101" y="32"/>
                  </a:lnTo>
                  <a:lnTo>
                    <a:pt x="105" y="32"/>
                  </a:lnTo>
                  <a:lnTo>
                    <a:pt x="105" y="32"/>
                  </a:lnTo>
                  <a:lnTo>
                    <a:pt x="10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>
              <a:off x="254" y="3890"/>
              <a:ext cx="142" cy="74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30" y="4"/>
                </a:cxn>
                <a:cxn ang="0">
                  <a:pos x="122" y="12"/>
                </a:cxn>
                <a:cxn ang="0">
                  <a:pos x="110" y="20"/>
                </a:cxn>
                <a:cxn ang="0">
                  <a:pos x="101" y="24"/>
                </a:cxn>
                <a:cxn ang="0">
                  <a:pos x="93" y="33"/>
                </a:cxn>
                <a:cxn ang="0">
                  <a:pos x="85" y="37"/>
                </a:cxn>
                <a:cxn ang="0">
                  <a:pos x="77" y="41"/>
                </a:cxn>
                <a:cxn ang="0">
                  <a:pos x="73" y="45"/>
                </a:cxn>
                <a:cxn ang="0">
                  <a:pos x="69" y="45"/>
                </a:cxn>
                <a:cxn ang="0">
                  <a:pos x="65" y="49"/>
                </a:cxn>
                <a:cxn ang="0">
                  <a:pos x="57" y="53"/>
                </a:cxn>
                <a:cxn ang="0">
                  <a:pos x="49" y="57"/>
                </a:cxn>
                <a:cxn ang="0">
                  <a:pos x="37" y="57"/>
                </a:cxn>
                <a:cxn ang="0">
                  <a:pos x="28" y="57"/>
                </a:cxn>
                <a:cxn ang="0">
                  <a:pos x="12" y="57"/>
                </a:cxn>
                <a:cxn ang="0">
                  <a:pos x="0" y="49"/>
                </a:cxn>
                <a:cxn ang="0">
                  <a:pos x="4" y="53"/>
                </a:cxn>
                <a:cxn ang="0">
                  <a:pos x="4" y="53"/>
                </a:cxn>
                <a:cxn ang="0">
                  <a:pos x="4" y="53"/>
                </a:cxn>
                <a:cxn ang="0">
                  <a:pos x="4" y="53"/>
                </a:cxn>
                <a:cxn ang="0">
                  <a:pos x="4" y="53"/>
                </a:cxn>
                <a:cxn ang="0">
                  <a:pos x="4" y="53"/>
                </a:cxn>
                <a:cxn ang="0">
                  <a:pos x="4" y="57"/>
                </a:cxn>
                <a:cxn ang="0">
                  <a:pos x="4" y="57"/>
                </a:cxn>
                <a:cxn ang="0">
                  <a:pos x="4" y="57"/>
                </a:cxn>
                <a:cxn ang="0">
                  <a:pos x="4" y="57"/>
                </a:cxn>
                <a:cxn ang="0">
                  <a:pos x="4" y="57"/>
                </a:cxn>
                <a:cxn ang="0">
                  <a:pos x="16" y="65"/>
                </a:cxn>
                <a:cxn ang="0">
                  <a:pos x="28" y="69"/>
                </a:cxn>
                <a:cxn ang="0">
                  <a:pos x="41" y="73"/>
                </a:cxn>
                <a:cxn ang="0">
                  <a:pos x="53" y="73"/>
                </a:cxn>
                <a:cxn ang="0">
                  <a:pos x="65" y="73"/>
                </a:cxn>
                <a:cxn ang="0">
                  <a:pos x="73" y="69"/>
                </a:cxn>
                <a:cxn ang="0">
                  <a:pos x="85" y="65"/>
                </a:cxn>
                <a:cxn ang="0">
                  <a:pos x="93" y="61"/>
                </a:cxn>
                <a:cxn ang="0">
                  <a:pos x="97" y="57"/>
                </a:cxn>
                <a:cxn ang="0">
                  <a:pos x="106" y="53"/>
                </a:cxn>
                <a:cxn ang="0">
                  <a:pos x="110" y="49"/>
                </a:cxn>
                <a:cxn ang="0">
                  <a:pos x="118" y="45"/>
                </a:cxn>
                <a:cxn ang="0">
                  <a:pos x="122" y="41"/>
                </a:cxn>
                <a:cxn ang="0">
                  <a:pos x="130" y="37"/>
                </a:cxn>
                <a:cxn ang="0">
                  <a:pos x="134" y="33"/>
                </a:cxn>
                <a:cxn ang="0">
                  <a:pos x="142" y="28"/>
                </a:cxn>
                <a:cxn ang="0">
                  <a:pos x="142" y="0"/>
                </a:cxn>
              </a:cxnLst>
              <a:rect l="0" t="0" r="r" b="b"/>
              <a:pathLst>
                <a:path w="142" h="73">
                  <a:moveTo>
                    <a:pt x="142" y="0"/>
                  </a:moveTo>
                  <a:lnTo>
                    <a:pt x="130" y="4"/>
                  </a:lnTo>
                  <a:lnTo>
                    <a:pt x="122" y="12"/>
                  </a:lnTo>
                  <a:lnTo>
                    <a:pt x="110" y="20"/>
                  </a:lnTo>
                  <a:lnTo>
                    <a:pt x="101" y="24"/>
                  </a:lnTo>
                  <a:lnTo>
                    <a:pt x="93" y="33"/>
                  </a:lnTo>
                  <a:lnTo>
                    <a:pt x="85" y="37"/>
                  </a:lnTo>
                  <a:lnTo>
                    <a:pt x="77" y="41"/>
                  </a:lnTo>
                  <a:lnTo>
                    <a:pt x="73" y="45"/>
                  </a:lnTo>
                  <a:lnTo>
                    <a:pt x="69" y="45"/>
                  </a:lnTo>
                  <a:lnTo>
                    <a:pt x="65" y="49"/>
                  </a:lnTo>
                  <a:lnTo>
                    <a:pt x="57" y="53"/>
                  </a:lnTo>
                  <a:lnTo>
                    <a:pt x="49" y="57"/>
                  </a:lnTo>
                  <a:lnTo>
                    <a:pt x="37" y="57"/>
                  </a:lnTo>
                  <a:lnTo>
                    <a:pt x="28" y="57"/>
                  </a:lnTo>
                  <a:lnTo>
                    <a:pt x="12" y="57"/>
                  </a:lnTo>
                  <a:lnTo>
                    <a:pt x="0" y="49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6" y="65"/>
                  </a:lnTo>
                  <a:lnTo>
                    <a:pt x="28" y="69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65" y="73"/>
                  </a:lnTo>
                  <a:lnTo>
                    <a:pt x="73" y="69"/>
                  </a:lnTo>
                  <a:lnTo>
                    <a:pt x="85" y="65"/>
                  </a:lnTo>
                  <a:lnTo>
                    <a:pt x="93" y="61"/>
                  </a:lnTo>
                  <a:lnTo>
                    <a:pt x="97" y="57"/>
                  </a:lnTo>
                  <a:lnTo>
                    <a:pt x="106" y="53"/>
                  </a:lnTo>
                  <a:lnTo>
                    <a:pt x="110" y="49"/>
                  </a:lnTo>
                  <a:lnTo>
                    <a:pt x="118" y="45"/>
                  </a:lnTo>
                  <a:lnTo>
                    <a:pt x="122" y="41"/>
                  </a:lnTo>
                  <a:lnTo>
                    <a:pt x="130" y="37"/>
                  </a:lnTo>
                  <a:lnTo>
                    <a:pt x="134" y="33"/>
                  </a:lnTo>
                  <a:lnTo>
                    <a:pt x="142" y="28"/>
                  </a:lnTo>
                  <a:lnTo>
                    <a:pt x="142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38" name="Freeform 50"/>
            <p:cNvSpPr>
              <a:spLocks/>
            </p:cNvSpPr>
            <p:nvPr/>
          </p:nvSpPr>
          <p:spPr bwMode="auto">
            <a:xfrm>
              <a:off x="218" y="3825"/>
              <a:ext cx="178" cy="102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62" y="12"/>
                </a:cxn>
                <a:cxn ang="0">
                  <a:pos x="146" y="20"/>
                </a:cxn>
                <a:cxn ang="0">
                  <a:pos x="129" y="32"/>
                </a:cxn>
                <a:cxn ang="0">
                  <a:pos x="113" y="45"/>
                </a:cxn>
                <a:cxn ang="0">
                  <a:pos x="101" y="53"/>
                </a:cxn>
                <a:cxn ang="0">
                  <a:pos x="89" y="61"/>
                </a:cxn>
                <a:cxn ang="0">
                  <a:pos x="77" y="69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4" y="85"/>
                </a:cxn>
                <a:cxn ang="0">
                  <a:pos x="36" y="85"/>
                </a:cxn>
                <a:cxn ang="0">
                  <a:pos x="24" y="85"/>
                </a:cxn>
                <a:cxn ang="0">
                  <a:pos x="12" y="85"/>
                </a:cxn>
                <a:cxn ang="0">
                  <a:pos x="0" y="77"/>
                </a:cxn>
                <a:cxn ang="0">
                  <a:pos x="4" y="81"/>
                </a:cxn>
                <a:cxn ang="0">
                  <a:pos x="4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8" y="85"/>
                </a:cxn>
                <a:cxn ang="0">
                  <a:pos x="8" y="89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4" y="98"/>
                </a:cxn>
                <a:cxn ang="0">
                  <a:pos x="32" y="102"/>
                </a:cxn>
                <a:cxn ang="0">
                  <a:pos x="44" y="102"/>
                </a:cxn>
                <a:cxn ang="0">
                  <a:pos x="52" y="102"/>
                </a:cxn>
                <a:cxn ang="0">
                  <a:pos x="64" y="102"/>
                </a:cxn>
                <a:cxn ang="0">
                  <a:pos x="73" y="98"/>
                </a:cxn>
                <a:cxn ang="0">
                  <a:pos x="85" y="93"/>
                </a:cxn>
                <a:cxn ang="0">
                  <a:pos x="93" y="89"/>
                </a:cxn>
                <a:cxn ang="0">
                  <a:pos x="101" y="85"/>
                </a:cxn>
                <a:cxn ang="0">
                  <a:pos x="109" y="77"/>
                </a:cxn>
                <a:cxn ang="0">
                  <a:pos x="117" y="73"/>
                </a:cxn>
                <a:cxn ang="0">
                  <a:pos x="129" y="65"/>
                </a:cxn>
                <a:cxn ang="0">
                  <a:pos x="142" y="57"/>
                </a:cxn>
                <a:cxn ang="0">
                  <a:pos x="154" y="49"/>
                </a:cxn>
                <a:cxn ang="0">
                  <a:pos x="166" y="41"/>
                </a:cxn>
                <a:cxn ang="0">
                  <a:pos x="178" y="32"/>
                </a:cxn>
                <a:cxn ang="0">
                  <a:pos x="178" y="0"/>
                </a:cxn>
              </a:cxnLst>
              <a:rect l="0" t="0" r="r" b="b"/>
              <a:pathLst>
                <a:path w="178" h="102">
                  <a:moveTo>
                    <a:pt x="178" y="0"/>
                  </a:moveTo>
                  <a:lnTo>
                    <a:pt x="162" y="12"/>
                  </a:lnTo>
                  <a:lnTo>
                    <a:pt x="146" y="20"/>
                  </a:lnTo>
                  <a:lnTo>
                    <a:pt x="129" y="32"/>
                  </a:lnTo>
                  <a:lnTo>
                    <a:pt x="113" y="45"/>
                  </a:lnTo>
                  <a:lnTo>
                    <a:pt x="101" y="53"/>
                  </a:lnTo>
                  <a:lnTo>
                    <a:pt x="89" y="61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4" y="85"/>
                  </a:lnTo>
                  <a:lnTo>
                    <a:pt x="36" y="85"/>
                  </a:lnTo>
                  <a:lnTo>
                    <a:pt x="24" y="85"/>
                  </a:lnTo>
                  <a:lnTo>
                    <a:pt x="12" y="85"/>
                  </a:lnTo>
                  <a:lnTo>
                    <a:pt x="0" y="77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4" y="98"/>
                  </a:lnTo>
                  <a:lnTo>
                    <a:pt x="32" y="102"/>
                  </a:lnTo>
                  <a:lnTo>
                    <a:pt x="44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98"/>
                  </a:lnTo>
                  <a:lnTo>
                    <a:pt x="85" y="93"/>
                  </a:lnTo>
                  <a:lnTo>
                    <a:pt x="93" y="89"/>
                  </a:lnTo>
                  <a:lnTo>
                    <a:pt x="101" y="85"/>
                  </a:lnTo>
                  <a:lnTo>
                    <a:pt x="109" y="77"/>
                  </a:lnTo>
                  <a:lnTo>
                    <a:pt x="117" y="73"/>
                  </a:lnTo>
                  <a:lnTo>
                    <a:pt x="129" y="65"/>
                  </a:lnTo>
                  <a:lnTo>
                    <a:pt x="142" y="57"/>
                  </a:lnTo>
                  <a:lnTo>
                    <a:pt x="154" y="49"/>
                  </a:lnTo>
                  <a:lnTo>
                    <a:pt x="166" y="41"/>
                  </a:lnTo>
                  <a:lnTo>
                    <a:pt x="178" y="32"/>
                  </a:lnTo>
                  <a:lnTo>
                    <a:pt x="178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users\langevin\seawat2k\papers_reports\2008_MODFLOW_Conference\mf2008_presentation\hh.av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users\langevin\seawat2k\presentations\2008_2Dreview\temp.avi" TargetMode="External"/><Relationship Id="rId1" Type="http://schemas.openxmlformats.org/officeDocument/2006/relationships/video" Target="file:///D:\users\langevin\seawat2k\presentations\2008_2Dreview\salin.avi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Modeling Solute and Heat Transport with SEAWAT: Henry-Hilleke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SEAWAT workshop for SWIM21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200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i="1" dirty="0" smtClean="0"/>
              <a:t>June 16-20,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i="1" dirty="0" smtClean="0"/>
              <a:t>Azores</a:t>
            </a:r>
          </a:p>
        </p:txBody>
      </p:sp>
      <p:grpSp>
        <p:nvGrpSpPr>
          <p:cNvPr id="6148" name="Group 54"/>
          <p:cNvGrpSpPr>
            <a:grpSpLocks/>
          </p:cNvGrpSpPr>
          <p:nvPr/>
        </p:nvGrpSpPr>
        <p:grpSpPr bwMode="auto">
          <a:xfrm>
            <a:off x="7620000" y="6477000"/>
            <a:ext cx="1524000" cy="381000"/>
            <a:chOff x="100" y="3764"/>
            <a:chExt cx="1196" cy="443"/>
          </a:xfrm>
        </p:grpSpPr>
        <p:sp>
          <p:nvSpPr>
            <p:cNvPr id="6150" name="Freeform 55"/>
            <p:cNvSpPr>
              <a:spLocks/>
            </p:cNvSpPr>
            <p:nvPr/>
          </p:nvSpPr>
          <p:spPr bwMode="auto">
            <a:xfrm>
              <a:off x="449" y="3768"/>
              <a:ext cx="206" cy="313"/>
            </a:xfrm>
            <a:custGeom>
              <a:avLst/>
              <a:gdLst>
                <a:gd name="T0" fmla="*/ 206 w 206"/>
                <a:gd name="T1" fmla="*/ 0 h 313"/>
                <a:gd name="T2" fmla="*/ 206 w 206"/>
                <a:gd name="T3" fmla="*/ 220 h 313"/>
                <a:gd name="T4" fmla="*/ 206 w 206"/>
                <a:gd name="T5" fmla="*/ 236 h 313"/>
                <a:gd name="T6" fmla="*/ 202 w 206"/>
                <a:gd name="T7" fmla="*/ 252 h 313"/>
                <a:gd name="T8" fmla="*/ 194 w 206"/>
                <a:gd name="T9" fmla="*/ 268 h 313"/>
                <a:gd name="T10" fmla="*/ 186 w 206"/>
                <a:gd name="T11" fmla="*/ 280 h 313"/>
                <a:gd name="T12" fmla="*/ 170 w 206"/>
                <a:gd name="T13" fmla="*/ 293 h 313"/>
                <a:gd name="T14" fmla="*/ 154 w 206"/>
                <a:gd name="T15" fmla="*/ 305 h 313"/>
                <a:gd name="T16" fmla="*/ 129 w 206"/>
                <a:gd name="T17" fmla="*/ 309 h 313"/>
                <a:gd name="T18" fmla="*/ 105 w 206"/>
                <a:gd name="T19" fmla="*/ 313 h 313"/>
                <a:gd name="T20" fmla="*/ 81 w 206"/>
                <a:gd name="T21" fmla="*/ 309 h 313"/>
                <a:gd name="T22" fmla="*/ 56 w 206"/>
                <a:gd name="T23" fmla="*/ 305 h 313"/>
                <a:gd name="T24" fmla="*/ 40 w 206"/>
                <a:gd name="T25" fmla="*/ 297 h 313"/>
                <a:gd name="T26" fmla="*/ 24 w 206"/>
                <a:gd name="T27" fmla="*/ 289 h 313"/>
                <a:gd name="T28" fmla="*/ 12 w 206"/>
                <a:gd name="T29" fmla="*/ 272 h 313"/>
                <a:gd name="T30" fmla="*/ 8 w 206"/>
                <a:gd name="T31" fmla="*/ 256 h 313"/>
                <a:gd name="T32" fmla="*/ 0 w 206"/>
                <a:gd name="T33" fmla="*/ 240 h 313"/>
                <a:gd name="T34" fmla="*/ 0 w 206"/>
                <a:gd name="T35" fmla="*/ 220 h 313"/>
                <a:gd name="T36" fmla="*/ 0 w 206"/>
                <a:gd name="T37" fmla="*/ 0 h 313"/>
                <a:gd name="T38" fmla="*/ 65 w 206"/>
                <a:gd name="T39" fmla="*/ 0 h 313"/>
                <a:gd name="T40" fmla="*/ 65 w 206"/>
                <a:gd name="T41" fmla="*/ 215 h 313"/>
                <a:gd name="T42" fmla="*/ 65 w 206"/>
                <a:gd name="T43" fmla="*/ 228 h 313"/>
                <a:gd name="T44" fmla="*/ 65 w 206"/>
                <a:gd name="T45" fmla="*/ 240 h 313"/>
                <a:gd name="T46" fmla="*/ 69 w 206"/>
                <a:gd name="T47" fmla="*/ 248 h 313"/>
                <a:gd name="T48" fmla="*/ 73 w 206"/>
                <a:gd name="T49" fmla="*/ 256 h 313"/>
                <a:gd name="T50" fmla="*/ 81 w 206"/>
                <a:gd name="T51" fmla="*/ 260 h 313"/>
                <a:gd name="T52" fmla="*/ 85 w 206"/>
                <a:gd name="T53" fmla="*/ 264 h 313"/>
                <a:gd name="T54" fmla="*/ 93 w 206"/>
                <a:gd name="T55" fmla="*/ 264 h 313"/>
                <a:gd name="T56" fmla="*/ 101 w 206"/>
                <a:gd name="T57" fmla="*/ 268 h 313"/>
                <a:gd name="T58" fmla="*/ 113 w 206"/>
                <a:gd name="T59" fmla="*/ 264 h 313"/>
                <a:gd name="T60" fmla="*/ 121 w 206"/>
                <a:gd name="T61" fmla="*/ 264 h 313"/>
                <a:gd name="T62" fmla="*/ 129 w 206"/>
                <a:gd name="T63" fmla="*/ 260 h 313"/>
                <a:gd name="T64" fmla="*/ 133 w 206"/>
                <a:gd name="T65" fmla="*/ 252 h 313"/>
                <a:gd name="T66" fmla="*/ 138 w 206"/>
                <a:gd name="T67" fmla="*/ 244 h 313"/>
                <a:gd name="T68" fmla="*/ 142 w 206"/>
                <a:gd name="T69" fmla="*/ 236 h 313"/>
                <a:gd name="T70" fmla="*/ 142 w 206"/>
                <a:gd name="T71" fmla="*/ 228 h 313"/>
                <a:gd name="T72" fmla="*/ 142 w 206"/>
                <a:gd name="T73" fmla="*/ 215 h 313"/>
                <a:gd name="T74" fmla="*/ 142 w 206"/>
                <a:gd name="T75" fmla="*/ 0 h 313"/>
                <a:gd name="T76" fmla="*/ 206 w 206"/>
                <a:gd name="T77" fmla="*/ 0 h 3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6"/>
                <a:gd name="T118" fmla="*/ 0 h 313"/>
                <a:gd name="T119" fmla="*/ 206 w 206"/>
                <a:gd name="T120" fmla="*/ 313 h 31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6" h="313">
                  <a:moveTo>
                    <a:pt x="206" y="0"/>
                  </a:moveTo>
                  <a:lnTo>
                    <a:pt x="206" y="220"/>
                  </a:lnTo>
                  <a:lnTo>
                    <a:pt x="206" y="236"/>
                  </a:lnTo>
                  <a:lnTo>
                    <a:pt x="202" y="252"/>
                  </a:lnTo>
                  <a:lnTo>
                    <a:pt x="194" y="268"/>
                  </a:lnTo>
                  <a:lnTo>
                    <a:pt x="186" y="280"/>
                  </a:lnTo>
                  <a:lnTo>
                    <a:pt x="170" y="293"/>
                  </a:lnTo>
                  <a:lnTo>
                    <a:pt x="154" y="305"/>
                  </a:lnTo>
                  <a:lnTo>
                    <a:pt x="129" y="309"/>
                  </a:lnTo>
                  <a:lnTo>
                    <a:pt x="105" y="313"/>
                  </a:lnTo>
                  <a:lnTo>
                    <a:pt x="81" y="309"/>
                  </a:lnTo>
                  <a:lnTo>
                    <a:pt x="56" y="305"/>
                  </a:lnTo>
                  <a:lnTo>
                    <a:pt x="40" y="297"/>
                  </a:lnTo>
                  <a:lnTo>
                    <a:pt x="24" y="289"/>
                  </a:lnTo>
                  <a:lnTo>
                    <a:pt x="12" y="272"/>
                  </a:lnTo>
                  <a:lnTo>
                    <a:pt x="8" y="256"/>
                  </a:lnTo>
                  <a:lnTo>
                    <a:pt x="0" y="24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5"/>
                  </a:lnTo>
                  <a:lnTo>
                    <a:pt x="65" y="228"/>
                  </a:lnTo>
                  <a:lnTo>
                    <a:pt x="65" y="240"/>
                  </a:lnTo>
                  <a:lnTo>
                    <a:pt x="69" y="248"/>
                  </a:lnTo>
                  <a:lnTo>
                    <a:pt x="73" y="256"/>
                  </a:lnTo>
                  <a:lnTo>
                    <a:pt x="81" y="260"/>
                  </a:lnTo>
                  <a:lnTo>
                    <a:pt x="85" y="264"/>
                  </a:lnTo>
                  <a:lnTo>
                    <a:pt x="93" y="264"/>
                  </a:lnTo>
                  <a:lnTo>
                    <a:pt x="101" y="268"/>
                  </a:lnTo>
                  <a:lnTo>
                    <a:pt x="113" y="264"/>
                  </a:lnTo>
                  <a:lnTo>
                    <a:pt x="121" y="264"/>
                  </a:lnTo>
                  <a:lnTo>
                    <a:pt x="129" y="260"/>
                  </a:lnTo>
                  <a:lnTo>
                    <a:pt x="133" y="252"/>
                  </a:lnTo>
                  <a:lnTo>
                    <a:pt x="138" y="244"/>
                  </a:lnTo>
                  <a:lnTo>
                    <a:pt x="142" y="236"/>
                  </a:lnTo>
                  <a:lnTo>
                    <a:pt x="142" y="228"/>
                  </a:lnTo>
                  <a:lnTo>
                    <a:pt x="142" y="215"/>
                  </a:lnTo>
                  <a:lnTo>
                    <a:pt x="142" y="0"/>
                  </a:lnTo>
                  <a:lnTo>
                    <a:pt x="206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1" name="Freeform 56"/>
            <p:cNvSpPr>
              <a:spLocks/>
            </p:cNvSpPr>
            <p:nvPr/>
          </p:nvSpPr>
          <p:spPr bwMode="auto">
            <a:xfrm>
              <a:off x="668" y="3764"/>
              <a:ext cx="198" cy="317"/>
            </a:xfrm>
            <a:custGeom>
              <a:avLst/>
              <a:gdLst>
                <a:gd name="T0" fmla="*/ 64 w 198"/>
                <a:gd name="T1" fmla="*/ 313 h 317"/>
                <a:gd name="T2" fmla="*/ 28 w 198"/>
                <a:gd name="T3" fmla="*/ 297 h 317"/>
                <a:gd name="T4" fmla="*/ 8 w 198"/>
                <a:gd name="T5" fmla="*/ 272 h 317"/>
                <a:gd name="T6" fmla="*/ 0 w 198"/>
                <a:gd name="T7" fmla="*/ 236 h 317"/>
                <a:gd name="T8" fmla="*/ 64 w 198"/>
                <a:gd name="T9" fmla="*/ 215 h 317"/>
                <a:gd name="T10" fmla="*/ 64 w 198"/>
                <a:gd name="T11" fmla="*/ 236 h 317"/>
                <a:gd name="T12" fmla="*/ 69 w 198"/>
                <a:gd name="T13" fmla="*/ 256 h 317"/>
                <a:gd name="T14" fmla="*/ 81 w 198"/>
                <a:gd name="T15" fmla="*/ 264 h 317"/>
                <a:gd name="T16" fmla="*/ 101 w 198"/>
                <a:gd name="T17" fmla="*/ 272 h 317"/>
                <a:gd name="T18" fmla="*/ 117 w 198"/>
                <a:gd name="T19" fmla="*/ 268 h 317"/>
                <a:gd name="T20" fmla="*/ 125 w 198"/>
                <a:gd name="T21" fmla="*/ 260 h 317"/>
                <a:gd name="T22" fmla="*/ 133 w 198"/>
                <a:gd name="T23" fmla="*/ 248 h 317"/>
                <a:gd name="T24" fmla="*/ 133 w 198"/>
                <a:gd name="T25" fmla="*/ 236 h 317"/>
                <a:gd name="T26" fmla="*/ 129 w 198"/>
                <a:gd name="T27" fmla="*/ 215 h 317"/>
                <a:gd name="T28" fmla="*/ 113 w 198"/>
                <a:gd name="T29" fmla="*/ 203 h 317"/>
                <a:gd name="T30" fmla="*/ 69 w 198"/>
                <a:gd name="T31" fmla="*/ 175 h 317"/>
                <a:gd name="T32" fmla="*/ 24 w 198"/>
                <a:gd name="T33" fmla="*/ 138 h 317"/>
                <a:gd name="T34" fmla="*/ 12 w 198"/>
                <a:gd name="T35" fmla="*/ 118 h 317"/>
                <a:gd name="T36" fmla="*/ 4 w 198"/>
                <a:gd name="T37" fmla="*/ 85 h 317"/>
                <a:gd name="T38" fmla="*/ 12 w 198"/>
                <a:gd name="T39" fmla="*/ 53 h 317"/>
                <a:gd name="T40" fmla="*/ 28 w 198"/>
                <a:gd name="T41" fmla="*/ 24 h 317"/>
                <a:gd name="T42" fmla="*/ 56 w 198"/>
                <a:gd name="T43" fmla="*/ 8 h 317"/>
                <a:gd name="T44" fmla="*/ 105 w 198"/>
                <a:gd name="T45" fmla="*/ 0 h 317"/>
                <a:gd name="T46" fmla="*/ 146 w 198"/>
                <a:gd name="T47" fmla="*/ 4 h 317"/>
                <a:gd name="T48" fmla="*/ 174 w 198"/>
                <a:gd name="T49" fmla="*/ 20 h 317"/>
                <a:gd name="T50" fmla="*/ 190 w 198"/>
                <a:gd name="T51" fmla="*/ 49 h 317"/>
                <a:gd name="T52" fmla="*/ 194 w 198"/>
                <a:gd name="T53" fmla="*/ 93 h 317"/>
                <a:gd name="T54" fmla="*/ 133 w 198"/>
                <a:gd name="T55" fmla="*/ 85 h 317"/>
                <a:gd name="T56" fmla="*/ 129 w 198"/>
                <a:gd name="T57" fmla="*/ 69 h 317"/>
                <a:gd name="T58" fmla="*/ 125 w 198"/>
                <a:gd name="T59" fmla="*/ 53 h 317"/>
                <a:gd name="T60" fmla="*/ 113 w 198"/>
                <a:gd name="T61" fmla="*/ 49 h 317"/>
                <a:gd name="T62" fmla="*/ 97 w 198"/>
                <a:gd name="T63" fmla="*/ 45 h 317"/>
                <a:gd name="T64" fmla="*/ 85 w 198"/>
                <a:gd name="T65" fmla="*/ 49 h 317"/>
                <a:gd name="T66" fmla="*/ 77 w 198"/>
                <a:gd name="T67" fmla="*/ 57 h 317"/>
                <a:gd name="T68" fmla="*/ 69 w 198"/>
                <a:gd name="T69" fmla="*/ 69 h 317"/>
                <a:gd name="T70" fmla="*/ 73 w 198"/>
                <a:gd name="T71" fmla="*/ 89 h 317"/>
                <a:gd name="T72" fmla="*/ 81 w 198"/>
                <a:gd name="T73" fmla="*/ 106 h 317"/>
                <a:gd name="T74" fmla="*/ 109 w 198"/>
                <a:gd name="T75" fmla="*/ 126 h 317"/>
                <a:gd name="T76" fmla="*/ 158 w 198"/>
                <a:gd name="T77" fmla="*/ 154 h 317"/>
                <a:gd name="T78" fmla="*/ 186 w 198"/>
                <a:gd name="T79" fmla="*/ 183 h 317"/>
                <a:gd name="T80" fmla="*/ 198 w 198"/>
                <a:gd name="T81" fmla="*/ 211 h 317"/>
                <a:gd name="T82" fmla="*/ 194 w 198"/>
                <a:gd name="T83" fmla="*/ 256 h 317"/>
                <a:gd name="T84" fmla="*/ 178 w 198"/>
                <a:gd name="T85" fmla="*/ 289 h 317"/>
                <a:gd name="T86" fmla="*/ 146 w 198"/>
                <a:gd name="T87" fmla="*/ 309 h 317"/>
                <a:gd name="T88" fmla="*/ 109 w 198"/>
                <a:gd name="T89" fmla="*/ 317 h 3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8"/>
                <a:gd name="T136" fmla="*/ 0 h 317"/>
                <a:gd name="T137" fmla="*/ 198 w 198"/>
                <a:gd name="T138" fmla="*/ 317 h 3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8" h="317">
                  <a:moveTo>
                    <a:pt x="93" y="317"/>
                  </a:moveTo>
                  <a:lnTo>
                    <a:pt x="64" y="313"/>
                  </a:lnTo>
                  <a:lnTo>
                    <a:pt x="44" y="309"/>
                  </a:lnTo>
                  <a:lnTo>
                    <a:pt x="28" y="297"/>
                  </a:lnTo>
                  <a:lnTo>
                    <a:pt x="16" y="284"/>
                  </a:lnTo>
                  <a:lnTo>
                    <a:pt x="8" y="272"/>
                  </a:lnTo>
                  <a:lnTo>
                    <a:pt x="4" y="256"/>
                  </a:lnTo>
                  <a:lnTo>
                    <a:pt x="0" y="236"/>
                  </a:lnTo>
                  <a:lnTo>
                    <a:pt x="0" y="215"/>
                  </a:lnTo>
                  <a:lnTo>
                    <a:pt x="64" y="215"/>
                  </a:lnTo>
                  <a:lnTo>
                    <a:pt x="64" y="228"/>
                  </a:lnTo>
                  <a:lnTo>
                    <a:pt x="64" y="236"/>
                  </a:lnTo>
                  <a:lnTo>
                    <a:pt x="69" y="248"/>
                  </a:lnTo>
                  <a:lnTo>
                    <a:pt x="69" y="256"/>
                  </a:lnTo>
                  <a:lnTo>
                    <a:pt x="77" y="260"/>
                  </a:lnTo>
                  <a:lnTo>
                    <a:pt x="81" y="264"/>
                  </a:lnTo>
                  <a:lnTo>
                    <a:pt x="89" y="268"/>
                  </a:lnTo>
                  <a:lnTo>
                    <a:pt x="101" y="272"/>
                  </a:lnTo>
                  <a:lnTo>
                    <a:pt x="109" y="268"/>
                  </a:lnTo>
                  <a:lnTo>
                    <a:pt x="117" y="268"/>
                  </a:lnTo>
                  <a:lnTo>
                    <a:pt x="121" y="264"/>
                  </a:lnTo>
                  <a:lnTo>
                    <a:pt x="125" y="260"/>
                  </a:lnTo>
                  <a:lnTo>
                    <a:pt x="129" y="256"/>
                  </a:lnTo>
                  <a:lnTo>
                    <a:pt x="133" y="248"/>
                  </a:lnTo>
                  <a:lnTo>
                    <a:pt x="133" y="244"/>
                  </a:lnTo>
                  <a:lnTo>
                    <a:pt x="133" y="236"/>
                  </a:lnTo>
                  <a:lnTo>
                    <a:pt x="133" y="228"/>
                  </a:lnTo>
                  <a:lnTo>
                    <a:pt x="129" y="215"/>
                  </a:lnTo>
                  <a:lnTo>
                    <a:pt x="121" y="207"/>
                  </a:lnTo>
                  <a:lnTo>
                    <a:pt x="113" y="203"/>
                  </a:lnTo>
                  <a:lnTo>
                    <a:pt x="93" y="187"/>
                  </a:lnTo>
                  <a:lnTo>
                    <a:pt x="69" y="175"/>
                  </a:lnTo>
                  <a:lnTo>
                    <a:pt x="44" y="159"/>
                  </a:lnTo>
                  <a:lnTo>
                    <a:pt x="24" y="138"/>
                  </a:lnTo>
                  <a:lnTo>
                    <a:pt x="16" y="130"/>
                  </a:lnTo>
                  <a:lnTo>
                    <a:pt x="12" y="118"/>
                  </a:lnTo>
                  <a:lnTo>
                    <a:pt x="8" y="102"/>
                  </a:lnTo>
                  <a:lnTo>
                    <a:pt x="4" y="85"/>
                  </a:lnTo>
                  <a:lnTo>
                    <a:pt x="8" y="69"/>
                  </a:lnTo>
                  <a:lnTo>
                    <a:pt x="12" y="53"/>
                  </a:lnTo>
                  <a:lnTo>
                    <a:pt x="16" y="37"/>
                  </a:lnTo>
                  <a:lnTo>
                    <a:pt x="28" y="24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81" y="0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46" y="4"/>
                  </a:lnTo>
                  <a:lnTo>
                    <a:pt x="162" y="12"/>
                  </a:lnTo>
                  <a:lnTo>
                    <a:pt x="174" y="20"/>
                  </a:lnTo>
                  <a:lnTo>
                    <a:pt x="186" y="37"/>
                  </a:lnTo>
                  <a:lnTo>
                    <a:pt x="190" y="49"/>
                  </a:lnTo>
                  <a:lnTo>
                    <a:pt x="194" y="69"/>
                  </a:lnTo>
                  <a:lnTo>
                    <a:pt x="194" y="93"/>
                  </a:lnTo>
                  <a:lnTo>
                    <a:pt x="133" y="93"/>
                  </a:lnTo>
                  <a:lnTo>
                    <a:pt x="133" y="85"/>
                  </a:lnTo>
                  <a:lnTo>
                    <a:pt x="133" y="73"/>
                  </a:lnTo>
                  <a:lnTo>
                    <a:pt x="129" y="69"/>
                  </a:lnTo>
                  <a:lnTo>
                    <a:pt x="125" y="61"/>
                  </a:lnTo>
                  <a:lnTo>
                    <a:pt x="125" y="53"/>
                  </a:lnTo>
                  <a:lnTo>
                    <a:pt x="117" y="49"/>
                  </a:lnTo>
                  <a:lnTo>
                    <a:pt x="113" y="49"/>
                  </a:lnTo>
                  <a:lnTo>
                    <a:pt x="101" y="45"/>
                  </a:lnTo>
                  <a:lnTo>
                    <a:pt x="97" y="45"/>
                  </a:lnTo>
                  <a:lnTo>
                    <a:pt x="89" y="49"/>
                  </a:lnTo>
                  <a:lnTo>
                    <a:pt x="85" y="49"/>
                  </a:lnTo>
                  <a:lnTo>
                    <a:pt x="77" y="53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9" y="69"/>
                  </a:lnTo>
                  <a:lnTo>
                    <a:pt x="69" y="77"/>
                  </a:lnTo>
                  <a:lnTo>
                    <a:pt x="73" y="89"/>
                  </a:lnTo>
                  <a:lnTo>
                    <a:pt x="77" y="98"/>
                  </a:lnTo>
                  <a:lnTo>
                    <a:pt x="81" y="106"/>
                  </a:lnTo>
                  <a:lnTo>
                    <a:pt x="89" y="114"/>
                  </a:lnTo>
                  <a:lnTo>
                    <a:pt x="109" y="126"/>
                  </a:lnTo>
                  <a:lnTo>
                    <a:pt x="133" y="138"/>
                  </a:lnTo>
                  <a:lnTo>
                    <a:pt x="158" y="154"/>
                  </a:lnTo>
                  <a:lnTo>
                    <a:pt x="178" y="171"/>
                  </a:lnTo>
                  <a:lnTo>
                    <a:pt x="186" y="183"/>
                  </a:lnTo>
                  <a:lnTo>
                    <a:pt x="194" y="195"/>
                  </a:lnTo>
                  <a:lnTo>
                    <a:pt x="198" y="211"/>
                  </a:lnTo>
                  <a:lnTo>
                    <a:pt x="198" y="228"/>
                  </a:lnTo>
                  <a:lnTo>
                    <a:pt x="194" y="256"/>
                  </a:lnTo>
                  <a:lnTo>
                    <a:pt x="190" y="276"/>
                  </a:lnTo>
                  <a:lnTo>
                    <a:pt x="178" y="289"/>
                  </a:lnTo>
                  <a:lnTo>
                    <a:pt x="162" y="301"/>
                  </a:lnTo>
                  <a:lnTo>
                    <a:pt x="146" y="309"/>
                  </a:lnTo>
                  <a:lnTo>
                    <a:pt x="129" y="313"/>
                  </a:lnTo>
                  <a:lnTo>
                    <a:pt x="109" y="317"/>
                  </a:lnTo>
                  <a:lnTo>
                    <a:pt x="93" y="31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2" name="Freeform 57"/>
            <p:cNvSpPr>
              <a:spLocks/>
            </p:cNvSpPr>
            <p:nvPr/>
          </p:nvSpPr>
          <p:spPr bwMode="auto">
            <a:xfrm>
              <a:off x="1097" y="3764"/>
              <a:ext cx="199" cy="317"/>
            </a:xfrm>
            <a:custGeom>
              <a:avLst/>
              <a:gdLst>
                <a:gd name="T0" fmla="*/ 65 w 199"/>
                <a:gd name="T1" fmla="*/ 313 h 317"/>
                <a:gd name="T2" fmla="*/ 29 w 199"/>
                <a:gd name="T3" fmla="*/ 297 h 317"/>
                <a:gd name="T4" fmla="*/ 8 w 199"/>
                <a:gd name="T5" fmla="*/ 272 h 317"/>
                <a:gd name="T6" fmla="*/ 0 w 199"/>
                <a:gd name="T7" fmla="*/ 236 h 317"/>
                <a:gd name="T8" fmla="*/ 65 w 199"/>
                <a:gd name="T9" fmla="*/ 215 h 317"/>
                <a:gd name="T10" fmla="*/ 65 w 199"/>
                <a:gd name="T11" fmla="*/ 236 h 317"/>
                <a:gd name="T12" fmla="*/ 69 w 199"/>
                <a:gd name="T13" fmla="*/ 256 h 317"/>
                <a:gd name="T14" fmla="*/ 81 w 199"/>
                <a:gd name="T15" fmla="*/ 264 h 317"/>
                <a:gd name="T16" fmla="*/ 102 w 199"/>
                <a:gd name="T17" fmla="*/ 272 h 317"/>
                <a:gd name="T18" fmla="*/ 114 w 199"/>
                <a:gd name="T19" fmla="*/ 268 h 317"/>
                <a:gd name="T20" fmla="*/ 126 w 199"/>
                <a:gd name="T21" fmla="*/ 260 h 317"/>
                <a:gd name="T22" fmla="*/ 130 w 199"/>
                <a:gd name="T23" fmla="*/ 248 h 317"/>
                <a:gd name="T24" fmla="*/ 134 w 199"/>
                <a:gd name="T25" fmla="*/ 236 h 317"/>
                <a:gd name="T26" fmla="*/ 130 w 199"/>
                <a:gd name="T27" fmla="*/ 215 h 317"/>
                <a:gd name="T28" fmla="*/ 114 w 199"/>
                <a:gd name="T29" fmla="*/ 203 h 317"/>
                <a:gd name="T30" fmla="*/ 69 w 199"/>
                <a:gd name="T31" fmla="*/ 175 h 317"/>
                <a:gd name="T32" fmla="*/ 25 w 199"/>
                <a:gd name="T33" fmla="*/ 138 h 317"/>
                <a:gd name="T34" fmla="*/ 13 w 199"/>
                <a:gd name="T35" fmla="*/ 118 h 317"/>
                <a:gd name="T36" fmla="*/ 4 w 199"/>
                <a:gd name="T37" fmla="*/ 85 h 317"/>
                <a:gd name="T38" fmla="*/ 8 w 199"/>
                <a:gd name="T39" fmla="*/ 53 h 317"/>
                <a:gd name="T40" fmla="*/ 25 w 199"/>
                <a:gd name="T41" fmla="*/ 24 h 317"/>
                <a:gd name="T42" fmla="*/ 57 w 199"/>
                <a:gd name="T43" fmla="*/ 8 h 317"/>
                <a:gd name="T44" fmla="*/ 106 w 199"/>
                <a:gd name="T45" fmla="*/ 0 h 317"/>
                <a:gd name="T46" fmla="*/ 146 w 199"/>
                <a:gd name="T47" fmla="*/ 4 h 317"/>
                <a:gd name="T48" fmla="*/ 175 w 199"/>
                <a:gd name="T49" fmla="*/ 20 h 317"/>
                <a:gd name="T50" fmla="*/ 191 w 199"/>
                <a:gd name="T51" fmla="*/ 49 h 317"/>
                <a:gd name="T52" fmla="*/ 195 w 199"/>
                <a:gd name="T53" fmla="*/ 93 h 317"/>
                <a:gd name="T54" fmla="*/ 134 w 199"/>
                <a:gd name="T55" fmla="*/ 85 h 317"/>
                <a:gd name="T56" fmla="*/ 130 w 199"/>
                <a:gd name="T57" fmla="*/ 69 h 317"/>
                <a:gd name="T58" fmla="*/ 122 w 199"/>
                <a:gd name="T59" fmla="*/ 53 h 317"/>
                <a:gd name="T60" fmla="*/ 110 w 199"/>
                <a:gd name="T61" fmla="*/ 49 h 317"/>
                <a:gd name="T62" fmla="*/ 98 w 199"/>
                <a:gd name="T63" fmla="*/ 45 h 317"/>
                <a:gd name="T64" fmla="*/ 85 w 199"/>
                <a:gd name="T65" fmla="*/ 49 h 317"/>
                <a:gd name="T66" fmla="*/ 73 w 199"/>
                <a:gd name="T67" fmla="*/ 57 h 317"/>
                <a:gd name="T68" fmla="*/ 69 w 199"/>
                <a:gd name="T69" fmla="*/ 69 h 317"/>
                <a:gd name="T70" fmla="*/ 73 w 199"/>
                <a:gd name="T71" fmla="*/ 89 h 317"/>
                <a:gd name="T72" fmla="*/ 81 w 199"/>
                <a:gd name="T73" fmla="*/ 106 h 317"/>
                <a:gd name="T74" fmla="*/ 110 w 199"/>
                <a:gd name="T75" fmla="*/ 126 h 317"/>
                <a:gd name="T76" fmla="*/ 158 w 199"/>
                <a:gd name="T77" fmla="*/ 154 h 317"/>
                <a:gd name="T78" fmla="*/ 187 w 199"/>
                <a:gd name="T79" fmla="*/ 183 h 317"/>
                <a:gd name="T80" fmla="*/ 199 w 199"/>
                <a:gd name="T81" fmla="*/ 211 h 317"/>
                <a:gd name="T82" fmla="*/ 195 w 199"/>
                <a:gd name="T83" fmla="*/ 256 h 317"/>
                <a:gd name="T84" fmla="*/ 179 w 199"/>
                <a:gd name="T85" fmla="*/ 289 h 317"/>
                <a:gd name="T86" fmla="*/ 146 w 199"/>
                <a:gd name="T87" fmla="*/ 309 h 317"/>
                <a:gd name="T88" fmla="*/ 110 w 199"/>
                <a:gd name="T89" fmla="*/ 317 h 3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9"/>
                <a:gd name="T136" fmla="*/ 0 h 317"/>
                <a:gd name="T137" fmla="*/ 199 w 199"/>
                <a:gd name="T138" fmla="*/ 317 h 3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9" h="317">
                  <a:moveTo>
                    <a:pt x="94" y="317"/>
                  </a:moveTo>
                  <a:lnTo>
                    <a:pt x="65" y="313"/>
                  </a:lnTo>
                  <a:lnTo>
                    <a:pt x="45" y="309"/>
                  </a:lnTo>
                  <a:lnTo>
                    <a:pt x="29" y="297"/>
                  </a:lnTo>
                  <a:lnTo>
                    <a:pt x="17" y="284"/>
                  </a:lnTo>
                  <a:lnTo>
                    <a:pt x="8" y="272"/>
                  </a:lnTo>
                  <a:lnTo>
                    <a:pt x="4" y="256"/>
                  </a:lnTo>
                  <a:lnTo>
                    <a:pt x="0" y="236"/>
                  </a:lnTo>
                  <a:lnTo>
                    <a:pt x="0" y="215"/>
                  </a:lnTo>
                  <a:lnTo>
                    <a:pt x="65" y="215"/>
                  </a:lnTo>
                  <a:lnTo>
                    <a:pt x="65" y="228"/>
                  </a:lnTo>
                  <a:lnTo>
                    <a:pt x="65" y="236"/>
                  </a:lnTo>
                  <a:lnTo>
                    <a:pt x="69" y="248"/>
                  </a:lnTo>
                  <a:lnTo>
                    <a:pt x="69" y="256"/>
                  </a:lnTo>
                  <a:lnTo>
                    <a:pt x="73" y="260"/>
                  </a:lnTo>
                  <a:lnTo>
                    <a:pt x="81" y="264"/>
                  </a:lnTo>
                  <a:lnTo>
                    <a:pt x="90" y="268"/>
                  </a:lnTo>
                  <a:lnTo>
                    <a:pt x="102" y="272"/>
                  </a:lnTo>
                  <a:lnTo>
                    <a:pt x="110" y="268"/>
                  </a:lnTo>
                  <a:lnTo>
                    <a:pt x="114" y="268"/>
                  </a:lnTo>
                  <a:lnTo>
                    <a:pt x="122" y="264"/>
                  </a:lnTo>
                  <a:lnTo>
                    <a:pt x="126" y="260"/>
                  </a:lnTo>
                  <a:lnTo>
                    <a:pt x="130" y="256"/>
                  </a:lnTo>
                  <a:lnTo>
                    <a:pt x="130" y="248"/>
                  </a:lnTo>
                  <a:lnTo>
                    <a:pt x="134" y="244"/>
                  </a:lnTo>
                  <a:lnTo>
                    <a:pt x="134" y="236"/>
                  </a:lnTo>
                  <a:lnTo>
                    <a:pt x="134" y="228"/>
                  </a:lnTo>
                  <a:lnTo>
                    <a:pt x="130" y="215"/>
                  </a:lnTo>
                  <a:lnTo>
                    <a:pt x="122" y="207"/>
                  </a:lnTo>
                  <a:lnTo>
                    <a:pt x="114" y="203"/>
                  </a:lnTo>
                  <a:lnTo>
                    <a:pt x="94" y="187"/>
                  </a:lnTo>
                  <a:lnTo>
                    <a:pt x="69" y="175"/>
                  </a:lnTo>
                  <a:lnTo>
                    <a:pt x="45" y="159"/>
                  </a:lnTo>
                  <a:lnTo>
                    <a:pt x="25" y="138"/>
                  </a:lnTo>
                  <a:lnTo>
                    <a:pt x="17" y="130"/>
                  </a:lnTo>
                  <a:lnTo>
                    <a:pt x="13" y="118"/>
                  </a:lnTo>
                  <a:lnTo>
                    <a:pt x="8" y="102"/>
                  </a:lnTo>
                  <a:lnTo>
                    <a:pt x="4" y="85"/>
                  </a:lnTo>
                  <a:lnTo>
                    <a:pt x="8" y="69"/>
                  </a:lnTo>
                  <a:lnTo>
                    <a:pt x="8" y="53"/>
                  </a:lnTo>
                  <a:lnTo>
                    <a:pt x="17" y="37"/>
                  </a:lnTo>
                  <a:lnTo>
                    <a:pt x="25" y="24"/>
                  </a:lnTo>
                  <a:lnTo>
                    <a:pt x="41" y="16"/>
                  </a:lnTo>
                  <a:lnTo>
                    <a:pt x="57" y="8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26" y="0"/>
                  </a:lnTo>
                  <a:lnTo>
                    <a:pt x="146" y="4"/>
                  </a:lnTo>
                  <a:lnTo>
                    <a:pt x="163" y="12"/>
                  </a:lnTo>
                  <a:lnTo>
                    <a:pt x="175" y="20"/>
                  </a:lnTo>
                  <a:lnTo>
                    <a:pt x="187" y="37"/>
                  </a:lnTo>
                  <a:lnTo>
                    <a:pt x="191" y="49"/>
                  </a:lnTo>
                  <a:lnTo>
                    <a:pt x="195" y="69"/>
                  </a:lnTo>
                  <a:lnTo>
                    <a:pt x="195" y="93"/>
                  </a:lnTo>
                  <a:lnTo>
                    <a:pt x="134" y="93"/>
                  </a:lnTo>
                  <a:lnTo>
                    <a:pt x="134" y="85"/>
                  </a:lnTo>
                  <a:lnTo>
                    <a:pt x="130" y="73"/>
                  </a:lnTo>
                  <a:lnTo>
                    <a:pt x="130" y="69"/>
                  </a:lnTo>
                  <a:lnTo>
                    <a:pt x="126" y="61"/>
                  </a:lnTo>
                  <a:lnTo>
                    <a:pt x="122" y="53"/>
                  </a:lnTo>
                  <a:lnTo>
                    <a:pt x="118" y="49"/>
                  </a:lnTo>
                  <a:lnTo>
                    <a:pt x="110" y="49"/>
                  </a:lnTo>
                  <a:lnTo>
                    <a:pt x="102" y="45"/>
                  </a:lnTo>
                  <a:lnTo>
                    <a:pt x="98" y="45"/>
                  </a:lnTo>
                  <a:lnTo>
                    <a:pt x="90" y="49"/>
                  </a:lnTo>
                  <a:lnTo>
                    <a:pt x="85" y="49"/>
                  </a:lnTo>
                  <a:lnTo>
                    <a:pt x="77" y="53"/>
                  </a:lnTo>
                  <a:lnTo>
                    <a:pt x="73" y="57"/>
                  </a:lnTo>
                  <a:lnTo>
                    <a:pt x="73" y="65"/>
                  </a:lnTo>
                  <a:lnTo>
                    <a:pt x="69" y="69"/>
                  </a:lnTo>
                  <a:lnTo>
                    <a:pt x="69" y="77"/>
                  </a:lnTo>
                  <a:lnTo>
                    <a:pt x="73" y="89"/>
                  </a:lnTo>
                  <a:lnTo>
                    <a:pt x="77" y="98"/>
                  </a:lnTo>
                  <a:lnTo>
                    <a:pt x="81" y="106"/>
                  </a:lnTo>
                  <a:lnTo>
                    <a:pt x="90" y="114"/>
                  </a:lnTo>
                  <a:lnTo>
                    <a:pt x="110" y="126"/>
                  </a:lnTo>
                  <a:lnTo>
                    <a:pt x="134" y="138"/>
                  </a:lnTo>
                  <a:lnTo>
                    <a:pt x="158" y="154"/>
                  </a:lnTo>
                  <a:lnTo>
                    <a:pt x="179" y="171"/>
                  </a:lnTo>
                  <a:lnTo>
                    <a:pt x="187" y="183"/>
                  </a:lnTo>
                  <a:lnTo>
                    <a:pt x="195" y="195"/>
                  </a:lnTo>
                  <a:lnTo>
                    <a:pt x="199" y="211"/>
                  </a:lnTo>
                  <a:lnTo>
                    <a:pt x="199" y="228"/>
                  </a:lnTo>
                  <a:lnTo>
                    <a:pt x="195" y="256"/>
                  </a:lnTo>
                  <a:lnTo>
                    <a:pt x="187" y="276"/>
                  </a:lnTo>
                  <a:lnTo>
                    <a:pt x="179" y="289"/>
                  </a:lnTo>
                  <a:lnTo>
                    <a:pt x="163" y="301"/>
                  </a:lnTo>
                  <a:lnTo>
                    <a:pt x="146" y="309"/>
                  </a:lnTo>
                  <a:lnTo>
                    <a:pt x="130" y="313"/>
                  </a:lnTo>
                  <a:lnTo>
                    <a:pt x="110" y="317"/>
                  </a:lnTo>
                  <a:lnTo>
                    <a:pt x="94" y="31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3" name="Freeform 58"/>
            <p:cNvSpPr>
              <a:spLocks/>
            </p:cNvSpPr>
            <p:nvPr/>
          </p:nvSpPr>
          <p:spPr bwMode="auto">
            <a:xfrm>
              <a:off x="878" y="3764"/>
              <a:ext cx="207" cy="317"/>
            </a:xfrm>
            <a:custGeom>
              <a:avLst/>
              <a:gdLst>
                <a:gd name="T0" fmla="*/ 146 w 207"/>
                <a:gd name="T1" fmla="*/ 195 h 317"/>
                <a:gd name="T2" fmla="*/ 142 w 207"/>
                <a:gd name="T3" fmla="*/ 264 h 317"/>
                <a:gd name="T4" fmla="*/ 134 w 207"/>
                <a:gd name="T5" fmla="*/ 268 h 317"/>
                <a:gd name="T6" fmla="*/ 126 w 207"/>
                <a:gd name="T7" fmla="*/ 268 h 317"/>
                <a:gd name="T8" fmla="*/ 118 w 207"/>
                <a:gd name="T9" fmla="*/ 272 h 317"/>
                <a:gd name="T10" fmla="*/ 110 w 207"/>
                <a:gd name="T11" fmla="*/ 272 h 317"/>
                <a:gd name="T12" fmla="*/ 90 w 207"/>
                <a:gd name="T13" fmla="*/ 268 h 317"/>
                <a:gd name="T14" fmla="*/ 73 w 207"/>
                <a:gd name="T15" fmla="*/ 252 h 317"/>
                <a:gd name="T16" fmla="*/ 65 w 207"/>
                <a:gd name="T17" fmla="*/ 215 h 317"/>
                <a:gd name="T18" fmla="*/ 65 w 207"/>
                <a:gd name="T19" fmla="*/ 159 h 317"/>
                <a:gd name="T20" fmla="*/ 65 w 207"/>
                <a:gd name="T21" fmla="*/ 118 h 317"/>
                <a:gd name="T22" fmla="*/ 69 w 207"/>
                <a:gd name="T23" fmla="*/ 81 h 317"/>
                <a:gd name="T24" fmla="*/ 82 w 207"/>
                <a:gd name="T25" fmla="*/ 57 h 317"/>
                <a:gd name="T26" fmla="*/ 106 w 207"/>
                <a:gd name="T27" fmla="*/ 45 h 317"/>
                <a:gd name="T28" fmla="*/ 122 w 207"/>
                <a:gd name="T29" fmla="*/ 49 h 317"/>
                <a:gd name="T30" fmla="*/ 134 w 207"/>
                <a:gd name="T31" fmla="*/ 61 h 317"/>
                <a:gd name="T32" fmla="*/ 142 w 207"/>
                <a:gd name="T33" fmla="*/ 73 h 317"/>
                <a:gd name="T34" fmla="*/ 142 w 207"/>
                <a:gd name="T35" fmla="*/ 93 h 317"/>
                <a:gd name="T36" fmla="*/ 203 w 207"/>
                <a:gd name="T37" fmla="*/ 69 h 317"/>
                <a:gd name="T38" fmla="*/ 191 w 207"/>
                <a:gd name="T39" fmla="*/ 37 h 317"/>
                <a:gd name="T40" fmla="*/ 167 w 207"/>
                <a:gd name="T41" fmla="*/ 12 h 317"/>
                <a:gd name="T42" fmla="*/ 130 w 207"/>
                <a:gd name="T43" fmla="*/ 0 h 317"/>
                <a:gd name="T44" fmla="*/ 73 w 207"/>
                <a:gd name="T45" fmla="*/ 4 h 317"/>
                <a:gd name="T46" fmla="*/ 29 w 207"/>
                <a:gd name="T47" fmla="*/ 28 h 317"/>
                <a:gd name="T48" fmla="*/ 9 w 207"/>
                <a:gd name="T49" fmla="*/ 73 h 317"/>
                <a:gd name="T50" fmla="*/ 0 w 207"/>
                <a:gd name="T51" fmla="*/ 126 h 317"/>
                <a:gd name="T52" fmla="*/ 0 w 207"/>
                <a:gd name="T53" fmla="*/ 195 h 317"/>
                <a:gd name="T54" fmla="*/ 9 w 207"/>
                <a:gd name="T55" fmla="*/ 256 h 317"/>
                <a:gd name="T56" fmla="*/ 33 w 207"/>
                <a:gd name="T57" fmla="*/ 297 h 317"/>
                <a:gd name="T58" fmla="*/ 86 w 207"/>
                <a:gd name="T59" fmla="*/ 313 h 317"/>
                <a:gd name="T60" fmla="*/ 130 w 207"/>
                <a:gd name="T61" fmla="*/ 317 h 317"/>
                <a:gd name="T62" fmla="*/ 150 w 207"/>
                <a:gd name="T63" fmla="*/ 313 h 317"/>
                <a:gd name="T64" fmla="*/ 175 w 207"/>
                <a:gd name="T65" fmla="*/ 313 h 317"/>
                <a:gd name="T66" fmla="*/ 195 w 207"/>
                <a:gd name="T67" fmla="*/ 309 h 317"/>
                <a:gd name="T68" fmla="*/ 203 w 207"/>
                <a:gd name="T69" fmla="*/ 305 h 317"/>
                <a:gd name="T70" fmla="*/ 203 w 207"/>
                <a:gd name="T71" fmla="*/ 305 h 317"/>
                <a:gd name="T72" fmla="*/ 207 w 207"/>
                <a:gd name="T73" fmla="*/ 305 h 317"/>
                <a:gd name="T74" fmla="*/ 207 w 207"/>
                <a:gd name="T75" fmla="*/ 305 h 317"/>
                <a:gd name="T76" fmla="*/ 207 w 207"/>
                <a:gd name="T77" fmla="*/ 293 h 317"/>
                <a:gd name="T78" fmla="*/ 207 w 207"/>
                <a:gd name="T79" fmla="*/ 252 h 317"/>
                <a:gd name="T80" fmla="*/ 207 w 207"/>
                <a:gd name="T81" fmla="*/ 195 h 317"/>
                <a:gd name="T82" fmla="*/ 207 w 207"/>
                <a:gd name="T83" fmla="*/ 159 h 317"/>
                <a:gd name="T84" fmla="*/ 106 w 207"/>
                <a:gd name="T85" fmla="*/ 150 h 3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7"/>
                <a:gd name="T130" fmla="*/ 0 h 317"/>
                <a:gd name="T131" fmla="*/ 207 w 207"/>
                <a:gd name="T132" fmla="*/ 317 h 31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7" h="317">
                  <a:moveTo>
                    <a:pt x="106" y="195"/>
                  </a:moveTo>
                  <a:lnTo>
                    <a:pt x="146" y="195"/>
                  </a:lnTo>
                  <a:lnTo>
                    <a:pt x="146" y="264"/>
                  </a:lnTo>
                  <a:lnTo>
                    <a:pt x="142" y="264"/>
                  </a:lnTo>
                  <a:lnTo>
                    <a:pt x="138" y="268"/>
                  </a:lnTo>
                  <a:lnTo>
                    <a:pt x="134" y="268"/>
                  </a:lnTo>
                  <a:lnTo>
                    <a:pt x="130" y="268"/>
                  </a:lnTo>
                  <a:lnTo>
                    <a:pt x="126" y="268"/>
                  </a:lnTo>
                  <a:lnTo>
                    <a:pt x="122" y="272"/>
                  </a:lnTo>
                  <a:lnTo>
                    <a:pt x="118" y="272"/>
                  </a:lnTo>
                  <a:lnTo>
                    <a:pt x="114" y="272"/>
                  </a:lnTo>
                  <a:lnTo>
                    <a:pt x="110" y="272"/>
                  </a:lnTo>
                  <a:lnTo>
                    <a:pt x="98" y="272"/>
                  </a:lnTo>
                  <a:lnTo>
                    <a:pt x="90" y="268"/>
                  </a:lnTo>
                  <a:lnTo>
                    <a:pt x="82" y="260"/>
                  </a:lnTo>
                  <a:lnTo>
                    <a:pt x="73" y="252"/>
                  </a:lnTo>
                  <a:lnTo>
                    <a:pt x="69" y="236"/>
                  </a:lnTo>
                  <a:lnTo>
                    <a:pt x="65" y="215"/>
                  </a:lnTo>
                  <a:lnTo>
                    <a:pt x="65" y="191"/>
                  </a:lnTo>
                  <a:lnTo>
                    <a:pt x="65" y="159"/>
                  </a:lnTo>
                  <a:lnTo>
                    <a:pt x="65" y="138"/>
                  </a:lnTo>
                  <a:lnTo>
                    <a:pt x="65" y="118"/>
                  </a:lnTo>
                  <a:lnTo>
                    <a:pt x="65" y="98"/>
                  </a:lnTo>
                  <a:lnTo>
                    <a:pt x="69" y="81"/>
                  </a:lnTo>
                  <a:lnTo>
                    <a:pt x="73" y="65"/>
                  </a:lnTo>
                  <a:lnTo>
                    <a:pt x="82" y="57"/>
                  </a:lnTo>
                  <a:lnTo>
                    <a:pt x="90" y="49"/>
                  </a:lnTo>
                  <a:lnTo>
                    <a:pt x="106" y="45"/>
                  </a:lnTo>
                  <a:lnTo>
                    <a:pt x="114" y="45"/>
                  </a:lnTo>
                  <a:lnTo>
                    <a:pt x="122" y="49"/>
                  </a:lnTo>
                  <a:lnTo>
                    <a:pt x="130" y="53"/>
                  </a:lnTo>
                  <a:lnTo>
                    <a:pt x="134" y="61"/>
                  </a:lnTo>
                  <a:lnTo>
                    <a:pt x="138" y="65"/>
                  </a:lnTo>
                  <a:lnTo>
                    <a:pt x="142" y="73"/>
                  </a:lnTo>
                  <a:lnTo>
                    <a:pt x="142" y="81"/>
                  </a:lnTo>
                  <a:lnTo>
                    <a:pt x="142" y="93"/>
                  </a:lnTo>
                  <a:lnTo>
                    <a:pt x="207" y="93"/>
                  </a:lnTo>
                  <a:lnTo>
                    <a:pt x="203" y="69"/>
                  </a:lnTo>
                  <a:lnTo>
                    <a:pt x="199" y="53"/>
                  </a:lnTo>
                  <a:lnTo>
                    <a:pt x="191" y="37"/>
                  </a:lnTo>
                  <a:lnTo>
                    <a:pt x="179" y="24"/>
                  </a:lnTo>
                  <a:lnTo>
                    <a:pt x="167" y="12"/>
                  </a:lnTo>
                  <a:lnTo>
                    <a:pt x="150" y="4"/>
                  </a:lnTo>
                  <a:lnTo>
                    <a:pt x="130" y="0"/>
                  </a:lnTo>
                  <a:lnTo>
                    <a:pt x="110" y="0"/>
                  </a:lnTo>
                  <a:lnTo>
                    <a:pt x="73" y="4"/>
                  </a:lnTo>
                  <a:lnTo>
                    <a:pt x="49" y="12"/>
                  </a:lnTo>
                  <a:lnTo>
                    <a:pt x="29" y="28"/>
                  </a:lnTo>
                  <a:lnTo>
                    <a:pt x="17" y="49"/>
                  </a:lnTo>
                  <a:lnTo>
                    <a:pt x="9" y="73"/>
                  </a:lnTo>
                  <a:lnTo>
                    <a:pt x="0" y="98"/>
                  </a:lnTo>
                  <a:lnTo>
                    <a:pt x="0" y="126"/>
                  </a:lnTo>
                  <a:lnTo>
                    <a:pt x="0" y="154"/>
                  </a:lnTo>
                  <a:lnTo>
                    <a:pt x="0" y="195"/>
                  </a:lnTo>
                  <a:lnTo>
                    <a:pt x="4" y="232"/>
                  </a:lnTo>
                  <a:lnTo>
                    <a:pt x="9" y="256"/>
                  </a:lnTo>
                  <a:lnTo>
                    <a:pt x="21" y="280"/>
                  </a:lnTo>
                  <a:lnTo>
                    <a:pt x="33" y="297"/>
                  </a:lnTo>
                  <a:lnTo>
                    <a:pt x="57" y="309"/>
                  </a:lnTo>
                  <a:lnTo>
                    <a:pt x="86" y="313"/>
                  </a:lnTo>
                  <a:lnTo>
                    <a:pt x="118" y="317"/>
                  </a:lnTo>
                  <a:lnTo>
                    <a:pt x="130" y="317"/>
                  </a:lnTo>
                  <a:lnTo>
                    <a:pt x="142" y="317"/>
                  </a:lnTo>
                  <a:lnTo>
                    <a:pt x="150" y="313"/>
                  </a:lnTo>
                  <a:lnTo>
                    <a:pt x="163" y="313"/>
                  </a:lnTo>
                  <a:lnTo>
                    <a:pt x="175" y="313"/>
                  </a:lnTo>
                  <a:lnTo>
                    <a:pt x="187" y="309"/>
                  </a:lnTo>
                  <a:lnTo>
                    <a:pt x="195" y="309"/>
                  </a:lnTo>
                  <a:lnTo>
                    <a:pt x="203" y="305"/>
                  </a:lnTo>
                  <a:lnTo>
                    <a:pt x="207" y="305"/>
                  </a:lnTo>
                  <a:lnTo>
                    <a:pt x="207" y="293"/>
                  </a:lnTo>
                  <a:lnTo>
                    <a:pt x="207" y="276"/>
                  </a:lnTo>
                  <a:lnTo>
                    <a:pt x="207" y="252"/>
                  </a:lnTo>
                  <a:lnTo>
                    <a:pt x="207" y="224"/>
                  </a:lnTo>
                  <a:lnTo>
                    <a:pt x="207" y="195"/>
                  </a:lnTo>
                  <a:lnTo>
                    <a:pt x="207" y="175"/>
                  </a:lnTo>
                  <a:lnTo>
                    <a:pt x="207" y="159"/>
                  </a:lnTo>
                  <a:lnTo>
                    <a:pt x="207" y="150"/>
                  </a:lnTo>
                  <a:lnTo>
                    <a:pt x="106" y="150"/>
                  </a:lnTo>
                  <a:lnTo>
                    <a:pt x="106" y="195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4" name="Freeform 59"/>
            <p:cNvSpPr>
              <a:spLocks/>
            </p:cNvSpPr>
            <p:nvPr/>
          </p:nvSpPr>
          <p:spPr bwMode="auto">
            <a:xfrm>
              <a:off x="100" y="4130"/>
              <a:ext cx="45" cy="57"/>
            </a:xfrm>
            <a:custGeom>
              <a:avLst/>
              <a:gdLst>
                <a:gd name="T0" fmla="*/ 16 w 45"/>
                <a:gd name="T1" fmla="*/ 40 h 57"/>
                <a:gd name="T2" fmla="*/ 12 w 45"/>
                <a:gd name="T3" fmla="*/ 40 h 57"/>
                <a:gd name="T4" fmla="*/ 12 w 45"/>
                <a:gd name="T5" fmla="*/ 44 h 57"/>
                <a:gd name="T6" fmla="*/ 12 w 45"/>
                <a:gd name="T7" fmla="*/ 44 h 57"/>
                <a:gd name="T8" fmla="*/ 16 w 45"/>
                <a:gd name="T9" fmla="*/ 44 h 57"/>
                <a:gd name="T10" fmla="*/ 16 w 45"/>
                <a:gd name="T11" fmla="*/ 49 h 57"/>
                <a:gd name="T12" fmla="*/ 16 w 45"/>
                <a:gd name="T13" fmla="*/ 49 h 57"/>
                <a:gd name="T14" fmla="*/ 16 w 45"/>
                <a:gd name="T15" fmla="*/ 49 h 57"/>
                <a:gd name="T16" fmla="*/ 20 w 45"/>
                <a:gd name="T17" fmla="*/ 49 h 57"/>
                <a:gd name="T18" fmla="*/ 20 w 45"/>
                <a:gd name="T19" fmla="*/ 49 h 57"/>
                <a:gd name="T20" fmla="*/ 24 w 45"/>
                <a:gd name="T21" fmla="*/ 44 h 57"/>
                <a:gd name="T22" fmla="*/ 24 w 45"/>
                <a:gd name="T23" fmla="*/ 44 h 57"/>
                <a:gd name="T24" fmla="*/ 24 w 45"/>
                <a:gd name="T25" fmla="*/ 40 h 57"/>
                <a:gd name="T26" fmla="*/ 20 w 45"/>
                <a:gd name="T27" fmla="*/ 32 h 57"/>
                <a:gd name="T28" fmla="*/ 12 w 45"/>
                <a:gd name="T29" fmla="*/ 28 h 57"/>
                <a:gd name="T30" fmla="*/ 4 w 45"/>
                <a:gd name="T31" fmla="*/ 20 h 57"/>
                <a:gd name="T32" fmla="*/ 8 w 45"/>
                <a:gd name="T33" fmla="*/ 12 h 57"/>
                <a:gd name="T34" fmla="*/ 12 w 45"/>
                <a:gd name="T35" fmla="*/ 8 h 57"/>
                <a:gd name="T36" fmla="*/ 16 w 45"/>
                <a:gd name="T37" fmla="*/ 4 h 57"/>
                <a:gd name="T38" fmla="*/ 24 w 45"/>
                <a:gd name="T39" fmla="*/ 0 h 57"/>
                <a:gd name="T40" fmla="*/ 32 w 45"/>
                <a:gd name="T41" fmla="*/ 0 h 57"/>
                <a:gd name="T42" fmla="*/ 41 w 45"/>
                <a:gd name="T43" fmla="*/ 4 h 57"/>
                <a:gd name="T44" fmla="*/ 45 w 45"/>
                <a:gd name="T45" fmla="*/ 8 h 57"/>
                <a:gd name="T46" fmla="*/ 45 w 45"/>
                <a:gd name="T47" fmla="*/ 12 h 57"/>
                <a:gd name="T48" fmla="*/ 28 w 45"/>
                <a:gd name="T49" fmla="*/ 16 h 57"/>
                <a:gd name="T50" fmla="*/ 28 w 45"/>
                <a:gd name="T51" fmla="*/ 16 h 57"/>
                <a:gd name="T52" fmla="*/ 28 w 45"/>
                <a:gd name="T53" fmla="*/ 12 h 57"/>
                <a:gd name="T54" fmla="*/ 28 w 45"/>
                <a:gd name="T55" fmla="*/ 12 h 57"/>
                <a:gd name="T56" fmla="*/ 28 w 45"/>
                <a:gd name="T57" fmla="*/ 12 h 57"/>
                <a:gd name="T58" fmla="*/ 28 w 45"/>
                <a:gd name="T59" fmla="*/ 12 h 57"/>
                <a:gd name="T60" fmla="*/ 28 w 45"/>
                <a:gd name="T61" fmla="*/ 8 h 57"/>
                <a:gd name="T62" fmla="*/ 28 w 45"/>
                <a:gd name="T63" fmla="*/ 8 h 57"/>
                <a:gd name="T64" fmla="*/ 24 w 45"/>
                <a:gd name="T65" fmla="*/ 8 h 57"/>
                <a:gd name="T66" fmla="*/ 24 w 45"/>
                <a:gd name="T67" fmla="*/ 12 h 57"/>
                <a:gd name="T68" fmla="*/ 20 w 45"/>
                <a:gd name="T69" fmla="*/ 12 h 57"/>
                <a:gd name="T70" fmla="*/ 20 w 45"/>
                <a:gd name="T71" fmla="*/ 12 h 57"/>
                <a:gd name="T72" fmla="*/ 20 w 45"/>
                <a:gd name="T73" fmla="*/ 16 h 57"/>
                <a:gd name="T74" fmla="*/ 24 w 45"/>
                <a:gd name="T75" fmla="*/ 20 h 57"/>
                <a:gd name="T76" fmla="*/ 32 w 45"/>
                <a:gd name="T77" fmla="*/ 24 h 57"/>
                <a:gd name="T78" fmla="*/ 41 w 45"/>
                <a:gd name="T79" fmla="*/ 32 h 57"/>
                <a:gd name="T80" fmla="*/ 41 w 45"/>
                <a:gd name="T81" fmla="*/ 40 h 57"/>
                <a:gd name="T82" fmla="*/ 37 w 45"/>
                <a:gd name="T83" fmla="*/ 49 h 57"/>
                <a:gd name="T84" fmla="*/ 32 w 45"/>
                <a:gd name="T85" fmla="*/ 53 h 57"/>
                <a:gd name="T86" fmla="*/ 24 w 45"/>
                <a:gd name="T87" fmla="*/ 57 h 57"/>
                <a:gd name="T88" fmla="*/ 16 w 45"/>
                <a:gd name="T89" fmla="*/ 57 h 57"/>
                <a:gd name="T90" fmla="*/ 8 w 45"/>
                <a:gd name="T91" fmla="*/ 57 h 57"/>
                <a:gd name="T92" fmla="*/ 4 w 45"/>
                <a:gd name="T93" fmla="*/ 53 h 57"/>
                <a:gd name="T94" fmla="*/ 0 w 45"/>
                <a:gd name="T95" fmla="*/ 49 h 57"/>
                <a:gd name="T96" fmla="*/ 0 w 45"/>
                <a:gd name="T97" fmla="*/ 40 h 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7"/>
                <a:gd name="T149" fmla="*/ 45 w 45"/>
                <a:gd name="T150" fmla="*/ 57 h 5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7">
                  <a:moveTo>
                    <a:pt x="16" y="40"/>
                  </a:moveTo>
                  <a:lnTo>
                    <a:pt x="16" y="40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45" y="16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7" y="28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4" y="53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16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5" name="Freeform 60"/>
            <p:cNvSpPr>
              <a:spLocks/>
            </p:cNvSpPr>
            <p:nvPr/>
          </p:nvSpPr>
          <p:spPr bwMode="auto">
            <a:xfrm>
              <a:off x="149" y="4130"/>
              <a:ext cx="44" cy="57"/>
            </a:xfrm>
            <a:custGeom>
              <a:avLst/>
              <a:gdLst>
                <a:gd name="T0" fmla="*/ 32 w 44"/>
                <a:gd name="T1" fmla="*/ 20 h 57"/>
                <a:gd name="T2" fmla="*/ 32 w 44"/>
                <a:gd name="T3" fmla="*/ 16 h 57"/>
                <a:gd name="T4" fmla="*/ 28 w 44"/>
                <a:gd name="T5" fmla="*/ 12 h 57"/>
                <a:gd name="T6" fmla="*/ 28 w 44"/>
                <a:gd name="T7" fmla="*/ 12 h 57"/>
                <a:gd name="T8" fmla="*/ 24 w 44"/>
                <a:gd name="T9" fmla="*/ 12 h 57"/>
                <a:gd name="T10" fmla="*/ 20 w 44"/>
                <a:gd name="T11" fmla="*/ 12 h 57"/>
                <a:gd name="T12" fmla="*/ 16 w 44"/>
                <a:gd name="T13" fmla="*/ 16 h 57"/>
                <a:gd name="T14" fmla="*/ 16 w 44"/>
                <a:gd name="T15" fmla="*/ 24 h 57"/>
                <a:gd name="T16" fmla="*/ 16 w 44"/>
                <a:gd name="T17" fmla="*/ 32 h 57"/>
                <a:gd name="T18" fmla="*/ 12 w 44"/>
                <a:gd name="T19" fmla="*/ 40 h 57"/>
                <a:gd name="T20" fmla="*/ 12 w 44"/>
                <a:gd name="T21" fmla="*/ 44 h 57"/>
                <a:gd name="T22" fmla="*/ 16 w 44"/>
                <a:gd name="T23" fmla="*/ 49 h 57"/>
                <a:gd name="T24" fmla="*/ 20 w 44"/>
                <a:gd name="T25" fmla="*/ 49 h 57"/>
                <a:gd name="T26" fmla="*/ 24 w 44"/>
                <a:gd name="T27" fmla="*/ 44 h 57"/>
                <a:gd name="T28" fmla="*/ 24 w 44"/>
                <a:gd name="T29" fmla="*/ 44 h 57"/>
                <a:gd name="T30" fmla="*/ 28 w 44"/>
                <a:gd name="T31" fmla="*/ 40 h 57"/>
                <a:gd name="T32" fmla="*/ 40 w 44"/>
                <a:gd name="T33" fmla="*/ 36 h 57"/>
                <a:gd name="T34" fmla="*/ 40 w 44"/>
                <a:gd name="T35" fmla="*/ 44 h 57"/>
                <a:gd name="T36" fmla="*/ 32 w 44"/>
                <a:gd name="T37" fmla="*/ 53 h 57"/>
                <a:gd name="T38" fmla="*/ 24 w 44"/>
                <a:gd name="T39" fmla="*/ 57 h 57"/>
                <a:gd name="T40" fmla="*/ 16 w 44"/>
                <a:gd name="T41" fmla="*/ 57 h 57"/>
                <a:gd name="T42" fmla="*/ 4 w 44"/>
                <a:gd name="T43" fmla="*/ 57 h 57"/>
                <a:gd name="T44" fmla="*/ 0 w 44"/>
                <a:gd name="T45" fmla="*/ 49 h 57"/>
                <a:gd name="T46" fmla="*/ 0 w 44"/>
                <a:gd name="T47" fmla="*/ 40 h 57"/>
                <a:gd name="T48" fmla="*/ 0 w 44"/>
                <a:gd name="T49" fmla="*/ 28 h 57"/>
                <a:gd name="T50" fmla="*/ 4 w 44"/>
                <a:gd name="T51" fmla="*/ 16 h 57"/>
                <a:gd name="T52" fmla="*/ 8 w 44"/>
                <a:gd name="T53" fmla="*/ 8 h 57"/>
                <a:gd name="T54" fmla="*/ 16 w 44"/>
                <a:gd name="T55" fmla="*/ 4 h 57"/>
                <a:gd name="T56" fmla="*/ 28 w 44"/>
                <a:gd name="T57" fmla="*/ 0 h 57"/>
                <a:gd name="T58" fmla="*/ 36 w 44"/>
                <a:gd name="T59" fmla="*/ 4 h 57"/>
                <a:gd name="T60" fmla="*/ 44 w 44"/>
                <a:gd name="T61" fmla="*/ 8 h 57"/>
                <a:gd name="T62" fmla="*/ 44 w 44"/>
                <a:gd name="T63" fmla="*/ 12 h 57"/>
                <a:gd name="T64" fmla="*/ 44 w 44"/>
                <a:gd name="T65" fmla="*/ 2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57"/>
                <a:gd name="T101" fmla="*/ 44 w 44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57">
                  <a:moveTo>
                    <a:pt x="32" y="20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0" y="36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32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6" name="Freeform 61"/>
            <p:cNvSpPr>
              <a:spLocks noEditPoints="1"/>
            </p:cNvSpPr>
            <p:nvPr/>
          </p:nvSpPr>
          <p:spPr bwMode="auto">
            <a:xfrm>
              <a:off x="193" y="4109"/>
              <a:ext cx="33" cy="78"/>
            </a:xfrm>
            <a:custGeom>
              <a:avLst/>
              <a:gdLst>
                <a:gd name="T0" fmla="*/ 17 w 33"/>
                <a:gd name="T1" fmla="*/ 78 h 78"/>
                <a:gd name="T2" fmla="*/ 0 w 33"/>
                <a:gd name="T3" fmla="*/ 78 h 78"/>
                <a:gd name="T4" fmla="*/ 12 w 33"/>
                <a:gd name="T5" fmla="*/ 25 h 78"/>
                <a:gd name="T6" fmla="*/ 29 w 33"/>
                <a:gd name="T7" fmla="*/ 25 h 78"/>
                <a:gd name="T8" fmla="*/ 17 w 33"/>
                <a:gd name="T9" fmla="*/ 78 h 78"/>
                <a:gd name="T10" fmla="*/ 33 w 33"/>
                <a:gd name="T11" fmla="*/ 0 h 78"/>
                <a:gd name="T12" fmla="*/ 29 w 33"/>
                <a:gd name="T13" fmla="*/ 13 h 78"/>
                <a:gd name="T14" fmla="*/ 17 w 33"/>
                <a:gd name="T15" fmla="*/ 13 h 78"/>
                <a:gd name="T16" fmla="*/ 17 w 33"/>
                <a:gd name="T17" fmla="*/ 0 h 78"/>
                <a:gd name="T18" fmla="*/ 33 w 33"/>
                <a:gd name="T19" fmla="*/ 0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78"/>
                <a:gd name="T32" fmla="*/ 33 w 33"/>
                <a:gd name="T33" fmla="*/ 78 h 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78">
                  <a:moveTo>
                    <a:pt x="17" y="78"/>
                  </a:moveTo>
                  <a:lnTo>
                    <a:pt x="0" y="78"/>
                  </a:lnTo>
                  <a:lnTo>
                    <a:pt x="12" y="25"/>
                  </a:lnTo>
                  <a:lnTo>
                    <a:pt x="29" y="25"/>
                  </a:lnTo>
                  <a:lnTo>
                    <a:pt x="17" y="78"/>
                  </a:lnTo>
                  <a:close/>
                  <a:moveTo>
                    <a:pt x="33" y="0"/>
                  </a:moveTo>
                  <a:lnTo>
                    <a:pt x="29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7" name="Freeform 62"/>
            <p:cNvSpPr>
              <a:spLocks noEditPoints="1"/>
            </p:cNvSpPr>
            <p:nvPr/>
          </p:nvSpPr>
          <p:spPr bwMode="auto">
            <a:xfrm>
              <a:off x="899" y="4109"/>
              <a:ext cx="32" cy="78"/>
            </a:xfrm>
            <a:custGeom>
              <a:avLst/>
              <a:gdLst>
                <a:gd name="T0" fmla="*/ 16 w 32"/>
                <a:gd name="T1" fmla="*/ 78 h 78"/>
                <a:gd name="T2" fmla="*/ 0 w 32"/>
                <a:gd name="T3" fmla="*/ 78 h 78"/>
                <a:gd name="T4" fmla="*/ 12 w 32"/>
                <a:gd name="T5" fmla="*/ 25 h 78"/>
                <a:gd name="T6" fmla="*/ 28 w 32"/>
                <a:gd name="T7" fmla="*/ 25 h 78"/>
                <a:gd name="T8" fmla="*/ 16 w 32"/>
                <a:gd name="T9" fmla="*/ 78 h 78"/>
                <a:gd name="T10" fmla="*/ 32 w 32"/>
                <a:gd name="T11" fmla="*/ 0 h 78"/>
                <a:gd name="T12" fmla="*/ 28 w 32"/>
                <a:gd name="T13" fmla="*/ 13 h 78"/>
                <a:gd name="T14" fmla="*/ 12 w 32"/>
                <a:gd name="T15" fmla="*/ 13 h 78"/>
                <a:gd name="T16" fmla="*/ 16 w 32"/>
                <a:gd name="T17" fmla="*/ 0 h 78"/>
                <a:gd name="T18" fmla="*/ 32 w 32"/>
                <a:gd name="T19" fmla="*/ 0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78"/>
                <a:gd name="T32" fmla="*/ 32 w 32"/>
                <a:gd name="T33" fmla="*/ 78 h 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78">
                  <a:moveTo>
                    <a:pt x="16" y="78"/>
                  </a:moveTo>
                  <a:lnTo>
                    <a:pt x="0" y="78"/>
                  </a:lnTo>
                  <a:lnTo>
                    <a:pt x="12" y="25"/>
                  </a:lnTo>
                  <a:lnTo>
                    <a:pt x="28" y="25"/>
                  </a:lnTo>
                  <a:lnTo>
                    <a:pt x="16" y="78"/>
                  </a:lnTo>
                  <a:close/>
                  <a:moveTo>
                    <a:pt x="32" y="0"/>
                  </a:moveTo>
                  <a:lnTo>
                    <a:pt x="28" y="13"/>
                  </a:lnTo>
                  <a:lnTo>
                    <a:pt x="12" y="13"/>
                  </a:lnTo>
                  <a:lnTo>
                    <a:pt x="16" y="0"/>
                  </a:lnTo>
                  <a:lnTo>
                    <a:pt x="32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8" name="Freeform 63"/>
            <p:cNvSpPr>
              <a:spLocks noEditPoints="1"/>
            </p:cNvSpPr>
            <p:nvPr/>
          </p:nvSpPr>
          <p:spPr bwMode="auto">
            <a:xfrm>
              <a:off x="222" y="4130"/>
              <a:ext cx="48" cy="57"/>
            </a:xfrm>
            <a:custGeom>
              <a:avLst/>
              <a:gdLst>
                <a:gd name="T0" fmla="*/ 16 w 48"/>
                <a:gd name="T1" fmla="*/ 32 h 57"/>
                <a:gd name="T2" fmla="*/ 16 w 48"/>
                <a:gd name="T3" fmla="*/ 40 h 57"/>
                <a:gd name="T4" fmla="*/ 16 w 48"/>
                <a:gd name="T5" fmla="*/ 44 h 57"/>
                <a:gd name="T6" fmla="*/ 20 w 48"/>
                <a:gd name="T7" fmla="*/ 49 h 57"/>
                <a:gd name="T8" fmla="*/ 24 w 48"/>
                <a:gd name="T9" fmla="*/ 49 h 57"/>
                <a:gd name="T10" fmla="*/ 24 w 48"/>
                <a:gd name="T11" fmla="*/ 44 h 57"/>
                <a:gd name="T12" fmla="*/ 28 w 48"/>
                <a:gd name="T13" fmla="*/ 44 h 57"/>
                <a:gd name="T14" fmla="*/ 28 w 48"/>
                <a:gd name="T15" fmla="*/ 40 h 57"/>
                <a:gd name="T16" fmla="*/ 44 w 48"/>
                <a:gd name="T17" fmla="*/ 36 h 57"/>
                <a:gd name="T18" fmla="*/ 44 w 48"/>
                <a:gd name="T19" fmla="*/ 40 h 57"/>
                <a:gd name="T20" fmla="*/ 40 w 48"/>
                <a:gd name="T21" fmla="*/ 44 h 57"/>
                <a:gd name="T22" fmla="*/ 40 w 48"/>
                <a:gd name="T23" fmla="*/ 49 h 57"/>
                <a:gd name="T24" fmla="*/ 36 w 48"/>
                <a:gd name="T25" fmla="*/ 53 h 57"/>
                <a:gd name="T26" fmla="*/ 32 w 48"/>
                <a:gd name="T27" fmla="*/ 53 h 57"/>
                <a:gd name="T28" fmla="*/ 28 w 48"/>
                <a:gd name="T29" fmla="*/ 57 h 57"/>
                <a:gd name="T30" fmla="*/ 24 w 48"/>
                <a:gd name="T31" fmla="*/ 57 h 57"/>
                <a:gd name="T32" fmla="*/ 20 w 48"/>
                <a:gd name="T33" fmla="*/ 57 h 57"/>
                <a:gd name="T34" fmla="*/ 8 w 48"/>
                <a:gd name="T35" fmla="*/ 57 h 57"/>
                <a:gd name="T36" fmla="*/ 4 w 48"/>
                <a:gd name="T37" fmla="*/ 49 h 57"/>
                <a:gd name="T38" fmla="*/ 0 w 48"/>
                <a:gd name="T39" fmla="*/ 40 h 57"/>
                <a:gd name="T40" fmla="*/ 4 w 48"/>
                <a:gd name="T41" fmla="*/ 28 h 57"/>
                <a:gd name="T42" fmla="*/ 4 w 48"/>
                <a:gd name="T43" fmla="*/ 16 h 57"/>
                <a:gd name="T44" fmla="*/ 12 w 48"/>
                <a:gd name="T45" fmla="*/ 8 h 57"/>
                <a:gd name="T46" fmla="*/ 20 w 48"/>
                <a:gd name="T47" fmla="*/ 4 h 57"/>
                <a:gd name="T48" fmla="*/ 32 w 48"/>
                <a:gd name="T49" fmla="*/ 0 h 57"/>
                <a:gd name="T50" fmla="*/ 40 w 48"/>
                <a:gd name="T51" fmla="*/ 4 h 57"/>
                <a:gd name="T52" fmla="*/ 48 w 48"/>
                <a:gd name="T53" fmla="*/ 8 h 57"/>
                <a:gd name="T54" fmla="*/ 48 w 48"/>
                <a:gd name="T55" fmla="*/ 20 h 57"/>
                <a:gd name="T56" fmla="*/ 44 w 48"/>
                <a:gd name="T57" fmla="*/ 32 h 57"/>
                <a:gd name="T58" fmla="*/ 32 w 48"/>
                <a:gd name="T59" fmla="*/ 24 h 57"/>
                <a:gd name="T60" fmla="*/ 32 w 48"/>
                <a:gd name="T61" fmla="*/ 20 h 57"/>
                <a:gd name="T62" fmla="*/ 32 w 48"/>
                <a:gd name="T63" fmla="*/ 16 h 57"/>
                <a:gd name="T64" fmla="*/ 32 w 48"/>
                <a:gd name="T65" fmla="*/ 12 h 57"/>
                <a:gd name="T66" fmla="*/ 28 w 48"/>
                <a:gd name="T67" fmla="*/ 12 h 57"/>
                <a:gd name="T68" fmla="*/ 24 w 48"/>
                <a:gd name="T69" fmla="*/ 12 h 57"/>
                <a:gd name="T70" fmla="*/ 20 w 48"/>
                <a:gd name="T71" fmla="*/ 16 h 57"/>
                <a:gd name="T72" fmla="*/ 20 w 48"/>
                <a:gd name="T73" fmla="*/ 20 h 57"/>
                <a:gd name="T74" fmla="*/ 20 w 48"/>
                <a:gd name="T75" fmla="*/ 24 h 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57"/>
                <a:gd name="T116" fmla="*/ 48 w 48"/>
                <a:gd name="T117" fmla="*/ 57 h 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57">
                  <a:moveTo>
                    <a:pt x="16" y="32"/>
                  </a:move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4" y="36"/>
                  </a:lnTo>
                  <a:lnTo>
                    <a:pt x="44" y="40"/>
                  </a:lnTo>
                  <a:lnTo>
                    <a:pt x="40" y="44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3"/>
                  </a:lnTo>
                  <a:lnTo>
                    <a:pt x="32" y="57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4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4" y="32"/>
                  </a:lnTo>
                  <a:lnTo>
                    <a:pt x="16" y="32"/>
                  </a:lnTo>
                  <a:close/>
                  <a:moveTo>
                    <a:pt x="32" y="24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3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9" name="Freeform 64"/>
            <p:cNvSpPr>
              <a:spLocks/>
            </p:cNvSpPr>
            <p:nvPr/>
          </p:nvSpPr>
          <p:spPr bwMode="auto">
            <a:xfrm>
              <a:off x="270" y="4130"/>
              <a:ext cx="53" cy="57"/>
            </a:xfrm>
            <a:custGeom>
              <a:avLst/>
              <a:gdLst>
                <a:gd name="T0" fmla="*/ 25 w 53"/>
                <a:gd name="T1" fmla="*/ 8 h 57"/>
                <a:gd name="T2" fmla="*/ 25 w 53"/>
                <a:gd name="T3" fmla="*/ 8 h 57"/>
                <a:gd name="T4" fmla="*/ 29 w 53"/>
                <a:gd name="T5" fmla="*/ 8 h 57"/>
                <a:gd name="T6" fmla="*/ 29 w 53"/>
                <a:gd name="T7" fmla="*/ 4 h 57"/>
                <a:gd name="T8" fmla="*/ 33 w 53"/>
                <a:gd name="T9" fmla="*/ 4 h 57"/>
                <a:gd name="T10" fmla="*/ 33 w 53"/>
                <a:gd name="T11" fmla="*/ 4 h 57"/>
                <a:gd name="T12" fmla="*/ 33 w 53"/>
                <a:gd name="T13" fmla="*/ 4 h 57"/>
                <a:gd name="T14" fmla="*/ 37 w 53"/>
                <a:gd name="T15" fmla="*/ 0 h 57"/>
                <a:gd name="T16" fmla="*/ 37 w 53"/>
                <a:gd name="T17" fmla="*/ 0 h 57"/>
                <a:gd name="T18" fmla="*/ 41 w 53"/>
                <a:gd name="T19" fmla="*/ 0 h 57"/>
                <a:gd name="T20" fmla="*/ 45 w 53"/>
                <a:gd name="T21" fmla="*/ 0 h 57"/>
                <a:gd name="T22" fmla="*/ 45 w 53"/>
                <a:gd name="T23" fmla="*/ 4 h 57"/>
                <a:gd name="T24" fmla="*/ 49 w 53"/>
                <a:gd name="T25" fmla="*/ 4 h 57"/>
                <a:gd name="T26" fmla="*/ 49 w 53"/>
                <a:gd name="T27" fmla="*/ 4 h 57"/>
                <a:gd name="T28" fmla="*/ 49 w 53"/>
                <a:gd name="T29" fmla="*/ 8 h 57"/>
                <a:gd name="T30" fmla="*/ 53 w 53"/>
                <a:gd name="T31" fmla="*/ 8 h 57"/>
                <a:gd name="T32" fmla="*/ 53 w 53"/>
                <a:gd name="T33" fmla="*/ 12 h 57"/>
                <a:gd name="T34" fmla="*/ 53 w 53"/>
                <a:gd name="T35" fmla="*/ 12 h 57"/>
                <a:gd name="T36" fmla="*/ 41 w 53"/>
                <a:gd name="T37" fmla="*/ 57 h 57"/>
                <a:gd name="T38" fmla="*/ 29 w 53"/>
                <a:gd name="T39" fmla="*/ 57 h 57"/>
                <a:gd name="T40" fmla="*/ 37 w 53"/>
                <a:gd name="T41" fmla="*/ 20 h 57"/>
                <a:gd name="T42" fmla="*/ 37 w 53"/>
                <a:gd name="T43" fmla="*/ 16 h 57"/>
                <a:gd name="T44" fmla="*/ 37 w 53"/>
                <a:gd name="T45" fmla="*/ 16 h 57"/>
                <a:gd name="T46" fmla="*/ 37 w 53"/>
                <a:gd name="T47" fmla="*/ 16 h 57"/>
                <a:gd name="T48" fmla="*/ 37 w 53"/>
                <a:gd name="T49" fmla="*/ 12 h 57"/>
                <a:gd name="T50" fmla="*/ 37 w 53"/>
                <a:gd name="T51" fmla="*/ 12 h 57"/>
                <a:gd name="T52" fmla="*/ 33 w 53"/>
                <a:gd name="T53" fmla="*/ 12 h 57"/>
                <a:gd name="T54" fmla="*/ 33 w 53"/>
                <a:gd name="T55" fmla="*/ 12 h 57"/>
                <a:gd name="T56" fmla="*/ 33 w 53"/>
                <a:gd name="T57" fmla="*/ 12 h 57"/>
                <a:gd name="T58" fmla="*/ 29 w 53"/>
                <a:gd name="T59" fmla="*/ 12 h 57"/>
                <a:gd name="T60" fmla="*/ 29 w 53"/>
                <a:gd name="T61" fmla="*/ 12 h 57"/>
                <a:gd name="T62" fmla="*/ 29 w 53"/>
                <a:gd name="T63" fmla="*/ 12 h 57"/>
                <a:gd name="T64" fmla="*/ 25 w 53"/>
                <a:gd name="T65" fmla="*/ 12 h 57"/>
                <a:gd name="T66" fmla="*/ 25 w 53"/>
                <a:gd name="T67" fmla="*/ 16 h 57"/>
                <a:gd name="T68" fmla="*/ 25 w 53"/>
                <a:gd name="T69" fmla="*/ 16 h 57"/>
                <a:gd name="T70" fmla="*/ 25 w 53"/>
                <a:gd name="T71" fmla="*/ 16 h 57"/>
                <a:gd name="T72" fmla="*/ 25 w 53"/>
                <a:gd name="T73" fmla="*/ 20 h 57"/>
                <a:gd name="T74" fmla="*/ 17 w 53"/>
                <a:gd name="T75" fmla="*/ 57 h 57"/>
                <a:gd name="T76" fmla="*/ 0 w 53"/>
                <a:gd name="T77" fmla="*/ 57 h 57"/>
                <a:gd name="T78" fmla="*/ 12 w 53"/>
                <a:gd name="T79" fmla="*/ 4 h 57"/>
                <a:gd name="T80" fmla="*/ 29 w 53"/>
                <a:gd name="T81" fmla="*/ 4 h 57"/>
                <a:gd name="T82" fmla="*/ 25 w 53"/>
                <a:gd name="T83" fmla="*/ 8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"/>
                <a:gd name="T127" fmla="*/ 0 h 57"/>
                <a:gd name="T128" fmla="*/ 53 w 5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" h="57">
                  <a:moveTo>
                    <a:pt x="25" y="8"/>
                  </a:moveTo>
                  <a:lnTo>
                    <a:pt x="25" y="8"/>
                  </a:lnTo>
                  <a:lnTo>
                    <a:pt x="29" y="8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3" y="12"/>
                  </a:lnTo>
                  <a:lnTo>
                    <a:pt x="41" y="57"/>
                  </a:lnTo>
                  <a:lnTo>
                    <a:pt x="29" y="57"/>
                  </a:lnTo>
                  <a:lnTo>
                    <a:pt x="37" y="20"/>
                  </a:lnTo>
                  <a:lnTo>
                    <a:pt x="37" y="16"/>
                  </a:lnTo>
                  <a:lnTo>
                    <a:pt x="37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5" y="16"/>
                  </a:lnTo>
                  <a:lnTo>
                    <a:pt x="25" y="20"/>
                  </a:lnTo>
                  <a:lnTo>
                    <a:pt x="17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9" y="4"/>
                  </a:lnTo>
                  <a:lnTo>
                    <a:pt x="25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0" name="Freeform 65"/>
            <p:cNvSpPr>
              <a:spLocks/>
            </p:cNvSpPr>
            <p:nvPr/>
          </p:nvSpPr>
          <p:spPr bwMode="auto">
            <a:xfrm>
              <a:off x="323" y="4130"/>
              <a:ext cx="49" cy="57"/>
            </a:xfrm>
            <a:custGeom>
              <a:avLst/>
              <a:gdLst>
                <a:gd name="T0" fmla="*/ 32 w 49"/>
                <a:gd name="T1" fmla="*/ 20 h 57"/>
                <a:gd name="T2" fmla="*/ 32 w 49"/>
                <a:gd name="T3" fmla="*/ 16 h 57"/>
                <a:gd name="T4" fmla="*/ 32 w 49"/>
                <a:gd name="T5" fmla="*/ 12 h 57"/>
                <a:gd name="T6" fmla="*/ 28 w 49"/>
                <a:gd name="T7" fmla="*/ 12 h 57"/>
                <a:gd name="T8" fmla="*/ 24 w 49"/>
                <a:gd name="T9" fmla="*/ 12 h 57"/>
                <a:gd name="T10" fmla="*/ 24 w 49"/>
                <a:gd name="T11" fmla="*/ 12 h 57"/>
                <a:gd name="T12" fmla="*/ 20 w 49"/>
                <a:gd name="T13" fmla="*/ 16 h 57"/>
                <a:gd name="T14" fmla="*/ 20 w 49"/>
                <a:gd name="T15" fmla="*/ 24 h 57"/>
                <a:gd name="T16" fmla="*/ 16 w 49"/>
                <a:gd name="T17" fmla="*/ 32 h 57"/>
                <a:gd name="T18" fmla="*/ 16 w 49"/>
                <a:gd name="T19" fmla="*/ 40 h 57"/>
                <a:gd name="T20" fmla="*/ 16 w 49"/>
                <a:gd name="T21" fmla="*/ 44 h 57"/>
                <a:gd name="T22" fmla="*/ 20 w 49"/>
                <a:gd name="T23" fmla="*/ 49 h 57"/>
                <a:gd name="T24" fmla="*/ 24 w 49"/>
                <a:gd name="T25" fmla="*/ 49 h 57"/>
                <a:gd name="T26" fmla="*/ 24 w 49"/>
                <a:gd name="T27" fmla="*/ 44 h 57"/>
                <a:gd name="T28" fmla="*/ 28 w 49"/>
                <a:gd name="T29" fmla="*/ 44 h 57"/>
                <a:gd name="T30" fmla="*/ 28 w 49"/>
                <a:gd name="T31" fmla="*/ 40 h 57"/>
                <a:gd name="T32" fmla="*/ 45 w 49"/>
                <a:gd name="T33" fmla="*/ 36 h 57"/>
                <a:gd name="T34" fmla="*/ 41 w 49"/>
                <a:gd name="T35" fmla="*/ 44 h 57"/>
                <a:gd name="T36" fmla="*/ 37 w 49"/>
                <a:gd name="T37" fmla="*/ 53 h 57"/>
                <a:gd name="T38" fmla="*/ 28 w 49"/>
                <a:gd name="T39" fmla="*/ 57 h 57"/>
                <a:gd name="T40" fmla="*/ 20 w 49"/>
                <a:gd name="T41" fmla="*/ 57 h 57"/>
                <a:gd name="T42" fmla="*/ 8 w 49"/>
                <a:gd name="T43" fmla="*/ 57 h 57"/>
                <a:gd name="T44" fmla="*/ 4 w 49"/>
                <a:gd name="T45" fmla="*/ 49 h 57"/>
                <a:gd name="T46" fmla="*/ 0 w 49"/>
                <a:gd name="T47" fmla="*/ 40 h 57"/>
                <a:gd name="T48" fmla="*/ 4 w 49"/>
                <a:gd name="T49" fmla="*/ 28 h 57"/>
                <a:gd name="T50" fmla="*/ 4 w 49"/>
                <a:gd name="T51" fmla="*/ 16 h 57"/>
                <a:gd name="T52" fmla="*/ 12 w 49"/>
                <a:gd name="T53" fmla="*/ 8 h 57"/>
                <a:gd name="T54" fmla="*/ 20 w 49"/>
                <a:gd name="T55" fmla="*/ 4 h 57"/>
                <a:gd name="T56" fmla="*/ 32 w 49"/>
                <a:gd name="T57" fmla="*/ 0 h 57"/>
                <a:gd name="T58" fmla="*/ 41 w 49"/>
                <a:gd name="T59" fmla="*/ 4 h 57"/>
                <a:gd name="T60" fmla="*/ 45 w 49"/>
                <a:gd name="T61" fmla="*/ 8 h 57"/>
                <a:gd name="T62" fmla="*/ 49 w 49"/>
                <a:gd name="T63" fmla="*/ 12 h 57"/>
                <a:gd name="T64" fmla="*/ 49 w 49"/>
                <a:gd name="T65" fmla="*/ 2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"/>
                <a:gd name="T100" fmla="*/ 0 h 57"/>
                <a:gd name="T101" fmla="*/ 49 w 49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" h="57">
                  <a:moveTo>
                    <a:pt x="32" y="20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45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4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32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1" name="Freeform 66"/>
            <p:cNvSpPr>
              <a:spLocks noEditPoints="1"/>
            </p:cNvSpPr>
            <p:nvPr/>
          </p:nvSpPr>
          <p:spPr bwMode="auto">
            <a:xfrm>
              <a:off x="376" y="4130"/>
              <a:ext cx="44" cy="57"/>
            </a:xfrm>
            <a:custGeom>
              <a:avLst/>
              <a:gdLst>
                <a:gd name="T0" fmla="*/ 12 w 44"/>
                <a:gd name="T1" fmla="*/ 32 h 57"/>
                <a:gd name="T2" fmla="*/ 12 w 44"/>
                <a:gd name="T3" fmla="*/ 40 h 57"/>
                <a:gd name="T4" fmla="*/ 12 w 44"/>
                <a:gd name="T5" fmla="*/ 44 h 57"/>
                <a:gd name="T6" fmla="*/ 16 w 44"/>
                <a:gd name="T7" fmla="*/ 49 h 57"/>
                <a:gd name="T8" fmla="*/ 20 w 44"/>
                <a:gd name="T9" fmla="*/ 49 h 57"/>
                <a:gd name="T10" fmla="*/ 24 w 44"/>
                <a:gd name="T11" fmla="*/ 44 h 57"/>
                <a:gd name="T12" fmla="*/ 24 w 44"/>
                <a:gd name="T13" fmla="*/ 44 h 57"/>
                <a:gd name="T14" fmla="*/ 24 w 44"/>
                <a:gd name="T15" fmla="*/ 40 h 57"/>
                <a:gd name="T16" fmla="*/ 40 w 44"/>
                <a:gd name="T17" fmla="*/ 36 h 57"/>
                <a:gd name="T18" fmla="*/ 40 w 44"/>
                <a:gd name="T19" fmla="*/ 40 h 57"/>
                <a:gd name="T20" fmla="*/ 36 w 44"/>
                <a:gd name="T21" fmla="*/ 44 h 57"/>
                <a:gd name="T22" fmla="*/ 36 w 44"/>
                <a:gd name="T23" fmla="*/ 49 h 57"/>
                <a:gd name="T24" fmla="*/ 32 w 44"/>
                <a:gd name="T25" fmla="*/ 53 h 57"/>
                <a:gd name="T26" fmla="*/ 28 w 44"/>
                <a:gd name="T27" fmla="*/ 53 h 57"/>
                <a:gd name="T28" fmla="*/ 24 w 44"/>
                <a:gd name="T29" fmla="*/ 57 h 57"/>
                <a:gd name="T30" fmla="*/ 20 w 44"/>
                <a:gd name="T31" fmla="*/ 57 h 57"/>
                <a:gd name="T32" fmla="*/ 16 w 44"/>
                <a:gd name="T33" fmla="*/ 57 h 57"/>
                <a:gd name="T34" fmla="*/ 4 w 44"/>
                <a:gd name="T35" fmla="*/ 57 h 57"/>
                <a:gd name="T36" fmla="*/ 0 w 44"/>
                <a:gd name="T37" fmla="*/ 49 h 57"/>
                <a:gd name="T38" fmla="*/ 0 w 44"/>
                <a:gd name="T39" fmla="*/ 40 h 57"/>
                <a:gd name="T40" fmla="*/ 0 w 44"/>
                <a:gd name="T41" fmla="*/ 28 h 57"/>
                <a:gd name="T42" fmla="*/ 4 w 44"/>
                <a:gd name="T43" fmla="*/ 16 h 57"/>
                <a:gd name="T44" fmla="*/ 8 w 44"/>
                <a:gd name="T45" fmla="*/ 8 h 57"/>
                <a:gd name="T46" fmla="*/ 16 w 44"/>
                <a:gd name="T47" fmla="*/ 4 h 57"/>
                <a:gd name="T48" fmla="*/ 28 w 44"/>
                <a:gd name="T49" fmla="*/ 0 h 57"/>
                <a:gd name="T50" fmla="*/ 40 w 44"/>
                <a:gd name="T51" fmla="*/ 4 h 57"/>
                <a:gd name="T52" fmla="*/ 44 w 44"/>
                <a:gd name="T53" fmla="*/ 8 h 57"/>
                <a:gd name="T54" fmla="*/ 44 w 44"/>
                <a:gd name="T55" fmla="*/ 20 h 57"/>
                <a:gd name="T56" fmla="*/ 44 w 44"/>
                <a:gd name="T57" fmla="*/ 32 h 57"/>
                <a:gd name="T58" fmla="*/ 28 w 44"/>
                <a:gd name="T59" fmla="*/ 24 h 57"/>
                <a:gd name="T60" fmla="*/ 32 w 44"/>
                <a:gd name="T61" fmla="*/ 20 h 57"/>
                <a:gd name="T62" fmla="*/ 32 w 44"/>
                <a:gd name="T63" fmla="*/ 16 h 57"/>
                <a:gd name="T64" fmla="*/ 28 w 44"/>
                <a:gd name="T65" fmla="*/ 12 h 57"/>
                <a:gd name="T66" fmla="*/ 24 w 44"/>
                <a:gd name="T67" fmla="*/ 12 h 57"/>
                <a:gd name="T68" fmla="*/ 20 w 44"/>
                <a:gd name="T69" fmla="*/ 12 h 57"/>
                <a:gd name="T70" fmla="*/ 20 w 44"/>
                <a:gd name="T71" fmla="*/ 16 h 57"/>
                <a:gd name="T72" fmla="*/ 16 w 44"/>
                <a:gd name="T73" fmla="*/ 20 h 57"/>
                <a:gd name="T74" fmla="*/ 16 w 44"/>
                <a:gd name="T75" fmla="*/ 24 h 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57"/>
                <a:gd name="T116" fmla="*/ 44 w 44"/>
                <a:gd name="T117" fmla="*/ 57 h 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57">
                  <a:moveTo>
                    <a:pt x="16" y="32"/>
                  </a:moveTo>
                  <a:lnTo>
                    <a:pt x="12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36"/>
                  </a:lnTo>
                  <a:lnTo>
                    <a:pt x="40" y="36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6" y="49"/>
                  </a:lnTo>
                  <a:lnTo>
                    <a:pt x="36" y="53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32"/>
                  </a:lnTo>
                  <a:lnTo>
                    <a:pt x="16" y="32"/>
                  </a:lnTo>
                  <a:close/>
                  <a:moveTo>
                    <a:pt x="28" y="24"/>
                  </a:move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28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2" name="Freeform 67"/>
            <p:cNvSpPr>
              <a:spLocks/>
            </p:cNvSpPr>
            <p:nvPr/>
          </p:nvSpPr>
          <p:spPr bwMode="auto">
            <a:xfrm>
              <a:off x="445" y="4109"/>
              <a:ext cx="40" cy="78"/>
            </a:xfrm>
            <a:custGeom>
              <a:avLst/>
              <a:gdLst>
                <a:gd name="T0" fmla="*/ 36 w 40"/>
                <a:gd name="T1" fmla="*/ 13 h 78"/>
                <a:gd name="T2" fmla="*/ 36 w 40"/>
                <a:gd name="T3" fmla="*/ 13 h 78"/>
                <a:gd name="T4" fmla="*/ 32 w 40"/>
                <a:gd name="T5" fmla="*/ 13 h 78"/>
                <a:gd name="T6" fmla="*/ 32 w 40"/>
                <a:gd name="T7" fmla="*/ 13 h 78"/>
                <a:gd name="T8" fmla="*/ 32 w 40"/>
                <a:gd name="T9" fmla="*/ 13 h 78"/>
                <a:gd name="T10" fmla="*/ 32 w 40"/>
                <a:gd name="T11" fmla="*/ 13 h 78"/>
                <a:gd name="T12" fmla="*/ 28 w 40"/>
                <a:gd name="T13" fmla="*/ 17 h 78"/>
                <a:gd name="T14" fmla="*/ 28 w 40"/>
                <a:gd name="T15" fmla="*/ 17 h 78"/>
                <a:gd name="T16" fmla="*/ 28 w 40"/>
                <a:gd name="T17" fmla="*/ 21 h 78"/>
                <a:gd name="T18" fmla="*/ 28 w 40"/>
                <a:gd name="T19" fmla="*/ 25 h 78"/>
                <a:gd name="T20" fmla="*/ 36 w 40"/>
                <a:gd name="T21" fmla="*/ 25 h 78"/>
                <a:gd name="T22" fmla="*/ 32 w 40"/>
                <a:gd name="T23" fmla="*/ 33 h 78"/>
                <a:gd name="T24" fmla="*/ 24 w 40"/>
                <a:gd name="T25" fmla="*/ 33 h 78"/>
                <a:gd name="T26" fmla="*/ 16 w 40"/>
                <a:gd name="T27" fmla="*/ 78 h 78"/>
                <a:gd name="T28" fmla="*/ 0 w 40"/>
                <a:gd name="T29" fmla="*/ 78 h 78"/>
                <a:gd name="T30" fmla="*/ 12 w 40"/>
                <a:gd name="T31" fmla="*/ 33 h 78"/>
                <a:gd name="T32" fmla="*/ 4 w 40"/>
                <a:gd name="T33" fmla="*/ 33 h 78"/>
                <a:gd name="T34" fmla="*/ 4 w 40"/>
                <a:gd name="T35" fmla="*/ 25 h 78"/>
                <a:gd name="T36" fmla="*/ 12 w 40"/>
                <a:gd name="T37" fmla="*/ 25 h 78"/>
                <a:gd name="T38" fmla="*/ 12 w 40"/>
                <a:gd name="T39" fmla="*/ 17 h 78"/>
                <a:gd name="T40" fmla="*/ 16 w 40"/>
                <a:gd name="T41" fmla="*/ 13 h 78"/>
                <a:gd name="T42" fmla="*/ 16 w 40"/>
                <a:gd name="T43" fmla="*/ 13 h 78"/>
                <a:gd name="T44" fmla="*/ 20 w 40"/>
                <a:gd name="T45" fmla="*/ 9 h 78"/>
                <a:gd name="T46" fmla="*/ 20 w 40"/>
                <a:gd name="T47" fmla="*/ 5 h 78"/>
                <a:gd name="T48" fmla="*/ 24 w 40"/>
                <a:gd name="T49" fmla="*/ 5 h 78"/>
                <a:gd name="T50" fmla="*/ 28 w 40"/>
                <a:gd name="T51" fmla="*/ 5 h 78"/>
                <a:gd name="T52" fmla="*/ 32 w 40"/>
                <a:gd name="T53" fmla="*/ 0 h 78"/>
                <a:gd name="T54" fmla="*/ 36 w 40"/>
                <a:gd name="T55" fmla="*/ 0 h 78"/>
                <a:gd name="T56" fmla="*/ 36 w 40"/>
                <a:gd name="T57" fmla="*/ 0 h 78"/>
                <a:gd name="T58" fmla="*/ 36 w 40"/>
                <a:gd name="T59" fmla="*/ 0 h 78"/>
                <a:gd name="T60" fmla="*/ 36 w 40"/>
                <a:gd name="T61" fmla="*/ 0 h 78"/>
                <a:gd name="T62" fmla="*/ 36 w 40"/>
                <a:gd name="T63" fmla="*/ 0 h 78"/>
                <a:gd name="T64" fmla="*/ 36 w 40"/>
                <a:gd name="T65" fmla="*/ 0 h 78"/>
                <a:gd name="T66" fmla="*/ 40 w 40"/>
                <a:gd name="T67" fmla="*/ 0 h 78"/>
                <a:gd name="T68" fmla="*/ 40 w 40"/>
                <a:gd name="T69" fmla="*/ 0 h 78"/>
                <a:gd name="T70" fmla="*/ 36 w 40"/>
                <a:gd name="T71" fmla="*/ 13 h 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0"/>
                <a:gd name="T109" fmla="*/ 0 h 78"/>
                <a:gd name="T110" fmla="*/ 40 w 40"/>
                <a:gd name="T111" fmla="*/ 78 h 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0" h="78">
                  <a:moveTo>
                    <a:pt x="36" y="13"/>
                  </a:moveTo>
                  <a:lnTo>
                    <a:pt x="36" y="13"/>
                  </a:lnTo>
                  <a:lnTo>
                    <a:pt x="32" y="13"/>
                  </a:lnTo>
                  <a:lnTo>
                    <a:pt x="28" y="17"/>
                  </a:lnTo>
                  <a:lnTo>
                    <a:pt x="28" y="21"/>
                  </a:lnTo>
                  <a:lnTo>
                    <a:pt x="28" y="25"/>
                  </a:lnTo>
                  <a:lnTo>
                    <a:pt x="36" y="25"/>
                  </a:lnTo>
                  <a:lnTo>
                    <a:pt x="32" y="33"/>
                  </a:lnTo>
                  <a:lnTo>
                    <a:pt x="24" y="3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12" y="33"/>
                  </a:lnTo>
                  <a:lnTo>
                    <a:pt x="4" y="33"/>
                  </a:lnTo>
                  <a:lnTo>
                    <a:pt x="4" y="25"/>
                  </a:lnTo>
                  <a:lnTo>
                    <a:pt x="12" y="25"/>
                  </a:lnTo>
                  <a:lnTo>
                    <a:pt x="12" y="17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36" y="13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3" name="Freeform 68"/>
            <p:cNvSpPr>
              <a:spLocks noEditPoints="1"/>
            </p:cNvSpPr>
            <p:nvPr/>
          </p:nvSpPr>
          <p:spPr bwMode="auto">
            <a:xfrm>
              <a:off x="477" y="4130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4 w 45"/>
                <a:gd name="T3" fmla="*/ 12 h 57"/>
                <a:gd name="T4" fmla="*/ 12 w 45"/>
                <a:gd name="T5" fmla="*/ 8 h 57"/>
                <a:gd name="T6" fmla="*/ 20 w 45"/>
                <a:gd name="T7" fmla="*/ 0 h 57"/>
                <a:gd name="T8" fmla="*/ 37 w 45"/>
                <a:gd name="T9" fmla="*/ 0 h 57"/>
                <a:gd name="T10" fmla="*/ 45 w 45"/>
                <a:gd name="T11" fmla="*/ 8 h 57"/>
                <a:gd name="T12" fmla="*/ 45 w 45"/>
                <a:gd name="T13" fmla="*/ 12 h 57"/>
                <a:gd name="T14" fmla="*/ 45 w 45"/>
                <a:gd name="T15" fmla="*/ 24 h 57"/>
                <a:gd name="T16" fmla="*/ 45 w 45"/>
                <a:gd name="T17" fmla="*/ 36 h 57"/>
                <a:gd name="T18" fmla="*/ 41 w 45"/>
                <a:gd name="T19" fmla="*/ 44 h 57"/>
                <a:gd name="T20" fmla="*/ 33 w 45"/>
                <a:gd name="T21" fmla="*/ 53 h 57"/>
                <a:gd name="T22" fmla="*/ 24 w 45"/>
                <a:gd name="T23" fmla="*/ 57 h 57"/>
                <a:gd name="T24" fmla="*/ 8 w 45"/>
                <a:gd name="T25" fmla="*/ 57 h 57"/>
                <a:gd name="T26" fmla="*/ 0 w 45"/>
                <a:gd name="T27" fmla="*/ 53 h 57"/>
                <a:gd name="T28" fmla="*/ 0 w 45"/>
                <a:gd name="T29" fmla="*/ 44 h 57"/>
                <a:gd name="T30" fmla="*/ 0 w 45"/>
                <a:gd name="T31" fmla="*/ 36 h 57"/>
                <a:gd name="T32" fmla="*/ 28 w 45"/>
                <a:gd name="T33" fmla="*/ 28 h 57"/>
                <a:gd name="T34" fmla="*/ 33 w 45"/>
                <a:gd name="T35" fmla="*/ 20 h 57"/>
                <a:gd name="T36" fmla="*/ 33 w 45"/>
                <a:gd name="T37" fmla="*/ 16 h 57"/>
                <a:gd name="T38" fmla="*/ 28 w 45"/>
                <a:gd name="T39" fmla="*/ 12 h 57"/>
                <a:gd name="T40" fmla="*/ 24 w 45"/>
                <a:gd name="T41" fmla="*/ 12 h 57"/>
                <a:gd name="T42" fmla="*/ 20 w 45"/>
                <a:gd name="T43" fmla="*/ 12 h 57"/>
                <a:gd name="T44" fmla="*/ 20 w 45"/>
                <a:gd name="T45" fmla="*/ 16 h 57"/>
                <a:gd name="T46" fmla="*/ 16 w 45"/>
                <a:gd name="T47" fmla="*/ 20 h 57"/>
                <a:gd name="T48" fmla="*/ 16 w 45"/>
                <a:gd name="T49" fmla="*/ 28 h 57"/>
                <a:gd name="T50" fmla="*/ 12 w 45"/>
                <a:gd name="T51" fmla="*/ 36 h 57"/>
                <a:gd name="T52" fmla="*/ 12 w 45"/>
                <a:gd name="T53" fmla="*/ 44 h 57"/>
                <a:gd name="T54" fmla="*/ 16 w 45"/>
                <a:gd name="T55" fmla="*/ 49 h 57"/>
                <a:gd name="T56" fmla="*/ 20 w 45"/>
                <a:gd name="T57" fmla="*/ 49 h 57"/>
                <a:gd name="T58" fmla="*/ 20 w 45"/>
                <a:gd name="T59" fmla="*/ 49 h 57"/>
                <a:gd name="T60" fmla="*/ 24 w 45"/>
                <a:gd name="T61" fmla="*/ 44 h 57"/>
                <a:gd name="T62" fmla="*/ 28 w 45"/>
                <a:gd name="T63" fmla="*/ 36 h 57"/>
                <a:gd name="T64" fmla="*/ 28 w 45"/>
                <a:gd name="T65" fmla="*/ 28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"/>
                <a:gd name="T100" fmla="*/ 0 h 57"/>
                <a:gd name="T101" fmla="*/ 45 w 45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" h="57">
                  <a:moveTo>
                    <a:pt x="0" y="28"/>
                  </a:moveTo>
                  <a:lnTo>
                    <a:pt x="0" y="24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45" y="16"/>
                  </a:lnTo>
                  <a:lnTo>
                    <a:pt x="45" y="24"/>
                  </a:lnTo>
                  <a:lnTo>
                    <a:pt x="45" y="28"/>
                  </a:lnTo>
                  <a:lnTo>
                    <a:pt x="45" y="36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3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close/>
                  <a:moveTo>
                    <a:pt x="28" y="28"/>
                  </a:moveTo>
                  <a:lnTo>
                    <a:pt x="28" y="24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4" name="Freeform 69"/>
            <p:cNvSpPr>
              <a:spLocks/>
            </p:cNvSpPr>
            <p:nvPr/>
          </p:nvSpPr>
          <p:spPr bwMode="auto">
            <a:xfrm>
              <a:off x="522" y="4130"/>
              <a:ext cx="40" cy="57"/>
            </a:xfrm>
            <a:custGeom>
              <a:avLst/>
              <a:gdLst>
                <a:gd name="T0" fmla="*/ 28 w 40"/>
                <a:gd name="T1" fmla="*/ 4 h 57"/>
                <a:gd name="T2" fmla="*/ 24 w 40"/>
                <a:gd name="T3" fmla="*/ 8 h 57"/>
                <a:gd name="T4" fmla="*/ 24 w 40"/>
                <a:gd name="T5" fmla="*/ 8 h 57"/>
                <a:gd name="T6" fmla="*/ 28 w 40"/>
                <a:gd name="T7" fmla="*/ 8 h 57"/>
                <a:gd name="T8" fmla="*/ 28 w 40"/>
                <a:gd name="T9" fmla="*/ 4 h 57"/>
                <a:gd name="T10" fmla="*/ 32 w 40"/>
                <a:gd name="T11" fmla="*/ 4 h 57"/>
                <a:gd name="T12" fmla="*/ 32 w 40"/>
                <a:gd name="T13" fmla="*/ 4 h 57"/>
                <a:gd name="T14" fmla="*/ 36 w 40"/>
                <a:gd name="T15" fmla="*/ 4 h 57"/>
                <a:gd name="T16" fmla="*/ 36 w 40"/>
                <a:gd name="T17" fmla="*/ 0 h 57"/>
                <a:gd name="T18" fmla="*/ 40 w 40"/>
                <a:gd name="T19" fmla="*/ 0 h 57"/>
                <a:gd name="T20" fmla="*/ 40 w 40"/>
                <a:gd name="T21" fmla="*/ 0 h 57"/>
                <a:gd name="T22" fmla="*/ 36 w 40"/>
                <a:gd name="T23" fmla="*/ 16 h 57"/>
                <a:gd name="T24" fmla="*/ 32 w 40"/>
                <a:gd name="T25" fmla="*/ 16 h 57"/>
                <a:gd name="T26" fmla="*/ 32 w 40"/>
                <a:gd name="T27" fmla="*/ 16 h 57"/>
                <a:gd name="T28" fmla="*/ 28 w 40"/>
                <a:gd name="T29" fmla="*/ 16 h 57"/>
                <a:gd name="T30" fmla="*/ 24 w 40"/>
                <a:gd name="T31" fmla="*/ 20 h 57"/>
                <a:gd name="T32" fmla="*/ 24 w 40"/>
                <a:gd name="T33" fmla="*/ 20 h 57"/>
                <a:gd name="T34" fmla="*/ 24 w 40"/>
                <a:gd name="T35" fmla="*/ 24 h 57"/>
                <a:gd name="T36" fmla="*/ 24 w 40"/>
                <a:gd name="T37" fmla="*/ 24 h 57"/>
                <a:gd name="T38" fmla="*/ 24 w 40"/>
                <a:gd name="T39" fmla="*/ 28 h 57"/>
                <a:gd name="T40" fmla="*/ 16 w 40"/>
                <a:gd name="T41" fmla="*/ 57 h 57"/>
                <a:gd name="T42" fmla="*/ 0 w 40"/>
                <a:gd name="T43" fmla="*/ 57 h 57"/>
                <a:gd name="T44" fmla="*/ 12 w 40"/>
                <a:gd name="T45" fmla="*/ 4 h 57"/>
                <a:gd name="T46" fmla="*/ 28 w 40"/>
                <a:gd name="T47" fmla="*/ 4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0"/>
                <a:gd name="T73" fmla="*/ 0 h 57"/>
                <a:gd name="T74" fmla="*/ 40 w 40"/>
                <a:gd name="T75" fmla="*/ 57 h 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0" h="57">
                  <a:moveTo>
                    <a:pt x="28" y="4"/>
                  </a:moveTo>
                  <a:lnTo>
                    <a:pt x="24" y="8"/>
                  </a:lnTo>
                  <a:lnTo>
                    <a:pt x="28" y="8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16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8" y="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5" name="Freeform 70"/>
            <p:cNvSpPr>
              <a:spLocks noEditPoints="1"/>
            </p:cNvSpPr>
            <p:nvPr/>
          </p:nvSpPr>
          <p:spPr bwMode="auto">
            <a:xfrm>
              <a:off x="578" y="4130"/>
              <a:ext cx="49" cy="57"/>
            </a:xfrm>
            <a:custGeom>
              <a:avLst/>
              <a:gdLst>
                <a:gd name="T0" fmla="*/ 41 w 49"/>
                <a:gd name="T1" fmla="*/ 49 h 57"/>
                <a:gd name="T2" fmla="*/ 41 w 49"/>
                <a:gd name="T3" fmla="*/ 49 h 57"/>
                <a:gd name="T4" fmla="*/ 41 w 49"/>
                <a:gd name="T5" fmla="*/ 53 h 57"/>
                <a:gd name="T6" fmla="*/ 41 w 49"/>
                <a:gd name="T7" fmla="*/ 57 h 57"/>
                <a:gd name="T8" fmla="*/ 29 w 49"/>
                <a:gd name="T9" fmla="*/ 57 h 57"/>
                <a:gd name="T10" fmla="*/ 29 w 49"/>
                <a:gd name="T11" fmla="*/ 49 h 57"/>
                <a:gd name="T12" fmla="*/ 25 w 49"/>
                <a:gd name="T13" fmla="*/ 53 h 57"/>
                <a:gd name="T14" fmla="*/ 21 w 49"/>
                <a:gd name="T15" fmla="*/ 57 h 57"/>
                <a:gd name="T16" fmla="*/ 17 w 49"/>
                <a:gd name="T17" fmla="*/ 57 h 57"/>
                <a:gd name="T18" fmla="*/ 13 w 49"/>
                <a:gd name="T19" fmla="*/ 57 h 57"/>
                <a:gd name="T20" fmla="*/ 4 w 49"/>
                <a:gd name="T21" fmla="*/ 57 h 57"/>
                <a:gd name="T22" fmla="*/ 0 w 49"/>
                <a:gd name="T23" fmla="*/ 53 h 57"/>
                <a:gd name="T24" fmla="*/ 0 w 49"/>
                <a:gd name="T25" fmla="*/ 49 h 57"/>
                <a:gd name="T26" fmla="*/ 0 w 49"/>
                <a:gd name="T27" fmla="*/ 40 h 57"/>
                <a:gd name="T28" fmla="*/ 4 w 49"/>
                <a:gd name="T29" fmla="*/ 28 h 57"/>
                <a:gd name="T30" fmla="*/ 13 w 49"/>
                <a:gd name="T31" fmla="*/ 24 h 57"/>
                <a:gd name="T32" fmla="*/ 21 w 49"/>
                <a:gd name="T33" fmla="*/ 20 h 57"/>
                <a:gd name="T34" fmla="*/ 33 w 49"/>
                <a:gd name="T35" fmla="*/ 20 h 57"/>
                <a:gd name="T36" fmla="*/ 33 w 49"/>
                <a:gd name="T37" fmla="*/ 16 h 57"/>
                <a:gd name="T38" fmla="*/ 33 w 49"/>
                <a:gd name="T39" fmla="*/ 12 h 57"/>
                <a:gd name="T40" fmla="*/ 33 w 49"/>
                <a:gd name="T41" fmla="*/ 12 h 57"/>
                <a:gd name="T42" fmla="*/ 33 w 49"/>
                <a:gd name="T43" fmla="*/ 8 h 57"/>
                <a:gd name="T44" fmla="*/ 29 w 49"/>
                <a:gd name="T45" fmla="*/ 8 h 57"/>
                <a:gd name="T46" fmla="*/ 25 w 49"/>
                <a:gd name="T47" fmla="*/ 12 h 57"/>
                <a:gd name="T48" fmla="*/ 25 w 49"/>
                <a:gd name="T49" fmla="*/ 12 h 57"/>
                <a:gd name="T50" fmla="*/ 21 w 49"/>
                <a:gd name="T51" fmla="*/ 16 h 57"/>
                <a:gd name="T52" fmla="*/ 9 w 49"/>
                <a:gd name="T53" fmla="*/ 16 h 57"/>
                <a:gd name="T54" fmla="*/ 9 w 49"/>
                <a:gd name="T55" fmla="*/ 12 h 57"/>
                <a:gd name="T56" fmla="*/ 9 w 49"/>
                <a:gd name="T57" fmla="*/ 8 h 57"/>
                <a:gd name="T58" fmla="*/ 13 w 49"/>
                <a:gd name="T59" fmla="*/ 8 h 57"/>
                <a:gd name="T60" fmla="*/ 17 w 49"/>
                <a:gd name="T61" fmla="*/ 4 h 57"/>
                <a:gd name="T62" fmla="*/ 17 w 49"/>
                <a:gd name="T63" fmla="*/ 4 h 57"/>
                <a:gd name="T64" fmla="*/ 21 w 49"/>
                <a:gd name="T65" fmla="*/ 4 h 57"/>
                <a:gd name="T66" fmla="*/ 25 w 49"/>
                <a:gd name="T67" fmla="*/ 0 h 57"/>
                <a:gd name="T68" fmla="*/ 29 w 49"/>
                <a:gd name="T69" fmla="*/ 0 h 57"/>
                <a:gd name="T70" fmla="*/ 41 w 49"/>
                <a:gd name="T71" fmla="*/ 4 h 57"/>
                <a:gd name="T72" fmla="*/ 45 w 49"/>
                <a:gd name="T73" fmla="*/ 8 h 57"/>
                <a:gd name="T74" fmla="*/ 49 w 49"/>
                <a:gd name="T75" fmla="*/ 12 h 57"/>
                <a:gd name="T76" fmla="*/ 49 w 49"/>
                <a:gd name="T77" fmla="*/ 20 h 57"/>
                <a:gd name="T78" fmla="*/ 17 w 49"/>
                <a:gd name="T79" fmla="*/ 40 h 57"/>
                <a:gd name="T80" fmla="*/ 17 w 49"/>
                <a:gd name="T81" fmla="*/ 40 h 57"/>
                <a:gd name="T82" fmla="*/ 17 w 49"/>
                <a:gd name="T83" fmla="*/ 44 h 57"/>
                <a:gd name="T84" fmla="*/ 17 w 49"/>
                <a:gd name="T85" fmla="*/ 49 h 57"/>
                <a:gd name="T86" fmla="*/ 21 w 49"/>
                <a:gd name="T87" fmla="*/ 49 h 57"/>
                <a:gd name="T88" fmla="*/ 25 w 49"/>
                <a:gd name="T89" fmla="*/ 44 h 57"/>
                <a:gd name="T90" fmla="*/ 29 w 49"/>
                <a:gd name="T91" fmla="*/ 40 h 57"/>
                <a:gd name="T92" fmla="*/ 29 w 49"/>
                <a:gd name="T93" fmla="*/ 36 h 57"/>
                <a:gd name="T94" fmla="*/ 33 w 49"/>
                <a:gd name="T95" fmla="*/ 28 h 57"/>
                <a:gd name="T96" fmla="*/ 25 w 49"/>
                <a:gd name="T97" fmla="*/ 32 h 57"/>
                <a:gd name="T98" fmla="*/ 21 w 49"/>
                <a:gd name="T99" fmla="*/ 32 h 57"/>
                <a:gd name="T100" fmla="*/ 17 w 49"/>
                <a:gd name="T101" fmla="*/ 32 h 57"/>
                <a:gd name="T102" fmla="*/ 17 w 49"/>
                <a:gd name="T103" fmla="*/ 40 h 5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"/>
                <a:gd name="T157" fmla="*/ 0 h 57"/>
                <a:gd name="T158" fmla="*/ 49 w 49"/>
                <a:gd name="T159" fmla="*/ 57 h 5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" h="57">
                  <a:moveTo>
                    <a:pt x="41" y="44"/>
                  </a:moveTo>
                  <a:lnTo>
                    <a:pt x="41" y="49"/>
                  </a:lnTo>
                  <a:lnTo>
                    <a:pt x="41" y="53"/>
                  </a:lnTo>
                  <a:lnTo>
                    <a:pt x="41" y="57"/>
                  </a:lnTo>
                  <a:lnTo>
                    <a:pt x="29" y="57"/>
                  </a:lnTo>
                  <a:lnTo>
                    <a:pt x="29" y="49"/>
                  </a:lnTo>
                  <a:lnTo>
                    <a:pt x="25" y="53"/>
                  </a:lnTo>
                  <a:lnTo>
                    <a:pt x="21" y="53"/>
                  </a:lnTo>
                  <a:lnTo>
                    <a:pt x="21" y="57"/>
                  </a:lnTo>
                  <a:lnTo>
                    <a:pt x="17" y="57"/>
                  </a:lnTo>
                  <a:lnTo>
                    <a:pt x="13" y="57"/>
                  </a:lnTo>
                  <a:lnTo>
                    <a:pt x="9" y="57"/>
                  </a:lnTo>
                  <a:lnTo>
                    <a:pt x="4" y="57"/>
                  </a:lnTo>
                  <a:lnTo>
                    <a:pt x="4" y="53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4"/>
                  </a:lnTo>
                  <a:lnTo>
                    <a:pt x="21" y="20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41" y="44"/>
                  </a:lnTo>
                  <a:close/>
                  <a:moveTo>
                    <a:pt x="17" y="40"/>
                  </a:moveTo>
                  <a:lnTo>
                    <a:pt x="17" y="40"/>
                  </a:lnTo>
                  <a:lnTo>
                    <a:pt x="17" y="44"/>
                  </a:lnTo>
                  <a:lnTo>
                    <a:pt x="17" y="49"/>
                  </a:lnTo>
                  <a:lnTo>
                    <a:pt x="21" y="49"/>
                  </a:lnTo>
                  <a:lnTo>
                    <a:pt x="25" y="44"/>
                  </a:lnTo>
                  <a:lnTo>
                    <a:pt x="29" y="40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3" y="28"/>
                  </a:lnTo>
                  <a:lnTo>
                    <a:pt x="29" y="28"/>
                  </a:lnTo>
                  <a:lnTo>
                    <a:pt x="25" y="32"/>
                  </a:lnTo>
                  <a:lnTo>
                    <a:pt x="21" y="32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6" name="Freeform 71"/>
            <p:cNvSpPr>
              <a:spLocks/>
            </p:cNvSpPr>
            <p:nvPr/>
          </p:nvSpPr>
          <p:spPr bwMode="auto">
            <a:xfrm>
              <a:off x="647" y="4130"/>
              <a:ext cx="49" cy="57"/>
            </a:xfrm>
            <a:custGeom>
              <a:avLst/>
              <a:gdLst>
                <a:gd name="T0" fmla="*/ 33 w 49"/>
                <a:gd name="T1" fmla="*/ 20 h 57"/>
                <a:gd name="T2" fmla="*/ 33 w 49"/>
                <a:gd name="T3" fmla="*/ 16 h 57"/>
                <a:gd name="T4" fmla="*/ 33 w 49"/>
                <a:gd name="T5" fmla="*/ 12 h 57"/>
                <a:gd name="T6" fmla="*/ 29 w 49"/>
                <a:gd name="T7" fmla="*/ 12 h 57"/>
                <a:gd name="T8" fmla="*/ 25 w 49"/>
                <a:gd name="T9" fmla="*/ 12 h 57"/>
                <a:gd name="T10" fmla="*/ 25 w 49"/>
                <a:gd name="T11" fmla="*/ 12 h 57"/>
                <a:gd name="T12" fmla="*/ 21 w 49"/>
                <a:gd name="T13" fmla="*/ 16 h 57"/>
                <a:gd name="T14" fmla="*/ 21 w 49"/>
                <a:gd name="T15" fmla="*/ 24 h 57"/>
                <a:gd name="T16" fmla="*/ 17 w 49"/>
                <a:gd name="T17" fmla="*/ 32 h 57"/>
                <a:gd name="T18" fmla="*/ 17 w 49"/>
                <a:gd name="T19" fmla="*/ 40 h 57"/>
                <a:gd name="T20" fmla="*/ 17 w 49"/>
                <a:gd name="T21" fmla="*/ 44 h 57"/>
                <a:gd name="T22" fmla="*/ 21 w 49"/>
                <a:gd name="T23" fmla="*/ 49 h 57"/>
                <a:gd name="T24" fmla="*/ 21 w 49"/>
                <a:gd name="T25" fmla="*/ 49 h 57"/>
                <a:gd name="T26" fmla="*/ 25 w 49"/>
                <a:gd name="T27" fmla="*/ 44 h 57"/>
                <a:gd name="T28" fmla="*/ 29 w 49"/>
                <a:gd name="T29" fmla="*/ 44 h 57"/>
                <a:gd name="T30" fmla="*/ 29 w 49"/>
                <a:gd name="T31" fmla="*/ 40 h 57"/>
                <a:gd name="T32" fmla="*/ 45 w 49"/>
                <a:gd name="T33" fmla="*/ 36 h 57"/>
                <a:gd name="T34" fmla="*/ 41 w 49"/>
                <a:gd name="T35" fmla="*/ 44 h 57"/>
                <a:gd name="T36" fmla="*/ 37 w 49"/>
                <a:gd name="T37" fmla="*/ 53 h 57"/>
                <a:gd name="T38" fmla="*/ 29 w 49"/>
                <a:gd name="T39" fmla="*/ 57 h 57"/>
                <a:gd name="T40" fmla="*/ 17 w 49"/>
                <a:gd name="T41" fmla="*/ 57 h 57"/>
                <a:gd name="T42" fmla="*/ 8 w 49"/>
                <a:gd name="T43" fmla="*/ 57 h 57"/>
                <a:gd name="T44" fmla="*/ 0 w 49"/>
                <a:gd name="T45" fmla="*/ 49 h 57"/>
                <a:gd name="T46" fmla="*/ 0 w 49"/>
                <a:gd name="T47" fmla="*/ 40 h 57"/>
                <a:gd name="T48" fmla="*/ 4 w 49"/>
                <a:gd name="T49" fmla="*/ 28 h 57"/>
                <a:gd name="T50" fmla="*/ 4 w 49"/>
                <a:gd name="T51" fmla="*/ 16 h 57"/>
                <a:gd name="T52" fmla="*/ 8 w 49"/>
                <a:gd name="T53" fmla="*/ 8 h 57"/>
                <a:gd name="T54" fmla="*/ 17 w 49"/>
                <a:gd name="T55" fmla="*/ 4 h 57"/>
                <a:gd name="T56" fmla="*/ 29 w 49"/>
                <a:gd name="T57" fmla="*/ 0 h 57"/>
                <a:gd name="T58" fmla="*/ 41 w 49"/>
                <a:gd name="T59" fmla="*/ 4 h 57"/>
                <a:gd name="T60" fmla="*/ 45 w 49"/>
                <a:gd name="T61" fmla="*/ 8 h 57"/>
                <a:gd name="T62" fmla="*/ 49 w 49"/>
                <a:gd name="T63" fmla="*/ 12 h 57"/>
                <a:gd name="T64" fmla="*/ 49 w 49"/>
                <a:gd name="T65" fmla="*/ 2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"/>
                <a:gd name="T100" fmla="*/ 0 h 57"/>
                <a:gd name="T101" fmla="*/ 49 w 49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" h="57">
                  <a:moveTo>
                    <a:pt x="33" y="20"/>
                  </a:moveTo>
                  <a:lnTo>
                    <a:pt x="33" y="20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40"/>
                  </a:lnTo>
                  <a:lnTo>
                    <a:pt x="17" y="44"/>
                  </a:lnTo>
                  <a:lnTo>
                    <a:pt x="17" y="49"/>
                  </a:lnTo>
                  <a:lnTo>
                    <a:pt x="21" y="49"/>
                  </a:lnTo>
                  <a:lnTo>
                    <a:pt x="25" y="49"/>
                  </a:lnTo>
                  <a:lnTo>
                    <a:pt x="25" y="44"/>
                  </a:lnTo>
                  <a:lnTo>
                    <a:pt x="29" y="44"/>
                  </a:lnTo>
                  <a:lnTo>
                    <a:pt x="29" y="40"/>
                  </a:lnTo>
                  <a:lnTo>
                    <a:pt x="29" y="36"/>
                  </a:lnTo>
                  <a:lnTo>
                    <a:pt x="45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7" y="53"/>
                  </a:lnTo>
                  <a:lnTo>
                    <a:pt x="33" y="53"/>
                  </a:lnTo>
                  <a:lnTo>
                    <a:pt x="29" y="57"/>
                  </a:lnTo>
                  <a:lnTo>
                    <a:pt x="25" y="57"/>
                  </a:lnTo>
                  <a:lnTo>
                    <a:pt x="17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33" y="2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7" name="Freeform 72"/>
            <p:cNvSpPr>
              <a:spLocks noEditPoints="1"/>
            </p:cNvSpPr>
            <p:nvPr/>
          </p:nvSpPr>
          <p:spPr bwMode="auto">
            <a:xfrm>
              <a:off x="749" y="4130"/>
              <a:ext cx="44" cy="57"/>
            </a:xfrm>
            <a:custGeom>
              <a:avLst/>
              <a:gdLst>
                <a:gd name="T0" fmla="*/ 40 w 44"/>
                <a:gd name="T1" fmla="*/ 49 h 57"/>
                <a:gd name="T2" fmla="*/ 40 w 44"/>
                <a:gd name="T3" fmla="*/ 49 h 57"/>
                <a:gd name="T4" fmla="*/ 40 w 44"/>
                <a:gd name="T5" fmla="*/ 53 h 57"/>
                <a:gd name="T6" fmla="*/ 40 w 44"/>
                <a:gd name="T7" fmla="*/ 57 h 57"/>
                <a:gd name="T8" fmla="*/ 24 w 44"/>
                <a:gd name="T9" fmla="*/ 57 h 57"/>
                <a:gd name="T10" fmla="*/ 24 w 44"/>
                <a:gd name="T11" fmla="*/ 49 h 57"/>
                <a:gd name="T12" fmla="*/ 20 w 44"/>
                <a:gd name="T13" fmla="*/ 53 h 57"/>
                <a:gd name="T14" fmla="*/ 16 w 44"/>
                <a:gd name="T15" fmla="*/ 57 h 57"/>
                <a:gd name="T16" fmla="*/ 12 w 44"/>
                <a:gd name="T17" fmla="*/ 57 h 57"/>
                <a:gd name="T18" fmla="*/ 8 w 44"/>
                <a:gd name="T19" fmla="*/ 57 h 57"/>
                <a:gd name="T20" fmla="*/ 4 w 44"/>
                <a:gd name="T21" fmla="*/ 57 h 57"/>
                <a:gd name="T22" fmla="*/ 0 w 44"/>
                <a:gd name="T23" fmla="*/ 53 h 57"/>
                <a:gd name="T24" fmla="*/ 0 w 44"/>
                <a:gd name="T25" fmla="*/ 49 h 57"/>
                <a:gd name="T26" fmla="*/ 0 w 44"/>
                <a:gd name="T27" fmla="*/ 40 h 57"/>
                <a:gd name="T28" fmla="*/ 4 w 44"/>
                <a:gd name="T29" fmla="*/ 28 h 57"/>
                <a:gd name="T30" fmla="*/ 12 w 44"/>
                <a:gd name="T31" fmla="*/ 24 h 57"/>
                <a:gd name="T32" fmla="*/ 20 w 44"/>
                <a:gd name="T33" fmla="*/ 20 h 57"/>
                <a:gd name="T34" fmla="*/ 32 w 44"/>
                <a:gd name="T35" fmla="*/ 20 h 57"/>
                <a:gd name="T36" fmla="*/ 32 w 44"/>
                <a:gd name="T37" fmla="*/ 16 h 57"/>
                <a:gd name="T38" fmla="*/ 32 w 44"/>
                <a:gd name="T39" fmla="*/ 12 h 57"/>
                <a:gd name="T40" fmla="*/ 32 w 44"/>
                <a:gd name="T41" fmla="*/ 12 h 57"/>
                <a:gd name="T42" fmla="*/ 28 w 44"/>
                <a:gd name="T43" fmla="*/ 8 h 57"/>
                <a:gd name="T44" fmla="*/ 24 w 44"/>
                <a:gd name="T45" fmla="*/ 8 h 57"/>
                <a:gd name="T46" fmla="*/ 24 w 44"/>
                <a:gd name="T47" fmla="*/ 12 h 57"/>
                <a:gd name="T48" fmla="*/ 20 w 44"/>
                <a:gd name="T49" fmla="*/ 12 h 57"/>
                <a:gd name="T50" fmla="*/ 20 w 44"/>
                <a:gd name="T51" fmla="*/ 16 h 57"/>
                <a:gd name="T52" fmla="*/ 4 w 44"/>
                <a:gd name="T53" fmla="*/ 16 h 57"/>
                <a:gd name="T54" fmla="*/ 8 w 44"/>
                <a:gd name="T55" fmla="*/ 12 h 57"/>
                <a:gd name="T56" fmla="*/ 8 w 44"/>
                <a:gd name="T57" fmla="*/ 8 h 57"/>
                <a:gd name="T58" fmla="*/ 12 w 44"/>
                <a:gd name="T59" fmla="*/ 8 h 57"/>
                <a:gd name="T60" fmla="*/ 12 w 44"/>
                <a:gd name="T61" fmla="*/ 4 h 57"/>
                <a:gd name="T62" fmla="*/ 16 w 44"/>
                <a:gd name="T63" fmla="*/ 4 h 57"/>
                <a:gd name="T64" fmla="*/ 20 w 44"/>
                <a:gd name="T65" fmla="*/ 4 h 57"/>
                <a:gd name="T66" fmla="*/ 24 w 44"/>
                <a:gd name="T67" fmla="*/ 0 h 57"/>
                <a:gd name="T68" fmla="*/ 28 w 44"/>
                <a:gd name="T69" fmla="*/ 0 h 57"/>
                <a:gd name="T70" fmla="*/ 40 w 44"/>
                <a:gd name="T71" fmla="*/ 4 h 57"/>
                <a:gd name="T72" fmla="*/ 44 w 44"/>
                <a:gd name="T73" fmla="*/ 8 h 57"/>
                <a:gd name="T74" fmla="*/ 44 w 44"/>
                <a:gd name="T75" fmla="*/ 12 h 57"/>
                <a:gd name="T76" fmla="*/ 44 w 44"/>
                <a:gd name="T77" fmla="*/ 20 h 57"/>
                <a:gd name="T78" fmla="*/ 12 w 44"/>
                <a:gd name="T79" fmla="*/ 40 h 57"/>
                <a:gd name="T80" fmla="*/ 12 w 44"/>
                <a:gd name="T81" fmla="*/ 40 h 57"/>
                <a:gd name="T82" fmla="*/ 12 w 44"/>
                <a:gd name="T83" fmla="*/ 44 h 57"/>
                <a:gd name="T84" fmla="*/ 16 w 44"/>
                <a:gd name="T85" fmla="*/ 49 h 57"/>
                <a:gd name="T86" fmla="*/ 16 w 44"/>
                <a:gd name="T87" fmla="*/ 49 h 57"/>
                <a:gd name="T88" fmla="*/ 24 w 44"/>
                <a:gd name="T89" fmla="*/ 44 h 57"/>
                <a:gd name="T90" fmla="*/ 24 w 44"/>
                <a:gd name="T91" fmla="*/ 40 h 57"/>
                <a:gd name="T92" fmla="*/ 28 w 44"/>
                <a:gd name="T93" fmla="*/ 36 h 57"/>
                <a:gd name="T94" fmla="*/ 28 w 44"/>
                <a:gd name="T95" fmla="*/ 28 h 57"/>
                <a:gd name="T96" fmla="*/ 24 w 44"/>
                <a:gd name="T97" fmla="*/ 32 h 57"/>
                <a:gd name="T98" fmla="*/ 20 w 44"/>
                <a:gd name="T99" fmla="*/ 32 h 57"/>
                <a:gd name="T100" fmla="*/ 16 w 44"/>
                <a:gd name="T101" fmla="*/ 32 h 57"/>
                <a:gd name="T102" fmla="*/ 12 w 44"/>
                <a:gd name="T103" fmla="*/ 40 h 5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4"/>
                <a:gd name="T157" fmla="*/ 0 h 57"/>
                <a:gd name="T158" fmla="*/ 44 w 44"/>
                <a:gd name="T159" fmla="*/ 57 h 5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4" h="57">
                  <a:moveTo>
                    <a:pt x="40" y="44"/>
                  </a:moveTo>
                  <a:lnTo>
                    <a:pt x="40" y="49"/>
                  </a:lnTo>
                  <a:lnTo>
                    <a:pt x="40" y="53"/>
                  </a:lnTo>
                  <a:lnTo>
                    <a:pt x="40" y="57"/>
                  </a:lnTo>
                  <a:lnTo>
                    <a:pt x="24" y="57"/>
                  </a:lnTo>
                  <a:lnTo>
                    <a:pt x="24" y="49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0" y="44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4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4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2" y="4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8" name="Freeform 73"/>
            <p:cNvSpPr>
              <a:spLocks/>
            </p:cNvSpPr>
            <p:nvPr/>
          </p:nvSpPr>
          <p:spPr bwMode="auto">
            <a:xfrm>
              <a:off x="797" y="4130"/>
              <a:ext cx="49" cy="57"/>
            </a:xfrm>
            <a:custGeom>
              <a:avLst/>
              <a:gdLst>
                <a:gd name="T0" fmla="*/ 25 w 49"/>
                <a:gd name="T1" fmla="*/ 8 h 57"/>
                <a:gd name="T2" fmla="*/ 25 w 49"/>
                <a:gd name="T3" fmla="*/ 8 h 57"/>
                <a:gd name="T4" fmla="*/ 25 w 49"/>
                <a:gd name="T5" fmla="*/ 8 h 57"/>
                <a:gd name="T6" fmla="*/ 29 w 49"/>
                <a:gd name="T7" fmla="*/ 4 h 57"/>
                <a:gd name="T8" fmla="*/ 29 w 49"/>
                <a:gd name="T9" fmla="*/ 4 h 57"/>
                <a:gd name="T10" fmla="*/ 33 w 49"/>
                <a:gd name="T11" fmla="*/ 4 h 57"/>
                <a:gd name="T12" fmla="*/ 33 w 49"/>
                <a:gd name="T13" fmla="*/ 4 h 57"/>
                <a:gd name="T14" fmla="*/ 37 w 49"/>
                <a:gd name="T15" fmla="*/ 0 h 57"/>
                <a:gd name="T16" fmla="*/ 37 w 49"/>
                <a:gd name="T17" fmla="*/ 0 h 57"/>
                <a:gd name="T18" fmla="*/ 41 w 49"/>
                <a:gd name="T19" fmla="*/ 0 h 57"/>
                <a:gd name="T20" fmla="*/ 41 w 49"/>
                <a:gd name="T21" fmla="*/ 0 h 57"/>
                <a:gd name="T22" fmla="*/ 45 w 49"/>
                <a:gd name="T23" fmla="*/ 4 h 57"/>
                <a:gd name="T24" fmla="*/ 45 w 49"/>
                <a:gd name="T25" fmla="*/ 4 h 57"/>
                <a:gd name="T26" fmla="*/ 49 w 49"/>
                <a:gd name="T27" fmla="*/ 4 h 57"/>
                <a:gd name="T28" fmla="*/ 49 w 49"/>
                <a:gd name="T29" fmla="*/ 8 h 57"/>
                <a:gd name="T30" fmla="*/ 49 w 49"/>
                <a:gd name="T31" fmla="*/ 8 h 57"/>
                <a:gd name="T32" fmla="*/ 49 w 49"/>
                <a:gd name="T33" fmla="*/ 12 h 57"/>
                <a:gd name="T34" fmla="*/ 49 w 49"/>
                <a:gd name="T35" fmla="*/ 12 h 57"/>
                <a:gd name="T36" fmla="*/ 41 w 49"/>
                <a:gd name="T37" fmla="*/ 57 h 57"/>
                <a:gd name="T38" fmla="*/ 25 w 49"/>
                <a:gd name="T39" fmla="*/ 57 h 57"/>
                <a:gd name="T40" fmla="*/ 33 w 49"/>
                <a:gd name="T41" fmla="*/ 20 h 57"/>
                <a:gd name="T42" fmla="*/ 33 w 49"/>
                <a:gd name="T43" fmla="*/ 16 h 57"/>
                <a:gd name="T44" fmla="*/ 33 w 49"/>
                <a:gd name="T45" fmla="*/ 16 h 57"/>
                <a:gd name="T46" fmla="*/ 33 w 49"/>
                <a:gd name="T47" fmla="*/ 16 h 57"/>
                <a:gd name="T48" fmla="*/ 33 w 49"/>
                <a:gd name="T49" fmla="*/ 12 h 57"/>
                <a:gd name="T50" fmla="*/ 33 w 49"/>
                <a:gd name="T51" fmla="*/ 12 h 57"/>
                <a:gd name="T52" fmla="*/ 33 w 49"/>
                <a:gd name="T53" fmla="*/ 12 h 57"/>
                <a:gd name="T54" fmla="*/ 33 w 49"/>
                <a:gd name="T55" fmla="*/ 12 h 57"/>
                <a:gd name="T56" fmla="*/ 29 w 49"/>
                <a:gd name="T57" fmla="*/ 12 h 57"/>
                <a:gd name="T58" fmla="*/ 29 w 49"/>
                <a:gd name="T59" fmla="*/ 12 h 57"/>
                <a:gd name="T60" fmla="*/ 29 w 49"/>
                <a:gd name="T61" fmla="*/ 12 h 57"/>
                <a:gd name="T62" fmla="*/ 25 w 49"/>
                <a:gd name="T63" fmla="*/ 12 h 57"/>
                <a:gd name="T64" fmla="*/ 25 w 49"/>
                <a:gd name="T65" fmla="*/ 12 h 57"/>
                <a:gd name="T66" fmla="*/ 25 w 49"/>
                <a:gd name="T67" fmla="*/ 16 h 57"/>
                <a:gd name="T68" fmla="*/ 25 w 49"/>
                <a:gd name="T69" fmla="*/ 16 h 57"/>
                <a:gd name="T70" fmla="*/ 25 w 49"/>
                <a:gd name="T71" fmla="*/ 16 h 57"/>
                <a:gd name="T72" fmla="*/ 21 w 49"/>
                <a:gd name="T73" fmla="*/ 20 h 57"/>
                <a:gd name="T74" fmla="*/ 13 w 49"/>
                <a:gd name="T75" fmla="*/ 57 h 57"/>
                <a:gd name="T76" fmla="*/ 0 w 49"/>
                <a:gd name="T77" fmla="*/ 57 h 57"/>
                <a:gd name="T78" fmla="*/ 13 w 49"/>
                <a:gd name="T79" fmla="*/ 4 h 57"/>
                <a:gd name="T80" fmla="*/ 25 w 49"/>
                <a:gd name="T81" fmla="*/ 4 h 57"/>
                <a:gd name="T82" fmla="*/ 25 w 49"/>
                <a:gd name="T83" fmla="*/ 8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"/>
                <a:gd name="T127" fmla="*/ 0 h 57"/>
                <a:gd name="T128" fmla="*/ 49 w 49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" h="57">
                  <a:moveTo>
                    <a:pt x="25" y="8"/>
                  </a:moveTo>
                  <a:lnTo>
                    <a:pt x="25" y="8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1" y="57"/>
                  </a:lnTo>
                  <a:lnTo>
                    <a:pt x="25" y="57"/>
                  </a:lnTo>
                  <a:lnTo>
                    <a:pt x="33" y="20"/>
                  </a:lnTo>
                  <a:lnTo>
                    <a:pt x="33" y="16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25" y="16"/>
                  </a:lnTo>
                  <a:lnTo>
                    <a:pt x="21" y="20"/>
                  </a:lnTo>
                  <a:lnTo>
                    <a:pt x="13" y="57"/>
                  </a:lnTo>
                  <a:lnTo>
                    <a:pt x="0" y="57"/>
                  </a:lnTo>
                  <a:lnTo>
                    <a:pt x="13" y="4"/>
                  </a:lnTo>
                  <a:lnTo>
                    <a:pt x="25" y="4"/>
                  </a:lnTo>
                  <a:lnTo>
                    <a:pt x="25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9" name="Freeform 74"/>
            <p:cNvSpPr>
              <a:spLocks noEditPoints="1"/>
            </p:cNvSpPr>
            <p:nvPr/>
          </p:nvSpPr>
          <p:spPr bwMode="auto">
            <a:xfrm>
              <a:off x="846" y="4130"/>
              <a:ext cx="53" cy="77"/>
            </a:xfrm>
            <a:custGeom>
              <a:avLst/>
              <a:gdLst>
                <a:gd name="T0" fmla="*/ 41 w 53"/>
                <a:gd name="T1" fmla="*/ 57 h 77"/>
                <a:gd name="T2" fmla="*/ 41 w 53"/>
                <a:gd name="T3" fmla="*/ 65 h 77"/>
                <a:gd name="T4" fmla="*/ 36 w 53"/>
                <a:gd name="T5" fmla="*/ 69 h 77"/>
                <a:gd name="T6" fmla="*/ 28 w 53"/>
                <a:gd name="T7" fmla="*/ 73 h 77"/>
                <a:gd name="T8" fmla="*/ 16 w 53"/>
                <a:gd name="T9" fmla="*/ 77 h 77"/>
                <a:gd name="T10" fmla="*/ 8 w 53"/>
                <a:gd name="T11" fmla="*/ 77 h 77"/>
                <a:gd name="T12" fmla="*/ 4 w 53"/>
                <a:gd name="T13" fmla="*/ 73 h 77"/>
                <a:gd name="T14" fmla="*/ 0 w 53"/>
                <a:gd name="T15" fmla="*/ 69 h 77"/>
                <a:gd name="T16" fmla="*/ 0 w 53"/>
                <a:gd name="T17" fmla="*/ 61 h 77"/>
                <a:gd name="T18" fmla="*/ 12 w 53"/>
                <a:gd name="T19" fmla="*/ 61 h 77"/>
                <a:gd name="T20" fmla="*/ 12 w 53"/>
                <a:gd name="T21" fmla="*/ 65 h 77"/>
                <a:gd name="T22" fmla="*/ 12 w 53"/>
                <a:gd name="T23" fmla="*/ 65 h 77"/>
                <a:gd name="T24" fmla="*/ 16 w 53"/>
                <a:gd name="T25" fmla="*/ 65 h 77"/>
                <a:gd name="T26" fmla="*/ 16 w 53"/>
                <a:gd name="T27" fmla="*/ 69 h 77"/>
                <a:gd name="T28" fmla="*/ 16 w 53"/>
                <a:gd name="T29" fmla="*/ 69 h 77"/>
                <a:gd name="T30" fmla="*/ 16 w 53"/>
                <a:gd name="T31" fmla="*/ 69 h 77"/>
                <a:gd name="T32" fmla="*/ 16 w 53"/>
                <a:gd name="T33" fmla="*/ 69 h 77"/>
                <a:gd name="T34" fmla="*/ 20 w 53"/>
                <a:gd name="T35" fmla="*/ 69 h 77"/>
                <a:gd name="T36" fmla="*/ 24 w 53"/>
                <a:gd name="T37" fmla="*/ 69 h 77"/>
                <a:gd name="T38" fmla="*/ 24 w 53"/>
                <a:gd name="T39" fmla="*/ 65 h 77"/>
                <a:gd name="T40" fmla="*/ 24 w 53"/>
                <a:gd name="T41" fmla="*/ 61 h 77"/>
                <a:gd name="T42" fmla="*/ 28 w 53"/>
                <a:gd name="T43" fmla="*/ 49 h 77"/>
                <a:gd name="T44" fmla="*/ 28 w 53"/>
                <a:gd name="T45" fmla="*/ 53 h 77"/>
                <a:gd name="T46" fmla="*/ 24 w 53"/>
                <a:gd name="T47" fmla="*/ 53 h 77"/>
                <a:gd name="T48" fmla="*/ 20 w 53"/>
                <a:gd name="T49" fmla="*/ 53 h 77"/>
                <a:gd name="T50" fmla="*/ 16 w 53"/>
                <a:gd name="T51" fmla="*/ 57 h 77"/>
                <a:gd name="T52" fmla="*/ 12 w 53"/>
                <a:gd name="T53" fmla="*/ 57 h 77"/>
                <a:gd name="T54" fmla="*/ 4 w 53"/>
                <a:gd name="T55" fmla="*/ 49 h 77"/>
                <a:gd name="T56" fmla="*/ 4 w 53"/>
                <a:gd name="T57" fmla="*/ 40 h 77"/>
                <a:gd name="T58" fmla="*/ 4 w 53"/>
                <a:gd name="T59" fmla="*/ 32 h 77"/>
                <a:gd name="T60" fmla="*/ 8 w 53"/>
                <a:gd name="T61" fmla="*/ 24 h 77"/>
                <a:gd name="T62" fmla="*/ 8 w 53"/>
                <a:gd name="T63" fmla="*/ 16 h 77"/>
                <a:gd name="T64" fmla="*/ 16 w 53"/>
                <a:gd name="T65" fmla="*/ 8 h 77"/>
                <a:gd name="T66" fmla="*/ 20 w 53"/>
                <a:gd name="T67" fmla="*/ 4 h 77"/>
                <a:gd name="T68" fmla="*/ 28 w 53"/>
                <a:gd name="T69" fmla="*/ 0 h 77"/>
                <a:gd name="T70" fmla="*/ 32 w 53"/>
                <a:gd name="T71" fmla="*/ 4 h 77"/>
                <a:gd name="T72" fmla="*/ 36 w 53"/>
                <a:gd name="T73" fmla="*/ 4 h 77"/>
                <a:gd name="T74" fmla="*/ 36 w 53"/>
                <a:gd name="T75" fmla="*/ 8 h 77"/>
                <a:gd name="T76" fmla="*/ 36 w 53"/>
                <a:gd name="T77" fmla="*/ 8 h 77"/>
                <a:gd name="T78" fmla="*/ 53 w 53"/>
                <a:gd name="T79" fmla="*/ 4 h 77"/>
                <a:gd name="T80" fmla="*/ 24 w 53"/>
                <a:gd name="T81" fmla="*/ 44 h 77"/>
                <a:gd name="T82" fmla="*/ 28 w 53"/>
                <a:gd name="T83" fmla="*/ 44 h 77"/>
                <a:gd name="T84" fmla="*/ 28 w 53"/>
                <a:gd name="T85" fmla="*/ 40 h 77"/>
                <a:gd name="T86" fmla="*/ 32 w 53"/>
                <a:gd name="T87" fmla="*/ 32 h 77"/>
                <a:gd name="T88" fmla="*/ 32 w 53"/>
                <a:gd name="T89" fmla="*/ 24 h 77"/>
                <a:gd name="T90" fmla="*/ 36 w 53"/>
                <a:gd name="T91" fmla="*/ 16 h 77"/>
                <a:gd name="T92" fmla="*/ 36 w 53"/>
                <a:gd name="T93" fmla="*/ 12 h 77"/>
                <a:gd name="T94" fmla="*/ 32 w 53"/>
                <a:gd name="T95" fmla="*/ 12 h 77"/>
                <a:gd name="T96" fmla="*/ 28 w 53"/>
                <a:gd name="T97" fmla="*/ 12 h 77"/>
                <a:gd name="T98" fmla="*/ 24 w 53"/>
                <a:gd name="T99" fmla="*/ 12 h 77"/>
                <a:gd name="T100" fmla="*/ 24 w 53"/>
                <a:gd name="T101" fmla="*/ 16 h 77"/>
                <a:gd name="T102" fmla="*/ 20 w 53"/>
                <a:gd name="T103" fmla="*/ 24 h 77"/>
                <a:gd name="T104" fmla="*/ 20 w 53"/>
                <a:gd name="T105" fmla="*/ 32 h 77"/>
                <a:gd name="T106" fmla="*/ 20 w 53"/>
                <a:gd name="T107" fmla="*/ 36 h 77"/>
                <a:gd name="T108" fmla="*/ 20 w 53"/>
                <a:gd name="T109" fmla="*/ 44 h 77"/>
                <a:gd name="T110" fmla="*/ 20 w 53"/>
                <a:gd name="T111" fmla="*/ 44 h 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3"/>
                <a:gd name="T169" fmla="*/ 0 h 77"/>
                <a:gd name="T170" fmla="*/ 53 w 53"/>
                <a:gd name="T171" fmla="*/ 77 h 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3" h="77">
                  <a:moveTo>
                    <a:pt x="53" y="4"/>
                  </a:moveTo>
                  <a:lnTo>
                    <a:pt x="41" y="57"/>
                  </a:lnTo>
                  <a:lnTo>
                    <a:pt x="41" y="61"/>
                  </a:lnTo>
                  <a:lnTo>
                    <a:pt x="41" y="65"/>
                  </a:lnTo>
                  <a:lnTo>
                    <a:pt x="36" y="69"/>
                  </a:lnTo>
                  <a:lnTo>
                    <a:pt x="32" y="73"/>
                  </a:lnTo>
                  <a:lnTo>
                    <a:pt x="28" y="73"/>
                  </a:lnTo>
                  <a:lnTo>
                    <a:pt x="24" y="77"/>
                  </a:lnTo>
                  <a:lnTo>
                    <a:pt x="16" y="77"/>
                  </a:lnTo>
                  <a:lnTo>
                    <a:pt x="12" y="77"/>
                  </a:lnTo>
                  <a:lnTo>
                    <a:pt x="8" y="77"/>
                  </a:lnTo>
                  <a:lnTo>
                    <a:pt x="4" y="73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16" y="61"/>
                  </a:lnTo>
                  <a:lnTo>
                    <a:pt x="12" y="61"/>
                  </a:lnTo>
                  <a:lnTo>
                    <a:pt x="12" y="65"/>
                  </a:lnTo>
                  <a:lnTo>
                    <a:pt x="16" y="65"/>
                  </a:lnTo>
                  <a:lnTo>
                    <a:pt x="16" y="69"/>
                  </a:lnTo>
                  <a:lnTo>
                    <a:pt x="20" y="69"/>
                  </a:lnTo>
                  <a:lnTo>
                    <a:pt x="24" y="69"/>
                  </a:lnTo>
                  <a:lnTo>
                    <a:pt x="24" y="65"/>
                  </a:lnTo>
                  <a:lnTo>
                    <a:pt x="24" y="61"/>
                  </a:lnTo>
                  <a:lnTo>
                    <a:pt x="28" y="61"/>
                  </a:lnTo>
                  <a:lnTo>
                    <a:pt x="28" y="49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20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4" y="44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36" y="8"/>
                  </a:lnTo>
                  <a:lnTo>
                    <a:pt x="41" y="4"/>
                  </a:lnTo>
                  <a:lnTo>
                    <a:pt x="53" y="4"/>
                  </a:lnTo>
                  <a:close/>
                  <a:moveTo>
                    <a:pt x="24" y="44"/>
                  </a:moveTo>
                  <a:lnTo>
                    <a:pt x="24" y="44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32" y="36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20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24" y="4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0" name="Freeform 75"/>
            <p:cNvSpPr>
              <a:spLocks/>
            </p:cNvSpPr>
            <p:nvPr/>
          </p:nvSpPr>
          <p:spPr bwMode="auto">
            <a:xfrm>
              <a:off x="923" y="4130"/>
              <a:ext cx="53" cy="57"/>
            </a:xfrm>
            <a:custGeom>
              <a:avLst/>
              <a:gdLst>
                <a:gd name="T0" fmla="*/ 28 w 53"/>
                <a:gd name="T1" fmla="*/ 8 h 57"/>
                <a:gd name="T2" fmla="*/ 28 w 53"/>
                <a:gd name="T3" fmla="*/ 8 h 57"/>
                <a:gd name="T4" fmla="*/ 28 w 53"/>
                <a:gd name="T5" fmla="*/ 8 h 57"/>
                <a:gd name="T6" fmla="*/ 28 w 53"/>
                <a:gd name="T7" fmla="*/ 4 h 57"/>
                <a:gd name="T8" fmla="*/ 32 w 53"/>
                <a:gd name="T9" fmla="*/ 4 h 57"/>
                <a:gd name="T10" fmla="*/ 32 w 53"/>
                <a:gd name="T11" fmla="*/ 4 h 57"/>
                <a:gd name="T12" fmla="*/ 37 w 53"/>
                <a:gd name="T13" fmla="*/ 4 h 57"/>
                <a:gd name="T14" fmla="*/ 37 w 53"/>
                <a:gd name="T15" fmla="*/ 0 h 57"/>
                <a:gd name="T16" fmla="*/ 41 w 53"/>
                <a:gd name="T17" fmla="*/ 0 h 57"/>
                <a:gd name="T18" fmla="*/ 41 w 53"/>
                <a:gd name="T19" fmla="*/ 0 h 57"/>
                <a:gd name="T20" fmla="*/ 45 w 53"/>
                <a:gd name="T21" fmla="*/ 0 h 57"/>
                <a:gd name="T22" fmla="*/ 45 w 53"/>
                <a:gd name="T23" fmla="*/ 4 h 57"/>
                <a:gd name="T24" fmla="*/ 49 w 53"/>
                <a:gd name="T25" fmla="*/ 4 h 57"/>
                <a:gd name="T26" fmla="*/ 49 w 53"/>
                <a:gd name="T27" fmla="*/ 4 h 57"/>
                <a:gd name="T28" fmla="*/ 53 w 53"/>
                <a:gd name="T29" fmla="*/ 8 h 57"/>
                <a:gd name="T30" fmla="*/ 53 w 53"/>
                <a:gd name="T31" fmla="*/ 8 h 57"/>
                <a:gd name="T32" fmla="*/ 53 w 53"/>
                <a:gd name="T33" fmla="*/ 12 h 57"/>
                <a:gd name="T34" fmla="*/ 53 w 53"/>
                <a:gd name="T35" fmla="*/ 12 h 57"/>
                <a:gd name="T36" fmla="*/ 45 w 53"/>
                <a:gd name="T37" fmla="*/ 57 h 57"/>
                <a:gd name="T38" fmla="*/ 28 w 53"/>
                <a:gd name="T39" fmla="*/ 57 h 57"/>
                <a:gd name="T40" fmla="*/ 37 w 53"/>
                <a:gd name="T41" fmla="*/ 20 h 57"/>
                <a:gd name="T42" fmla="*/ 37 w 53"/>
                <a:gd name="T43" fmla="*/ 16 h 57"/>
                <a:gd name="T44" fmla="*/ 37 w 53"/>
                <a:gd name="T45" fmla="*/ 16 h 57"/>
                <a:gd name="T46" fmla="*/ 37 w 53"/>
                <a:gd name="T47" fmla="*/ 16 h 57"/>
                <a:gd name="T48" fmla="*/ 37 w 53"/>
                <a:gd name="T49" fmla="*/ 12 h 57"/>
                <a:gd name="T50" fmla="*/ 37 w 53"/>
                <a:gd name="T51" fmla="*/ 12 h 57"/>
                <a:gd name="T52" fmla="*/ 37 w 53"/>
                <a:gd name="T53" fmla="*/ 12 h 57"/>
                <a:gd name="T54" fmla="*/ 32 w 53"/>
                <a:gd name="T55" fmla="*/ 12 h 57"/>
                <a:gd name="T56" fmla="*/ 32 w 53"/>
                <a:gd name="T57" fmla="*/ 12 h 57"/>
                <a:gd name="T58" fmla="*/ 32 w 53"/>
                <a:gd name="T59" fmla="*/ 12 h 57"/>
                <a:gd name="T60" fmla="*/ 28 w 53"/>
                <a:gd name="T61" fmla="*/ 12 h 57"/>
                <a:gd name="T62" fmla="*/ 28 w 53"/>
                <a:gd name="T63" fmla="*/ 12 h 57"/>
                <a:gd name="T64" fmla="*/ 28 w 53"/>
                <a:gd name="T65" fmla="*/ 12 h 57"/>
                <a:gd name="T66" fmla="*/ 24 w 53"/>
                <a:gd name="T67" fmla="*/ 16 h 57"/>
                <a:gd name="T68" fmla="*/ 24 w 53"/>
                <a:gd name="T69" fmla="*/ 16 h 57"/>
                <a:gd name="T70" fmla="*/ 24 w 53"/>
                <a:gd name="T71" fmla="*/ 16 h 57"/>
                <a:gd name="T72" fmla="*/ 24 w 53"/>
                <a:gd name="T73" fmla="*/ 20 h 57"/>
                <a:gd name="T74" fmla="*/ 16 w 53"/>
                <a:gd name="T75" fmla="*/ 57 h 57"/>
                <a:gd name="T76" fmla="*/ 0 w 53"/>
                <a:gd name="T77" fmla="*/ 57 h 57"/>
                <a:gd name="T78" fmla="*/ 12 w 53"/>
                <a:gd name="T79" fmla="*/ 4 h 57"/>
                <a:gd name="T80" fmla="*/ 28 w 53"/>
                <a:gd name="T81" fmla="*/ 4 h 57"/>
                <a:gd name="T82" fmla="*/ 28 w 53"/>
                <a:gd name="T83" fmla="*/ 8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"/>
                <a:gd name="T127" fmla="*/ 0 h 57"/>
                <a:gd name="T128" fmla="*/ 53 w 5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" h="57">
                  <a:moveTo>
                    <a:pt x="28" y="8"/>
                  </a:moveTo>
                  <a:lnTo>
                    <a:pt x="28" y="8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3" y="12"/>
                  </a:lnTo>
                  <a:lnTo>
                    <a:pt x="45" y="57"/>
                  </a:lnTo>
                  <a:lnTo>
                    <a:pt x="28" y="57"/>
                  </a:lnTo>
                  <a:lnTo>
                    <a:pt x="37" y="20"/>
                  </a:lnTo>
                  <a:lnTo>
                    <a:pt x="37" y="16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16" y="57"/>
                  </a:lnTo>
                  <a:lnTo>
                    <a:pt x="0" y="57"/>
                  </a:lnTo>
                  <a:lnTo>
                    <a:pt x="12" y="4"/>
                  </a:lnTo>
                  <a:lnTo>
                    <a:pt x="28" y="4"/>
                  </a:lnTo>
                  <a:lnTo>
                    <a:pt x="28" y="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1" name="Freeform 76"/>
            <p:cNvSpPr>
              <a:spLocks noEditPoints="1"/>
            </p:cNvSpPr>
            <p:nvPr/>
          </p:nvSpPr>
          <p:spPr bwMode="auto">
            <a:xfrm>
              <a:off x="972" y="4130"/>
              <a:ext cx="56" cy="77"/>
            </a:xfrm>
            <a:custGeom>
              <a:avLst/>
              <a:gdLst>
                <a:gd name="T0" fmla="*/ 44 w 56"/>
                <a:gd name="T1" fmla="*/ 57 h 77"/>
                <a:gd name="T2" fmla="*/ 44 w 56"/>
                <a:gd name="T3" fmla="*/ 65 h 77"/>
                <a:gd name="T4" fmla="*/ 40 w 56"/>
                <a:gd name="T5" fmla="*/ 69 h 77"/>
                <a:gd name="T6" fmla="*/ 32 w 56"/>
                <a:gd name="T7" fmla="*/ 73 h 77"/>
                <a:gd name="T8" fmla="*/ 20 w 56"/>
                <a:gd name="T9" fmla="*/ 77 h 77"/>
                <a:gd name="T10" fmla="*/ 12 w 56"/>
                <a:gd name="T11" fmla="*/ 77 h 77"/>
                <a:gd name="T12" fmla="*/ 4 w 56"/>
                <a:gd name="T13" fmla="*/ 73 h 77"/>
                <a:gd name="T14" fmla="*/ 4 w 56"/>
                <a:gd name="T15" fmla="*/ 69 h 77"/>
                <a:gd name="T16" fmla="*/ 4 w 56"/>
                <a:gd name="T17" fmla="*/ 61 h 77"/>
                <a:gd name="T18" fmla="*/ 16 w 56"/>
                <a:gd name="T19" fmla="*/ 61 h 77"/>
                <a:gd name="T20" fmla="*/ 16 w 56"/>
                <a:gd name="T21" fmla="*/ 65 h 77"/>
                <a:gd name="T22" fmla="*/ 16 w 56"/>
                <a:gd name="T23" fmla="*/ 65 h 77"/>
                <a:gd name="T24" fmla="*/ 16 w 56"/>
                <a:gd name="T25" fmla="*/ 65 h 77"/>
                <a:gd name="T26" fmla="*/ 16 w 56"/>
                <a:gd name="T27" fmla="*/ 69 h 77"/>
                <a:gd name="T28" fmla="*/ 16 w 56"/>
                <a:gd name="T29" fmla="*/ 69 h 77"/>
                <a:gd name="T30" fmla="*/ 20 w 56"/>
                <a:gd name="T31" fmla="*/ 69 h 77"/>
                <a:gd name="T32" fmla="*/ 20 w 56"/>
                <a:gd name="T33" fmla="*/ 69 h 77"/>
                <a:gd name="T34" fmla="*/ 24 w 56"/>
                <a:gd name="T35" fmla="*/ 69 h 77"/>
                <a:gd name="T36" fmla="*/ 24 w 56"/>
                <a:gd name="T37" fmla="*/ 69 h 77"/>
                <a:gd name="T38" fmla="*/ 28 w 56"/>
                <a:gd name="T39" fmla="*/ 65 h 77"/>
                <a:gd name="T40" fmla="*/ 28 w 56"/>
                <a:gd name="T41" fmla="*/ 61 h 77"/>
                <a:gd name="T42" fmla="*/ 32 w 56"/>
                <a:gd name="T43" fmla="*/ 49 h 77"/>
                <a:gd name="T44" fmla="*/ 28 w 56"/>
                <a:gd name="T45" fmla="*/ 53 h 77"/>
                <a:gd name="T46" fmla="*/ 28 w 56"/>
                <a:gd name="T47" fmla="*/ 53 h 77"/>
                <a:gd name="T48" fmla="*/ 24 w 56"/>
                <a:gd name="T49" fmla="*/ 53 h 77"/>
                <a:gd name="T50" fmla="*/ 20 w 56"/>
                <a:gd name="T51" fmla="*/ 57 h 77"/>
                <a:gd name="T52" fmla="*/ 12 w 56"/>
                <a:gd name="T53" fmla="*/ 57 h 77"/>
                <a:gd name="T54" fmla="*/ 8 w 56"/>
                <a:gd name="T55" fmla="*/ 49 h 77"/>
                <a:gd name="T56" fmla="*/ 4 w 56"/>
                <a:gd name="T57" fmla="*/ 40 h 77"/>
                <a:gd name="T58" fmla="*/ 8 w 56"/>
                <a:gd name="T59" fmla="*/ 32 h 77"/>
                <a:gd name="T60" fmla="*/ 8 w 56"/>
                <a:gd name="T61" fmla="*/ 24 h 77"/>
                <a:gd name="T62" fmla="*/ 12 w 56"/>
                <a:gd name="T63" fmla="*/ 16 h 77"/>
                <a:gd name="T64" fmla="*/ 16 w 56"/>
                <a:gd name="T65" fmla="*/ 8 h 77"/>
                <a:gd name="T66" fmla="*/ 24 w 56"/>
                <a:gd name="T67" fmla="*/ 4 h 77"/>
                <a:gd name="T68" fmla="*/ 32 w 56"/>
                <a:gd name="T69" fmla="*/ 0 h 77"/>
                <a:gd name="T70" fmla="*/ 36 w 56"/>
                <a:gd name="T71" fmla="*/ 4 h 77"/>
                <a:gd name="T72" fmla="*/ 36 w 56"/>
                <a:gd name="T73" fmla="*/ 4 h 77"/>
                <a:gd name="T74" fmla="*/ 40 w 56"/>
                <a:gd name="T75" fmla="*/ 8 h 77"/>
                <a:gd name="T76" fmla="*/ 40 w 56"/>
                <a:gd name="T77" fmla="*/ 8 h 77"/>
                <a:gd name="T78" fmla="*/ 56 w 56"/>
                <a:gd name="T79" fmla="*/ 4 h 77"/>
                <a:gd name="T80" fmla="*/ 28 w 56"/>
                <a:gd name="T81" fmla="*/ 44 h 77"/>
                <a:gd name="T82" fmla="*/ 32 w 56"/>
                <a:gd name="T83" fmla="*/ 44 h 77"/>
                <a:gd name="T84" fmla="*/ 32 w 56"/>
                <a:gd name="T85" fmla="*/ 40 h 77"/>
                <a:gd name="T86" fmla="*/ 36 w 56"/>
                <a:gd name="T87" fmla="*/ 32 h 77"/>
                <a:gd name="T88" fmla="*/ 36 w 56"/>
                <a:gd name="T89" fmla="*/ 24 h 77"/>
                <a:gd name="T90" fmla="*/ 36 w 56"/>
                <a:gd name="T91" fmla="*/ 16 h 77"/>
                <a:gd name="T92" fmla="*/ 36 w 56"/>
                <a:gd name="T93" fmla="*/ 12 h 77"/>
                <a:gd name="T94" fmla="*/ 36 w 56"/>
                <a:gd name="T95" fmla="*/ 12 h 77"/>
                <a:gd name="T96" fmla="*/ 32 w 56"/>
                <a:gd name="T97" fmla="*/ 12 h 77"/>
                <a:gd name="T98" fmla="*/ 28 w 56"/>
                <a:gd name="T99" fmla="*/ 12 h 77"/>
                <a:gd name="T100" fmla="*/ 24 w 56"/>
                <a:gd name="T101" fmla="*/ 16 h 77"/>
                <a:gd name="T102" fmla="*/ 24 w 56"/>
                <a:gd name="T103" fmla="*/ 24 h 77"/>
                <a:gd name="T104" fmla="*/ 20 w 56"/>
                <a:gd name="T105" fmla="*/ 32 h 77"/>
                <a:gd name="T106" fmla="*/ 20 w 56"/>
                <a:gd name="T107" fmla="*/ 36 h 77"/>
                <a:gd name="T108" fmla="*/ 20 w 56"/>
                <a:gd name="T109" fmla="*/ 44 h 77"/>
                <a:gd name="T110" fmla="*/ 24 w 56"/>
                <a:gd name="T111" fmla="*/ 44 h 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"/>
                <a:gd name="T169" fmla="*/ 0 h 77"/>
                <a:gd name="T170" fmla="*/ 56 w 56"/>
                <a:gd name="T171" fmla="*/ 77 h 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" h="77">
                  <a:moveTo>
                    <a:pt x="56" y="4"/>
                  </a:moveTo>
                  <a:lnTo>
                    <a:pt x="44" y="57"/>
                  </a:lnTo>
                  <a:lnTo>
                    <a:pt x="44" y="61"/>
                  </a:lnTo>
                  <a:lnTo>
                    <a:pt x="44" y="65"/>
                  </a:lnTo>
                  <a:lnTo>
                    <a:pt x="40" y="65"/>
                  </a:lnTo>
                  <a:lnTo>
                    <a:pt x="40" y="69"/>
                  </a:lnTo>
                  <a:lnTo>
                    <a:pt x="36" y="73"/>
                  </a:lnTo>
                  <a:lnTo>
                    <a:pt x="32" y="73"/>
                  </a:lnTo>
                  <a:lnTo>
                    <a:pt x="28" y="77"/>
                  </a:lnTo>
                  <a:lnTo>
                    <a:pt x="20" y="77"/>
                  </a:lnTo>
                  <a:lnTo>
                    <a:pt x="16" y="77"/>
                  </a:lnTo>
                  <a:lnTo>
                    <a:pt x="12" y="77"/>
                  </a:lnTo>
                  <a:lnTo>
                    <a:pt x="8" y="77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0" y="65"/>
                  </a:lnTo>
                  <a:lnTo>
                    <a:pt x="4" y="61"/>
                  </a:lnTo>
                  <a:lnTo>
                    <a:pt x="16" y="61"/>
                  </a:lnTo>
                  <a:lnTo>
                    <a:pt x="16" y="65"/>
                  </a:lnTo>
                  <a:lnTo>
                    <a:pt x="16" y="69"/>
                  </a:lnTo>
                  <a:lnTo>
                    <a:pt x="20" y="69"/>
                  </a:lnTo>
                  <a:lnTo>
                    <a:pt x="24" y="69"/>
                  </a:lnTo>
                  <a:lnTo>
                    <a:pt x="28" y="65"/>
                  </a:lnTo>
                  <a:lnTo>
                    <a:pt x="28" y="61"/>
                  </a:lnTo>
                  <a:lnTo>
                    <a:pt x="32" y="49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7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8" y="49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0" y="8"/>
                  </a:lnTo>
                  <a:lnTo>
                    <a:pt x="40" y="4"/>
                  </a:lnTo>
                  <a:lnTo>
                    <a:pt x="56" y="4"/>
                  </a:lnTo>
                  <a:close/>
                  <a:moveTo>
                    <a:pt x="24" y="44"/>
                  </a:moveTo>
                  <a:lnTo>
                    <a:pt x="28" y="44"/>
                  </a:lnTo>
                  <a:lnTo>
                    <a:pt x="32" y="44"/>
                  </a:lnTo>
                  <a:lnTo>
                    <a:pt x="32" y="40"/>
                  </a:lnTo>
                  <a:lnTo>
                    <a:pt x="32" y="36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24" y="4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2" name="Freeform 77"/>
            <p:cNvSpPr>
              <a:spLocks/>
            </p:cNvSpPr>
            <p:nvPr/>
          </p:nvSpPr>
          <p:spPr bwMode="auto">
            <a:xfrm>
              <a:off x="1053" y="4134"/>
              <a:ext cx="77" cy="53"/>
            </a:xfrm>
            <a:custGeom>
              <a:avLst/>
              <a:gdLst>
                <a:gd name="T0" fmla="*/ 0 w 77"/>
                <a:gd name="T1" fmla="*/ 0 h 53"/>
                <a:gd name="T2" fmla="*/ 12 w 77"/>
                <a:gd name="T3" fmla="*/ 0 h 53"/>
                <a:gd name="T4" fmla="*/ 12 w 77"/>
                <a:gd name="T5" fmla="*/ 40 h 53"/>
                <a:gd name="T6" fmla="*/ 12 w 77"/>
                <a:gd name="T7" fmla="*/ 40 h 53"/>
                <a:gd name="T8" fmla="*/ 32 w 77"/>
                <a:gd name="T9" fmla="*/ 0 h 53"/>
                <a:gd name="T10" fmla="*/ 44 w 77"/>
                <a:gd name="T11" fmla="*/ 0 h 53"/>
                <a:gd name="T12" fmla="*/ 48 w 77"/>
                <a:gd name="T13" fmla="*/ 40 h 53"/>
                <a:gd name="T14" fmla="*/ 48 w 77"/>
                <a:gd name="T15" fmla="*/ 40 h 53"/>
                <a:gd name="T16" fmla="*/ 65 w 77"/>
                <a:gd name="T17" fmla="*/ 0 h 53"/>
                <a:gd name="T18" fmla="*/ 77 w 77"/>
                <a:gd name="T19" fmla="*/ 0 h 53"/>
                <a:gd name="T20" fmla="*/ 52 w 77"/>
                <a:gd name="T21" fmla="*/ 53 h 53"/>
                <a:gd name="T22" fmla="*/ 36 w 77"/>
                <a:gd name="T23" fmla="*/ 53 h 53"/>
                <a:gd name="T24" fmla="*/ 36 w 77"/>
                <a:gd name="T25" fmla="*/ 16 h 53"/>
                <a:gd name="T26" fmla="*/ 36 w 77"/>
                <a:gd name="T27" fmla="*/ 16 h 53"/>
                <a:gd name="T28" fmla="*/ 16 w 77"/>
                <a:gd name="T29" fmla="*/ 53 h 53"/>
                <a:gd name="T30" fmla="*/ 0 w 77"/>
                <a:gd name="T31" fmla="*/ 53 h 53"/>
                <a:gd name="T32" fmla="*/ 0 w 77"/>
                <a:gd name="T33" fmla="*/ 0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7"/>
                <a:gd name="T52" fmla="*/ 0 h 53"/>
                <a:gd name="T53" fmla="*/ 77 w 77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7" h="53">
                  <a:moveTo>
                    <a:pt x="0" y="0"/>
                  </a:moveTo>
                  <a:lnTo>
                    <a:pt x="12" y="0"/>
                  </a:lnTo>
                  <a:lnTo>
                    <a:pt x="12" y="4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8" y="40"/>
                  </a:lnTo>
                  <a:lnTo>
                    <a:pt x="65" y="0"/>
                  </a:lnTo>
                  <a:lnTo>
                    <a:pt x="77" y="0"/>
                  </a:lnTo>
                  <a:lnTo>
                    <a:pt x="52" y="53"/>
                  </a:lnTo>
                  <a:lnTo>
                    <a:pt x="36" y="53"/>
                  </a:lnTo>
                  <a:lnTo>
                    <a:pt x="36" y="16"/>
                  </a:lnTo>
                  <a:lnTo>
                    <a:pt x="16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3" name="Freeform 78"/>
            <p:cNvSpPr>
              <a:spLocks noEditPoints="1"/>
            </p:cNvSpPr>
            <p:nvPr/>
          </p:nvSpPr>
          <p:spPr bwMode="auto">
            <a:xfrm>
              <a:off x="1126" y="4130"/>
              <a:ext cx="48" cy="57"/>
            </a:xfrm>
            <a:custGeom>
              <a:avLst/>
              <a:gdLst>
                <a:gd name="T0" fmla="*/ 4 w 48"/>
                <a:gd name="T1" fmla="*/ 24 h 57"/>
                <a:gd name="T2" fmla="*/ 8 w 48"/>
                <a:gd name="T3" fmla="*/ 12 h 57"/>
                <a:gd name="T4" fmla="*/ 12 w 48"/>
                <a:gd name="T5" fmla="*/ 8 h 57"/>
                <a:gd name="T6" fmla="*/ 24 w 48"/>
                <a:gd name="T7" fmla="*/ 0 h 57"/>
                <a:gd name="T8" fmla="*/ 36 w 48"/>
                <a:gd name="T9" fmla="*/ 0 h 57"/>
                <a:gd name="T10" fmla="*/ 44 w 48"/>
                <a:gd name="T11" fmla="*/ 8 h 57"/>
                <a:gd name="T12" fmla="*/ 48 w 48"/>
                <a:gd name="T13" fmla="*/ 12 h 57"/>
                <a:gd name="T14" fmla="*/ 48 w 48"/>
                <a:gd name="T15" fmla="*/ 24 h 57"/>
                <a:gd name="T16" fmla="*/ 44 w 48"/>
                <a:gd name="T17" fmla="*/ 36 h 57"/>
                <a:gd name="T18" fmla="*/ 40 w 48"/>
                <a:gd name="T19" fmla="*/ 44 h 57"/>
                <a:gd name="T20" fmla="*/ 32 w 48"/>
                <a:gd name="T21" fmla="*/ 53 h 57"/>
                <a:gd name="T22" fmla="*/ 24 w 48"/>
                <a:gd name="T23" fmla="*/ 57 h 57"/>
                <a:gd name="T24" fmla="*/ 12 w 48"/>
                <a:gd name="T25" fmla="*/ 57 h 57"/>
                <a:gd name="T26" fmla="*/ 4 w 48"/>
                <a:gd name="T27" fmla="*/ 53 h 57"/>
                <a:gd name="T28" fmla="*/ 0 w 48"/>
                <a:gd name="T29" fmla="*/ 44 h 57"/>
                <a:gd name="T30" fmla="*/ 0 w 48"/>
                <a:gd name="T31" fmla="*/ 36 h 57"/>
                <a:gd name="T32" fmla="*/ 32 w 48"/>
                <a:gd name="T33" fmla="*/ 28 h 57"/>
                <a:gd name="T34" fmla="*/ 32 w 48"/>
                <a:gd name="T35" fmla="*/ 20 h 57"/>
                <a:gd name="T36" fmla="*/ 32 w 48"/>
                <a:gd name="T37" fmla="*/ 16 h 57"/>
                <a:gd name="T38" fmla="*/ 32 w 48"/>
                <a:gd name="T39" fmla="*/ 12 h 57"/>
                <a:gd name="T40" fmla="*/ 28 w 48"/>
                <a:gd name="T41" fmla="*/ 12 h 57"/>
                <a:gd name="T42" fmla="*/ 24 w 48"/>
                <a:gd name="T43" fmla="*/ 12 h 57"/>
                <a:gd name="T44" fmla="*/ 20 w 48"/>
                <a:gd name="T45" fmla="*/ 16 h 57"/>
                <a:gd name="T46" fmla="*/ 20 w 48"/>
                <a:gd name="T47" fmla="*/ 20 h 57"/>
                <a:gd name="T48" fmla="*/ 16 w 48"/>
                <a:gd name="T49" fmla="*/ 28 h 57"/>
                <a:gd name="T50" fmla="*/ 16 w 48"/>
                <a:gd name="T51" fmla="*/ 36 h 57"/>
                <a:gd name="T52" fmla="*/ 16 w 48"/>
                <a:gd name="T53" fmla="*/ 44 h 57"/>
                <a:gd name="T54" fmla="*/ 16 w 48"/>
                <a:gd name="T55" fmla="*/ 49 h 57"/>
                <a:gd name="T56" fmla="*/ 20 w 48"/>
                <a:gd name="T57" fmla="*/ 49 h 57"/>
                <a:gd name="T58" fmla="*/ 24 w 48"/>
                <a:gd name="T59" fmla="*/ 49 h 57"/>
                <a:gd name="T60" fmla="*/ 24 w 48"/>
                <a:gd name="T61" fmla="*/ 44 h 57"/>
                <a:gd name="T62" fmla="*/ 28 w 48"/>
                <a:gd name="T63" fmla="*/ 36 h 57"/>
                <a:gd name="T64" fmla="*/ 32 w 48"/>
                <a:gd name="T65" fmla="*/ 28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"/>
                <a:gd name="T100" fmla="*/ 0 h 57"/>
                <a:gd name="T101" fmla="*/ 48 w 4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" h="57">
                  <a:moveTo>
                    <a:pt x="0" y="28"/>
                  </a:moveTo>
                  <a:lnTo>
                    <a:pt x="4" y="24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44" y="36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2" y="53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16" y="57"/>
                  </a:lnTo>
                  <a:lnTo>
                    <a:pt x="12" y="57"/>
                  </a:lnTo>
                  <a:lnTo>
                    <a:pt x="8" y="57"/>
                  </a:lnTo>
                  <a:lnTo>
                    <a:pt x="4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28"/>
                  </a:lnTo>
                  <a:close/>
                  <a:moveTo>
                    <a:pt x="32" y="28"/>
                  </a:moveTo>
                  <a:lnTo>
                    <a:pt x="32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6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9"/>
                  </a:lnTo>
                  <a:lnTo>
                    <a:pt x="20" y="49"/>
                  </a:lnTo>
                  <a:lnTo>
                    <a:pt x="24" y="49"/>
                  </a:lnTo>
                  <a:lnTo>
                    <a:pt x="24" y="44"/>
                  </a:lnTo>
                  <a:lnTo>
                    <a:pt x="28" y="40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32" y="2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4" name="Freeform 79"/>
            <p:cNvSpPr>
              <a:spLocks/>
            </p:cNvSpPr>
            <p:nvPr/>
          </p:nvSpPr>
          <p:spPr bwMode="auto">
            <a:xfrm>
              <a:off x="1174" y="4130"/>
              <a:ext cx="41" cy="57"/>
            </a:xfrm>
            <a:custGeom>
              <a:avLst/>
              <a:gdLst>
                <a:gd name="T0" fmla="*/ 25 w 41"/>
                <a:gd name="T1" fmla="*/ 4 h 57"/>
                <a:gd name="T2" fmla="*/ 25 w 41"/>
                <a:gd name="T3" fmla="*/ 8 h 57"/>
                <a:gd name="T4" fmla="*/ 25 w 41"/>
                <a:gd name="T5" fmla="*/ 8 h 57"/>
                <a:gd name="T6" fmla="*/ 25 w 41"/>
                <a:gd name="T7" fmla="*/ 8 h 57"/>
                <a:gd name="T8" fmla="*/ 29 w 41"/>
                <a:gd name="T9" fmla="*/ 4 h 57"/>
                <a:gd name="T10" fmla="*/ 29 w 41"/>
                <a:gd name="T11" fmla="*/ 4 h 57"/>
                <a:gd name="T12" fmla="*/ 33 w 41"/>
                <a:gd name="T13" fmla="*/ 4 h 57"/>
                <a:gd name="T14" fmla="*/ 33 w 41"/>
                <a:gd name="T15" fmla="*/ 4 h 57"/>
                <a:gd name="T16" fmla="*/ 37 w 41"/>
                <a:gd name="T17" fmla="*/ 0 h 57"/>
                <a:gd name="T18" fmla="*/ 37 w 41"/>
                <a:gd name="T19" fmla="*/ 0 h 57"/>
                <a:gd name="T20" fmla="*/ 41 w 41"/>
                <a:gd name="T21" fmla="*/ 0 h 57"/>
                <a:gd name="T22" fmla="*/ 37 w 41"/>
                <a:gd name="T23" fmla="*/ 16 h 57"/>
                <a:gd name="T24" fmla="*/ 33 w 41"/>
                <a:gd name="T25" fmla="*/ 16 h 57"/>
                <a:gd name="T26" fmla="*/ 29 w 41"/>
                <a:gd name="T27" fmla="*/ 16 h 57"/>
                <a:gd name="T28" fmla="*/ 25 w 41"/>
                <a:gd name="T29" fmla="*/ 16 h 57"/>
                <a:gd name="T30" fmla="*/ 25 w 41"/>
                <a:gd name="T31" fmla="*/ 20 h 57"/>
                <a:gd name="T32" fmla="*/ 25 w 41"/>
                <a:gd name="T33" fmla="*/ 20 h 57"/>
                <a:gd name="T34" fmla="*/ 21 w 41"/>
                <a:gd name="T35" fmla="*/ 24 h 57"/>
                <a:gd name="T36" fmla="*/ 21 w 41"/>
                <a:gd name="T37" fmla="*/ 24 h 57"/>
                <a:gd name="T38" fmla="*/ 21 w 41"/>
                <a:gd name="T39" fmla="*/ 28 h 57"/>
                <a:gd name="T40" fmla="*/ 17 w 41"/>
                <a:gd name="T41" fmla="*/ 57 h 57"/>
                <a:gd name="T42" fmla="*/ 0 w 41"/>
                <a:gd name="T43" fmla="*/ 57 h 57"/>
                <a:gd name="T44" fmla="*/ 13 w 41"/>
                <a:gd name="T45" fmla="*/ 4 h 57"/>
                <a:gd name="T46" fmla="*/ 25 w 41"/>
                <a:gd name="T47" fmla="*/ 4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"/>
                <a:gd name="T73" fmla="*/ 0 h 57"/>
                <a:gd name="T74" fmla="*/ 41 w 41"/>
                <a:gd name="T75" fmla="*/ 57 h 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" h="57">
                  <a:moveTo>
                    <a:pt x="25" y="4"/>
                  </a:moveTo>
                  <a:lnTo>
                    <a:pt x="25" y="8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29" y="16"/>
                  </a:lnTo>
                  <a:lnTo>
                    <a:pt x="25" y="16"/>
                  </a:lnTo>
                  <a:lnTo>
                    <a:pt x="25" y="20"/>
                  </a:lnTo>
                  <a:lnTo>
                    <a:pt x="21" y="24"/>
                  </a:lnTo>
                  <a:lnTo>
                    <a:pt x="21" y="28"/>
                  </a:lnTo>
                  <a:lnTo>
                    <a:pt x="17" y="57"/>
                  </a:lnTo>
                  <a:lnTo>
                    <a:pt x="0" y="57"/>
                  </a:lnTo>
                  <a:lnTo>
                    <a:pt x="13" y="4"/>
                  </a:lnTo>
                  <a:lnTo>
                    <a:pt x="25" y="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5" name="Freeform 80"/>
            <p:cNvSpPr>
              <a:spLocks/>
            </p:cNvSpPr>
            <p:nvPr/>
          </p:nvSpPr>
          <p:spPr bwMode="auto">
            <a:xfrm>
              <a:off x="696" y="4109"/>
              <a:ext cx="49" cy="78"/>
            </a:xfrm>
            <a:custGeom>
              <a:avLst/>
              <a:gdLst>
                <a:gd name="T0" fmla="*/ 41 w 49"/>
                <a:gd name="T1" fmla="*/ 21 h 78"/>
                <a:gd name="T2" fmla="*/ 36 w 49"/>
                <a:gd name="T3" fmla="*/ 21 h 78"/>
                <a:gd name="T4" fmla="*/ 36 w 49"/>
                <a:gd name="T5" fmla="*/ 21 h 78"/>
                <a:gd name="T6" fmla="*/ 32 w 49"/>
                <a:gd name="T7" fmla="*/ 25 h 78"/>
                <a:gd name="T8" fmla="*/ 32 w 49"/>
                <a:gd name="T9" fmla="*/ 25 h 78"/>
                <a:gd name="T10" fmla="*/ 28 w 49"/>
                <a:gd name="T11" fmla="*/ 25 h 78"/>
                <a:gd name="T12" fmla="*/ 28 w 49"/>
                <a:gd name="T13" fmla="*/ 25 h 78"/>
                <a:gd name="T14" fmla="*/ 28 w 49"/>
                <a:gd name="T15" fmla="*/ 29 h 78"/>
                <a:gd name="T16" fmla="*/ 24 w 49"/>
                <a:gd name="T17" fmla="*/ 29 h 78"/>
                <a:gd name="T18" fmla="*/ 24 w 49"/>
                <a:gd name="T19" fmla="*/ 29 h 78"/>
                <a:gd name="T20" fmla="*/ 28 w 49"/>
                <a:gd name="T21" fmla="*/ 0 h 78"/>
                <a:gd name="T22" fmla="*/ 16 w 49"/>
                <a:gd name="T23" fmla="*/ 0 h 78"/>
                <a:gd name="T24" fmla="*/ 0 w 49"/>
                <a:gd name="T25" fmla="*/ 78 h 78"/>
                <a:gd name="T26" fmla="*/ 16 w 49"/>
                <a:gd name="T27" fmla="*/ 78 h 78"/>
                <a:gd name="T28" fmla="*/ 20 w 49"/>
                <a:gd name="T29" fmla="*/ 41 h 78"/>
                <a:gd name="T30" fmla="*/ 24 w 49"/>
                <a:gd name="T31" fmla="*/ 37 h 78"/>
                <a:gd name="T32" fmla="*/ 24 w 49"/>
                <a:gd name="T33" fmla="*/ 37 h 78"/>
                <a:gd name="T34" fmla="*/ 24 w 49"/>
                <a:gd name="T35" fmla="*/ 37 h 78"/>
                <a:gd name="T36" fmla="*/ 24 w 49"/>
                <a:gd name="T37" fmla="*/ 33 h 78"/>
                <a:gd name="T38" fmla="*/ 24 w 49"/>
                <a:gd name="T39" fmla="*/ 33 h 78"/>
                <a:gd name="T40" fmla="*/ 28 w 49"/>
                <a:gd name="T41" fmla="*/ 33 h 78"/>
                <a:gd name="T42" fmla="*/ 28 w 49"/>
                <a:gd name="T43" fmla="*/ 33 h 78"/>
                <a:gd name="T44" fmla="*/ 28 w 49"/>
                <a:gd name="T45" fmla="*/ 33 h 78"/>
                <a:gd name="T46" fmla="*/ 32 w 49"/>
                <a:gd name="T47" fmla="*/ 33 h 78"/>
                <a:gd name="T48" fmla="*/ 32 w 49"/>
                <a:gd name="T49" fmla="*/ 33 h 78"/>
                <a:gd name="T50" fmla="*/ 32 w 49"/>
                <a:gd name="T51" fmla="*/ 33 h 78"/>
                <a:gd name="T52" fmla="*/ 32 w 49"/>
                <a:gd name="T53" fmla="*/ 33 h 78"/>
                <a:gd name="T54" fmla="*/ 32 w 49"/>
                <a:gd name="T55" fmla="*/ 37 h 78"/>
                <a:gd name="T56" fmla="*/ 32 w 49"/>
                <a:gd name="T57" fmla="*/ 37 h 78"/>
                <a:gd name="T58" fmla="*/ 32 w 49"/>
                <a:gd name="T59" fmla="*/ 37 h 78"/>
                <a:gd name="T60" fmla="*/ 32 w 49"/>
                <a:gd name="T61" fmla="*/ 41 h 78"/>
                <a:gd name="T62" fmla="*/ 24 w 49"/>
                <a:gd name="T63" fmla="*/ 78 h 78"/>
                <a:gd name="T64" fmla="*/ 41 w 49"/>
                <a:gd name="T65" fmla="*/ 78 h 78"/>
                <a:gd name="T66" fmla="*/ 49 w 49"/>
                <a:gd name="T67" fmla="*/ 33 h 78"/>
                <a:gd name="T68" fmla="*/ 49 w 49"/>
                <a:gd name="T69" fmla="*/ 33 h 78"/>
                <a:gd name="T70" fmla="*/ 49 w 49"/>
                <a:gd name="T71" fmla="*/ 29 h 78"/>
                <a:gd name="T72" fmla="*/ 49 w 49"/>
                <a:gd name="T73" fmla="*/ 29 h 78"/>
                <a:gd name="T74" fmla="*/ 49 w 49"/>
                <a:gd name="T75" fmla="*/ 25 h 78"/>
                <a:gd name="T76" fmla="*/ 45 w 49"/>
                <a:gd name="T77" fmla="*/ 25 h 78"/>
                <a:gd name="T78" fmla="*/ 45 w 49"/>
                <a:gd name="T79" fmla="*/ 25 h 78"/>
                <a:gd name="T80" fmla="*/ 41 w 49"/>
                <a:gd name="T81" fmla="*/ 21 h 78"/>
                <a:gd name="T82" fmla="*/ 41 w 49"/>
                <a:gd name="T83" fmla="*/ 2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"/>
                <a:gd name="T127" fmla="*/ 0 h 78"/>
                <a:gd name="T128" fmla="*/ 49 w 49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" h="78">
                  <a:moveTo>
                    <a:pt x="41" y="21"/>
                  </a:moveTo>
                  <a:lnTo>
                    <a:pt x="36" y="21"/>
                  </a:lnTo>
                  <a:lnTo>
                    <a:pt x="32" y="25"/>
                  </a:lnTo>
                  <a:lnTo>
                    <a:pt x="28" y="25"/>
                  </a:lnTo>
                  <a:lnTo>
                    <a:pt x="28" y="29"/>
                  </a:lnTo>
                  <a:lnTo>
                    <a:pt x="24" y="29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0" y="78"/>
                  </a:lnTo>
                  <a:lnTo>
                    <a:pt x="16" y="78"/>
                  </a:lnTo>
                  <a:lnTo>
                    <a:pt x="20" y="41"/>
                  </a:lnTo>
                  <a:lnTo>
                    <a:pt x="24" y="37"/>
                  </a:lnTo>
                  <a:lnTo>
                    <a:pt x="24" y="33"/>
                  </a:lnTo>
                  <a:lnTo>
                    <a:pt x="28" y="33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41"/>
                  </a:lnTo>
                  <a:lnTo>
                    <a:pt x="24" y="78"/>
                  </a:lnTo>
                  <a:lnTo>
                    <a:pt x="41" y="78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9" y="25"/>
                  </a:lnTo>
                  <a:lnTo>
                    <a:pt x="45" y="25"/>
                  </a:lnTo>
                  <a:lnTo>
                    <a:pt x="4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6" name="Freeform 81"/>
            <p:cNvSpPr>
              <a:spLocks/>
            </p:cNvSpPr>
            <p:nvPr/>
          </p:nvSpPr>
          <p:spPr bwMode="auto">
            <a:xfrm>
              <a:off x="1207" y="4109"/>
              <a:ext cx="32" cy="78"/>
            </a:xfrm>
            <a:custGeom>
              <a:avLst/>
              <a:gdLst>
                <a:gd name="T0" fmla="*/ 16 w 32"/>
                <a:gd name="T1" fmla="*/ 0 h 78"/>
                <a:gd name="T2" fmla="*/ 0 w 32"/>
                <a:gd name="T3" fmla="*/ 78 h 78"/>
                <a:gd name="T4" fmla="*/ 16 w 32"/>
                <a:gd name="T5" fmla="*/ 78 h 78"/>
                <a:gd name="T6" fmla="*/ 32 w 32"/>
                <a:gd name="T7" fmla="*/ 0 h 78"/>
                <a:gd name="T8" fmla="*/ 16 w 32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78"/>
                <a:gd name="T17" fmla="*/ 32 w 32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78">
                  <a:moveTo>
                    <a:pt x="16" y="0"/>
                  </a:moveTo>
                  <a:lnTo>
                    <a:pt x="0" y="78"/>
                  </a:lnTo>
                  <a:lnTo>
                    <a:pt x="16" y="78"/>
                  </a:lnTo>
                  <a:lnTo>
                    <a:pt x="32" y="0"/>
                  </a:lnTo>
                  <a:lnTo>
                    <a:pt x="16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7" name="Freeform 82"/>
            <p:cNvSpPr>
              <a:spLocks noEditPoints="1"/>
            </p:cNvSpPr>
            <p:nvPr/>
          </p:nvSpPr>
          <p:spPr bwMode="auto">
            <a:xfrm>
              <a:off x="1235" y="4109"/>
              <a:ext cx="53" cy="78"/>
            </a:xfrm>
            <a:custGeom>
              <a:avLst/>
              <a:gdLst>
                <a:gd name="T0" fmla="*/ 33 w 53"/>
                <a:gd name="T1" fmla="*/ 29 h 78"/>
                <a:gd name="T2" fmla="*/ 33 w 53"/>
                <a:gd name="T3" fmla="*/ 25 h 78"/>
                <a:gd name="T4" fmla="*/ 33 w 53"/>
                <a:gd name="T5" fmla="*/ 25 h 78"/>
                <a:gd name="T6" fmla="*/ 29 w 53"/>
                <a:gd name="T7" fmla="*/ 25 h 78"/>
                <a:gd name="T8" fmla="*/ 25 w 53"/>
                <a:gd name="T9" fmla="*/ 21 h 78"/>
                <a:gd name="T10" fmla="*/ 16 w 53"/>
                <a:gd name="T11" fmla="*/ 25 h 78"/>
                <a:gd name="T12" fmla="*/ 12 w 53"/>
                <a:gd name="T13" fmla="*/ 29 h 78"/>
                <a:gd name="T14" fmla="*/ 4 w 53"/>
                <a:gd name="T15" fmla="*/ 37 h 78"/>
                <a:gd name="T16" fmla="*/ 4 w 53"/>
                <a:gd name="T17" fmla="*/ 45 h 78"/>
                <a:gd name="T18" fmla="*/ 0 w 53"/>
                <a:gd name="T19" fmla="*/ 53 h 78"/>
                <a:gd name="T20" fmla="*/ 0 w 53"/>
                <a:gd name="T21" fmla="*/ 65 h 78"/>
                <a:gd name="T22" fmla="*/ 0 w 53"/>
                <a:gd name="T23" fmla="*/ 74 h 78"/>
                <a:gd name="T24" fmla="*/ 8 w 53"/>
                <a:gd name="T25" fmla="*/ 78 h 78"/>
                <a:gd name="T26" fmla="*/ 12 w 53"/>
                <a:gd name="T27" fmla="*/ 78 h 78"/>
                <a:gd name="T28" fmla="*/ 16 w 53"/>
                <a:gd name="T29" fmla="*/ 78 h 78"/>
                <a:gd name="T30" fmla="*/ 20 w 53"/>
                <a:gd name="T31" fmla="*/ 78 h 78"/>
                <a:gd name="T32" fmla="*/ 25 w 53"/>
                <a:gd name="T33" fmla="*/ 74 h 78"/>
                <a:gd name="T34" fmla="*/ 25 w 53"/>
                <a:gd name="T35" fmla="*/ 70 h 78"/>
                <a:gd name="T36" fmla="*/ 41 w 53"/>
                <a:gd name="T37" fmla="*/ 78 h 78"/>
                <a:gd name="T38" fmla="*/ 41 w 53"/>
                <a:gd name="T39" fmla="*/ 0 h 78"/>
                <a:gd name="T40" fmla="*/ 29 w 53"/>
                <a:gd name="T41" fmla="*/ 53 h 78"/>
                <a:gd name="T42" fmla="*/ 25 w 53"/>
                <a:gd name="T43" fmla="*/ 61 h 78"/>
                <a:gd name="T44" fmla="*/ 25 w 53"/>
                <a:gd name="T45" fmla="*/ 65 h 78"/>
                <a:gd name="T46" fmla="*/ 20 w 53"/>
                <a:gd name="T47" fmla="*/ 70 h 78"/>
                <a:gd name="T48" fmla="*/ 16 w 53"/>
                <a:gd name="T49" fmla="*/ 70 h 78"/>
                <a:gd name="T50" fmla="*/ 16 w 53"/>
                <a:gd name="T51" fmla="*/ 65 h 78"/>
                <a:gd name="T52" fmla="*/ 16 w 53"/>
                <a:gd name="T53" fmla="*/ 61 h 78"/>
                <a:gd name="T54" fmla="*/ 16 w 53"/>
                <a:gd name="T55" fmla="*/ 53 h 78"/>
                <a:gd name="T56" fmla="*/ 16 w 53"/>
                <a:gd name="T57" fmla="*/ 45 h 78"/>
                <a:gd name="T58" fmla="*/ 20 w 53"/>
                <a:gd name="T59" fmla="*/ 41 h 78"/>
                <a:gd name="T60" fmla="*/ 20 w 53"/>
                <a:gd name="T61" fmla="*/ 33 h 78"/>
                <a:gd name="T62" fmla="*/ 25 w 53"/>
                <a:gd name="T63" fmla="*/ 33 h 78"/>
                <a:gd name="T64" fmla="*/ 29 w 53"/>
                <a:gd name="T65" fmla="*/ 33 h 78"/>
                <a:gd name="T66" fmla="*/ 33 w 53"/>
                <a:gd name="T67" fmla="*/ 33 h 78"/>
                <a:gd name="T68" fmla="*/ 33 w 53"/>
                <a:gd name="T69" fmla="*/ 41 h 78"/>
                <a:gd name="T70" fmla="*/ 29 w 53"/>
                <a:gd name="T71" fmla="*/ 45 h 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"/>
                <a:gd name="T109" fmla="*/ 0 h 78"/>
                <a:gd name="T110" fmla="*/ 53 w 53"/>
                <a:gd name="T111" fmla="*/ 78 h 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" h="78">
                  <a:moveTo>
                    <a:pt x="41" y="0"/>
                  </a:moveTo>
                  <a:lnTo>
                    <a:pt x="33" y="29"/>
                  </a:lnTo>
                  <a:lnTo>
                    <a:pt x="33" y="25"/>
                  </a:lnTo>
                  <a:lnTo>
                    <a:pt x="29" y="25"/>
                  </a:lnTo>
                  <a:lnTo>
                    <a:pt x="29" y="21"/>
                  </a:lnTo>
                  <a:lnTo>
                    <a:pt x="25" y="21"/>
                  </a:lnTo>
                  <a:lnTo>
                    <a:pt x="16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8" y="33"/>
                  </a:lnTo>
                  <a:lnTo>
                    <a:pt x="4" y="37"/>
                  </a:lnTo>
                  <a:lnTo>
                    <a:pt x="4" y="41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4" y="74"/>
                  </a:lnTo>
                  <a:lnTo>
                    <a:pt x="8" y="78"/>
                  </a:lnTo>
                  <a:lnTo>
                    <a:pt x="12" y="78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25" y="74"/>
                  </a:lnTo>
                  <a:lnTo>
                    <a:pt x="25" y="70"/>
                  </a:lnTo>
                  <a:lnTo>
                    <a:pt x="25" y="78"/>
                  </a:lnTo>
                  <a:lnTo>
                    <a:pt x="41" y="78"/>
                  </a:lnTo>
                  <a:lnTo>
                    <a:pt x="53" y="0"/>
                  </a:lnTo>
                  <a:lnTo>
                    <a:pt x="41" y="0"/>
                  </a:lnTo>
                  <a:close/>
                  <a:moveTo>
                    <a:pt x="29" y="49"/>
                  </a:moveTo>
                  <a:lnTo>
                    <a:pt x="29" y="53"/>
                  </a:lnTo>
                  <a:lnTo>
                    <a:pt x="29" y="57"/>
                  </a:lnTo>
                  <a:lnTo>
                    <a:pt x="25" y="61"/>
                  </a:lnTo>
                  <a:lnTo>
                    <a:pt x="25" y="65"/>
                  </a:lnTo>
                  <a:lnTo>
                    <a:pt x="25" y="70"/>
                  </a:lnTo>
                  <a:lnTo>
                    <a:pt x="20" y="70"/>
                  </a:lnTo>
                  <a:lnTo>
                    <a:pt x="16" y="70"/>
                  </a:lnTo>
                  <a:lnTo>
                    <a:pt x="16" y="65"/>
                  </a:lnTo>
                  <a:lnTo>
                    <a:pt x="16" y="61"/>
                  </a:lnTo>
                  <a:lnTo>
                    <a:pt x="16" y="57"/>
                  </a:lnTo>
                  <a:lnTo>
                    <a:pt x="16" y="53"/>
                  </a:lnTo>
                  <a:lnTo>
                    <a:pt x="16" y="49"/>
                  </a:lnTo>
                  <a:lnTo>
                    <a:pt x="16" y="45"/>
                  </a:lnTo>
                  <a:lnTo>
                    <a:pt x="20" y="41"/>
                  </a:lnTo>
                  <a:lnTo>
                    <a:pt x="20" y="37"/>
                  </a:lnTo>
                  <a:lnTo>
                    <a:pt x="20" y="33"/>
                  </a:lnTo>
                  <a:lnTo>
                    <a:pt x="25" y="33"/>
                  </a:lnTo>
                  <a:lnTo>
                    <a:pt x="29" y="33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29" y="45"/>
                  </a:lnTo>
                  <a:lnTo>
                    <a:pt x="29" y="49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8" name="Freeform 83"/>
            <p:cNvSpPr>
              <a:spLocks/>
            </p:cNvSpPr>
            <p:nvPr/>
          </p:nvSpPr>
          <p:spPr bwMode="auto">
            <a:xfrm>
              <a:off x="100" y="3768"/>
              <a:ext cx="296" cy="122"/>
            </a:xfrm>
            <a:custGeom>
              <a:avLst/>
              <a:gdLst>
                <a:gd name="T0" fmla="*/ 81 w 296"/>
                <a:gd name="T1" fmla="*/ 102 h 122"/>
                <a:gd name="T2" fmla="*/ 81 w 296"/>
                <a:gd name="T3" fmla="*/ 106 h 122"/>
                <a:gd name="T4" fmla="*/ 93 w 296"/>
                <a:gd name="T5" fmla="*/ 114 h 122"/>
                <a:gd name="T6" fmla="*/ 105 w 296"/>
                <a:gd name="T7" fmla="*/ 118 h 122"/>
                <a:gd name="T8" fmla="*/ 118 w 296"/>
                <a:gd name="T9" fmla="*/ 122 h 122"/>
                <a:gd name="T10" fmla="*/ 130 w 296"/>
                <a:gd name="T11" fmla="*/ 122 h 122"/>
                <a:gd name="T12" fmla="*/ 138 w 296"/>
                <a:gd name="T13" fmla="*/ 122 h 122"/>
                <a:gd name="T14" fmla="*/ 150 w 296"/>
                <a:gd name="T15" fmla="*/ 122 h 122"/>
                <a:gd name="T16" fmla="*/ 162 w 296"/>
                <a:gd name="T17" fmla="*/ 118 h 122"/>
                <a:gd name="T18" fmla="*/ 170 w 296"/>
                <a:gd name="T19" fmla="*/ 110 h 122"/>
                <a:gd name="T20" fmla="*/ 178 w 296"/>
                <a:gd name="T21" fmla="*/ 106 h 122"/>
                <a:gd name="T22" fmla="*/ 191 w 296"/>
                <a:gd name="T23" fmla="*/ 98 h 122"/>
                <a:gd name="T24" fmla="*/ 207 w 296"/>
                <a:gd name="T25" fmla="*/ 85 h 122"/>
                <a:gd name="T26" fmla="*/ 223 w 296"/>
                <a:gd name="T27" fmla="*/ 73 h 122"/>
                <a:gd name="T28" fmla="*/ 243 w 296"/>
                <a:gd name="T29" fmla="*/ 61 h 122"/>
                <a:gd name="T30" fmla="*/ 260 w 296"/>
                <a:gd name="T31" fmla="*/ 49 h 122"/>
                <a:gd name="T32" fmla="*/ 280 w 296"/>
                <a:gd name="T33" fmla="*/ 37 h 122"/>
                <a:gd name="T34" fmla="*/ 296 w 296"/>
                <a:gd name="T35" fmla="*/ 29 h 122"/>
                <a:gd name="T36" fmla="*/ 296 w 296"/>
                <a:gd name="T37" fmla="*/ 0 h 122"/>
                <a:gd name="T38" fmla="*/ 0 w 296"/>
                <a:gd name="T39" fmla="*/ 0 h 122"/>
                <a:gd name="T40" fmla="*/ 0 w 296"/>
                <a:gd name="T41" fmla="*/ 69 h 122"/>
                <a:gd name="T42" fmla="*/ 8 w 296"/>
                <a:gd name="T43" fmla="*/ 69 h 122"/>
                <a:gd name="T44" fmla="*/ 16 w 296"/>
                <a:gd name="T45" fmla="*/ 69 h 122"/>
                <a:gd name="T46" fmla="*/ 24 w 296"/>
                <a:gd name="T47" fmla="*/ 69 h 122"/>
                <a:gd name="T48" fmla="*/ 32 w 296"/>
                <a:gd name="T49" fmla="*/ 73 h 122"/>
                <a:gd name="T50" fmla="*/ 45 w 296"/>
                <a:gd name="T51" fmla="*/ 77 h 122"/>
                <a:gd name="T52" fmla="*/ 57 w 296"/>
                <a:gd name="T53" fmla="*/ 85 h 122"/>
                <a:gd name="T54" fmla="*/ 69 w 296"/>
                <a:gd name="T55" fmla="*/ 94 h 122"/>
                <a:gd name="T56" fmla="*/ 81 w 296"/>
                <a:gd name="T57" fmla="*/ 102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6"/>
                <a:gd name="T88" fmla="*/ 0 h 122"/>
                <a:gd name="T89" fmla="*/ 296 w 296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6" h="122">
                  <a:moveTo>
                    <a:pt x="81" y="102"/>
                  </a:moveTo>
                  <a:lnTo>
                    <a:pt x="81" y="106"/>
                  </a:lnTo>
                  <a:lnTo>
                    <a:pt x="93" y="114"/>
                  </a:lnTo>
                  <a:lnTo>
                    <a:pt x="105" y="118"/>
                  </a:lnTo>
                  <a:lnTo>
                    <a:pt x="118" y="122"/>
                  </a:lnTo>
                  <a:lnTo>
                    <a:pt x="130" y="122"/>
                  </a:lnTo>
                  <a:lnTo>
                    <a:pt x="138" y="122"/>
                  </a:lnTo>
                  <a:lnTo>
                    <a:pt x="150" y="122"/>
                  </a:lnTo>
                  <a:lnTo>
                    <a:pt x="162" y="118"/>
                  </a:lnTo>
                  <a:lnTo>
                    <a:pt x="170" y="110"/>
                  </a:lnTo>
                  <a:lnTo>
                    <a:pt x="178" y="106"/>
                  </a:lnTo>
                  <a:lnTo>
                    <a:pt x="191" y="98"/>
                  </a:lnTo>
                  <a:lnTo>
                    <a:pt x="207" y="85"/>
                  </a:lnTo>
                  <a:lnTo>
                    <a:pt x="223" y="73"/>
                  </a:lnTo>
                  <a:lnTo>
                    <a:pt x="243" y="61"/>
                  </a:lnTo>
                  <a:lnTo>
                    <a:pt x="260" y="49"/>
                  </a:lnTo>
                  <a:lnTo>
                    <a:pt x="280" y="37"/>
                  </a:lnTo>
                  <a:lnTo>
                    <a:pt x="296" y="29"/>
                  </a:lnTo>
                  <a:lnTo>
                    <a:pt x="296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8" y="69"/>
                  </a:lnTo>
                  <a:lnTo>
                    <a:pt x="16" y="69"/>
                  </a:lnTo>
                  <a:lnTo>
                    <a:pt x="24" y="69"/>
                  </a:lnTo>
                  <a:lnTo>
                    <a:pt x="32" y="73"/>
                  </a:lnTo>
                  <a:lnTo>
                    <a:pt x="45" y="77"/>
                  </a:lnTo>
                  <a:lnTo>
                    <a:pt x="57" y="85"/>
                  </a:lnTo>
                  <a:lnTo>
                    <a:pt x="69" y="94"/>
                  </a:lnTo>
                  <a:lnTo>
                    <a:pt x="81" y="102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9" name="Freeform 84"/>
            <p:cNvSpPr>
              <a:spLocks/>
            </p:cNvSpPr>
            <p:nvPr/>
          </p:nvSpPr>
          <p:spPr bwMode="auto">
            <a:xfrm>
              <a:off x="100" y="3931"/>
              <a:ext cx="296" cy="146"/>
            </a:xfrm>
            <a:custGeom>
              <a:avLst/>
              <a:gdLst>
                <a:gd name="T0" fmla="*/ 195 w 296"/>
                <a:gd name="T1" fmla="*/ 57 h 146"/>
                <a:gd name="T2" fmla="*/ 158 w 296"/>
                <a:gd name="T3" fmla="*/ 24 h 146"/>
                <a:gd name="T4" fmla="*/ 158 w 296"/>
                <a:gd name="T5" fmla="*/ 20 h 146"/>
                <a:gd name="T6" fmla="*/ 154 w 296"/>
                <a:gd name="T7" fmla="*/ 20 h 146"/>
                <a:gd name="T8" fmla="*/ 154 w 296"/>
                <a:gd name="T9" fmla="*/ 20 h 146"/>
                <a:gd name="T10" fmla="*/ 150 w 296"/>
                <a:gd name="T11" fmla="*/ 16 h 146"/>
                <a:gd name="T12" fmla="*/ 150 w 296"/>
                <a:gd name="T13" fmla="*/ 16 h 146"/>
                <a:gd name="T14" fmla="*/ 150 w 296"/>
                <a:gd name="T15" fmla="*/ 16 h 146"/>
                <a:gd name="T16" fmla="*/ 150 w 296"/>
                <a:gd name="T17" fmla="*/ 16 h 146"/>
                <a:gd name="T18" fmla="*/ 150 w 296"/>
                <a:gd name="T19" fmla="*/ 16 h 146"/>
                <a:gd name="T20" fmla="*/ 138 w 296"/>
                <a:gd name="T21" fmla="*/ 8 h 146"/>
                <a:gd name="T22" fmla="*/ 126 w 296"/>
                <a:gd name="T23" fmla="*/ 4 h 146"/>
                <a:gd name="T24" fmla="*/ 118 w 296"/>
                <a:gd name="T25" fmla="*/ 0 h 146"/>
                <a:gd name="T26" fmla="*/ 110 w 296"/>
                <a:gd name="T27" fmla="*/ 0 h 146"/>
                <a:gd name="T28" fmla="*/ 101 w 296"/>
                <a:gd name="T29" fmla="*/ 0 h 146"/>
                <a:gd name="T30" fmla="*/ 93 w 296"/>
                <a:gd name="T31" fmla="*/ 4 h 146"/>
                <a:gd name="T32" fmla="*/ 85 w 296"/>
                <a:gd name="T33" fmla="*/ 4 h 146"/>
                <a:gd name="T34" fmla="*/ 81 w 296"/>
                <a:gd name="T35" fmla="*/ 4 h 146"/>
                <a:gd name="T36" fmla="*/ 81 w 296"/>
                <a:gd name="T37" fmla="*/ 4 h 146"/>
                <a:gd name="T38" fmla="*/ 77 w 296"/>
                <a:gd name="T39" fmla="*/ 8 h 146"/>
                <a:gd name="T40" fmla="*/ 77 w 296"/>
                <a:gd name="T41" fmla="*/ 8 h 146"/>
                <a:gd name="T42" fmla="*/ 77 w 296"/>
                <a:gd name="T43" fmla="*/ 8 h 146"/>
                <a:gd name="T44" fmla="*/ 77 w 296"/>
                <a:gd name="T45" fmla="*/ 8 h 146"/>
                <a:gd name="T46" fmla="*/ 73 w 296"/>
                <a:gd name="T47" fmla="*/ 8 h 146"/>
                <a:gd name="T48" fmla="*/ 73 w 296"/>
                <a:gd name="T49" fmla="*/ 8 h 146"/>
                <a:gd name="T50" fmla="*/ 73 w 296"/>
                <a:gd name="T51" fmla="*/ 8 h 146"/>
                <a:gd name="T52" fmla="*/ 0 w 296"/>
                <a:gd name="T53" fmla="*/ 57 h 146"/>
                <a:gd name="T54" fmla="*/ 0 w 296"/>
                <a:gd name="T55" fmla="*/ 146 h 146"/>
                <a:gd name="T56" fmla="*/ 296 w 296"/>
                <a:gd name="T57" fmla="*/ 146 h 146"/>
                <a:gd name="T58" fmla="*/ 296 w 296"/>
                <a:gd name="T59" fmla="*/ 85 h 146"/>
                <a:gd name="T60" fmla="*/ 292 w 296"/>
                <a:gd name="T61" fmla="*/ 85 h 146"/>
                <a:gd name="T62" fmla="*/ 284 w 296"/>
                <a:gd name="T63" fmla="*/ 89 h 146"/>
                <a:gd name="T64" fmla="*/ 276 w 296"/>
                <a:gd name="T65" fmla="*/ 89 h 146"/>
                <a:gd name="T66" fmla="*/ 264 w 296"/>
                <a:gd name="T67" fmla="*/ 89 h 146"/>
                <a:gd name="T68" fmla="*/ 247 w 296"/>
                <a:gd name="T69" fmla="*/ 89 h 146"/>
                <a:gd name="T70" fmla="*/ 231 w 296"/>
                <a:gd name="T71" fmla="*/ 85 h 146"/>
                <a:gd name="T72" fmla="*/ 215 w 296"/>
                <a:gd name="T73" fmla="*/ 73 h 146"/>
                <a:gd name="T74" fmla="*/ 195 w 296"/>
                <a:gd name="T75" fmla="*/ 57 h 1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6"/>
                <a:gd name="T115" fmla="*/ 0 h 146"/>
                <a:gd name="T116" fmla="*/ 296 w 296"/>
                <a:gd name="T117" fmla="*/ 146 h 1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6" h="146">
                  <a:moveTo>
                    <a:pt x="195" y="57"/>
                  </a:moveTo>
                  <a:lnTo>
                    <a:pt x="158" y="24"/>
                  </a:lnTo>
                  <a:lnTo>
                    <a:pt x="158" y="20"/>
                  </a:lnTo>
                  <a:lnTo>
                    <a:pt x="154" y="20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4"/>
                  </a:lnTo>
                  <a:lnTo>
                    <a:pt x="118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3" y="4"/>
                  </a:lnTo>
                  <a:lnTo>
                    <a:pt x="85" y="4"/>
                  </a:lnTo>
                  <a:lnTo>
                    <a:pt x="81" y="4"/>
                  </a:lnTo>
                  <a:lnTo>
                    <a:pt x="77" y="8"/>
                  </a:lnTo>
                  <a:lnTo>
                    <a:pt x="73" y="8"/>
                  </a:lnTo>
                  <a:lnTo>
                    <a:pt x="0" y="57"/>
                  </a:lnTo>
                  <a:lnTo>
                    <a:pt x="0" y="146"/>
                  </a:lnTo>
                  <a:lnTo>
                    <a:pt x="296" y="146"/>
                  </a:lnTo>
                  <a:lnTo>
                    <a:pt x="296" y="85"/>
                  </a:lnTo>
                  <a:lnTo>
                    <a:pt x="292" y="85"/>
                  </a:lnTo>
                  <a:lnTo>
                    <a:pt x="284" y="89"/>
                  </a:lnTo>
                  <a:lnTo>
                    <a:pt x="276" y="89"/>
                  </a:lnTo>
                  <a:lnTo>
                    <a:pt x="264" y="89"/>
                  </a:lnTo>
                  <a:lnTo>
                    <a:pt x="247" y="89"/>
                  </a:lnTo>
                  <a:lnTo>
                    <a:pt x="231" y="85"/>
                  </a:lnTo>
                  <a:lnTo>
                    <a:pt x="215" y="73"/>
                  </a:lnTo>
                  <a:lnTo>
                    <a:pt x="195" y="57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0" name="Freeform 85"/>
            <p:cNvSpPr>
              <a:spLocks/>
            </p:cNvSpPr>
            <p:nvPr/>
          </p:nvSpPr>
          <p:spPr bwMode="auto">
            <a:xfrm>
              <a:off x="100" y="3857"/>
              <a:ext cx="85" cy="37"/>
            </a:xfrm>
            <a:custGeom>
              <a:avLst/>
              <a:gdLst>
                <a:gd name="T0" fmla="*/ 81 w 85"/>
                <a:gd name="T1" fmla="*/ 21 h 37"/>
                <a:gd name="T2" fmla="*/ 77 w 85"/>
                <a:gd name="T3" fmla="*/ 21 h 37"/>
                <a:gd name="T4" fmla="*/ 77 w 85"/>
                <a:gd name="T5" fmla="*/ 21 h 37"/>
                <a:gd name="T6" fmla="*/ 77 w 85"/>
                <a:gd name="T7" fmla="*/ 21 h 37"/>
                <a:gd name="T8" fmla="*/ 77 w 85"/>
                <a:gd name="T9" fmla="*/ 21 h 37"/>
                <a:gd name="T10" fmla="*/ 77 w 85"/>
                <a:gd name="T11" fmla="*/ 21 h 37"/>
                <a:gd name="T12" fmla="*/ 77 w 85"/>
                <a:gd name="T13" fmla="*/ 21 h 37"/>
                <a:gd name="T14" fmla="*/ 77 w 85"/>
                <a:gd name="T15" fmla="*/ 17 h 37"/>
                <a:gd name="T16" fmla="*/ 73 w 85"/>
                <a:gd name="T17" fmla="*/ 17 h 37"/>
                <a:gd name="T18" fmla="*/ 61 w 85"/>
                <a:gd name="T19" fmla="*/ 9 h 37"/>
                <a:gd name="T20" fmla="*/ 49 w 85"/>
                <a:gd name="T21" fmla="*/ 5 h 37"/>
                <a:gd name="T22" fmla="*/ 37 w 85"/>
                <a:gd name="T23" fmla="*/ 0 h 37"/>
                <a:gd name="T24" fmla="*/ 28 w 85"/>
                <a:gd name="T25" fmla="*/ 0 h 37"/>
                <a:gd name="T26" fmla="*/ 16 w 85"/>
                <a:gd name="T27" fmla="*/ 0 h 37"/>
                <a:gd name="T28" fmla="*/ 8 w 85"/>
                <a:gd name="T29" fmla="*/ 5 h 37"/>
                <a:gd name="T30" fmla="*/ 4 w 85"/>
                <a:gd name="T31" fmla="*/ 5 h 37"/>
                <a:gd name="T32" fmla="*/ 0 w 85"/>
                <a:gd name="T33" fmla="*/ 9 h 37"/>
                <a:gd name="T34" fmla="*/ 0 w 85"/>
                <a:gd name="T35" fmla="*/ 37 h 37"/>
                <a:gd name="T36" fmla="*/ 16 w 85"/>
                <a:gd name="T37" fmla="*/ 25 h 37"/>
                <a:gd name="T38" fmla="*/ 16 w 85"/>
                <a:gd name="T39" fmla="*/ 25 h 37"/>
                <a:gd name="T40" fmla="*/ 20 w 85"/>
                <a:gd name="T41" fmla="*/ 25 h 37"/>
                <a:gd name="T42" fmla="*/ 28 w 85"/>
                <a:gd name="T43" fmla="*/ 21 h 37"/>
                <a:gd name="T44" fmla="*/ 37 w 85"/>
                <a:gd name="T45" fmla="*/ 21 h 37"/>
                <a:gd name="T46" fmla="*/ 45 w 85"/>
                <a:gd name="T47" fmla="*/ 17 h 37"/>
                <a:gd name="T48" fmla="*/ 57 w 85"/>
                <a:gd name="T49" fmla="*/ 17 h 37"/>
                <a:gd name="T50" fmla="*/ 69 w 85"/>
                <a:gd name="T51" fmla="*/ 21 h 37"/>
                <a:gd name="T52" fmla="*/ 85 w 85"/>
                <a:gd name="T53" fmla="*/ 29 h 37"/>
                <a:gd name="T54" fmla="*/ 81 w 85"/>
                <a:gd name="T55" fmla="*/ 21 h 3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5"/>
                <a:gd name="T85" fmla="*/ 0 h 37"/>
                <a:gd name="T86" fmla="*/ 85 w 85"/>
                <a:gd name="T87" fmla="*/ 37 h 3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5" h="37">
                  <a:moveTo>
                    <a:pt x="81" y="21"/>
                  </a:moveTo>
                  <a:lnTo>
                    <a:pt x="77" y="21"/>
                  </a:lnTo>
                  <a:lnTo>
                    <a:pt x="77" y="17"/>
                  </a:lnTo>
                  <a:lnTo>
                    <a:pt x="73" y="17"/>
                  </a:lnTo>
                  <a:lnTo>
                    <a:pt x="61" y="9"/>
                  </a:lnTo>
                  <a:lnTo>
                    <a:pt x="49" y="5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4" y="5"/>
                  </a:lnTo>
                  <a:lnTo>
                    <a:pt x="0" y="9"/>
                  </a:lnTo>
                  <a:lnTo>
                    <a:pt x="0" y="37"/>
                  </a:lnTo>
                  <a:lnTo>
                    <a:pt x="16" y="25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7" y="21"/>
                  </a:lnTo>
                  <a:lnTo>
                    <a:pt x="45" y="17"/>
                  </a:lnTo>
                  <a:lnTo>
                    <a:pt x="57" y="17"/>
                  </a:lnTo>
                  <a:lnTo>
                    <a:pt x="69" y="21"/>
                  </a:lnTo>
                  <a:lnTo>
                    <a:pt x="85" y="29"/>
                  </a:lnTo>
                  <a:lnTo>
                    <a:pt x="81" y="21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1" name="Freeform 86"/>
            <p:cNvSpPr>
              <a:spLocks/>
            </p:cNvSpPr>
            <p:nvPr/>
          </p:nvSpPr>
          <p:spPr bwMode="auto">
            <a:xfrm>
              <a:off x="100" y="3894"/>
              <a:ext cx="122" cy="65"/>
            </a:xfrm>
            <a:custGeom>
              <a:avLst/>
              <a:gdLst>
                <a:gd name="T0" fmla="*/ 122 w 122"/>
                <a:gd name="T1" fmla="*/ 24 h 65"/>
                <a:gd name="T2" fmla="*/ 118 w 122"/>
                <a:gd name="T3" fmla="*/ 24 h 65"/>
                <a:gd name="T4" fmla="*/ 118 w 122"/>
                <a:gd name="T5" fmla="*/ 24 h 65"/>
                <a:gd name="T6" fmla="*/ 118 w 122"/>
                <a:gd name="T7" fmla="*/ 24 h 65"/>
                <a:gd name="T8" fmla="*/ 118 w 122"/>
                <a:gd name="T9" fmla="*/ 24 h 65"/>
                <a:gd name="T10" fmla="*/ 118 w 122"/>
                <a:gd name="T11" fmla="*/ 20 h 65"/>
                <a:gd name="T12" fmla="*/ 118 w 122"/>
                <a:gd name="T13" fmla="*/ 20 h 65"/>
                <a:gd name="T14" fmla="*/ 118 w 122"/>
                <a:gd name="T15" fmla="*/ 20 h 65"/>
                <a:gd name="T16" fmla="*/ 114 w 122"/>
                <a:gd name="T17" fmla="*/ 20 h 65"/>
                <a:gd name="T18" fmla="*/ 105 w 122"/>
                <a:gd name="T19" fmla="*/ 12 h 65"/>
                <a:gd name="T20" fmla="*/ 93 w 122"/>
                <a:gd name="T21" fmla="*/ 8 h 65"/>
                <a:gd name="T22" fmla="*/ 81 w 122"/>
                <a:gd name="T23" fmla="*/ 4 h 65"/>
                <a:gd name="T24" fmla="*/ 73 w 122"/>
                <a:gd name="T25" fmla="*/ 0 h 65"/>
                <a:gd name="T26" fmla="*/ 61 w 122"/>
                <a:gd name="T27" fmla="*/ 0 h 65"/>
                <a:gd name="T28" fmla="*/ 53 w 122"/>
                <a:gd name="T29" fmla="*/ 4 h 65"/>
                <a:gd name="T30" fmla="*/ 49 w 122"/>
                <a:gd name="T31" fmla="*/ 4 h 65"/>
                <a:gd name="T32" fmla="*/ 41 w 122"/>
                <a:gd name="T33" fmla="*/ 4 h 65"/>
                <a:gd name="T34" fmla="*/ 41 w 122"/>
                <a:gd name="T35" fmla="*/ 4 h 65"/>
                <a:gd name="T36" fmla="*/ 41 w 122"/>
                <a:gd name="T37" fmla="*/ 8 h 65"/>
                <a:gd name="T38" fmla="*/ 37 w 122"/>
                <a:gd name="T39" fmla="*/ 8 h 65"/>
                <a:gd name="T40" fmla="*/ 37 w 122"/>
                <a:gd name="T41" fmla="*/ 8 h 65"/>
                <a:gd name="T42" fmla="*/ 37 w 122"/>
                <a:gd name="T43" fmla="*/ 8 h 65"/>
                <a:gd name="T44" fmla="*/ 37 w 122"/>
                <a:gd name="T45" fmla="*/ 8 h 65"/>
                <a:gd name="T46" fmla="*/ 32 w 122"/>
                <a:gd name="T47" fmla="*/ 8 h 65"/>
                <a:gd name="T48" fmla="*/ 32 w 122"/>
                <a:gd name="T49" fmla="*/ 12 h 65"/>
                <a:gd name="T50" fmla="*/ 28 w 122"/>
                <a:gd name="T51" fmla="*/ 12 h 65"/>
                <a:gd name="T52" fmla="*/ 0 w 122"/>
                <a:gd name="T53" fmla="*/ 33 h 65"/>
                <a:gd name="T54" fmla="*/ 0 w 122"/>
                <a:gd name="T55" fmla="*/ 65 h 65"/>
                <a:gd name="T56" fmla="*/ 57 w 122"/>
                <a:gd name="T57" fmla="*/ 24 h 65"/>
                <a:gd name="T58" fmla="*/ 57 w 122"/>
                <a:gd name="T59" fmla="*/ 24 h 65"/>
                <a:gd name="T60" fmla="*/ 61 w 122"/>
                <a:gd name="T61" fmla="*/ 24 h 65"/>
                <a:gd name="T62" fmla="*/ 65 w 122"/>
                <a:gd name="T63" fmla="*/ 20 h 65"/>
                <a:gd name="T64" fmla="*/ 73 w 122"/>
                <a:gd name="T65" fmla="*/ 20 h 65"/>
                <a:gd name="T66" fmla="*/ 81 w 122"/>
                <a:gd name="T67" fmla="*/ 16 h 65"/>
                <a:gd name="T68" fmla="*/ 93 w 122"/>
                <a:gd name="T69" fmla="*/ 20 h 65"/>
                <a:gd name="T70" fmla="*/ 110 w 122"/>
                <a:gd name="T71" fmla="*/ 20 h 65"/>
                <a:gd name="T72" fmla="*/ 122 w 122"/>
                <a:gd name="T73" fmla="*/ 29 h 65"/>
                <a:gd name="T74" fmla="*/ 122 w 122"/>
                <a:gd name="T75" fmla="*/ 24 h 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2"/>
                <a:gd name="T115" fmla="*/ 0 h 65"/>
                <a:gd name="T116" fmla="*/ 122 w 122"/>
                <a:gd name="T117" fmla="*/ 65 h 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2" h="65">
                  <a:moveTo>
                    <a:pt x="122" y="24"/>
                  </a:moveTo>
                  <a:lnTo>
                    <a:pt x="118" y="24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05" y="12"/>
                  </a:lnTo>
                  <a:lnTo>
                    <a:pt x="93" y="8"/>
                  </a:lnTo>
                  <a:lnTo>
                    <a:pt x="81" y="4"/>
                  </a:lnTo>
                  <a:lnTo>
                    <a:pt x="73" y="0"/>
                  </a:lnTo>
                  <a:lnTo>
                    <a:pt x="61" y="0"/>
                  </a:lnTo>
                  <a:lnTo>
                    <a:pt x="53" y="4"/>
                  </a:lnTo>
                  <a:lnTo>
                    <a:pt x="49" y="4"/>
                  </a:lnTo>
                  <a:lnTo>
                    <a:pt x="41" y="4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28" y="12"/>
                  </a:lnTo>
                  <a:lnTo>
                    <a:pt x="0" y="33"/>
                  </a:lnTo>
                  <a:lnTo>
                    <a:pt x="0" y="65"/>
                  </a:lnTo>
                  <a:lnTo>
                    <a:pt x="57" y="24"/>
                  </a:lnTo>
                  <a:lnTo>
                    <a:pt x="61" y="24"/>
                  </a:lnTo>
                  <a:lnTo>
                    <a:pt x="65" y="20"/>
                  </a:lnTo>
                  <a:lnTo>
                    <a:pt x="73" y="20"/>
                  </a:lnTo>
                  <a:lnTo>
                    <a:pt x="81" y="16"/>
                  </a:lnTo>
                  <a:lnTo>
                    <a:pt x="93" y="20"/>
                  </a:lnTo>
                  <a:lnTo>
                    <a:pt x="110" y="20"/>
                  </a:lnTo>
                  <a:lnTo>
                    <a:pt x="122" y="29"/>
                  </a:lnTo>
                  <a:lnTo>
                    <a:pt x="12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2" name="Freeform 87"/>
            <p:cNvSpPr>
              <a:spLocks/>
            </p:cNvSpPr>
            <p:nvPr/>
          </p:nvSpPr>
          <p:spPr bwMode="auto">
            <a:xfrm>
              <a:off x="291" y="3951"/>
              <a:ext cx="105" cy="49"/>
            </a:xfrm>
            <a:custGeom>
              <a:avLst/>
              <a:gdLst>
                <a:gd name="T0" fmla="*/ 105 w 105"/>
                <a:gd name="T1" fmla="*/ 0 h 49"/>
                <a:gd name="T2" fmla="*/ 101 w 105"/>
                <a:gd name="T3" fmla="*/ 4 h 49"/>
                <a:gd name="T4" fmla="*/ 97 w 105"/>
                <a:gd name="T5" fmla="*/ 8 h 49"/>
                <a:gd name="T6" fmla="*/ 93 w 105"/>
                <a:gd name="T7" fmla="*/ 8 h 49"/>
                <a:gd name="T8" fmla="*/ 89 w 105"/>
                <a:gd name="T9" fmla="*/ 12 h 49"/>
                <a:gd name="T10" fmla="*/ 85 w 105"/>
                <a:gd name="T11" fmla="*/ 16 h 49"/>
                <a:gd name="T12" fmla="*/ 81 w 105"/>
                <a:gd name="T13" fmla="*/ 16 h 49"/>
                <a:gd name="T14" fmla="*/ 77 w 105"/>
                <a:gd name="T15" fmla="*/ 16 h 49"/>
                <a:gd name="T16" fmla="*/ 77 w 105"/>
                <a:gd name="T17" fmla="*/ 20 h 49"/>
                <a:gd name="T18" fmla="*/ 73 w 105"/>
                <a:gd name="T19" fmla="*/ 24 h 49"/>
                <a:gd name="T20" fmla="*/ 64 w 105"/>
                <a:gd name="T21" fmla="*/ 24 h 49"/>
                <a:gd name="T22" fmla="*/ 56 w 105"/>
                <a:gd name="T23" fmla="*/ 28 h 49"/>
                <a:gd name="T24" fmla="*/ 48 w 105"/>
                <a:gd name="T25" fmla="*/ 32 h 49"/>
                <a:gd name="T26" fmla="*/ 40 w 105"/>
                <a:gd name="T27" fmla="*/ 32 h 49"/>
                <a:gd name="T28" fmla="*/ 28 w 105"/>
                <a:gd name="T29" fmla="*/ 32 h 49"/>
                <a:gd name="T30" fmla="*/ 16 w 105"/>
                <a:gd name="T31" fmla="*/ 28 h 49"/>
                <a:gd name="T32" fmla="*/ 0 w 105"/>
                <a:gd name="T33" fmla="*/ 24 h 49"/>
                <a:gd name="T34" fmla="*/ 4 w 105"/>
                <a:gd name="T35" fmla="*/ 28 h 49"/>
                <a:gd name="T36" fmla="*/ 8 w 105"/>
                <a:gd name="T37" fmla="*/ 28 h 49"/>
                <a:gd name="T38" fmla="*/ 8 w 105"/>
                <a:gd name="T39" fmla="*/ 32 h 49"/>
                <a:gd name="T40" fmla="*/ 8 w 105"/>
                <a:gd name="T41" fmla="*/ 32 h 49"/>
                <a:gd name="T42" fmla="*/ 8 w 105"/>
                <a:gd name="T43" fmla="*/ 32 h 49"/>
                <a:gd name="T44" fmla="*/ 8 w 105"/>
                <a:gd name="T45" fmla="*/ 32 h 49"/>
                <a:gd name="T46" fmla="*/ 12 w 105"/>
                <a:gd name="T47" fmla="*/ 32 h 49"/>
                <a:gd name="T48" fmla="*/ 12 w 105"/>
                <a:gd name="T49" fmla="*/ 32 h 49"/>
                <a:gd name="T50" fmla="*/ 12 w 105"/>
                <a:gd name="T51" fmla="*/ 37 h 49"/>
                <a:gd name="T52" fmla="*/ 24 w 105"/>
                <a:gd name="T53" fmla="*/ 41 h 49"/>
                <a:gd name="T54" fmla="*/ 32 w 105"/>
                <a:gd name="T55" fmla="*/ 45 h 49"/>
                <a:gd name="T56" fmla="*/ 44 w 105"/>
                <a:gd name="T57" fmla="*/ 49 h 49"/>
                <a:gd name="T58" fmla="*/ 56 w 105"/>
                <a:gd name="T59" fmla="*/ 49 h 49"/>
                <a:gd name="T60" fmla="*/ 64 w 105"/>
                <a:gd name="T61" fmla="*/ 49 h 49"/>
                <a:gd name="T62" fmla="*/ 77 w 105"/>
                <a:gd name="T63" fmla="*/ 49 h 49"/>
                <a:gd name="T64" fmla="*/ 85 w 105"/>
                <a:gd name="T65" fmla="*/ 45 h 49"/>
                <a:gd name="T66" fmla="*/ 97 w 105"/>
                <a:gd name="T67" fmla="*/ 37 h 49"/>
                <a:gd name="T68" fmla="*/ 97 w 105"/>
                <a:gd name="T69" fmla="*/ 37 h 49"/>
                <a:gd name="T70" fmla="*/ 97 w 105"/>
                <a:gd name="T71" fmla="*/ 37 h 49"/>
                <a:gd name="T72" fmla="*/ 97 w 105"/>
                <a:gd name="T73" fmla="*/ 37 h 49"/>
                <a:gd name="T74" fmla="*/ 101 w 105"/>
                <a:gd name="T75" fmla="*/ 37 h 49"/>
                <a:gd name="T76" fmla="*/ 101 w 105"/>
                <a:gd name="T77" fmla="*/ 32 h 49"/>
                <a:gd name="T78" fmla="*/ 101 w 105"/>
                <a:gd name="T79" fmla="*/ 32 h 49"/>
                <a:gd name="T80" fmla="*/ 105 w 105"/>
                <a:gd name="T81" fmla="*/ 32 h 49"/>
                <a:gd name="T82" fmla="*/ 105 w 105"/>
                <a:gd name="T83" fmla="*/ 32 h 49"/>
                <a:gd name="T84" fmla="*/ 105 w 105"/>
                <a:gd name="T85" fmla="*/ 0 h 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5"/>
                <a:gd name="T130" fmla="*/ 0 h 49"/>
                <a:gd name="T131" fmla="*/ 105 w 105"/>
                <a:gd name="T132" fmla="*/ 49 h 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5" h="49">
                  <a:moveTo>
                    <a:pt x="105" y="0"/>
                  </a:moveTo>
                  <a:lnTo>
                    <a:pt x="101" y="4"/>
                  </a:lnTo>
                  <a:lnTo>
                    <a:pt x="97" y="8"/>
                  </a:lnTo>
                  <a:lnTo>
                    <a:pt x="93" y="8"/>
                  </a:lnTo>
                  <a:lnTo>
                    <a:pt x="89" y="12"/>
                  </a:lnTo>
                  <a:lnTo>
                    <a:pt x="85" y="16"/>
                  </a:lnTo>
                  <a:lnTo>
                    <a:pt x="81" y="16"/>
                  </a:lnTo>
                  <a:lnTo>
                    <a:pt x="77" y="16"/>
                  </a:lnTo>
                  <a:lnTo>
                    <a:pt x="77" y="20"/>
                  </a:lnTo>
                  <a:lnTo>
                    <a:pt x="73" y="24"/>
                  </a:lnTo>
                  <a:lnTo>
                    <a:pt x="64" y="24"/>
                  </a:lnTo>
                  <a:lnTo>
                    <a:pt x="56" y="28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28" y="32"/>
                  </a:lnTo>
                  <a:lnTo>
                    <a:pt x="16" y="28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24" y="41"/>
                  </a:lnTo>
                  <a:lnTo>
                    <a:pt x="32" y="45"/>
                  </a:lnTo>
                  <a:lnTo>
                    <a:pt x="44" y="49"/>
                  </a:lnTo>
                  <a:lnTo>
                    <a:pt x="56" y="49"/>
                  </a:lnTo>
                  <a:lnTo>
                    <a:pt x="64" y="49"/>
                  </a:lnTo>
                  <a:lnTo>
                    <a:pt x="77" y="49"/>
                  </a:lnTo>
                  <a:lnTo>
                    <a:pt x="85" y="45"/>
                  </a:lnTo>
                  <a:lnTo>
                    <a:pt x="97" y="37"/>
                  </a:lnTo>
                  <a:lnTo>
                    <a:pt x="101" y="37"/>
                  </a:lnTo>
                  <a:lnTo>
                    <a:pt x="101" y="32"/>
                  </a:lnTo>
                  <a:lnTo>
                    <a:pt x="105" y="32"/>
                  </a:lnTo>
                  <a:lnTo>
                    <a:pt x="10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3" name="Freeform 88"/>
            <p:cNvSpPr>
              <a:spLocks/>
            </p:cNvSpPr>
            <p:nvPr/>
          </p:nvSpPr>
          <p:spPr bwMode="auto">
            <a:xfrm>
              <a:off x="254" y="3890"/>
              <a:ext cx="142" cy="73"/>
            </a:xfrm>
            <a:custGeom>
              <a:avLst/>
              <a:gdLst>
                <a:gd name="T0" fmla="*/ 142 w 142"/>
                <a:gd name="T1" fmla="*/ 0 h 73"/>
                <a:gd name="T2" fmla="*/ 130 w 142"/>
                <a:gd name="T3" fmla="*/ 4 h 73"/>
                <a:gd name="T4" fmla="*/ 122 w 142"/>
                <a:gd name="T5" fmla="*/ 12 h 73"/>
                <a:gd name="T6" fmla="*/ 110 w 142"/>
                <a:gd name="T7" fmla="*/ 20 h 73"/>
                <a:gd name="T8" fmla="*/ 101 w 142"/>
                <a:gd name="T9" fmla="*/ 24 h 73"/>
                <a:gd name="T10" fmla="*/ 93 w 142"/>
                <a:gd name="T11" fmla="*/ 33 h 73"/>
                <a:gd name="T12" fmla="*/ 85 w 142"/>
                <a:gd name="T13" fmla="*/ 37 h 73"/>
                <a:gd name="T14" fmla="*/ 77 w 142"/>
                <a:gd name="T15" fmla="*/ 41 h 73"/>
                <a:gd name="T16" fmla="*/ 73 w 142"/>
                <a:gd name="T17" fmla="*/ 45 h 73"/>
                <a:gd name="T18" fmla="*/ 69 w 142"/>
                <a:gd name="T19" fmla="*/ 45 h 73"/>
                <a:gd name="T20" fmla="*/ 65 w 142"/>
                <a:gd name="T21" fmla="*/ 49 h 73"/>
                <a:gd name="T22" fmla="*/ 57 w 142"/>
                <a:gd name="T23" fmla="*/ 53 h 73"/>
                <a:gd name="T24" fmla="*/ 49 w 142"/>
                <a:gd name="T25" fmla="*/ 57 h 73"/>
                <a:gd name="T26" fmla="*/ 37 w 142"/>
                <a:gd name="T27" fmla="*/ 57 h 73"/>
                <a:gd name="T28" fmla="*/ 28 w 142"/>
                <a:gd name="T29" fmla="*/ 57 h 73"/>
                <a:gd name="T30" fmla="*/ 12 w 142"/>
                <a:gd name="T31" fmla="*/ 57 h 73"/>
                <a:gd name="T32" fmla="*/ 0 w 142"/>
                <a:gd name="T33" fmla="*/ 49 h 73"/>
                <a:gd name="T34" fmla="*/ 4 w 142"/>
                <a:gd name="T35" fmla="*/ 53 h 73"/>
                <a:gd name="T36" fmla="*/ 4 w 142"/>
                <a:gd name="T37" fmla="*/ 53 h 73"/>
                <a:gd name="T38" fmla="*/ 4 w 142"/>
                <a:gd name="T39" fmla="*/ 53 h 73"/>
                <a:gd name="T40" fmla="*/ 4 w 142"/>
                <a:gd name="T41" fmla="*/ 53 h 73"/>
                <a:gd name="T42" fmla="*/ 4 w 142"/>
                <a:gd name="T43" fmla="*/ 53 h 73"/>
                <a:gd name="T44" fmla="*/ 4 w 142"/>
                <a:gd name="T45" fmla="*/ 53 h 73"/>
                <a:gd name="T46" fmla="*/ 4 w 142"/>
                <a:gd name="T47" fmla="*/ 57 h 73"/>
                <a:gd name="T48" fmla="*/ 4 w 142"/>
                <a:gd name="T49" fmla="*/ 57 h 73"/>
                <a:gd name="T50" fmla="*/ 4 w 142"/>
                <a:gd name="T51" fmla="*/ 57 h 73"/>
                <a:gd name="T52" fmla="*/ 4 w 142"/>
                <a:gd name="T53" fmla="*/ 57 h 73"/>
                <a:gd name="T54" fmla="*/ 4 w 142"/>
                <a:gd name="T55" fmla="*/ 57 h 73"/>
                <a:gd name="T56" fmla="*/ 16 w 142"/>
                <a:gd name="T57" fmla="*/ 65 h 73"/>
                <a:gd name="T58" fmla="*/ 28 w 142"/>
                <a:gd name="T59" fmla="*/ 69 h 73"/>
                <a:gd name="T60" fmla="*/ 41 w 142"/>
                <a:gd name="T61" fmla="*/ 73 h 73"/>
                <a:gd name="T62" fmla="*/ 53 w 142"/>
                <a:gd name="T63" fmla="*/ 73 h 73"/>
                <a:gd name="T64" fmla="*/ 65 w 142"/>
                <a:gd name="T65" fmla="*/ 73 h 73"/>
                <a:gd name="T66" fmla="*/ 73 w 142"/>
                <a:gd name="T67" fmla="*/ 69 h 73"/>
                <a:gd name="T68" fmla="*/ 85 w 142"/>
                <a:gd name="T69" fmla="*/ 65 h 73"/>
                <a:gd name="T70" fmla="*/ 93 w 142"/>
                <a:gd name="T71" fmla="*/ 61 h 73"/>
                <a:gd name="T72" fmla="*/ 97 w 142"/>
                <a:gd name="T73" fmla="*/ 57 h 73"/>
                <a:gd name="T74" fmla="*/ 106 w 142"/>
                <a:gd name="T75" fmla="*/ 53 h 73"/>
                <a:gd name="T76" fmla="*/ 110 w 142"/>
                <a:gd name="T77" fmla="*/ 49 h 73"/>
                <a:gd name="T78" fmla="*/ 118 w 142"/>
                <a:gd name="T79" fmla="*/ 45 h 73"/>
                <a:gd name="T80" fmla="*/ 122 w 142"/>
                <a:gd name="T81" fmla="*/ 41 h 73"/>
                <a:gd name="T82" fmla="*/ 130 w 142"/>
                <a:gd name="T83" fmla="*/ 37 h 73"/>
                <a:gd name="T84" fmla="*/ 134 w 142"/>
                <a:gd name="T85" fmla="*/ 33 h 73"/>
                <a:gd name="T86" fmla="*/ 142 w 142"/>
                <a:gd name="T87" fmla="*/ 28 h 73"/>
                <a:gd name="T88" fmla="*/ 142 w 142"/>
                <a:gd name="T89" fmla="*/ 0 h 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2"/>
                <a:gd name="T136" fmla="*/ 0 h 73"/>
                <a:gd name="T137" fmla="*/ 142 w 142"/>
                <a:gd name="T138" fmla="*/ 73 h 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2" h="73">
                  <a:moveTo>
                    <a:pt x="142" y="0"/>
                  </a:moveTo>
                  <a:lnTo>
                    <a:pt x="130" y="4"/>
                  </a:lnTo>
                  <a:lnTo>
                    <a:pt x="122" y="12"/>
                  </a:lnTo>
                  <a:lnTo>
                    <a:pt x="110" y="20"/>
                  </a:lnTo>
                  <a:lnTo>
                    <a:pt x="101" y="24"/>
                  </a:lnTo>
                  <a:lnTo>
                    <a:pt x="93" y="33"/>
                  </a:lnTo>
                  <a:lnTo>
                    <a:pt x="85" y="37"/>
                  </a:lnTo>
                  <a:lnTo>
                    <a:pt x="77" y="41"/>
                  </a:lnTo>
                  <a:lnTo>
                    <a:pt x="73" y="45"/>
                  </a:lnTo>
                  <a:lnTo>
                    <a:pt x="69" y="45"/>
                  </a:lnTo>
                  <a:lnTo>
                    <a:pt x="65" y="49"/>
                  </a:lnTo>
                  <a:lnTo>
                    <a:pt x="57" y="53"/>
                  </a:lnTo>
                  <a:lnTo>
                    <a:pt x="49" y="57"/>
                  </a:lnTo>
                  <a:lnTo>
                    <a:pt x="37" y="57"/>
                  </a:lnTo>
                  <a:lnTo>
                    <a:pt x="28" y="57"/>
                  </a:lnTo>
                  <a:lnTo>
                    <a:pt x="12" y="57"/>
                  </a:lnTo>
                  <a:lnTo>
                    <a:pt x="0" y="49"/>
                  </a:lnTo>
                  <a:lnTo>
                    <a:pt x="4" y="53"/>
                  </a:lnTo>
                  <a:lnTo>
                    <a:pt x="4" y="57"/>
                  </a:lnTo>
                  <a:lnTo>
                    <a:pt x="16" y="65"/>
                  </a:lnTo>
                  <a:lnTo>
                    <a:pt x="28" y="69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65" y="73"/>
                  </a:lnTo>
                  <a:lnTo>
                    <a:pt x="73" y="69"/>
                  </a:lnTo>
                  <a:lnTo>
                    <a:pt x="85" y="65"/>
                  </a:lnTo>
                  <a:lnTo>
                    <a:pt x="93" y="61"/>
                  </a:lnTo>
                  <a:lnTo>
                    <a:pt x="97" y="57"/>
                  </a:lnTo>
                  <a:lnTo>
                    <a:pt x="106" y="53"/>
                  </a:lnTo>
                  <a:lnTo>
                    <a:pt x="110" y="49"/>
                  </a:lnTo>
                  <a:lnTo>
                    <a:pt x="118" y="45"/>
                  </a:lnTo>
                  <a:lnTo>
                    <a:pt x="122" y="41"/>
                  </a:lnTo>
                  <a:lnTo>
                    <a:pt x="130" y="37"/>
                  </a:lnTo>
                  <a:lnTo>
                    <a:pt x="134" y="33"/>
                  </a:lnTo>
                  <a:lnTo>
                    <a:pt x="142" y="28"/>
                  </a:lnTo>
                  <a:lnTo>
                    <a:pt x="142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4" name="Freeform 89"/>
            <p:cNvSpPr>
              <a:spLocks/>
            </p:cNvSpPr>
            <p:nvPr/>
          </p:nvSpPr>
          <p:spPr bwMode="auto">
            <a:xfrm>
              <a:off x="218" y="3825"/>
              <a:ext cx="178" cy="102"/>
            </a:xfrm>
            <a:custGeom>
              <a:avLst/>
              <a:gdLst>
                <a:gd name="T0" fmla="*/ 178 w 178"/>
                <a:gd name="T1" fmla="*/ 0 h 102"/>
                <a:gd name="T2" fmla="*/ 162 w 178"/>
                <a:gd name="T3" fmla="*/ 12 h 102"/>
                <a:gd name="T4" fmla="*/ 146 w 178"/>
                <a:gd name="T5" fmla="*/ 20 h 102"/>
                <a:gd name="T6" fmla="*/ 129 w 178"/>
                <a:gd name="T7" fmla="*/ 32 h 102"/>
                <a:gd name="T8" fmla="*/ 113 w 178"/>
                <a:gd name="T9" fmla="*/ 45 h 102"/>
                <a:gd name="T10" fmla="*/ 101 w 178"/>
                <a:gd name="T11" fmla="*/ 53 h 102"/>
                <a:gd name="T12" fmla="*/ 89 w 178"/>
                <a:gd name="T13" fmla="*/ 61 h 102"/>
                <a:gd name="T14" fmla="*/ 77 w 178"/>
                <a:gd name="T15" fmla="*/ 69 h 102"/>
                <a:gd name="T16" fmla="*/ 73 w 178"/>
                <a:gd name="T17" fmla="*/ 73 h 102"/>
                <a:gd name="T18" fmla="*/ 69 w 178"/>
                <a:gd name="T19" fmla="*/ 73 h 102"/>
                <a:gd name="T20" fmla="*/ 60 w 178"/>
                <a:gd name="T21" fmla="*/ 77 h 102"/>
                <a:gd name="T22" fmla="*/ 56 w 178"/>
                <a:gd name="T23" fmla="*/ 81 h 102"/>
                <a:gd name="T24" fmla="*/ 44 w 178"/>
                <a:gd name="T25" fmla="*/ 85 h 102"/>
                <a:gd name="T26" fmla="*/ 36 w 178"/>
                <a:gd name="T27" fmla="*/ 85 h 102"/>
                <a:gd name="T28" fmla="*/ 24 w 178"/>
                <a:gd name="T29" fmla="*/ 85 h 102"/>
                <a:gd name="T30" fmla="*/ 12 w 178"/>
                <a:gd name="T31" fmla="*/ 85 h 102"/>
                <a:gd name="T32" fmla="*/ 0 w 178"/>
                <a:gd name="T33" fmla="*/ 77 h 102"/>
                <a:gd name="T34" fmla="*/ 4 w 178"/>
                <a:gd name="T35" fmla="*/ 81 h 102"/>
                <a:gd name="T36" fmla="*/ 4 w 178"/>
                <a:gd name="T37" fmla="*/ 85 h 102"/>
                <a:gd name="T38" fmla="*/ 4 w 178"/>
                <a:gd name="T39" fmla="*/ 85 h 102"/>
                <a:gd name="T40" fmla="*/ 8 w 178"/>
                <a:gd name="T41" fmla="*/ 85 h 102"/>
                <a:gd name="T42" fmla="*/ 8 w 178"/>
                <a:gd name="T43" fmla="*/ 85 h 102"/>
                <a:gd name="T44" fmla="*/ 8 w 178"/>
                <a:gd name="T45" fmla="*/ 89 h 102"/>
                <a:gd name="T46" fmla="*/ 12 w 178"/>
                <a:gd name="T47" fmla="*/ 89 h 102"/>
                <a:gd name="T48" fmla="*/ 12 w 178"/>
                <a:gd name="T49" fmla="*/ 89 h 102"/>
                <a:gd name="T50" fmla="*/ 12 w 178"/>
                <a:gd name="T51" fmla="*/ 89 h 102"/>
                <a:gd name="T52" fmla="*/ 24 w 178"/>
                <a:gd name="T53" fmla="*/ 98 h 102"/>
                <a:gd name="T54" fmla="*/ 32 w 178"/>
                <a:gd name="T55" fmla="*/ 102 h 102"/>
                <a:gd name="T56" fmla="*/ 44 w 178"/>
                <a:gd name="T57" fmla="*/ 102 h 102"/>
                <a:gd name="T58" fmla="*/ 52 w 178"/>
                <a:gd name="T59" fmla="*/ 102 h 102"/>
                <a:gd name="T60" fmla="*/ 64 w 178"/>
                <a:gd name="T61" fmla="*/ 102 h 102"/>
                <a:gd name="T62" fmla="*/ 73 w 178"/>
                <a:gd name="T63" fmla="*/ 98 h 102"/>
                <a:gd name="T64" fmla="*/ 85 w 178"/>
                <a:gd name="T65" fmla="*/ 93 h 102"/>
                <a:gd name="T66" fmla="*/ 93 w 178"/>
                <a:gd name="T67" fmla="*/ 89 h 102"/>
                <a:gd name="T68" fmla="*/ 101 w 178"/>
                <a:gd name="T69" fmla="*/ 85 h 102"/>
                <a:gd name="T70" fmla="*/ 109 w 178"/>
                <a:gd name="T71" fmla="*/ 77 h 102"/>
                <a:gd name="T72" fmla="*/ 117 w 178"/>
                <a:gd name="T73" fmla="*/ 73 h 102"/>
                <a:gd name="T74" fmla="*/ 129 w 178"/>
                <a:gd name="T75" fmla="*/ 65 h 102"/>
                <a:gd name="T76" fmla="*/ 142 w 178"/>
                <a:gd name="T77" fmla="*/ 57 h 102"/>
                <a:gd name="T78" fmla="*/ 154 w 178"/>
                <a:gd name="T79" fmla="*/ 49 h 102"/>
                <a:gd name="T80" fmla="*/ 166 w 178"/>
                <a:gd name="T81" fmla="*/ 41 h 102"/>
                <a:gd name="T82" fmla="*/ 178 w 178"/>
                <a:gd name="T83" fmla="*/ 32 h 102"/>
                <a:gd name="T84" fmla="*/ 178 w 178"/>
                <a:gd name="T85" fmla="*/ 0 h 1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02"/>
                <a:gd name="T131" fmla="*/ 178 w 178"/>
                <a:gd name="T132" fmla="*/ 102 h 10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02">
                  <a:moveTo>
                    <a:pt x="178" y="0"/>
                  </a:moveTo>
                  <a:lnTo>
                    <a:pt x="162" y="12"/>
                  </a:lnTo>
                  <a:lnTo>
                    <a:pt x="146" y="20"/>
                  </a:lnTo>
                  <a:lnTo>
                    <a:pt x="129" y="32"/>
                  </a:lnTo>
                  <a:lnTo>
                    <a:pt x="113" y="45"/>
                  </a:lnTo>
                  <a:lnTo>
                    <a:pt x="101" y="53"/>
                  </a:lnTo>
                  <a:lnTo>
                    <a:pt x="89" y="61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4" y="85"/>
                  </a:lnTo>
                  <a:lnTo>
                    <a:pt x="36" y="85"/>
                  </a:lnTo>
                  <a:lnTo>
                    <a:pt x="24" y="85"/>
                  </a:lnTo>
                  <a:lnTo>
                    <a:pt x="12" y="85"/>
                  </a:lnTo>
                  <a:lnTo>
                    <a:pt x="0" y="77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24" y="98"/>
                  </a:lnTo>
                  <a:lnTo>
                    <a:pt x="32" y="102"/>
                  </a:lnTo>
                  <a:lnTo>
                    <a:pt x="44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98"/>
                  </a:lnTo>
                  <a:lnTo>
                    <a:pt x="85" y="93"/>
                  </a:lnTo>
                  <a:lnTo>
                    <a:pt x="93" y="89"/>
                  </a:lnTo>
                  <a:lnTo>
                    <a:pt x="101" y="85"/>
                  </a:lnTo>
                  <a:lnTo>
                    <a:pt x="109" y="77"/>
                  </a:lnTo>
                  <a:lnTo>
                    <a:pt x="117" y="73"/>
                  </a:lnTo>
                  <a:lnTo>
                    <a:pt x="129" y="65"/>
                  </a:lnTo>
                  <a:lnTo>
                    <a:pt x="142" y="57"/>
                  </a:lnTo>
                  <a:lnTo>
                    <a:pt x="154" y="49"/>
                  </a:lnTo>
                  <a:lnTo>
                    <a:pt x="166" y="41"/>
                  </a:lnTo>
                  <a:lnTo>
                    <a:pt x="178" y="32"/>
                  </a:lnTo>
                  <a:lnTo>
                    <a:pt x="178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66FF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4186" name="hh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09800"/>
            <a:ext cx="2362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18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8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Comparison with 2-D SEAWAT model</a:t>
            </a:r>
          </a:p>
        </p:txBody>
      </p:sp>
      <p:pic>
        <p:nvPicPr>
          <p:cNvPr id="18436" name="Picture 4" descr="fig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39497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5" descr="fig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39576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laboratory experiment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172200" y="14478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SEAWAT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 SEAWAT model for the Henry-Hilleke numerical model benchmarks well, however…</a:t>
            </a:r>
          </a:p>
          <a:p>
            <a:r>
              <a:rPr lang="en-US" dirty="0" smtClean="0"/>
              <a:t>2-D SEAWAT model for laboratory experiment does not match</a:t>
            </a:r>
          </a:p>
          <a:p>
            <a:pPr lvl="1"/>
            <a:r>
              <a:rPr lang="en-US" dirty="0" smtClean="0"/>
              <a:t>Could it be because of the third dimension?</a:t>
            </a:r>
          </a:p>
          <a:p>
            <a:pPr lvl="1"/>
            <a:r>
              <a:rPr lang="en-US" dirty="0" smtClean="0"/>
              <a:t>Could heat be lost to the room?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SEAWAT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third dimension to simulate heat loss to the room from the tank (5 rows )</a:t>
            </a:r>
          </a:p>
          <a:p>
            <a:r>
              <a:rPr lang="en-US" dirty="0" smtClean="0"/>
              <a:t>Recorded room temperature assigned to row 5 as constant temperature boundary</a:t>
            </a:r>
          </a:p>
          <a:p>
            <a:r>
              <a:rPr lang="en-US" dirty="0" smtClean="0"/>
              <a:t>This allows simulation of “heat loss” to the room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Temperature Discrepancy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 l="12982" t="42230" r="11600" b="36246"/>
          <a:stretch>
            <a:fillRect/>
          </a:stretch>
        </p:blipFill>
        <p:spPr bwMode="auto">
          <a:xfrm>
            <a:off x="304800" y="2819400"/>
            <a:ext cx="40433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 l="12755" t="36598" r="11458" b="41629"/>
          <a:stretch>
            <a:fillRect/>
          </a:stretch>
        </p:blipFill>
        <p:spPr bwMode="auto">
          <a:xfrm>
            <a:off x="4876800" y="2133600"/>
            <a:ext cx="40528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990600" y="23622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laboratory experiment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638800" y="1752600"/>
            <a:ext cx="225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2D SEAWAT Model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76800" y="4114800"/>
            <a:ext cx="4038600" cy="1905000"/>
            <a:chOff x="3072" y="2592"/>
            <a:chExt cx="2544" cy="1200"/>
          </a:xfrm>
        </p:grpSpPr>
        <p:pic>
          <p:nvPicPr>
            <p:cNvPr id="1332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7331" t="41286" r="16348" b="39839"/>
            <a:stretch>
              <a:fillRect/>
            </a:stretch>
          </p:blipFill>
          <p:spPr bwMode="auto">
            <a:xfrm>
              <a:off x="3072" y="2832"/>
              <a:ext cx="2544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552" y="2592"/>
              <a:ext cx="1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3D SEAWAT Model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Results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is the first numerical simulation of a laboratory experiment that includes solute and heat transport</a:t>
            </a:r>
          </a:p>
          <a:p>
            <a:pPr eaLnBrk="1" hangingPunct="1">
              <a:defRPr/>
            </a:pPr>
            <a:r>
              <a:rPr lang="en-US" dirty="0" smtClean="0"/>
              <a:t>Simulating a heat transport laboratory experiment is more complicated because (unlike solute) heat can be lost to the surroundings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Henry-Hilleke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and salinity variation of the Henry (1964)</a:t>
            </a:r>
          </a:p>
          <a:p>
            <a:r>
              <a:rPr lang="en-US" dirty="0" smtClean="0"/>
              <a:t>Laboratory Problem-never (before) been numerically simulated</a:t>
            </a:r>
          </a:p>
          <a:p>
            <a:r>
              <a:rPr lang="en-US" dirty="0" smtClean="0"/>
              <a:t>Numerical Problem</a:t>
            </a:r>
          </a:p>
          <a:p>
            <a:pPr lvl="1"/>
            <a:r>
              <a:rPr lang="en-US" dirty="0" smtClean="0"/>
              <a:t>Hughes and Sanford (2004)</a:t>
            </a:r>
          </a:p>
          <a:p>
            <a:pPr lvl="1"/>
            <a:r>
              <a:rPr lang="en-US" dirty="0" smtClean="0"/>
              <a:t>Dausman et al. (2009)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839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Henry-Hilleke Laboratory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Only laboratory experiment that includes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Heat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Solute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Variable-density flow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Density is a function of T and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Motivation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Floridan Aquifer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Reported 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Henry and Hilleke (1972)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Hilleke (1972)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 l="11703" t="10222" r="8717" b="1666"/>
          <a:stretch>
            <a:fillRect/>
          </a:stretch>
        </p:blipFill>
        <p:spPr bwMode="auto">
          <a:xfrm>
            <a:off x="3352800" y="5410200"/>
            <a:ext cx="9890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 l="5859" t="14365" r="13579" b="552"/>
          <a:stretch>
            <a:fillRect/>
          </a:stretch>
        </p:blipFill>
        <p:spPr bwMode="auto">
          <a:xfrm>
            <a:off x="4419600" y="5410200"/>
            <a:ext cx="10334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8" descr="GulfofMexico3D"/>
          <p:cNvPicPr>
            <a:picLocks noChangeAspect="1" noChangeArrowheads="1"/>
          </p:cNvPicPr>
          <p:nvPr/>
        </p:nvPicPr>
        <p:blipFill>
          <a:blip r:embed="rId4" cstate="print"/>
          <a:srcRect l="50749" t="15671" b="39407"/>
          <a:stretch>
            <a:fillRect/>
          </a:stretch>
        </p:blipFill>
        <p:spPr bwMode="auto">
          <a:xfrm>
            <a:off x="5638800" y="2667000"/>
            <a:ext cx="3352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Laboratory Experiment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83920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619625"/>
            <a:ext cx="6978650" cy="2085975"/>
            <a:chOff x="672" y="2880"/>
            <a:chExt cx="4396" cy="1314"/>
          </a:xfrm>
        </p:grpSpPr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880"/>
              <a:ext cx="3264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4032" y="3264"/>
              <a:ext cx="10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SEAWAT </a:t>
              </a:r>
            </a:p>
            <a:p>
              <a:pPr algn="ctr"/>
              <a:r>
                <a:rPr lang="en-US" dirty="0"/>
                <a:t>representation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1752600" y="4495800"/>
            <a:ext cx="4267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74032" y="3886200"/>
            <a:ext cx="941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366 cm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419894" y="5828506"/>
            <a:ext cx="1600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9813" y="5181600"/>
            <a:ext cx="5693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122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cm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6019800" y="4648200"/>
            <a:ext cx="2286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172200" y="4419600"/>
            <a:ext cx="1351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15 cm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114800" y="1752600"/>
            <a:ext cx="5029200" cy="441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Henry-Hilleke</a:t>
            </a:r>
            <a:r>
              <a:rPr lang="en-US" sz="3200" dirty="0" smtClean="0"/>
              <a:t> Numerical Model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038600" cy="4495800"/>
          </a:xfrm>
        </p:spPr>
        <p:txBody>
          <a:bodyPr/>
          <a:lstStyle/>
          <a:p>
            <a:r>
              <a:rPr lang="en-US" sz="2800" dirty="0" smtClean="0"/>
              <a:t>Generalization of the Laboratory Experiment</a:t>
            </a:r>
          </a:p>
          <a:p>
            <a:r>
              <a:rPr lang="en-US" sz="2800" dirty="0" smtClean="0"/>
              <a:t>2-D cross </a:t>
            </a:r>
            <a:r>
              <a:rPr lang="en-US" sz="2800" dirty="0"/>
              <a:t>sectional model representing half of a carbonate </a:t>
            </a:r>
            <a:r>
              <a:rPr lang="en-US" sz="2800" dirty="0" smtClean="0"/>
              <a:t>platform</a:t>
            </a:r>
          </a:p>
          <a:p>
            <a:r>
              <a:rPr lang="en-US" sz="2800" dirty="0" smtClean="0"/>
              <a:t>41 col, 41 lay, 1 row	</a:t>
            </a:r>
          </a:p>
          <a:p>
            <a:r>
              <a:rPr lang="en-US" sz="2800" dirty="0" smtClean="0"/>
              <a:t>1 meter by 1 meter</a:t>
            </a:r>
            <a:endParaRPr lang="en-US" sz="2000" dirty="0"/>
          </a:p>
          <a:p>
            <a:pPr>
              <a:buNone/>
            </a:pPr>
            <a:endParaRPr lang="en-US" sz="2800" dirty="0"/>
          </a:p>
        </p:txBody>
      </p:sp>
      <p:pic>
        <p:nvPicPr>
          <p:cNvPr id="67596" name="Picture 12" descr="modflow_tal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1981200"/>
            <a:ext cx="4724400" cy="39957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enry_hilleke_result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0"/>
            <a:ext cx="60960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838200" y="79375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Numerical Salinity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results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enry_hilleke_results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50" y="863600"/>
            <a:ext cx="608965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152400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Numerical Temperature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results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SEAWAT simulation of laboratory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2-D SEAWAT model for laboratory 130 col, 49 layers, 1 row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2" name="salin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0" y="838200"/>
            <a:ext cx="4876801" cy="2779623"/>
          </a:xfrm>
        </p:spPr>
      </p:pic>
      <p:pic>
        <p:nvPicPr>
          <p:cNvPr id="23564" name="temp.avi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276600" y="3766568"/>
            <a:ext cx="4755405" cy="2710432"/>
          </a:xfrm>
        </p:spPr>
      </p:pic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4800600" y="9144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salinity</a:t>
            </a:r>
          </a:p>
        </p:txBody>
      </p:sp>
      <p:sp>
        <p:nvSpPr>
          <p:cNvPr id="11270" name="Text Box 15"/>
          <p:cNvSpPr txBox="1">
            <a:spLocks noChangeArrowheads="1"/>
          </p:cNvSpPr>
          <p:nvPr/>
        </p:nvSpPr>
        <p:spPr bwMode="auto">
          <a:xfrm>
            <a:off x="4495800" y="38100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52400" y="1295400"/>
            <a:ext cx="3657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2-D SEAWAT results simulating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 laboratory experiment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5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235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6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35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35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62"/>
                  </p:tgtEl>
                </p:cond>
              </p:nextCondLst>
            </p:seq>
            <p:video>
              <p:cMediaNode>
                <p:cTn id="15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6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35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35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6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bit design template">
  <a:themeElements>
    <a:clrScheme name="Orbit design 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design 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6432</TotalTime>
  <Words>302</Words>
  <Application>Microsoft Office PowerPoint</Application>
  <PresentationFormat>On-screen Show (4:3)</PresentationFormat>
  <Paragraphs>64</Paragraphs>
  <Slides>14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Orbit design template</vt:lpstr>
      <vt:lpstr>Modeling Solute and Heat Transport with SEAWAT: Henry-Hilleke</vt:lpstr>
      <vt:lpstr>Henry-Hilleke Problem</vt:lpstr>
      <vt:lpstr>Henry-Hilleke Laboratory Problem</vt:lpstr>
      <vt:lpstr>Laboratory Experiment</vt:lpstr>
      <vt:lpstr>Henry-Hilleke Numerical Model </vt:lpstr>
      <vt:lpstr>Slide 6</vt:lpstr>
      <vt:lpstr>Slide 7</vt:lpstr>
      <vt:lpstr>SEAWAT simulation of laboratory experiment</vt:lpstr>
      <vt:lpstr>Slide 9</vt:lpstr>
      <vt:lpstr>Comparison with 2-D SEAWAT model</vt:lpstr>
      <vt:lpstr>What’s wrong?</vt:lpstr>
      <vt:lpstr>3-D SEAWAT Model</vt:lpstr>
      <vt:lpstr>Temperature Discrepancy</vt:lpstr>
      <vt:lpstr>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adausman</cp:lastModifiedBy>
  <cp:revision>48</cp:revision>
  <cp:lastPrinted>1601-01-01T00:00:00Z</cp:lastPrinted>
  <dcterms:created xsi:type="dcterms:W3CDTF">1601-01-01T00:00:00Z</dcterms:created>
  <dcterms:modified xsi:type="dcterms:W3CDTF">2010-06-04T19:23:00Z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