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3" r:id="rId5"/>
    <p:sldId id="260" r:id="rId6"/>
    <p:sldId id="264" r:id="rId7"/>
    <p:sldId id="266" r:id="rId8"/>
    <p:sldId id="262" r:id="rId9"/>
    <p:sldId id="261" r:id="rId10"/>
    <p:sldId id="265"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1" d="100"/>
          <a:sy n="131" d="100"/>
        </p:scale>
        <p:origin x="-104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6C4EF3BB-2A11-4198-ADDB-105FA63132A5}" type="datetimeFigureOut">
              <a:rPr lang="en-US" smtClean="0"/>
              <a:pPr/>
              <a:t>6/9/2010</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9EED40BB-DF4F-482C-870F-428A526A3B58}"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4EF3BB-2A11-4198-ADDB-105FA63132A5}" type="datetimeFigureOut">
              <a:rPr lang="en-US" smtClean="0"/>
              <a:pPr/>
              <a:t>6/9/2010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D40BB-DF4F-482C-870F-428A526A3B58}"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4EF3BB-2A11-4198-ADDB-105FA63132A5}" type="datetimeFigureOut">
              <a:rPr lang="en-US" smtClean="0"/>
              <a:pPr/>
              <a:t>6/9/2010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D40BB-DF4F-482C-870F-428A526A3B58}"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7772400" cy="11430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685800" y="1981200"/>
            <a:ext cx="7772400" cy="4114800"/>
          </a:xfrm>
        </p:spPr>
        <p:txBody>
          <a:bodyPr/>
          <a:lstStyle/>
          <a:p>
            <a:endParaRPr lang="en-US"/>
          </a:p>
        </p:txBody>
      </p:sp>
      <p:sp>
        <p:nvSpPr>
          <p:cNvPr id="4" name="Date Placeholder 3"/>
          <p:cNvSpPr>
            <a:spLocks noGrp="1"/>
          </p:cNvSpPr>
          <p:nvPr>
            <p:ph type="dt" sz="half" idx="10"/>
          </p:nvPr>
        </p:nvSpPr>
        <p:spPr>
          <a:xfrm>
            <a:off x="685800" y="6248400"/>
            <a:ext cx="1905000" cy="457200"/>
          </a:xfrm>
        </p:spPr>
        <p:txBody>
          <a:bodyPr/>
          <a:lstStyle>
            <a:lvl1pPr>
              <a:defRPr/>
            </a:lvl1pPr>
          </a:lstStyle>
          <a:p>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7239000" y="6400800"/>
            <a:ext cx="1905000" cy="457200"/>
          </a:xfrm>
        </p:spPr>
        <p:txBody>
          <a:bodyPr/>
          <a:lstStyle>
            <a:lvl1pPr>
              <a:defRPr/>
            </a:lvl1pPr>
          </a:lstStyle>
          <a:p>
            <a:fld id="{64623BAC-FB62-4156-9428-4673DC0CC1E4}" type="slidenum">
              <a:rPr lang="en-US"/>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C4EF3BB-2A11-4198-ADDB-105FA63132A5}" type="datetimeFigureOut">
              <a:rPr lang="en-US" smtClean="0"/>
              <a:pPr/>
              <a:t>6/9/2010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D40BB-DF4F-482C-870F-428A526A3B58}"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6C4EF3BB-2A11-4198-ADDB-105FA63132A5}" type="datetimeFigureOut">
              <a:rPr lang="en-US" smtClean="0"/>
              <a:pPr/>
              <a:t>6/9/2010</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9EED40BB-DF4F-482C-870F-428A526A3B58}"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C4EF3BB-2A11-4198-ADDB-105FA63132A5}" type="datetimeFigureOut">
              <a:rPr lang="en-US" smtClean="0"/>
              <a:pPr/>
              <a:t>6/9/2010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D40BB-DF4F-482C-870F-428A526A3B58}"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C4EF3BB-2A11-4198-ADDB-105FA63132A5}" type="datetimeFigureOut">
              <a:rPr lang="en-US" smtClean="0"/>
              <a:pPr/>
              <a:t>6/9/2010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ED40BB-DF4F-482C-870F-428A526A3B58}"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C4EF3BB-2A11-4198-ADDB-105FA63132A5}" type="datetimeFigureOut">
              <a:rPr lang="en-US" smtClean="0"/>
              <a:pPr/>
              <a:t>6/9/2010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ED40BB-DF4F-482C-870F-428A526A3B58}"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4EF3BB-2A11-4198-ADDB-105FA63132A5}" type="datetimeFigureOut">
              <a:rPr lang="en-US" smtClean="0"/>
              <a:pPr/>
              <a:t>6/9/2010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ED40BB-DF4F-482C-870F-428A526A3B58}"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C4EF3BB-2A11-4198-ADDB-105FA63132A5}" type="datetimeFigureOut">
              <a:rPr lang="en-US" smtClean="0"/>
              <a:pPr/>
              <a:t>6/9/2010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D40BB-DF4F-482C-870F-428A526A3B58}"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C4EF3BB-2A11-4198-ADDB-105FA63132A5}" type="datetimeFigureOut">
              <a:rPr lang="en-US" smtClean="0"/>
              <a:pPr/>
              <a:t>6/9/2010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D40BB-DF4F-482C-870F-428A526A3B58}"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6C4EF3BB-2A11-4198-ADDB-105FA63132A5}" type="datetimeFigureOut">
              <a:rPr lang="en-US" smtClean="0"/>
              <a:pPr/>
              <a:t>6/9/2010</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9EED40BB-DF4F-482C-870F-428A526A3B58}"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ransition/>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Parameterization of an Initial Concentration Field for SEWAT </a:t>
            </a:r>
            <a:endParaRPr lang="en-US" dirty="0"/>
          </a:p>
        </p:txBody>
      </p:sp>
      <p:sp>
        <p:nvSpPr>
          <p:cNvPr id="3" name="Subtitle 2"/>
          <p:cNvSpPr>
            <a:spLocks noGrp="1"/>
          </p:cNvSpPr>
          <p:nvPr>
            <p:ph type="subTitle" idx="1"/>
          </p:nvPr>
        </p:nvSpPr>
        <p:spPr/>
        <p:txBody>
          <a:bodyPr/>
          <a:lstStyle/>
          <a:p>
            <a:r>
              <a:rPr lang="en-US" dirty="0" smtClean="0"/>
              <a:t>Alyssa Dausman</a:t>
            </a:r>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All instructions in four PEST manuals</a:t>
            </a:r>
            <a:endParaRPr lang="en-US" dirty="0"/>
          </a:p>
        </p:txBody>
      </p:sp>
      <p:sp>
        <p:nvSpPr>
          <p:cNvPr id="4" name="Content Placeholder 3"/>
          <p:cNvSpPr>
            <a:spLocks noGrp="1"/>
          </p:cNvSpPr>
          <p:nvPr>
            <p:ph sz="quarter" idx="1"/>
          </p:nvPr>
        </p:nvSpPr>
        <p:spPr>
          <a:xfrm>
            <a:off x="457200" y="1219200"/>
            <a:ext cx="8458200" cy="4937760"/>
          </a:xfrm>
        </p:spPr>
        <p:txBody>
          <a:bodyPr/>
          <a:lstStyle/>
          <a:p>
            <a:r>
              <a:rPr lang="en-US" dirty="0" smtClean="0"/>
              <a:t>Directions for using parameters estimation (optional): PEST manual and Addendum to PEST manual</a:t>
            </a:r>
          </a:p>
          <a:p>
            <a:r>
              <a:rPr lang="en-US" dirty="0" smtClean="0"/>
              <a:t>Format of input files:  </a:t>
            </a:r>
            <a:r>
              <a:rPr lang="en-US" b="1" i="1" dirty="0" smtClean="0"/>
              <a:t>Groundwater Utilities A</a:t>
            </a:r>
          </a:p>
          <a:p>
            <a:pPr lvl="1"/>
            <a:r>
              <a:rPr lang="en-US" b="1" i="1" dirty="0" smtClean="0"/>
              <a:t>For example: Grid Specification File</a:t>
            </a:r>
          </a:p>
          <a:p>
            <a:r>
              <a:rPr lang="en-US" dirty="0" smtClean="0"/>
              <a:t>ELEV2CONC:  </a:t>
            </a:r>
            <a:r>
              <a:rPr lang="en-US" b="1" i="1" dirty="0" smtClean="0"/>
              <a:t>Groundwater Utilities B</a:t>
            </a:r>
          </a:p>
          <a:p>
            <a:pPr>
              <a:buNone/>
            </a:pPr>
            <a:endParaRPr lang="en-US" dirty="0" smtClean="0"/>
          </a:p>
          <a:p>
            <a:pPr>
              <a:buNone/>
            </a:pPr>
            <a:endParaRPr lang="en-US" dirty="0"/>
          </a:p>
        </p:txBody>
      </p:sp>
      <p:pic>
        <p:nvPicPr>
          <p:cNvPr id="6" name="Picture 5" descr="PEST1.bmp"/>
          <p:cNvPicPr>
            <a:picLocks noChangeAspect="1"/>
          </p:cNvPicPr>
          <p:nvPr/>
        </p:nvPicPr>
        <p:blipFill>
          <a:blip r:embed="rId2" cstate="print"/>
          <a:stretch>
            <a:fillRect/>
          </a:stretch>
        </p:blipFill>
        <p:spPr>
          <a:xfrm>
            <a:off x="0" y="3643747"/>
            <a:ext cx="2529677" cy="3214254"/>
          </a:xfrm>
          <a:prstGeom prst="rect">
            <a:avLst/>
          </a:prstGeom>
        </p:spPr>
      </p:pic>
      <p:pic>
        <p:nvPicPr>
          <p:cNvPr id="7" name="Picture 6" descr="PEST2.bmp"/>
          <p:cNvPicPr>
            <a:picLocks noChangeAspect="1"/>
          </p:cNvPicPr>
          <p:nvPr/>
        </p:nvPicPr>
        <p:blipFill>
          <a:blip r:embed="rId3" cstate="print"/>
          <a:stretch>
            <a:fillRect/>
          </a:stretch>
        </p:blipFill>
        <p:spPr>
          <a:xfrm>
            <a:off x="2057400" y="3456057"/>
            <a:ext cx="2470998" cy="3188175"/>
          </a:xfrm>
          <a:prstGeom prst="rect">
            <a:avLst/>
          </a:prstGeom>
        </p:spPr>
      </p:pic>
      <p:pic>
        <p:nvPicPr>
          <p:cNvPr id="8" name="Picture 7" descr="PEST3.bmp"/>
          <p:cNvPicPr>
            <a:picLocks noChangeAspect="1"/>
          </p:cNvPicPr>
          <p:nvPr/>
        </p:nvPicPr>
        <p:blipFill>
          <a:blip r:embed="rId4" cstate="print"/>
          <a:stretch>
            <a:fillRect/>
          </a:stretch>
        </p:blipFill>
        <p:spPr>
          <a:xfrm>
            <a:off x="4190999" y="3747670"/>
            <a:ext cx="2444919" cy="3396808"/>
          </a:xfrm>
          <a:prstGeom prst="rect">
            <a:avLst/>
          </a:prstGeom>
        </p:spPr>
      </p:pic>
      <p:pic>
        <p:nvPicPr>
          <p:cNvPr id="9" name="Picture 8" descr="PEST4.bmp"/>
          <p:cNvPicPr>
            <a:picLocks noChangeAspect="1"/>
          </p:cNvPicPr>
          <p:nvPr/>
        </p:nvPicPr>
        <p:blipFill>
          <a:blip r:embed="rId5" cstate="print"/>
          <a:stretch>
            <a:fillRect/>
          </a:stretch>
        </p:blipFill>
        <p:spPr>
          <a:xfrm>
            <a:off x="6248400" y="3441632"/>
            <a:ext cx="2438400" cy="3416368"/>
          </a:xfrm>
          <a:prstGeom prst="rect">
            <a:avLst/>
          </a:prstGeom>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t>Advantages</a:t>
            </a:r>
            <a:endParaRPr lang="en-US" dirty="0"/>
          </a:p>
        </p:txBody>
      </p:sp>
      <p:sp>
        <p:nvSpPr>
          <p:cNvPr id="5" name="Text Placeholder 4"/>
          <p:cNvSpPr>
            <a:spLocks noGrp="1"/>
          </p:cNvSpPr>
          <p:nvPr>
            <p:ph type="body" sz="half" idx="3"/>
          </p:nvPr>
        </p:nvSpPr>
        <p:spPr/>
        <p:txBody>
          <a:bodyPr/>
          <a:lstStyle/>
          <a:p>
            <a:r>
              <a:rPr lang="en-US" dirty="0" smtClean="0"/>
              <a:t>Disadvantages</a:t>
            </a:r>
            <a:endParaRPr lang="en-US" dirty="0"/>
          </a:p>
        </p:txBody>
      </p:sp>
      <p:sp>
        <p:nvSpPr>
          <p:cNvPr id="3" name="Content Placeholder 2"/>
          <p:cNvSpPr>
            <a:spLocks noGrp="1"/>
          </p:cNvSpPr>
          <p:nvPr>
            <p:ph sz="quarter" idx="2"/>
          </p:nvPr>
        </p:nvSpPr>
        <p:spPr>
          <a:xfrm>
            <a:off x="228600" y="2133600"/>
            <a:ext cx="4267200" cy="4038600"/>
          </a:xfrm>
        </p:spPr>
        <p:txBody>
          <a:bodyPr/>
          <a:lstStyle/>
          <a:p>
            <a:r>
              <a:rPr lang="en-US" dirty="0" smtClean="0"/>
              <a:t>Quick initial conditions</a:t>
            </a:r>
          </a:p>
          <a:p>
            <a:r>
              <a:rPr lang="en-US" dirty="0" smtClean="0"/>
              <a:t>Coordinated with field data</a:t>
            </a:r>
          </a:p>
          <a:p>
            <a:r>
              <a:rPr lang="en-US" dirty="0" smtClean="0"/>
              <a:t>Can be part of the estimation process</a:t>
            </a:r>
          </a:p>
          <a:p>
            <a:pPr>
              <a:buNone/>
            </a:pPr>
            <a:endParaRPr lang="en-US" dirty="0"/>
          </a:p>
        </p:txBody>
      </p:sp>
      <p:sp>
        <p:nvSpPr>
          <p:cNvPr id="6" name="Content Placeholder 5"/>
          <p:cNvSpPr>
            <a:spLocks noGrp="1"/>
          </p:cNvSpPr>
          <p:nvPr>
            <p:ph sz="quarter" idx="4"/>
          </p:nvPr>
        </p:nvSpPr>
        <p:spPr/>
        <p:txBody>
          <a:bodyPr/>
          <a:lstStyle/>
          <a:p>
            <a:r>
              <a:rPr lang="en-US" dirty="0" smtClean="0"/>
              <a:t>May not be accurate for long-term transient runs</a:t>
            </a:r>
          </a:p>
          <a:p>
            <a:r>
              <a:rPr lang="en-US" dirty="0" smtClean="0"/>
              <a:t>Interface may move after model “begins” running if parameterization doesn’t support initial concentration field</a:t>
            </a:r>
            <a:endParaRPr lang="en-US" dirty="0"/>
          </a:p>
        </p:txBody>
      </p:sp>
      <p:sp>
        <p:nvSpPr>
          <p:cNvPr id="7" name="Title 6"/>
          <p:cNvSpPr>
            <a:spLocks noGrp="1"/>
          </p:cNvSpPr>
          <p:nvPr>
            <p:ph type="title"/>
          </p:nvPr>
        </p:nvSpPr>
        <p:spPr/>
        <p:txBody>
          <a:bodyPr/>
          <a:lstStyle/>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Rectangle 227"/>
          <p:cNvSpPr/>
          <p:nvPr/>
        </p:nvSpPr>
        <p:spPr>
          <a:xfrm>
            <a:off x="0" y="3200400"/>
            <a:ext cx="9144000"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Initial concentrations</a:t>
            </a:r>
            <a:endParaRPr lang="en-US" dirty="0"/>
          </a:p>
        </p:txBody>
      </p:sp>
      <p:sp>
        <p:nvSpPr>
          <p:cNvPr id="3" name="Content Placeholder 2"/>
          <p:cNvSpPr>
            <a:spLocks noGrp="1"/>
          </p:cNvSpPr>
          <p:nvPr>
            <p:ph sz="quarter" idx="1"/>
          </p:nvPr>
        </p:nvSpPr>
        <p:spPr>
          <a:xfrm>
            <a:off x="457200" y="1066800"/>
            <a:ext cx="8229600" cy="4937760"/>
          </a:xfrm>
        </p:spPr>
        <p:txBody>
          <a:bodyPr/>
          <a:lstStyle/>
          <a:p>
            <a:r>
              <a:rPr lang="en-US" sz="2000" dirty="0" smtClean="0"/>
              <a:t>We </a:t>
            </a:r>
            <a:r>
              <a:rPr lang="en-US" sz="2000" dirty="0" smtClean="0"/>
              <a:t>typically develop </a:t>
            </a:r>
            <a:r>
              <a:rPr lang="en-US" sz="2000" dirty="0" smtClean="0"/>
              <a:t>steady-state </a:t>
            </a:r>
            <a:r>
              <a:rPr lang="en-US" sz="2000" dirty="0" smtClean="0"/>
              <a:t>model run</a:t>
            </a:r>
            <a:r>
              <a:rPr lang="en-US" sz="2000" dirty="0" smtClean="0"/>
              <a:t> </a:t>
            </a:r>
            <a:r>
              <a:rPr lang="en-US" sz="2000" dirty="0" smtClean="0"/>
              <a:t>to get initial concentrations</a:t>
            </a:r>
          </a:p>
          <a:p>
            <a:r>
              <a:rPr lang="en-US" sz="2000" dirty="0" smtClean="0"/>
              <a:t>Can take a long time to get initial conditions</a:t>
            </a:r>
          </a:p>
          <a:p>
            <a:r>
              <a:rPr lang="en-US" sz="2000" dirty="0" smtClean="0"/>
              <a:t>How accurate are they?</a:t>
            </a:r>
          </a:p>
          <a:p>
            <a:pPr lvl="1"/>
            <a:r>
              <a:rPr lang="en-US" sz="1800" dirty="0" smtClean="0"/>
              <a:t>If you don’t include a tidal signal and then add one for a transient model, initial interface location may be incorrect</a:t>
            </a:r>
          </a:p>
          <a:p>
            <a:pPr lvl="1"/>
            <a:r>
              <a:rPr lang="en-US" sz="1800" dirty="0" smtClean="0"/>
              <a:t>Dispersion of salts across interface </a:t>
            </a:r>
            <a:r>
              <a:rPr lang="en-US" sz="1800" dirty="0" smtClean="0"/>
              <a:t>can be incorrect </a:t>
            </a:r>
            <a:r>
              <a:rPr lang="en-US" sz="1800" dirty="0" smtClean="0"/>
              <a:t>(too thick</a:t>
            </a:r>
            <a:r>
              <a:rPr lang="en-US" sz="1800" dirty="0" smtClean="0"/>
              <a:t>) after long run</a:t>
            </a:r>
            <a:endParaRPr lang="en-US" sz="1800" dirty="0" smtClean="0"/>
          </a:p>
          <a:p>
            <a:pPr lvl="1">
              <a:buNone/>
            </a:pPr>
            <a:endParaRPr lang="en-US" sz="1800" dirty="0" smtClean="0"/>
          </a:p>
          <a:p>
            <a:pPr lvl="1"/>
            <a:endParaRPr lang="en-US" dirty="0" smtClean="0"/>
          </a:p>
        </p:txBody>
      </p:sp>
      <p:pic>
        <p:nvPicPr>
          <p:cNvPr id="4" name="Picture 1028"/>
          <p:cNvPicPr>
            <a:picLocks noChangeAspect="1" noChangeArrowheads="1"/>
          </p:cNvPicPr>
          <p:nvPr/>
        </p:nvPicPr>
        <p:blipFill>
          <a:blip r:embed="rId2" cstate="print">
            <a:clrChange>
              <a:clrFrom>
                <a:srgbClr val="FFFFFF"/>
              </a:clrFrom>
              <a:clrTo>
                <a:srgbClr val="FFFFFF">
                  <a:alpha val="0"/>
                </a:srgbClr>
              </a:clrTo>
            </a:clrChange>
          </a:blip>
          <a:srcRect l="43857"/>
          <a:stretch>
            <a:fillRect/>
          </a:stretch>
        </p:blipFill>
        <p:spPr bwMode="auto">
          <a:xfrm>
            <a:off x="979488" y="3794125"/>
            <a:ext cx="3714750" cy="2260600"/>
          </a:xfrm>
          <a:prstGeom prst="rect">
            <a:avLst/>
          </a:prstGeom>
          <a:noFill/>
          <a:ln w="9525">
            <a:noFill/>
            <a:miter lim="800000"/>
            <a:headEnd/>
            <a:tailEnd/>
          </a:ln>
        </p:spPr>
      </p:pic>
      <p:sp>
        <p:nvSpPr>
          <p:cNvPr id="5" name="Line 1029"/>
          <p:cNvSpPr>
            <a:spLocks noChangeShapeType="1"/>
          </p:cNvSpPr>
          <p:nvPr/>
        </p:nvSpPr>
        <p:spPr bwMode="auto">
          <a:xfrm flipV="1">
            <a:off x="1981200" y="5062538"/>
            <a:ext cx="7938" cy="12700"/>
          </a:xfrm>
          <a:prstGeom prst="line">
            <a:avLst/>
          </a:prstGeom>
          <a:noFill/>
          <a:ln w="0">
            <a:solidFill>
              <a:srgbClr val="FFFF00"/>
            </a:solidFill>
            <a:round/>
            <a:headEnd/>
            <a:tailEnd/>
          </a:ln>
        </p:spPr>
        <p:txBody>
          <a:bodyPr/>
          <a:lstStyle/>
          <a:p>
            <a:endParaRPr lang="en-US"/>
          </a:p>
        </p:txBody>
      </p:sp>
      <p:sp>
        <p:nvSpPr>
          <p:cNvPr id="6" name="Freeform 1030"/>
          <p:cNvSpPr>
            <a:spLocks/>
          </p:cNvSpPr>
          <p:nvPr/>
        </p:nvSpPr>
        <p:spPr bwMode="auto">
          <a:xfrm>
            <a:off x="1989138" y="4497388"/>
            <a:ext cx="161925" cy="565150"/>
          </a:xfrm>
          <a:custGeom>
            <a:avLst/>
            <a:gdLst>
              <a:gd name="T0" fmla="*/ 0 w 172"/>
              <a:gd name="T1" fmla="*/ 426 h 426"/>
              <a:gd name="T2" fmla="*/ 2 w 172"/>
              <a:gd name="T3" fmla="*/ 415 h 426"/>
              <a:gd name="T4" fmla="*/ 3 w 172"/>
              <a:gd name="T5" fmla="*/ 405 h 426"/>
              <a:gd name="T6" fmla="*/ 5 w 172"/>
              <a:gd name="T7" fmla="*/ 393 h 426"/>
              <a:gd name="T8" fmla="*/ 7 w 172"/>
              <a:gd name="T9" fmla="*/ 383 h 426"/>
              <a:gd name="T10" fmla="*/ 11 w 172"/>
              <a:gd name="T11" fmla="*/ 373 h 426"/>
              <a:gd name="T12" fmla="*/ 17 w 172"/>
              <a:gd name="T13" fmla="*/ 361 h 426"/>
              <a:gd name="T14" fmla="*/ 22 w 172"/>
              <a:gd name="T15" fmla="*/ 351 h 426"/>
              <a:gd name="T16" fmla="*/ 29 w 172"/>
              <a:gd name="T17" fmla="*/ 341 h 426"/>
              <a:gd name="T18" fmla="*/ 33 w 172"/>
              <a:gd name="T19" fmla="*/ 330 h 426"/>
              <a:gd name="T20" fmla="*/ 36 w 172"/>
              <a:gd name="T21" fmla="*/ 319 h 426"/>
              <a:gd name="T22" fmla="*/ 38 w 172"/>
              <a:gd name="T23" fmla="*/ 308 h 426"/>
              <a:gd name="T24" fmla="*/ 40 w 172"/>
              <a:gd name="T25" fmla="*/ 298 h 426"/>
              <a:gd name="T26" fmla="*/ 42 w 172"/>
              <a:gd name="T27" fmla="*/ 287 h 426"/>
              <a:gd name="T28" fmla="*/ 44 w 172"/>
              <a:gd name="T29" fmla="*/ 276 h 426"/>
              <a:gd name="T30" fmla="*/ 48 w 172"/>
              <a:gd name="T31" fmla="*/ 266 h 426"/>
              <a:gd name="T32" fmla="*/ 51 w 172"/>
              <a:gd name="T33" fmla="*/ 256 h 426"/>
              <a:gd name="T34" fmla="*/ 57 w 172"/>
              <a:gd name="T35" fmla="*/ 244 h 426"/>
              <a:gd name="T36" fmla="*/ 63 w 172"/>
              <a:gd name="T37" fmla="*/ 234 h 426"/>
              <a:gd name="T38" fmla="*/ 67 w 172"/>
              <a:gd name="T39" fmla="*/ 223 h 426"/>
              <a:gd name="T40" fmla="*/ 72 w 172"/>
              <a:gd name="T41" fmla="*/ 213 h 426"/>
              <a:gd name="T42" fmla="*/ 76 w 172"/>
              <a:gd name="T43" fmla="*/ 202 h 426"/>
              <a:gd name="T44" fmla="*/ 80 w 172"/>
              <a:gd name="T45" fmla="*/ 191 h 426"/>
              <a:gd name="T46" fmla="*/ 82 w 172"/>
              <a:gd name="T47" fmla="*/ 181 h 426"/>
              <a:gd name="T48" fmla="*/ 86 w 172"/>
              <a:gd name="T49" fmla="*/ 170 h 426"/>
              <a:gd name="T50" fmla="*/ 89 w 172"/>
              <a:gd name="T51" fmla="*/ 159 h 426"/>
              <a:gd name="T52" fmla="*/ 94 w 172"/>
              <a:gd name="T53" fmla="*/ 149 h 426"/>
              <a:gd name="T54" fmla="*/ 98 w 172"/>
              <a:gd name="T55" fmla="*/ 137 h 426"/>
              <a:gd name="T56" fmla="*/ 105 w 172"/>
              <a:gd name="T57" fmla="*/ 127 h 426"/>
              <a:gd name="T58" fmla="*/ 112 w 172"/>
              <a:gd name="T59" fmla="*/ 117 h 426"/>
              <a:gd name="T60" fmla="*/ 119 w 172"/>
              <a:gd name="T61" fmla="*/ 106 h 426"/>
              <a:gd name="T62" fmla="*/ 124 w 172"/>
              <a:gd name="T63" fmla="*/ 96 h 426"/>
              <a:gd name="T64" fmla="*/ 127 w 172"/>
              <a:gd name="T65" fmla="*/ 85 h 426"/>
              <a:gd name="T66" fmla="*/ 130 w 172"/>
              <a:gd name="T67" fmla="*/ 74 h 426"/>
              <a:gd name="T68" fmla="*/ 134 w 172"/>
              <a:gd name="T69" fmla="*/ 64 h 426"/>
              <a:gd name="T70" fmla="*/ 139 w 172"/>
              <a:gd name="T71" fmla="*/ 52 h 426"/>
              <a:gd name="T72" fmla="*/ 144 w 172"/>
              <a:gd name="T73" fmla="*/ 42 h 426"/>
              <a:gd name="T74" fmla="*/ 150 w 172"/>
              <a:gd name="T75" fmla="*/ 32 h 426"/>
              <a:gd name="T76" fmla="*/ 157 w 172"/>
              <a:gd name="T77" fmla="*/ 21 h 426"/>
              <a:gd name="T78" fmla="*/ 165 w 172"/>
              <a:gd name="T79" fmla="*/ 11 h 426"/>
              <a:gd name="T80" fmla="*/ 172 w 172"/>
              <a:gd name="T81" fmla="*/ 0 h 42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72"/>
              <a:gd name="T124" fmla="*/ 0 h 426"/>
              <a:gd name="T125" fmla="*/ 172 w 172"/>
              <a:gd name="T126" fmla="*/ 426 h 42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72" h="426">
                <a:moveTo>
                  <a:pt x="0" y="426"/>
                </a:moveTo>
                <a:lnTo>
                  <a:pt x="2" y="415"/>
                </a:lnTo>
                <a:lnTo>
                  <a:pt x="3" y="405"/>
                </a:lnTo>
                <a:lnTo>
                  <a:pt x="5" y="393"/>
                </a:lnTo>
                <a:lnTo>
                  <a:pt x="7" y="383"/>
                </a:lnTo>
                <a:lnTo>
                  <a:pt x="11" y="373"/>
                </a:lnTo>
                <a:lnTo>
                  <a:pt x="17" y="361"/>
                </a:lnTo>
                <a:lnTo>
                  <a:pt x="22" y="351"/>
                </a:lnTo>
                <a:lnTo>
                  <a:pt x="29" y="341"/>
                </a:lnTo>
                <a:lnTo>
                  <a:pt x="33" y="330"/>
                </a:lnTo>
                <a:lnTo>
                  <a:pt x="36" y="319"/>
                </a:lnTo>
                <a:lnTo>
                  <a:pt x="38" y="308"/>
                </a:lnTo>
                <a:lnTo>
                  <a:pt x="40" y="298"/>
                </a:lnTo>
                <a:lnTo>
                  <a:pt x="42" y="287"/>
                </a:lnTo>
                <a:lnTo>
                  <a:pt x="44" y="276"/>
                </a:lnTo>
                <a:lnTo>
                  <a:pt x="48" y="266"/>
                </a:lnTo>
                <a:lnTo>
                  <a:pt x="51" y="256"/>
                </a:lnTo>
                <a:lnTo>
                  <a:pt x="57" y="244"/>
                </a:lnTo>
                <a:lnTo>
                  <a:pt x="63" y="234"/>
                </a:lnTo>
                <a:lnTo>
                  <a:pt x="67" y="223"/>
                </a:lnTo>
                <a:lnTo>
                  <a:pt x="72" y="213"/>
                </a:lnTo>
                <a:lnTo>
                  <a:pt x="76" y="202"/>
                </a:lnTo>
                <a:lnTo>
                  <a:pt x="80" y="191"/>
                </a:lnTo>
                <a:lnTo>
                  <a:pt x="82" y="181"/>
                </a:lnTo>
                <a:lnTo>
                  <a:pt x="86" y="170"/>
                </a:lnTo>
                <a:lnTo>
                  <a:pt x="89" y="159"/>
                </a:lnTo>
                <a:lnTo>
                  <a:pt x="94" y="149"/>
                </a:lnTo>
                <a:lnTo>
                  <a:pt x="98" y="137"/>
                </a:lnTo>
                <a:lnTo>
                  <a:pt x="105" y="127"/>
                </a:lnTo>
                <a:lnTo>
                  <a:pt x="112" y="117"/>
                </a:lnTo>
                <a:lnTo>
                  <a:pt x="119" y="106"/>
                </a:lnTo>
                <a:lnTo>
                  <a:pt x="124" y="96"/>
                </a:lnTo>
                <a:lnTo>
                  <a:pt x="127" y="85"/>
                </a:lnTo>
                <a:lnTo>
                  <a:pt x="130" y="74"/>
                </a:lnTo>
                <a:lnTo>
                  <a:pt x="134" y="64"/>
                </a:lnTo>
                <a:lnTo>
                  <a:pt x="139" y="52"/>
                </a:lnTo>
                <a:lnTo>
                  <a:pt x="144" y="42"/>
                </a:lnTo>
                <a:lnTo>
                  <a:pt x="150" y="32"/>
                </a:lnTo>
                <a:lnTo>
                  <a:pt x="157" y="21"/>
                </a:lnTo>
                <a:lnTo>
                  <a:pt x="165" y="11"/>
                </a:lnTo>
                <a:lnTo>
                  <a:pt x="172" y="0"/>
                </a:lnTo>
              </a:path>
            </a:pathLst>
          </a:custGeom>
          <a:noFill/>
          <a:ln w="0">
            <a:solidFill>
              <a:srgbClr val="FFFF00"/>
            </a:solidFill>
            <a:prstDash val="solid"/>
            <a:round/>
            <a:headEnd/>
            <a:tailEnd/>
          </a:ln>
        </p:spPr>
        <p:txBody>
          <a:bodyPr/>
          <a:lstStyle/>
          <a:p>
            <a:endParaRPr lang="en-US"/>
          </a:p>
        </p:txBody>
      </p:sp>
      <p:sp>
        <p:nvSpPr>
          <p:cNvPr id="7" name="Line 1031"/>
          <p:cNvSpPr>
            <a:spLocks noChangeShapeType="1"/>
          </p:cNvSpPr>
          <p:nvPr/>
        </p:nvSpPr>
        <p:spPr bwMode="auto">
          <a:xfrm flipV="1">
            <a:off x="2151063" y="4484688"/>
            <a:ext cx="6350" cy="12700"/>
          </a:xfrm>
          <a:prstGeom prst="line">
            <a:avLst/>
          </a:prstGeom>
          <a:noFill/>
          <a:ln w="0">
            <a:solidFill>
              <a:srgbClr val="FFFF00"/>
            </a:solidFill>
            <a:round/>
            <a:headEnd/>
            <a:tailEnd/>
          </a:ln>
        </p:spPr>
        <p:txBody>
          <a:bodyPr/>
          <a:lstStyle/>
          <a:p>
            <a:endParaRPr lang="en-US"/>
          </a:p>
        </p:txBody>
      </p:sp>
      <p:sp>
        <p:nvSpPr>
          <p:cNvPr id="8" name="Freeform 1032"/>
          <p:cNvSpPr>
            <a:spLocks noEditPoints="1"/>
          </p:cNvSpPr>
          <p:nvPr/>
        </p:nvSpPr>
        <p:spPr bwMode="auto">
          <a:xfrm>
            <a:off x="2141538" y="4332288"/>
            <a:ext cx="106362" cy="122237"/>
          </a:xfrm>
          <a:custGeom>
            <a:avLst/>
            <a:gdLst>
              <a:gd name="T0" fmla="*/ 27 w 110"/>
              <a:gd name="T1" fmla="*/ 74 h 92"/>
              <a:gd name="T2" fmla="*/ 15 w 110"/>
              <a:gd name="T3" fmla="*/ 64 h 92"/>
              <a:gd name="T4" fmla="*/ 6 w 110"/>
              <a:gd name="T5" fmla="*/ 53 h 92"/>
              <a:gd name="T6" fmla="*/ 1 w 110"/>
              <a:gd name="T7" fmla="*/ 43 h 92"/>
              <a:gd name="T8" fmla="*/ 0 w 110"/>
              <a:gd name="T9" fmla="*/ 33 h 92"/>
              <a:gd name="T10" fmla="*/ 2 w 110"/>
              <a:gd name="T11" fmla="*/ 22 h 92"/>
              <a:gd name="T12" fmla="*/ 6 w 110"/>
              <a:gd name="T13" fmla="*/ 13 h 92"/>
              <a:gd name="T14" fmla="*/ 12 w 110"/>
              <a:gd name="T15" fmla="*/ 7 h 92"/>
              <a:gd name="T16" fmla="*/ 19 w 110"/>
              <a:gd name="T17" fmla="*/ 3 h 92"/>
              <a:gd name="T18" fmla="*/ 27 w 110"/>
              <a:gd name="T19" fmla="*/ 2 h 92"/>
              <a:gd name="T20" fmla="*/ 35 w 110"/>
              <a:gd name="T21" fmla="*/ 0 h 92"/>
              <a:gd name="T22" fmla="*/ 44 w 110"/>
              <a:gd name="T23" fmla="*/ 2 h 92"/>
              <a:gd name="T24" fmla="*/ 55 w 110"/>
              <a:gd name="T25" fmla="*/ 5 h 92"/>
              <a:gd name="T26" fmla="*/ 66 w 110"/>
              <a:gd name="T27" fmla="*/ 11 h 92"/>
              <a:gd name="T28" fmla="*/ 82 w 110"/>
              <a:gd name="T29" fmla="*/ 20 h 92"/>
              <a:gd name="T30" fmla="*/ 95 w 110"/>
              <a:gd name="T31" fmla="*/ 30 h 92"/>
              <a:gd name="T32" fmla="*/ 103 w 110"/>
              <a:gd name="T33" fmla="*/ 40 h 92"/>
              <a:gd name="T34" fmla="*/ 109 w 110"/>
              <a:gd name="T35" fmla="*/ 50 h 92"/>
              <a:gd name="T36" fmla="*/ 110 w 110"/>
              <a:gd name="T37" fmla="*/ 60 h 92"/>
              <a:gd name="T38" fmla="*/ 108 w 110"/>
              <a:gd name="T39" fmla="*/ 72 h 92"/>
              <a:gd name="T40" fmla="*/ 101 w 110"/>
              <a:gd name="T41" fmla="*/ 83 h 92"/>
              <a:gd name="T42" fmla="*/ 88 w 110"/>
              <a:gd name="T43" fmla="*/ 91 h 92"/>
              <a:gd name="T44" fmla="*/ 72 w 110"/>
              <a:gd name="T45" fmla="*/ 92 h 92"/>
              <a:gd name="T46" fmla="*/ 49 w 110"/>
              <a:gd name="T47" fmla="*/ 85 h 92"/>
              <a:gd name="T48" fmla="*/ 43 w 110"/>
              <a:gd name="T49" fmla="*/ 67 h 92"/>
              <a:gd name="T50" fmla="*/ 64 w 110"/>
              <a:gd name="T51" fmla="*/ 77 h 92"/>
              <a:gd name="T52" fmla="*/ 79 w 110"/>
              <a:gd name="T53" fmla="*/ 80 h 92"/>
              <a:gd name="T54" fmla="*/ 88 w 110"/>
              <a:gd name="T55" fmla="*/ 77 h 92"/>
              <a:gd name="T56" fmla="*/ 95 w 110"/>
              <a:gd name="T57" fmla="*/ 71 h 92"/>
              <a:gd name="T58" fmla="*/ 97 w 110"/>
              <a:gd name="T59" fmla="*/ 61 h 92"/>
              <a:gd name="T60" fmla="*/ 95 w 110"/>
              <a:gd name="T61" fmla="*/ 52 h 92"/>
              <a:gd name="T62" fmla="*/ 86 w 110"/>
              <a:gd name="T63" fmla="*/ 41 h 92"/>
              <a:gd name="T64" fmla="*/ 66 w 110"/>
              <a:gd name="T65" fmla="*/ 27 h 92"/>
              <a:gd name="T66" fmla="*/ 46 w 110"/>
              <a:gd name="T67" fmla="*/ 17 h 92"/>
              <a:gd name="T68" fmla="*/ 31 w 110"/>
              <a:gd name="T69" fmla="*/ 14 h 92"/>
              <a:gd name="T70" fmla="*/ 21 w 110"/>
              <a:gd name="T71" fmla="*/ 17 h 92"/>
              <a:gd name="T72" fmla="*/ 15 w 110"/>
              <a:gd name="T73" fmla="*/ 23 h 92"/>
              <a:gd name="T74" fmla="*/ 12 w 110"/>
              <a:gd name="T75" fmla="*/ 31 h 92"/>
              <a:gd name="T76" fmla="*/ 13 w 110"/>
              <a:gd name="T77" fmla="*/ 41 h 92"/>
              <a:gd name="T78" fmla="*/ 24 w 110"/>
              <a:gd name="T79" fmla="*/ 53 h 92"/>
              <a:gd name="T80" fmla="*/ 43 w 110"/>
              <a:gd name="T81" fmla="*/ 67 h 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0"/>
              <a:gd name="T124" fmla="*/ 0 h 92"/>
              <a:gd name="T125" fmla="*/ 110 w 110"/>
              <a:gd name="T126" fmla="*/ 92 h 9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0" h="92">
                <a:moveTo>
                  <a:pt x="35" y="79"/>
                </a:moveTo>
                <a:lnTo>
                  <a:pt x="27" y="74"/>
                </a:lnTo>
                <a:lnTo>
                  <a:pt x="20" y="68"/>
                </a:lnTo>
                <a:lnTo>
                  <a:pt x="15" y="64"/>
                </a:lnTo>
                <a:lnTo>
                  <a:pt x="10" y="59"/>
                </a:lnTo>
                <a:lnTo>
                  <a:pt x="6" y="53"/>
                </a:lnTo>
                <a:lnTo>
                  <a:pt x="3" y="49"/>
                </a:lnTo>
                <a:lnTo>
                  <a:pt x="1" y="43"/>
                </a:lnTo>
                <a:lnTo>
                  <a:pt x="0" y="38"/>
                </a:lnTo>
                <a:lnTo>
                  <a:pt x="0" y="33"/>
                </a:lnTo>
                <a:lnTo>
                  <a:pt x="1" y="28"/>
                </a:lnTo>
                <a:lnTo>
                  <a:pt x="2" y="22"/>
                </a:lnTo>
                <a:lnTo>
                  <a:pt x="4" y="17"/>
                </a:lnTo>
                <a:lnTo>
                  <a:pt x="6" y="13"/>
                </a:lnTo>
                <a:lnTo>
                  <a:pt x="10" y="10"/>
                </a:lnTo>
                <a:lnTo>
                  <a:pt x="12" y="7"/>
                </a:lnTo>
                <a:lnTo>
                  <a:pt x="16" y="5"/>
                </a:lnTo>
                <a:lnTo>
                  <a:pt x="19" y="3"/>
                </a:lnTo>
                <a:lnTo>
                  <a:pt x="23" y="2"/>
                </a:lnTo>
                <a:lnTo>
                  <a:pt x="27" y="2"/>
                </a:lnTo>
                <a:lnTo>
                  <a:pt x="31" y="0"/>
                </a:lnTo>
                <a:lnTo>
                  <a:pt x="35" y="0"/>
                </a:lnTo>
                <a:lnTo>
                  <a:pt x="40" y="2"/>
                </a:lnTo>
                <a:lnTo>
                  <a:pt x="44" y="2"/>
                </a:lnTo>
                <a:lnTo>
                  <a:pt x="49" y="3"/>
                </a:lnTo>
                <a:lnTo>
                  <a:pt x="55" y="5"/>
                </a:lnTo>
                <a:lnTo>
                  <a:pt x="61" y="7"/>
                </a:lnTo>
                <a:lnTo>
                  <a:pt x="66" y="11"/>
                </a:lnTo>
                <a:lnTo>
                  <a:pt x="74" y="15"/>
                </a:lnTo>
                <a:lnTo>
                  <a:pt x="82" y="20"/>
                </a:lnTo>
                <a:lnTo>
                  <a:pt x="89" y="25"/>
                </a:lnTo>
                <a:lnTo>
                  <a:pt x="95" y="30"/>
                </a:lnTo>
                <a:lnTo>
                  <a:pt x="100" y="35"/>
                </a:lnTo>
                <a:lnTo>
                  <a:pt x="103" y="40"/>
                </a:lnTo>
                <a:lnTo>
                  <a:pt x="107" y="45"/>
                </a:lnTo>
                <a:lnTo>
                  <a:pt x="109" y="50"/>
                </a:lnTo>
                <a:lnTo>
                  <a:pt x="110" y="56"/>
                </a:lnTo>
                <a:lnTo>
                  <a:pt x="110" y="60"/>
                </a:lnTo>
                <a:lnTo>
                  <a:pt x="109" y="66"/>
                </a:lnTo>
                <a:lnTo>
                  <a:pt x="108" y="72"/>
                </a:lnTo>
                <a:lnTo>
                  <a:pt x="105" y="76"/>
                </a:lnTo>
                <a:lnTo>
                  <a:pt x="101" y="83"/>
                </a:lnTo>
                <a:lnTo>
                  <a:pt x="95" y="88"/>
                </a:lnTo>
                <a:lnTo>
                  <a:pt x="88" y="91"/>
                </a:lnTo>
                <a:lnTo>
                  <a:pt x="81" y="92"/>
                </a:lnTo>
                <a:lnTo>
                  <a:pt x="72" y="92"/>
                </a:lnTo>
                <a:lnTo>
                  <a:pt x="61" y="90"/>
                </a:lnTo>
                <a:lnTo>
                  <a:pt x="49" y="85"/>
                </a:lnTo>
                <a:lnTo>
                  <a:pt x="35" y="79"/>
                </a:lnTo>
                <a:close/>
                <a:moveTo>
                  <a:pt x="43" y="67"/>
                </a:moveTo>
                <a:lnTo>
                  <a:pt x="55" y="73"/>
                </a:lnTo>
                <a:lnTo>
                  <a:pt x="64" y="77"/>
                </a:lnTo>
                <a:lnTo>
                  <a:pt x="72" y="80"/>
                </a:lnTo>
                <a:lnTo>
                  <a:pt x="79" y="80"/>
                </a:lnTo>
                <a:lnTo>
                  <a:pt x="84" y="79"/>
                </a:lnTo>
                <a:lnTo>
                  <a:pt x="88" y="77"/>
                </a:lnTo>
                <a:lnTo>
                  <a:pt x="93" y="74"/>
                </a:lnTo>
                <a:lnTo>
                  <a:pt x="95" y="71"/>
                </a:lnTo>
                <a:lnTo>
                  <a:pt x="97" y="66"/>
                </a:lnTo>
                <a:lnTo>
                  <a:pt x="97" y="61"/>
                </a:lnTo>
                <a:lnTo>
                  <a:pt x="97" y="57"/>
                </a:lnTo>
                <a:lnTo>
                  <a:pt x="95" y="52"/>
                </a:lnTo>
                <a:lnTo>
                  <a:pt x="92" y="46"/>
                </a:lnTo>
                <a:lnTo>
                  <a:pt x="86" y="41"/>
                </a:lnTo>
                <a:lnTo>
                  <a:pt x="78" y="34"/>
                </a:lnTo>
                <a:lnTo>
                  <a:pt x="66" y="27"/>
                </a:lnTo>
                <a:lnTo>
                  <a:pt x="55" y="21"/>
                </a:lnTo>
                <a:lnTo>
                  <a:pt x="46" y="17"/>
                </a:lnTo>
                <a:lnTo>
                  <a:pt x="38" y="14"/>
                </a:lnTo>
                <a:lnTo>
                  <a:pt x="31" y="14"/>
                </a:lnTo>
                <a:lnTo>
                  <a:pt x="26" y="14"/>
                </a:lnTo>
                <a:lnTo>
                  <a:pt x="21" y="17"/>
                </a:lnTo>
                <a:lnTo>
                  <a:pt x="17" y="20"/>
                </a:lnTo>
                <a:lnTo>
                  <a:pt x="15" y="23"/>
                </a:lnTo>
                <a:lnTo>
                  <a:pt x="12" y="27"/>
                </a:lnTo>
                <a:lnTo>
                  <a:pt x="12" y="31"/>
                </a:lnTo>
                <a:lnTo>
                  <a:pt x="12" y="36"/>
                </a:lnTo>
                <a:lnTo>
                  <a:pt x="13" y="41"/>
                </a:lnTo>
                <a:lnTo>
                  <a:pt x="18" y="46"/>
                </a:lnTo>
                <a:lnTo>
                  <a:pt x="24" y="53"/>
                </a:lnTo>
                <a:lnTo>
                  <a:pt x="32" y="59"/>
                </a:lnTo>
                <a:lnTo>
                  <a:pt x="43" y="67"/>
                </a:lnTo>
                <a:close/>
              </a:path>
            </a:pathLst>
          </a:custGeom>
          <a:solidFill>
            <a:srgbClr val="FFFF00"/>
          </a:solidFill>
          <a:ln w="0">
            <a:solidFill>
              <a:srgbClr val="FFFF00"/>
            </a:solidFill>
            <a:prstDash val="solid"/>
            <a:round/>
            <a:headEnd/>
            <a:tailEnd/>
          </a:ln>
        </p:spPr>
        <p:txBody>
          <a:bodyPr/>
          <a:lstStyle/>
          <a:p>
            <a:endParaRPr lang="en-US"/>
          </a:p>
        </p:txBody>
      </p:sp>
      <p:sp>
        <p:nvSpPr>
          <p:cNvPr id="9" name="Freeform 1033"/>
          <p:cNvSpPr>
            <a:spLocks/>
          </p:cNvSpPr>
          <p:nvPr/>
        </p:nvSpPr>
        <p:spPr bwMode="auto">
          <a:xfrm>
            <a:off x="2259013" y="4335463"/>
            <a:ext cx="20637" cy="28575"/>
          </a:xfrm>
          <a:custGeom>
            <a:avLst/>
            <a:gdLst>
              <a:gd name="T0" fmla="*/ 14 w 22"/>
              <a:gd name="T1" fmla="*/ 22 h 22"/>
              <a:gd name="T2" fmla="*/ 0 w 22"/>
              <a:gd name="T3" fmla="*/ 14 h 22"/>
              <a:gd name="T4" fmla="*/ 8 w 22"/>
              <a:gd name="T5" fmla="*/ 0 h 22"/>
              <a:gd name="T6" fmla="*/ 22 w 22"/>
              <a:gd name="T7" fmla="*/ 8 h 22"/>
              <a:gd name="T8" fmla="*/ 14 w 22"/>
              <a:gd name="T9" fmla="*/ 22 h 22"/>
              <a:gd name="T10" fmla="*/ 0 60000 65536"/>
              <a:gd name="T11" fmla="*/ 0 60000 65536"/>
              <a:gd name="T12" fmla="*/ 0 60000 65536"/>
              <a:gd name="T13" fmla="*/ 0 60000 65536"/>
              <a:gd name="T14" fmla="*/ 0 60000 65536"/>
              <a:gd name="T15" fmla="*/ 0 w 22"/>
              <a:gd name="T16" fmla="*/ 0 h 22"/>
              <a:gd name="T17" fmla="*/ 22 w 22"/>
              <a:gd name="T18" fmla="*/ 22 h 22"/>
            </a:gdLst>
            <a:ahLst/>
            <a:cxnLst>
              <a:cxn ang="T10">
                <a:pos x="T0" y="T1"/>
              </a:cxn>
              <a:cxn ang="T11">
                <a:pos x="T2" y="T3"/>
              </a:cxn>
              <a:cxn ang="T12">
                <a:pos x="T4" y="T5"/>
              </a:cxn>
              <a:cxn ang="T13">
                <a:pos x="T6" y="T7"/>
              </a:cxn>
              <a:cxn ang="T14">
                <a:pos x="T8" y="T9"/>
              </a:cxn>
            </a:cxnLst>
            <a:rect l="T15" t="T16" r="T17" b="T18"/>
            <a:pathLst>
              <a:path w="22" h="22">
                <a:moveTo>
                  <a:pt x="14" y="22"/>
                </a:moveTo>
                <a:lnTo>
                  <a:pt x="0" y="14"/>
                </a:lnTo>
                <a:lnTo>
                  <a:pt x="8" y="0"/>
                </a:lnTo>
                <a:lnTo>
                  <a:pt x="22" y="8"/>
                </a:lnTo>
                <a:lnTo>
                  <a:pt x="14" y="22"/>
                </a:lnTo>
                <a:close/>
              </a:path>
            </a:pathLst>
          </a:custGeom>
          <a:solidFill>
            <a:srgbClr val="FFFF00"/>
          </a:solidFill>
          <a:ln w="0">
            <a:solidFill>
              <a:srgbClr val="FFFF00"/>
            </a:solidFill>
            <a:prstDash val="solid"/>
            <a:round/>
            <a:headEnd/>
            <a:tailEnd/>
          </a:ln>
        </p:spPr>
        <p:txBody>
          <a:bodyPr/>
          <a:lstStyle/>
          <a:p>
            <a:endParaRPr lang="en-US"/>
          </a:p>
        </p:txBody>
      </p:sp>
      <p:sp>
        <p:nvSpPr>
          <p:cNvPr id="10" name="Freeform 1034"/>
          <p:cNvSpPr>
            <a:spLocks/>
          </p:cNvSpPr>
          <p:nvPr/>
        </p:nvSpPr>
        <p:spPr bwMode="auto">
          <a:xfrm>
            <a:off x="2214563" y="4184650"/>
            <a:ext cx="100012" cy="95250"/>
          </a:xfrm>
          <a:custGeom>
            <a:avLst/>
            <a:gdLst>
              <a:gd name="T0" fmla="*/ 104 w 104"/>
              <a:gd name="T1" fmla="*/ 59 h 71"/>
              <a:gd name="T2" fmla="*/ 97 w 104"/>
              <a:gd name="T3" fmla="*/ 71 h 71"/>
              <a:gd name="T4" fmla="*/ 20 w 104"/>
              <a:gd name="T5" fmla="*/ 25 h 71"/>
              <a:gd name="T6" fmla="*/ 21 w 104"/>
              <a:gd name="T7" fmla="*/ 29 h 71"/>
              <a:gd name="T8" fmla="*/ 21 w 104"/>
              <a:gd name="T9" fmla="*/ 32 h 71"/>
              <a:gd name="T10" fmla="*/ 21 w 104"/>
              <a:gd name="T11" fmla="*/ 37 h 71"/>
              <a:gd name="T12" fmla="*/ 21 w 104"/>
              <a:gd name="T13" fmla="*/ 41 h 71"/>
              <a:gd name="T14" fmla="*/ 21 w 104"/>
              <a:gd name="T15" fmla="*/ 46 h 71"/>
              <a:gd name="T16" fmla="*/ 21 w 104"/>
              <a:gd name="T17" fmla="*/ 51 h 71"/>
              <a:gd name="T18" fmla="*/ 21 w 104"/>
              <a:gd name="T19" fmla="*/ 54 h 71"/>
              <a:gd name="T20" fmla="*/ 20 w 104"/>
              <a:gd name="T21" fmla="*/ 58 h 71"/>
              <a:gd name="T22" fmla="*/ 9 w 104"/>
              <a:gd name="T23" fmla="*/ 51 h 71"/>
              <a:gd name="T24" fmla="*/ 9 w 104"/>
              <a:gd name="T25" fmla="*/ 45 h 71"/>
              <a:gd name="T26" fmla="*/ 9 w 104"/>
              <a:gd name="T27" fmla="*/ 38 h 71"/>
              <a:gd name="T28" fmla="*/ 9 w 104"/>
              <a:gd name="T29" fmla="*/ 32 h 71"/>
              <a:gd name="T30" fmla="*/ 7 w 104"/>
              <a:gd name="T31" fmla="*/ 27 h 71"/>
              <a:gd name="T32" fmla="*/ 6 w 104"/>
              <a:gd name="T33" fmla="*/ 21 h 71"/>
              <a:gd name="T34" fmla="*/ 5 w 104"/>
              <a:gd name="T35" fmla="*/ 16 h 71"/>
              <a:gd name="T36" fmla="*/ 3 w 104"/>
              <a:gd name="T37" fmla="*/ 12 h 71"/>
              <a:gd name="T38" fmla="*/ 0 w 104"/>
              <a:gd name="T39" fmla="*/ 8 h 71"/>
              <a:gd name="T40" fmla="*/ 5 w 104"/>
              <a:gd name="T41" fmla="*/ 0 h 71"/>
              <a:gd name="T42" fmla="*/ 104 w 104"/>
              <a:gd name="T43" fmla="*/ 59 h 7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4"/>
              <a:gd name="T67" fmla="*/ 0 h 71"/>
              <a:gd name="T68" fmla="*/ 104 w 104"/>
              <a:gd name="T69" fmla="*/ 71 h 7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4" h="71">
                <a:moveTo>
                  <a:pt x="104" y="59"/>
                </a:moveTo>
                <a:lnTo>
                  <a:pt x="97" y="71"/>
                </a:lnTo>
                <a:lnTo>
                  <a:pt x="20" y="25"/>
                </a:lnTo>
                <a:lnTo>
                  <a:pt x="21" y="29"/>
                </a:lnTo>
                <a:lnTo>
                  <a:pt x="21" y="32"/>
                </a:lnTo>
                <a:lnTo>
                  <a:pt x="21" y="37"/>
                </a:lnTo>
                <a:lnTo>
                  <a:pt x="21" y="41"/>
                </a:lnTo>
                <a:lnTo>
                  <a:pt x="21" y="46"/>
                </a:lnTo>
                <a:lnTo>
                  <a:pt x="21" y="51"/>
                </a:lnTo>
                <a:lnTo>
                  <a:pt x="21" y="54"/>
                </a:lnTo>
                <a:lnTo>
                  <a:pt x="20" y="58"/>
                </a:lnTo>
                <a:lnTo>
                  <a:pt x="9" y="51"/>
                </a:lnTo>
                <a:lnTo>
                  <a:pt x="9" y="45"/>
                </a:lnTo>
                <a:lnTo>
                  <a:pt x="9" y="38"/>
                </a:lnTo>
                <a:lnTo>
                  <a:pt x="9" y="32"/>
                </a:lnTo>
                <a:lnTo>
                  <a:pt x="7" y="27"/>
                </a:lnTo>
                <a:lnTo>
                  <a:pt x="6" y="21"/>
                </a:lnTo>
                <a:lnTo>
                  <a:pt x="5" y="16"/>
                </a:lnTo>
                <a:lnTo>
                  <a:pt x="3" y="12"/>
                </a:lnTo>
                <a:lnTo>
                  <a:pt x="0" y="8"/>
                </a:lnTo>
                <a:lnTo>
                  <a:pt x="5" y="0"/>
                </a:lnTo>
                <a:lnTo>
                  <a:pt x="104" y="59"/>
                </a:lnTo>
                <a:close/>
              </a:path>
            </a:pathLst>
          </a:custGeom>
          <a:solidFill>
            <a:srgbClr val="FFFF00"/>
          </a:solidFill>
          <a:ln w="0">
            <a:solidFill>
              <a:srgbClr val="FFFF00"/>
            </a:solidFill>
            <a:prstDash val="solid"/>
            <a:round/>
            <a:headEnd/>
            <a:tailEnd/>
          </a:ln>
        </p:spPr>
        <p:txBody>
          <a:bodyPr/>
          <a:lstStyle/>
          <a:p>
            <a:endParaRPr lang="en-US"/>
          </a:p>
        </p:txBody>
      </p:sp>
      <p:sp>
        <p:nvSpPr>
          <p:cNvPr id="11" name="Line 1035"/>
          <p:cNvSpPr>
            <a:spLocks noChangeShapeType="1"/>
          </p:cNvSpPr>
          <p:nvPr/>
        </p:nvSpPr>
        <p:spPr bwMode="auto">
          <a:xfrm flipV="1">
            <a:off x="2301875" y="4146550"/>
            <a:ext cx="1588" cy="3175"/>
          </a:xfrm>
          <a:prstGeom prst="line">
            <a:avLst/>
          </a:prstGeom>
          <a:noFill/>
          <a:ln w="0">
            <a:solidFill>
              <a:srgbClr val="FFFF00"/>
            </a:solidFill>
            <a:round/>
            <a:headEnd/>
            <a:tailEnd/>
          </a:ln>
        </p:spPr>
        <p:txBody>
          <a:bodyPr/>
          <a:lstStyle/>
          <a:p>
            <a:endParaRPr lang="en-US"/>
          </a:p>
        </p:txBody>
      </p:sp>
      <p:sp>
        <p:nvSpPr>
          <p:cNvPr id="12" name="Freeform 1036"/>
          <p:cNvSpPr>
            <a:spLocks/>
          </p:cNvSpPr>
          <p:nvPr/>
        </p:nvSpPr>
        <p:spPr bwMode="auto">
          <a:xfrm>
            <a:off x="2303463" y="3908425"/>
            <a:ext cx="114300" cy="238125"/>
          </a:xfrm>
          <a:custGeom>
            <a:avLst/>
            <a:gdLst>
              <a:gd name="T0" fmla="*/ 0 w 120"/>
              <a:gd name="T1" fmla="*/ 181 h 181"/>
              <a:gd name="T2" fmla="*/ 7 w 120"/>
              <a:gd name="T3" fmla="*/ 169 h 181"/>
              <a:gd name="T4" fmla="*/ 15 w 120"/>
              <a:gd name="T5" fmla="*/ 159 h 181"/>
              <a:gd name="T6" fmla="*/ 22 w 120"/>
              <a:gd name="T7" fmla="*/ 148 h 181"/>
              <a:gd name="T8" fmla="*/ 30 w 120"/>
              <a:gd name="T9" fmla="*/ 138 h 181"/>
              <a:gd name="T10" fmla="*/ 39 w 120"/>
              <a:gd name="T11" fmla="*/ 128 h 181"/>
              <a:gd name="T12" fmla="*/ 48 w 120"/>
              <a:gd name="T13" fmla="*/ 117 h 181"/>
              <a:gd name="T14" fmla="*/ 56 w 120"/>
              <a:gd name="T15" fmla="*/ 106 h 181"/>
              <a:gd name="T16" fmla="*/ 64 w 120"/>
              <a:gd name="T17" fmla="*/ 96 h 181"/>
              <a:gd name="T18" fmla="*/ 71 w 120"/>
              <a:gd name="T19" fmla="*/ 85 h 181"/>
              <a:gd name="T20" fmla="*/ 75 w 120"/>
              <a:gd name="T21" fmla="*/ 75 h 181"/>
              <a:gd name="T22" fmla="*/ 81 w 120"/>
              <a:gd name="T23" fmla="*/ 65 h 181"/>
              <a:gd name="T24" fmla="*/ 87 w 120"/>
              <a:gd name="T25" fmla="*/ 53 h 181"/>
              <a:gd name="T26" fmla="*/ 92 w 120"/>
              <a:gd name="T27" fmla="*/ 43 h 181"/>
              <a:gd name="T28" fmla="*/ 99 w 120"/>
              <a:gd name="T29" fmla="*/ 32 h 181"/>
              <a:gd name="T30" fmla="*/ 106 w 120"/>
              <a:gd name="T31" fmla="*/ 22 h 181"/>
              <a:gd name="T32" fmla="*/ 113 w 120"/>
              <a:gd name="T33" fmla="*/ 11 h 181"/>
              <a:gd name="T34" fmla="*/ 120 w 120"/>
              <a:gd name="T35" fmla="*/ 0 h 18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0"/>
              <a:gd name="T55" fmla="*/ 0 h 181"/>
              <a:gd name="T56" fmla="*/ 120 w 120"/>
              <a:gd name="T57" fmla="*/ 181 h 18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0" h="181">
                <a:moveTo>
                  <a:pt x="0" y="181"/>
                </a:moveTo>
                <a:lnTo>
                  <a:pt x="7" y="169"/>
                </a:lnTo>
                <a:lnTo>
                  <a:pt x="15" y="159"/>
                </a:lnTo>
                <a:lnTo>
                  <a:pt x="22" y="148"/>
                </a:lnTo>
                <a:lnTo>
                  <a:pt x="30" y="138"/>
                </a:lnTo>
                <a:lnTo>
                  <a:pt x="39" y="128"/>
                </a:lnTo>
                <a:lnTo>
                  <a:pt x="48" y="117"/>
                </a:lnTo>
                <a:lnTo>
                  <a:pt x="56" y="106"/>
                </a:lnTo>
                <a:lnTo>
                  <a:pt x="64" y="96"/>
                </a:lnTo>
                <a:lnTo>
                  <a:pt x="71" y="85"/>
                </a:lnTo>
                <a:lnTo>
                  <a:pt x="75" y="75"/>
                </a:lnTo>
                <a:lnTo>
                  <a:pt x="81" y="65"/>
                </a:lnTo>
                <a:lnTo>
                  <a:pt x="87" y="53"/>
                </a:lnTo>
                <a:lnTo>
                  <a:pt x="92" y="43"/>
                </a:lnTo>
                <a:lnTo>
                  <a:pt x="99" y="32"/>
                </a:lnTo>
                <a:lnTo>
                  <a:pt x="106" y="22"/>
                </a:lnTo>
                <a:lnTo>
                  <a:pt x="113" y="11"/>
                </a:lnTo>
                <a:lnTo>
                  <a:pt x="120" y="0"/>
                </a:lnTo>
              </a:path>
            </a:pathLst>
          </a:custGeom>
          <a:noFill/>
          <a:ln w="0">
            <a:solidFill>
              <a:srgbClr val="FFFF00"/>
            </a:solidFill>
            <a:prstDash val="solid"/>
            <a:round/>
            <a:headEnd/>
            <a:tailEnd/>
          </a:ln>
        </p:spPr>
        <p:txBody>
          <a:bodyPr/>
          <a:lstStyle/>
          <a:p>
            <a:endParaRPr lang="en-US"/>
          </a:p>
        </p:txBody>
      </p:sp>
      <p:sp>
        <p:nvSpPr>
          <p:cNvPr id="13" name="Line 1037"/>
          <p:cNvSpPr>
            <a:spLocks noChangeShapeType="1"/>
          </p:cNvSpPr>
          <p:nvPr/>
        </p:nvSpPr>
        <p:spPr bwMode="auto">
          <a:xfrm flipV="1">
            <a:off x="2017713" y="5146675"/>
            <a:ext cx="1587" cy="11113"/>
          </a:xfrm>
          <a:prstGeom prst="line">
            <a:avLst/>
          </a:prstGeom>
          <a:noFill/>
          <a:ln w="0">
            <a:solidFill>
              <a:srgbClr val="FFFF00"/>
            </a:solidFill>
            <a:round/>
            <a:headEnd/>
            <a:tailEnd/>
          </a:ln>
        </p:spPr>
        <p:txBody>
          <a:bodyPr/>
          <a:lstStyle/>
          <a:p>
            <a:endParaRPr lang="en-US"/>
          </a:p>
        </p:txBody>
      </p:sp>
      <p:sp>
        <p:nvSpPr>
          <p:cNvPr id="14" name="Freeform 1038"/>
          <p:cNvSpPr>
            <a:spLocks/>
          </p:cNvSpPr>
          <p:nvPr/>
        </p:nvSpPr>
        <p:spPr bwMode="auto">
          <a:xfrm>
            <a:off x="2019300" y="4229100"/>
            <a:ext cx="606425" cy="917575"/>
          </a:xfrm>
          <a:custGeom>
            <a:avLst/>
            <a:gdLst>
              <a:gd name="T0" fmla="*/ 4 w 631"/>
              <a:gd name="T1" fmla="*/ 682 h 691"/>
              <a:gd name="T2" fmla="*/ 15 w 631"/>
              <a:gd name="T3" fmla="*/ 663 h 691"/>
              <a:gd name="T4" fmla="*/ 31 w 631"/>
              <a:gd name="T5" fmla="*/ 645 h 691"/>
              <a:gd name="T6" fmla="*/ 45 w 631"/>
              <a:gd name="T7" fmla="*/ 628 h 691"/>
              <a:gd name="T8" fmla="*/ 53 w 631"/>
              <a:gd name="T9" fmla="*/ 609 h 691"/>
              <a:gd name="T10" fmla="*/ 64 w 631"/>
              <a:gd name="T11" fmla="*/ 591 h 691"/>
              <a:gd name="T12" fmla="*/ 76 w 631"/>
              <a:gd name="T13" fmla="*/ 572 h 691"/>
              <a:gd name="T14" fmla="*/ 92 w 631"/>
              <a:gd name="T15" fmla="*/ 554 h 691"/>
              <a:gd name="T16" fmla="*/ 108 w 631"/>
              <a:gd name="T17" fmla="*/ 537 h 691"/>
              <a:gd name="T18" fmla="*/ 123 w 631"/>
              <a:gd name="T19" fmla="*/ 518 h 691"/>
              <a:gd name="T20" fmla="*/ 136 w 631"/>
              <a:gd name="T21" fmla="*/ 500 h 691"/>
              <a:gd name="T22" fmla="*/ 148 w 631"/>
              <a:gd name="T23" fmla="*/ 482 h 691"/>
              <a:gd name="T24" fmla="*/ 163 w 631"/>
              <a:gd name="T25" fmla="*/ 463 h 691"/>
              <a:gd name="T26" fmla="*/ 179 w 631"/>
              <a:gd name="T27" fmla="*/ 446 h 691"/>
              <a:gd name="T28" fmla="*/ 195 w 631"/>
              <a:gd name="T29" fmla="*/ 428 h 691"/>
              <a:gd name="T30" fmla="*/ 209 w 631"/>
              <a:gd name="T31" fmla="*/ 409 h 691"/>
              <a:gd name="T32" fmla="*/ 223 w 631"/>
              <a:gd name="T33" fmla="*/ 392 h 691"/>
              <a:gd name="T34" fmla="*/ 236 w 631"/>
              <a:gd name="T35" fmla="*/ 374 h 691"/>
              <a:gd name="T36" fmla="*/ 252 w 631"/>
              <a:gd name="T37" fmla="*/ 355 h 691"/>
              <a:gd name="T38" fmla="*/ 269 w 631"/>
              <a:gd name="T39" fmla="*/ 337 h 691"/>
              <a:gd name="T40" fmla="*/ 289 w 631"/>
              <a:gd name="T41" fmla="*/ 320 h 691"/>
              <a:gd name="T42" fmla="*/ 306 w 631"/>
              <a:gd name="T43" fmla="*/ 302 h 691"/>
              <a:gd name="T44" fmla="*/ 321 w 631"/>
              <a:gd name="T45" fmla="*/ 284 h 691"/>
              <a:gd name="T46" fmla="*/ 337 w 631"/>
              <a:gd name="T47" fmla="*/ 266 h 691"/>
              <a:gd name="T48" fmla="*/ 354 w 631"/>
              <a:gd name="T49" fmla="*/ 248 h 691"/>
              <a:gd name="T50" fmla="*/ 373 w 631"/>
              <a:gd name="T51" fmla="*/ 230 h 691"/>
              <a:gd name="T52" fmla="*/ 394 w 631"/>
              <a:gd name="T53" fmla="*/ 212 h 691"/>
              <a:gd name="T54" fmla="*/ 416 w 631"/>
              <a:gd name="T55" fmla="*/ 195 h 691"/>
              <a:gd name="T56" fmla="*/ 432 w 631"/>
              <a:gd name="T57" fmla="*/ 178 h 691"/>
              <a:gd name="T58" fmla="*/ 450 w 631"/>
              <a:gd name="T59" fmla="*/ 159 h 691"/>
              <a:gd name="T60" fmla="*/ 468 w 631"/>
              <a:gd name="T61" fmla="*/ 141 h 691"/>
              <a:gd name="T62" fmla="*/ 489 w 631"/>
              <a:gd name="T63" fmla="*/ 124 h 691"/>
              <a:gd name="T64" fmla="*/ 509 w 631"/>
              <a:gd name="T65" fmla="*/ 106 h 691"/>
              <a:gd name="T66" fmla="*/ 533 w 631"/>
              <a:gd name="T67" fmla="*/ 88 h 691"/>
              <a:gd name="T68" fmla="*/ 552 w 631"/>
              <a:gd name="T69" fmla="*/ 71 h 691"/>
              <a:gd name="T70" fmla="*/ 569 w 631"/>
              <a:gd name="T71" fmla="*/ 52 h 691"/>
              <a:gd name="T72" fmla="*/ 589 w 631"/>
              <a:gd name="T73" fmla="*/ 35 h 691"/>
              <a:gd name="T74" fmla="*/ 608 w 631"/>
              <a:gd name="T75" fmla="*/ 17 h 691"/>
              <a:gd name="T76" fmla="*/ 631 w 631"/>
              <a:gd name="T77" fmla="*/ 0 h 69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31"/>
              <a:gd name="T118" fmla="*/ 0 h 691"/>
              <a:gd name="T119" fmla="*/ 631 w 631"/>
              <a:gd name="T120" fmla="*/ 691 h 69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31" h="691">
                <a:moveTo>
                  <a:pt x="0" y="691"/>
                </a:moveTo>
                <a:lnTo>
                  <a:pt x="4" y="682"/>
                </a:lnTo>
                <a:lnTo>
                  <a:pt x="10" y="672"/>
                </a:lnTo>
                <a:lnTo>
                  <a:pt x="15" y="663"/>
                </a:lnTo>
                <a:lnTo>
                  <a:pt x="23" y="654"/>
                </a:lnTo>
                <a:lnTo>
                  <a:pt x="31" y="645"/>
                </a:lnTo>
                <a:lnTo>
                  <a:pt x="40" y="637"/>
                </a:lnTo>
                <a:lnTo>
                  <a:pt x="45" y="628"/>
                </a:lnTo>
                <a:lnTo>
                  <a:pt x="49" y="618"/>
                </a:lnTo>
                <a:lnTo>
                  <a:pt x="53" y="609"/>
                </a:lnTo>
                <a:lnTo>
                  <a:pt x="59" y="600"/>
                </a:lnTo>
                <a:lnTo>
                  <a:pt x="64" y="591"/>
                </a:lnTo>
                <a:lnTo>
                  <a:pt x="70" y="582"/>
                </a:lnTo>
                <a:lnTo>
                  <a:pt x="76" y="572"/>
                </a:lnTo>
                <a:lnTo>
                  <a:pt x="84" y="563"/>
                </a:lnTo>
                <a:lnTo>
                  <a:pt x="92" y="554"/>
                </a:lnTo>
                <a:lnTo>
                  <a:pt x="101" y="545"/>
                </a:lnTo>
                <a:lnTo>
                  <a:pt x="108" y="537"/>
                </a:lnTo>
                <a:lnTo>
                  <a:pt x="116" y="528"/>
                </a:lnTo>
                <a:lnTo>
                  <a:pt x="123" y="518"/>
                </a:lnTo>
                <a:lnTo>
                  <a:pt x="129" y="509"/>
                </a:lnTo>
                <a:lnTo>
                  <a:pt x="136" y="500"/>
                </a:lnTo>
                <a:lnTo>
                  <a:pt x="141" y="491"/>
                </a:lnTo>
                <a:lnTo>
                  <a:pt x="148" y="482"/>
                </a:lnTo>
                <a:lnTo>
                  <a:pt x="155" y="473"/>
                </a:lnTo>
                <a:lnTo>
                  <a:pt x="163" y="463"/>
                </a:lnTo>
                <a:lnTo>
                  <a:pt x="170" y="455"/>
                </a:lnTo>
                <a:lnTo>
                  <a:pt x="179" y="446"/>
                </a:lnTo>
                <a:lnTo>
                  <a:pt x="187" y="437"/>
                </a:lnTo>
                <a:lnTo>
                  <a:pt x="195" y="428"/>
                </a:lnTo>
                <a:lnTo>
                  <a:pt x="202" y="419"/>
                </a:lnTo>
                <a:lnTo>
                  <a:pt x="209" y="409"/>
                </a:lnTo>
                <a:lnTo>
                  <a:pt x="216" y="400"/>
                </a:lnTo>
                <a:lnTo>
                  <a:pt x="223" y="392"/>
                </a:lnTo>
                <a:lnTo>
                  <a:pt x="229" y="383"/>
                </a:lnTo>
                <a:lnTo>
                  <a:pt x="236" y="374"/>
                </a:lnTo>
                <a:lnTo>
                  <a:pt x="244" y="365"/>
                </a:lnTo>
                <a:lnTo>
                  <a:pt x="252" y="355"/>
                </a:lnTo>
                <a:lnTo>
                  <a:pt x="260" y="346"/>
                </a:lnTo>
                <a:lnTo>
                  <a:pt x="269" y="337"/>
                </a:lnTo>
                <a:lnTo>
                  <a:pt x="279" y="329"/>
                </a:lnTo>
                <a:lnTo>
                  <a:pt x="289" y="320"/>
                </a:lnTo>
                <a:lnTo>
                  <a:pt x="298" y="311"/>
                </a:lnTo>
                <a:lnTo>
                  <a:pt x="306" y="302"/>
                </a:lnTo>
                <a:lnTo>
                  <a:pt x="313" y="293"/>
                </a:lnTo>
                <a:lnTo>
                  <a:pt x="321" y="284"/>
                </a:lnTo>
                <a:lnTo>
                  <a:pt x="329" y="275"/>
                </a:lnTo>
                <a:lnTo>
                  <a:pt x="337" y="266"/>
                </a:lnTo>
                <a:lnTo>
                  <a:pt x="345" y="257"/>
                </a:lnTo>
                <a:lnTo>
                  <a:pt x="354" y="248"/>
                </a:lnTo>
                <a:lnTo>
                  <a:pt x="363" y="240"/>
                </a:lnTo>
                <a:lnTo>
                  <a:pt x="373" y="230"/>
                </a:lnTo>
                <a:lnTo>
                  <a:pt x="383" y="221"/>
                </a:lnTo>
                <a:lnTo>
                  <a:pt x="394" y="212"/>
                </a:lnTo>
                <a:lnTo>
                  <a:pt x="405" y="204"/>
                </a:lnTo>
                <a:lnTo>
                  <a:pt x="416" y="195"/>
                </a:lnTo>
                <a:lnTo>
                  <a:pt x="424" y="186"/>
                </a:lnTo>
                <a:lnTo>
                  <a:pt x="432" y="178"/>
                </a:lnTo>
                <a:lnTo>
                  <a:pt x="440" y="168"/>
                </a:lnTo>
                <a:lnTo>
                  <a:pt x="450" y="159"/>
                </a:lnTo>
                <a:lnTo>
                  <a:pt x="459" y="150"/>
                </a:lnTo>
                <a:lnTo>
                  <a:pt x="468" y="141"/>
                </a:lnTo>
                <a:lnTo>
                  <a:pt x="477" y="133"/>
                </a:lnTo>
                <a:lnTo>
                  <a:pt x="489" y="124"/>
                </a:lnTo>
                <a:lnTo>
                  <a:pt x="499" y="114"/>
                </a:lnTo>
                <a:lnTo>
                  <a:pt x="509" y="106"/>
                </a:lnTo>
                <a:lnTo>
                  <a:pt x="521" y="97"/>
                </a:lnTo>
                <a:lnTo>
                  <a:pt x="533" y="88"/>
                </a:lnTo>
                <a:lnTo>
                  <a:pt x="543" y="80"/>
                </a:lnTo>
                <a:lnTo>
                  <a:pt x="552" y="71"/>
                </a:lnTo>
                <a:lnTo>
                  <a:pt x="561" y="62"/>
                </a:lnTo>
                <a:lnTo>
                  <a:pt x="569" y="52"/>
                </a:lnTo>
                <a:lnTo>
                  <a:pt x="579" y="43"/>
                </a:lnTo>
                <a:lnTo>
                  <a:pt x="589" y="35"/>
                </a:lnTo>
                <a:lnTo>
                  <a:pt x="598" y="26"/>
                </a:lnTo>
                <a:lnTo>
                  <a:pt x="608" y="17"/>
                </a:lnTo>
                <a:lnTo>
                  <a:pt x="620" y="9"/>
                </a:lnTo>
                <a:lnTo>
                  <a:pt x="631" y="0"/>
                </a:lnTo>
              </a:path>
            </a:pathLst>
          </a:custGeom>
          <a:noFill/>
          <a:ln w="0">
            <a:solidFill>
              <a:srgbClr val="FFFF00"/>
            </a:solidFill>
            <a:prstDash val="solid"/>
            <a:round/>
            <a:headEnd/>
            <a:tailEnd/>
          </a:ln>
        </p:spPr>
        <p:txBody>
          <a:bodyPr/>
          <a:lstStyle/>
          <a:p>
            <a:endParaRPr lang="en-US"/>
          </a:p>
        </p:txBody>
      </p:sp>
      <p:sp>
        <p:nvSpPr>
          <p:cNvPr id="15" name="Line 1039"/>
          <p:cNvSpPr>
            <a:spLocks noChangeShapeType="1"/>
          </p:cNvSpPr>
          <p:nvPr/>
        </p:nvSpPr>
        <p:spPr bwMode="auto">
          <a:xfrm flipV="1">
            <a:off x="2625725" y="4227513"/>
            <a:ext cx="3175" cy="1587"/>
          </a:xfrm>
          <a:prstGeom prst="line">
            <a:avLst/>
          </a:prstGeom>
          <a:noFill/>
          <a:ln w="0">
            <a:solidFill>
              <a:srgbClr val="FFFF00"/>
            </a:solidFill>
            <a:round/>
            <a:headEnd/>
            <a:tailEnd/>
          </a:ln>
        </p:spPr>
        <p:txBody>
          <a:bodyPr/>
          <a:lstStyle/>
          <a:p>
            <a:endParaRPr lang="en-US"/>
          </a:p>
        </p:txBody>
      </p:sp>
      <p:sp>
        <p:nvSpPr>
          <p:cNvPr id="16" name="Freeform 1040"/>
          <p:cNvSpPr>
            <a:spLocks/>
          </p:cNvSpPr>
          <p:nvPr/>
        </p:nvSpPr>
        <p:spPr bwMode="auto">
          <a:xfrm>
            <a:off x="2646363" y="4083050"/>
            <a:ext cx="84137" cy="125413"/>
          </a:xfrm>
          <a:custGeom>
            <a:avLst/>
            <a:gdLst>
              <a:gd name="T0" fmla="*/ 89 w 89"/>
              <a:gd name="T1" fmla="*/ 84 h 93"/>
              <a:gd name="T2" fmla="*/ 79 w 89"/>
              <a:gd name="T3" fmla="*/ 93 h 93"/>
              <a:gd name="T4" fmla="*/ 19 w 89"/>
              <a:gd name="T5" fmla="*/ 28 h 93"/>
              <a:gd name="T6" fmla="*/ 18 w 89"/>
              <a:gd name="T7" fmla="*/ 31 h 93"/>
              <a:gd name="T8" fmla="*/ 18 w 89"/>
              <a:gd name="T9" fmla="*/ 36 h 93"/>
              <a:gd name="T10" fmla="*/ 16 w 89"/>
              <a:gd name="T11" fmla="*/ 39 h 93"/>
              <a:gd name="T12" fmla="*/ 15 w 89"/>
              <a:gd name="T13" fmla="*/ 44 h 93"/>
              <a:gd name="T14" fmla="*/ 13 w 89"/>
              <a:gd name="T15" fmla="*/ 49 h 93"/>
              <a:gd name="T16" fmla="*/ 12 w 89"/>
              <a:gd name="T17" fmla="*/ 52 h 93"/>
              <a:gd name="T18" fmla="*/ 11 w 89"/>
              <a:gd name="T19" fmla="*/ 57 h 93"/>
              <a:gd name="T20" fmla="*/ 10 w 89"/>
              <a:gd name="T21" fmla="*/ 59 h 93"/>
              <a:gd name="T22" fmla="*/ 0 w 89"/>
              <a:gd name="T23" fmla="*/ 50 h 93"/>
              <a:gd name="T24" fmla="*/ 1 w 89"/>
              <a:gd name="T25" fmla="*/ 44 h 93"/>
              <a:gd name="T26" fmla="*/ 4 w 89"/>
              <a:gd name="T27" fmla="*/ 37 h 93"/>
              <a:gd name="T28" fmla="*/ 5 w 89"/>
              <a:gd name="T29" fmla="*/ 31 h 93"/>
              <a:gd name="T30" fmla="*/ 6 w 89"/>
              <a:gd name="T31" fmla="*/ 26 h 93"/>
              <a:gd name="T32" fmla="*/ 6 w 89"/>
              <a:gd name="T33" fmla="*/ 20 h 93"/>
              <a:gd name="T34" fmla="*/ 6 w 89"/>
              <a:gd name="T35" fmla="*/ 15 h 93"/>
              <a:gd name="T36" fmla="*/ 6 w 89"/>
              <a:gd name="T37" fmla="*/ 11 h 93"/>
              <a:gd name="T38" fmla="*/ 5 w 89"/>
              <a:gd name="T39" fmla="*/ 6 h 93"/>
              <a:gd name="T40" fmla="*/ 12 w 89"/>
              <a:gd name="T41" fmla="*/ 0 h 93"/>
              <a:gd name="T42" fmla="*/ 89 w 89"/>
              <a:gd name="T43" fmla="*/ 84 h 9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9"/>
              <a:gd name="T67" fmla="*/ 0 h 93"/>
              <a:gd name="T68" fmla="*/ 89 w 89"/>
              <a:gd name="T69" fmla="*/ 93 h 9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9" h="93">
                <a:moveTo>
                  <a:pt x="89" y="84"/>
                </a:moveTo>
                <a:lnTo>
                  <a:pt x="79" y="93"/>
                </a:lnTo>
                <a:lnTo>
                  <a:pt x="19" y="28"/>
                </a:lnTo>
                <a:lnTo>
                  <a:pt x="18" y="31"/>
                </a:lnTo>
                <a:lnTo>
                  <a:pt x="18" y="36"/>
                </a:lnTo>
                <a:lnTo>
                  <a:pt x="16" y="39"/>
                </a:lnTo>
                <a:lnTo>
                  <a:pt x="15" y="44"/>
                </a:lnTo>
                <a:lnTo>
                  <a:pt x="13" y="49"/>
                </a:lnTo>
                <a:lnTo>
                  <a:pt x="12" y="52"/>
                </a:lnTo>
                <a:lnTo>
                  <a:pt x="11" y="57"/>
                </a:lnTo>
                <a:lnTo>
                  <a:pt x="10" y="59"/>
                </a:lnTo>
                <a:lnTo>
                  <a:pt x="0" y="50"/>
                </a:lnTo>
                <a:lnTo>
                  <a:pt x="1" y="44"/>
                </a:lnTo>
                <a:lnTo>
                  <a:pt x="4" y="37"/>
                </a:lnTo>
                <a:lnTo>
                  <a:pt x="5" y="31"/>
                </a:lnTo>
                <a:lnTo>
                  <a:pt x="6" y="26"/>
                </a:lnTo>
                <a:lnTo>
                  <a:pt x="6" y="20"/>
                </a:lnTo>
                <a:lnTo>
                  <a:pt x="6" y="15"/>
                </a:lnTo>
                <a:lnTo>
                  <a:pt x="6" y="11"/>
                </a:lnTo>
                <a:lnTo>
                  <a:pt x="5" y="6"/>
                </a:lnTo>
                <a:lnTo>
                  <a:pt x="12" y="0"/>
                </a:lnTo>
                <a:lnTo>
                  <a:pt x="89" y="84"/>
                </a:lnTo>
                <a:close/>
              </a:path>
            </a:pathLst>
          </a:custGeom>
          <a:solidFill>
            <a:srgbClr val="FFFF00"/>
          </a:solidFill>
          <a:ln w="0">
            <a:solidFill>
              <a:srgbClr val="FFFF00"/>
            </a:solidFill>
            <a:prstDash val="solid"/>
            <a:round/>
            <a:headEnd/>
            <a:tailEnd/>
          </a:ln>
        </p:spPr>
        <p:txBody>
          <a:bodyPr/>
          <a:lstStyle/>
          <a:p>
            <a:endParaRPr lang="en-US"/>
          </a:p>
        </p:txBody>
      </p:sp>
      <p:sp>
        <p:nvSpPr>
          <p:cNvPr id="17" name="Line 1041"/>
          <p:cNvSpPr>
            <a:spLocks noChangeShapeType="1"/>
          </p:cNvSpPr>
          <p:nvPr/>
        </p:nvSpPr>
        <p:spPr bwMode="auto">
          <a:xfrm flipV="1">
            <a:off x="2741613" y="4075113"/>
            <a:ext cx="4762" cy="7937"/>
          </a:xfrm>
          <a:prstGeom prst="line">
            <a:avLst/>
          </a:prstGeom>
          <a:noFill/>
          <a:ln w="0">
            <a:solidFill>
              <a:srgbClr val="FFFF00"/>
            </a:solidFill>
            <a:round/>
            <a:headEnd/>
            <a:tailEnd/>
          </a:ln>
        </p:spPr>
        <p:txBody>
          <a:bodyPr/>
          <a:lstStyle/>
          <a:p>
            <a:endParaRPr lang="en-US"/>
          </a:p>
        </p:txBody>
      </p:sp>
      <p:sp>
        <p:nvSpPr>
          <p:cNvPr id="18" name="Freeform 1042"/>
          <p:cNvSpPr>
            <a:spLocks/>
          </p:cNvSpPr>
          <p:nvPr/>
        </p:nvSpPr>
        <p:spPr bwMode="auto">
          <a:xfrm>
            <a:off x="2746375" y="3908425"/>
            <a:ext cx="100013" cy="166688"/>
          </a:xfrm>
          <a:custGeom>
            <a:avLst/>
            <a:gdLst>
              <a:gd name="T0" fmla="*/ 0 w 104"/>
              <a:gd name="T1" fmla="*/ 127 h 127"/>
              <a:gd name="T2" fmla="*/ 10 w 104"/>
              <a:gd name="T3" fmla="*/ 119 h 127"/>
              <a:gd name="T4" fmla="*/ 18 w 104"/>
              <a:gd name="T5" fmla="*/ 109 h 127"/>
              <a:gd name="T6" fmla="*/ 26 w 104"/>
              <a:gd name="T7" fmla="*/ 100 h 127"/>
              <a:gd name="T8" fmla="*/ 35 w 104"/>
              <a:gd name="T9" fmla="*/ 91 h 127"/>
              <a:gd name="T10" fmla="*/ 43 w 104"/>
              <a:gd name="T11" fmla="*/ 82 h 127"/>
              <a:gd name="T12" fmla="*/ 48 w 104"/>
              <a:gd name="T13" fmla="*/ 73 h 127"/>
              <a:gd name="T14" fmla="*/ 55 w 104"/>
              <a:gd name="T15" fmla="*/ 63 h 127"/>
              <a:gd name="T16" fmla="*/ 62 w 104"/>
              <a:gd name="T17" fmla="*/ 55 h 127"/>
              <a:gd name="T18" fmla="*/ 69 w 104"/>
              <a:gd name="T19" fmla="*/ 46 h 127"/>
              <a:gd name="T20" fmla="*/ 75 w 104"/>
              <a:gd name="T21" fmla="*/ 37 h 127"/>
              <a:gd name="T22" fmla="*/ 82 w 104"/>
              <a:gd name="T23" fmla="*/ 28 h 127"/>
              <a:gd name="T24" fmla="*/ 90 w 104"/>
              <a:gd name="T25" fmla="*/ 19 h 127"/>
              <a:gd name="T26" fmla="*/ 97 w 104"/>
              <a:gd name="T27" fmla="*/ 9 h 127"/>
              <a:gd name="T28" fmla="*/ 104 w 104"/>
              <a:gd name="T29" fmla="*/ 0 h 12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4"/>
              <a:gd name="T46" fmla="*/ 0 h 127"/>
              <a:gd name="T47" fmla="*/ 104 w 104"/>
              <a:gd name="T48" fmla="*/ 127 h 12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4" h="127">
                <a:moveTo>
                  <a:pt x="0" y="127"/>
                </a:moveTo>
                <a:lnTo>
                  <a:pt x="10" y="119"/>
                </a:lnTo>
                <a:lnTo>
                  <a:pt x="18" y="109"/>
                </a:lnTo>
                <a:lnTo>
                  <a:pt x="26" y="100"/>
                </a:lnTo>
                <a:lnTo>
                  <a:pt x="35" y="91"/>
                </a:lnTo>
                <a:lnTo>
                  <a:pt x="43" y="82"/>
                </a:lnTo>
                <a:lnTo>
                  <a:pt x="48" y="73"/>
                </a:lnTo>
                <a:lnTo>
                  <a:pt x="55" y="63"/>
                </a:lnTo>
                <a:lnTo>
                  <a:pt x="62" y="55"/>
                </a:lnTo>
                <a:lnTo>
                  <a:pt x="69" y="46"/>
                </a:lnTo>
                <a:lnTo>
                  <a:pt x="75" y="37"/>
                </a:lnTo>
                <a:lnTo>
                  <a:pt x="82" y="28"/>
                </a:lnTo>
                <a:lnTo>
                  <a:pt x="90" y="19"/>
                </a:lnTo>
                <a:lnTo>
                  <a:pt x="97" y="9"/>
                </a:lnTo>
                <a:lnTo>
                  <a:pt x="104" y="0"/>
                </a:lnTo>
              </a:path>
            </a:pathLst>
          </a:custGeom>
          <a:noFill/>
          <a:ln w="0">
            <a:solidFill>
              <a:srgbClr val="FFFF00"/>
            </a:solidFill>
            <a:prstDash val="solid"/>
            <a:round/>
            <a:headEnd/>
            <a:tailEnd/>
          </a:ln>
        </p:spPr>
        <p:txBody>
          <a:bodyPr/>
          <a:lstStyle/>
          <a:p>
            <a:endParaRPr lang="en-US"/>
          </a:p>
        </p:txBody>
      </p:sp>
      <p:sp>
        <p:nvSpPr>
          <p:cNvPr id="19" name="Line 1043"/>
          <p:cNvSpPr>
            <a:spLocks noChangeShapeType="1"/>
          </p:cNvSpPr>
          <p:nvPr/>
        </p:nvSpPr>
        <p:spPr bwMode="auto">
          <a:xfrm flipV="1">
            <a:off x="2136775" y="5216525"/>
            <a:ext cx="9525" cy="11113"/>
          </a:xfrm>
          <a:prstGeom prst="line">
            <a:avLst/>
          </a:prstGeom>
          <a:noFill/>
          <a:ln w="0">
            <a:solidFill>
              <a:srgbClr val="FFFF00"/>
            </a:solidFill>
            <a:round/>
            <a:headEnd/>
            <a:tailEnd/>
          </a:ln>
        </p:spPr>
        <p:txBody>
          <a:bodyPr/>
          <a:lstStyle/>
          <a:p>
            <a:endParaRPr lang="en-US"/>
          </a:p>
        </p:txBody>
      </p:sp>
      <p:sp>
        <p:nvSpPr>
          <p:cNvPr id="20" name="Freeform 1044"/>
          <p:cNvSpPr>
            <a:spLocks/>
          </p:cNvSpPr>
          <p:nvPr/>
        </p:nvSpPr>
        <p:spPr bwMode="auto">
          <a:xfrm>
            <a:off x="2146300" y="4670425"/>
            <a:ext cx="925513" cy="546100"/>
          </a:xfrm>
          <a:custGeom>
            <a:avLst/>
            <a:gdLst>
              <a:gd name="T0" fmla="*/ 0 w 965"/>
              <a:gd name="T1" fmla="*/ 411 h 411"/>
              <a:gd name="T2" fmla="*/ 10 w 965"/>
              <a:gd name="T3" fmla="*/ 404 h 411"/>
              <a:gd name="T4" fmla="*/ 22 w 965"/>
              <a:gd name="T5" fmla="*/ 396 h 411"/>
              <a:gd name="T6" fmla="*/ 33 w 965"/>
              <a:gd name="T7" fmla="*/ 390 h 411"/>
              <a:gd name="T8" fmla="*/ 47 w 965"/>
              <a:gd name="T9" fmla="*/ 382 h 411"/>
              <a:gd name="T10" fmla="*/ 66 w 965"/>
              <a:gd name="T11" fmla="*/ 376 h 411"/>
              <a:gd name="T12" fmla="*/ 85 w 965"/>
              <a:gd name="T13" fmla="*/ 369 h 411"/>
              <a:gd name="T14" fmla="*/ 107 w 965"/>
              <a:gd name="T15" fmla="*/ 364 h 411"/>
              <a:gd name="T16" fmla="*/ 132 w 965"/>
              <a:gd name="T17" fmla="*/ 359 h 411"/>
              <a:gd name="T18" fmla="*/ 155 w 965"/>
              <a:gd name="T19" fmla="*/ 354 h 411"/>
              <a:gd name="T20" fmla="*/ 178 w 965"/>
              <a:gd name="T21" fmla="*/ 348 h 411"/>
              <a:gd name="T22" fmla="*/ 201 w 965"/>
              <a:gd name="T23" fmla="*/ 342 h 411"/>
              <a:gd name="T24" fmla="*/ 223 w 965"/>
              <a:gd name="T25" fmla="*/ 338 h 411"/>
              <a:gd name="T26" fmla="*/ 247 w 965"/>
              <a:gd name="T27" fmla="*/ 332 h 411"/>
              <a:gd name="T28" fmla="*/ 268 w 965"/>
              <a:gd name="T29" fmla="*/ 326 h 411"/>
              <a:gd name="T30" fmla="*/ 289 w 965"/>
              <a:gd name="T31" fmla="*/ 321 h 411"/>
              <a:gd name="T32" fmla="*/ 311 w 965"/>
              <a:gd name="T33" fmla="*/ 315 h 411"/>
              <a:gd name="T34" fmla="*/ 334 w 965"/>
              <a:gd name="T35" fmla="*/ 309 h 411"/>
              <a:gd name="T36" fmla="*/ 357 w 965"/>
              <a:gd name="T37" fmla="*/ 303 h 411"/>
              <a:gd name="T38" fmla="*/ 374 w 965"/>
              <a:gd name="T39" fmla="*/ 297 h 411"/>
              <a:gd name="T40" fmla="*/ 388 w 965"/>
              <a:gd name="T41" fmla="*/ 290 h 411"/>
              <a:gd name="T42" fmla="*/ 403 w 965"/>
              <a:gd name="T43" fmla="*/ 283 h 411"/>
              <a:gd name="T44" fmla="*/ 416 w 965"/>
              <a:gd name="T45" fmla="*/ 276 h 411"/>
              <a:gd name="T46" fmla="*/ 431 w 965"/>
              <a:gd name="T47" fmla="*/ 269 h 411"/>
              <a:gd name="T48" fmla="*/ 445 w 965"/>
              <a:gd name="T49" fmla="*/ 262 h 411"/>
              <a:gd name="T50" fmla="*/ 460 w 965"/>
              <a:gd name="T51" fmla="*/ 255 h 411"/>
              <a:gd name="T52" fmla="*/ 476 w 965"/>
              <a:gd name="T53" fmla="*/ 248 h 411"/>
              <a:gd name="T54" fmla="*/ 492 w 965"/>
              <a:gd name="T55" fmla="*/ 241 h 411"/>
              <a:gd name="T56" fmla="*/ 510 w 965"/>
              <a:gd name="T57" fmla="*/ 235 h 411"/>
              <a:gd name="T58" fmla="*/ 527 w 965"/>
              <a:gd name="T59" fmla="*/ 228 h 411"/>
              <a:gd name="T60" fmla="*/ 544 w 965"/>
              <a:gd name="T61" fmla="*/ 222 h 411"/>
              <a:gd name="T62" fmla="*/ 561 w 965"/>
              <a:gd name="T63" fmla="*/ 215 h 411"/>
              <a:gd name="T64" fmla="*/ 576 w 965"/>
              <a:gd name="T65" fmla="*/ 208 h 411"/>
              <a:gd name="T66" fmla="*/ 591 w 965"/>
              <a:gd name="T67" fmla="*/ 201 h 411"/>
              <a:gd name="T68" fmla="*/ 607 w 965"/>
              <a:gd name="T69" fmla="*/ 194 h 411"/>
              <a:gd name="T70" fmla="*/ 622 w 965"/>
              <a:gd name="T71" fmla="*/ 187 h 411"/>
              <a:gd name="T72" fmla="*/ 636 w 965"/>
              <a:gd name="T73" fmla="*/ 181 h 411"/>
              <a:gd name="T74" fmla="*/ 650 w 965"/>
              <a:gd name="T75" fmla="*/ 173 h 411"/>
              <a:gd name="T76" fmla="*/ 663 w 965"/>
              <a:gd name="T77" fmla="*/ 166 h 411"/>
              <a:gd name="T78" fmla="*/ 676 w 965"/>
              <a:gd name="T79" fmla="*/ 159 h 411"/>
              <a:gd name="T80" fmla="*/ 690 w 965"/>
              <a:gd name="T81" fmla="*/ 152 h 411"/>
              <a:gd name="T82" fmla="*/ 704 w 965"/>
              <a:gd name="T83" fmla="*/ 144 h 411"/>
              <a:gd name="T84" fmla="*/ 718 w 965"/>
              <a:gd name="T85" fmla="*/ 137 h 411"/>
              <a:gd name="T86" fmla="*/ 732 w 965"/>
              <a:gd name="T87" fmla="*/ 130 h 411"/>
              <a:gd name="T88" fmla="*/ 747 w 965"/>
              <a:gd name="T89" fmla="*/ 123 h 411"/>
              <a:gd name="T90" fmla="*/ 762 w 965"/>
              <a:gd name="T91" fmla="*/ 116 h 411"/>
              <a:gd name="T92" fmla="*/ 775 w 965"/>
              <a:gd name="T93" fmla="*/ 109 h 411"/>
              <a:gd name="T94" fmla="*/ 790 w 965"/>
              <a:gd name="T95" fmla="*/ 103 h 411"/>
              <a:gd name="T96" fmla="*/ 804 w 965"/>
              <a:gd name="T97" fmla="*/ 94 h 411"/>
              <a:gd name="T98" fmla="*/ 817 w 965"/>
              <a:gd name="T99" fmla="*/ 88 h 411"/>
              <a:gd name="T100" fmla="*/ 829 w 965"/>
              <a:gd name="T101" fmla="*/ 81 h 411"/>
              <a:gd name="T102" fmla="*/ 842 w 965"/>
              <a:gd name="T103" fmla="*/ 74 h 411"/>
              <a:gd name="T104" fmla="*/ 855 w 965"/>
              <a:gd name="T105" fmla="*/ 66 h 411"/>
              <a:gd name="T106" fmla="*/ 866 w 965"/>
              <a:gd name="T107" fmla="*/ 59 h 411"/>
              <a:gd name="T108" fmla="*/ 879 w 965"/>
              <a:gd name="T109" fmla="*/ 51 h 411"/>
              <a:gd name="T110" fmla="*/ 890 w 965"/>
              <a:gd name="T111" fmla="*/ 44 h 411"/>
              <a:gd name="T112" fmla="*/ 902 w 965"/>
              <a:gd name="T113" fmla="*/ 37 h 411"/>
              <a:gd name="T114" fmla="*/ 915 w 965"/>
              <a:gd name="T115" fmla="*/ 29 h 411"/>
              <a:gd name="T116" fmla="*/ 927 w 965"/>
              <a:gd name="T117" fmla="*/ 22 h 411"/>
              <a:gd name="T118" fmla="*/ 940 w 965"/>
              <a:gd name="T119" fmla="*/ 15 h 411"/>
              <a:gd name="T120" fmla="*/ 953 w 965"/>
              <a:gd name="T121" fmla="*/ 7 h 411"/>
              <a:gd name="T122" fmla="*/ 965 w 965"/>
              <a:gd name="T123" fmla="*/ 0 h 41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965"/>
              <a:gd name="T187" fmla="*/ 0 h 411"/>
              <a:gd name="T188" fmla="*/ 965 w 965"/>
              <a:gd name="T189" fmla="*/ 411 h 41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965" h="411">
                <a:moveTo>
                  <a:pt x="0" y="411"/>
                </a:moveTo>
                <a:lnTo>
                  <a:pt x="10" y="404"/>
                </a:lnTo>
                <a:lnTo>
                  <a:pt x="22" y="396"/>
                </a:lnTo>
                <a:lnTo>
                  <a:pt x="33" y="390"/>
                </a:lnTo>
                <a:lnTo>
                  <a:pt x="47" y="382"/>
                </a:lnTo>
                <a:lnTo>
                  <a:pt x="66" y="376"/>
                </a:lnTo>
                <a:lnTo>
                  <a:pt x="85" y="369"/>
                </a:lnTo>
                <a:lnTo>
                  <a:pt x="107" y="364"/>
                </a:lnTo>
                <a:lnTo>
                  <a:pt x="132" y="359"/>
                </a:lnTo>
                <a:lnTo>
                  <a:pt x="155" y="354"/>
                </a:lnTo>
                <a:lnTo>
                  <a:pt x="178" y="348"/>
                </a:lnTo>
                <a:lnTo>
                  <a:pt x="201" y="342"/>
                </a:lnTo>
                <a:lnTo>
                  <a:pt x="223" y="338"/>
                </a:lnTo>
                <a:lnTo>
                  <a:pt x="247" y="332"/>
                </a:lnTo>
                <a:lnTo>
                  <a:pt x="268" y="326"/>
                </a:lnTo>
                <a:lnTo>
                  <a:pt x="289" y="321"/>
                </a:lnTo>
                <a:lnTo>
                  <a:pt x="311" y="315"/>
                </a:lnTo>
                <a:lnTo>
                  <a:pt x="334" y="309"/>
                </a:lnTo>
                <a:lnTo>
                  <a:pt x="357" y="303"/>
                </a:lnTo>
                <a:lnTo>
                  <a:pt x="374" y="297"/>
                </a:lnTo>
                <a:lnTo>
                  <a:pt x="388" y="290"/>
                </a:lnTo>
                <a:lnTo>
                  <a:pt x="403" y="283"/>
                </a:lnTo>
                <a:lnTo>
                  <a:pt x="416" y="276"/>
                </a:lnTo>
                <a:lnTo>
                  <a:pt x="431" y="269"/>
                </a:lnTo>
                <a:lnTo>
                  <a:pt x="445" y="262"/>
                </a:lnTo>
                <a:lnTo>
                  <a:pt x="460" y="255"/>
                </a:lnTo>
                <a:lnTo>
                  <a:pt x="476" y="248"/>
                </a:lnTo>
                <a:lnTo>
                  <a:pt x="492" y="241"/>
                </a:lnTo>
                <a:lnTo>
                  <a:pt x="510" y="235"/>
                </a:lnTo>
                <a:lnTo>
                  <a:pt x="527" y="228"/>
                </a:lnTo>
                <a:lnTo>
                  <a:pt x="544" y="222"/>
                </a:lnTo>
                <a:lnTo>
                  <a:pt x="561" y="215"/>
                </a:lnTo>
                <a:lnTo>
                  <a:pt x="576" y="208"/>
                </a:lnTo>
                <a:lnTo>
                  <a:pt x="591" y="201"/>
                </a:lnTo>
                <a:lnTo>
                  <a:pt x="607" y="194"/>
                </a:lnTo>
                <a:lnTo>
                  <a:pt x="622" y="187"/>
                </a:lnTo>
                <a:lnTo>
                  <a:pt x="636" y="181"/>
                </a:lnTo>
                <a:lnTo>
                  <a:pt x="650" y="173"/>
                </a:lnTo>
                <a:lnTo>
                  <a:pt x="663" y="166"/>
                </a:lnTo>
                <a:lnTo>
                  <a:pt x="676" y="159"/>
                </a:lnTo>
                <a:lnTo>
                  <a:pt x="690" y="152"/>
                </a:lnTo>
                <a:lnTo>
                  <a:pt x="704" y="144"/>
                </a:lnTo>
                <a:lnTo>
                  <a:pt x="718" y="137"/>
                </a:lnTo>
                <a:lnTo>
                  <a:pt x="732" y="130"/>
                </a:lnTo>
                <a:lnTo>
                  <a:pt x="747" y="123"/>
                </a:lnTo>
                <a:lnTo>
                  <a:pt x="762" y="116"/>
                </a:lnTo>
                <a:lnTo>
                  <a:pt x="775" y="109"/>
                </a:lnTo>
                <a:lnTo>
                  <a:pt x="790" y="103"/>
                </a:lnTo>
                <a:lnTo>
                  <a:pt x="804" y="94"/>
                </a:lnTo>
                <a:lnTo>
                  <a:pt x="817" y="88"/>
                </a:lnTo>
                <a:lnTo>
                  <a:pt x="829" y="81"/>
                </a:lnTo>
                <a:lnTo>
                  <a:pt x="842" y="74"/>
                </a:lnTo>
                <a:lnTo>
                  <a:pt x="855" y="66"/>
                </a:lnTo>
                <a:lnTo>
                  <a:pt x="866" y="59"/>
                </a:lnTo>
                <a:lnTo>
                  <a:pt x="879" y="51"/>
                </a:lnTo>
                <a:lnTo>
                  <a:pt x="890" y="44"/>
                </a:lnTo>
                <a:lnTo>
                  <a:pt x="902" y="37"/>
                </a:lnTo>
                <a:lnTo>
                  <a:pt x="915" y="29"/>
                </a:lnTo>
                <a:lnTo>
                  <a:pt x="927" y="22"/>
                </a:lnTo>
                <a:lnTo>
                  <a:pt x="940" y="15"/>
                </a:lnTo>
                <a:lnTo>
                  <a:pt x="953" y="7"/>
                </a:lnTo>
                <a:lnTo>
                  <a:pt x="965" y="0"/>
                </a:lnTo>
              </a:path>
            </a:pathLst>
          </a:custGeom>
          <a:noFill/>
          <a:ln w="0">
            <a:solidFill>
              <a:srgbClr val="FFFF00"/>
            </a:solidFill>
            <a:prstDash val="solid"/>
            <a:round/>
            <a:headEnd/>
            <a:tailEnd/>
          </a:ln>
        </p:spPr>
        <p:txBody>
          <a:bodyPr/>
          <a:lstStyle/>
          <a:p>
            <a:endParaRPr lang="en-US"/>
          </a:p>
        </p:txBody>
      </p:sp>
      <p:sp>
        <p:nvSpPr>
          <p:cNvPr id="21" name="Line 1045"/>
          <p:cNvSpPr>
            <a:spLocks noChangeShapeType="1"/>
          </p:cNvSpPr>
          <p:nvPr/>
        </p:nvSpPr>
        <p:spPr bwMode="auto">
          <a:xfrm flipV="1">
            <a:off x="3071813" y="4667250"/>
            <a:ext cx="1587" cy="3175"/>
          </a:xfrm>
          <a:prstGeom prst="line">
            <a:avLst/>
          </a:prstGeom>
          <a:noFill/>
          <a:ln w="0">
            <a:solidFill>
              <a:srgbClr val="FFFF00"/>
            </a:solidFill>
            <a:round/>
            <a:headEnd/>
            <a:tailEnd/>
          </a:ln>
        </p:spPr>
        <p:txBody>
          <a:bodyPr/>
          <a:lstStyle/>
          <a:p>
            <a:endParaRPr lang="en-US"/>
          </a:p>
        </p:txBody>
      </p:sp>
      <p:sp>
        <p:nvSpPr>
          <p:cNvPr id="22" name="Freeform 1046"/>
          <p:cNvSpPr>
            <a:spLocks/>
          </p:cNvSpPr>
          <p:nvPr/>
        </p:nvSpPr>
        <p:spPr bwMode="auto">
          <a:xfrm>
            <a:off x="3100388" y="4532313"/>
            <a:ext cx="79375" cy="138112"/>
          </a:xfrm>
          <a:custGeom>
            <a:avLst/>
            <a:gdLst>
              <a:gd name="T0" fmla="*/ 83 w 83"/>
              <a:gd name="T1" fmla="*/ 95 h 103"/>
              <a:gd name="T2" fmla="*/ 71 w 83"/>
              <a:gd name="T3" fmla="*/ 103 h 103"/>
              <a:gd name="T4" fmla="*/ 22 w 83"/>
              <a:gd name="T5" fmla="*/ 30 h 103"/>
              <a:gd name="T6" fmla="*/ 21 w 83"/>
              <a:gd name="T7" fmla="*/ 33 h 103"/>
              <a:gd name="T8" fmla="*/ 20 w 83"/>
              <a:gd name="T9" fmla="*/ 37 h 103"/>
              <a:gd name="T10" fmla="*/ 17 w 83"/>
              <a:gd name="T11" fmla="*/ 40 h 103"/>
              <a:gd name="T12" fmla="*/ 16 w 83"/>
              <a:gd name="T13" fmla="*/ 45 h 103"/>
              <a:gd name="T14" fmla="*/ 14 w 83"/>
              <a:gd name="T15" fmla="*/ 49 h 103"/>
              <a:gd name="T16" fmla="*/ 12 w 83"/>
              <a:gd name="T17" fmla="*/ 53 h 103"/>
              <a:gd name="T18" fmla="*/ 9 w 83"/>
              <a:gd name="T19" fmla="*/ 56 h 103"/>
              <a:gd name="T20" fmla="*/ 8 w 83"/>
              <a:gd name="T21" fmla="*/ 58 h 103"/>
              <a:gd name="T22" fmla="*/ 0 w 83"/>
              <a:gd name="T23" fmla="*/ 48 h 103"/>
              <a:gd name="T24" fmla="*/ 4 w 83"/>
              <a:gd name="T25" fmla="*/ 42 h 103"/>
              <a:gd name="T26" fmla="*/ 6 w 83"/>
              <a:gd name="T27" fmla="*/ 37 h 103"/>
              <a:gd name="T28" fmla="*/ 8 w 83"/>
              <a:gd name="T29" fmla="*/ 31 h 103"/>
              <a:gd name="T30" fmla="*/ 9 w 83"/>
              <a:gd name="T31" fmla="*/ 25 h 103"/>
              <a:gd name="T32" fmla="*/ 10 w 83"/>
              <a:gd name="T33" fmla="*/ 19 h 103"/>
              <a:gd name="T34" fmla="*/ 12 w 83"/>
              <a:gd name="T35" fmla="*/ 15 h 103"/>
              <a:gd name="T36" fmla="*/ 12 w 83"/>
              <a:gd name="T37" fmla="*/ 10 h 103"/>
              <a:gd name="T38" fmla="*/ 12 w 83"/>
              <a:gd name="T39" fmla="*/ 6 h 103"/>
              <a:gd name="T40" fmla="*/ 19 w 83"/>
              <a:gd name="T41" fmla="*/ 0 h 103"/>
              <a:gd name="T42" fmla="*/ 83 w 83"/>
              <a:gd name="T43" fmla="*/ 95 h 1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3"/>
              <a:gd name="T67" fmla="*/ 0 h 103"/>
              <a:gd name="T68" fmla="*/ 83 w 83"/>
              <a:gd name="T69" fmla="*/ 103 h 1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3" h="103">
                <a:moveTo>
                  <a:pt x="83" y="95"/>
                </a:moveTo>
                <a:lnTo>
                  <a:pt x="71" y="103"/>
                </a:lnTo>
                <a:lnTo>
                  <a:pt x="22" y="30"/>
                </a:lnTo>
                <a:lnTo>
                  <a:pt x="21" y="33"/>
                </a:lnTo>
                <a:lnTo>
                  <a:pt x="20" y="37"/>
                </a:lnTo>
                <a:lnTo>
                  <a:pt x="17" y="40"/>
                </a:lnTo>
                <a:lnTo>
                  <a:pt x="16" y="45"/>
                </a:lnTo>
                <a:lnTo>
                  <a:pt x="14" y="49"/>
                </a:lnTo>
                <a:lnTo>
                  <a:pt x="12" y="53"/>
                </a:lnTo>
                <a:lnTo>
                  <a:pt x="9" y="56"/>
                </a:lnTo>
                <a:lnTo>
                  <a:pt x="8" y="58"/>
                </a:lnTo>
                <a:lnTo>
                  <a:pt x="0" y="48"/>
                </a:lnTo>
                <a:lnTo>
                  <a:pt x="4" y="42"/>
                </a:lnTo>
                <a:lnTo>
                  <a:pt x="6" y="37"/>
                </a:lnTo>
                <a:lnTo>
                  <a:pt x="8" y="31"/>
                </a:lnTo>
                <a:lnTo>
                  <a:pt x="9" y="25"/>
                </a:lnTo>
                <a:lnTo>
                  <a:pt x="10" y="19"/>
                </a:lnTo>
                <a:lnTo>
                  <a:pt x="12" y="15"/>
                </a:lnTo>
                <a:lnTo>
                  <a:pt x="12" y="10"/>
                </a:lnTo>
                <a:lnTo>
                  <a:pt x="12" y="6"/>
                </a:lnTo>
                <a:lnTo>
                  <a:pt x="19" y="0"/>
                </a:lnTo>
                <a:lnTo>
                  <a:pt x="83" y="95"/>
                </a:lnTo>
                <a:close/>
              </a:path>
            </a:pathLst>
          </a:custGeom>
          <a:solidFill>
            <a:srgbClr val="FFFF00"/>
          </a:solidFill>
          <a:ln w="0">
            <a:solidFill>
              <a:srgbClr val="FFFF00"/>
            </a:solidFill>
            <a:prstDash val="solid"/>
            <a:round/>
            <a:headEnd/>
            <a:tailEnd/>
          </a:ln>
        </p:spPr>
        <p:txBody>
          <a:bodyPr/>
          <a:lstStyle/>
          <a:p>
            <a:endParaRPr lang="en-US"/>
          </a:p>
        </p:txBody>
      </p:sp>
      <p:sp>
        <p:nvSpPr>
          <p:cNvPr id="23" name="Freeform 1047"/>
          <p:cNvSpPr>
            <a:spLocks noEditPoints="1"/>
          </p:cNvSpPr>
          <p:nvPr/>
        </p:nvSpPr>
        <p:spPr bwMode="auto">
          <a:xfrm>
            <a:off x="3162300" y="4468813"/>
            <a:ext cx="92075" cy="146050"/>
          </a:xfrm>
          <a:custGeom>
            <a:avLst/>
            <a:gdLst>
              <a:gd name="T0" fmla="*/ 11 w 95"/>
              <a:gd name="T1" fmla="*/ 68 h 109"/>
              <a:gd name="T2" fmla="*/ 4 w 95"/>
              <a:gd name="T3" fmla="*/ 53 h 109"/>
              <a:gd name="T4" fmla="*/ 1 w 95"/>
              <a:gd name="T5" fmla="*/ 40 h 109"/>
              <a:gd name="T6" fmla="*/ 1 w 95"/>
              <a:gd name="T7" fmla="*/ 29 h 109"/>
              <a:gd name="T8" fmla="*/ 3 w 95"/>
              <a:gd name="T9" fmla="*/ 18 h 109"/>
              <a:gd name="T10" fmla="*/ 10 w 95"/>
              <a:gd name="T11" fmla="*/ 10 h 109"/>
              <a:gd name="T12" fmla="*/ 18 w 95"/>
              <a:gd name="T13" fmla="*/ 4 h 109"/>
              <a:gd name="T14" fmla="*/ 26 w 95"/>
              <a:gd name="T15" fmla="*/ 1 h 109"/>
              <a:gd name="T16" fmla="*/ 34 w 95"/>
              <a:gd name="T17" fmla="*/ 0 h 109"/>
              <a:gd name="T18" fmla="*/ 42 w 95"/>
              <a:gd name="T19" fmla="*/ 1 h 109"/>
              <a:gd name="T20" fmla="*/ 49 w 95"/>
              <a:gd name="T21" fmla="*/ 4 h 109"/>
              <a:gd name="T22" fmla="*/ 57 w 95"/>
              <a:gd name="T23" fmla="*/ 10 h 109"/>
              <a:gd name="T24" fmla="*/ 65 w 95"/>
              <a:gd name="T25" fmla="*/ 17 h 109"/>
              <a:gd name="T26" fmla="*/ 73 w 95"/>
              <a:gd name="T27" fmla="*/ 27 h 109"/>
              <a:gd name="T28" fmla="*/ 84 w 95"/>
              <a:gd name="T29" fmla="*/ 42 h 109"/>
              <a:gd name="T30" fmla="*/ 90 w 95"/>
              <a:gd name="T31" fmla="*/ 56 h 109"/>
              <a:gd name="T32" fmla="*/ 94 w 95"/>
              <a:gd name="T33" fmla="*/ 69 h 109"/>
              <a:gd name="T34" fmla="*/ 95 w 95"/>
              <a:gd name="T35" fmla="*/ 80 h 109"/>
              <a:gd name="T36" fmla="*/ 92 w 95"/>
              <a:gd name="T37" fmla="*/ 91 h 109"/>
              <a:gd name="T38" fmla="*/ 85 w 95"/>
              <a:gd name="T39" fmla="*/ 100 h 109"/>
              <a:gd name="T40" fmla="*/ 73 w 95"/>
              <a:gd name="T41" fmla="*/ 107 h 109"/>
              <a:gd name="T42" fmla="*/ 59 w 95"/>
              <a:gd name="T43" fmla="*/ 109 h 109"/>
              <a:gd name="T44" fmla="*/ 43 w 95"/>
              <a:gd name="T45" fmla="*/ 103 h 109"/>
              <a:gd name="T46" fmla="*/ 26 w 95"/>
              <a:gd name="T47" fmla="*/ 87 h 109"/>
              <a:gd name="T48" fmla="*/ 28 w 95"/>
              <a:gd name="T49" fmla="*/ 68 h 109"/>
              <a:gd name="T50" fmla="*/ 43 w 95"/>
              <a:gd name="T51" fmla="*/ 86 h 109"/>
              <a:gd name="T52" fmla="*/ 55 w 95"/>
              <a:gd name="T53" fmla="*/ 95 h 109"/>
              <a:gd name="T54" fmla="*/ 65 w 95"/>
              <a:gd name="T55" fmla="*/ 96 h 109"/>
              <a:gd name="T56" fmla="*/ 73 w 95"/>
              <a:gd name="T57" fmla="*/ 94 h 109"/>
              <a:gd name="T58" fmla="*/ 80 w 95"/>
              <a:gd name="T59" fmla="*/ 86 h 109"/>
              <a:gd name="T60" fmla="*/ 82 w 95"/>
              <a:gd name="T61" fmla="*/ 77 h 109"/>
              <a:gd name="T62" fmla="*/ 78 w 95"/>
              <a:gd name="T63" fmla="*/ 62 h 109"/>
              <a:gd name="T64" fmla="*/ 66 w 95"/>
              <a:gd name="T65" fmla="*/ 42 h 109"/>
              <a:gd name="T66" fmla="*/ 51 w 95"/>
              <a:gd name="T67" fmla="*/ 24 h 109"/>
              <a:gd name="T68" fmla="*/ 40 w 95"/>
              <a:gd name="T69" fmla="*/ 15 h 109"/>
              <a:gd name="T70" fmla="*/ 29 w 95"/>
              <a:gd name="T71" fmla="*/ 12 h 109"/>
              <a:gd name="T72" fmla="*/ 21 w 95"/>
              <a:gd name="T73" fmla="*/ 16 h 109"/>
              <a:gd name="T74" fmla="*/ 15 w 95"/>
              <a:gd name="T75" fmla="*/ 23 h 109"/>
              <a:gd name="T76" fmla="*/ 13 w 95"/>
              <a:gd name="T77" fmla="*/ 32 h 109"/>
              <a:gd name="T78" fmla="*/ 17 w 95"/>
              <a:gd name="T79" fmla="*/ 47 h 109"/>
              <a:gd name="T80" fmla="*/ 28 w 95"/>
              <a:gd name="T81" fmla="*/ 68 h 10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5"/>
              <a:gd name="T124" fmla="*/ 0 h 109"/>
              <a:gd name="T125" fmla="*/ 95 w 95"/>
              <a:gd name="T126" fmla="*/ 109 h 10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5" h="109">
                <a:moveTo>
                  <a:pt x="17" y="76"/>
                </a:moveTo>
                <a:lnTo>
                  <a:pt x="11" y="68"/>
                </a:lnTo>
                <a:lnTo>
                  <a:pt x="8" y="60"/>
                </a:lnTo>
                <a:lnTo>
                  <a:pt x="4" y="53"/>
                </a:lnTo>
                <a:lnTo>
                  <a:pt x="2" y="46"/>
                </a:lnTo>
                <a:lnTo>
                  <a:pt x="1" y="40"/>
                </a:lnTo>
                <a:lnTo>
                  <a:pt x="0" y="34"/>
                </a:lnTo>
                <a:lnTo>
                  <a:pt x="1" y="29"/>
                </a:lnTo>
                <a:lnTo>
                  <a:pt x="2" y="24"/>
                </a:lnTo>
                <a:lnTo>
                  <a:pt x="3" y="18"/>
                </a:lnTo>
                <a:lnTo>
                  <a:pt x="6" y="15"/>
                </a:lnTo>
                <a:lnTo>
                  <a:pt x="10" y="10"/>
                </a:lnTo>
                <a:lnTo>
                  <a:pt x="15" y="7"/>
                </a:lnTo>
                <a:lnTo>
                  <a:pt x="18" y="4"/>
                </a:lnTo>
                <a:lnTo>
                  <a:pt x="23" y="2"/>
                </a:lnTo>
                <a:lnTo>
                  <a:pt x="26" y="1"/>
                </a:lnTo>
                <a:lnTo>
                  <a:pt x="31" y="1"/>
                </a:lnTo>
                <a:lnTo>
                  <a:pt x="34" y="0"/>
                </a:lnTo>
                <a:lnTo>
                  <a:pt x="38" y="1"/>
                </a:lnTo>
                <a:lnTo>
                  <a:pt x="42" y="1"/>
                </a:lnTo>
                <a:lnTo>
                  <a:pt x="46" y="3"/>
                </a:lnTo>
                <a:lnTo>
                  <a:pt x="49" y="4"/>
                </a:lnTo>
                <a:lnTo>
                  <a:pt x="54" y="7"/>
                </a:lnTo>
                <a:lnTo>
                  <a:pt x="57" y="10"/>
                </a:lnTo>
                <a:lnTo>
                  <a:pt x="61" y="12"/>
                </a:lnTo>
                <a:lnTo>
                  <a:pt x="65" y="17"/>
                </a:lnTo>
                <a:lnTo>
                  <a:pt x="70" y="22"/>
                </a:lnTo>
                <a:lnTo>
                  <a:pt x="73" y="27"/>
                </a:lnTo>
                <a:lnTo>
                  <a:pt x="78" y="34"/>
                </a:lnTo>
                <a:lnTo>
                  <a:pt x="84" y="42"/>
                </a:lnTo>
                <a:lnTo>
                  <a:pt x="88" y="49"/>
                </a:lnTo>
                <a:lnTo>
                  <a:pt x="90" y="56"/>
                </a:lnTo>
                <a:lnTo>
                  <a:pt x="93" y="63"/>
                </a:lnTo>
                <a:lnTo>
                  <a:pt x="94" y="69"/>
                </a:lnTo>
                <a:lnTo>
                  <a:pt x="95" y="74"/>
                </a:lnTo>
                <a:lnTo>
                  <a:pt x="95" y="80"/>
                </a:lnTo>
                <a:lnTo>
                  <a:pt x="94" y="86"/>
                </a:lnTo>
                <a:lnTo>
                  <a:pt x="92" y="91"/>
                </a:lnTo>
                <a:lnTo>
                  <a:pt x="89" y="95"/>
                </a:lnTo>
                <a:lnTo>
                  <a:pt x="85" y="100"/>
                </a:lnTo>
                <a:lnTo>
                  <a:pt x="80" y="103"/>
                </a:lnTo>
                <a:lnTo>
                  <a:pt x="73" y="107"/>
                </a:lnTo>
                <a:lnTo>
                  <a:pt x="66" y="109"/>
                </a:lnTo>
                <a:lnTo>
                  <a:pt x="59" y="109"/>
                </a:lnTo>
                <a:lnTo>
                  <a:pt x="52" y="108"/>
                </a:lnTo>
                <a:lnTo>
                  <a:pt x="43" y="103"/>
                </a:lnTo>
                <a:lnTo>
                  <a:pt x="34" y="97"/>
                </a:lnTo>
                <a:lnTo>
                  <a:pt x="26" y="87"/>
                </a:lnTo>
                <a:lnTo>
                  <a:pt x="17" y="76"/>
                </a:lnTo>
                <a:close/>
                <a:moveTo>
                  <a:pt x="28" y="68"/>
                </a:moveTo>
                <a:lnTo>
                  <a:pt x="36" y="78"/>
                </a:lnTo>
                <a:lnTo>
                  <a:pt x="43" y="86"/>
                </a:lnTo>
                <a:lnTo>
                  <a:pt x="49" y="92"/>
                </a:lnTo>
                <a:lnTo>
                  <a:pt x="55" y="95"/>
                </a:lnTo>
                <a:lnTo>
                  <a:pt x="61" y="96"/>
                </a:lnTo>
                <a:lnTo>
                  <a:pt x="65" y="96"/>
                </a:lnTo>
                <a:lnTo>
                  <a:pt x="70" y="95"/>
                </a:lnTo>
                <a:lnTo>
                  <a:pt x="73" y="94"/>
                </a:lnTo>
                <a:lnTo>
                  <a:pt x="77" y="91"/>
                </a:lnTo>
                <a:lnTo>
                  <a:pt x="80" y="86"/>
                </a:lnTo>
                <a:lnTo>
                  <a:pt x="81" y="81"/>
                </a:lnTo>
                <a:lnTo>
                  <a:pt x="82" y="77"/>
                </a:lnTo>
                <a:lnTo>
                  <a:pt x="81" y="70"/>
                </a:lnTo>
                <a:lnTo>
                  <a:pt x="78" y="62"/>
                </a:lnTo>
                <a:lnTo>
                  <a:pt x="73" y="53"/>
                </a:lnTo>
                <a:lnTo>
                  <a:pt x="66" y="42"/>
                </a:lnTo>
                <a:lnTo>
                  <a:pt x="58" y="32"/>
                </a:lnTo>
                <a:lnTo>
                  <a:pt x="51" y="24"/>
                </a:lnTo>
                <a:lnTo>
                  <a:pt x="46" y="18"/>
                </a:lnTo>
                <a:lnTo>
                  <a:pt x="40" y="15"/>
                </a:lnTo>
                <a:lnTo>
                  <a:pt x="35" y="14"/>
                </a:lnTo>
                <a:lnTo>
                  <a:pt x="29" y="12"/>
                </a:lnTo>
                <a:lnTo>
                  <a:pt x="25" y="14"/>
                </a:lnTo>
                <a:lnTo>
                  <a:pt x="21" y="16"/>
                </a:lnTo>
                <a:lnTo>
                  <a:pt x="18" y="19"/>
                </a:lnTo>
                <a:lnTo>
                  <a:pt x="15" y="23"/>
                </a:lnTo>
                <a:lnTo>
                  <a:pt x="13" y="27"/>
                </a:lnTo>
                <a:lnTo>
                  <a:pt x="13" y="32"/>
                </a:lnTo>
                <a:lnTo>
                  <a:pt x="13" y="39"/>
                </a:lnTo>
                <a:lnTo>
                  <a:pt x="17" y="47"/>
                </a:lnTo>
                <a:lnTo>
                  <a:pt x="21" y="56"/>
                </a:lnTo>
                <a:lnTo>
                  <a:pt x="28" y="68"/>
                </a:lnTo>
                <a:close/>
              </a:path>
            </a:pathLst>
          </a:custGeom>
          <a:solidFill>
            <a:srgbClr val="FFFF00"/>
          </a:solidFill>
          <a:ln w="0">
            <a:solidFill>
              <a:srgbClr val="FFFF00"/>
            </a:solidFill>
            <a:prstDash val="solid"/>
            <a:round/>
            <a:headEnd/>
            <a:tailEnd/>
          </a:ln>
        </p:spPr>
        <p:txBody>
          <a:bodyPr/>
          <a:lstStyle/>
          <a:p>
            <a:endParaRPr lang="en-US"/>
          </a:p>
        </p:txBody>
      </p:sp>
      <p:sp>
        <p:nvSpPr>
          <p:cNvPr id="24" name="Line 1048"/>
          <p:cNvSpPr>
            <a:spLocks noChangeShapeType="1"/>
          </p:cNvSpPr>
          <p:nvPr/>
        </p:nvSpPr>
        <p:spPr bwMode="auto">
          <a:xfrm>
            <a:off x="3271838" y="4484688"/>
            <a:ext cx="1587" cy="1587"/>
          </a:xfrm>
          <a:prstGeom prst="line">
            <a:avLst/>
          </a:prstGeom>
          <a:noFill/>
          <a:ln w="0">
            <a:solidFill>
              <a:srgbClr val="FFFF00"/>
            </a:solidFill>
            <a:round/>
            <a:headEnd/>
            <a:tailEnd/>
          </a:ln>
        </p:spPr>
        <p:txBody>
          <a:bodyPr/>
          <a:lstStyle/>
          <a:p>
            <a:endParaRPr lang="en-US"/>
          </a:p>
        </p:txBody>
      </p:sp>
      <p:sp>
        <p:nvSpPr>
          <p:cNvPr id="25" name="Freeform 1049"/>
          <p:cNvSpPr>
            <a:spLocks/>
          </p:cNvSpPr>
          <p:nvPr/>
        </p:nvSpPr>
        <p:spPr bwMode="auto">
          <a:xfrm>
            <a:off x="3271838" y="3908425"/>
            <a:ext cx="333375" cy="576263"/>
          </a:xfrm>
          <a:custGeom>
            <a:avLst/>
            <a:gdLst>
              <a:gd name="T0" fmla="*/ 0 w 347"/>
              <a:gd name="T1" fmla="*/ 433 h 433"/>
              <a:gd name="T2" fmla="*/ 9 w 347"/>
              <a:gd name="T3" fmla="*/ 426 h 433"/>
              <a:gd name="T4" fmla="*/ 17 w 347"/>
              <a:gd name="T5" fmla="*/ 418 h 433"/>
              <a:gd name="T6" fmla="*/ 26 w 347"/>
              <a:gd name="T7" fmla="*/ 411 h 433"/>
              <a:gd name="T8" fmla="*/ 35 w 347"/>
              <a:gd name="T9" fmla="*/ 403 h 433"/>
              <a:gd name="T10" fmla="*/ 44 w 347"/>
              <a:gd name="T11" fmla="*/ 395 h 433"/>
              <a:gd name="T12" fmla="*/ 54 w 347"/>
              <a:gd name="T13" fmla="*/ 388 h 433"/>
              <a:gd name="T14" fmla="*/ 62 w 347"/>
              <a:gd name="T15" fmla="*/ 380 h 433"/>
              <a:gd name="T16" fmla="*/ 71 w 347"/>
              <a:gd name="T17" fmla="*/ 373 h 433"/>
              <a:gd name="T18" fmla="*/ 80 w 347"/>
              <a:gd name="T19" fmla="*/ 365 h 433"/>
              <a:gd name="T20" fmla="*/ 89 w 347"/>
              <a:gd name="T21" fmla="*/ 357 h 433"/>
              <a:gd name="T22" fmla="*/ 100 w 347"/>
              <a:gd name="T23" fmla="*/ 350 h 433"/>
              <a:gd name="T24" fmla="*/ 108 w 347"/>
              <a:gd name="T25" fmla="*/ 342 h 433"/>
              <a:gd name="T26" fmla="*/ 117 w 347"/>
              <a:gd name="T27" fmla="*/ 336 h 433"/>
              <a:gd name="T28" fmla="*/ 125 w 347"/>
              <a:gd name="T29" fmla="*/ 328 h 433"/>
              <a:gd name="T30" fmla="*/ 134 w 347"/>
              <a:gd name="T31" fmla="*/ 319 h 433"/>
              <a:gd name="T32" fmla="*/ 142 w 347"/>
              <a:gd name="T33" fmla="*/ 313 h 433"/>
              <a:gd name="T34" fmla="*/ 149 w 347"/>
              <a:gd name="T35" fmla="*/ 305 h 433"/>
              <a:gd name="T36" fmla="*/ 156 w 347"/>
              <a:gd name="T37" fmla="*/ 297 h 433"/>
              <a:gd name="T38" fmla="*/ 163 w 347"/>
              <a:gd name="T39" fmla="*/ 288 h 433"/>
              <a:gd name="T40" fmla="*/ 170 w 347"/>
              <a:gd name="T41" fmla="*/ 282 h 433"/>
              <a:gd name="T42" fmla="*/ 178 w 347"/>
              <a:gd name="T43" fmla="*/ 274 h 433"/>
              <a:gd name="T44" fmla="*/ 186 w 347"/>
              <a:gd name="T45" fmla="*/ 266 h 433"/>
              <a:gd name="T46" fmla="*/ 193 w 347"/>
              <a:gd name="T47" fmla="*/ 259 h 433"/>
              <a:gd name="T48" fmla="*/ 201 w 347"/>
              <a:gd name="T49" fmla="*/ 251 h 433"/>
              <a:gd name="T50" fmla="*/ 208 w 347"/>
              <a:gd name="T51" fmla="*/ 243 h 433"/>
              <a:gd name="T52" fmla="*/ 215 w 347"/>
              <a:gd name="T53" fmla="*/ 236 h 433"/>
              <a:gd name="T54" fmla="*/ 222 w 347"/>
              <a:gd name="T55" fmla="*/ 228 h 433"/>
              <a:gd name="T56" fmla="*/ 230 w 347"/>
              <a:gd name="T57" fmla="*/ 220 h 433"/>
              <a:gd name="T58" fmla="*/ 237 w 347"/>
              <a:gd name="T59" fmla="*/ 212 h 433"/>
              <a:gd name="T60" fmla="*/ 242 w 347"/>
              <a:gd name="T61" fmla="*/ 205 h 433"/>
              <a:gd name="T62" fmla="*/ 248 w 347"/>
              <a:gd name="T63" fmla="*/ 197 h 433"/>
              <a:gd name="T64" fmla="*/ 254 w 347"/>
              <a:gd name="T65" fmla="*/ 189 h 433"/>
              <a:gd name="T66" fmla="*/ 258 w 347"/>
              <a:gd name="T67" fmla="*/ 181 h 433"/>
              <a:gd name="T68" fmla="*/ 264 w 347"/>
              <a:gd name="T69" fmla="*/ 174 h 433"/>
              <a:gd name="T70" fmla="*/ 271 w 347"/>
              <a:gd name="T71" fmla="*/ 166 h 433"/>
              <a:gd name="T72" fmla="*/ 277 w 347"/>
              <a:gd name="T73" fmla="*/ 158 h 433"/>
              <a:gd name="T74" fmla="*/ 283 w 347"/>
              <a:gd name="T75" fmla="*/ 150 h 433"/>
              <a:gd name="T76" fmla="*/ 288 w 347"/>
              <a:gd name="T77" fmla="*/ 142 h 433"/>
              <a:gd name="T78" fmla="*/ 294 w 347"/>
              <a:gd name="T79" fmla="*/ 135 h 433"/>
              <a:gd name="T80" fmla="*/ 300 w 347"/>
              <a:gd name="T81" fmla="*/ 127 h 433"/>
              <a:gd name="T82" fmla="*/ 306 w 347"/>
              <a:gd name="T83" fmla="*/ 119 h 433"/>
              <a:gd name="T84" fmla="*/ 310 w 347"/>
              <a:gd name="T85" fmla="*/ 111 h 433"/>
              <a:gd name="T86" fmla="*/ 316 w 347"/>
              <a:gd name="T87" fmla="*/ 104 h 433"/>
              <a:gd name="T88" fmla="*/ 321 w 347"/>
              <a:gd name="T89" fmla="*/ 96 h 433"/>
              <a:gd name="T90" fmla="*/ 325 w 347"/>
              <a:gd name="T91" fmla="*/ 88 h 433"/>
              <a:gd name="T92" fmla="*/ 327 w 347"/>
              <a:gd name="T93" fmla="*/ 80 h 433"/>
              <a:gd name="T94" fmla="*/ 330 w 347"/>
              <a:gd name="T95" fmla="*/ 71 h 433"/>
              <a:gd name="T96" fmla="*/ 332 w 347"/>
              <a:gd name="T97" fmla="*/ 63 h 433"/>
              <a:gd name="T98" fmla="*/ 333 w 347"/>
              <a:gd name="T99" fmla="*/ 55 h 433"/>
              <a:gd name="T100" fmla="*/ 336 w 347"/>
              <a:gd name="T101" fmla="*/ 49 h 433"/>
              <a:gd name="T102" fmla="*/ 338 w 347"/>
              <a:gd name="T103" fmla="*/ 40 h 433"/>
              <a:gd name="T104" fmla="*/ 340 w 347"/>
              <a:gd name="T105" fmla="*/ 32 h 433"/>
              <a:gd name="T106" fmla="*/ 341 w 347"/>
              <a:gd name="T107" fmla="*/ 24 h 433"/>
              <a:gd name="T108" fmla="*/ 344 w 347"/>
              <a:gd name="T109" fmla="*/ 16 h 433"/>
              <a:gd name="T110" fmla="*/ 346 w 347"/>
              <a:gd name="T111" fmla="*/ 8 h 433"/>
              <a:gd name="T112" fmla="*/ 347 w 347"/>
              <a:gd name="T113" fmla="*/ 0 h 43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47"/>
              <a:gd name="T172" fmla="*/ 0 h 433"/>
              <a:gd name="T173" fmla="*/ 347 w 347"/>
              <a:gd name="T174" fmla="*/ 433 h 43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47" h="433">
                <a:moveTo>
                  <a:pt x="0" y="433"/>
                </a:moveTo>
                <a:lnTo>
                  <a:pt x="9" y="426"/>
                </a:lnTo>
                <a:lnTo>
                  <a:pt x="17" y="418"/>
                </a:lnTo>
                <a:lnTo>
                  <a:pt x="26" y="411"/>
                </a:lnTo>
                <a:lnTo>
                  <a:pt x="35" y="403"/>
                </a:lnTo>
                <a:lnTo>
                  <a:pt x="44" y="395"/>
                </a:lnTo>
                <a:lnTo>
                  <a:pt x="54" y="388"/>
                </a:lnTo>
                <a:lnTo>
                  <a:pt x="62" y="380"/>
                </a:lnTo>
                <a:lnTo>
                  <a:pt x="71" y="373"/>
                </a:lnTo>
                <a:lnTo>
                  <a:pt x="80" y="365"/>
                </a:lnTo>
                <a:lnTo>
                  <a:pt x="89" y="357"/>
                </a:lnTo>
                <a:lnTo>
                  <a:pt x="100" y="350"/>
                </a:lnTo>
                <a:lnTo>
                  <a:pt x="108" y="342"/>
                </a:lnTo>
                <a:lnTo>
                  <a:pt x="117" y="336"/>
                </a:lnTo>
                <a:lnTo>
                  <a:pt x="125" y="328"/>
                </a:lnTo>
                <a:lnTo>
                  <a:pt x="134" y="319"/>
                </a:lnTo>
                <a:lnTo>
                  <a:pt x="142" y="313"/>
                </a:lnTo>
                <a:lnTo>
                  <a:pt x="149" y="305"/>
                </a:lnTo>
                <a:lnTo>
                  <a:pt x="156" y="297"/>
                </a:lnTo>
                <a:lnTo>
                  <a:pt x="163" y="288"/>
                </a:lnTo>
                <a:lnTo>
                  <a:pt x="170" y="282"/>
                </a:lnTo>
                <a:lnTo>
                  <a:pt x="178" y="274"/>
                </a:lnTo>
                <a:lnTo>
                  <a:pt x="186" y="266"/>
                </a:lnTo>
                <a:lnTo>
                  <a:pt x="193" y="259"/>
                </a:lnTo>
                <a:lnTo>
                  <a:pt x="201" y="251"/>
                </a:lnTo>
                <a:lnTo>
                  <a:pt x="208" y="243"/>
                </a:lnTo>
                <a:lnTo>
                  <a:pt x="215" y="236"/>
                </a:lnTo>
                <a:lnTo>
                  <a:pt x="222" y="228"/>
                </a:lnTo>
                <a:lnTo>
                  <a:pt x="230" y="220"/>
                </a:lnTo>
                <a:lnTo>
                  <a:pt x="237" y="212"/>
                </a:lnTo>
                <a:lnTo>
                  <a:pt x="242" y="205"/>
                </a:lnTo>
                <a:lnTo>
                  <a:pt x="248" y="197"/>
                </a:lnTo>
                <a:lnTo>
                  <a:pt x="254" y="189"/>
                </a:lnTo>
                <a:lnTo>
                  <a:pt x="258" y="181"/>
                </a:lnTo>
                <a:lnTo>
                  <a:pt x="264" y="174"/>
                </a:lnTo>
                <a:lnTo>
                  <a:pt x="271" y="166"/>
                </a:lnTo>
                <a:lnTo>
                  <a:pt x="277" y="158"/>
                </a:lnTo>
                <a:lnTo>
                  <a:pt x="283" y="150"/>
                </a:lnTo>
                <a:lnTo>
                  <a:pt x="288" y="142"/>
                </a:lnTo>
                <a:lnTo>
                  <a:pt x="294" y="135"/>
                </a:lnTo>
                <a:lnTo>
                  <a:pt x="300" y="127"/>
                </a:lnTo>
                <a:lnTo>
                  <a:pt x="306" y="119"/>
                </a:lnTo>
                <a:lnTo>
                  <a:pt x="310" y="111"/>
                </a:lnTo>
                <a:lnTo>
                  <a:pt x="316" y="104"/>
                </a:lnTo>
                <a:lnTo>
                  <a:pt x="321" y="96"/>
                </a:lnTo>
                <a:lnTo>
                  <a:pt x="325" y="88"/>
                </a:lnTo>
                <a:lnTo>
                  <a:pt x="327" y="80"/>
                </a:lnTo>
                <a:lnTo>
                  <a:pt x="330" y="71"/>
                </a:lnTo>
                <a:lnTo>
                  <a:pt x="332" y="63"/>
                </a:lnTo>
                <a:lnTo>
                  <a:pt x="333" y="55"/>
                </a:lnTo>
                <a:lnTo>
                  <a:pt x="336" y="49"/>
                </a:lnTo>
                <a:lnTo>
                  <a:pt x="338" y="40"/>
                </a:lnTo>
                <a:lnTo>
                  <a:pt x="340" y="32"/>
                </a:lnTo>
                <a:lnTo>
                  <a:pt x="341" y="24"/>
                </a:lnTo>
                <a:lnTo>
                  <a:pt x="344" y="16"/>
                </a:lnTo>
                <a:lnTo>
                  <a:pt x="346" y="8"/>
                </a:lnTo>
                <a:lnTo>
                  <a:pt x="347" y="0"/>
                </a:lnTo>
              </a:path>
            </a:pathLst>
          </a:custGeom>
          <a:noFill/>
          <a:ln w="0">
            <a:solidFill>
              <a:srgbClr val="FFFF00"/>
            </a:solidFill>
            <a:prstDash val="solid"/>
            <a:round/>
            <a:headEnd/>
            <a:tailEnd/>
          </a:ln>
        </p:spPr>
        <p:txBody>
          <a:bodyPr/>
          <a:lstStyle/>
          <a:p>
            <a:endParaRPr lang="en-US"/>
          </a:p>
        </p:txBody>
      </p:sp>
      <p:sp>
        <p:nvSpPr>
          <p:cNvPr id="26" name="Line 1050"/>
          <p:cNvSpPr>
            <a:spLocks noChangeShapeType="1"/>
          </p:cNvSpPr>
          <p:nvPr/>
        </p:nvSpPr>
        <p:spPr bwMode="auto">
          <a:xfrm flipV="1">
            <a:off x="2238375" y="5370513"/>
            <a:ext cx="4763" cy="11112"/>
          </a:xfrm>
          <a:prstGeom prst="line">
            <a:avLst/>
          </a:prstGeom>
          <a:noFill/>
          <a:ln w="0">
            <a:solidFill>
              <a:srgbClr val="FFFF00"/>
            </a:solidFill>
            <a:round/>
            <a:headEnd/>
            <a:tailEnd/>
          </a:ln>
        </p:spPr>
        <p:txBody>
          <a:bodyPr/>
          <a:lstStyle/>
          <a:p>
            <a:endParaRPr lang="en-US"/>
          </a:p>
        </p:txBody>
      </p:sp>
      <p:sp>
        <p:nvSpPr>
          <p:cNvPr id="27" name="Freeform 1051"/>
          <p:cNvSpPr>
            <a:spLocks/>
          </p:cNvSpPr>
          <p:nvPr/>
        </p:nvSpPr>
        <p:spPr bwMode="auto">
          <a:xfrm>
            <a:off x="2243138" y="5316538"/>
            <a:ext cx="36512" cy="53975"/>
          </a:xfrm>
          <a:custGeom>
            <a:avLst/>
            <a:gdLst>
              <a:gd name="T0" fmla="*/ 0 w 38"/>
              <a:gd name="T1" fmla="*/ 40 h 40"/>
              <a:gd name="T2" fmla="*/ 6 w 38"/>
              <a:gd name="T3" fmla="*/ 32 h 40"/>
              <a:gd name="T4" fmla="*/ 12 w 38"/>
              <a:gd name="T5" fmla="*/ 24 h 40"/>
              <a:gd name="T6" fmla="*/ 19 w 38"/>
              <a:gd name="T7" fmla="*/ 16 h 40"/>
              <a:gd name="T8" fmla="*/ 29 w 38"/>
              <a:gd name="T9" fmla="*/ 8 h 40"/>
              <a:gd name="T10" fmla="*/ 38 w 38"/>
              <a:gd name="T11" fmla="*/ 0 h 40"/>
              <a:gd name="T12" fmla="*/ 0 60000 65536"/>
              <a:gd name="T13" fmla="*/ 0 60000 65536"/>
              <a:gd name="T14" fmla="*/ 0 60000 65536"/>
              <a:gd name="T15" fmla="*/ 0 60000 65536"/>
              <a:gd name="T16" fmla="*/ 0 60000 65536"/>
              <a:gd name="T17" fmla="*/ 0 60000 65536"/>
              <a:gd name="T18" fmla="*/ 0 w 38"/>
              <a:gd name="T19" fmla="*/ 0 h 40"/>
              <a:gd name="T20" fmla="*/ 38 w 38"/>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38" h="40">
                <a:moveTo>
                  <a:pt x="0" y="40"/>
                </a:moveTo>
                <a:lnTo>
                  <a:pt x="6" y="32"/>
                </a:lnTo>
                <a:lnTo>
                  <a:pt x="12" y="24"/>
                </a:lnTo>
                <a:lnTo>
                  <a:pt x="19" y="16"/>
                </a:lnTo>
                <a:lnTo>
                  <a:pt x="29" y="8"/>
                </a:lnTo>
                <a:lnTo>
                  <a:pt x="38" y="0"/>
                </a:lnTo>
              </a:path>
            </a:pathLst>
          </a:custGeom>
          <a:noFill/>
          <a:ln w="0">
            <a:solidFill>
              <a:srgbClr val="FFFF00"/>
            </a:solidFill>
            <a:prstDash val="solid"/>
            <a:round/>
            <a:headEnd/>
            <a:tailEnd/>
          </a:ln>
        </p:spPr>
        <p:txBody>
          <a:bodyPr/>
          <a:lstStyle/>
          <a:p>
            <a:endParaRPr lang="en-US"/>
          </a:p>
        </p:txBody>
      </p:sp>
      <p:sp>
        <p:nvSpPr>
          <p:cNvPr id="28" name="Line 1052"/>
          <p:cNvSpPr>
            <a:spLocks noChangeShapeType="1"/>
          </p:cNvSpPr>
          <p:nvPr/>
        </p:nvSpPr>
        <p:spPr bwMode="auto">
          <a:xfrm>
            <a:off x="2279650" y="5316538"/>
            <a:ext cx="1588" cy="3175"/>
          </a:xfrm>
          <a:prstGeom prst="line">
            <a:avLst/>
          </a:prstGeom>
          <a:noFill/>
          <a:ln w="0">
            <a:solidFill>
              <a:srgbClr val="FFFF00"/>
            </a:solidFill>
            <a:round/>
            <a:headEnd/>
            <a:tailEnd/>
          </a:ln>
        </p:spPr>
        <p:txBody>
          <a:bodyPr/>
          <a:lstStyle/>
          <a:p>
            <a:endParaRPr lang="en-US"/>
          </a:p>
        </p:txBody>
      </p:sp>
      <p:sp>
        <p:nvSpPr>
          <p:cNvPr id="29" name="Freeform 1053"/>
          <p:cNvSpPr>
            <a:spLocks/>
          </p:cNvSpPr>
          <p:nvPr/>
        </p:nvSpPr>
        <p:spPr bwMode="auto">
          <a:xfrm>
            <a:off x="2316163" y="5197475"/>
            <a:ext cx="66675" cy="150813"/>
          </a:xfrm>
          <a:custGeom>
            <a:avLst/>
            <a:gdLst>
              <a:gd name="T0" fmla="*/ 69 w 69"/>
              <a:gd name="T1" fmla="*/ 107 h 112"/>
              <a:gd name="T2" fmla="*/ 57 w 69"/>
              <a:gd name="T3" fmla="*/ 112 h 112"/>
              <a:gd name="T4" fmla="*/ 26 w 69"/>
              <a:gd name="T5" fmla="*/ 28 h 112"/>
              <a:gd name="T6" fmla="*/ 23 w 69"/>
              <a:gd name="T7" fmla="*/ 31 h 112"/>
              <a:gd name="T8" fmla="*/ 22 w 69"/>
              <a:gd name="T9" fmla="*/ 34 h 112"/>
              <a:gd name="T10" fmla="*/ 19 w 69"/>
              <a:gd name="T11" fmla="*/ 38 h 112"/>
              <a:gd name="T12" fmla="*/ 16 w 69"/>
              <a:gd name="T13" fmla="*/ 41 h 112"/>
              <a:gd name="T14" fmla="*/ 13 w 69"/>
              <a:gd name="T15" fmla="*/ 45 h 112"/>
              <a:gd name="T16" fmla="*/ 11 w 69"/>
              <a:gd name="T17" fmla="*/ 48 h 112"/>
              <a:gd name="T18" fmla="*/ 7 w 69"/>
              <a:gd name="T19" fmla="*/ 51 h 112"/>
              <a:gd name="T20" fmla="*/ 5 w 69"/>
              <a:gd name="T21" fmla="*/ 54 h 112"/>
              <a:gd name="T22" fmla="*/ 0 w 69"/>
              <a:gd name="T23" fmla="*/ 41 h 112"/>
              <a:gd name="T24" fmla="*/ 5 w 69"/>
              <a:gd name="T25" fmla="*/ 36 h 112"/>
              <a:gd name="T26" fmla="*/ 8 w 69"/>
              <a:gd name="T27" fmla="*/ 31 h 112"/>
              <a:gd name="T28" fmla="*/ 12 w 69"/>
              <a:gd name="T29" fmla="*/ 26 h 112"/>
              <a:gd name="T30" fmla="*/ 15 w 69"/>
              <a:gd name="T31" fmla="*/ 22 h 112"/>
              <a:gd name="T32" fmla="*/ 18 w 69"/>
              <a:gd name="T33" fmla="*/ 16 h 112"/>
              <a:gd name="T34" fmla="*/ 20 w 69"/>
              <a:gd name="T35" fmla="*/ 11 h 112"/>
              <a:gd name="T36" fmla="*/ 21 w 69"/>
              <a:gd name="T37" fmla="*/ 7 h 112"/>
              <a:gd name="T38" fmla="*/ 21 w 69"/>
              <a:gd name="T39" fmla="*/ 2 h 112"/>
              <a:gd name="T40" fmla="*/ 30 w 69"/>
              <a:gd name="T41" fmla="*/ 0 h 112"/>
              <a:gd name="T42" fmla="*/ 69 w 69"/>
              <a:gd name="T43" fmla="*/ 107 h 11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9"/>
              <a:gd name="T67" fmla="*/ 0 h 112"/>
              <a:gd name="T68" fmla="*/ 69 w 69"/>
              <a:gd name="T69" fmla="*/ 112 h 11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9" h="112">
                <a:moveTo>
                  <a:pt x="69" y="107"/>
                </a:moveTo>
                <a:lnTo>
                  <a:pt x="57" y="112"/>
                </a:lnTo>
                <a:lnTo>
                  <a:pt x="26" y="28"/>
                </a:lnTo>
                <a:lnTo>
                  <a:pt x="23" y="31"/>
                </a:lnTo>
                <a:lnTo>
                  <a:pt x="22" y="34"/>
                </a:lnTo>
                <a:lnTo>
                  <a:pt x="19" y="38"/>
                </a:lnTo>
                <a:lnTo>
                  <a:pt x="16" y="41"/>
                </a:lnTo>
                <a:lnTo>
                  <a:pt x="13" y="45"/>
                </a:lnTo>
                <a:lnTo>
                  <a:pt x="11" y="48"/>
                </a:lnTo>
                <a:lnTo>
                  <a:pt x="7" y="51"/>
                </a:lnTo>
                <a:lnTo>
                  <a:pt x="5" y="54"/>
                </a:lnTo>
                <a:lnTo>
                  <a:pt x="0" y="41"/>
                </a:lnTo>
                <a:lnTo>
                  <a:pt x="5" y="36"/>
                </a:lnTo>
                <a:lnTo>
                  <a:pt x="8" y="31"/>
                </a:lnTo>
                <a:lnTo>
                  <a:pt x="12" y="26"/>
                </a:lnTo>
                <a:lnTo>
                  <a:pt x="15" y="22"/>
                </a:lnTo>
                <a:lnTo>
                  <a:pt x="18" y="16"/>
                </a:lnTo>
                <a:lnTo>
                  <a:pt x="20" y="11"/>
                </a:lnTo>
                <a:lnTo>
                  <a:pt x="21" y="7"/>
                </a:lnTo>
                <a:lnTo>
                  <a:pt x="21" y="2"/>
                </a:lnTo>
                <a:lnTo>
                  <a:pt x="30" y="0"/>
                </a:lnTo>
                <a:lnTo>
                  <a:pt x="69" y="107"/>
                </a:lnTo>
                <a:close/>
              </a:path>
            </a:pathLst>
          </a:custGeom>
          <a:solidFill>
            <a:srgbClr val="FFFF00"/>
          </a:solidFill>
          <a:ln w="0">
            <a:solidFill>
              <a:srgbClr val="FFFF00"/>
            </a:solidFill>
            <a:prstDash val="solid"/>
            <a:round/>
            <a:headEnd/>
            <a:tailEnd/>
          </a:ln>
        </p:spPr>
        <p:txBody>
          <a:bodyPr/>
          <a:lstStyle/>
          <a:p>
            <a:endParaRPr lang="en-US"/>
          </a:p>
        </p:txBody>
      </p:sp>
      <p:sp>
        <p:nvSpPr>
          <p:cNvPr id="30" name="Freeform 1054"/>
          <p:cNvSpPr>
            <a:spLocks/>
          </p:cNvSpPr>
          <p:nvPr/>
        </p:nvSpPr>
        <p:spPr bwMode="auto">
          <a:xfrm>
            <a:off x="2379663" y="5149850"/>
            <a:ext cx="69850" cy="166688"/>
          </a:xfrm>
          <a:custGeom>
            <a:avLst/>
            <a:gdLst>
              <a:gd name="T0" fmla="*/ 4 w 72"/>
              <a:gd name="T1" fmla="*/ 38 h 126"/>
              <a:gd name="T2" fmla="*/ 0 w 72"/>
              <a:gd name="T3" fmla="*/ 25 h 126"/>
              <a:gd name="T4" fmla="*/ 69 w 72"/>
              <a:gd name="T5" fmla="*/ 0 h 126"/>
              <a:gd name="T6" fmla="*/ 72 w 72"/>
              <a:gd name="T7" fmla="*/ 10 h 126"/>
              <a:gd name="T8" fmla="*/ 70 w 72"/>
              <a:gd name="T9" fmla="*/ 18 h 126"/>
              <a:gd name="T10" fmla="*/ 67 w 72"/>
              <a:gd name="T11" fmla="*/ 26 h 126"/>
              <a:gd name="T12" fmla="*/ 64 w 72"/>
              <a:gd name="T13" fmla="*/ 37 h 126"/>
              <a:gd name="T14" fmla="*/ 63 w 72"/>
              <a:gd name="T15" fmla="*/ 47 h 126"/>
              <a:gd name="T16" fmla="*/ 62 w 72"/>
              <a:gd name="T17" fmla="*/ 57 h 126"/>
              <a:gd name="T18" fmla="*/ 61 w 72"/>
              <a:gd name="T19" fmla="*/ 69 h 126"/>
              <a:gd name="T20" fmla="*/ 61 w 72"/>
              <a:gd name="T21" fmla="*/ 79 h 126"/>
              <a:gd name="T22" fmla="*/ 61 w 72"/>
              <a:gd name="T23" fmla="*/ 90 h 126"/>
              <a:gd name="T24" fmla="*/ 62 w 72"/>
              <a:gd name="T25" fmla="*/ 98 h 126"/>
              <a:gd name="T26" fmla="*/ 63 w 72"/>
              <a:gd name="T27" fmla="*/ 104 h 126"/>
              <a:gd name="T28" fmla="*/ 64 w 72"/>
              <a:gd name="T29" fmla="*/ 113 h 126"/>
              <a:gd name="T30" fmla="*/ 67 w 72"/>
              <a:gd name="T31" fmla="*/ 121 h 126"/>
              <a:gd name="T32" fmla="*/ 53 w 72"/>
              <a:gd name="T33" fmla="*/ 126 h 126"/>
              <a:gd name="T34" fmla="*/ 52 w 72"/>
              <a:gd name="T35" fmla="*/ 119 h 126"/>
              <a:gd name="T36" fmla="*/ 49 w 72"/>
              <a:gd name="T37" fmla="*/ 111 h 126"/>
              <a:gd name="T38" fmla="*/ 48 w 72"/>
              <a:gd name="T39" fmla="*/ 103 h 126"/>
              <a:gd name="T40" fmla="*/ 47 w 72"/>
              <a:gd name="T41" fmla="*/ 93 h 126"/>
              <a:gd name="T42" fmla="*/ 46 w 72"/>
              <a:gd name="T43" fmla="*/ 84 h 126"/>
              <a:gd name="T44" fmla="*/ 46 w 72"/>
              <a:gd name="T45" fmla="*/ 73 h 126"/>
              <a:gd name="T46" fmla="*/ 47 w 72"/>
              <a:gd name="T47" fmla="*/ 64 h 126"/>
              <a:gd name="T48" fmla="*/ 48 w 72"/>
              <a:gd name="T49" fmla="*/ 54 h 126"/>
              <a:gd name="T50" fmla="*/ 49 w 72"/>
              <a:gd name="T51" fmla="*/ 45 h 126"/>
              <a:gd name="T52" fmla="*/ 52 w 72"/>
              <a:gd name="T53" fmla="*/ 36 h 126"/>
              <a:gd name="T54" fmla="*/ 54 w 72"/>
              <a:gd name="T55" fmla="*/ 26 h 126"/>
              <a:gd name="T56" fmla="*/ 56 w 72"/>
              <a:gd name="T57" fmla="*/ 20 h 126"/>
              <a:gd name="T58" fmla="*/ 4 w 72"/>
              <a:gd name="T59" fmla="*/ 38 h 12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126"/>
              <a:gd name="T92" fmla="*/ 72 w 72"/>
              <a:gd name="T93" fmla="*/ 126 h 12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126">
                <a:moveTo>
                  <a:pt x="4" y="38"/>
                </a:moveTo>
                <a:lnTo>
                  <a:pt x="0" y="25"/>
                </a:lnTo>
                <a:lnTo>
                  <a:pt x="69" y="0"/>
                </a:lnTo>
                <a:lnTo>
                  <a:pt x="72" y="10"/>
                </a:lnTo>
                <a:lnTo>
                  <a:pt x="70" y="18"/>
                </a:lnTo>
                <a:lnTo>
                  <a:pt x="67" y="26"/>
                </a:lnTo>
                <a:lnTo>
                  <a:pt x="64" y="37"/>
                </a:lnTo>
                <a:lnTo>
                  <a:pt x="63" y="47"/>
                </a:lnTo>
                <a:lnTo>
                  <a:pt x="62" y="57"/>
                </a:lnTo>
                <a:lnTo>
                  <a:pt x="61" y="69"/>
                </a:lnTo>
                <a:lnTo>
                  <a:pt x="61" y="79"/>
                </a:lnTo>
                <a:lnTo>
                  <a:pt x="61" y="90"/>
                </a:lnTo>
                <a:lnTo>
                  <a:pt x="62" y="98"/>
                </a:lnTo>
                <a:lnTo>
                  <a:pt x="63" y="104"/>
                </a:lnTo>
                <a:lnTo>
                  <a:pt x="64" y="113"/>
                </a:lnTo>
                <a:lnTo>
                  <a:pt x="67" y="121"/>
                </a:lnTo>
                <a:lnTo>
                  <a:pt x="53" y="126"/>
                </a:lnTo>
                <a:lnTo>
                  <a:pt x="52" y="119"/>
                </a:lnTo>
                <a:lnTo>
                  <a:pt x="49" y="111"/>
                </a:lnTo>
                <a:lnTo>
                  <a:pt x="48" y="103"/>
                </a:lnTo>
                <a:lnTo>
                  <a:pt x="47" y="93"/>
                </a:lnTo>
                <a:lnTo>
                  <a:pt x="46" y="84"/>
                </a:lnTo>
                <a:lnTo>
                  <a:pt x="46" y="73"/>
                </a:lnTo>
                <a:lnTo>
                  <a:pt x="47" y="64"/>
                </a:lnTo>
                <a:lnTo>
                  <a:pt x="48" y="54"/>
                </a:lnTo>
                <a:lnTo>
                  <a:pt x="49" y="45"/>
                </a:lnTo>
                <a:lnTo>
                  <a:pt x="52" y="36"/>
                </a:lnTo>
                <a:lnTo>
                  <a:pt x="54" y="26"/>
                </a:lnTo>
                <a:lnTo>
                  <a:pt x="56" y="20"/>
                </a:lnTo>
                <a:lnTo>
                  <a:pt x="4" y="38"/>
                </a:lnTo>
                <a:close/>
              </a:path>
            </a:pathLst>
          </a:custGeom>
          <a:solidFill>
            <a:srgbClr val="FFFF00"/>
          </a:solidFill>
          <a:ln w="0">
            <a:solidFill>
              <a:srgbClr val="FFFF00"/>
            </a:solidFill>
            <a:prstDash val="solid"/>
            <a:round/>
            <a:headEnd/>
            <a:tailEnd/>
          </a:ln>
        </p:spPr>
        <p:txBody>
          <a:bodyPr/>
          <a:lstStyle/>
          <a:p>
            <a:endParaRPr lang="en-US"/>
          </a:p>
        </p:txBody>
      </p:sp>
      <p:sp>
        <p:nvSpPr>
          <p:cNvPr id="31" name="Freeform 1055"/>
          <p:cNvSpPr>
            <a:spLocks/>
          </p:cNvSpPr>
          <p:nvPr/>
        </p:nvSpPr>
        <p:spPr bwMode="auto">
          <a:xfrm>
            <a:off x="2497138" y="5253038"/>
            <a:ext cx="20637" cy="26987"/>
          </a:xfrm>
          <a:custGeom>
            <a:avLst/>
            <a:gdLst>
              <a:gd name="T0" fmla="*/ 6 w 21"/>
              <a:gd name="T1" fmla="*/ 21 h 21"/>
              <a:gd name="T2" fmla="*/ 0 w 21"/>
              <a:gd name="T3" fmla="*/ 6 h 21"/>
              <a:gd name="T4" fmla="*/ 15 w 21"/>
              <a:gd name="T5" fmla="*/ 0 h 21"/>
              <a:gd name="T6" fmla="*/ 21 w 21"/>
              <a:gd name="T7" fmla="*/ 15 h 21"/>
              <a:gd name="T8" fmla="*/ 6 w 21"/>
              <a:gd name="T9" fmla="*/ 21 h 21"/>
              <a:gd name="T10" fmla="*/ 0 60000 65536"/>
              <a:gd name="T11" fmla="*/ 0 60000 65536"/>
              <a:gd name="T12" fmla="*/ 0 60000 65536"/>
              <a:gd name="T13" fmla="*/ 0 60000 65536"/>
              <a:gd name="T14" fmla="*/ 0 60000 65536"/>
              <a:gd name="T15" fmla="*/ 0 w 21"/>
              <a:gd name="T16" fmla="*/ 0 h 21"/>
              <a:gd name="T17" fmla="*/ 21 w 21"/>
              <a:gd name="T18" fmla="*/ 21 h 21"/>
            </a:gdLst>
            <a:ahLst/>
            <a:cxnLst>
              <a:cxn ang="T10">
                <a:pos x="T0" y="T1"/>
              </a:cxn>
              <a:cxn ang="T11">
                <a:pos x="T2" y="T3"/>
              </a:cxn>
              <a:cxn ang="T12">
                <a:pos x="T4" y="T5"/>
              </a:cxn>
              <a:cxn ang="T13">
                <a:pos x="T6" y="T7"/>
              </a:cxn>
              <a:cxn ang="T14">
                <a:pos x="T8" y="T9"/>
              </a:cxn>
            </a:cxnLst>
            <a:rect l="T15" t="T16" r="T17" b="T18"/>
            <a:pathLst>
              <a:path w="21" h="21">
                <a:moveTo>
                  <a:pt x="6" y="21"/>
                </a:moveTo>
                <a:lnTo>
                  <a:pt x="0" y="6"/>
                </a:lnTo>
                <a:lnTo>
                  <a:pt x="15" y="0"/>
                </a:lnTo>
                <a:lnTo>
                  <a:pt x="21" y="15"/>
                </a:lnTo>
                <a:lnTo>
                  <a:pt x="6" y="21"/>
                </a:lnTo>
                <a:close/>
              </a:path>
            </a:pathLst>
          </a:custGeom>
          <a:solidFill>
            <a:srgbClr val="FFFF00"/>
          </a:solidFill>
          <a:ln w="0">
            <a:solidFill>
              <a:srgbClr val="FFFF00"/>
            </a:solidFill>
            <a:prstDash val="solid"/>
            <a:round/>
            <a:headEnd/>
            <a:tailEnd/>
          </a:ln>
        </p:spPr>
        <p:txBody>
          <a:bodyPr/>
          <a:lstStyle/>
          <a:p>
            <a:endParaRPr lang="en-US"/>
          </a:p>
        </p:txBody>
      </p:sp>
      <p:sp>
        <p:nvSpPr>
          <p:cNvPr id="32" name="Freeform 1056"/>
          <p:cNvSpPr>
            <a:spLocks/>
          </p:cNvSpPr>
          <p:nvPr/>
        </p:nvSpPr>
        <p:spPr bwMode="auto">
          <a:xfrm>
            <a:off x="2509838" y="5091113"/>
            <a:ext cx="84137" cy="161925"/>
          </a:xfrm>
          <a:custGeom>
            <a:avLst/>
            <a:gdLst>
              <a:gd name="T0" fmla="*/ 29 w 86"/>
              <a:gd name="T1" fmla="*/ 96 h 122"/>
              <a:gd name="T2" fmla="*/ 34 w 86"/>
              <a:gd name="T3" fmla="*/ 104 h 122"/>
              <a:gd name="T4" fmla="*/ 41 w 86"/>
              <a:gd name="T5" fmla="*/ 108 h 122"/>
              <a:gd name="T6" fmla="*/ 49 w 86"/>
              <a:gd name="T7" fmla="*/ 109 h 122"/>
              <a:gd name="T8" fmla="*/ 56 w 86"/>
              <a:gd name="T9" fmla="*/ 108 h 122"/>
              <a:gd name="T10" fmla="*/ 65 w 86"/>
              <a:gd name="T11" fmla="*/ 104 h 122"/>
              <a:gd name="T12" fmla="*/ 70 w 86"/>
              <a:gd name="T13" fmla="*/ 96 h 122"/>
              <a:gd name="T14" fmla="*/ 72 w 86"/>
              <a:gd name="T15" fmla="*/ 85 h 122"/>
              <a:gd name="T16" fmla="*/ 70 w 86"/>
              <a:gd name="T17" fmla="*/ 74 h 122"/>
              <a:gd name="T18" fmla="*/ 64 w 86"/>
              <a:gd name="T19" fmla="*/ 65 h 122"/>
              <a:gd name="T20" fmla="*/ 57 w 86"/>
              <a:gd name="T21" fmla="*/ 59 h 122"/>
              <a:gd name="T22" fmla="*/ 48 w 86"/>
              <a:gd name="T23" fmla="*/ 57 h 122"/>
              <a:gd name="T24" fmla="*/ 38 w 86"/>
              <a:gd name="T25" fmla="*/ 58 h 122"/>
              <a:gd name="T26" fmla="*/ 32 w 86"/>
              <a:gd name="T27" fmla="*/ 61 h 122"/>
              <a:gd name="T28" fmla="*/ 27 w 86"/>
              <a:gd name="T29" fmla="*/ 65 h 122"/>
              <a:gd name="T30" fmla="*/ 24 w 86"/>
              <a:gd name="T31" fmla="*/ 70 h 122"/>
              <a:gd name="T32" fmla="*/ 22 w 86"/>
              <a:gd name="T33" fmla="*/ 75 h 122"/>
              <a:gd name="T34" fmla="*/ 0 w 86"/>
              <a:gd name="T35" fmla="*/ 20 h 122"/>
              <a:gd name="T36" fmla="*/ 57 w 86"/>
              <a:gd name="T37" fmla="*/ 13 h 122"/>
              <a:gd name="T38" fmla="*/ 19 w 86"/>
              <a:gd name="T39" fmla="*/ 59 h 122"/>
              <a:gd name="T40" fmla="*/ 27 w 86"/>
              <a:gd name="T41" fmla="*/ 51 h 122"/>
              <a:gd name="T42" fmla="*/ 38 w 86"/>
              <a:gd name="T43" fmla="*/ 45 h 122"/>
              <a:gd name="T44" fmla="*/ 52 w 86"/>
              <a:gd name="T45" fmla="*/ 43 h 122"/>
              <a:gd name="T46" fmla="*/ 64 w 86"/>
              <a:gd name="T47" fmla="*/ 46 h 122"/>
              <a:gd name="T48" fmla="*/ 76 w 86"/>
              <a:gd name="T49" fmla="*/ 54 h 122"/>
              <a:gd name="T50" fmla="*/ 84 w 86"/>
              <a:gd name="T51" fmla="*/ 68 h 122"/>
              <a:gd name="T52" fmla="*/ 86 w 86"/>
              <a:gd name="T53" fmla="*/ 82 h 122"/>
              <a:gd name="T54" fmla="*/ 84 w 86"/>
              <a:gd name="T55" fmla="*/ 96 h 122"/>
              <a:gd name="T56" fmla="*/ 76 w 86"/>
              <a:gd name="T57" fmla="*/ 111 h 122"/>
              <a:gd name="T58" fmla="*/ 61 w 86"/>
              <a:gd name="T59" fmla="*/ 119 h 122"/>
              <a:gd name="T60" fmla="*/ 47 w 86"/>
              <a:gd name="T61" fmla="*/ 122 h 122"/>
              <a:gd name="T62" fmla="*/ 33 w 86"/>
              <a:gd name="T63" fmla="*/ 120 h 122"/>
              <a:gd name="T64" fmla="*/ 23 w 86"/>
              <a:gd name="T65" fmla="*/ 113 h 122"/>
              <a:gd name="T66" fmla="*/ 15 w 86"/>
              <a:gd name="T67" fmla="*/ 101 h 12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6"/>
              <a:gd name="T103" fmla="*/ 0 h 122"/>
              <a:gd name="T104" fmla="*/ 86 w 86"/>
              <a:gd name="T105" fmla="*/ 122 h 12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6" h="122">
                <a:moveTo>
                  <a:pt x="15" y="101"/>
                </a:moveTo>
                <a:lnTo>
                  <a:pt x="29" y="96"/>
                </a:lnTo>
                <a:lnTo>
                  <a:pt x="31" y="100"/>
                </a:lnTo>
                <a:lnTo>
                  <a:pt x="34" y="104"/>
                </a:lnTo>
                <a:lnTo>
                  <a:pt x="38" y="106"/>
                </a:lnTo>
                <a:lnTo>
                  <a:pt x="41" y="108"/>
                </a:lnTo>
                <a:lnTo>
                  <a:pt x="45" y="109"/>
                </a:lnTo>
                <a:lnTo>
                  <a:pt x="49" y="109"/>
                </a:lnTo>
                <a:lnTo>
                  <a:pt x="53" y="109"/>
                </a:lnTo>
                <a:lnTo>
                  <a:pt x="56" y="108"/>
                </a:lnTo>
                <a:lnTo>
                  <a:pt x="61" y="106"/>
                </a:lnTo>
                <a:lnTo>
                  <a:pt x="65" y="104"/>
                </a:lnTo>
                <a:lnTo>
                  <a:pt x="68" y="99"/>
                </a:lnTo>
                <a:lnTo>
                  <a:pt x="70" y="96"/>
                </a:lnTo>
                <a:lnTo>
                  <a:pt x="71" y="90"/>
                </a:lnTo>
                <a:lnTo>
                  <a:pt x="72" y="85"/>
                </a:lnTo>
                <a:lnTo>
                  <a:pt x="71" y="80"/>
                </a:lnTo>
                <a:lnTo>
                  <a:pt x="70" y="74"/>
                </a:lnTo>
                <a:lnTo>
                  <a:pt x="68" y="68"/>
                </a:lnTo>
                <a:lnTo>
                  <a:pt x="64" y="65"/>
                </a:lnTo>
                <a:lnTo>
                  <a:pt x="61" y="61"/>
                </a:lnTo>
                <a:lnTo>
                  <a:pt x="57" y="59"/>
                </a:lnTo>
                <a:lnTo>
                  <a:pt x="53" y="57"/>
                </a:lnTo>
                <a:lnTo>
                  <a:pt x="48" y="57"/>
                </a:lnTo>
                <a:lnTo>
                  <a:pt x="44" y="57"/>
                </a:lnTo>
                <a:lnTo>
                  <a:pt x="38" y="58"/>
                </a:lnTo>
                <a:lnTo>
                  <a:pt x="35" y="59"/>
                </a:lnTo>
                <a:lnTo>
                  <a:pt x="32" y="61"/>
                </a:lnTo>
                <a:lnTo>
                  <a:pt x="30" y="62"/>
                </a:lnTo>
                <a:lnTo>
                  <a:pt x="27" y="65"/>
                </a:lnTo>
                <a:lnTo>
                  <a:pt x="25" y="67"/>
                </a:lnTo>
                <a:lnTo>
                  <a:pt x="24" y="70"/>
                </a:lnTo>
                <a:lnTo>
                  <a:pt x="23" y="73"/>
                </a:lnTo>
                <a:lnTo>
                  <a:pt x="22" y="75"/>
                </a:lnTo>
                <a:lnTo>
                  <a:pt x="9" y="78"/>
                </a:lnTo>
                <a:lnTo>
                  <a:pt x="0" y="20"/>
                </a:lnTo>
                <a:lnTo>
                  <a:pt x="53" y="0"/>
                </a:lnTo>
                <a:lnTo>
                  <a:pt x="57" y="13"/>
                </a:lnTo>
                <a:lnTo>
                  <a:pt x="15" y="28"/>
                </a:lnTo>
                <a:lnTo>
                  <a:pt x="19" y="59"/>
                </a:lnTo>
                <a:lnTo>
                  <a:pt x="23" y="54"/>
                </a:lnTo>
                <a:lnTo>
                  <a:pt x="27" y="51"/>
                </a:lnTo>
                <a:lnTo>
                  <a:pt x="32" y="47"/>
                </a:lnTo>
                <a:lnTo>
                  <a:pt x="38" y="45"/>
                </a:lnTo>
                <a:lnTo>
                  <a:pt x="45" y="43"/>
                </a:lnTo>
                <a:lnTo>
                  <a:pt x="52" y="43"/>
                </a:lnTo>
                <a:lnTo>
                  <a:pt x="57" y="44"/>
                </a:lnTo>
                <a:lnTo>
                  <a:pt x="64" y="46"/>
                </a:lnTo>
                <a:lnTo>
                  <a:pt x="71" y="50"/>
                </a:lnTo>
                <a:lnTo>
                  <a:pt x="76" y="54"/>
                </a:lnTo>
                <a:lnTo>
                  <a:pt x="80" y="60"/>
                </a:lnTo>
                <a:lnTo>
                  <a:pt x="84" y="68"/>
                </a:lnTo>
                <a:lnTo>
                  <a:pt x="85" y="75"/>
                </a:lnTo>
                <a:lnTo>
                  <a:pt x="86" y="82"/>
                </a:lnTo>
                <a:lnTo>
                  <a:pt x="86" y="89"/>
                </a:lnTo>
                <a:lnTo>
                  <a:pt x="84" y="96"/>
                </a:lnTo>
                <a:lnTo>
                  <a:pt x="80" y="104"/>
                </a:lnTo>
                <a:lnTo>
                  <a:pt x="76" y="111"/>
                </a:lnTo>
                <a:lnTo>
                  <a:pt x="69" y="115"/>
                </a:lnTo>
                <a:lnTo>
                  <a:pt x="61" y="119"/>
                </a:lnTo>
                <a:lnTo>
                  <a:pt x="54" y="121"/>
                </a:lnTo>
                <a:lnTo>
                  <a:pt x="47" y="122"/>
                </a:lnTo>
                <a:lnTo>
                  <a:pt x="40" y="121"/>
                </a:lnTo>
                <a:lnTo>
                  <a:pt x="33" y="120"/>
                </a:lnTo>
                <a:lnTo>
                  <a:pt x="27" y="116"/>
                </a:lnTo>
                <a:lnTo>
                  <a:pt x="23" y="113"/>
                </a:lnTo>
                <a:lnTo>
                  <a:pt x="18" y="108"/>
                </a:lnTo>
                <a:lnTo>
                  <a:pt x="15" y="101"/>
                </a:lnTo>
                <a:close/>
              </a:path>
            </a:pathLst>
          </a:custGeom>
          <a:solidFill>
            <a:srgbClr val="FFFF00"/>
          </a:solidFill>
          <a:ln w="0">
            <a:solidFill>
              <a:srgbClr val="FFFF00"/>
            </a:solidFill>
            <a:prstDash val="solid"/>
            <a:round/>
            <a:headEnd/>
            <a:tailEnd/>
          </a:ln>
        </p:spPr>
        <p:txBody>
          <a:bodyPr/>
          <a:lstStyle/>
          <a:p>
            <a:endParaRPr lang="en-US"/>
          </a:p>
        </p:txBody>
      </p:sp>
      <p:sp>
        <p:nvSpPr>
          <p:cNvPr id="33" name="Line 1057"/>
          <p:cNvSpPr>
            <a:spLocks noChangeShapeType="1"/>
          </p:cNvSpPr>
          <p:nvPr/>
        </p:nvSpPr>
        <p:spPr bwMode="auto">
          <a:xfrm flipV="1">
            <a:off x="2622550" y="5137150"/>
            <a:ext cx="17463" cy="4763"/>
          </a:xfrm>
          <a:prstGeom prst="line">
            <a:avLst/>
          </a:prstGeom>
          <a:noFill/>
          <a:ln w="0">
            <a:solidFill>
              <a:srgbClr val="FFFF00"/>
            </a:solidFill>
            <a:round/>
            <a:headEnd/>
            <a:tailEnd/>
          </a:ln>
        </p:spPr>
        <p:txBody>
          <a:bodyPr/>
          <a:lstStyle/>
          <a:p>
            <a:endParaRPr lang="en-US"/>
          </a:p>
        </p:txBody>
      </p:sp>
      <p:sp>
        <p:nvSpPr>
          <p:cNvPr id="34" name="Freeform 1058"/>
          <p:cNvSpPr>
            <a:spLocks/>
          </p:cNvSpPr>
          <p:nvPr/>
        </p:nvSpPr>
        <p:spPr bwMode="auto">
          <a:xfrm>
            <a:off x="2640013" y="3908425"/>
            <a:ext cx="1041400" cy="1228725"/>
          </a:xfrm>
          <a:custGeom>
            <a:avLst/>
            <a:gdLst>
              <a:gd name="T0" fmla="*/ 26 w 1088"/>
              <a:gd name="T1" fmla="*/ 920 h 926"/>
              <a:gd name="T2" fmla="*/ 76 w 1088"/>
              <a:gd name="T3" fmla="*/ 910 h 926"/>
              <a:gd name="T4" fmla="*/ 123 w 1088"/>
              <a:gd name="T5" fmla="*/ 898 h 926"/>
              <a:gd name="T6" fmla="*/ 166 w 1088"/>
              <a:gd name="T7" fmla="*/ 884 h 926"/>
              <a:gd name="T8" fmla="*/ 201 w 1088"/>
              <a:gd name="T9" fmla="*/ 871 h 926"/>
              <a:gd name="T10" fmla="*/ 229 w 1088"/>
              <a:gd name="T11" fmla="*/ 856 h 926"/>
              <a:gd name="T12" fmla="*/ 259 w 1088"/>
              <a:gd name="T13" fmla="*/ 840 h 926"/>
              <a:gd name="T14" fmla="*/ 293 w 1088"/>
              <a:gd name="T15" fmla="*/ 826 h 926"/>
              <a:gd name="T16" fmla="*/ 327 w 1088"/>
              <a:gd name="T17" fmla="*/ 811 h 926"/>
              <a:gd name="T18" fmla="*/ 365 w 1088"/>
              <a:gd name="T19" fmla="*/ 797 h 926"/>
              <a:gd name="T20" fmla="*/ 401 w 1088"/>
              <a:gd name="T21" fmla="*/ 783 h 926"/>
              <a:gd name="T22" fmla="*/ 432 w 1088"/>
              <a:gd name="T23" fmla="*/ 768 h 926"/>
              <a:gd name="T24" fmla="*/ 462 w 1088"/>
              <a:gd name="T25" fmla="*/ 753 h 926"/>
              <a:gd name="T26" fmla="*/ 488 w 1088"/>
              <a:gd name="T27" fmla="*/ 737 h 926"/>
              <a:gd name="T28" fmla="*/ 515 w 1088"/>
              <a:gd name="T29" fmla="*/ 722 h 926"/>
              <a:gd name="T30" fmla="*/ 542 w 1088"/>
              <a:gd name="T31" fmla="*/ 706 h 926"/>
              <a:gd name="T32" fmla="*/ 570 w 1088"/>
              <a:gd name="T33" fmla="*/ 691 h 926"/>
              <a:gd name="T34" fmla="*/ 597 w 1088"/>
              <a:gd name="T35" fmla="*/ 677 h 926"/>
              <a:gd name="T36" fmla="*/ 622 w 1088"/>
              <a:gd name="T37" fmla="*/ 660 h 926"/>
              <a:gd name="T38" fmla="*/ 643 w 1088"/>
              <a:gd name="T39" fmla="*/ 644 h 926"/>
              <a:gd name="T40" fmla="*/ 664 w 1088"/>
              <a:gd name="T41" fmla="*/ 628 h 926"/>
              <a:gd name="T42" fmla="*/ 684 w 1088"/>
              <a:gd name="T43" fmla="*/ 612 h 926"/>
              <a:gd name="T44" fmla="*/ 706 w 1088"/>
              <a:gd name="T45" fmla="*/ 596 h 926"/>
              <a:gd name="T46" fmla="*/ 726 w 1088"/>
              <a:gd name="T47" fmla="*/ 580 h 926"/>
              <a:gd name="T48" fmla="*/ 748 w 1088"/>
              <a:gd name="T49" fmla="*/ 564 h 926"/>
              <a:gd name="T50" fmla="*/ 767 w 1088"/>
              <a:gd name="T51" fmla="*/ 548 h 926"/>
              <a:gd name="T52" fmla="*/ 782 w 1088"/>
              <a:gd name="T53" fmla="*/ 532 h 926"/>
              <a:gd name="T54" fmla="*/ 799 w 1088"/>
              <a:gd name="T55" fmla="*/ 516 h 926"/>
              <a:gd name="T56" fmla="*/ 814 w 1088"/>
              <a:gd name="T57" fmla="*/ 500 h 926"/>
              <a:gd name="T58" fmla="*/ 831 w 1088"/>
              <a:gd name="T59" fmla="*/ 483 h 926"/>
              <a:gd name="T60" fmla="*/ 847 w 1088"/>
              <a:gd name="T61" fmla="*/ 466 h 926"/>
              <a:gd name="T62" fmla="*/ 863 w 1088"/>
              <a:gd name="T63" fmla="*/ 450 h 926"/>
              <a:gd name="T64" fmla="*/ 877 w 1088"/>
              <a:gd name="T65" fmla="*/ 434 h 926"/>
              <a:gd name="T66" fmla="*/ 891 w 1088"/>
              <a:gd name="T67" fmla="*/ 417 h 926"/>
              <a:gd name="T68" fmla="*/ 903 w 1088"/>
              <a:gd name="T69" fmla="*/ 401 h 926"/>
              <a:gd name="T70" fmla="*/ 917 w 1088"/>
              <a:gd name="T71" fmla="*/ 385 h 926"/>
              <a:gd name="T72" fmla="*/ 930 w 1088"/>
              <a:gd name="T73" fmla="*/ 368 h 926"/>
              <a:gd name="T74" fmla="*/ 944 w 1088"/>
              <a:gd name="T75" fmla="*/ 352 h 926"/>
              <a:gd name="T76" fmla="*/ 955 w 1088"/>
              <a:gd name="T77" fmla="*/ 334 h 926"/>
              <a:gd name="T78" fmla="*/ 967 w 1088"/>
              <a:gd name="T79" fmla="*/ 318 h 926"/>
              <a:gd name="T80" fmla="*/ 978 w 1088"/>
              <a:gd name="T81" fmla="*/ 302 h 926"/>
              <a:gd name="T82" fmla="*/ 989 w 1088"/>
              <a:gd name="T83" fmla="*/ 285 h 926"/>
              <a:gd name="T84" fmla="*/ 999 w 1088"/>
              <a:gd name="T85" fmla="*/ 269 h 926"/>
              <a:gd name="T86" fmla="*/ 1009 w 1088"/>
              <a:gd name="T87" fmla="*/ 252 h 926"/>
              <a:gd name="T88" fmla="*/ 1021 w 1088"/>
              <a:gd name="T89" fmla="*/ 236 h 926"/>
              <a:gd name="T90" fmla="*/ 1031 w 1088"/>
              <a:gd name="T91" fmla="*/ 218 h 926"/>
              <a:gd name="T92" fmla="*/ 1038 w 1088"/>
              <a:gd name="T93" fmla="*/ 202 h 926"/>
              <a:gd name="T94" fmla="*/ 1044 w 1088"/>
              <a:gd name="T95" fmla="*/ 185 h 926"/>
              <a:gd name="T96" fmla="*/ 1051 w 1088"/>
              <a:gd name="T97" fmla="*/ 168 h 926"/>
              <a:gd name="T98" fmla="*/ 1059 w 1088"/>
              <a:gd name="T99" fmla="*/ 152 h 926"/>
              <a:gd name="T100" fmla="*/ 1069 w 1088"/>
              <a:gd name="T101" fmla="*/ 135 h 926"/>
              <a:gd name="T102" fmla="*/ 1078 w 1088"/>
              <a:gd name="T103" fmla="*/ 119 h 926"/>
              <a:gd name="T104" fmla="*/ 1081 w 1088"/>
              <a:gd name="T105" fmla="*/ 101 h 926"/>
              <a:gd name="T106" fmla="*/ 1082 w 1088"/>
              <a:gd name="T107" fmla="*/ 85 h 926"/>
              <a:gd name="T108" fmla="*/ 1084 w 1088"/>
              <a:gd name="T109" fmla="*/ 68 h 926"/>
              <a:gd name="T110" fmla="*/ 1085 w 1088"/>
              <a:gd name="T111" fmla="*/ 51 h 926"/>
              <a:gd name="T112" fmla="*/ 1086 w 1088"/>
              <a:gd name="T113" fmla="*/ 35 h 926"/>
              <a:gd name="T114" fmla="*/ 1086 w 1088"/>
              <a:gd name="T115" fmla="*/ 18 h 926"/>
              <a:gd name="T116" fmla="*/ 1088 w 1088"/>
              <a:gd name="T117" fmla="*/ 0 h 92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088"/>
              <a:gd name="T178" fmla="*/ 0 h 926"/>
              <a:gd name="T179" fmla="*/ 1088 w 1088"/>
              <a:gd name="T180" fmla="*/ 926 h 92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088" h="926">
                <a:moveTo>
                  <a:pt x="0" y="926"/>
                </a:moveTo>
                <a:lnTo>
                  <a:pt x="26" y="920"/>
                </a:lnTo>
                <a:lnTo>
                  <a:pt x="51" y="915"/>
                </a:lnTo>
                <a:lnTo>
                  <a:pt x="76" y="910"/>
                </a:lnTo>
                <a:lnTo>
                  <a:pt x="102" y="904"/>
                </a:lnTo>
                <a:lnTo>
                  <a:pt x="123" y="898"/>
                </a:lnTo>
                <a:lnTo>
                  <a:pt x="145" y="891"/>
                </a:lnTo>
                <a:lnTo>
                  <a:pt x="166" y="884"/>
                </a:lnTo>
                <a:lnTo>
                  <a:pt x="186" y="877"/>
                </a:lnTo>
                <a:lnTo>
                  <a:pt x="201" y="871"/>
                </a:lnTo>
                <a:lnTo>
                  <a:pt x="216" y="863"/>
                </a:lnTo>
                <a:lnTo>
                  <a:pt x="229" y="856"/>
                </a:lnTo>
                <a:lnTo>
                  <a:pt x="244" y="848"/>
                </a:lnTo>
                <a:lnTo>
                  <a:pt x="259" y="840"/>
                </a:lnTo>
                <a:lnTo>
                  <a:pt x="277" y="833"/>
                </a:lnTo>
                <a:lnTo>
                  <a:pt x="293" y="826"/>
                </a:lnTo>
                <a:lnTo>
                  <a:pt x="309" y="818"/>
                </a:lnTo>
                <a:lnTo>
                  <a:pt x="327" y="811"/>
                </a:lnTo>
                <a:lnTo>
                  <a:pt x="346" y="804"/>
                </a:lnTo>
                <a:lnTo>
                  <a:pt x="365" y="797"/>
                </a:lnTo>
                <a:lnTo>
                  <a:pt x="383" y="790"/>
                </a:lnTo>
                <a:lnTo>
                  <a:pt x="401" y="783"/>
                </a:lnTo>
                <a:lnTo>
                  <a:pt x="416" y="775"/>
                </a:lnTo>
                <a:lnTo>
                  <a:pt x="432" y="768"/>
                </a:lnTo>
                <a:lnTo>
                  <a:pt x="448" y="760"/>
                </a:lnTo>
                <a:lnTo>
                  <a:pt x="462" y="753"/>
                </a:lnTo>
                <a:lnTo>
                  <a:pt x="476" y="745"/>
                </a:lnTo>
                <a:lnTo>
                  <a:pt x="488" y="737"/>
                </a:lnTo>
                <a:lnTo>
                  <a:pt x="501" y="729"/>
                </a:lnTo>
                <a:lnTo>
                  <a:pt x="515" y="722"/>
                </a:lnTo>
                <a:lnTo>
                  <a:pt x="528" y="714"/>
                </a:lnTo>
                <a:lnTo>
                  <a:pt x="542" y="706"/>
                </a:lnTo>
                <a:lnTo>
                  <a:pt x="555" y="699"/>
                </a:lnTo>
                <a:lnTo>
                  <a:pt x="570" y="691"/>
                </a:lnTo>
                <a:lnTo>
                  <a:pt x="584" y="683"/>
                </a:lnTo>
                <a:lnTo>
                  <a:pt x="597" y="677"/>
                </a:lnTo>
                <a:lnTo>
                  <a:pt x="610" y="668"/>
                </a:lnTo>
                <a:lnTo>
                  <a:pt x="622" y="660"/>
                </a:lnTo>
                <a:lnTo>
                  <a:pt x="633" y="652"/>
                </a:lnTo>
                <a:lnTo>
                  <a:pt x="643" y="644"/>
                </a:lnTo>
                <a:lnTo>
                  <a:pt x="654" y="636"/>
                </a:lnTo>
                <a:lnTo>
                  <a:pt x="664" y="628"/>
                </a:lnTo>
                <a:lnTo>
                  <a:pt x="675" y="620"/>
                </a:lnTo>
                <a:lnTo>
                  <a:pt x="684" y="612"/>
                </a:lnTo>
                <a:lnTo>
                  <a:pt x="695" y="604"/>
                </a:lnTo>
                <a:lnTo>
                  <a:pt x="706" y="596"/>
                </a:lnTo>
                <a:lnTo>
                  <a:pt x="716" y="588"/>
                </a:lnTo>
                <a:lnTo>
                  <a:pt x="726" y="580"/>
                </a:lnTo>
                <a:lnTo>
                  <a:pt x="737" y="572"/>
                </a:lnTo>
                <a:lnTo>
                  <a:pt x="748" y="564"/>
                </a:lnTo>
                <a:lnTo>
                  <a:pt x="759" y="556"/>
                </a:lnTo>
                <a:lnTo>
                  <a:pt x="767" y="548"/>
                </a:lnTo>
                <a:lnTo>
                  <a:pt x="775" y="540"/>
                </a:lnTo>
                <a:lnTo>
                  <a:pt x="782" y="532"/>
                </a:lnTo>
                <a:lnTo>
                  <a:pt x="790" y="524"/>
                </a:lnTo>
                <a:lnTo>
                  <a:pt x="799" y="516"/>
                </a:lnTo>
                <a:lnTo>
                  <a:pt x="807" y="508"/>
                </a:lnTo>
                <a:lnTo>
                  <a:pt x="814" y="500"/>
                </a:lnTo>
                <a:lnTo>
                  <a:pt x="822" y="492"/>
                </a:lnTo>
                <a:lnTo>
                  <a:pt x="831" y="483"/>
                </a:lnTo>
                <a:lnTo>
                  <a:pt x="839" y="474"/>
                </a:lnTo>
                <a:lnTo>
                  <a:pt x="847" y="466"/>
                </a:lnTo>
                <a:lnTo>
                  <a:pt x="855" y="458"/>
                </a:lnTo>
                <a:lnTo>
                  <a:pt x="863" y="450"/>
                </a:lnTo>
                <a:lnTo>
                  <a:pt x="870" y="442"/>
                </a:lnTo>
                <a:lnTo>
                  <a:pt x="877" y="434"/>
                </a:lnTo>
                <a:lnTo>
                  <a:pt x="884" y="425"/>
                </a:lnTo>
                <a:lnTo>
                  <a:pt x="891" y="417"/>
                </a:lnTo>
                <a:lnTo>
                  <a:pt x="898" y="409"/>
                </a:lnTo>
                <a:lnTo>
                  <a:pt x="903" y="401"/>
                </a:lnTo>
                <a:lnTo>
                  <a:pt x="910" y="393"/>
                </a:lnTo>
                <a:lnTo>
                  <a:pt x="917" y="385"/>
                </a:lnTo>
                <a:lnTo>
                  <a:pt x="923" y="376"/>
                </a:lnTo>
                <a:lnTo>
                  <a:pt x="930" y="368"/>
                </a:lnTo>
                <a:lnTo>
                  <a:pt x="938" y="360"/>
                </a:lnTo>
                <a:lnTo>
                  <a:pt x="944" y="352"/>
                </a:lnTo>
                <a:lnTo>
                  <a:pt x="950" y="344"/>
                </a:lnTo>
                <a:lnTo>
                  <a:pt x="955" y="334"/>
                </a:lnTo>
                <a:lnTo>
                  <a:pt x="961" y="326"/>
                </a:lnTo>
                <a:lnTo>
                  <a:pt x="967" y="318"/>
                </a:lnTo>
                <a:lnTo>
                  <a:pt x="973" y="310"/>
                </a:lnTo>
                <a:lnTo>
                  <a:pt x="978" y="302"/>
                </a:lnTo>
                <a:lnTo>
                  <a:pt x="984" y="293"/>
                </a:lnTo>
                <a:lnTo>
                  <a:pt x="989" y="285"/>
                </a:lnTo>
                <a:lnTo>
                  <a:pt x="994" y="277"/>
                </a:lnTo>
                <a:lnTo>
                  <a:pt x="999" y="269"/>
                </a:lnTo>
                <a:lnTo>
                  <a:pt x="1005" y="260"/>
                </a:lnTo>
                <a:lnTo>
                  <a:pt x="1009" y="252"/>
                </a:lnTo>
                <a:lnTo>
                  <a:pt x="1015" y="244"/>
                </a:lnTo>
                <a:lnTo>
                  <a:pt x="1021" y="236"/>
                </a:lnTo>
                <a:lnTo>
                  <a:pt x="1027" y="226"/>
                </a:lnTo>
                <a:lnTo>
                  <a:pt x="1031" y="218"/>
                </a:lnTo>
                <a:lnTo>
                  <a:pt x="1035" y="210"/>
                </a:lnTo>
                <a:lnTo>
                  <a:pt x="1038" y="202"/>
                </a:lnTo>
                <a:lnTo>
                  <a:pt x="1040" y="193"/>
                </a:lnTo>
                <a:lnTo>
                  <a:pt x="1044" y="185"/>
                </a:lnTo>
                <a:lnTo>
                  <a:pt x="1047" y="177"/>
                </a:lnTo>
                <a:lnTo>
                  <a:pt x="1051" y="168"/>
                </a:lnTo>
                <a:lnTo>
                  <a:pt x="1055" y="160"/>
                </a:lnTo>
                <a:lnTo>
                  <a:pt x="1059" y="152"/>
                </a:lnTo>
                <a:lnTo>
                  <a:pt x="1063" y="144"/>
                </a:lnTo>
                <a:lnTo>
                  <a:pt x="1069" y="135"/>
                </a:lnTo>
                <a:lnTo>
                  <a:pt x="1075" y="127"/>
                </a:lnTo>
                <a:lnTo>
                  <a:pt x="1078" y="119"/>
                </a:lnTo>
                <a:lnTo>
                  <a:pt x="1080" y="111"/>
                </a:lnTo>
                <a:lnTo>
                  <a:pt x="1081" y="101"/>
                </a:lnTo>
                <a:lnTo>
                  <a:pt x="1082" y="93"/>
                </a:lnTo>
                <a:lnTo>
                  <a:pt x="1082" y="85"/>
                </a:lnTo>
                <a:lnTo>
                  <a:pt x="1083" y="76"/>
                </a:lnTo>
                <a:lnTo>
                  <a:pt x="1084" y="68"/>
                </a:lnTo>
                <a:lnTo>
                  <a:pt x="1084" y="60"/>
                </a:lnTo>
                <a:lnTo>
                  <a:pt x="1085" y="51"/>
                </a:lnTo>
                <a:lnTo>
                  <a:pt x="1085" y="43"/>
                </a:lnTo>
                <a:lnTo>
                  <a:pt x="1086" y="35"/>
                </a:lnTo>
                <a:lnTo>
                  <a:pt x="1086" y="26"/>
                </a:lnTo>
                <a:lnTo>
                  <a:pt x="1086" y="18"/>
                </a:lnTo>
                <a:lnTo>
                  <a:pt x="1088" y="9"/>
                </a:lnTo>
                <a:lnTo>
                  <a:pt x="1088" y="0"/>
                </a:lnTo>
              </a:path>
            </a:pathLst>
          </a:custGeom>
          <a:noFill/>
          <a:ln w="0">
            <a:solidFill>
              <a:srgbClr val="FFFF00"/>
            </a:solidFill>
            <a:prstDash val="solid"/>
            <a:round/>
            <a:headEnd/>
            <a:tailEnd/>
          </a:ln>
        </p:spPr>
        <p:txBody>
          <a:bodyPr/>
          <a:lstStyle/>
          <a:p>
            <a:endParaRPr lang="en-US"/>
          </a:p>
        </p:txBody>
      </p:sp>
      <p:sp>
        <p:nvSpPr>
          <p:cNvPr id="35" name="Line 1059"/>
          <p:cNvSpPr>
            <a:spLocks noChangeShapeType="1"/>
          </p:cNvSpPr>
          <p:nvPr/>
        </p:nvSpPr>
        <p:spPr bwMode="auto">
          <a:xfrm flipV="1">
            <a:off x="2641600" y="5484813"/>
            <a:ext cx="6350" cy="12700"/>
          </a:xfrm>
          <a:prstGeom prst="line">
            <a:avLst/>
          </a:prstGeom>
          <a:noFill/>
          <a:ln w="0">
            <a:solidFill>
              <a:srgbClr val="FFFF00"/>
            </a:solidFill>
            <a:round/>
            <a:headEnd/>
            <a:tailEnd/>
          </a:ln>
        </p:spPr>
        <p:txBody>
          <a:bodyPr/>
          <a:lstStyle/>
          <a:p>
            <a:endParaRPr lang="en-US"/>
          </a:p>
        </p:txBody>
      </p:sp>
      <p:sp>
        <p:nvSpPr>
          <p:cNvPr id="36" name="Freeform 1060"/>
          <p:cNvSpPr>
            <a:spLocks/>
          </p:cNvSpPr>
          <p:nvPr/>
        </p:nvSpPr>
        <p:spPr bwMode="auto">
          <a:xfrm>
            <a:off x="2647950" y="5287963"/>
            <a:ext cx="155575" cy="196850"/>
          </a:xfrm>
          <a:custGeom>
            <a:avLst/>
            <a:gdLst>
              <a:gd name="T0" fmla="*/ 0 w 161"/>
              <a:gd name="T1" fmla="*/ 147 h 147"/>
              <a:gd name="T2" fmla="*/ 5 w 161"/>
              <a:gd name="T3" fmla="*/ 138 h 147"/>
              <a:gd name="T4" fmla="*/ 11 w 161"/>
              <a:gd name="T5" fmla="*/ 129 h 147"/>
              <a:gd name="T6" fmla="*/ 17 w 161"/>
              <a:gd name="T7" fmla="*/ 120 h 147"/>
              <a:gd name="T8" fmla="*/ 23 w 161"/>
              <a:gd name="T9" fmla="*/ 110 h 147"/>
              <a:gd name="T10" fmla="*/ 27 w 161"/>
              <a:gd name="T11" fmla="*/ 100 h 147"/>
              <a:gd name="T12" fmla="*/ 35 w 161"/>
              <a:gd name="T13" fmla="*/ 91 h 147"/>
              <a:gd name="T14" fmla="*/ 42 w 161"/>
              <a:gd name="T15" fmla="*/ 82 h 147"/>
              <a:gd name="T16" fmla="*/ 50 w 161"/>
              <a:gd name="T17" fmla="*/ 72 h 147"/>
              <a:gd name="T18" fmla="*/ 67 w 161"/>
              <a:gd name="T19" fmla="*/ 64 h 147"/>
              <a:gd name="T20" fmla="*/ 84 w 161"/>
              <a:gd name="T21" fmla="*/ 54 h 147"/>
              <a:gd name="T22" fmla="*/ 100 w 161"/>
              <a:gd name="T23" fmla="*/ 46 h 147"/>
              <a:gd name="T24" fmla="*/ 115 w 161"/>
              <a:gd name="T25" fmla="*/ 37 h 147"/>
              <a:gd name="T26" fmla="*/ 126 w 161"/>
              <a:gd name="T27" fmla="*/ 28 h 147"/>
              <a:gd name="T28" fmla="*/ 139 w 161"/>
              <a:gd name="T29" fmla="*/ 19 h 147"/>
              <a:gd name="T30" fmla="*/ 150 w 161"/>
              <a:gd name="T31" fmla="*/ 10 h 147"/>
              <a:gd name="T32" fmla="*/ 161 w 161"/>
              <a:gd name="T33" fmla="*/ 0 h 1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1"/>
              <a:gd name="T52" fmla="*/ 0 h 147"/>
              <a:gd name="T53" fmla="*/ 161 w 161"/>
              <a:gd name="T54" fmla="*/ 147 h 14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1" h="147">
                <a:moveTo>
                  <a:pt x="0" y="147"/>
                </a:moveTo>
                <a:lnTo>
                  <a:pt x="5" y="138"/>
                </a:lnTo>
                <a:lnTo>
                  <a:pt x="11" y="129"/>
                </a:lnTo>
                <a:lnTo>
                  <a:pt x="17" y="120"/>
                </a:lnTo>
                <a:lnTo>
                  <a:pt x="23" y="110"/>
                </a:lnTo>
                <a:lnTo>
                  <a:pt x="27" y="100"/>
                </a:lnTo>
                <a:lnTo>
                  <a:pt x="35" y="91"/>
                </a:lnTo>
                <a:lnTo>
                  <a:pt x="42" y="82"/>
                </a:lnTo>
                <a:lnTo>
                  <a:pt x="50" y="72"/>
                </a:lnTo>
                <a:lnTo>
                  <a:pt x="67" y="64"/>
                </a:lnTo>
                <a:lnTo>
                  <a:pt x="84" y="54"/>
                </a:lnTo>
                <a:lnTo>
                  <a:pt x="100" y="46"/>
                </a:lnTo>
                <a:lnTo>
                  <a:pt x="115" y="37"/>
                </a:lnTo>
                <a:lnTo>
                  <a:pt x="126" y="28"/>
                </a:lnTo>
                <a:lnTo>
                  <a:pt x="139" y="19"/>
                </a:lnTo>
                <a:lnTo>
                  <a:pt x="150" y="10"/>
                </a:lnTo>
                <a:lnTo>
                  <a:pt x="161" y="0"/>
                </a:lnTo>
              </a:path>
            </a:pathLst>
          </a:custGeom>
          <a:noFill/>
          <a:ln w="0">
            <a:solidFill>
              <a:srgbClr val="FFFF00"/>
            </a:solidFill>
            <a:prstDash val="solid"/>
            <a:round/>
            <a:headEnd/>
            <a:tailEnd/>
          </a:ln>
        </p:spPr>
        <p:txBody>
          <a:bodyPr/>
          <a:lstStyle/>
          <a:p>
            <a:endParaRPr lang="en-US"/>
          </a:p>
        </p:txBody>
      </p:sp>
      <p:sp>
        <p:nvSpPr>
          <p:cNvPr id="37" name="Line 1061"/>
          <p:cNvSpPr>
            <a:spLocks noChangeShapeType="1"/>
          </p:cNvSpPr>
          <p:nvPr/>
        </p:nvSpPr>
        <p:spPr bwMode="auto">
          <a:xfrm>
            <a:off x="2803525" y="5287963"/>
            <a:ext cx="1588" cy="3175"/>
          </a:xfrm>
          <a:prstGeom prst="line">
            <a:avLst/>
          </a:prstGeom>
          <a:noFill/>
          <a:ln w="0">
            <a:solidFill>
              <a:srgbClr val="FFFF00"/>
            </a:solidFill>
            <a:round/>
            <a:headEnd/>
            <a:tailEnd/>
          </a:ln>
        </p:spPr>
        <p:txBody>
          <a:bodyPr/>
          <a:lstStyle/>
          <a:p>
            <a:endParaRPr lang="en-US"/>
          </a:p>
        </p:txBody>
      </p:sp>
      <p:sp>
        <p:nvSpPr>
          <p:cNvPr id="38" name="Freeform 1062"/>
          <p:cNvSpPr>
            <a:spLocks/>
          </p:cNvSpPr>
          <p:nvPr/>
        </p:nvSpPr>
        <p:spPr bwMode="auto">
          <a:xfrm>
            <a:off x="2832100" y="5180013"/>
            <a:ext cx="85725" cy="150812"/>
          </a:xfrm>
          <a:custGeom>
            <a:avLst/>
            <a:gdLst>
              <a:gd name="T0" fmla="*/ 28 w 88"/>
              <a:gd name="T1" fmla="*/ 87 h 115"/>
              <a:gd name="T2" fmla="*/ 35 w 88"/>
              <a:gd name="T3" fmla="*/ 96 h 115"/>
              <a:gd name="T4" fmla="*/ 42 w 88"/>
              <a:gd name="T5" fmla="*/ 101 h 115"/>
              <a:gd name="T6" fmla="*/ 49 w 88"/>
              <a:gd name="T7" fmla="*/ 103 h 115"/>
              <a:gd name="T8" fmla="*/ 57 w 88"/>
              <a:gd name="T9" fmla="*/ 102 h 115"/>
              <a:gd name="T10" fmla="*/ 65 w 88"/>
              <a:gd name="T11" fmla="*/ 97 h 115"/>
              <a:gd name="T12" fmla="*/ 71 w 88"/>
              <a:gd name="T13" fmla="*/ 89 h 115"/>
              <a:gd name="T14" fmla="*/ 73 w 88"/>
              <a:gd name="T15" fmla="*/ 81 h 115"/>
              <a:gd name="T16" fmla="*/ 72 w 88"/>
              <a:gd name="T17" fmla="*/ 71 h 115"/>
              <a:gd name="T18" fmla="*/ 68 w 88"/>
              <a:gd name="T19" fmla="*/ 64 h 115"/>
              <a:gd name="T20" fmla="*/ 61 w 88"/>
              <a:gd name="T21" fmla="*/ 58 h 115"/>
              <a:gd name="T22" fmla="*/ 53 w 88"/>
              <a:gd name="T23" fmla="*/ 56 h 115"/>
              <a:gd name="T24" fmla="*/ 43 w 88"/>
              <a:gd name="T25" fmla="*/ 57 h 115"/>
              <a:gd name="T26" fmla="*/ 40 w 88"/>
              <a:gd name="T27" fmla="*/ 60 h 115"/>
              <a:gd name="T28" fmla="*/ 35 w 88"/>
              <a:gd name="T29" fmla="*/ 62 h 115"/>
              <a:gd name="T30" fmla="*/ 33 w 88"/>
              <a:gd name="T31" fmla="*/ 50 h 115"/>
              <a:gd name="T32" fmla="*/ 34 w 88"/>
              <a:gd name="T33" fmla="*/ 49 h 115"/>
              <a:gd name="T34" fmla="*/ 39 w 88"/>
              <a:gd name="T35" fmla="*/ 48 h 115"/>
              <a:gd name="T36" fmla="*/ 46 w 88"/>
              <a:gd name="T37" fmla="*/ 43 h 115"/>
              <a:gd name="T38" fmla="*/ 50 w 88"/>
              <a:gd name="T39" fmla="*/ 37 h 115"/>
              <a:gd name="T40" fmla="*/ 51 w 88"/>
              <a:gd name="T41" fmla="*/ 29 h 115"/>
              <a:gd name="T42" fmla="*/ 49 w 88"/>
              <a:gd name="T43" fmla="*/ 20 h 115"/>
              <a:gd name="T44" fmla="*/ 45 w 88"/>
              <a:gd name="T45" fmla="*/ 15 h 115"/>
              <a:gd name="T46" fmla="*/ 39 w 88"/>
              <a:gd name="T47" fmla="*/ 12 h 115"/>
              <a:gd name="T48" fmla="*/ 32 w 88"/>
              <a:gd name="T49" fmla="*/ 12 h 115"/>
              <a:gd name="T50" fmla="*/ 24 w 88"/>
              <a:gd name="T51" fmla="*/ 15 h 115"/>
              <a:gd name="T52" fmla="*/ 18 w 88"/>
              <a:gd name="T53" fmla="*/ 19 h 115"/>
              <a:gd name="T54" fmla="*/ 15 w 88"/>
              <a:gd name="T55" fmla="*/ 25 h 115"/>
              <a:gd name="T56" fmla="*/ 14 w 88"/>
              <a:gd name="T57" fmla="*/ 34 h 115"/>
              <a:gd name="T58" fmla="*/ 0 w 88"/>
              <a:gd name="T59" fmla="*/ 41 h 115"/>
              <a:gd name="T60" fmla="*/ 1 w 88"/>
              <a:gd name="T61" fmla="*/ 27 h 115"/>
              <a:gd name="T62" fmla="*/ 4 w 88"/>
              <a:gd name="T63" fmla="*/ 17 h 115"/>
              <a:gd name="T64" fmla="*/ 12 w 88"/>
              <a:gd name="T65" fmla="*/ 8 h 115"/>
              <a:gd name="T66" fmla="*/ 24 w 88"/>
              <a:gd name="T67" fmla="*/ 2 h 115"/>
              <a:gd name="T68" fmla="*/ 32 w 88"/>
              <a:gd name="T69" fmla="*/ 0 h 115"/>
              <a:gd name="T70" fmla="*/ 41 w 88"/>
              <a:gd name="T71" fmla="*/ 1 h 115"/>
              <a:gd name="T72" fmla="*/ 49 w 88"/>
              <a:gd name="T73" fmla="*/ 3 h 115"/>
              <a:gd name="T74" fmla="*/ 56 w 88"/>
              <a:gd name="T75" fmla="*/ 7 h 115"/>
              <a:gd name="T76" fmla="*/ 62 w 88"/>
              <a:gd name="T77" fmla="*/ 12 h 115"/>
              <a:gd name="T78" fmla="*/ 65 w 88"/>
              <a:gd name="T79" fmla="*/ 19 h 115"/>
              <a:gd name="T80" fmla="*/ 66 w 88"/>
              <a:gd name="T81" fmla="*/ 26 h 115"/>
              <a:gd name="T82" fmla="*/ 65 w 88"/>
              <a:gd name="T83" fmla="*/ 34 h 115"/>
              <a:gd name="T84" fmla="*/ 62 w 88"/>
              <a:gd name="T85" fmla="*/ 40 h 115"/>
              <a:gd name="T86" fmla="*/ 57 w 88"/>
              <a:gd name="T87" fmla="*/ 47 h 115"/>
              <a:gd name="T88" fmla="*/ 66 w 88"/>
              <a:gd name="T89" fmla="*/ 47 h 115"/>
              <a:gd name="T90" fmla="*/ 76 w 88"/>
              <a:gd name="T91" fmla="*/ 50 h 115"/>
              <a:gd name="T92" fmla="*/ 81 w 88"/>
              <a:gd name="T93" fmla="*/ 57 h 115"/>
              <a:gd name="T94" fmla="*/ 86 w 88"/>
              <a:gd name="T95" fmla="*/ 66 h 115"/>
              <a:gd name="T96" fmla="*/ 88 w 88"/>
              <a:gd name="T97" fmla="*/ 80 h 115"/>
              <a:gd name="T98" fmla="*/ 84 w 88"/>
              <a:gd name="T99" fmla="*/ 94 h 115"/>
              <a:gd name="T100" fmla="*/ 75 w 88"/>
              <a:gd name="T101" fmla="*/ 105 h 115"/>
              <a:gd name="T102" fmla="*/ 61 w 88"/>
              <a:gd name="T103" fmla="*/ 112 h 115"/>
              <a:gd name="T104" fmla="*/ 47 w 88"/>
              <a:gd name="T105" fmla="*/ 115 h 115"/>
              <a:gd name="T106" fmla="*/ 34 w 88"/>
              <a:gd name="T107" fmla="*/ 112 h 115"/>
              <a:gd name="T108" fmla="*/ 24 w 88"/>
              <a:gd name="T109" fmla="*/ 104 h 115"/>
              <a:gd name="T110" fmla="*/ 16 w 88"/>
              <a:gd name="T111" fmla="*/ 94 h 11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8"/>
              <a:gd name="T169" fmla="*/ 0 h 115"/>
              <a:gd name="T170" fmla="*/ 88 w 88"/>
              <a:gd name="T171" fmla="*/ 115 h 11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8" h="115">
                <a:moveTo>
                  <a:pt x="16" y="94"/>
                </a:moveTo>
                <a:lnTo>
                  <a:pt x="28" y="87"/>
                </a:lnTo>
                <a:lnTo>
                  <a:pt x="32" y="92"/>
                </a:lnTo>
                <a:lnTo>
                  <a:pt x="35" y="96"/>
                </a:lnTo>
                <a:lnTo>
                  <a:pt x="39" y="99"/>
                </a:lnTo>
                <a:lnTo>
                  <a:pt x="42" y="101"/>
                </a:lnTo>
                <a:lnTo>
                  <a:pt x="46" y="102"/>
                </a:lnTo>
                <a:lnTo>
                  <a:pt x="49" y="103"/>
                </a:lnTo>
                <a:lnTo>
                  <a:pt x="54" y="102"/>
                </a:lnTo>
                <a:lnTo>
                  <a:pt x="57" y="102"/>
                </a:lnTo>
                <a:lnTo>
                  <a:pt x="62" y="100"/>
                </a:lnTo>
                <a:lnTo>
                  <a:pt x="65" y="97"/>
                </a:lnTo>
                <a:lnTo>
                  <a:pt x="69" y="94"/>
                </a:lnTo>
                <a:lnTo>
                  <a:pt x="71" y="89"/>
                </a:lnTo>
                <a:lnTo>
                  <a:pt x="72" y="86"/>
                </a:lnTo>
                <a:lnTo>
                  <a:pt x="73" y="81"/>
                </a:lnTo>
                <a:lnTo>
                  <a:pt x="73" y="77"/>
                </a:lnTo>
                <a:lnTo>
                  <a:pt x="72" y="71"/>
                </a:lnTo>
                <a:lnTo>
                  <a:pt x="70" y="68"/>
                </a:lnTo>
                <a:lnTo>
                  <a:pt x="68" y="64"/>
                </a:lnTo>
                <a:lnTo>
                  <a:pt x="65" y="61"/>
                </a:lnTo>
                <a:lnTo>
                  <a:pt x="61" y="58"/>
                </a:lnTo>
                <a:lnTo>
                  <a:pt x="57" y="57"/>
                </a:lnTo>
                <a:lnTo>
                  <a:pt x="53" y="56"/>
                </a:lnTo>
                <a:lnTo>
                  <a:pt x="48" y="56"/>
                </a:lnTo>
                <a:lnTo>
                  <a:pt x="43" y="57"/>
                </a:lnTo>
                <a:lnTo>
                  <a:pt x="42" y="58"/>
                </a:lnTo>
                <a:lnTo>
                  <a:pt x="40" y="60"/>
                </a:lnTo>
                <a:lnTo>
                  <a:pt x="38" y="61"/>
                </a:lnTo>
                <a:lnTo>
                  <a:pt x="35" y="62"/>
                </a:lnTo>
                <a:lnTo>
                  <a:pt x="33" y="50"/>
                </a:lnTo>
                <a:lnTo>
                  <a:pt x="34" y="49"/>
                </a:lnTo>
                <a:lnTo>
                  <a:pt x="35" y="49"/>
                </a:lnTo>
                <a:lnTo>
                  <a:pt x="39" y="48"/>
                </a:lnTo>
                <a:lnTo>
                  <a:pt x="42" y="46"/>
                </a:lnTo>
                <a:lnTo>
                  <a:pt x="46" y="43"/>
                </a:lnTo>
                <a:lnTo>
                  <a:pt x="49" y="40"/>
                </a:lnTo>
                <a:lnTo>
                  <a:pt x="50" y="37"/>
                </a:lnTo>
                <a:lnTo>
                  <a:pt x="51" y="33"/>
                </a:lnTo>
                <a:lnTo>
                  <a:pt x="51" y="29"/>
                </a:lnTo>
                <a:lnTo>
                  <a:pt x="51" y="24"/>
                </a:lnTo>
                <a:lnTo>
                  <a:pt x="49" y="20"/>
                </a:lnTo>
                <a:lnTo>
                  <a:pt x="48" y="18"/>
                </a:lnTo>
                <a:lnTo>
                  <a:pt x="45" y="15"/>
                </a:lnTo>
                <a:lnTo>
                  <a:pt x="42" y="14"/>
                </a:lnTo>
                <a:lnTo>
                  <a:pt x="39" y="12"/>
                </a:lnTo>
                <a:lnTo>
                  <a:pt x="35" y="11"/>
                </a:lnTo>
                <a:lnTo>
                  <a:pt x="32" y="12"/>
                </a:lnTo>
                <a:lnTo>
                  <a:pt x="27" y="12"/>
                </a:lnTo>
                <a:lnTo>
                  <a:pt x="24" y="15"/>
                </a:lnTo>
                <a:lnTo>
                  <a:pt x="20" y="17"/>
                </a:lnTo>
                <a:lnTo>
                  <a:pt x="18" y="19"/>
                </a:lnTo>
                <a:lnTo>
                  <a:pt x="16" y="22"/>
                </a:lnTo>
                <a:lnTo>
                  <a:pt x="15" y="25"/>
                </a:lnTo>
                <a:lnTo>
                  <a:pt x="14" y="30"/>
                </a:lnTo>
                <a:lnTo>
                  <a:pt x="14" y="34"/>
                </a:lnTo>
                <a:lnTo>
                  <a:pt x="15" y="39"/>
                </a:lnTo>
                <a:lnTo>
                  <a:pt x="0" y="41"/>
                </a:lnTo>
                <a:lnTo>
                  <a:pt x="0" y="34"/>
                </a:lnTo>
                <a:lnTo>
                  <a:pt x="1" y="27"/>
                </a:lnTo>
                <a:lnTo>
                  <a:pt x="2" y="22"/>
                </a:lnTo>
                <a:lnTo>
                  <a:pt x="4" y="17"/>
                </a:lnTo>
                <a:lnTo>
                  <a:pt x="8" y="11"/>
                </a:lnTo>
                <a:lnTo>
                  <a:pt x="12" y="8"/>
                </a:lnTo>
                <a:lnTo>
                  <a:pt x="18" y="4"/>
                </a:lnTo>
                <a:lnTo>
                  <a:pt x="24" y="2"/>
                </a:lnTo>
                <a:lnTo>
                  <a:pt x="28" y="1"/>
                </a:lnTo>
                <a:lnTo>
                  <a:pt x="32" y="0"/>
                </a:lnTo>
                <a:lnTo>
                  <a:pt x="37" y="0"/>
                </a:lnTo>
                <a:lnTo>
                  <a:pt x="41" y="1"/>
                </a:lnTo>
                <a:lnTo>
                  <a:pt x="46" y="1"/>
                </a:lnTo>
                <a:lnTo>
                  <a:pt x="49" y="3"/>
                </a:lnTo>
                <a:lnTo>
                  <a:pt x="53" y="4"/>
                </a:lnTo>
                <a:lnTo>
                  <a:pt x="56" y="7"/>
                </a:lnTo>
                <a:lnTo>
                  <a:pt x="60" y="10"/>
                </a:lnTo>
                <a:lnTo>
                  <a:pt x="62" y="12"/>
                </a:lnTo>
                <a:lnTo>
                  <a:pt x="63" y="16"/>
                </a:lnTo>
                <a:lnTo>
                  <a:pt x="65" y="19"/>
                </a:lnTo>
                <a:lnTo>
                  <a:pt x="65" y="23"/>
                </a:lnTo>
                <a:lnTo>
                  <a:pt x="66" y="26"/>
                </a:lnTo>
                <a:lnTo>
                  <a:pt x="66" y="30"/>
                </a:lnTo>
                <a:lnTo>
                  <a:pt x="65" y="34"/>
                </a:lnTo>
                <a:lnTo>
                  <a:pt x="64" y="38"/>
                </a:lnTo>
                <a:lnTo>
                  <a:pt x="62" y="40"/>
                </a:lnTo>
                <a:lnTo>
                  <a:pt x="60" y="43"/>
                </a:lnTo>
                <a:lnTo>
                  <a:pt x="57" y="47"/>
                </a:lnTo>
                <a:lnTo>
                  <a:pt x="62" y="47"/>
                </a:lnTo>
                <a:lnTo>
                  <a:pt x="66" y="47"/>
                </a:lnTo>
                <a:lnTo>
                  <a:pt x="71" y="49"/>
                </a:lnTo>
                <a:lnTo>
                  <a:pt x="76" y="50"/>
                </a:lnTo>
                <a:lnTo>
                  <a:pt x="79" y="54"/>
                </a:lnTo>
                <a:lnTo>
                  <a:pt x="81" y="57"/>
                </a:lnTo>
                <a:lnTo>
                  <a:pt x="84" y="62"/>
                </a:lnTo>
                <a:lnTo>
                  <a:pt x="86" y="66"/>
                </a:lnTo>
                <a:lnTo>
                  <a:pt x="88" y="73"/>
                </a:lnTo>
                <a:lnTo>
                  <a:pt x="88" y="80"/>
                </a:lnTo>
                <a:lnTo>
                  <a:pt x="87" y="87"/>
                </a:lnTo>
                <a:lnTo>
                  <a:pt x="84" y="94"/>
                </a:lnTo>
                <a:lnTo>
                  <a:pt x="80" y="100"/>
                </a:lnTo>
                <a:lnTo>
                  <a:pt x="75" y="105"/>
                </a:lnTo>
                <a:lnTo>
                  <a:pt x="69" y="110"/>
                </a:lnTo>
                <a:lnTo>
                  <a:pt x="61" y="112"/>
                </a:lnTo>
                <a:lnTo>
                  <a:pt x="54" y="115"/>
                </a:lnTo>
                <a:lnTo>
                  <a:pt x="47" y="115"/>
                </a:lnTo>
                <a:lnTo>
                  <a:pt x="41" y="113"/>
                </a:lnTo>
                <a:lnTo>
                  <a:pt x="34" y="112"/>
                </a:lnTo>
                <a:lnTo>
                  <a:pt x="28" y="109"/>
                </a:lnTo>
                <a:lnTo>
                  <a:pt x="24" y="104"/>
                </a:lnTo>
                <a:lnTo>
                  <a:pt x="19" y="100"/>
                </a:lnTo>
                <a:lnTo>
                  <a:pt x="16" y="94"/>
                </a:lnTo>
                <a:close/>
              </a:path>
            </a:pathLst>
          </a:custGeom>
          <a:solidFill>
            <a:srgbClr val="FFFF00"/>
          </a:solidFill>
          <a:ln w="0">
            <a:solidFill>
              <a:srgbClr val="FFFF00"/>
            </a:solidFill>
            <a:prstDash val="solid"/>
            <a:round/>
            <a:headEnd/>
            <a:tailEnd/>
          </a:ln>
        </p:spPr>
        <p:txBody>
          <a:bodyPr/>
          <a:lstStyle/>
          <a:p>
            <a:endParaRPr lang="en-US"/>
          </a:p>
        </p:txBody>
      </p:sp>
      <p:sp>
        <p:nvSpPr>
          <p:cNvPr id="39" name="Freeform 1063"/>
          <p:cNvSpPr>
            <a:spLocks noEditPoints="1"/>
          </p:cNvSpPr>
          <p:nvPr/>
        </p:nvSpPr>
        <p:spPr bwMode="auto">
          <a:xfrm>
            <a:off x="2916238" y="5141913"/>
            <a:ext cx="79375" cy="150812"/>
          </a:xfrm>
          <a:custGeom>
            <a:avLst/>
            <a:gdLst>
              <a:gd name="T0" fmla="*/ 3 w 83"/>
              <a:gd name="T1" fmla="*/ 60 h 114"/>
              <a:gd name="T2" fmla="*/ 0 w 83"/>
              <a:gd name="T3" fmla="*/ 44 h 114"/>
              <a:gd name="T4" fmla="*/ 0 w 83"/>
              <a:gd name="T5" fmla="*/ 30 h 114"/>
              <a:gd name="T6" fmla="*/ 3 w 83"/>
              <a:gd name="T7" fmla="*/ 20 h 114"/>
              <a:gd name="T8" fmla="*/ 9 w 83"/>
              <a:gd name="T9" fmla="*/ 11 h 114"/>
              <a:gd name="T10" fmla="*/ 17 w 83"/>
              <a:gd name="T11" fmla="*/ 4 h 114"/>
              <a:gd name="T12" fmla="*/ 28 w 83"/>
              <a:gd name="T13" fmla="*/ 0 h 114"/>
              <a:gd name="T14" fmla="*/ 36 w 83"/>
              <a:gd name="T15" fmla="*/ 0 h 114"/>
              <a:gd name="T16" fmla="*/ 44 w 83"/>
              <a:gd name="T17" fmla="*/ 1 h 114"/>
              <a:gd name="T18" fmla="*/ 51 w 83"/>
              <a:gd name="T19" fmla="*/ 5 h 114"/>
              <a:gd name="T20" fmla="*/ 58 w 83"/>
              <a:gd name="T21" fmla="*/ 9 h 114"/>
              <a:gd name="T22" fmla="*/ 63 w 83"/>
              <a:gd name="T23" fmla="*/ 16 h 114"/>
              <a:gd name="T24" fmla="*/ 69 w 83"/>
              <a:gd name="T25" fmla="*/ 26 h 114"/>
              <a:gd name="T26" fmla="*/ 75 w 83"/>
              <a:gd name="T27" fmla="*/ 38 h 114"/>
              <a:gd name="T28" fmla="*/ 79 w 83"/>
              <a:gd name="T29" fmla="*/ 54 h 114"/>
              <a:gd name="T30" fmla="*/ 83 w 83"/>
              <a:gd name="T31" fmla="*/ 70 h 114"/>
              <a:gd name="T32" fmla="*/ 83 w 83"/>
              <a:gd name="T33" fmla="*/ 84 h 114"/>
              <a:gd name="T34" fmla="*/ 81 w 83"/>
              <a:gd name="T35" fmla="*/ 94 h 114"/>
              <a:gd name="T36" fmla="*/ 75 w 83"/>
              <a:gd name="T37" fmla="*/ 104 h 114"/>
              <a:gd name="T38" fmla="*/ 66 w 83"/>
              <a:gd name="T39" fmla="*/ 110 h 114"/>
              <a:gd name="T40" fmla="*/ 53 w 83"/>
              <a:gd name="T41" fmla="*/ 114 h 114"/>
              <a:gd name="T42" fmla="*/ 38 w 83"/>
              <a:gd name="T43" fmla="*/ 113 h 114"/>
              <a:gd name="T44" fmla="*/ 24 w 83"/>
              <a:gd name="T45" fmla="*/ 104 h 114"/>
              <a:gd name="T46" fmla="*/ 12 w 83"/>
              <a:gd name="T47" fmla="*/ 83 h 114"/>
              <a:gd name="T48" fmla="*/ 20 w 83"/>
              <a:gd name="T49" fmla="*/ 65 h 114"/>
              <a:gd name="T50" fmla="*/ 29 w 83"/>
              <a:gd name="T51" fmla="*/ 86 h 114"/>
              <a:gd name="T52" fmla="*/ 38 w 83"/>
              <a:gd name="T53" fmla="*/ 98 h 114"/>
              <a:gd name="T54" fmla="*/ 47 w 83"/>
              <a:gd name="T55" fmla="*/ 102 h 114"/>
              <a:gd name="T56" fmla="*/ 56 w 83"/>
              <a:gd name="T57" fmla="*/ 101 h 114"/>
              <a:gd name="T58" fmla="*/ 64 w 83"/>
              <a:gd name="T59" fmla="*/ 97 h 114"/>
              <a:gd name="T60" fmla="*/ 69 w 83"/>
              <a:gd name="T61" fmla="*/ 88 h 114"/>
              <a:gd name="T62" fmla="*/ 69 w 83"/>
              <a:gd name="T63" fmla="*/ 73 h 114"/>
              <a:gd name="T64" fmla="*/ 63 w 83"/>
              <a:gd name="T65" fmla="*/ 50 h 114"/>
              <a:gd name="T66" fmla="*/ 54 w 83"/>
              <a:gd name="T67" fmla="*/ 28 h 114"/>
              <a:gd name="T68" fmla="*/ 45 w 83"/>
              <a:gd name="T69" fmla="*/ 16 h 114"/>
              <a:gd name="T70" fmla="*/ 36 w 83"/>
              <a:gd name="T71" fmla="*/ 12 h 114"/>
              <a:gd name="T72" fmla="*/ 26 w 83"/>
              <a:gd name="T73" fmla="*/ 13 h 114"/>
              <a:gd name="T74" fmla="*/ 20 w 83"/>
              <a:gd name="T75" fmla="*/ 17 h 114"/>
              <a:gd name="T76" fmla="*/ 15 w 83"/>
              <a:gd name="T77" fmla="*/ 26 h 114"/>
              <a:gd name="T78" fmla="*/ 14 w 83"/>
              <a:gd name="T79" fmla="*/ 42 h 114"/>
              <a:gd name="T80" fmla="*/ 20 w 83"/>
              <a:gd name="T81" fmla="*/ 65 h 1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3"/>
              <a:gd name="T124" fmla="*/ 0 h 114"/>
              <a:gd name="T125" fmla="*/ 83 w 83"/>
              <a:gd name="T126" fmla="*/ 114 h 11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3" h="114">
                <a:moveTo>
                  <a:pt x="6" y="69"/>
                </a:moveTo>
                <a:lnTo>
                  <a:pt x="3" y="60"/>
                </a:lnTo>
                <a:lnTo>
                  <a:pt x="1" y="51"/>
                </a:lnTo>
                <a:lnTo>
                  <a:pt x="0" y="44"/>
                </a:lnTo>
                <a:lnTo>
                  <a:pt x="0" y="37"/>
                </a:lnTo>
                <a:lnTo>
                  <a:pt x="0" y="30"/>
                </a:lnTo>
                <a:lnTo>
                  <a:pt x="1" y="24"/>
                </a:lnTo>
                <a:lnTo>
                  <a:pt x="3" y="20"/>
                </a:lnTo>
                <a:lnTo>
                  <a:pt x="6" y="14"/>
                </a:lnTo>
                <a:lnTo>
                  <a:pt x="9" y="11"/>
                </a:lnTo>
                <a:lnTo>
                  <a:pt x="13" y="7"/>
                </a:lnTo>
                <a:lnTo>
                  <a:pt x="17" y="4"/>
                </a:lnTo>
                <a:lnTo>
                  <a:pt x="23" y="1"/>
                </a:lnTo>
                <a:lnTo>
                  <a:pt x="28" y="0"/>
                </a:lnTo>
                <a:lnTo>
                  <a:pt x="32" y="0"/>
                </a:lnTo>
                <a:lnTo>
                  <a:pt x="36" y="0"/>
                </a:lnTo>
                <a:lnTo>
                  <a:pt x="40" y="0"/>
                </a:lnTo>
                <a:lnTo>
                  <a:pt x="44" y="1"/>
                </a:lnTo>
                <a:lnTo>
                  <a:pt x="47" y="3"/>
                </a:lnTo>
                <a:lnTo>
                  <a:pt x="51" y="5"/>
                </a:lnTo>
                <a:lnTo>
                  <a:pt x="54" y="7"/>
                </a:lnTo>
                <a:lnTo>
                  <a:pt x="58" y="9"/>
                </a:lnTo>
                <a:lnTo>
                  <a:pt x="60" y="13"/>
                </a:lnTo>
                <a:lnTo>
                  <a:pt x="63" y="16"/>
                </a:lnTo>
                <a:lnTo>
                  <a:pt x="66" y="21"/>
                </a:lnTo>
                <a:lnTo>
                  <a:pt x="69" y="26"/>
                </a:lnTo>
                <a:lnTo>
                  <a:pt x="71" y="31"/>
                </a:lnTo>
                <a:lnTo>
                  <a:pt x="75" y="38"/>
                </a:lnTo>
                <a:lnTo>
                  <a:pt x="77" y="45"/>
                </a:lnTo>
                <a:lnTo>
                  <a:pt x="79" y="54"/>
                </a:lnTo>
                <a:lnTo>
                  <a:pt x="82" y="63"/>
                </a:lnTo>
                <a:lnTo>
                  <a:pt x="83" y="70"/>
                </a:lnTo>
                <a:lnTo>
                  <a:pt x="83" y="77"/>
                </a:lnTo>
                <a:lnTo>
                  <a:pt x="83" y="84"/>
                </a:lnTo>
                <a:lnTo>
                  <a:pt x="82" y="90"/>
                </a:lnTo>
                <a:lnTo>
                  <a:pt x="81" y="94"/>
                </a:lnTo>
                <a:lnTo>
                  <a:pt x="77" y="99"/>
                </a:lnTo>
                <a:lnTo>
                  <a:pt x="75" y="104"/>
                </a:lnTo>
                <a:lnTo>
                  <a:pt x="70" y="107"/>
                </a:lnTo>
                <a:lnTo>
                  <a:pt x="66" y="110"/>
                </a:lnTo>
                <a:lnTo>
                  <a:pt x="60" y="113"/>
                </a:lnTo>
                <a:lnTo>
                  <a:pt x="53" y="114"/>
                </a:lnTo>
                <a:lnTo>
                  <a:pt x="45" y="114"/>
                </a:lnTo>
                <a:lnTo>
                  <a:pt x="38" y="113"/>
                </a:lnTo>
                <a:lnTo>
                  <a:pt x="32" y="109"/>
                </a:lnTo>
                <a:lnTo>
                  <a:pt x="24" y="104"/>
                </a:lnTo>
                <a:lnTo>
                  <a:pt x="17" y="94"/>
                </a:lnTo>
                <a:lnTo>
                  <a:pt x="12" y="83"/>
                </a:lnTo>
                <a:lnTo>
                  <a:pt x="6" y="69"/>
                </a:lnTo>
                <a:close/>
                <a:moveTo>
                  <a:pt x="20" y="65"/>
                </a:moveTo>
                <a:lnTo>
                  <a:pt x="24" y="76"/>
                </a:lnTo>
                <a:lnTo>
                  <a:pt x="29" y="86"/>
                </a:lnTo>
                <a:lnTo>
                  <a:pt x="33" y="93"/>
                </a:lnTo>
                <a:lnTo>
                  <a:pt x="38" y="98"/>
                </a:lnTo>
                <a:lnTo>
                  <a:pt x="43" y="100"/>
                </a:lnTo>
                <a:lnTo>
                  <a:pt x="47" y="102"/>
                </a:lnTo>
                <a:lnTo>
                  <a:pt x="52" y="102"/>
                </a:lnTo>
                <a:lnTo>
                  <a:pt x="56" y="101"/>
                </a:lnTo>
                <a:lnTo>
                  <a:pt x="61" y="99"/>
                </a:lnTo>
                <a:lnTo>
                  <a:pt x="64" y="97"/>
                </a:lnTo>
                <a:lnTo>
                  <a:pt x="67" y="92"/>
                </a:lnTo>
                <a:lnTo>
                  <a:pt x="69" y="88"/>
                </a:lnTo>
                <a:lnTo>
                  <a:pt x="70" y="81"/>
                </a:lnTo>
                <a:lnTo>
                  <a:pt x="69" y="73"/>
                </a:lnTo>
                <a:lnTo>
                  <a:pt x="67" y="62"/>
                </a:lnTo>
                <a:lnTo>
                  <a:pt x="63" y="50"/>
                </a:lnTo>
                <a:lnTo>
                  <a:pt x="59" y="38"/>
                </a:lnTo>
                <a:lnTo>
                  <a:pt x="54" y="28"/>
                </a:lnTo>
                <a:lnTo>
                  <a:pt x="49" y="21"/>
                </a:lnTo>
                <a:lnTo>
                  <a:pt x="45" y="16"/>
                </a:lnTo>
                <a:lnTo>
                  <a:pt x="40" y="14"/>
                </a:lnTo>
                <a:lnTo>
                  <a:pt x="36" y="12"/>
                </a:lnTo>
                <a:lnTo>
                  <a:pt x="31" y="12"/>
                </a:lnTo>
                <a:lnTo>
                  <a:pt x="26" y="13"/>
                </a:lnTo>
                <a:lnTo>
                  <a:pt x="23" y="15"/>
                </a:lnTo>
                <a:lnTo>
                  <a:pt x="20" y="17"/>
                </a:lnTo>
                <a:lnTo>
                  <a:pt x="16" y="21"/>
                </a:lnTo>
                <a:lnTo>
                  <a:pt x="15" y="26"/>
                </a:lnTo>
                <a:lnTo>
                  <a:pt x="14" y="32"/>
                </a:lnTo>
                <a:lnTo>
                  <a:pt x="14" y="42"/>
                </a:lnTo>
                <a:lnTo>
                  <a:pt x="16" y="52"/>
                </a:lnTo>
                <a:lnTo>
                  <a:pt x="20" y="65"/>
                </a:lnTo>
                <a:close/>
              </a:path>
            </a:pathLst>
          </a:custGeom>
          <a:solidFill>
            <a:srgbClr val="FFFF00"/>
          </a:solidFill>
          <a:ln w="0">
            <a:solidFill>
              <a:srgbClr val="FFFF00"/>
            </a:solidFill>
            <a:prstDash val="solid"/>
            <a:round/>
            <a:headEnd/>
            <a:tailEnd/>
          </a:ln>
        </p:spPr>
        <p:txBody>
          <a:bodyPr/>
          <a:lstStyle/>
          <a:p>
            <a:endParaRPr lang="en-US"/>
          </a:p>
        </p:txBody>
      </p:sp>
      <p:sp>
        <p:nvSpPr>
          <p:cNvPr id="40" name="Line 1064"/>
          <p:cNvSpPr>
            <a:spLocks noChangeShapeType="1"/>
          </p:cNvSpPr>
          <p:nvPr/>
        </p:nvSpPr>
        <p:spPr bwMode="auto">
          <a:xfrm flipV="1">
            <a:off x="3028950" y="5180013"/>
            <a:ext cx="12700" cy="4762"/>
          </a:xfrm>
          <a:prstGeom prst="line">
            <a:avLst/>
          </a:prstGeom>
          <a:noFill/>
          <a:ln w="0">
            <a:solidFill>
              <a:srgbClr val="FFFF00"/>
            </a:solidFill>
            <a:round/>
            <a:headEnd/>
            <a:tailEnd/>
          </a:ln>
        </p:spPr>
        <p:txBody>
          <a:bodyPr/>
          <a:lstStyle/>
          <a:p>
            <a:endParaRPr lang="en-US"/>
          </a:p>
        </p:txBody>
      </p:sp>
      <p:sp>
        <p:nvSpPr>
          <p:cNvPr id="41" name="Freeform 1065"/>
          <p:cNvSpPr>
            <a:spLocks/>
          </p:cNvSpPr>
          <p:nvPr/>
        </p:nvSpPr>
        <p:spPr bwMode="auto">
          <a:xfrm>
            <a:off x="3041650" y="3908425"/>
            <a:ext cx="668338" cy="1271588"/>
          </a:xfrm>
          <a:custGeom>
            <a:avLst/>
            <a:gdLst>
              <a:gd name="T0" fmla="*/ 21 w 699"/>
              <a:gd name="T1" fmla="*/ 951 h 959"/>
              <a:gd name="T2" fmla="*/ 53 w 699"/>
              <a:gd name="T3" fmla="*/ 934 h 959"/>
              <a:gd name="T4" fmla="*/ 76 w 699"/>
              <a:gd name="T5" fmla="*/ 915 h 959"/>
              <a:gd name="T6" fmla="*/ 104 w 699"/>
              <a:gd name="T7" fmla="*/ 897 h 959"/>
              <a:gd name="T8" fmla="*/ 138 w 699"/>
              <a:gd name="T9" fmla="*/ 880 h 959"/>
              <a:gd name="T10" fmla="*/ 183 w 699"/>
              <a:gd name="T11" fmla="*/ 865 h 959"/>
              <a:gd name="T12" fmla="*/ 228 w 699"/>
              <a:gd name="T13" fmla="*/ 849 h 959"/>
              <a:gd name="T14" fmla="*/ 259 w 699"/>
              <a:gd name="T15" fmla="*/ 832 h 959"/>
              <a:gd name="T16" fmla="*/ 285 w 699"/>
              <a:gd name="T17" fmla="*/ 813 h 959"/>
              <a:gd name="T18" fmla="*/ 307 w 699"/>
              <a:gd name="T19" fmla="*/ 795 h 959"/>
              <a:gd name="T20" fmla="*/ 335 w 699"/>
              <a:gd name="T21" fmla="*/ 778 h 959"/>
              <a:gd name="T22" fmla="*/ 367 w 699"/>
              <a:gd name="T23" fmla="*/ 760 h 959"/>
              <a:gd name="T24" fmla="*/ 398 w 699"/>
              <a:gd name="T25" fmla="*/ 742 h 959"/>
              <a:gd name="T26" fmla="*/ 426 w 699"/>
              <a:gd name="T27" fmla="*/ 725 h 959"/>
              <a:gd name="T28" fmla="*/ 448 w 699"/>
              <a:gd name="T29" fmla="*/ 706 h 959"/>
              <a:gd name="T30" fmla="*/ 466 w 699"/>
              <a:gd name="T31" fmla="*/ 687 h 959"/>
              <a:gd name="T32" fmla="*/ 482 w 699"/>
              <a:gd name="T33" fmla="*/ 668 h 959"/>
              <a:gd name="T34" fmla="*/ 503 w 699"/>
              <a:gd name="T35" fmla="*/ 650 h 959"/>
              <a:gd name="T36" fmla="*/ 522 w 699"/>
              <a:gd name="T37" fmla="*/ 632 h 959"/>
              <a:gd name="T38" fmla="*/ 538 w 699"/>
              <a:gd name="T39" fmla="*/ 613 h 959"/>
              <a:gd name="T40" fmla="*/ 552 w 699"/>
              <a:gd name="T41" fmla="*/ 594 h 959"/>
              <a:gd name="T42" fmla="*/ 564 w 699"/>
              <a:gd name="T43" fmla="*/ 576 h 959"/>
              <a:gd name="T44" fmla="*/ 574 w 699"/>
              <a:gd name="T45" fmla="*/ 556 h 959"/>
              <a:gd name="T46" fmla="*/ 587 w 699"/>
              <a:gd name="T47" fmla="*/ 536 h 959"/>
              <a:gd name="T48" fmla="*/ 598 w 699"/>
              <a:gd name="T49" fmla="*/ 518 h 959"/>
              <a:gd name="T50" fmla="*/ 609 w 699"/>
              <a:gd name="T51" fmla="*/ 499 h 959"/>
              <a:gd name="T52" fmla="*/ 618 w 699"/>
              <a:gd name="T53" fmla="*/ 480 h 959"/>
              <a:gd name="T54" fmla="*/ 626 w 699"/>
              <a:gd name="T55" fmla="*/ 461 h 959"/>
              <a:gd name="T56" fmla="*/ 632 w 699"/>
              <a:gd name="T57" fmla="*/ 441 h 959"/>
              <a:gd name="T58" fmla="*/ 640 w 699"/>
              <a:gd name="T59" fmla="*/ 423 h 959"/>
              <a:gd name="T60" fmla="*/ 647 w 699"/>
              <a:gd name="T61" fmla="*/ 403 h 959"/>
              <a:gd name="T62" fmla="*/ 653 w 699"/>
              <a:gd name="T63" fmla="*/ 384 h 959"/>
              <a:gd name="T64" fmla="*/ 659 w 699"/>
              <a:gd name="T65" fmla="*/ 365 h 959"/>
              <a:gd name="T66" fmla="*/ 665 w 699"/>
              <a:gd name="T67" fmla="*/ 346 h 959"/>
              <a:gd name="T68" fmla="*/ 671 w 699"/>
              <a:gd name="T69" fmla="*/ 326 h 959"/>
              <a:gd name="T70" fmla="*/ 676 w 699"/>
              <a:gd name="T71" fmla="*/ 308 h 959"/>
              <a:gd name="T72" fmla="*/ 682 w 699"/>
              <a:gd name="T73" fmla="*/ 288 h 959"/>
              <a:gd name="T74" fmla="*/ 686 w 699"/>
              <a:gd name="T75" fmla="*/ 269 h 959"/>
              <a:gd name="T76" fmla="*/ 689 w 699"/>
              <a:gd name="T77" fmla="*/ 251 h 959"/>
              <a:gd name="T78" fmla="*/ 691 w 699"/>
              <a:gd name="T79" fmla="*/ 231 h 959"/>
              <a:gd name="T80" fmla="*/ 694 w 699"/>
              <a:gd name="T81" fmla="*/ 212 h 959"/>
              <a:gd name="T82" fmla="*/ 696 w 699"/>
              <a:gd name="T83" fmla="*/ 193 h 959"/>
              <a:gd name="T84" fmla="*/ 697 w 699"/>
              <a:gd name="T85" fmla="*/ 174 h 959"/>
              <a:gd name="T86" fmla="*/ 698 w 699"/>
              <a:gd name="T87" fmla="*/ 154 h 959"/>
              <a:gd name="T88" fmla="*/ 699 w 699"/>
              <a:gd name="T89" fmla="*/ 135 h 959"/>
              <a:gd name="T90" fmla="*/ 699 w 699"/>
              <a:gd name="T91" fmla="*/ 116 h 959"/>
              <a:gd name="T92" fmla="*/ 699 w 699"/>
              <a:gd name="T93" fmla="*/ 97 h 959"/>
              <a:gd name="T94" fmla="*/ 698 w 699"/>
              <a:gd name="T95" fmla="*/ 77 h 959"/>
              <a:gd name="T96" fmla="*/ 697 w 699"/>
              <a:gd name="T97" fmla="*/ 58 h 959"/>
              <a:gd name="T98" fmla="*/ 697 w 699"/>
              <a:gd name="T99" fmla="*/ 39 h 959"/>
              <a:gd name="T100" fmla="*/ 696 w 699"/>
              <a:gd name="T101" fmla="*/ 20 h 959"/>
              <a:gd name="T102" fmla="*/ 695 w 699"/>
              <a:gd name="T103" fmla="*/ 0 h 95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99"/>
              <a:gd name="T157" fmla="*/ 0 h 959"/>
              <a:gd name="T158" fmla="*/ 699 w 699"/>
              <a:gd name="T159" fmla="*/ 959 h 95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99" h="959">
                <a:moveTo>
                  <a:pt x="0" y="959"/>
                </a:moveTo>
                <a:lnTo>
                  <a:pt x="21" y="951"/>
                </a:lnTo>
                <a:lnTo>
                  <a:pt x="37" y="942"/>
                </a:lnTo>
                <a:lnTo>
                  <a:pt x="53" y="934"/>
                </a:lnTo>
                <a:lnTo>
                  <a:pt x="66" y="925"/>
                </a:lnTo>
                <a:lnTo>
                  <a:pt x="76" y="915"/>
                </a:lnTo>
                <a:lnTo>
                  <a:pt x="87" y="906"/>
                </a:lnTo>
                <a:lnTo>
                  <a:pt x="104" y="897"/>
                </a:lnTo>
                <a:lnTo>
                  <a:pt x="120" y="889"/>
                </a:lnTo>
                <a:lnTo>
                  <a:pt x="138" y="880"/>
                </a:lnTo>
                <a:lnTo>
                  <a:pt x="159" y="872"/>
                </a:lnTo>
                <a:lnTo>
                  <a:pt x="183" y="865"/>
                </a:lnTo>
                <a:lnTo>
                  <a:pt x="207" y="857"/>
                </a:lnTo>
                <a:lnTo>
                  <a:pt x="228" y="849"/>
                </a:lnTo>
                <a:lnTo>
                  <a:pt x="245" y="841"/>
                </a:lnTo>
                <a:lnTo>
                  <a:pt x="259" y="832"/>
                </a:lnTo>
                <a:lnTo>
                  <a:pt x="273" y="822"/>
                </a:lnTo>
                <a:lnTo>
                  <a:pt x="285" y="813"/>
                </a:lnTo>
                <a:lnTo>
                  <a:pt x="296" y="804"/>
                </a:lnTo>
                <a:lnTo>
                  <a:pt x="307" y="795"/>
                </a:lnTo>
                <a:lnTo>
                  <a:pt x="320" y="786"/>
                </a:lnTo>
                <a:lnTo>
                  <a:pt x="335" y="778"/>
                </a:lnTo>
                <a:lnTo>
                  <a:pt x="351" y="768"/>
                </a:lnTo>
                <a:lnTo>
                  <a:pt x="367" y="760"/>
                </a:lnTo>
                <a:lnTo>
                  <a:pt x="383" y="751"/>
                </a:lnTo>
                <a:lnTo>
                  <a:pt x="398" y="742"/>
                </a:lnTo>
                <a:lnTo>
                  <a:pt x="413" y="734"/>
                </a:lnTo>
                <a:lnTo>
                  <a:pt x="426" y="725"/>
                </a:lnTo>
                <a:lnTo>
                  <a:pt x="436" y="716"/>
                </a:lnTo>
                <a:lnTo>
                  <a:pt x="448" y="706"/>
                </a:lnTo>
                <a:lnTo>
                  <a:pt x="457" y="697"/>
                </a:lnTo>
                <a:lnTo>
                  <a:pt x="466" y="687"/>
                </a:lnTo>
                <a:lnTo>
                  <a:pt x="474" y="678"/>
                </a:lnTo>
                <a:lnTo>
                  <a:pt x="482" y="668"/>
                </a:lnTo>
                <a:lnTo>
                  <a:pt x="492" y="659"/>
                </a:lnTo>
                <a:lnTo>
                  <a:pt x="503" y="650"/>
                </a:lnTo>
                <a:lnTo>
                  <a:pt x="513" y="641"/>
                </a:lnTo>
                <a:lnTo>
                  <a:pt x="522" y="632"/>
                </a:lnTo>
                <a:lnTo>
                  <a:pt x="530" y="623"/>
                </a:lnTo>
                <a:lnTo>
                  <a:pt x="538" y="613"/>
                </a:lnTo>
                <a:lnTo>
                  <a:pt x="545" y="603"/>
                </a:lnTo>
                <a:lnTo>
                  <a:pt x="552" y="594"/>
                </a:lnTo>
                <a:lnTo>
                  <a:pt x="558" y="585"/>
                </a:lnTo>
                <a:lnTo>
                  <a:pt x="564" y="576"/>
                </a:lnTo>
                <a:lnTo>
                  <a:pt x="569" y="565"/>
                </a:lnTo>
                <a:lnTo>
                  <a:pt x="574" y="556"/>
                </a:lnTo>
                <a:lnTo>
                  <a:pt x="580" y="547"/>
                </a:lnTo>
                <a:lnTo>
                  <a:pt x="587" y="536"/>
                </a:lnTo>
                <a:lnTo>
                  <a:pt x="592" y="527"/>
                </a:lnTo>
                <a:lnTo>
                  <a:pt x="598" y="518"/>
                </a:lnTo>
                <a:lnTo>
                  <a:pt x="604" y="509"/>
                </a:lnTo>
                <a:lnTo>
                  <a:pt x="609" y="499"/>
                </a:lnTo>
                <a:lnTo>
                  <a:pt x="614" y="489"/>
                </a:lnTo>
                <a:lnTo>
                  <a:pt x="618" y="480"/>
                </a:lnTo>
                <a:lnTo>
                  <a:pt x="622" y="470"/>
                </a:lnTo>
                <a:lnTo>
                  <a:pt x="626" y="461"/>
                </a:lnTo>
                <a:lnTo>
                  <a:pt x="628" y="452"/>
                </a:lnTo>
                <a:lnTo>
                  <a:pt x="632" y="441"/>
                </a:lnTo>
                <a:lnTo>
                  <a:pt x="636" y="432"/>
                </a:lnTo>
                <a:lnTo>
                  <a:pt x="640" y="423"/>
                </a:lnTo>
                <a:lnTo>
                  <a:pt x="643" y="412"/>
                </a:lnTo>
                <a:lnTo>
                  <a:pt x="647" y="403"/>
                </a:lnTo>
                <a:lnTo>
                  <a:pt x="650" y="394"/>
                </a:lnTo>
                <a:lnTo>
                  <a:pt x="653" y="384"/>
                </a:lnTo>
                <a:lnTo>
                  <a:pt x="656" y="375"/>
                </a:lnTo>
                <a:lnTo>
                  <a:pt x="659" y="365"/>
                </a:lnTo>
                <a:lnTo>
                  <a:pt x="663" y="355"/>
                </a:lnTo>
                <a:lnTo>
                  <a:pt x="665" y="346"/>
                </a:lnTo>
                <a:lnTo>
                  <a:pt x="668" y="337"/>
                </a:lnTo>
                <a:lnTo>
                  <a:pt x="671" y="326"/>
                </a:lnTo>
                <a:lnTo>
                  <a:pt x="674" y="317"/>
                </a:lnTo>
                <a:lnTo>
                  <a:pt x="676" y="308"/>
                </a:lnTo>
                <a:lnTo>
                  <a:pt x="680" y="298"/>
                </a:lnTo>
                <a:lnTo>
                  <a:pt x="682" y="288"/>
                </a:lnTo>
                <a:lnTo>
                  <a:pt x="683" y="279"/>
                </a:lnTo>
                <a:lnTo>
                  <a:pt x="686" y="269"/>
                </a:lnTo>
                <a:lnTo>
                  <a:pt x="688" y="260"/>
                </a:lnTo>
                <a:lnTo>
                  <a:pt x="689" y="251"/>
                </a:lnTo>
                <a:lnTo>
                  <a:pt x="690" y="240"/>
                </a:lnTo>
                <a:lnTo>
                  <a:pt x="691" y="231"/>
                </a:lnTo>
                <a:lnTo>
                  <a:pt x="693" y="222"/>
                </a:lnTo>
                <a:lnTo>
                  <a:pt x="694" y="212"/>
                </a:lnTo>
                <a:lnTo>
                  <a:pt x="695" y="202"/>
                </a:lnTo>
                <a:lnTo>
                  <a:pt x="696" y="193"/>
                </a:lnTo>
                <a:lnTo>
                  <a:pt x="696" y="183"/>
                </a:lnTo>
                <a:lnTo>
                  <a:pt x="697" y="174"/>
                </a:lnTo>
                <a:lnTo>
                  <a:pt x="697" y="163"/>
                </a:lnTo>
                <a:lnTo>
                  <a:pt x="698" y="154"/>
                </a:lnTo>
                <a:lnTo>
                  <a:pt x="698" y="145"/>
                </a:lnTo>
                <a:lnTo>
                  <a:pt x="699" y="135"/>
                </a:lnTo>
                <a:lnTo>
                  <a:pt x="699" y="125"/>
                </a:lnTo>
                <a:lnTo>
                  <a:pt x="699" y="116"/>
                </a:lnTo>
                <a:lnTo>
                  <a:pt x="699" y="106"/>
                </a:lnTo>
                <a:lnTo>
                  <a:pt x="699" y="97"/>
                </a:lnTo>
                <a:lnTo>
                  <a:pt x="699" y="88"/>
                </a:lnTo>
                <a:lnTo>
                  <a:pt x="698" y="77"/>
                </a:lnTo>
                <a:lnTo>
                  <a:pt x="698" y="68"/>
                </a:lnTo>
                <a:lnTo>
                  <a:pt x="697" y="58"/>
                </a:lnTo>
                <a:lnTo>
                  <a:pt x="697" y="49"/>
                </a:lnTo>
                <a:lnTo>
                  <a:pt x="697" y="39"/>
                </a:lnTo>
                <a:lnTo>
                  <a:pt x="696" y="29"/>
                </a:lnTo>
                <a:lnTo>
                  <a:pt x="696" y="20"/>
                </a:lnTo>
                <a:lnTo>
                  <a:pt x="696" y="11"/>
                </a:lnTo>
                <a:lnTo>
                  <a:pt x="695" y="0"/>
                </a:lnTo>
              </a:path>
            </a:pathLst>
          </a:custGeom>
          <a:noFill/>
          <a:ln w="0">
            <a:solidFill>
              <a:srgbClr val="FFFF00"/>
            </a:solidFill>
            <a:prstDash val="solid"/>
            <a:round/>
            <a:headEnd/>
            <a:tailEnd/>
          </a:ln>
        </p:spPr>
        <p:txBody>
          <a:bodyPr/>
          <a:lstStyle/>
          <a:p>
            <a:endParaRPr lang="en-US"/>
          </a:p>
        </p:txBody>
      </p:sp>
      <p:sp>
        <p:nvSpPr>
          <p:cNvPr id="42" name="Line 1066"/>
          <p:cNvSpPr>
            <a:spLocks noChangeShapeType="1"/>
          </p:cNvSpPr>
          <p:nvPr/>
        </p:nvSpPr>
        <p:spPr bwMode="auto">
          <a:xfrm flipV="1">
            <a:off x="3052763" y="5638800"/>
            <a:ext cx="6350" cy="12700"/>
          </a:xfrm>
          <a:prstGeom prst="line">
            <a:avLst/>
          </a:prstGeom>
          <a:noFill/>
          <a:ln w="0">
            <a:solidFill>
              <a:srgbClr val="FFFF00"/>
            </a:solidFill>
            <a:round/>
            <a:headEnd/>
            <a:tailEnd/>
          </a:ln>
        </p:spPr>
        <p:txBody>
          <a:bodyPr/>
          <a:lstStyle/>
          <a:p>
            <a:endParaRPr lang="en-US"/>
          </a:p>
        </p:txBody>
      </p:sp>
      <p:sp>
        <p:nvSpPr>
          <p:cNvPr id="43" name="Freeform 1067"/>
          <p:cNvSpPr>
            <a:spLocks/>
          </p:cNvSpPr>
          <p:nvPr/>
        </p:nvSpPr>
        <p:spPr bwMode="auto">
          <a:xfrm>
            <a:off x="3059113" y="5429250"/>
            <a:ext cx="112712" cy="209550"/>
          </a:xfrm>
          <a:custGeom>
            <a:avLst/>
            <a:gdLst>
              <a:gd name="T0" fmla="*/ 0 w 119"/>
              <a:gd name="T1" fmla="*/ 157 h 157"/>
              <a:gd name="T2" fmla="*/ 6 w 119"/>
              <a:gd name="T3" fmla="*/ 147 h 157"/>
              <a:gd name="T4" fmla="*/ 11 w 119"/>
              <a:gd name="T5" fmla="*/ 137 h 157"/>
              <a:gd name="T6" fmla="*/ 17 w 119"/>
              <a:gd name="T7" fmla="*/ 125 h 157"/>
              <a:gd name="T8" fmla="*/ 22 w 119"/>
              <a:gd name="T9" fmla="*/ 115 h 157"/>
              <a:gd name="T10" fmla="*/ 27 w 119"/>
              <a:gd name="T11" fmla="*/ 105 h 157"/>
              <a:gd name="T12" fmla="*/ 31 w 119"/>
              <a:gd name="T13" fmla="*/ 94 h 157"/>
              <a:gd name="T14" fmla="*/ 37 w 119"/>
              <a:gd name="T15" fmla="*/ 83 h 157"/>
              <a:gd name="T16" fmla="*/ 48 w 119"/>
              <a:gd name="T17" fmla="*/ 72 h 157"/>
              <a:gd name="T18" fmla="*/ 58 w 119"/>
              <a:gd name="T19" fmla="*/ 62 h 157"/>
              <a:gd name="T20" fmla="*/ 69 w 119"/>
              <a:gd name="T21" fmla="*/ 52 h 157"/>
              <a:gd name="T22" fmla="*/ 80 w 119"/>
              <a:gd name="T23" fmla="*/ 41 h 157"/>
              <a:gd name="T24" fmla="*/ 90 w 119"/>
              <a:gd name="T25" fmla="*/ 31 h 157"/>
              <a:gd name="T26" fmla="*/ 100 w 119"/>
              <a:gd name="T27" fmla="*/ 21 h 157"/>
              <a:gd name="T28" fmla="*/ 110 w 119"/>
              <a:gd name="T29" fmla="*/ 10 h 157"/>
              <a:gd name="T30" fmla="*/ 119 w 119"/>
              <a:gd name="T31" fmla="*/ 0 h 15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9"/>
              <a:gd name="T49" fmla="*/ 0 h 157"/>
              <a:gd name="T50" fmla="*/ 119 w 119"/>
              <a:gd name="T51" fmla="*/ 157 h 15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9" h="157">
                <a:moveTo>
                  <a:pt x="0" y="157"/>
                </a:moveTo>
                <a:lnTo>
                  <a:pt x="6" y="147"/>
                </a:lnTo>
                <a:lnTo>
                  <a:pt x="11" y="137"/>
                </a:lnTo>
                <a:lnTo>
                  <a:pt x="17" y="125"/>
                </a:lnTo>
                <a:lnTo>
                  <a:pt x="22" y="115"/>
                </a:lnTo>
                <a:lnTo>
                  <a:pt x="27" y="105"/>
                </a:lnTo>
                <a:lnTo>
                  <a:pt x="31" y="94"/>
                </a:lnTo>
                <a:lnTo>
                  <a:pt x="37" y="83"/>
                </a:lnTo>
                <a:lnTo>
                  <a:pt x="48" y="72"/>
                </a:lnTo>
                <a:lnTo>
                  <a:pt x="58" y="62"/>
                </a:lnTo>
                <a:lnTo>
                  <a:pt x="69" y="52"/>
                </a:lnTo>
                <a:lnTo>
                  <a:pt x="80" y="41"/>
                </a:lnTo>
                <a:lnTo>
                  <a:pt x="90" y="31"/>
                </a:lnTo>
                <a:lnTo>
                  <a:pt x="100" y="21"/>
                </a:lnTo>
                <a:lnTo>
                  <a:pt x="110" y="10"/>
                </a:lnTo>
                <a:lnTo>
                  <a:pt x="119" y="0"/>
                </a:lnTo>
              </a:path>
            </a:pathLst>
          </a:custGeom>
          <a:noFill/>
          <a:ln w="0">
            <a:solidFill>
              <a:srgbClr val="FFFF00"/>
            </a:solidFill>
            <a:prstDash val="solid"/>
            <a:round/>
            <a:headEnd/>
            <a:tailEnd/>
          </a:ln>
        </p:spPr>
        <p:txBody>
          <a:bodyPr/>
          <a:lstStyle/>
          <a:p>
            <a:endParaRPr lang="en-US"/>
          </a:p>
        </p:txBody>
      </p:sp>
      <p:sp>
        <p:nvSpPr>
          <p:cNvPr id="44" name="Line 1068"/>
          <p:cNvSpPr>
            <a:spLocks noChangeShapeType="1"/>
          </p:cNvSpPr>
          <p:nvPr/>
        </p:nvSpPr>
        <p:spPr bwMode="auto">
          <a:xfrm flipV="1">
            <a:off x="3171825" y="5422900"/>
            <a:ext cx="3175" cy="6350"/>
          </a:xfrm>
          <a:prstGeom prst="line">
            <a:avLst/>
          </a:prstGeom>
          <a:noFill/>
          <a:ln w="0">
            <a:solidFill>
              <a:srgbClr val="FFFF00"/>
            </a:solidFill>
            <a:round/>
            <a:headEnd/>
            <a:tailEnd/>
          </a:ln>
        </p:spPr>
        <p:txBody>
          <a:bodyPr/>
          <a:lstStyle/>
          <a:p>
            <a:endParaRPr lang="en-US"/>
          </a:p>
        </p:txBody>
      </p:sp>
      <p:sp>
        <p:nvSpPr>
          <p:cNvPr id="45" name="Freeform 1069"/>
          <p:cNvSpPr>
            <a:spLocks/>
          </p:cNvSpPr>
          <p:nvPr/>
        </p:nvSpPr>
        <p:spPr bwMode="auto">
          <a:xfrm>
            <a:off x="3182938" y="5287963"/>
            <a:ext cx="98425" cy="141287"/>
          </a:xfrm>
          <a:custGeom>
            <a:avLst/>
            <a:gdLst>
              <a:gd name="T0" fmla="*/ 49 w 102"/>
              <a:gd name="T1" fmla="*/ 86 h 107"/>
              <a:gd name="T2" fmla="*/ 57 w 102"/>
              <a:gd name="T3" fmla="*/ 92 h 107"/>
              <a:gd name="T4" fmla="*/ 66 w 102"/>
              <a:gd name="T5" fmla="*/ 94 h 107"/>
              <a:gd name="T6" fmla="*/ 73 w 102"/>
              <a:gd name="T7" fmla="*/ 93 h 107"/>
              <a:gd name="T8" fmla="*/ 80 w 102"/>
              <a:gd name="T9" fmla="*/ 90 h 107"/>
              <a:gd name="T10" fmla="*/ 86 w 102"/>
              <a:gd name="T11" fmla="*/ 82 h 107"/>
              <a:gd name="T12" fmla="*/ 89 w 102"/>
              <a:gd name="T13" fmla="*/ 74 h 107"/>
              <a:gd name="T14" fmla="*/ 88 w 102"/>
              <a:gd name="T15" fmla="*/ 65 h 107"/>
              <a:gd name="T16" fmla="*/ 84 w 102"/>
              <a:gd name="T17" fmla="*/ 57 h 107"/>
              <a:gd name="T18" fmla="*/ 77 w 102"/>
              <a:gd name="T19" fmla="*/ 51 h 107"/>
              <a:gd name="T20" fmla="*/ 69 w 102"/>
              <a:gd name="T21" fmla="*/ 47 h 107"/>
              <a:gd name="T22" fmla="*/ 59 w 102"/>
              <a:gd name="T23" fmla="*/ 49 h 107"/>
              <a:gd name="T24" fmla="*/ 51 w 102"/>
              <a:gd name="T25" fmla="*/ 53 h 107"/>
              <a:gd name="T26" fmla="*/ 49 w 102"/>
              <a:gd name="T27" fmla="*/ 57 h 107"/>
              <a:gd name="T28" fmla="*/ 46 w 102"/>
              <a:gd name="T29" fmla="*/ 60 h 107"/>
              <a:gd name="T30" fmla="*/ 39 w 102"/>
              <a:gd name="T31" fmla="*/ 50 h 107"/>
              <a:gd name="T32" fmla="*/ 40 w 102"/>
              <a:gd name="T33" fmla="*/ 49 h 107"/>
              <a:gd name="T34" fmla="*/ 43 w 102"/>
              <a:gd name="T35" fmla="*/ 46 h 107"/>
              <a:gd name="T36" fmla="*/ 48 w 102"/>
              <a:gd name="T37" fmla="*/ 39 h 107"/>
              <a:gd name="T38" fmla="*/ 50 w 102"/>
              <a:gd name="T39" fmla="*/ 31 h 107"/>
              <a:gd name="T40" fmla="*/ 49 w 102"/>
              <a:gd name="T41" fmla="*/ 23 h 107"/>
              <a:gd name="T42" fmla="*/ 43 w 102"/>
              <a:gd name="T43" fmla="*/ 16 h 107"/>
              <a:gd name="T44" fmla="*/ 38 w 102"/>
              <a:gd name="T45" fmla="*/ 13 h 107"/>
              <a:gd name="T46" fmla="*/ 31 w 102"/>
              <a:gd name="T47" fmla="*/ 13 h 107"/>
              <a:gd name="T48" fmla="*/ 24 w 102"/>
              <a:gd name="T49" fmla="*/ 15 h 107"/>
              <a:gd name="T50" fmla="*/ 18 w 102"/>
              <a:gd name="T51" fmla="*/ 20 h 107"/>
              <a:gd name="T52" fmla="*/ 15 w 102"/>
              <a:gd name="T53" fmla="*/ 27 h 107"/>
              <a:gd name="T54" fmla="*/ 13 w 102"/>
              <a:gd name="T55" fmla="*/ 34 h 107"/>
              <a:gd name="T56" fmla="*/ 16 w 102"/>
              <a:gd name="T57" fmla="*/ 42 h 107"/>
              <a:gd name="T58" fmla="*/ 5 w 102"/>
              <a:gd name="T59" fmla="*/ 53 h 107"/>
              <a:gd name="T60" fmla="*/ 1 w 102"/>
              <a:gd name="T61" fmla="*/ 41 h 107"/>
              <a:gd name="T62" fmla="*/ 1 w 102"/>
              <a:gd name="T63" fmla="*/ 29 h 107"/>
              <a:gd name="T64" fmla="*/ 4 w 102"/>
              <a:gd name="T65" fmla="*/ 18 h 107"/>
              <a:gd name="T66" fmla="*/ 13 w 102"/>
              <a:gd name="T67" fmla="*/ 8 h 107"/>
              <a:gd name="T68" fmla="*/ 20 w 102"/>
              <a:gd name="T69" fmla="*/ 4 h 107"/>
              <a:gd name="T70" fmla="*/ 28 w 102"/>
              <a:gd name="T71" fmla="*/ 0 h 107"/>
              <a:gd name="T72" fmla="*/ 38 w 102"/>
              <a:gd name="T73" fmla="*/ 0 h 107"/>
              <a:gd name="T74" fmla="*/ 46 w 102"/>
              <a:gd name="T75" fmla="*/ 1 h 107"/>
              <a:gd name="T76" fmla="*/ 52 w 102"/>
              <a:gd name="T77" fmla="*/ 5 h 107"/>
              <a:gd name="T78" fmla="*/ 58 w 102"/>
              <a:gd name="T79" fmla="*/ 11 h 107"/>
              <a:gd name="T80" fmla="*/ 62 w 102"/>
              <a:gd name="T81" fmla="*/ 16 h 107"/>
              <a:gd name="T82" fmla="*/ 63 w 102"/>
              <a:gd name="T83" fmla="*/ 23 h 107"/>
              <a:gd name="T84" fmla="*/ 63 w 102"/>
              <a:gd name="T85" fmla="*/ 30 h 107"/>
              <a:gd name="T86" fmla="*/ 61 w 102"/>
              <a:gd name="T87" fmla="*/ 38 h 107"/>
              <a:gd name="T88" fmla="*/ 70 w 102"/>
              <a:gd name="T89" fmla="*/ 35 h 107"/>
              <a:gd name="T90" fmla="*/ 79 w 102"/>
              <a:gd name="T91" fmla="*/ 36 h 107"/>
              <a:gd name="T92" fmla="*/ 87 w 102"/>
              <a:gd name="T93" fmla="*/ 39 h 107"/>
              <a:gd name="T94" fmla="*/ 95 w 102"/>
              <a:gd name="T95" fmla="*/ 46 h 107"/>
              <a:gd name="T96" fmla="*/ 101 w 102"/>
              <a:gd name="T97" fmla="*/ 59 h 107"/>
              <a:gd name="T98" fmla="*/ 102 w 102"/>
              <a:gd name="T99" fmla="*/ 73 h 107"/>
              <a:gd name="T100" fmla="*/ 97 w 102"/>
              <a:gd name="T101" fmla="*/ 86 h 107"/>
              <a:gd name="T102" fmla="*/ 87 w 102"/>
              <a:gd name="T103" fmla="*/ 98 h 107"/>
              <a:gd name="T104" fmla="*/ 75 w 102"/>
              <a:gd name="T105" fmla="*/ 106 h 107"/>
              <a:gd name="T106" fmla="*/ 63 w 102"/>
              <a:gd name="T107" fmla="*/ 107 h 107"/>
              <a:gd name="T108" fmla="*/ 50 w 102"/>
              <a:gd name="T109" fmla="*/ 105 h 107"/>
              <a:gd name="T110" fmla="*/ 39 w 102"/>
              <a:gd name="T111" fmla="*/ 97 h 10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02"/>
              <a:gd name="T169" fmla="*/ 0 h 107"/>
              <a:gd name="T170" fmla="*/ 102 w 102"/>
              <a:gd name="T171" fmla="*/ 107 h 10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02" h="107">
                <a:moveTo>
                  <a:pt x="39" y="97"/>
                </a:moveTo>
                <a:lnTo>
                  <a:pt x="49" y="86"/>
                </a:lnTo>
                <a:lnTo>
                  <a:pt x="54" y="90"/>
                </a:lnTo>
                <a:lnTo>
                  <a:pt x="57" y="92"/>
                </a:lnTo>
                <a:lnTo>
                  <a:pt x="62" y="93"/>
                </a:lnTo>
                <a:lnTo>
                  <a:pt x="66" y="94"/>
                </a:lnTo>
                <a:lnTo>
                  <a:pt x="70" y="94"/>
                </a:lnTo>
                <a:lnTo>
                  <a:pt x="73" y="93"/>
                </a:lnTo>
                <a:lnTo>
                  <a:pt x="77" y="92"/>
                </a:lnTo>
                <a:lnTo>
                  <a:pt x="80" y="90"/>
                </a:lnTo>
                <a:lnTo>
                  <a:pt x="84" y="86"/>
                </a:lnTo>
                <a:lnTo>
                  <a:pt x="86" y="82"/>
                </a:lnTo>
                <a:lnTo>
                  <a:pt x="88" y="78"/>
                </a:lnTo>
                <a:lnTo>
                  <a:pt x="89" y="74"/>
                </a:lnTo>
                <a:lnTo>
                  <a:pt x="89" y="69"/>
                </a:lnTo>
                <a:lnTo>
                  <a:pt x="88" y="65"/>
                </a:lnTo>
                <a:lnTo>
                  <a:pt x="86" y="60"/>
                </a:lnTo>
                <a:lnTo>
                  <a:pt x="84" y="57"/>
                </a:lnTo>
                <a:lnTo>
                  <a:pt x="80" y="53"/>
                </a:lnTo>
                <a:lnTo>
                  <a:pt x="77" y="51"/>
                </a:lnTo>
                <a:lnTo>
                  <a:pt x="72" y="49"/>
                </a:lnTo>
                <a:lnTo>
                  <a:pt x="69" y="47"/>
                </a:lnTo>
                <a:lnTo>
                  <a:pt x="64" y="47"/>
                </a:lnTo>
                <a:lnTo>
                  <a:pt x="59" y="49"/>
                </a:lnTo>
                <a:lnTo>
                  <a:pt x="56" y="51"/>
                </a:lnTo>
                <a:lnTo>
                  <a:pt x="51" y="53"/>
                </a:lnTo>
                <a:lnTo>
                  <a:pt x="50" y="54"/>
                </a:lnTo>
                <a:lnTo>
                  <a:pt x="49" y="57"/>
                </a:lnTo>
                <a:lnTo>
                  <a:pt x="47" y="58"/>
                </a:lnTo>
                <a:lnTo>
                  <a:pt x="46" y="60"/>
                </a:lnTo>
                <a:lnTo>
                  <a:pt x="39" y="50"/>
                </a:lnTo>
                <a:lnTo>
                  <a:pt x="40" y="50"/>
                </a:lnTo>
                <a:lnTo>
                  <a:pt x="40" y="49"/>
                </a:lnTo>
                <a:lnTo>
                  <a:pt x="41" y="49"/>
                </a:lnTo>
                <a:lnTo>
                  <a:pt x="43" y="46"/>
                </a:lnTo>
                <a:lnTo>
                  <a:pt x="47" y="43"/>
                </a:lnTo>
                <a:lnTo>
                  <a:pt x="48" y="39"/>
                </a:lnTo>
                <a:lnTo>
                  <a:pt x="50" y="35"/>
                </a:lnTo>
                <a:lnTo>
                  <a:pt x="50" y="31"/>
                </a:lnTo>
                <a:lnTo>
                  <a:pt x="50" y="27"/>
                </a:lnTo>
                <a:lnTo>
                  <a:pt x="49" y="23"/>
                </a:lnTo>
                <a:lnTo>
                  <a:pt x="47" y="19"/>
                </a:lnTo>
                <a:lnTo>
                  <a:pt x="43" y="16"/>
                </a:lnTo>
                <a:lnTo>
                  <a:pt x="41" y="14"/>
                </a:lnTo>
                <a:lnTo>
                  <a:pt x="38" y="13"/>
                </a:lnTo>
                <a:lnTo>
                  <a:pt x="34" y="13"/>
                </a:lnTo>
                <a:lnTo>
                  <a:pt x="31" y="13"/>
                </a:lnTo>
                <a:lnTo>
                  <a:pt x="27" y="14"/>
                </a:lnTo>
                <a:lnTo>
                  <a:pt x="24" y="15"/>
                </a:lnTo>
                <a:lnTo>
                  <a:pt x="20" y="18"/>
                </a:lnTo>
                <a:lnTo>
                  <a:pt x="18" y="20"/>
                </a:lnTo>
                <a:lnTo>
                  <a:pt x="16" y="23"/>
                </a:lnTo>
                <a:lnTo>
                  <a:pt x="15" y="27"/>
                </a:lnTo>
                <a:lnTo>
                  <a:pt x="13" y="30"/>
                </a:lnTo>
                <a:lnTo>
                  <a:pt x="13" y="34"/>
                </a:lnTo>
                <a:lnTo>
                  <a:pt x="13" y="38"/>
                </a:lnTo>
                <a:lnTo>
                  <a:pt x="16" y="42"/>
                </a:lnTo>
                <a:lnTo>
                  <a:pt x="18" y="46"/>
                </a:lnTo>
                <a:lnTo>
                  <a:pt x="5" y="53"/>
                </a:lnTo>
                <a:lnTo>
                  <a:pt x="2" y="47"/>
                </a:lnTo>
                <a:lnTo>
                  <a:pt x="1" y="41"/>
                </a:lnTo>
                <a:lnTo>
                  <a:pt x="0" y="35"/>
                </a:lnTo>
                <a:lnTo>
                  <a:pt x="1" y="29"/>
                </a:lnTo>
                <a:lnTo>
                  <a:pt x="2" y="23"/>
                </a:lnTo>
                <a:lnTo>
                  <a:pt x="4" y="18"/>
                </a:lnTo>
                <a:lnTo>
                  <a:pt x="9" y="13"/>
                </a:lnTo>
                <a:lnTo>
                  <a:pt x="13" y="8"/>
                </a:lnTo>
                <a:lnTo>
                  <a:pt x="17" y="6"/>
                </a:lnTo>
                <a:lnTo>
                  <a:pt x="20" y="4"/>
                </a:lnTo>
                <a:lnTo>
                  <a:pt x="25" y="1"/>
                </a:lnTo>
                <a:lnTo>
                  <a:pt x="28" y="0"/>
                </a:lnTo>
                <a:lnTo>
                  <a:pt x="33" y="0"/>
                </a:lnTo>
                <a:lnTo>
                  <a:pt x="38" y="0"/>
                </a:lnTo>
                <a:lnTo>
                  <a:pt x="41" y="0"/>
                </a:lnTo>
                <a:lnTo>
                  <a:pt x="46" y="1"/>
                </a:lnTo>
                <a:lnTo>
                  <a:pt x="49" y="3"/>
                </a:lnTo>
                <a:lnTo>
                  <a:pt x="52" y="5"/>
                </a:lnTo>
                <a:lnTo>
                  <a:pt x="55" y="7"/>
                </a:lnTo>
                <a:lnTo>
                  <a:pt x="58" y="11"/>
                </a:lnTo>
                <a:lnTo>
                  <a:pt x="59" y="13"/>
                </a:lnTo>
                <a:lnTo>
                  <a:pt x="62" y="16"/>
                </a:lnTo>
                <a:lnTo>
                  <a:pt x="63" y="20"/>
                </a:lnTo>
                <a:lnTo>
                  <a:pt x="63" y="23"/>
                </a:lnTo>
                <a:lnTo>
                  <a:pt x="63" y="27"/>
                </a:lnTo>
                <a:lnTo>
                  <a:pt x="63" y="30"/>
                </a:lnTo>
                <a:lnTo>
                  <a:pt x="62" y="35"/>
                </a:lnTo>
                <a:lnTo>
                  <a:pt x="61" y="38"/>
                </a:lnTo>
                <a:lnTo>
                  <a:pt x="65" y="36"/>
                </a:lnTo>
                <a:lnTo>
                  <a:pt x="70" y="35"/>
                </a:lnTo>
                <a:lnTo>
                  <a:pt x="74" y="35"/>
                </a:lnTo>
                <a:lnTo>
                  <a:pt x="79" y="36"/>
                </a:lnTo>
                <a:lnTo>
                  <a:pt x="82" y="37"/>
                </a:lnTo>
                <a:lnTo>
                  <a:pt x="87" y="39"/>
                </a:lnTo>
                <a:lnTo>
                  <a:pt x="90" y="43"/>
                </a:lnTo>
                <a:lnTo>
                  <a:pt x="95" y="46"/>
                </a:lnTo>
                <a:lnTo>
                  <a:pt x="98" y="52"/>
                </a:lnTo>
                <a:lnTo>
                  <a:pt x="101" y="59"/>
                </a:lnTo>
                <a:lnTo>
                  <a:pt x="102" y="66"/>
                </a:lnTo>
                <a:lnTo>
                  <a:pt x="102" y="73"/>
                </a:lnTo>
                <a:lnTo>
                  <a:pt x="101" y="81"/>
                </a:lnTo>
                <a:lnTo>
                  <a:pt x="97" y="86"/>
                </a:lnTo>
                <a:lnTo>
                  <a:pt x="93" y="93"/>
                </a:lnTo>
                <a:lnTo>
                  <a:pt x="87" y="98"/>
                </a:lnTo>
                <a:lnTo>
                  <a:pt x="81" y="103"/>
                </a:lnTo>
                <a:lnTo>
                  <a:pt x="75" y="106"/>
                </a:lnTo>
                <a:lnTo>
                  <a:pt x="69" y="107"/>
                </a:lnTo>
                <a:lnTo>
                  <a:pt x="63" y="107"/>
                </a:lnTo>
                <a:lnTo>
                  <a:pt x="56" y="106"/>
                </a:lnTo>
                <a:lnTo>
                  <a:pt x="50" y="105"/>
                </a:lnTo>
                <a:lnTo>
                  <a:pt x="44" y="101"/>
                </a:lnTo>
                <a:lnTo>
                  <a:pt x="39" y="97"/>
                </a:lnTo>
                <a:close/>
              </a:path>
            </a:pathLst>
          </a:custGeom>
          <a:solidFill>
            <a:srgbClr val="FFFF00"/>
          </a:solidFill>
          <a:ln w="0">
            <a:solidFill>
              <a:srgbClr val="FFFF00"/>
            </a:solidFill>
            <a:prstDash val="solid"/>
            <a:round/>
            <a:headEnd/>
            <a:tailEnd/>
          </a:ln>
        </p:spPr>
        <p:txBody>
          <a:bodyPr/>
          <a:lstStyle/>
          <a:p>
            <a:endParaRPr lang="en-US"/>
          </a:p>
        </p:txBody>
      </p:sp>
      <p:sp>
        <p:nvSpPr>
          <p:cNvPr id="46" name="Freeform 1070"/>
          <p:cNvSpPr>
            <a:spLocks noEditPoints="1"/>
          </p:cNvSpPr>
          <p:nvPr/>
        </p:nvSpPr>
        <p:spPr bwMode="auto">
          <a:xfrm>
            <a:off x="3271838" y="5205413"/>
            <a:ext cx="77787" cy="141287"/>
          </a:xfrm>
          <a:custGeom>
            <a:avLst/>
            <a:gdLst>
              <a:gd name="T0" fmla="*/ 70 w 80"/>
              <a:gd name="T1" fmla="*/ 97 h 107"/>
              <a:gd name="T2" fmla="*/ 53 w 80"/>
              <a:gd name="T3" fmla="*/ 76 h 107"/>
              <a:gd name="T4" fmla="*/ 13 w 80"/>
              <a:gd name="T5" fmla="*/ 107 h 107"/>
              <a:gd name="T6" fmla="*/ 5 w 80"/>
              <a:gd name="T7" fmla="*/ 98 h 107"/>
              <a:gd name="T8" fmla="*/ 0 w 80"/>
              <a:gd name="T9" fmla="*/ 7 h 107"/>
              <a:gd name="T10" fmla="*/ 8 w 80"/>
              <a:gd name="T11" fmla="*/ 0 h 107"/>
              <a:gd name="T12" fmla="*/ 55 w 80"/>
              <a:gd name="T13" fmla="*/ 58 h 107"/>
              <a:gd name="T14" fmla="*/ 66 w 80"/>
              <a:gd name="T15" fmla="*/ 47 h 107"/>
              <a:gd name="T16" fmla="*/ 76 w 80"/>
              <a:gd name="T17" fmla="*/ 58 h 107"/>
              <a:gd name="T18" fmla="*/ 63 w 80"/>
              <a:gd name="T19" fmla="*/ 67 h 107"/>
              <a:gd name="T20" fmla="*/ 80 w 80"/>
              <a:gd name="T21" fmla="*/ 89 h 107"/>
              <a:gd name="T22" fmla="*/ 70 w 80"/>
              <a:gd name="T23" fmla="*/ 97 h 107"/>
              <a:gd name="T24" fmla="*/ 44 w 80"/>
              <a:gd name="T25" fmla="*/ 66 h 107"/>
              <a:gd name="T26" fmla="*/ 11 w 80"/>
              <a:gd name="T27" fmla="*/ 27 h 107"/>
              <a:gd name="T28" fmla="*/ 17 w 80"/>
              <a:gd name="T29" fmla="*/ 89 h 107"/>
              <a:gd name="T30" fmla="*/ 44 w 80"/>
              <a:gd name="T31" fmla="*/ 66 h 10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0"/>
              <a:gd name="T49" fmla="*/ 0 h 107"/>
              <a:gd name="T50" fmla="*/ 80 w 80"/>
              <a:gd name="T51" fmla="*/ 107 h 10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0" h="107">
                <a:moveTo>
                  <a:pt x="70" y="97"/>
                </a:moveTo>
                <a:lnTo>
                  <a:pt x="53" y="76"/>
                </a:lnTo>
                <a:lnTo>
                  <a:pt x="13" y="107"/>
                </a:lnTo>
                <a:lnTo>
                  <a:pt x="5" y="98"/>
                </a:lnTo>
                <a:lnTo>
                  <a:pt x="0" y="7"/>
                </a:lnTo>
                <a:lnTo>
                  <a:pt x="8" y="0"/>
                </a:lnTo>
                <a:lnTo>
                  <a:pt x="55" y="58"/>
                </a:lnTo>
                <a:lnTo>
                  <a:pt x="66" y="47"/>
                </a:lnTo>
                <a:lnTo>
                  <a:pt x="76" y="58"/>
                </a:lnTo>
                <a:lnTo>
                  <a:pt x="63" y="67"/>
                </a:lnTo>
                <a:lnTo>
                  <a:pt x="80" y="89"/>
                </a:lnTo>
                <a:lnTo>
                  <a:pt x="70" y="97"/>
                </a:lnTo>
                <a:close/>
                <a:moveTo>
                  <a:pt x="44" y="66"/>
                </a:moveTo>
                <a:lnTo>
                  <a:pt x="11" y="27"/>
                </a:lnTo>
                <a:lnTo>
                  <a:pt x="17" y="89"/>
                </a:lnTo>
                <a:lnTo>
                  <a:pt x="44" y="66"/>
                </a:lnTo>
                <a:close/>
              </a:path>
            </a:pathLst>
          </a:custGeom>
          <a:solidFill>
            <a:srgbClr val="FFFF00"/>
          </a:solidFill>
          <a:ln w="0">
            <a:solidFill>
              <a:srgbClr val="FFFF00"/>
            </a:solidFill>
            <a:prstDash val="solid"/>
            <a:round/>
            <a:headEnd/>
            <a:tailEnd/>
          </a:ln>
        </p:spPr>
        <p:txBody>
          <a:bodyPr/>
          <a:lstStyle/>
          <a:p>
            <a:endParaRPr lang="en-US"/>
          </a:p>
        </p:txBody>
      </p:sp>
      <p:sp>
        <p:nvSpPr>
          <p:cNvPr id="47" name="Line 1071"/>
          <p:cNvSpPr>
            <a:spLocks noChangeShapeType="1"/>
          </p:cNvSpPr>
          <p:nvPr/>
        </p:nvSpPr>
        <p:spPr bwMode="auto">
          <a:xfrm flipV="1">
            <a:off x="3359150" y="5213350"/>
            <a:ext cx="4763" cy="3175"/>
          </a:xfrm>
          <a:prstGeom prst="line">
            <a:avLst/>
          </a:prstGeom>
          <a:noFill/>
          <a:ln w="0">
            <a:solidFill>
              <a:srgbClr val="FFFF00"/>
            </a:solidFill>
            <a:round/>
            <a:headEnd/>
            <a:tailEnd/>
          </a:ln>
        </p:spPr>
        <p:txBody>
          <a:bodyPr/>
          <a:lstStyle/>
          <a:p>
            <a:endParaRPr lang="en-US"/>
          </a:p>
        </p:txBody>
      </p:sp>
      <p:sp>
        <p:nvSpPr>
          <p:cNvPr id="48" name="Freeform 1072"/>
          <p:cNvSpPr>
            <a:spLocks/>
          </p:cNvSpPr>
          <p:nvPr/>
        </p:nvSpPr>
        <p:spPr bwMode="auto">
          <a:xfrm>
            <a:off x="3363913" y="3908425"/>
            <a:ext cx="382587" cy="1304925"/>
          </a:xfrm>
          <a:custGeom>
            <a:avLst/>
            <a:gdLst>
              <a:gd name="T0" fmla="*/ 21 w 400"/>
              <a:gd name="T1" fmla="*/ 974 h 983"/>
              <a:gd name="T2" fmla="*/ 60 w 400"/>
              <a:gd name="T3" fmla="*/ 954 h 983"/>
              <a:gd name="T4" fmla="*/ 92 w 400"/>
              <a:gd name="T5" fmla="*/ 935 h 983"/>
              <a:gd name="T6" fmla="*/ 114 w 400"/>
              <a:gd name="T7" fmla="*/ 914 h 983"/>
              <a:gd name="T8" fmla="*/ 138 w 400"/>
              <a:gd name="T9" fmla="*/ 894 h 983"/>
              <a:gd name="T10" fmla="*/ 160 w 400"/>
              <a:gd name="T11" fmla="*/ 873 h 983"/>
              <a:gd name="T12" fmla="*/ 183 w 400"/>
              <a:gd name="T13" fmla="*/ 852 h 983"/>
              <a:gd name="T14" fmla="*/ 200 w 400"/>
              <a:gd name="T15" fmla="*/ 832 h 983"/>
              <a:gd name="T16" fmla="*/ 214 w 400"/>
              <a:gd name="T17" fmla="*/ 811 h 983"/>
              <a:gd name="T18" fmla="*/ 226 w 400"/>
              <a:gd name="T19" fmla="*/ 789 h 983"/>
              <a:gd name="T20" fmla="*/ 241 w 400"/>
              <a:gd name="T21" fmla="*/ 768 h 983"/>
              <a:gd name="T22" fmla="*/ 253 w 400"/>
              <a:gd name="T23" fmla="*/ 747 h 983"/>
              <a:gd name="T24" fmla="*/ 265 w 400"/>
              <a:gd name="T25" fmla="*/ 726 h 983"/>
              <a:gd name="T26" fmla="*/ 274 w 400"/>
              <a:gd name="T27" fmla="*/ 704 h 983"/>
              <a:gd name="T28" fmla="*/ 281 w 400"/>
              <a:gd name="T29" fmla="*/ 683 h 983"/>
              <a:gd name="T30" fmla="*/ 291 w 400"/>
              <a:gd name="T31" fmla="*/ 662 h 983"/>
              <a:gd name="T32" fmla="*/ 301 w 400"/>
              <a:gd name="T33" fmla="*/ 641 h 983"/>
              <a:gd name="T34" fmla="*/ 310 w 400"/>
              <a:gd name="T35" fmla="*/ 619 h 983"/>
              <a:gd name="T36" fmla="*/ 315 w 400"/>
              <a:gd name="T37" fmla="*/ 598 h 983"/>
              <a:gd name="T38" fmla="*/ 320 w 400"/>
              <a:gd name="T39" fmla="*/ 577 h 983"/>
              <a:gd name="T40" fmla="*/ 325 w 400"/>
              <a:gd name="T41" fmla="*/ 556 h 983"/>
              <a:gd name="T42" fmla="*/ 335 w 400"/>
              <a:gd name="T43" fmla="*/ 534 h 983"/>
              <a:gd name="T44" fmla="*/ 344 w 400"/>
              <a:gd name="T45" fmla="*/ 514 h 983"/>
              <a:gd name="T46" fmla="*/ 350 w 400"/>
              <a:gd name="T47" fmla="*/ 492 h 983"/>
              <a:gd name="T48" fmla="*/ 354 w 400"/>
              <a:gd name="T49" fmla="*/ 470 h 983"/>
              <a:gd name="T50" fmla="*/ 358 w 400"/>
              <a:gd name="T51" fmla="*/ 449 h 983"/>
              <a:gd name="T52" fmla="*/ 361 w 400"/>
              <a:gd name="T53" fmla="*/ 427 h 983"/>
              <a:gd name="T54" fmla="*/ 366 w 400"/>
              <a:gd name="T55" fmla="*/ 407 h 983"/>
              <a:gd name="T56" fmla="*/ 371 w 400"/>
              <a:gd name="T57" fmla="*/ 385 h 983"/>
              <a:gd name="T58" fmla="*/ 376 w 400"/>
              <a:gd name="T59" fmla="*/ 363 h 983"/>
              <a:gd name="T60" fmla="*/ 381 w 400"/>
              <a:gd name="T61" fmla="*/ 342 h 983"/>
              <a:gd name="T62" fmla="*/ 384 w 400"/>
              <a:gd name="T63" fmla="*/ 321 h 983"/>
              <a:gd name="T64" fmla="*/ 389 w 400"/>
              <a:gd name="T65" fmla="*/ 300 h 983"/>
              <a:gd name="T66" fmla="*/ 391 w 400"/>
              <a:gd name="T67" fmla="*/ 278 h 983"/>
              <a:gd name="T68" fmla="*/ 394 w 400"/>
              <a:gd name="T69" fmla="*/ 256 h 983"/>
              <a:gd name="T70" fmla="*/ 396 w 400"/>
              <a:gd name="T71" fmla="*/ 236 h 983"/>
              <a:gd name="T72" fmla="*/ 397 w 400"/>
              <a:gd name="T73" fmla="*/ 214 h 983"/>
              <a:gd name="T74" fmla="*/ 398 w 400"/>
              <a:gd name="T75" fmla="*/ 192 h 983"/>
              <a:gd name="T76" fmla="*/ 399 w 400"/>
              <a:gd name="T77" fmla="*/ 171 h 983"/>
              <a:gd name="T78" fmla="*/ 399 w 400"/>
              <a:gd name="T79" fmla="*/ 150 h 983"/>
              <a:gd name="T80" fmla="*/ 400 w 400"/>
              <a:gd name="T81" fmla="*/ 129 h 983"/>
              <a:gd name="T82" fmla="*/ 399 w 400"/>
              <a:gd name="T83" fmla="*/ 107 h 983"/>
              <a:gd name="T84" fmla="*/ 398 w 400"/>
              <a:gd name="T85" fmla="*/ 85 h 983"/>
              <a:gd name="T86" fmla="*/ 395 w 400"/>
              <a:gd name="T87" fmla="*/ 65 h 983"/>
              <a:gd name="T88" fmla="*/ 388 w 400"/>
              <a:gd name="T89" fmla="*/ 43 h 983"/>
              <a:gd name="T90" fmla="*/ 375 w 400"/>
              <a:gd name="T91" fmla="*/ 22 h 983"/>
              <a:gd name="T92" fmla="*/ 366 w 400"/>
              <a:gd name="T93" fmla="*/ 0 h 98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00"/>
              <a:gd name="T142" fmla="*/ 0 h 983"/>
              <a:gd name="T143" fmla="*/ 400 w 400"/>
              <a:gd name="T144" fmla="*/ 983 h 98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00" h="983">
                <a:moveTo>
                  <a:pt x="0" y="983"/>
                </a:moveTo>
                <a:lnTo>
                  <a:pt x="21" y="974"/>
                </a:lnTo>
                <a:lnTo>
                  <a:pt x="44" y="965"/>
                </a:lnTo>
                <a:lnTo>
                  <a:pt x="60" y="954"/>
                </a:lnTo>
                <a:lnTo>
                  <a:pt x="76" y="945"/>
                </a:lnTo>
                <a:lnTo>
                  <a:pt x="92" y="935"/>
                </a:lnTo>
                <a:lnTo>
                  <a:pt x="102" y="925"/>
                </a:lnTo>
                <a:lnTo>
                  <a:pt x="114" y="914"/>
                </a:lnTo>
                <a:lnTo>
                  <a:pt x="124" y="904"/>
                </a:lnTo>
                <a:lnTo>
                  <a:pt x="138" y="894"/>
                </a:lnTo>
                <a:lnTo>
                  <a:pt x="150" y="883"/>
                </a:lnTo>
                <a:lnTo>
                  <a:pt x="160" y="873"/>
                </a:lnTo>
                <a:lnTo>
                  <a:pt x="171" y="863"/>
                </a:lnTo>
                <a:lnTo>
                  <a:pt x="183" y="852"/>
                </a:lnTo>
                <a:lnTo>
                  <a:pt x="192" y="842"/>
                </a:lnTo>
                <a:lnTo>
                  <a:pt x="200" y="832"/>
                </a:lnTo>
                <a:lnTo>
                  <a:pt x="208" y="821"/>
                </a:lnTo>
                <a:lnTo>
                  <a:pt x="214" y="811"/>
                </a:lnTo>
                <a:lnTo>
                  <a:pt x="220" y="799"/>
                </a:lnTo>
                <a:lnTo>
                  <a:pt x="226" y="789"/>
                </a:lnTo>
                <a:lnTo>
                  <a:pt x="232" y="779"/>
                </a:lnTo>
                <a:lnTo>
                  <a:pt x="241" y="768"/>
                </a:lnTo>
                <a:lnTo>
                  <a:pt x="247" y="758"/>
                </a:lnTo>
                <a:lnTo>
                  <a:pt x="253" y="747"/>
                </a:lnTo>
                <a:lnTo>
                  <a:pt x="260" y="736"/>
                </a:lnTo>
                <a:lnTo>
                  <a:pt x="265" y="726"/>
                </a:lnTo>
                <a:lnTo>
                  <a:pt x="269" y="716"/>
                </a:lnTo>
                <a:lnTo>
                  <a:pt x="274" y="704"/>
                </a:lnTo>
                <a:lnTo>
                  <a:pt x="277" y="694"/>
                </a:lnTo>
                <a:lnTo>
                  <a:pt x="281" y="683"/>
                </a:lnTo>
                <a:lnTo>
                  <a:pt x="285" y="673"/>
                </a:lnTo>
                <a:lnTo>
                  <a:pt x="291" y="662"/>
                </a:lnTo>
                <a:lnTo>
                  <a:pt x="296" y="651"/>
                </a:lnTo>
                <a:lnTo>
                  <a:pt x="301" y="641"/>
                </a:lnTo>
                <a:lnTo>
                  <a:pt x="305" y="631"/>
                </a:lnTo>
                <a:lnTo>
                  <a:pt x="310" y="619"/>
                </a:lnTo>
                <a:lnTo>
                  <a:pt x="312" y="609"/>
                </a:lnTo>
                <a:lnTo>
                  <a:pt x="315" y="598"/>
                </a:lnTo>
                <a:lnTo>
                  <a:pt x="318" y="587"/>
                </a:lnTo>
                <a:lnTo>
                  <a:pt x="320" y="577"/>
                </a:lnTo>
                <a:lnTo>
                  <a:pt x="321" y="566"/>
                </a:lnTo>
                <a:lnTo>
                  <a:pt x="325" y="556"/>
                </a:lnTo>
                <a:lnTo>
                  <a:pt x="330" y="545"/>
                </a:lnTo>
                <a:lnTo>
                  <a:pt x="335" y="534"/>
                </a:lnTo>
                <a:lnTo>
                  <a:pt x="341" y="524"/>
                </a:lnTo>
                <a:lnTo>
                  <a:pt x="344" y="514"/>
                </a:lnTo>
                <a:lnTo>
                  <a:pt x="348" y="502"/>
                </a:lnTo>
                <a:lnTo>
                  <a:pt x="350" y="492"/>
                </a:lnTo>
                <a:lnTo>
                  <a:pt x="352" y="481"/>
                </a:lnTo>
                <a:lnTo>
                  <a:pt x="354" y="470"/>
                </a:lnTo>
                <a:lnTo>
                  <a:pt x="357" y="460"/>
                </a:lnTo>
                <a:lnTo>
                  <a:pt x="358" y="449"/>
                </a:lnTo>
                <a:lnTo>
                  <a:pt x="359" y="438"/>
                </a:lnTo>
                <a:lnTo>
                  <a:pt x="361" y="427"/>
                </a:lnTo>
                <a:lnTo>
                  <a:pt x="364" y="417"/>
                </a:lnTo>
                <a:lnTo>
                  <a:pt x="366" y="407"/>
                </a:lnTo>
                <a:lnTo>
                  <a:pt x="367" y="395"/>
                </a:lnTo>
                <a:lnTo>
                  <a:pt x="371" y="385"/>
                </a:lnTo>
                <a:lnTo>
                  <a:pt x="373" y="375"/>
                </a:lnTo>
                <a:lnTo>
                  <a:pt x="376" y="363"/>
                </a:lnTo>
                <a:lnTo>
                  <a:pt x="379" y="353"/>
                </a:lnTo>
                <a:lnTo>
                  <a:pt x="381" y="342"/>
                </a:lnTo>
                <a:lnTo>
                  <a:pt x="382" y="331"/>
                </a:lnTo>
                <a:lnTo>
                  <a:pt x="384" y="321"/>
                </a:lnTo>
                <a:lnTo>
                  <a:pt x="387" y="310"/>
                </a:lnTo>
                <a:lnTo>
                  <a:pt x="389" y="300"/>
                </a:lnTo>
                <a:lnTo>
                  <a:pt x="390" y="288"/>
                </a:lnTo>
                <a:lnTo>
                  <a:pt x="391" y="278"/>
                </a:lnTo>
                <a:lnTo>
                  <a:pt x="392" y="268"/>
                </a:lnTo>
                <a:lnTo>
                  <a:pt x="394" y="256"/>
                </a:lnTo>
                <a:lnTo>
                  <a:pt x="395" y="246"/>
                </a:lnTo>
                <a:lnTo>
                  <a:pt x="396" y="236"/>
                </a:lnTo>
                <a:lnTo>
                  <a:pt x="397" y="224"/>
                </a:lnTo>
                <a:lnTo>
                  <a:pt x="397" y="214"/>
                </a:lnTo>
                <a:lnTo>
                  <a:pt x="398" y="204"/>
                </a:lnTo>
                <a:lnTo>
                  <a:pt x="398" y="192"/>
                </a:lnTo>
                <a:lnTo>
                  <a:pt x="398" y="182"/>
                </a:lnTo>
                <a:lnTo>
                  <a:pt x="399" y="171"/>
                </a:lnTo>
                <a:lnTo>
                  <a:pt x="399" y="160"/>
                </a:lnTo>
                <a:lnTo>
                  <a:pt x="399" y="150"/>
                </a:lnTo>
                <a:lnTo>
                  <a:pt x="399" y="139"/>
                </a:lnTo>
                <a:lnTo>
                  <a:pt x="400" y="129"/>
                </a:lnTo>
                <a:lnTo>
                  <a:pt x="400" y="117"/>
                </a:lnTo>
                <a:lnTo>
                  <a:pt x="399" y="107"/>
                </a:lnTo>
                <a:lnTo>
                  <a:pt x="399" y="97"/>
                </a:lnTo>
                <a:lnTo>
                  <a:pt x="398" y="85"/>
                </a:lnTo>
                <a:lnTo>
                  <a:pt x="397" y="75"/>
                </a:lnTo>
                <a:lnTo>
                  <a:pt x="395" y="65"/>
                </a:lnTo>
                <a:lnTo>
                  <a:pt x="392" y="53"/>
                </a:lnTo>
                <a:lnTo>
                  <a:pt x="388" y="43"/>
                </a:lnTo>
                <a:lnTo>
                  <a:pt x="384" y="32"/>
                </a:lnTo>
                <a:lnTo>
                  <a:pt x="375" y="22"/>
                </a:lnTo>
                <a:lnTo>
                  <a:pt x="367" y="12"/>
                </a:lnTo>
                <a:lnTo>
                  <a:pt x="366" y="0"/>
                </a:lnTo>
              </a:path>
            </a:pathLst>
          </a:custGeom>
          <a:noFill/>
          <a:ln w="0">
            <a:solidFill>
              <a:srgbClr val="FFFF00"/>
            </a:solidFill>
            <a:prstDash val="solid"/>
            <a:round/>
            <a:headEnd/>
            <a:tailEnd/>
          </a:ln>
        </p:spPr>
        <p:txBody>
          <a:bodyPr/>
          <a:lstStyle/>
          <a:p>
            <a:endParaRPr lang="en-US"/>
          </a:p>
        </p:txBody>
      </p:sp>
      <p:sp>
        <p:nvSpPr>
          <p:cNvPr id="49" name="Line 1073"/>
          <p:cNvSpPr>
            <a:spLocks noChangeShapeType="1"/>
          </p:cNvSpPr>
          <p:nvPr/>
        </p:nvSpPr>
        <p:spPr bwMode="auto">
          <a:xfrm flipV="1">
            <a:off x="3367088" y="5691188"/>
            <a:ext cx="11112" cy="15875"/>
          </a:xfrm>
          <a:prstGeom prst="line">
            <a:avLst/>
          </a:prstGeom>
          <a:noFill/>
          <a:ln w="0">
            <a:solidFill>
              <a:srgbClr val="FFFF00"/>
            </a:solidFill>
            <a:round/>
            <a:headEnd/>
            <a:tailEnd/>
          </a:ln>
        </p:spPr>
        <p:txBody>
          <a:bodyPr/>
          <a:lstStyle/>
          <a:p>
            <a:endParaRPr lang="en-US"/>
          </a:p>
        </p:txBody>
      </p:sp>
      <p:sp>
        <p:nvSpPr>
          <p:cNvPr id="50" name="Freeform 1074"/>
          <p:cNvSpPr>
            <a:spLocks/>
          </p:cNvSpPr>
          <p:nvPr/>
        </p:nvSpPr>
        <p:spPr bwMode="auto">
          <a:xfrm>
            <a:off x="3378200" y="5162550"/>
            <a:ext cx="249238" cy="528638"/>
          </a:xfrm>
          <a:custGeom>
            <a:avLst/>
            <a:gdLst>
              <a:gd name="T0" fmla="*/ 0 w 261"/>
              <a:gd name="T1" fmla="*/ 399 h 399"/>
              <a:gd name="T2" fmla="*/ 35 w 261"/>
              <a:gd name="T3" fmla="*/ 391 h 399"/>
              <a:gd name="T4" fmla="*/ 44 w 261"/>
              <a:gd name="T5" fmla="*/ 378 h 399"/>
              <a:gd name="T6" fmla="*/ 52 w 261"/>
              <a:gd name="T7" fmla="*/ 365 h 399"/>
              <a:gd name="T8" fmla="*/ 59 w 261"/>
              <a:gd name="T9" fmla="*/ 354 h 399"/>
              <a:gd name="T10" fmla="*/ 67 w 261"/>
              <a:gd name="T11" fmla="*/ 341 h 399"/>
              <a:gd name="T12" fmla="*/ 74 w 261"/>
              <a:gd name="T13" fmla="*/ 330 h 399"/>
              <a:gd name="T14" fmla="*/ 81 w 261"/>
              <a:gd name="T15" fmla="*/ 317 h 399"/>
              <a:gd name="T16" fmla="*/ 89 w 261"/>
              <a:gd name="T17" fmla="*/ 305 h 399"/>
              <a:gd name="T18" fmla="*/ 96 w 261"/>
              <a:gd name="T19" fmla="*/ 293 h 399"/>
              <a:gd name="T20" fmla="*/ 102 w 261"/>
              <a:gd name="T21" fmla="*/ 280 h 399"/>
              <a:gd name="T22" fmla="*/ 114 w 261"/>
              <a:gd name="T23" fmla="*/ 269 h 399"/>
              <a:gd name="T24" fmla="*/ 125 w 261"/>
              <a:gd name="T25" fmla="*/ 256 h 399"/>
              <a:gd name="T26" fmla="*/ 136 w 261"/>
              <a:gd name="T27" fmla="*/ 245 h 399"/>
              <a:gd name="T28" fmla="*/ 144 w 261"/>
              <a:gd name="T29" fmla="*/ 232 h 399"/>
              <a:gd name="T30" fmla="*/ 153 w 261"/>
              <a:gd name="T31" fmla="*/ 221 h 399"/>
              <a:gd name="T32" fmla="*/ 159 w 261"/>
              <a:gd name="T33" fmla="*/ 208 h 399"/>
              <a:gd name="T34" fmla="*/ 166 w 261"/>
              <a:gd name="T35" fmla="*/ 197 h 399"/>
              <a:gd name="T36" fmla="*/ 171 w 261"/>
              <a:gd name="T37" fmla="*/ 184 h 399"/>
              <a:gd name="T38" fmla="*/ 178 w 261"/>
              <a:gd name="T39" fmla="*/ 171 h 399"/>
              <a:gd name="T40" fmla="*/ 185 w 261"/>
              <a:gd name="T41" fmla="*/ 160 h 399"/>
              <a:gd name="T42" fmla="*/ 194 w 261"/>
              <a:gd name="T43" fmla="*/ 147 h 399"/>
              <a:gd name="T44" fmla="*/ 203 w 261"/>
              <a:gd name="T45" fmla="*/ 136 h 399"/>
              <a:gd name="T46" fmla="*/ 209 w 261"/>
              <a:gd name="T47" fmla="*/ 123 h 399"/>
              <a:gd name="T48" fmla="*/ 215 w 261"/>
              <a:gd name="T49" fmla="*/ 111 h 399"/>
              <a:gd name="T50" fmla="*/ 220 w 261"/>
              <a:gd name="T51" fmla="*/ 99 h 399"/>
              <a:gd name="T52" fmla="*/ 226 w 261"/>
              <a:gd name="T53" fmla="*/ 86 h 399"/>
              <a:gd name="T54" fmla="*/ 230 w 261"/>
              <a:gd name="T55" fmla="*/ 74 h 399"/>
              <a:gd name="T56" fmla="*/ 236 w 261"/>
              <a:gd name="T57" fmla="*/ 62 h 399"/>
              <a:gd name="T58" fmla="*/ 240 w 261"/>
              <a:gd name="T59" fmla="*/ 50 h 399"/>
              <a:gd name="T60" fmla="*/ 246 w 261"/>
              <a:gd name="T61" fmla="*/ 37 h 399"/>
              <a:gd name="T62" fmla="*/ 252 w 261"/>
              <a:gd name="T63" fmla="*/ 26 h 399"/>
              <a:gd name="T64" fmla="*/ 258 w 261"/>
              <a:gd name="T65" fmla="*/ 13 h 399"/>
              <a:gd name="T66" fmla="*/ 261 w 261"/>
              <a:gd name="T67" fmla="*/ 0 h 3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61"/>
              <a:gd name="T103" fmla="*/ 0 h 399"/>
              <a:gd name="T104" fmla="*/ 261 w 261"/>
              <a:gd name="T105" fmla="*/ 399 h 39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61" h="399">
                <a:moveTo>
                  <a:pt x="0" y="399"/>
                </a:moveTo>
                <a:lnTo>
                  <a:pt x="35" y="391"/>
                </a:lnTo>
                <a:lnTo>
                  <a:pt x="44" y="378"/>
                </a:lnTo>
                <a:lnTo>
                  <a:pt x="52" y="365"/>
                </a:lnTo>
                <a:lnTo>
                  <a:pt x="59" y="354"/>
                </a:lnTo>
                <a:lnTo>
                  <a:pt x="67" y="341"/>
                </a:lnTo>
                <a:lnTo>
                  <a:pt x="74" y="330"/>
                </a:lnTo>
                <a:lnTo>
                  <a:pt x="81" y="317"/>
                </a:lnTo>
                <a:lnTo>
                  <a:pt x="89" y="305"/>
                </a:lnTo>
                <a:lnTo>
                  <a:pt x="96" y="293"/>
                </a:lnTo>
                <a:lnTo>
                  <a:pt x="102" y="280"/>
                </a:lnTo>
                <a:lnTo>
                  <a:pt x="114" y="269"/>
                </a:lnTo>
                <a:lnTo>
                  <a:pt x="125" y="256"/>
                </a:lnTo>
                <a:lnTo>
                  <a:pt x="136" y="245"/>
                </a:lnTo>
                <a:lnTo>
                  <a:pt x="144" y="232"/>
                </a:lnTo>
                <a:lnTo>
                  <a:pt x="153" y="221"/>
                </a:lnTo>
                <a:lnTo>
                  <a:pt x="159" y="208"/>
                </a:lnTo>
                <a:lnTo>
                  <a:pt x="166" y="197"/>
                </a:lnTo>
                <a:lnTo>
                  <a:pt x="171" y="184"/>
                </a:lnTo>
                <a:lnTo>
                  <a:pt x="178" y="171"/>
                </a:lnTo>
                <a:lnTo>
                  <a:pt x="185" y="160"/>
                </a:lnTo>
                <a:lnTo>
                  <a:pt x="194" y="147"/>
                </a:lnTo>
                <a:lnTo>
                  <a:pt x="203" y="136"/>
                </a:lnTo>
                <a:lnTo>
                  <a:pt x="209" y="123"/>
                </a:lnTo>
                <a:lnTo>
                  <a:pt x="215" y="111"/>
                </a:lnTo>
                <a:lnTo>
                  <a:pt x="220" y="99"/>
                </a:lnTo>
                <a:lnTo>
                  <a:pt x="226" y="86"/>
                </a:lnTo>
                <a:lnTo>
                  <a:pt x="230" y="74"/>
                </a:lnTo>
                <a:lnTo>
                  <a:pt x="236" y="62"/>
                </a:lnTo>
                <a:lnTo>
                  <a:pt x="240" y="50"/>
                </a:lnTo>
                <a:lnTo>
                  <a:pt x="246" y="37"/>
                </a:lnTo>
                <a:lnTo>
                  <a:pt x="252" y="26"/>
                </a:lnTo>
                <a:lnTo>
                  <a:pt x="258" y="13"/>
                </a:lnTo>
                <a:lnTo>
                  <a:pt x="261" y="0"/>
                </a:lnTo>
              </a:path>
            </a:pathLst>
          </a:custGeom>
          <a:noFill/>
          <a:ln w="0">
            <a:solidFill>
              <a:srgbClr val="FFFF00"/>
            </a:solidFill>
            <a:prstDash val="solid"/>
            <a:round/>
            <a:headEnd/>
            <a:tailEnd/>
          </a:ln>
        </p:spPr>
        <p:txBody>
          <a:bodyPr/>
          <a:lstStyle/>
          <a:p>
            <a:endParaRPr lang="en-US"/>
          </a:p>
        </p:txBody>
      </p:sp>
      <p:sp>
        <p:nvSpPr>
          <p:cNvPr id="51" name="Line 1075"/>
          <p:cNvSpPr>
            <a:spLocks noChangeShapeType="1"/>
          </p:cNvSpPr>
          <p:nvPr/>
        </p:nvSpPr>
        <p:spPr bwMode="auto">
          <a:xfrm flipV="1">
            <a:off x="3627438" y="5149850"/>
            <a:ext cx="4762" cy="12700"/>
          </a:xfrm>
          <a:prstGeom prst="line">
            <a:avLst/>
          </a:prstGeom>
          <a:noFill/>
          <a:ln w="0">
            <a:solidFill>
              <a:srgbClr val="FFFF00"/>
            </a:solidFill>
            <a:round/>
            <a:headEnd/>
            <a:tailEnd/>
          </a:ln>
        </p:spPr>
        <p:txBody>
          <a:bodyPr/>
          <a:lstStyle/>
          <a:p>
            <a:endParaRPr lang="en-US"/>
          </a:p>
        </p:txBody>
      </p:sp>
      <p:sp>
        <p:nvSpPr>
          <p:cNvPr id="52" name="Freeform 1076"/>
          <p:cNvSpPr>
            <a:spLocks/>
          </p:cNvSpPr>
          <p:nvPr/>
        </p:nvSpPr>
        <p:spPr bwMode="auto">
          <a:xfrm>
            <a:off x="3595688" y="4995863"/>
            <a:ext cx="111125" cy="109537"/>
          </a:xfrm>
          <a:custGeom>
            <a:avLst/>
            <a:gdLst>
              <a:gd name="T0" fmla="*/ 75 w 115"/>
              <a:gd name="T1" fmla="*/ 68 h 83"/>
              <a:gd name="T2" fmla="*/ 86 w 115"/>
              <a:gd name="T3" fmla="*/ 68 h 83"/>
              <a:gd name="T4" fmla="*/ 94 w 115"/>
              <a:gd name="T5" fmla="*/ 64 h 83"/>
              <a:gd name="T6" fmla="*/ 99 w 115"/>
              <a:gd name="T7" fmla="*/ 60 h 83"/>
              <a:gd name="T8" fmla="*/ 102 w 115"/>
              <a:gd name="T9" fmla="*/ 52 h 83"/>
              <a:gd name="T10" fmla="*/ 103 w 115"/>
              <a:gd name="T11" fmla="*/ 43 h 83"/>
              <a:gd name="T12" fmla="*/ 100 w 115"/>
              <a:gd name="T13" fmla="*/ 34 h 83"/>
              <a:gd name="T14" fmla="*/ 94 w 115"/>
              <a:gd name="T15" fmla="*/ 28 h 83"/>
              <a:gd name="T16" fmla="*/ 86 w 115"/>
              <a:gd name="T17" fmla="*/ 23 h 83"/>
              <a:gd name="T18" fmla="*/ 77 w 115"/>
              <a:gd name="T19" fmla="*/ 22 h 83"/>
              <a:gd name="T20" fmla="*/ 69 w 115"/>
              <a:gd name="T21" fmla="*/ 25 h 83"/>
              <a:gd name="T22" fmla="*/ 62 w 115"/>
              <a:gd name="T23" fmla="*/ 31 h 83"/>
              <a:gd name="T24" fmla="*/ 58 w 115"/>
              <a:gd name="T25" fmla="*/ 39 h 83"/>
              <a:gd name="T26" fmla="*/ 57 w 115"/>
              <a:gd name="T27" fmla="*/ 44 h 83"/>
              <a:gd name="T28" fmla="*/ 57 w 115"/>
              <a:gd name="T29" fmla="*/ 49 h 83"/>
              <a:gd name="T30" fmla="*/ 46 w 115"/>
              <a:gd name="T31" fmla="*/ 44 h 83"/>
              <a:gd name="T32" fmla="*/ 46 w 115"/>
              <a:gd name="T33" fmla="*/ 43 h 83"/>
              <a:gd name="T34" fmla="*/ 47 w 115"/>
              <a:gd name="T35" fmla="*/ 38 h 83"/>
              <a:gd name="T36" fmla="*/ 47 w 115"/>
              <a:gd name="T37" fmla="*/ 29 h 83"/>
              <a:gd name="T38" fmla="*/ 45 w 115"/>
              <a:gd name="T39" fmla="*/ 22 h 83"/>
              <a:gd name="T40" fmla="*/ 39 w 115"/>
              <a:gd name="T41" fmla="*/ 16 h 83"/>
              <a:gd name="T42" fmla="*/ 31 w 115"/>
              <a:gd name="T43" fmla="*/ 14 h 83"/>
              <a:gd name="T44" fmla="*/ 24 w 115"/>
              <a:gd name="T45" fmla="*/ 15 h 83"/>
              <a:gd name="T46" fmla="*/ 18 w 115"/>
              <a:gd name="T47" fmla="*/ 18 h 83"/>
              <a:gd name="T48" fmla="*/ 14 w 115"/>
              <a:gd name="T49" fmla="*/ 24 h 83"/>
              <a:gd name="T50" fmla="*/ 11 w 115"/>
              <a:gd name="T51" fmla="*/ 32 h 83"/>
              <a:gd name="T52" fmla="*/ 12 w 115"/>
              <a:gd name="T53" fmla="*/ 39 h 83"/>
              <a:gd name="T54" fmla="*/ 16 w 115"/>
              <a:gd name="T55" fmla="*/ 46 h 83"/>
              <a:gd name="T56" fmla="*/ 22 w 115"/>
              <a:gd name="T57" fmla="*/ 51 h 83"/>
              <a:gd name="T58" fmla="*/ 21 w 115"/>
              <a:gd name="T59" fmla="*/ 65 h 83"/>
              <a:gd name="T60" fmla="*/ 9 w 115"/>
              <a:gd name="T61" fmla="*/ 59 h 83"/>
              <a:gd name="T62" fmla="*/ 2 w 115"/>
              <a:gd name="T63" fmla="*/ 49 h 83"/>
              <a:gd name="T64" fmla="*/ 0 w 115"/>
              <a:gd name="T65" fmla="*/ 38 h 83"/>
              <a:gd name="T66" fmla="*/ 1 w 115"/>
              <a:gd name="T67" fmla="*/ 25 h 83"/>
              <a:gd name="T68" fmla="*/ 4 w 115"/>
              <a:gd name="T69" fmla="*/ 16 h 83"/>
              <a:gd name="T70" fmla="*/ 9 w 115"/>
              <a:gd name="T71" fmla="*/ 9 h 83"/>
              <a:gd name="T72" fmla="*/ 16 w 115"/>
              <a:gd name="T73" fmla="*/ 3 h 83"/>
              <a:gd name="T74" fmla="*/ 23 w 115"/>
              <a:gd name="T75" fmla="*/ 1 h 83"/>
              <a:gd name="T76" fmla="*/ 31 w 115"/>
              <a:gd name="T77" fmla="*/ 0 h 83"/>
              <a:gd name="T78" fmla="*/ 39 w 115"/>
              <a:gd name="T79" fmla="*/ 1 h 83"/>
              <a:gd name="T80" fmla="*/ 45 w 115"/>
              <a:gd name="T81" fmla="*/ 3 h 83"/>
              <a:gd name="T82" fmla="*/ 50 w 115"/>
              <a:gd name="T83" fmla="*/ 8 h 83"/>
              <a:gd name="T84" fmla="*/ 54 w 115"/>
              <a:gd name="T85" fmla="*/ 14 h 83"/>
              <a:gd name="T86" fmla="*/ 56 w 115"/>
              <a:gd name="T87" fmla="*/ 22 h 83"/>
              <a:gd name="T88" fmla="*/ 62 w 115"/>
              <a:gd name="T89" fmla="*/ 14 h 83"/>
              <a:gd name="T90" fmla="*/ 70 w 115"/>
              <a:gd name="T91" fmla="*/ 9 h 83"/>
              <a:gd name="T92" fmla="*/ 79 w 115"/>
              <a:gd name="T93" fmla="*/ 7 h 83"/>
              <a:gd name="T94" fmla="*/ 90 w 115"/>
              <a:gd name="T95" fmla="*/ 9 h 83"/>
              <a:gd name="T96" fmla="*/ 102 w 115"/>
              <a:gd name="T97" fmla="*/ 15 h 83"/>
              <a:gd name="T98" fmla="*/ 111 w 115"/>
              <a:gd name="T99" fmla="*/ 26 h 83"/>
              <a:gd name="T100" fmla="*/ 115 w 115"/>
              <a:gd name="T101" fmla="*/ 40 h 83"/>
              <a:gd name="T102" fmla="*/ 114 w 115"/>
              <a:gd name="T103" fmla="*/ 55 h 83"/>
              <a:gd name="T104" fmla="*/ 108 w 115"/>
              <a:gd name="T105" fmla="*/ 68 h 83"/>
              <a:gd name="T106" fmla="*/ 99 w 115"/>
              <a:gd name="T107" fmla="*/ 77 h 83"/>
              <a:gd name="T108" fmla="*/ 86 w 115"/>
              <a:gd name="T109" fmla="*/ 82 h 83"/>
              <a:gd name="T110" fmla="*/ 73 w 115"/>
              <a:gd name="T111" fmla="*/ 82 h 8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5"/>
              <a:gd name="T169" fmla="*/ 0 h 83"/>
              <a:gd name="T170" fmla="*/ 115 w 115"/>
              <a:gd name="T171" fmla="*/ 83 h 8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5" h="83">
                <a:moveTo>
                  <a:pt x="73" y="82"/>
                </a:moveTo>
                <a:lnTo>
                  <a:pt x="75" y="68"/>
                </a:lnTo>
                <a:lnTo>
                  <a:pt x="80" y="68"/>
                </a:lnTo>
                <a:lnTo>
                  <a:pt x="86" y="68"/>
                </a:lnTo>
                <a:lnTo>
                  <a:pt x="90" y="67"/>
                </a:lnTo>
                <a:lnTo>
                  <a:pt x="94" y="64"/>
                </a:lnTo>
                <a:lnTo>
                  <a:pt x="96" y="62"/>
                </a:lnTo>
                <a:lnTo>
                  <a:pt x="99" y="60"/>
                </a:lnTo>
                <a:lnTo>
                  <a:pt x="101" y="56"/>
                </a:lnTo>
                <a:lnTo>
                  <a:pt x="102" y="52"/>
                </a:lnTo>
                <a:lnTo>
                  <a:pt x="103" y="47"/>
                </a:lnTo>
                <a:lnTo>
                  <a:pt x="103" y="43"/>
                </a:lnTo>
                <a:lnTo>
                  <a:pt x="102" y="39"/>
                </a:lnTo>
                <a:lnTo>
                  <a:pt x="100" y="34"/>
                </a:lnTo>
                <a:lnTo>
                  <a:pt x="98" y="30"/>
                </a:lnTo>
                <a:lnTo>
                  <a:pt x="94" y="28"/>
                </a:lnTo>
                <a:lnTo>
                  <a:pt x="91" y="25"/>
                </a:lnTo>
                <a:lnTo>
                  <a:pt x="86" y="23"/>
                </a:lnTo>
                <a:lnTo>
                  <a:pt x="82" y="22"/>
                </a:lnTo>
                <a:lnTo>
                  <a:pt x="77" y="22"/>
                </a:lnTo>
                <a:lnTo>
                  <a:pt x="72" y="23"/>
                </a:lnTo>
                <a:lnTo>
                  <a:pt x="69" y="25"/>
                </a:lnTo>
                <a:lnTo>
                  <a:pt x="65" y="28"/>
                </a:lnTo>
                <a:lnTo>
                  <a:pt x="62" y="31"/>
                </a:lnTo>
                <a:lnTo>
                  <a:pt x="60" y="34"/>
                </a:lnTo>
                <a:lnTo>
                  <a:pt x="58" y="39"/>
                </a:lnTo>
                <a:lnTo>
                  <a:pt x="58" y="41"/>
                </a:lnTo>
                <a:lnTo>
                  <a:pt x="57" y="44"/>
                </a:lnTo>
                <a:lnTo>
                  <a:pt x="57" y="46"/>
                </a:lnTo>
                <a:lnTo>
                  <a:pt x="57" y="49"/>
                </a:lnTo>
                <a:lnTo>
                  <a:pt x="46" y="44"/>
                </a:lnTo>
                <a:lnTo>
                  <a:pt x="46" y="43"/>
                </a:lnTo>
                <a:lnTo>
                  <a:pt x="47" y="41"/>
                </a:lnTo>
                <a:lnTo>
                  <a:pt x="47" y="38"/>
                </a:lnTo>
                <a:lnTo>
                  <a:pt x="48" y="33"/>
                </a:lnTo>
                <a:lnTo>
                  <a:pt x="47" y="29"/>
                </a:lnTo>
                <a:lnTo>
                  <a:pt x="46" y="25"/>
                </a:lnTo>
                <a:lnTo>
                  <a:pt x="45" y="22"/>
                </a:lnTo>
                <a:lnTo>
                  <a:pt x="42" y="18"/>
                </a:lnTo>
                <a:lnTo>
                  <a:pt x="39" y="16"/>
                </a:lnTo>
                <a:lnTo>
                  <a:pt x="34" y="15"/>
                </a:lnTo>
                <a:lnTo>
                  <a:pt x="31" y="14"/>
                </a:lnTo>
                <a:lnTo>
                  <a:pt x="27" y="14"/>
                </a:lnTo>
                <a:lnTo>
                  <a:pt x="24" y="15"/>
                </a:lnTo>
                <a:lnTo>
                  <a:pt x="21" y="16"/>
                </a:lnTo>
                <a:lnTo>
                  <a:pt x="18" y="18"/>
                </a:lnTo>
                <a:lnTo>
                  <a:pt x="15" y="21"/>
                </a:lnTo>
                <a:lnTo>
                  <a:pt x="14" y="24"/>
                </a:lnTo>
                <a:lnTo>
                  <a:pt x="12" y="28"/>
                </a:lnTo>
                <a:lnTo>
                  <a:pt x="11" y="32"/>
                </a:lnTo>
                <a:lnTo>
                  <a:pt x="11" y="36"/>
                </a:lnTo>
                <a:lnTo>
                  <a:pt x="12" y="39"/>
                </a:lnTo>
                <a:lnTo>
                  <a:pt x="14" y="43"/>
                </a:lnTo>
                <a:lnTo>
                  <a:pt x="16" y="46"/>
                </a:lnTo>
                <a:lnTo>
                  <a:pt x="18" y="48"/>
                </a:lnTo>
                <a:lnTo>
                  <a:pt x="22" y="51"/>
                </a:lnTo>
                <a:lnTo>
                  <a:pt x="26" y="53"/>
                </a:lnTo>
                <a:lnTo>
                  <a:pt x="21" y="65"/>
                </a:lnTo>
                <a:lnTo>
                  <a:pt x="15" y="62"/>
                </a:lnTo>
                <a:lnTo>
                  <a:pt x="9" y="59"/>
                </a:lnTo>
                <a:lnTo>
                  <a:pt x="6" y="54"/>
                </a:lnTo>
                <a:lnTo>
                  <a:pt x="2" y="49"/>
                </a:lnTo>
                <a:lnTo>
                  <a:pt x="0" y="44"/>
                </a:lnTo>
                <a:lnTo>
                  <a:pt x="0" y="38"/>
                </a:lnTo>
                <a:lnTo>
                  <a:pt x="0" y="31"/>
                </a:lnTo>
                <a:lnTo>
                  <a:pt x="1" y="25"/>
                </a:lnTo>
                <a:lnTo>
                  <a:pt x="2" y="21"/>
                </a:lnTo>
                <a:lnTo>
                  <a:pt x="4" y="16"/>
                </a:lnTo>
                <a:lnTo>
                  <a:pt x="7" y="13"/>
                </a:lnTo>
                <a:lnTo>
                  <a:pt x="9" y="9"/>
                </a:lnTo>
                <a:lnTo>
                  <a:pt x="12" y="7"/>
                </a:lnTo>
                <a:lnTo>
                  <a:pt x="16" y="3"/>
                </a:lnTo>
                <a:lnTo>
                  <a:pt x="19" y="2"/>
                </a:lnTo>
                <a:lnTo>
                  <a:pt x="23" y="1"/>
                </a:lnTo>
                <a:lnTo>
                  <a:pt x="27" y="0"/>
                </a:lnTo>
                <a:lnTo>
                  <a:pt x="31" y="0"/>
                </a:lnTo>
                <a:lnTo>
                  <a:pt x="34" y="0"/>
                </a:lnTo>
                <a:lnTo>
                  <a:pt x="39" y="1"/>
                </a:lnTo>
                <a:lnTo>
                  <a:pt x="42" y="2"/>
                </a:lnTo>
                <a:lnTo>
                  <a:pt x="45" y="3"/>
                </a:lnTo>
                <a:lnTo>
                  <a:pt x="48" y="6"/>
                </a:lnTo>
                <a:lnTo>
                  <a:pt x="50" y="8"/>
                </a:lnTo>
                <a:lnTo>
                  <a:pt x="53" y="10"/>
                </a:lnTo>
                <a:lnTo>
                  <a:pt x="54" y="14"/>
                </a:lnTo>
                <a:lnTo>
                  <a:pt x="56" y="18"/>
                </a:lnTo>
                <a:lnTo>
                  <a:pt x="56" y="22"/>
                </a:lnTo>
                <a:lnTo>
                  <a:pt x="60" y="17"/>
                </a:lnTo>
                <a:lnTo>
                  <a:pt x="62" y="14"/>
                </a:lnTo>
                <a:lnTo>
                  <a:pt x="67" y="12"/>
                </a:lnTo>
                <a:lnTo>
                  <a:pt x="70" y="9"/>
                </a:lnTo>
                <a:lnTo>
                  <a:pt x="75" y="8"/>
                </a:lnTo>
                <a:lnTo>
                  <a:pt x="79" y="7"/>
                </a:lnTo>
                <a:lnTo>
                  <a:pt x="84" y="8"/>
                </a:lnTo>
                <a:lnTo>
                  <a:pt x="90" y="9"/>
                </a:lnTo>
                <a:lnTo>
                  <a:pt x="96" y="12"/>
                </a:lnTo>
                <a:lnTo>
                  <a:pt x="102" y="15"/>
                </a:lnTo>
                <a:lnTo>
                  <a:pt x="107" y="20"/>
                </a:lnTo>
                <a:lnTo>
                  <a:pt x="111" y="26"/>
                </a:lnTo>
                <a:lnTo>
                  <a:pt x="114" y="33"/>
                </a:lnTo>
                <a:lnTo>
                  <a:pt x="115" y="40"/>
                </a:lnTo>
                <a:lnTo>
                  <a:pt x="115" y="47"/>
                </a:lnTo>
                <a:lnTo>
                  <a:pt x="114" y="55"/>
                </a:lnTo>
                <a:lnTo>
                  <a:pt x="111" y="62"/>
                </a:lnTo>
                <a:lnTo>
                  <a:pt x="108" y="68"/>
                </a:lnTo>
                <a:lnTo>
                  <a:pt x="103" y="74"/>
                </a:lnTo>
                <a:lnTo>
                  <a:pt x="99" y="77"/>
                </a:lnTo>
                <a:lnTo>
                  <a:pt x="93" y="80"/>
                </a:lnTo>
                <a:lnTo>
                  <a:pt x="86" y="82"/>
                </a:lnTo>
                <a:lnTo>
                  <a:pt x="80" y="83"/>
                </a:lnTo>
                <a:lnTo>
                  <a:pt x="73" y="82"/>
                </a:lnTo>
                <a:close/>
              </a:path>
            </a:pathLst>
          </a:custGeom>
          <a:solidFill>
            <a:srgbClr val="FFFF00"/>
          </a:solidFill>
          <a:ln w="0">
            <a:solidFill>
              <a:srgbClr val="FFFF00"/>
            </a:solidFill>
            <a:prstDash val="solid"/>
            <a:round/>
            <a:headEnd/>
            <a:tailEnd/>
          </a:ln>
        </p:spPr>
        <p:txBody>
          <a:bodyPr/>
          <a:lstStyle/>
          <a:p>
            <a:endParaRPr lang="en-US"/>
          </a:p>
        </p:txBody>
      </p:sp>
      <p:sp>
        <p:nvSpPr>
          <p:cNvPr id="53" name="Freeform 1077"/>
          <p:cNvSpPr>
            <a:spLocks noEditPoints="1"/>
          </p:cNvSpPr>
          <p:nvPr/>
        </p:nvSpPr>
        <p:spPr bwMode="auto">
          <a:xfrm>
            <a:off x="3622675" y="4887913"/>
            <a:ext cx="107950" cy="111125"/>
          </a:xfrm>
          <a:custGeom>
            <a:avLst/>
            <a:gdLst>
              <a:gd name="T0" fmla="*/ 111 w 114"/>
              <a:gd name="T1" fmla="*/ 44 h 84"/>
              <a:gd name="T2" fmla="*/ 84 w 114"/>
              <a:gd name="T3" fmla="*/ 37 h 84"/>
              <a:gd name="T4" fmla="*/ 71 w 114"/>
              <a:gd name="T5" fmla="*/ 84 h 84"/>
              <a:gd name="T6" fmla="*/ 59 w 114"/>
              <a:gd name="T7" fmla="*/ 81 h 84"/>
              <a:gd name="T8" fmla="*/ 0 w 114"/>
              <a:gd name="T9" fmla="*/ 12 h 84"/>
              <a:gd name="T10" fmla="*/ 4 w 114"/>
              <a:gd name="T11" fmla="*/ 0 h 84"/>
              <a:gd name="T12" fmla="*/ 75 w 114"/>
              <a:gd name="T13" fmla="*/ 20 h 84"/>
              <a:gd name="T14" fmla="*/ 80 w 114"/>
              <a:gd name="T15" fmla="*/ 5 h 84"/>
              <a:gd name="T16" fmla="*/ 92 w 114"/>
              <a:gd name="T17" fmla="*/ 8 h 84"/>
              <a:gd name="T18" fmla="*/ 88 w 114"/>
              <a:gd name="T19" fmla="*/ 23 h 84"/>
              <a:gd name="T20" fmla="*/ 114 w 114"/>
              <a:gd name="T21" fmla="*/ 30 h 84"/>
              <a:gd name="T22" fmla="*/ 111 w 114"/>
              <a:gd name="T23" fmla="*/ 44 h 84"/>
              <a:gd name="T24" fmla="*/ 72 w 114"/>
              <a:gd name="T25" fmla="*/ 34 h 84"/>
              <a:gd name="T26" fmla="*/ 22 w 114"/>
              <a:gd name="T27" fmla="*/ 20 h 84"/>
              <a:gd name="T28" fmla="*/ 63 w 114"/>
              <a:gd name="T29" fmla="*/ 68 h 84"/>
              <a:gd name="T30" fmla="*/ 72 w 114"/>
              <a:gd name="T31" fmla="*/ 34 h 8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4"/>
              <a:gd name="T49" fmla="*/ 0 h 84"/>
              <a:gd name="T50" fmla="*/ 114 w 114"/>
              <a:gd name="T51" fmla="*/ 84 h 8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4" h="84">
                <a:moveTo>
                  <a:pt x="111" y="44"/>
                </a:moveTo>
                <a:lnTo>
                  <a:pt x="84" y="37"/>
                </a:lnTo>
                <a:lnTo>
                  <a:pt x="71" y="84"/>
                </a:lnTo>
                <a:lnTo>
                  <a:pt x="59" y="81"/>
                </a:lnTo>
                <a:lnTo>
                  <a:pt x="0" y="12"/>
                </a:lnTo>
                <a:lnTo>
                  <a:pt x="4" y="0"/>
                </a:lnTo>
                <a:lnTo>
                  <a:pt x="75" y="20"/>
                </a:lnTo>
                <a:lnTo>
                  <a:pt x="80" y="5"/>
                </a:lnTo>
                <a:lnTo>
                  <a:pt x="92" y="8"/>
                </a:lnTo>
                <a:lnTo>
                  <a:pt x="88" y="23"/>
                </a:lnTo>
                <a:lnTo>
                  <a:pt x="114" y="30"/>
                </a:lnTo>
                <a:lnTo>
                  <a:pt x="111" y="44"/>
                </a:lnTo>
                <a:close/>
                <a:moveTo>
                  <a:pt x="72" y="34"/>
                </a:moveTo>
                <a:lnTo>
                  <a:pt x="22" y="20"/>
                </a:lnTo>
                <a:lnTo>
                  <a:pt x="63" y="68"/>
                </a:lnTo>
                <a:lnTo>
                  <a:pt x="72" y="34"/>
                </a:lnTo>
                <a:close/>
              </a:path>
            </a:pathLst>
          </a:custGeom>
          <a:solidFill>
            <a:srgbClr val="FFFF00"/>
          </a:solidFill>
          <a:ln w="0">
            <a:solidFill>
              <a:srgbClr val="FFFF00"/>
            </a:solidFill>
            <a:prstDash val="solid"/>
            <a:round/>
            <a:headEnd/>
            <a:tailEnd/>
          </a:ln>
        </p:spPr>
        <p:txBody>
          <a:bodyPr/>
          <a:lstStyle/>
          <a:p>
            <a:endParaRPr lang="en-US"/>
          </a:p>
        </p:txBody>
      </p:sp>
      <p:sp>
        <p:nvSpPr>
          <p:cNvPr id="54" name="Freeform 1078"/>
          <p:cNvSpPr>
            <a:spLocks/>
          </p:cNvSpPr>
          <p:nvPr/>
        </p:nvSpPr>
        <p:spPr bwMode="auto">
          <a:xfrm>
            <a:off x="3725863" y="4852988"/>
            <a:ext cx="19050" cy="26987"/>
          </a:xfrm>
          <a:custGeom>
            <a:avLst/>
            <a:gdLst>
              <a:gd name="T0" fmla="*/ 16 w 19"/>
              <a:gd name="T1" fmla="*/ 20 h 20"/>
              <a:gd name="T2" fmla="*/ 0 w 19"/>
              <a:gd name="T3" fmla="*/ 15 h 20"/>
              <a:gd name="T4" fmla="*/ 4 w 19"/>
              <a:gd name="T5" fmla="*/ 0 h 20"/>
              <a:gd name="T6" fmla="*/ 19 w 19"/>
              <a:gd name="T7" fmla="*/ 4 h 20"/>
              <a:gd name="T8" fmla="*/ 16 w 19"/>
              <a:gd name="T9" fmla="*/ 20 h 20"/>
              <a:gd name="T10" fmla="*/ 0 60000 65536"/>
              <a:gd name="T11" fmla="*/ 0 60000 65536"/>
              <a:gd name="T12" fmla="*/ 0 60000 65536"/>
              <a:gd name="T13" fmla="*/ 0 60000 65536"/>
              <a:gd name="T14" fmla="*/ 0 60000 65536"/>
              <a:gd name="T15" fmla="*/ 0 w 19"/>
              <a:gd name="T16" fmla="*/ 0 h 20"/>
              <a:gd name="T17" fmla="*/ 19 w 19"/>
              <a:gd name="T18" fmla="*/ 20 h 20"/>
            </a:gdLst>
            <a:ahLst/>
            <a:cxnLst>
              <a:cxn ang="T10">
                <a:pos x="T0" y="T1"/>
              </a:cxn>
              <a:cxn ang="T11">
                <a:pos x="T2" y="T3"/>
              </a:cxn>
              <a:cxn ang="T12">
                <a:pos x="T4" y="T5"/>
              </a:cxn>
              <a:cxn ang="T13">
                <a:pos x="T6" y="T7"/>
              </a:cxn>
              <a:cxn ang="T14">
                <a:pos x="T8" y="T9"/>
              </a:cxn>
            </a:cxnLst>
            <a:rect l="T15" t="T16" r="T17" b="T18"/>
            <a:pathLst>
              <a:path w="19" h="20">
                <a:moveTo>
                  <a:pt x="16" y="20"/>
                </a:moveTo>
                <a:lnTo>
                  <a:pt x="0" y="15"/>
                </a:lnTo>
                <a:lnTo>
                  <a:pt x="4" y="0"/>
                </a:lnTo>
                <a:lnTo>
                  <a:pt x="19" y="4"/>
                </a:lnTo>
                <a:lnTo>
                  <a:pt x="16" y="20"/>
                </a:lnTo>
                <a:close/>
              </a:path>
            </a:pathLst>
          </a:custGeom>
          <a:solidFill>
            <a:srgbClr val="FFFF00"/>
          </a:solidFill>
          <a:ln w="0">
            <a:solidFill>
              <a:srgbClr val="FFFF00"/>
            </a:solidFill>
            <a:prstDash val="solid"/>
            <a:round/>
            <a:headEnd/>
            <a:tailEnd/>
          </a:ln>
        </p:spPr>
        <p:txBody>
          <a:bodyPr/>
          <a:lstStyle/>
          <a:p>
            <a:endParaRPr lang="en-US"/>
          </a:p>
        </p:txBody>
      </p:sp>
      <p:sp>
        <p:nvSpPr>
          <p:cNvPr id="55" name="Freeform 1079"/>
          <p:cNvSpPr>
            <a:spLocks noEditPoints="1"/>
          </p:cNvSpPr>
          <p:nvPr/>
        </p:nvSpPr>
        <p:spPr bwMode="auto">
          <a:xfrm>
            <a:off x="3652838" y="4710113"/>
            <a:ext cx="109537" cy="111125"/>
          </a:xfrm>
          <a:custGeom>
            <a:avLst/>
            <a:gdLst>
              <a:gd name="T0" fmla="*/ 80 w 116"/>
              <a:gd name="T1" fmla="*/ 70 h 84"/>
              <a:gd name="T2" fmla="*/ 89 w 116"/>
              <a:gd name="T3" fmla="*/ 69 h 84"/>
              <a:gd name="T4" fmla="*/ 95 w 116"/>
              <a:gd name="T5" fmla="*/ 67 h 84"/>
              <a:gd name="T6" fmla="*/ 99 w 116"/>
              <a:gd name="T7" fmla="*/ 62 h 84"/>
              <a:gd name="T8" fmla="*/ 103 w 116"/>
              <a:gd name="T9" fmla="*/ 56 h 84"/>
              <a:gd name="T10" fmla="*/ 104 w 116"/>
              <a:gd name="T11" fmla="*/ 51 h 84"/>
              <a:gd name="T12" fmla="*/ 103 w 116"/>
              <a:gd name="T13" fmla="*/ 45 h 84"/>
              <a:gd name="T14" fmla="*/ 101 w 116"/>
              <a:gd name="T15" fmla="*/ 39 h 84"/>
              <a:gd name="T16" fmla="*/ 97 w 116"/>
              <a:gd name="T17" fmla="*/ 35 h 84"/>
              <a:gd name="T18" fmla="*/ 93 w 116"/>
              <a:gd name="T19" fmla="*/ 30 h 84"/>
              <a:gd name="T20" fmla="*/ 86 w 116"/>
              <a:gd name="T21" fmla="*/ 27 h 84"/>
              <a:gd name="T22" fmla="*/ 78 w 116"/>
              <a:gd name="T23" fmla="*/ 22 h 84"/>
              <a:gd name="T24" fmla="*/ 70 w 116"/>
              <a:gd name="T25" fmla="*/ 20 h 84"/>
              <a:gd name="T26" fmla="*/ 68 w 116"/>
              <a:gd name="T27" fmla="*/ 20 h 84"/>
              <a:gd name="T28" fmla="*/ 67 w 116"/>
              <a:gd name="T29" fmla="*/ 19 h 84"/>
              <a:gd name="T30" fmla="*/ 72 w 116"/>
              <a:gd name="T31" fmla="*/ 25 h 84"/>
              <a:gd name="T32" fmla="*/ 74 w 116"/>
              <a:gd name="T33" fmla="*/ 33 h 84"/>
              <a:gd name="T34" fmla="*/ 75 w 116"/>
              <a:gd name="T35" fmla="*/ 42 h 84"/>
              <a:gd name="T36" fmla="*/ 74 w 116"/>
              <a:gd name="T37" fmla="*/ 50 h 84"/>
              <a:gd name="T38" fmla="*/ 68 w 116"/>
              <a:gd name="T39" fmla="*/ 61 h 84"/>
              <a:gd name="T40" fmla="*/ 58 w 116"/>
              <a:gd name="T41" fmla="*/ 70 h 84"/>
              <a:gd name="T42" fmla="*/ 44 w 116"/>
              <a:gd name="T43" fmla="*/ 74 h 84"/>
              <a:gd name="T44" fmla="*/ 29 w 116"/>
              <a:gd name="T45" fmla="*/ 73 h 84"/>
              <a:gd name="T46" fmla="*/ 15 w 116"/>
              <a:gd name="T47" fmla="*/ 66 h 84"/>
              <a:gd name="T48" fmla="*/ 5 w 116"/>
              <a:gd name="T49" fmla="*/ 54 h 84"/>
              <a:gd name="T50" fmla="*/ 0 w 116"/>
              <a:gd name="T51" fmla="*/ 42 h 84"/>
              <a:gd name="T52" fmla="*/ 2 w 116"/>
              <a:gd name="T53" fmla="*/ 27 h 84"/>
              <a:gd name="T54" fmla="*/ 6 w 116"/>
              <a:gd name="T55" fmla="*/ 17 h 84"/>
              <a:gd name="T56" fmla="*/ 13 w 116"/>
              <a:gd name="T57" fmla="*/ 9 h 84"/>
              <a:gd name="T58" fmla="*/ 22 w 116"/>
              <a:gd name="T59" fmla="*/ 4 h 84"/>
              <a:gd name="T60" fmla="*/ 33 w 116"/>
              <a:gd name="T61" fmla="*/ 0 h 84"/>
              <a:gd name="T62" fmla="*/ 48 w 116"/>
              <a:gd name="T63" fmla="*/ 0 h 84"/>
              <a:gd name="T64" fmla="*/ 65 w 116"/>
              <a:gd name="T65" fmla="*/ 4 h 84"/>
              <a:gd name="T66" fmla="*/ 84 w 116"/>
              <a:gd name="T67" fmla="*/ 11 h 84"/>
              <a:gd name="T68" fmla="*/ 98 w 116"/>
              <a:gd name="T69" fmla="*/ 17 h 84"/>
              <a:gd name="T70" fmla="*/ 107 w 116"/>
              <a:gd name="T71" fmla="*/ 27 h 84"/>
              <a:gd name="T72" fmla="*/ 113 w 116"/>
              <a:gd name="T73" fmla="*/ 37 h 84"/>
              <a:gd name="T74" fmla="*/ 116 w 116"/>
              <a:gd name="T75" fmla="*/ 47 h 84"/>
              <a:gd name="T76" fmla="*/ 114 w 116"/>
              <a:gd name="T77" fmla="*/ 60 h 84"/>
              <a:gd name="T78" fmla="*/ 109 w 116"/>
              <a:gd name="T79" fmla="*/ 71 h 84"/>
              <a:gd name="T80" fmla="*/ 101 w 116"/>
              <a:gd name="T81" fmla="*/ 78 h 84"/>
              <a:gd name="T82" fmla="*/ 90 w 116"/>
              <a:gd name="T83" fmla="*/ 83 h 84"/>
              <a:gd name="T84" fmla="*/ 78 w 116"/>
              <a:gd name="T85" fmla="*/ 83 h 84"/>
              <a:gd name="T86" fmla="*/ 38 w 116"/>
              <a:gd name="T87" fmla="*/ 13 h 84"/>
              <a:gd name="T88" fmla="*/ 29 w 116"/>
              <a:gd name="T89" fmla="*/ 14 h 84"/>
              <a:gd name="T90" fmla="*/ 20 w 116"/>
              <a:gd name="T91" fmla="*/ 17 h 84"/>
              <a:gd name="T92" fmla="*/ 15 w 116"/>
              <a:gd name="T93" fmla="*/ 24 h 84"/>
              <a:gd name="T94" fmla="*/ 12 w 116"/>
              <a:gd name="T95" fmla="*/ 33 h 84"/>
              <a:gd name="T96" fmla="*/ 14 w 116"/>
              <a:gd name="T97" fmla="*/ 42 h 84"/>
              <a:gd name="T98" fmla="*/ 20 w 116"/>
              <a:gd name="T99" fmla="*/ 51 h 84"/>
              <a:gd name="T100" fmla="*/ 28 w 116"/>
              <a:gd name="T101" fmla="*/ 56 h 84"/>
              <a:gd name="T102" fmla="*/ 38 w 116"/>
              <a:gd name="T103" fmla="*/ 59 h 84"/>
              <a:gd name="T104" fmla="*/ 48 w 116"/>
              <a:gd name="T105" fmla="*/ 59 h 84"/>
              <a:gd name="T106" fmla="*/ 57 w 116"/>
              <a:gd name="T107" fmla="*/ 54 h 84"/>
              <a:gd name="T108" fmla="*/ 61 w 116"/>
              <a:gd name="T109" fmla="*/ 47 h 84"/>
              <a:gd name="T110" fmla="*/ 64 w 116"/>
              <a:gd name="T111" fmla="*/ 38 h 84"/>
              <a:gd name="T112" fmla="*/ 63 w 116"/>
              <a:gd name="T113" fmla="*/ 29 h 84"/>
              <a:gd name="T114" fmla="*/ 58 w 116"/>
              <a:gd name="T115" fmla="*/ 22 h 84"/>
              <a:gd name="T116" fmla="*/ 50 w 116"/>
              <a:gd name="T117" fmla="*/ 16 h 8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16"/>
              <a:gd name="T178" fmla="*/ 0 h 84"/>
              <a:gd name="T179" fmla="*/ 116 w 116"/>
              <a:gd name="T180" fmla="*/ 84 h 8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16" h="84">
                <a:moveTo>
                  <a:pt x="78" y="83"/>
                </a:moveTo>
                <a:lnTo>
                  <a:pt x="80" y="70"/>
                </a:lnTo>
                <a:lnTo>
                  <a:pt x="84" y="70"/>
                </a:lnTo>
                <a:lnTo>
                  <a:pt x="89" y="69"/>
                </a:lnTo>
                <a:lnTo>
                  <a:pt x="93" y="69"/>
                </a:lnTo>
                <a:lnTo>
                  <a:pt x="95" y="67"/>
                </a:lnTo>
                <a:lnTo>
                  <a:pt x="98" y="66"/>
                </a:lnTo>
                <a:lnTo>
                  <a:pt x="99" y="62"/>
                </a:lnTo>
                <a:lnTo>
                  <a:pt x="102" y="60"/>
                </a:lnTo>
                <a:lnTo>
                  <a:pt x="103" y="56"/>
                </a:lnTo>
                <a:lnTo>
                  <a:pt x="103" y="53"/>
                </a:lnTo>
                <a:lnTo>
                  <a:pt x="104" y="51"/>
                </a:lnTo>
                <a:lnTo>
                  <a:pt x="104" y="47"/>
                </a:lnTo>
                <a:lnTo>
                  <a:pt x="103" y="45"/>
                </a:lnTo>
                <a:lnTo>
                  <a:pt x="102" y="42"/>
                </a:lnTo>
                <a:lnTo>
                  <a:pt x="101" y="39"/>
                </a:lnTo>
                <a:lnTo>
                  <a:pt x="99" y="37"/>
                </a:lnTo>
                <a:lnTo>
                  <a:pt x="97" y="35"/>
                </a:lnTo>
                <a:lnTo>
                  <a:pt x="95" y="32"/>
                </a:lnTo>
                <a:lnTo>
                  <a:pt x="93" y="30"/>
                </a:lnTo>
                <a:lnTo>
                  <a:pt x="89" y="29"/>
                </a:lnTo>
                <a:lnTo>
                  <a:pt x="86" y="27"/>
                </a:lnTo>
                <a:lnTo>
                  <a:pt x="82" y="24"/>
                </a:lnTo>
                <a:lnTo>
                  <a:pt x="78" y="22"/>
                </a:lnTo>
                <a:lnTo>
                  <a:pt x="74" y="21"/>
                </a:lnTo>
                <a:lnTo>
                  <a:pt x="70" y="20"/>
                </a:lnTo>
                <a:lnTo>
                  <a:pt x="68" y="20"/>
                </a:lnTo>
                <a:lnTo>
                  <a:pt x="67" y="19"/>
                </a:lnTo>
                <a:lnTo>
                  <a:pt x="70" y="22"/>
                </a:lnTo>
                <a:lnTo>
                  <a:pt x="72" y="25"/>
                </a:lnTo>
                <a:lnTo>
                  <a:pt x="73" y="29"/>
                </a:lnTo>
                <a:lnTo>
                  <a:pt x="74" y="33"/>
                </a:lnTo>
                <a:lnTo>
                  <a:pt x="75" y="37"/>
                </a:lnTo>
                <a:lnTo>
                  <a:pt x="75" y="42"/>
                </a:lnTo>
                <a:lnTo>
                  <a:pt x="75" y="45"/>
                </a:lnTo>
                <a:lnTo>
                  <a:pt x="74" y="50"/>
                </a:lnTo>
                <a:lnTo>
                  <a:pt x="72" y="55"/>
                </a:lnTo>
                <a:lnTo>
                  <a:pt x="68" y="61"/>
                </a:lnTo>
                <a:lnTo>
                  <a:pt x="64" y="66"/>
                </a:lnTo>
                <a:lnTo>
                  <a:pt x="58" y="70"/>
                </a:lnTo>
                <a:lnTo>
                  <a:pt x="51" y="73"/>
                </a:lnTo>
                <a:lnTo>
                  <a:pt x="44" y="74"/>
                </a:lnTo>
                <a:lnTo>
                  <a:pt x="37" y="74"/>
                </a:lnTo>
                <a:lnTo>
                  <a:pt x="29" y="73"/>
                </a:lnTo>
                <a:lnTo>
                  <a:pt x="21" y="69"/>
                </a:lnTo>
                <a:lnTo>
                  <a:pt x="15" y="66"/>
                </a:lnTo>
                <a:lnTo>
                  <a:pt x="10" y="61"/>
                </a:lnTo>
                <a:lnTo>
                  <a:pt x="5" y="54"/>
                </a:lnTo>
                <a:lnTo>
                  <a:pt x="2" y="48"/>
                </a:lnTo>
                <a:lnTo>
                  <a:pt x="0" y="42"/>
                </a:lnTo>
                <a:lnTo>
                  <a:pt x="0" y="35"/>
                </a:lnTo>
                <a:lnTo>
                  <a:pt x="2" y="27"/>
                </a:lnTo>
                <a:lnTo>
                  <a:pt x="4" y="22"/>
                </a:lnTo>
                <a:lnTo>
                  <a:pt x="6" y="17"/>
                </a:lnTo>
                <a:lnTo>
                  <a:pt x="9" y="13"/>
                </a:lnTo>
                <a:lnTo>
                  <a:pt x="13" y="9"/>
                </a:lnTo>
                <a:lnTo>
                  <a:pt x="17" y="6"/>
                </a:lnTo>
                <a:lnTo>
                  <a:pt x="22" y="4"/>
                </a:lnTo>
                <a:lnTo>
                  <a:pt x="27" y="1"/>
                </a:lnTo>
                <a:lnTo>
                  <a:pt x="33" y="0"/>
                </a:lnTo>
                <a:lnTo>
                  <a:pt x="40" y="0"/>
                </a:lnTo>
                <a:lnTo>
                  <a:pt x="48" y="0"/>
                </a:lnTo>
                <a:lnTo>
                  <a:pt x="56" y="1"/>
                </a:lnTo>
                <a:lnTo>
                  <a:pt x="65" y="4"/>
                </a:lnTo>
                <a:lnTo>
                  <a:pt x="75" y="7"/>
                </a:lnTo>
                <a:lnTo>
                  <a:pt x="84" y="11"/>
                </a:lnTo>
                <a:lnTo>
                  <a:pt x="91" y="14"/>
                </a:lnTo>
                <a:lnTo>
                  <a:pt x="98" y="17"/>
                </a:lnTo>
                <a:lnTo>
                  <a:pt x="103" y="22"/>
                </a:lnTo>
                <a:lnTo>
                  <a:pt x="107" y="27"/>
                </a:lnTo>
                <a:lnTo>
                  <a:pt x="111" y="31"/>
                </a:lnTo>
                <a:lnTo>
                  <a:pt x="113" y="37"/>
                </a:lnTo>
                <a:lnTo>
                  <a:pt x="114" y="43"/>
                </a:lnTo>
                <a:lnTo>
                  <a:pt x="116" y="47"/>
                </a:lnTo>
                <a:lnTo>
                  <a:pt x="116" y="54"/>
                </a:lnTo>
                <a:lnTo>
                  <a:pt x="114" y="60"/>
                </a:lnTo>
                <a:lnTo>
                  <a:pt x="112" y="66"/>
                </a:lnTo>
                <a:lnTo>
                  <a:pt x="109" y="71"/>
                </a:lnTo>
                <a:lnTo>
                  <a:pt x="105" y="75"/>
                </a:lnTo>
                <a:lnTo>
                  <a:pt x="101" y="78"/>
                </a:lnTo>
                <a:lnTo>
                  <a:pt x="96" y="82"/>
                </a:lnTo>
                <a:lnTo>
                  <a:pt x="90" y="83"/>
                </a:lnTo>
                <a:lnTo>
                  <a:pt x="84" y="84"/>
                </a:lnTo>
                <a:lnTo>
                  <a:pt x="78" y="83"/>
                </a:lnTo>
                <a:close/>
                <a:moveTo>
                  <a:pt x="44" y="14"/>
                </a:moveTo>
                <a:lnTo>
                  <a:pt x="38" y="13"/>
                </a:lnTo>
                <a:lnTo>
                  <a:pt x="34" y="13"/>
                </a:lnTo>
                <a:lnTo>
                  <a:pt x="29" y="14"/>
                </a:lnTo>
                <a:lnTo>
                  <a:pt x="25" y="15"/>
                </a:lnTo>
                <a:lnTo>
                  <a:pt x="20" y="17"/>
                </a:lnTo>
                <a:lnTo>
                  <a:pt x="18" y="21"/>
                </a:lnTo>
                <a:lnTo>
                  <a:pt x="15" y="24"/>
                </a:lnTo>
                <a:lnTo>
                  <a:pt x="13" y="29"/>
                </a:lnTo>
                <a:lnTo>
                  <a:pt x="12" y="33"/>
                </a:lnTo>
                <a:lnTo>
                  <a:pt x="13" y="37"/>
                </a:lnTo>
                <a:lnTo>
                  <a:pt x="14" y="42"/>
                </a:lnTo>
                <a:lnTo>
                  <a:pt x="17" y="46"/>
                </a:lnTo>
                <a:lnTo>
                  <a:pt x="20" y="51"/>
                </a:lnTo>
                <a:lnTo>
                  <a:pt x="24" y="54"/>
                </a:lnTo>
                <a:lnTo>
                  <a:pt x="28" y="56"/>
                </a:lnTo>
                <a:lnTo>
                  <a:pt x="34" y="59"/>
                </a:lnTo>
                <a:lnTo>
                  <a:pt x="38" y="59"/>
                </a:lnTo>
                <a:lnTo>
                  <a:pt x="43" y="59"/>
                </a:lnTo>
                <a:lnTo>
                  <a:pt x="48" y="59"/>
                </a:lnTo>
                <a:lnTo>
                  <a:pt x="52" y="56"/>
                </a:lnTo>
                <a:lnTo>
                  <a:pt x="57" y="54"/>
                </a:lnTo>
                <a:lnTo>
                  <a:pt x="59" y="51"/>
                </a:lnTo>
                <a:lnTo>
                  <a:pt x="61" y="47"/>
                </a:lnTo>
                <a:lnTo>
                  <a:pt x="64" y="43"/>
                </a:lnTo>
                <a:lnTo>
                  <a:pt x="64" y="38"/>
                </a:lnTo>
                <a:lnTo>
                  <a:pt x="64" y="33"/>
                </a:lnTo>
                <a:lnTo>
                  <a:pt x="63" y="29"/>
                </a:lnTo>
                <a:lnTo>
                  <a:pt x="61" y="25"/>
                </a:lnTo>
                <a:lnTo>
                  <a:pt x="58" y="22"/>
                </a:lnTo>
                <a:lnTo>
                  <a:pt x="55" y="19"/>
                </a:lnTo>
                <a:lnTo>
                  <a:pt x="50" y="16"/>
                </a:lnTo>
                <a:lnTo>
                  <a:pt x="44" y="14"/>
                </a:lnTo>
                <a:close/>
              </a:path>
            </a:pathLst>
          </a:custGeom>
          <a:solidFill>
            <a:srgbClr val="FFFF00"/>
          </a:solidFill>
          <a:ln w="0">
            <a:solidFill>
              <a:srgbClr val="FFFF00"/>
            </a:solidFill>
            <a:prstDash val="solid"/>
            <a:round/>
            <a:headEnd/>
            <a:tailEnd/>
          </a:ln>
        </p:spPr>
        <p:txBody>
          <a:bodyPr/>
          <a:lstStyle/>
          <a:p>
            <a:endParaRPr lang="en-US"/>
          </a:p>
        </p:txBody>
      </p:sp>
      <p:sp>
        <p:nvSpPr>
          <p:cNvPr id="56" name="Line 1080"/>
          <p:cNvSpPr>
            <a:spLocks noChangeShapeType="1"/>
          </p:cNvSpPr>
          <p:nvPr/>
        </p:nvSpPr>
        <p:spPr bwMode="auto">
          <a:xfrm flipV="1">
            <a:off x="3729038" y="4659313"/>
            <a:ext cx="1587" cy="3175"/>
          </a:xfrm>
          <a:prstGeom prst="line">
            <a:avLst/>
          </a:prstGeom>
          <a:noFill/>
          <a:ln w="0">
            <a:solidFill>
              <a:srgbClr val="FFFF00"/>
            </a:solidFill>
            <a:round/>
            <a:headEnd/>
            <a:tailEnd/>
          </a:ln>
        </p:spPr>
        <p:txBody>
          <a:bodyPr/>
          <a:lstStyle/>
          <a:p>
            <a:endParaRPr lang="en-US"/>
          </a:p>
        </p:txBody>
      </p:sp>
      <p:sp>
        <p:nvSpPr>
          <p:cNvPr id="57" name="Freeform 1081"/>
          <p:cNvSpPr>
            <a:spLocks/>
          </p:cNvSpPr>
          <p:nvPr/>
        </p:nvSpPr>
        <p:spPr bwMode="auto">
          <a:xfrm>
            <a:off x="3729038" y="3908425"/>
            <a:ext cx="26987" cy="750888"/>
          </a:xfrm>
          <a:custGeom>
            <a:avLst/>
            <a:gdLst>
              <a:gd name="T0" fmla="*/ 0 w 29"/>
              <a:gd name="T1" fmla="*/ 566 h 566"/>
              <a:gd name="T2" fmla="*/ 3 w 29"/>
              <a:gd name="T3" fmla="*/ 554 h 566"/>
              <a:gd name="T4" fmla="*/ 7 w 29"/>
              <a:gd name="T5" fmla="*/ 542 h 566"/>
              <a:gd name="T6" fmla="*/ 12 w 29"/>
              <a:gd name="T7" fmla="*/ 530 h 566"/>
              <a:gd name="T8" fmla="*/ 14 w 29"/>
              <a:gd name="T9" fmla="*/ 517 h 566"/>
              <a:gd name="T10" fmla="*/ 16 w 29"/>
              <a:gd name="T11" fmla="*/ 505 h 566"/>
              <a:gd name="T12" fmla="*/ 18 w 29"/>
              <a:gd name="T13" fmla="*/ 493 h 566"/>
              <a:gd name="T14" fmla="*/ 20 w 29"/>
              <a:gd name="T15" fmla="*/ 480 h 566"/>
              <a:gd name="T16" fmla="*/ 21 w 29"/>
              <a:gd name="T17" fmla="*/ 469 h 566"/>
              <a:gd name="T18" fmla="*/ 21 w 29"/>
              <a:gd name="T19" fmla="*/ 456 h 566"/>
              <a:gd name="T20" fmla="*/ 22 w 29"/>
              <a:gd name="T21" fmla="*/ 443 h 566"/>
              <a:gd name="T22" fmla="*/ 23 w 29"/>
              <a:gd name="T23" fmla="*/ 431 h 566"/>
              <a:gd name="T24" fmla="*/ 24 w 29"/>
              <a:gd name="T25" fmla="*/ 419 h 566"/>
              <a:gd name="T26" fmla="*/ 24 w 29"/>
              <a:gd name="T27" fmla="*/ 407 h 566"/>
              <a:gd name="T28" fmla="*/ 25 w 29"/>
              <a:gd name="T29" fmla="*/ 394 h 566"/>
              <a:gd name="T30" fmla="*/ 25 w 29"/>
              <a:gd name="T31" fmla="*/ 383 h 566"/>
              <a:gd name="T32" fmla="*/ 26 w 29"/>
              <a:gd name="T33" fmla="*/ 370 h 566"/>
              <a:gd name="T34" fmla="*/ 26 w 29"/>
              <a:gd name="T35" fmla="*/ 357 h 566"/>
              <a:gd name="T36" fmla="*/ 26 w 29"/>
              <a:gd name="T37" fmla="*/ 345 h 566"/>
              <a:gd name="T38" fmla="*/ 28 w 29"/>
              <a:gd name="T39" fmla="*/ 333 h 566"/>
              <a:gd name="T40" fmla="*/ 28 w 29"/>
              <a:gd name="T41" fmla="*/ 321 h 566"/>
              <a:gd name="T42" fmla="*/ 28 w 29"/>
              <a:gd name="T43" fmla="*/ 308 h 566"/>
              <a:gd name="T44" fmla="*/ 28 w 29"/>
              <a:gd name="T45" fmla="*/ 295 h 566"/>
              <a:gd name="T46" fmla="*/ 29 w 29"/>
              <a:gd name="T47" fmla="*/ 284 h 566"/>
              <a:gd name="T48" fmla="*/ 29 w 29"/>
              <a:gd name="T49" fmla="*/ 271 h 566"/>
              <a:gd name="T50" fmla="*/ 29 w 29"/>
              <a:gd name="T51" fmla="*/ 259 h 566"/>
              <a:gd name="T52" fmla="*/ 29 w 29"/>
              <a:gd name="T53" fmla="*/ 247 h 566"/>
              <a:gd name="T54" fmla="*/ 29 w 29"/>
              <a:gd name="T55" fmla="*/ 235 h 566"/>
              <a:gd name="T56" fmla="*/ 29 w 29"/>
              <a:gd name="T57" fmla="*/ 222 h 566"/>
              <a:gd name="T58" fmla="*/ 29 w 29"/>
              <a:gd name="T59" fmla="*/ 209 h 566"/>
              <a:gd name="T60" fmla="*/ 29 w 29"/>
              <a:gd name="T61" fmla="*/ 198 h 566"/>
              <a:gd name="T62" fmla="*/ 29 w 29"/>
              <a:gd name="T63" fmla="*/ 185 h 566"/>
              <a:gd name="T64" fmla="*/ 29 w 29"/>
              <a:gd name="T65" fmla="*/ 173 h 566"/>
              <a:gd name="T66" fmla="*/ 29 w 29"/>
              <a:gd name="T67" fmla="*/ 161 h 566"/>
              <a:gd name="T68" fmla="*/ 29 w 29"/>
              <a:gd name="T69" fmla="*/ 148 h 566"/>
              <a:gd name="T70" fmla="*/ 29 w 29"/>
              <a:gd name="T71" fmla="*/ 136 h 566"/>
              <a:gd name="T72" fmla="*/ 29 w 29"/>
              <a:gd name="T73" fmla="*/ 123 h 566"/>
              <a:gd name="T74" fmla="*/ 29 w 29"/>
              <a:gd name="T75" fmla="*/ 112 h 566"/>
              <a:gd name="T76" fmla="*/ 29 w 29"/>
              <a:gd name="T77" fmla="*/ 99 h 566"/>
              <a:gd name="T78" fmla="*/ 29 w 29"/>
              <a:gd name="T79" fmla="*/ 86 h 566"/>
              <a:gd name="T80" fmla="*/ 29 w 29"/>
              <a:gd name="T81" fmla="*/ 75 h 566"/>
              <a:gd name="T82" fmla="*/ 29 w 29"/>
              <a:gd name="T83" fmla="*/ 62 h 566"/>
              <a:gd name="T84" fmla="*/ 29 w 29"/>
              <a:gd name="T85" fmla="*/ 50 h 566"/>
              <a:gd name="T86" fmla="*/ 28 w 29"/>
              <a:gd name="T87" fmla="*/ 37 h 566"/>
              <a:gd name="T88" fmla="*/ 26 w 29"/>
              <a:gd name="T89" fmla="*/ 26 h 566"/>
              <a:gd name="T90" fmla="*/ 25 w 29"/>
              <a:gd name="T91" fmla="*/ 13 h 566"/>
              <a:gd name="T92" fmla="*/ 23 w 29"/>
              <a:gd name="T93" fmla="*/ 0 h 56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9"/>
              <a:gd name="T142" fmla="*/ 0 h 566"/>
              <a:gd name="T143" fmla="*/ 29 w 29"/>
              <a:gd name="T144" fmla="*/ 566 h 56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9" h="566">
                <a:moveTo>
                  <a:pt x="0" y="566"/>
                </a:moveTo>
                <a:lnTo>
                  <a:pt x="3" y="554"/>
                </a:lnTo>
                <a:lnTo>
                  <a:pt x="7" y="542"/>
                </a:lnTo>
                <a:lnTo>
                  <a:pt x="12" y="530"/>
                </a:lnTo>
                <a:lnTo>
                  <a:pt x="14" y="517"/>
                </a:lnTo>
                <a:lnTo>
                  <a:pt x="16" y="505"/>
                </a:lnTo>
                <a:lnTo>
                  <a:pt x="18" y="493"/>
                </a:lnTo>
                <a:lnTo>
                  <a:pt x="20" y="480"/>
                </a:lnTo>
                <a:lnTo>
                  <a:pt x="21" y="469"/>
                </a:lnTo>
                <a:lnTo>
                  <a:pt x="21" y="456"/>
                </a:lnTo>
                <a:lnTo>
                  <a:pt x="22" y="443"/>
                </a:lnTo>
                <a:lnTo>
                  <a:pt x="23" y="431"/>
                </a:lnTo>
                <a:lnTo>
                  <a:pt x="24" y="419"/>
                </a:lnTo>
                <a:lnTo>
                  <a:pt x="24" y="407"/>
                </a:lnTo>
                <a:lnTo>
                  <a:pt x="25" y="394"/>
                </a:lnTo>
                <a:lnTo>
                  <a:pt x="25" y="383"/>
                </a:lnTo>
                <a:lnTo>
                  <a:pt x="26" y="370"/>
                </a:lnTo>
                <a:lnTo>
                  <a:pt x="26" y="357"/>
                </a:lnTo>
                <a:lnTo>
                  <a:pt x="26" y="345"/>
                </a:lnTo>
                <a:lnTo>
                  <a:pt x="28" y="333"/>
                </a:lnTo>
                <a:lnTo>
                  <a:pt x="28" y="321"/>
                </a:lnTo>
                <a:lnTo>
                  <a:pt x="28" y="308"/>
                </a:lnTo>
                <a:lnTo>
                  <a:pt x="28" y="295"/>
                </a:lnTo>
                <a:lnTo>
                  <a:pt x="29" y="284"/>
                </a:lnTo>
                <a:lnTo>
                  <a:pt x="29" y="271"/>
                </a:lnTo>
                <a:lnTo>
                  <a:pt x="29" y="259"/>
                </a:lnTo>
                <a:lnTo>
                  <a:pt x="29" y="247"/>
                </a:lnTo>
                <a:lnTo>
                  <a:pt x="29" y="235"/>
                </a:lnTo>
                <a:lnTo>
                  <a:pt x="29" y="222"/>
                </a:lnTo>
                <a:lnTo>
                  <a:pt x="29" y="209"/>
                </a:lnTo>
                <a:lnTo>
                  <a:pt x="29" y="198"/>
                </a:lnTo>
                <a:lnTo>
                  <a:pt x="29" y="185"/>
                </a:lnTo>
                <a:lnTo>
                  <a:pt x="29" y="173"/>
                </a:lnTo>
                <a:lnTo>
                  <a:pt x="29" y="161"/>
                </a:lnTo>
                <a:lnTo>
                  <a:pt x="29" y="148"/>
                </a:lnTo>
                <a:lnTo>
                  <a:pt x="29" y="136"/>
                </a:lnTo>
                <a:lnTo>
                  <a:pt x="29" y="123"/>
                </a:lnTo>
                <a:lnTo>
                  <a:pt x="29" y="112"/>
                </a:lnTo>
                <a:lnTo>
                  <a:pt x="29" y="99"/>
                </a:lnTo>
                <a:lnTo>
                  <a:pt x="29" y="86"/>
                </a:lnTo>
                <a:lnTo>
                  <a:pt x="29" y="75"/>
                </a:lnTo>
                <a:lnTo>
                  <a:pt x="29" y="62"/>
                </a:lnTo>
                <a:lnTo>
                  <a:pt x="29" y="50"/>
                </a:lnTo>
                <a:lnTo>
                  <a:pt x="28" y="37"/>
                </a:lnTo>
                <a:lnTo>
                  <a:pt x="26" y="26"/>
                </a:lnTo>
                <a:lnTo>
                  <a:pt x="25" y="13"/>
                </a:lnTo>
                <a:lnTo>
                  <a:pt x="23" y="0"/>
                </a:lnTo>
              </a:path>
            </a:pathLst>
          </a:custGeom>
          <a:noFill/>
          <a:ln w="0">
            <a:solidFill>
              <a:srgbClr val="FFFF00"/>
            </a:solidFill>
            <a:prstDash val="solid"/>
            <a:round/>
            <a:headEnd/>
            <a:tailEnd/>
          </a:ln>
        </p:spPr>
        <p:txBody>
          <a:bodyPr/>
          <a:lstStyle/>
          <a:p>
            <a:endParaRPr lang="en-US"/>
          </a:p>
        </p:txBody>
      </p:sp>
      <p:sp>
        <p:nvSpPr>
          <p:cNvPr id="58" name="Line 1082"/>
          <p:cNvSpPr>
            <a:spLocks noChangeShapeType="1"/>
          </p:cNvSpPr>
          <p:nvPr/>
        </p:nvSpPr>
        <p:spPr bwMode="auto">
          <a:xfrm>
            <a:off x="979488" y="6078538"/>
            <a:ext cx="3714750" cy="3175"/>
          </a:xfrm>
          <a:prstGeom prst="line">
            <a:avLst/>
          </a:prstGeom>
          <a:noFill/>
          <a:ln w="0">
            <a:solidFill>
              <a:srgbClr val="FFFF00"/>
            </a:solidFill>
            <a:round/>
            <a:headEnd/>
            <a:tailEnd/>
          </a:ln>
        </p:spPr>
        <p:txBody>
          <a:bodyPr/>
          <a:lstStyle/>
          <a:p>
            <a:endParaRPr lang="en-US"/>
          </a:p>
        </p:txBody>
      </p:sp>
      <p:sp>
        <p:nvSpPr>
          <p:cNvPr id="59" name="Line 1083"/>
          <p:cNvSpPr>
            <a:spLocks noChangeShapeType="1"/>
          </p:cNvSpPr>
          <p:nvPr/>
        </p:nvSpPr>
        <p:spPr bwMode="auto">
          <a:xfrm flipV="1">
            <a:off x="979488" y="6078538"/>
            <a:ext cx="3175" cy="114300"/>
          </a:xfrm>
          <a:prstGeom prst="line">
            <a:avLst/>
          </a:prstGeom>
          <a:noFill/>
          <a:ln w="0">
            <a:solidFill>
              <a:srgbClr val="FFFF00"/>
            </a:solidFill>
            <a:round/>
            <a:headEnd/>
            <a:tailEnd/>
          </a:ln>
        </p:spPr>
        <p:txBody>
          <a:bodyPr/>
          <a:lstStyle/>
          <a:p>
            <a:endParaRPr lang="en-US"/>
          </a:p>
        </p:txBody>
      </p:sp>
      <p:sp>
        <p:nvSpPr>
          <p:cNvPr id="60" name="Line 1084"/>
          <p:cNvSpPr>
            <a:spLocks noChangeShapeType="1"/>
          </p:cNvSpPr>
          <p:nvPr/>
        </p:nvSpPr>
        <p:spPr bwMode="auto">
          <a:xfrm flipV="1">
            <a:off x="1560513" y="6078538"/>
            <a:ext cx="3175" cy="114300"/>
          </a:xfrm>
          <a:prstGeom prst="line">
            <a:avLst/>
          </a:prstGeom>
          <a:noFill/>
          <a:ln w="0">
            <a:solidFill>
              <a:srgbClr val="FFFF00"/>
            </a:solidFill>
            <a:round/>
            <a:headEnd/>
            <a:tailEnd/>
          </a:ln>
        </p:spPr>
        <p:txBody>
          <a:bodyPr/>
          <a:lstStyle/>
          <a:p>
            <a:endParaRPr lang="en-US"/>
          </a:p>
        </p:txBody>
      </p:sp>
      <p:sp>
        <p:nvSpPr>
          <p:cNvPr id="61" name="Line 1085"/>
          <p:cNvSpPr>
            <a:spLocks noChangeShapeType="1"/>
          </p:cNvSpPr>
          <p:nvPr/>
        </p:nvSpPr>
        <p:spPr bwMode="auto">
          <a:xfrm flipV="1">
            <a:off x="2139950" y="6078538"/>
            <a:ext cx="1588" cy="114300"/>
          </a:xfrm>
          <a:prstGeom prst="line">
            <a:avLst/>
          </a:prstGeom>
          <a:noFill/>
          <a:ln w="0">
            <a:solidFill>
              <a:srgbClr val="FFFF00"/>
            </a:solidFill>
            <a:round/>
            <a:headEnd/>
            <a:tailEnd/>
          </a:ln>
        </p:spPr>
        <p:txBody>
          <a:bodyPr/>
          <a:lstStyle/>
          <a:p>
            <a:endParaRPr lang="en-US"/>
          </a:p>
        </p:txBody>
      </p:sp>
      <p:sp>
        <p:nvSpPr>
          <p:cNvPr id="62" name="Line 1086"/>
          <p:cNvSpPr>
            <a:spLocks noChangeShapeType="1"/>
          </p:cNvSpPr>
          <p:nvPr/>
        </p:nvSpPr>
        <p:spPr bwMode="auto">
          <a:xfrm flipV="1">
            <a:off x="2720975" y="6078538"/>
            <a:ext cx="1588" cy="114300"/>
          </a:xfrm>
          <a:prstGeom prst="line">
            <a:avLst/>
          </a:prstGeom>
          <a:noFill/>
          <a:ln w="0">
            <a:solidFill>
              <a:srgbClr val="FFFF00"/>
            </a:solidFill>
            <a:round/>
            <a:headEnd/>
            <a:tailEnd/>
          </a:ln>
        </p:spPr>
        <p:txBody>
          <a:bodyPr/>
          <a:lstStyle/>
          <a:p>
            <a:endParaRPr lang="en-US"/>
          </a:p>
        </p:txBody>
      </p:sp>
      <p:sp>
        <p:nvSpPr>
          <p:cNvPr id="63" name="Line 1087"/>
          <p:cNvSpPr>
            <a:spLocks noChangeShapeType="1"/>
          </p:cNvSpPr>
          <p:nvPr/>
        </p:nvSpPr>
        <p:spPr bwMode="auto">
          <a:xfrm flipV="1">
            <a:off x="3302000" y="6078538"/>
            <a:ext cx="1588" cy="114300"/>
          </a:xfrm>
          <a:prstGeom prst="line">
            <a:avLst/>
          </a:prstGeom>
          <a:noFill/>
          <a:ln w="0">
            <a:solidFill>
              <a:srgbClr val="FFFF00"/>
            </a:solidFill>
            <a:round/>
            <a:headEnd/>
            <a:tailEnd/>
          </a:ln>
        </p:spPr>
        <p:txBody>
          <a:bodyPr/>
          <a:lstStyle/>
          <a:p>
            <a:endParaRPr lang="en-US"/>
          </a:p>
        </p:txBody>
      </p:sp>
      <p:sp>
        <p:nvSpPr>
          <p:cNvPr id="64" name="Line 1088"/>
          <p:cNvSpPr>
            <a:spLocks noChangeShapeType="1"/>
          </p:cNvSpPr>
          <p:nvPr/>
        </p:nvSpPr>
        <p:spPr bwMode="auto">
          <a:xfrm flipV="1">
            <a:off x="3881438" y="6078538"/>
            <a:ext cx="1587" cy="114300"/>
          </a:xfrm>
          <a:prstGeom prst="line">
            <a:avLst/>
          </a:prstGeom>
          <a:noFill/>
          <a:ln w="0">
            <a:solidFill>
              <a:srgbClr val="FFFF00"/>
            </a:solidFill>
            <a:round/>
            <a:headEnd/>
            <a:tailEnd/>
          </a:ln>
        </p:spPr>
        <p:txBody>
          <a:bodyPr/>
          <a:lstStyle/>
          <a:p>
            <a:endParaRPr lang="en-US"/>
          </a:p>
        </p:txBody>
      </p:sp>
      <p:sp>
        <p:nvSpPr>
          <p:cNvPr id="65" name="Line 1089"/>
          <p:cNvSpPr>
            <a:spLocks noChangeShapeType="1"/>
          </p:cNvSpPr>
          <p:nvPr/>
        </p:nvSpPr>
        <p:spPr bwMode="auto">
          <a:xfrm flipV="1">
            <a:off x="4464050" y="6078538"/>
            <a:ext cx="1588" cy="114300"/>
          </a:xfrm>
          <a:prstGeom prst="line">
            <a:avLst/>
          </a:prstGeom>
          <a:noFill/>
          <a:ln w="0">
            <a:solidFill>
              <a:srgbClr val="FFFF00"/>
            </a:solidFill>
            <a:round/>
            <a:headEnd/>
            <a:tailEnd/>
          </a:ln>
        </p:spPr>
        <p:txBody>
          <a:bodyPr/>
          <a:lstStyle/>
          <a:p>
            <a:endParaRPr lang="en-US"/>
          </a:p>
        </p:txBody>
      </p:sp>
      <p:sp>
        <p:nvSpPr>
          <p:cNvPr id="66" name="Rectangle 1090"/>
          <p:cNvSpPr>
            <a:spLocks noChangeArrowheads="1"/>
          </p:cNvSpPr>
          <p:nvPr/>
        </p:nvSpPr>
        <p:spPr bwMode="auto">
          <a:xfrm>
            <a:off x="725488" y="6192838"/>
            <a:ext cx="460375" cy="198437"/>
          </a:xfrm>
          <a:prstGeom prst="rect">
            <a:avLst/>
          </a:prstGeom>
          <a:noFill/>
          <a:ln w="9525">
            <a:noFill/>
            <a:miter lim="800000"/>
            <a:headEnd/>
            <a:tailEnd/>
          </a:ln>
        </p:spPr>
        <p:txBody>
          <a:bodyPr wrap="none" lIns="0" tIns="0" rIns="0" bIns="0">
            <a:spAutoFit/>
          </a:bodyPr>
          <a:lstStyle/>
          <a:p>
            <a:r>
              <a:rPr lang="en-US" sz="1300">
                <a:solidFill>
                  <a:srgbClr val="FFFF00"/>
                </a:solidFill>
                <a:latin typeface="Arial" charset="0"/>
              </a:rPr>
              <a:t>10000</a:t>
            </a:r>
            <a:endParaRPr lang="en-US"/>
          </a:p>
        </p:txBody>
      </p:sp>
      <p:sp>
        <p:nvSpPr>
          <p:cNvPr id="67" name="Rectangle 1091"/>
          <p:cNvSpPr>
            <a:spLocks noChangeArrowheads="1"/>
          </p:cNvSpPr>
          <p:nvPr/>
        </p:nvSpPr>
        <p:spPr bwMode="auto">
          <a:xfrm>
            <a:off x="1306513" y="6192838"/>
            <a:ext cx="460375" cy="198437"/>
          </a:xfrm>
          <a:prstGeom prst="rect">
            <a:avLst/>
          </a:prstGeom>
          <a:noFill/>
          <a:ln w="9525">
            <a:noFill/>
            <a:miter lim="800000"/>
            <a:headEnd/>
            <a:tailEnd/>
          </a:ln>
        </p:spPr>
        <p:txBody>
          <a:bodyPr wrap="none" lIns="0" tIns="0" rIns="0" bIns="0">
            <a:spAutoFit/>
          </a:bodyPr>
          <a:lstStyle/>
          <a:p>
            <a:r>
              <a:rPr lang="en-US" sz="1300">
                <a:solidFill>
                  <a:srgbClr val="FFFF00"/>
                </a:solidFill>
                <a:latin typeface="Arial" charset="0"/>
              </a:rPr>
              <a:t>12000</a:t>
            </a:r>
            <a:endParaRPr lang="en-US"/>
          </a:p>
        </p:txBody>
      </p:sp>
      <p:sp>
        <p:nvSpPr>
          <p:cNvPr id="68" name="Rectangle 1092"/>
          <p:cNvSpPr>
            <a:spLocks noChangeArrowheads="1"/>
          </p:cNvSpPr>
          <p:nvPr/>
        </p:nvSpPr>
        <p:spPr bwMode="auto">
          <a:xfrm>
            <a:off x="1884363" y="6192838"/>
            <a:ext cx="460375" cy="198437"/>
          </a:xfrm>
          <a:prstGeom prst="rect">
            <a:avLst/>
          </a:prstGeom>
          <a:noFill/>
          <a:ln w="9525">
            <a:noFill/>
            <a:miter lim="800000"/>
            <a:headEnd/>
            <a:tailEnd/>
          </a:ln>
        </p:spPr>
        <p:txBody>
          <a:bodyPr wrap="none" lIns="0" tIns="0" rIns="0" bIns="0">
            <a:spAutoFit/>
          </a:bodyPr>
          <a:lstStyle/>
          <a:p>
            <a:r>
              <a:rPr lang="en-US" sz="1300">
                <a:solidFill>
                  <a:srgbClr val="FFFF00"/>
                </a:solidFill>
                <a:latin typeface="Arial" charset="0"/>
              </a:rPr>
              <a:t>14000</a:t>
            </a:r>
            <a:endParaRPr lang="en-US"/>
          </a:p>
        </p:txBody>
      </p:sp>
      <p:sp>
        <p:nvSpPr>
          <p:cNvPr id="69" name="Rectangle 1093"/>
          <p:cNvSpPr>
            <a:spLocks noChangeArrowheads="1"/>
          </p:cNvSpPr>
          <p:nvPr/>
        </p:nvSpPr>
        <p:spPr bwMode="auto">
          <a:xfrm>
            <a:off x="2465388" y="6192838"/>
            <a:ext cx="460375" cy="198437"/>
          </a:xfrm>
          <a:prstGeom prst="rect">
            <a:avLst/>
          </a:prstGeom>
          <a:noFill/>
          <a:ln w="9525">
            <a:noFill/>
            <a:miter lim="800000"/>
            <a:headEnd/>
            <a:tailEnd/>
          </a:ln>
        </p:spPr>
        <p:txBody>
          <a:bodyPr wrap="none" lIns="0" tIns="0" rIns="0" bIns="0">
            <a:spAutoFit/>
          </a:bodyPr>
          <a:lstStyle/>
          <a:p>
            <a:r>
              <a:rPr lang="en-US" sz="1300">
                <a:solidFill>
                  <a:srgbClr val="FFFF00"/>
                </a:solidFill>
                <a:latin typeface="Arial" charset="0"/>
              </a:rPr>
              <a:t>16000</a:t>
            </a:r>
            <a:endParaRPr lang="en-US"/>
          </a:p>
        </p:txBody>
      </p:sp>
      <p:sp>
        <p:nvSpPr>
          <p:cNvPr id="70" name="Rectangle 1094"/>
          <p:cNvSpPr>
            <a:spLocks noChangeArrowheads="1"/>
          </p:cNvSpPr>
          <p:nvPr/>
        </p:nvSpPr>
        <p:spPr bwMode="auto">
          <a:xfrm>
            <a:off x="3046413" y="6192838"/>
            <a:ext cx="460375" cy="198437"/>
          </a:xfrm>
          <a:prstGeom prst="rect">
            <a:avLst/>
          </a:prstGeom>
          <a:noFill/>
          <a:ln w="9525">
            <a:noFill/>
            <a:miter lim="800000"/>
            <a:headEnd/>
            <a:tailEnd/>
          </a:ln>
        </p:spPr>
        <p:txBody>
          <a:bodyPr wrap="none" lIns="0" tIns="0" rIns="0" bIns="0">
            <a:spAutoFit/>
          </a:bodyPr>
          <a:lstStyle/>
          <a:p>
            <a:r>
              <a:rPr lang="en-US" sz="1300">
                <a:solidFill>
                  <a:srgbClr val="FFFF00"/>
                </a:solidFill>
                <a:latin typeface="Arial" charset="0"/>
              </a:rPr>
              <a:t>18000</a:t>
            </a:r>
            <a:endParaRPr lang="en-US"/>
          </a:p>
        </p:txBody>
      </p:sp>
      <p:sp>
        <p:nvSpPr>
          <p:cNvPr id="71" name="Rectangle 1095"/>
          <p:cNvSpPr>
            <a:spLocks noChangeArrowheads="1"/>
          </p:cNvSpPr>
          <p:nvPr/>
        </p:nvSpPr>
        <p:spPr bwMode="auto">
          <a:xfrm>
            <a:off x="3627438" y="6192838"/>
            <a:ext cx="460375" cy="198437"/>
          </a:xfrm>
          <a:prstGeom prst="rect">
            <a:avLst/>
          </a:prstGeom>
          <a:noFill/>
          <a:ln w="9525">
            <a:noFill/>
            <a:miter lim="800000"/>
            <a:headEnd/>
            <a:tailEnd/>
          </a:ln>
        </p:spPr>
        <p:txBody>
          <a:bodyPr wrap="none" lIns="0" tIns="0" rIns="0" bIns="0">
            <a:spAutoFit/>
          </a:bodyPr>
          <a:lstStyle/>
          <a:p>
            <a:r>
              <a:rPr lang="en-US" sz="1300">
                <a:solidFill>
                  <a:srgbClr val="FFFF00"/>
                </a:solidFill>
                <a:latin typeface="Arial" charset="0"/>
              </a:rPr>
              <a:t>20000</a:t>
            </a:r>
            <a:endParaRPr lang="en-US"/>
          </a:p>
        </p:txBody>
      </p:sp>
      <p:sp>
        <p:nvSpPr>
          <p:cNvPr id="72" name="Rectangle 1096"/>
          <p:cNvSpPr>
            <a:spLocks noChangeArrowheads="1"/>
          </p:cNvSpPr>
          <p:nvPr/>
        </p:nvSpPr>
        <p:spPr bwMode="auto">
          <a:xfrm>
            <a:off x="4206875" y="6192838"/>
            <a:ext cx="460375" cy="198437"/>
          </a:xfrm>
          <a:prstGeom prst="rect">
            <a:avLst/>
          </a:prstGeom>
          <a:noFill/>
          <a:ln w="9525">
            <a:noFill/>
            <a:miter lim="800000"/>
            <a:headEnd/>
            <a:tailEnd/>
          </a:ln>
        </p:spPr>
        <p:txBody>
          <a:bodyPr wrap="none" lIns="0" tIns="0" rIns="0" bIns="0">
            <a:spAutoFit/>
          </a:bodyPr>
          <a:lstStyle/>
          <a:p>
            <a:r>
              <a:rPr lang="en-US" sz="1300">
                <a:solidFill>
                  <a:srgbClr val="FFFF00"/>
                </a:solidFill>
                <a:latin typeface="Arial" charset="0"/>
              </a:rPr>
              <a:t>22000</a:t>
            </a:r>
            <a:endParaRPr lang="en-US"/>
          </a:p>
        </p:txBody>
      </p:sp>
      <p:sp>
        <p:nvSpPr>
          <p:cNvPr id="73" name="Rectangle 1097"/>
          <p:cNvSpPr>
            <a:spLocks noChangeArrowheads="1"/>
          </p:cNvSpPr>
          <p:nvPr/>
        </p:nvSpPr>
        <p:spPr bwMode="auto">
          <a:xfrm>
            <a:off x="1539875" y="6624638"/>
            <a:ext cx="2306638" cy="228600"/>
          </a:xfrm>
          <a:prstGeom prst="rect">
            <a:avLst/>
          </a:prstGeom>
          <a:noFill/>
          <a:ln w="9525">
            <a:noFill/>
            <a:miter lim="800000"/>
            <a:headEnd/>
            <a:tailEnd/>
          </a:ln>
        </p:spPr>
        <p:txBody>
          <a:bodyPr wrap="none" lIns="0" tIns="0" rIns="0" bIns="0">
            <a:spAutoFit/>
          </a:bodyPr>
          <a:lstStyle/>
          <a:p>
            <a:r>
              <a:rPr lang="en-US" sz="1500" b="1">
                <a:solidFill>
                  <a:srgbClr val="FFFF00"/>
                </a:solidFill>
                <a:latin typeface="Arial" charset="0"/>
              </a:rPr>
              <a:t>X-DISTANCE, IN METERS</a:t>
            </a:r>
            <a:endParaRPr lang="en-US"/>
          </a:p>
        </p:txBody>
      </p:sp>
      <p:sp>
        <p:nvSpPr>
          <p:cNvPr id="74" name="Line 1098"/>
          <p:cNvSpPr>
            <a:spLocks noChangeShapeType="1"/>
          </p:cNvSpPr>
          <p:nvPr/>
        </p:nvSpPr>
        <p:spPr bwMode="auto">
          <a:xfrm>
            <a:off x="979488" y="3794125"/>
            <a:ext cx="3714750" cy="3175"/>
          </a:xfrm>
          <a:prstGeom prst="line">
            <a:avLst/>
          </a:prstGeom>
          <a:noFill/>
          <a:ln w="0">
            <a:solidFill>
              <a:srgbClr val="FFFF00"/>
            </a:solidFill>
            <a:round/>
            <a:headEnd/>
            <a:tailEnd/>
          </a:ln>
        </p:spPr>
        <p:txBody>
          <a:bodyPr/>
          <a:lstStyle/>
          <a:p>
            <a:endParaRPr lang="en-US"/>
          </a:p>
        </p:txBody>
      </p:sp>
      <p:sp>
        <p:nvSpPr>
          <p:cNvPr id="75" name="Line 1099"/>
          <p:cNvSpPr>
            <a:spLocks noChangeShapeType="1"/>
          </p:cNvSpPr>
          <p:nvPr/>
        </p:nvSpPr>
        <p:spPr bwMode="auto">
          <a:xfrm flipV="1">
            <a:off x="979488" y="3794125"/>
            <a:ext cx="3175" cy="2284413"/>
          </a:xfrm>
          <a:prstGeom prst="line">
            <a:avLst/>
          </a:prstGeom>
          <a:noFill/>
          <a:ln w="0">
            <a:solidFill>
              <a:srgbClr val="FFFF00"/>
            </a:solidFill>
            <a:round/>
            <a:headEnd/>
            <a:tailEnd/>
          </a:ln>
        </p:spPr>
        <p:txBody>
          <a:bodyPr/>
          <a:lstStyle/>
          <a:p>
            <a:endParaRPr lang="en-US"/>
          </a:p>
        </p:txBody>
      </p:sp>
      <p:sp>
        <p:nvSpPr>
          <p:cNvPr id="76" name="Line 1100"/>
          <p:cNvSpPr>
            <a:spLocks noChangeShapeType="1"/>
          </p:cNvSpPr>
          <p:nvPr/>
        </p:nvSpPr>
        <p:spPr bwMode="auto">
          <a:xfrm flipH="1">
            <a:off x="896938" y="5805488"/>
            <a:ext cx="82550" cy="3175"/>
          </a:xfrm>
          <a:prstGeom prst="line">
            <a:avLst/>
          </a:prstGeom>
          <a:noFill/>
          <a:ln w="0">
            <a:solidFill>
              <a:srgbClr val="FFFF00"/>
            </a:solidFill>
            <a:round/>
            <a:headEnd/>
            <a:tailEnd/>
          </a:ln>
        </p:spPr>
        <p:txBody>
          <a:bodyPr/>
          <a:lstStyle/>
          <a:p>
            <a:endParaRPr lang="en-US"/>
          </a:p>
        </p:txBody>
      </p:sp>
      <p:sp>
        <p:nvSpPr>
          <p:cNvPr id="77" name="Line 1101"/>
          <p:cNvSpPr>
            <a:spLocks noChangeShapeType="1"/>
          </p:cNvSpPr>
          <p:nvPr/>
        </p:nvSpPr>
        <p:spPr bwMode="auto">
          <a:xfrm flipH="1">
            <a:off x="896938" y="4816475"/>
            <a:ext cx="82550" cy="1588"/>
          </a:xfrm>
          <a:prstGeom prst="line">
            <a:avLst/>
          </a:prstGeom>
          <a:noFill/>
          <a:ln w="0">
            <a:solidFill>
              <a:srgbClr val="FFFF00"/>
            </a:solidFill>
            <a:round/>
            <a:headEnd/>
            <a:tailEnd/>
          </a:ln>
        </p:spPr>
        <p:txBody>
          <a:bodyPr/>
          <a:lstStyle/>
          <a:p>
            <a:endParaRPr lang="en-US"/>
          </a:p>
        </p:txBody>
      </p:sp>
      <p:sp>
        <p:nvSpPr>
          <p:cNvPr id="78" name="Line 1102"/>
          <p:cNvSpPr>
            <a:spLocks noChangeShapeType="1"/>
          </p:cNvSpPr>
          <p:nvPr/>
        </p:nvSpPr>
        <p:spPr bwMode="auto">
          <a:xfrm flipH="1">
            <a:off x="896938" y="3824288"/>
            <a:ext cx="82550" cy="1587"/>
          </a:xfrm>
          <a:prstGeom prst="line">
            <a:avLst/>
          </a:prstGeom>
          <a:noFill/>
          <a:ln w="0">
            <a:solidFill>
              <a:srgbClr val="FFFF00"/>
            </a:solidFill>
            <a:round/>
            <a:headEnd/>
            <a:tailEnd/>
          </a:ln>
        </p:spPr>
        <p:txBody>
          <a:bodyPr/>
          <a:lstStyle/>
          <a:p>
            <a:endParaRPr lang="en-US"/>
          </a:p>
        </p:txBody>
      </p:sp>
      <p:sp>
        <p:nvSpPr>
          <p:cNvPr id="79" name="Rectangle 1103"/>
          <p:cNvSpPr>
            <a:spLocks noChangeArrowheads="1"/>
          </p:cNvSpPr>
          <p:nvPr/>
        </p:nvSpPr>
        <p:spPr bwMode="auto">
          <a:xfrm>
            <a:off x="530225" y="5667375"/>
            <a:ext cx="55563" cy="198438"/>
          </a:xfrm>
          <a:prstGeom prst="rect">
            <a:avLst/>
          </a:prstGeom>
          <a:noFill/>
          <a:ln w="9525">
            <a:noFill/>
            <a:miter lim="800000"/>
            <a:headEnd/>
            <a:tailEnd/>
          </a:ln>
        </p:spPr>
        <p:txBody>
          <a:bodyPr wrap="none" lIns="0" tIns="0" rIns="0" bIns="0">
            <a:spAutoFit/>
          </a:bodyPr>
          <a:lstStyle/>
          <a:p>
            <a:r>
              <a:rPr lang="en-US" sz="1300">
                <a:solidFill>
                  <a:srgbClr val="FFFF00"/>
                </a:solidFill>
                <a:latin typeface="Arial" charset="0"/>
              </a:rPr>
              <a:t>-</a:t>
            </a:r>
            <a:endParaRPr lang="en-US"/>
          </a:p>
        </p:txBody>
      </p:sp>
      <p:sp>
        <p:nvSpPr>
          <p:cNvPr id="80" name="Rectangle 1104"/>
          <p:cNvSpPr>
            <a:spLocks noChangeArrowheads="1"/>
          </p:cNvSpPr>
          <p:nvPr/>
        </p:nvSpPr>
        <p:spPr bwMode="auto">
          <a:xfrm>
            <a:off x="592138" y="5667375"/>
            <a:ext cx="92075" cy="198438"/>
          </a:xfrm>
          <a:prstGeom prst="rect">
            <a:avLst/>
          </a:prstGeom>
          <a:noFill/>
          <a:ln w="9525">
            <a:noFill/>
            <a:miter lim="800000"/>
            <a:headEnd/>
            <a:tailEnd/>
          </a:ln>
        </p:spPr>
        <p:txBody>
          <a:bodyPr wrap="none" lIns="0" tIns="0" rIns="0" bIns="0">
            <a:spAutoFit/>
          </a:bodyPr>
          <a:lstStyle/>
          <a:p>
            <a:r>
              <a:rPr lang="en-US" sz="1300">
                <a:solidFill>
                  <a:srgbClr val="FFFF00"/>
                </a:solidFill>
                <a:latin typeface="Arial" charset="0"/>
              </a:rPr>
              <a:t>1</a:t>
            </a:r>
            <a:endParaRPr lang="en-US"/>
          </a:p>
        </p:txBody>
      </p:sp>
      <p:sp>
        <p:nvSpPr>
          <p:cNvPr id="81" name="Rectangle 1105"/>
          <p:cNvSpPr>
            <a:spLocks noChangeArrowheads="1"/>
          </p:cNvSpPr>
          <p:nvPr/>
        </p:nvSpPr>
        <p:spPr bwMode="auto">
          <a:xfrm>
            <a:off x="693738" y="5667375"/>
            <a:ext cx="92075" cy="198438"/>
          </a:xfrm>
          <a:prstGeom prst="rect">
            <a:avLst/>
          </a:prstGeom>
          <a:noFill/>
          <a:ln w="9525">
            <a:noFill/>
            <a:miter lim="800000"/>
            <a:headEnd/>
            <a:tailEnd/>
          </a:ln>
        </p:spPr>
        <p:txBody>
          <a:bodyPr wrap="none" lIns="0" tIns="0" rIns="0" bIns="0">
            <a:spAutoFit/>
          </a:bodyPr>
          <a:lstStyle/>
          <a:p>
            <a:r>
              <a:rPr lang="en-US" sz="1300">
                <a:solidFill>
                  <a:srgbClr val="FFFF00"/>
                </a:solidFill>
                <a:latin typeface="Arial" charset="0"/>
              </a:rPr>
              <a:t>0</a:t>
            </a:r>
            <a:endParaRPr lang="en-US"/>
          </a:p>
        </p:txBody>
      </p:sp>
      <p:sp>
        <p:nvSpPr>
          <p:cNvPr id="82" name="Rectangle 1106"/>
          <p:cNvSpPr>
            <a:spLocks noChangeArrowheads="1"/>
          </p:cNvSpPr>
          <p:nvPr/>
        </p:nvSpPr>
        <p:spPr bwMode="auto">
          <a:xfrm>
            <a:off x="798513" y="5667375"/>
            <a:ext cx="92075" cy="198438"/>
          </a:xfrm>
          <a:prstGeom prst="rect">
            <a:avLst/>
          </a:prstGeom>
          <a:noFill/>
          <a:ln w="9525">
            <a:noFill/>
            <a:miter lim="800000"/>
            <a:headEnd/>
            <a:tailEnd/>
          </a:ln>
        </p:spPr>
        <p:txBody>
          <a:bodyPr wrap="none" lIns="0" tIns="0" rIns="0" bIns="0">
            <a:spAutoFit/>
          </a:bodyPr>
          <a:lstStyle/>
          <a:p>
            <a:r>
              <a:rPr lang="en-US" sz="1300">
                <a:solidFill>
                  <a:srgbClr val="FFFF00"/>
                </a:solidFill>
                <a:latin typeface="Arial" charset="0"/>
              </a:rPr>
              <a:t>0</a:t>
            </a:r>
            <a:endParaRPr lang="en-US"/>
          </a:p>
        </p:txBody>
      </p:sp>
      <p:sp>
        <p:nvSpPr>
          <p:cNvPr id="83" name="Rectangle 1107"/>
          <p:cNvSpPr>
            <a:spLocks noChangeArrowheads="1"/>
          </p:cNvSpPr>
          <p:nvPr/>
        </p:nvSpPr>
        <p:spPr bwMode="auto">
          <a:xfrm>
            <a:off x="631825" y="4675188"/>
            <a:ext cx="55563" cy="198437"/>
          </a:xfrm>
          <a:prstGeom prst="rect">
            <a:avLst/>
          </a:prstGeom>
          <a:noFill/>
          <a:ln w="9525">
            <a:noFill/>
            <a:miter lim="800000"/>
            <a:headEnd/>
            <a:tailEnd/>
          </a:ln>
        </p:spPr>
        <p:txBody>
          <a:bodyPr wrap="none" lIns="0" tIns="0" rIns="0" bIns="0">
            <a:spAutoFit/>
          </a:bodyPr>
          <a:lstStyle/>
          <a:p>
            <a:r>
              <a:rPr lang="en-US" sz="1300">
                <a:solidFill>
                  <a:srgbClr val="FFFF00"/>
                </a:solidFill>
                <a:latin typeface="Arial" charset="0"/>
              </a:rPr>
              <a:t>-</a:t>
            </a:r>
            <a:endParaRPr lang="en-US"/>
          </a:p>
        </p:txBody>
      </p:sp>
      <p:sp>
        <p:nvSpPr>
          <p:cNvPr id="84" name="Rectangle 1108"/>
          <p:cNvSpPr>
            <a:spLocks noChangeArrowheads="1"/>
          </p:cNvSpPr>
          <p:nvPr/>
        </p:nvSpPr>
        <p:spPr bwMode="auto">
          <a:xfrm>
            <a:off x="692150" y="4675188"/>
            <a:ext cx="92075" cy="198437"/>
          </a:xfrm>
          <a:prstGeom prst="rect">
            <a:avLst/>
          </a:prstGeom>
          <a:noFill/>
          <a:ln w="9525">
            <a:noFill/>
            <a:miter lim="800000"/>
            <a:headEnd/>
            <a:tailEnd/>
          </a:ln>
        </p:spPr>
        <p:txBody>
          <a:bodyPr wrap="none" lIns="0" tIns="0" rIns="0" bIns="0">
            <a:spAutoFit/>
          </a:bodyPr>
          <a:lstStyle/>
          <a:p>
            <a:r>
              <a:rPr lang="en-US" sz="1300">
                <a:solidFill>
                  <a:srgbClr val="FFFF00"/>
                </a:solidFill>
                <a:latin typeface="Arial" charset="0"/>
              </a:rPr>
              <a:t>5</a:t>
            </a:r>
            <a:endParaRPr lang="en-US"/>
          </a:p>
        </p:txBody>
      </p:sp>
      <p:sp>
        <p:nvSpPr>
          <p:cNvPr id="85" name="Rectangle 1109"/>
          <p:cNvSpPr>
            <a:spLocks noChangeArrowheads="1"/>
          </p:cNvSpPr>
          <p:nvPr/>
        </p:nvSpPr>
        <p:spPr bwMode="auto">
          <a:xfrm>
            <a:off x="795338" y="4675188"/>
            <a:ext cx="92075" cy="198437"/>
          </a:xfrm>
          <a:prstGeom prst="rect">
            <a:avLst/>
          </a:prstGeom>
          <a:noFill/>
          <a:ln w="9525">
            <a:noFill/>
            <a:miter lim="800000"/>
            <a:headEnd/>
            <a:tailEnd/>
          </a:ln>
        </p:spPr>
        <p:txBody>
          <a:bodyPr wrap="none" lIns="0" tIns="0" rIns="0" bIns="0">
            <a:spAutoFit/>
          </a:bodyPr>
          <a:lstStyle/>
          <a:p>
            <a:r>
              <a:rPr lang="en-US" sz="1300">
                <a:solidFill>
                  <a:srgbClr val="FFFF00"/>
                </a:solidFill>
                <a:latin typeface="Arial" charset="0"/>
              </a:rPr>
              <a:t>0</a:t>
            </a:r>
            <a:endParaRPr lang="en-US"/>
          </a:p>
        </p:txBody>
      </p:sp>
      <p:sp>
        <p:nvSpPr>
          <p:cNvPr id="86" name="Rectangle 1110"/>
          <p:cNvSpPr>
            <a:spLocks noChangeArrowheads="1"/>
          </p:cNvSpPr>
          <p:nvPr/>
        </p:nvSpPr>
        <p:spPr bwMode="auto">
          <a:xfrm>
            <a:off x="795338" y="3683000"/>
            <a:ext cx="92075" cy="198438"/>
          </a:xfrm>
          <a:prstGeom prst="rect">
            <a:avLst/>
          </a:prstGeom>
          <a:noFill/>
          <a:ln w="9525">
            <a:noFill/>
            <a:miter lim="800000"/>
            <a:headEnd/>
            <a:tailEnd/>
          </a:ln>
        </p:spPr>
        <p:txBody>
          <a:bodyPr wrap="none" lIns="0" tIns="0" rIns="0" bIns="0">
            <a:spAutoFit/>
          </a:bodyPr>
          <a:lstStyle/>
          <a:p>
            <a:r>
              <a:rPr lang="en-US" sz="1300">
                <a:solidFill>
                  <a:srgbClr val="FFFF00"/>
                </a:solidFill>
                <a:latin typeface="Arial" charset="0"/>
              </a:rPr>
              <a:t>0</a:t>
            </a:r>
            <a:endParaRPr lang="en-US"/>
          </a:p>
        </p:txBody>
      </p:sp>
      <p:sp>
        <p:nvSpPr>
          <p:cNvPr id="87" name="Rectangle 1111"/>
          <p:cNvSpPr>
            <a:spLocks noChangeArrowheads="1"/>
          </p:cNvSpPr>
          <p:nvPr/>
        </p:nvSpPr>
        <p:spPr bwMode="auto">
          <a:xfrm rot="16200000">
            <a:off x="274638" y="6261100"/>
            <a:ext cx="107950" cy="200025"/>
          </a:xfrm>
          <a:prstGeom prst="rect">
            <a:avLst/>
          </a:prstGeom>
          <a:noFill/>
          <a:ln w="9525">
            <a:noFill/>
            <a:miter lim="800000"/>
            <a:headEnd/>
            <a:tailEnd/>
          </a:ln>
        </p:spPr>
        <p:txBody>
          <a:bodyPr wrap="none" lIns="0" tIns="0" rIns="0" bIns="0">
            <a:spAutoFit/>
          </a:bodyPr>
          <a:lstStyle/>
          <a:p>
            <a:r>
              <a:rPr lang="en-US" sz="1300" b="1">
                <a:solidFill>
                  <a:srgbClr val="FFFF00"/>
                </a:solidFill>
                <a:latin typeface="Arial" charset="0"/>
              </a:rPr>
              <a:t>E</a:t>
            </a:r>
            <a:endParaRPr lang="en-US"/>
          </a:p>
        </p:txBody>
      </p:sp>
      <p:sp>
        <p:nvSpPr>
          <p:cNvPr id="88" name="Rectangle 1112"/>
          <p:cNvSpPr>
            <a:spLocks noChangeArrowheads="1"/>
          </p:cNvSpPr>
          <p:nvPr/>
        </p:nvSpPr>
        <p:spPr bwMode="auto">
          <a:xfrm rot="16200000">
            <a:off x="277813" y="6092825"/>
            <a:ext cx="101600" cy="200025"/>
          </a:xfrm>
          <a:prstGeom prst="rect">
            <a:avLst/>
          </a:prstGeom>
          <a:noFill/>
          <a:ln w="9525">
            <a:noFill/>
            <a:miter lim="800000"/>
            <a:headEnd/>
            <a:tailEnd/>
          </a:ln>
        </p:spPr>
        <p:txBody>
          <a:bodyPr wrap="none" lIns="0" tIns="0" rIns="0" bIns="0">
            <a:spAutoFit/>
          </a:bodyPr>
          <a:lstStyle/>
          <a:p>
            <a:r>
              <a:rPr lang="en-US" sz="1300" b="1">
                <a:solidFill>
                  <a:srgbClr val="FFFF00"/>
                </a:solidFill>
                <a:latin typeface="Arial" charset="0"/>
              </a:rPr>
              <a:t>L</a:t>
            </a:r>
            <a:endParaRPr lang="en-US"/>
          </a:p>
        </p:txBody>
      </p:sp>
      <p:sp>
        <p:nvSpPr>
          <p:cNvPr id="89" name="Rectangle 1113"/>
          <p:cNvSpPr>
            <a:spLocks noChangeArrowheads="1"/>
          </p:cNvSpPr>
          <p:nvPr/>
        </p:nvSpPr>
        <p:spPr bwMode="auto">
          <a:xfrm rot="16200000">
            <a:off x="274638" y="5937250"/>
            <a:ext cx="107950" cy="200025"/>
          </a:xfrm>
          <a:prstGeom prst="rect">
            <a:avLst/>
          </a:prstGeom>
          <a:noFill/>
          <a:ln w="9525">
            <a:noFill/>
            <a:miter lim="800000"/>
            <a:headEnd/>
            <a:tailEnd/>
          </a:ln>
        </p:spPr>
        <p:txBody>
          <a:bodyPr wrap="none" lIns="0" tIns="0" rIns="0" bIns="0">
            <a:spAutoFit/>
          </a:bodyPr>
          <a:lstStyle/>
          <a:p>
            <a:r>
              <a:rPr lang="en-US" sz="1300" b="1">
                <a:solidFill>
                  <a:srgbClr val="FFFF00"/>
                </a:solidFill>
                <a:latin typeface="Arial" charset="0"/>
              </a:rPr>
              <a:t>E</a:t>
            </a:r>
            <a:endParaRPr lang="en-US"/>
          </a:p>
        </p:txBody>
      </p:sp>
      <p:sp>
        <p:nvSpPr>
          <p:cNvPr id="90" name="Rectangle 1114"/>
          <p:cNvSpPr>
            <a:spLocks noChangeArrowheads="1"/>
          </p:cNvSpPr>
          <p:nvPr/>
        </p:nvSpPr>
        <p:spPr bwMode="auto">
          <a:xfrm rot="16200000">
            <a:off x="274638" y="5767387"/>
            <a:ext cx="107950" cy="200025"/>
          </a:xfrm>
          <a:prstGeom prst="rect">
            <a:avLst/>
          </a:prstGeom>
          <a:noFill/>
          <a:ln w="9525">
            <a:noFill/>
            <a:miter lim="800000"/>
            <a:headEnd/>
            <a:tailEnd/>
          </a:ln>
        </p:spPr>
        <p:txBody>
          <a:bodyPr wrap="none" lIns="0" tIns="0" rIns="0" bIns="0">
            <a:spAutoFit/>
          </a:bodyPr>
          <a:lstStyle/>
          <a:p>
            <a:r>
              <a:rPr lang="en-US" sz="1300" b="1">
                <a:solidFill>
                  <a:srgbClr val="FFFF00"/>
                </a:solidFill>
                <a:latin typeface="Arial" charset="0"/>
              </a:rPr>
              <a:t>V</a:t>
            </a:r>
            <a:endParaRPr lang="en-US"/>
          </a:p>
        </p:txBody>
      </p:sp>
      <p:sp>
        <p:nvSpPr>
          <p:cNvPr id="91" name="Rectangle 1115"/>
          <p:cNvSpPr>
            <a:spLocks noChangeArrowheads="1"/>
          </p:cNvSpPr>
          <p:nvPr/>
        </p:nvSpPr>
        <p:spPr bwMode="auto">
          <a:xfrm rot="16200000">
            <a:off x="269081" y="5591969"/>
            <a:ext cx="119063" cy="200025"/>
          </a:xfrm>
          <a:prstGeom prst="rect">
            <a:avLst/>
          </a:prstGeom>
          <a:noFill/>
          <a:ln w="9525">
            <a:noFill/>
            <a:miter lim="800000"/>
            <a:headEnd/>
            <a:tailEnd/>
          </a:ln>
        </p:spPr>
        <p:txBody>
          <a:bodyPr wrap="none" lIns="0" tIns="0" rIns="0" bIns="0">
            <a:spAutoFit/>
          </a:bodyPr>
          <a:lstStyle/>
          <a:p>
            <a:r>
              <a:rPr lang="en-US" sz="1300" b="1">
                <a:solidFill>
                  <a:srgbClr val="FFFF00"/>
                </a:solidFill>
                <a:latin typeface="Arial" charset="0"/>
              </a:rPr>
              <a:t>A</a:t>
            </a:r>
            <a:endParaRPr lang="en-US"/>
          </a:p>
        </p:txBody>
      </p:sp>
      <p:sp>
        <p:nvSpPr>
          <p:cNvPr id="92" name="Rectangle 1116"/>
          <p:cNvSpPr>
            <a:spLocks noChangeArrowheads="1"/>
          </p:cNvSpPr>
          <p:nvPr/>
        </p:nvSpPr>
        <p:spPr bwMode="auto">
          <a:xfrm rot="16200000">
            <a:off x="278607" y="5418931"/>
            <a:ext cx="100012" cy="200025"/>
          </a:xfrm>
          <a:prstGeom prst="rect">
            <a:avLst/>
          </a:prstGeom>
          <a:noFill/>
          <a:ln w="9525">
            <a:noFill/>
            <a:miter lim="800000"/>
            <a:headEnd/>
            <a:tailEnd/>
          </a:ln>
        </p:spPr>
        <p:txBody>
          <a:bodyPr wrap="none" lIns="0" tIns="0" rIns="0" bIns="0">
            <a:spAutoFit/>
          </a:bodyPr>
          <a:lstStyle/>
          <a:p>
            <a:r>
              <a:rPr lang="en-US" sz="1300" b="1">
                <a:solidFill>
                  <a:srgbClr val="FFFF00"/>
                </a:solidFill>
                <a:latin typeface="Arial" charset="0"/>
              </a:rPr>
              <a:t>T</a:t>
            </a:r>
            <a:endParaRPr lang="en-US"/>
          </a:p>
        </p:txBody>
      </p:sp>
      <p:sp>
        <p:nvSpPr>
          <p:cNvPr id="93" name="Rectangle 1117"/>
          <p:cNvSpPr>
            <a:spLocks noChangeArrowheads="1"/>
          </p:cNvSpPr>
          <p:nvPr/>
        </p:nvSpPr>
        <p:spPr bwMode="auto">
          <a:xfrm rot="16200000">
            <a:off x="306388" y="5292725"/>
            <a:ext cx="44450" cy="200025"/>
          </a:xfrm>
          <a:prstGeom prst="rect">
            <a:avLst/>
          </a:prstGeom>
          <a:noFill/>
          <a:ln w="9525">
            <a:noFill/>
            <a:miter lim="800000"/>
            <a:headEnd/>
            <a:tailEnd/>
          </a:ln>
        </p:spPr>
        <p:txBody>
          <a:bodyPr wrap="none" lIns="0" tIns="0" rIns="0" bIns="0">
            <a:spAutoFit/>
          </a:bodyPr>
          <a:lstStyle/>
          <a:p>
            <a:r>
              <a:rPr lang="en-US" sz="1300" b="1">
                <a:solidFill>
                  <a:srgbClr val="FFFF00"/>
                </a:solidFill>
                <a:latin typeface="Arial" charset="0"/>
              </a:rPr>
              <a:t>I</a:t>
            </a:r>
            <a:endParaRPr lang="en-US"/>
          </a:p>
        </p:txBody>
      </p:sp>
      <p:sp>
        <p:nvSpPr>
          <p:cNvPr id="94" name="Rectangle 1118"/>
          <p:cNvSpPr>
            <a:spLocks noChangeArrowheads="1"/>
          </p:cNvSpPr>
          <p:nvPr/>
        </p:nvSpPr>
        <p:spPr bwMode="auto">
          <a:xfrm rot="16200000">
            <a:off x="265113" y="5176837"/>
            <a:ext cx="127000" cy="200025"/>
          </a:xfrm>
          <a:prstGeom prst="rect">
            <a:avLst/>
          </a:prstGeom>
          <a:noFill/>
          <a:ln w="9525">
            <a:noFill/>
            <a:miter lim="800000"/>
            <a:headEnd/>
            <a:tailEnd/>
          </a:ln>
        </p:spPr>
        <p:txBody>
          <a:bodyPr wrap="none" lIns="0" tIns="0" rIns="0" bIns="0">
            <a:spAutoFit/>
          </a:bodyPr>
          <a:lstStyle/>
          <a:p>
            <a:r>
              <a:rPr lang="en-US" sz="1300" b="1">
                <a:solidFill>
                  <a:srgbClr val="FFFF00"/>
                </a:solidFill>
                <a:latin typeface="Arial" charset="0"/>
              </a:rPr>
              <a:t>O</a:t>
            </a:r>
            <a:endParaRPr lang="en-US"/>
          </a:p>
        </p:txBody>
      </p:sp>
      <p:sp>
        <p:nvSpPr>
          <p:cNvPr id="95" name="Rectangle 1119"/>
          <p:cNvSpPr>
            <a:spLocks noChangeArrowheads="1"/>
          </p:cNvSpPr>
          <p:nvPr/>
        </p:nvSpPr>
        <p:spPr bwMode="auto">
          <a:xfrm rot="16200000">
            <a:off x="269082" y="4987131"/>
            <a:ext cx="119062" cy="200025"/>
          </a:xfrm>
          <a:prstGeom prst="rect">
            <a:avLst/>
          </a:prstGeom>
          <a:noFill/>
          <a:ln w="9525">
            <a:noFill/>
            <a:miter lim="800000"/>
            <a:headEnd/>
            <a:tailEnd/>
          </a:ln>
        </p:spPr>
        <p:txBody>
          <a:bodyPr wrap="none" lIns="0" tIns="0" rIns="0" bIns="0">
            <a:spAutoFit/>
          </a:bodyPr>
          <a:lstStyle/>
          <a:p>
            <a:r>
              <a:rPr lang="en-US" sz="1300" b="1">
                <a:solidFill>
                  <a:srgbClr val="FFFF00"/>
                </a:solidFill>
                <a:latin typeface="Arial" charset="0"/>
              </a:rPr>
              <a:t>N</a:t>
            </a:r>
            <a:endParaRPr lang="en-US"/>
          </a:p>
        </p:txBody>
      </p:sp>
      <p:sp>
        <p:nvSpPr>
          <p:cNvPr id="96" name="Rectangle 1120"/>
          <p:cNvSpPr>
            <a:spLocks noChangeArrowheads="1"/>
          </p:cNvSpPr>
          <p:nvPr/>
        </p:nvSpPr>
        <p:spPr bwMode="auto">
          <a:xfrm rot="16200000">
            <a:off x="306388" y="4841875"/>
            <a:ext cx="44450" cy="200025"/>
          </a:xfrm>
          <a:prstGeom prst="rect">
            <a:avLst/>
          </a:prstGeom>
          <a:noFill/>
          <a:ln w="9525">
            <a:noFill/>
            <a:miter lim="800000"/>
            <a:headEnd/>
            <a:tailEnd/>
          </a:ln>
        </p:spPr>
        <p:txBody>
          <a:bodyPr wrap="none" lIns="0" tIns="0" rIns="0" bIns="0">
            <a:spAutoFit/>
          </a:bodyPr>
          <a:lstStyle/>
          <a:p>
            <a:r>
              <a:rPr lang="en-US" sz="1300" b="1">
                <a:solidFill>
                  <a:srgbClr val="FFFF00"/>
                </a:solidFill>
                <a:latin typeface="Arial" charset="0"/>
              </a:rPr>
              <a:t>,</a:t>
            </a:r>
            <a:endParaRPr lang="en-US"/>
          </a:p>
        </p:txBody>
      </p:sp>
      <p:sp>
        <p:nvSpPr>
          <p:cNvPr id="97" name="Rectangle 1121"/>
          <p:cNvSpPr>
            <a:spLocks noChangeArrowheads="1"/>
          </p:cNvSpPr>
          <p:nvPr/>
        </p:nvSpPr>
        <p:spPr bwMode="auto">
          <a:xfrm rot="16200000">
            <a:off x="304800" y="4772025"/>
            <a:ext cx="47625" cy="200025"/>
          </a:xfrm>
          <a:prstGeom prst="rect">
            <a:avLst/>
          </a:prstGeom>
          <a:noFill/>
          <a:ln w="9525">
            <a:noFill/>
            <a:miter lim="800000"/>
            <a:headEnd/>
            <a:tailEnd/>
          </a:ln>
        </p:spPr>
        <p:txBody>
          <a:bodyPr wrap="none" lIns="0" tIns="0" rIns="0" bIns="0">
            <a:spAutoFit/>
          </a:bodyPr>
          <a:lstStyle/>
          <a:p>
            <a:r>
              <a:rPr lang="en-US" sz="1300" b="1">
                <a:solidFill>
                  <a:srgbClr val="FFFF00"/>
                </a:solidFill>
                <a:latin typeface="Arial" charset="0"/>
              </a:rPr>
              <a:t> </a:t>
            </a:r>
            <a:endParaRPr lang="en-US"/>
          </a:p>
        </p:txBody>
      </p:sp>
      <p:sp>
        <p:nvSpPr>
          <p:cNvPr id="98" name="Rectangle 1122"/>
          <p:cNvSpPr>
            <a:spLocks noChangeArrowheads="1"/>
          </p:cNvSpPr>
          <p:nvPr/>
        </p:nvSpPr>
        <p:spPr bwMode="auto">
          <a:xfrm rot="16200000">
            <a:off x="304800" y="4702175"/>
            <a:ext cx="47625" cy="200025"/>
          </a:xfrm>
          <a:prstGeom prst="rect">
            <a:avLst/>
          </a:prstGeom>
          <a:noFill/>
          <a:ln w="9525">
            <a:noFill/>
            <a:miter lim="800000"/>
            <a:headEnd/>
            <a:tailEnd/>
          </a:ln>
        </p:spPr>
        <p:txBody>
          <a:bodyPr wrap="none" lIns="0" tIns="0" rIns="0" bIns="0">
            <a:spAutoFit/>
          </a:bodyPr>
          <a:lstStyle/>
          <a:p>
            <a:r>
              <a:rPr lang="en-US" sz="1300" b="1">
                <a:solidFill>
                  <a:srgbClr val="FFFF00"/>
                </a:solidFill>
                <a:latin typeface="Arial" charset="0"/>
              </a:rPr>
              <a:t>I</a:t>
            </a:r>
            <a:endParaRPr lang="en-US"/>
          </a:p>
        </p:txBody>
      </p:sp>
      <p:sp>
        <p:nvSpPr>
          <p:cNvPr id="99" name="Rectangle 1123"/>
          <p:cNvSpPr>
            <a:spLocks noChangeArrowheads="1"/>
          </p:cNvSpPr>
          <p:nvPr/>
        </p:nvSpPr>
        <p:spPr bwMode="auto">
          <a:xfrm rot="16200000">
            <a:off x="269081" y="4598194"/>
            <a:ext cx="119063" cy="200025"/>
          </a:xfrm>
          <a:prstGeom prst="rect">
            <a:avLst/>
          </a:prstGeom>
          <a:noFill/>
          <a:ln w="9525">
            <a:noFill/>
            <a:miter lim="800000"/>
            <a:headEnd/>
            <a:tailEnd/>
          </a:ln>
        </p:spPr>
        <p:txBody>
          <a:bodyPr wrap="none" lIns="0" tIns="0" rIns="0" bIns="0">
            <a:spAutoFit/>
          </a:bodyPr>
          <a:lstStyle/>
          <a:p>
            <a:r>
              <a:rPr lang="en-US" sz="1300" b="1">
                <a:solidFill>
                  <a:srgbClr val="FFFF00"/>
                </a:solidFill>
                <a:latin typeface="Arial" charset="0"/>
              </a:rPr>
              <a:t>N</a:t>
            </a:r>
            <a:endParaRPr lang="en-US"/>
          </a:p>
        </p:txBody>
      </p:sp>
      <p:sp>
        <p:nvSpPr>
          <p:cNvPr id="100" name="Rectangle 1124"/>
          <p:cNvSpPr>
            <a:spLocks noChangeArrowheads="1"/>
          </p:cNvSpPr>
          <p:nvPr/>
        </p:nvSpPr>
        <p:spPr bwMode="auto">
          <a:xfrm rot="16200000">
            <a:off x="305594" y="4448969"/>
            <a:ext cx="46037" cy="200025"/>
          </a:xfrm>
          <a:prstGeom prst="rect">
            <a:avLst/>
          </a:prstGeom>
          <a:noFill/>
          <a:ln w="9525">
            <a:noFill/>
            <a:miter lim="800000"/>
            <a:headEnd/>
            <a:tailEnd/>
          </a:ln>
        </p:spPr>
        <p:txBody>
          <a:bodyPr wrap="none" lIns="0" tIns="0" rIns="0" bIns="0">
            <a:spAutoFit/>
          </a:bodyPr>
          <a:lstStyle/>
          <a:p>
            <a:r>
              <a:rPr lang="en-US" sz="1300" b="1">
                <a:solidFill>
                  <a:srgbClr val="FFFF00"/>
                </a:solidFill>
                <a:latin typeface="Arial" charset="0"/>
              </a:rPr>
              <a:t> </a:t>
            </a:r>
            <a:endParaRPr lang="en-US"/>
          </a:p>
        </p:txBody>
      </p:sp>
      <p:sp>
        <p:nvSpPr>
          <p:cNvPr id="101" name="Rectangle 1125"/>
          <p:cNvSpPr>
            <a:spLocks noChangeArrowheads="1"/>
          </p:cNvSpPr>
          <p:nvPr/>
        </p:nvSpPr>
        <p:spPr bwMode="auto">
          <a:xfrm rot="16200000">
            <a:off x="259556" y="4331494"/>
            <a:ext cx="138113" cy="200025"/>
          </a:xfrm>
          <a:prstGeom prst="rect">
            <a:avLst/>
          </a:prstGeom>
          <a:noFill/>
          <a:ln w="9525">
            <a:noFill/>
            <a:miter lim="800000"/>
            <a:headEnd/>
            <a:tailEnd/>
          </a:ln>
        </p:spPr>
        <p:txBody>
          <a:bodyPr wrap="none" lIns="0" tIns="0" rIns="0" bIns="0">
            <a:spAutoFit/>
          </a:bodyPr>
          <a:lstStyle/>
          <a:p>
            <a:r>
              <a:rPr lang="en-US" sz="1300" b="1">
                <a:solidFill>
                  <a:srgbClr val="FFFF00"/>
                </a:solidFill>
                <a:latin typeface="Arial" charset="0"/>
              </a:rPr>
              <a:t>M</a:t>
            </a:r>
            <a:endParaRPr lang="en-US"/>
          </a:p>
        </p:txBody>
      </p:sp>
      <p:sp>
        <p:nvSpPr>
          <p:cNvPr id="102" name="Rectangle 1126"/>
          <p:cNvSpPr>
            <a:spLocks noChangeArrowheads="1"/>
          </p:cNvSpPr>
          <p:nvPr/>
        </p:nvSpPr>
        <p:spPr bwMode="auto">
          <a:xfrm rot="16200000">
            <a:off x="273844" y="4136231"/>
            <a:ext cx="109538" cy="200025"/>
          </a:xfrm>
          <a:prstGeom prst="rect">
            <a:avLst/>
          </a:prstGeom>
          <a:noFill/>
          <a:ln w="9525">
            <a:noFill/>
            <a:miter lim="800000"/>
            <a:headEnd/>
            <a:tailEnd/>
          </a:ln>
        </p:spPr>
        <p:txBody>
          <a:bodyPr wrap="none" lIns="0" tIns="0" rIns="0" bIns="0">
            <a:spAutoFit/>
          </a:bodyPr>
          <a:lstStyle/>
          <a:p>
            <a:r>
              <a:rPr lang="en-US" sz="1300" b="1">
                <a:solidFill>
                  <a:srgbClr val="FFFF00"/>
                </a:solidFill>
                <a:latin typeface="Arial" charset="0"/>
              </a:rPr>
              <a:t>E</a:t>
            </a:r>
            <a:endParaRPr lang="en-US"/>
          </a:p>
        </p:txBody>
      </p:sp>
      <p:sp>
        <p:nvSpPr>
          <p:cNvPr id="103" name="Rectangle 1127"/>
          <p:cNvSpPr>
            <a:spLocks noChangeArrowheads="1"/>
          </p:cNvSpPr>
          <p:nvPr/>
        </p:nvSpPr>
        <p:spPr bwMode="auto">
          <a:xfrm rot="16200000">
            <a:off x="277019" y="3969544"/>
            <a:ext cx="103187" cy="200025"/>
          </a:xfrm>
          <a:prstGeom prst="rect">
            <a:avLst/>
          </a:prstGeom>
          <a:noFill/>
          <a:ln w="9525">
            <a:noFill/>
            <a:miter lim="800000"/>
            <a:headEnd/>
            <a:tailEnd/>
          </a:ln>
        </p:spPr>
        <p:txBody>
          <a:bodyPr wrap="none" lIns="0" tIns="0" rIns="0" bIns="0">
            <a:spAutoFit/>
          </a:bodyPr>
          <a:lstStyle/>
          <a:p>
            <a:r>
              <a:rPr lang="en-US" sz="1300" b="1">
                <a:solidFill>
                  <a:srgbClr val="FFFF00"/>
                </a:solidFill>
                <a:latin typeface="Arial" charset="0"/>
              </a:rPr>
              <a:t>T</a:t>
            </a:r>
            <a:endParaRPr lang="en-US"/>
          </a:p>
        </p:txBody>
      </p:sp>
      <p:sp>
        <p:nvSpPr>
          <p:cNvPr id="104" name="Rectangle 1128"/>
          <p:cNvSpPr>
            <a:spLocks noChangeArrowheads="1"/>
          </p:cNvSpPr>
          <p:nvPr/>
        </p:nvSpPr>
        <p:spPr bwMode="auto">
          <a:xfrm rot="16200000">
            <a:off x="273050" y="3811588"/>
            <a:ext cx="111125" cy="200025"/>
          </a:xfrm>
          <a:prstGeom prst="rect">
            <a:avLst/>
          </a:prstGeom>
          <a:noFill/>
          <a:ln w="9525">
            <a:noFill/>
            <a:miter lim="800000"/>
            <a:headEnd/>
            <a:tailEnd/>
          </a:ln>
        </p:spPr>
        <p:txBody>
          <a:bodyPr wrap="none" lIns="0" tIns="0" rIns="0" bIns="0">
            <a:spAutoFit/>
          </a:bodyPr>
          <a:lstStyle/>
          <a:p>
            <a:r>
              <a:rPr lang="en-US" sz="1300" b="1">
                <a:solidFill>
                  <a:srgbClr val="FFFF00"/>
                </a:solidFill>
                <a:latin typeface="Arial" charset="0"/>
              </a:rPr>
              <a:t>E</a:t>
            </a:r>
            <a:endParaRPr lang="en-US"/>
          </a:p>
        </p:txBody>
      </p:sp>
      <p:sp>
        <p:nvSpPr>
          <p:cNvPr id="105" name="Rectangle 1129"/>
          <p:cNvSpPr>
            <a:spLocks noChangeArrowheads="1"/>
          </p:cNvSpPr>
          <p:nvPr/>
        </p:nvSpPr>
        <p:spPr bwMode="auto">
          <a:xfrm rot="16200000">
            <a:off x="269081" y="3639344"/>
            <a:ext cx="119063" cy="200025"/>
          </a:xfrm>
          <a:prstGeom prst="rect">
            <a:avLst/>
          </a:prstGeom>
          <a:noFill/>
          <a:ln w="9525">
            <a:noFill/>
            <a:miter lim="800000"/>
            <a:headEnd/>
            <a:tailEnd/>
          </a:ln>
        </p:spPr>
        <p:txBody>
          <a:bodyPr wrap="none" lIns="0" tIns="0" rIns="0" bIns="0">
            <a:spAutoFit/>
          </a:bodyPr>
          <a:lstStyle/>
          <a:p>
            <a:r>
              <a:rPr lang="en-US" sz="1300" b="1">
                <a:solidFill>
                  <a:srgbClr val="FFFF00"/>
                </a:solidFill>
                <a:latin typeface="Arial" charset="0"/>
              </a:rPr>
              <a:t>R</a:t>
            </a:r>
            <a:endParaRPr lang="en-US"/>
          </a:p>
        </p:txBody>
      </p:sp>
      <p:sp>
        <p:nvSpPr>
          <p:cNvPr id="106" name="Rectangle 1130"/>
          <p:cNvSpPr>
            <a:spLocks noChangeArrowheads="1"/>
          </p:cNvSpPr>
          <p:nvPr/>
        </p:nvSpPr>
        <p:spPr bwMode="auto">
          <a:xfrm rot="16200000">
            <a:off x="273844" y="3459956"/>
            <a:ext cx="109538" cy="200025"/>
          </a:xfrm>
          <a:prstGeom prst="rect">
            <a:avLst/>
          </a:prstGeom>
          <a:noFill/>
          <a:ln w="9525">
            <a:noFill/>
            <a:miter lim="800000"/>
            <a:headEnd/>
            <a:tailEnd/>
          </a:ln>
        </p:spPr>
        <p:txBody>
          <a:bodyPr wrap="none" lIns="0" tIns="0" rIns="0" bIns="0">
            <a:spAutoFit/>
          </a:bodyPr>
          <a:lstStyle/>
          <a:p>
            <a:r>
              <a:rPr lang="en-US" sz="1300" b="1">
                <a:solidFill>
                  <a:srgbClr val="FFFF00"/>
                </a:solidFill>
                <a:latin typeface="Arial" charset="0"/>
              </a:rPr>
              <a:t>S</a:t>
            </a:r>
            <a:endParaRPr lang="en-US"/>
          </a:p>
        </p:txBody>
      </p:sp>
      <p:sp>
        <p:nvSpPr>
          <p:cNvPr id="107" name="Line 1131"/>
          <p:cNvSpPr>
            <a:spLocks noChangeShapeType="1"/>
          </p:cNvSpPr>
          <p:nvPr/>
        </p:nvSpPr>
        <p:spPr bwMode="auto">
          <a:xfrm flipV="1">
            <a:off x="4694238" y="3794125"/>
            <a:ext cx="1587" cy="2284413"/>
          </a:xfrm>
          <a:prstGeom prst="line">
            <a:avLst/>
          </a:prstGeom>
          <a:noFill/>
          <a:ln w="0">
            <a:solidFill>
              <a:srgbClr val="FFFF00"/>
            </a:solidFill>
            <a:round/>
            <a:headEnd/>
            <a:tailEnd/>
          </a:ln>
        </p:spPr>
        <p:txBody>
          <a:bodyPr/>
          <a:lstStyle/>
          <a:p>
            <a:endParaRPr lang="en-US"/>
          </a:p>
        </p:txBody>
      </p:sp>
      <p:sp>
        <p:nvSpPr>
          <p:cNvPr id="108" name="Rectangle 1201"/>
          <p:cNvSpPr>
            <a:spLocks noChangeArrowheads="1"/>
          </p:cNvSpPr>
          <p:nvPr/>
        </p:nvSpPr>
        <p:spPr bwMode="auto">
          <a:xfrm>
            <a:off x="4684713" y="5667375"/>
            <a:ext cx="55562" cy="198438"/>
          </a:xfrm>
          <a:prstGeom prst="rect">
            <a:avLst/>
          </a:prstGeom>
          <a:noFill/>
          <a:ln w="9525">
            <a:noFill/>
            <a:miter lim="800000"/>
            <a:headEnd/>
            <a:tailEnd/>
          </a:ln>
        </p:spPr>
        <p:txBody>
          <a:bodyPr wrap="none" lIns="0" tIns="0" rIns="0" bIns="0">
            <a:spAutoFit/>
          </a:bodyPr>
          <a:lstStyle/>
          <a:p>
            <a:r>
              <a:rPr lang="en-US" sz="1300">
                <a:solidFill>
                  <a:srgbClr val="FFFF00"/>
                </a:solidFill>
                <a:latin typeface="Arial" charset="0"/>
              </a:rPr>
              <a:t>-</a:t>
            </a:r>
            <a:endParaRPr lang="en-US"/>
          </a:p>
        </p:txBody>
      </p:sp>
      <p:sp>
        <p:nvSpPr>
          <p:cNvPr id="109" name="Rectangle 1202"/>
          <p:cNvSpPr>
            <a:spLocks noChangeArrowheads="1"/>
          </p:cNvSpPr>
          <p:nvPr/>
        </p:nvSpPr>
        <p:spPr bwMode="auto">
          <a:xfrm>
            <a:off x="4745038" y="5667375"/>
            <a:ext cx="92075" cy="198438"/>
          </a:xfrm>
          <a:prstGeom prst="rect">
            <a:avLst/>
          </a:prstGeom>
          <a:noFill/>
          <a:ln w="9525">
            <a:noFill/>
            <a:miter lim="800000"/>
            <a:headEnd/>
            <a:tailEnd/>
          </a:ln>
        </p:spPr>
        <p:txBody>
          <a:bodyPr wrap="none" lIns="0" tIns="0" rIns="0" bIns="0">
            <a:spAutoFit/>
          </a:bodyPr>
          <a:lstStyle/>
          <a:p>
            <a:r>
              <a:rPr lang="en-US" sz="1300">
                <a:solidFill>
                  <a:srgbClr val="FFFF00"/>
                </a:solidFill>
                <a:latin typeface="Arial" charset="0"/>
              </a:rPr>
              <a:t>1</a:t>
            </a:r>
            <a:endParaRPr lang="en-US"/>
          </a:p>
        </p:txBody>
      </p:sp>
      <p:sp>
        <p:nvSpPr>
          <p:cNvPr id="110" name="Rectangle 1211"/>
          <p:cNvSpPr>
            <a:spLocks noChangeArrowheads="1"/>
          </p:cNvSpPr>
          <p:nvPr/>
        </p:nvSpPr>
        <p:spPr bwMode="auto">
          <a:xfrm>
            <a:off x="990600" y="5791200"/>
            <a:ext cx="2441575"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charset="0"/>
              </a:rPr>
              <a:t>Contours of concentration (ppt)</a:t>
            </a:r>
            <a:endParaRPr lang="en-US" sz="1400"/>
          </a:p>
        </p:txBody>
      </p:sp>
      <p:sp>
        <p:nvSpPr>
          <p:cNvPr id="111" name="Rectangle 1214"/>
          <p:cNvSpPr>
            <a:spLocks noChangeArrowheads="1"/>
          </p:cNvSpPr>
          <p:nvPr/>
        </p:nvSpPr>
        <p:spPr bwMode="auto">
          <a:xfrm>
            <a:off x="1190625" y="4019550"/>
            <a:ext cx="77788" cy="166688"/>
          </a:xfrm>
          <a:prstGeom prst="rect">
            <a:avLst/>
          </a:prstGeom>
          <a:noFill/>
          <a:ln w="9525">
            <a:noFill/>
            <a:miter lim="800000"/>
            <a:headEnd/>
            <a:tailEnd/>
          </a:ln>
        </p:spPr>
        <p:txBody>
          <a:bodyPr wrap="none" lIns="0" tIns="0" rIns="0" bIns="0">
            <a:spAutoFit/>
          </a:bodyPr>
          <a:lstStyle/>
          <a:p>
            <a:r>
              <a:rPr lang="en-US" sz="1100">
                <a:solidFill>
                  <a:srgbClr val="FFFF00"/>
                </a:solidFill>
                <a:latin typeface="Arial" charset="0"/>
              </a:rPr>
              <a:t>a</a:t>
            </a:r>
            <a:endParaRPr lang="en-US"/>
          </a:p>
        </p:txBody>
      </p:sp>
      <p:grpSp>
        <p:nvGrpSpPr>
          <p:cNvPr id="112" name="Group 1219"/>
          <p:cNvGrpSpPr>
            <a:grpSpLocks/>
          </p:cNvGrpSpPr>
          <p:nvPr/>
        </p:nvGrpSpPr>
        <p:grpSpPr bwMode="auto">
          <a:xfrm>
            <a:off x="4800600" y="3657600"/>
            <a:ext cx="4067175" cy="3170238"/>
            <a:chOff x="3013" y="1888"/>
            <a:chExt cx="2562" cy="1997"/>
          </a:xfrm>
        </p:grpSpPr>
        <p:pic>
          <p:nvPicPr>
            <p:cNvPr id="113" name="Picture 1132"/>
            <p:cNvPicPr>
              <a:picLocks noChangeAspect="1" noChangeArrowheads="1"/>
            </p:cNvPicPr>
            <p:nvPr/>
          </p:nvPicPr>
          <p:blipFill>
            <a:blip r:embed="rId2" cstate="print">
              <a:clrChange>
                <a:clrFrom>
                  <a:srgbClr val="FFFFFF"/>
                </a:clrFrom>
                <a:clrTo>
                  <a:srgbClr val="FFFFFF">
                    <a:alpha val="0"/>
                  </a:srgbClr>
                </a:clrTo>
              </a:clrChange>
            </a:blip>
            <a:srcRect l="43857"/>
            <a:stretch>
              <a:fillRect/>
            </a:stretch>
          </p:blipFill>
          <p:spPr bwMode="auto">
            <a:xfrm>
              <a:off x="3234" y="1958"/>
              <a:ext cx="2340" cy="1424"/>
            </a:xfrm>
            <a:prstGeom prst="rect">
              <a:avLst/>
            </a:prstGeom>
            <a:noFill/>
            <a:ln w="9525">
              <a:noFill/>
              <a:miter lim="800000"/>
              <a:headEnd/>
              <a:tailEnd/>
            </a:ln>
          </p:spPr>
        </p:pic>
        <p:sp>
          <p:nvSpPr>
            <p:cNvPr id="114" name="Freeform 1133"/>
            <p:cNvSpPr>
              <a:spLocks noEditPoints="1"/>
            </p:cNvSpPr>
            <p:nvPr/>
          </p:nvSpPr>
          <p:spPr bwMode="auto">
            <a:xfrm>
              <a:off x="4800" y="2030"/>
              <a:ext cx="718" cy="1195"/>
            </a:xfrm>
            <a:custGeom>
              <a:avLst/>
              <a:gdLst>
                <a:gd name="T0" fmla="*/ 621 w 1189"/>
                <a:gd name="T1" fmla="*/ 1349 h 1431"/>
                <a:gd name="T2" fmla="*/ 616 w 1189"/>
                <a:gd name="T3" fmla="*/ 1256 h 1431"/>
                <a:gd name="T4" fmla="*/ 621 w 1189"/>
                <a:gd name="T5" fmla="*/ 1163 h 1431"/>
                <a:gd name="T6" fmla="*/ 645 w 1189"/>
                <a:gd name="T7" fmla="*/ 1070 h 1431"/>
                <a:gd name="T8" fmla="*/ 666 w 1189"/>
                <a:gd name="T9" fmla="*/ 978 h 1431"/>
                <a:gd name="T10" fmla="*/ 758 w 1189"/>
                <a:gd name="T11" fmla="*/ 972 h 1431"/>
                <a:gd name="T12" fmla="*/ 867 w 1189"/>
                <a:gd name="T13" fmla="*/ 897 h 1431"/>
                <a:gd name="T14" fmla="*/ 893 w 1189"/>
                <a:gd name="T15" fmla="*/ 804 h 1431"/>
                <a:gd name="T16" fmla="*/ 931 w 1189"/>
                <a:gd name="T17" fmla="*/ 876 h 1431"/>
                <a:gd name="T18" fmla="*/ 1004 w 1189"/>
                <a:gd name="T19" fmla="*/ 967 h 1431"/>
                <a:gd name="T20" fmla="*/ 1044 w 1189"/>
                <a:gd name="T21" fmla="*/ 1059 h 1431"/>
                <a:gd name="T22" fmla="*/ 1052 w 1189"/>
                <a:gd name="T23" fmla="*/ 1152 h 1431"/>
                <a:gd name="T24" fmla="*/ 1053 w 1189"/>
                <a:gd name="T25" fmla="*/ 1245 h 1431"/>
                <a:gd name="T26" fmla="*/ 1056 w 1189"/>
                <a:gd name="T27" fmla="*/ 1338 h 1431"/>
                <a:gd name="T28" fmla="*/ 1091 w 1189"/>
                <a:gd name="T29" fmla="*/ 1431 h 1431"/>
                <a:gd name="T30" fmla="*/ 1175 w 1189"/>
                <a:gd name="T31" fmla="*/ 1378 h 1431"/>
                <a:gd name="T32" fmla="*/ 1168 w 1189"/>
                <a:gd name="T33" fmla="*/ 1293 h 1431"/>
                <a:gd name="T34" fmla="*/ 1170 w 1189"/>
                <a:gd name="T35" fmla="*/ 1109 h 1431"/>
                <a:gd name="T36" fmla="*/ 1122 w 1189"/>
                <a:gd name="T37" fmla="*/ 913 h 1431"/>
                <a:gd name="T38" fmla="*/ 1079 w 1189"/>
                <a:gd name="T39" fmla="*/ 799 h 1431"/>
                <a:gd name="T40" fmla="*/ 1033 w 1189"/>
                <a:gd name="T41" fmla="*/ 701 h 1431"/>
                <a:gd name="T42" fmla="*/ 942 w 1189"/>
                <a:gd name="T43" fmla="*/ 468 h 1431"/>
                <a:gd name="T44" fmla="*/ 845 w 1189"/>
                <a:gd name="T45" fmla="*/ 357 h 1431"/>
                <a:gd name="T46" fmla="*/ 706 w 1189"/>
                <a:gd name="T47" fmla="*/ 249 h 1431"/>
                <a:gd name="T48" fmla="*/ 602 w 1189"/>
                <a:gd name="T49" fmla="*/ 254 h 1431"/>
                <a:gd name="T50" fmla="*/ 527 w 1189"/>
                <a:gd name="T51" fmla="*/ 185 h 1431"/>
                <a:gd name="T52" fmla="*/ 493 w 1189"/>
                <a:gd name="T53" fmla="*/ 288 h 1431"/>
                <a:gd name="T54" fmla="*/ 467 w 1189"/>
                <a:gd name="T55" fmla="*/ 392 h 1431"/>
                <a:gd name="T56" fmla="*/ 448 w 1189"/>
                <a:gd name="T57" fmla="*/ 496 h 1431"/>
                <a:gd name="T58" fmla="*/ 432 w 1189"/>
                <a:gd name="T59" fmla="*/ 600 h 1431"/>
                <a:gd name="T60" fmla="*/ 416 w 1189"/>
                <a:gd name="T61" fmla="*/ 703 h 1431"/>
                <a:gd name="T62" fmla="*/ 406 w 1189"/>
                <a:gd name="T63" fmla="*/ 806 h 1431"/>
                <a:gd name="T64" fmla="*/ 398 w 1189"/>
                <a:gd name="T65" fmla="*/ 911 h 1431"/>
                <a:gd name="T66" fmla="*/ 349 w 1189"/>
                <a:gd name="T67" fmla="*/ 829 h 1431"/>
                <a:gd name="T68" fmla="*/ 348 w 1189"/>
                <a:gd name="T69" fmla="*/ 726 h 1431"/>
                <a:gd name="T70" fmla="*/ 346 w 1189"/>
                <a:gd name="T71" fmla="*/ 621 h 1431"/>
                <a:gd name="T72" fmla="*/ 322 w 1189"/>
                <a:gd name="T73" fmla="*/ 518 h 1431"/>
                <a:gd name="T74" fmla="*/ 306 w 1189"/>
                <a:gd name="T75" fmla="*/ 603 h 1431"/>
                <a:gd name="T76" fmla="*/ 299 w 1189"/>
                <a:gd name="T77" fmla="*/ 706 h 1431"/>
                <a:gd name="T78" fmla="*/ 260 w 1189"/>
                <a:gd name="T79" fmla="*/ 810 h 1431"/>
                <a:gd name="T80" fmla="*/ 255 w 1189"/>
                <a:gd name="T81" fmla="*/ 913 h 1431"/>
                <a:gd name="T82" fmla="*/ 235 w 1189"/>
                <a:gd name="T83" fmla="*/ 1016 h 1431"/>
                <a:gd name="T84" fmla="*/ 210 w 1189"/>
                <a:gd name="T85" fmla="*/ 1121 h 1431"/>
                <a:gd name="T86" fmla="*/ 192 w 1189"/>
                <a:gd name="T87" fmla="*/ 1224 h 1431"/>
                <a:gd name="T88" fmla="*/ 163 w 1189"/>
                <a:gd name="T89" fmla="*/ 1328 h 1431"/>
                <a:gd name="T90" fmla="*/ 145 w 1189"/>
                <a:gd name="T91" fmla="*/ 1431 h 1431"/>
                <a:gd name="T92" fmla="*/ 487 w 1189"/>
                <a:gd name="T93" fmla="*/ 1431 h 1431"/>
                <a:gd name="T94" fmla="*/ 69 w 1189"/>
                <a:gd name="T95" fmla="*/ 448 h 1431"/>
                <a:gd name="T96" fmla="*/ 130 w 1189"/>
                <a:gd name="T97" fmla="*/ 369 h 1431"/>
                <a:gd name="T98" fmla="*/ 170 w 1189"/>
                <a:gd name="T99" fmla="*/ 287 h 1431"/>
                <a:gd name="T100" fmla="*/ 204 w 1189"/>
                <a:gd name="T101" fmla="*/ 206 h 1431"/>
                <a:gd name="T102" fmla="*/ 306 w 1189"/>
                <a:gd name="T103" fmla="*/ 132 h 1431"/>
                <a:gd name="T104" fmla="*/ 306 w 1189"/>
                <a:gd name="T105" fmla="*/ 52 h 1431"/>
                <a:gd name="T106" fmla="*/ 170 w 1189"/>
                <a:gd name="T107" fmla="*/ 0 h 1431"/>
                <a:gd name="T108" fmla="*/ 112 w 1189"/>
                <a:gd name="T109" fmla="*/ 74 h 1431"/>
                <a:gd name="T110" fmla="*/ 84 w 1189"/>
                <a:gd name="T111" fmla="*/ 171 h 1431"/>
                <a:gd name="T112" fmla="*/ 50 w 1189"/>
                <a:gd name="T113" fmla="*/ 268 h 1431"/>
                <a:gd name="T114" fmla="*/ 19 w 1189"/>
                <a:gd name="T115" fmla="*/ 365 h 1431"/>
                <a:gd name="T116" fmla="*/ 13 w 1189"/>
                <a:gd name="T117" fmla="*/ 463 h 14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189"/>
                <a:gd name="T178" fmla="*/ 0 h 1431"/>
                <a:gd name="T179" fmla="*/ 1189 w 1189"/>
                <a:gd name="T180" fmla="*/ 1431 h 143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189" h="1431">
                  <a:moveTo>
                    <a:pt x="627" y="1431"/>
                  </a:moveTo>
                  <a:lnTo>
                    <a:pt x="627" y="1419"/>
                  </a:lnTo>
                  <a:lnTo>
                    <a:pt x="625" y="1408"/>
                  </a:lnTo>
                  <a:lnTo>
                    <a:pt x="625" y="1396"/>
                  </a:lnTo>
                  <a:lnTo>
                    <a:pt x="624" y="1385"/>
                  </a:lnTo>
                  <a:lnTo>
                    <a:pt x="623" y="1372"/>
                  </a:lnTo>
                  <a:lnTo>
                    <a:pt x="622" y="1361"/>
                  </a:lnTo>
                  <a:lnTo>
                    <a:pt x="621" y="1349"/>
                  </a:lnTo>
                  <a:lnTo>
                    <a:pt x="620" y="1338"/>
                  </a:lnTo>
                  <a:lnTo>
                    <a:pt x="620" y="1326"/>
                  </a:lnTo>
                  <a:lnTo>
                    <a:pt x="619" y="1315"/>
                  </a:lnTo>
                  <a:lnTo>
                    <a:pt x="619" y="1303"/>
                  </a:lnTo>
                  <a:lnTo>
                    <a:pt x="617" y="1292"/>
                  </a:lnTo>
                  <a:lnTo>
                    <a:pt x="617" y="1279"/>
                  </a:lnTo>
                  <a:lnTo>
                    <a:pt x="617" y="1268"/>
                  </a:lnTo>
                  <a:lnTo>
                    <a:pt x="616" y="1256"/>
                  </a:lnTo>
                  <a:lnTo>
                    <a:pt x="616" y="1245"/>
                  </a:lnTo>
                  <a:lnTo>
                    <a:pt x="616" y="1233"/>
                  </a:lnTo>
                  <a:lnTo>
                    <a:pt x="616" y="1222"/>
                  </a:lnTo>
                  <a:lnTo>
                    <a:pt x="617" y="1210"/>
                  </a:lnTo>
                  <a:lnTo>
                    <a:pt x="619" y="1199"/>
                  </a:lnTo>
                  <a:lnTo>
                    <a:pt x="619" y="1186"/>
                  </a:lnTo>
                  <a:lnTo>
                    <a:pt x="620" y="1175"/>
                  </a:lnTo>
                  <a:lnTo>
                    <a:pt x="621" y="1163"/>
                  </a:lnTo>
                  <a:lnTo>
                    <a:pt x="622" y="1152"/>
                  </a:lnTo>
                  <a:lnTo>
                    <a:pt x="622" y="1140"/>
                  </a:lnTo>
                  <a:lnTo>
                    <a:pt x="623" y="1129"/>
                  </a:lnTo>
                  <a:lnTo>
                    <a:pt x="624" y="1117"/>
                  </a:lnTo>
                  <a:lnTo>
                    <a:pt x="628" y="1106"/>
                  </a:lnTo>
                  <a:lnTo>
                    <a:pt x="633" y="1094"/>
                  </a:lnTo>
                  <a:lnTo>
                    <a:pt x="640" y="1082"/>
                  </a:lnTo>
                  <a:lnTo>
                    <a:pt x="645" y="1070"/>
                  </a:lnTo>
                  <a:lnTo>
                    <a:pt x="648" y="1059"/>
                  </a:lnTo>
                  <a:lnTo>
                    <a:pt x="651" y="1047"/>
                  </a:lnTo>
                  <a:lnTo>
                    <a:pt x="653" y="1036"/>
                  </a:lnTo>
                  <a:lnTo>
                    <a:pt x="655" y="1024"/>
                  </a:lnTo>
                  <a:lnTo>
                    <a:pt x="658" y="1013"/>
                  </a:lnTo>
                  <a:lnTo>
                    <a:pt x="660" y="1001"/>
                  </a:lnTo>
                  <a:lnTo>
                    <a:pt x="662" y="990"/>
                  </a:lnTo>
                  <a:lnTo>
                    <a:pt x="666" y="978"/>
                  </a:lnTo>
                  <a:lnTo>
                    <a:pt x="669" y="966"/>
                  </a:lnTo>
                  <a:lnTo>
                    <a:pt x="681" y="956"/>
                  </a:lnTo>
                  <a:lnTo>
                    <a:pt x="696" y="944"/>
                  </a:lnTo>
                  <a:lnTo>
                    <a:pt x="711" y="933"/>
                  </a:lnTo>
                  <a:lnTo>
                    <a:pt x="723" y="937"/>
                  </a:lnTo>
                  <a:lnTo>
                    <a:pt x="735" y="949"/>
                  </a:lnTo>
                  <a:lnTo>
                    <a:pt x="746" y="960"/>
                  </a:lnTo>
                  <a:lnTo>
                    <a:pt x="758" y="972"/>
                  </a:lnTo>
                  <a:lnTo>
                    <a:pt x="799" y="974"/>
                  </a:lnTo>
                  <a:lnTo>
                    <a:pt x="827" y="966"/>
                  </a:lnTo>
                  <a:lnTo>
                    <a:pt x="845" y="954"/>
                  </a:lnTo>
                  <a:lnTo>
                    <a:pt x="853" y="943"/>
                  </a:lnTo>
                  <a:lnTo>
                    <a:pt x="857" y="931"/>
                  </a:lnTo>
                  <a:lnTo>
                    <a:pt x="860" y="920"/>
                  </a:lnTo>
                  <a:lnTo>
                    <a:pt x="864" y="908"/>
                  </a:lnTo>
                  <a:lnTo>
                    <a:pt x="867" y="897"/>
                  </a:lnTo>
                  <a:lnTo>
                    <a:pt x="870" y="885"/>
                  </a:lnTo>
                  <a:lnTo>
                    <a:pt x="874" y="874"/>
                  </a:lnTo>
                  <a:lnTo>
                    <a:pt x="877" y="863"/>
                  </a:lnTo>
                  <a:lnTo>
                    <a:pt x="881" y="851"/>
                  </a:lnTo>
                  <a:lnTo>
                    <a:pt x="884" y="838"/>
                  </a:lnTo>
                  <a:lnTo>
                    <a:pt x="888" y="827"/>
                  </a:lnTo>
                  <a:lnTo>
                    <a:pt x="891" y="815"/>
                  </a:lnTo>
                  <a:lnTo>
                    <a:pt x="893" y="804"/>
                  </a:lnTo>
                  <a:lnTo>
                    <a:pt x="897" y="795"/>
                  </a:lnTo>
                  <a:lnTo>
                    <a:pt x="900" y="806"/>
                  </a:lnTo>
                  <a:lnTo>
                    <a:pt x="903" y="819"/>
                  </a:lnTo>
                  <a:lnTo>
                    <a:pt x="907" y="830"/>
                  </a:lnTo>
                  <a:lnTo>
                    <a:pt x="912" y="842"/>
                  </a:lnTo>
                  <a:lnTo>
                    <a:pt x="918" y="853"/>
                  </a:lnTo>
                  <a:lnTo>
                    <a:pt x="925" y="865"/>
                  </a:lnTo>
                  <a:lnTo>
                    <a:pt x="931" y="876"/>
                  </a:lnTo>
                  <a:lnTo>
                    <a:pt x="941" y="888"/>
                  </a:lnTo>
                  <a:lnTo>
                    <a:pt x="949" y="899"/>
                  </a:lnTo>
                  <a:lnTo>
                    <a:pt x="957" y="911"/>
                  </a:lnTo>
                  <a:lnTo>
                    <a:pt x="965" y="922"/>
                  </a:lnTo>
                  <a:lnTo>
                    <a:pt x="973" y="934"/>
                  </a:lnTo>
                  <a:lnTo>
                    <a:pt x="982" y="945"/>
                  </a:lnTo>
                  <a:lnTo>
                    <a:pt x="992" y="957"/>
                  </a:lnTo>
                  <a:lnTo>
                    <a:pt x="1004" y="967"/>
                  </a:lnTo>
                  <a:lnTo>
                    <a:pt x="1017" y="978"/>
                  </a:lnTo>
                  <a:lnTo>
                    <a:pt x="1029" y="990"/>
                  </a:lnTo>
                  <a:lnTo>
                    <a:pt x="1035" y="1001"/>
                  </a:lnTo>
                  <a:lnTo>
                    <a:pt x="1036" y="1013"/>
                  </a:lnTo>
                  <a:lnTo>
                    <a:pt x="1038" y="1024"/>
                  </a:lnTo>
                  <a:lnTo>
                    <a:pt x="1041" y="1036"/>
                  </a:lnTo>
                  <a:lnTo>
                    <a:pt x="1042" y="1047"/>
                  </a:lnTo>
                  <a:lnTo>
                    <a:pt x="1044" y="1059"/>
                  </a:lnTo>
                  <a:lnTo>
                    <a:pt x="1045" y="1071"/>
                  </a:lnTo>
                  <a:lnTo>
                    <a:pt x="1048" y="1083"/>
                  </a:lnTo>
                  <a:lnTo>
                    <a:pt x="1049" y="1094"/>
                  </a:lnTo>
                  <a:lnTo>
                    <a:pt x="1050" y="1106"/>
                  </a:lnTo>
                  <a:lnTo>
                    <a:pt x="1051" y="1117"/>
                  </a:lnTo>
                  <a:lnTo>
                    <a:pt x="1051" y="1129"/>
                  </a:lnTo>
                  <a:lnTo>
                    <a:pt x="1051" y="1140"/>
                  </a:lnTo>
                  <a:lnTo>
                    <a:pt x="1052" y="1152"/>
                  </a:lnTo>
                  <a:lnTo>
                    <a:pt x="1052" y="1164"/>
                  </a:lnTo>
                  <a:lnTo>
                    <a:pt x="1052" y="1176"/>
                  </a:lnTo>
                  <a:lnTo>
                    <a:pt x="1052" y="1187"/>
                  </a:lnTo>
                  <a:lnTo>
                    <a:pt x="1052" y="1199"/>
                  </a:lnTo>
                  <a:lnTo>
                    <a:pt x="1053" y="1210"/>
                  </a:lnTo>
                  <a:lnTo>
                    <a:pt x="1053" y="1222"/>
                  </a:lnTo>
                  <a:lnTo>
                    <a:pt x="1053" y="1233"/>
                  </a:lnTo>
                  <a:lnTo>
                    <a:pt x="1053" y="1245"/>
                  </a:lnTo>
                  <a:lnTo>
                    <a:pt x="1053" y="1257"/>
                  </a:lnTo>
                  <a:lnTo>
                    <a:pt x="1053" y="1269"/>
                  </a:lnTo>
                  <a:lnTo>
                    <a:pt x="1053" y="1280"/>
                  </a:lnTo>
                  <a:lnTo>
                    <a:pt x="1053" y="1292"/>
                  </a:lnTo>
                  <a:lnTo>
                    <a:pt x="1053" y="1303"/>
                  </a:lnTo>
                  <a:lnTo>
                    <a:pt x="1053" y="1315"/>
                  </a:lnTo>
                  <a:lnTo>
                    <a:pt x="1055" y="1326"/>
                  </a:lnTo>
                  <a:lnTo>
                    <a:pt x="1056" y="1338"/>
                  </a:lnTo>
                  <a:lnTo>
                    <a:pt x="1059" y="1350"/>
                  </a:lnTo>
                  <a:lnTo>
                    <a:pt x="1064" y="1362"/>
                  </a:lnTo>
                  <a:lnTo>
                    <a:pt x="1070" y="1373"/>
                  </a:lnTo>
                  <a:lnTo>
                    <a:pt x="1076" y="1385"/>
                  </a:lnTo>
                  <a:lnTo>
                    <a:pt x="1081" y="1396"/>
                  </a:lnTo>
                  <a:lnTo>
                    <a:pt x="1084" y="1408"/>
                  </a:lnTo>
                  <a:lnTo>
                    <a:pt x="1088" y="1419"/>
                  </a:lnTo>
                  <a:lnTo>
                    <a:pt x="1091" y="1431"/>
                  </a:lnTo>
                  <a:lnTo>
                    <a:pt x="1124" y="1431"/>
                  </a:lnTo>
                  <a:lnTo>
                    <a:pt x="1170" y="1431"/>
                  </a:lnTo>
                  <a:lnTo>
                    <a:pt x="1189" y="1431"/>
                  </a:lnTo>
                  <a:lnTo>
                    <a:pt x="1186" y="1421"/>
                  </a:lnTo>
                  <a:lnTo>
                    <a:pt x="1183" y="1410"/>
                  </a:lnTo>
                  <a:lnTo>
                    <a:pt x="1180" y="1399"/>
                  </a:lnTo>
                  <a:lnTo>
                    <a:pt x="1178" y="1388"/>
                  </a:lnTo>
                  <a:lnTo>
                    <a:pt x="1175" y="1378"/>
                  </a:lnTo>
                  <a:lnTo>
                    <a:pt x="1173" y="1367"/>
                  </a:lnTo>
                  <a:lnTo>
                    <a:pt x="1172" y="1356"/>
                  </a:lnTo>
                  <a:lnTo>
                    <a:pt x="1170" y="1346"/>
                  </a:lnTo>
                  <a:lnTo>
                    <a:pt x="1170" y="1336"/>
                  </a:lnTo>
                  <a:lnTo>
                    <a:pt x="1170" y="1324"/>
                  </a:lnTo>
                  <a:lnTo>
                    <a:pt x="1168" y="1314"/>
                  </a:lnTo>
                  <a:lnTo>
                    <a:pt x="1168" y="1303"/>
                  </a:lnTo>
                  <a:lnTo>
                    <a:pt x="1168" y="1293"/>
                  </a:lnTo>
                  <a:lnTo>
                    <a:pt x="1168" y="1282"/>
                  </a:lnTo>
                  <a:lnTo>
                    <a:pt x="1170" y="1271"/>
                  </a:lnTo>
                  <a:lnTo>
                    <a:pt x="1170" y="1255"/>
                  </a:lnTo>
                  <a:lnTo>
                    <a:pt x="1170" y="1226"/>
                  </a:lnTo>
                  <a:lnTo>
                    <a:pt x="1170" y="1198"/>
                  </a:lnTo>
                  <a:lnTo>
                    <a:pt x="1170" y="1168"/>
                  </a:lnTo>
                  <a:lnTo>
                    <a:pt x="1170" y="1139"/>
                  </a:lnTo>
                  <a:lnTo>
                    <a:pt x="1170" y="1109"/>
                  </a:lnTo>
                  <a:lnTo>
                    <a:pt x="1170" y="1081"/>
                  </a:lnTo>
                  <a:lnTo>
                    <a:pt x="1170" y="1052"/>
                  </a:lnTo>
                  <a:lnTo>
                    <a:pt x="1170" y="1022"/>
                  </a:lnTo>
                  <a:lnTo>
                    <a:pt x="1124" y="993"/>
                  </a:lnTo>
                  <a:lnTo>
                    <a:pt x="1124" y="964"/>
                  </a:lnTo>
                  <a:lnTo>
                    <a:pt x="1124" y="935"/>
                  </a:lnTo>
                  <a:lnTo>
                    <a:pt x="1124" y="915"/>
                  </a:lnTo>
                  <a:lnTo>
                    <a:pt x="1122" y="913"/>
                  </a:lnTo>
                  <a:lnTo>
                    <a:pt x="1121" y="910"/>
                  </a:lnTo>
                  <a:lnTo>
                    <a:pt x="1120" y="907"/>
                  </a:lnTo>
                  <a:lnTo>
                    <a:pt x="1119" y="905"/>
                  </a:lnTo>
                  <a:lnTo>
                    <a:pt x="1119" y="903"/>
                  </a:lnTo>
                  <a:lnTo>
                    <a:pt x="1079" y="876"/>
                  </a:lnTo>
                  <a:lnTo>
                    <a:pt x="1079" y="848"/>
                  </a:lnTo>
                  <a:lnTo>
                    <a:pt x="1079" y="818"/>
                  </a:lnTo>
                  <a:lnTo>
                    <a:pt x="1079" y="799"/>
                  </a:lnTo>
                  <a:lnTo>
                    <a:pt x="1078" y="797"/>
                  </a:lnTo>
                  <a:lnTo>
                    <a:pt x="1076" y="794"/>
                  </a:lnTo>
                  <a:lnTo>
                    <a:pt x="1075" y="791"/>
                  </a:lnTo>
                  <a:lnTo>
                    <a:pt x="1074" y="789"/>
                  </a:lnTo>
                  <a:lnTo>
                    <a:pt x="1074" y="786"/>
                  </a:lnTo>
                  <a:lnTo>
                    <a:pt x="1033" y="759"/>
                  </a:lnTo>
                  <a:lnTo>
                    <a:pt x="1033" y="730"/>
                  </a:lnTo>
                  <a:lnTo>
                    <a:pt x="1033" y="701"/>
                  </a:lnTo>
                  <a:lnTo>
                    <a:pt x="1033" y="672"/>
                  </a:lnTo>
                  <a:lnTo>
                    <a:pt x="988" y="643"/>
                  </a:lnTo>
                  <a:lnTo>
                    <a:pt x="988" y="613"/>
                  </a:lnTo>
                  <a:lnTo>
                    <a:pt x="988" y="585"/>
                  </a:lnTo>
                  <a:lnTo>
                    <a:pt x="988" y="555"/>
                  </a:lnTo>
                  <a:lnTo>
                    <a:pt x="942" y="526"/>
                  </a:lnTo>
                  <a:lnTo>
                    <a:pt x="942" y="496"/>
                  </a:lnTo>
                  <a:lnTo>
                    <a:pt x="942" y="468"/>
                  </a:lnTo>
                  <a:lnTo>
                    <a:pt x="897" y="439"/>
                  </a:lnTo>
                  <a:lnTo>
                    <a:pt x="897" y="409"/>
                  </a:lnTo>
                  <a:lnTo>
                    <a:pt x="897" y="380"/>
                  </a:lnTo>
                  <a:lnTo>
                    <a:pt x="897" y="368"/>
                  </a:lnTo>
                  <a:lnTo>
                    <a:pt x="873" y="369"/>
                  </a:lnTo>
                  <a:lnTo>
                    <a:pt x="851" y="369"/>
                  </a:lnTo>
                  <a:lnTo>
                    <a:pt x="847" y="363"/>
                  </a:lnTo>
                  <a:lnTo>
                    <a:pt x="845" y="357"/>
                  </a:lnTo>
                  <a:lnTo>
                    <a:pt x="843" y="350"/>
                  </a:lnTo>
                  <a:lnTo>
                    <a:pt x="806" y="350"/>
                  </a:lnTo>
                  <a:lnTo>
                    <a:pt x="760" y="322"/>
                  </a:lnTo>
                  <a:lnTo>
                    <a:pt x="760" y="293"/>
                  </a:lnTo>
                  <a:lnTo>
                    <a:pt x="760" y="263"/>
                  </a:lnTo>
                  <a:lnTo>
                    <a:pt x="760" y="252"/>
                  </a:lnTo>
                  <a:lnTo>
                    <a:pt x="734" y="251"/>
                  </a:lnTo>
                  <a:lnTo>
                    <a:pt x="706" y="249"/>
                  </a:lnTo>
                  <a:lnTo>
                    <a:pt x="681" y="252"/>
                  </a:lnTo>
                  <a:lnTo>
                    <a:pt x="661" y="256"/>
                  </a:lnTo>
                  <a:lnTo>
                    <a:pt x="645" y="262"/>
                  </a:lnTo>
                  <a:lnTo>
                    <a:pt x="635" y="269"/>
                  </a:lnTo>
                  <a:lnTo>
                    <a:pt x="624" y="275"/>
                  </a:lnTo>
                  <a:lnTo>
                    <a:pt x="616" y="268"/>
                  </a:lnTo>
                  <a:lnTo>
                    <a:pt x="608" y="261"/>
                  </a:lnTo>
                  <a:lnTo>
                    <a:pt x="602" y="254"/>
                  </a:lnTo>
                  <a:lnTo>
                    <a:pt x="597" y="247"/>
                  </a:lnTo>
                  <a:lnTo>
                    <a:pt x="591" y="241"/>
                  </a:lnTo>
                  <a:lnTo>
                    <a:pt x="585" y="235"/>
                  </a:lnTo>
                  <a:lnTo>
                    <a:pt x="578" y="235"/>
                  </a:lnTo>
                  <a:lnTo>
                    <a:pt x="533" y="205"/>
                  </a:lnTo>
                  <a:lnTo>
                    <a:pt x="533" y="176"/>
                  </a:lnTo>
                  <a:lnTo>
                    <a:pt x="533" y="173"/>
                  </a:lnTo>
                  <a:lnTo>
                    <a:pt x="527" y="185"/>
                  </a:lnTo>
                  <a:lnTo>
                    <a:pt x="521" y="198"/>
                  </a:lnTo>
                  <a:lnTo>
                    <a:pt x="515" y="212"/>
                  </a:lnTo>
                  <a:lnTo>
                    <a:pt x="510" y="224"/>
                  </a:lnTo>
                  <a:lnTo>
                    <a:pt x="506" y="237"/>
                  </a:lnTo>
                  <a:lnTo>
                    <a:pt x="502" y="249"/>
                  </a:lnTo>
                  <a:lnTo>
                    <a:pt x="499" y="263"/>
                  </a:lnTo>
                  <a:lnTo>
                    <a:pt x="495" y="276"/>
                  </a:lnTo>
                  <a:lnTo>
                    <a:pt x="493" y="288"/>
                  </a:lnTo>
                  <a:lnTo>
                    <a:pt x="491" y="301"/>
                  </a:lnTo>
                  <a:lnTo>
                    <a:pt x="489" y="315"/>
                  </a:lnTo>
                  <a:lnTo>
                    <a:pt x="484" y="328"/>
                  </a:lnTo>
                  <a:lnTo>
                    <a:pt x="479" y="340"/>
                  </a:lnTo>
                  <a:lnTo>
                    <a:pt x="476" y="354"/>
                  </a:lnTo>
                  <a:lnTo>
                    <a:pt x="472" y="367"/>
                  </a:lnTo>
                  <a:lnTo>
                    <a:pt x="469" y="379"/>
                  </a:lnTo>
                  <a:lnTo>
                    <a:pt x="467" y="392"/>
                  </a:lnTo>
                  <a:lnTo>
                    <a:pt x="463" y="406"/>
                  </a:lnTo>
                  <a:lnTo>
                    <a:pt x="461" y="418"/>
                  </a:lnTo>
                  <a:lnTo>
                    <a:pt x="459" y="431"/>
                  </a:lnTo>
                  <a:lnTo>
                    <a:pt x="456" y="443"/>
                  </a:lnTo>
                  <a:lnTo>
                    <a:pt x="454" y="457"/>
                  </a:lnTo>
                  <a:lnTo>
                    <a:pt x="452" y="470"/>
                  </a:lnTo>
                  <a:lnTo>
                    <a:pt x="451" y="483"/>
                  </a:lnTo>
                  <a:lnTo>
                    <a:pt x="448" y="496"/>
                  </a:lnTo>
                  <a:lnTo>
                    <a:pt x="447" y="509"/>
                  </a:lnTo>
                  <a:lnTo>
                    <a:pt x="446" y="522"/>
                  </a:lnTo>
                  <a:lnTo>
                    <a:pt x="444" y="534"/>
                  </a:lnTo>
                  <a:lnTo>
                    <a:pt x="443" y="548"/>
                  </a:lnTo>
                  <a:lnTo>
                    <a:pt x="440" y="561"/>
                  </a:lnTo>
                  <a:lnTo>
                    <a:pt x="438" y="573"/>
                  </a:lnTo>
                  <a:lnTo>
                    <a:pt x="434" y="587"/>
                  </a:lnTo>
                  <a:lnTo>
                    <a:pt x="432" y="600"/>
                  </a:lnTo>
                  <a:lnTo>
                    <a:pt x="430" y="612"/>
                  </a:lnTo>
                  <a:lnTo>
                    <a:pt x="428" y="625"/>
                  </a:lnTo>
                  <a:lnTo>
                    <a:pt x="425" y="639"/>
                  </a:lnTo>
                  <a:lnTo>
                    <a:pt x="424" y="651"/>
                  </a:lnTo>
                  <a:lnTo>
                    <a:pt x="422" y="664"/>
                  </a:lnTo>
                  <a:lnTo>
                    <a:pt x="420" y="678"/>
                  </a:lnTo>
                  <a:lnTo>
                    <a:pt x="418" y="690"/>
                  </a:lnTo>
                  <a:lnTo>
                    <a:pt x="416" y="703"/>
                  </a:lnTo>
                  <a:lnTo>
                    <a:pt x="415" y="716"/>
                  </a:lnTo>
                  <a:lnTo>
                    <a:pt x="413" y="729"/>
                  </a:lnTo>
                  <a:lnTo>
                    <a:pt x="411" y="742"/>
                  </a:lnTo>
                  <a:lnTo>
                    <a:pt x="410" y="755"/>
                  </a:lnTo>
                  <a:lnTo>
                    <a:pt x="409" y="768"/>
                  </a:lnTo>
                  <a:lnTo>
                    <a:pt x="408" y="781"/>
                  </a:lnTo>
                  <a:lnTo>
                    <a:pt x="407" y="794"/>
                  </a:lnTo>
                  <a:lnTo>
                    <a:pt x="406" y="806"/>
                  </a:lnTo>
                  <a:lnTo>
                    <a:pt x="405" y="820"/>
                  </a:lnTo>
                  <a:lnTo>
                    <a:pt x="403" y="833"/>
                  </a:lnTo>
                  <a:lnTo>
                    <a:pt x="402" y="845"/>
                  </a:lnTo>
                  <a:lnTo>
                    <a:pt x="401" y="859"/>
                  </a:lnTo>
                  <a:lnTo>
                    <a:pt x="400" y="872"/>
                  </a:lnTo>
                  <a:lnTo>
                    <a:pt x="400" y="884"/>
                  </a:lnTo>
                  <a:lnTo>
                    <a:pt x="399" y="897"/>
                  </a:lnTo>
                  <a:lnTo>
                    <a:pt x="398" y="911"/>
                  </a:lnTo>
                  <a:lnTo>
                    <a:pt x="375" y="915"/>
                  </a:lnTo>
                  <a:lnTo>
                    <a:pt x="352" y="907"/>
                  </a:lnTo>
                  <a:lnTo>
                    <a:pt x="352" y="894"/>
                  </a:lnTo>
                  <a:lnTo>
                    <a:pt x="350" y="881"/>
                  </a:lnTo>
                  <a:lnTo>
                    <a:pt x="350" y="868"/>
                  </a:lnTo>
                  <a:lnTo>
                    <a:pt x="350" y="854"/>
                  </a:lnTo>
                  <a:lnTo>
                    <a:pt x="350" y="842"/>
                  </a:lnTo>
                  <a:lnTo>
                    <a:pt x="349" y="829"/>
                  </a:lnTo>
                  <a:lnTo>
                    <a:pt x="349" y="817"/>
                  </a:lnTo>
                  <a:lnTo>
                    <a:pt x="349" y="803"/>
                  </a:lnTo>
                  <a:lnTo>
                    <a:pt x="349" y="790"/>
                  </a:lnTo>
                  <a:lnTo>
                    <a:pt x="349" y="778"/>
                  </a:lnTo>
                  <a:lnTo>
                    <a:pt x="349" y="764"/>
                  </a:lnTo>
                  <a:lnTo>
                    <a:pt x="349" y="751"/>
                  </a:lnTo>
                  <a:lnTo>
                    <a:pt x="348" y="739"/>
                  </a:lnTo>
                  <a:lnTo>
                    <a:pt x="348" y="726"/>
                  </a:lnTo>
                  <a:lnTo>
                    <a:pt x="348" y="712"/>
                  </a:lnTo>
                  <a:lnTo>
                    <a:pt x="348" y="699"/>
                  </a:lnTo>
                  <a:lnTo>
                    <a:pt x="348" y="687"/>
                  </a:lnTo>
                  <a:lnTo>
                    <a:pt x="348" y="673"/>
                  </a:lnTo>
                  <a:lnTo>
                    <a:pt x="347" y="660"/>
                  </a:lnTo>
                  <a:lnTo>
                    <a:pt x="347" y="648"/>
                  </a:lnTo>
                  <a:lnTo>
                    <a:pt x="347" y="635"/>
                  </a:lnTo>
                  <a:lnTo>
                    <a:pt x="346" y="621"/>
                  </a:lnTo>
                  <a:lnTo>
                    <a:pt x="346" y="609"/>
                  </a:lnTo>
                  <a:lnTo>
                    <a:pt x="346" y="596"/>
                  </a:lnTo>
                  <a:lnTo>
                    <a:pt x="345" y="582"/>
                  </a:lnTo>
                  <a:lnTo>
                    <a:pt x="345" y="570"/>
                  </a:lnTo>
                  <a:lnTo>
                    <a:pt x="344" y="557"/>
                  </a:lnTo>
                  <a:lnTo>
                    <a:pt x="340" y="545"/>
                  </a:lnTo>
                  <a:lnTo>
                    <a:pt x="337" y="531"/>
                  </a:lnTo>
                  <a:lnTo>
                    <a:pt x="322" y="518"/>
                  </a:lnTo>
                  <a:lnTo>
                    <a:pt x="306" y="512"/>
                  </a:lnTo>
                  <a:lnTo>
                    <a:pt x="306" y="525"/>
                  </a:lnTo>
                  <a:lnTo>
                    <a:pt x="306" y="539"/>
                  </a:lnTo>
                  <a:lnTo>
                    <a:pt x="306" y="551"/>
                  </a:lnTo>
                  <a:lnTo>
                    <a:pt x="306" y="564"/>
                  </a:lnTo>
                  <a:lnTo>
                    <a:pt x="306" y="577"/>
                  </a:lnTo>
                  <a:lnTo>
                    <a:pt x="306" y="590"/>
                  </a:lnTo>
                  <a:lnTo>
                    <a:pt x="306" y="603"/>
                  </a:lnTo>
                  <a:lnTo>
                    <a:pt x="304" y="616"/>
                  </a:lnTo>
                  <a:lnTo>
                    <a:pt x="304" y="629"/>
                  </a:lnTo>
                  <a:lnTo>
                    <a:pt x="304" y="642"/>
                  </a:lnTo>
                  <a:lnTo>
                    <a:pt x="303" y="655"/>
                  </a:lnTo>
                  <a:lnTo>
                    <a:pt x="301" y="668"/>
                  </a:lnTo>
                  <a:lnTo>
                    <a:pt x="301" y="681"/>
                  </a:lnTo>
                  <a:lnTo>
                    <a:pt x="300" y="694"/>
                  </a:lnTo>
                  <a:lnTo>
                    <a:pt x="299" y="706"/>
                  </a:lnTo>
                  <a:lnTo>
                    <a:pt x="296" y="720"/>
                  </a:lnTo>
                  <a:lnTo>
                    <a:pt x="294" y="733"/>
                  </a:lnTo>
                  <a:lnTo>
                    <a:pt x="290" y="745"/>
                  </a:lnTo>
                  <a:lnTo>
                    <a:pt x="284" y="758"/>
                  </a:lnTo>
                  <a:lnTo>
                    <a:pt x="271" y="771"/>
                  </a:lnTo>
                  <a:lnTo>
                    <a:pt x="261" y="783"/>
                  </a:lnTo>
                  <a:lnTo>
                    <a:pt x="260" y="797"/>
                  </a:lnTo>
                  <a:lnTo>
                    <a:pt x="260" y="810"/>
                  </a:lnTo>
                  <a:lnTo>
                    <a:pt x="260" y="822"/>
                  </a:lnTo>
                  <a:lnTo>
                    <a:pt x="260" y="835"/>
                  </a:lnTo>
                  <a:lnTo>
                    <a:pt x="258" y="849"/>
                  </a:lnTo>
                  <a:lnTo>
                    <a:pt x="258" y="861"/>
                  </a:lnTo>
                  <a:lnTo>
                    <a:pt x="257" y="874"/>
                  </a:lnTo>
                  <a:lnTo>
                    <a:pt x="256" y="888"/>
                  </a:lnTo>
                  <a:lnTo>
                    <a:pt x="255" y="900"/>
                  </a:lnTo>
                  <a:lnTo>
                    <a:pt x="255" y="913"/>
                  </a:lnTo>
                  <a:lnTo>
                    <a:pt x="254" y="926"/>
                  </a:lnTo>
                  <a:lnTo>
                    <a:pt x="253" y="939"/>
                  </a:lnTo>
                  <a:lnTo>
                    <a:pt x="252" y="952"/>
                  </a:lnTo>
                  <a:lnTo>
                    <a:pt x="249" y="965"/>
                  </a:lnTo>
                  <a:lnTo>
                    <a:pt x="246" y="978"/>
                  </a:lnTo>
                  <a:lnTo>
                    <a:pt x="242" y="991"/>
                  </a:lnTo>
                  <a:lnTo>
                    <a:pt x="239" y="1004"/>
                  </a:lnTo>
                  <a:lnTo>
                    <a:pt x="235" y="1016"/>
                  </a:lnTo>
                  <a:lnTo>
                    <a:pt x="232" y="1030"/>
                  </a:lnTo>
                  <a:lnTo>
                    <a:pt x="230" y="1043"/>
                  </a:lnTo>
                  <a:lnTo>
                    <a:pt x="225" y="1055"/>
                  </a:lnTo>
                  <a:lnTo>
                    <a:pt x="219" y="1068"/>
                  </a:lnTo>
                  <a:lnTo>
                    <a:pt x="215" y="1082"/>
                  </a:lnTo>
                  <a:lnTo>
                    <a:pt x="214" y="1094"/>
                  </a:lnTo>
                  <a:lnTo>
                    <a:pt x="211" y="1107"/>
                  </a:lnTo>
                  <a:lnTo>
                    <a:pt x="210" y="1121"/>
                  </a:lnTo>
                  <a:lnTo>
                    <a:pt x="209" y="1133"/>
                  </a:lnTo>
                  <a:lnTo>
                    <a:pt x="208" y="1146"/>
                  </a:lnTo>
                  <a:lnTo>
                    <a:pt x="207" y="1159"/>
                  </a:lnTo>
                  <a:lnTo>
                    <a:pt x="206" y="1173"/>
                  </a:lnTo>
                  <a:lnTo>
                    <a:pt x="203" y="1185"/>
                  </a:lnTo>
                  <a:lnTo>
                    <a:pt x="201" y="1198"/>
                  </a:lnTo>
                  <a:lnTo>
                    <a:pt x="196" y="1210"/>
                  </a:lnTo>
                  <a:lnTo>
                    <a:pt x="192" y="1224"/>
                  </a:lnTo>
                  <a:lnTo>
                    <a:pt x="188" y="1237"/>
                  </a:lnTo>
                  <a:lnTo>
                    <a:pt x="186" y="1249"/>
                  </a:lnTo>
                  <a:lnTo>
                    <a:pt x="183" y="1263"/>
                  </a:lnTo>
                  <a:lnTo>
                    <a:pt x="178" y="1276"/>
                  </a:lnTo>
                  <a:lnTo>
                    <a:pt x="172" y="1288"/>
                  </a:lnTo>
                  <a:lnTo>
                    <a:pt x="169" y="1301"/>
                  </a:lnTo>
                  <a:lnTo>
                    <a:pt x="166" y="1315"/>
                  </a:lnTo>
                  <a:lnTo>
                    <a:pt x="163" y="1328"/>
                  </a:lnTo>
                  <a:lnTo>
                    <a:pt x="160" y="1340"/>
                  </a:lnTo>
                  <a:lnTo>
                    <a:pt x="157" y="1353"/>
                  </a:lnTo>
                  <a:lnTo>
                    <a:pt x="156" y="1367"/>
                  </a:lnTo>
                  <a:lnTo>
                    <a:pt x="154" y="1379"/>
                  </a:lnTo>
                  <a:lnTo>
                    <a:pt x="153" y="1392"/>
                  </a:lnTo>
                  <a:lnTo>
                    <a:pt x="150" y="1404"/>
                  </a:lnTo>
                  <a:lnTo>
                    <a:pt x="147" y="1418"/>
                  </a:lnTo>
                  <a:lnTo>
                    <a:pt x="145" y="1431"/>
                  </a:lnTo>
                  <a:lnTo>
                    <a:pt x="170" y="1431"/>
                  </a:lnTo>
                  <a:lnTo>
                    <a:pt x="216" y="1431"/>
                  </a:lnTo>
                  <a:lnTo>
                    <a:pt x="261" y="1431"/>
                  </a:lnTo>
                  <a:lnTo>
                    <a:pt x="307" y="1431"/>
                  </a:lnTo>
                  <a:lnTo>
                    <a:pt x="352" y="1431"/>
                  </a:lnTo>
                  <a:lnTo>
                    <a:pt x="397" y="1431"/>
                  </a:lnTo>
                  <a:lnTo>
                    <a:pt x="443" y="1431"/>
                  </a:lnTo>
                  <a:lnTo>
                    <a:pt x="487" y="1431"/>
                  </a:lnTo>
                  <a:lnTo>
                    <a:pt x="533" y="1431"/>
                  </a:lnTo>
                  <a:lnTo>
                    <a:pt x="578" y="1431"/>
                  </a:lnTo>
                  <a:lnTo>
                    <a:pt x="624" y="1431"/>
                  </a:lnTo>
                  <a:lnTo>
                    <a:pt x="627" y="1431"/>
                  </a:lnTo>
                  <a:close/>
                  <a:moveTo>
                    <a:pt x="40" y="468"/>
                  </a:moveTo>
                  <a:lnTo>
                    <a:pt x="54" y="458"/>
                  </a:lnTo>
                  <a:lnTo>
                    <a:pt x="69" y="448"/>
                  </a:lnTo>
                  <a:lnTo>
                    <a:pt x="82" y="439"/>
                  </a:lnTo>
                  <a:lnTo>
                    <a:pt x="86" y="429"/>
                  </a:lnTo>
                  <a:lnTo>
                    <a:pt x="89" y="418"/>
                  </a:lnTo>
                  <a:lnTo>
                    <a:pt x="93" y="408"/>
                  </a:lnTo>
                  <a:lnTo>
                    <a:pt x="104" y="399"/>
                  </a:lnTo>
                  <a:lnTo>
                    <a:pt x="116" y="388"/>
                  </a:lnTo>
                  <a:lnTo>
                    <a:pt x="125" y="378"/>
                  </a:lnTo>
                  <a:lnTo>
                    <a:pt x="130" y="369"/>
                  </a:lnTo>
                  <a:lnTo>
                    <a:pt x="133" y="359"/>
                  </a:lnTo>
                  <a:lnTo>
                    <a:pt x="138" y="348"/>
                  </a:lnTo>
                  <a:lnTo>
                    <a:pt x="145" y="338"/>
                  </a:lnTo>
                  <a:lnTo>
                    <a:pt x="150" y="328"/>
                  </a:lnTo>
                  <a:lnTo>
                    <a:pt x="155" y="317"/>
                  </a:lnTo>
                  <a:lnTo>
                    <a:pt x="160" y="307"/>
                  </a:lnTo>
                  <a:lnTo>
                    <a:pt x="163" y="298"/>
                  </a:lnTo>
                  <a:lnTo>
                    <a:pt x="170" y="287"/>
                  </a:lnTo>
                  <a:lnTo>
                    <a:pt x="173" y="277"/>
                  </a:lnTo>
                  <a:lnTo>
                    <a:pt x="177" y="267"/>
                  </a:lnTo>
                  <a:lnTo>
                    <a:pt x="180" y="256"/>
                  </a:lnTo>
                  <a:lnTo>
                    <a:pt x="185" y="246"/>
                  </a:lnTo>
                  <a:lnTo>
                    <a:pt x="189" y="236"/>
                  </a:lnTo>
                  <a:lnTo>
                    <a:pt x="194" y="225"/>
                  </a:lnTo>
                  <a:lnTo>
                    <a:pt x="200" y="216"/>
                  </a:lnTo>
                  <a:lnTo>
                    <a:pt x="204" y="206"/>
                  </a:lnTo>
                  <a:lnTo>
                    <a:pt x="208" y="195"/>
                  </a:lnTo>
                  <a:lnTo>
                    <a:pt x="211" y="185"/>
                  </a:lnTo>
                  <a:lnTo>
                    <a:pt x="214" y="175"/>
                  </a:lnTo>
                  <a:lnTo>
                    <a:pt x="238" y="168"/>
                  </a:lnTo>
                  <a:lnTo>
                    <a:pt x="269" y="161"/>
                  </a:lnTo>
                  <a:lnTo>
                    <a:pt x="291" y="152"/>
                  </a:lnTo>
                  <a:lnTo>
                    <a:pt x="306" y="143"/>
                  </a:lnTo>
                  <a:lnTo>
                    <a:pt x="306" y="132"/>
                  </a:lnTo>
                  <a:lnTo>
                    <a:pt x="306" y="122"/>
                  </a:lnTo>
                  <a:lnTo>
                    <a:pt x="306" y="113"/>
                  </a:lnTo>
                  <a:lnTo>
                    <a:pt x="306" y="102"/>
                  </a:lnTo>
                  <a:lnTo>
                    <a:pt x="310" y="92"/>
                  </a:lnTo>
                  <a:lnTo>
                    <a:pt x="317" y="83"/>
                  </a:lnTo>
                  <a:lnTo>
                    <a:pt x="314" y="73"/>
                  </a:lnTo>
                  <a:lnTo>
                    <a:pt x="309" y="62"/>
                  </a:lnTo>
                  <a:lnTo>
                    <a:pt x="306" y="52"/>
                  </a:lnTo>
                  <a:lnTo>
                    <a:pt x="306" y="42"/>
                  </a:lnTo>
                  <a:lnTo>
                    <a:pt x="307" y="31"/>
                  </a:lnTo>
                  <a:lnTo>
                    <a:pt x="306" y="21"/>
                  </a:lnTo>
                  <a:lnTo>
                    <a:pt x="306" y="11"/>
                  </a:lnTo>
                  <a:lnTo>
                    <a:pt x="306" y="0"/>
                  </a:lnTo>
                  <a:lnTo>
                    <a:pt x="261" y="0"/>
                  </a:lnTo>
                  <a:lnTo>
                    <a:pt x="216" y="0"/>
                  </a:lnTo>
                  <a:lnTo>
                    <a:pt x="170" y="0"/>
                  </a:lnTo>
                  <a:lnTo>
                    <a:pt x="125" y="0"/>
                  </a:lnTo>
                  <a:lnTo>
                    <a:pt x="92" y="0"/>
                  </a:lnTo>
                  <a:lnTo>
                    <a:pt x="96" y="13"/>
                  </a:lnTo>
                  <a:lnTo>
                    <a:pt x="101" y="24"/>
                  </a:lnTo>
                  <a:lnTo>
                    <a:pt x="105" y="37"/>
                  </a:lnTo>
                  <a:lnTo>
                    <a:pt x="108" y="50"/>
                  </a:lnTo>
                  <a:lnTo>
                    <a:pt x="110" y="61"/>
                  </a:lnTo>
                  <a:lnTo>
                    <a:pt x="112" y="74"/>
                  </a:lnTo>
                  <a:lnTo>
                    <a:pt x="113" y="86"/>
                  </a:lnTo>
                  <a:lnTo>
                    <a:pt x="111" y="98"/>
                  </a:lnTo>
                  <a:lnTo>
                    <a:pt x="108" y="111"/>
                  </a:lnTo>
                  <a:lnTo>
                    <a:pt x="103" y="122"/>
                  </a:lnTo>
                  <a:lnTo>
                    <a:pt x="97" y="135"/>
                  </a:lnTo>
                  <a:lnTo>
                    <a:pt x="92" y="146"/>
                  </a:lnTo>
                  <a:lnTo>
                    <a:pt x="88" y="159"/>
                  </a:lnTo>
                  <a:lnTo>
                    <a:pt x="84" y="171"/>
                  </a:lnTo>
                  <a:lnTo>
                    <a:pt x="80" y="183"/>
                  </a:lnTo>
                  <a:lnTo>
                    <a:pt x="77" y="195"/>
                  </a:lnTo>
                  <a:lnTo>
                    <a:pt x="72" y="207"/>
                  </a:lnTo>
                  <a:lnTo>
                    <a:pt x="67" y="220"/>
                  </a:lnTo>
                  <a:lnTo>
                    <a:pt x="63" y="232"/>
                  </a:lnTo>
                  <a:lnTo>
                    <a:pt x="59" y="244"/>
                  </a:lnTo>
                  <a:lnTo>
                    <a:pt x="55" y="256"/>
                  </a:lnTo>
                  <a:lnTo>
                    <a:pt x="50" y="268"/>
                  </a:lnTo>
                  <a:lnTo>
                    <a:pt x="47" y="280"/>
                  </a:lnTo>
                  <a:lnTo>
                    <a:pt x="43" y="293"/>
                  </a:lnTo>
                  <a:lnTo>
                    <a:pt x="41" y="305"/>
                  </a:lnTo>
                  <a:lnTo>
                    <a:pt x="38" y="317"/>
                  </a:lnTo>
                  <a:lnTo>
                    <a:pt x="34" y="329"/>
                  </a:lnTo>
                  <a:lnTo>
                    <a:pt x="30" y="341"/>
                  </a:lnTo>
                  <a:lnTo>
                    <a:pt x="24" y="354"/>
                  </a:lnTo>
                  <a:lnTo>
                    <a:pt x="19" y="365"/>
                  </a:lnTo>
                  <a:lnTo>
                    <a:pt x="15" y="378"/>
                  </a:lnTo>
                  <a:lnTo>
                    <a:pt x="11" y="390"/>
                  </a:lnTo>
                  <a:lnTo>
                    <a:pt x="8" y="402"/>
                  </a:lnTo>
                  <a:lnTo>
                    <a:pt x="5" y="415"/>
                  </a:lnTo>
                  <a:lnTo>
                    <a:pt x="2" y="426"/>
                  </a:lnTo>
                  <a:lnTo>
                    <a:pt x="0" y="439"/>
                  </a:lnTo>
                  <a:lnTo>
                    <a:pt x="7" y="450"/>
                  </a:lnTo>
                  <a:lnTo>
                    <a:pt x="13" y="463"/>
                  </a:lnTo>
                  <a:lnTo>
                    <a:pt x="24" y="474"/>
                  </a:lnTo>
                  <a:lnTo>
                    <a:pt x="35" y="480"/>
                  </a:lnTo>
                  <a:lnTo>
                    <a:pt x="40" y="468"/>
                  </a:lnTo>
                  <a:close/>
                </a:path>
              </a:pathLst>
            </a:custGeom>
            <a:pattFill prst="ltUpDiag">
              <a:fgClr>
                <a:srgbClr val="808080"/>
              </a:fgClr>
              <a:bgClr>
                <a:srgbClr val="FFFFFF"/>
              </a:bgClr>
            </a:pattFill>
            <a:ln w="9525">
              <a:noFill/>
              <a:round/>
              <a:headEnd/>
              <a:tailEnd/>
            </a:ln>
          </p:spPr>
          <p:txBody>
            <a:bodyPr/>
            <a:lstStyle/>
            <a:p>
              <a:endParaRPr lang="en-US"/>
            </a:p>
          </p:txBody>
        </p:sp>
        <p:sp>
          <p:nvSpPr>
            <p:cNvPr id="115" name="Freeform 1134"/>
            <p:cNvSpPr>
              <a:spLocks noEditPoints="1"/>
            </p:cNvSpPr>
            <p:nvPr/>
          </p:nvSpPr>
          <p:spPr bwMode="auto">
            <a:xfrm>
              <a:off x="3832" y="2030"/>
              <a:ext cx="1693" cy="1195"/>
            </a:xfrm>
            <a:custGeom>
              <a:avLst/>
              <a:gdLst>
                <a:gd name="T0" fmla="*/ 2219 w 2805"/>
                <a:gd name="T1" fmla="*/ 1279 h 1431"/>
                <a:gd name="T2" fmla="*/ 2226 w 2805"/>
                <a:gd name="T3" fmla="*/ 1117 h 1431"/>
                <a:gd name="T4" fmla="*/ 2283 w 2805"/>
                <a:gd name="T5" fmla="*/ 956 h 1431"/>
                <a:gd name="T6" fmla="*/ 2469 w 2805"/>
                <a:gd name="T7" fmla="*/ 897 h 1431"/>
                <a:gd name="T8" fmla="*/ 2520 w 2805"/>
                <a:gd name="T9" fmla="*/ 853 h 1431"/>
                <a:gd name="T10" fmla="*/ 2638 w 2805"/>
                <a:gd name="T11" fmla="*/ 1013 h 1431"/>
                <a:gd name="T12" fmla="*/ 2654 w 2805"/>
                <a:gd name="T13" fmla="*/ 1176 h 1431"/>
                <a:gd name="T14" fmla="*/ 2658 w 2805"/>
                <a:gd name="T15" fmla="*/ 1338 h 1431"/>
                <a:gd name="T16" fmla="*/ 2782 w 2805"/>
                <a:gd name="T17" fmla="*/ 1399 h 1431"/>
                <a:gd name="T18" fmla="*/ 2772 w 2805"/>
                <a:gd name="T19" fmla="*/ 1226 h 1431"/>
                <a:gd name="T20" fmla="*/ 2722 w 2805"/>
                <a:gd name="T21" fmla="*/ 907 h 1431"/>
                <a:gd name="T22" fmla="*/ 2635 w 2805"/>
                <a:gd name="T23" fmla="*/ 701 h 1431"/>
                <a:gd name="T24" fmla="*/ 2453 w 2805"/>
                <a:gd name="T25" fmla="*/ 369 h 1431"/>
                <a:gd name="T26" fmla="*/ 2237 w 2805"/>
                <a:gd name="T27" fmla="*/ 269 h 1431"/>
                <a:gd name="T28" fmla="*/ 2117 w 2805"/>
                <a:gd name="T29" fmla="*/ 212 h 1431"/>
                <a:gd name="T30" fmla="*/ 2069 w 2805"/>
                <a:gd name="T31" fmla="*/ 392 h 1431"/>
                <a:gd name="T32" fmla="*/ 2040 w 2805"/>
                <a:gd name="T33" fmla="*/ 573 h 1431"/>
                <a:gd name="T34" fmla="*/ 2012 w 2805"/>
                <a:gd name="T35" fmla="*/ 755 h 1431"/>
                <a:gd name="T36" fmla="*/ 1954 w 2805"/>
                <a:gd name="T37" fmla="*/ 907 h 1431"/>
                <a:gd name="T38" fmla="*/ 1950 w 2805"/>
                <a:gd name="T39" fmla="*/ 726 h 1431"/>
                <a:gd name="T40" fmla="*/ 1942 w 2805"/>
                <a:gd name="T41" fmla="*/ 545 h 1431"/>
                <a:gd name="T42" fmla="*/ 1905 w 2805"/>
                <a:gd name="T43" fmla="*/ 655 h 1431"/>
                <a:gd name="T44" fmla="*/ 1862 w 2805"/>
                <a:gd name="T45" fmla="*/ 835 h 1431"/>
                <a:gd name="T46" fmla="*/ 1837 w 2805"/>
                <a:gd name="T47" fmla="*/ 1016 h 1431"/>
                <a:gd name="T48" fmla="*/ 1803 w 2805"/>
                <a:gd name="T49" fmla="*/ 1198 h 1431"/>
                <a:gd name="T50" fmla="*/ 1756 w 2805"/>
                <a:gd name="T51" fmla="*/ 1379 h 1431"/>
                <a:gd name="T52" fmla="*/ 2180 w 2805"/>
                <a:gd name="T53" fmla="*/ 1431 h 1431"/>
                <a:gd name="T54" fmla="*/ 1732 w 2805"/>
                <a:gd name="T55" fmla="*/ 369 h 1431"/>
                <a:gd name="T56" fmla="*/ 1796 w 2805"/>
                <a:gd name="T57" fmla="*/ 225 h 1431"/>
                <a:gd name="T58" fmla="*/ 1912 w 2805"/>
                <a:gd name="T59" fmla="*/ 92 h 1431"/>
                <a:gd name="T60" fmla="*/ 1694 w 2805"/>
                <a:gd name="T61" fmla="*/ 0 h 1431"/>
                <a:gd name="T62" fmla="*/ 1686 w 2805"/>
                <a:gd name="T63" fmla="*/ 171 h 1431"/>
                <a:gd name="T64" fmla="*/ 1632 w 2805"/>
                <a:gd name="T65" fmla="*/ 341 h 1431"/>
                <a:gd name="T66" fmla="*/ 2246 w 2805"/>
                <a:gd name="T67" fmla="*/ 1431 h 1431"/>
                <a:gd name="T68" fmla="*/ 2272 w 2805"/>
                <a:gd name="T69" fmla="*/ 1266 h 1431"/>
                <a:gd name="T70" fmla="*/ 2306 w 2805"/>
                <a:gd name="T71" fmla="*/ 1101 h 1431"/>
                <a:gd name="T72" fmla="*/ 2440 w 2805"/>
                <a:gd name="T73" fmla="*/ 1208 h 1431"/>
                <a:gd name="T74" fmla="*/ 2462 w 2805"/>
                <a:gd name="T75" fmla="*/ 1372 h 1431"/>
                <a:gd name="T76" fmla="*/ 2565 w 2805"/>
                <a:gd name="T77" fmla="*/ 1348 h 1431"/>
                <a:gd name="T78" fmla="*/ 2570 w 2805"/>
                <a:gd name="T79" fmla="*/ 1179 h 1431"/>
                <a:gd name="T80" fmla="*/ 2635 w 2805"/>
                <a:gd name="T81" fmla="*/ 1191 h 1431"/>
                <a:gd name="T82" fmla="*/ 2646 w 2805"/>
                <a:gd name="T83" fmla="*/ 1360 h 1431"/>
                <a:gd name="T84" fmla="*/ 2787 w 2805"/>
                <a:gd name="T85" fmla="*/ 1370 h 1431"/>
                <a:gd name="T86" fmla="*/ 2772 w 2805"/>
                <a:gd name="T87" fmla="*/ 1052 h 1431"/>
                <a:gd name="T88" fmla="*/ 2590 w 2805"/>
                <a:gd name="T89" fmla="*/ 643 h 1431"/>
                <a:gd name="T90" fmla="*/ 2362 w 2805"/>
                <a:gd name="T91" fmla="*/ 293 h 1431"/>
                <a:gd name="T92" fmla="*/ 2089 w 2805"/>
                <a:gd name="T93" fmla="*/ 0 h 1431"/>
                <a:gd name="T94" fmla="*/ 1954 w 2805"/>
                <a:gd name="T95" fmla="*/ 161 h 1431"/>
                <a:gd name="T96" fmla="*/ 1952 w 2805"/>
                <a:gd name="T97" fmla="*/ 339 h 1431"/>
                <a:gd name="T98" fmla="*/ 1908 w 2805"/>
                <a:gd name="T99" fmla="*/ 516 h 1431"/>
                <a:gd name="T100" fmla="*/ 1901 w 2805"/>
                <a:gd name="T101" fmla="*/ 695 h 1431"/>
                <a:gd name="T102" fmla="*/ 1858 w 2805"/>
                <a:gd name="T103" fmla="*/ 872 h 1431"/>
                <a:gd name="T104" fmla="*/ 1821 w 2805"/>
                <a:gd name="T105" fmla="*/ 1050 h 1431"/>
                <a:gd name="T106" fmla="*/ 1786 w 2805"/>
                <a:gd name="T107" fmla="*/ 1228 h 1431"/>
                <a:gd name="T108" fmla="*/ 1744 w 2805"/>
                <a:gd name="T109" fmla="*/ 1406 h 1431"/>
                <a:gd name="T110" fmla="*/ 2246 w 2805"/>
                <a:gd name="T111" fmla="*/ 1431 h 1431"/>
                <a:gd name="T112" fmla="*/ 1743 w 2805"/>
                <a:gd name="T113" fmla="*/ 342 h 1431"/>
                <a:gd name="T114" fmla="*/ 1811 w 2805"/>
                <a:gd name="T115" fmla="*/ 193 h 1431"/>
                <a:gd name="T116" fmla="*/ 1952 w 2805"/>
                <a:gd name="T117" fmla="*/ 54 h 1431"/>
                <a:gd name="T118" fmla="*/ 1706 w 2805"/>
                <a:gd name="T119" fmla="*/ 37 h 1431"/>
                <a:gd name="T120" fmla="*/ 1674 w 2805"/>
                <a:gd name="T121" fmla="*/ 208 h 1431"/>
                <a:gd name="T122" fmla="*/ 1617 w 2805"/>
                <a:gd name="T123" fmla="*/ 378 h 1431"/>
                <a:gd name="T124" fmla="*/ 50 w 2805"/>
                <a:gd name="T125" fmla="*/ 251 h 143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05"/>
                <a:gd name="T190" fmla="*/ 0 h 1431"/>
                <a:gd name="T191" fmla="*/ 2805 w 2805"/>
                <a:gd name="T192" fmla="*/ 1431 h 143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05" h="1431">
                  <a:moveTo>
                    <a:pt x="2229" y="1431"/>
                  </a:moveTo>
                  <a:lnTo>
                    <a:pt x="2229" y="1419"/>
                  </a:lnTo>
                  <a:lnTo>
                    <a:pt x="2227" y="1408"/>
                  </a:lnTo>
                  <a:lnTo>
                    <a:pt x="2227" y="1396"/>
                  </a:lnTo>
                  <a:lnTo>
                    <a:pt x="2226" y="1385"/>
                  </a:lnTo>
                  <a:lnTo>
                    <a:pt x="2225" y="1372"/>
                  </a:lnTo>
                  <a:lnTo>
                    <a:pt x="2224" y="1361"/>
                  </a:lnTo>
                  <a:lnTo>
                    <a:pt x="2223" y="1349"/>
                  </a:lnTo>
                  <a:lnTo>
                    <a:pt x="2222" y="1338"/>
                  </a:lnTo>
                  <a:lnTo>
                    <a:pt x="2222" y="1326"/>
                  </a:lnTo>
                  <a:lnTo>
                    <a:pt x="2221" y="1315"/>
                  </a:lnTo>
                  <a:lnTo>
                    <a:pt x="2221" y="1303"/>
                  </a:lnTo>
                  <a:lnTo>
                    <a:pt x="2219" y="1292"/>
                  </a:lnTo>
                  <a:lnTo>
                    <a:pt x="2219" y="1279"/>
                  </a:lnTo>
                  <a:lnTo>
                    <a:pt x="2219" y="1268"/>
                  </a:lnTo>
                  <a:lnTo>
                    <a:pt x="2218" y="1256"/>
                  </a:lnTo>
                  <a:lnTo>
                    <a:pt x="2218" y="1245"/>
                  </a:lnTo>
                  <a:lnTo>
                    <a:pt x="2218" y="1233"/>
                  </a:lnTo>
                  <a:lnTo>
                    <a:pt x="2218" y="1222"/>
                  </a:lnTo>
                  <a:lnTo>
                    <a:pt x="2219" y="1210"/>
                  </a:lnTo>
                  <a:lnTo>
                    <a:pt x="2221" y="1199"/>
                  </a:lnTo>
                  <a:lnTo>
                    <a:pt x="2221" y="1186"/>
                  </a:lnTo>
                  <a:lnTo>
                    <a:pt x="2222" y="1175"/>
                  </a:lnTo>
                  <a:lnTo>
                    <a:pt x="2223" y="1163"/>
                  </a:lnTo>
                  <a:lnTo>
                    <a:pt x="2224" y="1152"/>
                  </a:lnTo>
                  <a:lnTo>
                    <a:pt x="2224" y="1140"/>
                  </a:lnTo>
                  <a:lnTo>
                    <a:pt x="2225" y="1129"/>
                  </a:lnTo>
                  <a:lnTo>
                    <a:pt x="2226" y="1117"/>
                  </a:lnTo>
                  <a:lnTo>
                    <a:pt x="2230" y="1106"/>
                  </a:lnTo>
                  <a:lnTo>
                    <a:pt x="2235" y="1094"/>
                  </a:lnTo>
                  <a:lnTo>
                    <a:pt x="2242" y="1082"/>
                  </a:lnTo>
                  <a:lnTo>
                    <a:pt x="2247" y="1070"/>
                  </a:lnTo>
                  <a:lnTo>
                    <a:pt x="2250" y="1059"/>
                  </a:lnTo>
                  <a:lnTo>
                    <a:pt x="2253" y="1047"/>
                  </a:lnTo>
                  <a:lnTo>
                    <a:pt x="2255" y="1036"/>
                  </a:lnTo>
                  <a:lnTo>
                    <a:pt x="2257" y="1024"/>
                  </a:lnTo>
                  <a:lnTo>
                    <a:pt x="2260" y="1013"/>
                  </a:lnTo>
                  <a:lnTo>
                    <a:pt x="2262" y="1001"/>
                  </a:lnTo>
                  <a:lnTo>
                    <a:pt x="2264" y="990"/>
                  </a:lnTo>
                  <a:lnTo>
                    <a:pt x="2268" y="978"/>
                  </a:lnTo>
                  <a:lnTo>
                    <a:pt x="2271" y="966"/>
                  </a:lnTo>
                  <a:lnTo>
                    <a:pt x="2283" y="956"/>
                  </a:lnTo>
                  <a:lnTo>
                    <a:pt x="2298" y="944"/>
                  </a:lnTo>
                  <a:lnTo>
                    <a:pt x="2313" y="933"/>
                  </a:lnTo>
                  <a:lnTo>
                    <a:pt x="2325" y="937"/>
                  </a:lnTo>
                  <a:lnTo>
                    <a:pt x="2337" y="949"/>
                  </a:lnTo>
                  <a:lnTo>
                    <a:pt x="2348" y="960"/>
                  </a:lnTo>
                  <a:lnTo>
                    <a:pt x="2360" y="972"/>
                  </a:lnTo>
                  <a:lnTo>
                    <a:pt x="2401" y="974"/>
                  </a:lnTo>
                  <a:lnTo>
                    <a:pt x="2429" y="966"/>
                  </a:lnTo>
                  <a:lnTo>
                    <a:pt x="2447" y="954"/>
                  </a:lnTo>
                  <a:lnTo>
                    <a:pt x="2455" y="943"/>
                  </a:lnTo>
                  <a:lnTo>
                    <a:pt x="2459" y="931"/>
                  </a:lnTo>
                  <a:lnTo>
                    <a:pt x="2462" y="920"/>
                  </a:lnTo>
                  <a:lnTo>
                    <a:pt x="2466" y="908"/>
                  </a:lnTo>
                  <a:lnTo>
                    <a:pt x="2469" y="897"/>
                  </a:lnTo>
                  <a:lnTo>
                    <a:pt x="2472" y="885"/>
                  </a:lnTo>
                  <a:lnTo>
                    <a:pt x="2476" y="874"/>
                  </a:lnTo>
                  <a:lnTo>
                    <a:pt x="2479" y="863"/>
                  </a:lnTo>
                  <a:lnTo>
                    <a:pt x="2483" y="851"/>
                  </a:lnTo>
                  <a:lnTo>
                    <a:pt x="2486" y="838"/>
                  </a:lnTo>
                  <a:lnTo>
                    <a:pt x="2490" y="827"/>
                  </a:lnTo>
                  <a:lnTo>
                    <a:pt x="2493" y="815"/>
                  </a:lnTo>
                  <a:lnTo>
                    <a:pt x="2495" y="804"/>
                  </a:lnTo>
                  <a:lnTo>
                    <a:pt x="2499" y="795"/>
                  </a:lnTo>
                  <a:lnTo>
                    <a:pt x="2502" y="806"/>
                  </a:lnTo>
                  <a:lnTo>
                    <a:pt x="2505" y="819"/>
                  </a:lnTo>
                  <a:lnTo>
                    <a:pt x="2509" y="830"/>
                  </a:lnTo>
                  <a:lnTo>
                    <a:pt x="2514" y="842"/>
                  </a:lnTo>
                  <a:lnTo>
                    <a:pt x="2520" y="853"/>
                  </a:lnTo>
                  <a:lnTo>
                    <a:pt x="2527" y="865"/>
                  </a:lnTo>
                  <a:lnTo>
                    <a:pt x="2533" y="876"/>
                  </a:lnTo>
                  <a:lnTo>
                    <a:pt x="2543" y="888"/>
                  </a:lnTo>
                  <a:lnTo>
                    <a:pt x="2551" y="899"/>
                  </a:lnTo>
                  <a:lnTo>
                    <a:pt x="2559" y="911"/>
                  </a:lnTo>
                  <a:lnTo>
                    <a:pt x="2567" y="922"/>
                  </a:lnTo>
                  <a:lnTo>
                    <a:pt x="2575" y="934"/>
                  </a:lnTo>
                  <a:lnTo>
                    <a:pt x="2584" y="945"/>
                  </a:lnTo>
                  <a:lnTo>
                    <a:pt x="2594" y="957"/>
                  </a:lnTo>
                  <a:lnTo>
                    <a:pt x="2606" y="967"/>
                  </a:lnTo>
                  <a:lnTo>
                    <a:pt x="2619" y="978"/>
                  </a:lnTo>
                  <a:lnTo>
                    <a:pt x="2631" y="990"/>
                  </a:lnTo>
                  <a:lnTo>
                    <a:pt x="2637" y="1001"/>
                  </a:lnTo>
                  <a:lnTo>
                    <a:pt x="2638" y="1013"/>
                  </a:lnTo>
                  <a:lnTo>
                    <a:pt x="2640" y="1024"/>
                  </a:lnTo>
                  <a:lnTo>
                    <a:pt x="2643" y="1036"/>
                  </a:lnTo>
                  <a:lnTo>
                    <a:pt x="2644" y="1047"/>
                  </a:lnTo>
                  <a:lnTo>
                    <a:pt x="2646" y="1059"/>
                  </a:lnTo>
                  <a:lnTo>
                    <a:pt x="2647" y="1071"/>
                  </a:lnTo>
                  <a:lnTo>
                    <a:pt x="2650" y="1083"/>
                  </a:lnTo>
                  <a:lnTo>
                    <a:pt x="2651" y="1094"/>
                  </a:lnTo>
                  <a:lnTo>
                    <a:pt x="2652" y="1106"/>
                  </a:lnTo>
                  <a:lnTo>
                    <a:pt x="2653" y="1117"/>
                  </a:lnTo>
                  <a:lnTo>
                    <a:pt x="2653" y="1129"/>
                  </a:lnTo>
                  <a:lnTo>
                    <a:pt x="2653" y="1140"/>
                  </a:lnTo>
                  <a:lnTo>
                    <a:pt x="2654" y="1152"/>
                  </a:lnTo>
                  <a:lnTo>
                    <a:pt x="2654" y="1164"/>
                  </a:lnTo>
                  <a:lnTo>
                    <a:pt x="2654" y="1176"/>
                  </a:lnTo>
                  <a:lnTo>
                    <a:pt x="2654" y="1187"/>
                  </a:lnTo>
                  <a:lnTo>
                    <a:pt x="2654" y="1199"/>
                  </a:lnTo>
                  <a:lnTo>
                    <a:pt x="2655" y="1210"/>
                  </a:lnTo>
                  <a:lnTo>
                    <a:pt x="2655" y="1222"/>
                  </a:lnTo>
                  <a:lnTo>
                    <a:pt x="2655" y="1233"/>
                  </a:lnTo>
                  <a:lnTo>
                    <a:pt x="2655" y="1245"/>
                  </a:lnTo>
                  <a:lnTo>
                    <a:pt x="2655" y="1257"/>
                  </a:lnTo>
                  <a:lnTo>
                    <a:pt x="2655" y="1269"/>
                  </a:lnTo>
                  <a:lnTo>
                    <a:pt x="2655" y="1280"/>
                  </a:lnTo>
                  <a:lnTo>
                    <a:pt x="2655" y="1292"/>
                  </a:lnTo>
                  <a:lnTo>
                    <a:pt x="2655" y="1303"/>
                  </a:lnTo>
                  <a:lnTo>
                    <a:pt x="2655" y="1315"/>
                  </a:lnTo>
                  <a:lnTo>
                    <a:pt x="2657" y="1326"/>
                  </a:lnTo>
                  <a:lnTo>
                    <a:pt x="2658" y="1338"/>
                  </a:lnTo>
                  <a:lnTo>
                    <a:pt x="2661" y="1350"/>
                  </a:lnTo>
                  <a:lnTo>
                    <a:pt x="2666" y="1362"/>
                  </a:lnTo>
                  <a:lnTo>
                    <a:pt x="2672" y="1373"/>
                  </a:lnTo>
                  <a:lnTo>
                    <a:pt x="2678" y="1385"/>
                  </a:lnTo>
                  <a:lnTo>
                    <a:pt x="2683" y="1396"/>
                  </a:lnTo>
                  <a:lnTo>
                    <a:pt x="2686" y="1408"/>
                  </a:lnTo>
                  <a:lnTo>
                    <a:pt x="2690" y="1419"/>
                  </a:lnTo>
                  <a:lnTo>
                    <a:pt x="2693" y="1431"/>
                  </a:lnTo>
                  <a:lnTo>
                    <a:pt x="2726" y="1431"/>
                  </a:lnTo>
                  <a:lnTo>
                    <a:pt x="2772" y="1431"/>
                  </a:lnTo>
                  <a:lnTo>
                    <a:pt x="2791" y="1431"/>
                  </a:lnTo>
                  <a:lnTo>
                    <a:pt x="2788" y="1421"/>
                  </a:lnTo>
                  <a:lnTo>
                    <a:pt x="2785" y="1410"/>
                  </a:lnTo>
                  <a:lnTo>
                    <a:pt x="2782" y="1399"/>
                  </a:lnTo>
                  <a:lnTo>
                    <a:pt x="2780" y="1388"/>
                  </a:lnTo>
                  <a:lnTo>
                    <a:pt x="2777" y="1378"/>
                  </a:lnTo>
                  <a:lnTo>
                    <a:pt x="2775" y="1367"/>
                  </a:lnTo>
                  <a:lnTo>
                    <a:pt x="2774" y="1356"/>
                  </a:lnTo>
                  <a:lnTo>
                    <a:pt x="2772" y="1346"/>
                  </a:lnTo>
                  <a:lnTo>
                    <a:pt x="2772" y="1336"/>
                  </a:lnTo>
                  <a:lnTo>
                    <a:pt x="2772" y="1324"/>
                  </a:lnTo>
                  <a:lnTo>
                    <a:pt x="2770" y="1314"/>
                  </a:lnTo>
                  <a:lnTo>
                    <a:pt x="2770" y="1303"/>
                  </a:lnTo>
                  <a:lnTo>
                    <a:pt x="2770" y="1293"/>
                  </a:lnTo>
                  <a:lnTo>
                    <a:pt x="2770" y="1282"/>
                  </a:lnTo>
                  <a:lnTo>
                    <a:pt x="2772" y="1271"/>
                  </a:lnTo>
                  <a:lnTo>
                    <a:pt x="2772" y="1255"/>
                  </a:lnTo>
                  <a:lnTo>
                    <a:pt x="2772" y="1226"/>
                  </a:lnTo>
                  <a:lnTo>
                    <a:pt x="2772" y="1198"/>
                  </a:lnTo>
                  <a:lnTo>
                    <a:pt x="2772" y="1168"/>
                  </a:lnTo>
                  <a:lnTo>
                    <a:pt x="2772" y="1139"/>
                  </a:lnTo>
                  <a:lnTo>
                    <a:pt x="2772" y="1109"/>
                  </a:lnTo>
                  <a:lnTo>
                    <a:pt x="2772" y="1081"/>
                  </a:lnTo>
                  <a:lnTo>
                    <a:pt x="2772" y="1052"/>
                  </a:lnTo>
                  <a:lnTo>
                    <a:pt x="2772" y="1022"/>
                  </a:lnTo>
                  <a:lnTo>
                    <a:pt x="2726" y="993"/>
                  </a:lnTo>
                  <a:lnTo>
                    <a:pt x="2726" y="964"/>
                  </a:lnTo>
                  <a:lnTo>
                    <a:pt x="2726" y="935"/>
                  </a:lnTo>
                  <a:lnTo>
                    <a:pt x="2726" y="915"/>
                  </a:lnTo>
                  <a:lnTo>
                    <a:pt x="2724" y="913"/>
                  </a:lnTo>
                  <a:lnTo>
                    <a:pt x="2723" y="910"/>
                  </a:lnTo>
                  <a:lnTo>
                    <a:pt x="2722" y="907"/>
                  </a:lnTo>
                  <a:lnTo>
                    <a:pt x="2721" y="905"/>
                  </a:lnTo>
                  <a:lnTo>
                    <a:pt x="2721" y="903"/>
                  </a:lnTo>
                  <a:lnTo>
                    <a:pt x="2681" y="876"/>
                  </a:lnTo>
                  <a:lnTo>
                    <a:pt x="2681" y="848"/>
                  </a:lnTo>
                  <a:lnTo>
                    <a:pt x="2681" y="818"/>
                  </a:lnTo>
                  <a:lnTo>
                    <a:pt x="2681" y="799"/>
                  </a:lnTo>
                  <a:lnTo>
                    <a:pt x="2680" y="797"/>
                  </a:lnTo>
                  <a:lnTo>
                    <a:pt x="2678" y="794"/>
                  </a:lnTo>
                  <a:lnTo>
                    <a:pt x="2677" y="791"/>
                  </a:lnTo>
                  <a:lnTo>
                    <a:pt x="2676" y="789"/>
                  </a:lnTo>
                  <a:lnTo>
                    <a:pt x="2676" y="786"/>
                  </a:lnTo>
                  <a:lnTo>
                    <a:pt x="2635" y="759"/>
                  </a:lnTo>
                  <a:lnTo>
                    <a:pt x="2635" y="730"/>
                  </a:lnTo>
                  <a:lnTo>
                    <a:pt x="2635" y="701"/>
                  </a:lnTo>
                  <a:lnTo>
                    <a:pt x="2635" y="672"/>
                  </a:lnTo>
                  <a:lnTo>
                    <a:pt x="2590" y="643"/>
                  </a:lnTo>
                  <a:lnTo>
                    <a:pt x="2590" y="613"/>
                  </a:lnTo>
                  <a:lnTo>
                    <a:pt x="2590" y="585"/>
                  </a:lnTo>
                  <a:lnTo>
                    <a:pt x="2590" y="555"/>
                  </a:lnTo>
                  <a:lnTo>
                    <a:pt x="2544" y="526"/>
                  </a:lnTo>
                  <a:lnTo>
                    <a:pt x="2544" y="496"/>
                  </a:lnTo>
                  <a:lnTo>
                    <a:pt x="2544" y="468"/>
                  </a:lnTo>
                  <a:lnTo>
                    <a:pt x="2499" y="439"/>
                  </a:lnTo>
                  <a:lnTo>
                    <a:pt x="2499" y="409"/>
                  </a:lnTo>
                  <a:lnTo>
                    <a:pt x="2499" y="380"/>
                  </a:lnTo>
                  <a:lnTo>
                    <a:pt x="2499" y="368"/>
                  </a:lnTo>
                  <a:lnTo>
                    <a:pt x="2475" y="369"/>
                  </a:lnTo>
                  <a:lnTo>
                    <a:pt x="2453" y="369"/>
                  </a:lnTo>
                  <a:lnTo>
                    <a:pt x="2449" y="363"/>
                  </a:lnTo>
                  <a:lnTo>
                    <a:pt x="2447" y="357"/>
                  </a:lnTo>
                  <a:lnTo>
                    <a:pt x="2445" y="350"/>
                  </a:lnTo>
                  <a:lnTo>
                    <a:pt x="2408" y="350"/>
                  </a:lnTo>
                  <a:lnTo>
                    <a:pt x="2362" y="322"/>
                  </a:lnTo>
                  <a:lnTo>
                    <a:pt x="2362" y="293"/>
                  </a:lnTo>
                  <a:lnTo>
                    <a:pt x="2362" y="263"/>
                  </a:lnTo>
                  <a:lnTo>
                    <a:pt x="2362" y="252"/>
                  </a:lnTo>
                  <a:lnTo>
                    <a:pt x="2336" y="251"/>
                  </a:lnTo>
                  <a:lnTo>
                    <a:pt x="2308" y="249"/>
                  </a:lnTo>
                  <a:lnTo>
                    <a:pt x="2283" y="252"/>
                  </a:lnTo>
                  <a:lnTo>
                    <a:pt x="2263" y="256"/>
                  </a:lnTo>
                  <a:lnTo>
                    <a:pt x="2247" y="262"/>
                  </a:lnTo>
                  <a:lnTo>
                    <a:pt x="2237" y="269"/>
                  </a:lnTo>
                  <a:lnTo>
                    <a:pt x="2226" y="275"/>
                  </a:lnTo>
                  <a:lnTo>
                    <a:pt x="2218" y="268"/>
                  </a:lnTo>
                  <a:lnTo>
                    <a:pt x="2210" y="261"/>
                  </a:lnTo>
                  <a:lnTo>
                    <a:pt x="2204" y="254"/>
                  </a:lnTo>
                  <a:lnTo>
                    <a:pt x="2199" y="247"/>
                  </a:lnTo>
                  <a:lnTo>
                    <a:pt x="2193" y="241"/>
                  </a:lnTo>
                  <a:lnTo>
                    <a:pt x="2187" y="235"/>
                  </a:lnTo>
                  <a:lnTo>
                    <a:pt x="2180" y="235"/>
                  </a:lnTo>
                  <a:lnTo>
                    <a:pt x="2135" y="205"/>
                  </a:lnTo>
                  <a:lnTo>
                    <a:pt x="2135" y="176"/>
                  </a:lnTo>
                  <a:lnTo>
                    <a:pt x="2135" y="173"/>
                  </a:lnTo>
                  <a:lnTo>
                    <a:pt x="2129" y="185"/>
                  </a:lnTo>
                  <a:lnTo>
                    <a:pt x="2123" y="198"/>
                  </a:lnTo>
                  <a:lnTo>
                    <a:pt x="2117" y="212"/>
                  </a:lnTo>
                  <a:lnTo>
                    <a:pt x="2112" y="224"/>
                  </a:lnTo>
                  <a:lnTo>
                    <a:pt x="2108" y="237"/>
                  </a:lnTo>
                  <a:lnTo>
                    <a:pt x="2104" y="249"/>
                  </a:lnTo>
                  <a:lnTo>
                    <a:pt x="2101" y="263"/>
                  </a:lnTo>
                  <a:lnTo>
                    <a:pt x="2097" y="276"/>
                  </a:lnTo>
                  <a:lnTo>
                    <a:pt x="2095" y="288"/>
                  </a:lnTo>
                  <a:lnTo>
                    <a:pt x="2093" y="301"/>
                  </a:lnTo>
                  <a:lnTo>
                    <a:pt x="2091" y="315"/>
                  </a:lnTo>
                  <a:lnTo>
                    <a:pt x="2086" y="328"/>
                  </a:lnTo>
                  <a:lnTo>
                    <a:pt x="2081" y="340"/>
                  </a:lnTo>
                  <a:lnTo>
                    <a:pt x="2078" y="354"/>
                  </a:lnTo>
                  <a:lnTo>
                    <a:pt x="2074" y="367"/>
                  </a:lnTo>
                  <a:lnTo>
                    <a:pt x="2071" y="379"/>
                  </a:lnTo>
                  <a:lnTo>
                    <a:pt x="2069" y="392"/>
                  </a:lnTo>
                  <a:lnTo>
                    <a:pt x="2065" y="406"/>
                  </a:lnTo>
                  <a:lnTo>
                    <a:pt x="2063" y="418"/>
                  </a:lnTo>
                  <a:lnTo>
                    <a:pt x="2061" y="431"/>
                  </a:lnTo>
                  <a:lnTo>
                    <a:pt x="2058" y="443"/>
                  </a:lnTo>
                  <a:lnTo>
                    <a:pt x="2056" y="457"/>
                  </a:lnTo>
                  <a:lnTo>
                    <a:pt x="2054" y="470"/>
                  </a:lnTo>
                  <a:lnTo>
                    <a:pt x="2053" y="483"/>
                  </a:lnTo>
                  <a:lnTo>
                    <a:pt x="2050" y="496"/>
                  </a:lnTo>
                  <a:lnTo>
                    <a:pt x="2049" y="509"/>
                  </a:lnTo>
                  <a:lnTo>
                    <a:pt x="2048" y="522"/>
                  </a:lnTo>
                  <a:lnTo>
                    <a:pt x="2046" y="534"/>
                  </a:lnTo>
                  <a:lnTo>
                    <a:pt x="2045" y="548"/>
                  </a:lnTo>
                  <a:lnTo>
                    <a:pt x="2042" y="561"/>
                  </a:lnTo>
                  <a:lnTo>
                    <a:pt x="2040" y="573"/>
                  </a:lnTo>
                  <a:lnTo>
                    <a:pt x="2036" y="587"/>
                  </a:lnTo>
                  <a:lnTo>
                    <a:pt x="2034" y="600"/>
                  </a:lnTo>
                  <a:lnTo>
                    <a:pt x="2032" y="612"/>
                  </a:lnTo>
                  <a:lnTo>
                    <a:pt x="2030" y="625"/>
                  </a:lnTo>
                  <a:lnTo>
                    <a:pt x="2027" y="639"/>
                  </a:lnTo>
                  <a:lnTo>
                    <a:pt x="2026" y="651"/>
                  </a:lnTo>
                  <a:lnTo>
                    <a:pt x="2024" y="664"/>
                  </a:lnTo>
                  <a:lnTo>
                    <a:pt x="2022" y="678"/>
                  </a:lnTo>
                  <a:lnTo>
                    <a:pt x="2020" y="690"/>
                  </a:lnTo>
                  <a:lnTo>
                    <a:pt x="2018" y="703"/>
                  </a:lnTo>
                  <a:lnTo>
                    <a:pt x="2017" y="716"/>
                  </a:lnTo>
                  <a:lnTo>
                    <a:pt x="2015" y="729"/>
                  </a:lnTo>
                  <a:lnTo>
                    <a:pt x="2013" y="742"/>
                  </a:lnTo>
                  <a:lnTo>
                    <a:pt x="2012" y="755"/>
                  </a:lnTo>
                  <a:lnTo>
                    <a:pt x="2011" y="768"/>
                  </a:lnTo>
                  <a:lnTo>
                    <a:pt x="2010" y="781"/>
                  </a:lnTo>
                  <a:lnTo>
                    <a:pt x="2009" y="794"/>
                  </a:lnTo>
                  <a:lnTo>
                    <a:pt x="2008" y="806"/>
                  </a:lnTo>
                  <a:lnTo>
                    <a:pt x="2007" y="820"/>
                  </a:lnTo>
                  <a:lnTo>
                    <a:pt x="2005" y="833"/>
                  </a:lnTo>
                  <a:lnTo>
                    <a:pt x="2004" y="845"/>
                  </a:lnTo>
                  <a:lnTo>
                    <a:pt x="2003" y="859"/>
                  </a:lnTo>
                  <a:lnTo>
                    <a:pt x="2002" y="872"/>
                  </a:lnTo>
                  <a:lnTo>
                    <a:pt x="2002" y="884"/>
                  </a:lnTo>
                  <a:lnTo>
                    <a:pt x="2001" y="897"/>
                  </a:lnTo>
                  <a:lnTo>
                    <a:pt x="2000" y="911"/>
                  </a:lnTo>
                  <a:lnTo>
                    <a:pt x="1977" y="915"/>
                  </a:lnTo>
                  <a:lnTo>
                    <a:pt x="1954" y="907"/>
                  </a:lnTo>
                  <a:lnTo>
                    <a:pt x="1954" y="894"/>
                  </a:lnTo>
                  <a:lnTo>
                    <a:pt x="1952" y="881"/>
                  </a:lnTo>
                  <a:lnTo>
                    <a:pt x="1952" y="868"/>
                  </a:lnTo>
                  <a:lnTo>
                    <a:pt x="1952" y="854"/>
                  </a:lnTo>
                  <a:lnTo>
                    <a:pt x="1952" y="842"/>
                  </a:lnTo>
                  <a:lnTo>
                    <a:pt x="1951" y="829"/>
                  </a:lnTo>
                  <a:lnTo>
                    <a:pt x="1951" y="817"/>
                  </a:lnTo>
                  <a:lnTo>
                    <a:pt x="1951" y="803"/>
                  </a:lnTo>
                  <a:lnTo>
                    <a:pt x="1951" y="790"/>
                  </a:lnTo>
                  <a:lnTo>
                    <a:pt x="1951" y="778"/>
                  </a:lnTo>
                  <a:lnTo>
                    <a:pt x="1951" y="764"/>
                  </a:lnTo>
                  <a:lnTo>
                    <a:pt x="1951" y="751"/>
                  </a:lnTo>
                  <a:lnTo>
                    <a:pt x="1950" y="739"/>
                  </a:lnTo>
                  <a:lnTo>
                    <a:pt x="1950" y="726"/>
                  </a:lnTo>
                  <a:lnTo>
                    <a:pt x="1950" y="712"/>
                  </a:lnTo>
                  <a:lnTo>
                    <a:pt x="1950" y="699"/>
                  </a:lnTo>
                  <a:lnTo>
                    <a:pt x="1950" y="687"/>
                  </a:lnTo>
                  <a:lnTo>
                    <a:pt x="1950" y="673"/>
                  </a:lnTo>
                  <a:lnTo>
                    <a:pt x="1949" y="660"/>
                  </a:lnTo>
                  <a:lnTo>
                    <a:pt x="1949" y="648"/>
                  </a:lnTo>
                  <a:lnTo>
                    <a:pt x="1949" y="635"/>
                  </a:lnTo>
                  <a:lnTo>
                    <a:pt x="1948" y="621"/>
                  </a:lnTo>
                  <a:lnTo>
                    <a:pt x="1948" y="609"/>
                  </a:lnTo>
                  <a:lnTo>
                    <a:pt x="1948" y="596"/>
                  </a:lnTo>
                  <a:lnTo>
                    <a:pt x="1947" y="582"/>
                  </a:lnTo>
                  <a:lnTo>
                    <a:pt x="1947" y="570"/>
                  </a:lnTo>
                  <a:lnTo>
                    <a:pt x="1946" y="557"/>
                  </a:lnTo>
                  <a:lnTo>
                    <a:pt x="1942" y="545"/>
                  </a:lnTo>
                  <a:lnTo>
                    <a:pt x="1939" y="531"/>
                  </a:lnTo>
                  <a:lnTo>
                    <a:pt x="1924" y="518"/>
                  </a:lnTo>
                  <a:lnTo>
                    <a:pt x="1908" y="512"/>
                  </a:lnTo>
                  <a:lnTo>
                    <a:pt x="1908" y="525"/>
                  </a:lnTo>
                  <a:lnTo>
                    <a:pt x="1908" y="539"/>
                  </a:lnTo>
                  <a:lnTo>
                    <a:pt x="1908" y="551"/>
                  </a:lnTo>
                  <a:lnTo>
                    <a:pt x="1908" y="564"/>
                  </a:lnTo>
                  <a:lnTo>
                    <a:pt x="1908" y="577"/>
                  </a:lnTo>
                  <a:lnTo>
                    <a:pt x="1908" y="590"/>
                  </a:lnTo>
                  <a:lnTo>
                    <a:pt x="1908" y="603"/>
                  </a:lnTo>
                  <a:lnTo>
                    <a:pt x="1906" y="616"/>
                  </a:lnTo>
                  <a:lnTo>
                    <a:pt x="1906" y="629"/>
                  </a:lnTo>
                  <a:lnTo>
                    <a:pt x="1906" y="642"/>
                  </a:lnTo>
                  <a:lnTo>
                    <a:pt x="1905" y="655"/>
                  </a:lnTo>
                  <a:lnTo>
                    <a:pt x="1903" y="668"/>
                  </a:lnTo>
                  <a:lnTo>
                    <a:pt x="1903" y="681"/>
                  </a:lnTo>
                  <a:lnTo>
                    <a:pt x="1902" y="694"/>
                  </a:lnTo>
                  <a:lnTo>
                    <a:pt x="1901" y="706"/>
                  </a:lnTo>
                  <a:lnTo>
                    <a:pt x="1898" y="720"/>
                  </a:lnTo>
                  <a:lnTo>
                    <a:pt x="1896" y="733"/>
                  </a:lnTo>
                  <a:lnTo>
                    <a:pt x="1892" y="745"/>
                  </a:lnTo>
                  <a:lnTo>
                    <a:pt x="1886" y="758"/>
                  </a:lnTo>
                  <a:lnTo>
                    <a:pt x="1873" y="771"/>
                  </a:lnTo>
                  <a:lnTo>
                    <a:pt x="1863" y="783"/>
                  </a:lnTo>
                  <a:lnTo>
                    <a:pt x="1862" y="797"/>
                  </a:lnTo>
                  <a:lnTo>
                    <a:pt x="1862" y="810"/>
                  </a:lnTo>
                  <a:lnTo>
                    <a:pt x="1862" y="822"/>
                  </a:lnTo>
                  <a:lnTo>
                    <a:pt x="1862" y="835"/>
                  </a:lnTo>
                  <a:lnTo>
                    <a:pt x="1860" y="849"/>
                  </a:lnTo>
                  <a:lnTo>
                    <a:pt x="1860" y="861"/>
                  </a:lnTo>
                  <a:lnTo>
                    <a:pt x="1859" y="874"/>
                  </a:lnTo>
                  <a:lnTo>
                    <a:pt x="1858" y="888"/>
                  </a:lnTo>
                  <a:lnTo>
                    <a:pt x="1857" y="900"/>
                  </a:lnTo>
                  <a:lnTo>
                    <a:pt x="1857" y="913"/>
                  </a:lnTo>
                  <a:lnTo>
                    <a:pt x="1856" y="926"/>
                  </a:lnTo>
                  <a:lnTo>
                    <a:pt x="1855" y="939"/>
                  </a:lnTo>
                  <a:lnTo>
                    <a:pt x="1854" y="952"/>
                  </a:lnTo>
                  <a:lnTo>
                    <a:pt x="1851" y="965"/>
                  </a:lnTo>
                  <a:lnTo>
                    <a:pt x="1848" y="978"/>
                  </a:lnTo>
                  <a:lnTo>
                    <a:pt x="1844" y="991"/>
                  </a:lnTo>
                  <a:lnTo>
                    <a:pt x="1841" y="1004"/>
                  </a:lnTo>
                  <a:lnTo>
                    <a:pt x="1837" y="1016"/>
                  </a:lnTo>
                  <a:lnTo>
                    <a:pt x="1834" y="1030"/>
                  </a:lnTo>
                  <a:lnTo>
                    <a:pt x="1832" y="1043"/>
                  </a:lnTo>
                  <a:lnTo>
                    <a:pt x="1827" y="1055"/>
                  </a:lnTo>
                  <a:lnTo>
                    <a:pt x="1821" y="1068"/>
                  </a:lnTo>
                  <a:lnTo>
                    <a:pt x="1817" y="1082"/>
                  </a:lnTo>
                  <a:lnTo>
                    <a:pt x="1816" y="1094"/>
                  </a:lnTo>
                  <a:lnTo>
                    <a:pt x="1813" y="1107"/>
                  </a:lnTo>
                  <a:lnTo>
                    <a:pt x="1812" y="1121"/>
                  </a:lnTo>
                  <a:lnTo>
                    <a:pt x="1811" y="1133"/>
                  </a:lnTo>
                  <a:lnTo>
                    <a:pt x="1810" y="1146"/>
                  </a:lnTo>
                  <a:lnTo>
                    <a:pt x="1809" y="1159"/>
                  </a:lnTo>
                  <a:lnTo>
                    <a:pt x="1808" y="1173"/>
                  </a:lnTo>
                  <a:lnTo>
                    <a:pt x="1805" y="1185"/>
                  </a:lnTo>
                  <a:lnTo>
                    <a:pt x="1803" y="1198"/>
                  </a:lnTo>
                  <a:lnTo>
                    <a:pt x="1798" y="1210"/>
                  </a:lnTo>
                  <a:lnTo>
                    <a:pt x="1794" y="1224"/>
                  </a:lnTo>
                  <a:lnTo>
                    <a:pt x="1790" y="1237"/>
                  </a:lnTo>
                  <a:lnTo>
                    <a:pt x="1788" y="1249"/>
                  </a:lnTo>
                  <a:lnTo>
                    <a:pt x="1785" y="1263"/>
                  </a:lnTo>
                  <a:lnTo>
                    <a:pt x="1780" y="1276"/>
                  </a:lnTo>
                  <a:lnTo>
                    <a:pt x="1774" y="1288"/>
                  </a:lnTo>
                  <a:lnTo>
                    <a:pt x="1771" y="1301"/>
                  </a:lnTo>
                  <a:lnTo>
                    <a:pt x="1768" y="1315"/>
                  </a:lnTo>
                  <a:lnTo>
                    <a:pt x="1765" y="1328"/>
                  </a:lnTo>
                  <a:lnTo>
                    <a:pt x="1762" y="1340"/>
                  </a:lnTo>
                  <a:lnTo>
                    <a:pt x="1759" y="1353"/>
                  </a:lnTo>
                  <a:lnTo>
                    <a:pt x="1758" y="1367"/>
                  </a:lnTo>
                  <a:lnTo>
                    <a:pt x="1756" y="1379"/>
                  </a:lnTo>
                  <a:lnTo>
                    <a:pt x="1755" y="1392"/>
                  </a:lnTo>
                  <a:lnTo>
                    <a:pt x="1752" y="1404"/>
                  </a:lnTo>
                  <a:lnTo>
                    <a:pt x="1749" y="1418"/>
                  </a:lnTo>
                  <a:lnTo>
                    <a:pt x="1747" y="1431"/>
                  </a:lnTo>
                  <a:lnTo>
                    <a:pt x="1772" y="1431"/>
                  </a:lnTo>
                  <a:lnTo>
                    <a:pt x="1818" y="1431"/>
                  </a:lnTo>
                  <a:lnTo>
                    <a:pt x="1863" y="1431"/>
                  </a:lnTo>
                  <a:lnTo>
                    <a:pt x="1909" y="1431"/>
                  </a:lnTo>
                  <a:lnTo>
                    <a:pt x="1954" y="1431"/>
                  </a:lnTo>
                  <a:lnTo>
                    <a:pt x="1999" y="1431"/>
                  </a:lnTo>
                  <a:lnTo>
                    <a:pt x="2045" y="1431"/>
                  </a:lnTo>
                  <a:lnTo>
                    <a:pt x="2089" y="1431"/>
                  </a:lnTo>
                  <a:lnTo>
                    <a:pt x="2135" y="1431"/>
                  </a:lnTo>
                  <a:lnTo>
                    <a:pt x="2180" y="1431"/>
                  </a:lnTo>
                  <a:lnTo>
                    <a:pt x="2226" y="1431"/>
                  </a:lnTo>
                  <a:lnTo>
                    <a:pt x="2229" y="1431"/>
                  </a:lnTo>
                  <a:close/>
                  <a:moveTo>
                    <a:pt x="1642" y="468"/>
                  </a:moveTo>
                  <a:lnTo>
                    <a:pt x="1656" y="458"/>
                  </a:lnTo>
                  <a:lnTo>
                    <a:pt x="1671" y="448"/>
                  </a:lnTo>
                  <a:lnTo>
                    <a:pt x="1684" y="439"/>
                  </a:lnTo>
                  <a:lnTo>
                    <a:pt x="1688" y="429"/>
                  </a:lnTo>
                  <a:lnTo>
                    <a:pt x="1691" y="418"/>
                  </a:lnTo>
                  <a:lnTo>
                    <a:pt x="1695" y="408"/>
                  </a:lnTo>
                  <a:lnTo>
                    <a:pt x="1706" y="399"/>
                  </a:lnTo>
                  <a:lnTo>
                    <a:pt x="1718" y="388"/>
                  </a:lnTo>
                  <a:lnTo>
                    <a:pt x="1727" y="378"/>
                  </a:lnTo>
                  <a:lnTo>
                    <a:pt x="1732" y="369"/>
                  </a:lnTo>
                  <a:lnTo>
                    <a:pt x="1735" y="359"/>
                  </a:lnTo>
                  <a:lnTo>
                    <a:pt x="1740" y="348"/>
                  </a:lnTo>
                  <a:lnTo>
                    <a:pt x="1747" y="338"/>
                  </a:lnTo>
                  <a:lnTo>
                    <a:pt x="1752" y="328"/>
                  </a:lnTo>
                  <a:lnTo>
                    <a:pt x="1757" y="317"/>
                  </a:lnTo>
                  <a:lnTo>
                    <a:pt x="1762" y="307"/>
                  </a:lnTo>
                  <a:lnTo>
                    <a:pt x="1765" y="298"/>
                  </a:lnTo>
                  <a:lnTo>
                    <a:pt x="1772" y="287"/>
                  </a:lnTo>
                  <a:lnTo>
                    <a:pt x="1775" y="277"/>
                  </a:lnTo>
                  <a:lnTo>
                    <a:pt x="1779" y="267"/>
                  </a:lnTo>
                  <a:lnTo>
                    <a:pt x="1782" y="256"/>
                  </a:lnTo>
                  <a:lnTo>
                    <a:pt x="1787" y="246"/>
                  </a:lnTo>
                  <a:lnTo>
                    <a:pt x="1791" y="236"/>
                  </a:lnTo>
                  <a:lnTo>
                    <a:pt x="1796" y="225"/>
                  </a:lnTo>
                  <a:lnTo>
                    <a:pt x="1802" y="216"/>
                  </a:lnTo>
                  <a:lnTo>
                    <a:pt x="1806" y="206"/>
                  </a:lnTo>
                  <a:lnTo>
                    <a:pt x="1810" y="195"/>
                  </a:lnTo>
                  <a:lnTo>
                    <a:pt x="1813" y="185"/>
                  </a:lnTo>
                  <a:lnTo>
                    <a:pt x="1816" y="175"/>
                  </a:lnTo>
                  <a:lnTo>
                    <a:pt x="1840" y="168"/>
                  </a:lnTo>
                  <a:lnTo>
                    <a:pt x="1871" y="161"/>
                  </a:lnTo>
                  <a:lnTo>
                    <a:pt x="1893" y="152"/>
                  </a:lnTo>
                  <a:lnTo>
                    <a:pt x="1908" y="143"/>
                  </a:lnTo>
                  <a:lnTo>
                    <a:pt x="1908" y="132"/>
                  </a:lnTo>
                  <a:lnTo>
                    <a:pt x="1908" y="122"/>
                  </a:lnTo>
                  <a:lnTo>
                    <a:pt x="1908" y="113"/>
                  </a:lnTo>
                  <a:lnTo>
                    <a:pt x="1908" y="102"/>
                  </a:lnTo>
                  <a:lnTo>
                    <a:pt x="1912" y="92"/>
                  </a:lnTo>
                  <a:lnTo>
                    <a:pt x="1919" y="83"/>
                  </a:lnTo>
                  <a:lnTo>
                    <a:pt x="1916" y="73"/>
                  </a:lnTo>
                  <a:lnTo>
                    <a:pt x="1911" y="62"/>
                  </a:lnTo>
                  <a:lnTo>
                    <a:pt x="1908" y="52"/>
                  </a:lnTo>
                  <a:lnTo>
                    <a:pt x="1908" y="42"/>
                  </a:lnTo>
                  <a:lnTo>
                    <a:pt x="1909" y="31"/>
                  </a:lnTo>
                  <a:lnTo>
                    <a:pt x="1908" y="21"/>
                  </a:lnTo>
                  <a:lnTo>
                    <a:pt x="1908" y="11"/>
                  </a:lnTo>
                  <a:lnTo>
                    <a:pt x="1908" y="0"/>
                  </a:lnTo>
                  <a:lnTo>
                    <a:pt x="1863" y="0"/>
                  </a:lnTo>
                  <a:lnTo>
                    <a:pt x="1818" y="0"/>
                  </a:lnTo>
                  <a:lnTo>
                    <a:pt x="1772" y="0"/>
                  </a:lnTo>
                  <a:lnTo>
                    <a:pt x="1727" y="0"/>
                  </a:lnTo>
                  <a:lnTo>
                    <a:pt x="1694" y="0"/>
                  </a:lnTo>
                  <a:lnTo>
                    <a:pt x="1698" y="13"/>
                  </a:lnTo>
                  <a:lnTo>
                    <a:pt x="1703" y="24"/>
                  </a:lnTo>
                  <a:lnTo>
                    <a:pt x="1707" y="37"/>
                  </a:lnTo>
                  <a:lnTo>
                    <a:pt x="1710" y="50"/>
                  </a:lnTo>
                  <a:lnTo>
                    <a:pt x="1712" y="61"/>
                  </a:lnTo>
                  <a:lnTo>
                    <a:pt x="1714" y="74"/>
                  </a:lnTo>
                  <a:lnTo>
                    <a:pt x="1715" y="86"/>
                  </a:lnTo>
                  <a:lnTo>
                    <a:pt x="1713" y="98"/>
                  </a:lnTo>
                  <a:lnTo>
                    <a:pt x="1710" y="111"/>
                  </a:lnTo>
                  <a:lnTo>
                    <a:pt x="1705" y="122"/>
                  </a:lnTo>
                  <a:lnTo>
                    <a:pt x="1699" y="135"/>
                  </a:lnTo>
                  <a:lnTo>
                    <a:pt x="1694" y="146"/>
                  </a:lnTo>
                  <a:lnTo>
                    <a:pt x="1690" y="159"/>
                  </a:lnTo>
                  <a:lnTo>
                    <a:pt x="1686" y="171"/>
                  </a:lnTo>
                  <a:lnTo>
                    <a:pt x="1682" y="183"/>
                  </a:lnTo>
                  <a:lnTo>
                    <a:pt x="1679" y="195"/>
                  </a:lnTo>
                  <a:lnTo>
                    <a:pt x="1674" y="207"/>
                  </a:lnTo>
                  <a:lnTo>
                    <a:pt x="1669" y="220"/>
                  </a:lnTo>
                  <a:lnTo>
                    <a:pt x="1665" y="232"/>
                  </a:lnTo>
                  <a:lnTo>
                    <a:pt x="1661" y="244"/>
                  </a:lnTo>
                  <a:lnTo>
                    <a:pt x="1657" y="256"/>
                  </a:lnTo>
                  <a:lnTo>
                    <a:pt x="1652" y="268"/>
                  </a:lnTo>
                  <a:lnTo>
                    <a:pt x="1649" y="280"/>
                  </a:lnTo>
                  <a:lnTo>
                    <a:pt x="1645" y="293"/>
                  </a:lnTo>
                  <a:lnTo>
                    <a:pt x="1643" y="305"/>
                  </a:lnTo>
                  <a:lnTo>
                    <a:pt x="1640" y="317"/>
                  </a:lnTo>
                  <a:lnTo>
                    <a:pt x="1636" y="329"/>
                  </a:lnTo>
                  <a:lnTo>
                    <a:pt x="1632" y="341"/>
                  </a:lnTo>
                  <a:lnTo>
                    <a:pt x="1626" y="354"/>
                  </a:lnTo>
                  <a:lnTo>
                    <a:pt x="1621" y="365"/>
                  </a:lnTo>
                  <a:lnTo>
                    <a:pt x="1617" y="378"/>
                  </a:lnTo>
                  <a:lnTo>
                    <a:pt x="1613" y="390"/>
                  </a:lnTo>
                  <a:lnTo>
                    <a:pt x="1610" y="402"/>
                  </a:lnTo>
                  <a:lnTo>
                    <a:pt x="1607" y="415"/>
                  </a:lnTo>
                  <a:lnTo>
                    <a:pt x="1604" y="426"/>
                  </a:lnTo>
                  <a:lnTo>
                    <a:pt x="1602" y="439"/>
                  </a:lnTo>
                  <a:lnTo>
                    <a:pt x="1609" y="450"/>
                  </a:lnTo>
                  <a:lnTo>
                    <a:pt x="1615" y="463"/>
                  </a:lnTo>
                  <a:lnTo>
                    <a:pt x="1626" y="474"/>
                  </a:lnTo>
                  <a:lnTo>
                    <a:pt x="1637" y="480"/>
                  </a:lnTo>
                  <a:lnTo>
                    <a:pt x="1642" y="468"/>
                  </a:lnTo>
                  <a:close/>
                  <a:moveTo>
                    <a:pt x="2246" y="1431"/>
                  </a:moveTo>
                  <a:lnTo>
                    <a:pt x="2247" y="1419"/>
                  </a:lnTo>
                  <a:lnTo>
                    <a:pt x="2247" y="1407"/>
                  </a:lnTo>
                  <a:lnTo>
                    <a:pt x="2248" y="1395"/>
                  </a:lnTo>
                  <a:lnTo>
                    <a:pt x="2249" y="1384"/>
                  </a:lnTo>
                  <a:lnTo>
                    <a:pt x="2250" y="1372"/>
                  </a:lnTo>
                  <a:lnTo>
                    <a:pt x="2252" y="1360"/>
                  </a:lnTo>
                  <a:lnTo>
                    <a:pt x="2253" y="1348"/>
                  </a:lnTo>
                  <a:lnTo>
                    <a:pt x="2255" y="1337"/>
                  </a:lnTo>
                  <a:lnTo>
                    <a:pt x="2256" y="1325"/>
                  </a:lnTo>
                  <a:lnTo>
                    <a:pt x="2259" y="1313"/>
                  </a:lnTo>
                  <a:lnTo>
                    <a:pt x="2261" y="1301"/>
                  </a:lnTo>
                  <a:lnTo>
                    <a:pt x="2264" y="1290"/>
                  </a:lnTo>
                  <a:lnTo>
                    <a:pt x="2268" y="1277"/>
                  </a:lnTo>
                  <a:lnTo>
                    <a:pt x="2272" y="1266"/>
                  </a:lnTo>
                  <a:lnTo>
                    <a:pt x="2277" y="1254"/>
                  </a:lnTo>
                  <a:lnTo>
                    <a:pt x="2282" y="1243"/>
                  </a:lnTo>
                  <a:lnTo>
                    <a:pt x="2286" y="1231"/>
                  </a:lnTo>
                  <a:lnTo>
                    <a:pt x="2288" y="1218"/>
                  </a:lnTo>
                  <a:lnTo>
                    <a:pt x="2290" y="1207"/>
                  </a:lnTo>
                  <a:lnTo>
                    <a:pt x="2291" y="1195"/>
                  </a:lnTo>
                  <a:lnTo>
                    <a:pt x="2292" y="1183"/>
                  </a:lnTo>
                  <a:lnTo>
                    <a:pt x="2293" y="1171"/>
                  </a:lnTo>
                  <a:lnTo>
                    <a:pt x="2294" y="1160"/>
                  </a:lnTo>
                  <a:lnTo>
                    <a:pt x="2296" y="1148"/>
                  </a:lnTo>
                  <a:lnTo>
                    <a:pt x="2298" y="1136"/>
                  </a:lnTo>
                  <a:lnTo>
                    <a:pt x="2299" y="1124"/>
                  </a:lnTo>
                  <a:lnTo>
                    <a:pt x="2301" y="1113"/>
                  </a:lnTo>
                  <a:lnTo>
                    <a:pt x="2306" y="1101"/>
                  </a:lnTo>
                  <a:lnTo>
                    <a:pt x="2310" y="1089"/>
                  </a:lnTo>
                  <a:lnTo>
                    <a:pt x="2316" y="1077"/>
                  </a:lnTo>
                  <a:lnTo>
                    <a:pt x="2325" y="1085"/>
                  </a:lnTo>
                  <a:lnTo>
                    <a:pt x="2336" y="1097"/>
                  </a:lnTo>
                  <a:lnTo>
                    <a:pt x="2346" y="1108"/>
                  </a:lnTo>
                  <a:lnTo>
                    <a:pt x="2357" y="1120"/>
                  </a:lnTo>
                  <a:lnTo>
                    <a:pt x="2386" y="1128"/>
                  </a:lnTo>
                  <a:lnTo>
                    <a:pt x="2412" y="1137"/>
                  </a:lnTo>
                  <a:lnTo>
                    <a:pt x="2417" y="1148"/>
                  </a:lnTo>
                  <a:lnTo>
                    <a:pt x="2423" y="1161"/>
                  </a:lnTo>
                  <a:lnTo>
                    <a:pt x="2429" y="1173"/>
                  </a:lnTo>
                  <a:lnTo>
                    <a:pt x="2433" y="1184"/>
                  </a:lnTo>
                  <a:lnTo>
                    <a:pt x="2437" y="1195"/>
                  </a:lnTo>
                  <a:lnTo>
                    <a:pt x="2440" y="1208"/>
                  </a:lnTo>
                  <a:lnTo>
                    <a:pt x="2443" y="1220"/>
                  </a:lnTo>
                  <a:lnTo>
                    <a:pt x="2445" y="1231"/>
                  </a:lnTo>
                  <a:lnTo>
                    <a:pt x="2444" y="1243"/>
                  </a:lnTo>
                  <a:lnTo>
                    <a:pt x="2443" y="1255"/>
                  </a:lnTo>
                  <a:lnTo>
                    <a:pt x="2441" y="1267"/>
                  </a:lnTo>
                  <a:lnTo>
                    <a:pt x="2440" y="1278"/>
                  </a:lnTo>
                  <a:lnTo>
                    <a:pt x="2439" y="1290"/>
                  </a:lnTo>
                  <a:lnTo>
                    <a:pt x="2437" y="1302"/>
                  </a:lnTo>
                  <a:lnTo>
                    <a:pt x="2436" y="1314"/>
                  </a:lnTo>
                  <a:lnTo>
                    <a:pt x="2437" y="1325"/>
                  </a:lnTo>
                  <a:lnTo>
                    <a:pt x="2437" y="1338"/>
                  </a:lnTo>
                  <a:lnTo>
                    <a:pt x="2441" y="1349"/>
                  </a:lnTo>
                  <a:lnTo>
                    <a:pt x="2451" y="1361"/>
                  </a:lnTo>
                  <a:lnTo>
                    <a:pt x="2462" y="1372"/>
                  </a:lnTo>
                  <a:lnTo>
                    <a:pt x="2468" y="1384"/>
                  </a:lnTo>
                  <a:lnTo>
                    <a:pt x="2475" y="1395"/>
                  </a:lnTo>
                  <a:lnTo>
                    <a:pt x="2479" y="1408"/>
                  </a:lnTo>
                  <a:lnTo>
                    <a:pt x="2482" y="1419"/>
                  </a:lnTo>
                  <a:lnTo>
                    <a:pt x="2485" y="1431"/>
                  </a:lnTo>
                  <a:lnTo>
                    <a:pt x="2499" y="1431"/>
                  </a:lnTo>
                  <a:lnTo>
                    <a:pt x="2529" y="1431"/>
                  </a:lnTo>
                  <a:lnTo>
                    <a:pt x="2531" y="1419"/>
                  </a:lnTo>
                  <a:lnTo>
                    <a:pt x="2533" y="1407"/>
                  </a:lnTo>
                  <a:lnTo>
                    <a:pt x="2536" y="1395"/>
                  </a:lnTo>
                  <a:lnTo>
                    <a:pt x="2538" y="1383"/>
                  </a:lnTo>
                  <a:lnTo>
                    <a:pt x="2542" y="1371"/>
                  </a:lnTo>
                  <a:lnTo>
                    <a:pt x="2546" y="1359"/>
                  </a:lnTo>
                  <a:lnTo>
                    <a:pt x="2565" y="1348"/>
                  </a:lnTo>
                  <a:lnTo>
                    <a:pt x="2574" y="1336"/>
                  </a:lnTo>
                  <a:lnTo>
                    <a:pt x="2576" y="1324"/>
                  </a:lnTo>
                  <a:lnTo>
                    <a:pt x="2578" y="1311"/>
                  </a:lnTo>
                  <a:lnTo>
                    <a:pt x="2576" y="1300"/>
                  </a:lnTo>
                  <a:lnTo>
                    <a:pt x="2574" y="1287"/>
                  </a:lnTo>
                  <a:lnTo>
                    <a:pt x="2573" y="1276"/>
                  </a:lnTo>
                  <a:lnTo>
                    <a:pt x="2571" y="1263"/>
                  </a:lnTo>
                  <a:lnTo>
                    <a:pt x="2570" y="1252"/>
                  </a:lnTo>
                  <a:lnTo>
                    <a:pt x="2569" y="1239"/>
                  </a:lnTo>
                  <a:lnTo>
                    <a:pt x="2569" y="1228"/>
                  </a:lnTo>
                  <a:lnTo>
                    <a:pt x="2569" y="1215"/>
                  </a:lnTo>
                  <a:lnTo>
                    <a:pt x="2569" y="1204"/>
                  </a:lnTo>
                  <a:lnTo>
                    <a:pt x="2570" y="1191"/>
                  </a:lnTo>
                  <a:lnTo>
                    <a:pt x="2570" y="1179"/>
                  </a:lnTo>
                  <a:lnTo>
                    <a:pt x="2570" y="1167"/>
                  </a:lnTo>
                  <a:lnTo>
                    <a:pt x="2571" y="1155"/>
                  </a:lnTo>
                  <a:lnTo>
                    <a:pt x="2571" y="1143"/>
                  </a:lnTo>
                  <a:lnTo>
                    <a:pt x="2573" y="1131"/>
                  </a:lnTo>
                  <a:lnTo>
                    <a:pt x="2574" y="1119"/>
                  </a:lnTo>
                  <a:lnTo>
                    <a:pt x="2579" y="1107"/>
                  </a:lnTo>
                  <a:lnTo>
                    <a:pt x="2597" y="1107"/>
                  </a:lnTo>
                  <a:lnTo>
                    <a:pt x="2602" y="1119"/>
                  </a:lnTo>
                  <a:lnTo>
                    <a:pt x="2606" y="1131"/>
                  </a:lnTo>
                  <a:lnTo>
                    <a:pt x="2611" y="1143"/>
                  </a:lnTo>
                  <a:lnTo>
                    <a:pt x="2614" y="1155"/>
                  </a:lnTo>
                  <a:lnTo>
                    <a:pt x="2619" y="1167"/>
                  </a:lnTo>
                  <a:lnTo>
                    <a:pt x="2627" y="1178"/>
                  </a:lnTo>
                  <a:lnTo>
                    <a:pt x="2635" y="1191"/>
                  </a:lnTo>
                  <a:lnTo>
                    <a:pt x="2636" y="1202"/>
                  </a:lnTo>
                  <a:lnTo>
                    <a:pt x="2636" y="1215"/>
                  </a:lnTo>
                  <a:lnTo>
                    <a:pt x="2636" y="1226"/>
                  </a:lnTo>
                  <a:lnTo>
                    <a:pt x="2637" y="1239"/>
                  </a:lnTo>
                  <a:lnTo>
                    <a:pt x="2637" y="1251"/>
                  </a:lnTo>
                  <a:lnTo>
                    <a:pt x="2637" y="1263"/>
                  </a:lnTo>
                  <a:lnTo>
                    <a:pt x="2637" y="1275"/>
                  </a:lnTo>
                  <a:lnTo>
                    <a:pt x="2637" y="1287"/>
                  </a:lnTo>
                  <a:lnTo>
                    <a:pt x="2638" y="1299"/>
                  </a:lnTo>
                  <a:lnTo>
                    <a:pt x="2638" y="1311"/>
                  </a:lnTo>
                  <a:lnTo>
                    <a:pt x="2638" y="1323"/>
                  </a:lnTo>
                  <a:lnTo>
                    <a:pt x="2639" y="1336"/>
                  </a:lnTo>
                  <a:lnTo>
                    <a:pt x="2642" y="1347"/>
                  </a:lnTo>
                  <a:lnTo>
                    <a:pt x="2646" y="1360"/>
                  </a:lnTo>
                  <a:lnTo>
                    <a:pt x="2651" y="1371"/>
                  </a:lnTo>
                  <a:lnTo>
                    <a:pt x="2657" y="1383"/>
                  </a:lnTo>
                  <a:lnTo>
                    <a:pt x="2662" y="1395"/>
                  </a:lnTo>
                  <a:lnTo>
                    <a:pt x="2670" y="1407"/>
                  </a:lnTo>
                  <a:lnTo>
                    <a:pt x="2680" y="1419"/>
                  </a:lnTo>
                  <a:lnTo>
                    <a:pt x="2683" y="1431"/>
                  </a:lnTo>
                  <a:lnTo>
                    <a:pt x="2726" y="1431"/>
                  </a:lnTo>
                  <a:lnTo>
                    <a:pt x="2772" y="1431"/>
                  </a:lnTo>
                  <a:lnTo>
                    <a:pt x="2805" y="1431"/>
                  </a:lnTo>
                  <a:lnTo>
                    <a:pt x="2802" y="1418"/>
                  </a:lnTo>
                  <a:lnTo>
                    <a:pt x="2797" y="1407"/>
                  </a:lnTo>
                  <a:lnTo>
                    <a:pt x="2793" y="1394"/>
                  </a:lnTo>
                  <a:lnTo>
                    <a:pt x="2790" y="1381"/>
                  </a:lnTo>
                  <a:lnTo>
                    <a:pt x="2787" y="1370"/>
                  </a:lnTo>
                  <a:lnTo>
                    <a:pt x="2784" y="1357"/>
                  </a:lnTo>
                  <a:lnTo>
                    <a:pt x="2782" y="1345"/>
                  </a:lnTo>
                  <a:lnTo>
                    <a:pt x="2781" y="1332"/>
                  </a:lnTo>
                  <a:lnTo>
                    <a:pt x="2781" y="1321"/>
                  </a:lnTo>
                  <a:lnTo>
                    <a:pt x="2772" y="1314"/>
                  </a:lnTo>
                  <a:lnTo>
                    <a:pt x="2772" y="1285"/>
                  </a:lnTo>
                  <a:lnTo>
                    <a:pt x="2772" y="1255"/>
                  </a:lnTo>
                  <a:lnTo>
                    <a:pt x="2772" y="1226"/>
                  </a:lnTo>
                  <a:lnTo>
                    <a:pt x="2772" y="1198"/>
                  </a:lnTo>
                  <a:lnTo>
                    <a:pt x="2772" y="1168"/>
                  </a:lnTo>
                  <a:lnTo>
                    <a:pt x="2772" y="1139"/>
                  </a:lnTo>
                  <a:lnTo>
                    <a:pt x="2772" y="1109"/>
                  </a:lnTo>
                  <a:lnTo>
                    <a:pt x="2772" y="1081"/>
                  </a:lnTo>
                  <a:lnTo>
                    <a:pt x="2772" y="1052"/>
                  </a:lnTo>
                  <a:lnTo>
                    <a:pt x="2772" y="1022"/>
                  </a:lnTo>
                  <a:lnTo>
                    <a:pt x="2726" y="993"/>
                  </a:lnTo>
                  <a:lnTo>
                    <a:pt x="2726" y="964"/>
                  </a:lnTo>
                  <a:lnTo>
                    <a:pt x="2726" y="935"/>
                  </a:lnTo>
                  <a:lnTo>
                    <a:pt x="2726" y="905"/>
                  </a:lnTo>
                  <a:lnTo>
                    <a:pt x="2681" y="876"/>
                  </a:lnTo>
                  <a:lnTo>
                    <a:pt x="2681" y="848"/>
                  </a:lnTo>
                  <a:lnTo>
                    <a:pt x="2681" y="818"/>
                  </a:lnTo>
                  <a:lnTo>
                    <a:pt x="2681" y="789"/>
                  </a:lnTo>
                  <a:lnTo>
                    <a:pt x="2635" y="759"/>
                  </a:lnTo>
                  <a:lnTo>
                    <a:pt x="2635" y="730"/>
                  </a:lnTo>
                  <a:lnTo>
                    <a:pt x="2635" y="701"/>
                  </a:lnTo>
                  <a:lnTo>
                    <a:pt x="2635" y="672"/>
                  </a:lnTo>
                  <a:lnTo>
                    <a:pt x="2590" y="643"/>
                  </a:lnTo>
                  <a:lnTo>
                    <a:pt x="2590" y="613"/>
                  </a:lnTo>
                  <a:lnTo>
                    <a:pt x="2590" y="585"/>
                  </a:lnTo>
                  <a:lnTo>
                    <a:pt x="2590" y="555"/>
                  </a:lnTo>
                  <a:lnTo>
                    <a:pt x="2544" y="526"/>
                  </a:lnTo>
                  <a:lnTo>
                    <a:pt x="2544" y="496"/>
                  </a:lnTo>
                  <a:lnTo>
                    <a:pt x="2544" y="468"/>
                  </a:lnTo>
                  <a:lnTo>
                    <a:pt x="2499" y="439"/>
                  </a:lnTo>
                  <a:lnTo>
                    <a:pt x="2499" y="409"/>
                  </a:lnTo>
                  <a:lnTo>
                    <a:pt x="2499" y="380"/>
                  </a:lnTo>
                  <a:lnTo>
                    <a:pt x="2499" y="350"/>
                  </a:lnTo>
                  <a:lnTo>
                    <a:pt x="2453" y="350"/>
                  </a:lnTo>
                  <a:lnTo>
                    <a:pt x="2408" y="350"/>
                  </a:lnTo>
                  <a:lnTo>
                    <a:pt x="2362" y="322"/>
                  </a:lnTo>
                  <a:lnTo>
                    <a:pt x="2362" y="293"/>
                  </a:lnTo>
                  <a:lnTo>
                    <a:pt x="2362" y="263"/>
                  </a:lnTo>
                  <a:lnTo>
                    <a:pt x="2362" y="235"/>
                  </a:lnTo>
                  <a:lnTo>
                    <a:pt x="2317" y="235"/>
                  </a:lnTo>
                  <a:lnTo>
                    <a:pt x="2271" y="235"/>
                  </a:lnTo>
                  <a:lnTo>
                    <a:pt x="2226" y="235"/>
                  </a:lnTo>
                  <a:lnTo>
                    <a:pt x="2180" y="235"/>
                  </a:lnTo>
                  <a:lnTo>
                    <a:pt x="2135" y="205"/>
                  </a:lnTo>
                  <a:lnTo>
                    <a:pt x="2135" y="176"/>
                  </a:lnTo>
                  <a:lnTo>
                    <a:pt x="2135" y="146"/>
                  </a:lnTo>
                  <a:lnTo>
                    <a:pt x="2135" y="117"/>
                  </a:lnTo>
                  <a:lnTo>
                    <a:pt x="2089" y="89"/>
                  </a:lnTo>
                  <a:lnTo>
                    <a:pt x="2089" y="59"/>
                  </a:lnTo>
                  <a:lnTo>
                    <a:pt x="2089" y="30"/>
                  </a:lnTo>
                  <a:lnTo>
                    <a:pt x="2089" y="0"/>
                  </a:lnTo>
                  <a:lnTo>
                    <a:pt x="2079" y="0"/>
                  </a:lnTo>
                  <a:lnTo>
                    <a:pt x="2059" y="12"/>
                  </a:lnTo>
                  <a:lnTo>
                    <a:pt x="2039" y="24"/>
                  </a:lnTo>
                  <a:lnTo>
                    <a:pt x="2023" y="36"/>
                  </a:lnTo>
                  <a:lnTo>
                    <a:pt x="2012" y="49"/>
                  </a:lnTo>
                  <a:lnTo>
                    <a:pt x="2002" y="61"/>
                  </a:lnTo>
                  <a:lnTo>
                    <a:pt x="1995" y="74"/>
                  </a:lnTo>
                  <a:lnTo>
                    <a:pt x="1987" y="86"/>
                  </a:lnTo>
                  <a:lnTo>
                    <a:pt x="1975" y="98"/>
                  </a:lnTo>
                  <a:lnTo>
                    <a:pt x="1963" y="111"/>
                  </a:lnTo>
                  <a:lnTo>
                    <a:pt x="1952" y="123"/>
                  </a:lnTo>
                  <a:lnTo>
                    <a:pt x="1952" y="136"/>
                  </a:lnTo>
                  <a:lnTo>
                    <a:pt x="1954" y="148"/>
                  </a:lnTo>
                  <a:lnTo>
                    <a:pt x="1954" y="161"/>
                  </a:lnTo>
                  <a:lnTo>
                    <a:pt x="1954" y="174"/>
                  </a:lnTo>
                  <a:lnTo>
                    <a:pt x="1954" y="186"/>
                  </a:lnTo>
                  <a:lnTo>
                    <a:pt x="1954" y="199"/>
                  </a:lnTo>
                  <a:lnTo>
                    <a:pt x="1954" y="213"/>
                  </a:lnTo>
                  <a:lnTo>
                    <a:pt x="1954" y="225"/>
                  </a:lnTo>
                  <a:lnTo>
                    <a:pt x="1954" y="238"/>
                  </a:lnTo>
                  <a:lnTo>
                    <a:pt x="1954" y="251"/>
                  </a:lnTo>
                  <a:lnTo>
                    <a:pt x="1954" y="263"/>
                  </a:lnTo>
                  <a:lnTo>
                    <a:pt x="1952" y="276"/>
                  </a:lnTo>
                  <a:lnTo>
                    <a:pt x="1952" y="288"/>
                  </a:lnTo>
                  <a:lnTo>
                    <a:pt x="1952" y="301"/>
                  </a:lnTo>
                  <a:lnTo>
                    <a:pt x="1952" y="314"/>
                  </a:lnTo>
                  <a:lnTo>
                    <a:pt x="1952" y="326"/>
                  </a:lnTo>
                  <a:lnTo>
                    <a:pt x="1952" y="339"/>
                  </a:lnTo>
                  <a:lnTo>
                    <a:pt x="1952" y="353"/>
                  </a:lnTo>
                  <a:lnTo>
                    <a:pt x="1952" y="365"/>
                  </a:lnTo>
                  <a:lnTo>
                    <a:pt x="1952" y="378"/>
                  </a:lnTo>
                  <a:lnTo>
                    <a:pt x="1951" y="391"/>
                  </a:lnTo>
                  <a:lnTo>
                    <a:pt x="1951" y="403"/>
                  </a:lnTo>
                  <a:lnTo>
                    <a:pt x="1950" y="416"/>
                  </a:lnTo>
                  <a:lnTo>
                    <a:pt x="1949" y="429"/>
                  </a:lnTo>
                  <a:lnTo>
                    <a:pt x="1948" y="441"/>
                  </a:lnTo>
                  <a:lnTo>
                    <a:pt x="1946" y="454"/>
                  </a:lnTo>
                  <a:lnTo>
                    <a:pt x="1943" y="466"/>
                  </a:lnTo>
                  <a:lnTo>
                    <a:pt x="1926" y="479"/>
                  </a:lnTo>
                  <a:lnTo>
                    <a:pt x="1909" y="491"/>
                  </a:lnTo>
                  <a:lnTo>
                    <a:pt x="1908" y="503"/>
                  </a:lnTo>
                  <a:lnTo>
                    <a:pt x="1908" y="516"/>
                  </a:lnTo>
                  <a:lnTo>
                    <a:pt x="1908" y="528"/>
                  </a:lnTo>
                  <a:lnTo>
                    <a:pt x="1908" y="541"/>
                  </a:lnTo>
                  <a:lnTo>
                    <a:pt x="1908" y="555"/>
                  </a:lnTo>
                  <a:lnTo>
                    <a:pt x="1908" y="567"/>
                  </a:lnTo>
                  <a:lnTo>
                    <a:pt x="1908" y="580"/>
                  </a:lnTo>
                  <a:lnTo>
                    <a:pt x="1906" y="593"/>
                  </a:lnTo>
                  <a:lnTo>
                    <a:pt x="1906" y="605"/>
                  </a:lnTo>
                  <a:lnTo>
                    <a:pt x="1906" y="618"/>
                  </a:lnTo>
                  <a:lnTo>
                    <a:pt x="1905" y="631"/>
                  </a:lnTo>
                  <a:lnTo>
                    <a:pt x="1905" y="643"/>
                  </a:lnTo>
                  <a:lnTo>
                    <a:pt x="1904" y="656"/>
                  </a:lnTo>
                  <a:lnTo>
                    <a:pt x="1902" y="668"/>
                  </a:lnTo>
                  <a:lnTo>
                    <a:pt x="1901" y="681"/>
                  </a:lnTo>
                  <a:lnTo>
                    <a:pt x="1901" y="695"/>
                  </a:lnTo>
                  <a:lnTo>
                    <a:pt x="1898" y="708"/>
                  </a:lnTo>
                  <a:lnTo>
                    <a:pt x="1897" y="720"/>
                  </a:lnTo>
                  <a:lnTo>
                    <a:pt x="1894" y="733"/>
                  </a:lnTo>
                  <a:lnTo>
                    <a:pt x="1887" y="745"/>
                  </a:lnTo>
                  <a:lnTo>
                    <a:pt x="1881" y="758"/>
                  </a:lnTo>
                  <a:lnTo>
                    <a:pt x="1869" y="770"/>
                  </a:lnTo>
                  <a:lnTo>
                    <a:pt x="1862" y="782"/>
                  </a:lnTo>
                  <a:lnTo>
                    <a:pt x="1862" y="795"/>
                  </a:lnTo>
                  <a:lnTo>
                    <a:pt x="1862" y="809"/>
                  </a:lnTo>
                  <a:lnTo>
                    <a:pt x="1862" y="821"/>
                  </a:lnTo>
                  <a:lnTo>
                    <a:pt x="1860" y="834"/>
                  </a:lnTo>
                  <a:lnTo>
                    <a:pt x="1860" y="846"/>
                  </a:lnTo>
                  <a:lnTo>
                    <a:pt x="1859" y="859"/>
                  </a:lnTo>
                  <a:lnTo>
                    <a:pt x="1858" y="872"/>
                  </a:lnTo>
                  <a:lnTo>
                    <a:pt x="1857" y="884"/>
                  </a:lnTo>
                  <a:lnTo>
                    <a:pt x="1857" y="897"/>
                  </a:lnTo>
                  <a:lnTo>
                    <a:pt x="1856" y="910"/>
                  </a:lnTo>
                  <a:lnTo>
                    <a:pt x="1855" y="922"/>
                  </a:lnTo>
                  <a:lnTo>
                    <a:pt x="1854" y="935"/>
                  </a:lnTo>
                  <a:lnTo>
                    <a:pt x="1851" y="949"/>
                  </a:lnTo>
                  <a:lnTo>
                    <a:pt x="1850" y="961"/>
                  </a:lnTo>
                  <a:lnTo>
                    <a:pt x="1845" y="974"/>
                  </a:lnTo>
                  <a:lnTo>
                    <a:pt x="1842" y="987"/>
                  </a:lnTo>
                  <a:lnTo>
                    <a:pt x="1837" y="999"/>
                  </a:lnTo>
                  <a:lnTo>
                    <a:pt x="1834" y="1012"/>
                  </a:lnTo>
                  <a:lnTo>
                    <a:pt x="1829" y="1024"/>
                  </a:lnTo>
                  <a:lnTo>
                    <a:pt x="1826" y="1037"/>
                  </a:lnTo>
                  <a:lnTo>
                    <a:pt x="1821" y="1050"/>
                  </a:lnTo>
                  <a:lnTo>
                    <a:pt x="1817" y="1062"/>
                  </a:lnTo>
                  <a:lnTo>
                    <a:pt x="1816" y="1075"/>
                  </a:lnTo>
                  <a:lnTo>
                    <a:pt x="1814" y="1088"/>
                  </a:lnTo>
                  <a:lnTo>
                    <a:pt x="1812" y="1100"/>
                  </a:lnTo>
                  <a:lnTo>
                    <a:pt x="1811" y="1113"/>
                  </a:lnTo>
                  <a:lnTo>
                    <a:pt x="1810" y="1125"/>
                  </a:lnTo>
                  <a:lnTo>
                    <a:pt x="1808" y="1139"/>
                  </a:lnTo>
                  <a:lnTo>
                    <a:pt x="1806" y="1152"/>
                  </a:lnTo>
                  <a:lnTo>
                    <a:pt x="1805" y="1164"/>
                  </a:lnTo>
                  <a:lnTo>
                    <a:pt x="1803" y="1177"/>
                  </a:lnTo>
                  <a:lnTo>
                    <a:pt x="1799" y="1190"/>
                  </a:lnTo>
                  <a:lnTo>
                    <a:pt x="1796" y="1202"/>
                  </a:lnTo>
                  <a:lnTo>
                    <a:pt x="1790" y="1215"/>
                  </a:lnTo>
                  <a:lnTo>
                    <a:pt x="1786" y="1228"/>
                  </a:lnTo>
                  <a:lnTo>
                    <a:pt x="1782" y="1240"/>
                  </a:lnTo>
                  <a:lnTo>
                    <a:pt x="1779" y="1253"/>
                  </a:lnTo>
                  <a:lnTo>
                    <a:pt x="1774" y="1266"/>
                  </a:lnTo>
                  <a:lnTo>
                    <a:pt x="1771" y="1278"/>
                  </a:lnTo>
                  <a:lnTo>
                    <a:pt x="1768" y="1291"/>
                  </a:lnTo>
                  <a:lnTo>
                    <a:pt x="1766" y="1303"/>
                  </a:lnTo>
                  <a:lnTo>
                    <a:pt x="1763" y="1316"/>
                  </a:lnTo>
                  <a:lnTo>
                    <a:pt x="1759" y="1329"/>
                  </a:lnTo>
                  <a:lnTo>
                    <a:pt x="1756" y="1342"/>
                  </a:lnTo>
                  <a:lnTo>
                    <a:pt x="1753" y="1355"/>
                  </a:lnTo>
                  <a:lnTo>
                    <a:pt x="1751" y="1368"/>
                  </a:lnTo>
                  <a:lnTo>
                    <a:pt x="1749" y="1380"/>
                  </a:lnTo>
                  <a:lnTo>
                    <a:pt x="1747" y="1393"/>
                  </a:lnTo>
                  <a:lnTo>
                    <a:pt x="1744" y="1406"/>
                  </a:lnTo>
                  <a:lnTo>
                    <a:pt x="1741" y="1418"/>
                  </a:lnTo>
                  <a:lnTo>
                    <a:pt x="1737" y="1431"/>
                  </a:lnTo>
                  <a:lnTo>
                    <a:pt x="1772" y="1431"/>
                  </a:lnTo>
                  <a:lnTo>
                    <a:pt x="1818" y="1431"/>
                  </a:lnTo>
                  <a:lnTo>
                    <a:pt x="1863" y="1431"/>
                  </a:lnTo>
                  <a:lnTo>
                    <a:pt x="1909" y="1431"/>
                  </a:lnTo>
                  <a:lnTo>
                    <a:pt x="1954" y="1431"/>
                  </a:lnTo>
                  <a:lnTo>
                    <a:pt x="1999" y="1431"/>
                  </a:lnTo>
                  <a:lnTo>
                    <a:pt x="2045" y="1431"/>
                  </a:lnTo>
                  <a:lnTo>
                    <a:pt x="2089" y="1431"/>
                  </a:lnTo>
                  <a:lnTo>
                    <a:pt x="2135" y="1431"/>
                  </a:lnTo>
                  <a:lnTo>
                    <a:pt x="2180" y="1431"/>
                  </a:lnTo>
                  <a:lnTo>
                    <a:pt x="2226" y="1431"/>
                  </a:lnTo>
                  <a:lnTo>
                    <a:pt x="2246" y="1431"/>
                  </a:lnTo>
                  <a:close/>
                  <a:moveTo>
                    <a:pt x="1642" y="468"/>
                  </a:moveTo>
                  <a:lnTo>
                    <a:pt x="1657" y="457"/>
                  </a:lnTo>
                  <a:lnTo>
                    <a:pt x="1672" y="447"/>
                  </a:lnTo>
                  <a:lnTo>
                    <a:pt x="1686" y="438"/>
                  </a:lnTo>
                  <a:lnTo>
                    <a:pt x="1688" y="426"/>
                  </a:lnTo>
                  <a:lnTo>
                    <a:pt x="1691" y="416"/>
                  </a:lnTo>
                  <a:lnTo>
                    <a:pt x="1698" y="406"/>
                  </a:lnTo>
                  <a:lnTo>
                    <a:pt x="1711" y="395"/>
                  </a:lnTo>
                  <a:lnTo>
                    <a:pt x="1722" y="385"/>
                  </a:lnTo>
                  <a:lnTo>
                    <a:pt x="1729" y="375"/>
                  </a:lnTo>
                  <a:lnTo>
                    <a:pt x="1734" y="363"/>
                  </a:lnTo>
                  <a:lnTo>
                    <a:pt x="1737" y="353"/>
                  </a:lnTo>
                  <a:lnTo>
                    <a:pt x="1743" y="342"/>
                  </a:lnTo>
                  <a:lnTo>
                    <a:pt x="1750" y="331"/>
                  </a:lnTo>
                  <a:lnTo>
                    <a:pt x="1756" y="321"/>
                  </a:lnTo>
                  <a:lnTo>
                    <a:pt x="1760" y="310"/>
                  </a:lnTo>
                  <a:lnTo>
                    <a:pt x="1765" y="300"/>
                  </a:lnTo>
                  <a:lnTo>
                    <a:pt x="1771" y="288"/>
                  </a:lnTo>
                  <a:lnTo>
                    <a:pt x="1774" y="278"/>
                  </a:lnTo>
                  <a:lnTo>
                    <a:pt x="1778" y="268"/>
                  </a:lnTo>
                  <a:lnTo>
                    <a:pt x="1782" y="256"/>
                  </a:lnTo>
                  <a:lnTo>
                    <a:pt x="1787" y="246"/>
                  </a:lnTo>
                  <a:lnTo>
                    <a:pt x="1791" y="236"/>
                  </a:lnTo>
                  <a:lnTo>
                    <a:pt x="1797" y="224"/>
                  </a:lnTo>
                  <a:lnTo>
                    <a:pt x="1802" y="214"/>
                  </a:lnTo>
                  <a:lnTo>
                    <a:pt x="1808" y="204"/>
                  </a:lnTo>
                  <a:lnTo>
                    <a:pt x="1811" y="193"/>
                  </a:lnTo>
                  <a:lnTo>
                    <a:pt x="1814" y="182"/>
                  </a:lnTo>
                  <a:lnTo>
                    <a:pt x="1819" y="171"/>
                  </a:lnTo>
                  <a:lnTo>
                    <a:pt x="1854" y="166"/>
                  </a:lnTo>
                  <a:lnTo>
                    <a:pt x="1881" y="156"/>
                  </a:lnTo>
                  <a:lnTo>
                    <a:pt x="1904" y="148"/>
                  </a:lnTo>
                  <a:lnTo>
                    <a:pt x="1909" y="137"/>
                  </a:lnTo>
                  <a:lnTo>
                    <a:pt x="1909" y="127"/>
                  </a:lnTo>
                  <a:lnTo>
                    <a:pt x="1908" y="116"/>
                  </a:lnTo>
                  <a:lnTo>
                    <a:pt x="1915" y="106"/>
                  </a:lnTo>
                  <a:lnTo>
                    <a:pt x="1935" y="97"/>
                  </a:lnTo>
                  <a:lnTo>
                    <a:pt x="1954" y="86"/>
                  </a:lnTo>
                  <a:lnTo>
                    <a:pt x="1954" y="76"/>
                  </a:lnTo>
                  <a:lnTo>
                    <a:pt x="1954" y="65"/>
                  </a:lnTo>
                  <a:lnTo>
                    <a:pt x="1952" y="54"/>
                  </a:lnTo>
                  <a:lnTo>
                    <a:pt x="1952" y="44"/>
                  </a:lnTo>
                  <a:lnTo>
                    <a:pt x="1952" y="32"/>
                  </a:lnTo>
                  <a:lnTo>
                    <a:pt x="1952" y="22"/>
                  </a:lnTo>
                  <a:lnTo>
                    <a:pt x="1954" y="12"/>
                  </a:lnTo>
                  <a:lnTo>
                    <a:pt x="1954" y="0"/>
                  </a:lnTo>
                  <a:lnTo>
                    <a:pt x="1909" y="0"/>
                  </a:lnTo>
                  <a:lnTo>
                    <a:pt x="1863" y="0"/>
                  </a:lnTo>
                  <a:lnTo>
                    <a:pt x="1818" y="0"/>
                  </a:lnTo>
                  <a:lnTo>
                    <a:pt x="1772" y="0"/>
                  </a:lnTo>
                  <a:lnTo>
                    <a:pt x="1727" y="0"/>
                  </a:lnTo>
                  <a:lnTo>
                    <a:pt x="1694" y="0"/>
                  </a:lnTo>
                  <a:lnTo>
                    <a:pt x="1698" y="13"/>
                  </a:lnTo>
                  <a:lnTo>
                    <a:pt x="1703" y="24"/>
                  </a:lnTo>
                  <a:lnTo>
                    <a:pt x="1706" y="37"/>
                  </a:lnTo>
                  <a:lnTo>
                    <a:pt x="1710" y="50"/>
                  </a:lnTo>
                  <a:lnTo>
                    <a:pt x="1712" y="61"/>
                  </a:lnTo>
                  <a:lnTo>
                    <a:pt x="1714" y="74"/>
                  </a:lnTo>
                  <a:lnTo>
                    <a:pt x="1715" y="86"/>
                  </a:lnTo>
                  <a:lnTo>
                    <a:pt x="1713" y="98"/>
                  </a:lnTo>
                  <a:lnTo>
                    <a:pt x="1710" y="111"/>
                  </a:lnTo>
                  <a:lnTo>
                    <a:pt x="1705" y="122"/>
                  </a:lnTo>
                  <a:lnTo>
                    <a:pt x="1699" y="135"/>
                  </a:lnTo>
                  <a:lnTo>
                    <a:pt x="1694" y="146"/>
                  </a:lnTo>
                  <a:lnTo>
                    <a:pt x="1689" y="159"/>
                  </a:lnTo>
                  <a:lnTo>
                    <a:pt x="1686" y="171"/>
                  </a:lnTo>
                  <a:lnTo>
                    <a:pt x="1682" y="183"/>
                  </a:lnTo>
                  <a:lnTo>
                    <a:pt x="1679" y="195"/>
                  </a:lnTo>
                  <a:lnTo>
                    <a:pt x="1674" y="208"/>
                  </a:lnTo>
                  <a:lnTo>
                    <a:pt x="1669" y="220"/>
                  </a:lnTo>
                  <a:lnTo>
                    <a:pt x="1665" y="232"/>
                  </a:lnTo>
                  <a:lnTo>
                    <a:pt x="1660" y="244"/>
                  </a:lnTo>
                  <a:lnTo>
                    <a:pt x="1657" y="256"/>
                  </a:lnTo>
                  <a:lnTo>
                    <a:pt x="1652" y="268"/>
                  </a:lnTo>
                  <a:lnTo>
                    <a:pt x="1649" y="280"/>
                  </a:lnTo>
                  <a:lnTo>
                    <a:pt x="1645" y="293"/>
                  </a:lnTo>
                  <a:lnTo>
                    <a:pt x="1642" y="305"/>
                  </a:lnTo>
                  <a:lnTo>
                    <a:pt x="1640" y="317"/>
                  </a:lnTo>
                  <a:lnTo>
                    <a:pt x="1636" y="330"/>
                  </a:lnTo>
                  <a:lnTo>
                    <a:pt x="1630" y="341"/>
                  </a:lnTo>
                  <a:lnTo>
                    <a:pt x="1626" y="354"/>
                  </a:lnTo>
                  <a:lnTo>
                    <a:pt x="1621" y="365"/>
                  </a:lnTo>
                  <a:lnTo>
                    <a:pt x="1617" y="378"/>
                  </a:lnTo>
                  <a:lnTo>
                    <a:pt x="1613" y="391"/>
                  </a:lnTo>
                  <a:lnTo>
                    <a:pt x="1610" y="402"/>
                  </a:lnTo>
                  <a:lnTo>
                    <a:pt x="1607" y="415"/>
                  </a:lnTo>
                  <a:lnTo>
                    <a:pt x="1604" y="426"/>
                  </a:lnTo>
                  <a:lnTo>
                    <a:pt x="1602" y="439"/>
                  </a:lnTo>
                  <a:lnTo>
                    <a:pt x="1609" y="452"/>
                  </a:lnTo>
                  <a:lnTo>
                    <a:pt x="1615" y="463"/>
                  </a:lnTo>
                  <a:lnTo>
                    <a:pt x="1627" y="476"/>
                  </a:lnTo>
                  <a:lnTo>
                    <a:pt x="1637" y="480"/>
                  </a:lnTo>
                  <a:lnTo>
                    <a:pt x="1642" y="468"/>
                  </a:lnTo>
                  <a:close/>
                  <a:moveTo>
                    <a:pt x="50" y="293"/>
                  </a:moveTo>
                  <a:lnTo>
                    <a:pt x="51" y="278"/>
                  </a:lnTo>
                  <a:lnTo>
                    <a:pt x="52" y="264"/>
                  </a:lnTo>
                  <a:lnTo>
                    <a:pt x="50" y="251"/>
                  </a:lnTo>
                  <a:lnTo>
                    <a:pt x="47" y="237"/>
                  </a:lnTo>
                  <a:lnTo>
                    <a:pt x="31" y="244"/>
                  </a:lnTo>
                  <a:lnTo>
                    <a:pt x="11" y="256"/>
                  </a:lnTo>
                  <a:lnTo>
                    <a:pt x="0" y="270"/>
                  </a:lnTo>
                  <a:lnTo>
                    <a:pt x="0" y="284"/>
                  </a:lnTo>
                  <a:lnTo>
                    <a:pt x="8" y="298"/>
                  </a:lnTo>
                  <a:lnTo>
                    <a:pt x="29" y="310"/>
                  </a:lnTo>
                  <a:lnTo>
                    <a:pt x="47" y="321"/>
                  </a:lnTo>
                  <a:lnTo>
                    <a:pt x="49" y="307"/>
                  </a:lnTo>
                  <a:lnTo>
                    <a:pt x="50" y="293"/>
                  </a:lnTo>
                  <a:close/>
                </a:path>
              </a:pathLst>
            </a:custGeom>
            <a:pattFill prst="ltUpDiag">
              <a:fgClr>
                <a:srgbClr val="CCCCCC"/>
              </a:fgClr>
              <a:bgClr>
                <a:srgbClr val="FFFFFF"/>
              </a:bgClr>
            </a:pattFill>
            <a:ln w="9525">
              <a:noFill/>
              <a:round/>
              <a:headEnd/>
              <a:tailEnd/>
            </a:ln>
          </p:spPr>
          <p:txBody>
            <a:bodyPr/>
            <a:lstStyle/>
            <a:p>
              <a:endParaRPr lang="en-US"/>
            </a:p>
          </p:txBody>
        </p:sp>
        <p:sp>
          <p:nvSpPr>
            <p:cNvPr id="116" name="Freeform 1136"/>
            <p:cNvSpPr>
              <a:spLocks noEditPoints="1"/>
            </p:cNvSpPr>
            <p:nvPr/>
          </p:nvSpPr>
          <p:spPr bwMode="auto">
            <a:xfrm>
              <a:off x="3234" y="1958"/>
              <a:ext cx="2327" cy="1439"/>
            </a:xfrm>
            <a:custGeom>
              <a:avLst/>
              <a:gdLst>
                <a:gd name="T0" fmla="*/ 3716 w 3851"/>
                <a:gd name="T1" fmla="*/ 1051 h 1722"/>
                <a:gd name="T2" fmla="*/ 3534 w 3851"/>
                <a:gd name="T3" fmla="*/ 613 h 1722"/>
                <a:gd name="T4" fmla="*/ 3216 w 3851"/>
                <a:gd name="T5" fmla="*/ 322 h 1722"/>
                <a:gd name="T6" fmla="*/ 2808 w 3851"/>
                <a:gd name="T7" fmla="*/ 87 h 1722"/>
                <a:gd name="T8" fmla="*/ 2126 w 3851"/>
                <a:gd name="T9" fmla="*/ 87 h 1722"/>
                <a:gd name="T10" fmla="*/ 1445 w 3851"/>
                <a:gd name="T11" fmla="*/ 87 h 1722"/>
                <a:gd name="T12" fmla="*/ 764 w 3851"/>
                <a:gd name="T13" fmla="*/ 87 h 1722"/>
                <a:gd name="T14" fmla="*/ 83 w 3851"/>
                <a:gd name="T15" fmla="*/ 87 h 1722"/>
                <a:gd name="T16" fmla="*/ 310 w 3851"/>
                <a:gd name="T17" fmla="*/ 700 h 1722"/>
                <a:gd name="T18" fmla="*/ 810 w 3851"/>
                <a:gd name="T19" fmla="*/ 846 h 1722"/>
                <a:gd name="T20" fmla="*/ 1185 w 3851"/>
                <a:gd name="T21" fmla="*/ 977 h 1722"/>
                <a:gd name="T22" fmla="*/ 1599 w 3851"/>
                <a:gd name="T23" fmla="*/ 937 h 1722"/>
                <a:gd name="T24" fmla="*/ 1861 w 3851"/>
                <a:gd name="T25" fmla="*/ 966 h 1722"/>
                <a:gd name="T26" fmla="*/ 1990 w 3851"/>
                <a:gd name="T27" fmla="*/ 842 h 1722"/>
                <a:gd name="T28" fmla="*/ 2234 w 3851"/>
                <a:gd name="T29" fmla="*/ 800 h 1722"/>
                <a:gd name="T30" fmla="*/ 2276 w 3851"/>
                <a:gd name="T31" fmla="*/ 826 h 1722"/>
                <a:gd name="T32" fmla="*/ 2411 w 3851"/>
                <a:gd name="T33" fmla="*/ 727 h 1722"/>
                <a:gd name="T34" fmla="*/ 2529 w 3851"/>
                <a:gd name="T35" fmla="*/ 683 h 1722"/>
                <a:gd name="T36" fmla="*/ 2673 w 3851"/>
                <a:gd name="T37" fmla="*/ 563 h 1722"/>
                <a:gd name="T38" fmla="*/ 2758 w 3851"/>
                <a:gd name="T39" fmla="*/ 434 h 1722"/>
                <a:gd name="T40" fmla="*/ 2833 w 3851"/>
                <a:gd name="T41" fmla="*/ 304 h 1722"/>
                <a:gd name="T42" fmla="*/ 2869 w 3851"/>
                <a:gd name="T43" fmla="*/ 394 h 1722"/>
                <a:gd name="T44" fmla="*/ 2845 w 3851"/>
                <a:gd name="T45" fmla="*/ 525 h 1722"/>
                <a:gd name="T46" fmla="*/ 2807 w 3851"/>
                <a:gd name="T47" fmla="*/ 656 h 1722"/>
                <a:gd name="T48" fmla="*/ 2762 w 3851"/>
                <a:gd name="T49" fmla="*/ 786 h 1722"/>
                <a:gd name="T50" fmla="*/ 2688 w 3851"/>
                <a:gd name="T51" fmla="*/ 915 h 1722"/>
                <a:gd name="T52" fmla="*/ 2535 w 3851"/>
                <a:gd name="T53" fmla="*/ 1040 h 1722"/>
                <a:gd name="T54" fmla="*/ 2291 w 3851"/>
                <a:gd name="T55" fmla="*/ 1155 h 1722"/>
                <a:gd name="T56" fmla="*/ 2011 w 3851"/>
                <a:gd name="T57" fmla="*/ 1260 h 1722"/>
                <a:gd name="T58" fmla="*/ 2398 w 3851"/>
                <a:gd name="T59" fmla="*/ 1401 h 1722"/>
                <a:gd name="T60" fmla="*/ 2944 w 3851"/>
                <a:gd name="T61" fmla="*/ 1518 h 1722"/>
                <a:gd name="T62" fmla="*/ 3625 w 3851"/>
                <a:gd name="T63" fmla="*/ 1518 h 1722"/>
                <a:gd name="T64" fmla="*/ 3762 w 3851"/>
                <a:gd name="T65" fmla="*/ 1285 h 1722"/>
                <a:gd name="T66" fmla="*/ 3625 w 3851"/>
                <a:gd name="T67" fmla="*/ 846 h 1722"/>
                <a:gd name="T68" fmla="*/ 3443 w 3851"/>
                <a:gd name="T69" fmla="*/ 437 h 1722"/>
                <a:gd name="T70" fmla="*/ 3079 w 3851"/>
                <a:gd name="T71" fmla="*/ 146 h 1722"/>
                <a:gd name="T72" fmla="*/ 2489 w 3851"/>
                <a:gd name="T73" fmla="*/ 87 h 1722"/>
                <a:gd name="T74" fmla="*/ 1808 w 3851"/>
                <a:gd name="T75" fmla="*/ 87 h 1722"/>
                <a:gd name="T76" fmla="*/ 1127 w 3851"/>
                <a:gd name="T77" fmla="*/ 87 h 1722"/>
                <a:gd name="T78" fmla="*/ 446 w 3851"/>
                <a:gd name="T79" fmla="*/ 87 h 1722"/>
                <a:gd name="T80" fmla="*/ 38 w 3851"/>
                <a:gd name="T81" fmla="*/ 613 h 1722"/>
                <a:gd name="T82" fmla="*/ 582 w 3851"/>
                <a:gd name="T83" fmla="*/ 730 h 1722"/>
                <a:gd name="T84" fmla="*/ 991 w 3851"/>
                <a:gd name="T85" fmla="*/ 963 h 1722"/>
                <a:gd name="T86" fmla="*/ 1435 w 3851"/>
                <a:gd name="T87" fmla="*/ 1023 h 1722"/>
                <a:gd name="T88" fmla="*/ 1883 w 3851"/>
                <a:gd name="T89" fmla="*/ 1013 h 1722"/>
                <a:gd name="T90" fmla="*/ 2142 w 3851"/>
                <a:gd name="T91" fmla="*/ 935 h 1722"/>
                <a:gd name="T92" fmla="*/ 2349 w 3851"/>
                <a:gd name="T93" fmla="*/ 835 h 1722"/>
                <a:gd name="T94" fmla="*/ 2539 w 3851"/>
                <a:gd name="T95" fmla="*/ 728 h 1722"/>
                <a:gd name="T96" fmla="*/ 2663 w 3851"/>
                <a:gd name="T97" fmla="*/ 611 h 1722"/>
                <a:gd name="T98" fmla="*/ 2747 w 3851"/>
                <a:gd name="T99" fmla="*/ 490 h 1722"/>
                <a:gd name="T100" fmla="*/ 2816 w 3851"/>
                <a:gd name="T101" fmla="*/ 379 h 1722"/>
                <a:gd name="T102" fmla="*/ 2825 w 3851"/>
                <a:gd name="T103" fmla="*/ 501 h 1722"/>
                <a:gd name="T104" fmla="*/ 2791 w 3851"/>
                <a:gd name="T105" fmla="*/ 623 h 1722"/>
                <a:gd name="T106" fmla="*/ 2738 w 3851"/>
                <a:gd name="T107" fmla="*/ 745 h 1722"/>
                <a:gd name="T108" fmla="*/ 2648 w 3851"/>
                <a:gd name="T109" fmla="*/ 866 h 1722"/>
                <a:gd name="T110" fmla="*/ 2441 w 3851"/>
                <a:gd name="T111" fmla="*/ 970 h 1722"/>
                <a:gd name="T112" fmla="*/ 2235 w 3851"/>
                <a:gd name="T113" fmla="*/ 1043 h 1722"/>
                <a:gd name="T114" fmla="*/ 1928 w 3851"/>
                <a:gd name="T115" fmla="*/ 1076 h 1722"/>
                <a:gd name="T116" fmla="*/ 1796 w 3851"/>
                <a:gd name="T117" fmla="*/ 1188 h 1722"/>
                <a:gd name="T118" fmla="*/ 1763 w 3851"/>
                <a:gd name="T119" fmla="*/ 1285 h 1722"/>
                <a:gd name="T120" fmla="*/ 2307 w 3851"/>
                <a:gd name="T121" fmla="*/ 1401 h 1722"/>
                <a:gd name="T122" fmla="*/ 2853 w 3851"/>
                <a:gd name="T123" fmla="*/ 1518 h 1722"/>
                <a:gd name="T124" fmla="*/ 3534 w 3851"/>
                <a:gd name="T125" fmla="*/ 1518 h 172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851"/>
                <a:gd name="T190" fmla="*/ 0 h 1722"/>
                <a:gd name="T191" fmla="*/ 3851 w 3851"/>
                <a:gd name="T192" fmla="*/ 1722 h 172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851" h="1722">
                  <a:moveTo>
                    <a:pt x="3851" y="1431"/>
                  </a:moveTo>
                  <a:lnTo>
                    <a:pt x="3806" y="1431"/>
                  </a:lnTo>
                  <a:lnTo>
                    <a:pt x="3762" y="1401"/>
                  </a:lnTo>
                  <a:lnTo>
                    <a:pt x="3762" y="1372"/>
                  </a:lnTo>
                  <a:lnTo>
                    <a:pt x="3762" y="1342"/>
                  </a:lnTo>
                  <a:lnTo>
                    <a:pt x="3762" y="1313"/>
                  </a:lnTo>
                  <a:lnTo>
                    <a:pt x="3762" y="1285"/>
                  </a:lnTo>
                  <a:lnTo>
                    <a:pt x="3762" y="1255"/>
                  </a:lnTo>
                  <a:lnTo>
                    <a:pt x="3762" y="1226"/>
                  </a:lnTo>
                  <a:lnTo>
                    <a:pt x="3762" y="1196"/>
                  </a:lnTo>
                  <a:lnTo>
                    <a:pt x="3762" y="1168"/>
                  </a:lnTo>
                  <a:lnTo>
                    <a:pt x="3762" y="1139"/>
                  </a:lnTo>
                  <a:lnTo>
                    <a:pt x="3762" y="1109"/>
                  </a:lnTo>
                  <a:lnTo>
                    <a:pt x="3716" y="1080"/>
                  </a:lnTo>
                  <a:lnTo>
                    <a:pt x="3716" y="1051"/>
                  </a:lnTo>
                  <a:lnTo>
                    <a:pt x="3716" y="1022"/>
                  </a:lnTo>
                  <a:lnTo>
                    <a:pt x="3716" y="992"/>
                  </a:lnTo>
                  <a:lnTo>
                    <a:pt x="3671" y="963"/>
                  </a:lnTo>
                  <a:lnTo>
                    <a:pt x="3671" y="935"/>
                  </a:lnTo>
                  <a:lnTo>
                    <a:pt x="3671" y="905"/>
                  </a:lnTo>
                  <a:lnTo>
                    <a:pt x="3671" y="876"/>
                  </a:lnTo>
                  <a:lnTo>
                    <a:pt x="3625" y="846"/>
                  </a:lnTo>
                  <a:lnTo>
                    <a:pt x="3625" y="817"/>
                  </a:lnTo>
                  <a:lnTo>
                    <a:pt x="3625" y="788"/>
                  </a:lnTo>
                  <a:lnTo>
                    <a:pt x="3625" y="759"/>
                  </a:lnTo>
                  <a:lnTo>
                    <a:pt x="3580" y="730"/>
                  </a:lnTo>
                  <a:lnTo>
                    <a:pt x="3580" y="700"/>
                  </a:lnTo>
                  <a:lnTo>
                    <a:pt x="3580" y="672"/>
                  </a:lnTo>
                  <a:lnTo>
                    <a:pt x="3580" y="642"/>
                  </a:lnTo>
                  <a:lnTo>
                    <a:pt x="3534" y="613"/>
                  </a:lnTo>
                  <a:lnTo>
                    <a:pt x="3534" y="583"/>
                  </a:lnTo>
                  <a:lnTo>
                    <a:pt x="3534" y="555"/>
                  </a:lnTo>
                  <a:lnTo>
                    <a:pt x="3489" y="526"/>
                  </a:lnTo>
                  <a:lnTo>
                    <a:pt x="3489" y="496"/>
                  </a:lnTo>
                  <a:lnTo>
                    <a:pt x="3489" y="467"/>
                  </a:lnTo>
                  <a:lnTo>
                    <a:pt x="3489" y="437"/>
                  </a:lnTo>
                  <a:lnTo>
                    <a:pt x="3443" y="437"/>
                  </a:lnTo>
                  <a:lnTo>
                    <a:pt x="3398" y="437"/>
                  </a:lnTo>
                  <a:lnTo>
                    <a:pt x="3352" y="409"/>
                  </a:lnTo>
                  <a:lnTo>
                    <a:pt x="3352" y="380"/>
                  </a:lnTo>
                  <a:lnTo>
                    <a:pt x="3352" y="350"/>
                  </a:lnTo>
                  <a:lnTo>
                    <a:pt x="3352" y="322"/>
                  </a:lnTo>
                  <a:lnTo>
                    <a:pt x="3307" y="322"/>
                  </a:lnTo>
                  <a:lnTo>
                    <a:pt x="3261" y="322"/>
                  </a:lnTo>
                  <a:lnTo>
                    <a:pt x="3216" y="322"/>
                  </a:lnTo>
                  <a:lnTo>
                    <a:pt x="3170" y="322"/>
                  </a:lnTo>
                  <a:lnTo>
                    <a:pt x="3125" y="292"/>
                  </a:lnTo>
                  <a:lnTo>
                    <a:pt x="3125" y="263"/>
                  </a:lnTo>
                  <a:lnTo>
                    <a:pt x="3125" y="233"/>
                  </a:lnTo>
                  <a:lnTo>
                    <a:pt x="3125" y="204"/>
                  </a:lnTo>
                  <a:lnTo>
                    <a:pt x="3079" y="176"/>
                  </a:lnTo>
                  <a:lnTo>
                    <a:pt x="3079" y="146"/>
                  </a:lnTo>
                  <a:lnTo>
                    <a:pt x="3079" y="117"/>
                  </a:lnTo>
                  <a:lnTo>
                    <a:pt x="3079" y="87"/>
                  </a:lnTo>
                  <a:lnTo>
                    <a:pt x="3035" y="87"/>
                  </a:lnTo>
                  <a:lnTo>
                    <a:pt x="2989" y="87"/>
                  </a:lnTo>
                  <a:lnTo>
                    <a:pt x="2944" y="87"/>
                  </a:lnTo>
                  <a:lnTo>
                    <a:pt x="2899" y="87"/>
                  </a:lnTo>
                  <a:lnTo>
                    <a:pt x="2853" y="87"/>
                  </a:lnTo>
                  <a:lnTo>
                    <a:pt x="2808" y="87"/>
                  </a:lnTo>
                  <a:lnTo>
                    <a:pt x="2762" y="87"/>
                  </a:lnTo>
                  <a:lnTo>
                    <a:pt x="2717" y="87"/>
                  </a:lnTo>
                  <a:lnTo>
                    <a:pt x="2671" y="87"/>
                  </a:lnTo>
                  <a:lnTo>
                    <a:pt x="2626" y="87"/>
                  </a:lnTo>
                  <a:lnTo>
                    <a:pt x="2580" y="87"/>
                  </a:lnTo>
                  <a:lnTo>
                    <a:pt x="2535" y="87"/>
                  </a:lnTo>
                  <a:lnTo>
                    <a:pt x="2489" y="87"/>
                  </a:lnTo>
                  <a:lnTo>
                    <a:pt x="2444" y="87"/>
                  </a:lnTo>
                  <a:lnTo>
                    <a:pt x="2398" y="87"/>
                  </a:lnTo>
                  <a:lnTo>
                    <a:pt x="2353" y="87"/>
                  </a:lnTo>
                  <a:lnTo>
                    <a:pt x="2307" y="87"/>
                  </a:lnTo>
                  <a:lnTo>
                    <a:pt x="2263" y="87"/>
                  </a:lnTo>
                  <a:lnTo>
                    <a:pt x="2217" y="87"/>
                  </a:lnTo>
                  <a:lnTo>
                    <a:pt x="2172" y="87"/>
                  </a:lnTo>
                  <a:lnTo>
                    <a:pt x="2126" y="87"/>
                  </a:lnTo>
                  <a:lnTo>
                    <a:pt x="2081" y="87"/>
                  </a:lnTo>
                  <a:lnTo>
                    <a:pt x="2036" y="87"/>
                  </a:lnTo>
                  <a:lnTo>
                    <a:pt x="1990" y="87"/>
                  </a:lnTo>
                  <a:lnTo>
                    <a:pt x="1945" y="87"/>
                  </a:lnTo>
                  <a:lnTo>
                    <a:pt x="1899" y="87"/>
                  </a:lnTo>
                  <a:lnTo>
                    <a:pt x="1854" y="87"/>
                  </a:lnTo>
                  <a:lnTo>
                    <a:pt x="1808" y="87"/>
                  </a:lnTo>
                  <a:lnTo>
                    <a:pt x="1763" y="87"/>
                  </a:lnTo>
                  <a:lnTo>
                    <a:pt x="1717" y="87"/>
                  </a:lnTo>
                  <a:lnTo>
                    <a:pt x="1672" y="87"/>
                  </a:lnTo>
                  <a:lnTo>
                    <a:pt x="1626" y="87"/>
                  </a:lnTo>
                  <a:lnTo>
                    <a:pt x="1582" y="87"/>
                  </a:lnTo>
                  <a:lnTo>
                    <a:pt x="1536" y="87"/>
                  </a:lnTo>
                  <a:lnTo>
                    <a:pt x="1491" y="87"/>
                  </a:lnTo>
                  <a:lnTo>
                    <a:pt x="1445" y="87"/>
                  </a:lnTo>
                  <a:lnTo>
                    <a:pt x="1400" y="87"/>
                  </a:lnTo>
                  <a:lnTo>
                    <a:pt x="1354" y="87"/>
                  </a:lnTo>
                  <a:lnTo>
                    <a:pt x="1309" y="87"/>
                  </a:lnTo>
                  <a:lnTo>
                    <a:pt x="1263" y="87"/>
                  </a:lnTo>
                  <a:lnTo>
                    <a:pt x="1218" y="87"/>
                  </a:lnTo>
                  <a:lnTo>
                    <a:pt x="1173" y="87"/>
                  </a:lnTo>
                  <a:lnTo>
                    <a:pt x="1127" y="87"/>
                  </a:lnTo>
                  <a:lnTo>
                    <a:pt x="1082" y="87"/>
                  </a:lnTo>
                  <a:lnTo>
                    <a:pt x="1036" y="87"/>
                  </a:lnTo>
                  <a:lnTo>
                    <a:pt x="991" y="87"/>
                  </a:lnTo>
                  <a:lnTo>
                    <a:pt x="945" y="87"/>
                  </a:lnTo>
                  <a:lnTo>
                    <a:pt x="900" y="87"/>
                  </a:lnTo>
                  <a:lnTo>
                    <a:pt x="854" y="87"/>
                  </a:lnTo>
                  <a:lnTo>
                    <a:pt x="810" y="87"/>
                  </a:lnTo>
                  <a:lnTo>
                    <a:pt x="764" y="87"/>
                  </a:lnTo>
                  <a:lnTo>
                    <a:pt x="719" y="87"/>
                  </a:lnTo>
                  <a:lnTo>
                    <a:pt x="673" y="87"/>
                  </a:lnTo>
                  <a:lnTo>
                    <a:pt x="628" y="87"/>
                  </a:lnTo>
                  <a:lnTo>
                    <a:pt x="582" y="87"/>
                  </a:lnTo>
                  <a:lnTo>
                    <a:pt x="537" y="87"/>
                  </a:lnTo>
                  <a:lnTo>
                    <a:pt x="491" y="87"/>
                  </a:lnTo>
                  <a:lnTo>
                    <a:pt x="446" y="87"/>
                  </a:lnTo>
                  <a:lnTo>
                    <a:pt x="400" y="87"/>
                  </a:lnTo>
                  <a:lnTo>
                    <a:pt x="355" y="87"/>
                  </a:lnTo>
                  <a:lnTo>
                    <a:pt x="310" y="87"/>
                  </a:lnTo>
                  <a:lnTo>
                    <a:pt x="264" y="87"/>
                  </a:lnTo>
                  <a:lnTo>
                    <a:pt x="219" y="87"/>
                  </a:lnTo>
                  <a:lnTo>
                    <a:pt x="173" y="87"/>
                  </a:lnTo>
                  <a:lnTo>
                    <a:pt x="129" y="87"/>
                  </a:lnTo>
                  <a:lnTo>
                    <a:pt x="83" y="87"/>
                  </a:lnTo>
                  <a:lnTo>
                    <a:pt x="38" y="87"/>
                  </a:lnTo>
                  <a:lnTo>
                    <a:pt x="0" y="87"/>
                  </a:lnTo>
                  <a:lnTo>
                    <a:pt x="0" y="0"/>
                  </a:lnTo>
                  <a:lnTo>
                    <a:pt x="3851" y="0"/>
                  </a:lnTo>
                  <a:lnTo>
                    <a:pt x="3851" y="1431"/>
                  </a:lnTo>
                  <a:close/>
                  <a:moveTo>
                    <a:pt x="0" y="613"/>
                  </a:moveTo>
                  <a:lnTo>
                    <a:pt x="38" y="613"/>
                  </a:lnTo>
                  <a:lnTo>
                    <a:pt x="83" y="613"/>
                  </a:lnTo>
                  <a:lnTo>
                    <a:pt x="129" y="613"/>
                  </a:lnTo>
                  <a:lnTo>
                    <a:pt x="173" y="613"/>
                  </a:lnTo>
                  <a:lnTo>
                    <a:pt x="219" y="613"/>
                  </a:lnTo>
                  <a:lnTo>
                    <a:pt x="264" y="613"/>
                  </a:lnTo>
                  <a:lnTo>
                    <a:pt x="310" y="642"/>
                  </a:lnTo>
                  <a:lnTo>
                    <a:pt x="310" y="672"/>
                  </a:lnTo>
                  <a:lnTo>
                    <a:pt x="310" y="700"/>
                  </a:lnTo>
                  <a:lnTo>
                    <a:pt x="310" y="730"/>
                  </a:lnTo>
                  <a:lnTo>
                    <a:pt x="355" y="730"/>
                  </a:lnTo>
                  <a:lnTo>
                    <a:pt x="400" y="730"/>
                  </a:lnTo>
                  <a:lnTo>
                    <a:pt x="446" y="730"/>
                  </a:lnTo>
                  <a:lnTo>
                    <a:pt x="491" y="730"/>
                  </a:lnTo>
                  <a:lnTo>
                    <a:pt x="537" y="730"/>
                  </a:lnTo>
                  <a:lnTo>
                    <a:pt x="582" y="730"/>
                  </a:lnTo>
                  <a:lnTo>
                    <a:pt x="628" y="759"/>
                  </a:lnTo>
                  <a:lnTo>
                    <a:pt x="628" y="788"/>
                  </a:lnTo>
                  <a:lnTo>
                    <a:pt x="628" y="817"/>
                  </a:lnTo>
                  <a:lnTo>
                    <a:pt x="628" y="846"/>
                  </a:lnTo>
                  <a:lnTo>
                    <a:pt x="673" y="846"/>
                  </a:lnTo>
                  <a:lnTo>
                    <a:pt x="719" y="846"/>
                  </a:lnTo>
                  <a:lnTo>
                    <a:pt x="764" y="846"/>
                  </a:lnTo>
                  <a:lnTo>
                    <a:pt x="810" y="846"/>
                  </a:lnTo>
                  <a:lnTo>
                    <a:pt x="854" y="846"/>
                  </a:lnTo>
                  <a:lnTo>
                    <a:pt x="900" y="846"/>
                  </a:lnTo>
                  <a:lnTo>
                    <a:pt x="945" y="876"/>
                  </a:lnTo>
                  <a:lnTo>
                    <a:pt x="945" y="905"/>
                  </a:lnTo>
                  <a:lnTo>
                    <a:pt x="945" y="935"/>
                  </a:lnTo>
                  <a:lnTo>
                    <a:pt x="945" y="963"/>
                  </a:lnTo>
                  <a:lnTo>
                    <a:pt x="991" y="963"/>
                  </a:lnTo>
                  <a:lnTo>
                    <a:pt x="1036" y="963"/>
                  </a:lnTo>
                  <a:lnTo>
                    <a:pt x="1070" y="985"/>
                  </a:lnTo>
                  <a:lnTo>
                    <a:pt x="1074" y="976"/>
                  </a:lnTo>
                  <a:lnTo>
                    <a:pt x="1079" y="967"/>
                  </a:lnTo>
                  <a:lnTo>
                    <a:pt x="1095" y="967"/>
                  </a:lnTo>
                  <a:lnTo>
                    <a:pt x="1119" y="974"/>
                  </a:lnTo>
                  <a:lnTo>
                    <a:pt x="1151" y="976"/>
                  </a:lnTo>
                  <a:lnTo>
                    <a:pt x="1185" y="977"/>
                  </a:lnTo>
                  <a:lnTo>
                    <a:pt x="1218" y="981"/>
                  </a:lnTo>
                  <a:lnTo>
                    <a:pt x="1246" y="985"/>
                  </a:lnTo>
                  <a:lnTo>
                    <a:pt x="1276" y="990"/>
                  </a:lnTo>
                  <a:lnTo>
                    <a:pt x="1309" y="992"/>
                  </a:lnTo>
                  <a:lnTo>
                    <a:pt x="1335" y="987"/>
                  </a:lnTo>
                  <a:lnTo>
                    <a:pt x="1362" y="982"/>
                  </a:lnTo>
                  <a:lnTo>
                    <a:pt x="1388" y="976"/>
                  </a:lnTo>
                  <a:lnTo>
                    <a:pt x="1416" y="970"/>
                  </a:lnTo>
                  <a:lnTo>
                    <a:pt x="1445" y="966"/>
                  </a:lnTo>
                  <a:lnTo>
                    <a:pt x="1469" y="960"/>
                  </a:lnTo>
                  <a:lnTo>
                    <a:pt x="1488" y="952"/>
                  </a:lnTo>
                  <a:lnTo>
                    <a:pt x="1512" y="946"/>
                  </a:lnTo>
                  <a:lnTo>
                    <a:pt x="1538" y="940"/>
                  </a:lnTo>
                  <a:lnTo>
                    <a:pt x="1569" y="936"/>
                  </a:lnTo>
                  <a:lnTo>
                    <a:pt x="1599" y="937"/>
                  </a:lnTo>
                  <a:lnTo>
                    <a:pt x="1629" y="940"/>
                  </a:lnTo>
                  <a:lnTo>
                    <a:pt x="1659" y="936"/>
                  </a:lnTo>
                  <a:lnTo>
                    <a:pt x="1687" y="931"/>
                  </a:lnTo>
                  <a:lnTo>
                    <a:pt x="1716" y="927"/>
                  </a:lnTo>
                  <a:lnTo>
                    <a:pt x="1749" y="924"/>
                  </a:lnTo>
                  <a:lnTo>
                    <a:pt x="1784" y="923"/>
                  </a:lnTo>
                  <a:lnTo>
                    <a:pt x="1810" y="925"/>
                  </a:lnTo>
                  <a:lnTo>
                    <a:pt x="1816" y="935"/>
                  </a:lnTo>
                  <a:lnTo>
                    <a:pt x="1820" y="943"/>
                  </a:lnTo>
                  <a:lnTo>
                    <a:pt x="1822" y="952"/>
                  </a:lnTo>
                  <a:lnTo>
                    <a:pt x="1825" y="960"/>
                  </a:lnTo>
                  <a:lnTo>
                    <a:pt x="1836" y="969"/>
                  </a:lnTo>
                  <a:lnTo>
                    <a:pt x="1848" y="977"/>
                  </a:lnTo>
                  <a:lnTo>
                    <a:pt x="1856" y="975"/>
                  </a:lnTo>
                  <a:lnTo>
                    <a:pt x="1861" y="966"/>
                  </a:lnTo>
                  <a:lnTo>
                    <a:pt x="1863" y="956"/>
                  </a:lnTo>
                  <a:lnTo>
                    <a:pt x="1865" y="948"/>
                  </a:lnTo>
                  <a:lnTo>
                    <a:pt x="1866" y="939"/>
                  </a:lnTo>
                  <a:lnTo>
                    <a:pt x="1867" y="930"/>
                  </a:lnTo>
                  <a:lnTo>
                    <a:pt x="1870" y="922"/>
                  </a:lnTo>
                  <a:lnTo>
                    <a:pt x="1873" y="913"/>
                  </a:lnTo>
                  <a:lnTo>
                    <a:pt x="1876" y="905"/>
                  </a:lnTo>
                  <a:lnTo>
                    <a:pt x="1886" y="896"/>
                  </a:lnTo>
                  <a:lnTo>
                    <a:pt x="1897" y="888"/>
                  </a:lnTo>
                  <a:lnTo>
                    <a:pt x="1914" y="881"/>
                  </a:lnTo>
                  <a:lnTo>
                    <a:pt x="1931" y="873"/>
                  </a:lnTo>
                  <a:lnTo>
                    <a:pt x="1944" y="865"/>
                  </a:lnTo>
                  <a:lnTo>
                    <a:pt x="1961" y="857"/>
                  </a:lnTo>
                  <a:lnTo>
                    <a:pt x="1977" y="850"/>
                  </a:lnTo>
                  <a:lnTo>
                    <a:pt x="1990" y="842"/>
                  </a:lnTo>
                  <a:lnTo>
                    <a:pt x="2003" y="834"/>
                  </a:lnTo>
                  <a:lnTo>
                    <a:pt x="2016" y="826"/>
                  </a:lnTo>
                  <a:lnTo>
                    <a:pt x="2029" y="817"/>
                  </a:lnTo>
                  <a:lnTo>
                    <a:pt x="2045" y="809"/>
                  </a:lnTo>
                  <a:lnTo>
                    <a:pt x="2062" y="801"/>
                  </a:lnTo>
                  <a:lnTo>
                    <a:pt x="2080" y="795"/>
                  </a:lnTo>
                  <a:lnTo>
                    <a:pt x="2102" y="788"/>
                  </a:lnTo>
                  <a:lnTo>
                    <a:pt x="2123" y="781"/>
                  </a:lnTo>
                  <a:lnTo>
                    <a:pt x="2150" y="775"/>
                  </a:lnTo>
                  <a:lnTo>
                    <a:pt x="2179" y="770"/>
                  </a:lnTo>
                  <a:lnTo>
                    <a:pt x="2213" y="768"/>
                  </a:lnTo>
                  <a:lnTo>
                    <a:pt x="2222" y="775"/>
                  </a:lnTo>
                  <a:lnTo>
                    <a:pt x="2228" y="783"/>
                  </a:lnTo>
                  <a:lnTo>
                    <a:pt x="2233" y="792"/>
                  </a:lnTo>
                  <a:lnTo>
                    <a:pt x="2234" y="800"/>
                  </a:lnTo>
                  <a:lnTo>
                    <a:pt x="2236" y="809"/>
                  </a:lnTo>
                  <a:lnTo>
                    <a:pt x="2237" y="819"/>
                  </a:lnTo>
                  <a:lnTo>
                    <a:pt x="2238" y="827"/>
                  </a:lnTo>
                  <a:lnTo>
                    <a:pt x="2238" y="836"/>
                  </a:lnTo>
                  <a:lnTo>
                    <a:pt x="2240" y="844"/>
                  </a:lnTo>
                  <a:lnTo>
                    <a:pt x="2243" y="853"/>
                  </a:lnTo>
                  <a:lnTo>
                    <a:pt x="2249" y="861"/>
                  </a:lnTo>
                  <a:lnTo>
                    <a:pt x="2253" y="870"/>
                  </a:lnTo>
                  <a:lnTo>
                    <a:pt x="2263" y="878"/>
                  </a:lnTo>
                  <a:lnTo>
                    <a:pt x="2267" y="869"/>
                  </a:lnTo>
                  <a:lnTo>
                    <a:pt x="2271" y="861"/>
                  </a:lnTo>
                  <a:lnTo>
                    <a:pt x="2273" y="852"/>
                  </a:lnTo>
                  <a:lnTo>
                    <a:pt x="2275" y="843"/>
                  </a:lnTo>
                  <a:lnTo>
                    <a:pt x="2276" y="835"/>
                  </a:lnTo>
                  <a:lnTo>
                    <a:pt x="2276" y="826"/>
                  </a:lnTo>
                  <a:lnTo>
                    <a:pt x="2278" y="817"/>
                  </a:lnTo>
                  <a:lnTo>
                    <a:pt x="2279" y="808"/>
                  </a:lnTo>
                  <a:lnTo>
                    <a:pt x="2280" y="799"/>
                  </a:lnTo>
                  <a:lnTo>
                    <a:pt x="2281" y="791"/>
                  </a:lnTo>
                  <a:lnTo>
                    <a:pt x="2288" y="782"/>
                  </a:lnTo>
                  <a:lnTo>
                    <a:pt x="2297" y="774"/>
                  </a:lnTo>
                  <a:lnTo>
                    <a:pt x="2306" y="766"/>
                  </a:lnTo>
                  <a:lnTo>
                    <a:pt x="2322" y="758"/>
                  </a:lnTo>
                  <a:lnTo>
                    <a:pt x="2333" y="750"/>
                  </a:lnTo>
                  <a:lnTo>
                    <a:pt x="2343" y="741"/>
                  </a:lnTo>
                  <a:lnTo>
                    <a:pt x="2355" y="733"/>
                  </a:lnTo>
                  <a:lnTo>
                    <a:pt x="2374" y="726"/>
                  </a:lnTo>
                  <a:lnTo>
                    <a:pt x="2390" y="718"/>
                  </a:lnTo>
                  <a:lnTo>
                    <a:pt x="2403" y="719"/>
                  </a:lnTo>
                  <a:lnTo>
                    <a:pt x="2411" y="727"/>
                  </a:lnTo>
                  <a:lnTo>
                    <a:pt x="2424" y="735"/>
                  </a:lnTo>
                  <a:lnTo>
                    <a:pt x="2439" y="743"/>
                  </a:lnTo>
                  <a:lnTo>
                    <a:pt x="2449" y="751"/>
                  </a:lnTo>
                  <a:lnTo>
                    <a:pt x="2457" y="760"/>
                  </a:lnTo>
                  <a:lnTo>
                    <a:pt x="2483" y="766"/>
                  </a:lnTo>
                  <a:lnTo>
                    <a:pt x="2496" y="761"/>
                  </a:lnTo>
                  <a:lnTo>
                    <a:pt x="2500" y="752"/>
                  </a:lnTo>
                  <a:lnTo>
                    <a:pt x="2502" y="743"/>
                  </a:lnTo>
                  <a:lnTo>
                    <a:pt x="2504" y="735"/>
                  </a:lnTo>
                  <a:lnTo>
                    <a:pt x="2506" y="726"/>
                  </a:lnTo>
                  <a:lnTo>
                    <a:pt x="2510" y="718"/>
                  </a:lnTo>
                  <a:lnTo>
                    <a:pt x="2512" y="708"/>
                  </a:lnTo>
                  <a:lnTo>
                    <a:pt x="2515" y="699"/>
                  </a:lnTo>
                  <a:lnTo>
                    <a:pt x="2523" y="691"/>
                  </a:lnTo>
                  <a:lnTo>
                    <a:pt x="2529" y="683"/>
                  </a:lnTo>
                  <a:lnTo>
                    <a:pt x="2539" y="674"/>
                  </a:lnTo>
                  <a:lnTo>
                    <a:pt x="2557" y="667"/>
                  </a:lnTo>
                  <a:lnTo>
                    <a:pt x="2579" y="660"/>
                  </a:lnTo>
                  <a:lnTo>
                    <a:pt x="2607" y="654"/>
                  </a:lnTo>
                  <a:lnTo>
                    <a:pt x="2628" y="649"/>
                  </a:lnTo>
                  <a:lnTo>
                    <a:pt x="2633" y="640"/>
                  </a:lnTo>
                  <a:lnTo>
                    <a:pt x="2635" y="632"/>
                  </a:lnTo>
                  <a:lnTo>
                    <a:pt x="2638" y="622"/>
                  </a:lnTo>
                  <a:lnTo>
                    <a:pt x="2640" y="614"/>
                  </a:lnTo>
                  <a:lnTo>
                    <a:pt x="2645" y="605"/>
                  </a:lnTo>
                  <a:lnTo>
                    <a:pt x="2648" y="596"/>
                  </a:lnTo>
                  <a:lnTo>
                    <a:pt x="2651" y="588"/>
                  </a:lnTo>
                  <a:lnTo>
                    <a:pt x="2657" y="579"/>
                  </a:lnTo>
                  <a:lnTo>
                    <a:pt x="2665" y="571"/>
                  </a:lnTo>
                  <a:lnTo>
                    <a:pt x="2673" y="563"/>
                  </a:lnTo>
                  <a:lnTo>
                    <a:pt x="2682" y="553"/>
                  </a:lnTo>
                  <a:lnTo>
                    <a:pt x="2694" y="545"/>
                  </a:lnTo>
                  <a:lnTo>
                    <a:pt x="2705" y="537"/>
                  </a:lnTo>
                  <a:lnTo>
                    <a:pt x="2717" y="529"/>
                  </a:lnTo>
                  <a:lnTo>
                    <a:pt x="2720" y="520"/>
                  </a:lnTo>
                  <a:lnTo>
                    <a:pt x="2723" y="512"/>
                  </a:lnTo>
                  <a:lnTo>
                    <a:pt x="2725" y="503"/>
                  </a:lnTo>
                  <a:lnTo>
                    <a:pt x="2727" y="494"/>
                  </a:lnTo>
                  <a:lnTo>
                    <a:pt x="2731" y="486"/>
                  </a:lnTo>
                  <a:lnTo>
                    <a:pt x="2734" y="477"/>
                  </a:lnTo>
                  <a:lnTo>
                    <a:pt x="2738" y="468"/>
                  </a:lnTo>
                  <a:lnTo>
                    <a:pt x="2742" y="459"/>
                  </a:lnTo>
                  <a:lnTo>
                    <a:pt x="2748" y="451"/>
                  </a:lnTo>
                  <a:lnTo>
                    <a:pt x="2753" y="442"/>
                  </a:lnTo>
                  <a:lnTo>
                    <a:pt x="2758" y="434"/>
                  </a:lnTo>
                  <a:lnTo>
                    <a:pt x="2764" y="425"/>
                  </a:lnTo>
                  <a:lnTo>
                    <a:pt x="2769" y="417"/>
                  </a:lnTo>
                  <a:lnTo>
                    <a:pt x="2773" y="408"/>
                  </a:lnTo>
                  <a:lnTo>
                    <a:pt x="2776" y="398"/>
                  </a:lnTo>
                  <a:lnTo>
                    <a:pt x="2779" y="390"/>
                  </a:lnTo>
                  <a:lnTo>
                    <a:pt x="2781" y="381"/>
                  </a:lnTo>
                  <a:lnTo>
                    <a:pt x="2785" y="373"/>
                  </a:lnTo>
                  <a:lnTo>
                    <a:pt x="2789" y="364"/>
                  </a:lnTo>
                  <a:lnTo>
                    <a:pt x="2793" y="356"/>
                  </a:lnTo>
                  <a:lnTo>
                    <a:pt x="2798" y="347"/>
                  </a:lnTo>
                  <a:lnTo>
                    <a:pt x="2803" y="339"/>
                  </a:lnTo>
                  <a:lnTo>
                    <a:pt x="2809" y="330"/>
                  </a:lnTo>
                  <a:lnTo>
                    <a:pt x="2819" y="322"/>
                  </a:lnTo>
                  <a:lnTo>
                    <a:pt x="2826" y="312"/>
                  </a:lnTo>
                  <a:lnTo>
                    <a:pt x="2833" y="304"/>
                  </a:lnTo>
                  <a:lnTo>
                    <a:pt x="2839" y="295"/>
                  </a:lnTo>
                  <a:lnTo>
                    <a:pt x="2848" y="287"/>
                  </a:lnTo>
                  <a:lnTo>
                    <a:pt x="2859" y="289"/>
                  </a:lnTo>
                  <a:lnTo>
                    <a:pt x="2863" y="299"/>
                  </a:lnTo>
                  <a:lnTo>
                    <a:pt x="2865" y="307"/>
                  </a:lnTo>
                  <a:lnTo>
                    <a:pt x="2868" y="316"/>
                  </a:lnTo>
                  <a:lnTo>
                    <a:pt x="2869" y="324"/>
                  </a:lnTo>
                  <a:lnTo>
                    <a:pt x="2869" y="333"/>
                  </a:lnTo>
                  <a:lnTo>
                    <a:pt x="2869" y="342"/>
                  </a:lnTo>
                  <a:lnTo>
                    <a:pt x="2869" y="350"/>
                  </a:lnTo>
                  <a:lnTo>
                    <a:pt x="2869" y="359"/>
                  </a:lnTo>
                  <a:lnTo>
                    <a:pt x="2869" y="367"/>
                  </a:lnTo>
                  <a:lnTo>
                    <a:pt x="2869" y="377"/>
                  </a:lnTo>
                  <a:lnTo>
                    <a:pt x="2869" y="386"/>
                  </a:lnTo>
                  <a:lnTo>
                    <a:pt x="2869" y="394"/>
                  </a:lnTo>
                  <a:lnTo>
                    <a:pt x="2869" y="403"/>
                  </a:lnTo>
                  <a:lnTo>
                    <a:pt x="2869" y="411"/>
                  </a:lnTo>
                  <a:lnTo>
                    <a:pt x="2868" y="420"/>
                  </a:lnTo>
                  <a:lnTo>
                    <a:pt x="2867" y="429"/>
                  </a:lnTo>
                  <a:lnTo>
                    <a:pt x="2864" y="437"/>
                  </a:lnTo>
                  <a:lnTo>
                    <a:pt x="2863" y="447"/>
                  </a:lnTo>
                  <a:lnTo>
                    <a:pt x="2861" y="455"/>
                  </a:lnTo>
                  <a:lnTo>
                    <a:pt x="2859" y="464"/>
                  </a:lnTo>
                  <a:lnTo>
                    <a:pt x="2856" y="473"/>
                  </a:lnTo>
                  <a:lnTo>
                    <a:pt x="2853" y="481"/>
                  </a:lnTo>
                  <a:lnTo>
                    <a:pt x="2852" y="490"/>
                  </a:lnTo>
                  <a:lnTo>
                    <a:pt x="2849" y="498"/>
                  </a:lnTo>
                  <a:lnTo>
                    <a:pt x="2848" y="508"/>
                  </a:lnTo>
                  <a:lnTo>
                    <a:pt x="2847" y="517"/>
                  </a:lnTo>
                  <a:lnTo>
                    <a:pt x="2845" y="525"/>
                  </a:lnTo>
                  <a:lnTo>
                    <a:pt x="2844" y="534"/>
                  </a:lnTo>
                  <a:lnTo>
                    <a:pt x="2842" y="542"/>
                  </a:lnTo>
                  <a:lnTo>
                    <a:pt x="2841" y="551"/>
                  </a:lnTo>
                  <a:lnTo>
                    <a:pt x="2840" y="560"/>
                  </a:lnTo>
                  <a:lnTo>
                    <a:pt x="2838" y="568"/>
                  </a:lnTo>
                  <a:lnTo>
                    <a:pt x="2837" y="578"/>
                  </a:lnTo>
                  <a:lnTo>
                    <a:pt x="2834" y="586"/>
                  </a:lnTo>
                  <a:lnTo>
                    <a:pt x="2831" y="595"/>
                  </a:lnTo>
                  <a:lnTo>
                    <a:pt x="2829" y="604"/>
                  </a:lnTo>
                  <a:lnTo>
                    <a:pt x="2825" y="612"/>
                  </a:lnTo>
                  <a:lnTo>
                    <a:pt x="2822" y="621"/>
                  </a:lnTo>
                  <a:lnTo>
                    <a:pt x="2817" y="629"/>
                  </a:lnTo>
                  <a:lnTo>
                    <a:pt x="2812" y="638"/>
                  </a:lnTo>
                  <a:lnTo>
                    <a:pt x="2809" y="646"/>
                  </a:lnTo>
                  <a:lnTo>
                    <a:pt x="2807" y="656"/>
                  </a:lnTo>
                  <a:lnTo>
                    <a:pt x="2806" y="665"/>
                  </a:lnTo>
                  <a:lnTo>
                    <a:pt x="2803" y="673"/>
                  </a:lnTo>
                  <a:lnTo>
                    <a:pt x="2801" y="682"/>
                  </a:lnTo>
                  <a:lnTo>
                    <a:pt x="2800" y="690"/>
                  </a:lnTo>
                  <a:lnTo>
                    <a:pt x="2798" y="699"/>
                  </a:lnTo>
                  <a:lnTo>
                    <a:pt x="2794" y="707"/>
                  </a:lnTo>
                  <a:lnTo>
                    <a:pt x="2792" y="716"/>
                  </a:lnTo>
                  <a:lnTo>
                    <a:pt x="2788" y="726"/>
                  </a:lnTo>
                  <a:lnTo>
                    <a:pt x="2785" y="734"/>
                  </a:lnTo>
                  <a:lnTo>
                    <a:pt x="2780" y="743"/>
                  </a:lnTo>
                  <a:lnTo>
                    <a:pt x="2776" y="751"/>
                  </a:lnTo>
                  <a:lnTo>
                    <a:pt x="2771" y="760"/>
                  </a:lnTo>
                  <a:lnTo>
                    <a:pt x="2768" y="768"/>
                  </a:lnTo>
                  <a:lnTo>
                    <a:pt x="2765" y="777"/>
                  </a:lnTo>
                  <a:lnTo>
                    <a:pt x="2762" y="786"/>
                  </a:lnTo>
                  <a:lnTo>
                    <a:pt x="2758" y="795"/>
                  </a:lnTo>
                  <a:lnTo>
                    <a:pt x="2755" y="804"/>
                  </a:lnTo>
                  <a:lnTo>
                    <a:pt x="2752" y="812"/>
                  </a:lnTo>
                  <a:lnTo>
                    <a:pt x="2747" y="821"/>
                  </a:lnTo>
                  <a:lnTo>
                    <a:pt x="2742" y="829"/>
                  </a:lnTo>
                  <a:lnTo>
                    <a:pt x="2737" y="838"/>
                  </a:lnTo>
                  <a:lnTo>
                    <a:pt x="2731" y="846"/>
                  </a:lnTo>
                  <a:lnTo>
                    <a:pt x="2725" y="855"/>
                  </a:lnTo>
                  <a:lnTo>
                    <a:pt x="2719" y="863"/>
                  </a:lnTo>
                  <a:lnTo>
                    <a:pt x="2714" y="873"/>
                  </a:lnTo>
                  <a:lnTo>
                    <a:pt x="2708" y="881"/>
                  </a:lnTo>
                  <a:lnTo>
                    <a:pt x="2703" y="890"/>
                  </a:lnTo>
                  <a:lnTo>
                    <a:pt x="2700" y="898"/>
                  </a:lnTo>
                  <a:lnTo>
                    <a:pt x="2694" y="907"/>
                  </a:lnTo>
                  <a:lnTo>
                    <a:pt x="2688" y="915"/>
                  </a:lnTo>
                  <a:lnTo>
                    <a:pt x="2681" y="924"/>
                  </a:lnTo>
                  <a:lnTo>
                    <a:pt x="2676" y="932"/>
                  </a:lnTo>
                  <a:lnTo>
                    <a:pt x="2666" y="941"/>
                  </a:lnTo>
                  <a:lnTo>
                    <a:pt x="2657" y="950"/>
                  </a:lnTo>
                  <a:lnTo>
                    <a:pt x="2648" y="958"/>
                  </a:lnTo>
                  <a:lnTo>
                    <a:pt x="2639" y="967"/>
                  </a:lnTo>
                  <a:lnTo>
                    <a:pt x="2631" y="975"/>
                  </a:lnTo>
                  <a:lnTo>
                    <a:pt x="2620" y="983"/>
                  </a:lnTo>
                  <a:lnTo>
                    <a:pt x="2608" y="991"/>
                  </a:lnTo>
                  <a:lnTo>
                    <a:pt x="2599" y="1000"/>
                  </a:lnTo>
                  <a:lnTo>
                    <a:pt x="2588" y="1008"/>
                  </a:lnTo>
                  <a:lnTo>
                    <a:pt x="2579" y="1016"/>
                  </a:lnTo>
                  <a:lnTo>
                    <a:pt x="2565" y="1024"/>
                  </a:lnTo>
                  <a:lnTo>
                    <a:pt x="2550" y="1032"/>
                  </a:lnTo>
                  <a:lnTo>
                    <a:pt x="2535" y="1040"/>
                  </a:lnTo>
                  <a:lnTo>
                    <a:pt x="2521" y="1048"/>
                  </a:lnTo>
                  <a:lnTo>
                    <a:pt x="2504" y="1056"/>
                  </a:lnTo>
                  <a:lnTo>
                    <a:pt x="2487" y="1063"/>
                  </a:lnTo>
                  <a:lnTo>
                    <a:pt x="2467" y="1071"/>
                  </a:lnTo>
                  <a:lnTo>
                    <a:pt x="2449" y="1078"/>
                  </a:lnTo>
                  <a:lnTo>
                    <a:pt x="2429" y="1085"/>
                  </a:lnTo>
                  <a:lnTo>
                    <a:pt x="2411" y="1093"/>
                  </a:lnTo>
                  <a:lnTo>
                    <a:pt x="2393" y="1100"/>
                  </a:lnTo>
                  <a:lnTo>
                    <a:pt x="2372" y="1107"/>
                  </a:lnTo>
                  <a:lnTo>
                    <a:pt x="2355" y="1115"/>
                  </a:lnTo>
                  <a:lnTo>
                    <a:pt x="2342" y="1123"/>
                  </a:lnTo>
                  <a:lnTo>
                    <a:pt x="2330" y="1131"/>
                  </a:lnTo>
                  <a:lnTo>
                    <a:pt x="2318" y="1139"/>
                  </a:lnTo>
                  <a:lnTo>
                    <a:pt x="2305" y="1147"/>
                  </a:lnTo>
                  <a:lnTo>
                    <a:pt x="2291" y="1155"/>
                  </a:lnTo>
                  <a:lnTo>
                    <a:pt x="2276" y="1163"/>
                  </a:lnTo>
                  <a:lnTo>
                    <a:pt x="2261" y="1171"/>
                  </a:lnTo>
                  <a:lnTo>
                    <a:pt x="2243" y="1179"/>
                  </a:lnTo>
                  <a:lnTo>
                    <a:pt x="2226" y="1186"/>
                  </a:lnTo>
                  <a:lnTo>
                    <a:pt x="2202" y="1193"/>
                  </a:lnTo>
                  <a:lnTo>
                    <a:pt x="2176" y="1199"/>
                  </a:lnTo>
                  <a:lnTo>
                    <a:pt x="2153" y="1204"/>
                  </a:lnTo>
                  <a:lnTo>
                    <a:pt x="2129" y="1211"/>
                  </a:lnTo>
                  <a:lnTo>
                    <a:pt x="2105" y="1217"/>
                  </a:lnTo>
                  <a:lnTo>
                    <a:pt x="2082" y="1224"/>
                  </a:lnTo>
                  <a:lnTo>
                    <a:pt x="2050" y="1227"/>
                  </a:lnTo>
                  <a:lnTo>
                    <a:pt x="2031" y="1233"/>
                  </a:lnTo>
                  <a:lnTo>
                    <a:pt x="2024" y="1242"/>
                  </a:lnTo>
                  <a:lnTo>
                    <a:pt x="2018" y="1250"/>
                  </a:lnTo>
                  <a:lnTo>
                    <a:pt x="2011" y="1260"/>
                  </a:lnTo>
                  <a:lnTo>
                    <a:pt x="2004" y="1268"/>
                  </a:lnTo>
                  <a:lnTo>
                    <a:pt x="1998" y="1277"/>
                  </a:lnTo>
                  <a:lnTo>
                    <a:pt x="1991" y="1285"/>
                  </a:lnTo>
                  <a:lnTo>
                    <a:pt x="2036" y="1313"/>
                  </a:lnTo>
                  <a:lnTo>
                    <a:pt x="2036" y="1342"/>
                  </a:lnTo>
                  <a:lnTo>
                    <a:pt x="2036" y="1372"/>
                  </a:lnTo>
                  <a:lnTo>
                    <a:pt x="2036" y="1401"/>
                  </a:lnTo>
                  <a:lnTo>
                    <a:pt x="2081" y="1401"/>
                  </a:lnTo>
                  <a:lnTo>
                    <a:pt x="2126" y="1401"/>
                  </a:lnTo>
                  <a:lnTo>
                    <a:pt x="2172" y="1401"/>
                  </a:lnTo>
                  <a:lnTo>
                    <a:pt x="2217" y="1401"/>
                  </a:lnTo>
                  <a:lnTo>
                    <a:pt x="2263" y="1401"/>
                  </a:lnTo>
                  <a:lnTo>
                    <a:pt x="2307" y="1401"/>
                  </a:lnTo>
                  <a:lnTo>
                    <a:pt x="2353" y="1401"/>
                  </a:lnTo>
                  <a:lnTo>
                    <a:pt x="2398" y="1401"/>
                  </a:lnTo>
                  <a:lnTo>
                    <a:pt x="2444" y="1401"/>
                  </a:lnTo>
                  <a:lnTo>
                    <a:pt x="2489" y="1431"/>
                  </a:lnTo>
                  <a:lnTo>
                    <a:pt x="2489" y="1459"/>
                  </a:lnTo>
                  <a:lnTo>
                    <a:pt x="2489" y="1489"/>
                  </a:lnTo>
                  <a:lnTo>
                    <a:pt x="2489" y="1518"/>
                  </a:lnTo>
                  <a:lnTo>
                    <a:pt x="2535" y="1518"/>
                  </a:lnTo>
                  <a:lnTo>
                    <a:pt x="2580" y="1518"/>
                  </a:lnTo>
                  <a:lnTo>
                    <a:pt x="2626" y="1518"/>
                  </a:lnTo>
                  <a:lnTo>
                    <a:pt x="2671" y="1518"/>
                  </a:lnTo>
                  <a:lnTo>
                    <a:pt x="2717" y="1518"/>
                  </a:lnTo>
                  <a:lnTo>
                    <a:pt x="2762" y="1518"/>
                  </a:lnTo>
                  <a:lnTo>
                    <a:pt x="2808" y="1518"/>
                  </a:lnTo>
                  <a:lnTo>
                    <a:pt x="2853" y="1518"/>
                  </a:lnTo>
                  <a:lnTo>
                    <a:pt x="2899" y="1518"/>
                  </a:lnTo>
                  <a:lnTo>
                    <a:pt x="2944" y="1518"/>
                  </a:lnTo>
                  <a:lnTo>
                    <a:pt x="2989" y="1518"/>
                  </a:lnTo>
                  <a:lnTo>
                    <a:pt x="3035" y="1518"/>
                  </a:lnTo>
                  <a:lnTo>
                    <a:pt x="3079" y="1518"/>
                  </a:lnTo>
                  <a:lnTo>
                    <a:pt x="3125" y="1518"/>
                  </a:lnTo>
                  <a:lnTo>
                    <a:pt x="3170" y="1518"/>
                  </a:lnTo>
                  <a:lnTo>
                    <a:pt x="3216" y="1518"/>
                  </a:lnTo>
                  <a:lnTo>
                    <a:pt x="3261" y="1518"/>
                  </a:lnTo>
                  <a:lnTo>
                    <a:pt x="3307" y="1518"/>
                  </a:lnTo>
                  <a:lnTo>
                    <a:pt x="3352" y="1518"/>
                  </a:lnTo>
                  <a:lnTo>
                    <a:pt x="3398" y="1518"/>
                  </a:lnTo>
                  <a:lnTo>
                    <a:pt x="3443" y="1518"/>
                  </a:lnTo>
                  <a:lnTo>
                    <a:pt x="3489" y="1518"/>
                  </a:lnTo>
                  <a:lnTo>
                    <a:pt x="3534" y="1518"/>
                  </a:lnTo>
                  <a:lnTo>
                    <a:pt x="3580" y="1518"/>
                  </a:lnTo>
                  <a:lnTo>
                    <a:pt x="3625" y="1518"/>
                  </a:lnTo>
                  <a:lnTo>
                    <a:pt x="3671" y="1518"/>
                  </a:lnTo>
                  <a:lnTo>
                    <a:pt x="3716" y="1518"/>
                  </a:lnTo>
                  <a:lnTo>
                    <a:pt x="3762" y="1518"/>
                  </a:lnTo>
                  <a:lnTo>
                    <a:pt x="3806" y="1518"/>
                  </a:lnTo>
                  <a:lnTo>
                    <a:pt x="3851" y="1518"/>
                  </a:lnTo>
                  <a:lnTo>
                    <a:pt x="3851" y="1722"/>
                  </a:lnTo>
                  <a:lnTo>
                    <a:pt x="0" y="1722"/>
                  </a:lnTo>
                  <a:lnTo>
                    <a:pt x="0" y="613"/>
                  </a:lnTo>
                  <a:close/>
                  <a:moveTo>
                    <a:pt x="3851" y="1431"/>
                  </a:moveTo>
                  <a:lnTo>
                    <a:pt x="3806" y="1431"/>
                  </a:lnTo>
                  <a:lnTo>
                    <a:pt x="3762" y="1401"/>
                  </a:lnTo>
                  <a:lnTo>
                    <a:pt x="3762" y="1372"/>
                  </a:lnTo>
                  <a:lnTo>
                    <a:pt x="3762" y="1342"/>
                  </a:lnTo>
                  <a:lnTo>
                    <a:pt x="3762" y="1313"/>
                  </a:lnTo>
                  <a:lnTo>
                    <a:pt x="3762" y="1285"/>
                  </a:lnTo>
                  <a:lnTo>
                    <a:pt x="3762" y="1255"/>
                  </a:lnTo>
                  <a:lnTo>
                    <a:pt x="3762" y="1226"/>
                  </a:lnTo>
                  <a:lnTo>
                    <a:pt x="3762" y="1196"/>
                  </a:lnTo>
                  <a:lnTo>
                    <a:pt x="3762" y="1168"/>
                  </a:lnTo>
                  <a:lnTo>
                    <a:pt x="3762" y="1139"/>
                  </a:lnTo>
                  <a:lnTo>
                    <a:pt x="3762" y="1109"/>
                  </a:lnTo>
                  <a:lnTo>
                    <a:pt x="3716" y="1080"/>
                  </a:lnTo>
                  <a:lnTo>
                    <a:pt x="3716" y="1051"/>
                  </a:lnTo>
                  <a:lnTo>
                    <a:pt x="3716" y="1022"/>
                  </a:lnTo>
                  <a:lnTo>
                    <a:pt x="3716" y="992"/>
                  </a:lnTo>
                  <a:lnTo>
                    <a:pt x="3671" y="963"/>
                  </a:lnTo>
                  <a:lnTo>
                    <a:pt x="3671" y="935"/>
                  </a:lnTo>
                  <a:lnTo>
                    <a:pt x="3671" y="905"/>
                  </a:lnTo>
                  <a:lnTo>
                    <a:pt x="3671" y="876"/>
                  </a:lnTo>
                  <a:lnTo>
                    <a:pt x="3625" y="846"/>
                  </a:lnTo>
                  <a:lnTo>
                    <a:pt x="3625" y="817"/>
                  </a:lnTo>
                  <a:lnTo>
                    <a:pt x="3625" y="788"/>
                  </a:lnTo>
                  <a:lnTo>
                    <a:pt x="3625" y="759"/>
                  </a:lnTo>
                  <a:lnTo>
                    <a:pt x="3580" y="730"/>
                  </a:lnTo>
                  <a:lnTo>
                    <a:pt x="3580" y="700"/>
                  </a:lnTo>
                  <a:lnTo>
                    <a:pt x="3580" y="672"/>
                  </a:lnTo>
                  <a:lnTo>
                    <a:pt x="3580" y="642"/>
                  </a:lnTo>
                  <a:lnTo>
                    <a:pt x="3534" y="613"/>
                  </a:lnTo>
                  <a:lnTo>
                    <a:pt x="3534" y="583"/>
                  </a:lnTo>
                  <a:lnTo>
                    <a:pt x="3534" y="555"/>
                  </a:lnTo>
                  <a:lnTo>
                    <a:pt x="3489" y="526"/>
                  </a:lnTo>
                  <a:lnTo>
                    <a:pt x="3489" y="496"/>
                  </a:lnTo>
                  <a:lnTo>
                    <a:pt x="3489" y="467"/>
                  </a:lnTo>
                  <a:lnTo>
                    <a:pt x="3489" y="437"/>
                  </a:lnTo>
                  <a:lnTo>
                    <a:pt x="3443" y="437"/>
                  </a:lnTo>
                  <a:lnTo>
                    <a:pt x="3398" y="437"/>
                  </a:lnTo>
                  <a:lnTo>
                    <a:pt x="3352" y="409"/>
                  </a:lnTo>
                  <a:lnTo>
                    <a:pt x="3352" y="380"/>
                  </a:lnTo>
                  <a:lnTo>
                    <a:pt x="3352" y="350"/>
                  </a:lnTo>
                  <a:lnTo>
                    <a:pt x="3352" y="322"/>
                  </a:lnTo>
                  <a:lnTo>
                    <a:pt x="3307" y="322"/>
                  </a:lnTo>
                  <a:lnTo>
                    <a:pt x="3261" y="322"/>
                  </a:lnTo>
                  <a:lnTo>
                    <a:pt x="3216" y="322"/>
                  </a:lnTo>
                  <a:lnTo>
                    <a:pt x="3170" y="322"/>
                  </a:lnTo>
                  <a:lnTo>
                    <a:pt x="3125" y="292"/>
                  </a:lnTo>
                  <a:lnTo>
                    <a:pt x="3125" y="263"/>
                  </a:lnTo>
                  <a:lnTo>
                    <a:pt x="3125" y="233"/>
                  </a:lnTo>
                  <a:lnTo>
                    <a:pt x="3125" y="204"/>
                  </a:lnTo>
                  <a:lnTo>
                    <a:pt x="3079" y="176"/>
                  </a:lnTo>
                  <a:lnTo>
                    <a:pt x="3079" y="146"/>
                  </a:lnTo>
                  <a:lnTo>
                    <a:pt x="3079" y="117"/>
                  </a:lnTo>
                  <a:lnTo>
                    <a:pt x="3079" y="87"/>
                  </a:lnTo>
                  <a:lnTo>
                    <a:pt x="3035" y="87"/>
                  </a:lnTo>
                  <a:lnTo>
                    <a:pt x="2989" y="87"/>
                  </a:lnTo>
                  <a:lnTo>
                    <a:pt x="2944" y="87"/>
                  </a:lnTo>
                  <a:lnTo>
                    <a:pt x="2899" y="87"/>
                  </a:lnTo>
                  <a:lnTo>
                    <a:pt x="2853" y="87"/>
                  </a:lnTo>
                  <a:lnTo>
                    <a:pt x="2808" y="87"/>
                  </a:lnTo>
                  <a:lnTo>
                    <a:pt x="2762" y="87"/>
                  </a:lnTo>
                  <a:lnTo>
                    <a:pt x="2717" y="87"/>
                  </a:lnTo>
                  <a:lnTo>
                    <a:pt x="2671" y="87"/>
                  </a:lnTo>
                  <a:lnTo>
                    <a:pt x="2626" y="87"/>
                  </a:lnTo>
                  <a:lnTo>
                    <a:pt x="2580" y="87"/>
                  </a:lnTo>
                  <a:lnTo>
                    <a:pt x="2535" y="87"/>
                  </a:lnTo>
                  <a:lnTo>
                    <a:pt x="2489" y="87"/>
                  </a:lnTo>
                  <a:lnTo>
                    <a:pt x="2444" y="87"/>
                  </a:lnTo>
                  <a:lnTo>
                    <a:pt x="2398" y="87"/>
                  </a:lnTo>
                  <a:lnTo>
                    <a:pt x="2353" y="87"/>
                  </a:lnTo>
                  <a:lnTo>
                    <a:pt x="2307" y="87"/>
                  </a:lnTo>
                  <a:lnTo>
                    <a:pt x="2263" y="87"/>
                  </a:lnTo>
                  <a:lnTo>
                    <a:pt x="2217" y="87"/>
                  </a:lnTo>
                  <a:lnTo>
                    <a:pt x="2172" y="87"/>
                  </a:lnTo>
                  <a:lnTo>
                    <a:pt x="2126" y="87"/>
                  </a:lnTo>
                  <a:lnTo>
                    <a:pt x="2081" y="87"/>
                  </a:lnTo>
                  <a:lnTo>
                    <a:pt x="2036" y="87"/>
                  </a:lnTo>
                  <a:lnTo>
                    <a:pt x="1990" y="87"/>
                  </a:lnTo>
                  <a:lnTo>
                    <a:pt x="1945" y="87"/>
                  </a:lnTo>
                  <a:lnTo>
                    <a:pt x="1899" y="87"/>
                  </a:lnTo>
                  <a:lnTo>
                    <a:pt x="1854" y="87"/>
                  </a:lnTo>
                  <a:lnTo>
                    <a:pt x="1808" y="87"/>
                  </a:lnTo>
                  <a:lnTo>
                    <a:pt x="1763" y="87"/>
                  </a:lnTo>
                  <a:lnTo>
                    <a:pt x="1717" y="87"/>
                  </a:lnTo>
                  <a:lnTo>
                    <a:pt x="1672" y="87"/>
                  </a:lnTo>
                  <a:lnTo>
                    <a:pt x="1626" y="87"/>
                  </a:lnTo>
                  <a:lnTo>
                    <a:pt x="1582" y="87"/>
                  </a:lnTo>
                  <a:lnTo>
                    <a:pt x="1536" y="87"/>
                  </a:lnTo>
                  <a:lnTo>
                    <a:pt x="1491" y="87"/>
                  </a:lnTo>
                  <a:lnTo>
                    <a:pt x="1445" y="87"/>
                  </a:lnTo>
                  <a:lnTo>
                    <a:pt x="1400" y="87"/>
                  </a:lnTo>
                  <a:lnTo>
                    <a:pt x="1354" y="87"/>
                  </a:lnTo>
                  <a:lnTo>
                    <a:pt x="1309" y="87"/>
                  </a:lnTo>
                  <a:lnTo>
                    <a:pt x="1263" y="87"/>
                  </a:lnTo>
                  <a:lnTo>
                    <a:pt x="1218" y="87"/>
                  </a:lnTo>
                  <a:lnTo>
                    <a:pt x="1173" y="87"/>
                  </a:lnTo>
                  <a:lnTo>
                    <a:pt x="1127" y="87"/>
                  </a:lnTo>
                  <a:lnTo>
                    <a:pt x="1082" y="87"/>
                  </a:lnTo>
                  <a:lnTo>
                    <a:pt x="1036" y="87"/>
                  </a:lnTo>
                  <a:lnTo>
                    <a:pt x="991" y="87"/>
                  </a:lnTo>
                  <a:lnTo>
                    <a:pt x="945" y="87"/>
                  </a:lnTo>
                  <a:lnTo>
                    <a:pt x="900" y="87"/>
                  </a:lnTo>
                  <a:lnTo>
                    <a:pt x="854" y="87"/>
                  </a:lnTo>
                  <a:lnTo>
                    <a:pt x="810" y="87"/>
                  </a:lnTo>
                  <a:lnTo>
                    <a:pt x="764" y="87"/>
                  </a:lnTo>
                  <a:lnTo>
                    <a:pt x="719" y="87"/>
                  </a:lnTo>
                  <a:lnTo>
                    <a:pt x="673" y="87"/>
                  </a:lnTo>
                  <a:lnTo>
                    <a:pt x="628" y="87"/>
                  </a:lnTo>
                  <a:lnTo>
                    <a:pt x="582" y="87"/>
                  </a:lnTo>
                  <a:lnTo>
                    <a:pt x="537" y="87"/>
                  </a:lnTo>
                  <a:lnTo>
                    <a:pt x="491" y="87"/>
                  </a:lnTo>
                  <a:lnTo>
                    <a:pt x="446" y="87"/>
                  </a:lnTo>
                  <a:lnTo>
                    <a:pt x="400" y="87"/>
                  </a:lnTo>
                  <a:lnTo>
                    <a:pt x="355" y="87"/>
                  </a:lnTo>
                  <a:lnTo>
                    <a:pt x="310" y="87"/>
                  </a:lnTo>
                  <a:lnTo>
                    <a:pt x="264" y="87"/>
                  </a:lnTo>
                  <a:lnTo>
                    <a:pt x="219" y="87"/>
                  </a:lnTo>
                  <a:lnTo>
                    <a:pt x="173" y="87"/>
                  </a:lnTo>
                  <a:lnTo>
                    <a:pt x="129" y="87"/>
                  </a:lnTo>
                  <a:lnTo>
                    <a:pt x="83" y="87"/>
                  </a:lnTo>
                  <a:lnTo>
                    <a:pt x="38" y="87"/>
                  </a:lnTo>
                  <a:lnTo>
                    <a:pt x="0" y="87"/>
                  </a:lnTo>
                  <a:lnTo>
                    <a:pt x="0" y="0"/>
                  </a:lnTo>
                  <a:lnTo>
                    <a:pt x="3851" y="0"/>
                  </a:lnTo>
                  <a:lnTo>
                    <a:pt x="3851" y="1431"/>
                  </a:lnTo>
                  <a:close/>
                  <a:moveTo>
                    <a:pt x="0" y="613"/>
                  </a:moveTo>
                  <a:lnTo>
                    <a:pt x="38" y="613"/>
                  </a:lnTo>
                  <a:lnTo>
                    <a:pt x="83" y="613"/>
                  </a:lnTo>
                  <a:lnTo>
                    <a:pt x="129" y="613"/>
                  </a:lnTo>
                  <a:lnTo>
                    <a:pt x="173" y="613"/>
                  </a:lnTo>
                  <a:lnTo>
                    <a:pt x="219" y="613"/>
                  </a:lnTo>
                  <a:lnTo>
                    <a:pt x="264" y="613"/>
                  </a:lnTo>
                  <a:lnTo>
                    <a:pt x="310" y="642"/>
                  </a:lnTo>
                  <a:lnTo>
                    <a:pt x="310" y="672"/>
                  </a:lnTo>
                  <a:lnTo>
                    <a:pt x="310" y="700"/>
                  </a:lnTo>
                  <a:lnTo>
                    <a:pt x="310" y="730"/>
                  </a:lnTo>
                  <a:lnTo>
                    <a:pt x="355" y="730"/>
                  </a:lnTo>
                  <a:lnTo>
                    <a:pt x="400" y="730"/>
                  </a:lnTo>
                  <a:lnTo>
                    <a:pt x="446" y="730"/>
                  </a:lnTo>
                  <a:lnTo>
                    <a:pt x="491" y="730"/>
                  </a:lnTo>
                  <a:lnTo>
                    <a:pt x="537" y="730"/>
                  </a:lnTo>
                  <a:lnTo>
                    <a:pt x="582" y="730"/>
                  </a:lnTo>
                  <a:lnTo>
                    <a:pt x="628" y="759"/>
                  </a:lnTo>
                  <a:lnTo>
                    <a:pt x="628" y="788"/>
                  </a:lnTo>
                  <a:lnTo>
                    <a:pt x="628" y="817"/>
                  </a:lnTo>
                  <a:lnTo>
                    <a:pt x="628" y="846"/>
                  </a:lnTo>
                  <a:lnTo>
                    <a:pt x="673" y="846"/>
                  </a:lnTo>
                  <a:lnTo>
                    <a:pt x="719" y="846"/>
                  </a:lnTo>
                  <a:lnTo>
                    <a:pt x="764" y="846"/>
                  </a:lnTo>
                  <a:lnTo>
                    <a:pt x="810" y="846"/>
                  </a:lnTo>
                  <a:lnTo>
                    <a:pt x="854" y="846"/>
                  </a:lnTo>
                  <a:lnTo>
                    <a:pt x="900" y="846"/>
                  </a:lnTo>
                  <a:lnTo>
                    <a:pt x="945" y="876"/>
                  </a:lnTo>
                  <a:lnTo>
                    <a:pt x="945" y="905"/>
                  </a:lnTo>
                  <a:lnTo>
                    <a:pt x="945" y="935"/>
                  </a:lnTo>
                  <a:lnTo>
                    <a:pt x="945" y="963"/>
                  </a:lnTo>
                  <a:lnTo>
                    <a:pt x="991" y="963"/>
                  </a:lnTo>
                  <a:lnTo>
                    <a:pt x="1036" y="963"/>
                  </a:lnTo>
                  <a:lnTo>
                    <a:pt x="1082" y="992"/>
                  </a:lnTo>
                  <a:lnTo>
                    <a:pt x="1082" y="1022"/>
                  </a:lnTo>
                  <a:lnTo>
                    <a:pt x="1082" y="1030"/>
                  </a:lnTo>
                  <a:lnTo>
                    <a:pt x="1113" y="1028"/>
                  </a:lnTo>
                  <a:lnTo>
                    <a:pt x="1144" y="1028"/>
                  </a:lnTo>
                  <a:lnTo>
                    <a:pt x="1177" y="1029"/>
                  </a:lnTo>
                  <a:lnTo>
                    <a:pt x="1209" y="1028"/>
                  </a:lnTo>
                  <a:lnTo>
                    <a:pt x="1241" y="1026"/>
                  </a:lnTo>
                  <a:lnTo>
                    <a:pt x="1273" y="1025"/>
                  </a:lnTo>
                  <a:lnTo>
                    <a:pt x="1305" y="1025"/>
                  </a:lnTo>
                  <a:lnTo>
                    <a:pt x="1338" y="1024"/>
                  </a:lnTo>
                  <a:lnTo>
                    <a:pt x="1370" y="1023"/>
                  </a:lnTo>
                  <a:lnTo>
                    <a:pt x="1402" y="1023"/>
                  </a:lnTo>
                  <a:lnTo>
                    <a:pt x="1435" y="1023"/>
                  </a:lnTo>
                  <a:lnTo>
                    <a:pt x="1468" y="1024"/>
                  </a:lnTo>
                  <a:lnTo>
                    <a:pt x="1500" y="1025"/>
                  </a:lnTo>
                  <a:lnTo>
                    <a:pt x="1532" y="1026"/>
                  </a:lnTo>
                  <a:lnTo>
                    <a:pt x="1564" y="1028"/>
                  </a:lnTo>
                  <a:lnTo>
                    <a:pt x="1596" y="1028"/>
                  </a:lnTo>
                  <a:lnTo>
                    <a:pt x="1629" y="1028"/>
                  </a:lnTo>
                  <a:lnTo>
                    <a:pt x="1661" y="1026"/>
                  </a:lnTo>
                  <a:lnTo>
                    <a:pt x="1694" y="1026"/>
                  </a:lnTo>
                  <a:lnTo>
                    <a:pt x="1726" y="1026"/>
                  </a:lnTo>
                  <a:lnTo>
                    <a:pt x="1759" y="1026"/>
                  </a:lnTo>
                  <a:lnTo>
                    <a:pt x="1792" y="1026"/>
                  </a:lnTo>
                  <a:lnTo>
                    <a:pt x="1824" y="1026"/>
                  </a:lnTo>
                  <a:lnTo>
                    <a:pt x="1856" y="1026"/>
                  </a:lnTo>
                  <a:lnTo>
                    <a:pt x="1877" y="1021"/>
                  </a:lnTo>
                  <a:lnTo>
                    <a:pt x="1883" y="1013"/>
                  </a:lnTo>
                  <a:lnTo>
                    <a:pt x="1888" y="1005"/>
                  </a:lnTo>
                  <a:lnTo>
                    <a:pt x="1893" y="997"/>
                  </a:lnTo>
                  <a:lnTo>
                    <a:pt x="1897" y="989"/>
                  </a:lnTo>
                  <a:lnTo>
                    <a:pt x="1899" y="981"/>
                  </a:lnTo>
                  <a:lnTo>
                    <a:pt x="1906" y="972"/>
                  </a:lnTo>
                  <a:lnTo>
                    <a:pt x="1913" y="964"/>
                  </a:lnTo>
                  <a:lnTo>
                    <a:pt x="1924" y="956"/>
                  </a:lnTo>
                  <a:lnTo>
                    <a:pt x="1938" y="950"/>
                  </a:lnTo>
                  <a:lnTo>
                    <a:pt x="1958" y="943"/>
                  </a:lnTo>
                  <a:lnTo>
                    <a:pt x="1982" y="938"/>
                  </a:lnTo>
                  <a:lnTo>
                    <a:pt x="2013" y="936"/>
                  </a:lnTo>
                  <a:lnTo>
                    <a:pt x="2045" y="935"/>
                  </a:lnTo>
                  <a:lnTo>
                    <a:pt x="2077" y="936"/>
                  </a:lnTo>
                  <a:lnTo>
                    <a:pt x="2110" y="936"/>
                  </a:lnTo>
                  <a:lnTo>
                    <a:pt x="2142" y="935"/>
                  </a:lnTo>
                  <a:lnTo>
                    <a:pt x="2174" y="932"/>
                  </a:lnTo>
                  <a:lnTo>
                    <a:pt x="2204" y="930"/>
                  </a:lnTo>
                  <a:lnTo>
                    <a:pt x="2232" y="925"/>
                  </a:lnTo>
                  <a:lnTo>
                    <a:pt x="2258" y="921"/>
                  </a:lnTo>
                  <a:lnTo>
                    <a:pt x="2276" y="914"/>
                  </a:lnTo>
                  <a:lnTo>
                    <a:pt x="2294" y="907"/>
                  </a:lnTo>
                  <a:lnTo>
                    <a:pt x="2301" y="899"/>
                  </a:lnTo>
                  <a:lnTo>
                    <a:pt x="2303" y="891"/>
                  </a:lnTo>
                  <a:lnTo>
                    <a:pt x="2306" y="883"/>
                  </a:lnTo>
                  <a:lnTo>
                    <a:pt x="2310" y="875"/>
                  </a:lnTo>
                  <a:lnTo>
                    <a:pt x="2315" y="867"/>
                  </a:lnTo>
                  <a:lnTo>
                    <a:pt x="2322" y="859"/>
                  </a:lnTo>
                  <a:lnTo>
                    <a:pt x="2329" y="851"/>
                  </a:lnTo>
                  <a:lnTo>
                    <a:pt x="2339" y="843"/>
                  </a:lnTo>
                  <a:lnTo>
                    <a:pt x="2349" y="835"/>
                  </a:lnTo>
                  <a:lnTo>
                    <a:pt x="2364" y="828"/>
                  </a:lnTo>
                  <a:lnTo>
                    <a:pt x="2381" y="821"/>
                  </a:lnTo>
                  <a:lnTo>
                    <a:pt x="2399" y="814"/>
                  </a:lnTo>
                  <a:lnTo>
                    <a:pt x="2421" y="808"/>
                  </a:lnTo>
                  <a:lnTo>
                    <a:pt x="2442" y="801"/>
                  </a:lnTo>
                  <a:lnTo>
                    <a:pt x="2471" y="798"/>
                  </a:lnTo>
                  <a:lnTo>
                    <a:pt x="2494" y="792"/>
                  </a:lnTo>
                  <a:lnTo>
                    <a:pt x="2504" y="784"/>
                  </a:lnTo>
                  <a:lnTo>
                    <a:pt x="2510" y="777"/>
                  </a:lnTo>
                  <a:lnTo>
                    <a:pt x="2517" y="769"/>
                  </a:lnTo>
                  <a:lnTo>
                    <a:pt x="2523" y="761"/>
                  </a:lnTo>
                  <a:lnTo>
                    <a:pt x="2526" y="752"/>
                  </a:lnTo>
                  <a:lnTo>
                    <a:pt x="2529" y="744"/>
                  </a:lnTo>
                  <a:lnTo>
                    <a:pt x="2533" y="736"/>
                  </a:lnTo>
                  <a:lnTo>
                    <a:pt x="2539" y="728"/>
                  </a:lnTo>
                  <a:lnTo>
                    <a:pt x="2547" y="720"/>
                  </a:lnTo>
                  <a:lnTo>
                    <a:pt x="2556" y="713"/>
                  </a:lnTo>
                  <a:lnTo>
                    <a:pt x="2565" y="705"/>
                  </a:lnTo>
                  <a:lnTo>
                    <a:pt x="2575" y="697"/>
                  </a:lnTo>
                  <a:lnTo>
                    <a:pt x="2592" y="690"/>
                  </a:lnTo>
                  <a:lnTo>
                    <a:pt x="2608" y="683"/>
                  </a:lnTo>
                  <a:lnTo>
                    <a:pt x="2624" y="676"/>
                  </a:lnTo>
                  <a:lnTo>
                    <a:pt x="2633" y="668"/>
                  </a:lnTo>
                  <a:lnTo>
                    <a:pt x="2639" y="660"/>
                  </a:lnTo>
                  <a:lnTo>
                    <a:pt x="2643" y="652"/>
                  </a:lnTo>
                  <a:lnTo>
                    <a:pt x="2649" y="644"/>
                  </a:lnTo>
                  <a:lnTo>
                    <a:pt x="2653" y="636"/>
                  </a:lnTo>
                  <a:lnTo>
                    <a:pt x="2656" y="627"/>
                  </a:lnTo>
                  <a:lnTo>
                    <a:pt x="2659" y="619"/>
                  </a:lnTo>
                  <a:lnTo>
                    <a:pt x="2663" y="611"/>
                  </a:lnTo>
                  <a:lnTo>
                    <a:pt x="2669" y="603"/>
                  </a:lnTo>
                  <a:lnTo>
                    <a:pt x="2674" y="595"/>
                  </a:lnTo>
                  <a:lnTo>
                    <a:pt x="2681" y="587"/>
                  </a:lnTo>
                  <a:lnTo>
                    <a:pt x="2689" y="579"/>
                  </a:lnTo>
                  <a:lnTo>
                    <a:pt x="2699" y="572"/>
                  </a:lnTo>
                  <a:lnTo>
                    <a:pt x="2708" y="564"/>
                  </a:lnTo>
                  <a:lnTo>
                    <a:pt x="2717" y="556"/>
                  </a:lnTo>
                  <a:lnTo>
                    <a:pt x="2722" y="548"/>
                  </a:lnTo>
                  <a:lnTo>
                    <a:pt x="2726" y="540"/>
                  </a:lnTo>
                  <a:lnTo>
                    <a:pt x="2731" y="532"/>
                  </a:lnTo>
                  <a:lnTo>
                    <a:pt x="2734" y="524"/>
                  </a:lnTo>
                  <a:lnTo>
                    <a:pt x="2737" y="516"/>
                  </a:lnTo>
                  <a:lnTo>
                    <a:pt x="2740" y="508"/>
                  </a:lnTo>
                  <a:lnTo>
                    <a:pt x="2742" y="498"/>
                  </a:lnTo>
                  <a:lnTo>
                    <a:pt x="2747" y="490"/>
                  </a:lnTo>
                  <a:lnTo>
                    <a:pt x="2750" y="482"/>
                  </a:lnTo>
                  <a:lnTo>
                    <a:pt x="2755" y="474"/>
                  </a:lnTo>
                  <a:lnTo>
                    <a:pt x="2760" y="466"/>
                  </a:lnTo>
                  <a:lnTo>
                    <a:pt x="2765" y="458"/>
                  </a:lnTo>
                  <a:lnTo>
                    <a:pt x="2772" y="450"/>
                  </a:lnTo>
                  <a:lnTo>
                    <a:pt x="2779" y="442"/>
                  </a:lnTo>
                  <a:lnTo>
                    <a:pt x="2784" y="434"/>
                  </a:lnTo>
                  <a:lnTo>
                    <a:pt x="2787" y="426"/>
                  </a:lnTo>
                  <a:lnTo>
                    <a:pt x="2789" y="418"/>
                  </a:lnTo>
                  <a:lnTo>
                    <a:pt x="2792" y="410"/>
                  </a:lnTo>
                  <a:lnTo>
                    <a:pt x="2795" y="402"/>
                  </a:lnTo>
                  <a:lnTo>
                    <a:pt x="2799" y="394"/>
                  </a:lnTo>
                  <a:lnTo>
                    <a:pt x="2802" y="386"/>
                  </a:lnTo>
                  <a:lnTo>
                    <a:pt x="2806" y="378"/>
                  </a:lnTo>
                  <a:lnTo>
                    <a:pt x="2816" y="379"/>
                  </a:lnTo>
                  <a:lnTo>
                    <a:pt x="2822" y="387"/>
                  </a:lnTo>
                  <a:lnTo>
                    <a:pt x="2827" y="395"/>
                  </a:lnTo>
                  <a:lnTo>
                    <a:pt x="2832" y="403"/>
                  </a:lnTo>
                  <a:lnTo>
                    <a:pt x="2835" y="411"/>
                  </a:lnTo>
                  <a:lnTo>
                    <a:pt x="2835" y="419"/>
                  </a:lnTo>
                  <a:lnTo>
                    <a:pt x="2834" y="427"/>
                  </a:lnTo>
                  <a:lnTo>
                    <a:pt x="2834" y="435"/>
                  </a:lnTo>
                  <a:lnTo>
                    <a:pt x="2833" y="444"/>
                  </a:lnTo>
                  <a:lnTo>
                    <a:pt x="2832" y="452"/>
                  </a:lnTo>
                  <a:lnTo>
                    <a:pt x="2831" y="460"/>
                  </a:lnTo>
                  <a:lnTo>
                    <a:pt x="2830" y="468"/>
                  </a:lnTo>
                  <a:lnTo>
                    <a:pt x="2829" y="477"/>
                  </a:lnTo>
                  <a:lnTo>
                    <a:pt x="2827" y="485"/>
                  </a:lnTo>
                  <a:lnTo>
                    <a:pt x="2826" y="493"/>
                  </a:lnTo>
                  <a:lnTo>
                    <a:pt x="2825" y="501"/>
                  </a:lnTo>
                  <a:lnTo>
                    <a:pt x="2825" y="509"/>
                  </a:lnTo>
                  <a:lnTo>
                    <a:pt x="2824" y="518"/>
                  </a:lnTo>
                  <a:lnTo>
                    <a:pt x="2823" y="526"/>
                  </a:lnTo>
                  <a:lnTo>
                    <a:pt x="2821" y="534"/>
                  </a:lnTo>
                  <a:lnTo>
                    <a:pt x="2818" y="542"/>
                  </a:lnTo>
                  <a:lnTo>
                    <a:pt x="2817" y="550"/>
                  </a:lnTo>
                  <a:lnTo>
                    <a:pt x="2814" y="558"/>
                  </a:lnTo>
                  <a:lnTo>
                    <a:pt x="2811" y="566"/>
                  </a:lnTo>
                  <a:lnTo>
                    <a:pt x="2808" y="574"/>
                  </a:lnTo>
                  <a:lnTo>
                    <a:pt x="2804" y="582"/>
                  </a:lnTo>
                  <a:lnTo>
                    <a:pt x="2802" y="590"/>
                  </a:lnTo>
                  <a:lnTo>
                    <a:pt x="2799" y="599"/>
                  </a:lnTo>
                  <a:lnTo>
                    <a:pt x="2795" y="607"/>
                  </a:lnTo>
                  <a:lnTo>
                    <a:pt x="2793" y="615"/>
                  </a:lnTo>
                  <a:lnTo>
                    <a:pt x="2791" y="623"/>
                  </a:lnTo>
                  <a:lnTo>
                    <a:pt x="2788" y="632"/>
                  </a:lnTo>
                  <a:lnTo>
                    <a:pt x="2786" y="640"/>
                  </a:lnTo>
                  <a:lnTo>
                    <a:pt x="2784" y="648"/>
                  </a:lnTo>
                  <a:lnTo>
                    <a:pt x="2780" y="656"/>
                  </a:lnTo>
                  <a:lnTo>
                    <a:pt x="2778" y="664"/>
                  </a:lnTo>
                  <a:lnTo>
                    <a:pt x="2776" y="672"/>
                  </a:lnTo>
                  <a:lnTo>
                    <a:pt x="2772" y="681"/>
                  </a:lnTo>
                  <a:lnTo>
                    <a:pt x="2769" y="689"/>
                  </a:lnTo>
                  <a:lnTo>
                    <a:pt x="2765" y="697"/>
                  </a:lnTo>
                  <a:lnTo>
                    <a:pt x="2761" y="705"/>
                  </a:lnTo>
                  <a:lnTo>
                    <a:pt x="2757" y="713"/>
                  </a:lnTo>
                  <a:lnTo>
                    <a:pt x="2753" y="721"/>
                  </a:lnTo>
                  <a:lnTo>
                    <a:pt x="2748" y="729"/>
                  </a:lnTo>
                  <a:lnTo>
                    <a:pt x="2743" y="737"/>
                  </a:lnTo>
                  <a:lnTo>
                    <a:pt x="2738" y="745"/>
                  </a:lnTo>
                  <a:lnTo>
                    <a:pt x="2732" y="753"/>
                  </a:lnTo>
                  <a:lnTo>
                    <a:pt x="2727" y="761"/>
                  </a:lnTo>
                  <a:lnTo>
                    <a:pt x="2723" y="769"/>
                  </a:lnTo>
                  <a:lnTo>
                    <a:pt x="2719" y="777"/>
                  </a:lnTo>
                  <a:lnTo>
                    <a:pt x="2715" y="785"/>
                  </a:lnTo>
                  <a:lnTo>
                    <a:pt x="2710" y="793"/>
                  </a:lnTo>
                  <a:lnTo>
                    <a:pt x="2705" y="801"/>
                  </a:lnTo>
                  <a:lnTo>
                    <a:pt x="2700" y="809"/>
                  </a:lnTo>
                  <a:lnTo>
                    <a:pt x="2695" y="817"/>
                  </a:lnTo>
                  <a:lnTo>
                    <a:pt x="2688" y="826"/>
                  </a:lnTo>
                  <a:lnTo>
                    <a:pt x="2680" y="834"/>
                  </a:lnTo>
                  <a:lnTo>
                    <a:pt x="2673" y="842"/>
                  </a:lnTo>
                  <a:lnTo>
                    <a:pt x="2665" y="850"/>
                  </a:lnTo>
                  <a:lnTo>
                    <a:pt x="2656" y="858"/>
                  </a:lnTo>
                  <a:lnTo>
                    <a:pt x="2648" y="866"/>
                  </a:lnTo>
                  <a:lnTo>
                    <a:pt x="2639" y="874"/>
                  </a:lnTo>
                  <a:lnTo>
                    <a:pt x="2632" y="882"/>
                  </a:lnTo>
                  <a:lnTo>
                    <a:pt x="2625" y="890"/>
                  </a:lnTo>
                  <a:lnTo>
                    <a:pt x="2615" y="897"/>
                  </a:lnTo>
                  <a:lnTo>
                    <a:pt x="2605" y="905"/>
                  </a:lnTo>
                  <a:lnTo>
                    <a:pt x="2593" y="913"/>
                  </a:lnTo>
                  <a:lnTo>
                    <a:pt x="2581" y="920"/>
                  </a:lnTo>
                  <a:lnTo>
                    <a:pt x="2567" y="928"/>
                  </a:lnTo>
                  <a:lnTo>
                    <a:pt x="2554" y="935"/>
                  </a:lnTo>
                  <a:lnTo>
                    <a:pt x="2536" y="941"/>
                  </a:lnTo>
                  <a:lnTo>
                    <a:pt x="2523" y="950"/>
                  </a:lnTo>
                  <a:lnTo>
                    <a:pt x="2509" y="956"/>
                  </a:lnTo>
                  <a:lnTo>
                    <a:pt x="2496" y="964"/>
                  </a:lnTo>
                  <a:lnTo>
                    <a:pt x="2473" y="969"/>
                  </a:lnTo>
                  <a:lnTo>
                    <a:pt x="2441" y="970"/>
                  </a:lnTo>
                  <a:lnTo>
                    <a:pt x="2409" y="969"/>
                  </a:lnTo>
                  <a:lnTo>
                    <a:pt x="2381" y="971"/>
                  </a:lnTo>
                  <a:lnTo>
                    <a:pt x="2356" y="977"/>
                  </a:lnTo>
                  <a:lnTo>
                    <a:pt x="2345" y="985"/>
                  </a:lnTo>
                  <a:lnTo>
                    <a:pt x="2337" y="992"/>
                  </a:lnTo>
                  <a:lnTo>
                    <a:pt x="2325" y="1000"/>
                  </a:lnTo>
                  <a:lnTo>
                    <a:pt x="2311" y="1008"/>
                  </a:lnTo>
                  <a:lnTo>
                    <a:pt x="2304" y="1015"/>
                  </a:lnTo>
                  <a:lnTo>
                    <a:pt x="2298" y="1023"/>
                  </a:lnTo>
                  <a:lnTo>
                    <a:pt x="2290" y="1031"/>
                  </a:lnTo>
                  <a:lnTo>
                    <a:pt x="2282" y="1039"/>
                  </a:lnTo>
                  <a:lnTo>
                    <a:pt x="2274" y="1047"/>
                  </a:lnTo>
                  <a:lnTo>
                    <a:pt x="2264" y="1055"/>
                  </a:lnTo>
                  <a:lnTo>
                    <a:pt x="2245" y="1049"/>
                  </a:lnTo>
                  <a:lnTo>
                    <a:pt x="2235" y="1043"/>
                  </a:lnTo>
                  <a:lnTo>
                    <a:pt x="2223" y="1034"/>
                  </a:lnTo>
                  <a:lnTo>
                    <a:pt x="2205" y="1028"/>
                  </a:lnTo>
                  <a:lnTo>
                    <a:pt x="2179" y="1023"/>
                  </a:lnTo>
                  <a:lnTo>
                    <a:pt x="2149" y="1021"/>
                  </a:lnTo>
                  <a:lnTo>
                    <a:pt x="2116" y="1020"/>
                  </a:lnTo>
                  <a:lnTo>
                    <a:pt x="2084" y="1021"/>
                  </a:lnTo>
                  <a:lnTo>
                    <a:pt x="2054" y="1024"/>
                  </a:lnTo>
                  <a:lnTo>
                    <a:pt x="2026" y="1028"/>
                  </a:lnTo>
                  <a:lnTo>
                    <a:pt x="1999" y="1032"/>
                  </a:lnTo>
                  <a:lnTo>
                    <a:pt x="1976" y="1038"/>
                  </a:lnTo>
                  <a:lnTo>
                    <a:pt x="1957" y="1045"/>
                  </a:lnTo>
                  <a:lnTo>
                    <a:pt x="1940" y="1052"/>
                  </a:lnTo>
                  <a:lnTo>
                    <a:pt x="1937" y="1060"/>
                  </a:lnTo>
                  <a:lnTo>
                    <a:pt x="1932" y="1068"/>
                  </a:lnTo>
                  <a:lnTo>
                    <a:pt x="1928" y="1076"/>
                  </a:lnTo>
                  <a:lnTo>
                    <a:pt x="1923" y="1084"/>
                  </a:lnTo>
                  <a:lnTo>
                    <a:pt x="1919" y="1092"/>
                  </a:lnTo>
                  <a:lnTo>
                    <a:pt x="1914" y="1100"/>
                  </a:lnTo>
                  <a:lnTo>
                    <a:pt x="1909" y="1108"/>
                  </a:lnTo>
                  <a:lnTo>
                    <a:pt x="1902" y="1116"/>
                  </a:lnTo>
                  <a:lnTo>
                    <a:pt x="1898" y="1124"/>
                  </a:lnTo>
                  <a:lnTo>
                    <a:pt x="1894" y="1132"/>
                  </a:lnTo>
                  <a:lnTo>
                    <a:pt x="1890" y="1140"/>
                  </a:lnTo>
                  <a:lnTo>
                    <a:pt x="1884" y="1148"/>
                  </a:lnTo>
                  <a:lnTo>
                    <a:pt x="1878" y="1156"/>
                  </a:lnTo>
                  <a:lnTo>
                    <a:pt x="1873" y="1164"/>
                  </a:lnTo>
                  <a:lnTo>
                    <a:pt x="1863" y="1172"/>
                  </a:lnTo>
                  <a:lnTo>
                    <a:pt x="1852" y="1180"/>
                  </a:lnTo>
                  <a:lnTo>
                    <a:pt x="1824" y="1184"/>
                  </a:lnTo>
                  <a:lnTo>
                    <a:pt x="1796" y="1188"/>
                  </a:lnTo>
                  <a:lnTo>
                    <a:pt x="1766" y="1192"/>
                  </a:lnTo>
                  <a:lnTo>
                    <a:pt x="1736" y="1194"/>
                  </a:lnTo>
                  <a:lnTo>
                    <a:pt x="1707" y="1198"/>
                  </a:lnTo>
                  <a:lnTo>
                    <a:pt x="1689" y="1204"/>
                  </a:lnTo>
                  <a:lnTo>
                    <a:pt x="1671" y="1211"/>
                  </a:lnTo>
                  <a:lnTo>
                    <a:pt x="1659" y="1219"/>
                  </a:lnTo>
                  <a:lnTo>
                    <a:pt x="1647" y="1226"/>
                  </a:lnTo>
                  <a:lnTo>
                    <a:pt x="1642" y="1234"/>
                  </a:lnTo>
                  <a:lnTo>
                    <a:pt x="1637" y="1243"/>
                  </a:lnTo>
                  <a:lnTo>
                    <a:pt x="1632" y="1251"/>
                  </a:lnTo>
                  <a:lnTo>
                    <a:pt x="1626" y="1260"/>
                  </a:lnTo>
                  <a:lnTo>
                    <a:pt x="1626" y="1285"/>
                  </a:lnTo>
                  <a:lnTo>
                    <a:pt x="1672" y="1285"/>
                  </a:lnTo>
                  <a:lnTo>
                    <a:pt x="1717" y="1285"/>
                  </a:lnTo>
                  <a:lnTo>
                    <a:pt x="1763" y="1285"/>
                  </a:lnTo>
                  <a:lnTo>
                    <a:pt x="1808" y="1285"/>
                  </a:lnTo>
                  <a:lnTo>
                    <a:pt x="1854" y="1285"/>
                  </a:lnTo>
                  <a:lnTo>
                    <a:pt x="1899" y="1285"/>
                  </a:lnTo>
                  <a:lnTo>
                    <a:pt x="1945" y="1285"/>
                  </a:lnTo>
                  <a:lnTo>
                    <a:pt x="1990" y="1285"/>
                  </a:lnTo>
                  <a:lnTo>
                    <a:pt x="2036" y="1313"/>
                  </a:lnTo>
                  <a:lnTo>
                    <a:pt x="2036" y="1342"/>
                  </a:lnTo>
                  <a:lnTo>
                    <a:pt x="2036" y="1372"/>
                  </a:lnTo>
                  <a:lnTo>
                    <a:pt x="2036" y="1401"/>
                  </a:lnTo>
                  <a:lnTo>
                    <a:pt x="2081" y="1401"/>
                  </a:lnTo>
                  <a:lnTo>
                    <a:pt x="2126" y="1401"/>
                  </a:lnTo>
                  <a:lnTo>
                    <a:pt x="2172" y="1401"/>
                  </a:lnTo>
                  <a:lnTo>
                    <a:pt x="2217" y="1401"/>
                  </a:lnTo>
                  <a:lnTo>
                    <a:pt x="2263" y="1401"/>
                  </a:lnTo>
                  <a:lnTo>
                    <a:pt x="2307" y="1401"/>
                  </a:lnTo>
                  <a:lnTo>
                    <a:pt x="2353" y="1401"/>
                  </a:lnTo>
                  <a:lnTo>
                    <a:pt x="2398" y="1401"/>
                  </a:lnTo>
                  <a:lnTo>
                    <a:pt x="2444" y="1401"/>
                  </a:lnTo>
                  <a:lnTo>
                    <a:pt x="2489" y="1431"/>
                  </a:lnTo>
                  <a:lnTo>
                    <a:pt x="2489" y="1459"/>
                  </a:lnTo>
                  <a:lnTo>
                    <a:pt x="2489" y="1489"/>
                  </a:lnTo>
                  <a:lnTo>
                    <a:pt x="2489" y="1518"/>
                  </a:lnTo>
                  <a:lnTo>
                    <a:pt x="2535" y="1518"/>
                  </a:lnTo>
                  <a:lnTo>
                    <a:pt x="2580" y="1518"/>
                  </a:lnTo>
                  <a:lnTo>
                    <a:pt x="2626" y="1518"/>
                  </a:lnTo>
                  <a:lnTo>
                    <a:pt x="2671" y="1518"/>
                  </a:lnTo>
                  <a:lnTo>
                    <a:pt x="2717" y="1518"/>
                  </a:lnTo>
                  <a:lnTo>
                    <a:pt x="2762" y="1518"/>
                  </a:lnTo>
                  <a:lnTo>
                    <a:pt x="2808" y="1518"/>
                  </a:lnTo>
                  <a:lnTo>
                    <a:pt x="2853" y="1518"/>
                  </a:lnTo>
                  <a:lnTo>
                    <a:pt x="2899" y="1518"/>
                  </a:lnTo>
                  <a:lnTo>
                    <a:pt x="2944" y="1518"/>
                  </a:lnTo>
                  <a:lnTo>
                    <a:pt x="2989" y="1518"/>
                  </a:lnTo>
                  <a:lnTo>
                    <a:pt x="3035" y="1518"/>
                  </a:lnTo>
                  <a:lnTo>
                    <a:pt x="3079" y="1518"/>
                  </a:lnTo>
                  <a:lnTo>
                    <a:pt x="3125" y="1518"/>
                  </a:lnTo>
                  <a:lnTo>
                    <a:pt x="3170" y="1518"/>
                  </a:lnTo>
                  <a:lnTo>
                    <a:pt x="3216" y="1518"/>
                  </a:lnTo>
                  <a:lnTo>
                    <a:pt x="3261" y="1518"/>
                  </a:lnTo>
                  <a:lnTo>
                    <a:pt x="3307" y="1518"/>
                  </a:lnTo>
                  <a:lnTo>
                    <a:pt x="3352" y="1518"/>
                  </a:lnTo>
                  <a:lnTo>
                    <a:pt x="3398" y="1518"/>
                  </a:lnTo>
                  <a:lnTo>
                    <a:pt x="3443" y="1518"/>
                  </a:lnTo>
                  <a:lnTo>
                    <a:pt x="3489" y="1518"/>
                  </a:lnTo>
                  <a:lnTo>
                    <a:pt x="3534" y="1518"/>
                  </a:lnTo>
                  <a:lnTo>
                    <a:pt x="3580" y="1518"/>
                  </a:lnTo>
                  <a:lnTo>
                    <a:pt x="3625" y="1518"/>
                  </a:lnTo>
                  <a:lnTo>
                    <a:pt x="3671" y="1518"/>
                  </a:lnTo>
                  <a:lnTo>
                    <a:pt x="3716" y="1518"/>
                  </a:lnTo>
                  <a:lnTo>
                    <a:pt x="3762" y="1518"/>
                  </a:lnTo>
                  <a:lnTo>
                    <a:pt x="3806" y="1518"/>
                  </a:lnTo>
                  <a:lnTo>
                    <a:pt x="3851" y="1518"/>
                  </a:lnTo>
                  <a:lnTo>
                    <a:pt x="3851" y="1722"/>
                  </a:lnTo>
                  <a:lnTo>
                    <a:pt x="0" y="1722"/>
                  </a:lnTo>
                  <a:lnTo>
                    <a:pt x="0" y="613"/>
                  </a:lnTo>
                  <a:close/>
                </a:path>
              </a:pathLst>
            </a:custGeom>
            <a:solidFill>
              <a:srgbClr val="CCCCCC"/>
            </a:solidFill>
            <a:ln w="9525">
              <a:noFill/>
              <a:round/>
              <a:headEnd/>
              <a:tailEnd/>
            </a:ln>
          </p:spPr>
          <p:txBody>
            <a:bodyPr/>
            <a:lstStyle/>
            <a:p>
              <a:endParaRPr lang="en-US"/>
            </a:p>
          </p:txBody>
        </p:sp>
        <p:sp>
          <p:nvSpPr>
            <p:cNvPr id="117" name="Freeform 1137"/>
            <p:cNvSpPr>
              <a:spLocks noEditPoints="1"/>
            </p:cNvSpPr>
            <p:nvPr/>
          </p:nvSpPr>
          <p:spPr bwMode="auto">
            <a:xfrm>
              <a:off x="3234" y="1958"/>
              <a:ext cx="2327" cy="1439"/>
            </a:xfrm>
            <a:custGeom>
              <a:avLst/>
              <a:gdLst>
                <a:gd name="T0" fmla="*/ 3762 w 3851"/>
                <a:gd name="T1" fmla="*/ 1139 h 1722"/>
                <a:gd name="T2" fmla="*/ 3625 w 3851"/>
                <a:gd name="T3" fmla="*/ 788 h 1722"/>
                <a:gd name="T4" fmla="*/ 3489 w 3851"/>
                <a:gd name="T5" fmla="*/ 437 h 1722"/>
                <a:gd name="T6" fmla="*/ 3125 w 3851"/>
                <a:gd name="T7" fmla="*/ 263 h 1722"/>
                <a:gd name="T8" fmla="*/ 2808 w 3851"/>
                <a:gd name="T9" fmla="*/ 87 h 1722"/>
                <a:gd name="T10" fmla="*/ 2263 w 3851"/>
                <a:gd name="T11" fmla="*/ 87 h 1722"/>
                <a:gd name="T12" fmla="*/ 1717 w 3851"/>
                <a:gd name="T13" fmla="*/ 87 h 1722"/>
                <a:gd name="T14" fmla="*/ 1173 w 3851"/>
                <a:gd name="T15" fmla="*/ 87 h 1722"/>
                <a:gd name="T16" fmla="*/ 628 w 3851"/>
                <a:gd name="T17" fmla="*/ 87 h 1722"/>
                <a:gd name="T18" fmla="*/ 83 w 3851"/>
                <a:gd name="T19" fmla="*/ 87 h 1722"/>
                <a:gd name="T20" fmla="*/ 264 w 3851"/>
                <a:gd name="T21" fmla="*/ 613 h 1722"/>
                <a:gd name="T22" fmla="*/ 628 w 3851"/>
                <a:gd name="T23" fmla="*/ 788 h 1722"/>
                <a:gd name="T24" fmla="*/ 945 w 3851"/>
                <a:gd name="T25" fmla="*/ 963 h 1722"/>
                <a:gd name="T26" fmla="*/ 1305 w 3851"/>
                <a:gd name="T27" fmla="*/ 1025 h 1722"/>
                <a:gd name="T28" fmla="*/ 1694 w 3851"/>
                <a:gd name="T29" fmla="*/ 1026 h 1722"/>
                <a:gd name="T30" fmla="*/ 1906 w 3851"/>
                <a:gd name="T31" fmla="*/ 972 h 1722"/>
                <a:gd name="T32" fmla="*/ 2204 w 3851"/>
                <a:gd name="T33" fmla="*/ 930 h 1722"/>
                <a:gd name="T34" fmla="*/ 2339 w 3851"/>
                <a:gd name="T35" fmla="*/ 843 h 1722"/>
                <a:gd name="T36" fmla="*/ 2523 w 3851"/>
                <a:gd name="T37" fmla="*/ 761 h 1722"/>
                <a:gd name="T38" fmla="*/ 2633 w 3851"/>
                <a:gd name="T39" fmla="*/ 668 h 1722"/>
                <a:gd name="T40" fmla="*/ 2699 w 3851"/>
                <a:gd name="T41" fmla="*/ 572 h 1722"/>
                <a:gd name="T42" fmla="*/ 2755 w 3851"/>
                <a:gd name="T43" fmla="*/ 474 h 1722"/>
                <a:gd name="T44" fmla="*/ 2806 w 3851"/>
                <a:gd name="T45" fmla="*/ 378 h 1722"/>
                <a:gd name="T46" fmla="*/ 2830 w 3851"/>
                <a:gd name="T47" fmla="*/ 468 h 1722"/>
                <a:gd name="T48" fmla="*/ 2811 w 3851"/>
                <a:gd name="T49" fmla="*/ 566 h 1722"/>
                <a:gd name="T50" fmla="*/ 2778 w 3851"/>
                <a:gd name="T51" fmla="*/ 664 h 1722"/>
                <a:gd name="T52" fmla="*/ 2727 w 3851"/>
                <a:gd name="T53" fmla="*/ 761 h 1722"/>
                <a:gd name="T54" fmla="*/ 2656 w 3851"/>
                <a:gd name="T55" fmla="*/ 858 h 1722"/>
                <a:gd name="T56" fmla="*/ 2523 w 3851"/>
                <a:gd name="T57" fmla="*/ 950 h 1722"/>
                <a:gd name="T58" fmla="*/ 2304 w 3851"/>
                <a:gd name="T59" fmla="*/ 1015 h 1722"/>
                <a:gd name="T60" fmla="*/ 2116 w 3851"/>
                <a:gd name="T61" fmla="*/ 1020 h 1722"/>
                <a:gd name="T62" fmla="*/ 1919 w 3851"/>
                <a:gd name="T63" fmla="*/ 1092 h 1722"/>
                <a:gd name="T64" fmla="*/ 1824 w 3851"/>
                <a:gd name="T65" fmla="*/ 1184 h 1722"/>
                <a:gd name="T66" fmla="*/ 1626 w 3851"/>
                <a:gd name="T67" fmla="*/ 1260 h 1722"/>
                <a:gd name="T68" fmla="*/ 2036 w 3851"/>
                <a:gd name="T69" fmla="*/ 1372 h 1722"/>
                <a:gd name="T70" fmla="*/ 2489 w 3851"/>
                <a:gd name="T71" fmla="*/ 1459 h 1722"/>
                <a:gd name="T72" fmla="*/ 2944 w 3851"/>
                <a:gd name="T73" fmla="*/ 1518 h 1722"/>
                <a:gd name="T74" fmla="*/ 3489 w 3851"/>
                <a:gd name="T75" fmla="*/ 1518 h 1722"/>
                <a:gd name="T76" fmla="*/ 3851 w 3851"/>
                <a:gd name="T77" fmla="*/ 1431 h 1722"/>
                <a:gd name="T78" fmla="*/ 3762 w 3851"/>
                <a:gd name="T79" fmla="*/ 1109 h 1722"/>
                <a:gd name="T80" fmla="*/ 3625 w 3851"/>
                <a:gd name="T81" fmla="*/ 759 h 1722"/>
                <a:gd name="T82" fmla="*/ 3443 w 3851"/>
                <a:gd name="T83" fmla="*/ 437 h 1722"/>
                <a:gd name="T84" fmla="*/ 3125 w 3851"/>
                <a:gd name="T85" fmla="*/ 233 h 1722"/>
                <a:gd name="T86" fmla="*/ 2762 w 3851"/>
                <a:gd name="T87" fmla="*/ 87 h 1722"/>
                <a:gd name="T88" fmla="*/ 2217 w 3851"/>
                <a:gd name="T89" fmla="*/ 87 h 1722"/>
                <a:gd name="T90" fmla="*/ 1672 w 3851"/>
                <a:gd name="T91" fmla="*/ 87 h 1722"/>
                <a:gd name="T92" fmla="*/ 1127 w 3851"/>
                <a:gd name="T93" fmla="*/ 87 h 1722"/>
                <a:gd name="T94" fmla="*/ 582 w 3851"/>
                <a:gd name="T95" fmla="*/ 87 h 1722"/>
                <a:gd name="T96" fmla="*/ 38 w 3851"/>
                <a:gd name="T97" fmla="*/ 87 h 1722"/>
                <a:gd name="T98" fmla="*/ 310 w 3851"/>
                <a:gd name="T99" fmla="*/ 642 h 1722"/>
                <a:gd name="T100" fmla="*/ 628 w 3851"/>
                <a:gd name="T101" fmla="*/ 817 h 1722"/>
                <a:gd name="T102" fmla="*/ 991 w 3851"/>
                <a:gd name="T103" fmla="*/ 963 h 1722"/>
                <a:gd name="T104" fmla="*/ 1309 w 3851"/>
                <a:gd name="T105" fmla="*/ 1168 h 1722"/>
                <a:gd name="T106" fmla="*/ 1717 w 3851"/>
                <a:gd name="T107" fmla="*/ 1285 h 1722"/>
                <a:gd name="T108" fmla="*/ 2126 w 3851"/>
                <a:gd name="T109" fmla="*/ 1401 h 1722"/>
                <a:gd name="T110" fmla="*/ 2535 w 3851"/>
                <a:gd name="T111" fmla="*/ 1518 h 1722"/>
                <a:gd name="T112" fmla="*/ 3079 w 3851"/>
                <a:gd name="T113" fmla="*/ 1518 h 1722"/>
                <a:gd name="T114" fmla="*/ 3625 w 3851"/>
                <a:gd name="T115" fmla="*/ 1518 h 172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851"/>
                <a:gd name="T175" fmla="*/ 0 h 1722"/>
                <a:gd name="T176" fmla="*/ 3851 w 3851"/>
                <a:gd name="T177" fmla="*/ 1722 h 172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851" h="1722">
                  <a:moveTo>
                    <a:pt x="3851" y="1431"/>
                  </a:moveTo>
                  <a:lnTo>
                    <a:pt x="3806" y="1431"/>
                  </a:lnTo>
                  <a:lnTo>
                    <a:pt x="3762" y="1401"/>
                  </a:lnTo>
                  <a:lnTo>
                    <a:pt x="3762" y="1372"/>
                  </a:lnTo>
                  <a:lnTo>
                    <a:pt x="3762" y="1342"/>
                  </a:lnTo>
                  <a:lnTo>
                    <a:pt x="3762" y="1313"/>
                  </a:lnTo>
                  <a:lnTo>
                    <a:pt x="3762" y="1285"/>
                  </a:lnTo>
                  <a:lnTo>
                    <a:pt x="3762" y="1255"/>
                  </a:lnTo>
                  <a:lnTo>
                    <a:pt x="3762" y="1226"/>
                  </a:lnTo>
                  <a:lnTo>
                    <a:pt x="3762" y="1196"/>
                  </a:lnTo>
                  <a:lnTo>
                    <a:pt x="3762" y="1168"/>
                  </a:lnTo>
                  <a:lnTo>
                    <a:pt x="3762" y="1139"/>
                  </a:lnTo>
                  <a:lnTo>
                    <a:pt x="3762" y="1109"/>
                  </a:lnTo>
                  <a:lnTo>
                    <a:pt x="3716" y="1080"/>
                  </a:lnTo>
                  <a:lnTo>
                    <a:pt x="3716" y="1051"/>
                  </a:lnTo>
                  <a:lnTo>
                    <a:pt x="3716" y="1022"/>
                  </a:lnTo>
                  <a:lnTo>
                    <a:pt x="3716" y="992"/>
                  </a:lnTo>
                  <a:lnTo>
                    <a:pt x="3671" y="963"/>
                  </a:lnTo>
                  <a:lnTo>
                    <a:pt x="3671" y="935"/>
                  </a:lnTo>
                  <a:lnTo>
                    <a:pt x="3671" y="905"/>
                  </a:lnTo>
                  <a:lnTo>
                    <a:pt x="3671" y="876"/>
                  </a:lnTo>
                  <a:lnTo>
                    <a:pt x="3625" y="846"/>
                  </a:lnTo>
                  <a:lnTo>
                    <a:pt x="3625" y="817"/>
                  </a:lnTo>
                  <a:lnTo>
                    <a:pt x="3625" y="788"/>
                  </a:lnTo>
                  <a:lnTo>
                    <a:pt x="3625" y="759"/>
                  </a:lnTo>
                  <a:lnTo>
                    <a:pt x="3580" y="730"/>
                  </a:lnTo>
                  <a:lnTo>
                    <a:pt x="3580" y="700"/>
                  </a:lnTo>
                  <a:lnTo>
                    <a:pt x="3580" y="672"/>
                  </a:lnTo>
                  <a:lnTo>
                    <a:pt x="3580" y="642"/>
                  </a:lnTo>
                  <a:lnTo>
                    <a:pt x="3534" y="613"/>
                  </a:lnTo>
                  <a:lnTo>
                    <a:pt x="3534" y="583"/>
                  </a:lnTo>
                  <a:lnTo>
                    <a:pt x="3534" y="555"/>
                  </a:lnTo>
                  <a:lnTo>
                    <a:pt x="3489" y="526"/>
                  </a:lnTo>
                  <a:lnTo>
                    <a:pt x="3489" y="496"/>
                  </a:lnTo>
                  <a:lnTo>
                    <a:pt x="3489" y="467"/>
                  </a:lnTo>
                  <a:lnTo>
                    <a:pt x="3489" y="437"/>
                  </a:lnTo>
                  <a:lnTo>
                    <a:pt x="3443" y="437"/>
                  </a:lnTo>
                  <a:lnTo>
                    <a:pt x="3398" y="437"/>
                  </a:lnTo>
                  <a:lnTo>
                    <a:pt x="3352" y="409"/>
                  </a:lnTo>
                  <a:lnTo>
                    <a:pt x="3352" y="380"/>
                  </a:lnTo>
                  <a:lnTo>
                    <a:pt x="3352" y="350"/>
                  </a:lnTo>
                  <a:lnTo>
                    <a:pt x="3352" y="322"/>
                  </a:lnTo>
                  <a:lnTo>
                    <a:pt x="3307" y="322"/>
                  </a:lnTo>
                  <a:lnTo>
                    <a:pt x="3261" y="322"/>
                  </a:lnTo>
                  <a:lnTo>
                    <a:pt x="3216" y="322"/>
                  </a:lnTo>
                  <a:lnTo>
                    <a:pt x="3170" y="322"/>
                  </a:lnTo>
                  <a:lnTo>
                    <a:pt x="3125" y="292"/>
                  </a:lnTo>
                  <a:lnTo>
                    <a:pt x="3125" y="263"/>
                  </a:lnTo>
                  <a:lnTo>
                    <a:pt x="3125" y="233"/>
                  </a:lnTo>
                  <a:lnTo>
                    <a:pt x="3125" y="204"/>
                  </a:lnTo>
                  <a:lnTo>
                    <a:pt x="3079" y="176"/>
                  </a:lnTo>
                  <a:lnTo>
                    <a:pt x="3079" y="146"/>
                  </a:lnTo>
                  <a:lnTo>
                    <a:pt x="3079" y="117"/>
                  </a:lnTo>
                  <a:lnTo>
                    <a:pt x="3079" y="87"/>
                  </a:lnTo>
                  <a:lnTo>
                    <a:pt x="3035" y="87"/>
                  </a:lnTo>
                  <a:lnTo>
                    <a:pt x="2989" y="87"/>
                  </a:lnTo>
                  <a:lnTo>
                    <a:pt x="2944" y="87"/>
                  </a:lnTo>
                  <a:lnTo>
                    <a:pt x="2899" y="87"/>
                  </a:lnTo>
                  <a:lnTo>
                    <a:pt x="2853" y="87"/>
                  </a:lnTo>
                  <a:lnTo>
                    <a:pt x="2808" y="87"/>
                  </a:lnTo>
                  <a:lnTo>
                    <a:pt x="2762" y="87"/>
                  </a:lnTo>
                  <a:lnTo>
                    <a:pt x="2717" y="87"/>
                  </a:lnTo>
                  <a:lnTo>
                    <a:pt x="2671" y="87"/>
                  </a:lnTo>
                  <a:lnTo>
                    <a:pt x="2626" y="87"/>
                  </a:lnTo>
                  <a:lnTo>
                    <a:pt x="2580" y="87"/>
                  </a:lnTo>
                  <a:lnTo>
                    <a:pt x="2535" y="87"/>
                  </a:lnTo>
                  <a:lnTo>
                    <a:pt x="2489" y="87"/>
                  </a:lnTo>
                  <a:lnTo>
                    <a:pt x="2444" y="87"/>
                  </a:lnTo>
                  <a:lnTo>
                    <a:pt x="2398" y="87"/>
                  </a:lnTo>
                  <a:lnTo>
                    <a:pt x="2353" y="87"/>
                  </a:lnTo>
                  <a:lnTo>
                    <a:pt x="2307" y="87"/>
                  </a:lnTo>
                  <a:lnTo>
                    <a:pt x="2263" y="87"/>
                  </a:lnTo>
                  <a:lnTo>
                    <a:pt x="2217" y="87"/>
                  </a:lnTo>
                  <a:lnTo>
                    <a:pt x="2172" y="87"/>
                  </a:lnTo>
                  <a:lnTo>
                    <a:pt x="2126" y="87"/>
                  </a:lnTo>
                  <a:lnTo>
                    <a:pt x="2081" y="87"/>
                  </a:lnTo>
                  <a:lnTo>
                    <a:pt x="2036" y="87"/>
                  </a:lnTo>
                  <a:lnTo>
                    <a:pt x="1990" y="87"/>
                  </a:lnTo>
                  <a:lnTo>
                    <a:pt x="1945" y="87"/>
                  </a:lnTo>
                  <a:lnTo>
                    <a:pt x="1899" y="87"/>
                  </a:lnTo>
                  <a:lnTo>
                    <a:pt x="1854" y="87"/>
                  </a:lnTo>
                  <a:lnTo>
                    <a:pt x="1808" y="87"/>
                  </a:lnTo>
                  <a:lnTo>
                    <a:pt x="1763" y="87"/>
                  </a:lnTo>
                  <a:lnTo>
                    <a:pt x="1717" y="87"/>
                  </a:lnTo>
                  <a:lnTo>
                    <a:pt x="1672" y="87"/>
                  </a:lnTo>
                  <a:lnTo>
                    <a:pt x="1626" y="87"/>
                  </a:lnTo>
                  <a:lnTo>
                    <a:pt x="1582" y="87"/>
                  </a:lnTo>
                  <a:lnTo>
                    <a:pt x="1536" y="87"/>
                  </a:lnTo>
                  <a:lnTo>
                    <a:pt x="1491" y="87"/>
                  </a:lnTo>
                  <a:lnTo>
                    <a:pt x="1445" y="87"/>
                  </a:lnTo>
                  <a:lnTo>
                    <a:pt x="1400" y="87"/>
                  </a:lnTo>
                  <a:lnTo>
                    <a:pt x="1354" y="87"/>
                  </a:lnTo>
                  <a:lnTo>
                    <a:pt x="1309" y="87"/>
                  </a:lnTo>
                  <a:lnTo>
                    <a:pt x="1263" y="87"/>
                  </a:lnTo>
                  <a:lnTo>
                    <a:pt x="1218" y="87"/>
                  </a:lnTo>
                  <a:lnTo>
                    <a:pt x="1173" y="87"/>
                  </a:lnTo>
                  <a:lnTo>
                    <a:pt x="1127" y="87"/>
                  </a:lnTo>
                  <a:lnTo>
                    <a:pt x="1082" y="87"/>
                  </a:lnTo>
                  <a:lnTo>
                    <a:pt x="1036" y="87"/>
                  </a:lnTo>
                  <a:lnTo>
                    <a:pt x="991" y="87"/>
                  </a:lnTo>
                  <a:lnTo>
                    <a:pt x="945" y="87"/>
                  </a:lnTo>
                  <a:lnTo>
                    <a:pt x="900" y="87"/>
                  </a:lnTo>
                  <a:lnTo>
                    <a:pt x="854" y="87"/>
                  </a:lnTo>
                  <a:lnTo>
                    <a:pt x="810" y="87"/>
                  </a:lnTo>
                  <a:lnTo>
                    <a:pt x="764" y="87"/>
                  </a:lnTo>
                  <a:lnTo>
                    <a:pt x="719" y="87"/>
                  </a:lnTo>
                  <a:lnTo>
                    <a:pt x="673" y="87"/>
                  </a:lnTo>
                  <a:lnTo>
                    <a:pt x="628" y="87"/>
                  </a:lnTo>
                  <a:lnTo>
                    <a:pt x="582" y="87"/>
                  </a:lnTo>
                  <a:lnTo>
                    <a:pt x="537" y="87"/>
                  </a:lnTo>
                  <a:lnTo>
                    <a:pt x="491" y="87"/>
                  </a:lnTo>
                  <a:lnTo>
                    <a:pt x="446" y="87"/>
                  </a:lnTo>
                  <a:lnTo>
                    <a:pt x="400" y="87"/>
                  </a:lnTo>
                  <a:lnTo>
                    <a:pt x="355" y="87"/>
                  </a:lnTo>
                  <a:lnTo>
                    <a:pt x="310" y="87"/>
                  </a:lnTo>
                  <a:lnTo>
                    <a:pt x="264" y="87"/>
                  </a:lnTo>
                  <a:lnTo>
                    <a:pt x="219" y="87"/>
                  </a:lnTo>
                  <a:lnTo>
                    <a:pt x="173" y="87"/>
                  </a:lnTo>
                  <a:lnTo>
                    <a:pt x="129" y="87"/>
                  </a:lnTo>
                  <a:lnTo>
                    <a:pt x="83" y="87"/>
                  </a:lnTo>
                  <a:lnTo>
                    <a:pt x="38" y="87"/>
                  </a:lnTo>
                  <a:lnTo>
                    <a:pt x="0" y="87"/>
                  </a:lnTo>
                  <a:lnTo>
                    <a:pt x="0" y="0"/>
                  </a:lnTo>
                  <a:lnTo>
                    <a:pt x="3851" y="0"/>
                  </a:lnTo>
                  <a:lnTo>
                    <a:pt x="3851" y="1431"/>
                  </a:lnTo>
                  <a:close/>
                  <a:moveTo>
                    <a:pt x="0" y="613"/>
                  </a:moveTo>
                  <a:lnTo>
                    <a:pt x="38" y="613"/>
                  </a:lnTo>
                  <a:lnTo>
                    <a:pt x="83" y="613"/>
                  </a:lnTo>
                  <a:lnTo>
                    <a:pt x="129" y="613"/>
                  </a:lnTo>
                  <a:lnTo>
                    <a:pt x="173" y="613"/>
                  </a:lnTo>
                  <a:lnTo>
                    <a:pt x="219" y="613"/>
                  </a:lnTo>
                  <a:lnTo>
                    <a:pt x="264" y="613"/>
                  </a:lnTo>
                  <a:lnTo>
                    <a:pt x="310" y="642"/>
                  </a:lnTo>
                  <a:lnTo>
                    <a:pt x="310" y="672"/>
                  </a:lnTo>
                  <a:lnTo>
                    <a:pt x="310" y="700"/>
                  </a:lnTo>
                  <a:lnTo>
                    <a:pt x="310" y="730"/>
                  </a:lnTo>
                  <a:lnTo>
                    <a:pt x="355" y="730"/>
                  </a:lnTo>
                  <a:lnTo>
                    <a:pt x="400" y="730"/>
                  </a:lnTo>
                  <a:lnTo>
                    <a:pt x="446" y="730"/>
                  </a:lnTo>
                  <a:lnTo>
                    <a:pt x="491" y="730"/>
                  </a:lnTo>
                  <a:lnTo>
                    <a:pt x="537" y="730"/>
                  </a:lnTo>
                  <a:lnTo>
                    <a:pt x="582" y="730"/>
                  </a:lnTo>
                  <a:lnTo>
                    <a:pt x="628" y="759"/>
                  </a:lnTo>
                  <a:lnTo>
                    <a:pt x="628" y="788"/>
                  </a:lnTo>
                  <a:lnTo>
                    <a:pt x="628" y="817"/>
                  </a:lnTo>
                  <a:lnTo>
                    <a:pt x="628" y="846"/>
                  </a:lnTo>
                  <a:lnTo>
                    <a:pt x="673" y="846"/>
                  </a:lnTo>
                  <a:lnTo>
                    <a:pt x="719" y="846"/>
                  </a:lnTo>
                  <a:lnTo>
                    <a:pt x="764" y="846"/>
                  </a:lnTo>
                  <a:lnTo>
                    <a:pt x="810" y="846"/>
                  </a:lnTo>
                  <a:lnTo>
                    <a:pt x="854" y="846"/>
                  </a:lnTo>
                  <a:lnTo>
                    <a:pt x="900" y="846"/>
                  </a:lnTo>
                  <a:lnTo>
                    <a:pt x="945" y="876"/>
                  </a:lnTo>
                  <a:lnTo>
                    <a:pt x="945" y="905"/>
                  </a:lnTo>
                  <a:lnTo>
                    <a:pt x="945" y="935"/>
                  </a:lnTo>
                  <a:lnTo>
                    <a:pt x="945" y="963"/>
                  </a:lnTo>
                  <a:lnTo>
                    <a:pt x="991" y="963"/>
                  </a:lnTo>
                  <a:lnTo>
                    <a:pt x="1036" y="963"/>
                  </a:lnTo>
                  <a:lnTo>
                    <a:pt x="1082" y="992"/>
                  </a:lnTo>
                  <a:lnTo>
                    <a:pt x="1082" y="1022"/>
                  </a:lnTo>
                  <a:lnTo>
                    <a:pt x="1082" y="1030"/>
                  </a:lnTo>
                  <a:lnTo>
                    <a:pt x="1113" y="1028"/>
                  </a:lnTo>
                  <a:lnTo>
                    <a:pt x="1144" y="1028"/>
                  </a:lnTo>
                  <a:lnTo>
                    <a:pt x="1177" y="1029"/>
                  </a:lnTo>
                  <a:lnTo>
                    <a:pt x="1209" y="1028"/>
                  </a:lnTo>
                  <a:lnTo>
                    <a:pt x="1241" y="1026"/>
                  </a:lnTo>
                  <a:lnTo>
                    <a:pt x="1273" y="1025"/>
                  </a:lnTo>
                  <a:lnTo>
                    <a:pt x="1305" y="1025"/>
                  </a:lnTo>
                  <a:lnTo>
                    <a:pt x="1338" y="1024"/>
                  </a:lnTo>
                  <a:lnTo>
                    <a:pt x="1370" y="1023"/>
                  </a:lnTo>
                  <a:lnTo>
                    <a:pt x="1402" y="1023"/>
                  </a:lnTo>
                  <a:lnTo>
                    <a:pt x="1435" y="1023"/>
                  </a:lnTo>
                  <a:lnTo>
                    <a:pt x="1468" y="1024"/>
                  </a:lnTo>
                  <a:lnTo>
                    <a:pt x="1500" y="1025"/>
                  </a:lnTo>
                  <a:lnTo>
                    <a:pt x="1532" y="1026"/>
                  </a:lnTo>
                  <a:lnTo>
                    <a:pt x="1564" y="1028"/>
                  </a:lnTo>
                  <a:lnTo>
                    <a:pt x="1596" y="1028"/>
                  </a:lnTo>
                  <a:lnTo>
                    <a:pt x="1629" y="1028"/>
                  </a:lnTo>
                  <a:lnTo>
                    <a:pt x="1661" y="1026"/>
                  </a:lnTo>
                  <a:lnTo>
                    <a:pt x="1694" y="1026"/>
                  </a:lnTo>
                  <a:lnTo>
                    <a:pt x="1726" y="1026"/>
                  </a:lnTo>
                  <a:lnTo>
                    <a:pt x="1759" y="1026"/>
                  </a:lnTo>
                  <a:lnTo>
                    <a:pt x="1792" y="1026"/>
                  </a:lnTo>
                  <a:lnTo>
                    <a:pt x="1824" y="1026"/>
                  </a:lnTo>
                  <a:lnTo>
                    <a:pt x="1856" y="1026"/>
                  </a:lnTo>
                  <a:lnTo>
                    <a:pt x="1877" y="1021"/>
                  </a:lnTo>
                  <a:lnTo>
                    <a:pt x="1883" y="1013"/>
                  </a:lnTo>
                  <a:lnTo>
                    <a:pt x="1888" y="1005"/>
                  </a:lnTo>
                  <a:lnTo>
                    <a:pt x="1893" y="997"/>
                  </a:lnTo>
                  <a:lnTo>
                    <a:pt x="1897" y="989"/>
                  </a:lnTo>
                  <a:lnTo>
                    <a:pt x="1899" y="981"/>
                  </a:lnTo>
                  <a:lnTo>
                    <a:pt x="1906" y="972"/>
                  </a:lnTo>
                  <a:lnTo>
                    <a:pt x="1913" y="964"/>
                  </a:lnTo>
                  <a:lnTo>
                    <a:pt x="1924" y="956"/>
                  </a:lnTo>
                  <a:lnTo>
                    <a:pt x="1938" y="950"/>
                  </a:lnTo>
                  <a:lnTo>
                    <a:pt x="1958" y="943"/>
                  </a:lnTo>
                  <a:lnTo>
                    <a:pt x="1982" y="938"/>
                  </a:lnTo>
                  <a:lnTo>
                    <a:pt x="2013" y="936"/>
                  </a:lnTo>
                  <a:lnTo>
                    <a:pt x="2045" y="935"/>
                  </a:lnTo>
                  <a:lnTo>
                    <a:pt x="2077" y="936"/>
                  </a:lnTo>
                  <a:lnTo>
                    <a:pt x="2110" y="936"/>
                  </a:lnTo>
                  <a:lnTo>
                    <a:pt x="2142" y="935"/>
                  </a:lnTo>
                  <a:lnTo>
                    <a:pt x="2174" y="932"/>
                  </a:lnTo>
                  <a:lnTo>
                    <a:pt x="2204" y="930"/>
                  </a:lnTo>
                  <a:lnTo>
                    <a:pt x="2232" y="925"/>
                  </a:lnTo>
                  <a:lnTo>
                    <a:pt x="2258" y="921"/>
                  </a:lnTo>
                  <a:lnTo>
                    <a:pt x="2276" y="914"/>
                  </a:lnTo>
                  <a:lnTo>
                    <a:pt x="2294" y="907"/>
                  </a:lnTo>
                  <a:lnTo>
                    <a:pt x="2301" y="899"/>
                  </a:lnTo>
                  <a:lnTo>
                    <a:pt x="2303" y="891"/>
                  </a:lnTo>
                  <a:lnTo>
                    <a:pt x="2306" y="883"/>
                  </a:lnTo>
                  <a:lnTo>
                    <a:pt x="2310" y="875"/>
                  </a:lnTo>
                  <a:lnTo>
                    <a:pt x="2315" y="867"/>
                  </a:lnTo>
                  <a:lnTo>
                    <a:pt x="2322" y="859"/>
                  </a:lnTo>
                  <a:lnTo>
                    <a:pt x="2329" y="851"/>
                  </a:lnTo>
                  <a:lnTo>
                    <a:pt x="2339" y="843"/>
                  </a:lnTo>
                  <a:lnTo>
                    <a:pt x="2349" y="835"/>
                  </a:lnTo>
                  <a:lnTo>
                    <a:pt x="2364" y="828"/>
                  </a:lnTo>
                  <a:lnTo>
                    <a:pt x="2381" y="821"/>
                  </a:lnTo>
                  <a:lnTo>
                    <a:pt x="2399" y="814"/>
                  </a:lnTo>
                  <a:lnTo>
                    <a:pt x="2421" y="808"/>
                  </a:lnTo>
                  <a:lnTo>
                    <a:pt x="2442" y="801"/>
                  </a:lnTo>
                  <a:lnTo>
                    <a:pt x="2471" y="798"/>
                  </a:lnTo>
                  <a:lnTo>
                    <a:pt x="2494" y="792"/>
                  </a:lnTo>
                  <a:lnTo>
                    <a:pt x="2504" y="784"/>
                  </a:lnTo>
                  <a:lnTo>
                    <a:pt x="2510" y="777"/>
                  </a:lnTo>
                  <a:lnTo>
                    <a:pt x="2517" y="769"/>
                  </a:lnTo>
                  <a:lnTo>
                    <a:pt x="2523" y="761"/>
                  </a:lnTo>
                  <a:lnTo>
                    <a:pt x="2526" y="752"/>
                  </a:lnTo>
                  <a:lnTo>
                    <a:pt x="2529" y="744"/>
                  </a:lnTo>
                  <a:lnTo>
                    <a:pt x="2533" y="736"/>
                  </a:lnTo>
                  <a:lnTo>
                    <a:pt x="2539" y="728"/>
                  </a:lnTo>
                  <a:lnTo>
                    <a:pt x="2547" y="720"/>
                  </a:lnTo>
                  <a:lnTo>
                    <a:pt x="2556" y="713"/>
                  </a:lnTo>
                  <a:lnTo>
                    <a:pt x="2565" y="705"/>
                  </a:lnTo>
                  <a:lnTo>
                    <a:pt x="2575" y="697"/>
                  </a:lnTo>
                  <a:lnTo>
                    <a:pt x="2592" y="690"/>
                  </a:lnTo>
                  <a:lnTo>
                    <a:pt x="2608" y="683"/>
                  </a:lnTo>
                  <a:lnTo>
                    <a:pt x="2624" y="676"/>
                  </a:lnTo>
                  <a:lnTo>
                    <a:pt x="2633" y="668"/>
                  </a:lnTo>
                  <a:lnTo>
                    <a:pt x="2639" y="660"/>
                  </a:lnTo>
                  <a:lnTo>
                    <a:pt x="2643" y="652"/>
                  </a:lnTo>
                  <a:lnTo>
                    <a:pt x="2649" y="644"/>
                  </a:lnTo>
                  <a:lnTo>
                    <a:pt x="2653" y="636"/>
                  </a:lnTo>
                  <a:lnTo>
                    <a:pt x="2656" y="627"/>
                  </a:lnTo>
                  <a:lnTo>
                    <a:pt x="2659" y="619"/>
                  </a:lnTo>
                  <a:lnTo>
                    <a:pt x="2663" y="611"/>
                  </a:lnTo>
                  <a:lnTo>
                    <a:pt x="2669" y="603"/>
                  </a:lnTo>
                  <a:lnTo>
                    <a:pt x="2674" y="595"/>
                  </a:lnTo>
                  <a:lnTo>
                    <a:pt x="2681" y="587"/>
                  </a:lnTo>
                  <a:lnTo>
                    <a:pt x="2689" y="579"/>
                  </a:lnTo>
                  <a:lnTo>
                    <a:pt x="2699" y="572"/>
                  </a:lnTo>
                  <a:lnTo>
                    <a:pt x="2708" y="564"/>
                  </a:lnTo>
                  <a:lnTo>
                    <a:pt x="2717" y="556"/>
                  </a:lnTo>
                  <a:lnTo>
                    <a:pt x="2722" y="548"/>
                  </a:lnTo>
                  <a:lnTo>
                    <a:pt x="2726" y="540"/>
                  </a:lnTo>
                  <a:lnTo>
                    <a:pt x="2731" y="532"/>
                  </a:lnTo>
                  <a:lnTo>
                    <a:pt x="2734" y="524"/>
                  </a:lnTo>
                  <a:lnTo>
                    <a:pt x="2737" y="516"/>
                  </a:lnTo>
                  <a:lnTo>
                    <a:pt x="2740" y="508"/>
                  </a:lnTo>
                  <a:lnTo>
                    <a:pt x="2742" y="498"/>
                  </a:lnTo>
                  <a:lnTo>
                    <a:pt x="2747" y="490"/>
                  </a:lnTo>
                  <a:lnTo>
                    <a:pt x="2750" y="482"/>
                  </a:lnTo>
                  <a:lnTo>
                    <a:pt x="2755" y="474"/>
                  </a:lnTo>
                  <a:lnTo>
                    <a:pt x="2760" y="466"/>
                  </a:lnTo>
                  <a:lnTo>
                    <a:pt x="2765" y="458"/>
                  </a:lnTo>
                  <a:lnTo>
                    <a:pt x="2772" y="450"/>
                  </a:lnTo>
                  <a:lnTo>
                    <a:pt x="2779" y="442"/>
                  </a:lnTo>
                  <a:lnTo>
                    <a:pt x="2784" y="434"/>
                  </a:lnTo>
                  <a:lnTo>
                    <a:pt x="2787" y="426"/>
                  </a:lnTo>
                  <a:lnTo>
                    <a:pt x="2789" y="418"/>
                  </a:lnTo>
                  <a:lnTo>
                    <a:pt x="2792" y="410"/>
                  </a:lnTo>
                  <a:lnTo>
                    <a:pt x="2795" y="402"/>
                  </a:lnTo>
                  <a:lnTo>
                    <a:pt x="2799" y="394"/>
                  </a:lnTo>
                  <a:lnTo>
                    <a:pt x="2802" y="386"/>
                  </a:lnTo>
                  <a:lnTo>
                    <a:pt x="2806" y="378"/>
                  </a:lnTo>
                  <a:lnTo>
                    <a:pt x="2816" y="379"/>
                  </a:lnTo>
                  <a:lnTo>
                    <a:pt x="2822" y="387"/>
                  </a:lnTo>
                  <a:lnTo>
                    <a:pt x="2827" y="395"/>
                  </a:lnTo>
                  <a:lnTo>
                    <a:pt x="2832" y="403"/>
                  </a:lnTo>
                  <a:lnTo>
                    <a:pt x="2835" y="411"/>
                  </a:lnTo>
                  <a:lnTo>
                    <a:pt x="2835" y="419"/>
                  </a:lnTo>
                  <a:lnTo>
                    <a:pt x="2834" y="427"/>
                  </a:lnTo>
                  <a:lnTo>
                    <a:pt x="2834" y="435"/>
                  </a:lnTo>
                  <a:lnTo>
                    <a:pt x="2833" y="444"/>
                  </a:lnTo>
                  <a:lnTo>
                    <a:pt x="2832" y="452"/>
                  </a:lnTo>
                  <a:lnTo>
                    <a:pt x="2831" y="460"/>
                  </a:lnTo>
                  <a:lnTo>
                    <a:pt x="2830" y="468"/>
                  </a:lnTo>
                  <a:lnTo>
                    <a:pt x="2829" y="477"/>
                  </a:lnTo>
                  <a:lnTo>
                    <a:pt x="2827" y="485"/>
                  </a:lnTo>
                  <a:lnTo>
                    <a:pt x="2826" y="493"/>
                  </a:lnTo>
                  <a:lnTo>
                    <a:pt x="2825" y="501"/>
                  </a:lnTo>
                  <a:lnTo>
                    <a:pt x="2825" y="509"/>
                  </a:lnTo>
                  <a:lnTo>
                    <a:pt x="2824" y="518"/>
                  </a:lnTo>
                  <a:lnTo>
                    <a:pt x="2823" y="526"/>
                  </a:lnTo>
                  <a:lnTo>
                    <a:pt x="2821" y="534"/>
                  </a:lnTo>
                  <a:lnTo>
                    <a:pt x="2818" y="542"/>
                  </a:lnTo>
                  <a:lnTo>
                    <a:pt x="2817" y="550"/>
                  </a:lnTo>
                  <a:lnTo>
                    <a:pt x="2814" y="558"/>
                  </a:lnTo>
                  <a:lnTo>
                    <a:pt x="2811" y="566"/>
                  </a:lnTo>
                  <a:lnTo>
                    <a:pt x="2808" y="574"/>
                  </a:lnTo>
                  <a:lnTo>
                    <a:pt x="2804" y="582"/>
                  </a:lnTo>
                  <a:lnTo>
                    <a:pt x="2802" y="590"/>
                  </a:lnTo>
                  <a:lnTo>
                    <a:pt x="2799" y="599"/>
                  </a:lnTo>
                  <a:lnTo>
                    <a:pt x="2795" y="607"/>
                  </a:lnTo>
                  <a:lnTo>
                    <a:pt x="2793" y="615"/>
                  </a:lnTo>
                  <a:lnTo>
                    <a:pt x="2791" y="623"/>
                  </a:lnTo>
                  <a:lnTo>
                    <a:pt x="2788" y="632"/>
                  </a:lnTo>
                  <a:lnTo>
                    <a:pt x="2786" y="640"/>
                  </a:lnTo>
                  <a:lnTo>
                    <a:pt x="2784" y="648"/>
                  </a:lnTo>
                  <a:lnTo>
                    <a:pt x="2780" y="656"/>
                  </a:lnTo>
                  <a:lnTo>
                    <a:pt x="2778" y="664"/>
                  </a:lnTo>
                  <a:lnTo>
                    <a:pt x="2776" y="672"/>
                  </a:lnTo>
                  <a:lnTo>
                    <a:pt x="2772" y="681"/>
                  </a:lnTo>
                  <a:lnTo>
                    <a:pt x="2769" y="689"/>
                  </a:lnTo>
                  <a:lnTo>
                    <a:pt x="2765" y="697"/>
                  </a:lnTo>
                  <a:lnTo>
                    <a:pt x="2761" y="705"/>
                  </a:lnTo>
                  <a:lnTo>
                    <a:pt x="2757" y="713"/>
                  </a:lnTo>
                  <a:lnTo>
                    <a:pt x="2753" y="721"/>
                  </a:lnTo>
                  <a:lnTo>
                    <a:pt x="2748" y="729"/>
                  </a:lnTo>
                  <a:lnTo>
                    <a:pt x="2743" y="737"/>
                  </a:lnTo>
                  <a:lnTo>
                    <a:pt x="2738" y="745"/>
                  </a:lnTo>
                  <a:lnTo>
                    <a:pt x="2732" y="753"/>
                  </a:lnTo>
                  <a:lnTo>
                    <a:pt x="2727" y="761"/>
                  </a:lnTo>
                  <a:lnTo>
                    <a:pt x="2723" y="769"/>
                  </a:lnTo>
                  <a:lnTo>
                    <a:pt x="2719" y="777"/>
                  </a:lnTo>
                  <a:lnTo>
                    <a:pt x="2715" y="785"/>
                  </a:lnTo>
                  <a:lnTo>
                    <a:pt x="2710" y="793"/>
                  </a:lnTo>
                  <a:lnTo>
                    <a:pt x="2705" y="801"/>
                  </a:lnTo>
                  <a:lnTo>
                    <a:pt x="2700" y="809"/>
                  </a:lnTo>
                  <a:lnTo>
                    <a:pt x="2695" y="817"/>
                  </a:lnTo>
                  <a:lnTo>
                    <a:pt x="2688" y="826"/>
                  </a:lnTo>
                  <a:lnTo>
                    <a:pt x="2680" y="834"/>
                  </a:lnTo>
                  <a:lnTo>
                    <a:pt x="2673" y="842"/>
                  </a:lnTo>
                  <a:lnTo>
                    <a:pt x="2665" y="850"/>
                  </a:lnTo>
                  <a:lnTo>
                    <a:pt x="2656" y="858"/>
                  </a:lnTo>
                  <a:lnTo>
                    <a:pt x="2648" y="866"/>
                  </a:lnTo>
                  <a:lnTo>
                    <a:pt x="2639" y="874"/>
                  </a:lnTo>
                  <a:lnTo>
                    <a:pt x="2632" y="882"/>
                  </a:lnTo>
                  <a:lnTo>
                    <a:pt x="2625" y="890"/>
                  </a:lnTo>
                  <a:lnTo>
                    <a:pt x="2615" y="897"/>
                  </a:lnTo>
                  <a:lnTo>
                    <a:pt x="2605" y="905"/>
                  </a:lnTo>
                  <a:lnTo>
                    <a:pt x="2593" y="913"/>
                  </a:lnTo>
                  <a:lnTo>
                    <a:pt x="2581" y="920"/>
                  </a:lnTo>
                  <a:lnTo>
                    <a:pt x="2567" y="928"/>
                  </a:lnTo>
                  <a:lnTo>
                    <a:pt x="2554" y="935"/>
                  </a:lnTo>
                  <a:lnTo>
                    <a:pt x="2536" y="941"/>
                  </a:lnTo>
                  <a:lnTo>
                    <a:pt x="2523" y="950"/>
                  </a:lnTo>
                  <a:lnTo>
                    <a:pt x="2509" y="956"/>
                  </a:lnTo>
                  <a:lnTo>
                    <a:pt x="2496" y="964"/>
                  </a:lnTo>
                  <a:lnTo>
                    <a:pt x="2473" y="969"/>
                  </a:lnTo>
                  <a:lnTo>
                    <a:pt x="2441" y="970"/>
                  </a:lnTo>
                  <a:lnTo>
                    <a:pt x="2409" y="969"/>
                  </a:lnTo>
                  <a:lnTo>
                    <a:pt x="2381" y="971"/>
                  </a:lnTo>
                  <a:lnTo>
                    <a:pt x="2356" y="977"/>
                  </a:lnTo>
                  <a:lnTo>
                    <a:pt x="2345" y="985"/>
                  </a:lnTo>
                  <a:lnTo>
                    <a:pt x="2337" y="992"/>
                  </a:lnTo>
                  <a:lnTo>
                    <a:pt x="2325" y="1000"/>
                  </a:lnTo>
                  <a:lnTo>
                    <a:pt x="2311" y="1008"/>
                  </a:lnTo>
                  <a:lnTo>
                    <a:pt x="2304" y="1015"/>
                  </a:lnTo>
                  <a:lnTo>
                    <a:pt x="2298" y="1023"/>
                  </a:lnTo>
                  <a:lnTo>
                    <a:pt x="2290" y="1031"/>
                  </a:lnTo>
                  <a:lnTo>
                    <a:pt x="2282" y="1039"/>
                  </a:lnTo>
                  <a:lnTo>
                    <a:pt x="2274" y="1047"/>
                  </a:lnTo>
                  <a:lnTo>
                    <a:pt x="2264" y="1055"/>
                  </a:lnTo>
                  <a:lnTo>
                    <a:pt x="2245" y="1049"/>
                  </a:lnTo>
                  <a:lnTo>
                    <a:pt x="2235" y="1043"/>
                  </a:lnTo>
                  <a:lnTo>
                    <a:pt x="2223" y="1034"/>
                  </a:lnTo>
                  <a:lnTo>
                    <a:pt x="2205" y="1028"/>
                  </a:lnTo>
                  <a:lnTo>
                    <a:pt x="2179" y="1023"/>
                  </a:lnTo>
                  <a:lnTo>
                    <a:pt x="2149" y="1021"/>
                  </a:lnTo>
                  <a:lnTo>
                    <a:pt x="2116" y="1020"/>
                  </a:lnTo>
                  <a:lnTo>
                    <a:pt x="2084" y="1021"/>
                  </a:lnTo>
                  <a:lnTo>
                    <a:pt x="2054" y="1024"/>
                  </a:lnTo>
                  <a:lnTo>
                    <a:pt x="2026" y="1028"/>
                  </a:lnTo>
                  <a:lnTo>
                    <a:pt x="1999" y="1032"/>
                  </a:lnTo>
                  <a:lnTo>
                    <a:pt x="1976" y="1038"/>
                  </a:lnTo>
                  <a:lnTo>
                    <a:pt x="1957" y="1045"/>
                  </a:lnTo>
                  <a:lnTo>
                    <a:pt x="1940" y="1052"/>
                  </a:lnTo>
                  <a:lnTo>
                    <a:pt x="1937" y="1060"/>
                  </a:lnTo>
                  <a:lnTo>
                    <a:pt x="1932" y="1068"/>
                  </a:lnTo>
                  <a:lnTo>
                    <a:pt x="1928" y="1076"/>
                  </a:lnTo>
                  <a:lnTo>
                    <a:pt x="1923" y="1084"/>
                  </a:lnTo>
                  <a:lnTo>
                    <a:pt x="1919" y="1092"/>
                  </a:lnTo>
                  <a:lnTo>
                    <a:pt x="1914" y="1100"/>
                  </a:lnTo>
                  <a:lnTo>
                    <a:pt x="1909" y="1108"/>
                  </a:lnTo>
                  <a:lnTo>
                    <a:pt x="1902" y="1116"/>
                  </a:lnTo>
                  <a:lnTo>
                    <a:pt x="1898" y="1124"/>
                  </a:lnTo>
                  <a:lnTo>
                    <a:pt x="1894" y="1132"/>
                  </a:lnTo>
                  <a:lnTo>
                    <a:pt x="1890" y="1140"/>
                  </a:lnTo>
                  <a:lnTo>
                    <a:pt x="1884" y="1148"/>
                  </a:lnTo>
                  <a:lnTo>
                    <a:pt x="1878" y="1156"/>
                  </a:lnTo>
                  <a:lnTo>
                    <a:pt x="1873" y="1164"/>
                  </a:lnTo>
                  <a:lnTo>
                    <a:pt x="1863" y="1172"/>
                  </a:lnTo>
                  <a:lnTo>
                    <a:pt x="1852" y="1180"/>
                  </a:lnTo>
                  <a:lnTo>
                    <a:pt x="1824" y="1184"/>
                  </a:lnTo>
                  <a:lnTo>
                    <a:pt x="1796" y="1188"/>
                  </a:lnTo>
                  <a:lnTo>
                    <a:pt x="1766" y="1192"/>
                  </a:lnTo>
                  <a:lnTo>
                    <a:pt x="1736" y="1194"/>
                  </a:lnTo>
                  <a:lnTo>
                    <a:pt x="1707" y="1198"/>
                  </a:lnTo>
                  <a:lnTo>
                    <a:pt x="1689" y="1204"/>
                  </a:lnTo>
                  <a:lnTo>
                    <a:pt x="1671" y="1211"/>
                  </a:lnTo>
                  <a:lnTo>
                    <a:pt x="1659" y="1219"/>
                  </a:lnTo>
                  <a:lnTo>
                    <a:pt x="1647" y="1226"/>
                  </a:lnTo>
                  <a:lnTo>
                    <a:pt x="1642" y="1234"/>
                  </a:lnTo>
                  <a:lnTo>
                    <a:pt x="1637" y="1243"/>
                  </a:lnTo>
                  <a:lnTo>
                    <a:pt x="1632" y="1251"/>
                  </a:lnTo>
                  <a:lnTo>
                    <a:pt x="1626" y="1260"/>
                  </a:lnTo>
                  <a:lnTo>
                    <a:pt x="1626" y="1285"/>
                  </a:lnTo>
                  <a:lnTo>
                    <a:pt x="1672" y="1285"/>
                  </a:lnTo>
                  <a:lnTo>
                    <a:pt x="1717" y="1285"/>
                  </a:lnTo>
                  <a:lnTo>
                    <a:pt x="1763" y="1285"/>
                  </a:lnTo>
                  <a:lnTo>
                    <a:pt x="1808" y="1285"/>
                  </a:lnTo>
                  <a:lnTo>
                    <a:pt x="1854" y="1285"/>
                  </a:lnTo>
                  <a:lnTo>
                    <a:pt x="1899" y="1285"/>
                  </a:lnTo>
                  <a:lnTo>
                    <a:pt x="1945" y="1285"/>
                  </a:lnTo>
                  <a:lnTo>
                    <a:pt x="1990" y="1285"/>
                  </a:lnTo>
                  <a:lnTo>
                    <a:pt x="2036" y="1313"/>
                  </a:lnTo>
                  <a:lnTo>
                    <a:pt x="2036" y="1342"/>
                  </a:lnTo>
                  <a:lnTo>
                    <a:pt x="2036" y="1372"/>
                  </a:lnTo>
                  <a:lnTo>
                    <a:pt x="2036" y="1401"/>
                  </a:lnTo>
                  <a:lnTo>
                    <a:pt x="2081" y="1401"/>
                  </a:lnTo>
                  <a:lnTo>
                    <a:pt x="2126" y="1401"/>
                  </a:lnTo>
                  <a:lnTo>
                    <a:pt x="2172" y="1401"/>
                  </a:lnTo>
                  <a:lnTo>
                    <a:pt x="2217" y="1401"/>
                  </a:lnTo>
                  <a:lnTo>
                    <a:pt x="2263" y="1401"/>
                  </a:lnTo>
                  <a:lnTo>
                    <a:pt x="2307" y="1401"/>
                  </a:lnTo>
                  <a:lnTo>
                    <a:pt x="2353" y="1401"/>
                  </a:lnTo>
                  <a:lnTo>
                    <a:pt x="2398" y="1401"/>
                  </a:lnTo>
                  <a:lnTo>
                    <a:pt x="2444" y="1401"/>
                  </a:lnTo>
                  <a:lnTo>
                    <a:pt x="2489" y="1431"/>
                  </a:lnTo>
                  <a:lnTo>
                    <a:pt x="2489" y="1459"/>
                  </a:lnTo>
                  <a:lnTo>
                    <a:pt x="2489" y="1489"/>
                  </a:lnTo>
                  <a:lnTo>
                    <a:pt x="2489" y="1518"/>
                  </a:lnTo>
                  <a:lnTo>
                    <a:pt x="2535" y="1518"/>
                  </a:lnTo>
                  <a:lnTo>
                    <a:pt x="2580" y="1518"/>
                  </a:lnTo>
                  <a:lnTo>
                    <a:pt x="2626" y="1518"/>
                  </a:lnTo>
                  <a:lnTo>
                    <a:pt x="2671" y="1518"/>
                  </a:lnTo>
                  <a:lnTo>
                    <a:pt x="2717" y="1518"/>
                  </a:lnTo>
                  <a:lnTo>
                    <a:pt x="2762" y="1518"/>
                  </a:lnTo>
                  <a:lnTo>
                    <a:pt x="2808" y="1518"/>
                  </a:lnTo>
                  <a:lnTo>
                    <a:pt x="2853" y="1518"/>
                  </a:lnTo>
                  <a:lnTo>
                    <a:pt x="2899" y="1518"/>
                  </a:lnTo>
                  <a:lnTo>
                    <a:pt x="2944" y="1518"/>
                  </a:lnTo>
                  <a:lnTo>
                    <a:pt x="2989" y="1518"/>
                  </a:lnTo>
                  <a:lnTo>
                    <a:pt x="3035" y="1518"/>
                  </a:lnTo>
                  <a:lnTo>
                    <a:pt x="3079" y="1518"/>
                  </a:lnTo>
                  <a:lnTo>
                    <a:pt x="3125" y="1518"/>
                  </a:lnTo>
                  <a:lnTo>
                    <a:pt x="3170" y="1518"/>
                  </a:lnTo>
                  <a:lnTo>
                    <a:pt x="3216" y="1518"/>
                  </a:lnTo>
                  <a:lnTo>
                    <a:pt x="3261" y="1518"/>
                  </a:lnTo>
                  <a:lnTo>
                    <a:pt x="3307" y="1518"/>
                  </a:lnTo>
                  <a:lnTo>
                    <a:pt x="3352" y="1518"/>
                  </a:lnTo>
                  <a:lnTo>
                    <a:pt x="3398" y="1518"/>
                  </a:lnTo>
                  <a:lnTo>
                    <a:pt x="3443" y="1518"/>
                  </a:lnTo>
                  <a:lnTo>
                    <a:pt x="3489" y="1518"/>
                  </a:lnTo>
                  <a:lnTo>
                    <a:pt x="3534" y="1518"/>
                  </a:lnTo>
                  <a:lnTo>
                    <a:pt x="3580" y="1518"/>
                  </a:lnTo>
                  <a:lnTo>
                    <a:pt x="3625" y="1518"/>
                  </a:lnTo>
                  <a:lnTo>
                    <a:pt x="3671" y="1518"/>
                  </a:lnTo>
                  <a:lnTo>
                    <a:pt x="3716" y="1518"/>
                  </a:lnTo>
                  <a:lnTo>
                    <a:pt x="3762" y="1518"/>
                  </a:lnTo>
                  <a:lnTo>
                    <a:pt x="3806" y="1518"/>
                  </a:lnTo>
                  <a:lnTo>
                    <a:pt x="3851" y="1518"/>
                  </a:lnTo>
                  <a:lnTo>
                    <a:pt x="3851" y="1722"/>
                  </a:lnTo>
                  <a:lnTo>
                    <a:pt x="0" y="1722"/>
                  </a:lnTo>
                  <a:lnTo>
                    <a:pt x="0" y="613"/>
                  </a:lnTo>
                  <a:close/>
                  <a:moveTo>
                    <a:pt x="3851" y="1431"/>
                  </a:moveTo>
                  <a:lnTo>
                    <a:pt x="3806" y="1431"/>
                  </a:lnTo>
                  <a:lnTo>
                    <a:pt x="3762" y="1401"/>
                  </a:lnTo>
                  <a:lnTo>
                    <a:pt x="3762" y="1372"/>
                  </a:lnTo>
                  <a:lnTo>
                    <a:pt x="3762" y="1342"/>
                  </a:lnTo>
                  <a:lnTo>
                    <a:pt x="3762" y="1313"/>
                  </a:lnTo>
                  <a:lnTo>
                    <a:pt x="3762" y="1285"/>
                  </a:lnTo>
                  <a:lnTo>
                    <a:pt x="3762" y="1255"/>
                  </a:lnTo>
                  <a:lnTo>
                    <a:pt x="3762" y="1226"/>
                  </a:lnTo>
                  <a:lnTo>
                    <a:pt x="3762" y="1196"/>
                  </a:lnTo>
                  <a:lnTo>
                    <a:pt x="3762" y="1168"/>
                  </a:lnTo>
                  <a:lnTo>
                    <a:pt x="3762" y="1139"/>
                  </a:lnTo>
                  <a:lnTo>
                    <a:pt x="3762" y="1109"/>
                  </a:lnTo>
                  <a:lnTo>
                    <a:pt x="3716" y="1080"/>
                  </a:lnTo>
                  <a:lnTo>
                    <a:pt x="3716" y="1051"/>
                  </a:lnTo>
                  <a:lnTo>
                    <a:pt x="3716" y="1022"/>
                  </a:lnTo>
                  <a:lnTo>
                    <a:pt x="3716" y="992"/>
                  </a:lnTo>
                  <a:lnTo>
                    <a:pt x="3671" y="963"/>
                  </a:lnTo>
                  <a:lnTo>
                    <a:pt x="3671" y="935"/>
                  </a:lnTo>
                  <a:lnTo>
                    <a:pt x="3671" y="905"/>
                  </a:lnTo>
                  <a:lnTo>
                    <a:pt x="3671" y="876"/>
                  </a:lnTo>
                  <a:lnTo>
                    <a:pt x="3625" y="846"/>
                  </a:lnTo>
                  <a:lnTo>
                    <a:pt x="3625" y="817"/>
                  </a:lnTo>
                  <a:lnTo>
                    <a:pt x="3625" y="788"/>
                  </a:lnTo>
                  <a:lnTo>
                    <a:pt x="3625" y="759"/>
                  </a:lnTo>
                  <a:lnTo>
                    <a:pt x="3580" y="730"/>
                  </a:lnTo>
                  <a:lnTo>
                    <a:pt x="3580" y="700"/>
                  </a:lnTo>
                  <a:lnTo>
                    <a:pt x="3580" y="672"/>
                  </a:lnTo>
                  <a:lnTo>
                    <a:pt x="3580" y="642"/>
                  </a:lnTo>
                  <a:lnTo>
                    <a:pt x="3534" y="613"/>
                  </a:lnTo>
                  <a:lnTo>
                    <a:pt x="3534" y="583"/>
                  </a:lnTo>
                  <a:lnTo>
                    <a:pt x="3534" y="555"/>
                  </a:lnTo>
                  <a:lnTo>
                    <a:pt x="3489" y="526"/>
                  </a:lnTo>
                  <a:lnTo>
                    <a:pt x="3489" y="496"/>
                  </a:lnTo>
                  <a:lnTo>
                    <a:pt x="3489" y="467"/>
                  </a:lnTo>
                  <a:lnTo>
                    <a:pt x="3489" y="437"/>
                  </a:lnTo>
                  <a:lnTo>
                    <a:pt x="3443" y="437"/>
                  </a:lnTo>
                  <a:lnTo>
                    <a:pt x="3398" y="437"/>
                  </a:lnTo>
                  <a:lnTo>
                    <a:pt x="3352" y="409"/>
                  </a:lnTo>
                  <a:lnTo>
                    <a:pt x="3352" y="380"/>
                  </a:lnTo>
                  <a:lnTo>
                    <a:pt x="3352" y="350"/>
                  </a:lnTo>
                  <a:lnTo>
                    <a:pt x="3352" y="322"/>
                  </a:lnTo>
                  <a:lnTo>
                    <a:pt x="3307" y="322"/>
                  </a:lnTo>
                  <a:lnTo>
                    <a:pt x="3261" y="322"/>
                  </a:lnTo>
                  <a:lnTo>
                    <a:pt x="3216" y="322"/>
                  </a:lnTo>
                  <a:lnTo>
                    <a:pt x="3170" y="322"/>
                  </a:lnTo>
                  <a:lnTo>
                    <a:pt x="3125" y="292"/>
                  </a:lnTo>
                  <a:lnTo>
                    <a:pt x="3125" y="263"/>
                  </a:lnTo>
                  <a:lnTo>
                    <a:pt x="3125" y="233"/>
                  </a:lnTo>
                  <a:lnTo>
                    <a:pt x="3125" y="204"/>
                  </a:lnTo>
                  <a:lnTo>
                    <a:pt x="3079" y="176"/>
                  </a:lnTo>
                  <a:lnTo>
                    <a:pt x="3079" y="146"/>
                  </a:lnTo>
                  <a:lnTo>
                    <a:pt x="3079" y="117"/>
                  </a:lnTo>
                  <a:lnTo>
                    <a:pt x="3079" y="87"/>
                  </a:lnTo>
                  <a:lnTo>
                    <a:pt x="3035" y="87"/>
                  </a:lnTo>
                  <a:lnTo>
                    <a:pt x="2989" y="87"/>
                  </a:lnTo>
                  <a:lnTo>
                    <a:pt x="2944" y="87"/>
                  </a:lnTo>
                  <a:lnTo>
                    <a:pt x="2899" y="87"/>
                  </a:lnTo>
                  <a:lnTo>
                    <a:pt x="2853" y="87"/>
                  </a:lnTo>
                  <a:lnTo>
                    <a:pt x="2808" y="87"/>
                  </a:lnTo>
                  <a:lnTo>
                    <a:pt x="2762" y="87"/>
                  </a:lnTo>
                  <a:lnTo>
                    <a:pt x="2717" y="87"/>
                  </a:lnTo>
                  <a:lnTo>
                    <a:pt x="2671" y="87"/>
                  </a:lnTo>
                  <a:lnTo>
                    <a:pt x="2626" y="87"/>
                  </a:lnTo>
                  <a:lnTo>
                    <a:pt x="2580" y="87"/>
                  </a:lnTo>
                  <a:lnTo>
                    <a:pt x="2535" y="87"/>
                  </a:lnTo>
                  <a:lnTo>
                    <a:pt x="2489" y="87"/>
                  </a:lnTo>
                  <a:lnTo>
                    <a:pt x="2444" y="87"/>
                  </a:lnTo>
                  <a:lnTo>
                    <a:pt x="2398" y="87"/>
                  </a:lnTo>
                  <a:lnTo>
                    <a:pt x="2353" y="87"/>
                  </a:lnTo>
                  <a:lnTo>
                    <a:pt x="2307" y="87"/>
                  </a:lnTo>
                  <a:lnTo>
                    <a:pt x="2263" y="87"/>
                  </a:lnTo>
                  <a:lnTo>
                    <a:pt x="2217" y="87"/>
                  </a:lnTo>
                  <a:lnTo>
                    <a:pt x="2172" y="87"/>
                  </a:lnTo>
                  <a:lnTo>
                    <a:pt x="2126" y="87"/>
                  </a:lnTo>
                  <a:lnTo>
                    <a:pt x="2081" y="87"/>
                  </a:lnTo>
                  <a:lnTo>
                    <a:pt x="2036" y="87"/>
                  </a:lnTo>
                  <a:lnTo>
                    <a:pt x="1990" y="87"/>
                  </a:lnTo>
                  <a:lnTo>
                    <a:pt x="1945" y="87"/>
                  </a:lnTo>
                  <a:lnTo>
                    <a:pt x="1899" y="87"/>
                  </a:lnTo>
                  <a:lnTo>
                    <a:pt x="1854" y="87"/>
                  </a:lnTo>
                  <a:lnTo>
                    <a:pt x="1808" y="87"/>
                  </a:lnTo>
                  <a:lnTo>
                    <a:pt x="1763" y="87"/>
                  </a:lnTo>
                  <a:lnTo>
                    <a:pt x="1717" y="87"/>
                  </a:lnTo>
                  <a:lnTo>
                    <a:pt x="1672" y="87"/>
                  </a:lnTo>
                  <a:lnTo>
                    <a:pt x="1626" y="87"/>
                  </a:lnTo>
                  <a:lnTo>
                    <a:pt x="1582" y="87"/>
                  </a:lnTo>
                  <a:lnTo>
                    <a:pt x="1536" y="87"/>
                  </a:lnTo>
                  <a:lnTo>
                    <a:pt x="1491" y="87"/>
                  </a:lnTo>
                  <a:lnTo>
                    <a:pt x="1445" y="87"/>
                  </a:lnTo>
                  <a:lnTo>
                    <a:pt x="1400" y="87"/>
                  </a:lnTo>
                  <a:lnTo>
                    <a:pt x="1354" y="87"/>
                  </a:lnTo>
                  <a:lnTo>
                    <a:pt x="1309" y="87"/>
                  </a:lnTo>
                  <a:lnTo>
                    <a:pt x="1263" y="87"/>
                  </a:lnTo>
                  <a:lnTo>
                    <a:pt x="1218" y="87"/>
                  </a:lnTo>
                  <a:lnTo>
                    <a:pt x="1173" y="87"/>
                  </a:lnTo>
                  <a:lnTo>
                    <a:pt x="1127" y="87"/>
                  </a:lnTo>
                  <a:lnTo>
                    <a:pt x="1082" y="87"/>
                  </a:lnTo>
                  <a:lnTo>
                    <a:pt x="1036" y="87"/>
                  </a:lnTo>
                  <a:lnTo>
                    <a:pt x="991" y="87"/>
                  </a:lnTo>
                  <a:lnTo>
                    <a:pt x="945" y="87"/>
                  </a:lnTo>
                  <a:lnTo>
                    <a:pt x="900" y="87"/>
                  </a:lnTo>
                  <a:lnTo>
                    <a:pt x="854" y="87"/>
                  </a:lnTo>
                  <a:lnTo>
                    <a:pt x="810" y="87"/>
                  </a:lnTo>
                  <a:lnTo>
                    <a:pt x="764" y="87"/>
                  </a:lnTo>
                  <a:lnTo>
                    <a:pt x="719" y="87"/>
                  </a:lnTo>
                  <a:lnTo>
                    <a:pt x="673" y="87"/>
                  </a:lnTo>
                  <a:lnTo>
                    <a:pt x="628" y="87"/>
                  </a:lnTo>
                  <a:lnTo>
                    <a:pt x="582" y="87"/>
                  </a:lnTo>
                  <a:lnTo>
                    <a:pt x="537" y="87"/>
                  </a:lnTo>
                  <a:lnTo>
                    <a:pt x="491" y="87"/>
                  </a:lnTo>
                  <a:lnTo>
                    <a:pt x="446" y="87"/>
                  </a:lnTo>
                  <a:lnTo>
                    <a:pt x="400" y="87"/>
                  </a:lnTo>
                  <a:lnTo>
                    <a:pt x="355" y="87"/>
                  </a:lnTo>
                  <a:lnTo>
                    <a:pt x="310" y="87"/>
                  </a:lnTo>
                  <a:lnTo>
                    <a:pt x="264" y="87"/>
                  </a:lnTo>
                  <a:lnTo>
                    <a:pt x="219" y="87"/>
                  </a:lnTo>
                  <a:lnTo>
                    <a:pt x="173" y="87"/>
                  </a:lnTo>
                  <a:lnTo>
                    <a:pt x="129" y="87"/>
                  </a:lnTo>
                  <a:lnTo>
                    <a:pt x="83" y="87"/>
                  </a:lnTo>
                  <a:lnTo>
                    <a:pt x="38" y="87"/>
                  </a:lnTo>
                  <a:lnTo>
                    <a:pt x="0" y="87"/>
                  </a:lnTo>
                  <a:lnTo>
                    <a:pt x="0" y="0"/>
                  </a:lnTo>
                  <a:lnTo>
                    <a:pt x="3851" y="0"/>
                  </a:lnTo>
                  <a:lnTo>
                    <a:pt x="3851" y="1431"/>
                  </a:lnTo>
                  <a:close/>
                  <a:moveTo>
                    <a:pt x="0" y="613"/>
                  </a:moveTo>
                  <a:lnTo>
                    <a:pt x="38" y="613"/>
                  </a:lnTo>
                  <a:lnTo>
                    <a:pt x="83" y="613"/>
                  </a:lnTo>
                  <a:lnTo>
                    <a:pt x="129" y="613"/>
                  </a:lnTo>
                  <a:lnTo>
                    <a:pt x="173" y="613"/>
                  </a:lnTo>
                  <a:lnTo>
                    <a:pt x="219" y="613"/>
                  </a:lnTo>
                  <a:lnTo>
                    <a:pt x="264" y="613"/>
                  </a:lnTo>
                  <a:lnTo>
                    <a:pt x="310" y="642"/>
                  </a:lnTo>
                  <a:lnTo>
                    <a:pt x="310" y="672"/>
                  </a:lnTo>
                  <a:lnTo>
                    <a:pt x="310" y="700"/>
                  </a:lnTo>
                  <a:lnTo>
                    <a:pt x="310" y="730"/>
                  </a:lnTo>
                  <a:lnTo>
                    <a:pt x="355" y="730"/>
                  </a:lnTo>
                  <a:lnTo>
                    <a:pt x="400" y="730"/>
                  </a:lnTo>
                  <a:lnTo>
                    <a:pt x="446" y="730"/>
                  </a:lnTo>
                  <a:lnTo>
                    <a:pt x="491" y="730"/>
                  </a:lnTo>
                  <a:lnTo>
                    <a:pt x="537" y="730"/>
                  </a:lnTo>
                  <a:lnTo>
                    <a:pt x="582" y="730"/>
                  </a:lnTo>
                  <a:lnTo>
                    <a:pt x="628" y="759"/>
                  </a:lnTo>
                  <a:lnTo>
                    <a:pt x="628" y="788"/>
                  </a:lnTo>
                  <a:lnTo>
                    <a:pt x="628" y="817"/>
                  </a:lnTo>
                  <a:lnTo>
                    <a:pt x="628" y="846"/>
                  </a:lnTo>
                  <a:lnTo>
                    <a:pt x="673" y="846"/>
                  </a:lnTo>
                  <a:lnTo>
                    <a:pt x="719" y="846"/>
                  </a:lnTo>
                  <a:lnTo>
                    <a:pt x="764" y="846"/>
                  </a:lnTo>
                  <a:lnTo>
                    <a:pt x="810" y="846"/>
                  </a:lnTo>
                  <a:lnTo>
                    <a:pt x="854" y="846"/>
                  </a:lnTo>
                  <a:lnTo>
                    <a:pt x="900" y="846"/>
                  </a:lnTo>
                  <a:lnTo>
                    <a:pt x="945" y="876"/>
                  </a:lnTo>
                  <a:lnTo>
                    <a:pt x="945" y="905"/>
                  </a:lnTo>
                  <a:lnTo>
                    <a:pt x="945" y="935"/>
                  </a:lnTo>
                  <a:lnTo>
                    <a:pt x="945" y="963"/>
                  </a:lnTo>
                  <a:lnTo>
                    <a:pt x="991" y="963"/>
                  </a:lnTo>
                  <a:lnTo>
                    <a:pt x="1036" y="963"/>
                  </a:lnTo>
                  <a:lnTo>
                    <a:pt x="1082" y="992"/>
                  </a:lnTo>
                  <a:lnTo>
                    <a:pt x="1082" y="1022"/>
                  </a:lnTo>
                  <a:lnTo>
                    <a:pt x="1082" y="1051"/>
                  </a:lnTo>
                  <a:lnTo>
                    <a:pt x="1082" y="1080"/>
                  </a:lnTo>
                  <a:lnTo>
                    <a:pt x="1127" y="1080"/>
                  </a:lnTo>
                  <a:lnTo>
                    <a:pt x="1173" y="1080"/>
                  </a:lnTo>
                  <a:lnTo>
                    <a:pt x="1218" y="1080"/>
                  </a:lnTo>
                  <a:lnTo>
                    <a:pt x="1263" y="1080"/>
                  </a:lnTo>
                  <a:lnTo>
                    <a:pt x="1309" y="1109"/>
                  </a:lnTo>
                  <a:lnTo>
                    <a:pt x="1309" y="1139"/>
                  </a:lnTo>
                  <a:lnTo>
                    <a:pt x="1309" y="1168"/>
                  </a:lnTo>
                  <a:lnTo>
                    <a:pt x="1309" y="1196"/>
                  </a:lnTo>
                  <a:lnTo>
                    <a:pt x="1354" y="1196"/>
                  </a:lnTo>
                  <a:lnTo>
                    <a:pt x="1400" y="1196"/>
                  </a:lnTo>
                  <a:lnTo>
                    <a:pt x="1445" y="1196"/>
                  </a:lnTo>
                  <a:lnTo>
                    <a:pt x="1491" y="1196"/>
                  </a:lnTo>
                  <a:lnTo>
                    <a:pt x="1536" y="1196"/>
                  </a:lnTo>
                  <a:lnTo>
                    <a:pt x="1582" y="1196"/>
                  </a:lnTo>
                  <a:lnTo>
                    <a:pt x="1626" y="1226"/>
                  </a:lnTo>
                  <a:lnTo>
                    <a:pt x="1626" y="1255"/>
                  </a:lnTo>
                  <a:lnTo>
                    <a:pt x="1626" y="1285"/>
                  </a:lnTo>
                  <a:lnTo>
                    <a:pt x="1672" y="1285"/>
                  </a:lnTo>
                  <a:lnTo>
                    <a:pt x="1717" y="1285"/>
                  </a:lnTo>
                  <a:lnTo>
                    <a:pt x="1763" y="1285"/>
                  </a:lnTo>
                  <a:lnTo>
                    <a:pt x="1808" y="1285"/>
                  </a:lnTo>
                  <a:lnTo>
                    <a:pt x="1854" y="1285"/>
                  </a:lnTo>
                  <a:lnTo>
                    <a:pt x="1899" y="1285"/>
                  </a:lnTo>
                  <a:lnTo>
                    <a:pt x="1945" y="1285"/>
                  </a:lnTo>
                  <a:lnTo>
                    <a:pt x="1990" y="1285"/>
                  </a:lnTo>
                  <a:lnTo>
                    <a:pt x="2036" y="1313"/>
                  </a:lnTo>
                  <a:lnTo>
                    <a:pt x="2036" y="1342"/>
                  </a:lnTo>
                  <a:lnTo>
                    <a:pt x="2036" y="1372"/>
                  </a:lnTo>
                  <a:lnTo>
                    <a:pt x="2036" y="1401"/>
                  </a:lnTo>
                  <a:lnTo>
                    <a:pt x="2081" y="1401"/>
                  </a:lnTo>
                  <a:lnTo>
                    <a:pt x="2126" y="1401"/>
                  </a:lnTo>
                  <a:lnTo>
                    <a:pt x="2172" y="1401"/>
                  </a:lnTo>
                  <a:lnTo>
                    <a:pt x="2217" y="1401"/>
                  </a:lnTo>
                  <a:lnTo>
                    <a:pt x="2263" y="1401"/>
                  </a:lnTo>
                  <a:lnTo>
                    <a:pt x="2307" y="1401"/>
                  </a:lnTo>
                  <a:lnTo>
                    <a:pt x="2353" y="1401"/>
                  </a:lnTo>
                  <a:lnTo>
                    <a:pt x="2398" y="1401"/>
                  </a:lnTo>
                  <a:lnTo>
                    <a:pt x="2444" y="1401"/>
                  </a:lnTo>
                  <a:lnTo>
                    <a:pt x="2489" y="1431"/>
                  </a:lnTo>
                  <a:lnTo>
                    <a:pt x="2489" y="1459"/>
                  </a:lnTo>
                  <a:lnTo>
                    <a:pt x="2489" y="1489"/>
                  </a:lnTo>
                  <a:lnTo>
                    <a:pt x="2489" y="1518"/>
                  </a:lnTo>
                  <a:lnTo>
                    <a:pt x="2535" y="1518"/>
                  </a:lnTo>
                  <a:lnTo>
                    <a:pt x="2580" y="1518"/>
                  </a:lnTo>
                  <a:lnTo>
                    <a:pt x="2626" y="1518"/>
                  </a:lnTo>
                  <a:lnTo>
                    <a:pt x="2671" y="1518"/>
                  </a:lnTo>
                  <a:lnTo>
                    <a:pt x="2717" y="1518"/>
                  </a:lnTo>
                  <a:lnTo>
                    <a:pt x="2762" y="1518"/>
                  </a:lnTo>
                  <a:lnTo>
                    <a:pt x="2808" y="1518"/>
                  </a:lnTo>
                  <a:lnTo>
                    <a:pt x="2853" y="1518"/>
                  </a:lnTo>
                  <a:lnTo>
                    <a:pt x="2899" y="1518"/>
                  </a:lnTo>
                  <a:lnTo>
                    <a:pt x="2944" y="1518"/>
                  </a:lnTo>
                  <a:lnTo>
                    <a:pt x="2989" y="1518"/>
                  </a:lnTo>
                  <a:lnTo>
                    <a:pt x="3035" y="1518"/>
                  </a:lnTo>
                  <a:lnTo>
                    <a:pt x="3079" y="1518"/>
                  </a:lnTo>
                  <a:lnTo>
                    <a:pt x="3125" y="1518"/>
                  </a:lnTo>
                  <a:lnTo>
                    <a:pt x="3170" y="1518"/>
                  </a:lnTo>
                  <a:lnTo>
                    <a:pt x="3216" y="1518"/>
                  </a:lnTo>
                  <a:lnTo>
                    <a:pt x="3261" y="1518"/>
                  </a:lnTo>
                  <a:lnTo>
                    <a:pt x="3307" y="1518"/>
                  </a:lnTo>
                  <a:lnTo>
                    <a:pt x="3352" y="1518"/>
                  </a:lnTo>
                  <a:lnTo>
                    <a:pt x="3398" y="1518"/>
                  </a:lnTo>
                  <a:lnTo>
                    <a:pt x="3443" y="1518"/>
                  </a:lnTo>
                  <a:lnTo>
                    <a:pt x="3489" y="1518"/>
                  </a:lnTo>
                  <a:lnTo>
                    <a:pt x="3534" y="1518"/>
                  </a:lnTo>
                  <a:lnTo>
                    <a:pt x="3580" y="1518"/>
                  </a:lnTo>
                  <a:lnTo>
                    <a:pt x="3625" y="1518"/>
                  </a:lnTo>
                  <a:lnTo>
                    <a:pt x="3671" y="1518"/>
                  </a:lnTo>
                  <a:lnTo>
                    <a:pt x="3716" y="1518"/>
                  </a:lnTo>
                  <a:lnTo>
                    <a:pt x="3762" y="1518"/>
                  </a:lnTo>
                  <a:lnTo>
                    <a:pt x="3806" y="1518"/>
                  </a:lnTo>
                  <a:lnTo>
                    <a:pt x="3851" y="1518"/>
                  </a:lnTo>
                  <a:lnTo>
                    <a:pt x="3851" y="1722"/>
                  </a:lnTo>
                  <a:lnTo>
                    <a:pt x="0" y="1722"/>
                  </a:lnTo>
                  <a:lnTo>
                    <a:pt x="0" y="613"/>
                  </a:lnTo>
                  <a:close/>
                </a:path>
              </a:pathLst>
            </a:custGeom>
            <a:solidFill>
              <a:srgbClr val="808080"/>
            </a:solidFill>
            <a:ln w="9525">
              <a:noFill/>
              <a:round/>
              <a:headEnd/>
              <a:tailEnd/>
            </a:ln>
          </p:spPr>
          <p:txBody>
            <a:bodyPr/>
            <a:lstStyle/>
            <a:p>
              <a:endParaRPr lang="en-US"/>
            </a:p>
          </p:txBody>
        </p:sp>
        <p:sp>
          <p:nvSpPr>
            <p:cNvPr id="118" name="Freeform 1138"/>
            <p:cNvSpPr>
              <a:spLocks/>
            </p:cNvSpPr>
            <p:nvPr/>
          </p:nvSpPr>
          <p:spPr bwMode="auto">
            <a:xfrm>
              <a:off x="5172" y="2693"/>
              <a:ext cx="287" cy="532"/>
            </a:xfrm>
            <a:custGeom>
              <a:avLst/>
              <a:gdLst>
                <a:gd name="T0" fmla="*/ 11 w 475"/>
                <a:gd name="T1" fmla="*/ 624 h 636"/>
                <a:gd name="T2" fmla="*/ 9 w 475"/>
                <a:gd name="T3" fmla="*/ 601 h 636"/>
                <a:gd name="T4" fmla="*/ 7 w 475"/>
                <a:gd name="T5" fmla="*/ 577 h 636"/>
                <a:gd name="T6" fmla="*/ 5 w 475"/>
                <a:gd name="T7" fmla="*/ 554 h 636"/>
                <a:gd name="T8" fmla="*/ 4 w 475"/>
                <a:gd name="T9" fmla="*/ 531 h 636"/>
                <a:gd name="T10" fmla="*/ 3 w 475"/>
                <a:gd name="T11" fmla="*/ 508 h 636"/>
                <a:gd name="T12" fmla="*/ 1 w 475"/>
                <a:gd name="T13" fmla="*/ 484 h 636"/>
                <a:gd name="T14" fmla="*/ 0 w 475"/>
                <a:gd name="T15" fmla="*/ 461 h 636"/>
                <a:gd name="T16" fmla="*/ 0 w 475"/>
                <a:gd name="T17" fmla="*/ 438 h 636"/>
                <a:gd name="T18" fmla="*/ 1 w 475"/>
                <a:gd name="T19" fmla="*/ 415 h 636"/>
                <a:gd name="T20" fmla="*/ 3 w 475"/>
                <a:gd name="T21" fmla="*/ 391 h 636"/>
                <a:gd name="T22" fmla="*/ 5 w 475"/>
                <a:gd name="T23" fmla="*/ 368 h 636"/>
                <a:gd name="T24" fmla="*/ 6 w 475"/>
                <a:gd name="T25" fmla="*/ 345 h 636"/>
                <a:gd name="T26" fmla="*/ 8 w 475"/>
                <a:gd name="T27" fmla="*/ 322 h 636"/>
                <a:gd name="T28" fmla="*/ 17 w 475"/>
                <a:gd name="T29" fmla="*/ 299 h 636"/>
                <a:gd name="T30" fmla="*/ 29 w 475"/>
                <a:gd name="T31" fmla="*/ 275 h 636"/>
                <a:gd name="T32" fmla="*/ 35 w 475"/>
                <a:gd name="T33" fmla="*/ 252 h 636"/>
                <a:gd name="T34" fmla="*/ 39 w 475"/>
                <a:gd name="T35" fmla="*/ 229 h 636"/>
                <a:gd name="T36" fmla="*/ 44 w 475"/>
                <a:gd name="T37" fmla="*/ 206 h 636"/>
                <a:gd name="T38" fmla="*/ 50 w 475"/>
                <a:gd name="T39" fmla="*/ 183 h 636"/>
                <a:gd name="T40" fmla="*/ 65 w 475"/>
                <a:gd name="T41" fmla="*/ 161 h 636"/>
                <a:gd name="T42" fmla="*/ 95 w 475"/>
                <a:gd name="T43" fmla="*/ 138 h 636"/>
                <a:gd name="T44" fmla="*/ 119 w 475"/>
                <a:gd name="T45" fmla="*/ 154 h 636"/>
                <a:gd name="T46" fmla="*/ 142 w 475"/>
                <a:gd name="T47" fmla="*/ 177 h 636"/>
                <a:gd name="T48" fmla="*/ 211 w 475"/>
                <a:gd name="T49" fmla="*/ 171 h 636"/>
                <a:gd name="T50" fmla="*/ 237 w 475"/>
                <a:gd name="T51" fmla="*/ 148 h 636"/>
                <a:gd name="T52" fmla="*/ 244 w 475"/>
                <a:gd name="T53" fmla="*/ 125 h 636"/>
                <a:gd name="T54" fmla="*/ 251 w 475"/>
                <a:gd name="T55" fmla="*/ 102 h 636"/>
                <a:gd name="T56" fmla="*/ 258 w 475"/>
                <a:gd name="T57" fmla="*/ 79 h 636"/>
                <a:gd name="T58" fmla="*/ 265 w 475"/>
                <a:gd name="T59" fmla="*/ 56 h 636"/>
                <a:gd name="T60" fmla="*/ 272 w 475"/>
                <a:gd name="T61" fmla="*/ 32 h 636"/>
                <a:gd name="T62" fmla="*/ 277 w 475"/>
                <a:gd name="T63" fmla="*/ 9 h 636"/>
                <a:gd name="T64" fmla="*/ 284 w 475"/>
                <a:gd name="T65" fmla="*/ 11 h 636"/>
                <a:gd name="T66" fmla="*/ 291 w 475"/>
                <a:gd name="T67" fmla="*/ 35 h 636"/>
                <a:gd name="T68" fmla="*/ 302 w 475"/>
                <a:gd name="T69" fmla="*/ 58 h 636"/>
                <a:gd name="T70" fmla="*/ 315 w 475"/>
                <a:gd name="T71" fmla="*/ 81 h 636"/>
                <a:gd name="T72" fmla="*/ 333 w 475"/>
                <a:gd name="T73" fmla="*/ 104 h 636"/>
                <a:gd name="T74" fmla="*/ 349 w 475"/>
                <a:gd name="T75" fmla="*/ 127 h 636"/>
                <a:gd name="T76" fmla="*/ 366 w 475"/>
                <a:gd name="T77" fmla="*/ 150 h 636"/>
                <a:gd name="T78" fmla="*/ 388 w 475"/>
                <a:gd name="T79" fmla="*/ 172 h 636"/>
                <a:gd name="T80" fmla="*/ 413 w 475"/>
                <a:gd name="T81" fmla="*/ 195 h 636"/>
                <a:gd name="T82" fmla="*/ 420 w 475"/>
                <a:gd name="T83" fmla="*/ 218 h 636"/>
                <a:gd name="T84" fmla="*/ 425 w 475"/>
                <a:gd name="T85" fmla="*/ 241 h 636"/>
                <a:gd name="T86" fmla="*/ 428 w 475"/>
                <a:gd name="T87" fmla="*/ 264 h 636"/>
                <a:gd name="T88" fmla="*/ 432 w 475"/>
                <a:gd name="T89" fmla="*/ 288 h 636"/>
                <a:gd name="T90" fmla="*/ 434 w 475"/>
                <a:gd name="T91" fmla="*/ 311 h 636"/>
                <a:gd name="T92" fmla="*/ 435 w 475"/>
                <a:gd name="T93" fmla="*/ 334 h 636"/>
                <a:gd name="T94" fmla="*/ 436 w 475"/>
                <a:gd name="T95" fmla="*/ 357 h 636"/>
                <a:gd name="T96" fmla="*/ 436 w 475"/>
                <a:gd name="T97" fmla="*/ 381 h 636"/>
                <a:gd name="T98" fmla="*/ 436 w 475"/>
                <a:gd name="T99" fmla="*/ 404 h 636"/>
                <a:gd name="T100" fmla="*/ 437 w 475"/>
                <a:gd name="T101" fmla="*/ 427 h 636"/>
                <a:gd name="T102" fmla="*/ 437 w 475"/>
                <a:gd name="T103" fmla="*/ 450 h 636"/>
                <a:gd name="T104" fmla="*/ 437 w 475"/>
                <a:gd name="T105" fmla="*/ 474 h 636"/>
                <a:gd name="T106" fmla="*/ 437 w 475"/>
                <a:gd name="T107" fmla="*/ 497 h 636"/>
                <a:gd name="T108" fmla="*/ 437 w 475"/>
                <a:gd name="T109" fmla="*/ 520 h 636"/>
                <a:gd name="T110" fmla="*/ 440 w 475"/>
                <a:gd name="T111" fmla="*/ 543 h 636"/>
                <a:gd name="T112" fmla="*/ 448 w 475"/>
                <a:gd name="T113" fmla="*/ 567 h 636"/>
                <a:gd name="T114" fmla="*/ 460 w 475"/>
                <a:gd name="T115" fmla="*/ 590 h 636"/>
                <a:gd name="T116" fmla="*/ 468 w 475"/>
                <a:gd name="T117" fmla="*/ 613 h 636"/>
                <a:gd name="T118" fmla="*/ 475 w 475"/>
                <a:gd name="T119" fmla="*/ 636 h 6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75"/>
                <a:gd name="T181" fmla="*/ 0 h 636"/>
                <a:gd name="T182" fmla="*/ 475 w 475"/>
                <a:gd name="T183" fmla="*/ 636 h 6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75" h="636">
                  <a:moveTo>
                    <a:pt x="11" y="636"/>
                  </a:moveTo>
                  <a:lnTo>
                    <a:pt x="11" y="624"/>
                  </a:lnTo>
                  <a:lnTo>
                    <a:pt x="9" y="613"/>
                  </a:lnTo>
                  <a:lnTo>
                    <a:pt x="9" y="601"/>
                  </a:lnTo>
                  <a:lnTo>
                    <a:pt x="8" y="590"/>
                  </a:lnTo>
                  <a:lnTo>
                    <a:pt x="7" y="577"/>
                  </a:lnTo>
                  <a:lnTo>
                    <a:pt x="6" y="566"/>
                  </a:lnTo>
                  <a:lnTo>
                    <a:pt x="5" y="554"/>
                  </a:lnTo>
                  <a:lnTo>
                    <a:pt x="4" y="543"/>
                  </a:lnTo>
                  <a:lnTo>
                    <a:pt x="4" y="531"/>
                  </a:lnTo>
                  <a:lnTo>
                    <a:pt x="3" y="520"/>
                  </a:lnTo>
                  <a:lnTo>
                    <a:pt x="3" y="508"/>
                  </a:lnTo>
                  <a:lnTo>
                    <a:pt x="1" y="497"/>
                  </a:lnTo>
                  <a:lnTo>
                    <a:pt x="1" y="484"/>
                  </a:lnTo>
                  <a:lnTo>
                    <a:pt x="1" y="473"/>
                  </a:lnTo>
                  <a:lnTo>
                    <a:pt x="0" y="461"/>
                  </a:lnTo>
                  <a:lnTo>
                    <a:pt x="0" y="450"/>
                  </a:lnTo>
                  <a:lnTo>
                    <a:pt x="0" y="438"/>
                  </a:lnTo>
                  <a:lnTo>
                    <a:pt x="0" y="427"/>
                  </a:lnTo>
                  <a:lnTo>
                    <a:pt x="1" y="415"/>
                  </a:lnTo>
                  <a:lnTo>
                    <a:pt x="3" y="404"/>
                  </a:lnTo>
                  <a:lnTo>
                    <a:pt x="3" y="391"/>
                  </a:lnTo>
                  <a:lnTo>
                    <a:pt x="4" y="380"/>
                  </a:lnTo>
                  <a:lnTo>
                    <a:pt x="5" y="368"/>
                  </a:lnTo>
                  <a:lnTo>
                    <a:pt x="6" y="357"/>
                  </a:lnTo>
                  <a:lnTo>
                    <a:pt x="6" y="345"/>
                  </a:lnTo>
                  <a:lnTo>
                    <a:pt x="7" y="334"/>
                  </a:lnTo>
                  <a:lnTo>
                    <a:pt x="8" y="322"/>
                  </a:lnTo>
                  <a:lnTo>
                    <a:pt x="12" y="311"/>
                  </a:lnTo>
                  <a:lnTo>
                    <a:pt x="17" y="299"/>
                  </a:lnTo>
                  <a:lnTo>
                    <a:pt x="24" y="287"/>
                  </a:lnTo>
                  <a:lnTo>
                    <a:pt x="29" y="275"/>
                  </a:lnTo>
                  <a:lnTo>
                    <a:pt x="32" y="264"/>
                  </a:lnTo>
                  <a:lnTo>
                    <a:pt x="35" y="252"/>
                  </a:lnTo>
                  <a:lnTo>
                    <a:pt x="37" y="241"/>
                  </a:lnTo>
                  <a:lnTo>
                    <a:pt x="39" y="229"/>
                  </a:lnTo>
                  <a:lnTo>
                    <a:pt x="42" y="218"/>
                  </a:lnTo>
                  <a:lnTo>
                    <a:pt x="44" y="206"/>
                  </a:lnTo>
                  <a:lnTo>
                    <a:pt x="46" y="195"/>
                  </a:lnTo>
                  <a:lnTo>
                    <a:pt x="50" y="183"/>
                  </a:lnTo>
                  <a:lnTo>
                    <a:pt x="53" y="171"/>
                  </a:lnTo>
                  <a:lnTo>
                    <a:pt x="65" y="161"/>
                  </a:lnTo>
                  <a:lnTo>
                    <a:pt x="80" y="149"/>
                  </a:lnTo>
                  <a:lnTo>
                    <a:pt x="95" y="138"/>
                  </a:lnTo>
                  <a:lnTo>
                    <a:pt x="107" y="142"/>
                  </a:lnTo>
                  <a:lnTo>
                    <a:pt x="119" y="154"/>
                  </a:lnTo>
                  <a:lnTo>
                    <a:pt x="130" y="165"/>
                  </a:lnTo>
                  <a:lnTo>
                    <a:pt x="142" y="177"/>
                  </a:lnTo>
                  <a:lnTo>
                    <a:pt x="183" y="179"/>
                  </a:lnTo>
                  <a:lnTo>
                    <a:pt x="211" y="171"/>
                  </a:lnTo>
                  <a:lnTo>
                    <a:pt x="229" y="159"/>
                  </a:lnTo>
                  <a:lnTo>
                    <a:pt x="237" y="148"/>
                  </a:lnTo>
                  <a:lnTo>
                    <a:pt x="241" y="136"/>
                  </a:lnTo>
                  <a:lnTo>
                    <a:pt x="244" y="125"/>
                  </a:lnTo>
                  <a:lnTo>
                    <a:pt x="248" y="113"/>
                  </a:lnTo>
                  <a:lnTo>
                    <a:pt x="251" y="102"/>
                  </a:lnTo>
                  <a:lnTo>
                    <a:pt x="254" y="90"/>
                  </a:lnTo>
                  <a:lnTo>
                    <a:pt x="258" y="79"/>
                  </a:lnTo>
                  <a:lnTo>
                    <a:pt x="261" y="68"/>
                  </a:lnTo>
                  <a:lnTo>
                    <a:pt x="265" y="56"/>
                  </a:lnTo>
                  <a:lnTo>
                    <a:pt x="268" y="43"/>
                  </a:lnTo>
                  <a:lnTo>
                    <a:pt x="272" y="32"/>
                  </a:lnTo>
                  <a:lnTo>
                    <a:pt x="275" y="20"/>
                  </a:lnTo>
                  <a:lnTo>
                    <a:pt x="277" y="9"/>
                  </a:lnTo>
                  <a:lnTo>
                    <a:pt x="281" y="0"/>
                  </a:lnTo>
                  <a:lnTo>
                    <a:pt x="284" y="11"/>
                  </a:lnTo>
                  <a:lnTo>
                    <a:pt x="287" y="24"/>
                  </a:lnTo>
                  <a:lnTo>
                    <a:pt x="291" y="35"/>
                  </a:lnTo>
                  <a:lnTo>
                    <a:pt x="296" y="47"/>
                  </a:lnTo>
                  <a:lnTo>
                    <a:pt x="302" y="58"/>
                  </a:lnTo>
                  <a:lnTo>
                    <a:pt x="309" y="70"/>
                  </a:lnTo>
                  <a:lnTo>
                    <a:pt x="315" y="81"/>
                  </a:lnTo>
                  <a:lnTo>
                    <a:pt x="325" y="93"/>
                  </a:lnTo>
                  <a:lnTo>
                    <a:pt x="333" y="104"/>
                  </a:lnTo>
                  <a:lnTo>
                    <a:pt x="341" y="116"/>
                  </a:lnTo>
                  <a:lnTo>
                    <a:pt x="349" y="127"/>
                  </a:lnTo>
                  <a:lnTo>
                    <a:pt x="357" y="139"/>
                  </a:lnTo>
                  <a:lnTo>
                    <a:pt x="366" y="150"/>
                  </a:lnTo>
                  <a:lnTo>
                    <a:pt x="376" y="162"/>
                  </a:lnTo>
                  <a:lnTo>
                    <a:pt x="388" y="172"/>
                  </a:lnTo>
                  <a:lnTo>
                    <a:pt x="401" y="183"/>
                  </a:lnTo>
                  <a:lnTo>
                    <a:pt x="413" y="195"/>
                  </a:lnTo>
                  <a:lnTo>
                    <a:pt x="419" y="206"/>
                  </a:lnTo>
                  <a:lnTo>
                    <a:pt x="420" y="218"/>
                  </a:lnTo>
                  <a:lnTo>
                    <a:pt x="422" y="229"/>
                  </a:lnTo>
                  <a:lnTo>
                    <a:pt x="425" y="241"/>
                  </a:lnTo>
                  <a:lnTo>
                    <a:pt x="426" y="252"/>
                  </a:lnTo>
                  <a:lnTo>
                    <a:pt x="428" y="264"/>
                  </a:lnTo>
                  <a:lnTo>
                    <a:pt x="429" y="276"/>
                  </a:lnTo>
                  <a:lnTo>
                    <a:pt x="432" y="288"/>
                  </a:lnTo>
                  <a:lnTo>
                    <a:pt x="433" y="299"/>
                  </a:lnTo>
                  <a:lnTo>
                    <a:pt x="434" y="311"/>
                  </a:lnTo>
                  <a:lnTo>
                    <a:pt x="435" y="322"/>
                  </a:lnTo>
                  <a:lnTo>
                    <a:pt x="435" y="334"/>
                  </a:lnTo>
                  <a:lnTo>
                    <a:pt x="435" y="345"/>
                  </a:lnTo>
                  <a:lnTo>
                    <a:pt x="436" y="357"/>
                  </a:lnTo>
                  <a:lnTo>
                    <a:pt x="436" y="369"/>
                  </a:lnTo>
                  <a:lnTo>
                    <a:pt x="436" y="381"/>
                  </a:lnTo>
                  <a:lnTo>
                    <a:pt x="436" y="392"/>
                  </a:lnTo>
                  <a:lnTo>
                    <a:pt x="436" y="404"/>
                  </a:lnTo>
                  <a:lnTo>
                    <a:pt x="437" y="415"/>
                  </a:lnTo>
                  <a:lnTo>
                    <a:pt x="437" y="427"/>
                  </a:lnTo>
                  <a:lnTo>
                    <a:pt x="437" y="438"/>
                  </a:lnTo>
                  <a:lnTo>
                    <a:pt x="437" y="450"/>
                  </a:lnTo>
                  <a:lnTo>
                    <a:pt x="437" y="462"/>
                  </a:lnTo>
                  <a:lnTo>
                    <a:pt x="437" y="474"/>
                  </a:lnTo>
                  <a:lnTo>
                    <a:pt x="437" y="485"/>
                  </a:lnTo>
                  <a:lnTo>
                    <a:pt x="437" y="497"/>
                  </a:lnTo>
                  <a:lnTo>
                    <a:pt x="437" y="508"/>
                  </a:lnTo>
                  <a:lnTo>
                    <a:pt x="437" y="520"/>
                  </a:lnTo>
                  <a:lnTo>
                    <a:pt x="439" y="531"/>
                  </a:lnTo>
                  <a:lnTo>
                    <a:pt x="440" y="543"/>
                  </a:lnTo>
                  <a:lnTo>
                    <a:pt x="443" y="555"/>
                  </a:lnTo>
                  <a:lnTo>
                    <a:pt x="448" y="567"/>
                  </a:lnTo>
                  <a:lnTo>
                    <a:pt x="454" y="578"/>
                  </a:lnTo>
                  <a:lnTo>
                    <a:pt x="460" y="590"/>
                  </a:lnTo>
                  <a:lnTo>
                    <a:pt x="465" y="601"/>
                  </a:lnTo>
                  <a:lnTo>
                    <a:pt x="468" y="613"/>
                  </a:lnTo>
                  <a:lnTo>
                    <a:pt x="472" y="624"/>
                  </a:lnTo>
                  <a:lnTo>
                    <a:pt x="475" y="636"/>
                  </a:lnTo>
                </a:path>
              </a:pathLst>
            </a:custGeom>
            <a:noFill/>
            <a:ln w="0">
              <a:solidFill>
                <a:srgbClr val="FFFF00"/>
              </a:solidFill>
              <a:prstDash val="solid"/>
              <a:round/>
              <a:headEnd/>
              <a:tailEnd/>
            </a:ln>
          </p:spPr>
          <p:txBody>
            <a:bodyPr/>
            <a:lstStyle/>
            <a:p>
              <a:endParaRPr lang="en-US"/>
            </a:p>
          </p:txBody>
        </p:sp>
        <p:sp>
          <p:nvSpPr>
            <p:cNvPr id="119" name="Freeform 1139"/>
            <p:cNvSpPr>
              <a:spLocks/>
            </p:cNvSpPr>
            <p:nvPr/>
          </p:nvSpPr>
          <p:spPr bwMode="auto">
            <a:xfrm>
              <a:off x="5505" y="3093"/>
              <a:ext cx="13" cy="132"/>
            </a:xfrm>
            <a:custGeom>
              <a:avLst/>
              <a:gdLst>
                <a:gd name="T0" fmla="*/ 21 w 21"/>
                <a:gd name="T1" fmla="*/ 160 h 160"/>
                <a:gd name="T2" fmla="*/ 18 w 21"/>
                <a:gd name="T3" fmla="*/ 150 h 160"/>
                <a:gd name="T4" fmla="*/ 15 w 21"/>
                <a:gd name="T5" fmla="*/ 139 h 160"/>
                <a:gd name="T6" fmla="*/ 12 w 21"/>
                <a:gd name="T7" fmla="*/ 128 h 160"/>
                <a:gd name="T8" fmla="*/ 10 w 21"/>
                <a:gd name="T9" fmla="*/ 117 h 160"/>
                <a:gd name="T10" fmla="*/ 7 w 21"/>
                <a:gd name="T11" fmla="*/ 107 h 160"/>
                <a:gd name="T12" fmla="*/ 5 w 21"/>
                <a:gd name="T13" fmla="*/ 96 h 160"/>
                <a:gd name="T14" fmla="*/ 4 w 21"/>
                <a:gd name="T15" fmla="*/ 85 h 160"/>
                <a:gd name="T16" fmla="*/ 2 w 21"/>
                <a:gd name="T17" fmla="*/ 75 h 160"/>
                <a:gd name="T18" fmla="*/ 2 w 21"/>
                <a:gd name="T19" fmla="*/ 65 h 160"/>
                <a:gd name="T20" fmla="*/ 2 w 21"/>
                <a:gd name="T21" fmla="*/ 53 h 160"/>
                <a:gd name="T22" fmla="*/ 0 w 21"/>
                <a:gd name="T23" fmla="*/ 43 h 160"/>
                <a:gd name="T24" fmla="*/ 0 w 21"/>
                <a:gd name="T25" fmla="*/ 32 h 160"/>
                <a:gd name="T26" fmla="*/ 0 w 21"/>
                <a:gd name="T27" fmla="*/ 22 h 160"/>
                <a:gd name="T28" fmla="*/ 0 w 21"/>
                <a:gd name="T29" fmla="*/ 11 h 160"/>
                <a:gd name="T30" fmla="*/ 2 w 21"/>
                <a:gd name="T31" fmla="*/ 0 h 1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
                <a:gd name="T49" fmla="*/ 0 h 160"/>
                <a:gd name="T50" fmla="*/ 21 w 21"/>
                <a:gd name="T51" fmla="*/ 160 h 1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 h="160">
                  <a:moveTo>
                    <a:pt x="21" y="160"/>
                  </a:moveTo>
                  <a:lnTo>
                    <a:pt x="18" y="150"/>
                  </a:lnTo>
                  <a:lnTo>
                    <a:pt x="15" y="139"/>
                  </a:lnTo>
                  <a:lnTo>
                    <a:pt x="12" y="128"/>
                  </a:lnTo>
                  <a:lnTo>
                    <a:pt x="10" y="117"/>
                  </a:lnTo>
                  <a:lnTo>
                    <a:pt x="7" y="107"/>
                  </a:lnTo>
                  <a:lnTo>
                    <a:pt x="5" y="96"/>
                  </a:lnTo>
                  <a:lnTo>
                    <a:pt x="4" y="85"/>
                  </a:lnTo>
                  <a:lnTo>
                    <a:pt x="2" y="75"/>
                  </a:lnTo>
                  <a:lnTo>
                    <a:pt x="2" y="65"/>
                  </a:lnTo>
                  <a:lnTo>
                    <a:pt x="2" y="53"/>
                  </a:lnTo>
                  <a:lnTo>
                    <a:pt x="0" y="43"/>
                  </a:lnTo>
                  <a:lnTo>
                    <a:pt x="0" y="32"/>
                  </a:lnTo>
                  <a:lnTo>
                    <a:pt x="0" y="22"/>
                  </a:lnTo>
                  <a:lnTo>
                    <a:pt x="0" y="11"/>
                  </a:lnTo>
                  <a:lnTo>
                    <a:pt x="2" y="0"/>
                  </a:lnTo>
                </a:path>
              </a:pathLst>
            </a:custGeom>
            <a:noFill/>
            <a:ln w="0">
              <a:solidFill>
                <a:srgbClr val="FFFF00"/>
              </a:solidFill>
              <a:prstDash val="solid"/>
              <a:round/>
              <a:headEnd/>
              <a:tailEnd/>
            </a:ln>
          </p:spPr>
          <p:txBody>
            <a:bodyPr/>
            <a:lstStyle/>
            <a:p>
              <a:endParaRPr lang="en-US"/>
            </a:p>
          </p:txBody>
        </p:sp>
        <p:sp>
          <p:nvSpPr>
            <p:cNvPr id="120" name="Freeform 1140"/>
            <p:cNvSpPr>
              <a:spLocks/>
            </p:cNvSpPr>
            <p:nvPr/>
          </p:nvSpPr>
          <p:spPr bwMode="auto">
            <a:xfrm>
              <a:off x="5475" y="2784"/>
              <a:ext cx="3" cy="11"/>
            </a:xfrm>
            <a:custGeom>
              <a:avLst/>
              <a:gdLst>
                <a:gd name="T0" fmla="*/ 5 w 5"/>
                <a:gd name="T1" fmla="*/ 12 h 12"/>
                <a:gd name="T2" fmla="*/ 3 w 5"/>
                <a:gd name="T3" fmla="*/ 10 h 12"/>
                <a:gd name="T4" fmla="*/ 2 w 5"/>
                <a:gd name="T5" fmla="*/ 7 h 12"/>
                <a:gd name="T6" fmla="*/ 1 w 5"/>
                <a:gd name="T7" fmla="*/ 4 h 12"/>
                <a:gd name="T8" fmla="*/ 0 w 5"/>
                <a:gd name="T9" fmla="*/ 2 h 12"/>
                <a:gd name="T10" fmla="*/ 0 w 5"/>
                <a:gd name="T11" fmla="*/ 0 h 12"/>
                <a:gd name="T12" fmla="*/ 0 60000 65536"/>
                <a:gd name="T13" fmla="*/ 0 60000 65536"/>
                <a:gd name="T14" fmla="*/ 0 60000 65536"/>
                <a:gd name="T15" fmla="*/ 0 60000 65536"/>
                <a:gd name="T16" fmla="*/ 0 60000 65536"/>
                <a:gd name="T17" fmla="*/ 0 60000 65536"/>
                <a:gd name="T18" fmla="*/ 0 w 5"/>
                <a:gd name="T19" fmla="*/ 0 h 12"/>
                <a:gd name="T20" fmla="*/ 5 w 5"/>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5" h="12">
                  <a:moveTo>
                    <a:pt x="5" y="12"/>
                  </a:moveTo>
                  <a:lnTo>
                    <a:pt x="3" y="10"/>
                  </a:lnTo>
                  <a:lnTo>
                    <a:pt x="2" y="7"/>
                  </a:lnTo>
                  <a:lnTo>
                    <a:pt x="1" y="4"/>
                  </a:lnTo>
                  <a:lnTo>
                    <a:pt x="0" y="2"/>
                  </a:lnTo>
                  <a:lnTo>
                    <a:pt x="0" y="0"/>
                  </a:lnTo>
                </a:path>
              </a:pathLst>
            </a:custGeom>
            <a:noFill/>
            <a:ln w="0">
              <a:solidFill>
                <a:srgbClr val="FFFF00"/>
              </a:solidFill>
              <a:prstDash val="solid"/>
              <a:round/>
              <a:headEnd/>
              <a:tailEnd/>
            </a:ln>
          </p:spPr>
          <p:txBody>
            <a:bodyPr/>
            <a:lstStyle/>
            <a:p>
              <a:endParaRPr lang="en-US"/>
            </a:p>
          </p:txBody>
        </p:sp>
        <p:sp>
          <p:nvSpPr>
            <p:cNvPr id="121" name="Freeform 1141"/>
            <p:cNvSpPr>
              <a:spLocks/>
            </p:cNvSpPr>
            <p:nvPr/>
          </p:nvSpPr>
          <p:spPr bwMode="auto">
            <a:xfrm>
              <a:off x="5448" y="2687"/>
              <a:ext cx="3" cy="11"/>
            </a:xfrm>
            <a:custGeom>
              <a:avLst/>
              <a:gdLst>
                <a:gd name="T0" fmla="*/ 5 w 5"/>
                <a:gd name="T1" fmla="*/ 13 h 13"/>
                <a:gd name="T2" fmla="*/ 4 w 5"/>
                <a:gd name="T3" fmla="*/ 11 h 13"/>
                <a:gd name="T4" fmla="*/ 2 w 5"/>
                <a:gd name="T5" fmla="*/ 8 h 13"/>
                <a:gd name="T6" fmla="*/ 1 w 5"/>
                <a:gd name="T7" fmla="*/ 5 h 13"/>
                <a:gd name="T8" fmla="*/ 0 w 5"/>
                <a:gd name="T9" fmla="*/ 3 h 13"/>
                <a:gd name="T10" fmla="*/ 0 w 5"/>
                <a:gd name="T11" fmla="*/ 0 h 13"/>
                <a:gd name="T12" fmla="*/ 0 60000 65536"/>
                <a:gd name="T13" fmla="*/ 0 60000 65536"/>
                <a:gd name="T14" fmla="*/ 0 60000 65536"/>
                <a:gd name="T15" fmla="*/ 0 60000 65536"/>
                <a:gd name="T16" fmla="*/ 0 60000 65536"/>
                <a:gd name="T17" fmla="*/ 0 60000 65536"/>
                <a:gd name="T18" fmla="*/ 0 w 5"/>
                <a:gd name="T19" fmla="*/ 0 h 13"/>
                <a:gd name="T20" fmla="*/ 5 w 5"/>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5" h="13">
                  <a:moveTo>
                    <a:pt x="5" y="13"/>
                  </a:moveTo>
                  <a:lnTo>
                    <a:pt x="4" y="11"/>
                  </a:lnTo>
                  <a:lnTo>
                    <a:pt x="2" y="8"/>
                  </a:lnTo>
                  <a:lnTo>
                    <a:pt x="1" y="5"/>
                  </a:lnTo>
                  <a:lnTo>
                    <a:pt x="0" y="3"/>
                  </a:lnTo>
                  <a:lnTo>
                    <a:pt x="0" y="0"/>
                  </a:lnTo>
                </a:path>
              </a:pathLst>
            </a:custGeom>
            <a:noFill/>
            <a:ln w="0">
              <a:solidFill>
                <a:srgbClr val="FFFF00"/>
              </a:solidFill>
              <a:prstDash val="solid"/>
              <a:round/>
              <a:headEnd/>
              <a:tailEnd/>
            </a:ln>
          </p:spPr>
          <p:txBody>
            <a:bodyPr/>
            <a:lstStyle/>
            <a:p>
              <a:endParaRPr lang="en-US"/>
            </a:p>
          </p:txBody>
        </p:sp>
        <p:sp>
          <p:nvSpPr>
            <p:cNvPr id="122" name="Freeform 1142"/>
            <p:cNvSpPr>
              <a:spLocks/>
            </p:cNvSpPr>
            <p:nvPr/>
          </p:nvSpPr>
          <p:spPr bwMode="auto">
            <a:xfrm>
              <a:off x="5308" y="2322"/>
              <a:ext cx="33" cy="16"/>
            </a:xfrm>
            <a:custGeom>
              <a:avLst/>
              <a:gdLst>
                <a:gd name="T0" fmla="*/ 54 w 54"/>
                <a:gd name="T1" fmla="*/ 18 h 19"/>
                <a:gd name="T2" fmla="*/ 30 w 54"/>
                <a:gd name="T3" fmla="*/ 19 h 19"/>
                <a:gd name="T4" fmla="*/ 8 w 54"/>
                <a:gd name="T5" fmla="*/ 19 h 19"/>
                <a:gd name="T6" fmla="*/ 4 w 54"/>
                <a:gd name="T7" fmla="*/ 13 h 19"/>
                <a:gd name="T8" fmla="*/ 2 w 54"/>
                <a:gd name="T9" fmla="*/ 7 h 19"/>
                <a:gd name="T10" fmla="*/ 0 w 54"/>
                <a:gd name="T11" fmla="*/ 0 h 19"/>
                <a:gd name="T12" fmla="*/ 0 60000 65536"/>
                <a:gd name="T13" fmla="*/ 0 60000 65536"/>
                <a:gd name="T14" fmla="*/ 0 60000 65536"/>
                <a:gd name="T15" fmla="*/ 0 60000 65536"/>
                <a:gd name="T16" fmla="*/ 0 60000 65536"/>
                <a:gd name="T17" fmla="*/ 0 60000 65536"/>
                <a:gd name="T18" fmla="*/ 0 w 54"/>
                <a:gd name="T19" fmla="*/ 0 h 19"/>
                <a:gd name="T20" fmla="*/ 54 w 54"/>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54" h="19">
                  <a:moveTo>
                    <a:pt x="54" y="18"/>
                  </a:moveTo>
                  <a:lnTo>
                    <a:pt x="30" y="19"/>
                  </a:lnTo>
                  <a:lnTo>
                    <a:pt x="8" y="19"/>
                  </a:lnTo>
                  <a:lnTo>
                    <a:pt x="4" y="13"/>
                  </a:lnTo>
                  <a:lnTo>
                    <a:pt x="2" y="7"/>
                  </a:lnTo>
                  <a:lnTo>
                    <a:pt x="0" y="0"/>
                  </a:lnTo>
                </a:path>
              </a:pathLst>
            </a:custGeom>
            <a:noFill/>
            <a:ln w="0">
              <a:solidFill>
                <a:srgbClr val="FFFF00"/>
              </a:solidFill>
              <a:prstDash val="solid"/>
              <a:round/>
              <a:headEnd/>
              <a:tailEnd/>
            </a:ln>
          </p:spPr>
          <p:txBody>
            <a:bodyPr/>
            <a:lstStyle/>
            <a:p>
              <a:endParaRPr lang="en-US"/>
            </a:p>
          </p:txBody>
        </p:sp>
        <p:sp>
          <p:nvSpPr>
            <p:cNvPr id="123" name="Freeform 1143"/>
            <p:cNvSpPr>
              <a:spLocks/>
            </p:cNvSpPr>
            <p:nvPr/>
          </p:nvSpPr>
          <p:spPr bwMode="auto">
            <a:xfrm>
              <a:off x="5154" y="2226"/>
              <a:ext cx="105" cy="33"/>
            </a:xfrm>
            <a:custGeom>
              <a:avLst/>
              <a:gdLst>
                <a:gd name="T0" fmla="*/ 175 w 175"/>
                <a:gd name="T1" fmla="*/ 17 h 40"/>
                <a:gd name="T2" fmla="*/ 149 w 175"/>
                <a:gd name="T3" fmla="*/ 16 h 40"/>
                <a:gd name="T4" fmla="*/ 121 w 175"/>
                <a:gd name="T5" fmla="*/ 14 h 40"/>
                <a:gd name="T6" fmla="*/ 96 w 175"/>
                <a:gd name="T7" fmla="*/ 17 h 40"/>
                <a:gd name="T8" fmla="*/ 76 w 175"/>
                <a:gd name="T9" fmla="*/ 21 h 40"/>
                <a:gd name="T10" fmla="*/ 60 w 175"/>
                <a:gd name="T11" fmla="*/ 27 h 40"/>
                <a:gd name="T12" fmla="*/ 50 w 175"/>
                <a:gd name="T13" fmla="*/ 34 h 40"/>
                <a:gd name="T14" fmla="*/ 39 w 175"/>
                <a:gd name="T15" fmla="*/ 40 h 40"/>
                <a:gd name="T16" fmla="*/ 31 w 175"/>
                <a:gd name="T17" fmla="*/ 33 h 40"/>
                <a:gd name="T18" fmla="*/ 23 w 175"/>
                <a:gd name="T19" fmla="*/ 26 h 40"/>
                <a:gd name="T20" fmla="*/ 17 w 175"/>
                <a:gd name="T21" fmla="*/ 19 h 40"/>
                <a:gd name="T22" fmla="*/ 12 w 175"/>
                <a:gd name="T23" fmla="*/ 12 h 40"/>
                <a:gd name="T24" fmla="*/ 6 w 175"/>
                <a:gd name="T25" fmla="*/ 6 h 40"/>
                <a:gd name="T26" fmla="*/ 0 w 175"/>
                <a:gd name="T27" fmla="*/ 0 h 4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75"/>
                <a:gd name="T43" fmla="*/ 0 h 40"/>
                <a:gd name="T44" fmla="*/ 175 w 175"/>
                <a:gd name="T45" fmla="*/ 40 h 4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75" h="40">
                  <a:moveTo>
                    <a:pt x="175" y="17"/>
                  </a:moveTo>
                  <a:lnTo>
                    <a:pt x="149" y="16"/>
                  </a:lnTo>
                  <a:lnTo>
                    <a:pt x="121" y="14"/>
                  </a:lnTo>
                  <a:lnTo>
                    <a:pt x="96" y="17"/>
                  </a:lnTo>
                  <a:lnTo>
                    <a:pt x="76" y="21"/>
                  </a:lnTo>
                  <a:lnTo>
                    <a:pt x="60" y="27"/>
                  </a:lnTo>
                  <a:lnTo>
                    <a:pt x="50" y="34"/>
                  </a:lnTo>
                  <a:lnTo>
                    <a:pt x="39" y="40"/>
                  </a:lnTo>
                  <a:lnTo>
                    <a:pt x="31" y="33"/>
                  </a:lnTo>
                  <a:lnTo>
                    <a:pt x="23" y="26"/>
                  </a:lnTo>
                  <a:lnTo>
                    <a:pt x="17" y="19"/>
                  </a:lnTo>
                  <a:lnTo>
                    <a:pt x="12" y="12"/>
                  </a:lnTo>
                  <a:lnTo>
                    <a:pt x="6" y="6"/>
                  </a:lnTo>
                  <a:lnTo>
                    <a:pt x="0" y="0"/>
                  </a:lnTo>
                </a:path>
              </a:pathLst>
            </a:custGeom>
            <a:noFill/>
            <a:ln w="0">
              <a:solidFill>
                <a:srgbClr val="FFFF00"/>
              </a:solidFill>
              <a:prstDash val="solid"/>
              <a:round/>
              <a:headEnd/>
              <a:tailEnd/>
            </a:ln>
          </p:spPr>
          <p:txBody>
            <a:bodyPr/>
            <a:lstStyle/>
            <a:p>
              <a:endParaRPr lang="en-US"/>
            </a:p>
          </p:txBody>
        </p:sp>
        <p:sp>
          <p:nvSpPr>
            <p:cNvPr id="124" name="Freeform 1144"/>
            <p:cNvSpPr>
              <a:spLocks/>
            </p:cNvSpPr>
            <p:nvPr/>
          </p:nvSpPr>
          <p:spPr bwMode="auto">
            <a:xfrm>
              <a:off x="4887" y="2174"/>
              <a:ext cx="235" cy="1051"/>
            </a:xfrm>
            <a:custGeom>
              <a:avLst/>
              <a:gdLst>
                <a:gd name="T0" fmla="*/ 376 w 388"/>
                <a:gd name="T1" fmla="*/ 25 h 1258"/>
                <a:gd name="T2" fmla="*/ 361 w 388"/>
                <a:gd name="T3" fmla="*/ 64 h 1258"/>
                <a:gd name="T4" fmla="*/ 350 w 388"/>
                <a:gd name="T5" fmla="*/ 103 h 1258"/>
                <a:gd name="T6" fmla="*/ 344 w 388"/>
                <a:gd name="T7" fmla="*/ 142 h 1258"/>
                <a:gd name="T8" fmla="*/ 331 w 388"/>
                <a:gd name="T9" fmla="*/ 181 h 1258"/>
                <a:gd name="T10" fmla="*/ 322 w 388"/>
                <a:gd name="T11" fmla="*/ 219 h 1258"/>
                <a:gd name="T12" fmla="*/ 314 w 388"/>
                <a:gd name="T13" fmla="*/ 258 h 1258"/>
                <a:gd name="T14" fmla="*/ 307 w 388"/>
                <a:gd name="T15" fmla="*/ 297 h 1258"/>
                <a:gd name="T16" fmla="*/ 302 w 388"/>
                <a:gd name="T17" fmla="*/ 336 h 1258"/>
                <a:gd name="T18" fmla="*/ 298 w 388"/>
                <a:gd name="T19" fmla="*/ 375 h 1258"/>
                <a:gd name="T20" fmla="*/ 289 w 388"/>
                <a:gd name="T21" fmla="*/ 414 h 1258"/>
                <a:gd name="T22" fmla="*/ 283 w 388"/>
                <a:gd name="T23" fmla="*/ 452 h 1258"/>
                <a:gd name="T24" fmla="*/ 277 w 388"/>
                <a:gd name="T25" fmla="*/ 491 h 1258"/>
                <a:gd name="T26" fmla="*/ 271 w 388"/>
                <a:gd name="T27" fmla="*/ 530 h 1258"/>
                <a:gd name="T28" fmla="*/ 266 w 388"/>
                <a:gd name="T29" fmla="*/ 569 h 1258"/>
                <a:gd name="T30" fmla="*/ 263 w 388"/>
                <a:gd name="T31" fmla="*/ 608 h 1258"/>
                <a:gd name="T32" fmla="*/ 260 w 388"/>
                <a:gd name="T33" fmla="*/ 647 h 1258"/>
                <a:gd name="T34" fmla="*/ 256 w 388"/>
                <a:gd name="T35" fmla="*/ 686 h 1258"/>
                <a:gd name="T36" fmla="*/ 254 w 388"/>
                <a:gd name="T37" fmla="*/ 724 h 1258"/>
                <a:gd name="T38" fmla="*/ 207 w 388"/>
                <a:gd name="T39" fmla="*/ 734 h 1258"/>
                <a:gd name="T40" fmla="*/ 205 w 388"/>
                <a:gd name="T41" fmla="*/ 695 h 1258"/>
                <a:gd name="T42" fmla="*/ 204 w 388"/>
                <a:gd name="T43" fmla="*/ 656 h 1258"/>
                <a:gd name="T44" fmla="*/ 204 w 388"/>
                <a:gd name="T45" fmla="*/ 617 h 1258"/>
                <a:gd name="T46" fmla="*/ 204 w 388"/>
                <a:gd name="T47" fmla="*/ 578 h 1258"/>
                <a:gd name="T48" fmla="*/ 203 w 388"/>
                <a:gd name="T49" fmla="*/ 539 h 1258"/>
                <a:gd name="T50" fmla="*/ 203 w 388"/>
                <a:gd name="T51" fmla="*/ 500 h 1258"/>
                <a:gd name="T52" fmla="*/ 202 w 388"/>
                <a:gd name="T53" fmla="*/ 462 h 1258"/>
                <a:gd name="T54" fmla="*/ 201 w 388"/>
                <a:gd name="T55" fmla="*/ 423 h 1258"/>
                <a:gd name="T56" fmla="*/ 199 w 388"/>
                <a:gd name="T57" fmla="*/ 384 h 1258"/>
                <a:gd name="T58" fmla="*/ 177 w 388"/>
                <a:gd name="T59" fmla="*/ 345 h 1258"/>
                <a:gd name="T60" fmla="*/ 161 w 388"/>
                <a:gd name="T61" fmla="*/ 366 h 1258"/>
                <a:gd name="T62" fmla="*/ 161 w 388"/>
                <a:gd name="T63" fmla="*/ 404 h 1258"/>
                <a:gd name="T64" fmla="*/ 159 w 388"/>
                <a:gd name="T65" fmla="*/ 443 h 1258"/>
                <a:gd name="T66" fmla="*/ 158 w 388"/>
                <a:gd name="T67" fmla="*/ 482 h 1258"/>
                <a:gd name="T68" fmla="*/ 155 w 388"/>
                <a:gd name="T69" fmla="*/ 521 h 1258"/>
                <a:gd name="T70" fmla="*/ 149 w 388"/>
                <a:gd name="T71" fmla="*/ 560 h 1258"/>
                <a:gd name="T72" fmla="*/ 126 w 388"/>
                <a:gd name="T73" fmla="*/ 598 h 1258"/>
                <a:gd name="T74" fmla="*/ 115 w 388"/>
                <a:gd name="T75" fmla="*/ 637 h 1258"/>
                <a:gd name="T76" fmla="*/ 113 w 388"/>
                <a:gd name="T77" fmla="*/ 676 h 1258"/>
                <a:gd name="T78" fmla="*/ 111 w 388"/>
                <a:gd name="T79" fmla="*/ 715 h 1258"/>
                <a:gd name="T80" fmla="*/ 109 w 388"/>
                <a:gd name="T81" fmla="*/ 753 h 1258"/>
                <a:gd name="T82" fmla="*/ 104 w 388"/>
                <a:gd name="T83" fmla="*/ 792 h 1258"/>
                <a:gd name="T84" fmla="*/ 94 w 388"/>
                <a:gd name="T85" fmla="*/ 831 h 1258"/>
                <a:gd name="T86" fmla="*/ 85 w 388"/>
                <a:gd name="T87" fmla="*/ 870 h 1258"/>
                <a:gd name="T88" fmla="*/ 70 w 388"/>
                <a:gd name="T89" fmla="*/ 909 h 1258"/>
                <a:gd name="T90" fmla="*/ 65 w 388"/>
                <a:gd name="T91" fmla="*/ 948 h 1258"/>
                <a:gd name="T92" fmla="*/ 62 w 388"/>
                <a:gd name="T93" fmla="*/ 986 h 1258"/>
                <a:gd name="T94" fmla="*/ 56 w 388"/>
                <a:gd name="T95" fmla="*/ 1025 h 1258"/>
                <a:gd name="T96" fmla="*/ 43 w 388"/>
                <a:gd name="T97" fmla="*/ 1064 h 1258"/>
                <a:gd name="T98" fmla="*/ 33 w 388"/>
                <a:gd name="T99" fmla="*/ 1103 h 1258"/>
                <a:gd name="T100" fmla="*/ 21 w 388"/>
                <a:gd name="T101" fmla="*/ 1142 h 1258"/>
                <a:gd name="T102" fmla="*/ 12 w 388"/>
                <a:gd name="T103" fmla="*/ 1180 h 1258"/>
                <a:gd name="T104" fmla="*/ 8 w 388"/>
                <a:gd name="T105" fmla="*/ 1219 h 1258"/>
                <a:gd name="T106" fmla="*/ 0 w 388"/>
                <a:gd name="T107" fmla="*/ 1258 h 125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8"/>
                <a:gd name="T163" fmla="*/ 0 h 1258"/>
                <a:gd name="T164" fmla="*/ 388 w 388"/>
                <a:gd name="T165" fmla="*/ 1258 h 125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8" h="1258">
                  <a:moveTo>
                    <a:pt x="388" y="0"/>
                  </a:moveTo>
                  <a:lnTo>
                    <a:pt x="382" y="12"/>
                  </a:lnTo>
                  <a:lnTo>
                    <a:pt x="376" y="25"/>
                  </a:lnTo>
                  <a:lnTo>
                    <a:pt x="370" y="39"/>
                  </a:lnTo>
                  <a:lnTo>
                    <a:pt x="365" y="51"/>
                  </a:lnTo>
                  <a:lnTo>
                    <a:pt x="361" y="64"/>
                  </a:lnTo>
                  <a:lnTo>
                    <a:pt x="357" y="76"/>
                  </a:lnTo>
                  <a:lnTo>
                    <a:pt x="354" y="90"/>
                  </a:lnTo>
                  <a:lnTo>
                    <a:pt x="350" y="103"/>
                  </a:lnTo>
                  <a:lnTo>
                    <a:pt x="348" y="115"/>
                  </a:lnTo>
                  <a:lnTo>
                    <a:pt x="346" y="128"/>
                  </a:lnTo>
                  <a:lnTo>
                    <a:pt x="344" y="142"/>
                  </a:lnTo>
                  <a:lnTo>
                    <a:pt x="339" y="155"/>
                  </a:lnTo>
                  <a:lnTo>
                    <a:pt x="334" y="167"/>
                  </a:lnTo>
                  <a:lnTo>
                    <a:pt x="331" y="181"/>
                  </a:lnTo>
                  <a:lnTo>
                    <a:pt x="327" y="194"/>
                  </a:lnTo>
                  <a:lnTo>
                    <a:pt x="324" y="206"/>
                  </a:lnTo>
                  <a:lnTo>
                    <a:pt x="322" y="219"/>
                  </a:lnTo>
                  <a:lnTo>
                    <a:pt x="318" y="233"/>
                  </a:lnTo>
                  <a:lnTo>
                    <a:pt x="316" y="245"/>
                  </a:lnTo>
                  <a:lnTo>
                    <a:pt x="314" y="258"/>
                  </a:lnTo>
                  <a:lnTo>
                    <a:pt x="311" y="270"/>
                  </a:lnTo>
                  <a:lnTo>
                    <a:pt x="309" y="284"/>
                  </a:lnTo>
                  <a:lnTo>
                    <a:pt x="307" y="297"/>
                  </a:lnTo>
                  <a:lnTo>
                    <a:pt x="306" y="310"/>
                  </a:lnTo>
                  <a:lnTo>
                    <a:pt x="303" y="323"/>
                  </a:lnTo>
                  <a:lnTo>
                    <a:pt x="302" y="336"/>
                  </a:lnTo>
                  <a:lnTo>
                    <a:pt x="301" y="349"/>
                  </a:lnTo>
                  <a:lnTo>
                    <a:pt x="299" y="361"/>
                  </a:lnTo>
                  <a:lnTo>
                    <a:pt x="298" y="375"/>
                  </a:lnTo>
                  <a:lnTo>
                    <a:pt x="295" y="388"/>
                  </a:lnTo>
                  <a:lnTo>
                    <a:pt x="293" y="400"/>
                  </a:lnTo>
                  <a:lnTo>
                    <a:pt x="289" y="414"/>
                  </a:lnTo>
                  <a:lnTo>
                    <a:pt x="287" y="427"/>
                  </a:lnTo>
                  <a:lnTo>
                    <a:pt x="285" y="439"/>
                  </a:lnTo>
                  <a:lnTo>
                    <a:pt x="283" y="452"/>
                  </a:lnTo>
                  <a:lnTo>
                    <a:pt x="280" y="466"/>
                  </a:lnTo>
                  <a:lnTo>
                    <a:pt x="279" y="478"/>
                  </a:lnTo>
                  <a:lnTo>
                    <a:pt x="277" y="491"/>
                  </a:lnTo>
                  <a:lnTo>
                    <a:pt x="275" y="505"/>
                  </a:lnTo>
                  <a:lnTo>
                    <a:pt x="273" y="517"/>
                  </a:lnTo>
                  <a:lnTo>
                    <a:pt x="271" y="530"/>
                  </a:lnTo>
                  <a:lnTo>
                    <a:pt x="270" y="543"/>
                  </a:lnTo>
                  <a:lnTo>
                    <a:pt x="268" y="556"/>
                  </a:lnTo>
                  <a:lnTo>
                    <a:pt x="266" y="569"/>
                  </a:lnTo>
                  <a:lnTo>
                    <a:pt x="265" y="582"/>
                  </a:lnTo>
                  <a:lnTo>
                    <a:pt x="264" y="595"/>
                  </a:lnTo>
                  <a:lnTo>
                    <a:pt x="263" y="608"/>
                  </a:lnTo>
                  <a:lnTo>
                    <a:pt x="262" y="621"/>
                  </a:lnTo>
                  <a:lnTo>
                    <a:pt x="261" y="633"/>
                  </a:lnTo>
                  <a:lnTo>
                    <a:pt x="260" y="647"/>
                  </a:lnTo>
                  <a:lnTo>
                    <a:pt x="258" y="660"/>
                  </a:lnTo>
                  <a:lnTo>
                    <a:pt x="257" y="672"/>
                  </a:lnTo>
                  <a:lnTo>
                    <a:pt x="256" y="686"/>
                  </a:lnTo>
                  <a:lnTo>
                    <a:pt x="255" y="699"/>
                  </a:lnTo>
                  <a:lnTo>
                    <a:pt x="255" y="711"/>
                  </a:lnTo>
                  <a:lnTo>
                    <a:pt x="254" y="724"/>
                  </a:lnTo>
                  <a:lnTo>
                    <a:pt x="253" y="738"/>
                  </a:lnTo>
                  <a:lnTo>
                    <a:pt x="230" y="742"/>
                  </a:lnTo>
                  <a:lnTo>
                    <a:pt x="207" y="734"/>
                  </a:lnTo>
                  <a:lnTo>
                    <a:pt x="207" y="721"/>
                  </a:lnTo>
                  <a:lnTo>
                    <a:pt x="205" y="708"/>
                  </a:lnTo>
                  <a:lnTo>
                    <a:pt x="205" y="695"/>
                  </a:lnTo>
                  <a:lnTo>
                    <a:pt x="205" y="681"/>
                  </a:lnTo>
                  <a:lnTo>
                    <a:pt x="205" y="669"/>
                  </a:lnTo>
                  <a:lnTo>
                    <a:pt x="204" y="656"/>
                  </a:lnTo>
                  <a:lnTo>
                    <a:pt x="204" y="644"/>
                  </a:lnTo>
                  <a:lnTo>
                    <a:pt x="204" y="630"/>
                  </a:lnTo>
                  <a:lnTo>
                    <a:pt x="204" y="617"/>
                  </a:lnTo>
                  <a:lnTo>
                    <a:pt x="204" y="605"/>
                  </a:lnTo>
                  <a:lnTo>
                    <a:pt x="204" y="591"/>
                  </a:lnTo>
                  <a:lnTo>
                    <a:pt x="204" y="578"/>
                  </a:lnTo>
                  <a:lnTo>
                    <a:pt x="203" y="566"/>
                  </a:lnTo>
                  <a:lnTo>
                    <a:pt x="203" y="553"/>
                  </a:lnTo>
                  <a:lnTo>
                    <a:pt x="203" y="539"/>
                  </a:lnTo>
                  <a:lnTo>
                    <a:pt x="203" y="526"/>
                  </a:lnTo>
                  <a:lnTo>
                    <a:pt x="203" y="514"/>
                  </a:lnTo>
                  <a:lnTo>
                    <a:pt x="203" y="500"/>
                  </a:lnTo>
                  <a:lnTo>
                    <a:pt x="202" y="487"/>
                  </a:lnTo>
                  <a:lnTo>
                    <a:pt x="202" y="475"/>
                  </a:lnTo>
                  <a:lnTo>
                    <a:pt x="202" y="462"/>
                  </a:lnTo>
                  <a:lnTo>
                    <a:pt x="201" y="448"/>
                  </a:lnTo>
                  <a:lnTo>
                    <a:pt x="201" y="436"/>
                  </a:lnTo>
                  <a:lnTo>
                    <a:pt x="201" y="423"/>
                  </a:lnTo>
                  <a:lnTo>
                    <a:pt x="200" y="409"/>
                  </a:lnTo>
                  <a:lnTo>
                    <a:pt x="200" y="397"/>
                  </a:lnTo>
                  <a:lnTo>
                    <a:pt x="199" y="384"/>
                  </a:lnTo>
                  <a:lnTo>
                    <a:pt x="195" y="372"/>
                  </a:lnTo>
                  <a:lnTo>
                    <a:pt x="192" y="358"/>
                  </a:lnTo>
                  <a:lnTo>
                    <a:pt x="177" y="345"/>
                  </a:lnTo>
                  <a:lnTo>
                    <a:pt x="161" y="339"/>
                  </a:lnTo>
                  <a:lnTo>
                    <a:pt x="161" y="352"/>
                  </a:lnTo>
                  <a:lnTo>
                    <a:pt x="161" y="366"/>
                  </a:lnTo>
                  <a:lnTo>
                    <a:pt x="161" y="378"/>
                  </a:lnTo>
                  <a:lnTo>
                    <a:pt x="161" y="391"/>
                  </a:lnTo>
                  <a:lnTo>
                    <a:pt x="161" y="404"/>
                  </a:lnTo>
                  <a:lnTo>
                    <a:pt x="161" y="417"/>
                  </a:lnTo>
                  <a:lnTo>
                    <a:pt x="161" y="430"/>
                  </a:lnTo>
                  <a:lnTo>
                    <a:pt x="159" y="443"/>
                  </a:lnTo>
                  <a:lnTo>
                    <a:pt x="159" y="456"/>
                  </a:lnTo>
                  <a:lnTo>
                    <a:pt x="159" y="469"/>
                  </a:lnTo>
                  <a:lnTo>
                    <a:pt x="158" y="482"/>
                  </a:lnTo>
                  <a:lnTo>
                    <a:pt x="156" y="495"/>
                  </a:lnTo>
                  <a:lnTo>
                    <a:pt x="156" y="508"/>
                  </a:lnTo>
                  <a:lnTo>
                    <a:pt x="155" y="521"/>
                  </a:lnTo>
                  <a:lnTo>
                    <a:pt x="154" y="533"/>
                  </a:lnTo>
                  <a:lnTo>
                    <a:pt x="151" y="547"/>
                  </a:lnTo>
                  <a:lnTo>
                    <a:pt x="149" y="560"/>
                  </a:lnTo>
                  <a:lnTo>
                    <a:pt x="145" y="572"/>
                  </a:lnTo>
                  <a:lnTo>
                    <a:pt x="139" y="585"/>
                  </a:lnTo>
                  <a:lnTo>
                    <a:pt x="126" y="598"/>
                  </a:lnTo>
                  <a:lnTo>
                    <a:pt x="116" y="610"/>
                  </a:lnTo>
                  <a:lnTo>
                    <a:pt x="115" y="624"/>
                  </a:lnTo>
                  <a:lnTo>
                    <a:pt x="115" y="637"/>
                  </a:lnTo>
                  <a:lnTo>
                    <a:pt x="115" y="649"/>
                  </a:lnTo>
                  <a:lnTo>
                    <a:pt x="115" y="662"/>
                  </a:lnTo>
                  <a:lnTo>
                    <a:pt x="113" y="676"/>
                  </a:lnTo>
                  <a:lnTo>
                    <a:pt x="113" y="688"/>
                  </a:lnTo>
                  <a:lnTo>
                    <a:pt x="112" y="701"/>
                  </a:lnTo>
                  <a:lnTo>
                    <a:pt x="111" y="715"/>
                  </a:lnTo>
                  <a:lnTo>
                    <a:pt x="110" y="727"/>
                  </a:lnTo>
                  <a:lnTo>
                    <a:pt x="110" y="740"/>
                  </a:lnTo>
                  <a:lnTo>
                    <a:pt x="109" y="753"/>
                  </a:lnTo>
                  <a:lnTo>
                    <a:pt x="108" y="766"/>
                  </a:lnTo>
                  <a:lnTo>
                    <a:pt x="107" y="779"/>
                  </a:lnTo>
                  <a:lnTo>
                    <a:pt x="104" y="792"/>
                  </a:lnTo>
                  <a:lnTo>
                    <a:pt x="101" y="805"/>
                  </a:lnTo>
                  <a:lnTo>
                    <a:pt x="97" y="818"/>
                  </a:lnTo>
                  <a:lnTo>
                    <a:pt x="94" y="831"/>
                  </a:lnTo>
                  <a:lnTo>
                    <a:pt x="90" y="843"/>
                  </a:lnTo>
                  <a:lnTo>
                    <a:pt x="87" y="857"/>
                  </a:lnTo>
                  <a:lnTo>
                    <a:pt x="85" y="870"/>
                  </a:lnTo>
                  <a:lnTo>
                    <a:pt x="80" y="882"/>
                  </a:lnTo>
                  <a:lnTo>
                    <a:pt x="74" y="895"/>
                  </a:lnTo>
                  <a:lnTo>
                    <a:pt x="70" y="909"/>
                  </a:lnTo>
                  <a:lnTo>
                    <a:pt x="69" y="921"/>
                  </a:lnTo>
                  <a:lnTo>
                    <a:pt x="66" y="934"/>
                  </a:lnTo>
                  <a:lnTo>
                    <a:pt x="65" y="948"/>
                  </a:lnTo>
                  <a:lnTo>
                    <a:pt x="64" y="960"/>
                  </a:lnTo>
                  <a:lnTo>
                    <a:pt x="63" y="973"/>
                  </a:lnTo>
                  <a:lnTo>
                    <a:pt x="62" y="986"/>
                  </a:lnTo>
                  <a:lnTo>
                    <a:pt x="61" y="1000"/>
                  </a:lnTo>
                  <a:lnTo>
                    <a:pt x="58" y="1012"/>
                  </a:lnTo>
                  <a:lnTo>
                    <a:pt x="56" y="1025"/>
                  </a:lnTo>
                  <a:lnTo>
                    <a:pt x="51" y="1037"/>
                  </a:lnTo>
                  <a:lnTo>
                    <a:pt x="47" y="1051"/>
                  </a:lnTo>
                  <a:lnTo>
                    <a:pt x="43" y="1064"/>
                  </a:lnTo>
                  <a:lnTo>
                    <a:pt x="41" y="1076"/>
                  </a:lnTo>
                  <a:lnTo>
                    <a:pt x="38" y="1090"/>
                  </a:lnTo>
                  <a:lnTo>
                    <a:pt x="33" y="1103"/>
                  </a:lnTo>
                  <a:lnTo>
                    <a:pt x="27" y="1115"/>
                  </a:lnTo>
                  <a:lnTo>
                    <a:pt x="24" y="1128"/>
                  </a:lnTo>
                  <a:lnTo>
                    <a:pt x="21" y="1142"/>
                  </a:lnTo>
                  <a:lnTo>
                    <a:pt x="18" y="1155"/>
                  </a:lnTo>
                  <a:lnTo>
                    <a:pt x="15" y="1167"/>
                  </a:lnTo>
                  <a:lnTo>
                    <a:pt x="12" y="1180"/>
                  </a:lnTo>
                  <a:lnTo>
                    <a:pt x="11" y="1194"/>
                  </a:lnTo>
                  <a:lnTo>
                    <a:pt x="9" y="1206"/>
                  </a:lnTo>
                  <a:lnTo>
                    <a:pt x="8" y="1219"/>
                  </a:lnTo>
                  <a:lnTo>
                    <a:pt x="5" y="1231"/>
                  </a:lnTo>
                  <a:lnTo>
                    <a:pt x="2" y="1245"/>
                  </a:lnTo>
                  <a:lnTo>
                    <a:pt x="0" y="1258"/>
                  </a:lnTo>
                </a:path>
              </a:pathLst>
            </a:custGeom>
            <a:noFill/>
            <a:ln w="0">
              <a:solidFill>
                <a:srgbClr val="FFFF00"/>
              </a:solidFill>
              <a:prstDash val="solid"/>
              <a:round/>
              <a:headEnd/>
              <a:tailEnd/>
            </a:ln>
          </p:spPr>
          <p:txBody>
            <a:bodyPr/>
            <a:lstStyle/>
            <a:p>
              <a:endParaRPr lang="en-US"/>
            </a:p>
          </p:txBody>
        </p:sp>
        <p:sp>
          <p:nvSpPr>
            <p:cNvPr id="125" name="Freeform 1145"/>
            <p:cNvSpPr>
              <a:spLocks/>
            </p:cNvSpPr>
            <p:nvPr/>
          </p:nvSpPr>
          <p:spPr bwMode="auto">
            <a:xfrm>
              <a:off x="4824" y="2030"/>
              <a:ext cx="168" cy="391"/>
            </a:xfrm>
            <a:custGeom>
              <a:avLst/>
              <a:gdLst>
                <a:gd name="T0" fmla="*/ 0 w 277"/>
                <a:gd name="T1" fmla="*/ 468 h 468"/>
                <a:gd name="T2" fmla="*/ 14 w 277"/>
                <a:gd name="T3" fmla="*/ 458 h 468"/>
                <a:gd name="T4" fmla="*/ 29 w 277"/>
                <a:gd name="T5" fmla="*/ 448 h 468"/>
                <a:gd name="T6" fmla="*/ 42 w 277"/>
                <a:gd name="T7" fmla="*/ 439 h 468"/>
                <a:gd name="T8" fmla="*/ 46 w 277"/>
                <a:gd name="T9" fmla="*/ 429 h 468"/>
                <a:gd name="T10" fmla="*/ 49 w 277"/>
                <a:gd name="T11" fmla="*/ 418 h 468"/>
                <a:gd name="T12" fmla="*/ 53 w 277"/>
                <a:gd name="T13" fmla="*/ 408 h 468"/>
                <a:gd name="T14" fmla="*/ 64 w 277"/>
                <a:gd name="T15" fmla="*/ 399 h 468"/>
                <a:gd name="T16" fmla="*/ 76 w 277"/>
                <a:gd name="T17" fmla="*/ 388 h 468"/>
                <a:gd name="T18" fmla="*/ 85 w 277"/>
                <a:gd name="T19" fmla="*/ 378 h 468"/>
                <a:gd name="T20" fmla="*/ 90 w 277"/>
                <a:gd name="T21" fmla="*/ 369 h 468"/>
                <a:gd name="T22" fmla="*/ 93 w 277"/>
                <a:gd name="T23" fmla="*/ 359 h 468"/>
                <a:gd name="T24" fmla="*/ 98 w 277"/>
                <a:gd name="T25" fmla="*/ 348 h 468"/>
                <a:gd name="T26" fmla="*/ 105 w 277"/>
                <a:gd name="T27" fmla="*/ 338 h 468"/>
                <a:gd name="T28" fmla="*/ 110 w 277"/>
                <a:gd name="T29" fmla="*/ 328 h 468"/>
                <a:gd name="T30" fmla="*/ 115 w 277"/>
                <a:gd name="T31" fmla="*/ 317 h 468"/>
                <a:gd name="T32" fmla="*/ 120 w 277"/>
                <a:gd name="T33" fmla="*/ 307 h 468"/>
                <a:gd name="T34" fmla="*/ 123 w 277"/>
                <a:gd name="T35" fmla="*/ 298 h 468"/>
                <a:gd name="T36" fmla="*/ 130 w 277"/>
                <a:gd name="T37" fmla="*/ 287 h 468"/>
                <a:gd name="T38" fmla="*/ 133 w 277"/>
                <a:gd name="T39" fmla="*/ 277 h 468"/>
                <a:gd name="T40" fmla="*/ 137 w 277"/>
                <a:gd name="T41" fmla="*/ 267 h 468"/>
                <a:gd name="T42" fmla="*/ 140 w 277"/>
                <a:gd name="T43" fmla="*/ 256 h 468"/>
                <a:gd name="T44" fmla="*/ 145 w 277"/>
                <a:gd name="T45" fmla="*/ 246 h 468"/>
                <a:gd name="T46" fmla="*/ 149 w 277"/>
                <a:gd name="T47" fmla="*/ 236 h 468"/>
                <a:gd name="T48" fmla="*/ 154 w 277"/>
                <a:gd name="T49" fmla="*/ 225 h 468"/>
                <a:gd name="T50" fmla="*/ 160 w 277"/>
                <a:gd name="T51" fmla="*/ 216 h 468"/>
                <a:gd name="T52" fmla="*/ 164 w 277"/>
                <a:gd name="T53" fmla="*/ 206 h 468"/>
                <a:gd name="T54" fmla="*/ 168 w 277"/>
                <a:gd name="T55" fmla="*/ 195 h 468"/>
                <a:gd name="T56" fmla="*/ 171 w 277"/>
                <a:gd name="T57" fmla="*/ 185 h 468"/>
                <a:gd name="T58" fmla="*/ 174 w 277"/>
                <a:gd name="T59" fmla="*/ 175 h 468"/>
                <a:gd name="T60" fmla="*/ 198 w 277"/>
                <a:gd name="T61" fmla="*/ 168 h 468"/>
                <a:gd name="T62" fmla="*/ 229 w 277"/>
                <a:gd name="T63" fmla="*/ 161 h 468"/>
                <a:gd name="T64" fmla="*/ 251 w 277"/>
                <a:gd name="T65" fmla="*/ 152 h 468"/>
                <a:gd name="T66" fmla="*/ 266 w 277"/>
                <a:gd name="T67" fmla="*/ 143 h 468"/>
                <a:gd name="T68" fmla="*/ 266 w 277"/>
                <a:gd name="T69" fmla="*/ 132 h 468"/>
                <a:gd name="T70" fmla="*/ 266 w 277"/>
                <a:gd name="T71" fmla="*/ 122 h 468"/>
                <a:gd name="T72" fmla="*/ 266 w 277"/>
                <a:gd name="T73" fmla="*/ 113 h 468"/>
                <a:gd name="T74" fmla="*/ 266 w 277"/>
                <a:gd name="T75" fmla="*/ 102 h 468"/>
                <a:gd name="T76" fmla="*/ 270 w 277"/>
                <a:gd name="T77" fmla="*/ 92 h 468"/>
                <a:gd name="T78" fmla="*/ 277 w 277"/>
                <a:gd name="T79" fmla="*/ 83 h 468"/>
                <a:gd name="T80" fmla="*/ 274 w 277"/>
                <a:gd name="T81" fmla="*/ 73 h 468"/>
                <a:gd name="T82" fmla="*/ 269 w 277"/>
                <a:gd name="T83" fmla="*/ 62 h 468"/>
                <a:gd name="T84" fmla="*/ 266 w 277"/>
                <a:gd name="T85" fmla="*/ 52 h 468"/>
                <a:gd name="T86" fmla="*/ 266 w 277"/>
                <a:gd name="T87" fmla="*/ 42 h 468"/>
                <a:gd name="T88" fmla="*/ 267 w 277"/>
                <a:gd name="T89" fmla="*/ 31 h 468"/>
                <a:gd name="T90" fmla="*/ 266 w 277"/>
                <a:gd name="T91" fmla="*/ 21 h 468"/>
                <a:gd name="T92" fmla="*/ 266 w 277"/>
                <a:gd name="T93" fmla="*/ 11 h 468"/>
                <a:gd name="T94" fmla="*/ 266 w 277"/>
                <a:gd name="T95" fmla="*/ 0 h 46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77"/>
                <a:gd name="T145" fmla="*/ 0 h 468"/>
                <a:gd name="T146" fmla="*/ 277 w 277"/>
                <a:gd name="T147" fmla="*/ 468 h 46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77" h="468">
                  <a:moveTo>
                    <a:pt x="0" y="468"/>
                  </a:moveTo>
                  <a:lnTo>
                    <a:pt x="14" y="458"/>
                  </a:lnTo>
                  <a:lnTo>
                    <a:pt x="29" y="448"/>
                  </a:lnTo>
                  <a:lnTo>
                    <a:pt x="42" y="439"/>
                  </a:lnTo>
                  <a:lnTo>
                    <a:pt x="46" y="429"/>
                  </a:lnTo>
                  <a:lnTo>
                    <a:pt x="49" y="418"/>
                  </a:lnTo>
                  <a:lnTo>
                    <a:pt x="53" y="408"/>
                  </a:lnTo>
                  <a:lnTo>
                    <a:pt x="64" y="399"/>
                  </a:lnTo>
                  <a:lnTo>
                    <a:pt x="76" y="388"/>
                  </a:lnTo>
                  <a:lnTo>
                    <a:pt x="85" y="378"/>
                  </a:lnTo>
                  <a:lnTo>
                    <a:pt x="90" y="369"/>
                  </a:lnTo>
                  <a:lnTo>
                    <a:pt x="93" y="359"/>
                  </a:lnTo>
                  <a:lnTo>
                    <a:pt x="98" y="348"/>
                  </a:lnTo>
                  <a:lnTo>
                    <a:pt x="105" y="338"/>
                  </a:lnTo>
                  <a:lnTo>
                    <a:pt x="110" y="328"/>
                  </a:lnTo>
                  <a:lnTo>
                    <a:pt x="115" y="317"/>
                  </a:lnTo>
                  <a:lnTo>
                    <a:pt x="120" y="307"/>
                  </a:lnTo>
                  <a:lnTo>
                    <a:pt x="123" y="298"/>
                  </a:lnTo>
                  <a:lnTo>
                    <a:pt x="130" y="287"/>
                  </a:lnTo>
                  <a:lnTo>
                    <a:pt x="133" y="277"/>
                  </a:lnTo>
                  <a:lnTo>
                    <a:pt x="137" y="267"/>
                  </a:lnTo>
                  <a:lnTo>
                    <a:pt x="140" y="256"/>
                  </a:lnTo>
                  <a:lnTo>
                    <a:pt x="145" y="246"/>
                  </a:lnTo>
                  <a:lnTo>
                    <a:pt x="149" y="236"/>
                  </a:lnTo>
                  <a:lnTo>
                    <a:pt x="154" y="225"/>
                  </a:lnTo>
                  <a:lnTo>
                    <a:pt x="160" y="216"/>
                  </a:lnTo>
                  <a:lnTo>
                    <a:pt x="164" y="206"/>
                  </a:lnTo>
                  <a:lnTo>
                    <a:pt x="168" y="195"/>
                  </a:lnTo>
                  <a:lnTo>
                    <a:pt x="171" y="185"/>
                  </a:lnTo>
                  <a:lnTo>
                    <a:pt x="174" y="175"/>
                  </a:lnTo>
                  <a:lnTo>
                    <a:pt x="198" y="168"/>
                  </a:lnTo>
                  <a:lnTo>
                    <a:pt x="229" y="161"/>
                  </a:lnTo>
                  <a:lnTo>
                    <a:pt x="251" y="152"/>
                  </a:lnTo>
                  <a:lnTo>
                    <a:pt x="266" y="143"/>
                  </a:lnTo>
                  <a:lnTo>
                    <a:pt x="266" y="132"/>
                  </a:lnTo>
                  <a:lnTo>
                    <a:pt x="266" y="122"/>
                  </a:lnTo>
                  <a:lnTo>
                    <a:pt x="266" y="113"/>
                  </a:lnTo>
                  <a:lnTo>
                    <a:pt x="266" y="102"/>
                  </a:lnTo>
                  <a:lnTo>
                    <a:pt x="270" y="92"/>
                  </a:lnTo>
                  <a:lnTo>
                    <a:pt x="277" y="83"/>
                  </a:lnTo>
                  <a:lnTo>
                    <a:pt x="274" y="73"/>
                  </a:lnTo>
                  <a:lnTo>
                    <a:pt x="269" y="62"/>
                  </a:lnTo>
                  <a:lnTo>
                    <a:pt x="266" y="52"/>
                  </a:lnTo>
                  <a:lnTo>
                    <a:pt x="266" y="42"/>
                  </a:lnTo>
                  <a:lnTo>
                    <a:pt x="267" y="31"/>
                  </a:lnTo>
                  <a:lnTo>
                    <a:pt x="266" y="21"/>
                  </a:lnTo>
                  <a:lnTo>
                    <a:pt x="266" y="11"/>
                  </a:lnTo>
                  <a:lnTo>
                    <a:pt x="266" y="0"/>
                  </a:lnTo>
                </a:path>
              </a:pathLst>
            </a:custGeom>
            <a:noFill/>
            <a:ln w="0">
              <a:solidFill>
                <a:srgbClr val="FFFF00"/>
              </a:solidFill>
              <a:prstDash val="solid"/>
              <a:round/>
              <a:headEnd/>
              <a:tailEnd/>
            </a:ln>
          </p:spPr>
          <p:txBody>
            <a:bodyPr/>
            <a:lstStyle/>
            <a:p>
              <a:endParaRPr lang="en-US"/>
            </a:p>
          </p:txBody>
        </p:sp>
        <p:sp>
          <p:nvSpPr>
            <p:cNvPr id="126" name="Freeform 1146"/>
            <p:cNvSpPr>
              <a:spLocks/>
            </p:cNvSpPr>
            <p:nvPr/>
          </p:nvSpPr>
          <p:spPr bwMode="auto">
            <a:xfrm>
              <a:off x="4800" y="2030"/>
              <a:ext cx="68" cy="401"/>
            </a:xfrm>
            <a:custGeom>
              <a:avLst/>
              <a:gdLst>
                <a:gd name="T0" fmla="*/ 92 w 113"/>
                <a:gd name="T1" fmla="*/ 0 h 480"/>
                <a:gd name="T2" fmla="*/ 96 w 113"/>
                <a:gd name="T3" fmla="*/ 13 h 480"/>
                <a:gd name="T4" fmla="*/ 101 w 113"/>
                <a:gd name="T5" fmla="*/ 24 h 480"/>
                <a:gd name="T6" fmla="*/ 105 w 113"/>
                <a:gd name="T7" fmla="*/ 37 h 480"/>
                <a:gd name="T8" fmla="*/ 108 w 113"/>
                <a:gd name="T9" fmla="*/ 50 h 480"/>
                <a:gd name="T10" fmla="*/ 110 w 113"/>
                <a:gd name="T11" fmla="*/ 61 h 480"/>
                <a:gd name="T12" fmla="*/ 112 w 113"/>
                <a:gd name="T13" fmla="*/ 74 h 480"/>
                <a:gd name="T14" fmla="*/ 113 w 113"/>
                <a:gd name="T15" fmla="*/ 86 h 480"/>
                <a:gd name="T16" fmla="*/ 111 w 113"/>
                <a:gd name="T17" fmla="*/ 98 h 480"/>
                <a:gd name="T18" fmla="*/ 108 w 113"/>
                <a:gd name="T19" fmla="*/ 111 h 480"/>
                <a:gd name="T20" fmla="*/ 103 w 113"/>
                <a:gd name="T21" fmla="*/ 122 h 480"/>
                <a:gd name="T22" fmla="*/ 97 w 113"/>
                <a:gd name="T23" fmla="*/ 135 h 480"/>
                <a:gd name="T24" fmla="*/ 92 w 113"/>
                <a:gd name="T25" fmla="*/ 146 h 480"/>
                <a:gd name="T26" fmla="*/ 88 w 113"/>
                <a:gd name="T27" fmla="*/ 159 h 480"/>
                <a:gd name="T28" fmla="*/ 84 w 113"/>
                <a:gd name="T29" fmla="*/ 171 h 480"/>
                <a:gd name="T30" fmla="*/ 80 w 113"/>
                <a:gd name="T31" fmla="*/ 183 h 480"/>
                <a:gd name="T32" fmla="*/ 77 w 113"/>
                <a:gd name="T33" fmla="*/ 195 h 480"/>
                <a:gd name="T34" fmla="*/ 72 w 113"/>
                <a:gd name="T35" fmla="*/ 207 h 480"/>
                <a:gd name="T36" fmla="*/ 67 w 113"/>
                <a:gd name="T37" fmla="*/ 220 h 480"/>
                <a:gd name="T38" fmla="*/ 63 w 113"/>
                <a:gd name="T39" fmla="*/ 232 h 480"/>
                <a:gd name="T40" fmla="*/ 59 w 113"/>
                <a:gd name="T41" fmla="*/ 244 h 480"/>
                <a:gd name="T42" fmla="*/ 55 w 113"/>
                <a:gd name="T43" fmla="*/ 256 h 480"/>
                <a:gd name="T44" fmla="*/ 50 w 113"/>
                <a:gd name="T45" fmla="*/ 268 h 480"/>
                <a:gd name="T46" fmla="*/ 47 w 113"/>
                <a:gd name="T47" fmla="*/ 280 h 480"/>
                <a:gd name="T48" fmla="*/ 43 w 113"/>
                <a:gd name="T49" fmla="*/ 293 h 480"/>
                <a:gd name="T50" fmla="*/ 41 w 113"/>
                <a:gd name="T51" fmla="*/ 305 h 480"/>
                <a:gd name="T52" fmla="*/ 38 w 113"/>
                <a:gd name="T53" fmla="*/ 317 h 480"/>
                <a:gd name="T54" fmla="*/ 34 w 113"/>
                <a:gd name="T55" fmla="*/ 329 h 480"/>
                <a:gd name="T56" fmla="*/ 30 w 113"/>
                <a:gd name="T57" fmla="*/ 341 h 480"/>
                <a:gd name="T58" fmla="*/ 24 w 113"/>
                <a:gd name="T59" fmla="*/ 354 h 480"/>
                <a:gd name="T60" fmla="*/ 19 w 113"/>
                <a:gd name="T61" fmla="*/ 365 h 480"/>
                <a:gd name="T62" fmla="*/ 15 w 113"/>
                <a:gd name="T63" fmla="*/ 378 h 480"/>
                <a:gd name="T64" fmla="*/ 11 w 113"/>
                <a:gd name="T65" fmla="*/ 390 h 480"/>
                <a:gd name="T66" fmla="*/ 8 w 113"/>
                <a:gd name="T67" fmla="*/ 402 h 480"/>
                <a:gd name="T68" fmla="*/ 5 w 113"/>
                <a:gd name="T69" fmla="*/ 415 h 480"/>
                <a:gd name="T70" fmla="*/ 2 w 113"/>
                <a:gd name="T71" fmla="*/ 426 h 480"/>
                <a:gd name="T72" fmla="*/ 0 w 113"/>
                <a:gd name="T73" fmla="*/ 439 h 480"/>
                <a:gd name="T74" fmla="*/ 7 w 113"/>
                <a:gd name="T75" fmla="*/ 450 h 480"/>
                <a:gd name="T76" fmla="*/ 13 w 113"/>
                <a:gd name="T77" fmla="*/ 463 h 480"/>
                <a:gd name="T78" fmla="*/ 24 w 113"/>
                <a:gd name="T79" fmla="*/ 474 h 480"/>
                <a:gd name="T80" fmla="*/ 35 w 113"/>
                <a:gd name="T81" fmla="*/ 480 h 480"/>
                <a:gd name="T82" fmla="*/ 40 w 113"/>
                <a:gd name="T83" fmla="*/ 468 h 48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3"/>
                <a:gd name="T127" fmla="*/ 0 h 480"/>
                <a:gd name="T128" fmla="*/ 113 w 113"/>
                <a:gd name="T129" fmla="*/ 480 h 48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3" h="480">
                  <a:moveTo>
                    <a:pt x="92" y="0"/>
                  </a:moveTo>
                  <a:lnTo>
                    <a:pt x="96" y="13"/>
                  </a:lnTo>
                  <a:lnTo>
                    <a:pt x="101" y="24"/>
                  </a:lnTo>
                  <a:lnTo>
                    <a:pt x="105" y="37"/>
                  </a:lnTo>
                  <a:lnTo>
                    <a:pt x="108" y="50"/>
                  </a:lnTo>
                  <a:lnTo>
                    <a:pt x="110" y="61"/>
                  </a:lnTo>
                  <a:lnTo>
                    <a:pt x="112" y="74"/>
                  </a:lnTo>
                  <a:lnTo>
                    <a:pt x="113" y="86"/>
                  </a:lnTo>
                  <a:lnTo>
                    <a:pt x="111" y="98"/>
                  </a:lnTo>
                  <a:lnTo>
                    <a:pt x="108" y="111"/>
                  </a:lnTo>
                  <a:lnTo>
                    <a:pt x="103" y="122"/>
                  </a:lnTo>
                  <a:lnTo>
                    <a:pt x="97" y="135"/>
                  </a:lnTo>
                  <a:lnTo>
                    <a:pt x="92" y="146"/>
                  </a:lnTo>
                  <a:lnTo>
                    <a:pt x="88" y="159"/>
                  </a:lnTo>
                  <a:lnTo>
                    <a:pt x="84" y="171"/>
                  </a:lnTo>
                  <a:lnTo>
                    <a:pt x="80" y="183"/>
                  </a:lnTo>
                  <a:lnTo>
                    <a:pt x="77" y="195"/>
                  </a:lnTo>
                  <a:lnTo>
                    <a:pt x="72" y="207"/>
                  </a:lnTo>
                  <a:lnTo>
                    <a:pt x="67" y="220"/>
                  </a:lnTo>
                  <a:lnTo>
                    <a:pt x="63" y="232"/>
                  </a:lnTo>
                  <a:lnTo>
                    <a:pt x="59" y="244"/>
                  </a:lnTo>
                  <a:lnTo>
                    <a:pt x="55" y="256"/>
                  </a:lnTo>
                  <a:lnTo>
                    <a:pt x="50" y="268"/>
                  </a:lnTo>
                  <a:lnTo>
                    <a:pt x="47" y="280"/>
                  </a:lnTo>
                  <a:lnTo>
                    <a:pt x="43" y="293"/>
                  </a:lnTo>
                  <a:lnTo>
                    <a:pt x="41" y="305"/>
                  </a:lnTo>
                  <a:lnTo>
                    <a:pt x="38" y="317"/>
                  </a:lnTo>
                  <a:lnTo>
                    <a:pt x="34" y="329"/>
                  </a:lnTo>
                  <a:lnTo>
                    <a:pt x="30" y="341"/>
                  </a:lnTo>
                  <a:lnTo>
                    <a:pt x="24" y="354"/>
                  </a:lnTo>
                  <a:lnTo>
                    <a:pt x="19" y="365"/>
                  </a:lnTo>
                  <a:lnTo>
                    <a:pt x="15" y="378"/>
                  </a:lnTo>
                  <a:lnTo>
                    <a:pt x="11" y="390"/>
                  </a:lnTo>
                  <a:lnTo>
                    <a:pt x="8" y="402"/>
                  </a:lnTo>
                  <a:lnTo>
                    <a:pt x="5" y="415"/>
                  </a:lnTo>
                  <a:lnTo>
                    <a:pt x="2" y="426"/>
                  </a:lnTo>
                  <a:lnTo>
                    <a:pt x="0" y="439"/>
                  </a:lnTo>
                  <a:lnTo>
                    <a:pt x="7" y="450"/>
                  </a:lnTo>
                  <a:lnTo>
                    <a:pt x="13" y="463"/>
                  </a:lnTo>
                  <a:lnTo>
                    <a:pt x="24" y="474"/>
                  </a:lnTo>
                  <a:lnTo>
                    <a:pt x="35" y="480"/>
                  </a:lnTo>
                  <a:lnTo>
                    <a:pt x="40" y="468"/>
                  </a:lnTo>
                </a:path>
              </a:pathLst>
            </a:custGeom>
            <a:noFill/>
            <a:ln w="0">
              <a:solidFill>
                <a:srgbClr val="FFFF00"/>
              </a:solidFill>
              <a:prstDash val="solid"/>
              <a:round/>
              <a:headEnd/>
              <a:tailEnd/>
            </a:ln>
          </p:spPr>
          <p:txBody>
            <a:bodyPr/>
            <a:lstStyle/>
            <a:p>
              <a:endParaRPr lang="en-US"/>
            </a:p>
          </p:txBody>
        </p:sp>
        <p:sp>
          <p:nvSpPr>
            <p:cNvPr id="127" name="Freeform 1147"/>
            <p:cNvSpPr>
              <a:spLocks/>
            </p:cNvSpPr>
            <p:nvPr/>
          </p:nvSpPr>
          <p:spPr bwMode="auto">
            <a:xfrm>
              <a:off x="5189" y="2931"/>
              <a:ext cx="144" cy="294"/>
            </a:xfrm>
            <a:custGeom>
              <a:avLst/>
              <a:gdLst>
                <a:gd name="T0" fmla="*/ 0 w 239"/>
                <a:gd name="T1" fmla="*/ 354 h 354"/>
                <a:gd name="T2" fmla="*/ 1 w 239"/>
                <a:gd name="T3" fmla="*/ 342 h 354"/>
                <a:gd name="T4" fmla="*/ 1 w 239"/>
                <a:gd name="T5" fmla="*/ 330 h 354"/>
                <a:gd name="T6" fmla="*/ 2 w 239"/>
                <a:gd name="T7" fmla="*/ 318 h 354"/>
                <a:gd name="T8" fmla="*/ 3 w 239"/>
                <a:gd name="T9" fmla="*/ 307 h 354"/>
                <a:gd name="T10" fmla="*/ 4 w 239"/>
                <a:gd name="T11" fmla="*/ 295 h 354"/>
                <a:gd name="T12" fmla="*/ 6 w 239"/>
                <a:gd name="T13" fmla="*/ 283 h 354"/>
                <a:gd name="T14" fmla="*/ 7 w 239"/>
                <a:gd name="T15" fmla="*/ 271 h 354"/>
                <a:gd name="T16" fmla="*/ 9 w 239"/>
                <a:gd name="T17" fmla="*/ 260 h 354"/>
                <a:gd name="T18" fmla="*/ 10 w 239"/>
                <a:gd name="T19" fmla="*/ 248 h 354"/>
                <a:gd name="T20" fmla="*/ 13 w 239"/>
                <a:gd name="T21" fmla="*/ 236 h 354"/>
                <a:gd name="T22" fmla="*/ 15 w 239"/>
                <a:gd name="T23" fmla="*/ 224 h 354"/>
                <a:gd name="T24" fmla="*/ 18 w 239"/>
                <a:gd name="T25" fmla="*/ 213 h 354"/>
                <a:gd name="T26" fmla="*/ 22 w 239"/>
                <a:gd name="T27" fmla="*/ 200 h 354"/>
                <a:gd name="T28" fmla="*/ 26 w 239"/>
                <a:gd name="T29" fmla="*/ 189 h 354"/>
                <a:gd name="T30" fmla="*/ 31 w 239"/>
                <a:gd name="T31" fmla="*/ 177 h 354"/>
                <a:gd name="T32" fmla="*/ 36 w 239"/>
                <a:gd name="T33" fmla="*/ 166 h 354"/>
                <a:gd name="T34" fmla="*/ 40 w 239"/>
                <a:gd name="T35" fmla="*/ 154 h 354"/>
                <a:gd name="T36" fmla="*/ 42 w 239"/>
                <a:gd name="T37" fmla="*/ 141 h 354"/>
                <a:gd name="T38" fmla="*/ 44 w 239"/>
                <a:gd name="T39" fmla="*/ 130 h 354"/>
                <a:gd name="T40" fmla="*/ 45 w 239"/>
                <a:gd name="T41" fmla="*/ 118 h 354"/>
                <a:gd name="T42" fmla="*/ 46 w 239"/>
                <a:gd name="T43" fmla="*/ 106 h 354"/>
                <a:gd name="T44" fmla="*/ 47 w 239"/>
                <a:gd name="T45" fmla="*/ 94 h 354"/>
                <a:gd name="T46" fmla="*/ 48 w 239"/>
                <a:gd name="T47" fmla="*/ 83 h 354"/>
                <a:gd name="T48" fmla="*/ 50 w 239"/>
                <a:gd name="T49" fmla="*/ 71 h 354"/>
                <a:gd name="T50" fmla="*/ 52 w 239"/>
                <a:gd name="T51" fmla="*/ 59 h 354"/>
                <a:gd name="T52" fmla="*/ 53 w 239"/>
                <a:gd name="T53" fmla="*/ 47 h 354"/>
                <a:gd name="T54" fmla="*/ 55 w 239"/>
                <a:gd name="T55" fmla="*/ 36 h 354"/>
                <a:gd name="T56" fmla="*/ 60 w 239"/>
                <a:gd name="T57" fmla="*/ 24 h 354"/>
                <a:gd name="T58" fmla="*/ 64 w 239"/>
                <a:gd name="T59" fmla="*/ 12 h 354"/>
                <a:gd name="T60" fmla="*/ 70 w 239"/>
                <a:gd name="T61" fmla="*/ 0 h 354"/>
                <a:gd name="T62" fmla="*/ 79 w 239"/>
                <a:gd name="T63" fmla="*/ 8 h 354"/>
                <a:gd name="T64" fmla="*/ 90 w 239"/>
                <a:gd name="T65" fmla="*/ 20 h 354"/>
                <a:gd name="T66" fmla="*/ 100 w 239"/>
                <a:gd name="T67" fmla="*/ 31 h 354"/>
                <a:gd name="T68" fmla="*/ 111 w 239"/>
                <a:gd name="T69" fmla="*/ 43 h 354"/>
                <a:gd name="T70" fmla="*/ 140 w 239"/>
                <a:gd name="T71" fmla="*/ 51 h 354"/>
                <a:gd name="T72" fmla="*/ 166 w 239"/>
                <a:gd name="T73" fmla="*/ 60 h 354"/>
                <a:gd name="T74" fmla="*/ 171 w 239"/>
                <a:gd name="T75" fmla="*/ 71 h 354"/>
                <a:gd name="T76" fmla="*/ 177 w 239"/>
                <a:gd name="T77" fmla="*/ 84 h 354"/>
                <a:gd name="T78" fmla="*/ 183 w 239"/>
                <a:gd name="T79" fmla="*/ 96 h 354"/>
                <a:gd name="T80" fmla="*/ 187 w 239"/>
                <a:gd name="T81" fmla="*/ 107 h 354"/>
                <a:gd name="T82" fmla="*/ 191 w 239"/>
                <a:gd name="T83" fmla="*/ 118 h 354"/>
                <a:gd name="T84" fmla="*/ 194 w 239"/>
                <a:gd name="T85" fmla="*/ 131 h 354"/>
                <a:gd name="T86" fmla="*/ 197 w 239"/>
                <a:gd name="T87" fmla="*/ 143 h 354"/>
                <a:gd name="T88" fmla="*/ 199 w 239"/>
                <a:gd name="T89" fmla="*/ 154 h 354"/>
                <a:gd name="T90" fmla="*/ 198 w 239"/>
                <a:gd name="T91" fmla="*/ 166 h 354"/>
                <a:gd name="T92" fmla="*/ 197 w 239"/>
                <a:gd name="T93" fmla="*/ 178 h 354"/>
                <a:gd name="T94" fmla="*/ 195 w 239"/>
                <a:gd name="T95" fmla="*/ 190 h 354"/>
                <a:gd name="T96" fmla="*/ 194 w 239"/>
                <a:gd name="T97" fmla="*/ 201 h 354"/>
                <a:gd name="T98" fmla="*/ 193 w 239"/>
                <a:gd name="T99" fmla="*/ 213 h 354"/>
                <a:gd name="T100" fmla="*/ 191 w 239"/>
                <a:gd name="T101" fmla="*/ 225 h 354"/>
                <a:gd name="T102" fmla="*/ 190 w 239"/>
                <a:gd name="T103" fmla="*/ 237 h 354"/>
                <a:gd name="T104" fmla="*/ 191 w 239"/>
                <a:gd name="T105" fmla="*/ 248 h 354"/>
                <a:gd name="T106" fmla="*/ 191 w 239"/>
                <a:gd name="T107" fmla="*/ 261 h 354"/>
                <a:gd name="T108" fmla="*/ 195 w 239"/>
                <a:gd name="T109" fmla="*/ 272 h 354"/>
                <a:gd name="T110" fmla="*/ 205 w 239"/>
                <a:gd name="T111" fmla="*/ 284 h 354"/>
                <a:gd name="T112" fmla="*/ 216 w 239"/>
                <a:gd name="T113" fmla="*/ 295 h 354"/>
                <a:gd name="T114" fmla="*/ 222 w 239"/>
                <a:gd name="T115" fmla="*/ 307 h 354"/>
                <a:gd name="T116" fmla="*/ 229 w 239"/>
                <a:gd name="T117" fmla="*/ 318 h 354"/>
                <a:gd name="T118" fmla="*/ 233 w 239"/>
                <a:gd name="T119" fmla="*/ 331 h 354"/>
                <a:gd name="T120" fmla="*/ 236 w 239"/>
                <a:gd name="T121" fmla="*/ 342 h 354"/>
                <a:gd name="T122" fmla="*/ 239 w 239"/>
                <a:gd name="T123" fmla="*/ 354 h 35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39"/>
                <a:gd name="T187" fmla="*/ 0 h 354"/>
                <a:gd name="T188" fmla="*/ 239 w 239"/>
                <a:gd name="T189" fmla="*/ 354 h 35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39" h="354">
                  <a:moveTo>
                    <a:pt x="0" y="354"/>
                  </a:moveTo>
                  <a:lnTo>
                    <a:pt x="1" y="342"/>
                  </a:lnTo>
                  <a:lnTo>
                    <a:pt x="1" y="330"/>
                  </a:lnTo>
                  <a:lnTo>
                    <a:pt x="2" y="318"/>
                  </a:lnTo>
                  <a:lnTo>
                    <a:pt x="3" y="307"/>
                  </a:lnTo>
                  <a:lnTo>
                    <a:pt x="4" y="295"/>
                  </a:lnTo>
                  <a:lnTo>
                    <a:pt x="6" y="283"/>
                  </a:lnTo>
                  <a:lnTo>
                    <a:pt x="7" y="271"/>
                  </a:lnTo>
                  <a:lnTo>
                    <a:pt x="9" y="260"/>
                  </a:lnTo>
                  <a:lnTo>
                    <a:pt x="10" y="248"/>
                  </a:lnTo>
                  <a:lnTo>
                    <a:pt x="13" y="236"/>
                  </a:lnTo>
                  <a:lnTo>
                    <a:pt x="15" y="224"/>
                  </a:lnTo>
                  <a:lnTo>
                    <a:pt x="18" y="213"/>
                  </a:lnTo>
                  <a:lnTo>
                    <a:pt x="22" y="200"/>
                  </a:lnTo>
                  <a:lnTo>
                    <a:pt x="26" y="189"/>
                  </a:lnTo>
                  <a:lnTo>
                    <a:pt x="31" y="177"/>
                  </a:lnTo>
                  <a:lnTo>
                    <a:pt x="36" y="166"/>
                  </a:lnTo>
                  <a:lnTo>
                    <a:pt x="40" y="154"/>
                  </a:lnTo>
                  <a:lnTo>
                    <a:pt x="42" y="141"/>
                  </a:lnTo>
                  <a:lnTo>
                    <a:pt x="44" y="130"/>
                  </a:lnTo>
                  <a:lnTo>
                    <a:pt x="45" y="118"/>
                  </a:lnTo>
                  <a:lnTo>
                    <a:pt x="46" y="106"/>
                  </a:lnTo>
                  <a:lnTo>
                    <a:pt x="47" y="94"/>
                  </a:lnTo>
                  <a:lnTo>
                    <a:pt x="48" y="83"/>
                  </a:lnTo>
                  <a:lnTo>
                    <a:pt x="50" y="71"/>
                  </a:lnTo>
                  <a:lnTo>
                    <a:pt x="52" y="59"/>
                  </a:lnTo>
                  <a:lnTo>
                    <a:pt x="53" y="47"/>
                  </a:lnTo>
                  <a:lnTo>
                    <a:pt x="55" y="36"/>
                  </a:lnTo>
                  <a:lnTo>
                    <a:pt x="60" y="24"/>
                  </a:lnTo>
                  <a:lnTo>
                    <a:pt x="64" y="12"/>
                  </a:lnTo>
                  <a:lnTo>
                    <a:pt x="70" y="0"/>
                  </a:lnTo>
                  <a:lnTo>
                    <a:pt x="79" y="8"/>
                  </a:lnTo>
                  <a:lnTo>
                    <a:pt x="90" y="20"/>
                  </a:lnTo>
                  <a:lnTo>
                    <a:pt x="100" y="31"/>
                  </a:lnTo>
                  <a:lnTo>
                    <a:pt x="111" y="43"/>
                  </a:lnTo>
                  <a:lnTo>
                    <a:pt x="140" y="51"/>
                  </a:lnTo>
                  <a:lnTo>
                    <a:pt x="166" y="60"/>
                  </a:lnTo>
                  <a:lnTo>
                    <a:pt x="171" y="71"/>
                  </a:lnTo>
                  <a:lnTo>
                    <a:pt x="177" y="84"/>
                  </a:lnTo>
                  <a:lnTo>
                    <a:pt x="183" y="96"/>
                  </a:lnTo>
                  <a:lnTo>
                    <a:pt x="187" y="107"/>
                  </a:lnTo>
                  <a:lnTo>
                    <a:pt x="191" y="118"/>
                  </a:lnTo>
                  <a:lnTo>
                    <a:pt x="194" y="131"/>
                  </a:lnTo>
                  <a:lnTo>
                    <a:pt x="197" y="143"/>
                  </a:lnTo>
                  <a:lnTo>
                    <a:pt x="199" y="154"/>
                  </a:lnTo>
                  <a:lnTo>
                    <a:pt x="198" y="166"/>
                  </a:lnTo>
                  <a:lnTo>
                    <a:pt x="197" y="178"/>
                  </a:lnTo>
                  <a:lnTo>
                    <a:pt x="195" y="190"/>
                  </a:lnTo>
                  <a:lnTo>
                    <a:pt x="194" y="201"/>
                  </a:lnTo>
                  <a:lnTo>
                    <a:pt x="193" y="213"/>
                  </a:lnTo>
                  <a:lnTo>
                    <a:pt x="191" y="225"/>
                  </a:lnTo>
                  <a:lnTo>
                    <a:pt x="190" y="237"/>
                  </a:lnTo>
                  <a:lnTo>
                    <a:pt x="191" y="248"/>
                  </a:lnTo>
                  <a:lnTo>
                    <a:pt x="191" y="261"/>
                  </a:lnTo>
                  <a:lnTo>
                    <a:pt x="195" y="272"/>
                  </a:lnTo>
                  <a:lnTo>
                    <a:pt x="205" y="284"/>
                  </a:lnTo>
                  <a:lnTo>
                    <a:pt x="216" y="295"/>
                  </a:lnTo>
                  <a:lnTo>
                    <a:pt x="222" y="307"/>
                  </a:lnTo>
                  <a:lnTo>
                    <a:pt x="229" y="318"/>
                  </a:lnTo>
                  <a:lnTo>
                    <a:pt x="233" y="331"/>
                  </a:lnTo>
                  <a:lnTo>
                    <a:pt x="236" y="342"/>
                  </a:lnTo>
                  <a:lnTo>
                    <a:pt x="239" y="354"/>
                  </a:lnTo>
                </a:path>
              </a:pathLst>
            </a:custGeom>
            <a:noFill/>
            <a:ln w="0">
              <a:solidFill>
                <a:srgbClr val="FFFF00"/>
              </a:solidFill>
              <a:prstDash val="solid"/>
              <a:round/>
              <a:headEnd/>
              <a:tailEnd/>
            </a:ln>
          </p:spPr>
          <p:txBody>
            <a:bodyPr/>
            <a:lstStyle/>
            <a:p>
              <a:endParaRPr lang="en-US"/>
            </a:p>
          </p:txBody>
        </p:sp>
        <p:sp>
          <p:nvSpPr>
            <p:cNvPr id="128" name="Freeform 1148"/>
            <p:cNvSpPr>
              <a:spLocks/>
            </p:cNvSpPr>
            <p:nvPr/>
          </p:nvSpPr>
          <p:spPr bwMode="auto">
            <a:xfrm>
              <a:off x="5359" y="2956"/>
              <a:ext cx="94" cy="269"/>
            </a:xfrm>
            <a:custGeom>
              <a:avLst/>
              <a:gdLst>
                <a:gd name="T0" fmla="*/ 0 w 154"/>
                <a:gd name="T1" fmla="*/ 324 h 324"/>
                <a:gd name="T2" fmla="*/ 2 w 154"/>
                <a:gd name="T3" fmla="*/ 312 h 324"/>
                <a:gd name="T4" fmla="*/ 4 w 154"/>
                <a:gd name="T5" fmla="*/ 300 h 324"/>
                <a:gd name="T6" fmla="*/ 7 w 154"/>
                <a:gd name="T7" fmla="*/ 288 h 324"/>
                <a:gd name="T8" fmla="*/ 9 w 154"/>
                <a:gd name="T9" fmla="*/ 276 h 324"/>
                <a:gd name="T10" fmla="*/ 13 w 154"/>
                <a:gd name="T11" fmla="*/ 264 h 324"/>
                <a:gd name="T12" fmla="*/ 17 w 154"/>
                <a:gd name="T13" fmla="*/ 252 h 324"/>
                <a:gd name="T14" fmla="*/ 36 w 154"/>
                <a:gd name="T15" fmla="*/ 241 h 324"/>
                <a:gd name="T16" fmla="*/ 45 w 154"/>
                <a:gd name="T17" fmla="*/ 229 h 324"/>
                <a:gd name="T18" fmla="*/ 47 w 154"/>
                <a:gd name="T19" fmla="*/ 217 h 324"/>
                <a:gd name="T20" fmla="*/ 49 w 154"/>
                <a:gd name="T21" fmla="*/ 204 h 324"/>
                <a:gd name="T22" fmla="*/ 47 w 154"/>
                <a:gd name="T23" fmla="*/ 193 h 324"/>
                <a:gd name="T24" fmla="*/ 45 w 154"/>
                <a:gd name="T25" fmla="*/ 180 h 324"/>
                <a:gd name="T26" fmla="*/ 44 w 154"/>
                <a:gd name="T27" fmla="*/ 169 h 324"/>
                <a:gd name="T28" fmla="*/ 42 w 154"/>
                <a:gd name="T29" fmla="*/ 156 h 324"/>
                <a:gd name="T30" fmla="*/ 41 w 154"/>
                <a:gd name="T31" fmla="*/ 145 h 324"/>
                <a:gd name="T32" fmla="*/ 40 w 154"/>
                <a:gd name="T33" fmla="*/ 132 h 324"/>
                <a:gd name="T34" fmla="*/ 40 w 154"/>
                <a:gd name="T35" fmla="*/ 121 h 324"/>
                <a:gd name="T36" fmla="*/ 40 w 154"/>
                <a:gd name="T37" fmla="*/ 108 h 324"/>
                <a:gd name="T38" fmla="*/ 40 w 154"/>
                <a:gd name="T39" fmla="*/ 97 h 324"/>
                <a:gd name="T40" fmla="*/ 41 w 154"/>
                <a:gd name="T41" fmla="*/ 84 h 324"/>
                <a:gd name="T42" fmla="*/ 41 w 154"/>
                <a:gd name="T43" fmla="*/ 72 h 324"/>
                <a:gd name="T44" fmla="*/ 41 w 154"/>
                <a:gd name="T45" fmla="*/ 60 h 324"/>
                <a:gd name="T46" fmla="*/ 42 w 154"/>
                <a:gd name="T47" fmla="*/ 48 h 324"/>
                <a:gd name="T48" fmla="*/ 42 w 154"/>
                <a:gd name="T49" fmla="*/ 36 h 324"/>
                <a:gd name="T50" fmla="*/ 44 w 154"/>
                <a:gd name="T51" fmla="*/ 24 h 324"/>
                <a:gd name="T52" fmla="*/ 45 w 154"/>
                <a:gd name="T53" fmla="*/ 12 h 324"/>
                <a:gd name="T54" fmla="*/ 50 w 154"/>
                <a:gd name="T55" fmla="*/ 0 h 324"/>
                <a:gd name="T56" fmla="*/ 68 w 154"/>
                <a:gd name="T57" fmla="*/ 0 h 324"/>
                <a:gd name="T58" fmla="*/ 73 w 154"/>
                <a:gd name="T59" fmla="*/ 12 h 324"/>
                <a:gd name="T60" fmla="*/ 77 w 154"/>
                <a:gd name="T61" fmla="*/ 24 h 324"/>
                <a:gd name="T62" fmla="*/ 82 w 154"/>
                <a:gd name="T63" fmla="*/ 36 h 324"/>
                <a:gd name="T64" fmla="*/ 85 w 154"/>
                <a:gd name="T65" fmla="*/ 48 h 324"/>
                <a:gd name="T66" fmla="*/ 90 w 154"/>
                <a:gd name="T67" fmla="*/ 60 h 324"/>
                <a:gd name="T68" fmla="*/ 98 w 154"/>
                <a:gd name="T69" fmla="*/ 71 h 324"/>
                <a:gd name="T70" fmla="*/ 106 w 154"/>
                <a:gd name="T71" fmla="*/ 84 h 324"/>
                <a:gd name="T72" fmla="*/ 107 w 154"/>
                <a:gd name="T73" fmla="*/ 95 h 324"/>
                <a:gd name="T74" fmla="*/ 107 w 154"/>
                <a:gd name="T75" fmla="*/ 108 h 324"/>
                <a:gd name="T76" fmla="*/ 107 w 154"/>
                <a:gd name="T77" fmla="*/ 119 h 324"/>
                <a:gd name="T78" fmla="*/ 108 w 154"/>
                <a:gd name="T79" fmla="*/ 132 h 324"/>
                <a:gd name="T80" fmla="*/ 108 w 154"/>
                <a:gd name="T81" fmla="*/ 144 h 324"/>
                <a:gd name="T82" fmla="*/ 108 w 154"/>
                <a:gd name="T83" fmla="*/ 156 h 324"/>
                <a:gd name="T84" fmla="*/ 108 w 154"/>
                <a:gd name="T85" fmla="*/ 168 h 324"/>
                <a:gd name="T86" fmla="*/ 108 w 154"/>
                <a:gd name="T87" fmla="*/ 180 h 324"/>
                <a:gd name="T88" fmla="*/ 109 w 154"/>
                <a:gd name="T89" fmla="*/ 192 h 324"/>
                <a:gd name="T90" fmla="*/ 109 w 154"/>
                <a:gd name="T91" fmla="*/ 204 h 324"/>
                <a:gd name="T92" fmla="*/ 109 w 154"/>
                <a:gd name="T93" fmla="*/ 216 h 324"/>
                <a:gd name="T94" fmla="*/ 110 w 154"/>
                <a:gd name="T95" fmla="*/ 229 h 324"/>
                <a:gd name="T96" fmla="*/ 113 w 154"/>
                <a:gd name="T97" fmla="*/ 240 h 324"/>
                <a:gd name="T98" fmla="*/ 117 w 154"/>
                <a:gd name="T99" fmla="*/ 253 h 324"/>
                <a:gd name="T100" fmla="*/ 122 w 154"/>
                <a:gd name="T101" fmla="*/ 264 h 324"/>
                <a:gd name="T102" fmla="*/ 128 w 154"/>
                <a:gd name="T103" fmla="*/ 276 h 324"/>
                <a:gd name="T104" fmla="*/ 133 w 154"/>
                <a:gd name="T105" fmla="*/ 288 h 324"/>
                <a:gd name="T106" fmla="*/ 141 w 154"/>
                <a:gd name="T107" fmla="*/ 300 h 324"/>
                <a:gd name="T108" fmla="*/ 151 w 154"/>
                <a:gd name="T109" fmla="*/ 312 h 324"/>
                <a:gd name="T110" fmla="*/ 154 w 154"/>
                <a:gd name="T111" fmla="*/ 324 h 32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4"/>
                <a:gd name="T169" fmla="*/ 0 h 324"/>
                <a:gd name="T170" fmla="*/ 154 w 154"/>
                <a:gd name="T171" fmla="*/ 324 h 32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4" h="324">
                  <a:moveTo>
                    <a:pt x="0" y="324"/>
                  </a:moveTo>
                  <a:lnTo>
                    <a:pt x="2" y="312"/>
                  </a:lnTo>
                  <a:lnTo>
                    <a:pt x="4" y="300"/>
                  </a:lnTo>
                  <a:lnTo>
                    <a:pt x="7" y="288"/>
                  </a:lnTo>
                  <a:lnTo>
                    <a:pt x="9" y="276"/>
                  </a:lnTo>
                  <a:lnTo>
                    <a:pt x="13" y="264"/>
                  </a:lnTo>
                  <a:lnTo>
                    <a:pt x="17" y="252"/>
                  </a:lnTo>
                  <a:lnTo>
                    <a:pt x="36" y="241"/>
                  </a:lnTo>
                  <a:lnTo>
                    <a:pt x="45" y="229"/>
                  </a:lnTo>
                  <a:lnTo>
                    <a:pt x="47" y="217"/>
                  </a:lnTo>
                  <a:lnTo>
                    <a:pt x="49" y="204"/>
                  </a:lnTo>
                  <a:lnTo>
                    <a:pt x="47" y="193"/>
                  </a:lnTo>
                  <a:lnTo>
                    <a:pt x="45" y="180"/>
                  </a:lnTo>
                  <a:lnTo>
                    <a:pt x="44" y="169"/>
                  </a:lnTo>
                  <a:lnTo>
                    <a:pt x="42" y="156"/>
                  </a:lnTo>
                  <a:lnTo>
                    <a:pt x="41" y="145"/>
                  </a:lnTo>
                  <a:lnTo>
                    <a:pt x="40" y="132"/>
                  </a:lnTo>
                  <a:lnTo>
                    <a:pt x="40" y="121"/>
                  </a:lnTo>
                  <a:lnTo>
                    <a:pt x="40" y="108"/>
                  </a:lnTo>
                  <a:lnTo>
                    <a:pt x="40" y="97"/>
                  </a:lnTo>
                  <a:lnTo>
                    <a:pt x="41" y="84"/>
                  </a:lnTo>
                  <a:lnTo>
                    <a:pt x="41" y="72"/>
                  </a:lnTo>
                  <a:lnTo>
                    <a:pt x="41" y="60"/>
                  </a:lnTo>
                  <a:lnTo>
                    <a:pt x="42" y="48"/>
                  </a:lnTo>
                  <a:lnTo>
                    <a:pt x="42" y="36"/>
                  </a:lnTo>
                  <a:lnTo>
                    <a:pt x="44" y="24"/>
                  </a:lnTo>
                  <a:lnTo>
                    <a:pt x="45" y="12"/>
                  </a:lnTo>
                  <a:lnTo>
                    <a:pt x="50" y="0"/>
                  </a:lnTo>
                  <a:lnTo>
                    <a:pt x="68" y="0"/>
                  </a:lnTo>
                  <a:lnTo>
                    <a:pt x="73" y="12"/>
                  </a:lnTo>
                  <a:lnTo>
                    <a:pt x="77" y="24"/>
                  </a:lnTo>
                  <a:lnTo>
                    <a:pt x="82" y="36"/>
                  </a:lnTo>
                  <a:lnTo>
                    <a:pt x="85" y="48"/>
                  </a:lnTo>
                  <a:lnTo>
                    <a:pt x="90" y="60"/>
                  </a:lnTo>
                  <a:lnTo>
                    <a:pt x="98" y="71"/>
                  </a:lnTo>
                  <a:lnTo>
                    <a:pt x="106" y="84"/>
                  </a:lnTo>
                  <a:lnTo>
                    <a:pt x="107" y="95"/>
                  </a:lnTo>
                  <a:lnTo>
                    <a:pt x="107" y="108"/>
                  </a:lnTo>
                  <a:lnTo>
                    <a:pt x="107" y="119"/>
                  </a:lnTo>
                  <a:lnTo>
                    <a:pt x="108" y="132"/>
                  </a:lnTo>
                  <a:lnTo>
                    <a:pt x="108" y="144"/>
                  </a:lnTo>
                  <a:lnTo>
                    <a:pt x="108" y="156"/>
                  </a:lnTo>
                  <a:lnTo>
                    <a:pt x="108" y="168"/>
                  </a:lnTo>
                  <a:lnTo>
                    <a:pt x="108" y="180"/>
                  </a:lnTo>
                  <a:lnTo>
                    <a:pt x="109" y="192"/>
                  </a:lnTo>
                  <a:lnTo>
                    <a:pt x="109" y="204"/>
                  </a:lnTo>
                  <a:lnTo>
                    <a:pt x="109" y="216"/>
                  </a:lnTo>
                  <a:lnTo>
                    <a:pt x="110" y="229"/>
                  </a:lnTo>
                  <a:lnTo>
                    <a:pt x="113" y="240"/>
                  </a:lnTo>
                  <a:lnTo>
                    <a:pt x="117" y="253"/>
                  </a:lnTo>
                  <a:lnTo>
                    <a:pt x="122" y="264"/>
                  </a:lnTo>
                  <a:lnTo>
                    <a:pt x="128" y="276"/>
                  </a:lnTo>
                  <a:lnTo>
                    <a:pt x="133" y="288"/>
                  </a:lnTo>
                  <a:lnTo>
                    <a:pt x="141" y="300"/>
                  </a:lnTo>
                  <a:lnTo>
                    <a:pt x="151" y="312"/>
                  </a:lnTo>
                  <a:lnTo>
                    <a:pt x="154" y="324"/>
                  </a:lnTo>
                </a:path>
              </a:pathLst>
            </a:custGeom>
            <a:noFill/>
            <a:ln w="0">
              <a:solidFill>
                <a:srgbClr val="FFFF00"/>
              </a:solidFill>
              <a:prstDash val="solid"/>
              <a:round/>
              <a:headEnd/>
              <a:tailEnd/>
            </a:ln>
          </p:spPr>
          <p:txBody>
            <a:bodyPr/>
            <a:lstStyle/>
            <a:p>
              <a:endParaRPr lang="en-US"/>
            </a:p>
          </p:txBody>
        </p:sp>
        <p:sp>
          <p:nvSpPr>
            <p:cNvPr id="129" name="Freeform 1149"/>
            <p:cNvSpPr>
              <a:spLocks/>
            </p:cNvSpPr>
            <p:nvPr/>
          </p:nvSpPr>
          <p:spPr bwMode="auto">
            <a:xfrm>
              <a:off x="5511" y="3133"/>
              <a:ext cx="14" cy="92"/>
            </a:xfrm>
            <a:custGeom>
              <a:avLst/>
              <a:gdLst>
                <a:gd name="T0" fmla="*/ 24 w 24"/>
                <a:gd name="T1" fmla="*/ 110 h 110"/>
                <a:gd name="T2" fmla="*/ 21 w 24"/>
                <a:gd name="T3" fmla="*/ 97 h 110"/>
                <a:gd name="T4" fmla="*/ 16 w 24"/>
                <a:gd name="T5" fmla="*/ 86 h 110"/>
                <a:gd name="T6" fmla="*/ 12 w 24"/>
                <a:gd name="T7" fmla="*/ 73 h 110"/>
                <a:gd name="T8" fmla="*/ 9 w 24"/>
                <a:gd name="T9" fmla="*/ 60 h 110"/>
                <a:gd name="T10" fmla="*/ 6 w 24"/>
                <a:gd name="T11" fmla="*/ 49 h 110"/>
                <a:gd name="T12" fmla="*/ 3 w 24"/>
                <a:gd name="T13" fmla="*/ 36 h 110"/>
                <a:gd name="T14" fmla="*/ 1 w 24"/>
                <a:gd name="T15" fmla="*/ 24 h 110"/>
                <a:gd name="T16" fmla="*/ 0 w 24"/>
                <a:gd name="T17" fmla="*/ 11 h 110"/>
                <a:gd name="T18" fmla="*/ 0 w 24"/>
                <a:gd name="T19" fmla="*/ 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110"/>
                <a:gd name="T32" fmla="*/ 24 w 24"/>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110">
                  <a:moveTo>
                    <a:pt x="24" y="110"/>
                  </a:moveTo>
                  <a:lnTo>
                    <a:pt x="21" y="97"/>
                  </a:lnTo>
                  <a:lnTo>
                    <a:pt x="16" y="86"/>
                  </a:lnTo>
                  <a:lnTo>
                    <a:pt x="12" y="73"/>
                  </a:lnTo>
                  <a:lnTo>
                    <a:pt x="9" y="60"/>
                  </a:lnTo>
                  <a:lnTo>
                    <a:pt x="6" y="49"/>
                  </a:lnTo>
                  <a:lnTo>
                    <a:pt x="3" y="36"/>
                  </a:lnTo>
                  <a:lnTo>
                    <a:pt x="1" y="24"/>
                  </a:lnTo>
                  <a:lnTo>
                    <a:pt x="0" y="11"/>
                  </a:lnTo>
                  <a:lnTo>
                    <a:pt x="0" y="0"/>
                  </a:lnTo>
                </a:path>
              </a:pathLst>
            </a:custGeom>
            <a:noFill/>
            <a:ln w="0">
              <a:solidFill>
                <a:srgbClr val="FFFF00"/>
              </a:solidFill>
              <a:prstDash val="solid"/>
              <a:round/>
              <a:headEnd/>
              <a:tailEnd/>
            </a:ln>
          </p:spPr>
          <p:txBody>
            <a:bodyPr/>
            <a:lstStyle/>
            <a:p>
              <a:endParaRPr lang="en-US"/>
            </a:p>
          </p:txBody>
        </p:sp>
        <p:sp>
          <p:nvSpPr>
            <p:cNvPr id="130" name="Line 1150"/>
            <p:cNvSpPr>
              <a:spLocks noChangeShapeType="1"/>
            </p:cNvSpPr>
            <p:nvPr/>
          </p:nvSpPr>
          <p:spPr bwMode="auto">
            <a:xfrm flipH="1">
              <a:off x="5076" y="2030"/>
              <a:ext cx="12" cy="10"/>
            </a:xfrm>
            <a:prstGeom prst="line">
              <a:avLst/>
            </a:prstGeom>
            <a:noFill/>
            <a:ln w="0">
              <a:solidFill>
                <a:srgbClr val="FFFF00"/>
              </a:solidFill>
              <a:round/>
              <a:headEnd/>
              <a:tailEnd/>
            </a:ln>
          </p:spPr>
          <p:txBody>
            <a:bodyPr/>
            <a:lstStyle/>
            <a:p>
              <a:endParaRPr lang="en-US"/>
            </a:p>
          </p:txBody>
        </p:sp>
        <p:sp>
          <p:nvSpPr>
            <p:cNvPr id="131" name="Freeform 1151"/>
            <p:cNvSpPr>
              <a:spLocks/>
            </p:cNvSpPr>
            <p:nvPr/>
          </p:nvSpPr>
          <p:spPr bwMode="auto">
            <a:xfrm>
              <a:off x="4984" y="2040"/>
              <a:ext cx="92" cy="399"/>
            </a:xfrm>
            <a:custGeom>
              <a:avLst/>
              <a:gdLst>
                <a:gd name="T0" fmla="*/ 150 w 150"/>
                <a:gd name="T1" fmla="*/ 0 h 479"/>
                <a:gd name="T2" fmla="*/ 130 w 150"/>
                <a:gd name="T3" fmla="*/ 12 h 479"/>
                <a:gd name="T4" fmla="*/ 114 w 150"/>
                <a:gd name="T5" fmla="*/ 24 h 479"/>
                <a:gd name="T6" fmla="*/ 103 w 150"/>
                <a:gd name="T7" fmla="*/ 37 h 479"/>
                <a:gd name="T8" fmla="*/ 93 w 150"/>
                <a:gd name="T9" fmla="*/ 49 h 479"/>
                <a:gd name="T10" fmla="*/ 86 w 150"/>
                <a:gd name="T11" fmla="*/ 62 h 479"/>
                <a:gd name="T12" fmla="*/ 78 w 150"/>
                <a:gd name="T13" fmla="*/ 74 h 479"/>
                <a:gd name="T14" fmla="*/ 66 w 150"/>
                <a:gd name="T15" fmla="*/ 86 h 479"/>
                <a:gd name="T16" fmla="*/ 54 w 150"/>
                <a:gd name="T17" fmla="*/ 99 h 479"/>
                <a:gd name="T18" fmla="*/ 43 w 150"/>
                <a:gd name="T19" fmla="*/ 111 h 479"/>
                <a:gd name="T20" fmla="*/ 43 w 150"/>
                <a:gd name="T21" fmla="*/ 124 h 479"/>
                <a:gd name="T22" fmla="*/ 45 w 150"/>
                <a:gd name="T23" fmla="*/ 136 h 479"/>
                <a:gd name="T24" fmla="*/ 45 w 150"/>
                <a:gd name="T25" fmla="*/ 149 h 479"/>
                <a:gd name="T26" fmla="*/ 45 w 150"/>
                <a:gd name="T27" fmla="*/ 162 h 479"/>
                <a:gd name="T28" fmla="*/ 45 w 150"/>
                <a:gd name="T29" fmla="*/ 174 h 479"/>
                <a:gd name="T30" fmla="*/ 45 w 150"/>
                <a:gd name="T31" fmla="*/ 187 h 479"/>
                <a:gd name="T32" fmla="*/ 45 w 150"/>
                <a:gd name="T33" fmla="*/ 201 h 479"/>
                <a:gd name="T34" fmla="*/ 45 w 150"/>
                <a:gd name="T35" fmla="*/ 213 h 479"/>
                <a:gd name="T36" fmla="*/ 45 w 150"/>
                <a:gd name="T37" fmla="*/ 226 h 479"/>
                <a:gd name="T38" fmla="*/ 45 w 150"/>
                <a:gd name="T39" fmla="*/ 239 h 479"/>
                <a:gd name="T40" fmla="*/ 45 w 150"/>
                <a:gd name="T41" fmla="*/ 251 h 479"/>
                <a:gd name="T42" fmla="*/ 43 w 150"/>
                <a:gd name="T43" fmla="*/ 264 h 479"/>
                <a:gd name="T44" fmla="*/ 43 w 150"/>
                <a:gd name="T45" fmla="*/ 276 h 479"/>
                <a:gd name="T46" fmla="*/ 43 w 150"/>
                <a:gd name="T47" fmla="*/ 289 h 479"/>
                <a:gd name="T48" fmla="*/ 43 w 150"/>
                <a:gd name="T49" fmla="*/ 302 h 479"/>
                <a:gd name="T50" fmla="*/ 43 w 150"/>
                <a:gd name="T51" fmla="*/ 314 h 479"/>
                <a:gd name="T52" fmla="*/ 43 w 150"/>
                <a:gd name="T53" fmla="*/ 327 h 479"/>
                <a:gd name="T54" fmla="*/ 43 w 150"/>
                <a:gd name="T55" fmla="*/ 341 h 479"/>
                <a:gd name="T56" fmla="*/ 43 w 150"/>
                <a:gd name="T57" fmla="*/ 353 h 479"/>
                <a:gd name="T58" fmla="*/ 43 w 150"/>
                <a:gd name="T59" fmla="*/ 366 h 479"/>
                <a:gd name="T60" fmla="*/ 42 w 150"/>
                <a:gd name="T61" fmla="*/ 379 h 479"/>
                <a:gd name="T62" fmla="*/ 42 w 150"/>
                <a:gd name="T63" fmla="*/ 391 h 479"/>
                <a:gd name="T64" fmla="*/ 41 w 150"/>
                <a:gd name="T65" fmla="*/ 404 h 479"/>
                <a:gd name="T66" fmla="*/ 40 w 150"/>
                <a:gd name="T67" fmla="*/ 417 h 479"/>
                <a:gd name="T68" fmla="*/ 39 w 150"/>
                <a:gd name="T69" fmla="*/ 429 h 479"/>
                <a:gd name="T70" fmla="*/ 37 w 150"/>
                <a:gd name="T71" fmla="*/ 442 h 479"/>
                <a:gd name="T72" fmla="*/ 34 w 150"/>
                <a:gd name="T73" fmla="*/ 454 h 479"/>
                <a:gd name="T74" fmla="*/ 17 w 150"/>
                <a:gd name="T75" fmla="*/ 467 h 479"/>
                <a:gd name="T76" fmla="*/ 0 w 150"/>
                <a:gd name="T77" fmla="*/ 479 h 47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50"/>
                <a:gd name="T118" fmla="*/ 0 h 479"/>
                <a:gd name="T119" fmla="*/ 150 w 150"/>
                <a:gd name="T120" fmla="*/ 479 h 47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50" h="479">
                  <a:moveTo>
                    <a:pt x="150" y="0"/>
                  </a:moveTo>
                  <a:lnTo>
                    <a:pt x="130" y="12"/>
                  </a:lnTo>
                  <a:lnTo>
                    <a:pt x="114" y="24"/>
                  </a:lnTo>
                  <a:lnTo>
                    <a:pt x="103" y="37"/>
                  </a:lnTo>
                  <a:lnTo>
                    <a:pt x="93" y="49"/>
                  </a:lnTo>
                  <a:lnTo>
                    <a:pt x="86" y="62"/>
                  </a:lnTo>
                  <a:lnTo>
                    <a:pt x="78" y="74"/>
                  </a:lnTo>
                  <a:lnTo>
                    <a:pt x="66" y="86"/>
                  </a:lnTo>
                  <a:lnTo>
                    <a:pt x="54" y="99"/>
                  </a:lnTo>
                  <a:lnTo>
                    <a:pt x="43" y="111"/>
                  </a:lnTo>
                  <a:lnTo>
                    <a:pt x="43" y="124"/>
                  </a:lnTo>
                  <a:lnTo>
                    <a:pt x="45" y="136"/>
                  </a:lnTo>
                  <a:lnTo>
                    <a:pt x="45" y="149"/>
                  </a:lnTo>
                  <a:lnTo>
                    <a:pt x="45" y="162"/>
                  </a:lnTo>
                  <a:lnTo>
                    <a:pt x="45" y="174"/>
                  </a:lnTo>
                  <a:lnTo>
                    <a:pt x="45" y="187"/>
                  </a:lnTo>
                  <a:lnTo>
                    <a:pt x="45" y="201"/>
                  </a:lnTo>
                  <a:lnTo>
                    <a:pt x="45" y="213"/>
                  </a:lnTo>
                  <a:lnTo>
                    <a:pt x="45" y="226"/>
                  </a:lnTo>
                  <a:lnTo>
                    <a:pt x="45" y="239"/>
                  </a:lnTo>
                  <a:lnTo>
                    <a:pt x="45" y="251"/>
                  </a:lnTo>
                  <a:lnTo>
                    <a:pt x="43" y="264"/>
                  </a:lnTo>
                  <a:lnTo>
                    <a:pt x="43" y="276"/>
                  </a:lnTo>
                  <a:lnTo>
                    <a:pt x="43" y="289"/>
                  </a:lnTo>
                  <a:lnTo>
                    <a:pt x="43" y="302"/>
                  </a:lnTo>
                  <a:lnTo>
                    <a:pt x="43" y="314"/>
                  </a:lnTo>
                  <a:lnTo>
                    <a:pt x="43" y="327"/>
                  </a:lnTo>
                  <a:lnTo>
                    <a:pt x="43" y="341"/>
                  </a:lnTo>
                  <a:lnTo>
                    <a:pt x="43" y="353"/>
                  </a:lnTo>
                  <a:lnTo>
                    <a:pt x="43" y="366"/>
                  </a:lnTo>
                  <a:lnTo>
                    <a:pt x="42" y="379"/>
                  </a:lnTo>
                  <a:lnTo>
                    <a:pt x="42" y="391"/>
                  </a:lnTo>
                  <a:lnTo>
                    <a:pt x="41" y="404"/>
                  </a:lnTo>
                  <a:lnTo>
                    <a:pt x="40" y="417"/>
                  </a:lnTo>
                  <a:lnTo>
                    <a:pt x="39" y="429"/>
                  </a:lnTo>
                  <a:lnTo>
                    <a:pt x="37" y="442"/>
                  </a:lnTo>
                  <a:lnTo>
                    <a:pt x="34" y="454"/>
                  </a:lnTo>
                  <a:lnTo>
                    <a:pt x="17" y="467"/>
                  </a:lnTo>
                  <a:lnTo>
                    <a:pt x="0" y="479"/>
                  </a:lnTo>
                </a:path>
              </a:pathLst>
            </a:custGeom>
            <a:noFill/>
            <a:ln w="0">
              <a:solidFill>
                <a:srgbClr val="FFFF00"/>
              </a:solidFill>
              <a:prstDash val="solid"/>
              <a:round/>
              <a:headEnd/>
              <a:tailEnd/>
            </a:ln>
          </p:spPr>
          <p:txBody>
            <a:bodyPr/>
            <a:lstStyle/>
            <a:p>
              <a:endParaRPr lang="en-US"/>
            </a:p>
          </p:txBody>
        </p:sp>
        <p:sp>
          <p:nvSpPr>
            <p:cNvPr id="132" name="Line 1152"/>
            <p:cNvSpPr>
              <a:spLocks noChangeShapeType="1"/>
            </p:cNvSpPr>
            <p:nvPr/>
          </p:nvSpPr>
          <p:spPr bwMode="auto">
            <a:xfrm>
              <a:off x="4984" y="2439"/>
              <a:ext cx="2" cy="2"/>
            </a:xfrm>
            <a:prstGeom prst="line">
              <a:avLst/>
            </a:prstGeom>
            <a:noFill/>
            <a:ln w="0">
              <a:solidFill>
                <a:srgbClr val="FFFF00"/>
              </a:solidFill>
              <a:round/>
              <a:headEnd/>
              <a:tailEnd/>
            </a:ln>
          </p:spPr>
          <p:txBody>
            <a:bodyPr/>
            <a:lstStyle/>
            <a:p>
              <a:endParaRPr lang="en-US"/>
            </a:p>
          </p:txBody>
        </p:sp>
        <p:sp>
          <p:nvSpPr>
            <p:cNvPr id="133" name="Freeform 1153"/>
            <p:cNvSpPr>
              <a:spLocks noEditPoints="1"/>
            </p:cNvSpPr>
            <p:nvPr/>
          </p:nvSpPr>
          <p:spPr bwMode="auto">
            <a:xfrm>
              <a:off x="4947" y="2476"/>
              <a:ext cx="71" cy="62"/>
            </a:xfrm>
            <a:custGeom>
              <a:avLst/>
              <a:gdLst>
                <a:gd name="T0" fmla="*/ 48 w 117"/>
                <a:gd name="T1" fmla="*/ 75 h 75"/>
                <a:gd name="T2" fmla="*/ 32 w 117"/>
                <a:gd name="T3" fmla="*/ 72 h 75"/>
                <a:gd name="T4" fmla="*/ 19 w 117"/>
                <a:gd name="T5" fmla="*/ 68 h 75"/>
                <a:gd name="T6" fmla="*/ 10 w 117"/>
                <a:gd name="T7" fmla="*/ 61 h 75"/>
                <a:gd name="T8" fmla="*/ 3 w 117"/>
                <a:gd name="T9" fmla="*/ 53 h 75"/>
                <a:gd name="T10" fmla="*/ 1 w 117"/>
                <a:gd name="T11" fmla="*/ 43 h 75"/>
                <a:gd name="T12" fmla="*/ 1 w 117"/>
                <a:gd name="T13" fmla="*/ 32 h 75"/>
                <a:gd name="T14" fmla="*/ 2 w 117"/>
                <a:gd name="T15" fmla="*/ 24 h 75"/>
                <a:gd name="T16" fmla="*/ 7 w 117"/>
                <a:gd name="T17" fmla="*/ 17 h 75"/>
                <a:gd name="T18" fmla="*/ 12 w 117"/>
                <a:gd name="T19" fmla="*/ 12 h 75"/>
                <a:gd name="T20" fmla="*/ 19 w 117"/>
                <a:gd name="T21" fmla="*/ 7 h 75"/>
                <a:gd name="T22" fmla="*/ 27 w 117"/>
                <a:gd name="T23" fmla="*/ 3 h 75"/>
                <a:gd name="T24" fmla="*/ 38 w 117"/>
                <a:gd name="T25" fmla="*/ 1 h 75"/>
                <a:gd name="T26" fmla="*/ 51 w 117"/>
                <a:gd name="T27" fmla="*/ 0 h 75"/>
                <a:gd name="T28" fmla="*/ 69 w 117"/>
                <a:gd name="T29" fmla="*/ 1 h 75"/>
                <a:gd name="T30" fmla="*/ 85 w 117"/>
                <a:gd name="T31" fmla="*/ 3 h 75"/>
                <a:gd name="T32" fmla="*/ 97 w 117"/>
                <a:gd name="T33" fmla="*/ 8 h 75"/>
                <a:gd name="T34" fmla="*/ 107 w 117"/>
                <a:gd name="T35" fmla="*/ 14 h 75"/>
                <a:gd name="T36" fmla="*/ 114 w 117"/>
                <a:gd name="T37" fmla="*/ 23 h 75"/>
                <a:gd name="T38" fmla="*/ 117 w 117"/>
                <a:gd name="T39" fmla="*/ 33 h 75"/>
                <a:gd name="T40" fmla="*/ 116 w 117"/>
                <a:gd name="T41" fmla="*/ 47 h 75"/>
                <a:gd name="T42" fmla="*/ 110 w 117"/>
                <a:gd name="T43" fmla="*/ 60 h 75"/>
                <a:gd name="T44" fmla="*/ 96 w 117"/>
                <a:gd name="T45" fmla="*/ 70 h 75"/>
                <a:gd name="T46" fmla="*/ 72 w 117"/>
                <a:gd name="T47" fmla="*/ 75 h 75"/>
                <a:gd name="T48" fmla="*/ 58 w 117"/>
                <a:gd name="T49" fmla="*/ 61 h 75"/>
                <a:gd name="T50" fmla="*/ 81 w 117"/>
                <a:gd name="T51" fmla="*/ 60 h 75"/>
                <a:gd name="T52" fmla="*/ 95 w 117"/>
                <a:gd name="T53" fmla="*/ 55 h 75"/>
                <a:gd name="T54" fmla="*/ 103 w 117"/>
                <a:gd name="T55" fmla="*/ 48 h 75"/>
                <a:gd name="T56" fmla="*/ 105 w 117"/>
                <a:gd name="T57" fmla="*/ 39 h 75"/>
                <a:gd name="T58" fmla="*/ 103 w 117"/>
                <a:gd name="T59" fmla="*/ 30 h 75"/>
                <a:gd name="T60" fmla="*/ 96 w 117"/>
                <a:gd name="T61" fmla="*/ 22 h 75"/>
                <a:gd name="T62" fmla="*/ 82 w 117"/>
                <a:gd name="T63" fmla="*/ 17 h 75"/>
                <a:gd name="T64" fmla="*/ 59 w 117"/>
                <a:gd name="T65" fmla="*/ 15 h 75"/>
                <a:gd name="T66" fmla="*/ 35 w 117"/>
                <a:gd name="T67" fmla="*/ 16 h 75"/>
                <a:gd name="T68" fmla="*/ 22 w 117"/>
                <a:gd name="T69" fmla="*/ 21 h 75"/>
                <a:gd name="T70" fmla="*/ 15 w 117"/>
                <a:gd name="T71" fmla="*/ 28 h 75"/>
                <a:gd name="T72" fmla="*/ 11 w 117"/>
                <a:gd name="T73" fmla="*/ 37 h 75"/>
                <a:gd name="T74" fmla="*/ 13 w 117"/>
                <a:gd name="T75" fmla="*/ 45 h 75"/>
                <a:gd name="T76" fmla="*/ 19 w 117"/>
                <a:gd name="T77" fmla="*/ 52 h 75"/>
                <a:gd name="T78" fmla="*/ 34 w 117"/>
                <a:gd name="T79" fmla="*/ 59 h 75"/>
                <a:gd name="T80" fmla="*/ 58 w 117"/>
                <a:gd name="T81" fmla="*/ 61 h 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7"/>
                <a:gd name="T124" fmla="*/ 0 h 75"/>
                <a:gd name="T125" fmla="*/ 117 w 117"/>
                <a:gd name="T126" fmla="*/ 75 h 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7" h="75">
                  <a:moveTo>
                    <a:pt x="57" y="75"/>
                  </a:moveTo>
                  <a:lnTo>
                    <a:pt x="48" y="75"/>
                  </a:lnTo>
                  <a:lnTo>
                    <a:pt x="39" y="73"/>
                  </a:lnTo>
                  <a:lnTo>
                    <a:pt x="32" y="72"/>
                  </a:lnTo>
                  <a:lnTo>
                    <a:pt x="25" y="70"/>
                  </a:lnTo>
                  <a:lnTo>
                    <a:pt x="19" y="68"/>
                  </a:lnTo>
                  <a:lnTo>
                    <a:pt x="15" y="64"/>
                  </a:lnTo>
                  <a:lnTo>
                    <a:pt x="10" y="61"/>
                  </a:lnTo>
                  <a:lnTo>
                    <a:pt x="7" y="57"/>
                  </a:lnTo>
                  <a:lnTo>
                    <a:pt x="3" y="53"/>
                  </a:lnTo>
                  <a:lnTo>
                    <a:pt x="2" y="47"/>
                  </a:lnTo>
                  <a:lnTo>
                    <a:pt x="1" y="43"/>
                  </a:lnTo>
                  <a:lnTo>
                    <a:pt x="0" y="36"/>
                  </a:lnTo>
                  <a:lnTo>
                    <a:pt x="1" y="32"/>
                  </a:lnTo>
                  <a:lnTo>
                    <a:pt x="1" y="28"/>
                  </a:lnTo>
                  <a:lnTo>
                    <a:pt x="2" y="24"/>
                  </a:lnTo>
                  <a:lnTo>
                    <a:pt x="4" y="21"/>
                  </a:lnTo>
                  <a:lnTo>
                    <a:pt x="7" y="17"/>
                  </a:lnTo>
                  <a:lnTo>
                    <a:pt x="9" y="14"/>
                  </a:lnTo>
                  <a:lnTo>
                    <a:pt x="12" y="12"/>
                  </a:lnTo>
                  <a:lnTo>
                    <a:pt x="15" y="9"/>
                  </a:lnTo>
                  <a:lnTo>
                    <a:pt x="19" y="7"/>
                  </a:lnTo>
                  <a:lnTo>
                    <a:pt x="23" y="5"/>
                  </a:lnTo>
                  <a:lnTo>
                    <a:pt x="27" y="3"/>
                  </a:lnTo>
                  <a:lnTo>
                    <a:pt x="32" y="2"/>
                  </a:lnTo>
                  <a:lnTo>
                    <a:pt x="38" y="1"/>
                  </a:lnTo>
                  <a:lnTo>
                    <a:pt x="45" y="1"/>
                  </a:lnTo>
                  <a:lnTo>
                    <a:pt x="51" y="0"/>
                  </a:lnTo>
                  <a:lnTo>
                    <a:pt x="59" y="0"/>
                  </a:lnTo>
                  <a:lnTo>
                    <a:pt x="69" y="1"/>
                  </a:lnTo>
                  <a:lnTo>
                    <a:pt x="78" y="2"/>
                  </a:lnTo>
                  <a:lnTo>
                    <a:pt x="85" y="3"/>
                  </a:lnTo>
                  <a:lnTo>
                    <a:pt x="92" y="6"/>
                  </a:lnTo>
                  <a:lnTo>
                    <a:pt x="97" y="8"/>
                  </a:lnTo>
                  <a:lnTo>
                    <a:pt x="103" y="10"/>
                  </a:lnTo>
                  <a:lnTo>
                    <a:pt x="107" y="14"/>
                  </a:lnTo>
                  <a:lnTo>
                    <a:pt x="110" y="18"/>
                  </a:lnTo>
                  <a:lnTo>
                    <a:pt x="114" y="23"/>
                  </a:lnTo>
                  <a:lnTo>
                    <a:pt x="116" y="28"/>
                  </a:lnTo>
                  <a:lnTo>
                    <a:pt x="117" y="33"/>
                  </a:lnTo>
                  <a:lnTo>
                    <a:pt x="117" y="39"/>
                  </a:lnTo>
                  <a:lnTo>
                    <a:pt x="116" y="47"/>
                  </a:lnTo>
                  <a:lnTo>
                    <a:pt x="114" y="54"/>
                  </a:lnTo>
                  <a:lnTo>
                    <a:pt x="110" y="60"/>
                  </a:lnTo>
                  <a:lnTo>
                    <a:pt x="104" y="64"/>
                  </a:lnTo>
                  <a:lnTo>
                    <a:pt x="96" y="70"/>
                  </a:lnTo>
                  <a:lnTo>
                    <a:pt x="85" y="72"/>
                  </a:lnTo>
                  <a:lnTo>
                    <a:pt x="72" y="75"/>
                  </a:lnTo>
                  <a:lnTo>
                    <a:pt x="57" y="75"/>
                  </a:lnTo>
                  <a:close/>
                  <a:moveTo>
                    <a:pt x="58" y="61"/>
                  </a:moveTo>
                  <a:lnTo>
                    <a:pt x="71" y="61"/>
                  </a:lnTo>
                  <a:lnTo>
                    <a:pt x="81" y="60"/>
                  </a:lnTo>
                  <a:lnTo>
                    <a:pt x="89" y="57"/>
                  </a:lnTo>
                  <a:lnTo>
                    <a:pt x="95" y="55"/>
                  </a:lnTo>
                  <a:lnTo>
                    <a:pt x="100" y="52"/>
                  </a:lnTo>
                  <a:lnTo>
                    <a:pt x="103" y="48"/>
                  </a:lnTo>
                  <a:lnTo>
                    <a:pt x="104" y="44"/>
                  </a:lnTo>
                  <a:lnTo>
                    <a:pt x="105" y="39"/>
                  </a:lnTo>
                  <a:lnTo>
                    <a:pt x="104" y="34"/>
                  </a:lnTo>
                  <a:lnTo>
                    <a:pt x="103" y="30"/>
                  </a:lnTo>
                  <a:lnTo>
                    <a:pt x="101" y="26"/>
                  </a:lnTo>
                  <a:lnTo>
                    <a:pt x="96" y="22"/>
                  </a:lnTo>
                  <a:lnTo>
                    <a:pt x="91" y="20"/>
                  </a:lnTo>
                  <a:lnTo>
                    <a:pt x="82" y="17"/>
                  </a:lnTo>
                  <a:lnTo>
                    <a:pt x="72" y="16"/>
                  </a:lnTo>
                  <a:lnTo>
                    <a:pt x="59" y="15"/>
                  </a:lnTo>
                  <a:lnTo>
                    <a:pt x="46" y="15"/>
                  </a:lnTo>
                  <a:lnTo>
                    <a:pt x="35" y="16"/>
                  </a:lnTo>
                  <a:lnTo>
                    <a:pt x="27" y="17"/>
                  </a:lnTo>
                  <a:lnTo>
                    <a:pt x="22" y="21"/>
                  </a:lnTo>
                  <a:lnTo>
                    <a:pt x="17" y="24"/>
                  </a:lnTo>
                  <a:lnTo>
                    <a:pt x="15" y="28"/>
                  </a:lnTo>
                  <a:lnTo>
                    <a:pt x="12" y="32"/>
                  </a:lnTo>
                  <a:lnTo>
                    <a:pt x="11" y="37"/>
                  </a:lnTo>
                  <a:lnTo>
                    <a:pt x="12" y="41"/>
                  </a:lnTo>
                  <a:lnTo>
                    <a:pt x="13" y="45"/>
                  </a:lnTo>
                  <a:lnTo>
                    <a:pt x="16" y="49"/>
                  </a:lnTo>
                  <a:lnTo>
                    <a:pt x="19" y="52"/>
                  </a:lnTo>
                  <a:lnTo>
                    <a:pt x="26" y="55"/>
                  </a:lnTo>
                  <a:lnTo>
                    <a:pt x="34" y="59"/>
                  </a:lnTo>
                  <a:lnTo>
                    <a:pt x="45" y="60"/>
                  </a:lnTo>
                  <a:lnTo>
                    <a:pt x="58" y="61"/>
                  </a:lnTo>
                  <a:close/>
                </a:path>
              </a:pathLst>
            </a:custGeom>
            <a:solidFill>
              <a:srgbClr val="FFFF00"/>
            </a:solidFill>
            <a:ln w="0">
              <a:solidFill>
                <a:srgbClr val="FFFF00"/>
              </a:solidFill>
              <a:prstDash val="solid"/>
              <a:round/>
              <a:headEnd/>
              <a:tailEnd/>
            </a:ln>
          </p:spPr>
          <p:txBody>
            <a:bodyPr/>
            <a:lstStyle/>
            <a:p>
              <a:endParaRPr lang="en-US"/>
            </a:p>
          </p:txBody>
        </p:sp>
        <p:sp>
          <p:nvSpPr>
            <p:cNvPr id="134" name="Line 1154"/>
            <p:cNvSpPr>
              <a:spLocks noChangeShapeType="1"/>
            </p:cNvSpPr>
            <p:nvPr/>
          </p:nvSpPr>
          <p:spPr bwMode="auto">
            <a:xfrm>
              <a:off x="4982" y="2573"/>
              <a:ext cx="1" cy="5"/>
            </a:xfrm>
            <a:prstGeom prst="line">
              <a:avLst/>
            </a:prstGeom>
            <a:noFill/>
            <a:ln w="0">
              <a:solidFill>
                <a:srgbClr val="FFFF00"/>
              </a:solidFill>
              <a:round/>
              <a:headEnd/>
              <a:tailEnd/>
            </a:ln>
          </p:spPr>
          <p:txBody>
            <a:bodyPr/>
            <a:lstStyle/>
            <a:p>
              <a:endParaRPr lang="en-US"/>
            </a:p>
          </p:txBody>
        </p:sp>
        <p:sp>
          <p:nvSpPr>
            <p:cNvPr id="135" name="Freeform 1155"/>
            <p:cNvSpPr>
              <a:spLocks/>
            </p:cNvSpPr>
            <p:nvPr/>
          </p:nvSpPr>
          <p:spPr bwMode="auto">
            <a:xfrm>
              <a:off x="4882" y="2578"/>
              <a:ext cx="100" cy="647"/>
            </a:xfrm>
            <a:custGeom>
              <a:avLst/>
              <a:gdLst>
                <a:gd name="T0" fmla="*/ 167 w 167"/>
                <a:gd name="T1" fmla="*/ 0 h 775"/>
                <a:gd name="T2" fmla="*/ 165 w 167"/>
                <a:gd name="T3" fmla="*/ 12 h 775"/>
                <a:gd name="T4" fmla="*/ 164 w 167"/>
                <a:gd name="T5" fmla="*/ 25 h 775"/>
                <a:gd name="T6" fmla="*/ 164 w 167"/>
                <a:gd name="T7" fmla="*/ 39 h 775"/>
                <a:gd name="T8" fmla="*/ 161 w 167"/>
                <a:gd name="T9" fmla="*/ 52 h 775"/>
                <a:gd name="T10" fmla="*/ 160 w 167"/>
                <a:gd name="T11" fmla="*/ 64 h 775"/>
                <a:gd name="T12" fmla="*/ 157 w 167"/>
                <a:gd name="T13" fmla="*/ 77 h 775"/>
                <a:gd name="T14" fmla="*/ 150 w 167"/>
                <a:gd name="T15" fmla="*/ 89 h 775"/>
                <a:gd name="T16" fmla="*/ 144 w 167"/>
                <a:gd name="T17" fmla="*/ 102 h 775"/>
                <a:gd name="T18" fmla="*/ 132 w 167"/>
                <a:gd name="T19" fmla="*/ 114 h 775"/>
                <a:gd name="T20" fmla="*/ 125 w 167"/>
                <a:gd name="T21" fmla="*/ 126 h 775"/>
                <a:gd name="T22" fmla="*/ 125 w 167"/>
                <a:gd name="T23" fmla="*/ 139 h 775"/>
                <a:gd name="T24" fmla="*/ 125 w 167"/>
                <a:gd name="T25" fmla="*/ 153 h 775"/>
                <a:gd name="T26" fmla="*/ 125 w 167"/>
                <a:gd name="T27" fmla="*/ 165 h 775"/>
                <a:gd name="T28" fmla="*/ 123 w 167"/>
                <a:gd name="T29" fmla="*/ 178 h 775"/>
                <a:gd name="T30" fmla="*/ 123 w 167"/>
                <a:gd name="T31" fmla="*/ 190 h 775"/>
                <a:gd name="T32" fmla="*/ 122 w 167"/>
                <a:gd name="T33" fmla="*/ 203 h 775"/>
                <a:gd name="T34" fmla="*/ 121 w 167"/>
                <a:gd name="T35" fmla="*/ 216 h 775"/>
                <a:gd name="T36" fmla="*/ 120 w 167"/>
                <a:gd name="T37" fmla="*/ 228 h 775"/>
                <a:gd name="T38" fmla="*/ 120 w 167"/>
                <a:gd name="T39" fmla="*/ 241 h 775"/>
                <a:gd name="T40" fmla="*/ 119 w 167"/>
                <a:gd name="T41" fmla="*/ 254 h 775"/>
                <a:gd name="T42" fmla="*/ 118 w 167"/>
                <a:gd name="T43" fmla="*/ 266 h 775"/>
                <a:gd name="T44" fmla="*/ 117 w 167"/>
                <a:gd name="T45" fmla="*/ 279 h 775"/>
                <a:gd name="T46" fmla="*/ 114 w 167"/>
                <a:gd name="T47" fmla="*/ 293 h 775"/>
                <a:gd name="T48" fmla="*/ 113 w 167"/>
                <a:gd name="T49" fmla="*/ 305 h 775"/>
                <a:gd name="T50" fmla="*/ 108 w 167"/>
                <a:gd name="T51" fmla="*/ 318 h 775"/>
                <a:gd name="T52" fmla="*/ 105 w 167"/>
                <a:gd name="T53" fmla="*/ 331 h 775"/>
                <a:gd name="T54" fmla="*/ 100 w 167"/>
                <a:gd name="T55" fmla="*/ 343 h 775"/>
                <a:gd name="T56" fmla="*/ 97 w 167"/>
                <a:gd name="T57" fmla="*/ 356 h 775"/>
                <a:gd name="T58" fmla="*/ 92 w 167"/>
                <a:gd name="T59" fmla="*/ 368 h 775"/>
                <a:gd name="T60" fmla="*/ 89 w 167"/>
                <a:gd name="T61" fmla="*/ 381 h 775"/>
                <a:gd name="T62" fmla="*/ 84 w 167"/>
                <a:gd name="T63" fmla="*/ 394 h 775"/>
                <a:gd name="T64" fmla="*/ 80 w 167"/>
                <a:gd name="T65" fmla="*/ 406 h 775"/>
                <a:gd name="T66" fmla="*/ 79 w 167"/>
                <a:gd name="T67" fmla="*/ 419 h 775"/>
                <a:gd name="T68" fmla="*/ 77 w 167"/>
                <a:gd name="T69" fmla="*/ 432 h 775"/>
                <a:gd name="T70" fmla="*/ 75 w 167"/>
                <a:gd name="T71" fmla="*/ 444 h 775"/>
                <a:gd name="T72" fmla="*/ 74 w 167"/>
                <a:gd name="T73" fmla="*/ 457 h 775"/>
                <a:gd name="T74" fmla="*/ 73 w 167"/>
                <a:gd name="T75" fmla="*/ 469 h 775"/>
                <a:gd name="T76" fmla="*/ 71 w 167"/>
                <a:gd name="T77" fmla="*/ 483 h 775"/>
                <a:gd name="T78" fmla="*/ 69 w 167"/>
                <a:gd name="T79" fmla="*/ 496 h 775"/>
                <a:gd name="T80" fmla="*/ 68 w 167"/>
                <a:gd name="T81" fmla="*/ 508 h 775"/>
                <a:gd name="T82" fmla="*/ 66 w 167"/>
                <a:gd name="T83" fmla="*/ 521 h 775"/>
                <a:gd name="T84" fmla="*/ 62 w 167"/>
                <a:gd name="T85" fmla="*/ 534 h 775"/>
                <a:gd name="T86" fmla="*/ 59 w 167"/>
                <a:gd name="T87" fmla="*/ 546 h 775"/>
                <a:gd name="T88" fmla="*/ 53 w 167"/>
                <a:gd name="T89" fmla="*/ 559 h 775"/>
                <a:gd name="T90" fmla="*/ 49 w 167"/>
                <a:gd name="T91" fmla="*/ 572 h 775"/>
                <a:gd name="T92" fmla="*/ 45 w 167"/>
                <a:gd name="T93" fmla="*/ 584 h 775"/>
                <a:gd name="T94" fmla="*/ 42 w 167"/>
                <a:gd name="T95" fmla="*/ 597 h 775"/>
                <a:gd name="T96" fmla="*/ 37 w 167"/>
                <a:gd name="T97" fmla="*/ 610 h 775"/>
                <a:gd name="T98" fmla="*/ 34 w 167"/>
                <a:gd name="T99" fmla="*/ 622 h 775"/>
                <a:gd name="T100" fmla="*/ 31 w 167"/>
                <a:gd name="T101" fmla="*/ 635 h 775"/>
                <a:gd name="T102" fmla="*/ 29 w 167"/>
                <a:gd name="T103" fmla="*/ 647 h 775"/>
                <a:gd name="T104" fmla="*/ 26 w 167"/>
                <a:gd name="T105" fmla="*/ 660 h 775"/>
                <a:gd name="T106" fmla="*/ 22 w 167"/>
                <a:gd name="T107" fmla="*/ 673 h 775"/>
                <a:gd name="T108" fmla="*/ 19 w 167"/>
                <a:gd name="T109" fmla="*/ 686 h 775"/>
                <a:gd name="T110" fmla="*/ 16 w 167"/>
                <a:gd name="T111" fmla="*/ 699 h 775"/>
                <a:gd name="T112" fmla="*/ 14 w 167"/>
                <a:gd name="T113" fmla="*/ 712 h 775"/>
                <a:gd name="T114" fmla="*/ 12 w 167"/>
                <a:gd name="T115" fmla="*/ 724 h 775"/>
                <a:gd name="T116" fmla="*/ 10 w 167"/>
                <a:gd name="T117" fmla="*/ 737 h 775"/>
                <a:gd name="T118" fmla="*/ 7 w 167"/>
                <a:gd name="T119" fmla="*/ 750 h 775"/>
                <a:gd name="T120" fmla="*/ 4 w 167"/>
                <a:gd name="T121" fmla="*/ 762 h 775"/>
                <a:gd name="T122" fmla="*/ 0 w 167"/>
                <a:gd name="T123" fmla="*/ 775 h 77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67"/>
                <a:gd name="T187" fmla="*/ 0 h 775"/>
                <a:gd name="T188" fmla="*/ 167 w 167"/>
                <a:gd name="T189" fmla="*/ 775 h 77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67" h="775">
                  <a:moveTo>
                    <a:pt x="167" y="0"/>
                  </a:moveTo>
                  <a:lnTo>
                    <a:pt x="165" y="12"/>
                  </a:lnTo>
                  <a:lnTo>
                    <a:pt x="164" y="25"/>
                  </a:lnTo>
                  <a:lnTo>
                    <a:pt x="164" y="39"/>
                  </a:lnTo>
                  <a:lnTo>
                    <a:pt x="161" y="52"/>
                  </a:lnTo>
                  <a:lnTo>
                    <a:pt x="160" y="64"/>
                  </a:lnTo>
                  <a:lnTo>
                    <a:pt x="157" y="77"/>
                  </a:lnTo>
                  <a:lnTo>
                    <a:pt x="150" y="89"/>
                  </a:lnTo>
                  <a:lnTo>
                    <a:pt x="144" y="102"/>
                  </a:lnTo>
                  <a:lnTo>
                    <a:pt x="132" y="114"/>
                  </a:lnTo>
                  <a:lnTo>
                    <a:pt x="125" y="126"/>
                  </a:lnTo>
                  <a:lnTo>
                    <a:pt x="125" y="139"/>
                  </a:lnTo>
                  <a:lnTo>
                    <a:pt x="125" y="153"/>
                  </a:lnTo>
                  <a:lnTo>
                    <a:pt x="125" y="165"/>
                  </a:lnTo>
                  <a:lnTo>
                    <a:pt x="123" y="178"/>
                  </a:lnTo>
                  <a:lnTo>
                    <a:pt x="123" y="190"/>
                  </a:lnTo>
                  <a:lnTo>
                    <a:pt x="122" y="203"/>
                  </a:lnTo>
                  <a:lnTo>
                    <a:pt x="121" y="216"/>
                  </a:lnTo>
                  <a:lnTo>
                    <a:pt x="120" y="228"/>
                  </a:lnTo>
                  <a:lnTo>
                    <a:pt x="120" y="241"/>
                  </a:lnTo>
                  <a:lnTo>
                    <a:pt x="119" y="254"/>
                  </a:lnTo>
                  <a:lnTo>
                    <a:pt x="118" y="266"/>
                  </a:lnTo>
                  <a:lnTo>
                    <a:pt x="117" y="279"/>
                  </a:lnTo>
                  <a:lnTo>
                    <a:pt x="114" y="293"/>
                  </a:lnTo>
                  <a:lnTo>
                    <a:pt x="113" y="305"/>
                  </a:lnTo>
                  <a:lnTo>
                    <a:pt x="108" y="318"/>
                  </a:lnTo>
                  <a:lnTo>
                    <a:pt x="105" y="331"/>
                  </a:lnTo>
                  <a:lnTo>
                    <a:pt x="100" y="343"/>
                  </a:lnTo>
                  <a:lnTo>
                    <a:pt x="97" y="356"/>
                  </a:lnTo>
                  <a:lnTo>
                    <a:pt x="92" y="368"/>
                  </a:lnTo>
                  <a:lnTo>
                    <a:pt x="89" y="381"/>
                  </a:lnTo>
                  <a:lnTo>
                    <a:pt x="84" y="394"/>
                  </a:lnTo>
                  <a:lnTo>
                    <a:pt x="80" y="406"/>
                  </a:lnTo>
                  <a:lnTo>
                    <a:pt x="79" y="419"/>
                  </a:lnTo>
                  <a:lnTo>
                    <a:pt x="77" y="432"/>
                  </a:lnTo>
                  <a:lnTo>
                    <a:pt x="75" y="444"/>
                  </a:lnTo>
                  <a:lnTo>
                    <a:pt x="74" y="457"/>
                  </a:lnTo>
                  <a:lnTo>
                    <a:pt x="73" y="469"/>
                  </a:lnTo>
                  <a:lnTo>
                    <a:pt x="71" y="483"/>
                  </a:lnTo>
                  <a:lnTo>
                    <a:pt x="69" y="496"/>
                  </a:lnTo>
                  <a:lnTo>
                    <a:pt x="68" y="508"/>
                  </a:lnTo>
                  <a:lnTo>
                    <a:pt x="66" y="521"/>
                  </a:lnTo>
                  <a:lnTo>
                    <a:pt x="62" y="534"/>
                  </a:lnTo>
                  <a:lnTo>
                    <a:pt x="59" y="546"/>
                  </a:lnTo>
                  <a:lnTo>
                    <a:pt x="53" y="559"/>
                  </a:lnTo>
                  <a:lnTo>
                    <a:pt x="49" y="572"/>
                  </a:lnTo>
                  <a:lnTo>
                    <a:pt x="45" y="584"/>
                  </a:lnTo>
                  <a:lnTo>
                    <a:pt x="42" y="597"/>
                  </a:lnTo>
                  <a:lnTo>
                    <a:pt x="37" y="610"/>
                  </a:lnTo>
                  <a:lnTo>
                    <a:pt x="34" y="622"/>
                  </a:lnTo>
                  <a:lnTo>
                    <a:pt x="31" y="635"/>
                  </a:lnTo>
                  <a:lnTo>
                    <a:pt x="29" y="647"/>
                  </a:lnTo>
                  <a:lnTo>
                    <a:pt x="26" y="660"/>
                  </a:lnTo>
                  <a:lnTo>
                    <a:pt x="22" y="673"/>
                  </a:lnTo>
                  <a:lnTo>
                    <a:pt x="19" y="686"/>
                  </a:lnTo>
                  <a:lnTo>
                    <a:pt x="16" y="699"/>
                  </a:lnTo>
                  <a:lnTo>
                    <a:pt x="14" y="712"/>
                  </a:lnTo>
                  <a:lnTo>
                    <a:pt x="12" y="724"/>
                  </a:lnTo>
                  <a:lnTo>
                    <a:pt x="10" y="737"/>
                  </a:lnTo>
                  <a:lnTo>
                    <a:pt x="7" y="750"/>
                  </a:lnTo>
                  <a:lnTo>
                    <a:pt x="4" y="762"/>
                  </a:lnTo>
                  <a:lnTo>
                    <a:pt x="0" y="775"/>
                  </a:lnTo>
                </a:path>
              </a:pathLst>
            </a:custGeom>
            <a:noFill/>
            <a:ln w="0">
              <a:solidFill>
                <a:srgbClr val="FFFF00"/>
              </a:solidFill>
              <a:prstDash val="solid"/>
              <a:round/>
              <a:headEnd/>
              <a:tailEnd/>
            </a:ln>
          </p:spPr>
          <p:txBody>
            <a:bodyPr/>
            <a:lstStyle/>
            <a:p>
              <a:endParaRPr lang="en-US"/>
            </a:p>
          </p:txBody>
        </p:sp>
        <p:sp>
          <p:nvSpPr>
            <p:cNvPr id="136" name="Freeform 1156"/>
            <p:cNvSpPr>
              <a:spLocks/>
            </p:cNvSpPr>
            <p:nvPr/>
          </p:nvSpPr>
          <p:spPr bwMode="auto">
            <a:xfrm>
              <a:off x="4824" y="2030"/>
              <a:ext cx="188" cy="391"/>
            </a:xfrm>
            <a:custGeom>
              <a:avLst/>
              <a:gdLst>
                <a:gd name="T0" fmla="*/ 0 w 312"/>
                <a:gd name="T1" fmla="*/ 468 h 468"/>
                <a:gd name="T2" fmla="*/ 15 w 312"/>
                <a:gd name="T3" fmla="*/ 457 h 468"/>
                <a:gd name="T4" fmla="*/ 30 w 312"/>
                <a:gd name="T5" fmla="*/ 447 h 468"/>
                <a:gd name="T6" fmla="*/ 44 w 312"/>
                <a:gd name="T7" fmla="*/ 438 h 468"/>
                <a:gd name="T8" fmla="*/ 46 w 312"/>
                <a:gd name="T9" fmla="*/ 426 h 468"/>
                <a:gd name="T10" fmla="*/ 49 w 312"/>
                <a:gd name="T11" fmla="*/ 416 h 468"/>
                <a:gd name="T12" fmla="*/ 56 w 312"/>
                <a:gd name="T13" fmla="*/ 406 h 468"/>
                <a:gd name="T14" fmla="*/ 69 w 312"/>
                <a:gd name="T15" fmla="*/ 395 h 468"/>
                <a:gd name="T16" fmla="*/ 80 w 312"/>
                <a:gd name="T17" fmla="*/ 385 h 468"/>
                <a:gd name="T18" fmla="*/ 87 w 312"/>
                <a:gd name="T19" fmla="*/ 375 h 468"/>
                <a:gd name="T20" fmla="*/ 92 w 312"/>
                <a:gd name="T21" fmla="*/ 363 h 468"/>
                <a:gd name="T22" fmla="*/ 95 w 312"/>
                <a:gd name="T23" fmla="*/ 353 h 468"/>
                <a:gd name="T24" fmla="*/ 101 w 312"/>
                <a:gd name="T25" fmla="*/ 342 h 468"/>
                <a:gd name="T26" fmla="*/ 108 w 312"/>
                <a:gd name="T27" fmla="*/ 331 h 468"/>
                <a:gd name="T28" fmla="*/ 114 w 312"/>
                <a:gd name="T29" fmla="*/ 321 h 468"/>
                <a:gd name="T30" fmla="*/ 118 w 312"/>
                <a:gd name="T31" fmla="*/ 310 h 468"/>
                <a:gd name="T32" fmla="*/ 123 w 312"/>
                <a:gd name="T33" fmla="*/ 300 h 468"/>
                <a:gd name="T34" fmla="*/ 129 w 312"/>
                <a:gd name="T35" fmla="*/ 288 h 468"/>
                <a:gd name="T36" fmla="*/ 132 w 312"/>
                <a:gd name="T37" fmla="*/ 278 h 468"/>
                <a:gd name="T38" fmla="*/ 136 w 312"/>
                <a:gd name="T39" fmla="*/ 268 h 468"/>
                <a:gd name="T40" fmla="*/ 140 w 312"/>
                <a:gd name="T41" fmla="*/ 256 h 468"/>
                <a:gd name="T42" fmla="*/ 145 w 312"/>
                <a:gd name="T43" fmla="*/ 246 h 468"/>
                <a:gd name="T44" fmla="*/ 149 w 312"/>
                <a:gd name="T45" fmla="*/ 236 h 468"/>
                <a:gd name="T46" fmla="*/ 155 w 312"/>
                <a:gd name="T47" fmla="*/ 224 h 468"/>
                <a:gd name="T48" fmla="*/ 160 w 312"/>
                <a:gd name="T49" fmla="*/ 214 h 468"/>
                <a:gd name="T50" fmla="*/ 166 w 312"/>
                <a:gd name="T51" fmla="*/ 204 h 468"/>
                <a:gd name="T52" fmla="*/ 169 w 312"/>
                <a:gd name="T53" fmla="*/ 193 h 468"/>
                <a:gd name="T54" fmla="*/ 172 w 312"/>
                <a:gd name="T55" fmla="*/ 182 h 468"/>
                <a:gd name="T56" fmla="*/ 177 w 312"/>
                <a:gd name="T57" fmla="*/ 171 h 468"/>
                <a:gd name="T58" fmla="*/ 212 w 312"/>
                <a:gd name="T59" fmla="*/ 166 h 468"/>
                <a:gd name="T60" fmla="*/ 239 w 312"/>
                <a:gd name="T61" fmla="*/ 156 h 468"/>
                <a:gd name="T62" fmla="*/ 262 w 312"/>
                <a:gd name="T63" fmla="*/ 148 h 468"/>
                <a:gd name="T64" fmla="*/ 267 w 312"/>
                <a:gd name="T65" fmla="*/ 137 h 468"/>
                <a:gd name="T66" fmla="*/ 267 w 312"/>
                <a:gd name="T67" fmla="*/ 127 h 468"/>
                <a:gd name="T68" fmla="*/ 266 w 312"/>
                <a:gd name="T69" fmla="*/ 116 h 468"/>
                <a:gd name="T70" fmla="*/ 273 w 312"/>
                <a:gd name="T71" fmla="*/ 106 h 468"/>
                <a:gd name="T72" fmla="*/ 293 w 312"/>
                <a:gd name="T73" fmla="*/ 97 h 468"/>
                <a:gd name="T74" fmla="*/ 312 w 312"/>
                <a:gd name="T75" fmla="*/ 86 h 468"/>
                <a:gd name="T76" fmla="*/ 312 w 312"/>
                <a:gd name="T77" fmla="*/ 76 h 468"/>
                <a:gd name="T78" fmla="*/ 312 w 312"/>
                <a:gd name="T79" fmla="*/ 65 h 468"/>
                <a:gd name="T80" fmla="*/ 310 w 312"/>
                <a:gd name="T81" fmla="*/ 54 h 468"/>
                <a:gd name="T82" fmla="*/ 310 w 312"/>
                <a:gd name="T83" fmla="*/ 44 h 468"/>
                <a:gd name="T84" fmla="*/ 310 w 312"/>
                <a:gd name="T85" fmla="*/ 32 h 468"/>
                <a:gd name="T86" fmla="*/ 310 w 312"/>
                <a:gd name="T87" fmla="*/ 22 h 468"/>
                <a:gd name="T88" fmla="*/ 312 w 312"/>
                <a:gd name="T89" fmla="*/ 12 h 468"/>
                <a:gd name="T90" fmla="*/ 312 w 312"/>
                <a:gd name="T91" fmla="*/ 0 h 46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12"/>
                <a:gd name="T139" fmla="*/ 0 h 468"/>
                <a:gd name="T140" fmla="*/ 312 w 312"/>
                <a:gd name="T141" fmla="*/ 468 h 46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12" h="468">
                  <a:moveTo>
                    <a:pt x="0" y="468"/>
                  </a:moveTo>
                  <a:lnTo>
                    <a:pt x="15" y="457"/>
                  </a:lnTo>
                  <a:lnTo>
                    <a:pt x="30" y="447"/>
                  </a:lnTo>
                  <a:lnTo>
                    <a:pt x="44" y="438"/>
                  </a:lnTo>
                  <a:lnTo>
                    <a:pt x="46" y="426"/>
                  </a:lnTo>
                  <a:lnTo>
                    <a:pt x="49" y="416"/>
                  </a:lnTo>
                  <a:lnTo>
                    <a:pt x="56" y="406"/>
                  </a:lnTo>
                  <a:lnTo>
                    <a:pt x="69" y="395"/>
                  </a:lnTo>
                  <a:lnTo>
                    <a:pt x="80" y="385"/>
                  </a:lnTo>
                  <a:lnTo>
                    <a:pt x="87" y="375"/>
                  </a:lnTo>
                  <a:lnTo>
                    <a:pt x="92" y="363"/>
                  </a:lnTo>
                  <a:lnTo>
                    <a:pt x="95" y="353"/>
                  </a:lnTo>
                  <a:lnTo>
                    <a:pt x="101" y="342"/>
                  </a:lnTo>
                  <a:lnTo>
                    <a:pt x="108" y="331"/>
                  </a:lnTo>
                  <a:lnTo>
                    <a:pt x="114" y="321"/>
                  </a:lnTo>
                  <a:lnTo>
                    <a:pt x="118" y="310"/>
                  </a:lnTo>
                  <a:lnTo>
                    <a:pt x="123" y="300"/>
                  </a:lnTo>
                  <a:lnTo>
                    <a:pt x="129" y="288"/>
                  </a:lnTo>
                  <a:lnTo>
                    <a:pt x="132" y="278"/>
                  </a:lnTo>
                  <a:lnTo>
                    <a:pt x="136" y="268"/>
                  </a:lnTo>
                  <a:lnTo>
                    <a:pt x="140" y="256"/>
                  </a:lnTo>
                  <a:lnTo>
                    <a:pt x="145" y="246"/>
                  </a:lnTo>
                  <a:lnTo>
                    <a:pt x="149" y="236"/>
                  </a:lnTo>
                  <a:lnTo>
                    <a:pt x="155" y="224"/>
                  </a:lnTo>
                  <a:lnTo>
                    <a:pt x="160" y="214"/>
                  </a:lnTo>
                  <a:lnTo>
                    <a:pt x="166" y="204"/>
                  </a:lnTo>
                  <a:lnTo>
                    <a:pt x="169" y="193"/>
                  </a:lnTo>
                  <a:lnTo>
                    <a:pt x="172" y="182"/>
                  </a:lnTo>
                  <a:lnTo>
                    <a:pt x="177" y="171"/>
                  </a:lnTo>
                  <a:lnTo>
                    <a:pt x="212" y="166"/>
                  </a:lnTo>
                  <a:lnTo>
                    <a:pt x="239" y="156"/>
                  </a:lnTo>
                  <a:lnTo>
                    <a:pt x="262" y="148"/>
                  </a:lnTo>
                  <a:lnTo>
                    <a:pt x="267" y="137"/>
                  </a:lnTo>
                  <a:lnTo>
                    <a:pt x="267" y="127"/>
                  </a:lnTo>
                  <a:lnTo>
                    <a:pt x="266" y="116"/>
                  </a:lnTo>
                  <a:lnTo>
                    <a:pt x="273" y="106"/>
                  </a:lnTo>
                  <a:lnTo>
                    <a:pt x="293" y="97"/>
                  </a:lnTo>
                  <a:lnTo>
                    <a:pt x="312" y="86"/>
                  </a:lnTo>
                  <a:lnTo>
                    <a:pt x="312" y="76"/>
                  </a:lnTo>
                  <a:lnTo>
                    <a:pt x="312" y="65"/>
                  </a:lnTo>
                  <a:lnTo>
                    <a:pt x="310" y="54"/>
                  </a:lnTo>
                  <a:lnTo>
                    <a:pt x="310" y="44"/>
                  </a:lnTo>
                  <a:lnTo>
                    <a:pt x="310" y="32"/>
                  </a:lnTo>
                  <a:lnTo>
                    <a:pt x="310" y="22"/>
                  </a:lnTo>
                  <a:lnTo>
                    <a:pt x="312" y="12"/>
                  </a:lnTo>
                  <a:lnTo>
                    <a:pt x="312" y="0"/>
                  </a:lnTo>
                </a:path>
              </a:pathLst>
            </a:custGeom>
            <a:noFill/>
            <a:ln w="0">
              <a:solidFill>
                <a:srgbClr val="FFFF00"/>
              </a:solidFill>
              <a:prstDash val="solid"/>
              <a:round/>
              <a:headEnd/>
              <a:tailEnd/>
            </a:ln>
          </p:spPr>
          <p:txBody>
            <a:bodyPr/>
            <a:lstStyle/>
            <a:p>
              <a:endParaRPr lang="en-US"/>
            </a:p>
          </p:txBody>
        </p:sp>
        <p:sp>
          <p:nvSpPr>
            <p:cNvPr id="137" name="Freeform 1157"/>
            <p:cNvSpPr>
              <a:spLocks/>
            </p:cNvSpPr>
            <p:nvPr/>
          </p:nvSpPr>
          <p:spPr bwMode="auto">
            <a:xfrm>
              <a:off x="4800" y="2030"/>
              <a:ext cx="68" cy="401"/>
            </a:xfrm>
            <a:custGeom>
              <a:avLst/>
              <a:gdLst>
                <a:gd name="T0" fmla="*/ 92 w 113"/>
                <a:gd name="T1" fmla="*/ 0 h 480"/>
                <a:gd name="T2" fmla="*/ 96 w 113"/>
                <a:gd name="T3" fmla="*/ 13 h 480"/>
                <a:gd name="T4" fmla="*/ 101 w 113"/>
                <a:gd name="T5" fmla="*/ 24 h 480"/>
                <a:gd name="T6" fmla="*/ 104 w 113"/>
                <a:gd name="T7" fmla="*/ 37 h 480"/>
                <a:gd name="T8" fmla="*/ 108 w 113"/>
                <a:gd name="T9" fmla="*/ 50 h 480"/>
                <a:gd name="T10" fmla="*/ 110 w 113"/>
                <a:gd name="T11" fmla="*/ 61 h 480"/>
                <a:gd name="T12" fmla="*/ 112 w 113"/>
                <a:gd name="T13" fmla="*/ 74 h 480"/>
                <a:gd name="T14" fmla="*/ 113 w 113"/>
                <a:gd name="T15" fmla="*/ 86 h 480"/>
                <a:gd name="T16" fmla="*/ 111 w 113"/>
                <a:gd name="T17" fmla="*/ 98 h 480"/>
                <a:gd name="T18" fmla="*/ 108 w 113"/>
                <a:gd name="T19" fmla="*/ 111 h 480"/>
                <a:gd name="T20" fmla="*/ 103 w 113"/>
                <a:gd name="T21" fmla="*/ 122 h 480"/>
                <a:gd name="T22" fmla="*/ 97 w 113"/>
                <a:gd name="T23" fmla="*/ 135 h 480"/>
                <a:gd name="T24" fmla="*/ 92 w 113"/>
                <a:gd name="T25" fmla="*/ 146 h 480"/>
                <a:gd name="T26" fmla="*/ 87 w 113"/>
                <a:gd name="T27" fmla="*/ 159 h 480"/>
                <a:gd name="T28" fmla="*/ 84 w 113"/>
                <a:gd name="T29" fmla="*/ 171 h 480"/>
                <a:gd name="T30" fmla="*/ 80 w 113"/>
                <a:gd name="T31" fmla="*/ 183 h 480"/>
                <a:gd name="T32" fmla="*/ 77 w 113"/>
                <a:gd name="T33" fmla="*/ 195 h 480"/>
                <a:gd name="T34" fmla="*/ 72 w 113"/>
                <a:gd name="T35" fmla="*/ 208 h 480"/>
                <a:gd name="T36" fmla="*/ 67 w 113"/>
                <a:gd name="T37" fmla="*/ 220 h 480"/>
                <a:gd name="T38" fmla="*/ 63 w 113"/>
                <a:gd name="T39" fmla="*/ 232 h 480"/>
                <a:gd name="T40" fmla="*/ 58 w 113"/>
                <a:gd name="T41" fmla="*/ 244 h 480"/>
                <a:gd name="T42" fmla="*/ 55 w 113"/>
                <a:gd name="T43" fmla="*/ 256 h 480"/>
                <a:gd name="T44" fmla="*/ 50 w 113"/>
                <a:gd name="T45" fmla="*/ 268 h 480"/>
                <a:gd name="T46" fmla="*/ 47 w 113"/>
                <a:gd name="T47" fmla="*/ 280 h 480"/>
                <a:gd name="T48" fmla="*/ 43 w 113"/>
                <a:gd name="T49" fmla="*/ 293 h 480"/>
                <a:gd name="T50" fmla="*/ 40 w 113"/>
                <a:gd name="T51" fmla="*/ 305 h 480"/>
                <a:gd name="T52" fmla="*/ 38 w 113"/>
                <a:gd name="T53" fmla="*/ 317 h 480"/>
                <a:gd name="T54" fmla="*/ 34 w 113"/>
                <a:gd name="T55" fmla="*/ 330 h 480"/>
                <a:gd name="T56" fmla="*/ 28 w 113"/>
                <a:gd name="T57" fmla="*/ 341 h 480"/>
                <a:gd name="T58" fmla="*/ 24 w 113"/>
                <a:gd name="T59" fmla="*/ 354 h 480"/>
                <a:gd name="T60" fmla="*/ 19 w 113"/>
                <a:gd name="T61" fmla="*/ 365 h 480"/>
                <a:gd name="T62" fmla="*/ 15 w 113"/>
                <a:gd name="T63" fmla="*/ 378 h 480"/>
                <a:gd name="T64" fmla="*/ 11 w 113"/>
                <a:gd name="T65" fmla="*/ 391 h 480"/>
                <a:gd name="T66" fmla="*/ 8 w 113"/>
                <a:gd name="T67" fmla="*/ 402 h 480"/>
                <a:gd name="T68" fmla="*/ 5 w 113"/>
                <a:gd name="T69" fmla="*/ 415 h 480"/>
                <a:gd name="T70" fmla="*/ 2 w 113"/>
                <a:gd name="T71" fmla="*/ 426 h 480"/>
                <a:gd name="T72" fmla="*/ 0 w 113"/>
                <a:gd name="T73" fmla="*/ 439 h 480"/>
                <a:gd name="T74" fmla="*/ 7 w 113"/>
                <a:gd name="T75" fmla="*/ 452 h 480"/>
                <a:gd name="T76" fmla="*/ 13 w 113"/>
                <a:gd name="T77" fmla="*/ 463 h 480"/>
                <a:gd name="T78" fmla="*/ 25 w 113"/>
                <a:gd name="T79" fmla="*/ 476 h 480"/>
                <a:gd name="T80" fmla="*/ 35 w 113"/>
                <a:gd name="T81" fmla="*/ 480 h 480"/>
                <a:gd name="T82" fmla="*/ 40 w 113"/>
                <a:gd name="T83" fmla="*/ 468 h 48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3"/>
                <a:gd name="T127" fmla="*/ 0 h 480"/>
                <a:gd name="T128" fmla="*/ 113 w 113"/>
                <a:gd name="T129" fmla="*/ 480 h 48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3" h="480">
                  <a:moveTo>
                    <a:pt x="92" y="0"/>
                  </a:moveTo>
                  <a:lnTo>
                    <a:pt x="96" y="13"/>
                  </a:lnTo>
                  <a:lnTo>
                    <a:pt x="101" y="24"/>
                  </a:lnTo>
                  <a:lnTo>
                    <a:pt x="104" y="37"/>
                  </a:lnTo>
                  <a:lnTo>
                    <a:pt x="108" y="50"/>
                  </a:lnTo>
                  <a:lnTo>
                    <a:pt x="110" y="61"/>
                  </a:lnTo>
                  <a:lnTo>
                    <a:pt x="112" y="74"/>
                  </a:lnTo>
                  <a:lnTo>
                    <a:pt x="113" y="86"/>
                  </a:lnTo>
                  <a:lnTo>
                    <a:pt x="111" y="98"/>
                  </a:lnTo>
                  <a:lnTo>
                    <a:pt x="108" y="111"/>
                  </a:lnTo>
                  <a:lnTo>
                    <a:pt x="103" y="122"/>
                  </a:lnTo>
                  <a:lnTo>
                    <a:pt x="97" y="135"/>
                  </a:lnTo>
                  <a:lnTo>
                    <a:pt x="92" y="146"/>
                  </a:lnTo>
                  <a:lnTo>
                    <a:pt x="87" y="159"/>
                  </a:lnTo>
                  <a:lnTo>
                    <a:pt x="84" y="171"/>
                  </a:lnTo>
                  <a:lnTo>
                    <a:pt x="80" y="183"/>
                  </a:lnTo>
                  <a:lnTo>
                    <a:pt x="77" y="195"/>
                  </a:lnTo>
                  <a:lnTo>
                    <a:pt x="72" y="208"/>
                  </a:lnTo>
                  <a:lnTo>
                    <a:pt x="67" y="220"/>
                  </a:lnTo>
                  <a:lnTo>
                    <a:pt x="63" y="232"/>
                  </a:lnTo>
                  <a:lnTo>
                    <a:pt x="58" y="244"/>
                  </a:lnTo>
                  <a:lnTo>
                    <a:pt x="55" y="256"/>
                  </a:lnTo>
                  <a:lnTo>
                    <a:pt x="50" y="268"/>
                  </a:lnTo>
                  <a:lnTo>
                    <a:pt x="47" y="280"/>
                  </a:lnTo>
                  <a:lnTo>
                    <a:pt x="43" y="293"/>
                  </a:lnTo>
                  <a:lnTo>
                    <a:pt x="40" y="305"/>
                  </a:lnTo>
                  <a:lnTo>
                    <a:pt x="38" y="317"/>
                  </a:lnTo>
                  <a:lnTo>
                    <a:pt x="34" y="330"/>
                  </a:lnTo>
                  <a:lnTo>
                    <a:pt x="28" y="341"/>
                  </a:lnTo>
                  <a:lnTo>
                    <a:pt x="24" y="354"/>
                  </a:lnTo>
                  <a:lnTo>
                    <a:pt x="19" y="365"/>
                  </a:lnTo>
                  <a:lnTo>
                    <a:pt x="15" y="378"/>
                  </a:lnTo>
                  <a:lnTo>
                    <a:pt x="11" y="391"/>
                  </a:lnTo>
                  <a:lnTo>
                    <a:pt x="8" y="402"/>
                  </a:lnTo>
                  <a:lnTo>
                    <a:pt x="5" y="415"/>
                  </a:lnTo>
                  <a:lnTo>
                    <a:pt x="2" y="426"/>
                  </a:lnTo>
                  <a:lnTo>
                    <a:pt x="0" y="439"/>
                  </a:lnTo>
                  <a:lnTo>
                    <a:pt x="7" y="452"/>
                  </a:lnTo>
                  <a:lnTo>
                    <a:pt x="13" y="463"/>
                  </a:lnTo>
                  <a:lnTo>
                    <a:pt x="25" y="476"/>
                  </a:lnTo>
                  <a:lnTo>
                    <a:pt x="35" y="480"/>
                  </a:lnTo>
                  <a:lnTo>
                    <a:pt x="40" y="468"/>
                  </a:lnTo>
                </a:path>
              </a:pathLst>
            </a:custGeom>
            <a:noFill/>
            <a:ln w="0">
              <a:solidFill>
                <a:srgbClr val="FFFF00"/>
              </a:solidFill>
              <a:prstDash val="solid"/>
              <a:round/>
              <a:headEnd/>
              <a:tailEnd/>
            </a:ln>
          </p:spPr>
          <p:txBody>
            <a:bodyPr/>
            <a:lstStyle/>
            <a:p>
              <a:endParaRPr lang="en-US"/>
            </a:p>
          </p:txBody>
        </p:sp>
        <p:sp>
          <p:nvSpPr>
            <p:cNvPr id="138" name="Line 1159"/>
            <p:cNvSpPr>
              <a:spLocks noChangeShapeType="1"/>
            </p:cNvSpPr>
            <p:nvPr/>
          </p:nvSpPr>
          <p:spPr bwMode="auto">
            <a:xfrm flipV="1">
              <a:off x="3881" y="2772"/>
              <a:ext cx="2" cy="8"/>
            </a:xfrm>
            <a:prstGeom prst="line">
              <a:avLst/>
            </a:prstGeom>
            <a:noFill/>
            <a:ln w="0">
              <a:solidFill>
                <a:srgbClr val="FFFF00"/>
              </a:solidFill>
              <a:round/>
              <a:headEnd/>
              <a:tailEnd/>
            </a:ln>
          </p:spPr>
          <p:txBody>
            <a:bodyPr/>
            <a:lstStyle/>
            <a:p>
              <a:endParaRPr lang="en-US"/>
            </a:p>
          </p:txBody>
        </p:sp>
        <p:sp>
          <p:nvSpPr>
            <p:cNvPr id="139" name="Line 1160"/>
            <p:cNvSpPr>
              <a:spLocks noChangeShapeType="1"/>
            </p:cNvSpPr>
            <p:nvPr/>
          </p:nvSpPr>
          <p:spPr bwMode="auto">
            <a:xfrm flipV="1">
              <a:off x="3883" y="2765"/>
              <a:ext cx="2" cy="7"/>
            </a:xfrm>
            <a:prstGeom prst="line">
              <a:avLst/>
            </a:prstGeom>
            <a:noFill/>
            <a:ln w="0">
              <a:solidFill>
                <a:srgbClr val="FFFF00"/>
              </a:solidFill>
              <a:round/>
              <a:headEnd/>
              <a:tailEnd/>
            </a:ln>
          </p:spPr>
          <p:txBody>
            <a:bodyPr/>
            <a:lstStyle/>
            <a:p>
              <a:endParaRPr lang="en-US"/>
            </a:p>
          </p:txBody>
        </p:sp>
        <p:sp>
          <p:nvSpPr>
            <p:cNvPr id="140" name="Line 1161"/>
            <p:cNvSpPr>
              <a:spLocks noChangeShapeType="1"/>
            </p:cNvSpPr>
            <p:nvPr/>
          </p:nvSpPr>
          <p:spPr bwMode="auto">
            <a:xfrm>
              <a:off x="3885" y="2765"/>
              <a:ext cx="2" cy="2"/>
            </a:xfrm>
            <a:prstGeom prst="line">
              <a:avLst/>
            </a:prstGeom>
            <a:noFill/>
            <a:ln w="0">
              <a:solidFill>
                <a:srgbClr val="FFFF00"/>
              </a:solidFill>
              <a:round/>
              <a:headEnd/>
              <a:tailEnd/>
            </a:ln>
          </p:spPr>
          <p:txBody>
            <a:bodyPr/>
            <a:lstStyle/>
            <a:p>
              <a:endParaRPr lang="en-US"/>
            </a:p>
          </p:txBody>
        </p:sp>
        <p:sp>
          <p:nvSpPr>
            <p:cNvPr id="141" name="Freeform 1162"/>
            <p:cNvSpPr>
              <a:spLocks/>
            </p:cNvSpPr>
            <p:nvPr/>
          </p:nvSpPr>
          <p:spPr bwMode="auto">
            <a:xfrm>
              <a:off x="3919" y="2724"/>
              <a:ext cx="28" cy="96"/>
            </a:xfrm>
            <a:custGeom>
              <a:avLst/>
              <a:gdLst>
                <a:gd name="T0" fmla="*/ 33 w 46"/>
                <a:gd name="T1" fmla="*/ 115 h 115"/>
                <a:gd name="T2" fmla="*/ 20 w 46"/>
                <a:gd name="T3" fmla="*/ 114 h 115"/>
                <a:gd name="T4" fmla="*/ 29 w 46"/>
                <a:gd name="T5" fmla="*/ 24 h 115"/>
                <a:gd name="T6" fmla="*/ 26 w 46"/>
                <a:gd name="T7" fmla="*/ 27 h 115"/>
                <a:gd name="T8" fmla="*/ 23 w 46"/>
                <a:gd name="T9" fmla="*/ 29 h 115"/>
                <a:gd name="T10" fmla="*/ 20 w 46"/>
                <a:gd name="T11" fmla="*/ 31 h 115"/>
                <a:gd name="T12" fmla="*/ 15 w 46"/>
                <a:gd name="T13" fmla="*/ 33 h 115"/>
                <a:gd name="T14" fmla="*/ 10 w 46"/>
                <a:gd name="T15" fmla="*/ 35 h 115"/>
                <a:gd name="T16" fmla="*/ 7 w 46"/>
                <a:gd name="T17" fmla="*/ 36 h 115"/>
                <a:gd name="T18" fmla="*/ 3 w 46"/>
                <a:gd name="T19" fmla="*/ 37 h 115"/>
                <a:gd name="T20" fmla="*/ 0 w 46"/>
                <a:gd name="T21" fmla="*/ 38 h 115"/>
                <a:gd name="T22" fmla="*/ 1 w 46"/>
                <a:gd name="T23" fmla="*/ 26 h 115"/>
                <a:gd name="T24" fmla="*/ 7 w 46"/>
                <a:gd name="T25" fmla="*/ 23 h 115"/>
                <a:gd name="T26" fmla="*/ 13 w 46"/>
                <a:gd name="T27" fmla="*/ 20 h 115"/>
                <a:gd name="T28" fmla="*/ 18 w 46"/>
                <a:gd name="T29" fmla="*/ 18 h 115"/>
                <a:gd name="T30" fmla="*/ 23 w 46"/>
                <a:gd name="T31" fmla="*/ 14 h 115"/>
                <a:gd name="T32" fmla="*/ 28 w 46"/>
                <a:gd name="T33" fmla="*/ 11 h 115"/>
                <a:gd name="T34" fmla="*/ 31 w 46"/>
                <a:gd name="T35" fmla="*/ 7 h 115"/>
                <a:gd name="T36" fmla="*/ 35 w 46"/>
                <a:gd name="T37" fmla="*/ 4 h 115"/>
                <a:gd name="T38" fmla="*/ 37 w 46"/>
                <a:gd name="T39" fmla="*/ 0 h 115"/>
                <a:gd name="T40" fmla="*/ 46 w 46"/>
                <a:gd name="T41" fmla="*/ 2 h 115"/>
                <a:gd name="T42" fmla="*/ 33 w 46"/>
                <a:gd name="T43" fmla="*/ 115 h 11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6"/>
                <a:gd name="T67" fmla="*/ 0 h 115"/>
                <a:gd name="T68" fmla="*/ 46 w 46"/>
                <a:gd name="T69" fmla="*/ 115 h 11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6" h="115">
                  <a:moveTo>
                    <a:pt x="33" y="115"/>
                  </a:moveTo>
                  <a:lnTo>
                    <a:pt x="20" y="114"/>
                  </a:lnTo>
                  <a:lnTo>
                    <a:pt x="29" y="24"/>
                  </a:lnTo>
                  <a:lnTo>
                    <a:pt x="26" y="27"/>
                  </a:lnTo>
                  <a:lnTo>
                    <a:pt x="23" y="29"/>
                  </a:lnTo>
                  <a:lnTo>
                    <a:pt x="20" y="31"/>
                  </a:lnTo>
                  <a:lnTo>
                    <a:pt x="15" y="33"/>
                  </a:lnTo>
                  <a:lnTo>
                    <a:pt x="10" y="35"/>
                  </a:lnTo>
                  <a:lnTo>
                    <a:pt x="7" y="36"/>
                  </a:lnTo>
                  <a:lnTo>
                    <a:pt x="3" y="37"/>
                  </a:lnTo>
                  <a:lnTo>
                    <a:pt x="0" y="38"/>
                  </a:lnTo>
                  <a:lnTo>
                    <a:pt x="1" y="26"/>
                  </a:lnTo>
                  <a:lnTo>
                    <a:pt x="7" y="23"/>
                  </a:lnTo>
                  <a:lnTo>
                    <a:pt x="13" y="20"/>
                  </a:lnTo>
                  <a:lnTo>
                    <a:pt x="18" y="18"/>
                  </a:lnTo>
                  <a:lnTo>
                    <a:pt x="23" y="14"/>
                  </a:lnTo>
                  <a:lnTo>
                    <a:pt x="28" y="11"/>
                  </a:lnTo>
                  <a:lnTo>
                    <a:pt x="31" y="7"/>
                  </a:lnTo>
                  <a:lnTo>
                    <a:pt x="35" y="4"/>
                  </a:lnTo>
                  <a:lnTo>
                    <a:pt x="37" y="0"/>
                  </a:lnTo>
                  <a:lnTo>
                    <a:pt x="46" y="2"/>
                  </a:lnTo>
                  <a:lnTo>
                    <a:pt x="33" y="115"/>
                  </a:lnTo>
                  <a:close/>
                </a:path>
              </a:pathLst>
            </a:custGeom>
            <a:solidFill>
              <a:srgbClr val="FFFF00"/>
            </a:solidFill>
            <a:ln w="0">
              <a:solidFill>
                <a:srgbClr val="FFFF00"/>
              </a:solidFill>
              <a:prstDash val="solid"/>
              <a:round/>
              <a:headEnd/>
              <a:tailEnd/>
            </a:ln>
          </p:spPr>
          <p:txBody>
            <a:bodyPr/>
            <a:lstStyle/>
            <a:p>
              <a:endParaRPr lang="en-US"/>
            </a:p>
          </p:txBody>
        </p:sp>
        <p:sp>
          <p:nvSpPr>
            <p:cNvPr id="142" name="Line 1163"/>
            <p:cNvSpPr>
              <a:spLocks noChangeShapeType="1"/>
            </p:cNvSpPr>
            <p:nvPr/>
          </p:nvSpPr>
          <p:spPr bwMode="auto">
            <a:xfrm>
              <a:off x="3982" y="2779"/>
              <a:ext cx="5" cy="1"/>
            </a:xfrm>
            <a:prstGeom prst="line">
              <a:avLst/>
            </a:prstGeom>
            <a:noFill/>
            <a:ln w="0">
              <a:solidFill>
                <a:srgbClr val="FFFF00"/>
              </a:solidFill>
              <a:round/>
              <a:headEnd/>
              <a:tailEnd/>
            </a:ln>
          </p:spPr>
          <p:txBody>
            <a:bodyPr/>
            <a:lstStyle/>
            <a:p>
              <a:endParaRPr lang="en-US"/>
            </a:p>
          </p:txBody>
        </p:sp>
        <p:sp>
          <p:nvSpPr>
            <p:cNvPr id="143" name="Freeform 1164"/>
            <p:cNvSpPr>
              <a:spLocks/>
            </p:cNvSpPr>
            <p:nvPr/>
          </p:nvSpPr>
          <p:spPr bwMode="auto">
            <a:xfrm>
              <a:off x="3987" y="2197"/>
              <a:ext cx="979" cy="590"/>
            </a:xfrm>
            <a:custGeom>
              <a:avLst/>
              <a:gdLst>
                <a:gd name="T0" fmla="*/ 63 w 1623"/>
                <a:gd name="T1" fmla="*/ 705 h 705"/>
                <a:gd name="T2" fmla="*/ 142 w 1623"/>
                <a:gd name="T3" fmla="*/ 689 h 705"/>
                <a:gd name="T4" fmla="*/ 223 w 1623"/>
                <a:gd name="T5" fmla="*/ 673 h 705"/>
                <a:gd name="T6" fmla="*/ 292 w 1623"/>
                <a:gd name="T7" fmla="*/ 653 h 705"/>
                <a:gd name="T8" fmla="*/ 383 w 1623"/>
                <a:gd name="T9" fmla="*/ 653 h 705"/>
                <a:gd name="T10" fmla="*/ 470 w 1623"/>
                <a:gd name="T11" fmla="*/ 640 h 705"/>
                <a:gd name="T12" fmla="*/ 564 w 1623"/>
                <a:gd name="T13" fmla="*/ 638 h 705"/>
                <a:gd name="T14" fmla="*/ 576 w 1623"/>
                <a:gd name="T15" fmla="*/ 665 h 705"/>
                <a:gd name="T16" fmla="*/ 602 w 1623"/>
                <a:gd name="T17" fmla="*/ 690 h 705"/>
                <a:gd name="T18" fmla="*/ 617 w 1623"/>
                <a:gd name="T19" fmla="*/ 669 h 705"/>
                <a:gd name="T20" fmla="*/ 621 w 1623"/>
                <a:gd name="T21" fmla="*/ 643 h 705"/>
                <a:gd name="T22" fmla="*/ 630 w 1623"/>
                <a:gd name="T23" fmla="*/ 618 h 705"/>
                <a:gd name="T24" fmla="*/ 668 w 1623"/>
                <a:gd name="T25" fmla="*/ 594 h 705"/>
                <a:gd name="T26" fmla="*/ 715 w 1623"/>
                <a:gd name="T27" fmla="*/ 570 h 705"/>
                <a:gd name="T28" fmla="*/ 757 w 1623"/>
                <a:gd name="T29" fmla="*/ 547 h 705"/>
                <a:gd name="T30" fmla="*/ 799 w 1623"/>
                <a:gd name="T31" fmla="*/ 522 h 705"/>
                <a:gd name="T32" fmla="*/ 856 w 1623"/>
                <a:gd name="T33" fmla="*/ 501 h 705"/>
                <a:gd name="T34" fmla="*/ 933 w 1623"/>
                <a:gd name="T35" fmla="*/ 483 h 705"/>
                <a:gd name="T36" fmla="*/ 982 w 1623"/>
                <a:gd name="T37" fmla="*/ 496 h 705"/>
                <a:gd name="T38" fmla="*/ 990 w 1623"/>
                <a:gd name="T39" fmla="*/ 522 h 705"/>
                <a:gd name="T40" fmla="*/ 992 w 1623"/>
                <a:gd name="T41" fmla="*/ 549 h 705"/>
                <a:gd name="T42" fmla="*/ 1003 w 1623"/>
                <a:gd name="T43" fmla="*/ 574 h 705"/>
                <a:gd name="T44" fmla="*/ 1021 w 1623"/>
                <a:gd name="T45" fmla="*/ 582 h 705"/>
                <a:gd name="T46" fmla="*/ 1029 w 1623"/>
                <a:gd name="T47" fmla="*/ 556 h 705"/>
                <a:gd name="T48" fmla="*/ 1032 w 1623"/>
                <a:gd name="T49" fmla="*/ 530 h 705"/>
                <a:gd name="T50" fmla="*/ 1035 w 1623"/>
                <a:gd name="T51" fmla="*/ 504 h 705"/>
                <a:gd name="T52" fmla="*/ 1060 w 1623"/>
                <a:gd name="T53" fmla="*/ 479 h 705"/>
                <a:gd name="T54" fmla="*/ 1097 w 1623"/>
                <a:gd name="T55" fmla="*/ 454 h 705"/>
                <a:gd name="T56" fmla="*/ 1144 w 1623"/>
                <a:gd name="T57" fmla="*/ 431 h 705"/>
                <a:gd name="T58" fmla="*/ 1178 w 1623"/>
                <a:gd name="T59" fmla="*/ 448 h 705"/>
                <a:gd name="T60" fmla="*/ 1211 w 1623"/>
                <a:gd name="T61" fmla="*/ 473 h 705"/>
                <a:gd name="T62" fmla="*/ 1254 w 1623"/>
                <a:gd name="T63" fmla="*/ 465 h 705"/>
                <a:gd name="T64" fmla="*/ 1260 w 1623"/>
                <a:gd name="T65" fmla="*/ 439 h 705"/>
                <a:gd name="T66" fmla="*/ 1269 w 1623"/>
                <a:gd name="T67" fmla="*/ 412 h 705"/>
                <a:gd name="T68" fmla="*/ 1293 w 1623"/>
                <a:gd name="T69" fmla="*/ 387 h 705"/>
                <a:gd name="T70" fmla="*/ 1361 w 1623"/>
                <a:gd name="T71" fmla="*/ 367 h 705"/>
                <a:gd name="T72" fmla="*/ 1389 w 1623"/>
                <a:gd name="T73" fmla="*/ 345 h 705"/>
                <a:gd name="T74" fmla="*/ 1399 w 1623"/>
                <a:gd name="T75" fmla="*/ 318 h 705"/>
                <a:gd name="T76" fmla="*/ 1411 w 1623"/>
                <a:gd name="T77" fmla="*/ 292 h 705"/>
                <a:gd name="T78" fmla="*/ 1436 w 1623"/>
                <a:gd name="T79" fmla="*/ 266 h 705"/>
                <a:gd name="T80" fmla="*/ 1471 w 1623"/>
                <a:gd name="T81" fmla="*/ 242 h 705"/>
                <a:gd name="T82" fmla="*/ 1479 w 1623"/>
                <a:gd name="T83" fmla="*/ 216 h 705"/>
                <a:gd name="T84" fmla="*/ 1488 w 1623"/>
                <a:gd name="T85" fmla="*/ 190 h 705"/>
                <a:gd name="T86" fmla="*/ 1502 w 1623"/>
                <a:gd name="T87" fmla="*/ 164 h 705"/>
                <a:gd name="T88" fmla="*/ 1518 w 1623"/>
                <a:gd name="T89" fmla="*/ 138 h 705"/>
                <a:gd name="T90" fmla="*/ 1530 w 1623"/>
                <a:gd name="T91" fmla="*/ 111 h 705"/>
                <a:gd name="T92" fmla="*/ 1539 w 1623"/>
                <a:gd name="T93" fmla="*/ 86 h 705"/>
                <a:gd name="T94" fmla="*/ 1552 w 1623"/>
                <a:gd name="T95" fmla="*/ 60 h 705"/>
                <a:gd name="T96" fmla="*/ 1573 w 1623"/>
                <a:gd name="T97" fmla="*/ 35 h 705"/>
                <a:gd name="T98" fmla="*/ 1593 w 1623"/>
                <a:gd name="T99" fmla="*/ 8 h 705"/>
                <a:gd name="T100" fmla="*/ 1617 w 1623"/>
                <a:gd name="T101" fmla="*/ 12 h 705"/>
                <a:gd name="T102" fmla="*/ 1623 w 1623"/>
                <a:gd name="T103" fmla="*/ 37 h 705"/>
                <a:gd name="T104" fmla="*/ 1623 w 1623"/>
                <a:gd name="T105" fmla="*/ 63 h 705"/>
                <a:gd name="T106" fmla="*/ 1623 w 1623"/>
                <a:gd name="T107" fmla="*/ 90 h 705"/>
                <a:gd name="T108" fmla="*/ 1623 w 1623"/>
                <a:gd name="T109" fmla="*/ 116 h 705"/>
                <a:gd name="T110" fmla="*/ 1621 w 1623"/>
                <a:gd name="T111" fmla="*/ 142 h 705"/>
                <a:gd name="T112" fmla="*/ 1615 w 1623"/>
                <a:gd name="T113" fmla="*/ 168 h 705"/>
                <a:gd name="T114" fmla="*/ 1607 w 1623"/>
                <a:gd name="T115" fmla="*/ 194 h 705"/>
                <a:gd name="T116" fmla="*/ 1602 w 1623"/>
                <a:gd name="T117" fmla="*/ 221 h 705"/>
                <a:gd name="T118" fmla="*/ 1598 w 1623"/>
                <a:gd name="T119" fmla="*/ 247 h 705"/>
                <a:gd name="T120" fmla="*/ 1594 w 1623"/>
                <a:gd name="T121" fmla="*/ 273 h 70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623"/>
                <a:gd name="T184" fmla="*/ 0 h 705"/>
                <a:gd name="T185" fmla="*/ 1623 w 1623"/>
                <a:gd name="T186" fmla="*/ 705 h 70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623" h="705">
                  <a:moveTo>
                    <a:pt x="0" y="698"/>
                  </a:moveTo>
                  <a:lnTo>
                    <a:pt x="30" y="703"/>
                  </a:lnTo>
                  <a:lnTo>
                    <a:pt x="63" y="705"/>
                  </a:lnTo>
                  <a:lnTo>
                    <a:pt x="89" y="700"/>
                  </a:lnTo>
                  <a:lnTo>
                    <a:pt x="116" y="695"/>
                  </a:lnTo>
                  <a:lnTo>
                    <a:pt x="142" y="689"/>
                  </a:lnTo>
                  <a:lnTo>
                    <a:pt x="170" y="683"/>
                  </a:lnTo>
                  <a:lnTo>
                    <a:pt x="199" y="679"/>
                  </a:lnTo>
                  <a:lnTo>
                    <a:pt x="223" y="673"/>
                  </a:lnTo>
                  <a:lnTo>
                    <a:pt x="242" y="665"/>
                  </a:lnTo>
                  <a:lnTo>
                    <a:pt x="266" y="659"/>
                  </a:lnTo>
                  <a:lnTo>
                    <a:pt x="292" y="653"/>
                  </a:lnTo>
                  <a:lnTo>
                    <a:pt x="323" y="649"/>
                  </a:lnTo>
                  <a:lnTo>
                    <a:pt x="353" y="650"/>
                  </a:lnTo>
                  <a:lnTo>
                    <a:pt x="383" y="653"/>
                  </a:lnTo>
                  <a:lnTo>
                    <a:pt x="413" y="649"/>
                  </a:lnTo>
                  <a:lnTo>
                    <a:pt x="441" y="644"/>
                  </a:lnTo>
                  <a:lnTo>
                    <a:pt x="470" y="640"/>
                  </a:lnTo>
                  <a:lnTo>
                    <a:pt x="503" y="637"/>
                  </a:lnTo>
                  <a:lnTo>
                    <a:pt x="538" y="636"/>
                  </a:lnTo>
                  <a:lnTo>
                    <a:pt x="564" y="638"/>
                  </a:lnTo>
                  <a:lnTo>
                    <a:pt x="570" y="648"/>
                  </a:lnTo>
                  <a:lnTo>
                    <a:pt x="574" y="656"/>
                  </a:lnTo>
                  <a:lnTo>
                    <a:pt x="576" y="665"/>
                  </a:lnTo>
                  <a:lnTo>
                    <a:pt x="579" y="673"/>
                  </a:lnTo>
                  <a:lnTo>
                    <a:pt x="590" y="682"/>
                  </a:lnTo>
                  <a:lnTo>
                    <a:pt x="602" y="690"/>
                  </a:lnTo>
                  <a:lnTo>
                    <a:pt x="610" y="688"/>
                  </a:lnTo>
                  <a:lnTo>
                    <a:pt x="615" y="679"/>
                  </a:lnTo>
                  <a:lnTo>
                    <a:pt x="617" y="669"/>
                  </a:lnTo>
                  <a:lnTo>
                    <a:pt x="619" y="661"/>
                  </a:lnTo>
                  <a:lnTo>
                    <a:pt x="620" y="652"/>
                  </a:lnTo>
                  <a:lnTo>
                    <a:pt x="621" y="643"/>
                  </a:lnTo>
                  <a:lnTo>
                    <a:pt x="624" y="635"/>
                  </a:lnTo>
                  <a:lnTo>
                    <a:pt x="627" y="626"/>
                  </a:lnTo>
                  <a:lnTo>
                    <a:pt x="630" y="618"/>
                  </a:lnTo>
                  <a:lnTo>
                    <a:pt x="640" y="609"/>
                  </a:lnTo>
                  <a:lnTo>
                    <a:pt x="651" y="601"/>
                  </a:lnTo>
                  <a:lnTo>
                    <a:pt x="668" y="594"/>
                  </a:lnTo>
                  <a:lnTo>
                    <a:pt x="685" y="586"/>
                  </a:lnTo>
                  <a:lnTo>
                    <a:pt x="698" y="578"/>
                  </a:lnTo>
                  <a:lnTo>
                    <a:pt x="715" y="570"/>
                  </a:lnTo>
                  <a:lnTo>
                    <a:pt x="731" y="563"/>
                  </a:lnTo>
                  <a:lnTo>
                    <a:pt x="744" y="555"/>
                  </a:lnTo>
                  <a:lnTo>
                    <a:pt x="757" y="547"/>
                  </a:lnTo>
                  <a:lnTo>
                    <a:pt x="770" y="539"/>
                  </a:lnTo>
                  <a:lnTo>
                    <a:pt x="783" y="530"/>
                  </a:lnTo>
                  <a:lnTo>
                    <a:pt x="799" y="522"/>
                  </a:lnTo>
                  <a:lnTo>
                    <a:pt x="816" y="514"/>
                  </a:lnTo>
                  <a:lnTo>
                    <a:pt x="834" y="508"/>
                  </a:lnTo>
                  <a:lnTo>
                    <a:pt x="856" y="501"/>
                  </a:lnTo>
                  <a:lnTo>
                    <a:pt x="877" y="494"/>
                  </a:lnTo>
                  <a:lnTo>
                    <a:pt x="904" y="488"/>
                  </a:lnTo>
                  <a:lnTo>
                    <a:pt x="933" y="483"/>
                  </a:lnTo>
                  <a:lnTo>
                    <a:pt x="967" y="481"/>
                  </a:lnTo>
                  <a:lnTo>
                    <a:pt x="976" y="488"/>
                  </a:lnTo>
                  <a:lnTo>
                    <a:pt x="982" y="496"/>
                  </a:lnTo>
                  <a:lnTo>
                    <a:pt x="987" y="505"/>
                  </a:lnTo>
                  <a:lnTo>
                    <a:pt x="988" y="513"/>
                  </a:lnTo>
                  <a:lnTo>
                    <a:pt x="990" y="522"/>
                  </a:lnTo>
                  <a:lnTo>
                    <a:pt x="991" y="532"/>
                  </a:lnTo>
                  <a:lnTo>
                    <a:pt x="992" y="540"/>
                  </a:lnTo>
                  <a:lnTo>
                    <a:pt x="992" y="549"/>
                  </a:lnTo>
                  <a:lnTo>
                    <a:pt x="994" y="557"/>
                  </a:lnTo>
                  <a:lnTo>
                    <a:pt x="997" y="566"/>
                  </a:lnTo>
                  <a:lnTo>
                    <a:pt x="1003" y="574"/>
                  </a:lnTo>
                  <a:lnTo>
                    <a:pt x="1007" y="583"/>
                  </a:lnTo>
                  <a:lnTo>
                    <a:pt x="1017" y="591"/>
                  </a:lnTo>
                  <a:lnTo>
                    <a:pt x="1021" y="582"/>
                  </a:lnTo>
                  <a:lnTo>
                    <a:pt x="1025" y="574"/>
                  </a:lnTo>
                  <a:lnTo>
                    <a:pt x="1027" y="565"/>
                  </a:lnTo>
                  <a:lnTo>
                    <a:pt x="1029" y="556"/>
                  </a:lnTo>
                  <a:lnTo>
                    <a:pt x="1030" y="548"/>
                  </a:lnTo>
                  <a:lnTo>
                    <a:pt x="1030" y="539"/>
                  </a:lnTo>
                  <a:lnTo>
                    <a:pt x="1032" y="530"/>
                  </a:lnTo>
                  <a:lnTo>
                    <a:pt x="1033" y="521"/>
                  </a:lnTo>
                  <a:lnTo>
                    <a:pt x="1034" y="512"/>
                  </a:lnTo>
                  <a:lnTo>
                    <a:pt x="1035" y="504"/>
                  </a:lnTo>
                  <a:lnTo>
                    <a:pt x="1042" y="495"/>
                  </a:lnTo>
                  <a:lnTo>
                    <a:pt x="1051" y="487"/>
                  </a:lnTo>
                  <a:lnTo>
                    <a:pt x="1060" y="479"/>
                  </a:lnTo>
                  <a:lnTo>
                    <a:pt x="1076" y="471"/>
                  </a:lnTo>
                  <a:lnTo>
                    <a:pt x="1087" y="463"/>
                  </a:lnTo>
                  <a:lnTo>
                    <a:pt x="1097" y="454"/>
                  </a:lnTo>
                  <a:lnTo>
                    <a:pt x="1109" y="446"/>
                  </a:lnTo>
                  <a:lnTo>
                    <a:pt x="1128" y="439"/>
                  </a:lnTo>
                  <a:lnTo>
                    <a:pt x="1144" y="431"/>
                  </a:lnTo>
                  <a:lnTo>
                    <a:pt x="1157" y="432"/>
                  </a:lnTo>
                  <a:lnTo>
                    <a:pt x="1165" y="440"/>
                  </a:lnTo>
                  <a:lnTo>
                    <a:pt x="1178" y="448"/>
                  </a:lnTo>
                  <a:lnTo>
                    <a:pt x="1193" y="456"/>
                  </a:lnTo>
                  <a:lnTo>
                    <a:pt x="1203" y="464"/>
                  </a:lnTo>
                  <a:lnTo>
                    <a:pt x="1211" y="473"/>
                  </a:lnTo>
                  <a:lnTo>
                    <a:pt x="1237" y="479"/>
                  </a:lnTo>
                  <a:lnTo>
                    <a:pt x="1250" y="474"/>
                  </a:lnTo>
                  <a:lnTo>
                    <a:pt x="1254" y="465"/>
                  </a:lnTo>
                  <a:lnTo>
                    <a:pt x="1256" y="456"/>
                  </a:lnTo>
                  <a:lnTo>
                    <a:pt x="1258" y="448"/>
                  </a:lnTo>
                  <a:lnTo>
                    <a:pt x="1260" y="439"/>
                  </a:lnTo>
                  <a:lnTo>
                    <a:pt x="1264" y="431"/>
                  </a:lnTo>
                  <a:lnTo>
                    <a:pt x="1266" y="421"/>
                  </a:lnTo>
                  <a:lnTo>
                    <a:pt x="1269" y="412"/>
                  </a:lnTo>
                  <a:lnTo>
                    <a:pt x="1277" y="404"/>
                  </a:lnTo>
                  <a:lnTo>
                    <a:pt x="1283" y="396"/>
                  </a:lnTo>
                  <a:lnTo>
                    <a:pt x="1293" y="387"/>
                  </a:lnTo>
                  <a:lnTo>
                    <a:pt x="1311" y="380"/>
                  </a:lnTo>
                  <a:lnTo>
                    <a:pt x="1333" y="373"/>
                  </a:lnTo>
                  <a:lnTo>
                    <a:pt x="1361" y="367"/>
                  </a:lnTo>
                  <a:lnTo>
                    <a:pt x="1382" y="362"/>
                  </a:lnTo>
                  <a:lnTo>
                    <a:pt x="1387" y="353"/>
                  </a:lnTo>
                  <a:lnTo>
                    <a:pt x="1389" y="345"/>
                  </a:lnTo>
                  <a:lnTo>
                    <a:pt x="1392" y="335"/>
                  </a:lnTo>
                  <a:lnTo>
                    <a:pt x="1394" y="327"/>
                  </a:lnTo>
                  <a:lnTo>
                    <a:pt x="1399" y="318"/>
                  </a:lnTo>
                  <a:lnTo>
                    <a:pt x="1402" y="309"/>
                  </a:lnTo>
                  <a:lnTo>
                    <a:pt x="1405" y="301"/>
                  </a:lnTo>
                  <a:lnTo>
                    <a:pt x="1411" y="292"/>
                  </a:lnTo>
                  <a:lnTo>
                    <a:pt x="1419" y="284"/>
                  </a:lnTo>
                  <a:lnTo>
                    <a:pt x="1427" y="276"/>
                  </a:lnTo>
                  <a:lnTo>
                    <a:pt x="1436" y="266"/>
                  </a:lnTo>
                  <a:lnTo>
                    <a:pt x="1448" y="258"/>
                  </a:lnTo>
                  <a:lnTo>
                    <a:pt x="1459" y="250"/>
                  </a:lnTo>
                  <a:lnTo>
                    <a:pt x="1471" y="242"/>
                  </a:lnTo>
                  <a:lnTo>
                    <a:pt x="1474" y="233"/>
                  </a:lnTo>
                  <a:lnTo>
                    <a:pt x="1477" y="225"/>
                  </a:lnTo>
                  <a:lnTo>
                    <a:pt x="1479" y="216"/>
                  </a:lnTo>
                  <a:lnTo>
                    <a:pt x="1481" y="207"/>
                  </a:lnTo>
                  <a:lnTo>
                    <a:pt x="1485" y="199"/>
                  </a:lnTo>
                  <a:lnTo>
                    <a:pt x="1488" y="190"/>
                  </a:lnTo>
                  <a:lnTo>
                    <a:pt x="1492" y="181"/>
                  </a:lnTo>
                  <a:lnTo>
                    <a:pt x="1496" y="172"/>
                  </a:lnTo>
                  <a:lnTo>
                    <a:pt x="1502" y="164"/>
                  </a:lnTo>
                  <a:lnTo>
                    <a:pt x="1507" y="155"/>
                  </a:lnTo>
                  <a:lnTo>
                    <a:pt x="1512" y="147"/>
                  </a:lnTo>
                  <a:lnTo>
                    <a:pt x="1518" y="138"/>
                  </a:lnTo>
                  <a:lnTo>
                    <a:pt x="1523" y="130"/>
                  </a:lnTo>
                  <a:lnTo>
                    <a:pt x="1527" y="121"/>
                  </a:lnTo>
                  <a:lnTo>
                    <a:pt x="1530" y="111"/>
                  </a:lnTo>
                  <a:lnTo>
                    <a:pt x="1533" y="103"/>
                  </a:lnTo>
                  <a:lnTo>
                    <a:pt x="1535" y="94"/>
                  </a:lnTo>
                  <a:lnTo>
                    <a:pt x="1539" y="86"/>
                  </a:lnTo>
                  <a:lnTo>
                    <a:pt x="1543" y="77"/>
                  </a:lnTo>
                  <a:lnTo>
                    <a:pt x="1547" y="69"/>
                  </a:lnTo>
                  <a:lnTo>
                    <a:pt x="1552" y="60"/>
                  </a:lnTo>
                  <a:lnTo>
                    <a:pt x="1557" y="52"/>
                  </a:lnTo>
                  <a:lnTo>
                    <a:pt x="1563" y="43"/>
                  </a:lnTo>
                  <a:lnTo>
                    <a:pt x="1573" y="35"/>
                  </a:lnTo>
                  <a:lnTo>
                    <a:pt x="1580" y="25"/>
                  </a:lnTo>
                  <a:lnTo>
                    <a:pt x="1587" y="17"/>
                  </a:lnTo>
                  <a:lnTo>
                    <a:pt x="1593" y="8"/>
                  </a:lnTo>
                  <a:lnTo>
                    <a:pt x="1602" y="0"/>
                  </a:lnTo>
                  <a:lnTo>
                    <a:pt x="1613" y="2"/>
                  </a:lnTo>
                  <a:lnTo>
                    <a:pt x="1617" y="12"/>
                  </a:lnTo>
                  <a:lnTo>
                    <a:pt x="1619" y="20"/>
                  </a:lnTo>
                  <a:lnTo>
                    <a:pt x="1622" y="29"/>
                  </a:lnTo>
                  <a:lnTo>
                    <a:pt x="1623" y="37"/>
                  </a:lnTo>
                  <a:lnTo>
                    <a:pt x="1623" y="46"/>
                  </a:lnTo>
                  <a:lnTo>
                    <a:pt x="1623" y="55"/>
                  </a:lnTo>
                  <a:lnTo>
                    <a:pt x="1623" y="63"/>
                  </a:lnTo>
                  <a:lnTo>
                    <a:pt x="1623" y="72"/>
                  </a:lnTo>
                  <a:lnTo>
                    <a:pt x="1623" y="80"/>
                  </a:lnTo>
                  <a:lnTo>
                    <a:pt x="1623" y="90"/>
                  </a:lnTo>
                  <a:lnTo>
                    <a:pt x="1623" y="99"/>
                  </a:lnTo>
                  <a:lnTo>
                    <a:pt x="1623" y="107"/>
                  </a:lnTo>
                  <a:lnTo>
                    <a:pt x="1623" y="116"/>
                  </a:lnTo>
                  <a:lnTo>
                    <a:pt x="1623" y="124"/>
                  </a:lnTo>
                  <a:lnTo>
                    <a:pt x="1622" y="133"/>
                  </a:lnTo>
                  <a:lnTo>
                    <a:pt x="1621" y="142"/>
                  </a:lnTo>
                  <a:lnTo>
                    <a:pt x="1618" y="150"/>
                  </a:lnTo>
                  <a:lnTo>
                    <a:pt x="1617" y="160"/>
                  </a:lnTo>
                  <a:lnTo>
                    <a:pt x="1615" y="168"/>
                  </a:lnTo>
                  <a:lnTo>
                    <a:pt x="1613" y="177"/>
                  </a:lnTo>
                  <a:lnTo>
                    <a:pt x="1610" y="186"/>
                  </a:lnTo>
                  <a:lnTo>
                    <a:pt x="1607" y="194"/>
                  </a:lnTo>
                  <a:lnTo>
                    <a:pt x="1606" y="203"/>
                  </a:lnTo>
                  <a:lnTo>
                    <a:pt x="1603" y="211"/>
                  </a:lnTo>
                  <a:lnTo>
                    <a:pt x="1602" y="221"/>
                  </a:lnTo>
                  <a:lnTo>
                    <a:pt x="1601" y="230"/>
                  </a:lnTo>
                  <a:lnTo>
                    <a:pt x="1599" y="238"/>
                  </a:lnTo>
                  <a:lnTo>
                    <a:pt x="1598" y="247"/>
                  </a:lnTo>
                  <a:lnTo>
                    <a:pt x="1596" y="255"/>
                  </a:lnTo>
                  <a:lnTo>
                    <a:pt x="1595" y="264"/>
                  </a:lnTo>
                  <a:lnTo>
                    <a:pt x="1594" y="273"/>
                  </a:lnTo>
                  <a:lnTo>
                    <a:pt x="1592" y="281"/>
                  </a:lnTo>
                  <a:lnTo>
                    <a:pt x="1591" y="291"/>
                  </a:lnTo>
                </a:path>
              </a:pathLst>
            </a:custGeom>
            <a:noFill/>
            <a:ln w="0">
              <a:solidFill>
                <a:srgbClr val="FFFF00"/>
              </a:solidFill>
              <a:prstDash val="solid"/>
              <a:round/>
              <a:headEnd/>
              <a:tailEnd/>
            </a:ln>
          </p:spPr>
          <p:txBody>
            <a:bodyPr/>
            <a:lstStyle/>
            <a:p>
              <a:endParaRPr lang="en-US"/>
            </a:p>
          </p:txBody>
        </p:sp>
        <p:sp>
          <p:nvSpPr>
            <p:cNvPr id="144" name="Line 1165"/>
            <p:cNvSpPr>
              <a:spLocks noChangeShapeType="1"/>
            </p:cNvSpPr>
            <p:nvPr/>
          </p:nvSpPr>
          <p:spPr bwMode="auto">
            <a:xfrm>
              <a:off x="4947" y="2439"/>
              <a:ext cx="1" cy="2"/>
            </a:xfrm>
            <a:prstGeom prst="line">
              <a:avLst/>
            </a:prstGeom>
            <a:noFill/>
            <a:ln w="0">
              <a:solidFill>
                <a:srgbClr val="FFFF00"/>
              </a:solidFill>
              <a:round/>
              <a:headEnd/>
              <a:tailEnd/>
            </a:ln>
          </p:spPr>
          <p:txBody>
            <a:bodyPr/>
            <a:lstStyle/>
            <a:p>
              <a:endParaRPr lang="en-US"/>
            </a:p>
          </p:txBody>
        </p:sp>
        <p:sp>
          <p:nvSpPr>
            <p:cNvPr id="145" name="Freeform 1166"/>
            <p:cNvSpPr>
              <a:spLocks/>
            </p:cNvSpPr>
            <p:nvPr/>
          </p:nvSpPr>
          <p:spPr bwMode="auto">
            <a:xfrm>
              <a:off x="4900" y="2476"/>
              <a:ext cx="66" cy="44"/>
            </a:xfrm>
            <a:custGeom>
              <a:avLst/>
              <a:gdLst>
                <a:gd name="T0" fmla="*/ 112 w 112"/>
                <a:gd name="T1" fmla="*/ 36 h 53"/>
                <a:gd name="T2" fmla="*/ 107 w 112"/>
                <a:gd name="T3" fmla="*/ 49 h 53"/>
                <a:gd name="T4" fmla="*/ 22 w 112"/>
                <a:gd name="T5" fmla="*/ 22 h 53"/>
                <a:gd name="T6" fmla="*/ 23 w 112"/>
                <a:gd name="T7" fmla="*/ 25 h 53"/>
                <a:gd name="T8" fmla="*/ 26 w 112"/>
                <a:gd name="T9" fmla="*/ 29 h 53"/>
                <a:gd name="T10" fmla="*/ 27 w 112"/>
                <a:gd name="T11" fmla="*/ 32 h 53"/>
                <a:gd name="T12" fmla="*/ 28 w 112"/>
                <a:gd name="T13" fmla="*/ 37 h 53"/>
                <a:gd name="T14" fmla="*/ 28 w 112"/>
                <a:gd name="T15" fmla="*/ 41 h 53"/>
                <a:gd name="T16" fmla="*/ 29 w 112"/>
                <a:gd name="T17" fmla="*/ 46 h 53"/>
                <a:gd name="T18" fmla="*/ 29 w 112"/>
                <a:gd name="T19" fmla="*/ 49 h 53"/>
                <a:gd name="T20" fmla="*/ 30 w 112"/>
                <a:gd name="T21" fmla="*/ 53 h 53"/>
                <a:gd name="T22" fmla="*/ 16 w 112"/>
                <a:gd name="T23" fmla="*/ 49 h 53"/>
                <a:gd name="T24" fmla="*/ 16 w 112"/>
                <a:gd name="T25" fmla="*/ 43 h 53"/>
                <a:gd name="T26" fmla="*/ 14 w 112"/>
                <a:gd name="T27" fmla="*/ 37 h 53"/>
                <a:gd name="T28" fmla="*/ 13 w 112"/>
                <a:gd name="T29" fmla="*/ 31 h 53"/>
                <a:gd name="T30" fmla="*/ 11 w 112"/>
                <a:gd name="T31" fmla="*/ 25 h 53"/>
                <a:gd name="T32" fmla="*/ 8 w 112"/>
                <a:gd name="T33" fmla="*/ 21 h 53"/>
                <a:gd name="T34" fmla="*/ 6 w 112"/>
                <a:gd name="T35" fmla="*/ 16 h 53"/>
                <a:gd name="T36" fmla="*/ 3 w 112"/>
                <a:gd name="T37" fmla="*/ 12 h 53"/>
                <a:gd name="T38" fmla="*/ 0 w 112"/>
                <a:gd name="T39" fmla="*/ 9 h 53"/>
                <a:gd name="T40" fmla="*/ 3 w 112"/>
                <a:gd name="T41" fmla="*/ 0 h 53"/>
                <a:gd name="T42" fmla="*/ 112 w 112"/>
                <a:gd name="T43" fmla="*/ 36 h 5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2"/>
                <a:gd name="T67" fmla="*/ 0 h 53"/>
                <a:gd name="T68" fmla="*/ 112 w 112"/>
                <a:gd name="T69" fmla="*/ 53 h 5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2" h="53">
                  <a:moveTo>
                    <a:pt x="112" y="36"/>
                  </a:moveTo>
                  <a:lnTo>
                    <a:pt x="107" y="49"/>
                  </a:lnTo>
                  <a:lnTo>
                    <a:pt x="22" y="22"/>
                  </a:lnTo>
                  <a:lnTo>
                    <a:pt x="23" y="25"/>
                  </a:lnTo>
                  <a:lnTo>
                    <a:pt x="26" y="29"/>
                  </a:lnTo>
                  <a:lnTo>
                    <a:pt x="27" y="32"/>
                  </a:lnTo>
                  <a:lnTo>
                    <a:pt x="28" y="37"/>
                  </a:lnTo>
                  <a:lnTo>
                    <a:pt x="28" y="41"/>
                  </a:lnTo>
                  <a:lnTo>
                    <a:pt x="29" y="46"/>
                  </a:lnTo>
                  <a:lnTo>
                    <a:pt x="29" y="49"/>
                  </a:lnTo>
                  <a:lnTo>
                    <a:pt x="30" y="53"/>
                  </a:lnTo>
                  <a:lnTo>
                    <a:pt x="16" y="49"/>
                  </a:lnTo>
                  <a:lnTo>
                    <a:pt x="16" y="43"/>
                  </a:lnTo>
                  <a:lnTo>
                    <a:pt x="14" y="37"/>
                  </a:lnTo>
                  <a:lnTo>
                    <a:pt x="13" y="31"/>
                  </a:lnTo>
                  <a:lnTo>
                    <a:pt x="11" y="25"/>
                  </a:lnTo>
                  <a:lnTo>
                    <a:pt x="8" y="21"/>
                  </a:lnTo>
                  <a:lnTo>
                    <a:pt x="6" y="16"/>
                  </a:lnTo>
                  <a:lnTo>
                    <a:pt x="3" y="12"/>
                  </a:lnTo>
                  <a:lnTo>
                    <a:pt x="0" y="9"/>
                  </a:lnTo>
                  <a:lnTo>
                    <a:pt x="3" y="0"/>
                  </a:lnTo>
                  <a:lnTo>
                    <a:pt x="112" y="36"/>
                  </a:lnTo>
                  <a:close/>
                </a:path>
              </a:pathLst>
            </a:custGeom>
            <a:solidFill>
              <a:srgbClr val="FFFF00"/>
            </a:solidFill>
            <a:ln w="0">
              <a:solidFill>
                <a:srgbClr val="FFFF00"/>
              </a:solidFill>
              <a:prstDash val="solid"/>
              <a:round/>
              <a:headEnd/>
              <a:tailEnd/>
            </a:ln>
          </p:spPr>
          <p:txBody>
            <a:bodyPr/>
            <a:lstStyle/>
            <a:p>
              <a:endParaRPr lang="en-US"/>
            </a:p>
          </p:txBody>
        </p:sp>
        <p:sp>
          <p:nvSpPr>
            <p:cNvPr id="146" name="Line 1167"/>
            <p:cNvSpPr>
              <a:spLocks noChangeShapeType="1"/>
            </p:cNvSpPr>
            <p:nvPr/>
          </p:nvSpPr>
          <p:spPr bwMode="auto">
            <a:xfrm flipH="1">
              <a:off x="4916" y="2566"/>
              <a:ext cx="2" cy="4"/>
            </a:xfrm>
            <a:prstGeom prst="line">
              <a:avLst/>
            </a:prstGeom>
            <a:noFill/>
            <a:ln w="0">
              <a:solidFill>
                <a:srgbClr val="FFFF00"/>
              </a:solidFill>
              <a:round/>
              <a:headEnd/>
              <a:tailEnd/>
            </a:ln>
          </p:spPr>
          <p:txBody>
            <a:bodyPr/>
            <a:lstStyle/>
            <a:p>
              <a:endParaRPr lang="en-US"/>
            </a:p>
          </p:txBody>
        </p:sp>
        <p:sp>
          <p:nvSpPr>
            <p:cNvPr id="147" name="Freeform 1168"/>
            <p:cNvSpPr>
              <a:spLocks/>
            </p:cNvSpPr>
            <p:nvPr/>
          </p:nvSpPr>
          <p:spPr bwMode="auto">
            <a:xfrm>
              <a:off x="4437" y="2570"/>
              <a:ext cx="479" cy="461"/>
            </a:xfrm>
            <a:custGeom>
              <a:avLst/>
              <a:gdLst>
                <a:gd name="T0" fmla="*/ 789 w 794"/>
                <a:gd name="T1" fmla="*/ 9 h 551"/>
                <a:gd name="T2" fmla="*/ 780 w 794"/>
                <a:gd name="T3" fmla="*/ 26 h 551"/>
                <a:gd name="T4" fmla="*/ 774 w 794"/>
                <a:gd name="T5" fmla="*/ 43 h 551"/>
                <a:gd name="T6" fmla="*/ 767 w 794"/>
                <a:gd name="T7" fmla="*/ 61 h 551"/>
                <a:gd name="T8" fmla="*/ 761 w 794"/>
                <a:gd name="T9" fmla="*/ 78 h 551"/>
                <a:gd name="T10" fmla="*/ 751 w 794"/>
                <a:gd name="T11" fmla="*/ 95 h 551"/>
                <a:gd name="T12" fmla="*/ 740 w 794"/>
                <a:gd name="T13" fmla="*/ 112 h 551"/>
                <a:gd name="T14" fmla="*/ 728 w 794"/>
                <a:gd name="T15" fmla="*/ 129 h 551"/>
                <a:gd name="T16" fmla="*/ 717 w 794"/>
                <a:gd name="T17" fmla="*/ 147 h 551"/>
                <a:gd name="T18" fmla="*/ 709 w 794"/>
                <a:gd name="T19" fmla="*/ 164 h 551"/>
                <a:gd name="T20" fmla="*/ 697 w 794"/>
                <a:gd name="T21" fmla="*/ 181 h 551"/>
                <a:gd name="T22" fmla="*/ 685 w 794"/>
                <a:gd name="T23" fmla="*/ 198 h 551"/>
                <a:gd name="T24" fmla="*/ 666 w 794"/>
                <a:gd name="T25" fmla="*/ 216 h 551"/>
                <a:gd name="T26" fmla="*/ 648 w 794"/>
                <a:gd name="T27" fmla="*/ 233 h 551"/>
                <a:gd name="T28" fmla="*/ 629 w 794"/>
                <a:gd name="T29" fmla="*/ 249 h 551"/>
                <a:gd name="T30" fmla="*/ 608 w 794"/>
                <a:gd name="T31" fmla="*/ 266 h 551"/>
                <a:gd name="T32" fmla="*/ 588 w 794"/>
                <a:gd name="T33" fmla="*/ 282 h 551"/>
                <a:gd name="T34" fmla="*/ 559 w 794"/>
                <a:gd name="T35" fmla="*/ 298 h 551"/>
                <a:gd name="T36" fmla="*/ 530 w 794"/>
                <a:gd name="T37" fmla="*/ 314 h 551"/>
                <a:gd name="T38" fmla="*/ 496 w 794"/>
                <a:gd name="T39" fmla="*/ 329 h 551"/>
                <a:gd name="T40" fmla="*/ 458 w 794"/>
                <a:gd name="T41" fmla="*/ 344 h 551"/>
                <a:gd name="T42" fmla="*/ 420 w 794"/>
                <a:gd name="T43" fmla="*/ 359 h 551"/>
                <a:gd name="T44" fmla="*/ 381 w 794"/>
                <a:gd name="T45" fmla="*/ 373 h 551"/>
                <a:gd name="T46" fmla="*/ 351 w 794"/>
                <a:gd name="T47" fmla="*/ 389 h 551"/>
                <a:gd name="T48" fmla="*/ 327 w 794"/>
                <a:gd name="T49" fmla="*/ 405 h 551"/>
                <a:gd name="T50" fmla="*/ 300 w 794"/>
                <a:gd name="T51" fmla="*/ 421 h 551"/>
                <a:gd name="T52" fmla="*/ 270 w 794"/>
                <a:gd name="T53" fmla="*/ 437 h 551"/>
                <a:gd name="T54" fmla="*/ 235 w 794"/>
                <a:gd name="T55" fmla="*/ 452 h 551"/>
                <a:gd name="T56" fmla="*/ 185 w 794"/>
                <a:gd name="T57" fmla="*/ 465 h 551"/>
                <a:gd name="T58" fmla="*/ 138 w 794"/>
                <a:gd name="T59" fmla="*/ 477 h 551"/>
                <a:gd name="T60" fmla="*/ 91 w 794"/>
                <a:gd name="T61" fmla="*/ 490 h 551"/>
                <a:gd name="T62" fmla="*/ 40 w 794"/>
                <a:gd name="T63" fmla="*/ 499 h 551"/>
                <a:gd name="T64" fmla="*/ 27 w 794"/>
                <a:gd name="T65" fmla="*/ 516 h 551"/>
                <a:gd name="T66" fmla="*/ 13 w 794"/>
                <a:gd name="T67" fmla="*/ 534 h 551"/>
                <a:gd name="T68" fmla="*/ 0 w 794"/>
                <a:gd name="T69" fmla="*/ 551 h 5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94"/>
                <a:gd name="T106" fmla="*/ 0 h 551"/>
                <a:gd name="T107" fmla="*/ 794 w 794"/>
                <a:gd name="T108" fmla="*/ 551 h 5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94" h="551">
                  <a:moveTo>
                    <a:pt x="794" y="0"/>
                  </a:moveTo>
                  <a:lnTo>
                    <a:pt x="789" y="9"/>
                  </a:lnTo>
                  <a:lnTo>
                    <a:pt x="785" y="17"/>
                  </a:lnTo>
                  <a:lnTo>
                    <a:pt x="780" y="26"/>
                  </a:lnTo>
                  <a:lnTo>
                    <a:pt x="777" y="34"/>
                  </a:lnTo>
                  <a:lnTo>
                    <a:pt x="774" y="43"/>
                  </a:lnTo>
                  <a:lnTo>
                    <a:pt x="771" y="52"/>
                  </a:lnTo>
                  <a:lnTo>
                    <a:pt x="767" y="61"/>
                  </a:lnTo>
                  <a:lnTo>
                    <a:pt x="764" y="70"/>
                  </a:lnTo>
                  <a:lnTo>
                    <a:pt x="761" y="78"/>
                  </a:lnTo>
                  <a:lnTo>
                    <a:pt x="756" y="87"/>
                  </a:lnTo>
                  <a:lnTo>
                    <a:pt x="751" y="95"/>
                  </a:lnTo>
                  <a:lnTo>
                    <a:pt x="746" y="104"/>
                  </a:lnTo>
                  <a:lnTo>
                    <a:pt x="740" y="112"/>
                  </a:lnTo>
                  <a:lnTo>
                    <a:pt x="734" y="121"/>
                  </a:lnTo>
                  <a:lnTo>
                    <a:pt x="728" y="129"/>
                  </a:lnTo>
                  <a:lnTo>
                    <a:pt x="723" y="139"/>
                  </a:lnTo>
                  <a:lnTo>
                    <a:pt x="717" y="147"/>
                  </a:lnTo>
                  <a:lnTo>
                    <a:pt x="712" y="156"/>
                  </a:lnTo>
                  <a:lnTo>
                    <a:pt x="709" y="164"/>
                  </a:lnTo>
                  <a:lnTo>
                    <a:pt x="703" y="173"/>
                  </a:lnTo>
                  <a:lnTo>
                    <a:pt x="697" y="181"/>
                  </a:lnTo>
                  <a:lnTo>
                    <a:pt x="690" y="190"/>
                  </a:lnTo>
                  <a:lnTo>
                    <a:pt x="685" y="198"/>
                  </a:lnTo>
                  <a:lnTo>
                    <a:pt x="675" y="207"/>
                  </a:lnTo>
                  <a:lnTo>
                    <a:pt x="666" y="216"/>
                  </a:lnTo>
                  <a:lnTo>
                    <a:pt x="657" y="224"/>
                  </a:lnTo>
                  <a:lnTo>
                    <a:pt x="648" y="233"/>
                  </a:lnTo>
                  <a:lnTo>
                    <a:pt x="640" y="241"/>
                  </a:lnTo>
                  <a:lnTo>
                    <a:pt x="629" y="249"/>
                  </a:lnTo>
                  <a:lnTo>
                    <a:pt x="617" y="257"/>
                  </a:lnTo>
                  <a:lnTo>
                    <a:pt x="608" y="266"/>
                  </a:lnTo>
                  <a:lnTo>
                    <a:pt x="597" y="274"/>
                  </a:lnTo>
                  <a:lnTo>
                    <a:pt x="588" y="282"/>
                  </a:lnTo>
                  <a:lnTo>
                    <a:pt x="574" y="290"/>
                  </a:lnTo>
                  <a:lnTo>
                    <a:pt x="559" y="298"/>
                  </a:lnTo>
                  <a:lnTo>
                    <a:pt x="544" y="306"/>
                  </a:lnTo>
                  <a:lnTo>
                    <a:pt x="530" y="314"/>
                  </a:lnTo>
                  <a:lnTo>
                    <a:pt x="513" y="322"/>
                  </a:lnTo>
                  <a:lnTo>
                    <a:pt x="496" y="329"/>
                  </a:lnTo>
                  <a:lnTo>
                    <a:pt x="476" y="337"/>
                  </a:lnTo>
                  <a:lnTo>
                    <a:pt x="458" y="344"/>
                  </a:lnTo>
                  <a:lnTo>
                    <a:pt x="438" y="351"/>
                  </a:lnTo>
                  <a:lnTo>
                    <a:pt x="420" y="359"/>
                  </a:lnTo>
                  <a:lnTo>
                    <a:pt x="402" y="366"/>
                  </a:lnTo>
                  <a:lnTo>
                    <a:pt x="381" y="373"/>
                  </a:lnTo>
                  <a:lnTo>
                    <a:pt x="364" y="381"/>
                  </a:lnTo>
                  <a:lnTo>
                    <a:pt x="351" y="389"/>
                  </a:lnTo>
                  <a:lnTo>
                    <a:pt x="339" y="397"/>
                  </a:lnTo>
                  <a:lnTo>
                    <a:pt x="327" y="405"/>
                  </a:lnTo>
                  <a:lnTo>
                    <a:pt x="314" y="413"/>
                  </a:lnTo>
                  <a:lnTo>
                    <a:pt x="300" y="421"/>
                  </a:lnTo>
                  <a:lnTo>
                    <a:pt x="285" y="429"/>
                  </a:lnTo>
                  <a:lnTo>
                    <a:pt x="270" y="437"/>
                  </a:lnTo>
                  <a:lnTo>
                    <a:pt x="252" y="445"/>
                  </a:lnTo>
                  <a:lnTo>
                    <a:pt x="235" y="452"/>
                  </a:lnTo>
                  <a:lnTo>
                    <a:pt x="211" y="459"/>
                  </a:lnTo>
                  <a:lnTo>
                    <a:pt x="185" y="465"/>
                  </a:lnTo>
                  <a:lnTo>
                    <a:pt x="162" y="470"/>
                  </a:lnTo>
                  <a:lnTo>
                    <a:pt x="138" y="477"/>
                  </a:lnTo>
                  <a:lnTo>
                    <a:pt x="114" y="483"/>
                  </a:lnTo>
                  <a:lnTo>
                    <a:pt x="91" y="490"/>
                  </a:lnTo>
                  <a:lnTo>
                    <a:pt x="59" y="493"/>
                  </a:lnTo>
                  <a:lnTo>
                    <a:pt x="40" y="499"/>
                  </a:lnTo>
                  <a:lnTo>
                    <a:pt x="33" y="508"/>
                  </a:lnTo>
                  <a:lnTo>
                    <a:pt x="27" y="516"/>
                  </a:lnTo>
                  <a:lnTo>
                    <a:pt x="20" y="526"/>
                  </a:lnTo>
                  <a:lnTo>
                    <a:pt x="13" y="534"/>
                  </a:lnTo>
                  <a:lnTo>
                    <a:pt x="7" y="543"/>
                  </a:lnTo>
                  <a:lnTo>
                    <a:pt x="0" y="551"/>
                  </a:lnTo>
                </a:path>
              </a:pathLst>
            </a:custGeom>
            <a:noFill/>
            <a:ln w="0">
              <a:solidFill>
                <a:srgbClr val="FFFF00"/>
              </a:solidFill>
              <a:prstDash val="solid"/>
              <a:round/>
              <a:headEnd/>
              <a:tailEnd/>
            </a:ln>
          </p:spPr>
          <p:txBody>
            <a:bodyPr/>
            <a:lstStyle/>
            <a:p>
              <a:endParaRPr lang="en-US"/>
            </a:p>
          </p:txBody>
        </p:sp>
        <p:sp>
          <p:nvSpPr>
            <p:cNvPr id="148" name="Freeform 1169"/>
            <p:cNvSpPr>
              <a:spLocks/>
            </p:cNvSpPr>
            <p:nvPr/>
          </p:nvSpPr>
          <p:spPr bwMode="auto">
            <a:xfrm>
              <a:off x="3912" y="2767"/>
              <a:ext cx="46" cy="95"/>
            </a:xfrm>
            <a:custGeom>
              <a:avLst/>
              <a:gdLst>
                <a:gd name="T0" fmla="*/ 76 w 76"/>
                <a:gd name="T1" fmla="*/ 114 h 115"/>
                <a:gd name="T2" fmla="*/ 0 w 76"/>
                <a:gd name="T3" fmla="*/ 113 h 115"/>
                <a:gd name="T4" fmla="*/ 2 w 76"/>
                <a:gd name="T5" fmla="*/ 108 h 115"/>
                <a:gd name="T6" fmla="*/ 4 w 76"/>
                <a:gd name="T7" fmla="*/ 101 h 115"/>
                <a:gd name="T8" fmla="*/ 9 w 76"/>
                <a:gd name="T9" fmla="*/ 94 h 115"/>
                <a:gd name="T10" fmla="*/ 14 w 76"/>
                <a:gd name="T11" fmla="*/ 86 h 115"/>
                <a:gd name="T12" fmla="*/ 24 w 76"/>
                <a:gd name="T13" fmla="*/ 77 h 115"/>
                <a:gd name="T14" fmla="*/ 37 w 76"/>
                <a:gd name="T15" fmla="*/ 64 h 115"/>
                <a:gd name="T16" fmla="*/ 50 w 76"/>
                <a:gd name="T17" fmla="*/ 53 h 115"/>
                <a:gd name="T18" fmla="*/ 57 w 76"/>
                <a:gd name="T19" fmla="*/ 44 h 115"/>
                <a:gd name="T20" fmla="*/ 60 w 76"/>
                <a:gd name="T21" fmla="*/ 34 h 115"/>
                <a:gd name="T22" fmla="*/ 60 w 76"/>
                <a:gd name="T23" fmla="*/ 26 h 115"/>
                <a:gd name="T24" fmla="*/ 57 w 76"/>
                <a:gd name="T25" fmla="*/ 20 h 115"/>
                <a:gd name="T26" fmla="*/ 51 w 76"/>
                <a:gd name="T27" fmla="*/ 14 h 115"/>
                <a:gd name="T28" fmla="*/ 43 w 76"/>
                <a:gd name="T29" fmla="*/ 12 h 115"/>
                <a:gd name="T30" fmla="*/ 34 w 76"/>
                <a:gd name="T31" fmla="*/ 12 h 115"/>
                <a:gd name="T32" fmla="*/ 26 w 76"/>
                <a:gd name="T33" fmla="*/ 15 h 115"/>
                <a:gd name="T34" fmla="*/ 20 w 76"/>
                <a:gd name="T35" fmla="*/ 21 h 115"/>
                <a:gd name="T36" fmla="*/ 17 w 76"/>
                <a:gd name="T37" fmla="*/ 30 h 115"/>
                <a:gd name="T38" fmla="*/ 2 w 76"/>
                <a:gd name="T39" fmla="*/ 33 h 115"/>
                <a:gd name="T40" fmla="*/ 5 w 76"/>
                <a:gd name="T41" fmla="*/ 20 h 115"/>
                <a:gd name="T42" fmla="*/ 13 w 76"/>
                <a:gd name="T43" fmla="*/ 8 h 115"/>
                <a:gd name="T44" fmla="*/ 24 w 76"/>
                <a:gd name="T45" fmla="*/ 2 h 115"/>
                <a:gd name="T46" fmla="*/ 38 w 76"/>
                <a:gd name="T47" fmla="*/ 0 h 115"/>
                <a:gd name="T48" fmla="*/ 53 w 76"/>
                <a:gd name="T49" fmla="*/ 1 h 115"/>
                <a:gd name="T50" fmla="*/ 65 w 76"/>
                <a:gd name="T51" fmla="*/ 8 h 115"/>
                <a:gd name="T52" fmla="*/ 72 w 76"/>
                <a:gd name="T53" fmla="*/ 18 h 115"/>
                <a:gd name="T54" fmla="*/ 75 w 76"/>
                <a:gd name="T55" fmla="*/ 31 h 115"/>
                <a:gd name="T56" fmla="*/ 74 w 76"/>
                <a:gd name="T57" fmla="*/ 38 h 115"/>
                <a:gd name="T58" fmla="*/ 72 w 76"/>
                <a:gd name="T59" fmla="*/ 44 h 115"/>
                <a:gd name="T60" fmla="*/ 68 w 76"/>
                <a:gd name="T61" fmla="*/ 51 h 115"/>
                <a:gd name="T62" fmla="*/ 63 w 76"/>
                <a:gd name="T63" fmla="*/ 59 h 115"/>
                <a:gd name="T64" fmla="*/ 55 w 76"/>
                <a:gd name="T65" fmla="*/ 67 h 115"/>
                <a:gd name="T66" fmla="*/ 42 w 76"/>
                <a:gd name="T67" fmla="*/ 79 h 115"/>
                <a:gd name="T68" fmla="*/ 32 w 76"/>
                <a:gd name="T69" fmla="*/ 87 h 115"/>
                <a:gd name="T70" fmla="*/ 26 w 76"/>
                <a:gd name="T71" fmla="*/ 93 h 115"/>
                <a:gd name="T72" fmla="*/ 22 w 76"/>
                <a:gd name="T73" fmla="*/ 98 h 115"/>
                <a:gd name="T74" fmla="*/ 20 w 76"/>
                <a:gd name="T75" fmla="*/ 101 h 11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6"/>
                <a:gd name="T115" fmla="*/ 0 h 115"/>
                <a:gd name="T116" fmla="*/ 76 w 76"/>
                <a:gd name="T117" fmla="*/ 115 h 11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6" h="115">
                  <a:moveTo>
                    <a:pt x="76" y="100"/>
                  </a:moveTo>
                  <a:lnTo>
                    <a:pt x="76" y="114"/>
                  </a:lnTo>
                  <a:lnTo>
                    <a:pt x="0" y="115"/>
                  </a:lnTo>
                  <a:lnTo>
                    <a:pt x="0" y="113"/>
                  </a:lnTo>
                  <a:lnTo>
                    <a:pt x="2" y="110"/>
                  </a:lnTo>
                  <a:lnTo>
                    <a:pt x="2" y="108"/>
                  </a:lnTo>
                  <a:lnTo>
                    <a:pt x="3" y="106"/>
                  </a:lnTo>
                  <a:lnTo>
                    <a:pt x="4" y="101"/>
                  </a:lnTo>
                  <a:lnTo>
                    <a:pt x="6" y="98"/>
                  </a:lnTo>
                  <a:lnTo>
                    <a:pt x="9" y="94"/>
                  </a:lnTo>
                  <a:lnTo>
                    <a:pt x="11" y="90"/>
                  </a:lnTo>
                  <a:lnTo>
                    <a:pt x="14" y="86"/>
                  </a:lnTo>
                  <a:lnTo>
                    <a:pt x="19" y="82"/>
                  </a:lnTo>
                  <a:lnTo>
                    <a:pt x="24" y="77"/>
                  </a:lnTo>
                  <a:lnTo>
                    <a:pt x="29" y="72"/>
                  </a:lnTo>
                  <a:lnTo>
                    <a:pt x="37" y="64"/>
                  </a:lnTo>
                  <a:lnTo>
                    <a:pt x="44" y="59"/>
                  </a:lnTo>
                  <a:lnTo>
                    <a:pt x="50" y="53"/>
                  </a:lnTo>
                  <a:lnTo>
                    <a:pt x="55" y="47"/>
                  </a:lnTo>
                  <a:lnTo>
                    <a:pt x="57" y="44"/>
                  </a:lnTo>
                  <a:lnTo>
                    <a:pt x="59" y="39"/>
                  </a:lnTo>
                  <a:lnTo>
                    <a:pt x="60" y="34"/>
                  </a:lnTo>
                  <a:lnTo>
                    <a:pt x="60" y="31"/>
                  </a:lnTo>
                  <a:lnTo>
                    <a:pt x="60" y="26"/>
                  </a:lnTo>
                  <a:lnTo>
                    <a:pt x="59" y="23"/>
                  </a:lnTo>
                  <a:lnTo>
                    <a:pt x="57" y="20"/>
                  </a:lnTo>
                  <a:lnTo>
                    <a:pt x="55" y="16"/>
                  </a:lnTo>
                  <a:lnTo>
                    <a:pt x="51" y="14"/>
                  </a:lnTo>
                  <a:lnTo>
                    <a:pt x="48" y="13"/>
                  </a:lnTo>
                  <a:lnTo>
                    <a:pt x="43" y="12"/>
                  </a:lnTo>
                  <a:lnTo>
                    <a:pt x="38" y="12"/>
                  </a:lnTo>
                  <a:lnTo>
                    <a:pt x="34" y="12"/>
                  </a:lnTo>
                  <a:lnTo>
                    <a:pt x="29" y="13"/>
                  </a:lnTo>
                  <a:lnTo>
                    <a:pt x="26" y="15"/>
                  </a:lnTo>
                  <a:lnTo>
                    <a:pt x="22" y="17"/>
                  </a:lnTo>
                  <a:lnTo>
                    <a:pt x="20" y="21"/>
                  </a:lnTo>
                  <a:lnTo>
                    <a:pt x="18" y="25"/>
                  </a:lnTo>
                  <a:lnTo>
                    <a:pt x="17" y="30"/>
                  </a:lnTo>
                  <a:lnTo>
                    <a:pt x="17" y="34"/>
                  </a:lnTo>
                  <a:lnTo>
                    <a:pt x="2" y="33"/>
                  </a:lnTo>
                  <a:lnTo>
                    <a:pt x="3" y="25"/>
                  </a:lnTo>
                  <a:lnTo>
                    <a:pt x="5" y="20"/>
                  </a:lnTo>
                  <a:lnTo>
                    <a:pt x="9" y="14"/>
                  </a:lnTo>
                  <a:lnTo>
                    <a:pt x="13" y="8"/>
                  </a:lnTo>
                  <a:lnTo>
                    <a:pt x="18" y="5"/>
                  </a:lnTo>
                  <a:lnTo>
                    <a:pt x="24" y="2"/>
                  </a:lnTo>
                  <a:lnTo>
                    <a:pt x="30" y="0"/>
                  </a:lnTo>
                  <a:lnTo>
                    <a:pt x="38" y="0"/>
                  </a:lnTo>
                  <a:lnTo>
                    <a:pt x="47" y="0"/>
                  </a:lnTo>
                  <a:lnTo>
                    <a:pt x="53" y="1"/>
                  </a:lnTo>
                  <a:lnTo>
                    <a:pt x="59" y="5"/>
                  </a:lnTo>
                  <a:lnTo>
                    <a:pt x="65" y="8"/>
                  </a:lnTo>
                  <a:lnTo>
                    <a:pt x="70" y="13"/>
                  </a:lnTo>
                  <a:lnTo>
                    <a:pt x="72" y="18"/>
                  </a:lnTo>
                  <a:lnTo>
                    <a:pt x="74" y="24"/>
                  </a:lnTo>
                  <a:lnTo>
                    <a:pt x="75" y="31"/>
                  </a:lnTo>
                  <a:lnTo>
                    <a:pt x="74" y="34"/>
                  </a:lnTo>
                  <a:lnTo>
                    <a:pt x="74" y="38"/>
                  </a:lnTo>
                  <a:lnTo>
                    <a:pt x="73" y="41"/>
                  </a:lnTo>
                  <a:lnTo>
                    <a:pt x="72" y="44"/>
                  </a:lnTo>
                  <a:lnTo>
                    <a:pt x="71" y="47"/>
                  </a:lnTo>
                  <a:lnTo>
                    <a:pt x="68" y="51"/>
                  </a:lnTo>
                  <a:lnTo>
                    <a:pt x="66" y="55"/>
                  </a:lnTo>
                  <a:lnTo>
                    <a:pt x="63" y="59"/>
                  </a:lnTo>
                  <a:lnTo>
                    <a:pt x="59" y="62"/>
                  </a:lnTo>
                  <a:lnTo>
                    <a:pt x="55" y="67"/>
                  </a:lnTo>
                  <a:lnTo>
                    <a:pt x="49" y="72"/>
                  </a:lnTo>
                  <a:lnTo>
                    <a:pt x="42" y="79"/>
                  </a:lnTo>
                  <a:lnTo>
                    <a:pt x="36" y="84"/>
                  </a:lnTo>
                  <a:lnTo>
                    <a:pt x="32" y="87"/>
                  </a:lnTo>
                  <a:lnTo>
                    <a:pt x="28" y="91"/>
                  </a:lnTo>
                  <a:lnTo>
                    <a:pt x="26" y="93"/>
                  </a:lnTo>
                  <a:lnTo>
                    <a:pt x="25" y="95"/>
                  </a:lnTo>
                  <a:lnTo>
                    <a:pt x="22" y="98"/>
                  </a:lnTo>
                  <a:lnTo>
                    <a:pt x="21" y="99"/>
                  </a:lnTo>
                  <a:lnTo>
                    <a:pt x="20" y="101"/>
                  </a:lnTo>
                  <a:lnTo>
                    <a:pt x="76" y="100"/>
                  </a:lnTo>
                  <a:close/>
                </a:path>
              </a:pathLst>
            </a:custGeom>
            <a:solidFill>
              <a:srgbClr val="FFFF00"/>
            </a:solidFill>
            <a:ln w="0">
              <a:solidFill>
                <a:srgbClr val="FFFF00"/>
              </a:solidFill>
              <a:prstDash val="solid"/>
              <a:round/>
              <a:headEnd/>
              <a:tailEnd/>
            </a:ln>
          </p:spPr>
          <p:txBody>
            <a:bodyPr/>
            <a:lstStyle/>
            <a:p>
              <a:endParaRPr lang="en-US"/>
            </a:p>
          </p:txBody>
        </p:sp>
        <p:sp>
          <p:nvSpPr>
            <p:cNvPr id="149" name="Line 1170"/>
            <p:cNvSpPr>
              <a:spLocks noChangeShapeType="1"/>
            </p:cNvSpPr>
            <p:nvPr/>
          </p:nvSpPr>
          <p:spPr bwMode="auto">
            <a:xfrm flipV="1">
              <a:off x="3983" y="2814"/>
              <a:ext cx="21" cy="1"/>
            </a:xfrm>
            <a:prstGeom prst="line">
              <a:avLst/>
            </a:prstGeom>
            <a:noFill/>
            <a:ln w="0">
              <a:solidFill>
                <a:srgbClr val="FFFF00"/>
              </a:solidFill>
              <a:round/>
              <a:headEnd/>
              <a:tailEnd/>
            </a:ln>
          </p:spPr>
          <p:txBody>
            <a:bodyPr/>
            <a:lstStyle/>
            <a:p>
              <a:endParaRPr lang="en-US"/>
            </a:p>
          </p:txBody>
        </p:sp>
        <p:sp>
          <p:nvSpPr>
            <p:cNvPr id="150" name="Freeform 1171"/>
            <p:cNvSpPr>
              <a:spLocks/>
            </p:cNvSpPr>
            <p:nvPr/>
          </p:nvSpPr>
          <p:spPr bwMode="auto">
            <a:xfrm>
              <a:off x="4004" y="2668"/>
              <a:ext cx="637" cy="147"/>
            </a:xfrm>
            <a:custGeom>
              <a:avLst/>
              <a:gdLst>
                <a:gd name="T0" fmla="*/ 0 w 1056"/>
                <a:gd name="T1" fmla="*/ 174 h 177"/>
                <a:gd name="T2" fmla="*/ 32 w 1056"/>
                <a:gd name="T3" fmla="*/ 174 h 177"/>
                <a:gd name="T4" fmla="*/ 65 w 1056"/>
                <a:gd name="T5" fmla="*/ 173 h 177"/>
                <a:gd name="T6" fmla="*/ 97 w 1056"/>
                <a:gd name="T7" fmla="*/ 172 h 177"/>
                <a:gd name="T8" fmla="*/ 129 w 1056"/>
                <a:gd name="T9" fmla="*/ 172 h 177"/>
                <a:gd name="T10" fmla="*/ 162 w 1056"/>
                <a:gd name="T11" fmla="*/ 172 h 177"/>
                <a:gd name="T12" fmla="*/ 195 w 1056"/>
                <a:gd name="T13" fmla="*/ 173 h 177"/>
                <a:gd name="T14" fmla="*/ 227 w 1056"/>
                <a:gd name="T15" fmla="*/ 174 h 177"/>
                <a:gd name="T16" fmla="*/ 259 w 1056"/>
                <a:gd name="T17" fmla="*/ 175 h 177"/>
                <a:gd name="T18" fmla="*/ 291 w 1056"/>
                <a:gd name="T19" fmla="*/ 177 h 177"/>
                <a:gd name="T20" fmla="*/ 323 w 1056"/>
                <a:gd name="T21" fmla="*/ 177 h 177"/>
                <a:gd name="T22" fmla="*/ 356 w 1056"/>
                <a:gd name="T23" fmla="*/ 177 h 177"/>
                <a:gd name="T24" fmla="*/ 388 w 1056"/>
                <a:gd name="T25" fmla="*/ 175 h 177"/>
                <a:gd name="T26" fmla="*/ 421 w 1056"/>
                <a:gd name="T27" fmla="*/ 175 h 177"/>
                <a:gd name="T28" fmla="*/ 453 w 1056"/>
                <a:gd name="T29" fmla="*/ 175 h 177"/>
                <a:gd name="T30" fmla="*/ 486 w 1056"/>
                <a:gd name="T31" fmla="*/ 175 h 177"/>
                <a:gd name="T32" fmla="*/ 519 w 1056"/>
                <a:gd name="T33" fmla="*/ 175 h 177"/>
                <a:gd name="T34" fmla="*/ 551 w 1056"/>
                <a:gd name="T35" fmla="*/ 175 h 177"/>
                <a:gd name="T36" fmla="*/ 583 w 1056"/>
                <a:gd name="T37" fmla="*/ 175 h 177"/>
                <a:gd name="T38" fmla="*/ 604 w 1056"/>
                <a:gd name="T39" fmla="*/ 170 h 177"/>
                <a:gd name="T40" fmla="*/ 610 w 1056"/>
                <a:gd name="T41" fmla="*/ 162 h 177"/>
                <a:gd name="T42" fmla="*/ 615 w 1056"/>
                <a:gd name="T43" fmla="*/ 154 h 177"/>
                <a:gd name="T44" fmla="*/ 620 w 1056"/>
                <a:gd name="T45" fmla="*/ 146 h 177"/>
                <a:gd name="T46" fmla="*/ 624 w 1056"/>
                <a:gd name="T47" fmla="*/ 138 h 177"/>
                <a:gd name="T48" fmla="*/ 626 w 1056"/>
                <a:gd name="T49" fmla="*/ 130 h 177"/>
                <a:gd name="T50" fmla="*/ 633 w 1056"/>
                <a:gd name="T51" fmla="*/ 121 h 177"/>
                <a:gd name="T52" fmla="*/ 640 w 1056"/>
                <a:gd name="T53" fmla="*/ 113 h 177"/>
                <a:gd name="T54" fmla="*/ 651 w 1056"/>
                <a:gd name="T55" fmla="*/ 105 h 177"/>
                <a:gd name="T56" fmla="*/ 665 w 1056"/>
                <a:gd name="T57" fmla="*/ 99 h 177"/>
                <a:gd name="T58" fmla="*/ 685 w 1056"/>
                <a:gd name="T59" fmla="*/ 92 h 177"/>
                <a:gd name="T60" fmla="*/ 709 w 1056"/>
                <a:gd name="T61" fmla="*/ 87 h 177"/>
                <a:gd name="T62" fmla="*/ 740 w 1056"/>
                <a:gd name="T63" fmla="*/ 85 h 177"/>
                <a:gd name="T64" fmla="*/ 772 w 1056"/>
                <a:gd name="T65" fmla="*/ 84 h 177"/>
                <a:gd name="T66" fmla="*/ 804 w 1056"/>
                <a:gd name="T67" fmla="*/ 85 h 177"/>
                <a:gd name="T68" fmla="*/ 837 w 1056"/>
                <a:gd name="T69" fmla="*/ 85 h 177"/>
                <a:gd name="T70" fmla="*/ 869 w 1056"/>
                <a:gd name="T71" fmla="*/ 84 h 177"/>
                <a:gd name="T72" fmla="*/ 901 w 1056"/>
                <a:gd name="T73" fmla="*/ 81 h 177"/>
                <a:gd name="T74" fmla="*/ 931 w 1056"/>
                <a:gd name="T75" fmla="*/ 79 h 177"/>
                <a:gd name="T76" fmla="*/ 959 w 1056"/>
                <a:gd name="T77" fmla="*/ 74 h 177"/>
                <a:gd name="T78" fmla="*/ 985 w 1056"/>
                <a:gd name="T79" fmla="*/ 70 h 177"/>
                <a:gd name="T80" fmla="*/ 1003 w 1056"/>
                <a:gd name="T81" fmla="*/ 63 h 177"/>
                <a:gd name="T82" fmla="*/ 1021 w 1056"/>
                <a:gd name="T83" fmla="*/ 56 h 177"/>
                <a:gd name="T84" fmla="*/ 1028 w 1056"/>
                <a:gd name="T85" fmla="*/ 48 h 177"/>
                <a:gd name="T86" fmla="*/ 1030 w 1056"/>
                <a:gd name="T87" fmla="*/ 40 h 177"/>
                <a:gd name="T88" fmla="*/ 1033 w 1056"/>
                <a:gd name="T89" fmla="*/ 32 h 177"/>
                <a:gd name="T90" fmla="*/ 1037 w 1056"/>
                <a:gd name="T91" fmla="*/ 24 h 177"/>
                <a:gd name="T92" fmla="*/ 1042 w 1056"/>
                <a:gd name="T93" fmla="*/ 16 h 177"/>
                <a:gd name="T94" fmla="*/ 1049 w 1056"/>
                <a:gd name="T95" fmla="*/ 8 h 177"/>
                <a:gd name="T96" fmla="*/ 1056 w 1056"/>
                <a:gd name="T97" fmla="*/ 0 h 17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056"/>
                <a:gd name="T148" fmla="*/ 0 h 177"/>
                <a:gd name="T149" fmla="*/ 1056 w 1056"/>
                <a:gd name="T150" fmla="*/ 177 h 17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056" h="177">
                  <a:moveTo>
                    <a:pt x="0" y="174"/>
                  </a:moveTo>
                  <a:lnTo>
                    <a:pt x="32" y="174"/>
                  </a:lnTo>
                  <a:lnTo>
                    <a:pt x="65" y="173"/>
                  </a:lnTo>
                  <a:lnTo>
                    <a:pt x="97" y="172"/>
                  </a:lnTo>
                  <a:lnTo>
                    <a:pt x="129" y="172"/>
                  </a:lnTo>
                  <a:lnTo>
                    <a:pt x="162" y="172"/>
                  </a:lnTo>
                  <a:lnTo>
                    <a:pt x="195" y="173"/>
                  </a:lnTo>
                  <a:lnTo>
                    <a:pt x="227" y="174"/>
                  </a:lnTo>
                  <a:lnTo>
                    <a:pt x="259" y="175"/>
                  </a:lnTo>
                  <a:lnTo>
                    <a:pt x="291" y="177"/>
                  </a:lnTo>
                  <a:lnTo>
                    <a:pt x="323" y="177"/>
                  </a:lnTo>
                  <a:lnTo>
                    <a:pt x="356" y="177"/>
                  </a:lnTo>
                  <a:lnTo>
                    <a:pt x="388" y="175"/>
                  </a:lnTo>
                  <a:lnTo>
                    <a:pt x="421" y="175"/>
                  </a:lnTo>
                  <a:lnTo>
                    <a:pt x="453" y="175"/>
                  </a:lnTo>
                  <a:lnTo>
                    <a:pt x="486" y="175"/>
                  </a:lnTo>
                  <a:lnTo>
                    <a:pt x="519" y="175"/>
                  </a:lnTo>
                  <a:lnTo>
                    <a:pt x="551" y="175"/>
                  </a:lnTo>
                  <a:lnTo>
                    <a:pt x="583" y="175"/>
                  </a:lnTo>
                  <a:lnTo>
                    <a:pt x="604" y="170"/>
                  </a:lnTo>
                  <a:lnTo>
                    <a:pt x="610" y="162"/>
                  </a:lnTo>
                  <a:lnTo>
                    <a:pt x="615" y="154"/>
                  </a:lnTo>
                  <a:lnTo>
                    <a:pt x="620" y="146"/>
                  </a:lnTo>
                  <a:lnTo>
                    <a:pt x="624" y="138"/>
                  </a:lnTo>
                  <a:lnTo>
                    <a:pt x="626" y="130"/>
                  </a:lnTo>
                  <a:lnTo>
                    <a:pt x="633" y="121"/>
                  </a:lnTo>
                  <a:lnTo>
                    <a:pt x="640" y="113"/>
                  </a:lnTo>
                  <a:lnTo>
                    <a:pt x="651" y="105"/>
                  </a:lnTo>
                  <a:lnTo>
                    <a:pt x="665" y="99"/>
                  </a:lnTo>
                  <a:lnTo>
                    <a:pt x="685" y="92"/>
                  </a:lnTo>
                  <a:lnTo>
                    <a:pt x="709" y="87"/>
                  </a:lnTo>
                  <a:lnTo>
                    <a:pt x="740" y="85"/>
                  </a:lnTo>
                  <a:lnTo>
                    <a:pt x="772" y="84"/>
                  </a:lnTo>
                  <a:lnTo>
                    <a:pt x="804" y="85"/>
                  </a:lnTo>
                  <a:lnTo>
                    <a:pt x="837" y="85"/>
                  </a:lnTo>
                  <a:lnTo>
                    <a:pt x="869" y="84"/>
                  </a:lnTo>
                  <a:lnTo>
                    <a:pt x="901" y="81"/>
                  </a:lnTo>
                  <a:lnTo>
                    <a:pt x="931" y="79"/>
                  </a:lnTo>
                  <a:lnTo>
                    <a:pt x="959" y="74"/>
                  </a:lnTo>
                  <a:lnTo>
                    <a:pt x="985" y="70"/>
                  </a:lnTo>
                  <a:lnTo>
                    <a:pt x="1003" y="63"/>
                  </a:lnTo>
                  <a:lnTo>
                    <a:pt x="1021" y="56"/>
                  </a:lnTo>
                  <a:lnTo>
                    <a:pt x="1028" y="48"/>
                  </a:lnTo>
                  <a:lnTo>
                    <a:pt x="1030" y="40"/>
                  </a:lnTo>
                  <a:lnTo>
                    <a:pt x="1033" y="32"/>
                  </a:lnTo>
                  <a:lnTo>
                    <a:pt x="1037" y="24"/>
                  </a:lnTo>
                  <a:lnTo>
                    <a:pt x="1042" y="16"/>
                  </a:lnTo>
                  <a:lnTo>
                    <a:pt x="1049" y="8"/>
                  </a:lnTo>
                  <a:lnTo>
                    <a:pt x="1056" y="0"/>
                  </a:lnTo>
                </a:path>
              </a:pathLst>
            </a:custGeom>
            <a:noFill/>
            <a:ln w="0">
              <a:solidFill>
                <a:srgbClr val="FFFF00"/>
              </a:solidFill>
              <a:prstDash val="solid"/>
              <a:round/>
              <a:headEnd/>
              <a:tailEnd/>
            </a:ln>
          </p:spPr>
          <p:txBody>
            <a:bodyPr/>
            <a:lstStyle/>
            <a:p>
              <a:endParaRPr lang="en-US"/>
            </a:p>
          </p:txBody>
        </p:sp>
        <p:sp>
          <p:nvSpPr>
            <p:cNvPr id="151" name="Line 1172"/>
            <p:cNvSpPr>
              <a:spLocks noChangeShapeType="1"/>
            </p:cNvSpPr>
            <p:nvPr/>
          </p:nvSpPr>
          <p:spPr bwMode="auto">
            <a:xfrm>
              <a:off x="4641" y="2668"/>
              <a:ext cx="2" cy="2"/>
            </a:xfrm>
            <a:prstGeom prst="line">
              <a:avLst/>
            </a:prstGeom>
            <a:noFill/>
            <a:ln w="0">
              <a:solidFill>
                <a:srgbClr val="FFFF00"/>
              </a:solidFill>
              <a:round/>
              <a:headEnd/>
              <a:tailEnd/>
            </a:ln>
          </p:spPr>
          <p:txBody>
            <a:bodyPr/>
            <a:lstStyle/>
            <a:p>
              <a:endParaRPr lang="en-US"/>
            </a:p>
          </p:txBody>
        </p:sp>
        <p:sp>
          <p:nvSpPr>
            <p:cNvPr id="152" name="Freeform 1173"/>
            <p:cNvSpPr>
              <a:spLocks/>
            </p:cNvSpPr>
            <p:nvPr/>
          </p:nvSpPr>
          <p:spPr bwMode="auto">
            <a:xfrm>
              <a:off x="4660" y="2597"/>
              <a:ext cx="59" cy="103"/>
            </a:xfrm>
            <a:custGeom>
              <a:avLst/>
              <a:gdLst>
                <a:gd name="T0" fmla="*/ 98 w 98"/>
                <a:gd name="T1" fmla="*/ 97 h 124"/>
                <a:gd name="T2" fmla="*/ 27 w 98"/>
                <a:gd name="T3" fmla="*/ 121 h 124"/>
                <a:gd name="T4" fmla="*/ 26 w 98"/>
                <a:gd name="T5" fmla="*/ 117 h 124"/>
                <a:gd name="T6" fmla="*/ 26 w 98"/>
                <a:gd name="T7" fmla="*/ 110 h 124"/>
                <a:gd name="T8" fmla="*/ 28 w 98"/>
                <a:gd name="T9" fmla="*/ 101 h 124"/>
                <a:gd name="T10" fmla="*/ 31 w 98"/>
                <a:gd name="T11" fmla="*/ 92 h 124"/>
                <a:gd name="T12" fmla="*/ 36 w 98"/>
                <a:gd name="T13" fmla="*/ 80 h 124"/>
                <a:gd name="T14" fmla="*/ 45 w 98"/>
                <a:gd name="T15" fmla="*/ 64 h 124"/>
                <a:gd name="T16" fmla="*/ 53 w 98"/>
                <a:gd name="T17" fmla="*/ 49 h 124"/>
                <a:gd name="T18" fmla="*/ 57 w 98"/>
                <a:gd name="T19" fmla="*/ 38 h 124"/>
                <a:gd name="T20" fmla="*/ 57 w 98"/>
                <a:gd name="T21" fmla="*/ 28 h 124"/>
                <a:gd name="T22" fmla="*/ 54 w 98"/>
                <a:gd name="T23" fmla="*/ 21 h 124"/>
                <a:gd name="T24" fmla="*/ 49 w 98"/>
                <a:gd name="T25" fmla="*/ 16 h 124"/>
                <a:gd name="T26" fmla="*/ 42 w 98"/>
                <a:gd name="T27" fmla="*/ 12 h 124"/>
                <a:gd name="T28" fmla="*/ 34 w 98"/>
                <a:gd name="T29" fmla="*/ 12 h 124"/>
                <a:gd name="T30" fmla="*/ 24 w 98"/>
                <a:gd name="T31" fmla="*/ 16 h 124"/>
                <a:gd name="T32" fmla="*/ 17 w 98"/>
                <a:gd name="T33" fmla="*/ 21 h 124"/>
                <a:gd name="T34" fmla="*/ 14 w 98"/>
                <a:gd name="T35" fmla="*/ 28 h 124"/>
                <a:gd name="T36" fmla="*/ 14 w 98"/>
                <a:gd name="T37" fmla="*/ 38 h 124"/>
                <a:gd name="T38" fmla="*/ 1 w 98"/>
                <a:gd name="T39" fmla="*/ 47 h 124"/>
                <a:gd name="T40" fmla="*/ 0 w 98"/>
                <a:gd name="T41" fmla="*/ 32 h 124"/>
                <a:gd name="T42" fmla="*/ 4 w 98"/>
                <a:gd name="T43" fmla="*/ 19 h 124"/>
                <a:gd name="T44" fmla="*/ 12 w 98"/>
                <a:gd name="T45" fmla="*/ 10 h 124"/>
                <a:gd name="T46" fmla="*/ 24 w 98"/>
                <a:gd name="T47" fmla="*/ 2 h 124"/>
                <a:gd name="T48" fmla="*/ 39 w 98"/>
                <a:gd name="T49" fmla="*/ 0 h 124"/>
                <a:gd name="T50" fmla="*/ 52 w 98"/>
                <a:gd name="T51" fmla="*/ 2 h 124"/>
                <a:gd name="T52" fmla="*/ 62 w 98"/>
                <a:gd name="T53" fmla="*/ 9 h 124"/>
                <a:gd name="T54" fmla="*/ 69 w 98"/>
                <a:gd name="T55" fmla="*/ 20 h 124"/>
                <a:gd name="T56" fmla="*/ 72 w 98"/>
                <a:gd name="T57" fmla="*/ 26 h 124"/>
                <a:gd name="T58" fmla="*/ 72 w 98"/>
                <a:gd name="T59" fmla="*/ 33 h 124"/>
                <a:gd name="T60" fmla="*/ 70 w 98"/>
                <a:gd name="T61" fmla="*/ 41 h 124"/>
                <a:gd name="T62" fmla="*/ 67 w 98"/>
                <a:gd name="T63" fmla="*/ 50 h 124"/>
                <a:gd name="T64" fmla="*/ 62 w 98"/>
                <a:gd name="T65" fmla="*/ 61 h 124"/>
                <a:gd name="T66" fmla="*/ 54 w 98"/>
                <a:gd name="T67" fmla="*/ 77 h 124"/>
                <a:gd name="T68" fmla="*/ 47 w 98"/>
                <a:gd name="T69" fmla="*/ 88 h 124"/>
                <a:gd name="T70" fmla="*/ 44 w 98"/>
                <a:gd name="T71" fmla="*/ 95 h 124"/>
                <a:gd name="T72" fmla="*/ 42 w 98"/>
                <a:gd name="T73" fmla="*/ 100 h 124"/>
                <a:gd name="T74" fmla="*/ 40 w 98"/>
                <a:gd name="T75" fmla="*/ 104 h 12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8"/>
                <a:gd name="T115" fmla="*/ 0 h 124"/>
                <a:gd name="T116" fmla="*/ 98 w 98"/>
                <a:gd name="T117" fmla="*/ 124 h 12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8" h="124">
                  <a:moveTo>
                    <a:pt x="93" y="85"/>
                  </a:moveTo>
                  <a:lnTo>
                    <a:pt x="98" y="97"/>
                  </a:lnTo>
                  <a:lnTo>
                    <a:pt x="27" y="124"/>
                  </a:lnTo>
                  <a:lnTo>
                    <a:pt x="27" y="121"/>
                  </a:lnTo>
                  <a:lnTo>
                    <a:pt x="26" y="119"/>
                  </a:lnTo>
                  <a:lnTo>
                    <a:pt x="26" y="117"/>
                  </a:lnTo>
                  <a:lnTo>
                    <a:pt x="26" y="114"/>
                  </a:lnTo>
                  <a:lnTo>
                    <a:pt x="26" y="110"/>
                  </a:lnTo>
                  <a:lnTo>
                    <a:pt x="27" y="105"/>
                  </a:lnTo>
                  <a:lnTo>
                    <a:pt x="28" y="101"/>
                  </a:lnTo>
                  <a:lnTo>
                    <a:pt x="29" y="96"/>
                  </a:lnTo>
                  <a:lnTo>
                    <a:pt x="31" y="92"/>
                  </a:lnTo>
                  <a:lnTo>
                    <a:pt x="34" y="86"/>
                  </a:lnTo>
                  <a:lnTo>
                    <a:pt x="36" y="80"/>
                  </a:lnTo>
                  <a:lnTo>
                    <a:pt x="40" y="74"/>
                  </a:lnTo>
                  <a:lnTo>
                    <a:pt x="45" y="64"/>
                  </a:lnTo>
                  <a:lnTo>
                    <a:pt x="50" y="56"/>
                  </a:lnTo>
                  <a:lnTo>
                    <a:pt x="53" y="49"/>
                  </a:lnTo>
                  <a:lnTo>
                    <a:pt x="55" y="42"/>
                  </a:lnTo>
                  <a:lnTo>
                    <a:pt x="57" y="38"/>
                  </a:lnTo>
                  <a:lnTo>
                    <a:pt x="57" y="33"/>
                  </a:lnTo>
                  <a:lnTo>
                    <a:pt x="57" y="28"/>
                  </a:lnTo>
                  <a:lnTo>
                    <a:pt x="55" y="25"/>
                  </a:lnTo>
                  <a:lnTo>
                    <a:pt x="54" y="21"/>
                  </a:lnTo>
                  <a:lnTo>
                    <a:pt x="52" y="18"/>
                  </a:lnTo>
                  <a:lnTo>
                    <a:pt x="49" y="16"/>
                  </a:lnTo>
                  <a:lnTo>
                    <a:pt x="45" y="13"/>
                  </a:lnTo>
                  <a:lnTo>
                    <a:pt x="42" y="12"/>
                  </a:lnTo>
                  <a:lnTo>
                    <a:pt x="37" y="12"/>
                  </a:lnTo>
                  <a:lnTo>
                    <a:pt x="34" y="12"/>
                  </a:lnTo>
                  <a:lnTo>
                    <a:pt x="29" y="13"/>
                  </a:lnTo>
                  <a:lnTo>
                    <a:pt x="24" y="16"/>
                  </a:lnTo>
                  <a:lnTo>
                    <a:pt x="21" y="18"/>
                  </a:lnTo>
                  <a:lnTo>
                    <a:pt x="17" y="21"/>
                  </a:lnTo>
                  <a:lnTo>
                    <a:pt x="15" y="25"/>
                  </a:lnTo>
                  <a:lnTo>
                    <a:pt x="14" y="28"/>
                  </a:lnTo>
                  <a:lnTo>
                    <a:pt x="14" y="33"/>
                  </a:lnTo>
                  <a:lnTo>
                    <a:pt x="14" y="38"/>
                  </a:lnTo>
                  <a:lnTo>
                    <a:pt x="15" y="42"/>
                  </a:lnTo>
                  <a:lnTo>
                    <a:pt x="1" y="47"/>
                  </a:lnTo>
                  <a:lnTo>
                    <a:pt x="0" y="39"/>
                  </a:lnTo>
                  <a:lnTo>
                    <a:pt x="0" y="32"/>
                  </a:lnTo>
                  <a:lnTo>
                    <a:pt x="1" y="25"/>
                  </a:lnTo>
                  <a:lnTo>
                    <a:pt x="4" y="19"/>
                  </a:lnTo>
                  <a:lnTo>
                    <a:pt x="7" y="13"/>
                  </a:lnTo>
                  <a:lnTo>
                    <a:pt x="12" y="10"/>
                  </a:lnTo>
                  <a:lnTo>
                    <a:pt x="17" y="5"/>
                  </a:lnTo>
                  <a:lnTo>
                    <a:pt x="24" y="2"/>
                  </a:lnTo>
                  <a:lnTo>
                    <a:pt x="32" y="1"/>
                  </a:lnTo>
                  <a:lnTo>
                    <a:pt x="39" y="0"/>
                  </a:lnTo>
                  <a:lnTo>
                    <a:pt x="46" y="0"/>
                  </a:lnTo>
                  <a:lnTo>
                    <a:pt x="52" y="2"/>
                  </a:lnTo>
                  <a:lnTo>
                    <a:pt x="58" y="5"/>
                  </a:lnTo>
                  <a:lnTo>
                    <a:pt x="62" y="9"/>
                  </a:lnTo>
                  <a:lnTo>
                    <a:pt x="67" y="15"/>
                  </a:lnTo>
                  <a:lnTo>
                    <a:pt x="69" y="20"/>
                  </a:lnTo>
                  <a:lnTo>
                    <a:pt x="70" y="23"/>
                  </a:lnTo>
                  <a:lnTo>
                    <a:pt x="72" y="26"/>
                  </a:lnTo>
                  <a:lnTo>
                    <a:pt x="72" y="30"/>
                  </a:lnTo>
                  <a:lnTo>
                    <a:pt x="72" y="33"/>
                  </a:lnTo>
                  <a:lnTo>
                    <a:pt x="72" y="38"/>
                  </a:lnTo>
                  <a:lnTo>
                    <a:pt x="70" y="41"/>
                  </a:lnTo>
                  <a:lnTo>
                    <a:pt x="69" y="46"/>
                  </a:lnTo>
                  <a:lnTo>
                    <a:pt x="67" y="50"/>
                  </a:lnTo>
                  <a:lnTo>
                    <a:pt x="66" y="55"/>
                  </a:lnTo>
                  <a:lnTo>
                    <a:pt x="62" y="61"/>
                  </a:lnTo>
                  <a:lnTo>
                    <a:pt x="59" y="69"/>
                  </a:lnTo>
                  <a:lnTo>
                    <a:pt x="54" y="77"/>
                  </a:lnTo>
                  <a:lnTo>
                    <a:pt x="51" y="82"/>
                  </a:lnTo>
                  <a:lnTo>
                    <a:pt x="47" y="88"/>
                  </a:lnTo>
                  <a:lnTo>
                    <a:pt x="45" y="93"/>
                  </a:lnTo>
                  <a:lnTo>
                    <a:pt x="44" y="95"/>
                  </a:lnTo>
                  <a:lnTo>
                    <a:pt x="43" y="97"/>
                  </a:lnTo>
                  <a:lnTo>
                    <a:pt x="42" y="100"/>
                  </a:lnTo>
                  <a:lnTo>
                    <a:pt x="42" y="102"/>
                  </a:lnTo>
                  <a:lnTo>
                    <a:pt x="40" y="104"/>
                  </a:lnTo>
                  <a:lnTo>
                    <a:pt x="93" y="85"/>
                  </a:lnTo>
                  <a:close/>
                </a:path>
              </a:pathLst>
            </a:custGeom>
            <a:solidFill>
              <a:srgbClr val="FFFF00"/>
            </a:solidFill>
            <a:ln w="0">
              <a:solidFill>
                <a:srgbClr val="FFFF00"/>
              </a:solidFill>
              <a:prstDash val="solid"/>
              <a:round/>
              <a:headEnd/>
              <a:tailEnd/>
            </a:ln>
          </p:spPr>
          <p:txBody>
            <a:bodyPr/>
            <a:lstStyle/>
            <a:p>
              <a:endParaRPr lang="en-US"/>
            </a:p>
          </p:txBody>
        </p:sp>
        <p:sp>
          <p:nvSpPr>
            <p:cNvPr id="153" name="Line 1174"/>
            <p:cNvSpPr>
              <a:spLocks noChangeShapeType="1"/>
            </p:cNvSpPr>
            <p:nvPr/>
          </p:nvSpPr>
          <p:spPr bwMode="auto">
            <a:xfrm flipV="1">
              <a:off x="4731" y="2620"/>
              <a:ext cx="9" cy="2"/>
            </a:xfrm>
            <a:prstGeom prst="line">
              <a:avLst/>
            </a:prstGeom>
            <a:noFill/>
            <a:ln w="0">
              <a:solidFill>
                <a:srgbClr val="FFFF00"/>
              </a:solidFill>
              <a:round/>
              <a:headEnd/>
              <a:tailEnd/>
            </a:ln>
          </p:spPr>
          <p:txBody>
            <a:bodyPr/>
            <a:lstStyle/>
            <a:p>
              <a:endParaRPr lang="en-US"/>
            </a:p>
          </p:txBody>
        </p:sp>
        <p:sp>
          <p:nvSpPr>
            <p:cNvPr id="154" name="Freeform 1175"/>
            <p:cNvSpPr>
              <a:spLocks/>
            </p:cNvSpPr>
            <p:nvPr/>
          </p:nvSpPr>
          <p:spPr bwMode="auto">
            <a:xfrm>
              <a:off x="4740" y="2272"/>
              <a:ext cx="207" cy="442"/>
            </a:xfrm>
            <a:custGeom>
              <a:avLst/>
              <a:gdLst>
                <a:gd name="T0" fmla="*/ 10 w 341"/>
                <a:gd name="T1" fmla="*/ 406 h 527"/>
                <a:gd name="T2" fmla="*/ 23 w 341"/>
                <a:gd name="T3" fmla="*/ 391 h 527"/>
                <a:gd name="T4" fmla="*/ 32 w 341"/>
                <a:gd name="T5" fmla="*/ 374 h 527"/>
                <a:gd name="T6" fmla="*/ 39 w 341"/>
                <a:gd name="T7" fmla="*/ 358 h 527"/>
                <a:gd name="T8" fmla="*/ 53 w 341"/>
                <a:gd name="T9" fmla="*/ 342 h 527"/>
                <a:gd name="T10" fmla="*/ 71 w 341"/>
                <a:gd name="T11" fmla="*/ 327 h 527"/>
                <a:gd name="T12" fmla="*/ 98 w 341"/>
                <a:gd name="T13" fmla="*/ 312 h 527"/>
                <a:gd name="T14" fmla="*/ 130 w 341"/>
                <a:gd name="T15" fmla="*/ 298 h 527"/>
                <a:gd name="T16" fmla="*/ 145 w 341"/>
                <a:gd name="T17" fmla="*/ 282 h 527"/>
                <a:gd name="T18" fmla="*/ 155 w 341"/>
                <a:gd name="T19" fmla="*/ 266 h 527"/>
                <a:gd name="T20" fmla="*/ 162 w 341"/>
                <a:gd name="T21" fmla="*/ 249 h 527"/>
                <a:gd name="T22" fmla="*/ 169 w 341"/>
                <a:gd name="T23" fmla="*/ 233 h 527"/>
                <a:gd name="T24" fmla="*/ 180 w 341"/>
                <a:gd name="T25" fmla="*/ 217 h 527"/>
                <a:gd name="T26" fmla="*/ 195 w 341"/>
                <a:gd name="T27" fmla="*/ 201 h 527"/>
                <a:gd name="T28" fmla="*/ 214 w 341"/>
                <a:gd name="T29" fmla="*/ 186 h 527"/>
                <a:gd name="T30" fmla="*/ 228 w 341"/>
                <a:gd name="T31" fmla="*/ 170 h 527"/>
                <a:gd name="T32" fmla="*/ 237 w 341"/>
                <a:gd name="T33" fmla="*/ 154 h 527"/>
                <a:gd name="T34" fmla="*/ 243 w 341"/>
                <a:gd name="T35" fmla="*/ 138 h 527"/>
                <a:gd name="T36" fmla="*/ 248 w 341"/>
                <a:gd name="T37" fmla="*/ 120 h 527"/>
                <a:gd name="T38" fmla="*/ 256 w 341"/>
                <a:gd name="T39" fmla="*/ 104 h 527"/>
                <a:gd name="T40" fmla="*/ 266 w 341"/>
                <a:gd name="T41" fmla="*/ 88 h 527"/>
                <a:gd name="T42" fmla="*/ 278 w 341"/>
                <a:gd name="T43" fmla="*/ 72 h 527"/>
                <a:gd name="T44" fmla="*/ 290 w 341"/>
                <a:gd name="T45" fmla="*/ 56 h 527"/>
                <a:gd name="T46" fmla="*/ 295 w 341"/>
                <a:gd name="T47" fmla="*/ 40 h 527"/>
                <a:gd name="T48" fmla="*/ 301 w 341"/>
                <a:gd name="T49" fmla="*/ 24 h 527"/>
                <a:gd name="T50" fmla="*/ 308 w 341"/>
                <a:gd name="T51" fmla="*/ 8 h 527"/>
                <a:gd name="T52" fmla="*/ 322 w 341"/>
                <a:gd name="T53" fmla="*/ 1 h 527"/>
                <a:gd name="T54" fmla="*/ 333 w 341"/>
                <a:gd name="T55" fmla="*/ 17 h 527"/>
                <a:gd name="T56" fmla="*/ 341 w 341"/>
                <a:gd name="T57" fmla="*/ 33 h 527"/>
                <a:gd name="T58" fmla="*/ 340 w 341"/>
                <a:gd name="T59" fmla="*/ 49 h 527"/>
                <a:gd name="T60" fmla="*/ 339 w 341"/>
                <a:gd name="T61" fmla="*/ 66 h 527"/>
                <a:gd name="T62" fmla="*/ 337 w 341"/>
                <a:gd name="T63" fmla="*/ 82 h 527"/>
                <a:gd name="T64" fmla="*/ 335 w 341"/>
                <a:gd name="T65" fmla="*/ 99 h 527"/>
                <a:gd name="T66" fmla="*/ 332 w 341"/>
                <a:gd name="T67" fmla="*/ 115 h 527"/>
                <a:gd name="T68" fmla="*/ 331 w 341"/>
                <a:gd name="T69" fmla="*/ 131 h 527"/>
                <a:gd name="T70" fmla="*/ 329 w 341"/>
                <a:gd name="T71" fmla="*/ 148 h 527"/>
                <a:gd name="T72" fmla="*/ 324 w 341"/>
                <a:gd name="T73" fmla="*/ 164 h 527"/>
                <a:gd name="T74" fmla="*/ 320 w 341"/>
                <a:gd name="T75" fmla="*/ 180 h 527"/>
                <a:gd name="T76" fmla="*/ 314 w 341"/>
                <a:gd name="T77" fmla="*/ 196 h 527"/>
                <a:gd name="T78" fmla="*/ 308 w 341"/>
                <a:gd name="T79" fmla="*/ 212 h 527"/>
                <a:gd name="T80" fmla="*/ 301 w 341"/>
                <a:gd name="T81" fmla="*/ 229 h 527"/>
                <a:gd name="T82" fmla="*/ 297 w 341"/>
                <a:gd name="T83" fmla="*/ 245 h 527"/>
                <a:gd name="T84" fmla="*/ 292 w 341"/>
                <a:gd name="T85" fmla="*/ 262 h 527"/>
                <a:gd name="T86" fmla="*/ 286 w 341"/>
                <a:gd name="T87" fmla="*/ 278 h 527"/>
                <a:gd name="T88" fmla="*/ 282 w 341"/>
                <a:gd name="T89" fmla="*/ 294 h 527"/>
                <a:gd name="T90" fmla="*/ 275 w 341"/>
                <a:gd name="T91" fmla="*/ 311 h 527"/>
                <a:gd name="T92" fmla="*/ 267 w 341"/>
                <a:gd name="T93" fmla="*/ 327 h 527"/>
                <a:gd name="T94" fmla="*/ 259 w 341"/>
                <a:gd name="T95" fmla="*/ 343 h 527"/>
                <a:gd name="T96" fmla="*/ 249 w 341"/>
                <a:gd name="T97" fmla="*/ 359 h 527"/>
                <a:gd name="T98" fmla="*/ 238 w 341"/>
                <a:gd name="T99" fmla="*/ 375 h 527"/>
                <a:gd name="T100" fmla="*/ 229 w 341"/>
                <a:gd name="T101" fmla="*/ 391 h 527"/>
                <a:gd name="T102" fmla="*/ 221 w 341"/>
                <a:gd name="T103" fmla="*/ 407 h 527"/>
                <a:gd name="T104" fmla="*/ 211 w 341"/>
                <a:gd name="T105" fmla="*/ 423 h 527"/>
                <a:gd name="T106" fmla="*/ 201 w 341"/>
                <a:gd name="T107" fmla="*/ 439 h 527"/>
                <a:gd name="T108" fmla="*/ 186 w 341"/>
                <a:gd name="T109" fmla="*/ 456 h 527"/>
                <a:gd name="T110" fmla="*/ 171 w 341"/>
                <a:gd name="T111" fmla="*/ 472 h 527"/>
                <a:gd name="T112" fmla="*/ 154 w 341"/>
                <a:gd name="T113" fmla="*/ 488 h 527"/>
                <a:gd name="T114" fmla="*/ 138 w 341"/>
                <a:gd name="T115" fmla="*/ 504 h 527"/>
                <a:gd name="T116" fmla="*/ 121 w 341"/>
                <a:gd name="T117" fmla="*/ 519 h 52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41"/>
                <a:gd name="T178" fmla="*/ 0 h 527"/>
                <a:gd name="T179" fmla="*/ 341 w 341"/>
                <a:gd name="T180" fmla="*/ 527 h 52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41" h="527">
                  <a:moveTo>
                    <a:pt x="0" y="414"/>
                  </a:moveTo>
                  <a:lnTo>
                    <a:pt x="10" y="406"/>
                  </a:lnTo>
                  <a:lnTo>
                    <a:pt x="16" y="399"/>
                  </a:lnTo>
                  <a:lnTo>
                    <a:pt x="23" y="391"/>
                  </a:lnTo>
                  <a:lnTo>
                    <a:pt x="29" y="383"/>
                  </a:lnTo>
                  <a:lnTo>
                    <a:pt x="32" y="374"/>
                  </a:lnTo>
                  <a:lnTo>
                    <a:pt x="35" y="366"/>
                  </a:lnTo>
                  <a:lnTo>
                    <a:pt x="39" y="358"/>
                  </a:lnTo>
                  <a:lnTo>
                    <a:pt x="45" y="350"/>
                  </a:lnTo>
                  <a:lnTo>
                    <a:pt x="53" y="342"/>
                  </a:lnTo>
                  <a:lnTo>
                    <a:pt x="62" y="335"/>
                  </a:lnTo>
                  <a:lnTo>
                    <a:pt x="71" y="327"/>
                  </a:lnTo>
                  <a:lnTo>
                    <a:pt x="81" y="319"/>
                  </a:lnTo>
                  <a:lnTo>
                    <a:pt x="98" y="312"/>
                  </a:lnTo>
                  <a:lnTo>
                    <a:pt x="114" y="305"/>
                  </a:lnTo>
                  <a:lnTo>
                    <a:pt x="130" y="298"/>
                  </a:lnTo>
                  <a:lnTo>
                    <a:pt x="139" y="290"/>
                  </a:lnTo>
                  <a:lnTo>
                    <a:pt x="145" y="282"/>
                  </a:lnTo>
                  <a:lnTo>
                    <a:pt x="149" y="274"/>
                  </a:lnTo>
                  <a:lnTo>
                    <a:pt x="155" y="266"/>
                  </a:lnTo>
                  <a:lnTo>
                    <a:pt x="159" y="258"/>
                  </a:lnTo>
                  <a:lnTo>
                    <a:pt x="162" y="249"/>
                  </a:lnTo>
                  <a:lnTo>
                    <a:pt x="165" y="241"/>
                  </a:lnTo>
                  <a:lnTo>
                    <a:pt x="169" y="233"/>
                  </a:lnTo>
                  <a:lnTo>
                    <a:pt x="175" y="225"/>
                  </a:lnTo>
                  <a:lnTo>
                    <a:pt x="180" y="217"/>
                  </a:lnTo>
                  <a:lnTo>
                    <a:pt x="187" y="209"/>
                  </a:lnTo>
                  <a:lnTo>
                    <a:pt x="195" y="201"/>
                  </a:lnTo>
                  <a:lnTo>
                    <a:pt x="205" y="194"/>
                  </a:lnTo>
                  <a:lnTo>
                    <a:pt x="214" y="186"/>
                  </a:lnTo>
                  <a:lnTo>
                    <a:pt x="223" y="178"/>
                  </a:lnTo>
                  <a:lnTo>
                    <a:pt x="228" y="170"/>
                  </a:lnTo>
                  <a:lnTo>
                    <a:pt x="232" y="162"/>
                  </a:lnTo>
                  <a:lnTo>
                    <a:pt x="237" y="154"/>
                  </a:lnTo>
                  <a:lnTo>
                    <a:pt x="240" y="146"/>
                  </a:lnTo>
                  <a:lnTo>
                    <a:pt x="243" y="138"/>
                  </a:lnTo>
                  <a:lnTo>
                    <a:pt x="246" y="130"/>
                  </a:lnTo>
                  <a:lnTo>
                    <a:pt x="248" y="120"/>
                  </a:lnTo>
                  <a:lnTo>
                    <a:pt x="253" y="112"/>
                  </a:lnTo>
                  <a:lnTo>
                    <a:pt x="256" y="104"/>
                  </a:lnTo>
                  <a:lnTo>
                    <a:pt x="261" y="96"/>
                  </a:lnTo>
                  <a:lnTo>
                    <a:pt x="266" y="88"/>
                  </a:lnTo>
                  <a:lnTo>
                    <a:pt x="271" y="80"/>
                  </a:lnTo>
                  <a:lnTo>
                    <a:pt x="278" y="72"/>
                  </a:lnTo>
                  <a:lnTo>
                    <a:pt x="285" y="64"/>
                  </a:lnTo>
                  <a:lnTo>
                    <a:pt x="290" y="56"/>
                  </a:lnTo>
                  <a:lnTo>
                    <a:pt x="293" y="48"/>
                  </a:lnTo>
                  <a:lnTo>
                    <a:pt x="295" y="40"/>
                  </a:lnTo>
                  <a:lnTo>
                    <a:pt x="298" y="32"/>
                  </a:lnTo>
                  <a:lnTo>
                    <a:pt x="301" y="24"/>
                  </a:lnTo>
                  <a:lnTo>
                    <a:pt x="305" y="16"/>
                  </a:lnTo>
                  <a:lnTo>
                    <a:pt x="308" y="8"/>
                  </a:lnTo>
                  <a:lnTo>
                    <a:pt x="312" y="0"/>
                  </a:lnTo>
                  <a:lnTo>
                    <a:pt x="322" y="1"/>
                  </a:lnTo>
                  <a:lnTo>
                    <a:pt x="328" y="9"/>
                  </a:lnTo>
                  <a:lnTo>
                    <a:pt x="333" y="17"/>
                  </a:lnTo>
                  <a:lnTo>
                    <a:pt x="338" y="25"/>
                  </a:lnTo>
                  <a:lnTo>
                    <a:pt x="341" y="33"/>
                  </a:lnTo>
                  <a:lnTo>
                    <a:pt x="341" y="41"/>
                  </a:lnTo>
                  <a:lnTo>
                    <a:pt x="340" y="49"/>
                  </a:lnTo>
                  <a:lnTo>
                    <a:pt x="340" y="57"/>
                  </a:lnTo>
                  <a:lnTo>
                    <a:pt x="339" y="66"/>
                  </a:lnTo>
                  <a:lnTo>
                    <a:pt x="338" y="74"/>
                  </a:lnTo>
                  <a:lnTo>
                    <a:pt x="337" y="82"/>
                  </a:lnTo>
                  <a:lnTo>
                    <a:pt x="336" y="90"/>
                  </a:lnTo>
                  <a:lnTo>
                    <a:pt x="335" y="99"/>
                  </a:lnTo>
                  <a:lnTo>
                    <a:pt x="333" y="107"/>
                  </a:lnTo>
                  <a:lnTo>
                    <a:pt x="332" y="115"/>
                  </a:lnTo>
                  <a:lnTo>
                    <a:pt x="331" y="123"/>
                  </a:lnTo>
                  <a:lnTo>
                    <a:pt x="331" y="131"/>
                  </a:lnTo>
                  <a:lnTo>
                    <a:pt x="330" y="140"/>
                  </a:lnTo>
                  <a:lnTo>
                    <a:pt x="329" y="148"/>
                  </a:lnTo>
                  <a:lnTo>
                    <a:pt x="327" y="156"/>
                  </a:lnTo>
                  <a:lnTo>
                    <a:pt x="324" y="164"/>
                  </a:lnTo>
                  <a:lnTo>
                    <a:pt x="323" y="172"/>
                  </a:lnTo>
                  <a:lnTo>
                    <a:pt x="320" y="180"/>
                  </a:lnTo>
                  <a:lnTo>
                    <a:pt x="317" y="188"/>
                  </a:lnTo>
                  <a:lnTo>
                    <a:pt x="314" y="196"/>
                  </a:lnTo>
                  <a:lnTo>
                    <a:pt x="310" y="204"/>
                  </a:lnTo>
                  <a:lnTo>
                    <a:pt x="308" y="212"/>
                  </a:lnTo>
                  <a:lnTo>
                    <a:pt x="305" y="221"/>
                  </a:lnTo>
                  <a:lnTo>
                    <a:pt x="301" y="229"/>
                  </a:lnTo>
                  <a:lnTo>
                    <a:pt x="299" y="237"/>
                  </a:lnTo>
                  <a:lnTo>
                    <a:pt x="297" y="245"/>
                  </a:lnTo>
                  <a:lnTo>
                    <a:pt x="294" y="254"/>
                  </a:lnTo>
                  <a:lnTo>
                    <a:pt x="292" y="262"/>
                  </a:lnTo>
                  <a:lnTo>
                    <a:pt x="290" y="270"/>
                  </a:lnTo>
                  <a:lnTo>
                    <a:pt x="286" y="278"/>
                  </a:lnTo>
                  <a:lnTo>
                    <a:pt x="284" y="286"/>
                  </a:lnTo>
                  <a:lnTo>
                    <a:pt x="282" y="294"/>
                  </a:lnTo>
                  <a:lnTo>
                    <a:pt x="278" y="303"/>
                  </a:lnTo>
                  <a:lnTo>
                    <a:pt x="275" y="311"/>
                  </a:lnTo>
                  <a:lnTo>
                    <a:pt x="271" y="319"/>
                  </a:lnTo>
                  <a:lnTo>
                    <a:pt x="267" y="327"/>
                  </a:lnTo>
                  <a:lnTo>
                    <a:pt x="263" y="335"/>
                  </a:lnTo>
                  <a:lnTo>
                    <a:pt x="259" y="343"/>
                  </a:lnTo>
                  <a:lnTo>
                    <a:pt x="254" y="351"/>
                  </a:lnTo>
                  <a:lnTo>
                    <a:pt x="249" y="359"/>
                  </a:lnTo>
                  <a:lnTo>
                    <a:pt x="244" y="367"/>
                  </a:lnTo>
                  <a:lnTo>
                    <a:pt x="238" y="375"/>
                  </a:lnTo>
                  <a:lnTo>
                    <a:pt x="233" y="383"/>
                  </a:lnTo>
                  <a:lnTo>
                    <a:pt x="229" y="391"/>
                  </a:lnTo>
                  <a:lnTo>
                    <a:pt x="225" y="399"/>
                  </a:lnTo>
                  <a:lnTo>
                    <a:pt x="221" y="407"/>
                  </a:lnTo>
                  <a:lnTo>
                    <a:pt x="216" y="415"/>
                  </a:lnTo>
                  <a:lnTo>
                    <a:pt x="211" y="423"/>
                  </a:lnTo>
                  <a:lnTo>
                    <a:pt x="206" y="431"/>
                  </a:lnTo>
                  <a:lnTo>
                    <a:pt x="201" y="439"/>
                  </a:lnTo>
                  <a:lnTo>
                    <a:pt x="194" y="448"/>
                  </a:lnTo>
                  <a:lnTo>
                    <a:pt x="186" y="456"/>
                  </a:lnTo>
                  <a:lnTo>
                    <a:pt x="179" y="464"/>
                  </a:lnTo>
                  <a:lnTo>
                    <a:pt x="171" y="472"/>
                  </a:lnTo>
                  <a:lnTo>
                    <a:pt x="162" y="480"/>
                  </a:lnTo>
                  <a:lnTo>
                    <a:pt x="154" y="488"/>
                  </a:lnTo>
                  <a:lnTo>
                    <a:pt x="145" y="496"/>
                  </a:lnTo>
                  <a:lnTo>
                    <a:pt x="138" y="504"/>
                  </a:lnTo>
                  <a:lnTo>
                    <a:pt x="131" y="512"/>
                  </a:lnTo>
                  <a:lnTo>
                    <a:pt x="121" y="519"/>
                  </a:lnTo>
                  <a:lnTo>
                    <a:pt x="111" y="527"/>
                  </a:lnTo>
                </a:path>
              </a:pathLst>
            </a:custGeom>
            <a:noFill/>
            <a:ln w="0">
              <a:solidFill>
                <a:srgbClr val="FFFF00"/>
              </a:solidFill>
              <a:prstDash val="solid"/>
              <a:round/>
              <a:headEnd/>
              <a:tailEnd/>
            </a:ln>
          </p:spPr>
          <p:txBody>
            <a:bodyPr/>
            <a:lstStyle/>
            <a:p>
              <a:endParaRPr lang="en-US"/>
            </a:p>
          </p:txBody>
        </p:sp>
        <p:sp>
          <p:nvSpPr>
            <p:cNvPr id="155" name="Line 1176"/>
            <p:cNvSpPr>
              <a:spLocks noChangeShapeType="1"/>
            </p:cNvSpPr>
            <p:nvPr/>
          </p:nvSpPr>
          <p:spPr bwMode="auto">
            <a:xfrm>
              <a:off x="4808" y="2714"/>
              <a:ext cx="1" cy="1"/>
            </a:xfrm>
            <a:prstGeom prst="line">
              <a:avLst/>
            </a:prstGeom>
            <a:noFill/>
            <a:ln w="0">
              <a:solidFill>
                <a:srgbClr val="FFFF00"/>
              </a:solidFill>
              <a:round/>
              <a:headEnd/>
              <a:tailEnd/>
            </a:ln>
          </p:spPr>
          <p:txBody>
            <a:bodyPr/>
            <a:lstStyle/>
            <a:p>
              <a:endParaRPr lang="en-US"/>
            </a:p>
          </p:txBody>
        </p:sp>
        <p:sp>
          <p:nvSpPr>
            <p:cNvPr id="156" name="Freeform 1177"/>
            <p:cNvSpPr>
              <a:spLocks/>
            </p:cNvSpPr>
            <p:nvPr/>
          </p:nvSpPr>
          <p:spPr bwMode="auto">
            <a:xfrm>
              <a:off x="4734" y="2692"/>
              <a:ext cx="63" cy="103"/>
            </a:xfrm>
            <a:custGeom>
              <a:avLst/>
              <a:gdLst>
                <a:gd name="T0" fmla="*/ 102 w 102"/>
                <a:gd name="T1" fmla="*/ 94 h 125"/>
                <a:gd name="T2" fmla="*/ 32 w 102"/>
                <a:gd name="T3" fmla="*/ 123 h 125"/>
                <a:gd name="T4" fmla="*/ 31 w 102"/>
                <a:gd name="T5" fmla="*/ 119 h 125"/>
                <a:gd name="T6" fmla="*/ 31 w 102"/>
                <a:gd name="T7" fmla="*/ 112 h 125"/>
                <a:gd name="T8" fmla="*/ 32 w 102"/>
                <a:gd name="T9" fmla="*/ 103 h 125"/>
                <a:gd name="T10" fmla="*/ 35 w 102"/>
                <a:gd name="T11" fmla="*/ 93 h 125"/>
                <a:gd name="T12" fmla="*/ 40 w 102"/>
                <a:gd name="T13" fmla="*/ 82 h 125"/>
                <a:gd name="T14" fmla="*/ 48 w 102"/>
                <a:gd name="T15" fmla="*/ 65 h 125"/>
                <a:gd name="T16" fmla="*/ 55 w 102"/>
                <a:gd name="T17" fmla="*/ 49 h 125"/>
                <a:gd name="T18" fmla="*/ 57 w 102"/>
                <a:gd name="T19" fmla="*/ 38 h 125"/>
                <a:gd name="T20" fmla="*/ 56 w 102"/>
                <a:gd name="T21" fmla="*/ 29 h 125"/>
                <a:gd name="T22" fmla="*/ 54 w 102"/>
                <a:gd name="T23" fmla="*/ 21 h 125"/>
                <a:gd name="T24" fmla="*/ 48 w 102"/>
                <a:gd name="T25" fmla="*/ 16 h 125"/>
                <a:gd name="T26" fmla="*/ 40 w 102"/>
                <a:gd name="T27" fmla="*/ 13 h 125"/>
                <a:gd name="T28" fmla="*/ 32 w 102"/>
                <a:gd name="T29" fmla="*/ 14 h 125"/>
                <a:gd name="T30" fmla="*/ 24 w 102"/>
                <a:gd name="T31" fmla="*/ 18 h 125"/>
                <a:gd name="T32" fmla="*/ 17 w 102"/>
                <a:gd name="T33" fmla="*/ 23 h 125"/>
                <a:gd name="T34" fmla="*/ 15 w 102"/>
                <a:gd name="T35" fmla="*/ 31 h 125"/>
                <a:gd name="T36" fmla="*/ 15 w 102"/>
                <a:gd name="T37" fmla="*/ 41 h 125"/>
                <a:gd name="T38" fmla="*/ 3 w 102"/>
                <a:gd name="T39" fmla="*/ 50 h 125"/>
                <a:gd name="T40" fmla="*/ 0 w 102"/>
                <a:gd name="T41" fmla="*/ 36 h 125"/>
                <a:gd name="T42" fmla="*/ 3 w 102"/>
                <a:gd name="T43" fmla="*/ 23 h 125"/>
                <a:gd name="T44" fmla="*/ 11 w 102"/>
                <a:gd name="T45" fmla="*/ 13 h 125"/>
                <a:gd name="T46" fmla="*/ 23 w 102"/>
                <a:gd name="T47" fmla="*/ 5 h 125"/>
                <a:gd name="T48" fmla="*/ 38 w 102"/>
                <a:gd name="T49" fmla="*/ 0 h 125"/>
                <a:gd name="T50" fmla="*/ 50 w 102"/>
                <a:gd name="T51" fmla="*/ 3 h 125"/>
                <a:gd name="T52" fmla="*/ 62 w 102"/>
                <a:gd name="T53" fmla="*/ 10 h 125"/>
                <a:gd name="T54" fmla="*/ 69 w 102"/>
                <a:gd name="T55" fmla="*/ 20 h 125"/>
                <a:gd name="T56" fmla="*/ 71 w 102"/>
                <a:gd name="T57" fmla="*/ 26 h 125"/>
                <a:gd name="T58" fmla="*/ 71 w 102"/>
                <a:gd name="T59" fmla="*/ 32 h 125"/>
                <a:gd name="T60" fmla="*/ 71 w 102"/>
                <a:gd name="T61" fmla="*/ 41 h 125"/>
                <a:gd name="T62" fmla="*/ 69 w 102"/>
                <a:gd name="T63" fmla="*/ 50 h 125"/>
                <a:gd name="T64" fmla="*/ 64 w 102"/>
                <a:gd name="T65" fmla="*/ 61 h 125"/>
                <a:gd name="T66" fmla="*/ 57 w 102"/>
                <a:gd name="T67" fmla="*/ 76 h 125"/>
                <a:gd name="T68" fmla="*/ 51 w 102"/>
                <a:gd name="T69" fmla="*/ 89 h 125"/>
                <a:gd name="T70" fmla="*/ 48 w 102"/>
                <a:gd name="T71" fmla="*/ 96 h 125"/>
                <a:gd name="T72" fmla="*/ 47 w 102"/>
                <a:gd name="T73" fmla="*/ 101 h 125"/>
                <a:gd name="T74" fmla="*/ 46 w 102"/>
                <a:gd name="T75" fmla="*/ 106 h 12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2"/>
                <a:gd name="T115" fmla="*/ 0 h 125"/>
                <a:gd name="T116" fmla="*/ 102 w 102"/>
                <a:gd name="T117" fmla="*/ 125 h 12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2" h="125">
                  <a:moveTo>
                    <a:pt x="97" y="83"/>
                  </a:moveTo>
                  <a:lnTo>
                    <a:pt x="102" y="94"/>
                  </a:lnTo>
                  <a:lnTo>
                    <a:pt x="33" y="125"/>
                  </a:lnTo>
                  <a:lnTo>
                    <a:pt x="32" y="123"/>
                  </a:lnTo>
                  <a:lnTo>
                    <a:pt x="32" y="121"/>
                  </a:lnTo>
                  <a:lnTo>
                    <a:pt x="31" y="119"/>
                  </a:lnTo>
                  <a:lnTo>
                    <a:pt x="31" y="116"/>
                  </a:lnTo>
                  <a:lnTo>
                    <a:pt x="31" y="112"/>
                  </a:lnTo>
                  <a:lnTo>
                    <a:pt x="31" y="107"/>
                  </a:lnTo>
                  <a:lnTo>
                    <a:pt x="32" y="103"/>
                  </a:lnTo>
                  <a:lnTo>
                    <a:pt x="33" y="98"/>
                  </a:lnTo>
                  <a:lnTo>
                    <a:pt x="35" y="93"/>
                  </a:lnTo>
                  <a:lnTo>
                    <a:pt x="36" y="88"/>
                  </a:lnTo>
                  <a:lnTo>
                    <a:pt x="40" y="82"/>
                  </a:lnTo>
                  <a:lnTo>
                    <a:pt x="43" y="75"/>
                  </a:lnTo>
                  <a:lnTo>
                    <a:pt x="48" y="65"/>
                  </a:lnTo>
                  <a:lnTo>
                    <a:pt x="51" y="57"/>
                  </a:lnTo>
                  <a:lnTo>
                    <a:pt x="55" y="49"/>
                  </a:lnTo>
                  <a:lnTo>
                    <a:pt x="56" y="43"/>
                  </a:lnTo>
                  <a:lnTo>
                    <a:pt x="57" y="38"/>
                  </a:lnTo>
                  <a:lnTo>
                    <a:pt x="57" y="32"/>
                  </a:lnTo>
                  <a:lnTo>
                    <a:pt x="56" y="29"/>
                  </a:lnTo>
                  <a:lnTo>
                    <a:pt x="55" y="24"/>
                  </a:lnTo>
                  <a:lnTo>
                    <a:pt x="54" y="21"/>
                  </a:lnTo>
                  <a:lnTo>
                    <a:pt x="50" y="19"/>
                  </a:lnTo>
                  <a:lnTo>
                    <a:pt x="48" y="16"/>
                  </a:lnTo>
                  <a:lnTo>
                    <a:pt x="44" y="14"/>
                  </a:lnTo>
                  <a:lnTo>
                    <a:pt x="40" y="13"/>
                  </a:lnTo>
                  <a:lnTo>
                    <a:pt x="36" y="13"/>
                  </a:lnTo>
                  <a:lnTo>
                    <a:pt x="32" y="14"/>
                  </a:lnTo>
                  <a:lnTo>
                    <a:pt x="27" y="15"/>
                  </a:lnTo>
                  <a:lnTo>
                    <a:pt x="24" y="18"/>
                  </a:lnTo>
                  <a:lnTo>
                    <a:pt x="20" y="21"/>
                  </a:lnTo>
                  <a:lnTo>
                    <a:pt x="17" y="23"/>
                  </a:lnTo>
                  <a:lnTo>
                    <a:pt x="16" y="28"/>
                  </a:lnTo>
                  <a:lnTo>
                    <a:pt x="15" y="31"/>
                  </a:lnTo>
                  <a:lnTo>
                    <a:pt x="13" y="36"/>
                  </a:lnTo>
                  <a:lnTo>
                    <a:pt x="15" y="41"/>
                  </a:lnTo>
                  <a:lnTo>
                    <a:pt x="17" y="45"/>
                  </a:lnTo>
                  <a:lnTo>
                    <a:pt x="3" y="50"/>
                  </a:lnTo>
                  <a:lnTo>
                    <a:pt x="1" y="43"/>
                  </a:lnTo>
                  <a:lnTo>
                    <a:pt x="0" y="36"/>
                  </a:lnTo>
                  <a:lnTo>
                    <a:pt x="1" y="29"/>
                  </a:lnTo>
                  <a:lnTo>
                    <a:pt x="3" y="23"/>
                  </a:lnTo>
                  <a:lnTo>
                    <a:pt x="7" y="18"/>
                  </a:lnTo>
                  <a:lnTo>
                    <a:pt x="11" y="13"/>
                  </a:lnTo>
                  <a:lnTo>
                    <a:pt x="16" y="8"/>
                  </a:lnTo>
                  <a:lnTo>
                    <a:pt x="23" y="5"/>
                  </a:lnTo>
                  <a:lnTo>
                    <a:pt x="31" y="3"/>
                  </a:lnTo>
                  <a:lnTo>
                    <a:pt x="38" y="0"/>
                  </a:lnTo>
                  <a:lnTo>
                    <a:pt x="44" y="1"/>
                  </a:lnTo>
                  <a:lnTo>
                    <a:pt x="50" y="3"/>
                  </a:lnTo>
                  <a:lnTo>
                    <a:pt x="56" y="5"/>
                  </a:lnTo>
                  <a:lnTo>
                    <a:pt x="62" y="10"/>
                  </a:lnTo>
                  <a:lnTo>
                    <a:pt x="65" y="14"/>
                  </a:lnTo>
                  <a:lnTo>
                    <a:pt x="69" y="20"/>
                  </a:lnTo>
                  <a:lnTo>
                    <a:pt x="70" y="22"/>
                  </a:lnTo>
                  <a:lnTo>
                    <a:pt x="71" y="26"/>
                  </a:lnTo>
                  <a:lnTo>
                    <a:pt x="71" y="29"/>
                  </a:lnTo>
                  <a:lnTo>
                    <a:pt x="71" y="32"/>
                  </a:lnTo>
                  <a:lnTo>
                    <a:pt x="71" y="36"/>
                  </a:lnTo>
                  <a:lnTo>
                    <a:pt x="71" y="41"/>
                  </a:lnTo>
                  <a:lnTo>
                    <a:pt x="70" y="45"/>
                  </a:lnTo>
                  <a:lnTo>
                    <a:pt x="69" y="50"/>
                  </a:lnTo>
                  <a:lnTo>
                    <a:pt x="66" y="54"/>
                  </a:lnTo>
                  <a:lnTo>
                    <a:pt x="64" y="61"/>
                  </a:lnTo>
                  <a:lnTo>
                    <a:pt x="61" y="68"/>
                  </a:lnTo>
                  <a:lnTo>
                    <a:pt x="57" y="76"/>
                  </a:lnTo>
                  <a:lnTo>
                    <a:pt x="54" y="83"/>
                  </a:lnTo>
                  <a:lnTo>
                    <a:pt x="51" y="89"/>
                  </a:lnTo>
                  <a:lnTo>
                    <a:pt x="49" y="93"/>
                  </a:lnTo>
                  <a:lnTo>
                    <a:pt x="48" y="96"/>
                  </a:lnTo>
                  <a:lnTo>
                    <a:pt x="47" y="98"/>
                  </a:lnTo>
                  <a:lnTo>
                    <a:pt x="47" y="101"/>
                  </a:lnTo>
                  <a:lnTo>
                    <a:pt x="46" y="104"/>
                  </a:lnTo>
                  <a:lnTo>
                    <a:pt x="46" y="106"/>
                  </a:lnTo>
                  <a:lnTo>
                    <a:pt x="97" y="83"/>
                  </a:lnTo>
                  <a:close/>
                </a:path>
              </a:pathLst>
            </a:custGeom>
            <a:solidFill>
              <a:srgbClr val="FFFF00"/>
            </a:solidFill>
            <a:ln w="0">
              <a:solidFill>
                <a:srgbClr val="FFFF00"/>
              </a:solidFill>
              <a:prstDash val="solid"/>
              <a:round/>
              <a:headEnd/>
              <a:tailEnd/>
            </a:ln>
          </p:spPr>
          <p:txBody>
            <a:bodyPr/>
            <a:lstStyle/>
            <a:p>
              <a:endParaRPr lang="en-US"/>
            </a:p>
          </p:txBody>
        </p:sp>
        <p:sp>
          <p:nvSpPr>
            <p:cNvPr id="157" name="Line 1178"/>
            <p:cNvSpPr>
              <a:spLocks noChangeShapeType="1"/>
            </p:cNvSpPr>
            <p:nvPr/>
          </p:nvSpPr>
          <p:spPr bwMode="auto">
            <a:xfrm flipH="1">
              <a:off x="4708" y="2767"/>
              <a:ext cx="12" cy="2"/>
            </a:xfrm>
            <a:prstGeom prst="line">
              <a:avLst/>
            </a:prstGeom>
            <a:noFill/>
            <a:ln w="0">
              <a:solidFill>
                <a:srgbClr val="FFFF00"/>
              </a:solidFill>
              <a:round/>
              <a:headEnd/>
              <a:tailEnd/>
            </a:ln>
          </p:spPr>
          <p:txBody>
            <a:bodyPr/>
            <a:lstStyle/>
            <a:p>
              <a:endParaRPr lang="en-US"/>
            </a:p>
          </p:txBody>
        </p:sp>
        <p:sp>
          <p:nvSpPr>
            <p:cNvPr id="158" name="Freeform 1179"/>
            <p:cNvSpPr>
              <a:spLocks/>
            </p:cNvSpPr>
            <p:nvPr/>
          </p:nvSpPr>
          <p:spPr bwMode="auto">
            <a:xfrm>
              <a:off x="4216" y="2767"/>
              <a:ext cx="492" cy="242"/>
            </a:xfrm>
            <a:custGeom>
              <a:avLst/>
              <a:gdLst>
                <a:gd name="T0" fmla="*/ 815 w 815"/>
                <a:gd name="T1" fmla="*/ 1 h 291"/>
                <a:gd name="T2" fmla="*/ 783 w 815"/>
                <a:gd name="T3" fmla="*/ 0 h 291"/>
                <a:gd name="T4" fmla="*/ 755 w 815"/>
                <a:gd name="T5" fmla="*/ 2 h 291"/>
                <a:gd name="T6" fmla="*/ 730 w 815"/>
                <a:gd name="T7" fmla="*/ 8 h 291"/>
                <a:gd name="T8" fmla="*/ 719 w 815"/>
                <a:gd name="T9" fmla="*/ 16 h 291"/>
                <a:gd name="T10" fmla="*/ 711 w 815"/>
                <a:gd name="T11" fmla="*/ 23 h 291"/>
                <a:gd name="T12" fmla="*/ 699 w 815"/>
                <a:gd name="T13" fmla="*/ 31 h 291"/>
                <a:gd name="T14" fmla="*/ 685 w 815"/>
                <a:gd name="T15" fmla="*/ 39 h 291"/>
                <a:gd name="T16" fmla="*/ 678 w 815"/>
                <a:gd name="T17" fmla="*/ 46 h 291"/>
                <a:gd name="T18" fmla="*/ 672 w 815"/>
                <a:gd name="T19" fmla="*/ 54 h 291"/>
                <a:gd name="T20" fmla="*/ 664 w 815"/>
                <a:gd name="T21" fmla="*/ 62 h 291"/>
                <a:gd name="T22" fmla="*/ 656 w 815"/>
                <a:gd name="T23" fmla="*/ 70 h 291"/>
                <a:gd name="T24" fmla="*/ 648 w 815"/>
                <a:gd name="T25" fmla="*/ 78 h 291"/>
                <a:gd name="T26" fmla="*/ 638 w 815"/>
                <a:gd name="T27" fmla="*/ 86 h 291"/>
                <a:gd name="T28" fmla="*/ 619 w 815"/>
                <a:gd name="T29" fmla="*/ 80 h 291"/>
                <a:gd name="T30" fmla="*/ 609 w 815"/>
                <a:gd name="T31" fmla="*/ 74 h 291"/>
                <a:gd name="T32" fmla="*/ 597 w 815"/>
                <a:gd name="T33" fmla="*/ 65 h 291"/>
                <a:gd name="T34" fmla="*/ 579 w 815"/>
                <a:gd name="T35" fmla="*/ 59 h 291"/>
                <a:gd name="T36" fmla="*/ 553 w 815"/>
                <a:gd name="T37" fmla="*/ 54 h 291"/>
                <a:gd name="T38" fmla="*/ 523 w 815"/>
                <a:gd name="T39" fmla="*/ 52 h 291"/>
                <a:gd name="T40" fmla="*/ 490 w 815"/>
                <a:gd name="T41" fmla="*/ 51 h 291"/>
                <a:gd name="T42" fmla="*/ 458 w 815"/>
                <a:gd name="T43" fmla="*/ 52 h 291"/>
                <a:gd name="T44" fmla="*/ 428 w 815"/>
                <a:gd name="T45" fmla="*/ 55 h 291"/>
                <a:gd name="T46" fmla="*/ 400 w 815"/>
                <a:gd name="T47" fmla="*/ 59 h 291"/>
                <a:gd name="T48" fmla="*/ 373 w 815"/>
                <a:gd name="T49" fmla="*/ 63 h 291"/>
                <a:gd name="T50" fmla="*/ 350 w 815"/>
                <a:gd name="T51" fmla="*/ 69 h 291"/>
                <a:gd name="T52" fmla="*/ 331 w 815"/>
                <a:gd name="T53" fmla="*/ 76 h 291"/>
                <a:gd name="T54" fmla="*/ 314 w 815"/>
                <a:gd name="T55" fmla="*/ 83 h 291"/>
                <a:gd name="T56" fmla="*/ 311 w 815"/>
                <a:gd name="T57" fmla="*/ 91 h 291"/>
                <a:gd name="T58" fmla="*/ 306 w 815"/>
                <a:gd name="T59" fmla="*/ 99 h 291"/>
                <a:gd name="T60" fmla="*/ 302 w 815"/>
                <a:gd name="T61" fmla="*/ 107 h 291"/>
                <a:gd name="T62" fmla="*/ 297 w 815"/>
                <a:gd name="T63" fmla="*/ 115 h 291"/>
                <a:gd name="T64" fmla="*/ 293 w 815"/>
                <a:gd name="T65" fmla="*/ 123 h 291"/>
                <a:gd name="T66" fmla="*/ 288 w 815"/>
                <a:gd name="T67" fmla="*/ 131 h 291"/>
                <a:gd name="T68" fmla="*/ 283 w 815"/>
                <a:gd name="T69" fmla="*/ 139 h 291"/>
                <a:gd name="T70" fmla="*/ 276 w 815"/>
                <a:gd name="T71" fmla="*/ 147 h 291"/>
                <a:gd name="T72" fmla="*/ 272 w 815"/>
                <a:gd name="T73" fmla="*/ 155 h 291"/>
                <a:gd name="T74" fmla="*/ 268 w 815"/>
                <a:gd name="T75" fmla="*/ 163 h 291"/>
                <a:gd name="T76" fmla="*/ 264 w 815"/>
                <a:gd name="T77" fmla="*/ 171 h 291"/>
                <a:gd name="T78" fmla="*/ 258 w 815"/>
                <a:gd name="T79" fmla="*/ 179 h 291"/>
                <a:gd name="T80" fmla="*/ 252 w 815"/>
                <a:gd name="T81" fmla="*/ 187 h 291"/>
                <a:gd name="T82" fmla="*/ 247 w 815"/>
                <a:gd name="T83" fmla="*/ 195 h 291"/>
                <a:gd name="T84" fmla="*/ 237 w 815"/>
                <a:gd name="T85" fmla="*/ 203 h 291"/>
                <a:gd name="T86" fmla="*/ 226 w 815"/>
                <a:gd name="T87" fmla="*/ 211 h 291"/>
                <a:gd name="T88" fmla="*/ 198 w 815"/>
                <a:gd name="T89" fmla="*/ 215 h 291"/>
                <a:gd name="T90" fmla="*/ 170 w 815"/>
                <a:gd name="T91" fmla="*/ 219 h 291"/>
                <a:gd name="T92" fmla="*/ 140 w 815"/>
                <a:gd name="T93" fmla="*/ 223 h 291"/>
                <a:gd name="T94" fmla="*/ 110 w 815"/>
                <a:gd name="T95" fmla="*/ 225 h 291"/>
                <a:gd name="T96" fmla="*/ 81 w 815"/>
                <a:gd name="T97" fmla="*/ 229 h 291"/>
                <a:gd name="T98" fmla="*/ 63 w 815"/>
                <a:gd name="T99" fmla="*/ 235 h 291"/>
                <a:gd name="T100" fmla="*/ 45 w 815"/>
                <a:gd name="T101" fmla="*/ 242 h 291"/>
                <a:gd name="T102" fmla="*/ 33 w 815"/>
                <a:gd name="T103" fmla="*/ 250 h 291"/>
                <a:gd name="T104" fmla="*/ 21 w 815"/>
                <a:gd name="T105" fmla="*/ 257 h 291"/>
                <a:gd name="T106" fmla="*/ 16 w 815"/>
                <a:gd name="T107" fmla="*/ 265 h 291"/>
                <a:gd name="T108" fmla="*/ 11 w 815"/>
                <a:gd name="T109" fmla="*/ 274 h 291"/>
                <a:gd name="T110" fmla="*/ 6 w 815"/>
                <a:gd name="T111" fmla="*/ 282 h 291"/>
                <a:gd name="T112" fmla="*/ 0 w 815"/>
                <a:gd name="T113" fmla="*/ 291 h 29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15"/>
                <a:gd name="T172" fmla="*/ 0 h 291"/>
                <a:gd name="T173" fmla="*/ 815 w 815"/>
                <a:gd name="T174" fmla="*/ 291 h 29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15" h="291">
                  <a:moveTo>
                    <a:pt x="815" y="1"/>
                  </a:moveTo>
                  <a:lnTo>
                    <a:pt x="783" y="0"/>
                  </a:lnTo>
                  <a:lnTo>
                    <a:pt x="755" y="2"/>
                  </a:lnTo>
                  <a:lnTo>
                    <a:pt x="730" y="8"/>
                  </a:lnTo>
                  <a:lnTo>
                    <a:pt x="719" y="16"/>
                  </a:lnTo>
                  <a:lnTo>
                    <a:pt x="711" y="23"/>
                  </a:lnTo>
                  <a:lnTo>
                    <a:pt x="699" y="31"/>
                  </a:lnTo>
                  <a:lnTo>
                    <a:pt x="685" y="39"/>
                  </a:lnTo>
                  <a:lnTo>
                    <a:pt x="678" y="46"/>
                  </a:lnTo>
                  <a:lnTo>
                    <a:pt x="672" y="54"/>
                  </a:lnTo>
                  <a:lnTo>
                    <a:pt x="664" y="62"/>
                  </a:lnTo>
                  <a:lnTo>
                    <a:pt x="656" y="70"/>
                  </a:lnTo>
                  <a:lnTo>
                    <a:pt x="648" y="78"/>
                  </a:lnTo>
                  <a:lnTo>
                    <a:pt x="638" y="86"/>
                  </a:lnTo>
                  <a:lnTo>
                    <a:pt x="619" y="80"/>
                  </a:lnTo>
                  <a:lnTo>
                    <a:pt x="609" y="74"/>
                  </a:lnTo>
                  <a:lnTo>
                    <a:pt x="597" y="65"/>
                  </a:lnTo>
                  <a:lnTo>
                    <a:pt x="579" y="59"/>
                  </a:lnTo>
                  <a:lnTo>
                    <a:pt x="553" y="54"/>
                  </a:lnTo>
                  <a:lnTo>
                    <a:pt x="523" y="52"/>
                  </a:lnTo>
                  <a:lnTo>
                    <a:pt x="490" y="51"/>
                  </a:lnTo>
                  <a:lnTo>
                    <a:pt x="458" y="52"/>
                  </a:lnTo>
                  <a:lnTo>
                    <a:pt x="428" y="55"/>
                  </a:lnTo>
                  <a:lnTo>
                    <a:pt x="400" y="59"/>
                  </a:lnTo>
                  <a:lnTo>
                    <a:pt x="373" y="63"/>
                  </a:lnTo>
                  <a:lnTo>
                    <a:pt x="350" y="69"/>
                  </a:lnTo>
                  <a:lnTo>
                    <a:pt x="331" y="76"/>
                  </a:lnTo>
                  <a:lnTo>
                    <a:pt x="314" y="83"/>
                  </a:lnTo>
                  <a:lnTo>
                    <a:pt x="311" y="91"/>
                  </a:lnTo>
                  <a:lnTo>
                    <a:pt x="306" y="99"/>
                  </a:lnTo>
                  <a:lnTo>
                    <a:pt x="302" y="107"/>
                  </a:lnTo>
                  <a:lnTo>
                    <a:pt x="297" y="115"/>
                  </a:lnTo>
                  <a:lnTo>
                    <a:pt x="293" y="123"/>
                  </a:lnTo>
                  <a:lnTo>
                    <a:pt x="288" y="131"/>
                  </a:lnTo>
                  <a:lnTo>
                    <a:pt x="283" y="139"/>
                  </a:lnTo>
                  <a:lnTo>
                    <a:pt x="276" y="147"/>
                  </a:lnTo>
                  <a:lnTo>
                    <a:pt x="272" y="155"/>
                  </a:lnTo>
                  <a:lnTo>
                    <a:pt x="268" y="163"/>
                  </a:lnTo>
                  <a:lnTo>
                    <a:pt x="264" y="171"/>
                  </a:lnTo>
                  <a:lnTo>
                    <a:pt x="258" y="179"/>
                  </a:lnTo>
                  <a:lnTo>
                    <a:pt x="252" y="187"/>
                  </a:lnTo>
                  <a:lnTo>
                    <a:pt x="247" y="195"/>
                  </a:lnTo>
                  <a:lnTo>
                    <a:pt x="237" y="203"/>
                  </a:lnTo>
                  <a:lnTo>
                    <a:pt x="226" y="211"/>
                  </a:lnTo>
                  <a:lnTo>
                    <a:pt x="198" y="215"/>
                  </a:lnTo>
                  <a:lnTo>
                    <a:pt x="170" y="219"/>
                  </a:lnTo>
                  <a:lnTo>
                    <a:pt x="140" y="223"/>
                  </a:lnTo>
                  <a:lnTo>
                    <a:pt x="110" y="225"/>
                  </a:lnTo>
                  <a:lnTo>
                    <a:pt x="81" y="229"/>
                  </a:lnTo>
                  <a:lnTo>
                    <a:pt x="63" y="235"/>
                  </a:lnTo>
                  <a:lnTo>
                    <a:pt x="45" y="242"/>
                  </a:lnTo>
                  <a:lnTo>
                    <a:pt x="33" y="250"/>
                  </a:lnTo>
                  <a:lnTo>
                    <a:pt x="21" y="257"/>
                  </a:lnTo>
                  <a:lnTo>
                    <a:pt x="16" y="265"/>
                  </a:lnTo>
                  <a:lnTo>
                    <a:pt x="11" y="274"/>
                  </a:lnTo>
                  <a:lnTo>
                    <a:pt x="6" y="282"/>
                  </a:lnTo>
                  <a:lnTo>
                    <a:pt x="0" y="291"/>
                  </a:lnTo>
                </a:path>
              </a:pathLst>
            </a:custGeom>
            <a:noFill/>
            <a:ln w="0">
              <a:solidFill>
                <a:srgbClr val="FFFF00"/>
              </a:solidFill>
              <a:prstDash val="solid"/>
              <a:round/>
              <a:headEnd/>
              <a:tailEnd/>
            </a:ln>
          </p:spPr>
          <p:txBody>
            <a:bodyPr/>
            <a:lstStyle/>
            <a:p>
              <a:endParaRPr lang="en-US"/>
            </a:p>
          </p:txBody>
        </p:sp>
        <p:sp>
          <p:nvSpPr>
            <p:cNvPr id="159" name="Line 1180"/>
            <p:cNvSpPr>
              <a:spLocks noChangeShapeType="1"/>
            </p:cNvSpPr>
            <p:nvPr/>
          </p:nvSpPr>
          <p:spPr bwMode="auto">
            <a:xfrm>
              <a:off x="3234" y="3397"/>
              <a:ext cx="2340" cy="2"/>
            </a:xfrm>
            <a:prstGeom prst="line">
              <a:avLst/>
            </a:prstGeom>
            <a:noFill/>
            <a:ln w="0">
              <a:solidFill>
                <a:srgbClr val="FFFF00"/>
              </a:solidFill>
              <a:round/>
              <a:headEnd/>
              <a:tailEnd/>
            </a:ln>
          </p:spPr>
          <p:txBody>
            <a:bodyPr/>
            <a:lstStyle/>
            <a:p>
              <a:endParaRPr lang="en-US"/>
            </a:p>
          </p:txBody>
        </p:sp>
        <p:sp>
          <p:nvSpPr>
            <p:cNvPr id="160" name="Line 1181"/>
            <p:cNvSpPr>
              <a:spLocks noChangeShapeType="1"/>
            </p:cNvSpPr>
            <p:nvPr/>
          </p:nvSpPr>
          <p:spPr bwMode="auto">
            <a:xfrm flipV="1">
              <a:off x="3234" y="3397"/>
              <a:ext cx="2" cy="72"/>
            </a:xfrm>
            <a:prstGeom prst="line">
              <a:avLst/>
            </a:prstGeom>
            <a:noFill/>
            <a:ln w="0">
              <a:solidFill>
                <a:srgbClr val="FFFF00"/>
              </a:solidFill>
              <a:round/>
              <a:headEnd/>
              <a:tailEnd/>
            </a:ln>
          </p:spPr>
          <p:txBody>
            <a:bodyPr/>
            <a:lstStyle/>
            <a:p>
              <a:endParaRPr lang="en-US"/>
            </a:p>
          </p:txBody>
        </p:sp>
        <p:sp>
          <p:nvSpPr>
            <p:cNvPr id="161" name="Line 1182"/>
            <p:cNvSpPr>
              <a:spLocks noChangeShapeType="1"/>
            </p:cNvSpPr>
            <p:nvPr/>
          </p:nvSpPr>
          <p:spPr bwMode="auto">
            <a:xfrm flipV="1">
              <a:off x="3599" y="3397"/>
              <a:ext cx="1" cy="72"/>
            </a:xfrm>
            <a:prstGeom prst="line">
              <a:avLst/>
            </a:prstGeom>
            <a:noFill/>
            <a:ln w="0">
              <a:solidFill>
                <a:srgbClr val="FFFF00"/>
              </a:solidFill>
              <a:round/>
              <a:headEnd/>
              <a:tailEnd/>
            </a:ln>
          </p:spPr>
          <p:txBody>
            <a:bodyPr/>
            <a:lstStyle/>
            <a:p>
              <a:endParaRPr lang="en-US"/>
            </a:p>
          </p:txBody>
        </p:sp>
        <p:sp>
          <p:nvSpPr>
            <p:cNvPr id="162" name="Line 1183"/>
            <p:cNvSpPr>
              <a:spLocks noChangeShapeType="1"/>
            </p:cNvSpPr>
            <p:nvPr/>
          </p:nvSpPr>
          <p:spPr bwMode="auto">
            <a:xfrm flipV="1">
              <a:off x="3965" y="3397"/>
              <a:ext cx="1" cy="72"/>
            </a:xfrm>
            <a:prstGeom prst="line">
              <a:avLst/>
            </a:prstGeom>
            <a:noFill/>
            <a:ln w="0">
              <a:solidFill>
                <a:srgbClr val="FFFF00"/>
              </a:solidFill>
              <a:round/>
              <a:headEnd/>
              <a:tailEnd/>
            </a:ln>
          </p:spPr>
          <p:txBody>
            <a:bodyPr/>
            <a:lstStyle/>
            <a:p>
              <a:endParaRPr lang="en-US"/>
            </a:p>
          </p:txBody>
        </p:sp>
        <p:sp>
          <p:nvSpPr>
            <p:cNvPr id="163" name="Line 1184"/>
            <p:cNvSpPr>
              <a:spLocks noChangeShapeType="1"/>
            </p:cNvSpPr>
            <p:nvPr/>
          </p:nvSpPr>
          <p:spPr bwMode="auto">
            <a:xfrm flipV="1">
              <a:off x="4331" y="3397"/>
              <a:ext cx="1" cy="72"/>
            </a:xfrm>
            <a:prstGeom prst="line">
              <a:avLst/>
            </a:prstGeom>
            <a:noFill/>
            <a:ln w="0">
              <a:solidFill>
                <a:srgbClr val="FFFF00"/>
              </a:solidFill>
              <a:round/>
              <a:headEnd/>
              <a:tailEnd/>
            </a:ln>
          </p:spPr>
          <p:txBody>
            <a:bodyPr/>
            <a:lstStyle/>
            <a:p>
              <a:endParaRPr lang="en-US"/>
            </a:p>
          </p:txBody>
        </p:sp>
        <p:sp>
          <p:nvSpPr>
            <p:cNvPr id="164" name="Line 1185"/>
            <p:cNvSpPr>
              <a:spLocks noChangeShapeType="1"/>
            </p:cNvSpPr>
            <p:nvPr/>
          </p:nvSpPr>
          <p:spPr bwMode="auto">
            <a:xfrm flipV="1">
              <a:off x="4697" y="3397"/>
              <a:ext cx="1" cy="72"/>
            </a:xfrm>
            <a:prstGeom prst="line">
              <a:avLst/>
            </a:prstGeom>
            <a:noFill/>
            <a:ln w="0">
              <a:solidFill>
                <a:srgbClr val="FFFF00"/>
              </a:solidFill>
              <a:round/>
              <a:headEnd/>
              <a:tailEnd/>
            </a:ln>
          </p:spPr>
          <p:txBody>
            <a:bodyPr/>
            <a:lstStyle/>
            <a:p>
              <a:endParaRPr lang="en-US"/>
            </a:p>
          </p:txBody>
        </p:sp>
        <p:sp>
          <p:nvSpPr>
            <p:cNvPr id="165" name="Line 1186"/>
            <p:cNvSpPr>
              <a:spLocks noChangeShapeType="1"/>
            </p:cNvSpPr>
            <p:nvPr/>
          </p:nvSpPr>
          <p:spPr bwMode="auto">
            <a:xfrm flipV="1">
              <a:off x="5062" y="3397"/>
              <a:ext cx="1" cy="72"/>
            </a:xfrm>
            <a:prstGeom prst="line">
              <a:avLst/>
            </a:prstGeom>
            <a:noFill/>
            <a:ln w="0">
              <a:solidFill>
                <a:srgbClr val="FFFF00"/>
              </a:solidFill>
              <a:round/>
              <a:headEnd/>
              <a:tailEnd/>
            </a:ln>
          </p:spPr>
          <p:txBody>
            <a:bodyPr/>
            <a:lstStyle/>
            <a:p>
              <a:endParaRPr lang="en-US"/>
            </a:p>
          </p:txBody>
        </p:sp>
        <p:sp>
          <p:nvSpPr>
            <p:cNvPr id="166" name="Line 1187"/>
            <p:cNvSpPr>
              <a:spLocks noChangeShapeType="1"/>
            </p:cNvSpPr>
            <p:nvPr/>
          </p:nvSpPr>
          <p:spPr bwMode="auto">
            <a:xfrm flipV="1">
              <a:off x="5428" y="3397"/>
              <a:ext cx="1" cy="72"/>
            </a:xfrm>
            <a:prstGeom prst="line">
              <a:avLst/>
            </a:prstGeom>
            <a:noFill/>
            <a:ln w="0">
              <a:solidFill>
                <a:srgbClr val="FFFF00"/>
              </a:solidFill>
              <a:round/>
              <a:headEnd/>
              <a:tailEnd/>
            </a:ln>
          </p:spPr>
          <p:txBody>
            <a:bodyPr/>
            <a:lstStyle/>
            <a:p>
              <a:endParaRPr lang="en-US"/>
            </a:p>
          </p:txBody>
        </p:sp>
        <p:sp>
          <p:nvSpPr>
            <p:cNvPr id="167" name="Rectangle 1188"/>
            <p:cNvSpPr>
              <a:spLocks noChangeArrowheads="1"/>
            </p:cNvSpPr>
            <p:nvPr/>
          </p:nvSpPr>
          <p:spPr bwMode="auto">
            <a:xfrm>
              <a:off x="3073" y="3469"/>
              <a:ext cx="290" cy="125"/>
            </a:xfrm>
            <a:prstGeom prst="rect">
              <a:avLst/>
            </a:prstGeom>
            <a:noFill/>
            <a:ln w="9525">
              <a:noFill/>
              <a:miter lim="800000"/>
              <a:headEnd/>
              <a:tailEnd/>
            </a:ln>
          </p:spPr>
          <p:txBody>
            <a:bodyPr wrap="none" lIns="0" tIns="0" rIns="0" bIns="0">
              <a:spAutoFit/>
            </a:bodyPr>
            <a:lstStyle/>
            <a:p>
              <a:r>
                <a:rPr lang="en-US" sz="1300">
                  <a:solidFill>
                    <a:srgbClr val="FFFF00"/>
                  </a:solidFill>
                  <a:latin typeface="Arial" charset="0"/>
                </a:rPr>
                <a:t>10000</a:t>
              </a:r>
              <a:endParaRPr lang="en-US"/>
            </a:p>
          </p:txBody>
        </p:sp>
        <p:sp>
          <p:nvSpPr>
            <p:cNvPr id="168" name="Rectangle 1189"/>
            <p:cNvSpPr>
              <a:spLocks noChangeArrowheads="1"/>
            </p:cNvSpPr>
            <p:nvPr/>
          </p:nvSpPr>
          <p:spPr bwMode="auto">
            <a:xfrm>
              <a:off x="3439" y="3469"/>
              <a:ext cx="289" cy="125"/>
            </a:xfrm>
            <a:prstGeom prst="rect">
              <a:avLst/>
            </a:prstGeom>
            <a:noFill/>
            <a:ln w="9525">
              <a:noFill/>
              <a:miter lim="800000"/>
              <a:headEnd/>
              <a:tailEnd/>
            </a:ln>
          </p:spPr>
          <p:txBody>
            <a:bodyPr wrap="none" lIns="0" tIns="0" rIns="0" bIns="0">
              <a:spAutoFit/>
            </a:bodyPr>
            <a:lstStyle/>
            <a:p>
              <a:r>
                <a:rPr lang="en-US" sz="1300">
                  <a:solidFill>
                    <a:srgbClr val="FFFF00"/>
                  </a:solidFill>
                  <a:latin typeface="Arial" charset="0"/>
                </a:rPr>
                <a:t>12000</a:t>
              </a:r>
              <a:endParaRPr lang="en-US"/>
            </a:p>
          </p:txBody>
        </p:sp>
        <p:sp>
          <p:nvSpPr>
            <p:cNvPr id="169" name="Rectangle 1190"/>
            <p:cNvSpPr>
              <a:spLocks noChangeArrowheads="1"/>
            </p:cNvSpPr>
            <p:nvPr/>
          </p:nvSpPr>
          <p:spPr bwMode="auto">
            <a:xfrm>
              <a:off x="3805" y="3469"/>
              <a:ext cx="291" cy="125"/>
            </a:xfrm>
            <a:prstGeom prst="rect">
              <a:avLst/>
            </a:prstGeom>
            <a:noFill/>
            <a:ln w="9525">
              <a:noFill/>
              <a:miter lim="800000"/>
              <a:headEnd/>
              <a:tailEnd/>
            </a:ln>
          </p:spPr>
          <p:txBody>
            <a:bodyPr wrap="none" lIns="0" tIns="0" rIns="0" bIns="0">
              <a:spAutoFit/>
            </a:bodyPr>
            <a:lstStyle/>
            <a:p>
              <a:r>
                <a:rPr lang="en-US" sz="1300">
                  <a:solidFill>
                    <a:srgbClr val="FFFF00"/>
                  </a:solidFill>
                  <a:latin typeface="Arial" charset="0"/>
                </a:rPr>
                <a:t>14000</a:t>
              </a:r>
              <a:endParaRPr lang="en-US"/>
            </a:p>
          </p:txBody>
        </p:sp>
        <p:sp>
          <p:nvSpPr>
            <p:cNvPr id="170" name="Rectangle 1191"/>
            <p:cNvSpPr>
              <a:spLocks noChangeArrowheads="1"/>
            </p:cNvSpPr>
            <p:nvPr/>
          </p:nvSpPr>
          <p:spPr bwMode="auto">
            <a:xfrm>
              <a:off x="4170" y="3469"/>
              <a:ext cx="290" cy="125"/>
            </a:xfrm>
            <a:prstGeom prst="rect">
              <a:avLst/>
            </a:prstGeom>
            <a:noFill/>
            <a:ln w="9525">
              <a:noFill/>
              <a:miter lim="800000"/>
              <a:headEnd/>
              <a:tailEnd/>
            </a:ln>
          </p:spPr>
          <p:txBody>
            <a:bodyPr wrap="none" lIns="0" tIns="0" rIns="0" bIns="0">
              <a:spAutoFit/>
            </a:bodyPr>
            <a:lstStyle/>
            <a:p>
              <a:r>
                <a:rPr lang="en-US" sz="1300">
                  <a:solidFill>
                    <a:srgbClr val="FFFF00"/>
                  </a:solidFill>
                  <a:latin typeface="Arial" charset="0"/>
                </a:rPr>
                <a:t>16000</a:t>
              </a:r>
              <a:endParaRPr lang="en-US"/>
            </a:p>
          </p:txBody>
        </p:sp>
        <p:sp>
          <p:nvSpPr>
            <p:cNvPr id="171" name="Rectangle 1192"/>
            <p:cNvSpPr>
              <a:spLocks noChangeArrowheads="1"/>
            </p:cNvSpPr>
            <p:nvPr/>
          </p:nvSpPr>
          <p:spPr bwMode="auto">
            <a:xfrm>
              <a:off x="4535" y="3469"/>
              <a:ext cx="290" cy="125"/>
            </a:xfrm>
            <a:prstGeom prst="rect">
              <a:avLst/>
            </a:prstGeom>
            <a:noFill/>
            <a:ln w="9525">
              <a:noFill/>
              <a:miter lim="800000"/>
              <a:headEnd/>
              <a:tailEnd/>
            </a:ln>
          </p:spPr>
          <p:txBody>
            <a:bodyPr wrap="none" lIns="0" tIns="0" rIns="0" bIns="0">
              <a:spAutoFit/>
            </a:bodyPr>
            <a:lstStyle/>
            <a:p>
              <a:r>
                <a:rPr lang="en-US" sz="1300">
                  <a:solidFill>
                    <a:srgbClr val="FFFF00"/>
                  </a:solidFill>
                  <a:latin typeface="Arial" charset="0"/>
                </a:rPr>
                <a:t>18000</a:t>
              </a:r>
              <a:endParaRPr lang="en-US"/>
            </a:p>
          </p:txBody>
        </p:sp>
        <p:sp>
          <p:nvSpPr>
            <p:cNvPr id="172" name="Rectangle 1193"/>
            <p:cNvSpPr>
              <a:spLocks noChangeArrowheads="1"/>
            </p:cNvSpPr>
            <p:nvPr/>
          </p:nvSpPr>
          <p:spPr bwMode="auto">
            <a:xfrm>
              <a:off x="4901" y="3469"/>
              <a:ext cx="290" cy="125"/>
            </a:xfrm>
            <a:prstGeom prst="rect">
              <a:avLst/>
            </a:prstGeom>
            <a:noFill/>
            <a:ln w="9525">
              <a:noFill/>
              <a:miter lim="800000"/>
              <a:headEnd/>
              <a:tailEnd/>
            </a:ln>
          </p:spPr>
          <p:txBody>
            <a:bodyPr wrap="none" lIns="0" tIns="0" rIns="0" bIns="0">
              <a:spAutoFit/>
            </a:bodyPr>
            <a:lstStyle/>
            <a:p>
              <a:r>
                <a:rPr lang="en-US" sz="1300">
                  <a:solidFill>
                    <a:srgbClr val="FFFF00"/>
                  </a:solidFill>
                  <a:latin typeface="Arial" charset="0"/>
                </a:rPr>
                <a:t>20000</a:t>
              </a:r>
              <a:endParaRPr lang="en-US"/>
            </a:p>
          </p:txBody>
        </p:sp>
        <p:sp>
          <p:nvSpPr>
            <p:cNvPr id="173" name="Rectangle 1194"/>
            <p:cNvSpPr>
              <a:spLocks noChangeArrowheads="1"/>
            </p:cNvSpPr>
            <p:nvPr/>
          </p:nvSpPr>
          <p:spPr bwMode="auto">
            <a:xfrm>
              <a:off x="5266" y="3469"/>
              <a:ext cx="290" cy="125"/>
            </a:xfrm>
            <a:prstGeom prst="rect">
              <a:avLst/>
            </a:prstGeom>
            <a:noFill/>
            <a:ln w="9525">
              <a:noFill/>
              <a:miter lim="800000"/>
              <a:headEnd/>
              <a:tailEnd/>
            </a:ln>
          </p:spPr>
          <p:txBody>
            <a:bodyPr wrap="none" lIns="0" tIns="0" rIns="0" bIns="0">
              <a:spAutoFit/>
            </a:bodyPr>
            <a:lstStyle/>
            <a:p>
              <a:r>
                <a:rPr lang="en-US" sz="1300">
                  <a:solidFill>
                    <a:srgbClr val="FFFF00"/>
                  </a:solidFill>
                  <a:latin typeface="Arial" charset="0"/>
                </a:rPr>
                <a:t>22000</a:t>
              </a:r>
              <a:endParaRPr lang="en-US"/>
            </a:p>
          </p:txBody>
        </p:sp>
        <p:sp>
          <p:nvSpPr>
            <p:cNvPr id="174" name="Rectangle 1195"/>
            <p:cNvSpPr>
              <a:spLocks noChangeArrowheads="1"/>
            </p:cNvSpPr>
            <p:nvPr/>
          </p:nvSpPr>
          <p:spPr bwMode="auto">
            <a:xfrm>
              <a:off x="3586" y="3741"/>
              <a:ext cx="1453" cy="144"/>
            </a:xfrm>
            <a:prstGeom prst="rect">
              <a:avLst/>
            </a:prstGeom>
            <a:noFill/>
            <a:ln w="9525">
              <a:noFill/>
              <a:miter lim="800000"/>
              <a:headEnd/>
              <a:tailEnd/>
            </a:ln>
          </p:spPr>
          <p:txBody>
            <a:bodyPr wrap="none" lIns="0" tIns="0" rIns="0" bIns="0">
              <a:spAutoFit/>
            </a:bodyPr>
            <a:lstStyle/>
            <a:p>
              <a:r>
                <a:rPr lang="en-US" sz="1500" b="1">
                  <a:solidFill>
                    <a:srgbClr val="FFFF00"/>
                  </a:solidFill>
                  <a:latin typeface="Arial" charset="0"/>
                </a:rPr>
                <a:t>X-DISTANCE, IN METERS</a:t>
              </a:r>
              <a:endParaRPr lang="en-US"/>
            </a:p>
          </p:txBody>
        </p:sp>
        <p:sp>
          <p:nvSpPr>
            <p:cNvPr id="175" name="Line 1196"/>
            <p:cNvSpPr>
              <a:spLocks noChangeShapeType="1"/>
            </p:cNvSpPr>
            <p:nvPr/>
          </p:nvSpPr>
          <p:spPr bwMode="auto">
            <a:xfrm>
              <a:off x="3234" y="1958"/>
              <a:ext cx="2340" cy="2"/>
            </a:xfrm>
            <a:prstGeom prst="line">
              <a:avLst/>
            </a:prstGeom>
            <a:noFill/>
            <a:ln w="0">
              <a:solidFill>
                <a:srgbClr val="FFFF00"/>
              </a:solidFill>
              <a:round/>
              <a:headEnd/>
              <a:tailEnd/>
            </a:ln>
          </p:spPr>
          <p:txBody>
            <a:bodyPr/>
            <a:lstStyle/>
            <a:p>
              <a:endParaRPr lang="en-US"/>
            </a:p>
          </p:txBody>
        </p:sp>
        <p:sp>
          <p:nvSpPr>
            <p:cNvPr id="176" name="Line 1197"/>
            <p:cNvSpPr>
              <a:spLocks noChangeShapeType="1"/>
            </p:cNvSpPr>
            <p:nvPr/>
          </p:nvSpPr>
          <p:spPr bwMode="auto">
            <a:xfrm flipV="1">
              <a:off x="3234" y="1958"/>
              <a:ext cx="2" cy="1439"/>
            </a:xfrm>
            <a:prstGeom prst="line">
              <a:avLst/>
            </a:prstGeom>
            <a:noFill/>
            <a:ln w="0">
              <a:solidFill>
                <a:srgbClr val="FFFF00"/>
              </a:solidFill>
              <a:round/>
              <a:headEnd/>
              <a:tailEnd/>
            </a:ln>
          </p:spPr>
          <p:txBody>
            <a:bodyPr/>
            <a:lstStyle/>
            <a:p>
              <a:endParaRPr lang="en-US"/>
            </a:p>
          </p:txBody>
        </p:sp>
        <p:sp>
          <p:nvSpPr>
            <p:cNvPr id="177" name="Line 1198"/>
            <p:cNvSpPr>
              <a:spLocks noChangeShapeType="1"/>
            </p:cNvSpPr>
            <p:nvPr/>
          </p:nvSpPr>
          <p:spPr bwMode="auto">
            <a:xfrm flipH="1">
              <a:off x="3183" y="3225"/>
              <a:ext cx="51" cy="2"/>
            </a:xfrm>
            <a:prstGeom prst="line">
              <a:avLst/>
            </a:prstGeom>
            <a:noFill/>
            <a:ln w="0">
              <a:solidFill>
                <a:srgbClr val="FFFF00"/>
              </a:solidFill>
              <a:round/>
              <a:headEnd/>
              <a:tailEnd/>
            </a:ln>
          </p:spPr>
          <p:txBody>
            <a:bodyPr/>
            <a:lstStyle/>
            <a:p>
              <a:endParaRPr lang="en-US"/>
            </a:p>
          </p:txBody>
        </p:sp>
        <p:sp>
          <p:nvSpPr>
            <p:cNvPr id="178" name="Line 1199"/>
            <p:cNvSpPr>
              <a:spLocks noChangeShapeType="1"/>
            </p:cNvSpPr>
            <p:nvPr/>
          </p:nvSpPr>
          <p:spPr bwMode="auto">
            <a:xfrm flipH="1">
              <a:off x="3183" y="2602"/>
              <a:ext cx="51" cy="1"/>
            </a:xfrm>
            <a:prstGeom prst="line">
              <a:avLst/>
            </a:prstGeom>
            <a:noFill/>
            <a:ln w="0">
              <a:solidFill>
                <a:srgbClr val="FFFF00"/>
              </a:solidFill>
              <a:round/>
              <a:headEnd/>
              <a:tailEnd/>
            </a:ln>
          </p:spPr>
          <p:txBody>
            <a:bodyPr/>
            <a:lstStyle/>
            <a:p>
              <a:endParaRPr lang="en-US"/>
            </a:p>
          </p:txBody>
        </p:sp>
        <p:sp>
          <p:nvSpPr>
            <p:cNvPr id="179" name="Line 1200"/>
            <p:cNvSpPr>
              <a:spLocks noChangeShapeType="1"/>
            </p:cNvSpPr>
            <p:nvPr/>
          </p:nvSpPr>
          <p:spPr bwMode="auto">
            <a:xfrm flipH="1">
              <a:off x="3183" y="1977"/>
              <a:ext cx="51" cy="1"/>
            </a:xfrm>
            <a:prstGeom prst="line">
              <a:avLst/>
            </a:prstGeom>
            <a:noFill/>
            <a:ln w="0">
              <a:solidFill>
                <a:srgbClr val="FFFF00"/>
              </a:solidFill>
              <a:round/>
              <a:headEnd/>
              <a:tailEnd/>
            </a:ln>
          </p:spPr>
          <p:txBody>
            <a:bodyPr/>
            <a:lstStyle/>
            <a:p>
              <a:endParaRPr lang="en-US"/>
            </a:p>
          </p:txBody>
        </p:sp>
        <p:sp>
          <p:nvSpPr>
            <p:cNvPr id="180" name="Rectangle 1203"/>
            <p:cNvSpPr>
              <a:spLocks noChangeArrowheads="1"/>
            </p:cNvSpPr>
            <p:nvPr/>
          </p:nvSpPr>
          <p:spPr bwMode="auto">
            <a:xfrm>
              <a:off x="3053" y="3138"/>
              <a:ext cx="58" cy="125"/>
            </a:xfrm>
            <a:prstGeom prst="rect">
              <a:avLst/>
            </a:prstGeom>
            <a:noFill/>
            <a:ln w="9525">
              <a:noFill/>
              <a:miter lim="800000"/>
              <a:headEnd/>
              <a:tailEnd/>
            </a:ln>
          </p:spPr>
          <p:txBody>
            <a:bodyPr wrap="none" lIns="0" tIns="0" rIns="0" bIns="0">
              <a:spAutoFit/>
            </a:bodyPr>
            <a:lstStyle/>
            <a:p>
              <a:r>
                <a:rPr lang="en-US" sz="1300">
                  <a:solidFill>
                    <a:srgbClr val="FFFF00"/>
                  </a:solidFill>
                  <a:latin typeface="Arial" charset="0"/>
                </a:rPr>
                <a:t>0</a:t>
              </a:r>
              <a:endParaRPr lang="en-US"/>
            </a:p>
          </p:txBody>
        </p:sp>
        <p:sp>
          <p:nvSpPr>
            <p:cNvPr id="181" name="Rectangle 1204"/>
            <p:cNvSpPr>
              <a:spLocks noChangeArrowheads="1"/>
            </p:cNvSpPr>
            <p:nvPr/>
          </p:nvSpPr>
          <p:spPr bwMode="auto">
            <a:xfrm>
              <a:off x="3119" y="3138"/>
              <a:ext cx="58" cy="125"/>
            </a:xfrm>
            <a:prstGeom prst="rect">
              <a:avLst/>
            </a:prstGeom>
            <a:noFill/>
            <a:ln w="9525">
              <a:noFill/>
              <a:miter lim="800000"/>
              <a:headEnd/>
              <a:tailEnd/>
            </a:ln>
          </p:spPr>
          <p:txBody>
            <a:bodyPr wrap="none" lIns="0" tIns="0" rIns="0" bIns="0">
              <a:spAutoFit/>
            </a:bodyPr>
            <a:lstStyle/>
            <a:p>
              <a:r>
                <a:rPr lang="en-US" sz="1300">
                  <a:solidFill>
                    <a:srgbClr val="FFFF00"/>
                  </a:solidFill>
                  <a:latin typeface="Arial" charset="0"/>
                </a:rPr>
                <a:t>0</a:t>
              </a:r>
              <a:endParaRPr lang="en-US"/>
            </a:p>
          </p:txBody>
        </p:sp>
        <p:sp>
          <p:nvSpPr>
            <p:cNvPr id="182" name="Rectangle 1205"/>
            <p:cNvSpPr>
              <a:spLocks noChangeArrowheads="1"/>
            </p:cNvSpPr>
            <p:nvPr/>
          </p:nvSpPr>
          <p:spPr bwMode="auto">
            <a:xfrm>
              <a:off x="3013" y="2513"/>
              <a:ext cx="36" cy="125"/>
            </a:xfrm>
            <a:prstGeom prst="rect">
              <a:avLst/>
            </a:prstGeom>
            <a:noFill/>
            <a:ln w="9525">
              <a:noFill/>
              <a:miter lim="800000"/>
              <a:headEnd/>
              <a:tailEnd/>
            </a:ln>
          </p:spPr>
          <p:txBody>
            <a:bodyPr wrap="none" lIns="0" tIns="0" rIns="0" bIns="0">
              <a:spAutoFit/>
            </a:bodyPr>
            <a:lstStyle/>
            <a:p>
              <a:r>
                <a:rPr lang="en-US" sz="1300">
                  <a:solidFill>
                    <a:srgbClr val="FFFF00"/>
                  </a:solidFill>
                  <a:latin typeface="Arial" charset="0"/>
                </a:rPr>
                <a:t>-</a:t>
              </a:r>
              <a:endParaRPr lang="en-US"/>
            </a:p>
          </p:txBody>
        </p:sp>
        <p:sp>
          <p:nvSpPr>
            <p:cNvPr id="183" name="Rectangle 1206"/>
            <p:cNvSpPr>
              <a:spLocks noChangeArrowheads="1"/>
            </p:cNvSpPr>
            <p:nvPr/>
          </p:nvSpPr>
          <p:spPr bwMode="auto">
            <a:xfrm>
              <a:off x="3053" y="2513"/>
              <a:ext cx="58" cy="125"/>
            </a:xfrm>
            <a:prstGeom prst="rect">
              <a:avLst/>
            </a:prstGeom>
            <a:noFill/>
            <a:ln w="9525">
              <a:noFill/>
              <a:miter lim="800000"/>
              <a:headEnd/>
              <a:tailEnd/>
            </a:ln>
          </p:spPr>
          <p:txBody>
            <a:bodyPr wrap="none" lIns="0" tIns="0" rIns="0" bIns="0">
              <a:spAutoFit/>
            </a:bodyPr>
            <a:lstStyle/>
            <a:p>
              <a:r>
                <a:rPr lang="en-US" sz="1300">
                  <a:solidFill>
                    <a:srgbClr val="FFFF00"/>
                  </a:solidFill>
                  <a:latin typeface="Arial" charset="0"/>
                </a:rPr>
                <a:t>5</a:t>
              </a:r>
              <a:endParaRPr lang="en-US"/>
            </a:p>
          </p:txBody>
        </p:sp>
        <p:sp>
          <p:nvSpPr>
            <p:cNvPr id="184" name="Rectangle 1207"/>
            <p:cNvSpPr>
              <a:spLocks noChangeArrowheads="1"/>
            </p:cNvSpPr>
            <p:nvPr/>
          </p:nvSpPr>
          <p:spPr bwMode="auto">
            <a:xfrm>
              <a:off x="3117" y="2513"/>
              <a:ext cx="58" cy="125"/>
            </a:xfrm>
            <a:prstGeom prst="rect">
              <a:avLst/>
            </a:prstGeom>
            <a:noFill/>
            <a:ln w="9525">
              <a:noFill/>
              <a:miter lim="800000"/>
              <a:headEnd/>
              <a:tailEnd/>
            </a:ln>
          </p:spPr>
          <p:txBody>
            <a:bodyPr wrap="none" lIns="0" tIns="0" rIns="0" bIns="0">
              <a:spAutoFit/>
            </a:bodyPr>
            <a:lstStyle/>
            <a:p>
              <a:r>
                <a:rPr lang="en-US" sz="1300">
                  <a:solidFill>
                    <a:srgbClr val="FFFF00"/>
                  </a:solidFill>
                  <a:latin typeface="Arial" charset="0"/>
                </a:rPr>
                <a:t>0</a:t>
              </a:r>
              <a:endParaRPr lang="en-US"/>
            </a:p>
          </p:txBody>
        </p:sp>
        <p:sp>
          <p:nvSpPr>
            <p:cNvPr id="185" name="Rectangle 1208"/>
            <p:cNvSpPr>
              <a:spLocks noChangeArrowheads="1"/>
            </p:cNvSpPr>
            <p:nvPr/>
          </p:nvSpPr>
          <p:spPr bwMode="auto">
            <a:xfrm>
              <a:off x="3117" y="1888"/>
              <a:ext cx="58" cy="125"/>
            </a:xfrm>
            <a:prstGeom prst="rect">
              <a:avLst/>
            </a:prstGeom>
            <a:noFill/>
            <a:ln w="9525">
              <a:noFill/>
              <a:miter lim="800000"/>
              <a:headEnd/>
              <a:tailEnd/>
            </a:ln>
          </p:spPr>
          <p:txBody>
            <a:bodyPr wrap="none" lIns="0" tIns="0" rIns="0" bIns="0">
              <a:spAutoFit/>
            </a:bodyPr>
            <a:lstStyle/>
            <a:p>
              <a:r>
                <a:rPr lang="en-US" sz="1300">
                  <a:solidFill>
                    <a:srgbClr val="FFFF00"/>
                  </a:solidFill>
                  <a:latin typeface="Arial" charset="0"/>
                </a:rPr>
                <a:t>0</a:t>
              </a:r>
              <a:endParaRPr lang="en-US"/>
            </a:p>
          </p:txBody>
        </p:sp>
        <p:sp>
          <p:nvSpPr>
            <p:cNvPr id="186" name="Line 1209"/>
            <p:cNvSpPr>
              <a:spLocks noChangeShapeType="1"/>
            </p:cNvSpPr>
            <p:nvPr/>
          </p:nvSpPr>
          <p:spPr bwMode="auto">
            <a:xfrm flipV="1">
              <a:off x="5574" y="1958"/>
              <a:ext cx="1" cy="1439"/>
            </a:xfrm>
            <a:prstGeom prst="line">
              <a:avLst/>
            </a:prstGeom>
            <a:noFill/>
            <a:ln w="0">
              <a:solidFill>
                <a:srgbClr val="FFFF00"/>
              </a:solidFill>
              <a:round/>
              <a:headEnd/>
              <a:tailEnd/>
            </a:ln>
          </p:spPr>
          <p:txBody>
            <a:bodyPr/>
            <a:lstStyle/>
            <a:p>
              <a:endParaRPr lang="en-US"/>
            </a:p>
          </p:txBody>
        </p:sp>
        <p:sp>
          <p:nvSpPr>
            <p:cNvPr id="187" name="Rectangle 1212"/>
            <p:cNvSpPr>
              <a:spLocks noChangeArrowheads="1"/>
            </p:cNvSpPr>
            <p:nvPr/>
          </p:nvSpPr>
          <p:spPr bwMode="auto">
            <a:xfrm>
              <a:off x="3265" y="3074"/>
              <a:ext cx="0" cy="230"/>
            </a:xfrm>
            <a:prstGeom prst="rect">
              <a:avLst/>
            </a:prstGeom>
            <a:noFill/>
            <a:ln w="9525">
              <a:noFill/>
              <a:miter lim="800000"/>
              <a:headEnd/>
              <a:tailEnd/>
            </a:ln>
          </p:spPr>
          <p:txBody>
            <a:bodyPr wrap="none" lIns="0" tIns="0" rIns="0" bIns="0">
              <a:spAutoFit/>
            </a:bodyPr>
            <a:lstStyle/>
            <a:p>
              <a:endParaRPr lang="en-US"/>
            </a:p>
          </p:txBody>
        </p:sp>
        <p:sp>
          <p:nvSpPr>
            <p:cNvPr id="188" name="Rectangle 1213"/>
            <p:cNvSpPr>
              <a:spLocks noChangeArrowheads="1"/>
            </p:cNvSpPr>
            <p:nvPr/>
          </p:nvSpPr>
          <p:spPr bwMode="auto">
            <a:xfrm>
              <a:off x="3265" y="3223"/>
              <a:ext cx="0" cy="134"/>
            </a:xfrm>
            <a:prstGeom prst="rect">
              <a:avLst/>
            </a:prstGeom>
            <a:noFill/>
            <a:ln w="9525">
              <a:noFill/>
              <a:miter lim="800000"/>
              <a:headEnd/>
              <a:tailEnd/>
            </a:ln>
          </p:spPr>
          <p:txBody>
            <a:bodyPr wrap="none" lIns="0" tIns="0" rIns="0" bIns="0">
              <a:spAutoFit/>
            </a:bodyPr>
            <a:lstStyle/>
            <a:p>
              <a:endParaRPr lang="en-US" sz="1400"/>
            </a:p>
          </p:txBody>
        </p:sp>
        <p:sp>
          <p:nvSpPr>
            <p:cNvPr id="189" name="Rectangle 1215"/>
            <p:cNvSpPr>
              <a:spLocks noChangeArrowheads="1"/>
            </p:cNvSpPr>
            <p:nvPr/>
          </p:nvSpPr>
          <p:spPr bwMode="auto">
            <a:xfrm>
              <a:off x="3400" y="2114"/>
              <a:ext cx="49" cy="107"/>
            </a:xfrm>
            <a:prstGeom prst="rect">
              <a:avLst/>
            </a:prstGeom>
            <a:noFill/>
            <a:ln w="9525">
              <a:noFill/>
              <a:miter lim="800000"/>
              <a:headEnd/>
              <a:tailEnd/>
            </a:ln>
          </p:spPr>
          <p:txBody>
            <a:bodyPr wrap="none" lIns="0" tIns="0" rIns="0" bIns="0">
              <a:spAutoFit/>
            </a:bodyPr>
            <a:lstStyle/>
            <a:p>
              <a:r>
                <a:rPr lang="en-US" sz="1100">
                  <a:solidFill>
                    <a:srgbClr val="FFFF00"/>
                  </a:solidFill>
                  <a:latin typeface="Arial" charset="0"/>
                </a:rPr>
                <a:t>b</a:t>
              </a:r>
              <a:endParaRPr lang="en-US"/>
            </a:p>
          </p:txBody>
        </p:sp>
      </p:grpSp>
      <p:sp>
        <p:nvSpPr>
          <p:cNvPr id="226" name="Text Box 1256"/>
          <p:cNvSpPr txBox="1">
            <a:spLocks noChangeArrowheads="1"/>
          </p:cNvSpPr>
          <p:nvPr/>
        </p:nvSpPr>
        <p:spPr bwMode="auto">
          <a:xfrm>
            <a:off x="2133600" y="3200400"/>
            <a:ext cx="1039813" cy="457200"/>
          </a:xfrm>
          <a:prstGeom prst="rect">
            <a:avLst/>
          </a:prstGeom>
          <a:noFill/>
          <a:ln w="9525">
            <a:noFill/>
            <a:miter lim="800000"/>
            <a:headEnd/>
            <a:tailEnd/>
          </a:ln>
        </p:spPr>
        <p:txBody>
          <a:bodyPr wrap="none">
            <a:spAutoFit/>
          </a:bodyPr>
          <a:lstStyle/>
          <a:p>
            <a:r>
              <a:rPr lang="en-US" b="1"/>
              <a:t>Case 1</a:t>
            </a:r>
          </a:p>
        </p:txBody>
      </p:sp>
      <p:sp>
        <p:nvSpPr>
          <p:cNvPr id="227" name="Text Box 1257"/>
          <p:cNvSpPr txBox="1">
            <a:spLocks noChangeArrowheads="1"/>
          </p:cNvSpPr>
          <p:nvPr/>
        </p:nvSpPr>
        <p:spPr bwMode="auto">
          <a:xfrm>
            <a:off x="5867400" y="3200400"/>
            <a:ext cx="2606675" cy="457200"/>
          </a:xfrm>
          <a:prstGeom prst="rect">
            <a:avLst/>
          </a:prstGeom>
          <a:noFill/>
          <a:ln w="9525">
            <a:noFill/>
            <a:miter lim="800000"/>
            <a:headEnd/>
            <a:tailEnd/>
          </a:ln>
        </p:spPr>
        <p:txBody>
          <a:bodyPr wrap="none">
            <a:spAutoFit/>
          </a:bodyPr>
          <a:lstStyle/>
          <a:p>
            <a:r>
              <a:rPr lang="en-US" b="1" dirty="0"/>
              <a:t>Base Case - Case 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PEST utility designed to </a:t>
            </a:r>
            <a:r>
              <a:rPr lang="en-US" dirty="0" smtClean="0"/>
              <a:t>quickly create </a:t>
            </a:r>
            <a:r>
              <a:rPr lang="en-US" dirty="0" smtClean="0"/>
              <a:t>initial concentrations:  </a:t>
            </a:r>
            <a:r>
              <a:rPr lang="en-US" b="1" dirty="0" smtClean="0"/>
              <a:t>ELEV2CONC</a:t>
            </a:r>
            <a:endParaRPr lang="en-US" b="1" dirty="0"/>
          </a:p>
        </p:txBody>
      </p:sp>
      <p:sp>
        <p:nvSpPr>
          <p:cNvPr id="3" name="Content Placeholder 2"/>
          <p:cNvSpPr>
            <a:spLocks noGrp="1"/>
          </p:cNvSpPr>
          <p:nvPr>
            <p:ph sz="quarter" idx="1"/>
          </p:nvPr>
        </p:nvSpPr>
        <p:spPr>
          <a:xfrm>
            <a:off x="457200" y="1219200"/>
            <a:ext cx="4419600" cy="4937760"/>
          </a:xfrm>
        </p:spPr>
        <p:txBody>
          <a:bodyPr/>
          <a:lstStyle/>
          <a:p>
            <a:r>
              <a:rPr lang="en-US" dirty="0" smtClean="0"/>
              <a:t>Groundwater Data Utilities: Part B</a:t>
            </a:r>
          </a:p>
          <a:p>
            <a:r>
              <a:rPr lang="en-GB" dirty="0" smtClean="0"/>
              <a:t>ELEV2CONC:</a:t>
            </a:r>
          </a:p>
          <a:p>
            <a:pPr lvl="1"/>
            <a:r>
              <a:rPr lang="en-GB" dirty="0" smtClean="0"/>
              <a:t>Computes a sequence of initial concentration arrays (one for each model layer) based on a user-supplied freshwater/saltwater interface elevation array, and (spatially varying) thickness of the interface.</a:t>
            </a:r>
            <a:endParaRPr lang="en-US" dirty="0"/>
          </a:p>
        </p:txBody>
      </p:sp>
      <p:pic>
        <p:nvPicPr>
          <p:cNvPr id="5" name="Content Placeholder 4" descr="elev2conc.bmp"/>
          <p:cNvPicPr>
            <a:picLocks noGrp="1" noChangeAspect="1"/>
          </p:cNvPicPr>
          <p:nvPr>
            <p:ph sz="quarter" idx="2"/>
          </p:nvPr>
        </p:nvPicPr>
        <p:blipFill>
          <a:blip r:embed="rId2" cstate="print"/>
          <a:stretch>
            <a:fillRect/>
          </a:stretch>
        </p:blipFill>
        <p:spPr>
          <a:xfrm>
            <a:off x="4953000" y="1219200"/>
            <a:ext cx="3944636" cy="4937125"/>
          </a:xfrm>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What needs to be provided to ELEV2CONC</a:t>
            </a:r>
            <a:endParaRPr lang="en-US" dirty="0"/>
          </a:p>
        </p:txBody>
      </p:sp>
      <p:sp>
        <p:nvSpPr>
          <p:cNvPr id="6" name="Content Placeholder 5"/>
          <p:cNvSpPr>
            <a:spLocks noGrp="1"/>
          </p:cNvSpPr>
          <p:nvPr>
            <p:ph sz="quarter" idx="1"/>
          </p:nvPr>
        </p:nvSpPr>
        <p:spPr/>
        <p:txBody>
          <a:bodyPr/>
          <a:lstStyle/>
          <a:p>
            <a:r>
              <a:rPr lang="en-US" b="1" dirty="0" smtClean="0"/>
              <a:t>Grid specification file:  </a:t>
            </a:r>
            <a:r>
              <a:rPr lang="en-US" dirty="0" smtClean="0"/>
              <a:t>File providing information about the grid</a:t>
            </a:r>
          </a:p>
          <a:p>
            <a:r>
              <a:rPr lang="en-US" b="1" dirty="0" smtClean="0"/>
              <a:t># Model layers</a:t>
            </a:r>
          </a:p>
          <a:p>
            <a:r>
              <a:rPr lang="en-US" b="1" dirty="0" smtClean="0"/>
              <a:t>Active cells </a:t>
            </a:r>
            <a:r>
              <a:rPr lang="en-US" dirty="0" smtClean="0"/>
              <a:t>in each model layer (for example </a:t>
            </a:r>
            <a:r>
              <a:rPr lang="en-US" b="1" dirty="0" smtClean="0"/>
              <a:t>IBOUND</a:t>
            </a:r>
            <a:r>
              <a:rPr lang="en-US" dirty="0" smtClean="0"/>
              <a:t> for each layer)</a:t>
            </a:r>
          </a:p>
          <a:p>
            <a:r>
              <a:rPr lang="en-US" dirty="0" smtClean="0"/>
              <a:t>Base of layer </a:t>
            </a:r>
            <a:r>
              <a:rPr lang="en-US" b="1" dirty="0" smtClean="0"/>
              <a:t>bottom elevations </a:t>
            </a:r>
            <a:r>
              <a:rPr lang="en-US" dirty="0" smtClean="0"/>
              <a:t>(from DIS file)</a:t>
            </a:r>
          </a:p>
          <a:p>
            <a:r>
              <a:rPr lang="en-US" b="1" dirty="0" smtClean="0"/>
              <a:t>Interface elevation array file</a:t>
            </a:r>
            <a:r>
              <a:rPr lang="en-US" dirty="0" smtClean="0"/>
              <a:t>: file that provides the elevation of the “center” of the interface in model area.  One elevation value for every cell in the model.  This can be estimated from data collected in the field</a:t>
            </a:r>
          </a:p>
          <a:p>
            <a:pPr lvl="1"/>
            <a:r>
              <a:rPr lang="en-US" dirty="0" smtClean="0"/>
              <a:t>Can use PPK2FAC and FAC2REAL from PEST</a:t>
            </a:r>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p:cNvSpPr/>
          <p:nvPr/>
        </p:nvSpPr>
        <p:spPr>
          <a:xfrm>
            <a:off x="2590800" y="2057400"/>
            <a:ext cx="6553200" cy="480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6"/>
          <p:cNvSpPr>
            <a:spLocks noGrp="1"/>
          </p:cNvSpPr>
          <p:nvPr>
            <p:ph type="sldNum" sz="quarter" idx="12"/>
          </p:nvPr>
        </p:nvSpPr>
        <p:spPr/>
        <p:txBody>
          <a:bodyPr/>
          <a:lstStyle/>
          <a:p>
            <a:fld id="{88B261DF-ADAF-4162-8E48-4FD700D7612E}" type="slidenum">
              <a:rPr lang="en-US"/>
              <a:pPr/>
              <a:t>5</a:t>
            </a:fld>
            <a:endParaRPr lang="en-US" dirty="0"/>
          </a:p>
        </p:txBody>
      </p:sp>
      <p:pic>
        <p:nvPicPr>
          <p:cNvPr id="411651" name="Picture 3"/>
          <p:cNvPicPr>
            <a:picLocks noChangeAspect="1" noChangeArrowheads="1"/>
          </p:cNvPicPr>
          <p:nvPr/>
        </p:nvPicPr>
        <p:blipFill>
          <a:blip r:embed="rId2" cstate="print"/>
          <a:srcRect/>
          <a:stretch>
            <a:fillRect/>
          </a:stretch>
        </p:blipFill>
        <p:spPr bwMode="auto">
          <a:xfrm>
            <a:off x="2741613" y="838200"/>
            <a:ext cx="6402388" cy="5827713"/>
          </a:xfrm>
          <a:prstGeom prst="rect">
            <a:avLst/>
          </a:prstGeom>
          <a:noFill/>
          <a:ln w="9525">
            <a:noFill/>
            <a:miter lim="800000"/>
            <a:headEnd/>
            <a:tailEnd/>
          </a:ln>
          <a:effectLst/>
        </p:spPr>
      </p:pic>
      <p:sp>
        <p:nvSpPr>
          <p:cNvPr id="411652" name="Rectangle 4"/>
          <p:cNvSpPr>
            <a:spLocks noChangeArrowheads="1"/>
          </p:cNvSpPr>
          <p:nvPr/>
        </p:nvSpPr>
        <p:spPr bwMode="auto">
          <a:xfrm>
            <a:off x="2590800" y="0"/>
            <a:ext cx="6705600" cy="2057400"/>
          </a:xfrm>
          <a:prstGeom prst="rect">
            <a:avLst/>
          </a:prstGeom>
          <a:solidFill>
            <a:schemeClr val="bg1"/>
          </a:solidFill>
          <a:ln w="9525">
            <a:noFill/>
            <a:miter lim="800000"/>
            <a:headEnd/>
            <a:tailEnd/>
          </a:ln>
          <a:effectLst/>
        </p:spPr>
        <p:txBody>
          <a:bodyPr wrap="none" anchor="ctr"/>
          <a:lstStyle/>
          <a:p>
            <a:endParaRPr lang="en-US" dirty="0">
              <a:solidFill>
                <a:sysClr val="windowText" lastClr="000000"/>
              </a:solidFill>
            </a:endParaRPr>
          </a:p>
        </p:txBody>
      </p:sp>
      <p:sp>
        <p:nvSpPr>
          <p:cNvPr id="411653" name="Rectangle 5"/>
          <p:cNvSpPr>
            <a:spLocks noGrp="1" noChangeArrowheads="1"/>
          </p:cNvSpPr>
          <p:nvPr>
            <p:ph type="title"/>
          </p:nvPr>
        </p:nvSpPr>
        <p:spPr>
          <a:xfrm>
            <a:off x="0" y="152400"/>
            <a:ext cx="9144000" cy="1143000"/>
          </a:xfrm>
        </p:spPr>
        <p:txBody>
          <a:bodyPr>
            <a:normAutofit/>
          </a:bodyPr>
          <a:lstStyle/>
          <a:p>
            <a:r>
              <a:rPr lang="en-US" sz="4000" dirty="0" smtClean="0">
                <a:effectLst/>
              </a:rPr>
              <a:t>For Example:</a:t>
            </a:r>
            <a:endParaRPr lang="en-US" sz="5400" i="1" dirty="0">
              <a:solidFill>
                <a:schemeClr val="tx1"/>
              </a:solidFill>
              <a:effectLst/>
            </a:endParaRPr>
          </a:p>
        </p:txBody>
      </p:sp>
      <p:sp>
        <p:nvSpPr>
          <p:cNvPr id="411654" name="Rectangle 6"/>
          <p:cNvSpPr>
            <a:spLocks noGrp="1" noChangeArrowheads="1"/>
          </p:cNvSpPr>
          <p:nvPr>
            <p:ph type="body" sz="half" idx="1"/>
          </p:nvPr>
        </p:nvSpPr>
        <p:spPr>
          <a:xfrm>
            <a:off x="0" y="1066800"/>
            <a:ext cx="2514600" cy="5562600"/>
          </a:xfrm>
        </p:spPr>
        <p:txBody>
          <a:bodyPr>
            <a:normAutofit fontScale="85000" lnSpcReduction="20000"/>
          </a:bodyPr>
          <a:lstStyle/>
          <a:p>
            <a:pPr>
              <a:buFontTx/>
              <a:buNone/>
            </a:pPr>
            <a:endParaRPr lang="en-US" sz="3200" dirty="0">
              <a:effectLst/>
            </a:endParaRPr>
          </a:p>
          <a:p>
            <a:r>
              <a:rPr lang="en-US" dirty="0">
                <a:effectLst/>
              </a:rPr>
              <a:t>Estimate:</a:t>
            </a:r>
          </a:p>
          <a:p>
            <a:pPr lvl="1"/>
            <a:r>
              <a:rPr lang="en-US" dirty="0">
                <a:effectLst/>
              </a:rPr>
              <a:t>Depth to interface at </a:t>
            </a:r>
            <a:r>
              <a:rPr lang="en-US" dirty="0" smtClean="0">
                <a:effectLst/>
              </a:rPr>
              <a:t>site</a:t>
            </a:r>
          </a:p>
          <a:p>
            <a:pPr lvl="1"/>
            <a:r>
              <a:rPr lang="en-US" dirty="0" smtClean="0"/>
              <a:t>Take all these field values and use PPK2FAC and FAC2REAL to get </a:t>
            </a:r>
            <a:r>
              <a:rPr lang="en-US" b="1" dirty="0" smtClean="0"/>
              <a:t>interface elevation array file</a:t>
            </a:r>
            <a:r>
              <a:rPr lang="en-US" dirty="0" smtClean="0"/>
              <a:t> </a:t>
            </a:r>
          </a:p>
          <a:p>
            <a:pPr lvl="1"/>
            <a:r>
              <a:rPr lang="en-US" dirty="0" smtClean="0">
                <a:effectLst/>
              </a:rPr>
              <a:t>Might need to use “dummy points”</a:t>
            </a:r>
          </a:p>
          <a:p>
            <a:r>
              <a:rPr lang="en-US" dirty="0" smtClean="0"/>
              <a:t>It can be part </a:t>
            </a:r>
            <a:r>
              <a:rPr lang="en-US" dirty="0" smtClean="0">
                <a:effectLst/>
              </a:rPr>
              <a:t>of </a:t>
            </a:r>
            <a:r>
              <a:rPr lang="en-US" dirty="0">
                <a:effectLst/>
              </a:rPr>
              <a:t>the calibration </a:t>
            </a:r>
            <a:r>
              <a:rPr lang="en-US" dirty="0" smtClean="0">
                <a:effectLst/>
              </a:rPr>
              <a:t>process or provided by your</a:t>
            </a:r>
          </a:p>
          <a:p>
            <a:pPr>
              <a:buNone/>
            </a:pPr>
            <a:endParaRPr lang="en-US" dirty="0">
              <a:effectLst/>
            </a:endParaRPr>
          </a:p>
        </p:txBody>
      </p:sp>
      <p:grpSp>
        <p:nvGrpSpPr>
          <p:cNvPr id="14" name="Group 13"/>
          <p:cNvGrpSpPr/>
          <p:nvPr/>
        </p:nvGrpSpPr>
        <p:grpSpPr>
          <a:xfrm>
            <a:off x="2286000" y="2209800"/>
            <a:ext cx="3733800" cy="2438400"/>
            <a:chOff x="2286000" y="2209800"/>
            <a:chExt cx="3733800" cy="2438400"/>
          </a:xfrm>
        </p:grpSpPr>
        <p:sp>
          <p:nvSpPr>
            <p:cNvPr id="11" name="Oval 10"/>
            <p:cNvSpPr/>
            <p:nvPr/>
          </p:nvSpPr>
          <p:spPr>
            <a:xfrm>
              <a:off x="5562600" y="4267200"/>
              <a:ext cx="4572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2286000" y="2209800"/>
              <a:ext cx="3200400" cy="220980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1654">
                                            <p:txEl>
                                              <p:pRg st="1" end="1"/>
                                            </p:txEl>
                                          </p:spTgt>
                                        </p:tgtEl>
                                        <p:attrNameLst>
                                          <p:attrName>style.visibility</p:attrName>
                                        </p:attrNameLst>
                                      </p:cBhvr>
                                      <p:to>
                                        <p:strVal val="visible"/>
                                      </p:to>
                                    </p:set>
                                    <p:animEffect transition="in" filter="blinds(horizontal)">
                                      <p:cBhvr>
                                        <p:cTn id="7" dur="500"/>
                                        <p:tgtEl>
                                          <p:spTgt spid="411654">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11654">
                                            <p:txEl>
                                              <p:pRg st="2" end="2"/>
                                            </p:txEl>
                                          </p:spTgt>
                                        </p:tgtEl>
                                        <p:attrNameLst>
                                          <p:attrName>style.visibility</p:attrName>
                                        </p:attrNameLst>
                                      </p:cBhvr>
                                      <p:to>
                                        <p:strVal val="visible"/>
                                      </p:to>
                                    </p:set>
                                    <p:animEffect transition="in" filter="blinds(horizontal)">
                                      <p:cBhvr>
                                        <p:cTn id="10" dur="500"/>
                                        <p:tgtEl>
                                          <p:spTgt spid="411654">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11654">
                                            <p:txEl>
                                              <p:pRg st="3" end="3"/>
                                            </p:txEl>
                                          </p:spTgt>
                                        </p:tgtEl>
                                        <p:attrNameLst>
                                          <p:attrName>style.visibility</p:attrName>
                                        </p:attrNameLst>
                                      </p:cBhvr>
                                      <p:to>
                                        <p:strVal val="visible"/>
                                      </p:to>
                                    </p:set>
                                    <p:animEffect transition="in" filter="blinds(horizontal)">
                                      <p:cBhvr>
                                        <p:cTn id="13" dur="500"/>
                                        <p:tgtEl>
                                          <p:spTgt spid="411654">
                                            <p:txEl>
                                              <p:pRg st="3" end="3"/>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11654">
                                            <p:txEl>
                                              <p:pRg st="4" end="4"/>
                                            </p:txEl>
                                          </p:spTgt>
                                        </p:tgtEl>
                                        <p:attrNameLst>
                                          <p:attrName>style.visibility</p:attrName>
                                        </p:attrNameLst>
                                      </p:cBhvr>
                                      <p:to>
                                        <p:strVal val="visible"/>
                                      </p:to>
                                    </p:set>
                                    <p:animEffect transition="in" filter="blinds(horizontal)">
                                      <p:cBhvr>
                                        <p:cTn id="16" dur="500"/>
                                        <p:tgtEl>
                                          <p:spTgt spid="411654">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11654">
                                            <p:txEl>
                                              <p:pRg st="5" end="5"/>
                                            </p:txEl>
                                          </p:spTgt>
                                        </p:tgtEl>
                                        <p:attrNameLst>
                                          <p:attrName>style.visibility</p:attrName>
                                        </p:attrNameLst>
                                      </p:cBhvr>
                                      <p:to>
                                        <p:strVal val="visible"/>
                                      </p:to>
                                    </p:set>
                                    <p:animEffect transition="in" filter="blinds(horizontal)">
                                      <p:cBhvr>
                                        <p:cTn id="21" dur="500"/>
                                        <p:tgtEl>
                                          <p:spTgt spid="411654">
                                            <p:txEl>
                                              <p:pRg st="5" end="5"/>
                                            </p:txEl>
                                          </p:spTgt>
                                        </p:tgtEl>
                                      </p:cBhvr>
                                    </p:animEffect>
                                  </p:childTnLst>
                                </p:cTn>
                              </p:par>
                              <p:par>
                                <p:cTn id="22" presetID="1"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What needs to be provided to ELEV2CONC cont…</a:t>
            </a:r>
            <a:endParaRPr lang="en-US" dirty="0"/>
          </a:p>
        </p:txBody>
      </p:sp>
      <p:sp>
        <p:nvSpPr>
          <p:cNvPr id="4" name="Text Placeholder 3"/>
          <p:cNvSpPr>
            <a:spLocks noGrp="1"/>
          </p:cNvSpPr>
          <p:nvPr>
            <p:ph type="body" idx="1"/>
          </p:nvPr>
        </p:nvSpPr>
        <p:spPr/>
        <p:txBody>
          <a:bodyPr/>
          <a:lstStyle/>
          <a:p>
            <a:endParaRPr lang="en-US"/>
          </a:p>
        </p:txBody>
      </p:sp>
      <p:sp>
        <p:nvSpPr>
          <p:cNvPr id="7" name="Text Placeholder 6"/>
          <p:cNvSpPr>
            <a:spLocks noGrp="1"/>
          </p:cNvSpPr>
          <p:nvPr>
            <p:ph type="body" sz="half" idx="3"/>
          </p:nvPr>
        </p:nvSpPr>
        <p:spPr/>
        <p:txBody>
          <a:bodyPr/>
          <a:lstStyle/>
          <a:p>
            <a:endParaRPr lang="en-US"/>
          </a:p>
        </p:txBody>
      </p:sp>
      <p:sp>
        <p:nvSpPr>
          <p:cNvPr id="6" name="Content Placeholder 5"/>
          <p:cNvSpPr>
            <a:spLocks noGrp="1"/>
          </p:cNvSpPr>
          <p:nvPr>
            <p:ph sz="quarter" idx="2"/>
          </p:nvPr>
        </p:nvSpPr>
        <p:spPr/>
        <p:txBody>
          <a:bodyPr>
            <a:normAutofit/>
          </a:bodyPr>
          <a:lstStyle/>
          <a:p>
            <a:r>
              <a:rPr lang="en-US" dirty="0" smtClean="0"/>
              <a:t>Freshwater concentration</a:t>
            </a:r>
          </a:p>
          <a:p>
            <a:r>
              <a:rPr lang="en-US" dirty="0" smtClean="0"/>
              <a:t>Seawater concentration</a:t>
            </a:r>
          </a:p>
          <a:p>
            <a:r>
              <a:rPr lang="en-US" dirty="0" smtClean="0"/>
              <a:t>Width of interface (can be estimated as part of the calibration process or provided by you)</a:t>
            </a:r>
          </a:p>
          <a:p>
            <a:r>
              <a:rPr lang="en-US" dirty="0" smtClean="0"/>
              <a:t>Nature of concentration variation across interface</a:t>
            </a:r>
          </a:p>
          <a:p>
            <a:endParaRPr lang="en-US" dirty="0"/>
          </a:p>
        </p:txBody>
      </p:sp>
      <p:pic>
        <p:nvPicPr>
          <p:cNvPr id="21506" name="Picture 2"/>
          <p:cNvPicPr>
            <a:picLocks noGrp="1" noChangeAspect="1" noChangeArrowheads="1"/>
          </p:cNvPicPr>
          <p:nvPr>
            <p:ph sz="quarter" idx="4"/>
          </p:nvPr>
        </p:nvPicPr>
        <p:blipFill>
          <a:blip r:embed="rId2" cstate="print"/>
          <a:srcRect/>
          <a:stretch>
            <a:fillRect/>
          </a:stretch>
        </p:blipFill>
        <p:spPr bwMode="auto">
          <a:xfrm>
            <a:off x="4648200" y="2783221"/>
            <a:ext cx="4038600" cy="2739357"/>
          </a:xfrm>
          <a:prstGeom prst="rect">
            <a:avLst/>
          </a:prstGeom>
          <a:noFill/>
          <a:ln w="9525">
            <a:noFill/>
            <a:miter lim="800000"/>
            <a:headEnd/>
            <a:tailEnd/>
          </a:ln>
          <a:effectLst/>
        </p:spPr>
      </p:pic>
      <p:cxnSp>
        <p:nvCxnSpPr>
          <p:cNvPr id="10" name="Straight Arrow Connector 9"/>
          <p:cNvCxnSpPr/>
          <p:nvPr/>
        </p:nvCxnSpPr>
        <p:spPr>
          <a:xfrm>
            <a:off x="4114800" y="3733800"/>
            <a:ext cx="6858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267200" y="4876800"/>
            <a:ext cx="1447800" cy="457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ELEV2CONC</a:t>
            </a:r>
            <a:endParaRPr lang="en-US" dirty="0"/>
          </a:p>
        </p:txBody>
      </p:sp>
      <p:sp>
        <p:nvSpPr>
          <p:cNvPr id="3" name="Text Placeholder 2"/>
          <p:cNvSpPr>
            <a:spLocks noGrp="1"/>
          </p:cNvSpPr>
          <p:nvPr>
            <p:ph type="body" idx="1"/>
          </p:nvPr>
        </p:nvSpPr>
        <p:spPr/>
        <p:txBody>
          <a:bodyPr/>
          <a:lstStyle/>
          <a:p>
            <a:r>
              <a:rPr lang="en-US" dirty="0" smtClean="0"/>
              <a:t>Example </a:t>
            </a:r>
          </a:p>
          <a:p>
            <a:r>
              <a:rPr lang="en-US" dirty="0" smtClean="0"/>
              <a:t>response file</a:t>
            </a:r>
            <a:endParaRPr lang="en-US" dirty="0"/>
          </a:p>
        </p:txBody>
      </p:sp>
      <p:sp>
        <p:nvSpPr>
          <p:cNvPr id="4" name="Text Placeholder 3"/>
          <p:cNvSpPr>
            <a:spLocks noGrp="1"/>
          </p:cNvSpPr>
          <p:nvPr>
            <p:ph type="body" sz="half" idx="3"/>
          </p:nvPr>
        </p:nvSpPr>
        <p:spPr>
          <a:xfrm>
            <a:off x="3733800" y="1219200"/>
            <a:ext cx="4041775" cy="685800"/>
          </a:xfrm>
        </p:spPr>
        <p:txBody>
          <a:bodyPr/>
          <a:lstStyle/>
          <a:p>
            <a:r>
              <a:rPr lang="en-US" dirty="0" smtClean="0"/>
              <a:t>Explanation</a:t>
            </a:r>
            <a:endParaRPr lang="en-US" dirty="0"/>
          </a:p>
        </p:txBody>
      </p:sp>
      <p:sp>
        <p:nvSpPr>
          <p:cNvPr id="5" name="Content Placeholder 4"/>
          <p:cNvSpPr>
            <a:spLocks noGrp="1"/>
          </p:cNvSpPr>
          <p:nvPr>
            <p:ph sz="quarter" idx="2"/>
          </p:nvPr>
        </p:nvSpPr>
        <p:spPr/>
        <p:txBody>
          <a:bodyPr>
            <a:normAutofit fontScale="70000" lnSpcReduction="20000"/>
          </a:bodyPr>
          <a:lstStyle/>
          <a:p>
            <a:r>
              <a:rPr lang="en-US" dirty="0" smtClean="0"/>
              <a:t>grid.spc</a:t>
            </a:r>
          </a:p>
          <a:p>
            <a:r>
              <a:rPr lang="en-US" dirty="0" smtClean="0"/>
              <a:t>17</a:t>
            </a:r>
          </a:p>
          <a:p>
            <a:r>
              <a:rPr lang="en-US" dirty="0" smtClean="0"/>
              <a:t>4,17</a:t>
            </a:r>
          </a:p>
          <a:p>
            <a:r>
              <a:rPr lang="en-US" dirty="0" err="1" smtClean="0"/>
              <a:t>ibound</a:t>
            </a:r>
            <a:endParaRPr lang="en-US" dirty="0" smtClean="0"/>
          </a:p>
          <a:p>
            <a:r>
              <a:rPr lang="en-US" dirty="0" smtClean="0"/>
              <a:t>bottom</a:t>
            </a:r>
          </a:p>
          <a:p>
            <a:r>
              <a:rPr lang="en-US" dirty="0" smtClean="0"/>
              <a:t>elev_wells.ref</a:t>
            </a:r>
          </a:p>
          <a:p>
            <a:r>
              <a:rPr lang="en-US" dirty="0" smtClean="0"/>
              <a:t>3</a:t>
            </a:r>
          </a:p>
          <a:p>
            <a:r>
              <a:rPr lang="en-US" dirty="0" smtClean="0"/>
              <a:t>1.85E+02</a:t>
            </a:r>
          </a:p>
          <a:p>
            <a:r>
              <a:rPr lang="en-US" dirty="0" smtClean="0"/>
              <a:t>0</a:t>
            </a:r>
          </a:p>
          <a:p>
            <a:r>
              <a:rPr lang="en-US" dirty="0" smtClean="0"/>
              <a:t>35</a:t>
            </a:r>
          </a:p>
          <a:p>
            <a:r>
              <a:rPr lang="en-US" dirty="0" err="1" smtClean="0"/>
              <a:t>conc</a:t>
            </a:r>
            <a:endParaRPr lang="en-US" dirty="0" smtClean="0"/>
          </a:p>
          <a:p>
            <a:r>
              <a:rPr lang="en-US" dirty="0" smtClean="0"/>
              <a:t>uconc.ucn</a:t>
            </a:r>
          </a:p>
          <a:p>
            <a:r>
              <a:rPr lang="en-US" dirty="0" err="1" smtClean="0"/>
              <a:t>conc</a:t>
            </a:r>
            <a:endParaRPr lang="en-US" dirty="0" smtClean="0"/>
          </a:p>
          <a:p>
            <a:endParaRPr lang="en-US" dirty="0"/>
          </a:p>
        </p:txBody>
      </p:sp>
      <p:sp>
        <p:nvSpPr>
          <p:cNvPr id="6" name="Content Placeholder 5"/>
          <p:cNvSpPr>
            <a:spLocks noGrp="1"/>
          </p:cNvSpPr>
          <p:nvPr>
            <p:ph sz="quarter" idx="4"/>
          </p:nvPr>
        </p:nvSpPr>
        <p:spPr>
          <a:xfrm>
            <a:off x="2971800" y="2133600"/>
            <a:ext cx="6096000" cy="4495800"/>
          </a:xfrm>
        </p:spPr>
        <p:txBody>
          <a:bodyPr>
            <a:normAutofit fontScale="55000" lnSpcReduction="20000"/>
          </a:bodyPr>
          <a:lstStyle/>
          <a:p>
            <a:r>
              <a:rPr lang="en-US" dirty="0" smtClean="0"/>
              <a:t>Grid specification file</a:t>
            </a:r>
          </a:p>
          <a:p>
            <a:r>
              <a:rPr lang="en-US" dirty="0" smtClean="0"/>
              <a:t>Number of layers in model</a:t>
            </a:r>
          </a:p>
          <a:p>
            <a:r>
              <a:rPr lang="en-US" dirty="0" smtClean="0"/>
              <a:t>Upper and lower layers for present analysis</a:t>
            </a:r>
          </a:p>
          <a:p>
            <a:r>
              <a:rPr lang="en-US" dirty="0" smtClean="0"/>
              <a:t>Filename base for activity arrays in “integer array file” </a:t>
            </a:r>
            <a:r>
              <a:rPr lang="en-US" i="1" dirty="0" smtClean="0"/>
              <a:t>(ibound4.inf, ibound5.inf, ibound6.inf, etc..)</a:t>
            </a:r>
            <a:endParaRPr lang="en-US" dirty="0" smtClean="0"/>
          </a:p>
          <a:p>
            <a:r>
              <a:rPr lang="en-US" dirty="0" smtClean="0"/>
              <a:t>Filename base for layer bottom elevations  “real array file” </a:t>
            </a:r>
            <a:r>
              <a:rPr lang="en-US" i="1" dirty="0" smtClean="0"/>
              <a:t>(bottom0.ref, bottom1.ref, etc…)</a:t>
            </a:r>
          </a:p>
          <a:p>
            <a:r>
              <a:rPr lang="en-US" dirty="0" smtClean="0"/>
              <a:t>Real array file with elevation of interface (50% freshwater,  50% seawater)</a:t>
            </a:r>
          </a:p>
          <a:p>
            <a:r>
              <a:rPr lang="en-US" dirty="0" smtClean="0"/>
              <a:t>Nature of interface: </a:t>
            </a:r>
            <a:r>
              <a:rPr lang="en-GB" dirty="0" smtClean="0"/>
              <a:t> Enter nature of concentration variation across interface:-</a:t>
            </a:r>
            <a:endParaRPr lang="en-US" dirty="0" smtClean="0"/>
          </a:p>
          <a:p>
            <a:pPr lvl="1"/>
            <a:r>
              <a:rPr lang="en-GB" dirty="0" smtClean="0"/>
              <a:t>if linear      - enter 1</a:t>
            </a:r>
            <a:endParaRPr lang="en-US" dirty="0" smtClean="0"/>
          </a:p>
          <a:p>
            <a:pPr lvl="1"/>
            <a:r>
              <a:rPr lang="en-GB" dirty="0" smtClean="0"/>
              <a:t>if </a:t>
            </a:r>
            <a:r>
              <a:rPr lang="en-GB" dirty="0" err="1" smtClean="0"/>
              <a:t>sigmoidal</a:t>
            </a:r>
            <a:r>
              <a:rPr lang="en-GB" dirty="0" smtClean="0"/>
              <a:t>   - enter 2</a:t>
            </a:r>
            <a:endParaRPr lang="en-US" dirty="0" smtClean="0"/>
          </a:p>
          <a:p>
            <a:pPr lvl="1"/>
            <a:r>
              <a:rPr lang="en-GB" dirty="0" smtClean="0"/>
              <a:t>if exponential - enter 3</a:t>
            </a:r>
            <a:endParaRPr lang="en-US" dirty="0" smtClean="0"/>
          </a:p>
          <a:p>
            <a:r>
              <a:rPr lang="en-US" dirty="0" smtClean="0"/>
              <a:t>Width of interface</a:t>
            </a:r>
          </a:p>
          <a:p>
            <a:r>
              <a:rPr lang="en-US" dirty="0" smtClean="0"/>
              <a:t>Freshwater Concentration</a:t>
            </a:r>
          </a:p>
          <a:p>
            <a:r>
              <a:rPr lang="en-US" dirty="0" smtClean="0"/>
              <a:t>Seawater Concentration</a:t>
            </a:r>
          </a:p>
          <a:p>
            <a:r>
              <a:rPr lang="en-US" dirty="0" smtClean="0"/>
              <a:t>Filename for formatted output files (ELEV2CONC will write concentrations into conc4.ref, conc5.ref, conc6.ref, etc…)</a:t>
            </a:r>
          </a:p>
          <a:p>
            <a:r>
              <a:rPr lang="en-US" dirty="0" smtClean="0"/>
              <a:t>Filename for unformatted output file (*.UCN)</a:t>
            </a:r>
          </a:p>
          <a:p>
            <a:r>
              <a:rPr lang="en-US" dirty="0" smtClean="0"/>
              <a:t>Existing </a:t>
            </a:r>
            <a:r>
              <a:rPr lang="en-US" dirty="0" err="1" smtClean="0"/>
              <a:t>conc</a:t>
            </a:r>
            <a:r>
              <a:rPr lang="en-US" dirty="0" smtClean="0"/>
              <a:t> array </a:t>
            </a:r>
            <a:r>
              <a:rPr lang="en-US" dirty="0" err="1" smtClean="0"/>
              <a:t>filenam</a:t>
            </a:r>
            <a:r>
              <a:rPr lang="en-US" dirty="0" smtClean="0"/>
              <a:t> for unanalyzed layers </a:t>
            </a:r>
            <a:r>
              <a:rPr lang="en-US" i="1" dirty="0" smtClean="0"/>
              <a:t>(conc1.inf, conc2.inf, conc3.inf)</a:t>
            </a:r>
            <a:endParaRPr lang="en-US" dirty="0" smtClean="0"/>
          </a:p>
          <a:p>
            <a:pPr>
              <a:buNone/>
            </a:pPr>
            <a:endParaRPr lang="en-US" dirty="0" smtClean="0"/>
          </a:p>
          <a:p>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 name="AutoShape 19"/>
          <p:cNvCxnSpPr>
            <a:cxnSpLocks noChangeShapeType="1"/>
          </p:cNvCxnSpPr>
          <p:nvPr/>
        </p:nvCxnSpPr>
        <p:spPr bwMode="auto">
          <a:xfrm rot="5400000">
            <a:off x="5276850" y="4400550"/>
            <a:ext cx="647700" cy="2362200"/>
          </a:xfrm>
          <a:prstGeom prst="bentConnector2">
            <a:avLst/>
          </a:prstGeom>
          <a:noFill/>
          <a:ln w="28575">
            <a:solidFill>
              <a:schemeClr val="tx1"/>
            </a:solidFill>
            <a:miter lim="800000"/>
            <a:headEnd/>
            <a:tailEnd/>
          </a:ln>
        </p:spPr>
      </p:cxnSp>
      <p:grpSp>
        <p:nvGrpSpPr>
          <p:cNvPr id="3" name="Organization Chart 2"/>
          <p:cNvGrpSpPr>
            <a:grpSpLocks noChangeAspect="1"/>
          </p:cNvGrpSpPr>
          <p:nvPr/>
        </p:nvGrpSpPr>
        <p:grpSpPr bwMode="auto">
          <a:xfrm>
            <a:off x="914400" y="1295400"/>
            <a:ext cx="7543800" cy="4876800"/>
            <a:chOff x="720" y="0"/>
            <a:chExt cx="4752" cy="3072"/>
          </a:xfrm>
        </p:grpSpPr>
        <p:cxnSp>
          <p:nvCxnSpPr>
            <p:cNvPr id="1033" name="_s1033"/>
            <p:cNvCxnSpPr>
              <a:cxnSpLocks noChangeShapeType="1"/>
              <a:endCxn id="10" idx="2"/>
            </p:cNvCxnSpPr>
            <p:nvPr/>
          </p:nvCxnSpPr>
          <p:spPr bwMode="auto">
            <a:xfrm rot="5400000" flipH="1" flipV="1">
              <a:off x="992" y="753"/>
              <a:ext cx="607" cy="96"/>
            </a:xfrm>
            <a:prstGeom prst="bentConnector3">
              <a:avLst>
                <a:gd name="adj1" fmla="val 50000"/>
              </a:avLst>
            </a:prstGeom>
            <a:noFill/>
            <a:ln w="28575">
              <a:solidFill>
                <a:schemeClr val="tx1"/>
              </a:solidFill>
              <a:miter lim="800000"/>
              <a:headEnd/>
              <a:tailEnd/>
            </a:ln>
          </p:spPr>
        </p:cxnSp>
        <p:sp>
          <p:nvSpPr>
            <p:cNvPr id="10" name="_s1034"/>
            <p:cNvSpPr>
              <a:spLocks noChangeArrowheads="1"/>
            </p:cNvSpPr>
            <p:nvPr/>
          </p:nvSpPr>
          <p:spPr bwMode="auto">
            <a:xfrm>
              <a:off x="720" y="0"/>
              <a:ext cx="1248" cy="497"/>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rPr>
                <a:t>SEAWAT Batch</a:t>
              </a:r>
            </a:p>
          </p:txBody>
        </p:sp>
        <p:sp>
          <p:nvSpPr>
            <p:cNvPr id="17" name="_s1041"/>
            <p:cNvSpPr>
              <a:spLocks noChangeArrowheads="1"/>
            </p:cNvSpPr>
            <p:nvPr/>
          </p:nvSpPr>
          <p:spPr bwMode="auto">
            <a:xfrm>
              <a:off x="2208" y="1536"/>
              <a:ext cx="1440" cy="545"/>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algn="ctr" eaLnBrk="0" fontAlgn="base" hangingPunct="0">
                <a:spcBef>
                  <a:spcPct val="0"/>
                </a:spcBef>
                <a:spcAft>
                  <a:spcPct val="0"/>
                </a:spcAft>
              </a:pPr>
              <a:r>
                <a:rPr lang="en-US" sz="1600" dirty="0" smtClean="0">
                  <a:solidFill>
                    <a:srgbClr val="000000"/>
                  </a:solidFill>
                  <a:latin typeface="Arial" charset="0"/>
                </a:rPr>
                <a:t>Create initial </a:t>
              </a:r>
            </a:p>
            <a:p>
              <a:pPr algn="ctr" eaLnBrk="0" fontAlgn="base" hangingPunct="0">
                <a:spcBef>
                  <a:spcPct val="0"/>
                </a:spcBef>
                <a:spcAft>
                  <a:spcPct val="0"/>
                </a:spcAft>
              </a:pPr>
              <a:r>
                <a:rPr lang="en-US" sz="1600" dirty="0" smtClean="0">
                  <a:solidFill>
                    <a:srgbClr val="000000"/>
                  </a:solidFill>
                  <a:latin typeface="Arial" charset="0"/>
                </a:rPr>
                <a:t>concentration field</a:t>
              </a:r>
            </a:p>
            <a:p>
              <a:pPr marL="0" marR="0" lvl="0" indent="0" algn="ctr" defTabSz="914400" rtl="0" eaLnBrk="0" fontAlgn="base" latinLnBrk="0" hangingPunct="0">
                <a:lnSpc>
                  <a:spcPct val="100000"/>
                </a:lnSpc>
                <a:spcBef>
                  <a:spcPct val="0"/>
                </a:spcBef>
                <a:spcAft>
                  <a:spcPct val="0"/>
                </a:spcAft>
                <a:buClrTx/>
                <a:buSzTx/>
                <a:buFontTx/>
                <a:buNone/>
                <a:tabLst/>
              </a:pPr>
              <a:r>
                <a:rPr lang="en-US" sz="1500" dirty="0" smtClean="0">
                  <a:solidFill>
                    <a:srgbClr val="FF0000"/>
                  </a:solidFill>
                  <a:latin typeface="Arial" charset="0"/>
                </a:rPr>
                <a:t>ELEV2CONC</a:t>
              </a:r>
              <a:endParaRPr kumimoji="0" lang="en-US" sz="1500" b="0" i="0" u="none" strike="noStrike" cap="none" normalizeH="0" baseline="0" dirty="0" smtClean="0">
                <a:ln>
                  <a:noFill/>
                </a:ln>
                <a:solidFill>
                  <a:srgbClr val="FF0000"/>
                </a:solidFill>
                <a:effectLst/>
                <a:latin typeface="Arial" charset="0"/>
              </a:endParaRPr>
            </a:p>
          </p:txBody>
        </p:sp>
        <p:sp>
          <p:nvSpPr>
            <p:cNvPr id="18" name="_s1045"/>
            <p:cNvSpPr>
              <a:spLocks noChangeArrowheads="1"/>
            </p:cNvSpPr>
            <p:nvPr/>
          </p:nvSpPr>
          <p:spPr bwMode="auto">
            <a:xfrm>
              <a:off x="3792" y="1920"/>
              <a:ext cx="1248" cy="576"/>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000000"/>
                  </a:solidFill>
                  <a:effectLst/>
                  <a:latin typeface="Arial" charset="0"/>
                </a:rPr>
                <a:t>Input</a:t>
              </a:r>
              <a:r>
                <a:rPr kumimoji="0" lang="en-US" sz="1500" b="0" i="0" u="none" strike="noStrike" cap="none" normalizeH="0" dirty="0" smtClean="0">
                  <a:ln>
                    <a:noFill/>
                  </a:ln>
                  <a:solidFill>
                    <a:srgbClr val="000000"/>
                  </a:solidFill>
                  <a:effectLst/>
                  <a:latin typeface="Arial" charset="0"/>
                </a:rPr>
                <a:t> concentrations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000000"/>
                  </a:solidFill>
                  <a:effectLst/>
                  <a:latin typeface="Arial" charset="0"/>
                </a:rPr>
                <a:t>to model through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92D050"/>
                  </a:solidFill>
                  <a:effectLst/>
                  <a:latin typeface="Arial" charset="0"/>
                </a:rPr>
                <a:t>BTN</a:t>
              </a:r>
              <a:r>
                <a:rPr kumimoji="0" lang="en-US" sz="1500" b="0" i="0" u="none" strike="noStrike" cap="none" normalizeH="0" baseline="0" dirty="0" smtClean="0">
                  <a:ln>
                    <a:noFill/>
                  </a:ln>
                  <a:solidFill>
                    <a:srgbClr val="000000"/>
                  </a:solidFill>
                  <a:effectLst/>
                  <a:latin typeface="Arial" charset="0"/>
                </a:rPr>
                <a:t> package</a:t>
              </a:r>
              <a:r>
                <a:rPr kumimoji="0" lang="en-US" sz="1500" b="0" i="0" u="none" strike="noStrike" cap="none" normalizeH="0" dirty="0" smtClean="0">
                  <a:ln>
                    <a:noFill/>
                  </a:ln>
                  <a:solidFill>
                    <a:srgbClr val="000000"/>
                  </a:solidFill>
                  <a:effectLst/>
                  <a:latin typeface="Arial" charset="0"/>
                </a:rPr>
                <a:t> in </a:t>
              </a:r>
              <a:endParaRPr kumimoji="0" lang="en-US" sz="1500" b="0" i="0" u="none" strike="noStrike" cap="none" normalizeH="0" baseline="0" dirty="0" smtClean="0">
                <a:ln>
                  <a:noFill/>
                </a:ln>
                <a:solidFill>
                  <a:srgbClr val="000000"/>
                </a:solidFill>
                <a:effectLst/>
                <a:latin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000000"/>
                  </a:solidFill>
                  <a:effectLst/>
                  <a:latin typeface="Arial" charset="0"/>
                </a:rPr>
                <a:t> </a:t>
              </a:r>
              <a:r>
                <a:rPr kumimoji="0" lang="en-US" sz="1500" b="1" i="0" u="none" strike="noStrike" cap="none" normalizeH="0" baseline="0" dirty="0" smtClean="0">
                  <a:ln>
                    <a:noFill/>
                  </a:ln>
                  <a:solidFill>
                    <a:srgbClr val="FFFF00"/>
                  </a:solidFill>
                  <a:effectLst/>
                  <a:latin typeface="Arial" charset="0"/>
                </a:rPr>
                <a:t>SEAWAT.NAM</a:t>
              </a:r>
              <a:r>
                <a:rPr kumimoji="0" lang="en-US" sz="1500" b="0" i="0" u="none" strike="noStrike" cap="none" normalizeH="0" baseline="0" dirty="0" smtClean="0">
                  <a:ln>
                    <a:noFill/>
                  </a:ln>
                  <a:solidFill>
                    <a:srgbClr val="FF0000"/>
                  </a:solidFill>
                  <a:effectLst/>
                  <a:latin typeface="Arial" charset="0"/>
                </a:rPr>
                <a:t> </a:t>
              </a:r>
              <a:r>
                <a:rPr lang="en-US" sz="1500" dirty="0" smtClean="0">
                  <a:solidFill>
                    <a:srgbClr val="000000"/>
                  </a:solidFill>
                  <a:latin typeface="Arial" charset="0"/>
                </a:rPr>
                <a:t>file</a:t>
              </a:r>
              <a:endParaRPr kumimoji="0" lang="en-US" sz="1500" b="0" i="0" u="none" strike="noStrike" cap="none" normalizeH="0" baseline="0" dirty="0" smtClean="0">
                <a:ln>
                  <a:noFill/>
                </a:ln>
                <a:solidFill>
                  <a:srgbClr val="000000"/>
                </a:solidFill>
                <a:effectLst/>
                <a:latin typeface="Arial" charset="0"/>
              </a:endParaRPr>
            </a:p>
          </p:txBody>
        </p:sp>
        <p:cxnSp>
          <p:nvCxnSpPr>
            <p:cNvPr id="1043" name="AutoShape 19"/>
            <p:cNvCxnSpPr>
              <a:cxnSpLocks noChangeShapeType="1"/>
              <a:stCxn id="18" idx="1"/>
              <a:endCxn id="17" idx="2"/>
            </p:cNvCxnSpPr>
            <p:nvPr/>
          </p:nvCxnSpPr>
          <p:spPr bwMode="auto">
            <a:xfrm rot="10800000">
              <a:off x="2928" y="2081"/>
              <a:ext cx="864" cy="127"/>
            </a:xfrm>
            <a:prstGeom prst="bentConnector2">
              <a:avLst/>
            </a:prstGeom>
            <a:noFill/>
            <a:ln w="28575">
              <a:solidFill>
                <a:schemeClr val="tx1"/>
              </a:solidFill>
              <a:miter lim="800000"/>
              <a:headEnd/>
              <a:tailEnd/>
            </a:ln>
          </p:spPr>
        </p:cxnSp>
        <p:sp>
          <p:nvSpPr>
            <p:cNvPr id="20" name="_s1045"/>
            <p:cNvSpPr>
              <a:spLocks noChangeArrowheads="1"/>
            </p:cNvSpPr>
            <p:nvPr/>
          </p:nvSpPr>
          <p:spPr bwMode="auto">
            <a:xfrm>
              <a:off x="768" y="1104"/>
              <a:ext cx="1379" cy="432"/>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1400" dirty="0" smtClean="0">
                  <a:solidFill>
                    <a:srgbClr val="000000"/>
                  </a:solidFill>
                  <a:latin typeface="Arial" charset="0"/>
                </a:rPr>
                <a:t>Create Interface</a:t>
              </a:r>
            </a:p>
            <a:p>
              <a:pPr marL="0" marR="0" lvl="0" indent="0" algn="ctr" defTabSz="914400" rtl="0" eaLnBrk="0" fontAlgn="base" latinLnBrk="0" hangingPunct="0">
                <a:lnSpc>
                  <a:spcPct val="100000"/>
                </a:lnSpc>
                <a:spcBef>
                  <a:spcPct val="0"/>
                </a:spcBef>
                <a:spcAft>
                  <a:spcPct val="0"/>
                </a:spcAft>
                <a:buClrTx/>
                <a:buSzTx/>
                <a:buFontTx/>
                <a:buNone/>
                <a:tabLst/>
              </a:pPr>
              <a:r>
                <a:rPr lang="en-US" sz="1400" dirty="0" smtClean="0">
                  <a:solidFill>
                    <a:srgbClr val="000000"/>
                  </a:solidFill>
                  <a:latin typeface="Arial" charset="0"/>
                </a:rPr>
                <a:t>Elevation Array from DATA</a:t>
              </a:r>
            </a:p>
            <a:p>
              <a:pPr lvl="0" algn="ctr" eaLnBrk="0" fontAlgn="base" hangingPunct="0">
                <a:spcBef>
                  <a:spcPct val="0"/>
                </a:spcBef>
                <a:spcAft>
                  <a:spcPct val="0"/>
                </a:spcAft>
              </a:pPr>
              <a:r>
                <a:rPr lang="en-US" sz="1400" dirty="0" smtClean="0">
                  <a:solidFill>
                    <a:srgbClr val="FF0000"/>
                  </a:solidFill>
                  <a:latin typeface="Arial" charset="0"/>
                </a:rPr>
                <a:t>FAC2REAL</a:t>
              </a:r>
              <a:endParaRPr kumimoji="0" lang="en-US" sz="1400" b="0" i="0" u="none" strike="noStrike" cap="none" normalizeH="0" baseline="0" dirty="0" smtClean="0">
                <a:ln>
                  <a:noFill/>
                </a:ln>
                <a:solidFill>
                  <a:srgbClr val="FF0000"/>
                </a:solidFill>
                <a:effectLst/>
                <a:latin typeface="Arial" charset="0"/>
              </a:endParaRPr>
            </a:p>
          </p:txBody>
        </p:sp>
        <p:sp>
          <p:nvSpPr>
            <p:cNvPr id="24" name="_s1045"/>
            <p:cNvSpPr>
              <a:spLocks noChangeArrowheads="1"/>
            </p:cNvSpPr>
            <p:nvPr/>
          </p:nvSpPr>
          <p:spPr bwMode="auto">
            <a:xfrm>
              <a:off x="3360" y="2736"/>
              <a:ext cx="915" cy="249"/>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charset="0"/>
                </a:rPr>
                <a:t>SWT_V4.exe</a:t>
              </a:r>
            </a:p>
          </p:txBody>
        </p:sp>
        <p:sp>
          <p:nvSpPr>
            <p:cNvPr id="26" name="_s1045"/>
            <p:cNvSpPr>
              <a:spLocks noChangeArrowheads="1"/>
            </p:cNvSpPr>
            <p:nvPr/>
          </p:nvSpPr>
          <p:spPr bwMode="auto">
            <a:xfrm>
              <a:off x="1392" y="2736"/>
              <a:ext cx="1536" cy="336"/>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000000"/>
                  </a:solidFill>
                  <a:effectLst/>
                  <a:latin typeface="Arial" charset="0"/>
                </a:rPr>
                <a:t>Process model output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FF0000"/>
                  </a:solidFill>
                  <a:effectLst/>
                  <a:latin typeface="Arial" charset="0"/>
                </a:rPr>
                <a:t>MOD2OBS</a:t>
              </a:r>
            </a:p>
          </p:txBody>
        </p:sp>
        <p:sp>
          <p:nvSpPr>
            <p:cNvPr id="30" name="AutoShape 30"/>
            <p:cNvSpPr>
              <a:spLocks noChangeArrowheads="1"/>
            </p:cNvSpPr>
            <p:nvPr/>
          </p:nvSpPr>
          <p:spPr bwMode="auto">
            <a:xfrm>
              <a:off x="3840" y="0"/>
              <a:ext cx="1632" cy="720"/>
            </a:xfrm>
            <a:prstGeom prst="roundRect">
              <a:avLst>
                <a:gd name="adj" fmla="val 16667"/>
              </a:avLst>
            </a:prstGeom>
            <a:solidFill>
              <a:srgbClr val="FFFF00"/>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3600" b="1" i="0" u="none" strike="noStrike" cap="none" normalizeH="0" baseline="0" dirty="0" smtClean="0">
                  <a:ln>
                    <a:noFill/>
                  </a:ln>
                  <a:solidFill>
                    <a:srgbClr val="FF0000"/>
                  </a:solidFill>
                  <a:effectLst/>
                  <a:latin typeface="Arial" charset="0"/>
                </a:rPr>
                <a:t>PEST.EXE</a:t>
              </a:r>
            </a:p>
          </p:txBody>
        </p:sp>
        <p:cxnSp>
          <p:nvCxnSpPr>
            <p:cNvPr id="1055" name="AutoShape 31"/>
            <p:cNvCxnSpPr>
              <a:cxnSpLocks noChangeShapeType="1"/>
              <a:stCxn id="30" idx="1"/>
              <a:endCxn id="10" idx="3"/>
            </p:cNvCxnSpPr>
            <p:nvPr/>
          </p:nvCxnSpPr>
          <p:spPr bwMode="auto">
            <a:xfrm rot="10800000">
              <a:off x="1968" y="249"/>
              <a:ext cx="1872" cy="111"/>
            </a:xfrm>
            <a:prstGeom prst="bentConnector3">
              <a:avLst>
                <a:gd name="adj1" fmla="val 50000"/>
              </a:avLst>
            </a:prstGeom>
            <a:noFill/>
            <a:ln w="63500">
              <a:solidFill>
                <a:srgbClr val="FFFF00"/>
              </a:solidFill>
              <a:miter lim="800000"/>
              <a:headEnd/>
              <a:tailEnd/>
            </a:ln>
          </p:spPr>
        </p:cxnSp>
        <p:cxnSp>
          <p:nvCxnSpPr>
            <p:cNvPr id="1056" name="AutoShape 32"/>
            <p:cNvCxnSpPr>
              <a:cxnSpLocks noChangeShapeType="1"/>
              <a:stCxn id="30" idx="3"/>
              <a:endCxn id="26" idx="2"/>
            </p:cNvCxnSpPr>
            <p:nvPr/>
          </p:nvCxnSpPr>
          <p:spPr bwMode="auto">
            <a:xfrm flipH="1">
              <a:off x="2160" y="360"/>
              <a:ext cx="3312" cy="2712"/>
            </a:xfrm>
            <a:prstGeom prst="bentConnector4">
              <a:avLst>
                <a:gd name="adj1" fmla="val -4348"/>
                <a:gd name="adj2" fmla="val 105310"/>
              </a:avLst>
            </a:prstGeom>
            <a:noFill/>
            <a:ln w="76200">
              <a:solidFill>
                <a:srgbClr val="FFFF00"/>
              </a:solidFill>
              <a:miter lim="800000"/>
              <a:headEnd/>
              <a:tailEnd/>
            </a:ln>
          </p:spPr>
        </p:cxnSp>
      </p:grpSp>
      <p:cxnSp>
        <p:nvCxnSpPr>
          <p:cNvPr id="42" name="AutoShape 29"/>
          <p:cNvCxnSpPr>
            <a:cxnSpLocks noChangeShapeType="1"/>
          </p:cNvCxnSpPr>
          <p:nvPr/>
        </p:nvCxnSpPr>
        <p:spPr bwMode="auto">
          <a:xfrm>
            <a:off x="3179763" y="3390900"/>
            <a:ext cx="1239837" cy="342900"/>
          </a:xfrm>
          <a:prstGeom prst="bentConnector2">
            <a:avLst/>
          </a:prstGeom>
          <a:noFill/>
          <a:ln w="28575">
            <a:solidFill>
              <a:schemeClr val="tx1"/>
            </a:solidFill>
            <a:miter lim="800000"/>
            <a:headEnd/>
            <a:tailEnd/>
          </a:ln>
        </p:spPr>
      </p:cxnSp>
      <p:sp>
        <p:nvSpPr>
          <p:cNvPr id="71" name="Title 70"/>
          <p:cNvSpPr>
            <a:spLocks noGrp="1"/>
          </p:cNvSpPr>
          <p:nvPr>
            <p:ph type="title"/>
          </p:nvPr>
        </p:nvSpPr>
        <p:spPr/>
        <p:txBody>
          <a:bodyPr/>
          <a:lstStyle/>
          <a:p>
            <a:r>
              <a:rPr lang="en-US" dirty="0" smtClean="0"/>
              <a:t>EXAMPLE Model:</a:t>
            </a:r>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 name="Picture 20" descr="initconc6.bmp"/>
          <p:cNvPicPr>
            <a:picLocks noChangeAspect="1"/>
          </p:cNvPicPr>
          <p:nvPr/>
        </p:nvPicPr>
        <p:blipFill>
          <a:blip r:embed="rId2" cstate="print"/>
          <a:stretch>
            <a:fillRect/>
          </a:stretch>
        </p:blipFill>
        <p:spPr>
          <a:xfrm>
            <a:off x="0" y="838200"/>
            <a:ext cx="9010650" cy="5781675"/>
          </a:xfrm>
          <a:prstGeom prst="rect">
            <a:avLst/>
          </a:prstGeom>
        </p:spPr>
      </p:pic>
      <p:pic>
        <p:nvPicPr>
          <p:cNvPr id="20" name="Picture 19" descr="initconc5.bmp"/>
          <p:cNvPicPr>
            <a:picLocks noChangeAspect="1"/>
          </p:cNvPicPr>
          <p:nvPr/>
        </p:nvPicPr>
        <p:blipFill>
          <a:blip r:embed="rId3" cstate="print"/>
          <a:stretch>
            <a:fillRect/>
          </a:stretch>
        </p:blipFill>
        <p:spPr>
          <a:xfrm>
            <a:off x="0" y="838200"/>
            <a:ext cx="9010650" cy="5781675"/>
          </a:xfrm>
          <a:prstGeom prst="rect">
            <a:avLst/>
          </a:prstGeom>
        </p:spPr>
      </p:pic>
      <p:pic>
        <p:nvPicPr>
          <p:cNvPr id="19" name="Picture 18" descr="initconc4.bmp"/>
          <p:cNvPicPr>
            <a:picLocks noChangeAspect="1"/>
          </p:cNvPicPr>
          <p:nvPr/>
        </p:nvPicPr>
        <p:blipFill>
          <a:blip r:embed="rId4" cstate="print"/>
          <a:stretch>
            <a:fillRect/>
          </a:stretch>
        </p:blipFill>
        <p:spPr>
          <a:xfrm>
            <a:off x="0" y="838200"/>
            <a:ext cx="9010650" cy="5781675"/>
          </a:xfrm>
          <a:prstGeom prst="rect">
            <a:avLst/>
          </a:prstGeom>
        </p:spPr>
      </p:pic>
      <p:pic>
        <p:nvPicPr>
          <p:cNvPr id="18" name="Picture 17" descr="initconc3.bmp"/>
          <p:cNvPicPr>
            <a:picLocks noChangeAspect="1"/>
          </p:cNvPicPr>
          <p:nvPr/>
        </p:nvPicPr>
        <p:blipFill>
          <a:blip r:embed="rId5" cstate="print"/>
          <a:stretch>
            <a:fillRect/>
          </a:stretch>
        </p:blipFill>
        <p:spPr>
          <a:xfrm>
            <a:off x="0" y="838200"/>
            <a:ext cx="9010650" cy="5781675"/>
          </a:xfrm>
          <a:prstGeom prst="rect">
            <a:avLst/>
          </a:prstGeom>
        </p:spPr>
      </p:pic>
      <p:pic>
        <p:nvPicPr>
          <p:cNvPr id="17" name="Picture 16" descr="initconc2.bmp"/>
          <p:cNvPicPr>
            <a:picLocks noChangeAspect="1"/>
          </p:cNvPicPr>
          <p:nvPr/>
        </p:nvPicPr>
        <p:blipFill>
          <a:blip r:embed="rId6" cstate="print"/>
          <a:stretch>
            <a:fillRect/>
          </a:stretch>
        </p:blipFill>
        <p:spPr>
          <a:xfrm>
            <a:off x="0" y="838200"/>
            <a:ext cx="9010650" cy="5781675"/>
          </a:xfrm>
          <a:prstGeom prst="rect">
            <a:avLst/>
          </a:prstGeom>
        </p:spPr>
      </p:pic>
      <p:pic>
        <p:nvPicPr>
          <p:cNvPr id="25" name="Picture 24" descr="initconc1.bmp"/>
          <p:cNvPicPr>
            <a:picLocks noChangeAspect="1"/>
          </p:cNvPicPr>
          <p:nvPr/>
        </p:nvPicPr>
        <p:blipFill>
          <a:blip r:embed="rId7" cstate="print"/>
          <a:stretch>
            <a:fillRect/>
          </a:stretch>
        </p:blipFill>
        <p:spPr>
          <a:xfrm>
            <a:off x="0" y="838200"/>
            <a:ext cx="9010650" cy="5781675"/>
          </a:xfrm>
          <a:prstGeom prst="rect">
            <a:avLst/>
          </a:prstGeom>
        </p:spPr>
      </p:pic>
      <p:sp>
        <p:nvSpPr>
          <p:cNvPr id="8" name="Title 7"/>
          <p:cNvSpPr>
            <a:spLocks noGrp="1"/>
          </p:cNvSpPr>
          <p:nvPr>
            <p:ph type="title"/>
          </p:nvPr>
        </p:nvSpPr>
        <p:spPr/>
        <p:txBody>
          <a:bodyPr/>
          <a:lstStyle/>
          <a:p>
            <a:r>
              <a:rPr lang="en-US" dirty="0" smtClean="0"/>
              <a:t>Example of Results: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20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20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20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20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20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407</TotalTime>
  <Words>654</Words>
  <Application>Microsoft Office PowerPoint</Application>
  <PresentationFormat>On-screen Show (4:3)</PresentationFormat>
  <Paragraphs>151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Origin</vt:lpstr>
      <vt:lpstr>Parameterization of an Initial Concentration Field for SEWAT </vt:lpstr>
      <vt:lpstr>Initial concentrations</vt:lpstr>
      <vt:lpstr>PEST utility designed to quickly create initial concentrations:  ELEV2CONC</vt:lpstr>
      <vt:lpstr>What needs to be provided to ELEV2CONC</vt:lpstr>
      <vt:lpstr>For Example:</vt:lpstr>
      <vt:lpstr>What needs to be provided to ELEV2CONC cont…</vt:lpstr>
      <vt:lpstr>ELEV2CONC</vt:lpstr>
      <vt:lpstr>EXAMPLE Model:</vt:lpstr>
      <vt:lpstr>Example of Results:</vt:lpstr>
      <vt:lpstr>All instructions in four PEST manuals</vt:lpstr>
      <vt:lpstr>Slide 11</vt:lpstr>
    </vt:vector>
  </TitlesOfParts>
  <Company>FISC USGS - WRD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Parameterization of an Initial Concentration Field for SEWAT </dc:title>
  <dc:creator>adausman</dc:creator>
  <cp:lastModifiedBy>adausman</cp:lastModifiedBy>
  <cp:revision>30</cp:revision>
  <dcterms:created xsi:type="dcterms:W3CDTF">2010-06-08T19:24:38Z</dcterms:created>
  <dcterms:modified xsi:type="dcterms:W3CDTF">2010-06-09T20:05:51Z</dcterms:modified>
</cp:coreProperties>
</file>