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62" r:id="rId2"/>
    <p:sldId id="366" r:id="rId3"/>
    <p:sldId id="341" r:id="rId4"/>
    <p:sldId id="365" r:id="rId5"/>
    <p:sldId id="370" r:id="rId6"/>
    <p:sldId id="371" r:id="rId7"/>
    <p:sldId id="369" r:id="rId8"/>
    <p:sldId id="372" r:id="rId9"/>
    <p:sldId id="342" r:id="rId10"/>
    <p:sldId id="343" r:id="rId11"/>
    <p:sldId id="367" r:id="rId12"/>
    <p:sldId id="373" r:id="rId13"/>
    <p:sldId id="374" r:id="rId14"/>
    <p:sldId id="368" r:id="rId15"/>
    <p:sldId id="344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82" autoAdjust="0"/>
    <p:restoredTop sz="92132" autoAdjust="0"/>
  </p:normalViewPr>
  <p:slideViewPr>
    <p:cSldViewPr>
      <p:cViewPr varScale="1">
        <p:scale>
          <a:sx n="62" d="100"/>
          <a:sy n="62" d="100"/>
        </p:scale>
        <p:origin x="-74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781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LiCl</a:t>
            </a:r>
          </a:p>
        </c:rich>
      </c:tx>
      <c:layout>
        <c:manualLayout>
          <c:xMode val="edge"/>
          <c:yMode val="edge"/>
          <c:x val="0.47226890756302531"/>
          <c:y val="2.0547945205479482E-2"/>
        </c:manualLayout>
      </c:layout>
      <c:spPr>
        <a:noFill/>
        <a:ln w="39330">
          <a:noFill/>
        </a:ln>
      </c:spPr>
    </c:title>
    <c:plotArea>
      <c:layout>
        <c:manualLayout>
          <c:layoutTarget val="inner"/>
          <c:xMode val="edge"/>
          <c:yMode val="edge"/>
          <c:x val="0.18306789904201226"/>
          <c:y val="9.7574760122197901E-2"/>
          <c:w val="0.69391858441798171"/>
          <c:h val="0.70510520201368321"/>
        </c:manualLayout>
      </c:layout>
      <c:scatterChart>
        <c:scatterStyle val="lineMarker"/>
        <c:ser>
          <c:idx val="0"/>
          <c:order val="0"/>
          <c:spPr>
            <a:ln w="44246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9330">
                <a:solidFill>
                  <a:srgbClr val="000000"/>
                </a:solidFill>
                <a:prstDash val="solid"/>
              </a:ln>
            </c:spPr>
            <c:trendlineType val="linear"/>
            <c:dispEq val="1"/>
            <c:trendlineLbl>
              <c:layout>
                <c:manualLayout>
                  <c:x val="-9.1630906956950767E-2"/>
                  <c:y val="-0.18458779742696102"/>
                </c:manualLayout>
              </c:layout>
              <c:numFmt formatCode="General" sourceLinked="0"/>
              <c:spPr>
                <a:noFill/>
                <a:ln w="39330">
                  <a:noFill/>
                </a:ln>
              </c:spPr>
              <c:txPr>
                <a:bodyPr/>
                <a:lstStyle/>
                <a:p>
                  <a:pPr>
                    <a:defRPr sz="1471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</c:trendlineLbl>
          </c:trendline>
          <c:xVal>
            <c:numRef>
              <c:f>axter_1911!$C$2:$C$13</c:f>
              <c:numCache>
                <c:formatCode>General</c:formatCode>
                <c:ptCount val="12"/>
                <c:pt idx="0">
                  <c:v>6.2624799999999974</c:v>
                </c:pt>
                <c:pt idx="1">
                  <c:v>6.98752</c:v>
                </c:pt>
                <c:pt idx="2">
                  <c:v>9.353440000000008</c:v>
                </c:pt>
                <c:pt idx="3">
                  <c:v>9.6036000000000001</c:v>
                </c:pt>
                <c:pt idx="4">
                  <c:v>9.7180799999999987</c:v>
                </c:pt>
                <c:pt idx="5">
                  <c:v>14.191279999999999</c:v>
                </c:pt>
                <c:pt idx="6">
                  <c:v>28.017920000000011</c:v>
                </c:pt>
                <c:pt idx="7">
                  <c:v>28.073039999999985</c:v>
                </c:pt>
                <c:pt idx="8">
                  <c:v>59.063200000000002</c:v>
                </c:pt>
                <c:pt idx="9">
                  <c:v>68.263999999999996</c:v>
                </c:pt>
                <c:pt idx="10">
                  <c:v>112.06319999999999</c:v>
                </c:pt>
                <c:pt idx="11">
                  <c:v>140.55600000000001</c:v>
                </c:pt>
              </c:numCache>
            </c:numRef>
          </c:xVal>
          <c:yVal>
            <c:numRef>
              <c:f>axter_1911!$E$2:$E$13</c:f>
              <c:numCache>
                <c:formatCode>General</c:formatCode>
                <c:ptCount val="12"/>
                <c:pt idx="0">
                  <c:v>1000.6800000000004</c:v>
                </c:pt>
                <c:pt idx="1">
                  <c:v>1001.1600000000001</c:v>
                </c:pt>
                <c:pt idx="2">
                  <c:v>1002.4</c:v>
                </c:pt>
                <c:pt idx="3">
                  <c:v>1002.43</c:v>
                </c:pt>
                <c:pt idx="4">
                  <c:v>1002.71</c:v>
                </c:pt>
                <c:pt idx="5">
                  <c:v>1005.1099999999999</c:v>
                </c:pt>
                <c:pt idx="6">
                  <c:v>1013.0799999999999</c:v>
                </c:pt>
                <c:pt idx="7">
                  <c:v>1013.1099999999999</c:v>
                </c:pt>
                <c:pt idx="8">
                  <c:v>1029.6599999999999</c:v>
                </c:pt>
                <c:pt idx="9">
                  <c:v>1034.8399999999999</c:v>
                </c:pt>
                <c:pt idx="10">
                  <c:v>1058.32</c:v>
                </c:pt>
                <c:pt idx="11">
                  <c:v>1072.99</c:v>
                </c:pt>
              </c:numCache>
            </c:numRef>
          </c:yVal>
        </c:ser>
        <c:axId val="131363968"/>
        <c:axId val="131365888"/>
      </c:scatterChart>
      <c:valAx>
        <c:axId val="131363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7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Concentration (g/l)</a:t>
                </a:r>
              </a:p>
            </c:rich>
          </c:tx>
          <c:layout>
            <c:manualLayout>
              <c:xMode val="edge"/>
              <c:yMode val="edge"/>
              <c:x val="0.36745538619709461"/>
              <c:y val="0.88356159373520937"/>
            </c:manualLayout>
          </c:layout>
          <c:spPr>
            <a:noFill/>
            <a:ln w="39330">
              <a:noFill/>
            </a:ln>
          </c:spPr>
        </c:title>
        <c:numFmt formatCode="General" sourceLinked="1"/>
        <c:tickLblPos val="nextTo"/>
        <c:spPr>
          <a:ln w="491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365888"/>
        <c:crosses val="autoZero"/>
        <c:crossBetween val="midCat"/>
      </c:valAx>
      <c:valAx>
        <c:axId val="131365888"/>
        <c:scaling>
          <c:orientation val="minMax"/>
          <c:max val="1200"/>
          <c:min val="900"/>
        </c:scaling>
        <c:axPos val="l"/>
        <c:majorGridlines>
          <c:spPr>
            <a:ln w="491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71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Density (g/l)</a:t>
                </a:r>
              </a:p>
            </c:rich>
          </c:tx>
          <c:layout>
            <c:manualLayout>
              <c:xMode val="edge"/>
              <c:yMode val="edge"/>
              <c:x val="1.8487394957983204E-2"/>
              <c:y val="0.35958904109589057"/>
            </c:manualLayout>
          </c:layout>
          <c:spPr>
            <a:noFill/>
            <a:ln w="39330">
              <a:noFill/>
            </a:ln>
          </c:spPr>
        </c:title>
        <c:numFmt formatCode="General" sourceLinked="1"/>
        <c:tickLblPos val="nextTo"/>
        <c:spPr>
          <a:ln w="491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363968"/>
        <c:crosses val="autoZero"/>
        <c:crossBetween val="midCat"/>
        <c:majorUnit val="100"/>
        <c:minorUnit val="50"/>
      </c:valAx>
      <c:spPr>
        <a:noFill/>
        <a:ln w="19665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4916">
      <a:solidFill>
        <a:srgbClr val="000000"/>
      </a:solidFill>
      <a:prstDash val="solid"/>
    </a:ln>
  </c:spPr>
  <c:txPr>
    <a:bodyPr/>
    <a:lstStyle/>
    <a:p>
      <a:pPr>
        <a:defRPr sz="147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78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NaCl</a:t>
            </a:r>
          </a:p>
        </c:rich>
      </c:tx>
      <c:layout>
        <c:manualLayout>
          <c:xMode val="edge"/>
          <c:yMode val="edge"/>
          <c:x val="0.46801346801346816"/>
          <c:y val="2.0547945205479475E-2"/>
        </c:manualLayout>
      </c:layout>
      <c:spPr>
        <a:noFill/>
        <a:ln w="39387">
          <a:noFill/>
        </a:ln>
      </c:spPr>
    </c:title>
    <c:plotArea>
      <c:layout>
        <c:manualLayout>
          <c:layoutTarget val="inner"/>
          <c:xMode val="edge"/>
          <c:yMode val="edge"/>
          <c:x val="0.16992950548973526"/>
          <c:y val="9.9196893421109267E-2"/>
          <c:w val="0.68157317684314223"/>
          <c:h val="0.70348285357772899"/>
        </c:manualLayout>
      </c:layout>
      <c:scatterChart>
        <c:scatterStyle val="lineMarker"/>
        <c:ser>
          <c:idx val="0"/>
          <c:order val="0"/>
          <c:spPr>
            <a:ln w="44310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9387">
                <a:solidFill>
                  <a:srgbClr val="000000"/>
                </a:solidFill>
                <a:prstDash val="solid"/>
              </a:ln>
            </c:spPr>
            <c:trendlineType val="linear"/>
            <c:dispEq val="1"/>
            <c:trendlineLbl>
              <c:layout>
                <c:manualLayout>
                  <c:x val="-0.10426072559930961"/>
                  <c:y val="-0.10105993000874888"/>
                </c:manualLayout>
              </c:layout>
              <c:numFmt formatCode="General" sourceLinked="0"/>
              <c:spPr>
                <a:noFill/>
                <a:ln w="39387">
                  <a:noFill/>
                </a:ln>
              </c:spPr>
              <c:txPr>
                <a:bodyPr/>
                <a:lstStyle/>
                <a:p>
                  <a:pPr>
                    <a:defRPr sz="1473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</c:trendlineLbl>
          </c:trendline>
          <c:xVal>
            <c:numRef>
              <c:f>axter_1911!$C$15:$C$22</c:f>
              <c:numCache>
                <c:formatCode>General</c:formatCode>
                <c:ptCount val="8"/>
                <c:pt idx="0">
                  <c:v>5.2847839999999975</c:v>
                </c:pt>
                <c:pt idx="1">
                  <c:v>5.4952399999999999</c:v>
                </c:pt>
                <c:pt idx="2">
                  <c:v>10.02589</c:v>
                </c:pt>
                <c:pt idx="3">
                  <c:v>10.668950000000001</c:v>
                </c:pt>
                <c:pt idx="4">
                  <c:v>11.124937999999998</c:v>
                </c:pt>
                <c:pt idx="5">
                  <c:v>55.455156000000002</c:v>
                </c:pt>
                <c:pt idx="6">
                  <c:v>56.06898600000001</c:v>
                </c:pt>
                <c:pt idx="7">
                  <c:v>158.07584</c:v>
                </c:pt>
              </c:numCache>
            </c:numRef>
          </c:xVal>
          <c:yVal>
            <c:numRef>
              <c:f>axter_1911!$E$15:$E$22</c:f>
              <c:numCache>
                <c:formatCode>General</c:formatCode>
                <c:ptCount val="8"/>
                <c:pt idx="0">
                  <c:v>1000.7900000000004</c:v>
                </c:pt>
                <c:pt idx="1">
                  <c:v>1000.98</c:v>
                </c:pt>
                <c:pt idx="2">
                  <c:v>1004.13</c:v>
                </c:pt>
                <c:pt idx="3">
                  <c:v>1004.3199999999997</c:v>
                </c:pt>
                <c:pt idx="4">
                  <c:v>1004.7700000000003</c:v>
                </c:pt>
                <c:pt idx="5">
                  <c:v>1034.8799999999999</c:v>
                </c:pt>
                <c:pt idx="6">
                  <c:v>1035.32</c:v>
                </c:pt>
                <c:pt idx="7">
                  <c:v>1101.46</c:v>
                </c:pt>
              </c:numCache>
            </c:numRef>
          </c:yVal>
        </c:ser>
        <c:axId val="132034560"/>
        <c:axId val="132036480"/>
      </c:scatterChart>
      <c:valAx>
        <c:axId val="132034560"/>
        <c:scaling>
          <c:orientation val="minMax"/>
          <c:max val="200"/>
        </c:scaling>
        <c:axPos val="b"/>
        <c:title>
          <c:tx>
            <c:rich>
              <a:bodyPr/>
              <a:lstStyle/>
              <a:p>
                <a:pPr>
                  <a:defRPr sz="14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Concentration (g/l)</a:t>
                </a:r>
              </a:p>
            </c:rich>
          </c:tx>
          <c:layout>
            <c:manualLayout>
              <c:xMode val="edge"/>
              <c:yMode val="edge"/>
              <c:x val="0.34232704948540982"/>
              <c:y val="0.89995503635816054"/>
            </c:manualLayout>
          </c:layout>
          <c:spPr>
            <a:noFill/>
            <a:ln w="39387">
              <a:noFill/>
            </a:ln>
          </c:spPr>
        </c:title>
        <c:numFmt formatCode="General" sourceLinked="1"/>
        <c:tickLblPos val="nextTo"/>
        <c:spPr>
          <a:ln w="492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2036480"/>
        <c:crosses val="autoZero"/>
        <c:crossBetween val="midCat"/>
      </c:valAx>
      <c:valAx>
        <c:axId val="132036480"/>
        <c:scaling>
          <c:orientation val="minMax"/>
          <c:max val="1200"/>
          <c:min val="900"/>
        </c:scaling>
        <c:axPos val="l"/>
        <c:majorGridlines>
          <c:spPr>
            <a:ln w="4923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Density (g/l)</a:t>
                </a:r>
              </a:p>
            </c:rich>
          </c:tx>
          <c:layout>
            <c:manualLayout>
              <c:xMode val="edge"/>
              <c:yMode val="edge"/>
              <c:x val="1.8518518518518528E-2"/>
              <c:y val="0.35958904109589057"/>
            </c:manualLayout>
          </c:layout>
          <c:spPr>
            <a:noFill/>
            <a:ln w="39387">
              <a:noFill/>
            </a:ln>
          </c:spPr>
        </c:title>
        <c:numFmt formatCode="General" sourceLinked="1"/>
        <c:tickLblPos val="nextTo"/>
        <c:spPr>
          <a:ln w="492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2034560"/>
        <c:crosses val="autoZero"/>
        <c:crossBetween val="midCat"/>
        <c:majorUnit val="100"/>
        <c:minorUnit val="50"/>
      </c:valAx>
      <c:spPr>
        <a:noFill/>
        <a:ln w="19694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4923">
      <a:solidFill>
        <a:srgbClr val="000000"/>
      </a:solidFill>
      <a:prstDash val="solid"/>
    </a:ln>
  </c:spPr>
  <c:txPr>
    <a:bodyPr/>
    <a:lstStyle/>
    <a:p>
      <a:pPr>
        <a:defRPr sz="147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78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KCl</a:t>
            </a:r>
          </a:p>
        </c:rich>
      </c:tx>
      <c:layout>
        <c:manualLayout>
          <c:xMode val="edge"/>
          <c:yMode val="edge"/>
          <c:x val="0.47474747474747481"/>
          <c:y val="2.0547945205479475E-2"/>
        </c:manualLayout>
      </c:layout>
      <c:spPr>
        <a:noFill/>
        <a:ln w="39387">
          <a:noFill/>
        </a:ln>
      </c:spPr>
    </c:title>
    <c:plotArea>
      <c:layout>
        <c:manualLayout>
          <c:layoutTarget val="inner"/>
          <c:xMode val="edge"/>
          <c:yMode val="edge"/>
          <c:x val="0.17012225445503523"/>
          <c:y val="9.7574760122197929E-2"/>
          <c:w val="0.68926094764470258"/>
          <c:h val="0.70510520201368321"/>
        </c:manualLayout>
      </c:layout>
      <c:scatterChart>
        <c:scatterStyle val="lineMarker"/>
        <c:ser>
          <c:idx val="0"/>
          <c:order val="0"/>
          <c:spPr>
            <a:ln w="44310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9387">
                <a:solidFill>
                  <a:srgbClr val="000000"/>
                </a:solidFill>
                <a:prstDash val="solid"/>
              </a:ln>
            </c:spPr>
            <c:trendlineType val="linear"/>
            <c:dispEq val="1"/>
            <c:trendlineLbl>
              <c:layout>
                <c:manualLayout>
                  <c:x val="-0.18891532119091176"/>
                  <c:y val="-7.0946904805133122E-3"/>
                </c:manualLayout>
              </c:layout>
              <c:numFmt formatCode="General" sourceLinked="0"/>
              <c:spPr>
                <a:noFill/>
                <a:ln w="39387">
                  <a:noFill/>
                </a:ln>
              </c:spPr>
              <c:txPr>
                <a:bodyPr/>
                <a:lstStyle/>
                <a:p>
                  <a:pPr>
                    <a:defRPr sz="1473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</c:trendlineLbl>
          </c:trendline>
          <c:xVal>
            <c:numRef>
              <c:f>axter_1911!$C$24:$C$45</c:f>
              <c:numCache>
                <c:formatCode>General</c:formatCode>
                <c:ptCount val="22"/>
                <c:pt idx="0">
                  <c:v>9.2976320000000001</c:v>
                </c:pt>
                <c:pt idx="1">
                  <c:v>9.7002559999999995</c:v>
                </c:pt>
                <c:pt idx="2">
                  <c:v>9.8046400000000027</c:v>
                </c:pt>
                <c:pt idx="3">
                  <c:v>10.020864</c:v>
                </c:pt>
                <c:pt idx="4">
                  <c:v>10.050688000000006</c:v>
                </c:pt>
                <c:pt idx="5">
                  <c:v>24.597344000000003</c:v>
                </c:pt>
                <c:pt idx="6">
                  <c:v>24.932863999999999</c:v>
                </c:pt>
                <c:pt idx="7">
                  <c:v>47.703488000000007</c:v>
                </c:pt>
                <c:pt idx="8">
                  <c:v>49.567487999999997</c:v>
                </c:pt>
                <c:pt idx="9">
                  <c:v>49.679328000000012</c:v>
                </c:pt>
                <c:pt idx="10">
                  <c:v>49.709152000000024</c:v>
                </c:pt>
                <c:pt idx="11">
                  <c:v>74.649471999999989</c:v>
                </c:pt>
                <c:pt idx="12">
                  <c:v>74.791136000000023</c:v>
                </c:pt>
                <c:pt idx="13">
                  <c:v>95.21312000000006</c:v>
                </c:pt>
                <c:pt idx="14">
                  <c:v>99.910400000000024</c:v>
                </c:pt>
                <c:pt idx="15">
                  <c:v>100.58144</c:v>
                </c:pt>
                <c:pt idx="16">
                  <c:v>149.49280000000007</c:v>
                </c:pt>
                <c:pt idx="17">
                  <c:v>149.56736000000001</c:v>
                </c:pt>
                <c:pt idx="18">
                  <c:v>199.1497599999999</c:v>
                </c:pt>
                <c:pt idx="19">
                  <c:v>199.74624</c:v>
                </c:pt>
                <c:pt idx="20">
                  <c:v>245.97344000000001</c:v>
                </c:pt>
                <c:pt idx="21">
                  <c:v>249.10495999999998</c:v>
                </c:pt>
              </c:numCache>
            </c:numRef>
          </c:xVal>
          <c:yVal>
            <c:numRef>
              <c:f>axter_1911!$E$24:$E$45</c:f>
              <c:numCache>
                <c:formatCode>General</c:formatCode>
                <c:ptCount val="22"/>
                <c:pt idx="0">
                  <c:v>1003.0300000000001</c:v>
                </c:pt>
                <c:pt idx="1">
                  <c:v>1003.1000000000001</c:v>
                </c:pt>
                <c:pt idx="2">
                  <c:v>1003.2</c:v>
                </c:pt>
                <c:pt idx="3">
                  <c:v>1003.3700000000001</c:v>
                </c:pt>
                <c:pt idx="4">
                  <c:v>1003.6</c:v>
                </c:pt>
                <c:pt idx="5">
                  <c:v>1012.2</c:v>
                </c:pt>
                <c:pt idx="6">
                  <c:v>1012.4</c:v>
                </c:pt>
                <c:pt idx="7">
                  <c:v>1026.54</c:v>
                </c:pt>
                <c:pt idx="8">
                  <c:v>1028.5</c:v>
                </c:pt>
                <c:pt idx="9">
                  <c:v>1028.0999999999999</c:v>
                </c:pt>
                <c:pt idx="10">
                  <c:v>1028.2</c:v>
                </c:pt>
                <c:pt idx="11">
                  <c:v>1042.8</c:v>
                </c:pt>
                <c:pt idx="12">
                  <c:v>1043</c:v>
                </c:pt>
                <c:pt idx="13">
                  <c:v>1054.8999999999999</c:v>
                </c:pt>
                <c:pt idx="14">
                  <c:v>1057.7</c:v>
                </c:pt>
                <c:pt idx="15">
                  <c:v>1058.1399999999999</c:v>
                </c:pt>
                <c:pt idx="16">
                  <c:v>1086.5</c:v>
                </c:pt>
                <c:pt idx="17">
                  <c:v>1087.2</c:v>
                </c:pt>
                <c:pt idx="18">
                  <c:v>1115.5</c:v>
                </c:pt>
                <c:pt idx="19">
                  <c:v>1116</c:v>
                </c:pt>
                <c:pt idx="20">
                  <c:v>1142.5999999999999</c:v>
                </c:pt>
                <c:pt idx="21">
                  <c:v>1144.0999999999999</c:v>
                </c:pt>
              </c:numCache>
            </c:numRef>
          </c:yVal>
        </c:ser>
        <c:axId val="132001152"/>
        <c:axId val="131929600"/>
      </c:scatterChart>
      <c:valAx>
        <c:axId val="132001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Concentration (g/l)</a:t>
                </a:r>
              </a:p>
            </c:rich>
          </c:tx>
          <c:layout>
            <c:manualLayout>
              <c:xMode val="edge"/>
              <c:yMode val="edge"/>
              <c:x val="0.37039249205691405"/>
              <c:y val="0.86990039154941723"/>
            </c:manualLayout>
          </c:layout>
          <c:spPr>
            <a:noFill/>
            <a:ln w="39387">
              <a:noFill/>
            </a:ln>
          </c:spPr>
        </c:title>
        <c:numFmt formatCode="General" sourceLinked="1"/>
        <c:tickLblPos val="nextTo"/>
        <c:spPr>
          <a:ln w="492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929600"/>
        <c:crosses val="autoZero"/>
        <c:crossBetween val="midCat"/>
      </c:valAx>
      <c:valAx>
        <c:axId val="131929600"/>
        <c:scaling>
          <c:orientation val="minMax"/>
          <c:max val="1200"/>
          <c:min val="900"/>
        </c:scaling>
        <c:axPos val="l"/>
        <c:majorGridlines>
          <c:spPr>
            <a:ln w="4923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7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Density (g/l)</a:t>
                </a:r>
              </a:p>
            </c:rich>
          </c:tx>
          <c:layout>
            <c:manualLayout>
              <c:xMode val="edge"/>
              <c:yMode val="edge"/>
              <c:x val="1.8518518518518528E-2"/>
              <c:y val="0.35958904109589057"/>
            </c:manualLayout>
          </c:layout>
          <c:spPr>
            <a:noFill/>
            <a:ln w="39387">
              <a:noFill/>
            </a:ln>
          </c:spPr>
        </c:title>
        <c:numFmt formatCode="General" sourceLinked="1"/>
        <c:tickLblPos val="nextTo"/>
        <c:spPr>
          <a:ln w="492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7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2001152"/>
        <c:crosses val="autoZero"/>
        <c:crossBetween val="midCat"/>
        <c:majorUnit val="100"/>
        <c:minorUnit val="50"/>
      </c:valAx>
      <c:spPr>
        <a:noFill/>
        <a:ln w="19694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4923">
      <a:solidFill>
        <a:srgbClr val="000000"/>
      </a:solidFill>
      <a:prstDash val="solid"/>
    </a:ln>
  </c:spPr>
  <c:txPr>
    <a:bodyPr/>
    <a:lstStyle/>
    <a:p>
      <a:pPr>
        <a:defRPr sz="147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72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All data Points</a:t>
            </a:r>
          </a:p>
        </c:rich>
      </c:tx>
      <c:layout>
        <c:manualLayout>
          <c:xMode val="edge"/>
          <c:yMode val="edge"/>
          <c:x val="0.41245791245791247"/>
          <c:y val="2.0547945205479475E-2"/>
        </c:manualLayout>
      </c:layout>
      <c:spPr>
        <a:noFill/>
        <a:ln w="38070">
          <a:noFill/>
        </a:ln>
      </c:spPr>
    </c:title>
    <c:plotArea>
      <c:layout>
        <c:manualLayout>
          <c:layoutTarget val="inner"/>
          <c:xMode val="edge"/>
          <c:yMode val="edge"/>
          <c:x val="0.17063182069346589"/>
          <c:y val="0.11396820274514866"/>
          <c:w val="0.68438769167012015"/>
          <c:h val="0.70579751301579141"/>
        </c:manualLayout>
      </c:layout>
      <c:scatterChart>
        <c:scatterStyle val="lineMarker"/>
        <c:ser>
          <c:idx val="0"/>
          <c:order val="0"/>
          <c:tx>
            <c:strRef>
              <c:f>axter_1911!$E$1</c:f>
              <c:strCache>
                <c:ptCount val="1"/>
                <c:pt idx="0">
                  <c:v>d (g/l)</c:v>
                </c:pt>
              </c:strCache>
            </c:strRef>
          </c:tx>
          <c:spPr>
            <a:ln w="42828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8070">
                <a:solidFill>
                  <a:srgbClr val="000000"/>
                </a:solidFill>
                <a:prstDash val="solid"/>
              </a:ln>
            </c:spPr>
            <c:trendlineType val="linear"/>
            <c:dispEq val="1"/>
            <c:trendlineLbl>
              <c:layout>
                <c:manualLayout>
                  <c:x val="-0.14221033166308758"/>
                  <c:y val="9.7940686026024674E-3"/>
                </c:manualLayout>
              </c:layout>
              <c:numFmt formatCode="General" sourceLinked="0"/>
              <c:spPr>
                <a:noFill/>
                <a:ln w="38070">
                  <a:noFill/>
                </a:ln>
              </c:spPr>
              <c:txPr>
                <a:bodyPr/>
                <a:lstStyle/>
                <a:p>
                  <a:pPr>
                    <a:defRPr sz="1424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</c:trendlineLbl>
          </c:trendline>
          <c:xVal>
            <c:numRef>
              <c:f>axter_1911!$C$2:$C$236</c:f>
              <c:numCache>
                <c:formatCode>General</c:formatCode>
                <c:ptCount val="235"/>
                <c:pt idx="0">
                  <c:v>6.2624799999999974</c:v>
                </c:pt>
                <c:pt idx="1">
                  <c:v>6.98752</c:v>
                </c:pt>
                <c:pt idx="2">
                  <c:v>9.353440000000008</c:v>
                </c:pt>
                <c:pt idx="3">
                  <c:v>9.6036000000000001</c:v>
                </c:pt>
                <c:pt idx="4">
                  <c:v>9.7180799999999987</c:v>
                </c:pt>
                <c:pt idx="5">
                  <c:v>14.191279999999999</c:v>
                </c:pt>
                <c:pt idx="6">
                  <c:v>28.017920000000011</c:v>
                </c:pt>
                <c:pt idx="7">
                  <c:v>28.073039999999985</c:v>
                </c:pt>
                <c:pt idx="8">
                  <c:v>59.063200000000002</c:v>
                </c:pt>
                <c:pt idx="9">
                  <c:v>68.263999999999996</c:v>
                </c:pt>
                <c:pt idx="10">
                  <c:v>112.06319999999999</c:v>
                </c:pt>
                <c:pt idx="11">
                  <c:v>140.55600000000001</c:v>
                </c:pt>
                <c:pt idx="13">
                  <c:v>5.2847839999999975</c:v>
                </c:pt>
                <c:pt idx="14">
                  <c:v>5.4952399999999999</c:v>
                </c:pt>
                <c:pt idx="15">
                  <c:v>10.02589</c:v>
                </c:pt>
                <c:pt idx="16">
                  <c:v>10.668950000000001</c:v>
                </c:pt>
                <c:pt idx="17">
                  <c:v>11.124937999999998</c:v>
                </c:pt>
                <c:pt idx="18">
                  <c:v>55.455156000000002</c:v>
                </c:pt>
                <c:pt idx="19">
                  <c:v>56.06898600000001</c:v>
                </c:pt>
                <c:pt idx="20">
                  <c:v>158.07584</c:v>
                </c:pt>
                <c:pt idx="22">
                  <c:v>9.2976320000000001</c:v>
                </c:pt>
                <c:pt idx="23">
                  <c:v>9.7002559999999995</c:v>
                </c:pt>
                <c:pt idx="24">
                  <c:v>9.8046400000000027</c:v>
                </c:pt>
                <c:pt idx="25">
                  <c:v>10.020864</c:v>
                </c:pt>
                <c:pt idx="26">
                  <c:v>10.050688000000006</c:v>
                </c:pt>
                <c:pt idx="27">
                  <c:v>24.597344000000003</c:v>
                </c:pt>
                <c:pt idx="28">
                  <c:v>24.932863999999999</c:v>
                </c:pt>
                <c:pt idx="29">
                  <c:v>47.703488000000007</c:v>
                </c:pt>
                <c:pt idx="30">
                  <c:v>49.567487999999997</c:v>
                </c:pt>
                <c:pt idx="31">
                  <c:v>49.679328000000012</c:v>
                </c:pt>
                <c:pt idx="32">
                  <c:v>49.709152000000024</c:v>
                </c:pt>
                <c:pt idx="33">
                  <c:v>74.649471999999989</c:v>
                </c:pt>
                <c:pt idx="34">
                  <c:v>74.791136000000023</c:v>
                </c:pt>
                <c:pt idx="35">
                  <c:v>95.21312000000006</c:v>
                </c:pt>
                <c:pt idx="36">
                  <c:v>99.910400000000024</c:v>
                </c:pt>
                <c:pt idx="37">
                  <c:v>100.58144</c:v>
                </c:pt>
                <c:pt idx="38">
                  <c:v>149.49280000000007</c:v>
                </c:pt>
                <c:pt idx="39">
                  <c:v>149.56736000000001</c:v>
                </c:pt>
                <c:pt idx="40">
                  <c:v>199.1497599999999</c:v>
                </c:pt>
                <c:pt idx="41">
                  <c:v>199.74624</c:v>
                </c:pt>
                <c:pt idx="42">
                  <c:v>245.97344000000001</c:v>
                </c:pt>
                <c:pt idx="43">
                  <c:v>249.10495999999998</c:v>
                </c:pt>
                <c:pt idx="45">
                  <c:v>1.9804080000000008</c:v>
                </c:pt>
                <c:pt idx="46">
                  <c:v>3.3267379999999998</c:v>
                </c:pt>
                <c:pt idx="47">
                  <c:v>3.9000140000000001</c:v>
                </c:pt>
                <c:pt idx="48">
                  <c:v>4.3082560000000001</c:v>
                </c:pt>
                <c:pt idx="49">
                  <c:v>8.1561540000000008</c:v>
                </c:pt>
                <c:pt idx="50">
                  <c:v>10.284223999999998</c:v>
                </c:pt>
                <c:pt idx="51">
                  <c:v>14.462190000000007</c:v>
                </c:pt>
                <c:pt idx="52">
                  <c:v>16.955071999999991</c:v>
                </c:pt>
                <c:pt idx="53">
                  <c:v>18.926793999999983</c:v>
                </c:pt>
                <c:pt idx="54">
                  <c:v>36.463827999999999</c:v>
                </c:pt>
                <c:pt idx="55">
                  <c:v>36.759152000000022</c:v>
                </c:pt>
                <c:pt idx="56">
                  <c:v>38.452922000000001</c:v>
                </c:pt>
                <c:pt idx="57">
                  <c:v>44.229112000000043</c:v>
                </c:pt>
                <c:pt idx="58">
                  <c:v>47.651396000000005</c:v>
                </c:pt>
                <c:pt idx="59">
                  <c:v>64.632525999999999</c:v>
                </c:pt>
                <c:pt idx="60">
                  <c:v>166.94492</c:v>
                </c:pt>
                <c:pt idx="61">
                  <c:v>208.02969999999999</c:v>
                </c:pt>
                <c:pt idx="62">
                  <c:v>419.44693999999964</c:v>
                </c:pt>
                <c:pt idx="64">
                  <c:v>4.8578239999999973</c:v>
                </c:pt>
                <c:pt idx="65">
                  <c:v>9.1392960000000016</c:v>
                </c:pt>
                <c:pt idx="66">
                  <c:v>11.218279999999998</c:v>
                </c:pt>
                <c:pt idx="67">
                  <c:v>20.059107999999988</c:v>
                </c:pt>
                <c:pt idx="68">
                  <c:v>21.325023999999988</c:v>
                </c:pt>
                <c:pt idx="69">
                  <c:v>28.652927999999999</c:v>
                </c:pt>
                <c:pt idx="70">
                  <c:v>29.795339999999978</c:v>
                </c:pt>
                <c:pt idx="71">
                  <c:v>47.034440000000004</c:v>
                </c:pt>
                <c:pt idx="72">
                  <c:v>47.775464000000007</c:v>
                </c:pt>
                <c:pt idx="73">
                  <c:v>68.493260000000035</c:v>
                </c:pt>
                <c:pt idx="74">
                  <c:v>75.975543999999999</c:v>
                </c:pt>
                <c:pt idx="75">
                  <c:v>78.085404000000011</c:v>
                </c:pt>
                <c:pt idx="76">
                  <c:v>94.089464000000007</c:v>
                </c:pt>
                <c:pt idx="77">
                  <c:v>197.60640000000001</c:v>
                </c:pt>
                <c:pt idx="78">
                  <c:v>691.21072000000004</c:v>
                </c:pt>
                <c:pt idx="80">
                  <c:v>3.7848360000000012</c:v>
                </c:pt>
                <c:pt idx="81">
                  <c:v>9.9024640000000073</c:v>
                </c:pt>
                <c:pt idx="82">
                  <c:v>14.40142</c:v>
                </c:pt>
                <c:pt idx="83">
                  <c:v>15.091736000000004</c:v>
                </c:pt>
                <c:pt idx="84">
                  <c:v>29.897823999999996</c:v>
                </c:pt>
                <c:pt idx="85">
                  <c:v>37.550809999999998</c:v>
                </c:pt>
                <c:pt idx="86">
                  <c:v>42.513943999999995</c:v>
                </c:pt>
                <c:pt idx="87">
                  <c:v>43.323280000000004</c:v>
                </c:pt>
                <c:pt idx="88">
                  <c:v>44.204028000000001</c:v>
                </c:pt>
                <c:pt idx="89">
                  <c:v>45.846504000000003</c:v>
                </c:pt>
                <c:pt idx="90">
                  <c:v>75.196835999999962</c:v>
                </c:pt>
                <c:pt idx="91">
                  <c:v>83.194979999999987</c:v>
                </c:pt>
                <c:pt idx="92">
                  <c:v>94.109113999999991</c:v>
                </c:pt>
                <c:pt idx="93">
                  <c:v>103.97587199999995</c:v>
                </c:pt>
                <c:pt idx="94">
                  <c:v>116.627698</c:v>
                </c:pt>
                <c:pt idx="95">
                  <c:v>245.30022000000008</c:v>
                </c:pt>
                <c:pt idx="97">
                  <c:v>11.137151999999999</c:v>
                </c:pt>
                <c:pt idx="98">
                  <c:v>14.323020000000001</c:v>
                </c:pt>
                <c:pt idx="99">
                  <c:v>14.617512000000001</c:v>
                </c:pt>
                <c:pt idx="100">
                  <c:v>21.698705999999991</c:v>
                </c:pt>
                <c:pt idx="101">
                  <c:v>23.894010000000005</c:v>
                </c:pt>
                <c:pt idx="102">
                  <c:v>25.660962000000005</c:v>
                </c:pt>
                <c:pt idx="103">
                  <c:v>51.375468000000005</c:v>
                </c:pt>
                <c:pt idx="104">
                  <c:v>134.79702</c:v>
                </c:pt>
                <c:pt idx="105">
                  <c:v>173.75028000000003</c:v>
                </c:pt>
                <c:pt idx="107">
                  <c:v>5.7269439999999996</c:v>
                </c:pt>
                <c:pt idx="108">
                  <c:v>7.1361920000000003</c:v>
                </c:pt>
                <c:pt idx="109">
                  <c:v>7.1511839999999962</c:v>
                </c:pt>
                <c:pt idx="110">
                  <c:v>7.4810079999999992</c:v>
                </c:pt>
                <c:pt idx="111">
                  <c:v>38.079680000000003</c:v>
                </c:pt>
                <c:pt idx="112">
                  <c:v>39.653840000000002</c:v>
                </c:pt>
                <c:pt idx="113">
                  <c:v>71.796688000000003</c:v>
                </c:pt>
                <c:pt idx="114">
                  <c:v>213.636</c:v>
                </c:pt>
                <c:pt idx="115">
                  <c:v>392.94031999999976</c:v>
                </c:pt>
                <c:pt idx="117">
                  <c:v>4.3829280000000006</c:v>
                </c:pt>
                <c:pt idx="118">
                  <c:v>9.1809060000000002</c:v>
                </c:pt>
                <c:pt idx="119">
                  <c:v>12.318684000000006</c:v>
                </c:pt>
                <c:pt idx="120">
                  <c:v>23.940084000000002</c:v>
                </c:pt>
                <c:pt idx="121">
                  <c:v>31.743024000000002</c:v>
                </c:pt>
                <c:pt idx="122">
                  <c:v>52.810962000000004</c:v>
                </c:pt>
                <c:pt idx="123">
                  <c:v>91.261194000000046</c:v>
                </c:pt>
                <c:pt idx="124">
                  <c:v>312.28362000000004</c:v>
                </c:pt>
              </c:numCache>
            </c:numRef>
          </c:xVal>
          <c:yVal>
            <c:numRef>
              <c:f>axter_1911!$E$2:$E$236</c:f>
              <c:numCache>
                <c:formatCode>General</c:formatCode>
                <c:ptCount val="235"/>
                <c:pt idx="0">
                  <c:v>1000.6800000000004</c:v>
                </c:pt>
                <c:pt idx="1">
                  <c:v>1001.1600000000001</c:v>
                </c:pt>
                <c:pt idx="2">
                  <c:v>1002.4</c:v>
                </c:pt>
                <c:pt idx="3">
                  <c:v>1002.43</c:v>
                </c:pt>
                <c:pt idx="4">
                  <c:v>1002.71</c:v>
                </c:pt>
                <c:pt idx="5">
                  <c:v>1005.1099999999999</c:v>
                </c:pt>
                <c:pt idx="6">
                  <c:v>1013.0799999999999</c:v>
                </c:pt>
                <c:pt idx="7">
                  <c:v>1013.1099999999999</c:v>
                </c:pt>
                <c:pt idx="8">
                  <c:v>1029.6599999999999</c:v>
                </c:pt>
                <c:pt idx="9">
                  <c:v>1034.8399999999999</c:v>
                </c:pt>
                <c:pt idx="10">
                  <c:v>1058.32</c:v>
                </c:pt>
                <c:pt idx="11">
                  <c:v>1072.99</c:v>
                </c:pt>
                <c:pt idx="12">
                  <c:v>0</c:v>
                </c:pt>
                <c:pt idx="13">
                  <c:v>1000.7900000000004</c:v>
                </c:pt>
                <c:pt idx="14">
                  <c:v>1000.98</c:v>
                </c:pt>
                <c:pt idx="15">
                  <c:v>1004.13</c:v>
                </c:pt>
                <c:pt idx="16">
                  <c:v>1004.3199999999997</c:v>
                </c:pt>
                <c:pt idx="17">
                  <c:v>1004.7700000000003</c:v>
                </c:pt>
                <c:pt idx="18">
                  <c:v>1034.8799999999999</c:v>
                </c:pt>
                <c:pt idx="19">
                  <c:v>1035.32</c:v>
                </c:pt>
                <c:pt idx="20">
                  <c:v>1101.46</c:v>
                </c:pt>
                <c:pt idx="21">
                  <c:v>0</c:v>
                </c:pt>
                <c:pt idx="22">
                  <c:v>1003.0300000000001</c:v>
                </c:pt>
                <c:pt idx="23">
                  <c:v>1003.1000000000001</c:v>
                </c:pt>
                <c:pt idx="24">
                  <c:v>1003.2</c:v>
                </c:pt>
                <c:pt idx="25">
                  <c:v>1003.3700000000001</c:v>
                </c:pt>
                <c:pt idx="26">
                  <c:v>1003.6</c:v>
                </c:pt>
                <c:pt idx="27">
                  <c:v>1012.2</c:v>
                </c:pt>
                <c:pt idx="28">
                  <c:v>1012.4</c:v>
                </c:pt>
                <c:pt idx="29">
                  <c:v>1026.54</c:v>
                </c:pt>
                <c:pt idx="30">
                  <c:v>1028.5</c:v>
                </c:pt>
                <c:pt idx="31">
                  <c:v>1028.0999999999999</c:v>
                </c:pt>
                <c:pt idx="32">
                  <c:v>1028.2</c:v>
                </c:pt>
                <c:pt idx="33">
                  <c:v>1042.8</c:v>
                </c:pt>
                <c:pt idx="34">
                  <c:v>1043</c:v>
                </c:pt>
                <c:pt idx="35">
                  <c:v>1054.8999999999999</c:v>
                </c:pt>
                <c:pt idx="36">
                  <c:v>1057.7</c:v>
                </c:pt>
                <c:pt idx="37">
                  <c:v>1058.1399999999999</c:v>
                </c:pt>
                <c:pt idx="38">
                  <c:v>1086.5</c:v>
                </c:pt>
                <c:pt idx="39">
                  <c:v>1087.2</c:v>
                </c:pt>
                <c:pt idx="40">
                  <c:v>1115.5</c:v>
                </c:pt>
                <c:pt idx="41">
                  <c:v>1116</c:v>
                </c:pt>
                <c:pt idx="42">
                  <c:v>1142.5999999999999</c:v>
                </c:pt>
                <c:pt idx="43">
                  <c:v>1144.0999999999999</c:v>
                </c:pt>
                <c:pt idx="44">
                  <c:v>0</c:v>
                </c:pt>
                <c:pt idx="45">
                  <c:v>998.4</c:v>
                </c:pt>
                <c:pt idx="46">
                  <c:v>999.5</c:v>
                </c:pt>
                <c:pt idx="47">
                  <c:v>999.9</c:v>
                </c:pt>
                <c:pt idx="48">
                  <c:v>1000.1</c:v>
                </c:pt>
                <c:pt idx="49">
                  <c:v>1002.8</c:v>
                </c:pt>
                <c:pt idx="50">
                  <c:v>1004.4</c:v>
                </c:pt>
                <c:pt idx="51">
                  <c:v>1007.4499999999996</c:v>
                </c:pt>
                <c:pt idx="52">
                  <c:v>1009.2</c:v>
                </c:pt>
                <c:pt idx="53">
                  <c:v>1010.8</c:v>
                </c:pt>
                <c:pt idx="54">
                  <c:v>1023.3000000000001</c:v>
                </c:pt>
                <c:pt idx="55">
                  <c:v>1023.4000000000001</c:v>
                </c:pt>
                <c:pt idx="56">
                  <c:v>1024.5</c:v>
                </c:pt>
                <c:pt idx="57">
                  <c:v>1028.7</c:v>
                </c:pt>
                <c:pt idx="58">
                  <c:v>1030.8999999999999</c:v>
                </c:pt>
                <c:pt idx="59">
                  <c:v>1043.3499999999999</c:v>
                </c:pt>
                <c:pt idx="60">
                  <c:v>1115.3</c:v>
                </c:pt>
                <c:pt idx="61">
                  <c:v>1143.3699999999999</c:v>
                </c:pt>
                <c:pt idx="62">
                  <c:v>1288.8999999999999</c:v>
                </c:pt>
                <c:pt idx="63">
                  <c:v>0</c:v>
                </c:pt>
                <c:pt idx="64">
                  <c:v>1000.74</c:v>
                </c:pt>
                <c:pt idx="65">
                  <c:v>1004.1</c:v>
                </c:pt>
                <c:pt idx="66">
                  <c:v>1005.8000000000001</c:v>
                </c:pt>
                <c:pt idx="67">
                  <c:v>1012.3</c:v>
                </c:pt>
                <c:pt idx="68">
                  <c:v>1013.5400000000001</c:v>
                </c:pt>
                <c:pt idx="69">
                  <c:v>1019.31</c:v>
                </c:pt>
                <c:pt idx="70">
                  <c:v>1019.8000000000001</c:v>
                </c:pt>
                <c:pt idx="71">
                  <c:v>1032.6799999999998</c:v>
                </c:pt>
                <c:pt idx="72">
                  <c:v>1033.1999999999998</c:v>
                </c:pt>
                <c:pt idx="73">
                  <c:v>1049</c:v>
                </c:pt>
                <c:pt idx="74">
                  <c:v>1054.4000000000001</c:v>
                </c:pt>
                <c:pt idx="75">
                  <c:v>1056</c:v>
                </c:pt>
                <c:pt idx="76">
                  <c:v>1068.32</c:v>
                </c:pt>
                <c:pt idx="77">
                  <c:v>1144.79</c:v>
                </c:pt>
                <c:pt idx="78">
                  <c:v>1500.5</c:v>
                </c:pt>
                <c:pt idx="79">
                  <c:v>0</c:v>
                </c:pt>
                <c:pt idx="80">
                  <c:v>999.71</c:v>
                </c:pt>
                <c:pt idx="81">
                  <c:v>1003.9599999999996</c:v>
                </c:pt>
                <c:pt idx="82">
                  <c:v>1007.1800000000003</c:v>
                </c:pt>
                <c:pt idx="83">
                  <c:v>1007.76</c:v>
                </c:pt>
                <c:pt idx="84">
                  <c:v>1018.2900000000003</c:v>
                </c:pt>
                <c:pt idx="85">
                  <c:v>1023.73</c:v>
                </c:pt>
                <c:pt idx="86">
                  <c:v>1027.04</c:v>
                </c:pt>
                <c:pt idx="87">
                  <c:v>1027.7</c:v>
                </c:pt>
                <c:pt idx="88">
                  <c:v>1028.21</c:v>
                </c:pt>
                <c:pt idx="89">
                  <c:v>1029.4100000000001</c:v>
                </c:pt>
                <c:pt idx="90">
                  <c:v>1050.06</c:v>
                </c:pt>
                <c:pt idx="91">
                  <c:v>1055.43</c:v>
                </c:pt>
                <c:pt idx="92">
                  <c:v>1063.1699999999998</c:v>
                </c:pt>
                <c:pt idx="93">
                  <c:v>1069.7700000000002</c:v>
                </c:pt>
                <c:pt idx="94">
                  <c:v>1078.81</c:v>
                </c:pt>
                <c:pt idx="95">
                  <c:v>1167.1799999999998</c:v>
                </c:pt>
                <c:pt idx="96">
                  <c:v>0</c:v>
                </c:pt>
                <c:pt idx="97">
                  <c:v>1005.09</c:v>
                </c:pt>
                <c:pt idx="98">
                  <c:v>1007.42</c:v>
                </c:pt>
                <c:pt idx="99">
                  <c:v>1007.55</c:v>
                </c:pt>
                <c:pt idx="100">
                  <c:v>1012.8199999999997</c:v>
                </c:pt>
                <c:pt idx="101">
                  <c:v>1014.3800000000001</c:v>
                </c:pt>
                <c:pt idx="102">
                  <c:v>1015.6700000000004</c:v>
                </c:pt>
                <c:pt idx="103">
                  <c:v>1034.05</c:v>
                </c:pt>
                <c:pt idx="104">
                  <c:v>1094.9000000000001</c:v>
                </c:pt>
                <c:pt idx="105">
                  <c:v>1122.9100000000001</c:v>
                </c:pt>
                <c:pt idx="106">
                  <c:v>0</c:v>
                </c:pt>
                <c:pt idx="107">
                  <c:v>1001.5400000000001</c:v>
                </c:pt>
                <c:pt idx="108">
                  <c:v>1002.58</c:v>
                </c:pt>
                <c:pt idx="109">
                  <c:v>1002.61</c:v>
                </c:pt>
                <c:pt idx="110">
                  <c:v>1002.9399999999996</c:v>
                </c:pt>
                <c:pt idx="111">
                  <c:v>1025.8799999999999</c:v>
                </c:pt>
                <c:pt idx="112">
                  <c:v>1027.1599999999999</c:v>
                </c:pt>
                <c:pt idx="113">
                  <c:v>1051.52</c:v>
                </c:pt>
                <c:pt idx="114">
                  <c:v>1158.08</c:v>
                </c:pt>
                <c:pt idx="115">
                  <c:v>1291.56</c:v>
                </c:pt>
                <c:pt idx="116">
                  <c:v>0</c:v>
                </c:pt>
                <c:pt idx="117">
                  <c:v>1000.4499999999997</c:v>
                </c:pt>
                <c:pt idx="118">
                  <c:v>1003.8199999999996</c:v>
                </c:pt>
                <c:pt idx="119">
                  <c:v>1006.0100000000001</c:v>
                </c:pt>
                <c:pt idx="120">
                  <c:v>1014.1899999999999</c:v>
                </c:pt>
                <c:pt idx="121">
                  <c:v>1019.8599999999997</c:v>
                </c:pt>
                <c:pt idx="122">
                  <c:v>1035.1499999999999</c:v>
                </c:pt>
                <c:pt idx="123">
                  <c:v>1062.8200000000002</c:v>
                </c:pt>
                <c:pt idx="124">
                  <c:v>1220</c:v>
                </c:pt>
              </c:numCache>
            </c:numRef>
          </c:yVal>
        </c:ser>
        <c:axId val="132371968"/>
        <c:axId val="132373888"/>
      </c:scatterChart>
      <c:valAx>
        <c:axId val="132371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2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dirty="0"/>
                  <a:t>Concentration (g/l)</a:t>
                </a:r>
              </a:p>
            </c:rich>
          </c:tx>
          <c:layout>
            <c:manualLayout>
              <c:xMode val="edge"/>
              <c:yMode val="edge"/>
              <c:x val="0.35665872358060524"/>
              <c:y val="0.91977324555742013"/>
            </c:manualLayout>
          </c:layout>
          <c:spPr>
            <a:noFill/>
            <a:ln w="38070">
              <a:noFill/>
            </a:ln>
          </c:spPr>
        </c:title>
        <c:numFmt formatCode="General" sourceLinked="1"/>
        <c:tickLblPos val="nextTo"/>
        <c:spPr>
          <a:ln w="475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2373888"/>
        <c:crosses val="autoZero"/>
        <c:crossBetween val="midCat"/>
      </c:valAx>
      <c:valAx>
        <c:axId val="132373888"/>
        <c:scaling>
          <c:orientation val="minMax"/>
          <c:min val="900"/>
        </c:scaling>
        <c:axPos val="l"/>
        <c:majorGridlines>
          <c:spPr>
            <a:ln w="4759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24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Density (g/l)</a:t>
                </a:r>
              </a:p>
            </c:rich>
          </c:tx>
          <c:layout>
            <c:manualLayout>
              <c:xMode val="edge"/>
              <c:yMode val="edge"/>
              <c:x val="1.6835016835016835E-2"/>
              <c:y val="0.35958904109589057"/>
            </c:manualLayout>
          </c:layout>
          <c:spPr>
            <a:noFill/>
            <a:ln w="38070">
              <a:noFill/>
            </a:ln>
          </c:spPr>
        </c:title>
        <c:numFmt formatCode="General" sourceLinked="1"/>
        <c:tickLblPos val="nextTo"/>
        <c:spPr>
          <a:ln w="475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2371968"/>
        <c:crosses val="autoZero"/>
        <c:crossBetween val="midCat"/>
        <c:majorUnit val="100"/>
        <c:minorUnit val="50"/>
      </c:valAx>
      <c:spPr>
        <a:noFill/>
        <a:ln w="19035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4759">
      <a:solidFill>
        <a:srgbClr val="000000"/>
      </a:solidFill>
      <a:prstDash val="solid"/>
    </a:ln>
  </c:spPr>
  <c:txPr>
    <a:bodyPr/>
    <a:lstStyle/>
    <a:p>
      <a:pPr>
        <a:defRPr sz="142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SEAWAT Training Course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Lecture 3</a:t>
            </a:r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30A0D08-0DAF-4972-A620-852AD775BB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SEAWAT Training Course</a:t>
            </a:r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57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7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7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Lecture 3</a:t>
            </a:r>
            <a:endParaRPr lang="en-US"/>
          </a:p>
        </p:txBody>
      </p:sp>
      <p:sp>
        <p:nvSpPr>
          <p:cNvPr id="157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8EEA1CF-4811-4D4E-BA0D-7013904201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SEAWAT Training Course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A1CF-4811-4D4E-BA0D-7013904201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056F4CA2-8038-4338-BB12-43E363A196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85475-3F3C-4D23-8526-3B5DE4EFF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98112-19A8-4781-AC68-7DC739F5E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A3416B-CD0C-4F21-9669-C6421A9A0E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CBF6E9-F025-4271-BADA-015B4E9FA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77FDAF-57CB-4C85-954D-7EB36D7FA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7BDD3-C189-4ECD-B5AE-378CF0DA6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0583F-D319-46FC-A70C-D82C0A1202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F556F-7FF1-4BE1-8DC6-6FA3C798DB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BD2A6-F71D-4272-A04A-E3699DC4A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2F682-6389-467F-AD64-93EA9D62A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84857-BF57-4DCC-8919-262D364BF1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569EB-358A-4716-9330-F61216AE77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D2B99-9AD3-4598-AB13-B13221D58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FCA062ED-AAF4-4263-85F2-5C927E1C45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/>
            <a:r>
              <a:rPr lang="en-US" dirty="0"/>
              <a:t>Presentation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Fluid Properties: Density and Viscosity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Under isothermal conditions, and assuming the fluid is incompressible, fluid density is a function of solute concentrations: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 - isothermal</a:t>
            </a:r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3325" y="4421188"/>
            <a:ext cx="41957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962150"/>
            <a:ext cx="4438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 – isothermal </a:t>
            </a:r>
            <a:r>
              <a:rPr lang="en-US" sz="2400" dirty="0" smtClean="0"/>
              <a:t>(20°C)</a:t>
            </a:r>
            <a:endParaRPr lang="en-US" dirty="0"/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013" y="3276600"/>
            <a:ext cx="36845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 – non-isothermal</a:t>
            </a:r>
            <a:endParaRPr lang="en-US" dirty="0"/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965960"/>
            <a:ext cx="44481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90800"/>
            <a:ext cx="3573463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 – non-isothermal</a:t>
            </a:r>
            <a:endParaRPr lang="en-US" dirty="0"/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965960"/>
            <a:ext cx="4438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5562600"/>
            <a:ext cx="4799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 – non-isothermal</a:t>
            </a:r>
            <a:endParaRPr lang="en-US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962150"/>
            <a:ext cx="4438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784725" y="3221038"/>
          <a:ext cx="4062413" cy="1631950"/>
        </p:xfrm>
        <a:graphic>
          <a:graphicData uri="http://schemas.openxmlformats.org/presentationml/2006/ole">
            <p:oleObj spid="_x0000_s197635" name="Equation" r:id="rId4" imgW="3162240" imgH="1269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density – </a:t>
            </a:r>
            <a:r>
              <a:rPr lang="en-US" sz="3200" dirty="0" smtClean="0"/>
              <a:t>General linear form</a:t>
            </a:r>
            <a:endParaRPr lang="en-US" dirty="0"/>
          </a:p>
        </p:txBody>
      </p:sp>
      <p:graphicFrame>
        <p:nvGraphicFramePr>
          <p:cNvPr id="38916" name="Rectangle 4"/>
          <p:cNvGraphicFramePr>
            <a:graphicFrameLocks/>
          </p:cNvGraphicFramePr>
          <p:nvPr>
            <p:ph sz="half" idx="1"/>
          </p:nvPr>
        </p:nvGraphicFramePr>
        <p:xfrm>
          <a:off x="457200" y="2616200"/>
          <a:ext cx="4038600" cy="2692400"/>
        </p:xfrm>
        <a:graphic>
          <a:graphicData uri="http://schemas.openxmlformats.org/presentationml/2006/ole">
            <p:oleObj spid="_x0000_s182274" name="Equation" r:id="rId3" imgW="0" imgH="0" progId="Equation.3">
              <p:embed/>
            </p:oleObj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838" y="2289175"/>
            <a:ext cx="89487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o,k</a:t>
            </a:r>
            <a:r>
              <a:rPr lang="en-US" i="1" baseline="-25000" dirty="0" smtClean="0"/>
              <a:t> 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2363" y="2684463"/>
            <a:ext cx="4359275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830052"/>
            <a:ext cx="7467600" cy="1446550"/>
          </a:xfrm>
        </p:spPr>
        <p:txBody>
          <a:bodyPr/>
          <a:lstStyle/>
          <a:p>
            <a:r>
              <a:rPr lang="en-US" sz="4400" dirty="0"/>
              <a:t>Lab Measurements of Fluid Density and </a:t>
            </a:r>
            <a:r>
              <a:rPr lang="en-US" sz="4400" dirty="0" err="1"/>
              <a:t>Concentraions</a:t>
            </a:r>
            <a:endParaRPr lang="en-US" sz="4400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600" dirty="0"/>
              <a:t>Baxter, et al. 1911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905000"/>
          <a:ext cx="5791201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Lithium Chloride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905000"/>
          <a:ext cx="5816765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Sodium Chloride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Fluid </a:t>
            </a:r>
            <a:r>
              <a:rPr lang="en-US" dirty="0" smtClean="0"/>
              <a:t>Viscosity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resistance of a fluid which is being deformed by either shear stress or tensile stress</a:t>
            </a:r>
          </a:p>
          <a:p>
            <a:r>
              <a:rPr lang="en-US" u="sng" dirty="0" smtClean="0"/>
              <a:t>Dynamic viscosity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82" charset="2"/>
              </a:rPr>
              <a:t>(</a:t>
            </a:r>
            <a:r>
              <a:rPr lang="en-US" i="1" dirty="0" smtClean="0">
                <a:latin typeface="Symbol" pitchFamily="82" charset="2"/>
              </a:rPr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Kinematic viscosity (</a:t>
            </a:r>
            <a:r>
              <a:rPr lang="en-US" i="1" dirty="0" smtClean="0">
                <a:latin typeface="Symbol" pitchFamily="82" charset="2"/>
              </a:rPr>
              <a:t>n=m/r</a:t>
            </a:r>
            <a:r>
              <a:rPr lang="en-US" dirty="0" smtClean="0"/>
              <a:t>) – ratio of viscous and inertial forces</a:t>
            </a:r>
          </a:p>
          <a:p>
            <a:r>
              <a:rPr lang="en-US" dirty="0" smtClean="0"/>
              <a:t>Dynamic viscosity </a:t>
            </a:r>
            <a:r>
              <a:rPr lang="en-US" dirty="0" smtClean="0">
                <a:latin typeface="Symbol" pitchFamily="82" charset="2"/>
              </a:rPr>
              <a:t>(</a:t>
            </a:r>
            <a:r>
              <a:rPr lang="en-US" i="1" dirty="0" smtClean="0">
                <a:latin typeface="Symbol" pitchFamily="82" charset="2"/>
              </a:rPr>
              <a:t>m</a:t>
            </a:r>
            <a:r>
              <a:rPr lang="en-US" dirty="0" smtClean="0"/>
              <a:t>) Units</a:t>
            </a:r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075" y="5791200"/>
            <a:ext cx="4479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981200"/>
          <a:ext cx="5791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Potassium Chloride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905000"/>
          <a:ext cx="5791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953000" y="1447800"/>
            <a:ext cx="41855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Data source: Baxter et al</a:t>
            </a:r>
            <a:r>
              <a:rPr lang="en-US" dirty="0" smtClean="0"/>
              <a:t>. (1911)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All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4" name="Group 1034"/>
          <p:cNvGraphicFramePr>
            <a:graphicFrameLocks noGrp="1"/>
          </p:cNvGraphicFramePr>
          <p:nvPr>
            <p:ph type="tbl" idx="1"/>
          </p:nvPr>
        </p:nvGraphicFramePr>
        <p:xfrm>
          <a:off x="381000" y="1909445"/>
          <a:ext cx="8305800" cy="429768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427163"/>
                <a:gridCol w="2973387"/>
                <a:gridCol w="1466850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Salts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Molecular weight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# samples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Regression Equation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Density Slope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LiCl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0.5406x + 997.54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0.5406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NaCl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58.46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0.6601x + 997.57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0.6601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KCl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74.56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0.5899x + 998.2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0.5899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LiBr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86.86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0.6972x + 997.56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0.6972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102.92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0.7278x + 998.48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0.7278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KBr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119.02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0.6941x + 997.5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0.6941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133.86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0.725x + 997.01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149.92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0.7495x + 997.39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0.7495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KI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166.02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0.7134x + 997.32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0.7134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0.677511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Data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= 0.7015x + 995.77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0.7015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5470525" y="6203950"/>
            <a:ext cx="3508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Data Source: Baxter, et al., 1911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All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Calculation in SEAWAT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ph idx="1"/>
          </p:nvPr>
        </p:nvGraphicFramePr>
        <p:xfrm>
          <a:off x="1666875" y="2286000"/>
          <a:ext cx="4762500" cy="2971800"/>
        </p:xfrm>
        <a:graphic>
          <a:graphicData uri="http://schemas.openxmlformats.org/presentationml/2006/ole">
            <p:oleObj spid="_x0000_s189442" name="Equation" r:id="rId3" imgW="13842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Special Case of Density Slope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ph idx="1"/>
          </p:nvPr>
        </p:nvGraphicFramePr>
        <p:xfrm>
          <a:off x="1344613" y="2514600"/>
          <a:ext cx="4932362" cy="2370138"/>
        </p:xfrm>
        <a:graphic>
          <a:graphicData uri="http://schemas.openxmlformats.org/presentationml/2006/ole">
            <p:oleObj spid="_x0000_s190466" name="Equation" r:id="rId3" imgW="2145960" imgH="1091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VDF File (cont.)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2391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32125" y="2327275"/>
            <a:ext cx="243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Example VDF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DENSEREF and DENSESLP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sz="half" idx="1"/>
          </p:nvPr>
        </p:nvGraphicFramePr>
        <p:xfrm>
          <a:off x="685800" y="1981200"/>
          <a:ext cx="3810000" cy="4320225"/>
        </p:xfrm>
        <a:graphic>
          <a:graphicData uri="http://schemas.openxmlformats.org/drawingml/2006/table">
            <a:tbl>
              <a:tblPr/>
              <a:tblGrid>
                <a:gridCol w="1055688"/>
                <a:gridCol w="1465262"/>
                <a:gridCol w="1289050"/>
              </a:tblGrid>
              <a:tr h="3111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Concentration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mg/L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35,000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g/L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2.188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relative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27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Density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units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Freshwater (DENSEREF)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seawater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g/cm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1.025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kg/m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1025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lbs/ft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62.42</a:t>
                      </a:r>
                      <a:endParaRPr kumimoji="0" 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63.98</a:t>
                      </a: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3" name="Object 59"/>
          <p:cNvGraphicFramePr>
            <a:graphicFrameLocks noChangeAspect="1"/>
          </p:cNvGraphicFramePr>
          <p:nvPr>
            <p:ph sz="quarter" idx="2"/>
          </p:nvPr>
        </p:nvGraphicFramePr>
        <p:xfrm>
          <a:off x="5621338" y="2667000"/>
          <a:ext cx="2070100" cy="658813"/>
        </p:xfrm>
        <a:graphic>
          <a:graphicData uri="http://schemas.openxmlformats.org/presentationml/2006/ole">
            <p:oleObj spid="_x0000_s191490" name="Equation" r:id="rId3" imgW="1168200" imgH="393480" progId="Equation.3">
              <p:embed/>
            </p:oleObj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181600" y="4814888"/>
            <a:ext cx="3810000" cy="976312"/>
            <a:chOff x="3216" y="2544"/>
            <a:chExt cx="2192" cy="767"/>
          </a:xfrm>
        </p:grpSpPr>
        <p:sp>
          <p:nvSpPr>
            <p:cNvPr id="6205" name="Text Box 61"/>
            <p:cNvSpPr txBox="1">
              <a:spLocks noChangeArrowheads="1"/>
            </p:cNvSpPr>
            <p:nvPr/>
          </p:nvSpPr>
          <p:spPr bwMode="auto">
            <a:xfrm>
              <a:off x="3216" y="2544"/>
              <a:ext cx="188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itchFamily="18" charset="0"/>
                </a:rPr>
                <a:t>Example: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     use concentration in mg/L and density in kg/m</a:t>
              </a:r>
              <a:r>
                <a:rPr lang="en-US" sz="1200" baseline="30000">
                  <a:latin typeface="Times New Roman" pitchFamily="18" charset="0"/>
                </a:rPr>
                <a:t>3</a:t>
              </a:r>
            </a:p>
          </p:txBody>
        </p:sp>
        <p:graphicFrame>
          <p:nvGraphicFramePr>
            <p:cNvPr id="6206" name="Object 62"/>
            <p:cNvGraphicFramePr>
              <a:graphicFrameLocks noChangeAspect="1"/>
            </p:cNvGraphicFramePr>
            <p:nvPr/>
          </p:nvGraphicFramePr>
          <p:xfrm>
            <a:off x="3264" y="2976"/>
            <a:ext cx="2144" cy="335"/>
          </p:xfrm>
          <a:graphic>
            <a:graphicData uri="http://schemas.openxmlformats.org/presentationml/2006/ole">
              <p:oleObj spid="_x0000_s191491" name="Equation" r:id="rId4" imgW="2844720" imgH="444240" progId="Equation.3">
                <p:embed/>
              </p:oleObj>
            </a:graphicData>
          </a:graphic>
        </p:graphicFrame>
      </p:grp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381000" y="6324600"/>
            <a:ext cx="6194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Times New Roman" pitchFamily="18" charset="0"/>
              </a:rPr>
              <a:t>Density length units must be same as length units used for model grid, hydraulic conductivity,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INPUT of CONCENTRATIONS</a:t>
            </a:r>
          </a:p>
        </p:txBody>
      </p:sp>
      <p:graphicFrame>
        <p:nvGraphicFramePr>
          <p:cNvPr id="49178" name="Group 26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11632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Chloride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SEAWAT 1.2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SEAWAT 2.1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SEAWAT 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SEAWAT v.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Chloride Concentration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391400" cy="4114800"/>
          </a:xfrm>
        </p:spPr>
        <p:txBody>
          <a:bodyPr/>
          <a:lstStyle/>
          <a:p>
            <a:r>
              <a:rPr lang="en-US" dirty="0"/>
              <a:t>SEAWAT </a:t>
            </a:r>
            <a:r>
              <a:rPr lang="en-US" dirty="0" smtClean="0"/>
              <a:t>2000 or version 4</a:t>
            </a:r>
            <a:endParaRPr lang="en-US" dirty="0"/>
          </a:p>
          <a:p>
            <a:endParaRPr lang="en-US" dirty="0"/>
          </a:p>
          <a:p>
            <a:r>
              <a:rPr lang="en-US" dirty="0"/>
              <a:t>Chloride/TDS ratio is constant</a:t>
            </a:r>
          </a:p>
          <a:p>
            <a:endParaRPr lang="en-US" dirty="0"/>
          </a:p>
          <a:p>
            <a:r>
              <a:rPr lang="en-US" dirty="0"/>
              <a:t>Appropriate Density Slope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Chloride vs. TDS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TDS </a:t>
            </a:r>
            <a:r>
              <a:rPr lang="en-US" dirty="0"/>
              <a:t>is preferred to be used for density calculation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Chloride concentration may be used for density calculation if the ratio of chloride concentration to TDS is relatively uniform (55%)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Fluid Density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total mass per unit </a:t>
            </a:r>
            <a:r>
              <a:rPr lang="en-US" dirty="0" smtClean="0"/>
              <a:t>volume</a:t>
            </a:r>
            <a:endParaRPr lang="en-US" dirty="0"/>
          </a:p>
          <a:p>
            <a:r>
              <a:rPr lang="en-US" dirty="0"/>
              <a:t>(Mass of Liquid + Mass of Solids)/</a:t>
            </a:r>
            <a:r>
              <a:rPr lang="en-US" dirty="0" smtClean="0"/>
              <a:t>volume</a:t>
            </a:r>
          </a:p>
          <a:p>
            <a:r>
              <a:rPr lang="en-US" dirty="0" smtClean="0"/>
              <a:t>Units</a:t>
            </a:r>
            <a:endParaRPr lang="en-US" dirty="0"/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267200"/>
            <a:ext cx="2047875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92" name="Group 60"/>
          <p:cNvGraphicFramePr>
            <a:graphicFrameLocks noGrp="1"/>
          </p:cNvGraphicFramePr>
          <p:nvPr>
            <p:ph idx="1"/>
          </p:nvPr>
        </p:nvGraphicFramePr>
        <p:xfrm>
          <a:off x="381000" y="1885710"/>
          <a:ext cx="8229600" cy="4819890"/>
        </p:xfrm>
        <a:graphic>
          <a:graphicData uri="http://schemas.openxmlformats.org/drawingml/2006/table">
            <a:tbl>
              <a:tblPr/>
              <a:tblGrid>
                <a:gridCol w="2286000"/>
                <a:gridCol w="3657600"/>
                <a:gridCol w="2286000"/>
              </a:tblGrid>
              <a:tr h="837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Major Solutes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Concentration (mg/Kg)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Percentage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Chloride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19350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55.06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Sodium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30.62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Sulfate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2710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7.71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Magnesium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Calcium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Potassium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Bicarbonate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Bromide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21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Others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mposition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of “typical” seawater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1" name="Rectangle 1685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003300"/>
          </a:xfrm>
        </p:spPr>
        <p:txBody>
          <a:bodyPr/>
          <a:lstStyle/>
          <a:p>
            <a:r>
              <a:rPr lang="en-US" sz="2400"/>
              <a:t>   Field Measurements of Chloride and TDS Concentration</a:t>
            </a:r>
            <a:br>
              <a:rPr lang="en-US" sz="2400"/>
            </a:br>
            <a:r>
              <a:rPr lang="en-US" sz="2400"/>
              <a:t>			(Brevard, FL)</a:t>
            </a:r>
          </a:p>
        </p:txBody>
      </p:sp>
      <p:graphicFrame>
        <p:nvGraphicFramePr>
          <p:cNvPr id="18432" name="Group 2048"/>
          <p:cNvGraphicFramePr>
            <a:graphicFrameLocks noGrp="1"/>
          </p:cNvGraphicFramePr>
          <p:nvPr>
            <p:ph sz="half" idx="2"/>
          </p:nvPr>
        </p:nvGraphicFramePr>
        <p:xfrm>
          <a:off x="533400" y="1981195"/>
          <a:ext cx="8153400" cy="4114805"/>
        </p:xfrm>
        <a:graphic>
          <a:graphicData uri="http://schemas.openxmlformats.org/drawingml/2006/table">
            <a:tbl>
              <a:tblPr/>
              <a:tblGrid>
                <a:gridCol w="1487488"/>
                <a:gridCol w="1414462"/>
                <a:gridCol w="1438275"/>
                <a:gridCol w="1703388"/>
                <a:gridCol w="2109787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Well Name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Sample ID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 (mg/l)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TDS (mg/l)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Cl/TDS (%)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UF-1D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536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536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13.25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13.36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580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568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518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10.81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48.98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S-25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2078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42.44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2717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5446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49.89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434" name="Text Box 2050"/>
          <p:cNvSpPr txBox="1">
            <a:spLocks noChangeArrowheads="1"/>
          </p:cNvSpPr>
          <p:nvPr/>
        </p:nvSpPr>
        <p:spPr bwMode="auto">
          <a:xfrm>
            <a:off x="5318125" y="6280150"/>
            <a:ext cx="260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Source: BFA, 2001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87" name="Group 531"/>
          <p:cNvGraphicFramePr>
            <a:graphicFrameLocks noGrp="1"/>
          </p:cNvGraphicFramePr>
          <p:nvPr>
            <p:ph idx="1"/>
          </p:nvPr>
        </p:nvGraphicFramePr>
        <p:xfrm>
          <a:off x="457200" y="152400"/>
          <a:ext cx="8229600" cy="6511932"/>
        </p:xfrm>
        <a:graphic>
          <a:graphicData uri="http://schemas.openxmlformats.org/drawingml/2006/table">
            <a:tbl>
              <a:tblPr/>
              <a:tblGrid>
                <a:gridCol w="1500188"/>
                <a:gridCol w="1428750"/>
                <a:gridCol w="1452562"/>
                <a:gridCol w="1717675"/>
                <a:gridCol w="2130425"/>
              </a:tblGrid>
              <a:tr h="5857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Well Name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Sample ID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 (mg/l)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TDS (mg/l)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Cl/TDS (%)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UF-2S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556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22.30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668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27.40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1136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34.33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39.00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2044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40.75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845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UF-3D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11.89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384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13.54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388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16.49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13.75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388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14.18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S-37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376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13.83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S-27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896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8.26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S-25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19.31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S-23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4372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45.97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TDS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conductance </a:t>
            </a:r>
          </a:p>
          <a:p>
            <a:endParaRPr lang="en-US" dirty="0"/>
          </a:p>
          <a:p>
            <a:r>
              <a:rPr lang="en-US" dirty="0" smtClean="0"/>
              <a:t>Regression </a:t>
            </a:r>
            <a:r>
              <a:rPr lang="en-US" dirty="0"/>
              <a:t>Analysis of Chloride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Predict Chloride </a:t>
            </a:r>
            <a:r>
              <a:rPr lang="en-US" dirty="0" smtClean="0"/>
              <a:t>Concentrations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Multi-species Solute Transport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Proportional Calculation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Standard MODFLOW/MT3D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Density, Viscosity, and Hydraulic Conductivity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Fluid density and viscosity have a direct effect on hydraulic conductivity</a:t>
            </a:r>
            <a:endParaRPr lang="en-US" dirty="0"/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13" y="3733800"/>
            <a:ext cx="26050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general, fluid viscosity is a function of temperature and solute concentrations: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Viscosity</a:t>
            </a:r>
            <a:endParaRPr lang="en-US" dirty="0"/>
          </a:p>
        </p:txBody>
      </p:sp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3886200"/>
            <a:ext cx="2878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Viscosity – relation to temperature</a:t>
            </a:r>
            <a:endParaRPr lang="en-US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4438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1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687" y="2251075"/>
            <a:ext cx="4049713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</a:t>
            </a:r>
            <a:r>
              <a:rPr lang="en-US" dirty="0" smtClean="0"/>
              <a:t>Form </a:t>
            </a:r>
            <a:r>
              <a:rPr lang="en-US" dirty="0"/>
              <a:t>of Fluid </a:t>
            </a:r>
            <a:r>
              <a:rPr lang="en-US" dirty="0" smtClean="0"/>
              <a:t>Viscosity</a:t>
            </a:r>
            <a:endParaRPr lang="en-US" dirty="0"/>
          </a:p>
        </p:txBody>
      </p:sp>
      <p:graphicFrame>
        <p:nvGraphicFramePr>
          <p:cNvPr id="38916" name="Rectangle 4"/>
          <p:cNvGraphicFramePr>
            <a:graphicFrameLocks/>
          </p:cNvGraphicFramePr>
          <p:nvPr>
            <p:ph sz="half" idx="1"/>
          </p:nvPr>
        </p:nvGraphicFramePr>
        <p:xfrm>
          <a:off x="457200" y="2616200"/>
          <a:ext cx="4038600" cy="2692400"/>
        </p:xfrm>
        <a:graphic>
          <a:graphicData uri="http://schemas.openxmlformats.org/presentationml/2006/ole">
            <p:oleObj spid="_x0000_s199682" name="Equation" r:id="rId3" imgW="0" imgH="0" progId="Equation.3">
              <p:embed/>
            </p:oleObj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96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3" y="2530475"/>
            <a:ext cx="7799387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Viscosity in SEAWAT</a:t>
            </a:r>
            <a:endParaRPr lang="en-US" dirty="0"/>
          </a:p>
        </p:txBody>
      </p:sp>
      <p:graphicFrame>
        <p:nvGraphicFramePr>
          <p:cNvPr id="38916" name="Rectangle 4"/>
          <p:cNvGraphicFramePr>
            <a:graphicFrameLocks/>
          </p:cNvGraphicFramePr>
          <p:nvPr>
            <p:ph sz="half" idx="1"/>
          </p:nvPr>
        </p:nvGraphicFramePr>
        <p:xfrm>
          <a:off x="457200" y="2616200"/>
          <a:ext cx="4038600" cy="2692400"/>
        </p:xfrm>
        <a:graphic>
          <a:graphicData uri="http://schemas.openxmlformats.org/presentationml/2006/ole">
            <p:oleObj spid="_x0000_s202754" name="Equation" r:id="rId3" imgW="0" imgH="0" progId="Equation.3">
              <p:embed/>
            </p:oleObj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925" y="5305425"/>
            <a:ext cx="72961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7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3313" y="1903412"/>
            <a:ext cx="4397375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general, fluid density is a function of temperature, pressure and solute concentrations: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903663"/>
            <a:ext cx="4038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 smtClean="0"/>
              <a:t>Fluid Density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2251</TotalTime>
  <Words>745</Words>
  <Application>Microsoft Office PowerPoint</Application>
  <PresentationFormat>On-screen Show (4:3)</PresentationFormat>
  <Paragraphs>357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Whirlpool</vt:lpstr>
      <vt:lpstr>Equation</vt:lpstr>
      <vt:lpstr>Presentation 3</vt:lpstr>
      <vt:lpstr>Definition of Fluid Viscosity</vt:lpstr>
      <vt:lpstr>Definition of Fluid Density</vt:lpstr>
      <vt:lpstr>Density, Viscosity, and Hydraulic Conductivity</vt:lpstr>
      <vt:lpstr>Fluid Viscosity</vt:lpstr>
      <vt:lpstr>Fluid Viscosity – relation to temperature</vt:lpstr>
      <vt:lpstr>A General Form of Fluid Viscosity</vt:lpstr>
      <vt:lpstr>Fluid Viscosity in SEAWAT</vt:lpstr>
      <vt:lpstr>Fluid Density</vt:lpstr>
      <vt:lpstr>Fluid Density - isothermal</vt:lpstr>
      <vt:lpstr>Fluid Density – isothermal (20°C)</vt:lpstr>
      <vt:lpstr>Fluid Density – non-isothermal</vt:lpstr>
      <vt:lpstr>Fluid Density – non-isothermal</vt:lpstr>
      <vt:lpstr>Fluid Density – non-isothermal</vt:lpstr>
      <vt:lpstr>Fluid density – General linear form</vt:lpstr>
      <vt:lpstr>Assuming Co,k =0</vt:lpstr>
      <vt:lpstr>Lab Measurements of Fluid Density and Concentraions</vt:lpstr>
      <vt:lpstr>Lithium Chloride</vt:lpstr>
      <vt:lpstr>Sodium Chloride</vt:lpstr>
      <vt:lpstr>Potassium Chloride</vt:lpstr>
      <vt:lpstr>All Data</vt:lpstr>
      <vt:lpstr>All Data</vt:lpstr>
      <vt:lpstr>Density Calculation in SEAWAT</vt:lpstr>
      <vt:lpstr>A Special Case of Density Slope</vt:lpstr>
      <vt:lpstr>VDF File (cont.)</vt:lpstr>
      <vt:lpstr>DENSEREF and DENSESLP</vt:lpstr>
      <vt:lpstr>  INPUT of CONCENTRATIONS</vt:lpstr>
      <vt:lpstr>Using Chloride Concentration</vt:lpstr>
      <vt:lpstr>Chloride vs. TDS</vt:lpstr>
      <vt:lpstr>Slide 30</vt:lpstr>
      <vt:lpstr>   Field Measurements of Chloride and TDS Concentration    (Brevard, FL)</vt:lpstr>
      <vt:lpstr>Slide 32</vt:lpstr>
      <vt:lpstr>How to estimate TDS </vt:lpstr>
      <vt:lpstr>How to Predict Chloride Concentrations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</cp:lastModifiedBy>
  <cp:revision>59</cp:revision>
  <dcterms:created xsi:type="dcterms:W3CDTF">1601-01-01T00:00:00Z</dcterms:created>
  <dcterms:modified xsi:type="dcterms:W3CDTF">2010-06-08T12:25:35Z</dcterms:modified>
</cp:coreProperties>
</file>