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98" r:id="rId2"/>
    <p:sldId id="316" r:id="rId3"/>
    <p:sldId id="308" r:id="rId4"/>
    <p:sldId id="331" r:id="rId5"/>
    <p:sldId id="330" r:id="rId6"/>
    <p:sldId id="324" r:id="rId7"/>
    <p:sldId id="309" r:id="rId8"/>
    <p:sldId id="310" r:id="rId9"/>
    <p:sldId id="311" r:id="rId10"/>
    <p:sldId id="326" r:id="rId11"/>
    <p:sldId id="312" r:id="rId12"/>
    <p:sldId id="327" r:id="rId13"/>
    <p:sldId id="328" r:id="rId14"/>
    <p:sldId id="315" r:id="rId15"/>
    <p:sldId id="332" r:id="rId16"/>
    <p:sldId id="333" r:id="rId17"/>
    <p:sldId id="335" r:id="rId18"/>
    <p:sldId id="334" r:id="rId19"/>
    <p:sldId id="337" r:id="rId20"/>
    <p:sldId id="317" r:id="rId21"/>
    <p:sldId id="338" r:id="rId22"/>
    <p:sldId id="346" r:id="rId23"/>
    <p:sldId id="319" r:id="rId24"/>
    <p:sldId id="325" r:id="rId25"/>
    <p:sldId id="339" r:id="rId26"/>
    <p:sldId id="342" r:id="rId27"/>
    <p:sldId id="344" r:id="rId28"/>
    <p:sldId id="345" r:id="rId29"/>
    <p:sldId id="349" r:id="rId30"/>
    <p:sldId id="343" r:id="rId31"/>
    <p:sldId id="347" r:id="rId32"/>
    <p:sldId id="340" r:id="rId33"/>
    <p:sldId id="341" r:id="rId34"/>
    <p:sldId id="336" r:id="rId35"/>
    <p:sldId id="348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04" autoAdjust="0"/>
    <p:restoredTop sz="92132" autoAdjust="0"/>
  </p:normalViewPr>
  <p:slideViewPr>
    <p:cSldViewPr>
      <p:cViewPr>
        <p:scale>
          <a:sx n="75" d="100"/>
          <a:sy n="75" d="100"/>
        </p:scale>
        <p:origin x="-1824" y="-50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Lecture 6</a:t>
            </a:r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CEA64833-522D-4688-AF8B-C88CB3649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Lecture 6</a:t>
            </a:r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FC4C81E6-7A50-4B39-A04F-95E723BD3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SEAWAT Training Course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Lecture 6</a:t>
            </a:r>
            <a:endParaRPr lang="en-US"/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88A64-7D26-48E2-B940-F26CC6C04C32}" type="slidenum">
              <a:rPr lang="en-US"/>
              <a:pPr/>
              <a:t>1</a:t>
            </a:fld>
            <a:endParaRPr lang="en-US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0F75F26F-DA99-4AF5-B81B-87C345939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D2C8F-FB53-4EDA-B3F2-2A3B45724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D4413-7CB8-4890-925D-04E3F2118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37BAC-C419-464C-9DED-9C35CAEAF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C49C8-6123-4A9E-BAC7-6CC1BCE97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807FB-9252-4D9B-BB7F-EFA669613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D3C35-6CDC-4C8A-86E1-D4F923DB9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AB7F5-D3A4-475E-8002-805E7395A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63DA9-840F-48E5-9403-6C7426290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9189A-AFA0-43DF-919B-B522B979E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ABB6E-C053-49A7-B7FE-C6FA52BB5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FD359C5D-CEF1-44E1-911D-5F20B2F54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178050"/>
            <a:ext cx="7467600" cy="10985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Presentation 6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MODFLOW-2000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Temporal Discretization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Stress periods</a:t>
            </a:r>
          </a:p>
          <a:p>
            <a:pPr eaLnBrk="1" hangingPunct="1">
              <a:defRPr/>
            </a:pPr>
            <a:r>
              <a:rPr lang="en-US" smtClean="0"/>
              <a:t>Time steps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u="sng" smtClean="0"/>
              <a:t>In MODFLOW2000, stress periods may be either steady-state or transient</a:t>
            </a:r>
          </a:p>
        </p:txBody>
      </p:sp>
      <p:grpSp>
        <p:nvGrpSpPr>
          <p:cNvPr id="14340" name="Group 29"/>
          <p:cNvGrpSpPr>
            <a:grpSpLocks/>
          </p:cNvGrpSpPr>
          <p:nvPr/>
        </p:nvGrpSpPr>
        <p:grpSpPr bwMode="auto">
          <a:xfrm>
            <a:off x="381000" y="5562600"/>
            <a:ext cx="8382000" cy="990600"/>
            <a:chOff x="240" y="3504"/>
            <a:chExt cx="5280" cy="624"/>
          </a:xfrm>
        </p:grpSpPr>
        <p:sp>
          <p:nvSpPr>
            <p:cNvPr id="14341" name="Line 4"/>
            <p:cNvSpPr>
              <a:spLocks noChangeShapeType="1"/>
            </p:cNvSpPr>
            <p:nvPr/>
          </p:nvSpPr>
          <p:spPr bwMode="auto">
            <a:xfrm>
              <a:off x="288" y="3744"/>
              <a:ext cx="5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316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1776" y="3840"/>
              <a:ext cx="8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STRESS PERIOD 2</a:t>
              </a:r>
            </a:p>
            <a:p>
              <a:pPr algn="ctr"/>
              <a:r>
                <a:rPr lang="en-US"/>
                <a:t>(TR)</a:t>
              </a:r>
            </a:p>
          </p:txBody>
        </p:sp>
        <p:sp>
          <p:nvSpPr>
            <p:cNvPr id="14344" name="Oval 9"/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Oval 10"/>
            <p:cNvSpPr>
              <a:spLocks noChangeArrowheads="1"/>
            </p:cNvSpPr>
            <p:nvPr/>
          </p:nvSpPr>
          <p:spPr bwMode="auto">
            <a:xfrm>
              <a:off x="2496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Oval 11"/>
            <p:cNvSpPr>
              <a:spLocks noChangeArrowheads="1"/>
            </p:cNvSpPr>
            <p:nvPr/>
          </p:nvSpPr>
          <p:spPr bwMode="auto">
            <a:xfrm>
              <a:off x="340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Oval 12"/>
            <p:cNvSpPr>
              <a:spLocks noChangeArrowheads="1"/>
            </p:cNvSpPr>
            <p:nvPr/>
          </p:nvSpPr>
          <p:spPr bwMode="auto">
            <a:xfrm>
              <a:off x="3600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Oval 13"/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Oval 14"/>
            <p:cNvSpPr>
              <a:spLocks noChangeArrowheads="1"/>
            </p:cNvSpPr>
            <p:nvPr/>
          </p:nvSpPr>
          <p:spPr bwMode="auto">
            <a:xfrm>
              <a:off x="44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Oval 15"/>
            <p:cNvSpPr>
              <a:spLocks noChangeArrowheads="1"/>
            </p:cNvSpPr>
            <p:nvPr/>
          </p:nvSpPr>
          <p:spPr bwMode="auto">
            <a:xfrm>
              <a:off x="1104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Text Box 16"/>
            <p:cNvSpPr txBox="1">
              <a:spLocks noChangeArrowheads="1"/>
            </p:cNvSpPr>
            <p:nvPr/>
          </p:nvSpPr>
          <p:spPr bwMode="auto">
            <a:xfrm>
              <a:off x="5232" y="3504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time</a:t>
              </a:r>
            </a:p>
          </p:txBody>
        </p:sp>
        <p:sp>
          <p:nvSpPr>
            <p:cNvPr id="14352" name="Text Box 17"/>
            <p:cNvSpPr txBox="1">
              <a:spLocks noChangeArrowheads="1"/>
            </p:cNvSpPr>
            <p:nvPr/>
          </p:nvSpPr>
          <p:spPr bwMode="auto">
            <a:xfrm>
              <a:off x="240" y="3840"/>
              <a:ext cx="8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STRESS PERIOD 1</a:t>
              </a:r>
            </a:p>
            <a:p>
              <a:pPr algn="ctr"/>
              <a:r>
                <a:rPr lang="en-US"/>
                <a:t>(SS)</a:t>
              </a:r>
            </a:p>
          </p:txBody>
        </p:sp>
        <p:sp>
          <p:nvSpPr>
            <p:cNvPr id="14353" name="Text Box 18"/>
            <p:cNvSpPr txBox="1">
              <a:spLocks noChangeArrowheads="1"/>
            </p:cNvSpPr>
            <p:nvPr/>
          </p:nvSpPr>
          <p:spPr bwMode="auto">
            <a:xfrm>
              <a:off x="3888" y="3840"/>
              <a:ext cx="8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STRESS PERIOD 3</a:t>
              </a:r>
            </a:p>
            <a:p>
              <a:pPr algn="ctr"/>
              <a:r>
                <a:rPr lang="en-US"/>
                <a:t>(TR)</a:t>
              </a:r>
            </a:p>
          </p:txBody>
        </p:sp>
        <p:sp>
          <p:nvSpPr>
            <p:cNvPr id="14354" name="Text Box 19"/>
            <p:cNvSpPr txBox="1">
              <a:spLocks noChangeArrowheads="1"/>
            </p:cNvSpPr>
            <p:nvPr/>
          </p:nvSpPr>
          <p:spPr bwMode="auto">
            <a:xfrm>
              <a:off x="528" y="3504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ts1</a:t>
              </a:r>
            </a:p>
          </p:txBody>
        </p:sp>
        <p:sp>
          <p:nvSpPr>
            <p:cNvPr id="14355" name="Text Box 20"/>
            <p:cNvSpPr txBox="1">
              <a:spLocks noChangeArrowheads="1"/>
            </p:cNvSpPr>
            <p:nvPr/>
          </p:nvSpPr>
          <p:spPr bwMode="auto">
            <a:xfrm>
              <a:off x="1440" y="3504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ts1</a:t>
              </a:r>
            </a:p>
          </p:txBody>
        </p:sp>
        <p:sp>
          <p:nvSpPr>
            <p:cNvPr id="14356" name="Text Box 21"/>
            <p:cNvSpPr txBox="1">
              <a:spLocks noChangeArrowheads="1"/>
            </p:cNvSpPr>
            <p:nvPr/>
          </p:nvSpPr>
          <p:spPr bwMode="auto">
            <a:xfrm>
              <a:off x="2064" y="3504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ts2</a:t>
              </a:r>
            </a:p>
          </p:txBody>
        </p:sp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2784" y="3504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ts3</a:t>
              </a:r>
            </a:p>
          </p:txBody>
        </p:sp>
        <p:sp>
          <p:nvSpPr>
            <p:cNvPr id="14358" name="Text Box 23"/>
            <p:cNvSpPr txBox="1">
              <a:spLocks noChangeArrowheads="1"/>
            </p:cNvSpPr>
            <p:nvPr/>
          </p:nvSpPr>
          <p:spPr bwMode="auto">
            <a:xfrm>
              <a:off x="3264" y="3504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ts1</a:t>
              </a:r>
            </a:p>
          </p:txBody>
        </p:sp>
        <p:sp>
          <p:nvSpPr>
            <p:cNvPr id="14359" name="Text Box 24"/>
            <p:cNvSpPr txBox="1">
              <a:spLocks noChangeArrowheads="1"/>
            </p:cNvSpPr>
            <p:nvPr/>
          </p:nvSpPr>
          <p:spPr bwMode="auto">
            <a:xfrm>
              <a:off x="3456" y="3504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ts2</a:t>
              </a:r>
            </a:p>
          </p:txBody>
        </p:sp>
        <p:sp>
          <p:nvSpPr>
            <p:cNvPr id="14360" name="Text Box 26"/>
            <p:cNvSpPr txBox="1">
              <a:spLocks noChangeArrowheads="1"/>
            </p:cNvSpPr>
            <p:nvPr/>
          </p:nvSpPr>
          <p:spPr bwMode="auto">
            <a:xfrm>
              <a:off x="3696" y="3504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ts3</a:t>
              </a:r>
            </a:p>
          </p:txBody>
        </p:sp>
        <p:sp>
          <p:nvSpPr>
            <p:cNvPr id="14361" name="Text Box 27"/>
            <p:cNvSpPr txBox="1">
              <a:spLocks noChangeArrowheads="1"/>
            </p:cNvSpPr>
            <p:nvPr/>
          </p:nvSpPr>
          <p:spPr bwMode="auto">
            <a:xfrm>
              <a:off x="4080" y="3504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ts4</a:t>
              </a:r>
            </a:p>
          </p:txBody>
        </p:sp>
        <p:sp>
          <p:nvSpPr>
            <p:cNvPr id="14362" name="Text Box 28"/>
            <p:cNvSpPr txBox="1">
              <a:spLocks noChangeArrowheads="1"/>
            </p:cNvSpPr>
            <p:nvPr/>
          </p:nvSpPr>
          <p:spPr bwMode="auto">
            <a:xfrm>
              <a:off x="4848" y="3504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ts5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27119" t="5710" r="31490" b="12451"/>
          <a:stretch>
            <a:fillRect/>
          </a:stretch>
        </p:blipFill>
        <p:spPr bwMode="auto">
          <a:xfrm>
            <a:off x="3352800" y="228600"/>
            <a:ext cx="41624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Program</a:t>
            </a:r>
            <a:br>
              <a:rPr lang="en-US" smtClean="0"/>
            </a:br>
            <a:r>
              <a:rPr lang="en-US" smtClean="0"/>
              <a:t>Structure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162800" y="6400800"/>
            <a:ext cx="1900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Harbaugh and others (2000)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Flow Equation</a:t>
            </a:r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1143000" y="2743200"/>
          <a:ext cx="6934200" cy="931863"/>
        </p:xfrm>
        <a:graphic>
          <a:graphicData uri="http://schemas.openxmlformats.org/presentationml/2006/ole">
            <p:oleObj spid="_x0000_s1026" name="Equation" r:id="rId3" imgW="340344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2678113" y="2571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381000" y="1905000"/>
          <a:ext cx="8132763" cy="1162050"/>
        </p:xfrm>
        <a:graphic>
          <a:graphicData uri="http://schemas.openxmlformats.org/presentationml/2006/ole">
            <p:oleObj spid="_x0000_s2050" name="Equation" r:id="rId3" imgW="4978080" imgH="711000" progId="Equation.3">
              <p:embed/>
            </p:oleObj>
          </a:graphicData>
        </a:graphic>
      </p:graphicFrame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Finite-Difference Approximation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990600" y="3200400"/>
            <a:ext cx="80391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CR, CC, and CV are hydraulic conductances in the row, column, and layer directions;</a:t>
            </a:r>
          </a:p>
          <a:p>
            <a:r>
              <a:rPr lang="en-US" sz="1800"/>
              <a:t>h is head;</a:t>
            </a:r>
          </a:p>
          <a:p>
            <a:r>
              <a:rPr lang="en-US" sz="1800"/>
              <a:t>m is timestep;</a:t>
            </a:r>
          </a:p>
          <a:p>
            <a:r>
              <a:rPr lang="en-US" sz="1800"/>
              <a:t>P is the sum of head coefficients;</a:t>
            </a:r>
          </a:p>
          <a:p>
            <a:r>
              <a:rPr lang="en-US" sz="1800"/>
              <a:t>Q is the sum of discharges;</a:t>
            </a:r>
          </a:p>
          <a:p>
            <a:r>
              <a:rPr lang="en-US" sz="1800"/>
              <a:t>S is the storativity; and</a:t>
            </a:r>
          </a:p>
          <a:p>
            <a:r>
              <a:rPr lang="en-US" sz="1800"/>
              <a:t>V is the saturated cell volume</a:t>
            </a:r>
          </a:p>
          <a:p>
            <a:endParaRPr lang="en-US" sz="1800"/>
          </a:p>
        </p:txBody>
      </p:sp>
      <p:graphicFrame>
        <p:nvGraphicFramePr>
          <p:cNvPr id="2051" name="Object 1"/>
          <p:cNvGraphicFramePr>
            <a:graphicFrameLocks noChangeAspect="1"/>
          </p:cNvGraphicFramePr>
          <p:nvPr/>
        </p:nvGraphicFramePr>
        <p:xfrm>
          <a:off x="95250" y="5424488"/>
          <a:ext cx="8858250" cy="1287462"/>
        </p:xfrm>
        <a:graphic>
          <a:graphicData uri="http://schemas.openxmlformats.org/presentationml/2006/ole">
            <p:oleObj spid="_x0000_s2051" name="Equation" r:id="rId4" imgW="5422680" imgH="78732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Parameters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Generic meaning of “PARAMETER”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Any input data for a model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Meaning of “PARAMETER” in MODFLOW-2000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A specially designated value that can define many input values for a model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Changing the parameter value changes all of the associated input values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Necessary for parameter estimation because we don’t have enough data to estimate values for all input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Parameters are a convenient way to specify input data even if not using parameter estimation</a:t>
            </a:r>
            <a:endParaRPr lang="en-US" sz="2800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162800" y="6400800"/>
            <a:ext cx="1760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Courtesy Arlen Harbaugh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505200" y="3581400"/>
            <a:ext cx="4300538" cy="1449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0.7	0.8	0.9	1.0	1.0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/>
              <a:t>0.8	0.9	1.0	1.0	1.0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/>
              <a:t>0.9	1.0	1.0	1.0	1.0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/>
              <a:t>1.0	1.0	1.0	1.0	1.0</a:t>
            </a:r>
          </a:p>
        </p:txBody>
      </p:sp>
      <p:sp>
        <p:nvSpPr>
          <p:cNvPr id="17411" name="Freeform 5"/>
          <p:cNvSpPr>
            <a:spLocks/>
          </p:cNvSpPr>
          <p:nvPr/>
        </p:nvSpPr>
        <p:spPr bwMode="auto">
          <a:xfrm>
            <a:off x="5235575" y="3554413"/>
            <a:ext cx="895350" cy="1471612"/>
          </a:xfrm>
          <a:custGeom>
            <a:avLst/>
            <a:gdLst>
              <a:gd name="T0" fmla="*/ 564 w 564"/>
              <a:gd name="T1" fmla="*/ 0 h 937"/>
              <a:gd name="T2" fmla="*/ 564 w 564"/>
              <a:gd name="T3" fmla="*/ 473 h 937"/>
              <a:gd name="T4" fmla="*/ 0 w 564"/>
              <a:gd name="T5" fmla="*/ 473 h 937"/>
              <a:gd name="T6" fmla="*/ 0 w 564"/>
              <a:gd name="T7" fmla="*/ 937 h 937"/>
              <a:gd name="T8" fmla="*/ 0 60000 65536"/>
              <a:gd name="T9" fmla="*/ 0 60000 65536"/>
              <a:gd name="T10" fmla="*/ 0 60000 65536"/>
              <a:gd name="T11" fmla="*/ 0 60000 65536"/>
              <a:gd name="T12" fmla="*/ 0 w 564"/>
              <a:gd name="T13" fmla="*/ 0 h 937"/>
              <a:gd name="T14" fmla="*/ 564 w 564"/>
              <a:gd name="T15" fmla="*/ 937 h 9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4" h="937">
                <a:moveTo>
                  <a:pt x="564" y="0"/>
                </a:moveTo>
                <a:lnTo>
                  <a:pt x="564" y="473"/>
                </a:lnTo>
                <a:lnTo>
                  <a:pt x="0" y="473"/>
                </a:lnTo>
                <a:lnTo>
                  <a:pt x="0" y="93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1295400" y="2057400"/>
            <a:ext cx="1981200" cy="285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Define Parameters HKA and HKB:</a:t>
            </a:r>
          </a:p>
          <a:p>
            <a:pPr eaLnBrk="0" hangingPunct="0">
              <a:spcBef>
                <a:spcPct val="50000"/>
              </a:spcBef>
            </a:pPr>
            <a:r>
              <a:rPr lang="en-US" sz="1400"/>
              <a:t>Make hydraulic conductivity equal to the value of HKA times the multiplier array at cells where zone array = 2</a:t>
            </a:r>
          </a:p>
          <a:p>
            <a:pPr eaLnBrk="0" hangingPunct="0">
              <a:spcBef>
                <a:spcPct val="50000"/>
              </a:spcBef>
            </a:pPr>
            <a:r>
              <a:rPr lang="en-US" sz="1400"/>
              <a:t>Make the hydraulic conductivity equal to the value of HKB times the multiplier array at cells where zone array = 5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962400" y="1524000"/>
            <a:ext cx="2251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Zone Array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3813175" y="3287713"/>
            <a:ext cx="2568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Multiplier Array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1447800" y="5562600"/>
            <a:ext cx="1905000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If HKA=10.0 and HKB=30.0, the resulting hydraulic conductivity is:</a:t>
            </a:r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3505200" y="5257800"/>
            <a:ext cx="4287838" cy="1449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7.0	8.0	9.0	30.0	30.0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/>
              <a:t>8.0	9.0	10.0	30.0	30.0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/>
              <a:t>9.0	10.0	30.0	30.0	30.0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/>
              <a:t>10.0	10.0	30.0	30.0	30.0</a:t>
            </a:r>
          </a:p>
        </p:txBody>
      </p:sp>
      <p:sp>
        <p:nvSpPr>
          <p:cNvPr id="17417" name="Freeform 11"/>
          <p:cNvSpPr>
            <a:spLocks/>
          </p:cNvSpPr>
          <p:nvPr/>
        </p:nvSpPr>
        <p:spPr bwMode="auto">
          <a:xfrm>
            <a:off x="5222875" y="5260975"/>
            <a:ext cx="895350" cy="1471613"/>
          </a:xfrm>
          <a:custGeom>
            <a:avLst/>
            <a:gdLst>
              <a:gd name="T0" fmla="*/ 564 w 564"/>
              <a:gd name="T1" fmla="*/ 0 h 937"/>
              <a:gd name="T2" fmla="*/ 564 w 564"/>
              <a:gd name="T3" fmla="*/ 473 h 937"/>
              <a:gd name="T4" fmla="*/ 0 w 564"/>
              <a:gd name="T5" fmla="*/ 473 h 937"/>
              <a:gd name="T6" fmla="*/ 0 w 564"/>
              <a:gd name="T7" fmla="*/ 937 h 937"/>
              <a:gd name="T8" fmla="*/ 0 60000 65536"/>
              <a:gd name="T9" fmla="*/ 0 60000 65536"/>
              <a:gd name="T10" fmla="*/ 0 60000 65536"/>
              <a:gd name="T11" fmla="*/ 0 60000 65536"/>
              <a:gd name="T12" fmla="*/ 0 w 564"/>
              <a:gd name="T13" fmla="*/ 0 h 937"/>
              <a:gd name="T14" fmla="*/ 564 w 564"/>
              <a:gd name="T15" fmla="*/ 937 h 9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4" h="937">
                <a:moveTo>
                  <a:pt x="564" y="0"/>
                </a:moveTo>
                <a:lnTo>
                  <a:pt x="564" y="473"/>
                </a:lnTo>
                <a:lnTo>
                  <a:pt x="0" y="473"/>
                </a:lnTo>
                <a:lnTo>
                  <a:pt x="0" y="93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8" name="Line 12"/>
          <p:cNvSpPr>
            <a:spLocks noChangeShapeType="1"/>
          </p:cNvSpPr>
          <p:nvPr/>
        </p:nvSpPr>
        <p:spPr bwMode="auto">
          <a:xfrm>
            <a:off x="3509963" y="3937000"/>
            <a:ext cx="428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9" name="Line 13"/>
          <p:cNvSpPr>
            <a:spLocks noChangeShapeType="1"/>
          </p:cNvSpPr>
          <p:nvPr/>
        </p:nvSpPr>
        <p:spPr bwMode="auto">
          <a:xfrm>
            <a:off x="3530600" y="4262438"/>
            <a:ext cx="429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0" name="Line 14"/>
          <p:cNvSpPr>
            <a:spLocks noChangeShapeType="1"/>
          </p:cNvSpPr>
          <p:nvPr/>
        </p:nvSpPr>
        <p:spPr bwMode="auto">
          <a:xfrm>
            <a:off x="3503613" y="4622800"/>
            <a:ext cx="4292600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1" name="Line 15"/>
          <p:cNvSpPr>
            <a:spLocks noChangeShapeType="1"/>
          </p:cNvSpPr>
          <p:nvPr/>
        </p:nvSpPr>
        <p:spPr bwMode="auto">
          <a:xfrm>
            <a:off x="4327525" y="3584575"/>
            <a:ext cx="0" cy="144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2" name="Line 16"/>
          <p:cNvSpPr>
            <a:spLocks noChangeShapeType="1"/>
          </p:cNvSpPr>
          <p:nvPr/>
        </p:nvSpPr>
        <p:spPr bwMode="auto">
          <a:xfrm>
            <a:off x="5245100" y="3578225"/>
            <a:ext cx="0" cy="144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3" name="Line 17"/>
          <p:cNvSpPr>
            <a:spLocks noChangeShapeType="1"/>
          </p:cNvSpPr>
          <p:nvPr/>
        </p:nvSpPr>
        <p:spPr bwMode="auto">
          <a:xfrm>
            <a:off x="6167438" y="3563938"/>
            <a:ext cx="0" cy="1443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4" name="Line 18"/>
          <p:cNvSpPr>
            <a:spLocks noChangeShapeType="1"/>
          </p:cNvSpPr>
          <p:nvPr/>
        </p:nvSpPr>
        <p:spPr bwMode="auto">
          <a:xfrm>
            <a:off x="7077075" y="3579813"/>
            <a:ext cx="0" cy="1443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5" name="Line 19"/>
          <p:cNvSpPr>
            <a:spLocks noChangeShapeType="1"/>
          </p:cNvSpPr>
          <p:nvPr/>
        </p:nvSpPr>
        <p:spPr bwMode="auto">
          <a:xfrm>
            <a:off x="4302125" y="5286375"/>
            <a:ext cx="0" cy="144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>
            <a:off x="5189538" y="5280025"/>
            <a:ext cx="0" cy="144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7" name="Line 21"/>
          <p:cNvSpPr>
            <a:spLocks noChangeShapeType="1"/>
          </p:cNvSpPr>
          <p:nvPr/>
        </p:nvSpPr>
        <p:spPr bwMode="auto">
          <a:xfrm>
            <a:off x="6142038" y="5280025"/>
            <a:ext cx="0" cy="144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8" name="Line 22"/>
          <p:cNvSpPr>
            <a:spLocks noChangeShapeType="1"/>
          </p:cNvSpPr>
          <p:nvPr/>
        </p:nvSpPr>
        <p:spPr bwMode="auto">
          <a:xfrm>
            <a:off x="7051675" y="5280025"/>
            <a:ext cx="0" cy="144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9" name="Line 23"/>
          <p:cNvSpPr>
            <a:spLocks noChangeShapeType="1"/>
          </p:cNvSpPr>
          <p:nvPr/>
        </p:nvSpPr>
        <p:spPr bwMode="auto">
          <a:xfrm>
            <a:off x="3478213" y="5646738"/>
            <a:ext cx="4300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0" name="Line 24"/>
          <p:cNvSpPr>
            <a:spLocks noChangeShapeType="1"/>
          </p:cNvSpPr>
          <p:nvPr/>
        </p:nvSpPr>
        <p:spPr bwMode="auto">
          <a:xfrm flipV="1">
            <a:off x="3486150" y="5972175"/>
            <a:ext cx="4313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1" name="Line 25"/>
          <p:cNvSpPr>
            <a:spLocks noChangeShapeType="1"/>
          </p:cNvSpPr>
          <p:nvPr/>
        </p:nvSpPr>
        <p:spPr bwMode="auto">
          <a:xfrm>
            <a:off x="3516313" y="6332538"/>
            <a:ext cx="4271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2" name="Text Box 26"/>
          <p:cNvSpPr txBox="1">
            <a:spLocks noChangeArrowheads="1"/>
          </p:cNvSpPr>
          <p:nvPr/>
        </p:nvSpPr>
        <p:spPr bwMode="auto">
          <a:xfrm>
            <a:off x="3505200" y="1828800"/>
            <a:ext cx="4279900" cy="1449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2	2	2	5	5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/>
              <a:t>2	2	2	5	5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/>
              <a:t>2	2	5	5	5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/>
              <a:t>2	2	5	5	5</a:t>
            </a:r>
          </a:p>
        </p:txBody>
      </p:sp>
      <p:sp>
        <p:nvSpPr>
          <p:cNvPr id="17433" name="Line 27"/>
          <p:cNvSpPr>
            <a:spLocks noChangeShapeType="1"/>
          </p:cNvSpPr>
          <p:nvPr/>
        </p:nvSpPr>
        <p:spPr bwMode="auto">
          <a:xfrm>
            <a:off x="4251325" y="1828800"/>
            <a:ext cx="0" cy="144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4" name="Line 28"/>
          <p:cNvSpPr>
            <a:spLocks noChangeShapeType="1"/>
          </p:cNvSpPr>
          <p:nvPr/>
        </p:nvSpPr>
        <p:spPr bwMode="auto">
          <a:xfrm>
            <a:off x="5138738" y="1822450"/>
            <a:ext cx="0" cy="144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5" name="Line 29"/>
          <p:cNvSpPr>
            <a:spLocks noChangeShapeType="1"/>
          </p:cNvSpPr>
          <p:nvPr/>
        </p:nvSpPr>
        <p:spPr bwMode="auto">
          <a:xfrm>
            <a:off x="6091238" y="1822450"/>
            <a:ext cx="0" cy="144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6" name="Line 30"/>
          <p:cNvSpPr>
            <a:spLocks noChangeShapeType="1"/>
          </p:cNvSpPr>
          <p:nvPr/>
        </p:nvSpPr>
        <p:spPr bwMode="auto">
          <a:xfrm>
            <a:off x="7000875" y="1822450"/>
            <a:ext cx="0" cy="144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7" name="Freeform 31"/>
          <p:cNvSpPr>
            <a:spLocks/>
          </p:cNvSpPr>
          <p:nvPr/>
        </p:nvSpPr>
        <p:spPr bwMode="auto">
          <a:xfrm>
            <a:off x="5175250" y="1814513"/>
            <a:ext cx="895350" cy="1471612"/>
          </a:xfrm>
          <a:custGeom>
            <a:avLst/>
            <a:gdLst>
              <a:gd name="T0" fmla="*/ 564 w 564"/>
              <a:gd name="T1" fmla="*/ 0 h 937"/>
              <a:gd name="T2" fmla="*/ 564 w 564"/>
              <a:gd name="T3" fmla="*/ 473 h 937"/>
              <a:gd name="T4" fmla="*/ 0 w 564"/>
              <a:gd name="T5" fmla="*/ 473 h 937"/>
              <a:gd name="T6" fmla="*/ 0 w 564"/>
              <a:gd name="T7" fmla="*/ 937 h 937"/>
              <a:gd name="T8" fmla="*/ 0 60000 65536"/>
              <a:gd name="T9" fmla="*/ 0 60000 65536"/>
              <a:gd name="T10" fmla="*/ 0 60000 65536"/>
              <a:gd name="T11" fmla="*/ 0 60000 65536"/>
              <a:gd name="T12" fmla="*/ 0 w 564"/>
              <a:gd name="T13" fmla="*/ 0 h 937"/>
              <a:gd name="T14" fmla="*/ 564 w 564"/>
              <a:gd name="T15" fmla="*/ 937 h 9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4" h="937">
                <a:moveTo>
                  <a:pt x="564" y="0"/>
                </a:moveTo>
                <a:lnTo>
                  <a:pt x="564" y="473"/>
                </a:lnTo>
                <a:lnTo>
                  <a:pt x="0" y="473"/>
                </a:lnTo>
                <a:lnTo>
                  <a:pt x="0" y="93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8" name="Line 32"/>
          <p:cNvSpPr>
            <a:spLocks noChangeShapeType="1"/>
          </p:cNvSpPr>
          <p:nvPr/>
        </p:nvSpPr>
        <p:spPr bwMode="auto">
          <a:xfrm flipV="1">
            <a:off x="3505200" y="2203450"/>
            <a:ext cx="4281488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9" name="Line 33"/>
          <p:cNvSpPr>
            <a:spLocks noChangeShapeType="1"/>
          </p:cNvSpPr>
          <p:nvPr/>
        </p:nvSpPr>
        <p:spPr bwMode="auto">
          <a:xfrm>
            <a:off x="3505200" y="2514600"/>
            <a:ext cx="4289425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0" name="Line 34"/>
          <p:cNvSpPr>
            <a:spLocks noChangeShapeType="1"/>
          </p:cNvSpPr>
          <p:nvPr/>
        </p:nvSpPr>
        <p:spPr bwMode="auto">
          <a:xfrm flipV="1">
            <a:off x="3505200" y="2889250"/>
            <a:ext cx="430371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7252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of Array Parameters</a:t>
            </a:r>
          </a:p>
        </p:txBody>
      </p:sp>
      <p:sp>
        <p:nvSpPr>
          <p:cNvPr id="17442" name="Text Box 37"/>
          <p:cNvSpPr txBox="1">
            <a:spLocks noChangeArrowheads="1"/>
          </p:cNvSpPr>
          <p:nvPr/>
        </p:nvSpPr>
        <p:spPr bwMode="auto">
          <a:xfrm>
            <a:off x="0" y="6583363"/>
            <a:ext cx="1760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Courtesy Arlen Harbaugh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39800" y="2076450"/>
            <a:ext cx="2514600" cy="210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Define Parameters RIVA and RIVB: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Make the Riverbed Conductance equal to the value of RIVA times the Factor in the corresponding list of river locations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Make the Riverbed Conductance equal to the value of RIVB times the Factor in the corresponding list of river locations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62400" y="4495800"/>
            <a:ext cx="35925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Thus, if  RIVA=10.0 and RIVB=20.0, the riverbed conductance list is: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683000" y="1924050"/>
            <a:ext cx="3462338" cy="111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Layer	Row	Col.	Factor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1	10	11	14.0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1	11	12	15.0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1	11	13	16.0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683000" y="3448050"/>
            <a:ext cx="3462338" cy="836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Layer	Row	Col.	Factor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1	12	13	18.0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1	13	14	20.0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683000" y="4972050"/>
            <a:ext cx="4010025" cy="1660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Layer	Row	Col.	Conductance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1	10	11	140.0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1	11	12	150.0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1	11	13	160.0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1	12	13	360.0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1	13	14	400.0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930650" y="3152775"/>
            <a:ext cx="26987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List for Parameter RIVB</a:t>
            </a:r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3689350" y="6096000"/>
            <a:ext cx="4011613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911600" y="1619250"/>
            <a:ext cx="26987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List for Parameter RIVA</a:t>
            </a:r>
            <a:endParaRPr lang="en-US"/>
          </a:p>
        </p:txBody>
      </p:sp>
      <p:sp>
        <p:nvSpPr>
          <p:cNvPr id="1402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of List Parameters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0" y="6583363"/>
            <a:ext cx="1760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Courtesy Arlen Harbaugh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Parameter Definition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 smtClean="0"/>
              <a:t>Parameters can only be specified for part of the input data: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	LPF, CHD, GHB, RIV, DRN, WEL, RCH, EVT, HFB allow parameters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smtClean="0"/>
              <a:t>Array parameters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For each layer, specify multiplier and zone arrays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NONE is a special multiplier array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ALL is a special zone array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If an array is defined using parameters, values for all cells in all layers must be defined by the parameters – i.e. cannot define values for some cells using parameters and some without using parameters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Additive parameters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smtClean="0"/>
              <a:t>List parameters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Can mix parameters with non-parameter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Additive parameters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239000" y="6477000"/>
            <a:ext cx="1760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Courtesy Arlen Harbaugh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Global Process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Discretization Data</a:t>
            </a:r>
          </a:p>
          <a:p>
            <a:pPr lvl="1" eaLnBrk="1" hangingPunct="1">
              <a:defRPr/>
            </a:pPr>
            <a:r>
              <a:rPr lang="en-US" smtClean="0"/>
              <a:t>All discretization data in one place</a:t>
            </a:r>
          </a:p>
          <a:p>
            <a:pPr lvl="1" eaLnBrk="1" hangingPunct="1">
              <a:defRPr/>
            </a:pPr>
            <a:r>
              <a:rPr lang="en-US" smtClean="0"/>
              <a:t>Elevations always included even if GWF does not need because there is a good chance other processes will need</a:t>
            </a:r>
          </a:p>
          <a:p>
            <a:pPr lvl="2" eaLnBrk="1" hangingPunct="1">
              <a:defRPr/>
            </a:pPr>
            <a:r>
              <a:rPr lang="en-US" smtClean="0"/>
              <a:t>Not always included originally in order to save memory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239000" y="6477000"/>
            <a:ext cx="1760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Courtesy Arlen Harbaugh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Discretization File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NLAY, NROW, NCOL, NPER, ITMUNI, LENUNI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Existence of Quasi-3D Confining Units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DELR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DELC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TOP elevation of system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Bottom elevation of each model layer and Quasi-3D Confining Unit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PERLEN, NSTP, TSMULT, SS/TR for each stress period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Mixed steady-state and transient simulations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239000" y="6477000"/>
            <a:ext cx="1760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Courtesy Arlen Harbaugh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2850" y="0"/>
            <a:ext cx="53911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1063625" y="1617663"/>
            <a:ext cx="7148513" cy="4589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/>
          <a:srcRect l="21410" t="595" r="21498" b="1031"/>
          <a:stretch>
            <a:fillRect/>
          </a:stretch>
        </p:blipFill>
        <p:spPr bwMode="auto">
          <a:xfrm>
            <a:off x="1143000" y="1676400"/>
            <a:ext cx="3460750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MODFLOW-2000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447800" y="6172200"/>
            <a:ext cx="568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http://water.usgs.gov/software/modflow.html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 l="21410" t="714" r="21498" b="714"/>
          <a:stretch>
            <a:fillRect/>
          </a:stretch>
        </p:blipFill>
        <p:spPr bwMode="auto">
          <a:xfrm>
            <a:off x="4724400" y="1676400"/>
            <a:ext cx="344328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List of Packages (included with MF2K version 1.17)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5029200" y="6400800"/>
            <a:ext cx="3902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Bold</a:t>
            </a:r>
            <a:r>
              <a:rPr lang="en-US"/>
              <a:t> indicates package not compatible with SEAWAT-2000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200" dirty="0" smtClean="0"/>
              <a:t>BAS6 -- Basic Package </a:t>
            </a:r>
          </a:p>
          <a:p>
            <a:pPr eaLnBrk="1" hangingPunct="1">
              <a:defRPr/>
            </a:pPr>
            <a:r>
              <a:rPr lang="en-US" sz="1200" dirty="0" smtClean="0"/>
              <a:t>BCF6 -- Block-Centered Flow Package </a:t>
            </a:r>
          </a:p>
          <a:p>
            <a:pPr eaLnBrk="1" hangingPunct="1">
              <a:defRPr/>
            </a:pPr>
            <a:r>
              <a:rPr lang="en-US" sz="1200" dirty="0" smtClean="0"/>
              <a:t>LPF1 -- Layer-Property Flow Package </a:t>
            </a:r>
          </a:p>
          <a:p>
            <a:pPr eaLnBrk="1" hangingPunct="1">
              <a:defRPr/>
            </a:pPr>
            <a:r>
              <a:rPr lang="en-US" sz="1200" dirty="0" smtClean="0"/>
              <a:t>RIV6 -- River Package </a:t>
            </a:r>
          </a:p>
          <a:p>
            <a:pPr eaLnBrk="1" hangingPunct="1">
              <a:defRPr/>
            </a:pPr>
            <a:r>
              <a:rPr lang="en-US" sz="1200" dirty="0" smtClean="0"/>
              <a:t>DRN6 -- Drain Package </a:t>
            </a:r>
          </a:p>
          <a:p>
            <a:pPr eaLnBrk="1" hangingPunct="1">
              <a:defRPr/>
            </a:pPr>
            <a:r>
              <a:rPr lang="en-US" sz="1200" dirty="0" smtClean="0"/>
              <a:t>WEL6 -- Well Package </a:t>
            </a:r>
          </a:p>
          <a:p>
            <a:pPr eaLnBrk="1" hangingPunct="1">
              <a:defRPr/>
            </a:pPr>
            <a:r>
              <a:rPr lang="en-US" sz="1200" dirty="0" smtClean="0"/>
              <a:t>GHB6 -- General Head Boundary Package </a:t>
            </a:r>
          </a:p>
          <a:p>
            <a:pPr eaLnBrk="1" hangingPunct="1">
              <a:defRPr/>
            </a:pPr>
            <a:r>
              <a:rPr lang="en-US" sz="1200" dirty="0" smtClean="0"/>
              <a:t>RCH6 -- Recharge Package </a:t>
            </a:r>
          </a:p>
          <a:p>
            <a:pPr eaLnBrk="1" hangingPunct="1">
              <a:defRPr/>
            </a:pPr>
            <a:r>
              <a:rPr lang="en-US" sz="1200" dirty="0" smtClean="0"/>
              <a:t>EVT6 -- </a:t>
            </a:r>
            <a:r>
              <a:rPr lang="en-US" sz="1200" dirty="0" err="1" smtClean="0"/>
              <a:t>Evapotranspiration</a:t>
            </a:r>
            <a:r>
              <a:rPr lang="en-US" sz="1200" dirty="0" smtClean="0"/>
              <a:t> Package </a:t>
            </a:r>
          </a:p>
          <a:p>
            <a:pPr eaLnBrk="1" hangingPunct="1">
              <a:defRPr/>
            </a:pPr>
            <a:r>
              <a:rPr lang="en-US" sz="1200" dirty="0" smtClean="0"/>
              <a:t>CHD6 -- Time-Variant Specified-Head Package </a:t>
            </a:r>
          </a:p>
          <a:p>
            <a:pPr eaLnBrk="1" hangingPunct="1">
              <a:defRPr/>
            </a:pPr>
            <a:r>
              <a:rPr lang="en-US" sz="1200" dirty="0" smtClean="0"/>
              <a:t>HFB6 -- Horizontal Flow Barrier Package </a:t>
            </a:r>
          </a:p>
          <a:p>
            <a:pPr eaLnBrk="1" hangingPunct="1">
              <a:defRPr/>
            </a:pPr>
            <a:r>
              <a:rPr lang="en-US" sz="1200" dirty="0" smtClean="0"/>
              <a:t>SIP5 -- Strongly Implicit Procedure Package </a:t>
            </a:r>
          </a:p>
          <a:p>
            <a:pPr eaLnBrk="1" hangingPunct="1">
              <a:defRPr/>
            </a:pPr>
            <a:r>
              <a:rPr lang="en-US" sz="1200" dirty="0" smtClean="0"/>
              <a:t>SOR5 -- Slice Successive Over-Relaxation Package </a:t>
            </a:r>
          </a:p>
          <a:p>
            <a:pPr eaLnBrk="1" hangingPunct="1">
              <a:defRPr/>
            </a:pPr>
            <a:r>
              <a:rPr lang="en-US" sz="1200" dirty="0" smtClean="0"/>
              <a:t>PCG2 -- Version 2 of Preconditioned Conjugate Gradient Package </a:t>
            </a:r>
          </a:p>
          <a:p>
            <a:pPr eaLnBrk="1" hangingPunct="1">
              <a:defRPr/>
            </a:pPr>
            <a:r>
              <a:rPr lang="en-US" sz="1200" dirty="0" smtClean="0"/>
              <a:t>DE45 -- Direct solver </a:t>
            </a:r>
          </a:p>
          <a:p>
            <a:pPr eaLnBrk="1" hangingPunct="1">
              <a:defRPr/>
            </a:pPr>
            <a:r>
              <a:rPr lang="en-US" sz="1200" dirty="0" smtClean="0"/>
              <a:t>LMG1 -- </a:t>
            </a:r>
            <a:r>
              <a:rPr lang="en-US" sz="1200" dirty="0" err="1" smtClean="0"/>
              <a:t>Multigrid</a:t>
            </a:r>
            <a:r>
              <a:rPr lang="en-US" sz="1200" dirty="0" smtClean="0"/>
              <a:t> solver (for USGS use only) </a:t>
            </a:r>
          </a:p>
          <a:p>
            <a:pPr eaLnBrk="1" hangingPunct="1">
              <a:defRPr/>
            </a:pPr>
            <a:r>
              <a:rPr lang="en-US" sz="1200" b="1" dirty="0" smtClean="0"/>
              <a:t>STR6 -- </a:t>
            </a:r>
            <a:r>
              <a:rPr lang="en-US" sz="1200" b="1" dirty="0" err="1" smtClean="0"/>
              <a:t>Streamflow</a:t>
            </a:r>
            <a:r>
              <a:rPr lang="en-US" sz="1200" b="1" dirty="0" smtClean="0"/>
              <a:t>-Routing Package </a:t>
            </a:r>
          </a:p>
          <a:p>
            <a:pPr eaLnBrk="1" hangingPunct="1">
              <a:defRPr/>
            </a:pPr>
            <a:r>
              <a:rPr lang="en-US" sz="1200" b="1" dirty="0" smtClean="0"/>
              <a:t>ADV2 -- </a:t>
            </a:r>
            <a:r>
              <a:rPr lang="en-US" sz="1200" b="1" dirty="0" err="1" smtClean="0"/>
              <a:t>Advective</a:t>
            </a:r>
            <a:r>
              <a:rPr lang="en-US" sz="1200" b="1" dirty="0" smtClean="0"/>
              <a:t>-Transport Observation Package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1200" b="1" dirty="0" smtClean="0"/>
              <a:t>RES1 -- Reservoir Package (RES is the file type in the MODFLOW name file)</a:t>
            </a:r>
          </a:p>
          <a:p>
            <a:pPr eaLnBrk="1" hangingPunct="1">
              <a:defRPr/>
            </a:pPr>
            <a:r>
              <a:rPr lang="en-US" sz="1200" dirty="0" smtClean="0"/>
              <a:t> FHB1 -- Flow and Head Boundary Package (FHB is the file type in the MODFLOW name file)</a:t>
            </a:r>
          </a:p>
          <a:p>
            <a:pPr eaLnBrk="1" hangingPunct="1">
              <a:defRPr/>
            </a:pPr>
            <a:r>
              <a:rPr lang="en-US" sz="1200" dirty="0" smtClean="0"/>
              <a:t> IBS6 -- </a:t>
            </a:r>
            <a:r>
              <a:rPr lang="en-US" sz="1200" dirty="0" err="1" smtClean="0"/>
              <a:t>Interbed</a:t>
            </a:r>
            <a:r>
              <a:rPr lang="en-US" sz="1200" dirty="0" smtClean="0"/>
              <a:t> Storage (subsidence) Package (IBS is the file type in the name file)</a:t>
            </a:r>
          </a:p>
          <a:p>
            <a:pPr eaLnBrk="1" hangingPunct="1">
              <a:defRPr/>
            </a:pPr>
            <a:r>
              <a:rPr lang="en-US" sz="1200" dirty="0" smtClean="0"/>
              <a:t>HUF2 -- </a:t>
            </a:r>
            <a:r>
              <a:rPr lang="en-US" sz="1200" dirty="0" err="1" smtClean="0"/>
              <a:t>Hydrogeologic</a:t>
            </a:r>
            <a:r>
              <a:rPr lang="en-US" sz="1200" dirty="0" smtClean="0"/>
              <a:t>-Unit Flow Package</a:t>
            </a:r>
          </a:p>
          <a:p>
            <a:pPr eaLnBrk="1" hangingPunct="1">
              <a:defRPr/>
            </a:pPr>
            <a:r>
              <a:rPr lang="en-US" sz="1200" b="1" dirty="0" smtClean="0"/>
              <a:t>LAK3 -- Lake Package</a:t>
            </a:r>
          </a:p>
          <a:p>
            <a:pPr eaLnBrk="1" hangingPunct="1">
              <a:defRPr/>
            </a:pPr>
            <a:r>
              <a:rPr lang="en-US" sz="1200" dirty="0" smtClean="0"/>
              <a:t>ETS1 -- </a:t>
            </a:r>
            <a:r>
              <a:rPr lang="en-US" sz="1200" dirty="0" err="1" smtClean="0"/>
              <a:t>Evapotranspiration</a:t>
            </a:r>
            <a:r>
              <a:rPr lang="en-US" sz="1200" dirty="0" smtClean="0"/>
              <a:t> with a Segmented Function Package</a:t>
            </a:r>
          </a:p>
          <a:p>
            <a:pPr eaLnBrk="1" hangingPunct="1">
              <a:defRPr/>
            </a:pPr>
            <a:r>
              <a:rPr lang="en-US" sz="1200" dirty="0" smtClean="0"/>
              <a:t>DRT1 -- Drains with Return Flow Package</a:t>
            </a:r>
          </a:p>
          <a:p>
            <a:pPr eaLnBrk="1" hangingPunct="1">
              <a:defRPr/>
            </a:pPr>
            <a:r>
              <a:rPr lang="en-US" sz="1200" dirty="0" smtClean="0"/>
              <a:t>LMT6 -- Link to MT3DMS contaminant-transport model</a:t>
            </a:r>
          </a:p>
          <a:p>
            <a:pPr eaLnBrk="1" hangingPunct="1">
              <a:defRPr/>
            </a:pPr>
            <a:r>
              <a:rPr lang="en-US" sz="1200" dirty="0" smtClean="0"/>
              <a:t>MNW1 -- Multi-Node Well Package</a:t>
            </a:r>
          </a:p>
          <a:p>
            <a:pPr eaLnBrk="1" hangingPunct="1">
              <a:defRPr/>
            </a:pPr>
            <a:r>
              <a:rPr lang="en-US" sz="1200" b="1" dirty="0" smtClean="0"/>
              <a:t>DAF1 -- Diffusion Analogy Surface-Water Flow Package</a:t>
            </a:r>
          </a:p>
          <a:p>
            <a:pPr eaLnBrk="1" hangingPunct="1">
              <a:defRPr/>
            </a:pPr>
            <a:r>
              <a:rPr lang="en-US" sz="1200" b="1" dirty="0" smtClean="0"/>
              <a:t>SUB1 -- Subsidence and Aquifer-System Compaction Package</a:t>
            </a:r>
          </a:p>
          <a:p>
            <a:pPr eaLnBrk="1" hangingPunct="1">
              <a:defRPr/>
            </a:pPr>
            <a:r>
              <a:rPr lang="en-US" sz="1200" b="1" dirty="0" smtClean="0"/>
              <a:t>SFR2 -- Stream-Flow Routing Package, version 2</a:t>
            </a:r>
          </a:p>
          <a:p>
            <a:pPr eaLnBrk="1" hangingPunct="1">
              <a:defRPr/>
            </a:pPr>
            <a:r>
              <a:rPr lang="en-US" sz="1200" dirty="0" smtClean="0"/>
              <a:t>GMG1 -- Geometric </a:t>
            </a:r>
            <a:r>
              <a:rPr lang="en-US" sz="1200" dirty="0" err="1" smtClean="0"/>
              <a:t>MultiGrid</a:t>
            </a:r>
            <a:r>
              <a:rPr lang="en-US" sz="1200" dirty="0" smtClean="0"/>
              <a:t> Solver Package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Changes to BAS and BCF (MF96 TO MF2K)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BAS</a:t>
            </a:r>
          </a:p>
          <a:p>
            <a:pPr lvl="1" eaLnBrk="1" hangingPunct="1">
              <a:defRPr/>
            </a:pPr>
            <a:r>
              <a:rPr lang="en-US" sz="2000" smtClean="0"/>
              <a:t>Removed NLAY, NROW, NCOL, NPER, ITMUNI</a:t>
            </a:r>
          </a:p>
          <a:p>
            <a:pPr lvl="1" eaLnBrk="1" hangingPunct="1">
              <a:defRPr/>
            </a:pPr>
            <a:r>
              <a:rPr lang="en-US" sz="2000" smtClean="0"/>
              <a:t>Removed PERLEN, NSTP, TSMULT</a:t>
            </a:r>
          </a:p>
          <a:p>
            <a:pPr eaLnBrk="1" hangingPunct="1">
              <a:defRPr/>
            </a:pPr>
            <a:r>
              <a:rPr lang="en-US" sz="2400" smtClean="0"/>
              <a:t>BCF</a:t>
            </a:r>
          </a:p>
          <a:p>
            <a:pPr lvl="1" eaLnBrk="1" hangingPunct="1">
              <a:defRPr/>
            </a:pPr>
            <a:r>
              <a:rPr lang="en-US" sz="2000" smtClean="0"/>
              <a:t>Removed DELR and DELC</a:t>
            </a:r>
          </a:p>
          <a:p>
            <a:pPr lvl="1" eaLnBrk="1" hangingPunct="1">
              <a:defRPr/>
            </a:pPr>
            <a:r>
              <a:rPr lang="en-US" sz="2000" smtClean="0"/>
              <a:t>Removed TOP and BOT for convertible and water-table layers</a:t>
            </a:r>
          </a:p>
          <a:p>
            <a:pPr lvl="1" eaLnBrk="1" hangingPunct="1">
              <a:defRPr/>
            </a:pPr>
            <a:r>
              <a:rPr lang="en-US" sz="2000" smtClean="0"/>
              <a:t>Removed steady-state flag</a:t>
            </a:r>
          </a:p>
          <a:p>
            <a:pPr eaLnBrk="1" hangingPunct="1">
              <a:defRPr/>
            </a:pPr>
            <a:r>
              <a:rPr lang="en-US" sz="2400" smtClean="0"/>
              <a:t>MF96TO2K can convert MODFLOW-96 data sets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4267200" cy="382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951163"/>
            <a:ext cx="4748213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LPF Package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Substitute for Block-Centered Flow (BCF)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Internally LPF works like BCF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Layers are confined or convertible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Transmissivity, storage, and vertical leakage are based on saturation for convertible layers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Wetting and drying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Grid independent hydraulic properties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Specific storage when confined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Horizontal K even for confined layers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Vertical K or horizontal to vertical anisotropy ratio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Vertical K of quasi 3-D confining beds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600" smtClean="0"/>
              <a:t>NO MORE VCONT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2350" y="76200"/>
            <a:ext cx="29448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HUF Package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/>
          <a:srcRect l="34549" t="15761" r="17834" b="5464"/>
          <a:stretch>
            <a:fillRect/>
          </a:stretch>
        </p:blipFill>
        <p:spPr bwMode="auto">
          <a:xfrm>
            <a:off x="685800" y="2057400"/>
            <a:ext cx="2903538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3962400" y="3124200"/>
            <a:ext cx="4511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i="1"/>
              <a:t>Anderman, E.R., and Hill, M.C., 2000, MODFLOW-2000, the U.S. Geological Survey Modular Ground-Water Model - Documentation of the Hydrogeologic-Unit Flow (HUF) Package: U.S. Geological Survey Open-File Report 00-342, 89 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HUF (cont.)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l="40459" t="19928" r="23457" b="13829"/>
          <a:stretch>
            <a:fillRect/>
          </a:stretch>
        </p:blipFill>
        <p:spPr bwMode="auto">
          <a:xfrm>
            <a:off x="4419600" y="152400"/>
            <a:ext cx="4537075" cy="650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23129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Source: Anderman and Hill (2000)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HUF (cont.)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Substitute for BCF and LPF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Internally, HUF works like BCF, LPF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Layers are confined or convertible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Transmissivity and storage are based on saturation for convertible layers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Wetting and drying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New: Vertical leakage changes gradually with saturated thickness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New: specify hydraulic properties by hydrogeologic units (HGU’s) that are independent of model layers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Within each cell, HGU’s are assumed to be layered horizontally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Hydrogeologic units can pinch out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562600" y="6324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Source: </a:t>
            </a:r>
            <a:r>
              <a:rPr lang="en-US" i="1"/>
              <a:t>Calibration and uncertainty of models</a:t>
            </a:r>
            <a:r>
              <a:rPr lang="en-US"/>
              <a:t>, course notes, USGS, 2002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/>
          <a:srcRect l="34477" t="15379" r="18149" b="5925"/>
          <a:stretch>
            <a:fillRect/>
          </a:stretch>
        </p:blipFill>
        <p:spPr bwMode="auto">
          <a:xfrm>
            <a:off x="5257800" y="304800"/>
            <a:ext cx="1762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/>
          <a:srcRect l="34477" t="15846" r="18149" b="5392"/>
          <a:stretch>
            <a:fillRect/>
          </a:stretch>
        </p:blipFill>
        <p:spPr bwMode="auto">
          <a:xfrm>
            <a:off x="7086600" y="304800"/>
            <a:ext cx="17605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5410200" y="209550"/>
            <a:ext cx="3505200" cy="441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FHB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41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Flows and heads that vary at times other than starting and ending of stress periods</a:t>
            </a:r>
          </a:p>
          <a:p>
            <a:pPr eaLnBrk="1" hangingPunct="1">
              <a:defRPr/>
            </a:pPr>
            <a:r>
              <a:rPr lang="en-US" smtClean="0"/>
              <a:t>Now compatible with SEAWAT-2000</a:t>
            </a:r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/>
          <a:srcRect l="35165" t="16418" r="17926" b="6183"/>
          <a:stretch>
            <a:fillRect/>
          </a:stretch>
        </p:blipFill>
        <p:spPr bwMode="auto">
          <a:xfrm>
            <a:off x="5562600" y="304800"/>
            <a:ext cx="3252788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4267200" y="152400"/>
            <a:ext cx="4572000" cy="294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MNW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32004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Represent wells that span several aquifers (or multiple model cells)</a:t>
            </a:r>
          </a:p>
          <a:p>
            <a:pPr eaLnBrk="1" hangingPunct="1">
              <a:defRPr/>
            </a:pPr>
            <a:r>
              <a:rPr lang="en-US" dirty="0" smtClean="0"/>
              <a:t>Represent leaking wells?</a:t>
            </a:r>
          </a:p>
          <a:p>
            <a:pPr eaLnBrk="1" hangingPunct="1">
              <a:defRPr/>
            </a:pPr>
            <a:r>
              <a:rPr lang="en-US" dirty="0" smtClean="0"/>
              <a:t>MNW2 not included in SEAWAT-2000</a:t>
            </a: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/>
          <a:srcRect l="42398" t="16443" r="10243" b="5266"/>
          <a:stretch>
            <a:fillRect/>
          </a:stretch>
        </p:blipFill>
        <p:spPr bwMode="auto">
          <a:xfrm>
            <a:off x="4419600" y="228600"/>
            <a:ext cx="2114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/>
          <a:srcRect l="42581" t="16501" r="10106" b="5852"/>
          <a:stretch>
            <a:fillRect/>
          </a:stretch>
        </p:blipFill>
        <p:spPr bwMode="auto">
          <a:xfrm>
            <a:off x="6629400" y="228600"/>
            <a:ext cx="21288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ETS and DRT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533400"/>
            <a:ext cx="46005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History of MODFLOW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1970’s: Trescott and Pinder 3D, transient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1983: modular model, 7,000 lines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1980’s: MODFLOW escapes USGS.  Commercial use exceeds use by USGS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1992: MODFLOWP, 17,000 lines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1996: MODFLOW96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2000: MODFLOW2000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1999-2000: 23,000 copies downloaded from USGS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LMG Solver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Link to algebraic multi-grid</a:t>
            </a:r>
          </a:p>
          <a:p>
            <a:pPr eaLnBrk="1" hangingPunct="1">
              <a:defRPr/>
            </a:pPr>
            <a:r>
              <a:rPr lang="en-US" smtClean="0"/>
              <a:t>Can be very fast for big problems (more than about 50,000 cells)</a:t>
            </a:r>
          </a:p>
          <a:p>
            <a:pPr lvl="1" eaLnBrk="1" hangingPunct="1">
              <a:defRPr/>
            </a:pPr>
            <a:r>
              <a:rPr lang="en-US" smtClean="0"/>
              <a:t>2 to 30 times faster than PCG2 in tests</a:t>
            </a:r>
          </a:p>
          <a:p>
            <a:pPr eaLnBrk="1" hangingPunct="1">
              <a:defRPr/>
            </a:pPr>
            <a:r>
              <a:rPr lang="en-US" smtClean="0"/>
              <a:t>Uses a lot of RAM</a:t>
            </a:r>
          </a:p>
          <a:p>
            <a:pPr lvl="1" eaLnBrk="1" hangingPunct="1">
              <a:defRPr/>
            </a:pPr>
            <a:r>
              <a:rPr lang="en-US" smtClean="0"/>
              <a:t>3 times as much as PCG2, or more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562600" y="6324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Source: </a:t>
            </a:r>
            <a:r>
              <a:rPr lang="en-US" i="1"/>
              <a:t>Calibration and uncertainty of models</a:t>
            </a:r>
            <a:r>
              <a:rPr lang="en-US"/>
              <a:t>, course notes, USGS, 2002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GMG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Geometric Multi-Grid</a:t>
            </a:r>
          </a:p>
          <a:p>
            <a:pPr eaLnBrk="1" hangingPunct="1">
              <a:defRPr/>
            </a:pPr>
            <a:r>
              <a:rPr lang="en-US" dirty="0" smtClean="0"/>
              <a:t>May substantially improve runtimes for very large models</a:t>
            </a:r>
          </a:p>
          <a:p>
            <a:pPr eaLnBrk="1" hangingPunct="1">
              <a:defRPr/>
            </a:pPr>
            <a:r>
              <a:rPr lang="en-US" dirty="0" smtClean="0"/>
              <a:t>RCLOSE and HCLOSE</a:t>
            </a:r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33796" name="Picture 2" descr="GMG Animation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8862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Running MODFLOW-2000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Directly from Groundwater Vistas</a:t>
            </a:r>
          </a:p>
          <a:p>
            <a:pPr lvl="1" eaLnBrk="1" hangingPunct="1">
              <a:defRPr/>
            </a:pPr>
            <a:r>
              <a:rPr lang="en-US" smtClean="0"/>
              <a:t>Vistas includes Windows version of MODFLOW-2000</a:t>
            </a:r>
          </a:p>
          <a:p>
            <a:pPr eaLnBrk="1" hangingPunct="1">
              <a:defRPr/>
            </a:pPr>
            <a:r>
              <a:rPr lang="en-US" smtClean="0"/>
              <a:t>Using a batch file</a:t>
            </a:r>
          </a:p>
          <a:p>
            <a:pPr lvl="1" eaLnBrk="1" hangingPunct="1">
              <a:defRPr/>
            </a:pPr>
            <a:r>
              <a:rPr lang="en-US" smtClean="0"/>
              <a:t>Create a batch file and run from Windows file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" y="239713"/>
            <a:ext cx="7996238" cy="639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Two Listing Files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</a:t>
            </a:r>
          </a:p>
          <a:p>
            <a:pPr lvl="1" eaLnBrk="1" hangingPunct="1">
              <a:defRPr/>
            </a:pPr>
            <a:r>
              <a:rPr lang="en-US" smtClean="0"/>
              <a:t>Contains GWF output from the last parameter-estimation iteration</a:t>
            </a:r>
          </a:p>
          <a:p>
            <a:pPr eaLnBrk="1" hangingPunct="1">
              <a:defRPr/>
            </a:pPr>
            <a:r>
              <a:rPr lang="en-US" smtClean="0"/>
              <a:t>GLOBAL</a:t>
            </a:r>
          </a:p>
          <a:p>
            <a:pPr lvl="1" eaLnBrk="1" hangingPunct="1">
              <a:defRPr/>
            </a:pPr>
            <a:r>
              <a:rPr lang="en-US" smtClean="0"/>
              <a:t>Contains PES output for each parameter-estimation iteration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Online MODFLOW Guide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096000" cy="487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1828800" y="6400800"/>
            <a:ext cx="4683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http://water.usgs.gov/nrp/gwsoftware/modflow2000/MFDOC/guide.html</a:t>
            </a:r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81200"/>
            <a:ext cx="448151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Reasons For MODFLOW-2000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Facilitate solving more than just the flow equation</a:t>
            </a:r>
          </a:p>
          <a:p>
            <a:pPr lvl="1" eaLnBrk="1" hangingPunct="1">
              <a:defRPr/>
            </a:pPr>
            <a:r>
              <a:rPr lang="en-US" smtClean="0"/>
              <a:t>Parameter estimation</a:t>
            </a:r>
          </a:p>
          <a:p>
            <a:pPr lvl="1" eaLnBrk="1" hangingPunct="1">
              <a:defRPr/>
            </a:pPr>
            <a:r>
              <a:rPr lang="en-US" smtClean="0"/>
              <a:t>Transport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162800" y="6400800"/>
            <a:ext cx="1760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Courtesy Arlen Harbaugh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Obvious Changes in MODFLOW-2000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New Terminology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Processes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Parameters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Discretization file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Two listing files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Input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Parameter definition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Discretization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BAS and BCF changes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Layer-Property Flow Package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162800" y="6400800"/>
            <a:ext cx="1760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Courtesy Arlen Harbaugh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Structure of MODFLOW2000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Processes</a:t>
            </a:r>
          </a:p>
          <a:p>
            <a:pPr eaLnBrk="1" hangingPunct="1">
              <a:defRPr/>
            </a:pPr>
            <a:r>
              <a:rPr lang="en-US" smtClean="0"/>
              <a:t>Packages</a:t>
            </a:r>
          </a:p>
          <a:p>
            <a:pPr eaLnBrk="1" hangingPunct="1">
              <a:defRPr/>
            </a:pPr>
            <a:r>
              <a:rPr lang="en-US" smtClean="0"/>
              <a:t>Procedures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057400"/>
            <a:ext cx="6781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Global (GLO)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Ground-Water Flow (GWF)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Observation (OBS)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Sensitivity (SEN)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Parameter Estimation (PES)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Ground-Water Transport (GWT) –Based on MOC3D code (</a:t>
            </a:r>
            <a:r>
              <a:rPr lang="en-US" sz="2800" i="1" smtClean="0"/>
              <a:t>separate distribution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Variable-Density Flow (VDF)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Integrated MT3DMS (IMT)</a:t>
            </a: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1447800" y="2667000"/>
            <a:ext cx="331788" cy="2514600"/>
          </a:xfrm>
          <a:prstGeom prst="leftBrace">
            <a:avLst>
              <a:gd name="adj1" fmla="val 631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AutoShape 5"/>
          <p:cNvSpPr>
            <a:spLocks/>
          </p:cNvSpPr>
          <p:nvPr/>
        </p:nvSpPr>
        <p:spPr bwMode="auto">
          <a:xfrm>
            <a:off x="1447800" y="5791200"/>
            <a:ext cx="331788" cy="914400"/>
          </a:xfrm>
          <a:prstGeom prst="leftBrace">
            <a:avLst>
              <a:gd name="adj1" fmla="val 229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 rot="-1034940">
            <a:off x="152400" y="2057400"/>
            <a:ext cx="237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MODFLOW2000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 rot="-1044316">
            <a:off x="185738" y="5451475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SEAWAT2000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Packages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Typically one for each feature</a:t>
            </a:r>
          </a:p>
          <a:p>
            <a:pPr eaLnBrk="1" hangingPunct="1">
              <a:defRPr/>
            </a:pPr>
            <a:r>
              <a:rPr lang="en-US" dirty="0" smtClean="0"/>
              <a:t>New packages in MODFLOW-2000</a:t>
            </a:r>
          </a:p>
          <a:p>
            <a:pPr lvl="1" eaLnBrk="1" hangingPunct="1">
              <a:defRPr/>
            </a:pPr>
            <a:r>
              <a:rPr lang="en-US" dirty="0" smtClean="0"/>
              <a:t>Layer Property Flow (LPF)</a:t>
            </a:r>
          </a:p>
          <a:p>
            <a:pPr lvl="1" eaLnBrk="1" hangingPunct="1">
              <a:defRPr/>
            </a:pPr>
            <a:r>
              <a:rPr lang="en-US" dirty="0" err="1" smtClean="0"/>
              <a:t>Hydrogeologic</a:t>
            </a:r>
            <a:r>
              <a:rPr lang="en-US" dirty="0" smtClean="0"/>
              <a:t> Unit Flow (HUF)</a:t>
            </a:r>
          </a:p>
          <a:p>
            <a:pPr lvl="1" eaLnBrk="1" hangingPunct="1">
              <a:defRPr/>
            </a:pPr>
            <a:r>
              <a:rPr lang="en-US" dirty="0" smtClean="0"/>
              <a:t>LMG Solver</a:t>
            </a:r>
          </a:p>
          <a:p>
            <a:pPr lvl="1" eaLnBrk="1" hangingPunct="1">
              <a:defRPr/>
            </a:pPr>
            <a:r>
              <a:rPr lang="en-US" dirty="0" smtClean="0"/>
              <a:t>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Procedures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One for each type of programming calculation</a:t>
            </a:r>
          </a:p>
          <a:p>
            <a:pPr lvl="1" eaLnBrk="1" hangingPunct="1">
              <a:defRPr/>
            </a:pPr>
            <a:r>
              <a:rPr lang="en-US" sz="2400" smtClean="0"/>
              <a:t>Read and Prepare (RP)</a:t>
            </a:r>
          </a:p>
          <a:p>
            <a:pPr lvl="1" eaLnBrk="1" hangingPunct="1">
              <a:defRPr/>
            </a:pPr>
            <a:r>
              <a:rPr lang="en-US" sz="2400" smtClean="0"/>
              <a:t>Formulate (RP)</a:t>
            </a:r>
          </a:p>
          <a:p>
            <a:pPr lvl="1" eaLnBrk="1" hangingPunct="1">
              <a:defRPr/>
            </a:pPr>
            <a:r>
              <a:rPr lang="en-US" sz="2400" smtClean="0"/>
              <a:t>Etc.</a:t>
            </a:r>
          </a:p>
          <a:p>
            <a:pPr eaLnBrk="1" hangingPunct="1">
              <a:defRPr/>
            </a:pPr>
            <a:r>
              <a:rPr lang="en-US" sz="2400" smtClean="0"/>
              <a:t>Typical procedure name</a:t>
            </a:r>
          </a:p>
          <a:p>
            <a:pPr lvl="1" eaLnBrk="1" hangingPunct="1">
              <a:defRPr/>
            </a:pPr>
            <a:r>
              <a:rPr lang="en-US" sz="2400" smtClean="0"/>
              <a:t>GWF1WEL6FM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689225"/>
            <a:ext cx="53340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Designs\Whirlpool.pot</Template>
  <TotalTime>1723</TotalTime>
  <Words>1328</Words>
  <Application>Microsoft Office PowerPoint</Application>
  <PresentationFormat>On-screen Show (4:3)</PresentationFormat>
  <Paragraphs>275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Whirlpool</vt:lpstr>
      <vt:lpstr>Equation</vt:lpstr>
      <vt:lpstr>Presentation 6</vt:lpstr>
      <vt:lpstr>MODFLOW-2000</vt:lpstr>
      <vt:lpstr>History of MODFLOW</vt:lpstr>
      <vt:lpstr>Reasons For MODFLOW-2000</vt:lpstr>
      <vt:lpstr>Obvious Changes in MODFLOW-2000</vt:lpstr>
      <vt:lpstr>Structure of MODFLOW2000</vt:lpstr>
      <vt:lpstr>Processes</vt:lpstr>
      <vt:lpstr>Packages</vt:lpstr>
      <vt:lpstr>Procedures</vt:lpstr>
      <vt:lpstr>Temporal Discretization</vt:lpstr>
      <vt:lpstr>Program Structure</vt:lpstr>
      <vt:lpstr>Flow Equation</vt:lpstr>
      <vt:lpstr>Finite-Difference Approximation</vt:lpstr>
      <vt:lpstr>Parameters</vt:lpstr>
      <vt:lpstr>Example of Array Parameters</vt:lpstr>
      <vt:lpstr>Example of List Parameters</vt:lpstr>
      <vt:lpstr>Parameter Definition</vt:lpstr>
      <vt:lpstr>Global Process</vt:lpstr>
      <vt:lpstr>Discretization File</vt:lpstr>
      <vt:lpstr>List of Packages (included with MF2K version 1.17)</vt:lpstr>
      <vt:lpstr>Changes to BAS and BCF (MF96 TO MF2K)</vt:lpstr>
      <vt:lpstr>Slide 22</vt:lpstr>
      <vt:lpstr>LPF Package</vt:lpstr>
      <vt:lpstr>HUF Package</vt:lpstr>
      <vt:lpstr>HUF (cont.)</vt:lpstr>
      <vt:lpstr>HUF (cont.)</vt:lpstr>
      <vt:lpstr>FHB</vt:lpstr>
      <vt:lpstr>MNW</vt:lpstr>
      <vt:lpstr>ETS and DRT</vt:lpstr>
      <vt:lpstr>LMG Solver</vt:lpstr>
      <vt:lpstr>GMG Solver</vt:lpstr>
      <vt:lpstr>Running MODFLOW-2000</vt:lpstr>
      <vt:lpstr>Slide 33</vt:lpstr>
      <vt:lpstr>Two Listing Files</vt:lpstr>
      <vt:lpstr>Online MODFLOW Guide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langevin</cp:lastModifiedBy>
  <cp:revision>52</cp:revision>
  <dcterms:created xsi:type="dcterms:W3CDTF">1601-01-01T00:00:00Z</dcterms:created>
  <dcterms:modified xsi:type="dcterms:W3CDTF">2010-06-08T12:28:44Z</dcterms:modified>
</cp:coreProperties>
</file>