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8"/>
  </p:notesMasterIdLst>
  <p:handoutMasterIdLst>
    <p:handoutMasterId r:id="rId19"/>
  </p:handoutMasterIdLst>
  <p:sldIdLst>
    <p:sldId id="300" r:id="rId2"/>
    <p:sldId id="301" r:id="rId3"/>
    <p:sldId id="302" r:id="rId4"/>
    <p:sldId id="303" r:id="rId5"/>
    <p:sldId id="367" r:id="rId6"/>
    <p:sldId id="366" r:id="rId7"/>
    <p:sldId id="362" r:id="rId8"/>
    <p:sldId id="372" r:id="rId9"/>
    <p:sldId id="338" r:id="rId10"/>
    <p:sldId id="375" r:id="rId11"/>
    <p:sldId id="377" r:id="rId12"/>
    <p:sldId id="355" r:id="rId13"/>
    <p:sldId id="1224" r:id="rId14"/>
    <p:sldId id="368" r:id="rId15"/>
    <p:sldId id="385" r:id="rId16"/>
    <p:sldId id="361" r:id="rId17"/>
  </p:sldIdLst>
  <p:sldSz cx="9144000" cy="6858000" type="screen4x3"/>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4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4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4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4000" kern="1200">
        <a:solidFill>
          <a:schemeClr val="tx1"/>
        </a:solidFill>
        <a:latin typeface="Arial" panose="020B0604020202020204" pitchFamily="34" charset="0"/>
        <a:ea typeface="+mn-ea"/>
        <a:cs typeface="+mn-cs"/>
      </a:defRPr>
    </a:lvl5pPr>
    <a:lvl6pPr marL="2286000" algn="l" defTabSz="914400" rtl="0" eaLnBrk="1" latinLnBrk="0" hangingPunct="1">
      <a:defRPr sz="4000" kern="1200">
        <a:solidFill>
          <a:schemeClr val="tx1"/>
        </a:solidFill>
        <a:latin typeface="Arial" panose="020B0604020202020204" pitchFamily="34" charset="0"/>
        <a:ea typeface="+mn-ea"/>
        <a:cs typeface="+mn-cs"/>
      </a:defRPr>
    </a:lvl6pPr>
    <a:lvl7pPr marL="2743200" algn="l" defTabSz="914400" rtl="0" eaLnBrk="1" latinLnBrk="0" hangingPunct="1">
      <a:defRPr sz="4000" kern="1200">
        <a:solidFill>
          <a:schemeClr val="tx1"/>
        </a:solidFill>
        <a:latin typeface="Arial" panose="020B0604020202020204" pitchFamily="34" charset="0"/>
        <a:ea typeface="+mn-ea"/>
        <a:cs typeface="+mn-cs"/>
      </a:defRPr>
    </a:lvl7pPr>
    <a:lvl8pPr marL="3200400" algn="l" defTabSz="914400" rtl="0" eaLnBrk="1" latinLnBrk="0" hangingPunct="1">
      <a:defRPr sz="4000" kern="1200">
        <a:solidFill>
          <a:schemeClr val="tx1"/>
        </a:solidFill>
        <a:latin typeface="Arial" panose="020B0604020202020204" pitchFamily="34" charset="0"/>
        <a:ea typeface="+mn-ea"/>
        <a:cs typeface="+mn-cs"/>
      </a:defRPr>
    </a:lvl8pPr>
    <a:lvl9pPr marL="3657600" algn="l" defTabSz="914400" rtl="0" eaLnBrk="1" latinLnBrk="0" hangingPunct="1">
      <a:defRPr sz="4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032">
          <p15:clr>
            <a:srgbClr val="A4A3A4"/>
          </p15:clr>
        </p15:guide>
        <p15:guide id="2" orient="horz" pos="768">
          <p15:clr>
            <a:srgbClr val="A4A3A4"/>
          </p15:clr>
        </p15:guide>
        <p15:guide id="3" pos="288">
          <p15:clr>
            <a:srgbClr val="A4A3A4"/>
          </p15:clr>
        </p15:guide>
        <p15:guide id="4" pos="54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33" autoAdjust="0"/>
    <p:restoredTop sz="87955" autoAdjust="0"/>
  </p:normalViewPr>
  <p:slideViewPr>
    <p:cSldViewPr snapToGrid="0">
      <p:cViewPr varScale="1">
        <p:scale>
          <a:sx n="86" d="100"/>
          <a:sy n="86" d="100"/>
        </p:scale>
        <p:origin x="1456" y="192"/>
      </p:cViewPr>
      <p:guideLst>
        <p:guide orient="horz" pos="4032"/>
        <p:guide orient="horz" pos="768"/>
        <p:guide pos="288"/>
        <p:guide pos="54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65AAB320-285C-43A1-B89E-A6908DD2B3F7}"/>
              </a:ext>
            </a:extLst>
          </p:cNvPr>
          <p:cNvSpPr>
            <a:spLocks noGrp="1" noChangeArrowheads="1"/>
          </p:cNvSpPr>
          <p:nvPr>
            <p:ph type="body" sz="quarter" idx="3"/>
          </p:nvPr>
        </p:nvSpPr>
        <p:spPr bwMode="auto">
          <a:xfrm>
            <a:off x="925513" y="4387850"/>
            <a:ext cx="509905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46" tIns="45068" rIns="91746" bIns="45068"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075" name="Rectangle 3">
            <a:extLst>
              <a:ext uri="{FF2B5EF4-FFF2-40B4-BE49-F238E27FC236}">
                <a16:creationId xmlns:a16="http://schemas.microsoft.com/office/drawing/2014/main" id="{E063F7DC-9215-9748-9A93-F5F9D672CC67}"/>
              </a:ext>
            </a:extLst>
          </p:cNvPr>
          <p:cNvSpPr>
            <a:spLocks noGrp="1" noRot="1" noChangeAspect="1" noChangeArrowheads="1" noTextEdit="1"/>
          </p:cNvSpPr>
          <p:nvPr>
            <p:ph type="sldImg" idx="2"/>
          </p:nvPr>
        </p:nvSpPr>
        <p:spPr bwMode="auto">
          <a:xfrm>
            <a:off x="1166813" y="692150"/>
            <a:ext cx="4618037" cy="34639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D7FFCB90-96B3-A54F-B8AB-CACC23C1ACB3}"/>
              </a:ext>
            </a:extLst>
          </p:cNvPr>
          <p:cNvSpPr>
            <a:spLocks noGrp="1" noRot="1" noChangeAspect="1" noChangeArrowheads="1" noTextEdit="1"/>
          </p:cNvSpPr>
          <p:nvPr>
            <p:ph type="sldImg"/>
          </p:nvPr>
        </p:nvSpPr>
        <p:spPr>
          <a:ln/>
        </p:spPr>
      </p:sp>
      <p:sp>
        <p:nvSpPr>
          <p:cNvPr id="8195" name="Notes Placeholder 2">
            <a:extLst>
              <a:ext uri="{FF2B5EF4-FFF2-40B4-BE49-F238E27FC236}">
                <a16:creationId xmlns:a16="http://schemas.microsoft.com/office/drawing/2014/main" id="{D67DAAC4-2343-0E4C-90E3-D235BFDE7E4C}"/>
              </a:ext>
            </a:extLst>
          </p:cNvPr>
          <p:cNvSpPr>
            <a:spLocks noGrp="1" noChangeArrowheads="1"/>
          </p:cNvSpPr>
          <p:nvPr>
            <p:ph type="body" idx="1"/>
          </p:nvPr>
        </p:nvSpPr>
        <p:spPr>
          <a:noFill/>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CCC3A881-3826-3B4D-8E9A-107ABAA35F28}"/>
              </a:ext>
            </a:extLst>
          </p:cNvPr>
          <p:cNvSpPr>
            <a:spLocks noGrp="1" noRot="1" noChangeAspect="1" noChangeArrowheads="1" noTextEdit="1"/>
          </p:cNvSpPr>
          <p:nvPr>
            <p:ph type="sldImg"/>
          </p:nvPr>
        </p:nvSpPr>
        <p:spPr>
          <a:ln/>
        </p:spPr>
      </p:sp>
      <p:sp>
        <p:nvSpPr>
          <p:cNvPr id="10243" name="Notes Placeholder 2">
            <a:extLst>
              <a:ext uri="{FF2B5EF4-FFF2-40B4-BE49-F238E27FC236}">
                <a16:creationId xmlns:a16="http://schemas.microsoft.com/office/drawing/2014/main" id="{20A3C433-E3F2-E241-A774-675F1857926C}"/>
              </a:ext>
            </a:extLst>
          </p:cNvPr>
          <p:cNvSpPr>
            <a:spLocks noGrp="1" noChangeArrowheads="1"/>
          </p:cNvSpPr>
          <p:nvPr>
            <p:ph type="body" idx="1"/>
          </p:nvPr>
        </p:nvSpPr>
        <p:spPr>
          <a:noFill/>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71152BC9-4ACE-2449-A3EA-278A37FF8E58}"/>
              </a:ext>
            </a:extLst>
          </p:cNvPr>
          <p:cNvSpPr>
            <a:spLocks noGrp="1" noRot="1" noChangeAspect="1" noChangeArrowheads="1" noTextEdit="1"/>
          </p:cNvSpPr>
          <p:nvPr>
            <p:ph type="sldImg"/>
          </p:nvPr>
        </p:nvSpPr>
        <p:spPr>
          <a:ln/>
        </p:spPr>
      </p:sp>
      <p:sp>
        <p:nvSpPr>
          <p:cNvPr id="12291" name="Notes Placeholder 2">
            <a:extLst>
              <a:ext uri="{FF2B5EF4-FFF2-40B4-BE49-F238E27FC236}">
                <a16:creationId xmlns:a16="http://schemas.microsoft.com/office/drawing/2014/main" id="{839E5AA3-1D49-9344-AF7F-26321FD3C97B}"/>
              </a:ext>
            </a:extLst>
          </p:cNvPr>
          <p:cNvSpPr>
            <a:spLocks noGrp="1" noChangeArrowheads="1"/>
          </p:cNvSpPr>
          <p:nvPr>
            <p:ph type="body" idx="1"/>
          </p:nvPr>
        </p:nvSpPr>
        <p:spPr>
          <a:noFill/>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8E281348-A8F9-1A45-8EA1-B086CE8BB98C}"/>
              </a:ext>
            </a:extLst>
          </p:cNvPr>
          <p:cNvSpPr>
            <a:spLocks noGrp="1" noRot="1" noChangeAspect="1" noChangeArrowheads="1" noTextEdit="1"/>
          </p:cNvSpPr>
          <p:nvPr>
            <p:ph type="sldImg"/>
          </p:nvPr>
        </p:nvSpPr>
        <p:spPr>
          <a:ln/>
        </p:spPr>
      </p:sp>
      <p:sp>
        <p:nvSpPr>
          <p:cNvPr id="14339" name="Notes Placeholder 2">
            <a:extLst>
              <a:ext uri="{FF2B5EF4-FFF2-40B4-BE49-F238E27FC236}">
                <a16:creationId xmlns:a16="http://schemas.microsoft.com/office/drawing/2014/main" id="{DC9F5221-6CE5-E541-9A32-435771D84840}"/>
              </a:ext>
            </a:extLst>
          </p:cNvPr>
          <p:cNvSpPr>
            <a:spLocks noGrp="1" noChangeArrowheads="1"/>
          </p:cNvSpPr>
          <p:nvPr>
            <p:ph type="body" idx="1"/>
          </p:nvPr>
        </p:nvSpPr>
        <p:spPr>
          <a:noFill/>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81C20B9A-266B-2D4D-B5DA-3B5430CEDA8D}"/>
              </a:ext>
            </a:extLst>
          </p:cNvPr>
          <p:cNvSpPr>
            <a:spLocks noChangeArrowheads="1"/>
          </p:cNvSpPr>
          <p:nvPr/>
        </p:nvSpPr>
        <p:spPr bwMode="auto">
          <a:xfrm>
            <a:off x="404813" y="6083300"/>
            <a:ext cx="2016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00" tIns="44450" rIns="88900" bIns="44450">
            <a:spAutoFit/>
          </a:bodyPr>
          <a:lstStyle>
            <a:lvl1pPr defTabSz="885825">
              <a:defRPr sz="2400">
                <a:solidFill>
                  <a:schemeClr val="tx1"/>
                </a:solidFill>
                <a:latin typeface="Times New Roman" charset="0"/>
              </a:defRPr>
            </a:lvl1pPr>
            <a:lvl2pPr marL="442913" defTabSz="885825">
              <a:defRPr sz="2400">
                <a:solidFill>
                  <a:schemeClr val="tx1"/>
                </a:solidFill>
                <a:latin typeface="Times New Roman" charset="0"/>
              </a:defRPr>
            </a:lvl2pPr>
            <a:lvl3pPr marL="885825" defTabSz="885825">
              <a:defRPr sz="2400">
                <a:solidFill>
                  <a:schemeClr val="tx1"/>
                </a:solidFill>
                <a:latin typeface="Times New Roman" charset="0"/>
              </a:defRPr>
            </a:lvl3pPr>
            <a:lvl4pPr marL="1327150" defTabSz="885825">
              <a:defRPr sz="2400">
                <a:solidFill>
                  <a:schemeClr val="tx1"/>
                </a:solidFill>
                <a:latin typeface="Times New Roman" charset="0"/>
              </a:defRPr>
            </a:lvl4pPr>
            <a:lvl5pPr marL="1770063" defTabSz="885825">
              <a:defRPr sz="2400">
                <a:solidFill>
                  <a:schemeClr val="tx1"/>
                </a:solidFill>
                <a:latin typeface="Times New Roman" charset="0"/>
              </a:defRPr>
            </a:lvl5pPr>
            <a:lvl6pPr marL="2227263" defTabSz="885825" eaLnBrk="0" fontAlgn="base" hangingPunct="0">
              <a:spcBef>
                <a:spcPct val="0"/>
              </a:spcBef>
              <a:spcAft>
                <a:spcPct val="0"/>
              </a:spcAft>
              <a:defRPr sz="2400">
                <a:solidFill>
                  <a:schemeClr val="tx1"/>
                </a:solidFill>
                <a:latin typeface="Times New Roman" charset="0"/>
              </a:defRPr>
            </a:lvl6pPr>
            <a:lvl7pPr marL="2684463" defTabSz="885825" eaLnBrk="0" fontAlgn="base" hangingPunct="0">
              <a:spcBef>
                <a:spcPct val="0"/>
              </a:spcBef>
              <a:spcAft>
                <a:spcPct val="0"/>
              </a:spcAft>
              <a:defRPr sz="2400">
                <a:solidFill>
                  <a:schemeClr val="tx1"/>
                </a:solidFill>
                <a:latin typeface="Times New Roman" charset="0"/>
              </a:defRPr>
            </a:lvl7pPr>
            <a:lvl8pPr marL="3141663" defTabSz="885825" eaLnBrk="0" fontAlgn="base" hangingPunct="0">
              <a:spcBef>
                <a:spcPct val="0"/>
              </a:spcBef>
              <a:spcAft>
                <a:spcPct val="0"/>
              </a:spcAft>
              <a:defRPr sz="2400">
                <a:solidFill>
                  <a:schemeClr val="tx1"/>
                </a:solidFill>
                <a:latin typeface="Times New Roman" charset="0"/>
              </a:defRPr>
            </a:lvl8pPr>
            <a:lvl9pPr marL="3598863" defTabSz="885825" eaLnBrk="0" fontAlgn="base" hangingPunct="0">
              <a:spcBef>
                <a:spcPct val="0"/>
              </a:spcBef>
              <a:spcAft>
                <a:spcPct val="0"/>
              </a:spcAft>
              <a:defRPr sz="2400">
                <a:solidFill>
                  <a:schemeClr val="tx1"/>
                </a:solidFill>
                <a:latin typeface="Times New Roman" charset="0"/>
              </a:defRPr>
            </a:lvl9pPr>
          </a:lstStyle>
          <a:p>
            <a:pPr>
              <a:defRPr/>
            </a:pPr>
            <a:r>
              <a:rPr lang="en-US" altLang="en-US" sz="1000" b="1">
                <a:solidFill>
                  <a:schemeClr val="bg1"/>
                </a:solidFill>
                <a:latin typeface="Arial" charset="0"/>
              </a:rPr>
              <a:t>U.S. Department of the Interior</a:t>
            </a:r>
          </a:p>
          <a:p>
            <a:pPr>
              <a:defRPr/>
            </a:pPr>
            <a:r>
              <a:rPr lang="en-US" altLang="en-US" sz="1000" b="1">
                <a:solidFill>
                  <a:schemeClr val="bg1"/>
                </a:solidFill>
                <a:latin typeface="Arial" charset="0"/>
              </a:rPr>
              <a:t>U.S. Geological Survey</a:t>
            </a:r>
          </a:p>
        </p:txBody>
      </p:sp>
      <p:pic>
        <p:nvPicPr>
          <p:cNvPr id="5" name="Picture 9" descr="D:\Vugraph Info\Vugraph Templates\Templates-NEW-NMP and Bureau\ident_4_onscreen_png.png">
            <a:extLst>
              <a:ext uri="{FF2B5EF4-FFF2-40B4-BE49-F238E27FC236}">
                <a16:creationId xmlns:a16="http://schemas.microsoft.com/office/drawing/2014/main" id="{2C2A8726-AAEF-D748-AC58-225A15E52750}"/>
              </a:ext>
            </a:extLst>
          </p:cNvPr>
          <p:cNvPicPr>
            <a:picLocks noChangeAspect="1" noChangeArrowheads="1"/>
          </p:cNvPicPr>
          <p:nvPr/>
        </p:nvPicPr>
        <p:blipFill>
          <a:blip r:embed="rId2">
            <a:lum bright="100000"/>
            <a:extLst>
              <a:ext uri="{28A0092B-C50C-407E-A947-70E740481C1C}">
                <a14:useLocalDpi xmlns:a14="http://schemas.microsoft.com/office/drawing/2010/main" val="0"/>
              </a:ext>
            </a:extLst>
          </a:blip>
          <a:srcRect/>
          <a:stretch>
            <a:fillRect/>
          </a:stretch>
        </p:blipFill>
        <p:spPr bwMode="black">
          <a:xfrm>
            <a:off x="457200" y="461963"/>
            <a:ext cx="20574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0" name="Rectangle 2"/>
          <p:cNvSpPr>
            <a:spLocks noGrp="1" noChangeArrowheads="1"/>
          </p:cNvSpPr>
          <p:nvPr>
            <p:ph type="ctrTitle"/>
          </p:nvPr>
        </p:nvSpPr>
        <p:spPr>
          <a:xfrm>
            <a:off x="381000" y="2286000"/>
            <a:ext cx="8305800" cy="1143000"/>
          </a:xfrm>
        </p:spPr>
        <p:txBody>
          <a:bodyPr/>
          <a:lstStyle>
            <a:lvl1pPr>
              <a:defRPr sz="4400"/>
            </a:lvl1pPr>
          </a:lstStyle>
          <a:p>
            <a:pPr lvl="0"/>
            <a:r>
              <a:rPr lang="en-US" altLang="en-US" noProof="0"/>
              <a:t>Click to edit Master title style</a:t>
            </a:r>
          </a:p>
        </p:txBody>
      </p:sp>
      <p:sp>
        <p:nvSpPr>
          <p:cNvPr id="104451" name="Rectangle 3"/>
          <p:cNvSpPr>
            <a:spLocks noGrp="1" noChangeArrowheads="1"/>
          </p:cNvSpPr>
          <p:nvPr>
            <p:ph type="subTitle" idx="1"/>
          </p:nvPr>
        </p:nvSpPr>
        <p:spPr>
          <a:xfrm>
            <a:off x="381000" y="3886200"/>
            <a:ext cx="8305800" cy="1752600"/>
          </a:xfrm>
        </p:spPr>
        <p:txBody>
          <a:bodyPr/>
          <a:lstStyle>
            <a:lvl1pPr marL="0" indent="0">
              <a:buFont typeface="Wingdings" pitchFamily="2" charset="2"/>
              <a:buNone/>
              <a:defRPr/>
            </a:lvl1pPr>
          </a:lstStyle>
          <a:p>
            <a:pPr lvl="0"/>
            <a:r>
              <a:rPr lang="en-US" altLang="en-US" noProof="0"/>
              <a:t>Click to edit Master subtitle style</a:t>
            </a:r>
          </a:p>
        </p:txBody>
      </p:sp>
    </p:spTree>
    <p:extLst>
      <p:ext uri="{BB962C8B-B14F-4D97-AF65-F5344CB8AC3E}">
        <p14:creationId xmlns:p14="http://schemas.microsoft.com/office/powerpoint/2010/main" val="2841800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1591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152400"/>
            <a:ext cx="207645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0769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4488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4304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175118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371600"/>
            <a:ext cx="40767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0767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4263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3456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0993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3925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45832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51544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F57"/>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D9023A2-8EA3-114F-9FCE-0629EC8082BA}"/>
              </a:ext>
            </a:extLst>
          </p:cNvPr>
          <p:cNvSpPr>
            <a:spLocks noGrp="1" noChangeArrowheads="1"/>
          </p:cNvSpPr>
          <p:nvPr>
            <p:ph type="title"/>
          </p:nvPr>
        </p:nvSpPr>
        <p:spPr bwMode="auto">
          <a:xfrm>
            <a:off x="381000" y="1524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p>
            <a:pPr lvl="0"/>
            <a:r>
              <a:rPr lang="en-US" altLang="en-US"/>
              <a:t>Click to edit Master </a:t>
            </a:r>
          </a:p>
        </p:txBody>
      </p:sp>
      <p:sp>
        <p:nvSpPr>
          <p:cNvPr id="1027" name="Rectangle 3">
            <a:extLst>
              <a:ext uri="{FF2B5EF4-FFF2-40B4-BE49-F238E27FC236}">
                <a16:creationId xmlns:a16="http://schemas.microsoft.com/office/drawing/2014/main" id="{011972A3-D8CC-4A4C-8B16-9BBF40497A65}"/>
              </a:ext>
            </a:extLst>
          </p:cNvPr>
          <p:cNvSpPr>
            <a:spLocks noGrp="1" noChangeArrowheads="1"/>
          </p:cNvSpPr>
          <p:nvPr>
            <p:ph type="body" idx="1"/>
          </p:nvPr>
        </p:nvSpPr>
        <p:spPr bwMode="auto">
          <a:xfrm>
            <a:off x="381000" y="1371600"/>
            <a:ext cx="8305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en-US"/>
              <a:t>First level</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8" name="Picture 11" descr="D:\Vugraph Info\Vugraph Templates\Templates-NEW-NMP and Bureau\ident-small_4_onscreen_png.png">
            <a:extLst>
              <a:ext uri="{FF2B5EF4-FFF2-40B4-BE49-F238E27FC236}">
                <a16:creationId xmlns:a16="http://schemas.microsoft.com/office/drawing/2014/main" id="{95608B58-3388-D64B-80E4-B48C55CEFD85}"/>
              </a:ext>
            </a:extLst>
          </p:cNvPr>
          <p:cNvPicPr>
            <a:picLocks noChangeAspect="1" noChangeArrowheads="1"/>
          </p:cNvPicPr>
          <p:nvPr/>
        </p:nvPicPr>
        <p:blipFill>
          <a:blip r:embed="rId13">
            <a:lum bright="100000"/>
            <a:extLst>
              <a:ext uri="{28A0092B-C50C-407E-A947-70E740481C1C}">
                <a14:useLocalDpi xmlns:a14="http://schemas.microsoft.com/office/drawing/2010/main" val="0"/>
              </a:ext>
            </a:extLst>
          </a:blip>
          <a:srcRect/>
          <a:stretch>
            <a:fillRect/>
          </a:stretch>
        </p:blipFill>
        <p:spPr bwMode="black">
          <a:xfrm>
            <a:off x="457200" y="6094413"/>
            <a:ext cx="11430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5"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rtl="0" eaLnBrk="0" fontAlgn="base" hangingPunct="0">
        <a:spcBef>
          <a:spcPct val="0"/>
        </a:spcBef>
        <a:spcAft>
          <a:spcPct val="0"/>
        </a:spcAft>
        <a:defRPr sz="3600" b="1">
          <a:solidFill>
            <a:srgbClr val="FFFF99"/>
          </a:solidFill>
          <a:latin typeface="+mj-lt"/>
          <a:ea typeface="+mj-ea"/>
          <a:cs typeface="+mj-cs"/>
        </a:defRPr>
      </a:lvl1pPr>
      <a:lvl2pPr algn="l" rtl="0" eaLnBrk="0" fontAlgn="base" hangingPunct="0">
        <a:spcBef>
          <a:spcPct val="0"/>
        </a:spcBef>
        <a:spcAft>
          <a:spcPct val="0"/>
        </a:spcAft>
        <a:defRPr sz="3600" b="1">
          <a:solidFill>
            <a:srgbClr val="FFFF99"/>
          </a:solidFill>
          <a:latin typeface="Arial" charset="0"/>
        </a:defRPr>
      </a:lvl2pPr>
      <a:lvl3pPr algn="l" rtl="0" eaLnBrk="0" fontAlgn="base" hangingPunct="0">
        <a:spcBef>
          <a:spcPct val="0"/>
        </a:spcBef>
        <a:spcAft>
          <a:spcPct val="0"/>
        </a:spcAft>
        <a:defRPr sz="3600" b="1">
          <a:solidFill>
            <a:srgbClr val="FFFF99"/>
          </a:solidFill>
          <a:latin typeface="Arial" charset="0"/>
        </a:defRPr>
      </a:lvl3pPr>
      <a:lvl4pPr algn="l" rtl="0" eaLnBrk="0" fontAlgn="base" hangingPunct="0">
        <a:spcBef>
          <a:spcPct val="0"/>
        </a:spcBef>
        <a:spcAft>
          <a:spcPct val="0"/>
        </a:spcAft>
        <a:defRPr sz="3600" b="1">
          <a:solidFill>
            <a:srgbClr val="FFFF99"/>
          </a:solidFill>
          <a:latin typeface="Arial" charset="0"/>
        </a:defRPr>
      </a:lvl4pPr>
      <a:lvl5pPr algn="l" rtl="0" eaLnBrk="0" fontAlgn="base" hangingPunct="0">
        <a:spcBef>
          <a:spcPct val="0"/>
        </a:spcBef>
        <a:spcAft>
          <a:spcPct val="0"/>
        </a:spcAft>
        <a:defRPr sz="3600" b="1">
          <a:solidFill>
            <a:srgbClr val="FFFF99"/>
          </a:solidFill>
          <a:latin typeface="Arial" charset="0"/>
        </a:defRPr>
      </a:lvl5pPr>
      <a:lvl6pPr marL="457200" algn="l" rtl="0" eaLnBrk="0" fontAlgn="base" hangingPunct="0">
        <a:spcBef>
          <a:spcPct val="0"/>
        </a:spcBef>
        <a:spcAft>
          <a:spcPct val="0"/>
        </a:spcAft>
        <a:defRPr sz="3600" b="1">
          <a:solidFill>
            <a:srgbClr val="FFFF99"/>
          </a:solidFill>
          <a:latin typeface="Arial" charset="0"/>
        </a:defRPr>
      </a:lvl6pPr>
      <a:lvl7pPr marL="914400" algn="l" rtl="0" eaLnBrk="0" fontAlgn="base" hangingPunct="0">
        <a:spcBef>
          <a:spcPct val="0"/>
        </a:spcBef>
        <a:spcAft>
          <a:spcPct val="0"/>
        </a:spcAft>
        <a:defRPr sz="3600" b="1">
          <a:solidFill>
            <a:srgbClr val="FFFF99"/>
          </a:solidFill>
          <a:latin typeface="Arial" charset="0"/>
        </a:defRPr>
      </a:lvl7pPr>
      <a:lvl8pPr marL="1371600" algn="l" rtl="0" eaLnBrk="0" fontAlgn="base" hangingPunct="0">
        <a:spcBef>
          <a:spcPct val="0"/>
        </a:spcBef>
        <a:spcAft>
          <a:spcPct val="0"/>
        </a:spcAft>
        <a:defRPr sz="3600" b="1">
          <a:solidFill>
            <a:srgbClr val="FFFF99"/>
          </a:solidFill>
          <a:latin typeface="Arial" charset="0"/>
        </a:defRPr>
      </a:lvl8pPr>
      <a:lvl9pPr marL="1828800" algn="l" rtl="0" eaLnBrk="0" fontAlgn="base" hangingPunct="0">
        <a:spcBef>
          <a:spcPct val="0"/>
        </a:spcBef>
        <a:spcAft>
          <a:spcPct val="0"/>
        </a:spcAft>
        <a:defRPr sz="3600" b="1">
          <a:solidFill>
            <a:srgbClr val="FFFF99"/>
          </a:solidFill>
          <a:latin typeface="Arial" charset="0"/>
        </a:defRPr>
      </a:lvl9pPr>
    </p:titleStyle>
    <p:bodyStyle>
      <a:lvl1pPr marL="342900" indent="-342900" algn="l" rtl="0" eaLnBrk="0" fontAlgn="base" hangingPunct="0">
        <a:spcBef>
          <a:spcPct val="20000"/>
        </a:spcBef>
        <a:spcAft>
          <a:spcPct val="0"/>
        </a:spcAft>
        <a:buClr>
          <a:srgbClr val="FFFF99"/>
        </a:buClr>
        <a:buSzPct val="125000"/>
        <a:buFont typeface="Wingdings" pitchFamily="2" charset="2"/>
        <a:buChar char="§"/>
        <a:defRPr sz="2800" b="1">
          <a:solidFill>
            <a:schemeClr val="bg1"/>
          </a:solidFill>
          <a:latin typeface="+mn-lt"/>
          <a:ea typeface="+mn-ea"/>
          <a:cs typeface="+mn-cs"/>
        </a:defRPr>
      </a:lvl1pPr>
      <a:lvl2pPr marL="742950" indent="-285750" algn="l" rtl="0" eaLnBrk="0" fontAlgn="base" hangingPunct="0">
        <a:spcBef>
          <a:spcPct val="20000"/>
        </a:spcBef>
        <a:spcAft>
          <a:spcPct val="0"/>
        </a:spcAft>
        <a:buClr>
          <a:srgbClr val="FFFF99"/>
        </a:buClr>
        <a:buSzPct val="125000"/>
        <a:buFont typeface="Wingdings" pitchFamily="2" charset="2"/>
        <a:buChar char="§"/>
        <a:defRPr sz="2400" b="1">
          <a:solidFill>
            <a:schemeClr val="bg1"/>
          </a:solidFill>
          <a:latin typeface="+mn-lt"/>
        </a:defRPr>
      </a:lvl2pPr>
      <a:lvl3pPr marL="1143000" indent="-228600" algn="l" rtl="0" eaLnBrk="0" fontAlgn="base" hangingPunct="0">
        <a:spcBef>
          <a:spcPct val="20000"/>
        </a:spcBef>
        <a:spcAft>
          <a:spcPct val="0"/>
        </a:spcAft>
        <a:buClr>
          <a:srgbClr val="FFFF99"/>
        </a:buClr>
        <a:buSzPct val="125000"/>
        <a:buFont typeface="Wingdings" pitchFamily="2" charset="2"/>
        <a:buChar char="§"/>
        <a:defRPr sz="2000" b="1">
          <a:solidFill>
            <a:schemeClr val="bg1"/>
          </a:solidFill>
          <a:latin typeface="+mn-lt"/>
        </a:defRPr>
      </a:lvl3pPr>
      <a:lvl4pPr marL="1600200" indent="-228600" algn="l" rtl="0" eaLnBrk="0" fontAlgn="base" hangingPunct="0">
        <a:spcBef>
          <a:spcPct val="20000"/>
        </a:spcBef>
        <a:spcAft>
          <a:spcPct val="0"/>
        </a:spcAft>
        <a:buClr>
          <a:srgbClr val="FFFF99"/>
        </a:buClr>
        <a:buSzPct val="125000"/>
        <a:buFont typeface="Wingdings" pitchFamily="2" charset="2"/>
        <a:buChar char="§"/>
        <a:defRPr b="1">
          <a:solidFill>
            <a:schemeClr val="bg1"/>
          </a:solidFill>
          <a:latin typeface="+mn-lt"/>
        </a:defRPr>
      </a:lvl4pPr>
      <a:lvl5pPr marL="2057400" indent="-228600" algn="l" rtl="0" eaLnBrk="0" fontAlgn="base" hangingPunct="0">
        <a:spcBef>
          <a:spcPct val="20000"/>
        </a:spcBef>
        <a:spcAft>
          <a:spcPct val="0"/>
        </a:spcAft>
        <a:buClr>
          <a:srgbClr val="FFFF99"/>
        </a:buClr>
        <a:buSzPct val="125000"/>
        <a:buFont typeface="Wingdings" pitchFamily="2" charset="2"/>
        <a:buChar char="§"/>
        <a:defRPr b="1">
          <a:solidFill>
            <a:schemeClr val="bg1"/>
          </a:solidFill>
          <a:latin typeface="+mn-lt"/>
        </a:defRPr>
      </a:lvl5pPr>
      <a:lvl6pPr marL="2514600" indent="-228600" algn="l" rtl="0" eaLnBrk="0" fontAlgn="base" hangingPunct="0">
        <a:spcBef>
          <a:spcPct val="20000"/>
        </a:spcBef>
        <a:spcAft>
          <a:spcPct val="0"/>
        </a:spcAft>
        <a:buClr>
          <a:srgbClr val="FFFF99"/>
        </a:buClr>
        <a:buSzPct val="125000"/>
        <a:buFont typeface="Wingdings" pitchFamily="2" charset="2"/>
        <a:buChar char="§"/>
        <a:defRPr b="1">
          <a:solidFill>
            <a:schemeClr val="bg1"/>
          </a:solidFill>
          <a:latin typeface="+mn-lt"/>
        </a:defRPr>
      </a:lvl6pPr>
      <a:lvl7pPr marL="2971800" indent="-228600" algn="l" rtl="0" eaLnBrk="0" fontAlgn="base" hangingPunct="0">
        <a:spcBef>
          <a:spcPct val="20000"/>
        </a:spcBef>
        <a:spcAft>
          <a:spcPct val="0"/>
        </a:spcAft>
        <a:buClr>
          <a:srgbClr val="FFFF99"/>
        </a:buClr>
        <a:buSzPct val="125000"/>
        <a:buFont typeface="Wingdings" pitchFamily="2" charset="2"/>
        <a:buChar char="§"/>
        <a:defRPr b="1">
          <a:solidFill>
            <a:schemeClr val="bg1"/>
          </a:solidFill>
          <a:latin typeface="+mn-lt"/>
        </a:defRPr>
      </a:lvl7pPr>
      <a:lvl8pPr marL="3429000" indent="-228600" algn="l" rtl="0" eaLnBrk="0" fontAlgn="base" hangingPunct="0">
        <a:spcBef>
          <a:spcPct val="20000"/>
        </a:spcBef>
        <a:spcAft>
          <a:spcPct val="0"/>
        </a:spcAft>
        <a:buClr>
          <a:srgbClr val="FFFF99"/>
        </a:buClr>
        <a:buSzPct val="125000"/>
        <a:buFont typeface="Wingdings" pitchFamily="2" charset="2"/>
        <a:buChar char="§"/>
        <a:defRPr b="1">
          <a:solidFill>
            <a:schemeClr val="bg1"/>
          </a:solidFill>
          <a:latin typeface="+mn-lt"/>
        </a:defRPr>
      </a:lvl8pPr>
      <a:lvl9pPr marL="3886200" indent="-228600" algn="l" rtl="0" eaLnBrk="0" fontAlgn="base" hangingPunct="0">
        <a:spcBef>
          <a:spcPct val="20000"/>
        </a:spcBef>
        <a:spcAft>
          <a:spcPct val="0"/>
        </a:spcAft>
        <a:buClr>
          <a:srgbClr val="FFFF99"/>
        </a:buClr>
        <a:buSzPct val="125000"/>
        <a:buFont typeface="Wingdings" pitchFamily="2" charset="2"/>
        <a:buChar char="§"/>
        <a:defRPr b="1">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26">
            <a:extLst>
              <a:ext uri="{FF2B5EF4-FFF2-40B4-BE49-F238E27FC236}">
                <a16:creationId xmlns:a16="http://schemas.microsoft.com/office/drawing/2014/main" id="{D3F0B100-0188-8C4A-9215-237FC8CB528C}"/>
              </a:ext>
            </a:extLst>
          </p:cNvPr>
          <p:cNvSpPr>
            <a:spLocks noGrp="1" noChangeArrowheads="1"/>
          </p:cNvSpPr>
          <p:nvPr>
            <p:ph type="ctrTitle"/>
          </p:nvPr>
        </p:nvSpPr>
        <p:spPr/>
        <p:txBody>
          <a:bodyPr/>
          <a:lstStyle/>
          <a:p>
            <a:r>
              <a:rPr lang="en-US" altLang="en-US"/>
              <a:t>XT3D</a:t>
            </a:r>
            <a:br>
              <a:rPr lang="en-US" altLang="en-US"/>
            </a:br>
            <a:endParaRPr lang="en-US" altLang="en-US"/>
          </a:p>
        </p:txBody>
      </p:sp>
      <p:sp>
        <p:nvSpPr>
          <p:cNvPr id="4099" name="Rectangle 1027">
            <a:extLst>
              <a:ext uri="{FF2B5EF4-FFF2-40B4-BE49-F238E27FC236}">
                <a16:creationId xmlns:a16="http://schemas.microsoft.com/office/drawing/2014/main" id="{E8E067FA-6607-2247-AC87-DB7DE3F685A2}"/>
              </a:ext>
            </a:extLst>
          </p:cNvPr>
          <p:cNvSpPr>
            <a:spLocks noGrp="1" noChangeArrowheads="1"/>
          </p:cNvSpPr>
          <p:nvPr>
            <p:ph type="subTitle" idx="1"/>
          </p:nvPr>
        </p:nvSpPr>
        <p:spPr/>
        <p:txBody>
          <a:bodyPr/>
          <a:lstStyle/>
          <a:p>
            <a:r>
              <a:rPr lang="en-US" altLang="en-US" sz="2400"/>
              <a:t>Advanced Modeling of Groundwater Flow (GW3099)</a:t>
            </a:r>
          </a:p>
          <a:p>
            <a:r>
              <a:rPr lang="en-US" altLang="en-US" sz="2400"/>
              <a:t>Lincoln, NE</a:t>
            </a:r>
          </a:p>
          <a:p>
            <a:r>
              <a:rPr lang="en-US" altLang="en-US" sz="2400"/>
              <a:t>October 22-26, 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1A0C5B7-A7FD-F142-A04A-0CF890C82A7A}"/>
              </a:ext>
            </a:extLst>
          </p:cNvPr>
          <p:cNvSpPr>
            <a:spLocks noGrp="1" noChangeArrowheads="1"/>
          </p:cNvSpPr>
          <p:nvPr>
            <p:ph type="title"/>
          </p:nvPr>
        </p:nvSpPr>
        <p:spPr/>
        <p:txBody>
          <a:bodyPr/>
          <a:lstStyle/>
          <a:p>
            <a:r>
              <a:rPr lang="en-US" altLang="en-US"/>
              <a:t>XT3D</a:t>
            </a:r>
          </a:p>
        </p:txBody>
      </p:sp>
      <p:sp>
        <p:nvSpPr>
          <p:cNvPr id="17411" name="Rectangle 3">
            <a:extLst>
              <a:ext uri="{FF2B5EF4-FFF2-40B4-BE49-F238E27FC236}">
                <a16:creationId xmlns:a16="http://schemas.microsoft.com/office/drawing/2014/main" id="{BABC05A1-498C-46CE-ABCD-3F607B6ED5E9}"/>
              </a:ext>
            </a:extLst>
          </p:cNvPr>
          <p:cNvSpPr>
            <a:spLocks noGrp="1" noChangeArrowheads="1"/>
          </p:cNvSpPr>
          <p:nvPr>
            <p:ph type="body" idx="1"/>
          </p:nvPr>
        </p:nvSpPr>
        <p:spPr/>
        <p:txBody>
          <a:bodyPr/>
          <a:lstStyle/>
          <a:p>
            <a:pPr>
              <a:defRPr/>
            </a:pPr>
            <a:r>
              <a:rPr lang="en-US" altLang="en-US" dirty="0">
                <a:solidFill>
                  <a:schemeClr val="accent5">
                    <a:lumMod val="90000"/>
                  </a:schemeClr>
                </a:solidFill>
              </a:rPr>
              <a:t>Greater weight</a:t>
            </a:r>
            <a:r>
              <a:rPr lang="en-US" altLang="en-US" dirty="0"/>
              <a:t> given to neighboring connections that are </a:t>
            </a:r>
            <a:r>
              <a:rPr lang="en-US" altLang="en-US" dirty="0">
                <a:solidFill>
                  <a:schemeClr val="accent5">
                    <a:lumMod val="90000"/>
                  </a:schemeClr>
                </a:solidFill>
              </a:rPr>
              <a:t>more closely aligned</a:t>
            </a:r>
            <a:r>
              <a:rPr lang="en-US" altLang="en-US" dirty="0"/>
              <a:t> with the tangential direction</a:t>
            </a:r>
          </a:p>
          <a:p>
            <a:pPr>
              <a:defRPr/>
            </a:pPr>
            <a:endParaRPr lang="en-US" altLang="en-US" dirty="0"/>
          </a:p>
        </p:txBody>
      </p:sp>
      <p:pic>
        <p:nvPicPr>
          <p:cNvPr id="17412" name="Picture 4">
            <a:extLst>
              <a:ext uri="{FF2B5EF4-FFF2-40B4-BE49-F238E27FC236}">
                <a16:creationId xmlns:a16="http://schemas.microsoft.com/office/drawing/2014/main" id="{49017093-FFE1-334F-8B9E-60CB6A761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4888" y="2962275"/>
            <a:ext cx="4714875" cy="3457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1F588C4-2267-FE43-9C58-36828749AFBB}"/>
              </a:ext>
            </a:extLst>
          </p:cNvPr>
          <p:cNvSpPr>
            <a:spLocks noGrp="1" noChangeArrowheads="1"/>
          </p:cNvSpPr>
          <p:nvPr>
            <p:ph type="title"/>
          </p:nvPr>
        </p:nvSpPr>
        <p:spPr/>
        <p:txBody>
          <a:bodyPr/>
          <a:lstStyle/>
          <a:p>
            <a:r>
              <a:rPr lang="en-US" altLang="en-US"/>
              <a:t>XT3D</a:t>
            </a:r>
          </a:p>
        </p:txBody>
      </p:sp>
      <p:sp>
        <p:nvSpPr>
          <p:cNvPr id="17411" name="Rectangle 3">
            <a:extLst>
              <a:ext uri="{FF2B5EF4-FFF2-40B4-BE49-F238E27FC236}">
                <a16:creationId xmlns:a16="http://schemas.microsoft.com/office/drawing/2014/main" id="{C02058AC-7E18-4E6A-B1C8-B3C181D690A1}"/>
              </a:ext>
            </a:extLst>
          </p:cNvPr>
          <p:cNvSpPr>
            <a:spLocks noGrp="1" noChangeArrowheads="1"/>
          </p:cNvSpPr>
          <p:nvPr>
            <p:ph type="body" idx="1"/>
          </p:nvPr>
        </p:nvSpPr>
        <p:spPr/>
        <p:txBody>
          <a:bodyPr/>
          <a:lstStyle/>
          <a:p>
            <a:pPr>
              <a:defRPr/>
            </a:pPr>
            <a:r>
              <a:rPr lang="en-US" altLang="en-US" dirty="0"/>
              <a:t>Calculations on both sides of the interface are reconciled by enforcing </a:t>
            </a:r>
            <a:r>
              <a:rPr lang="en-US" altLang="en-US" dirty="0">
                <a:solidFill>
                  <a:schemeClr val="accent5">
                    <a:lumMod val="90000"/>
                  </a:schemeClr>
                </a:solidFill>
              </a:rPr>
              <a:t>continuity</a:t>
            </a:r>
            <a:r>
              <a:rPr lang="en-US" altLang="en-US" dirty="0"/>
              <a:t> (solving for an “interface head”)</a:t>
            </a:r>
          </a:p>
          <a:p>
            <a:pPr>
              <a:defRPr/>
            </a:pPr>
            <a:endParaRPr lang="en-US" altLang="en-US" dirty="0"/>
          </a:p>
        </p:txBody>
      </p:sp>
      <p:pic>
        <p:nvPicPr>
          <p:cNvPr id="18436" name="Picture 4">
            <a:extLst>
              <a:ext uri="{FF2B5EF4-FFF2-40B4-BE49-F238E27FC236}">
                <a16:creationId xmlns:a16="http://schemas.microsoft.com/office/drawing/2014/main" id="{ABD649BD-A64B-BC47-885A-0C4DC5D34F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4888" y="2962275"/>
            <a:ext cx="4714875" cy="3457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56346670-B3E3-9241-A6A7-5662B3813F9C}"/>
              </a:ext>
            </a:extLst>
          </p:cNvPr>
          <p:cNvSpPr>
            <a:spLocks noGrp="1" noChangeArrowheads="1"/>
          </p:cNvSpPr>
          <p:nvPr>
            <p:ph type="title"/>
          </p:nvPr>
        </p:nvSpPr>
        <p:spPr/>
        <p:txBody>
          <a:bodyPr/>
          <a:lstStyle/>
          <a:p>
            <a:r>
              <a:rPr lang="en-US" altLang="en-US"/>
              <a:t>XT3D flow expression</a:t>
            </a:r>
          </a:p>
        </p:txBody>
      </p:sp>
      <p:sp>
        <p:nvSpPr>
          <p:cNvPr id="3" name="Content Placeholder 2">
            <a:extLst>
              <a:ext uri="{FF2B5EF4-FFF2-40B4-BE49-F238E27FC236}">
                <a16:creationId xmlns:a16="http://schemas.microsoft.com/office/drawing/2014/main" id="{D1E272FA-A1AD-48D3-BADD-FF9BA7D98EE0}"/>
              </a:ext>
            </a:extLst>
          </p:cNvPr>
          <p:cNvSpPr>
            <a:spLocks noGrp="1"/>
          </p:cNvSpPr>
          <p:nvPr>
            <p:ph idx="1"/>
          </p:nvPr>
        </p:nvSpPr>
        <p:spPr>
          <a:xfrm>
            <a:off x="381000" y="1371600"/>
            <a:ext cx="8305800" cy="1504950"/>
          </a:xfrm>
        </p:spPr>
        <p:txBody>
          <a:bodyPr/>
          <a:lstStyle/>
          <a:p>
            <a:pPr>
              <a:defRPr/>
            </a:pPr>
            <a:r>
              <a:rPr lang="en-US" dirty="0"/>
              <a:t>Flow between two cells expressed in terms of conductance-like coefficients that involve </a:t>
            </a:r>
            <a:r>
              <a:rPr lang="en-US" dirty="0">
                <a:solidFill>
                  <a:schemeClr val="accent5">
                    <a:lumMod val="90000"/>
                  </a:schemeClr>
                </a:solidFill>
              </a:rPr>
              <a:t>neighbors and neighbors-of-neighbors</a:t>
            </a:r>
          </a:p>
          <a:p>
            <a:pPr>
              <a:defRPr/>
            </a:pPr>
            <a:endParaRPr lang="en-US" dirty="0"/>
          </a:p>
          <a:p>
            <a:pPr>
              <a:defRPr/>
            </a:pPr>
            <a:endParaRPr lang="en-US" dirty="0"/>
          </a:p>
          <a:p>
            <a:pPr>
              <a:defRPr/>
            </a:pPr>
            <a:endParaRPr lang="en-US" dirty="0"/>
          </a:p>
          <a:p>
            <a:pPr>
              <a:defRPr/>
            </a:pPr>
            <a:r>
              <a:rPr lang="en-US" dirty="0">
                <a:solidFill>
                  <a:schemeClr val="accent5">
                    <a:lumMod val="90000"/>
                  </a:schemeClr>
                </a:solidFill>
              </a:rPr>
              <a:t>Larger stencil</a:t>
            </a:r>
            <a:r>
              <a:rPr lang="en-US" dirty="0"/>
              <a:t> than in traditional conductance-based MODFLOW formulation</a:t>
            </a:r>
          </a:p>
        </p:txBody>
      </p:sp>
      <p:pic>
        <p:nvPicPr>
          <p:cNvPr id="19460" name="Picture 5">
            <a:extLst>
              <a:ext uri="{FF2B5EF4-FFF2-40B4-BE49-F238E27FC236}">
                <a16:creationId xmlns:a16="http://schemas.microsoft.com/office/drawing/2014/main" id="{178E8724-F1B8-0B41-A6BC-4DD75BEEDE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75" y="2981325"/>
            <a:ext cx="7661275" cy="93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3EC1AC-9897-A145-8F26-30582F17C90A}"/>
              </a:ext>
            </a:extLst>
          </p:cNvPr>
          <p:cNvSpPr>
            <a:spLocks noGrp="1"/>
          </p:cNvSpPr>
          <p:nvPr>
            <p:ph type="title"/>
          </p:nvPr>
        </p:nvSpPr>
        <p:spPr/>
        <p:txBody>
          <a:bodyPr/>
          <a:lstStyle/>
          <a:p>
            <a:r>
              <a:rPr lang="en-US" dirty="0"/>
              <a:t>XT3D Stencil for a Regular Grid</a:t>
            </a:r>
          </a:p>
        </p:txBody>
      </p:sp>
      <p:pic>
        <p:nvPicPr>
          <p:cNvPr id="6" name="Picture 5">
            <a:extLst>
              <a:ext uri="{FF2B5EF4-FFF2-40B4-BE49-F238E27FC236}">
                <a16:creationId xmlns:a16="http://schemas.microsoft.com/office/drawing/2014/main" id="{801D83B9-BFA2-794F-BCA9-AD2AA88817EB}"/>
              </a:ext>
            </a:extLst>
          </p:cNvPr>
          <p:cNvPicPr>
            <a:picLocks noChangeAspect="1"/>
          </p:cNvPicPr>
          <p:nvPr/>
        </p:nvPicPr>
        <p:blipFill>
          <a:blip r:embed="rId2"/>
          <a:stretch>
            <a:fillRect/>
          </a:stretch>
        </p:blipFill>
        <p:spPr>
          <a:xfrm>
            <a:off x="2438400" y="1324484"/>
            <a:ext cx="4148436" cy="5152516"/>
          </a:xfrm>
          <a:prstGeom prst="rect">
            <a:avLst/>
          </a:prstGeom>
        </p:spPr>
      </p:pic>
    </p:spTree>
    <p:extLst>
      <p:ext uri="{BB962C8B-B14F-4D97-AF65-F5344CB8AC3E}">
        <p14:creationId xmlns:p14="http://schemas.microsoft.com/office/powerpoint/2010/main" val="4286438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690F09A5-14EC-6741-AEC6-BB4290224199}"/>
              </a:ext>
            </a:extLst>
          </p:cNvPr>
          <p:cNvSpPr>
            <a:spLocks noGrp="1" noChangeArrowheads="1"/>
          </p:cNvSpPr>
          <p:nvPr>
            <p:ph type="title"/>
          </p:nvPr>
        </p:nvSpPr>
        <p:spPr/>
        <p:txBody>
          <a:bodyPr/>
          <a:lstStyle/>
          <a:p>
            <a:r>
              <a:rPr lang="en-US" altLang="en-US"/>
              <a:t>XT3D pros &amp; cons</a:t>
            </a:r>
          </a:p>
        </p:txBody>
      </p:sp>
      <p:sp>
        <p:nvSpPr>
          <p:cNvPr id="20483" name="Content Placeholder 2">
            <a:extLst>
              <a:ext uri="{FF2B5EF4-FFF2-40B4-BE49-F238E27FC236}">
                <a16:creationId xmlns:a16="http://schemas.microsoft.com/office/drawing/2014/main" id="{C7EB6D57-C493-7E48-BA50-365C6C4D20E2}"/>
              </a:ext>
            </a:extLst>
          </p:cNvPr>
          <p:cNvSpPr>
            <a:spLocks noGrp="1" noChangeArrowheads="1"/>
          </p:cNvSpPr>
          <p:nvPr>
            <p:ph idx="1"/>
          </p:nvPr>
        </p:nvSpPr>
        <p:spPr/>
        <p:txBody>
          <a:bodyPr/>
          <a:lstStyle/>
          <a:p>
            <a:r>
              <a:rPr lang="en-US" altLang="en-US" sz="2400"/>
              <a:t>Pros</a:t>
            </a:r>
          </a:p>
          <a:p>
            <a:pPr lvl="1"/>
            <a:r>
              <a:rPr lang="en-US" altLang="en-US" sz="2000"/>
              <a:t>Handles </a:t>
            </a:r>
            <a:r>
              <a:rPr lang="en-US" altLang="en-US" sz="2000">
                <a:solidFill>
                  <a:srgbClr val="86A8FE"/>
                </a:solidFill>
              </a:rPr>
              <a:t>3D anisotropy not aligned with the coordinate directions</a:t>
            </a:r>
            <a:r>
              <a:rPr lang="en-US" altLang="en-US" sz="2000"/>
              <a:t> on structured and unstructured grids</a:t>
            </a:r>
          </a:p>
          <a:p>
            <a:pPr lvl="1"/>
            <a:r>
              <a:rPr lang="en-US" altLang="en-US" sz="2000"/>
              <a:t>Works on unstructured grids even if connections are not normal to interfaces, providing a </a:t>
            </a:r>
            <a:r>
              <a:rPr lang="en-US" altLang="en-US" sz="2000">
                <a:solidFill>
                  <a:srgbClr val="86A8FE"/>
                </a:solidFill>
              </a:rPr>
              <a:t>“ghost-node-like” correction</a:t>
            </a:r>
          </a:p>
          <a:p>
            <a:pPr lvl="1"/>
            <a:r>
              <a:rPr lang="en-US" altLang="en-US" sz="2000"/>
              <a:t>Applicable to dispersion as well as flow</a:t>
            </a:r>
          </a:p>
          <a:p>
            <a:r>
              <a:rPr lang="en-US" altLang="en-US" sz="2400"/>
              <a:t>Cons</a:t>
            </a:r>
          </a:p>
          <a:p>
            <a:pPr lvl="1"/>
            <a:r>
              <a:rPr lang="en-US" altLang="en-US" sz="2000"/>
              <a:t>Slower than the default method</a:t>
            </a:r>
          </a:p>
          <a:p>
            <a:pPr lvl="1"/>
            <a:r>
              <a:rPr lang="en-US" altLang="en-US" sz="2000"/>
              <a:t>More memory than the default method</a:t>
            </a:r>
          </a:p>
          <a:p>
            <a:pPr lvl="1"/>
            <a:r>
              <a:rPr lang="en-US" altLang="en-US" sz="2000"/>
              <a:t>Cell-to-cell flows aren’t “1D”; more “correct” but harder to think about and calculate</a:t>
            </a:r>
          </a:p>
          <a:p>
            <a:endParaRPr lang="en-US" alt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76796FDC-8C6E-8940-90C6-14FB556D18C7}"/>
              </a:ext>
            </a:extLst>
          </p:cNvPr>
          <p:cNvSpPr>
            <a:spLocks noGrp="1" noChangeArrowheads="1"/>
          </p:cNvSpPr>
          <p:nvPr>
            <p:ph type="title"/>
          </p:nvPr>
        </p:nvSpPr>
        <p:spPr/>
        <p:txBody>
          <a:bodyPr/>
          <a:lstStyle/>
          <a:p>
            <a:r>
              <a:rPr lang="en-US" altLang="en-US"/>
              <a:t>Notes</a:t>
            </a:r>
          </a:p>
        </p:txBody>
      </p:sp>
      <p:sp>
        <p:nvSpPr>
          <p:cNvPr id="21507" name="Content Placeholder 2">
            <a:extLst>
              <a:ext uri="{FF2B5EF4-FFF2-40B4-BE49-F238E27FC236}">
                <a16:creationId xmlns:a16="http://schemas.microsoft.com/office/drawing/2014/main" id="{88D0F717-40E1-FC44-85D3-86C8AD234F53}"/>
              </a:ext>
            </a:extLst>
          </p:cNvPr>
          <p:cNvSpPr>
            <a:spLocks noGrp="1" noChangeArrowheads="1"/>
          </p:cNvSpPr>
          <p:nvPr>
            <p:ph idx="1"/>
          </p:nvPr>
        </p:nvSpPr>
        <p:spPr/>
        <p:txBody>
          <a:bodyPr/>
          <a:lstStyle/>
          <a:p>
            <a:r>
              <a:rPr lang="en-US" altLang="en-US" sz="2600"/>
              <a:t>Does not currently correct vertical conductances for partial dewatering</a:t>
            </a:r>
          </a:p>
          <a:p>
            <a:r>
              <a:rPr lang="en-US" altLang="en-US" sz="2600"/>
              <a:t>Matrix not necessarily symmetric </a:t>
            </a:r>
            <a:r>
              <a:rPr lang="en-US" altLang="en-US" sz="2600">
                <a:sym typeface="Wingdings" pitchFamily="2" charset="2"/>
              </a:rPr>
              <a:t> use BICGSTAB for linear acceleration</a:t>
            </a:r>
          </a:p>
          <a:p>
            <a:r>
              <a:rPr lang="en-US" altLang="en-US" sz="2600">
                <a:sym typeface="Wingdings" pitchFamily="2" charset="2"/>
              </a:rPr>
              <a:t>Don’t use ghost nodes at the same time</a:t>
            </a:r>
            <a:endParaRPr lang="en-US" altLang="en-US" sz="2200"/>
          </a:p>
          <a:p>
            <a:pPr lvl="2"/>
            <a:endParaRPr lang="en-US" altLang="en-US"/>
          </a:p>
          <a:p>
            <a:pPr lvl="1"/>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7B65245B-3290-4848-B19B-88DA8503723B}"/>
              </a:ext>
            </a:extLst>
          </p:cNvPr>
          <p:cNvSpPr>
            <a:spLocks noGrp="1" noChangeArrowheads="1"/>
          </p:cNvSpPr>
          <p:nvPr>
            <p:ph type="title"/>
          </p:nvPr>
        </p:nvSpPr>
        <p:spPr/>
        <p:txBody>
          <a:bodyPr/>
          <a:lstStyle/>
          <a:p>
            <a:r>
              <a:rPr lang="en-US" altLang="en-US"/>
              <a:t>Using XT3D</a:t>
            </a:r>
          </a:p>
        </p:txBody>
      </p:sp>
      <p:sp>
        <p:nvSpPr>
          <p:cNvPr id="22531" name="Content Placeholder 2">
            <a:extLst>
              <a:ext uri="{FF2B5EF4-FFF2-40B4-BE49-F238E27FC236}">
                <a16:creationId xmlns:a16="http://schemas.microsoft.com/office/drawing/2014/main" id="{36CE115A-B0D8-B94D-8F63-7AC12C6386CA}"/>
              </a:ext>
            </a:extLst>
          </p:cNvPr>
          <p:cNvSpPr>
            <a:spLocks noGrp="1" noChangeArrowheads="1"/>
          </p:cNvSpPr>
          <p:nvPr>
            <p:ph idx="1"/>
          </p:nvPr>
        </p:nvSpPr>
        <p:spPr/>
        <p:txBody>
          <a:bodyPr/>
          <a:lstStyle/>
          <a:p>
            <a:r>
              <a:rPr lang="en-US" altLang="en-US" dirty="0"/>
              <a:t>Activate by including “XT3D” in the list of NPF Package options</a:t>
            </a:r>
          </a:p>
          <a:p>
            <a:r>
              <a:rPr lang="en-US" altLang="en-US" dirty="0"/>
              <a:t>For DIS (structured) and DISV (vertex-based, structured/unstructured) grids, XT3D gets all the information it needs from the standard DIS/DISV and NPF input.</a:t>
            </a:r>
          </a:p>
          <a:p>
            <a:r>
              <a:rPr lang="en-US" altLang="en-US" dirty="0"/>
              <a:t>For DISU (unstructured) grids, face-orientation information must be supplied.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5277373-3659-BD4B-ABC0-64184875F028}"/>
              </a:ext>
            </a:extLst>
          </p:cNvPr>
          <p:cNvSpPr>
            <a:spLocks noGrp="1" noChangeArrowheads="1"/>
          </p:cNvSpPr>
          <p:nvPr>
            <p:ph type="title"/>
          </p:nvPr>
        </p:nvSpPr>
        <p:spPr/>
        <p:txBody>
          <a:bodyPr/>
          <a:lstStyle/>
          <a:p>
            <a:r>
              <a:rPr lang="en-US" altLang="en-US"/>
              <a:t>Challenge</a:t>
            </a:r>
          </a:p>
        </p:txBody>
      </p:sp>
      <p:sp>
        <p:nvSpPr>
          <p:cNvPr id="4099" name="Rectangle 3">
            <a:extLst>
              <a:ext uri="{FF2B5EF4-FFF2-40B4-BE49-F238E27FC236}">
                <a16:creationId xmlns:a16="http://schemas.microsoft.com/office/drawing/2014/main" id="{0B972EAC-358B-4640-8F28-EA9BC0A49729}"/>
              </a:ext>
            </a:extLst>
          </p:cNvPr>
          <p:cNvSpPr>
            <a:spLocks noGrp="1" noChangeArrowheads="1"/>
          </p:cNvSpPr>
          <p:nvPr>
            <p:ph type="body" idx="1"/>
          </p:nvPr>
        </p:nvSpPr>
        <p:spPr/>
        <p:txBody>
          <a:bodyPr/>
          <a:lstStyle/>
          <a:p>
            <a:pPr>
              <a:spcBef>
                <a:spcPts val="1800"/>
              </a:spcBef>
              <a:defRPr/>
            </a:pPr>
            <a:r>
              <a:rPr lang="en-US" altLang="en-US" dirty="0"/>
              <a:t>Simulate </a:t>
            </a:r>
            <a:r>
              <a:rPr lang="en-US" altLang="en-US" dirty="0">
                <a:solidFill>
                  <a:schemeClr val="accent5">
                    <a:lumMod val="90000"/>
                  </a:schemeClr>
                </a:solidFill>
              </a:rPr>
              <a:t>fully 3D </a:t>
            </a:r>
            <a:r>
              <a:rPr lang="en-US" altLang="en-US" dirty="0"/>
              <a:t>anisotropy</a:t>
            </a:r>
          </a:p>
          <a:p>
            <a:pPr>
              <a:spcBef>
                <a:spcPts val="1800"/>
              </a:spcBef>
              <a:defRPr/>
            </a:pPr>
            <a:r>
              <a:rPr lang="en-US" altLang="en-US" dirty="0"/>
              <a:t>… on </a:t>
            </a:r>
            <a:r>
              <a:rPr lang="en-US" altLang="en-US" dirty="0">
                <a:solidFill>
                  <a:schemeClr val="accent5">
                    <a:lumMod val="90000"/>
                  </a:schemeClr>
                </a:solidFill>
              </a:rPr>
              <a:t>unstructured</a:t>
            </a:r>
            <a:r>
              <a:rPr lang="en-US" altLang="en-US" dirty="0"/>
              <a:t>, cell-centered, finite-volume (MODFLOW 6) grids</a:t>
            </a:r>
          </a:p>
          <a:p>
            <a:pPr>
              <a:spcBef>
                <a:spcPts val="1800"/>
              </a:spcBef>
              <a:defRPr/>
            </a:pPr>
            <a:r>
              <a:rPr lang="en-US" altLang="en-US" dirty="0"/>
              <a:t>… preferably in a way that generalizes the </a:t>
            </a:r>
            <a:r>
              <a:rPr lang="en-US" altLang="en-US" dirty="0">
                <a:solidFill>
                  <a:schemeClr val="accent5">
                    <a:lumMod val="90000"/>
                  </a:schemeClr>
                </a:solidFill>
              </a:rPr>
              <a:t>intuitive and familiar</a:t>
            </a:r>
            <a:r>
              <a:rPr lang="en-US" altLang="en-US" dirty="0"/>
              <a:t> finite-difference approach MT3D uses (for dispersion) on regular grids</a:t>
            </a:r>
          </a:p>
          <a:p>
            <a:pPr marL="0" indent="0">
              <a:buFont typeface="Wingdings" pitchFamily="2" charset="2"/>
              <a:buNone/>
              <a:defRPr/>
            </a:pPr>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8E396AC-D333-974F-93A2-F1245BB0AB3B}"/>
              </a:ext>
            </a:extLst>
          </p:cNvPr>
          <p:cNvSpPr>
            <a:spLocks noGrp="1" noChangeArrowheads="1"/>
          </p:cNvSpPr>
          <p:nvPr>
            <p:ph type="title"/>
          </p:nvPr>
        </p:nvSpPr>
        <p:spPr/>
        <p:txBody>
          <a:bodyPr/>
          <a:lstStyle/>
          <a:p>
            <a:r>
              <a:rPr lang="en-US" altLang="en-US"/>
              <a:t>XT3D</a:t>
            </a:r>
          </a:p>
        </p:txBody>
      </p:sp>
      <p:sp>
        <p:nvSpPr>
          <p:cNvPr id="5123" name="Rectangle 3">
            <a:extLst>
              <a:ext uri="{FF2B5EF4-FFF2-40B4-BE49-F238E27FC236}">
                <a16:creationId xmlns:a16="http://schemas.microsoft.com/office/drawing/2014/main" id="{A37525A7-8229-4448-8AD0-A85F09E5DB81}"/>
              </a:ext>
            </a:extLst>
          </p:cNvPr>
          <p:cNvSpPr>
            <a:spLocks noGrp="1" noChangeArrowheads="1"/>
          </p:cNvSpPr>
          <p:nvPr>
            <p:ph type="body" idx="1"/>
          </p:nvPr>
        </p:nvSpPr>
        <p:spPr/>
        <p:txBody>
          <a:bodyPr/>
          <a:lstStyle/>
          <a:p>
            <a:pPr>
              <a:defRPr/>
            </a:pPr>
            <a:r>
              <a:rPr lang="en-US" altLang="en-US" dirty="0"/>
              <a:t>Could be classed as a “gradient reconstruction” method</a:t>
            </a:r>
          </a:p>
          <a:p>
            <a:pPr>
              <a:defRPr/>
            </a:pPr>
            <a:r>
              <a:rPr lang="en-US" altLang="en-US" dirty="0"/>
              <a:t>Inspired in part by </a:t>
            </a:r>
            <a:r>
              <a:rPr lang="en-US" altLang="en-US" dirty="0" err="1"/>
              <a:t>Sorab</a:t>
            </a:r>
            <a:r>
              <a:rPr lang="en-US" altLang="en-US" dirty="0"/>
              <a:t> </a:t>
            </a:r>
            <a:r>
              <a:rPr lang="en-US" altLang="en-US" dirty="0" err="1"/>
              <a:t>Panday’s</a:t>
            </a:r>
            <a:r>
              <a:rPr lang="en-US" altLang="en-US" dirty="0"/>
              <a:t> prototype BCT transport package for MF-USG</a:t>
            </a:r>
          </a:p>
          <a:p>
            <a:pPr>
              <a:defRPr/>
            </a:pPr>
            <a:r>
              <a:rPr lang="en-US" altLang="en-US" dirty="0"/>
              <a:t>In some ways, a </a:t>
            </a:r>
            <a:r>
              <a:rPr lang="en-US" altLang="en-US" dirty="0">
                <a:solidFill>
                  <a:schemeClr val="accent5">
                    <a:lumMod val="90000"/>
                  </a:schemeClr>
                </a:solidFill>
              </a:rPr>
              <a:t>generalization/modification of the MT3D approach</a:t>
            </a:r>
          </a:p>
          <a:p>
            <a:pPr>
              <a:defRPr/>
            </a:pP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28D7934B-1AB1-C14F-A6EE-5993C41247F4}"/>
              </a:ext>
            </a:extLst>
          </p:cNvPr>
          <p:cNvSpPr>
            <a:spLocks noGrp="1" noChangeArrowheads="1"/>
          </p:cNvSpPr>
          <p:nvPr>
            <p:ph type="title"/>
          </p:nvPr>
        </p:nvSpPr>
        <p:spPr/>
        <p:txBody>
          <a:bodyPr/>
          <a:lstStyle/>
          <a:p>
            <a:r>
              <a:rPr lang="en-US" altLang="en-US"/>
              <a:t>MT3D approach</a:t>
            </a:r>
          </a:p>
        </p:txBody>
      </p:sp>
      <p:sp>
        <p:nvSpPr>
          <p:cNvPr id="7171" name="Content Placeholder 2">
            <a:extLst>
              <a:ext uri="{FF2B5EF4-FFF2-40B4-BE49-F238E27FC236}">
                <a16:creationId xmlns:a16="http://schemas.microsoft.com/office/drawing/2014/main" id="{F5415BEB-7B61-4401-97B9-0927B8D71ECB}"/>
              </a:ext>
            </a:extLst>
          </p:cNvPr>
          <p:cNvSpPr>
            <a:spLocks noGrp="1"/>
          </p:cNvSpPr>
          <p:nvPr>
            <p:ph idx="1"/>
          </p:nvPr>
        </p:nvSpPr>
        <p:spPr>
          <a:xfrm>
            <a:off x="381000" y="1371600"/>
            <a:ext cx="8405813" cy="1717675"/>
          </a:xfrm>
        </p:spPr>
        <p:txBody>
          <a:bodyPr/>
          <a:lstStyle/>
          <a:p>
            <a:pPr>
              <a:defRPr/>
            </a:pPr>
            <a:r>
              <a:rPr lang="en-US" altLang="en-US" sz="2500" dirty="0"/>
              <a:t>MT3D </a:t>
            </a:r>
            <a:r>
              <a:rPr lang="en-US" altLang="en-US" sz="2500" dirty="0">
                <a:sym typeface="Wingdings" panose="05000000000000000000" pitchFamily="2" charset="2"/>
              </a:rPr>
              <a:t> </a:t>
            </a:r>
            <a:r>
              <a:rPr lang="en-US" altLang="en-US" sz="2500" dirty="0">
                <a:solidFill>
                  <a:schemeClr val="accent5">
                    <a:lumMod val="90000"/>
                  </a:schemeClr>
                </a:solidFill>
                <a:sym typeface="Wingdings" panose="05000000000000000000" pitchFamily="2" charset="2"/>
              </a:rPr>
              <a:t>r</a:t>
            </a:r>
            <a:r>
              <a:rPr lang="en-US" altLang="en-US" sz="2500" dirty="0">
                <a:solidFill>
                  <a:schemeClr val="accent5">
                    <a:lumMod val="90000"/>
                  </a:schemeClr>
                </a:solidFill>
              </a:rPr>
              <a:t>egular grids</a:t>
            </a:r>
          </a:p>
          <a:p>
            <a:pPr>
              <a:defRPr/>
            </a:pPr>
            <a:r>
              <a:rPr lang="en-US" altLang="en-US" sz="2500" dirty="0"/>
              <a:t>Need </a:t>
            </a:r>
            <a:r>
              <a:rPr lang="en-US" altLang="en-US" sz="2500" dirty="0">
                <a:solidFill>
                  <a:schemeClr val="accent5">
                    <a:lumMod val="90000"/>
                  </a:schemeClr>
                </a:solidFill>
              </a:rPr>
              <a:t>gradient vector</a:t>
            </a:r>
            <a:r>
              <a:rPr lang="en-US" altLang="en-US" sz="2500" dirty="0"/>
              <a:t> </a:t>
            </a:r>
            <a:r>
              <a:rPr lang="en-US" altLang="en-US" sz="2500" dirty="0">
                <a:sym typeface="Wingdings" pitchFamily="2" charset="2"/>
              </a:rPr>
              <a:t>to compute flux at cell interfaces</a:t>
            </a:r>
          </a:p>
        </p:txBody>
      </p:sp>
      <p:sp>
        <p:nvSpPr>
          <p:cNvPr id="7172" name="TextBox 1">
            <a:extLst>
              <a:ext uri="{FF2B5EF4-FFF2-40B4-BE49-F238E27FC236}">
                <a16:creationId xmlns:a16="http://schemas.microsoft.com/office/drawing/2014/main" id="{59215DC7-40E9-3144-A18F-94FF9F58C9EF}"/>
              </a:ext>
            </a:extLst>
          </p:cNvPr>
          <p:cNvSpPr txBox="1">
            <a:spLocks noChangeArrowheads="1"/>
          </p:cNvSpPr>
          <p:nvPr/>
        </p:nvSpPr>
        <p:spPr bwMode="auto">
          <a:xfrm>
            <a:off x="725488" y="3322638"/>
            <a:ext cx="2081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panose="020B0604020202020204" pitchFamily="34"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panose="020B0604020202020204" pitchFamily="34"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panose="020B0604020202020204" pitchFamily="34" charset="0"/>
              </a:defRPr>
            </a:lvl3pPr>
            <a:lvl4pPr marL="1600200" indent="-228600">
              <a:spcBef>
                <a:spcPct val="20000"/>
              </a:spcBef>
              <a:buClr>
                <a:srgbClr val="FFFF99"/>
              </a:buClr>
              <a:buSzPct val="125000"/>
              <a:buFont typeface="Wingdings" pitchFamily="2" charset="2"/>
              <a:buChar char="§"/>
              <a:defRPr b="1">
                <a:solidFill>
                  <a:schemeClr val="bg1"/>
                </a:solidFill>
                <a:latin typeface="Arial" panose="020B0604020202020204" pitchFamily="34" charset="0"/>
              </a:defRPr>
            </a:lvl4pPr>
            <a:lvl5pPr marL="2057400" indent="-228600">
              <a:spcBef>
                <a:spcPct val="20000"/>
              </a:spcBef>
              <a:buClr>
                <a:srgbClr val="FFFF99"/>
              </a:buClr>
              <a:buSzPct val="125000"/>
              <a:buFont typeface="Wingdings" pitchFamily="2" charset="2"/>
              <a:buChar char="§"/>
              <a:defRPr b="1">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9pPr>
          </a:lstStyle>
          <a:p>
            <a:pPr>
              <a:spcBef>
                <a:spcPct val="0"/>
              </a:spcBef>
              <a:buClrTx/>
              <a:buSzTx/>
              <a:buFontTx/>
              <a:buNone/>
            </a:pPr>
            <a:r>
              <a:rPr lang="en-US" altLang="en-US" sz="2000" b="0"/>
              <a:t>solute transport</a:t>
            </a:r>
          </a:p>
        </p:txBody>
      </p:sp>
      <p:sp>
        <p:nvSpPr>
          <p:cNvPr id="7173" name="TextBox 7">
            <a:extLst>
              <a:ext uri="{FF2B5EF4-FFF2-40B4-BE49-F238E27FC236}">
                <a16:creationId xmlns:a16="http://schemas.microsoft.com/office/drawing/2014/main" id="{EDBD9090-6EFA-6940-AF90-63C0E7FA6092}"/>
              </a:ext>
            </a:extLst>
          </p:cNvPr>
          <p:cNvSpPr txBox="1">
            <a:spLocks noChangeArrowheads="1"/>
          </p:cNvSpPr>
          <p:nvPr/>
        </p:nvSpPr>
        <p:spPr bwMode="auto">
          <a:xfrm>
            <a:off x="798513" y="4737100"/>
            <a:ext cx="1930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panose="020B0604020202020204" pitchFamily="34"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panose="020B0604020202020204" pitchFamily="34"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panose="020B0604020202020204" pitchFamily="34" charset="0"/>
              </a:defRPr>
            </a:lvl3pPr>
            <a:lvl4pPr marL="1600200" indent="-228600">
              <a:spcBef>
                <a:spcPct val="20000"/>
              </a:spcBef>
              <a:buClr>
                <a:srgbClr val="FFFF99"/>
              </a:buClr>
              <a:buSzPct val="125000"/>
              <a:buFont typeface="Wingdings" pitchFamily="2" charset="2"/>
              <a:buChar char="§"/>
              <a:defRPr b="1">
                <a:solidFill>
                  <a:schemeClr val="bg1"/>
                </a:solidFill>
                <a:latin typeface="Arial" panose="020B0604020202020204" pitchFamily="34" charset="0"/>
              </a:defRPr>
            </a:lvl4pPr>
            <a:lvl5pPr marL="2057400" indent="-228600">
              <a:spcBef>
                <a:spcPct val="20000"/>
              </a:spcBef>
              <a:buClr>
                <a:srgbClr val="FFFF99"/>
              </a:buClr>
              <a:buSzPct val="125000"/>
              <a:buFont typeface="Wingdings" pitchFamily="2" charset="2"/>
              <a:buChar char="§"/>
              <a:defRPr b="1">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9pPr>
          </a:lstStyle>
          <a:p>
            <a:pPr>
              <a:spcBef>
                <a:spcPct val="0"/>
              </a:spcBef>
              <a:buClrTx/>
              <a:buSzTx/>
              <a:buFontTx/>
              <a:buNone/>
            </a:pPr>
            <a:r>
              <a:rPr lang="en-US" altLang="en-US" sz="2000" b="0"/>
              <a:t>analog for flow</a:t>
            </a:r>
          </a:p>
        </p:txBody>
      </p:sp>
      <p:pic>
        <p:nvPicPr>
          <p:cNvPr id="7174" name="Picture 10">
            <a:extLst>
              <a:ext uri="{FF2B5EF4-FFF2-40B4-BE49-F238E27FC236}">
                <a16:creationId xmlns:a16="http://schemas.microsoft.com/office/drawing/2014/main" id="{F70E8867-6C85-2F41-8BF1-1C24B7BF4C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2438" y="3071813"/>
            <a:ext cx="1793875" cy="90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7175" name="Picture 11">
            <a:extLst>
              <a:ext uri="{FF2B5EF4-FFF2-40B4-BE49-F238E27FC236}">
                <a16:creationId xmlns:a16="http://schemas.microsoft.com/office/drawing/2014/main" id="{5EB4F6EE-ED56-FF4F-A3AD-82A34E6BBD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2438" y="4514850"/>
            <a:ext cx="1736725" cy="84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05F64057-40A0-094E-BDFE-5CCD679E7C13}"/>
              </a:ext>
            </a:extLst>
          </p:cNvPr>
          <p:cNvSpPr>
            <a:spLocks noGrp="1" noChangeArrowheads="1"/>
          </p:cNvSpPr>
          <p:nvPr>
            <p:ph type="title"/>
          </p:nvPr>
        </p:nvSpPr>
        <p:spPr/>
        <p:txBody>
          <a:bodyPr/>
          <a:lstStyle/>
          <a:p>
            <a:r>
              <a:rPr lang="en-US" altLang="en-US"/>
              <a:t>MT3D approach</a:t>
            </a:r>
          </a:p>
        </p:txBody>
      </p:sp>
      <p:sp>
        <p:nvSpPr>
          <p:cNvPr id="7171" name="Content Placeholder 2">
            <a:extLst>
              <a:ext uri="{FF2B5EF4-FFF2-40B4-BE49-F238E27FC236}">
                <a16:creationId xmlns:a16="http://schemas.microsoft.com/office/drawing/2014/main" id="{4EC955E6-3AE3-4FCD-9A92-4C0DDD48AF1F}"/>
              </a:ext>
            </a:extLst>
          </p:cNvPr>
          <p:cNvSpPr>
            <a:spLocks noGrp="1"/>
          </p:cNvSpPr>
          <p:nvPr>
            <p:ph idx="1"/>
          </p:nvPr>
        </p:nvSpPr>
        <p:spPr>
          <a:xfrm>
            <a:off x="381000" y="1371600"/>
            <a:ext cx="8405813" cy="1717675"/>
          </a:xfrm>
        </p:spPr>
        <p:txBody>
          <a:bodyPr/>
          <a:lstStyle/>
          <a:p>
            <a:pPr>
              <a:defRPr/>
            </a:pPr>
            <a:r>
              <a:rPr lang="en-US" altLang="en-US" sz="2500" dirty="0"/>
              <a:t>MT3D </a:t>
            </a:r>
            <a:r>
              <a:rPr lang="en-US" altLang="en-US" sz="2500" dirty="0">
                <a:sym typeface="Wingdings" panose="05000000000000000000" pitchFamily="2" charset="2"/>
              </a:rPr>
              <a:t> </a:t>
            </a:r>
            <a:r>
              <a:rPr lang="en-US" altLang="en-US" sz="2500" dirty="0">
                <a:solidFill>
                  <a:schemeClr val="accent5">
                    <a:lumMod val="90000"/>
                  </a:schemeClr>
                </a:solidFill>
                <a:sym typeface="Wingdings" panose="05000000000000000000" pitchFamily="2" charset="2"/>
              </a:rPr>
              <a:t>r</a:t>
            </a:r>
            <a:r>
              <a:rPr lang="en-US" altLang="en-US" sz="2500" dirty="0">
                <a:solidFill>
                  <a:schemeClr val="accent5">
                    <a:lumMod val="90000"/>
                  </a:schemeClr>
                </a:solidFill>
              </a:rPr>
              <a:t>egular grids</a:t>
            </a:r>
          </a:p>
          <a:p>
            <a:pPr>
              <a:defRPr/>
            </a:pPr>
            <a:r>
              <a:rPr lang="en-US" altLang="en-US" sz="2500" dirty="0"/>
              <a:t>Need </a:t>
            </a:r>
            <a:r>
              <a:rPr lang="en-US" altLang="en-US" sz="2500" dirty="0">
                <a:solidFill>
                  <a:schemeClr val="accent5">
                    <a:lumMod val="90000"/>
                  </a:schemeClr>
                </a:solidFill>
              </a:rPr>
              <a:t>gradient vector</a:t>
            </a:r>
            <a:r>
              <a:rPr lang="en-US" altLang="en-US" sz="2500" dirty="0"/>
              <a:t> </a:t>
            </a:r>
            <a:r>
              <a:rPr lang="en-US" altLang="en-US" sz="2500" dirty="0">
                <a:sym typeface="Wingdings" pitchFamily="2" charset="2"/>
              </a:rPr>
              <a:t>to compute flux at cell interfaces</a:t>
            </a:r>
          </a:p>
        </p:txBody>
      </p:sp>
      <p:sp>
        <p:nvSpPr>
          <p:cNvPr id="9220" name="TextBox 1">
            <a:extLst>
              <a:ext uri="{FF2B5EF4-FFF2-40B4-BE49-F238E27FC236}">
                <a16:creationId xmlns:a16="http://schemas.microsoft.com/office/drawing/2014/main" id="{6811EABC-AB7C-FA42-B1A6-908AB5350207}"/>
              </a:ext>
            </a:extLst>
          </p:cNvPr>
          <p:cNvSpPr txBox="1">
            <a:spLocks noChangeArrowheads="1"/>
          </p:cNvSpPr>
          <p:nvPr/>
        </p:nvSpPr>
        <p:spPr bwMode="auto">
          <a:xfrm>
            <a:off x="725488" y="3322638"/>
            <a:ext cx="2081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panose="020B0604020202020204" pitchFamily="34"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panose="020B0604020202020204" pitchFamily="34"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panose="020B0604020202020204" pitchFamily="34" charset="0"/>
              </a:defRPr>
            </a:lvl3pPr>
            <a:lvl4pPr marL="1600200" indent="-228600">
              <a:spcBef>
                <a:spcPct val="20000"/>
              </a:spcBef>
              <a:buClr>
                <a:srgbClr val="FFFF99"/>
              </a:buClr>
              <a:buSzPct val="125000"/>
              <a:buFont typeface="Wingdings" pitchFamily="2" charset="2"/>
              <a:buChar char="§"/>
              <a:defRPr b="1">
                <a:solidFill>
                  <a:schemeClr val="bg1"/>
                </a:solidFill>
                <a:latin typeface="Arial" panose="020B0604020202020204" pitchFamily="34" charset="0"/>
              </a:defRPr>
            </a:lvl4pPr>
            <a:lvl5pPr marL="2057400" indent="-228600">
              <a:spcBef>
                <a:spcPct val="20000"/>
              </a:spcBef>
              <a:buClr>
                <a:srgbClr val="FFFF99"/>
              </a:buClr>
              <a:buSzPct val="125000"/>
              <a:buFont typeface="Wingdings" pitchFamily="2" charset="2"/>
              <a:buChar char="§"/>
              <a:defRPr b="1">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9pPr>
          </a:lstStyle>
          <a:p>
            <a:pPr>
              <a:spcBef>
                <a:spcPct val="0"/>
              </a:spcBef>
              <a:buClrTx/>
              <a:buSzTx/>
              <a:buFontTx/>
              <a:buNone/>
            </a:pPr>
            <a:r>
              <a:rPr lang="en-US" altLang="en-US" sz="2000" b="0"/>
              <a:t>solute transport</a:t>
            </a:r>
          </a:p>
        </p:txBody>
      </p:sp>
      <p:sp>
        <p:nvSpPr>
          <p:cNvPr id="9221" name="TextBox 7">
            <a:extLst>
              <a:ext uri="{FF2B5EF4-FFF2-40B4-BE49-F238E27FC236}">
                <a16:creationId xmlns:a16="http://schemas.microsoft.com/office/drawing/2014/main" id="{1701E538-B2C8-B543-95B3-745C67F7D373}"/>
              </a:ext>
            </a:extLst>
          </p:cNvPr>
          <p:cNvSpPr txBox="1">
            <a:spLocks noChangeArrowheads="1"/>
          </p:cNvSpPr>
          <p:nvPr/>
        </p:nvSpPr>
        <p:spPr bwMode="auto">
          <a:xfrm>
            <a:off x="798513" y="4737100"/>
            <a:ext cx="1930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panose="020B0604020202020204" pitchFamily="34"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panose="020B0604020202020204" pitchFamily="34"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panose="020B0604020202020204" pitchFamily="34" charset="0"/>
              </a:defRPr>
            </a:lvl3pPr>
            <a:lvl4pPr marL="1600200" indent="-228600">
              <a:spcBef>
                <a:spcPct val="20000"/>
              </a:spcBef>
              <a:buClr>
                <a:srgbClr val="FFFF99"/>
              </a:buClr>
              <a:buSzPct val="125000"/>
              <a:buFont typeface="Wingdings" pitchFamily="2" charset="2"/>
              <a:buChar char="§"/>
              <a:defRPr b="1">
                <a:solidFill>
                  <a:schemeClr val="bg1"/>
                </a:solidFill>
                <a:latin typeface="Arial" panose="020B0604020202020204" pitchFamily="34" charset="0"/>
              </a:defRPr>
            </a:lvl4pPr>
            <a:lvl5pPr marL="2057400" indent="-228600">
              <a:spcBef>
                <a:spcPct val="20000"/>
              </a:spcBef>
              <a:buClr>
                <a:srgbClr val="FFFF99"/>
              </a:buClr>
              <a:buSzPct val="125000"/>
              <a:buFont typeface="Wingdings" pitchFamily="2" charset="2"/>
              <a:buChar char="§"/>
              <a:defRPr b="1">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9pPr>
          </a:lstStyle>
          <a:p>
            <a:pPr>
              <a:spcBef>
                <a:spcPct val="0"/>
              </a:spcBef>
              <a:buClrTx/>
              <a:buSzTx/>
              <a:buFontTx/>
              <a:buNone/>
            </a:pPr>
            <a:r>
              <a:rPr lang="en-US" altLang="en-US" sz="2000" b="0"/>
              <a:t>analog for flow</a:t>
            </a:r>
          </a:p>
        </p:txBody>
      </p:sp>
      <p:pic>
        <p:nvPicPr>
          <p:cNvPr id="9222" name="Picture 8">
            <a:extLst>
              <a:ext uri="{FF2B5EF4-FFF2-40B4-BE49-F238E27FC236}">
                <a16:creationId xmlns:a16="http://schemas.microsoft.com/office/drawing/2014/main" id="{D395AD76-5E47-7346-8657-924005E917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2913" y="2925763"/>
            <a:ext cx="3962400"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9223" name="Picture 9">
            <a:extLst>
              <a:ext uri="{FF2B5EF4-FFF2-40B4-BE49-F238E27FC236}">
                <a16:creationId xmlns:a16="http://schemas.microsoft.com/office/drawing/2014/main" id="{4CCCA86B-CA78-3A43-9D54-11B65189F9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2913" y="4356100"/>
            <a:ext cx="4000500"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54D945D1-5D10-7F4C-AA56-B16452708D78}"/>
              </a:ext>
            </a:extLst>
          </p:cNvPr>
          <p:cNvSpPr>
            <a:spLocks noGrp="1" noChangeArrowheads="1"/>
          </p:cNvSpPr>
          <p:nvPr>
            <p:ph type="title"/>
          </p:nvPr>
        </p:nvSpPr>
        <p:spPr/>
        <p:txBody>
          <a:bodyPr/>
          <a:lstStyle/>
          <a:p>
            <a:r>
              <a:rPr lang="en-US" altLang="en-US"/>
              <a:t>MT3D approach</a:t>
            </a:r>
          </a:p>
        </p:txBody>
      </p:sp>
      <p:sp>
        <p:nvSpPr>
          <p:cNvPr id="7171" name="Content Placeholder 2">
            <a:extLst>
              <a:ext uri="{FF2B5EF4-FFF2-40B4-BE49-F238E27FC236}">
                <a16:creationId xmlns:a16="http://schemas.microsoft.com/office/drawing/2014/main" id="{2456EEC4-2A08-429F-92A9-B13BB19AB9C3}"/>
              </a:ext>
            </a:extLst>
          </p:cNvPr>
          <p:cNvSpPr>
            <a:spLocks noGrp="1"/>
          </p:cNvSpPr>
          <p:nvPr>
            <p:ph idx="1"/>
          </p:nvPr>
        </p:nvSpPr>
        <p:spPr>
          <a:xfrm>
            <a:off x="381000" y="1371600"/>
            <a:ext cx="8405813" cy="1717675"/>
          </a:xfrm>
        </p:spPr>
        <p:txBody>
          <a:bodyPr/>
          <a:lstStyle/>
          <a:p>
            <a:pPr>
              <a:defRPr/>
            </a:pPr>
            <a:r>
              <a:rPr lang="en-US" altLang="en-US" sz="2500" dirty="0"/>
              <a:t>MT3D </a:t>
            </a:r>
            <a:r>
              <a:rPr lang="en-US" altLang="en-US" sz="2500" dirty="0">
                <a:sym typeface="Wingdings" panose="05000000000000000000" pitchFamily="2" charset="2"/>
              </a:rPr>
              <a:t> </a:t>
            </a:r>
            <a:r>
              <a:rPr lang="en-US" altLang="en-US" sz="2500" dirty="0">
                <a:solidFill>
                  <a:schemeClr val="accent5">
                    <a:lumMod val="90000"/>
                  </a:schemeClr>
                </a:solidFill>
                <a:sym typeface="Wingdings" panose="05000000000000000000" pitchFamily="2" charset="2"/>
              </a:rPr>
              <a:t>r</a:t>
            </a:r>
            <a:r>
              <a:rPr lang="en-US" altLang="en-US" sz="2500" dirty="0">
                <a:solidFill>
                  <a:schemeClr val="accent5">
                    <a:lumMod val="90000"/>
                  </a:schemeClr>
                </a:solidFill>
              </a:rPr>
              <a:t>egular grids</a:t>
            </a:r>
          </a:p>
          <a:p>
            <a:pPr>
              <a:defRPr/>
            </a:pPr>
            <a:r>
              <a:rPr lang="en-US" altLang="en-US" sz="2500" dirty="0"/>
              <a:t>Need </a:t>
            </a:r>
            <a:r>
              <a:rPr lang="en-US" altLang="en-US" sz="2500" dirty="0">
                <a:solidFill>
                  <a:schemeClr val="accent5">
                    <a:lumMod val="90000"/>
                  </a:schemeClr>
                </a:solidFill>
              </a:rPr>
              <a:t>gradient vector</a:t>
            </a:r>
            <a:r>
              <a:rPr lang="en-US" altLang="en-US" sz="2500" dirty="0"/>
              <a:t> </a:t>
            </a:r>
            <a:r>
              <a:rPr lang="en-US" altLang="en-US" sz="2500" dirty="0">
                <a:sym typeface="Wingdings" pitchFamily="2" charset="2"/>
              </a:rPr>
              <a:t>to compute flux at cell interfaces</a:t>
            </a:r>
          </a:p>
        </p:txBody>
      </p:sp>
      <p:pic>
        <p:nvPicPr>
          <p:cNvPr id="11268" name="Picture 5">
            <a:extLst>
              <a:ext uri="{FF2B5EF4-FFF2-40B4-BE49-F238E27FC236}">
                <a16:creationId xmlns:a16="http://schemas.microsoft.com/office/drawing/2014/main" id="{BA6CD3EF-016E-8842-9D55-DDCCD949AC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970213"/>
            <a:ext cx="4714875" cy="1103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1269" name="Picture 6">
            <a:extLst>
              <a:ext uri="{FF2B5EF4-FFF2-40B4-BE49-F238E27FC236}">
                <a16:creationId xmlns:a16="http://schemas.microsoft.com/office/drawing/2014/main" id="{CC5E35BE-FE90-D14C-93E7-63694D9492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8625" y="4416425"/>
            <a:ext cx="4678363" cy="1068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1270" name="TextBox 1">
            <a:extLst>
              <a:ext uri="{FF2B5EF4-FFF2-40B4-BE49-F238E27FC236}">
                <a16:creationId xmlns:a16="http://schemas.microsoft.com/office/drawing/2014/main" id="{F8852142-B91F-E843-96DA-D983DA030919}"/>
              </a:ext>
            </a:extLst>
          </p:cNvPr>
          <p:cNvSpPr txBox="1">
            <a:spLocks noChangeArrowheads="1"/>
          </p:cNvSpPr>
          <p:nvPr/>
        </p:nvSpPr>
        <p:spPr bwMode="auto">
          <a:xfrm>
            <a:off x="725488" y="3322638"/>
            <a:ext cx="2081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panose="020B0604020202020204" pitchFamily="34"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panose="020B0604020202020204" pitchFamily="34"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panose="020B0604020202020204" pitchFamily="34" charset="0"/>
              </a:defRPr>
            </a:lvl3pPr>
            <a:lvl4pPr marL="1600200" indent="-228600">
              <a:spcBef>
                <a:spcPct val="20000"/>
              </a:spcBef>
              <a:buClr>
                <a:srgbClr val="FFFF99"/>
              </a:buClr>
              <a:buSzPct val="125000"/>
              <a:buFont typeface="Wingdings" pitchFamily="2" charset="2"/>
              <a:buChar char="§"/>
              <a:defRPr b="1">
                <a:solidFill>
                  <a:schemeClr val="bg1"/>
                </a:solidFill>
                <a:latin typeface="Arial" panose="020B0604020202020204" pitchFamily="34" charset="0"/>
              </a:defRPr>
            </a:lvl4pPr>
            <a:lvl5pPr marL="2057400" indent="-228600">
              <a:spcBef>
                <a:spcPct val="20000"/>
              </a:spcBef>
              <a:buClr>
                <a:srgbClr val="FFFF99"/>
              </a:buClr>
              <a:buSzPct val="125000"/>
              <a:buFont typeface="Wingdings" pitchFamily="2" charset="2"/>
              <a:buChar char="§"/>
              <a:defRPr b="1">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9pPr>
          </a:lstStyle>
          <a:p>
            <a:pPr>
              <a:spcBef>
                <a:spcPct val="0"/>
              </a:spcBef>
              <a:buClrTx/>
              <a:buSzTx/>
              <a:buFontTx/>
              <a:buNone/>
            </a:pPr>
            <a:r>
              <a:rPr lang="en-US" altLang="en-US" sz="2000" b="0"/>
              <a:t>solute transport</a:t>
            </a:r>
          </a:p>
        </p:txBody>
      </p:sp>
      <p:sp>
        <p:nvSpPr>
          <p:cNvPr id="11271" name="TextBox 7">
            <a:extLst>
              <a:ext uri="{FF2B5EF4-FFF2-40B4-BE49-F238E27FC236}">
                <a16:creationId xmlns:a16="http://schemas.microsoft.com/office/drawing/2014/main" id="{BDC3E065-AA90-0544-871C-25DE51FAF899}"/>
              </a:ext>
            </a:extLst>
          </p:cNvPr>
          <p:cNvSpPr txBox="1">
            <a:spLocks noChangeArrowheads="1"/>
          </p:cNvSpPr>
          <p:nvPr/>
        </p:nvSpPr>
        <p:spPr bwMode="auto">
          <a:xfrm>
            <a:off x="798513" y="4737100"/>
            <a:ext cx="1930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panose="020B0604020202020204" pitchFamily="34"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panose="020B0604020202020204" pitchFamily="34"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panose="020B0604020202020204" pitchFamily="34" charset="0"/>
              </a:defRPr>
            </a:lvl3pPr>
            <a:lvl4pPr marL="1600200" indent="-228600">
              <a:spcBef>
                <a:spcPct val="20000"/>
              </a:spcBef>
              <a:buClr>
                <a:srgbClr val="FFFF99"/>
              </a:buClr>
              <a:buSzPct val="125000"/>
              <a:buFont typeface="Wingdings" pitchFamily="2" charset="2"/>
              <a:buChar char="§"/>
              <a:defRPr b="1">
                <a:solidFill>
                  <a:schemeClr val="bg1"/>
                </a:solidFill>
                <a:latin typeface="Arial" panose="020B0604020202020204" pitchFamily="34" charset="0"/>
              </a:defRPr>
            </a:lvl4pPr>
            <a:lvl5pPr marL="2057400" indent="-228600">
              <a:spcBef>
                <a:spcPct val="20000"/>
              </a:spcBef>
              <a:buClr>
                <a:srgbClr val="FFFF99"/>
              </a:buClr>
              <a:buSzPct val="125000"/>
              <a:buFont typeface="Wingdings" pitchFamily="2" charset="2"/>
              <a:buChar char="§"/>
              <a:defRPr b="1">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9pPr>
          </a:lstStyle>
          <a:p>
            <a:pPr>
              <a:spcBef>
                <a:spcPct val="0"/>
              </a:spcBef>
              <a:buClrTx/>
              <a:buSzTx/>
              <a:buFontTx/>
              <a:buNone/>
            </a:pPr>
            <a:r>
              <a:rPr lang="en-US" altLang="en-US" sz="2000" b="0"/>
              <a:t>analog for flow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963412A-933F-6344-93D6-4BF0FC39CA0C}"/>
              </a:ext>
            </a:extLst>
          </p:cNvPr>
          <p:cNvSpPr>
            <a:spLocks noGrp="1" noChangeArrowheads="1"/>
          </p:cNvSpPr>
          <p:nvPr>
            <p:ph type="title"/>
          </p:nvPr>
        </p:nvSpPr>
        <p:spPr/>
        <p:txBody>
          <a:bodyPr/>
          <a:lstStyle/>
          <a:p>
            <a:r>
              <a:rPr lang="en-US" altLang="en-US"/>
              <a:t>MT3D approach</a:t>
            </a:r>
          </a:p>
        </p:txBody>
      </p:sp>
      <p:sp>
        <p:nvSpPr>
          <p:cNvPr id="7171" name="Content Placeholder 2">
            <a:extLst>
              <a:ext uri="{FF2B5EF4-FFF2-40B4-BE49-F238E27FC236}">
                <a16:creationId xmlns:a16="http://schemas.microsoft.com/office/drawing/2014/main" id="{1AD07855-6580-479E-A4C5-679B359138C1}"/>
              </a:ext>
            </a:extLst>
          </p:cNvPr>
          <p:cNvSpPr>
            <a:spLocks noGrp="1"/>
          </p:cNvSpPr>
          <p:nvPr>
            <p:ph idx="1"/>
          </p:nvPr>
        </p:nvSpPr>
        <p:spPr>
          <a:xfrm>
            <a:off x="381000" y="1371600"/>
            <a:ext cx="4572000" cy="4495800"/>
          </a:xfrm>
        </p:spPr>
        <p:txBody>
          <a:bodyPr/>
          <a:lstStyle/>
          <a:p>
            <a:pPr>
              <a:defRPr/>
            </a:pPr>
            <a:r>
              <a:rPr lang="en-US" altLang="en-US" sz="2400" dirty="0">
                <a:sym typeface="Wingdings" pitchFamily="2" charset="2"/>
              </a:rPr>
              <a:t>Need an estimate of the gradient vector</a:t>
            </a:r>
          </a:p>
          <a:p>
            <a:pPr>
              <a:defRPr/>
            </a:pPr>
            <a:r>
              <a:rPr lang="en-US" altLang="en-US" sz="2400" dirty="0">
                <a:solidFill>
                  <a:srgbClr val="86A8FE"/>
                </a:solidFill>
                <a:sym typeface="Wingdings" pitchFamily="2" charset="2"/>
              </a:rPr>
              <a:t>Normal component</a:t>
            </a:r>
            <a:r>
              <a:rPr lang="en-US" altLang="en-US" sz="2400" dirty="0">
                <a:sym typeface="Wingdings" pitchFamily="2" charset="2"/>
              </a:rPr>
              <a:t> is straightforward (black)</a:t>
            </a:r>
            <a:endParaRPr lang="en-US" altLang="en-US" sz="2400" dirty="0"/>
          </a:p>
          <a:p>
            <a:pPr>
              <a:defRPr/>
            </a:pPr>
            <a:r>
              <a:rPr lang="en-US" altLang="en-US" sz="2400" dirty="0">
                <a:solidFill>
                  <a:schemeClr val="accent5">
                    <a:lumMod val="90000"/>
                  </a:schemeClr>
                </a:solidFill>
                <a:sym typeface="Wingdings" pitchFamily="2" charset="2"/>
              </a:rPr>
              <a:t>Tangential component </a:t>
            </a:r>
            <a:r>
              <a:rPr lang="en-US" altLang="en-US" sz="2400" dirty="0"/>
              <a:t>from central differences (green), i.e., </a:t>
            </a:r>
            <a:r>
              <a:rPr lang="en-US" altLang="en-US" sz="2400" dirty="0">
                <a:solidFill>
                  <a:srgbClr val="86A8FE"/>
                </a:solidFill>
              </a:rPr>
              <a:t>“weighted average”</a:t>
            </a:r>
            <a:endParaRPr lang="en-US" altLang="en-US" sz="2400" dirty="0">
              <a:solidFill>
                <a:srgbClr val="86A8FE"/>
              </a:solidFill>
              <a:sym typeface="Wingdings" pitchFamily="2" charset="2"/>
            </a:endParaRPr>
          </a:p>
          <a:p>
            <a:pPr>
              <a:defRPr/>
            </a:pPr>
            <a:r>
              <a:rPr lang="en-US" altLang="en-US" sz="2400" dirty="0">
                <a:sym typeface="Wingdings" pitchFamily="2" charset="2"/>
              </a:rPr>
              <a:t>How to generalize?</a:t>
            </a:r>
            <a:endParaRPr lang="en-US" altLang="en-US" sz="2400" dirty="0"/>
          </a:p>
        </p:txBody>
      </p:sp>
      <p:pic>
        <p:nvPicPr>
          <p:cNvPr id="13316" name="Picture 3">
            <a:extLst>
              <a:ext uri="{FF2B5EF4-FFF2-40B4-BE49-F238E27FC236}">
                <a16:creationId xmlns:a16="http://schemas.microsoft.com/office/drawing/2014/main" id="{A2F7E778-1CF7-924A-B236-94CBFF6961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6375" y="1420813"/>
            <a:ext cx="3019425" cy="407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BA38F41A-2F7E-4A4D-A597-58AE1D6716CF}"/>
              </a:ext>
            </a:extLst>
          </p:cNvPr>
          <p:cNvSpPr>
            <a:spLocks noGrp="1" noChangeArrowheads="1"/>
          </p:cNvSpPr>
          <p:nvPr>
            <p:ph type="title"/>
          </p:nvPr>
        </p:nvSpPr>
        <p:spPr/>
        <p:txBody>
          <a:bodyPr/>
          <a:lstStyle/>
          <a:p>
            <a:r>
              <a:rPr lang="en-US" altLang="en-US"/>
              <a:t>MAIN IDEAS</a:t>
            </a:r>
          </a:p>
        </p:txBody>
      </p:sp>
      <p:sp>
        <p:nvSpPr>
          <p:cNvPr id="5123" name="Rectangle 3">
            <a:extLst>
              <a:ext uri="{FF2B5EF4-FFF2-40B4-BE49-F238E27FC236}">
                <a16:creationId xmlns:a16="http://schemas.microsoft.com/office/drawing/2014/main" id="{4F0C780D-8272-4DB1-ABA2-A1F5CF91C202}"/>
              </a:ext>
            </a:extLst>
          </p:cNvPr>
          <p:cNvSpPr>
            <a:spLocks noGrp="1" noChangeArrowheads="1"/>
          </p:cNvSpPr>
          <p:nvPr>
            <p:ph type="body" idx="1"/>
          </p:nvPr>
        </p:nvSpPr>
        <p:spPr/>
        <p:txBody>
          <a:bodyPr/>
          <a:lstStyle/>
          <a:p>
            <a:pPr>
              <a:defRPr/>
            </a:pPr>
            <a:r>
              <a:rPr lang="en-US" altLang="en-US" dirty="0"/>
              <a:t>Use </a:t>
            </a:r>
            <a:r>
              <a:rPr lang="en-US" altLang="en-US" dirty="0">
                <a:solidFill>
                  <a:srgbClr val="86A8FE"/>
                </a:solidFill>
              </a:rPr>
              <a:t>weighted averaging</a:t>
            </a:r>
            <a:r>
              <a:rPr lang="en-US" altLang="en-US" dirty="0"/>
              <a:t> to incorporate gradient information from neighboring connections</a:t>
            </a:r>
          </a:p>
          <a:p>
            <a:pPr lvl="1">
              <a:defRPr/>
            </a:pPr>
            <a:r>
              <a:rPr lang="en-US" altLang="en-US" dirty="0"/>
              <a:t>Weight depends on </a:t>
            </a:r>
            <a:r>
              <a:rPr lang="en-US" altLang="en-US" dirty="0">
                <a:solidFill>
                  <a:srgbClr val="86A8FE"/>
                </a:solidFill>
              </a:rPr>
              <a:t>distance</a:t>
            </a:r>
          </a:p>
          <a:p>
            <a:pPr lvl="1">
              <a:defRPr/>
            </a:pPr>
            <a:r>
              <a:rPr lang="en-US" altLang="en-US" dirty="0"/>
              <a:t>Weight depends on </a:t>
            </a:r>
            <a:r>
              <a:rPr lang="en-US" altLang="en-US" dirty="0">
                <a:solidFill>
                  <a:srgbClr val="86A8FE"/>
                </a:solidFill>
              </a:rPr>
              <a:t>orientation</a:t>
            </a:r>
          </a:p>
          <a:p>
            <a:pPr>
              <a:defRPr/>
            </a:pPr>
            <a:r>
              <a:rPr lang="en-US" altLang="en-US" dirty="0"/>
              <a:t>Combine estimates from both sides of the interface</a:t>
            </a:r>
          </a:p>
          <a:p>
            <a:pPr marL="0" indent="0">
              <a:buFont typeface="Wingdings" pitchFamily="2" charset="2"/>
              <a:buNone/>
              <a:defRPr/>
            </a:pPr>
            <a:endParaRPr lang="en-US" altLang="en-US"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E85E998-6AEF-E94D-8059-6BEA677A3AEC}"/>
              </a:ext>
            </a:extLst>
          </p:cNvPr>
          <p:cNvSpPr>
            <a:spLocks noGrp="1" noChangeArrowheads="1"/>
          </p:cNvSpPr>
          <p:nvPr>
            <p:ph type="title"/>
          </p:nvPr>
        </p:nvSpPr>
        <p:spPr/>
        <p:txBody>
          <a:bodyPr/>
          <a:lstStyle/>
          <a:p>
            <a:r>
              <a:rPr lang="en-US" altLang="en-US"/>
              <a:t>XT3D</a:t>
            </a:r>
          </a:p>
        </p:txBody>
      </p:sp>
      <p:sp>
        <p:nvSpPr>
          <p:cNvPr id="17411" name="Rectangle 3">
            <a:extLst>
              <a:ext uri="{FF2B5EF4-FFF2-40B4-BE49-F238E27FC236}">
                <a16:creationId xmlns:a16="http://schemas.microsoft.com/office/drawing/2014/main" id="{53D5BBF4-9792-4172-8E81-6AE81221E1E5}"/>
              </a:ext>
            </a:extLst>
          </p:cNvPr>
          <p:cNvSpPr>
            <a:spLocks noGrp="1" noChangeArrowheads="1"/>
          </p:cNvSpPr>
          <p:nvPr>
            <p:ph type="body" idx="1"/>
          </p:nvPr>
        </p:nvSpPr>
        <p:spPr/>
        <p:txBody>
          <a:bodyPr/>
          <a:lstStyle/>
          <a:p>
            <a:pPr>
              <a:defRPr/>
            </a:pPr>
            <a:r>
              <a:rPr lang="en-US" altLang="en-US" dirty="0">
                <a:solidFill>
                  <a:schemeClr val="accent5">
                    <a:lumMod val="90000"/>
                  </a:schemeClr>
                </a:solidFill>
              </a:rPr>
              <a:t>Greater weight</a:t>
            </a:r>
            <a:r>
              <a:rPr lang="en-US" altLang="en-US" dirty="0"/>
              <a:t> given to neighboring connections that are </a:t>
            </a:r>
            <a:r>
              <a:rPr lang="en-US" altLang="en-US" dirty="0">
                <a:solidFill>
                  <a:schemeClr val="accent5">
                    <a:lumMod val="90000"/>
                  </a:schemeClr>
                </a:solidFill>
              </a:rPr>
              <a:t>closer</a:t>
            </a:r>
            <a:r>
              <a:rPr lang="en-US" altLang="en-US" dirty="0"/>
              <a:t> to the interface of interest</a:t>
            </a:r>
          </a:p>
          <a:p>
            <a:pPr>
              <a:defRPr/>
            </a:pPr>
            <a:endParaRPr lang="en-US" altLang="en-US" dirty="0"/>
          </a:p>
        </p:txBody>
      </p:sp>
      <p:pic>
        <p:nvPicPr>
          <p:cNvPr id="16388" name="Picture 4">
            <a:extLst>
              <a:ext uri="{FF2B5EF4-FFF2-40B4-BE49-F238E27FC236}">
                <a16:creationId xmlns:a16="http://schemas.microsoft.com/office/drawing/2014/main" id="{C50B9590-6BF3-B14C-AD01-0276DA7947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4888" y="2962275"/>
            <a:ext cx="4714875" cy="3457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theme/theme1.xml><?xml version="1.0" encoding="utf-8"?>
<a:theme xmlns:a="http://schemas.openxmlformats.org/drawingml/2006/main" name="Desktop">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eskto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4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4000" b="0" i="0" u="none" strike="noStrike" cap="none" normalizeH="0" baseline="0" smtClean="0">
            <a:ln>
              <a:noFill/>
            </a:ln>
            <a:solidFill>
              <a:schemeClr val="tx1"/>
            </a:solidFill>
            <a:effectLst/>
            <a:latin typeface="Arial" charset="0"/>
          </a:defRPr>
        </a:defPPr>
      </a:lstStyle>
    </a:lnDef>
  </a:objectDefaults>
  <a:extraClrSchemeLst>
    <a:extraClrScheme>
      <a:clrScheme name="Desktop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sktop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sktop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sktop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sktop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sktop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sktop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7007</TotalTime>
  <Pages>4</Pages>
  <Words>461</Words>
  <Application>Microsoft Macintosh PowerPoint</Application>
  <PresentationFormat>On-screen Show (4:3)</PresentationFormat>
  <Paragraphs>67</Paragraphs>
  <Slides>16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Times New Roman</vt:lpstr>
      <vt:lpstr>Wingdings</vt:lpstr>
      <vt:lpstr>Desktop</vt:lpstr>
      <vt:lpstr>XT3D </vt:lpstr>
      <vt:lpstr>Challenge</vt:lpstr>
      <vt:lpstr>XT3D</vt:lpstr>
      <vt:lpstr>MT3D approach</vt:lpstr>
      <vt:lpstr>MT3D approach</vt:lpstr>
      <vt:lpstr>MT3D approach</vt:lpstr>
      <vt:lpstr>MT3D approach</vt:lpstr>
      <vt:lpstr>MAIN IDEAS</vt:lpstr>
      <vt:lpstr>XT3D</vt:lpstr>
      <vt:lpstr>XT3D</vt:lpstr>
      <vt:lpstr>XT3D</vt:lpstr>
      <vt:lpstr>XT3D flow expression</vt:lpstr>
      <vt:lpstr>XT3D Stencil for a Regular Grid</vt:lpstr>
      <vt:lpstr>XT3D pros &amp; cons</vt:lpstr>
      <vt:lpstr>Notes</vt:lpstr>
      <vt:lpstr>Using XT3D</vt:lpstr>
    </vt:vector>
  </TitlesOfParts>
  <Company>USGS</Company>
  <LinksUpToDate>false</LinksUpToDate>
  <SharedDoc>false</SharedDoc>
  <HyperlinkBase>http://www.usgs.gov/visual-id/specs/slides/slide.html</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 Blue Template for Slide Presentations</dc:title>
  <dc:subject>Presentation format with USGS Visual Identity</dc:subject>
  <dc:creator>VIScom</dc:creator>
  <cp:keywords/>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Langevin, Christian D</cp:lastModifiedBy>
  <cp:revision>302</cp:revision>
  <cp:lastPrinted>1998-03-23T17:09:44Z</cp:lastPrinted>
  <dcterms:created xsi:type="dcterms:W3CDTF">1998-01-16T15:44:57Z</dcterms:created>
  <dcterms:modified xsi:type="dcterms:W3CDTF">2018-10-24T11:32:01Z</dcterms:modified>
</cp:coreProperties>
</file>