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706" r:id="rId2"/>
    <p:sldId id="672" r:id="rId3"/>
    <p:sldId id="692" r:id="rId4"/>
    <p:sldId id="697" r:id="rId5"/>
    <p:sldId id="693" r:id="rId6"/>
    <p:sldId id="694" r:id="rId7"/>
    <p:sldId id="701" r:id="rId8"/>
    <p:sldId id="691" r:id="rId9"/>
    <p:sldId id="704" r:id="rId10"/>
    <p:sldId id="657" r:id="rId11"/>
    <p:sldId id="695" r:id="rId12"/>
    <p:sldId id="690" r:id="rId13"/>
    <p:sldId id="696" r:id="rId14"/>
    <p:sldId id="705" r:id="rId15"/>
    <p:sldId id="702" r:id="rId16"/>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6666"/>
    <a:srgbClr val="999999"/>
    <a:srgbClr val="FFFFFF"/>
    <a:srgbClr val="002F57"/>
    <a:srgbClr val="180F9B"/>
    <a:srgbClr val="201258"/>
    <a:srgbClr val="FFCC99"/>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p:restoredTop sz="93241" autoAdjust="0"/>
  </p:normalViewPr>
  <p:slideViewPr>
    <p:cSldViewPr>
      <p:cViewPr varScale="1">
        <p:scale>
          <a:sx n="92" d="100"/>
          <a:sy n="92" d="100"/>
        </p:scale>
        <p:origin x="16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dirty="0">
                <a:cs typeface="+mj-cs"/>
              </a:rPr>
              <a:t>MODFLOW 6 Unstructured Grids</a:t>
            </a:r>
          </a:p>
        </p:txBody>
      </p:sp>
      <p:sp>
        <p:nvSpPr>
          <p:cNvPr id="162819" name="Rectangle 3"/>
          <p:cNvSpPr>
            <a:spLocks noGrp="1" noChangeArrowheads="1"/>
          </p:cNvSpPr>
          <p:nvPr>
            <p:ph type="subTitle" idx="1"/>
          </p:nvPr>
        </p:nvSpPr>
        <p:spPr/>
        <p:txBody>
          <a:bodyPr/>
          <a:lstStyle/>
          <a:p>
            <a:r>
              <a:rPr lang="en-US" altLang="en-US" sz="2400" dirty="0"/>
              <a:t>Advanced Modeling of Groundwater Flow (GW3099)</a:t>
            </a:r>
          </a:p>
          <a:p>
            <a:r>
              <a:rPr lang="en-US" altLang="en-US" sz="2400" dirty="0"/>
              <a:t>Lincoln, NE</a:t>
            </a:r>
          </a:p>
          <a:p>
            <a:r>
              <a:rPr lang="en-US" altLang="en-US" sz="2400" dirty="0"/>
              <a:t>October 22-26, 2018</a:t>
            </a:r>
            <a:endParaRPr lang="en-US" sz="2400" dirty="0">
              <a:cs typeface="+mn-cs"/>
            </a:endParaRPr>
          </a:p>
        </p:txBody>
      </p:sp>
    </p:spTree>
    <p:extLst>
      <p:ext uri="{BB962C8B-B14F-4D97-AF65-F5344CB8AC3E}">
        <p14:creationId xmlns:p14="http://schemas.microsoft.com/office/powerpoint/2010/main" val="162547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DISV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25693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Vertices and Cells</a:t>
            </a:r>
          </a:p>
        </p:txBody>
      </p:sp>
      <p:pic>
        <p:nvPicPr>
          <p:cNvPr id="2" name="Picture 1"/>
          <p:cNvPicPr>
            <a:picLocks noChangeAspect="1"/>
          </p:cNvPicPr>
          <p:nvPr/>
        </p:nvPicPr>
        <p:blipFill>
          <a:blip r:embed="rId2"/>
          <a:stretch>
            <a:fillRect/>
          </a:stretch>
        </p:blipFill>
        <p:spPr>
          <a:xfrm>
            <a:off x="2514600" y="1295400"/>
            <a:ext cx="3583614" cy="5152516"/>
          </a:xfrm>
          <a:prstGeom prst="rect">
            <a:avLst/>
          </a:prstGeom>
        </p:spPr>
      </p:pic>
    </p:spTree>
    <p:extLst>
      <p:ext uri="{BB962C8B-B14F-4D97-AF65-F5344CB8AC3E}">
        <p14:creationId xmlns:p14="http://schemas.microsoft.com/office/powerpoint/2010/main" val="279454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DISU Package</a:t>
            </a:r>
          </a:p>
        </p:txBody>
      </p:sp>
      <p:sp>
        <p:nvSpPr>
          <p:cNvPr id="8" name="Text Placeholder 7"/>
          <p:cNvSpPr>
            <a:spLocks noGrp="1"/>
          </p:cNvSpPr>
          <p:nvPr>
            <p:ph type="body" idx="1"/>
          </p:nvPr>
        </p:nvSpPr>
        <p:spPr/>
        <p:txBody>
          <a:bodyPr/>
          <a:lstStyle/>
          <a:p>
            <a:endParaRPr lang="en-US"/>
          </a:p>
        </p:txBody>
      </p:sp>
      <p:pic>
        <p:nvPicPr>
          <p:cNvPr id="2" name="Picture 1"/>
          <p:cNvPicPr>
            <a:picLocks noChangeAspect="1"/>
          </p:cNvPicPr>
          <p:nvPr/>
        </p:nvPicPr>
        <p:blipFill>
          <a:blip r:embed="rId2"/>
          <a:stretch>
            <a:fillRect/>
          </a:stretch>
        </p:blipFill>
        <p:spPr>
          <a:xfrm>
            <a:off x="6039277" y="457200"/>
            <a:ext cx="2723723" cy="3519237"/>
          </a:xfrm>
          <a:prstGeom prst="rect">
            <a:avLst/>
          </a:prstGeom>
        </p:spPr>
      </p:pic>
    </p:spTree>
    <p:extLst>
      <p:ext uri="{BB962C8B-B14F-4D97-AF65-F5344CB8AC3E}">
        <p14:creationId xmlns:p14="http://schemas.microsoft.com/office/powerpoint/2010/main" val="168533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DISU Connections</a:t>
            </a:r>
          </a:p>
        </p:txBody>
      </p:sp>
      <p:pic>
        <p:nvPicPr>
          <p:cNvPr id="2" name="Picture 1"/>
          <p:cNvPicPr>
            <a:picLocks noChangeAspect="1"/>
          </p:cNvPicPr>
          <p:nvPr/>
        </p:nvPicPr>
        <p:blipFill>
          <a:blip r:embed="rId2"/>
          <a:stretch>
            <a:fillRect/>
          </a:stretch>
        </p:blipFill>
        <p:spPr>
          <a:xfrm>
            <a:off x="228600" y="1447800"/>
            <a:ext cx="4429706" cy="4258277"/>
          </a:xfrm>
          <a:prstGeom prst="rect">
            <a:avLst/>
          </a:prstGeom>
        </p:spPr>
      </p:pic>
      <p:pic>
        <p:nvPicPr>
          <p:cNvPr id="6" name="Picture 5"/>
          <p:cNvPicPr>
            <a:picLocks noChangeAspect="1"/>
          </p:cNvPicPr>
          <p:nvPr/>
        </p:nvPicPr>
        <p:blipFill>
          <a:blip r:embed="rId3"/>
          <a:stretch>
            <a:fillRect/>
          </a:stretch>
        </p:blipFill>
        <p:spPr>
          <a:xfrm>
            <a:off x="4394200" y="1447800"/>
            <a:ext cx="4597400" cy="4267200"/>
          </a:xfrm>
          <a:prstGeom prst="rect">
            <a:avLst/>
          </a:prstGeom>
        </p:spPr>
      </p:pic>
    </p:spTree>
    <p:extLst>
      <p:ext uri="{BB962C8B-B14F-4D97-AF65-F5344CB8AC3E}">
        <p14:creationId xmlns:p14="http://schemas.microsoft.com/office/powerpoint/2010/main" val="235800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DISU Vertically Staggered Connections</a:t>
            </a:r>
          </a:p>
        </p:txBody>
      </p:sp>
      <p:pic>
        <p:nvPicPr>
          <p:cNvPr id="3" name="Picture 2"/>
          <p:cNvPicPr>
            <a:picLocks noChangeAspect="1"/>
          </p:cNvPicPr>
          <p:nvPr/>
        </p:nvPicPr>
        <p:blipFill>
          <a:blip r:embed="rId2"/>
          <a:stretch>
            <a:fillRect/>
          </a:stretch>
        </p:blipFill>
        <p:spPr>
          <a:xfrm>
            <a:off x="2095690" y="1371600"/>
            <a:ext cx="5406390" cy="4037330"/>
          </a:xfrm>
          <a:prstGeom prst="rect">
            <a:avLst/>
          </a:prstGeom>
        </p:spPr>
      </p:pic>
      <p:sp>
        <p:nvSpPr>
          <p:cNvPr id="4" name="TextBox 3"/>
          <p:cNvSpPr txBox="1"/>
          <p:nvPr/>
        </p:nvSpPr>
        <p:spPr>
          <a:xfrm>
            <a:off x="1981200" y="5562600"/>
            <a:ext cx="6477000" cy="830997"/>
          </a:xfrm>
          <a:prstGeom prst="rect">
            <a:avLst/>
          </a:prstGeom>
          <a:noFill/>
        </p:spPr>
        <p:txBody>
          <a:bodyPr wrap="square" rtlCol="0">
            <a:spAutoFit/>
          </a:bodyPr>
          <a:lstStyle/>
          <a:p>
            <a:r>
              <a:rPr lang="en-US" sz="2400" dirty="0">
                <a:solidFill>
                  <a:schemeClr val="bg1"/>
                </a:solidFill>
              </a:rPr>
              <a:t>Cell can be connected to more than one cell in a single horizontal direction</a:t>
            </a:r>
          </a:p>
        </p:txBody>
      </p:sp>
    </p:spTree>
    <p:extLst>
      <p:ext uri="{BB962C8B-B14F-4D97-AF65-F5344CB8AC3E}">
        <p14:creationId xmlns:p14="http://schemas.microsoft.com/office/powerpoint/2010/main" val="108594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Connection Properties</a:t>
            </a:r>
          </a:p>
        </p:txBody>
      </p:sp>
      <p:pic>
        <p:nvPicPr>
          <p:cNvPr id="3" name="Picture 2"/>
          <p:cNvPicPr>
            <a:picLocks noChangeAspect="1"/>
          </p:cNvPicPr>
          <p:nvPr/>
        </p:nvPicPr>
        <p:blipFill>
          <a:blip r:embed="rId2"/>
          <a:stretch>
            <a:fillRect/>
          </a:stretch>
        </p:blipFill>
        <p:spPr>
          <a:xfrm>
            <a:off x="6019800" y="228600"/>
            <a:ext cx="1576248" cy="6234545"/>
          </a:xfrm>
          <a:prstGeom prst="rect">
            <a:avLst/>
          </a:prstGeom>
        </p:spPr>
      </p:pic>
      <p:sp>
        <p:nvSpPr>
          <p:cNvPr id="5" name="Rectangle 4"/>
          <p:cNvSpPr/>
          <p:nvPr/>
        </p:nvSpPr>
        <p:spPr bwMode="auto">
          <a:xfrm>
            <a:off x="1295400" y="1752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TextBox 6"/>
          <p:cNvSpPr txBox="1"/>
          <p:nvPr/>
        </p:nvSpPr>
        <p:spPr>
          <a:xfrm>
            <a:off x="1511250" y="1752600"/>
            <a:ext cx="469950" cy="707886"/>
          </a:xfrm>
          <a:prstGeom prst="rect">
            <a:avLst/>
          </a:prstGeom>
          <a:noFill/>
        </p:spPr>
        <p:txBody>
          <a:bodyPr wrap="none" rtlCol="0">
            <a:spAutoFit/>
          </a:bodyPr>
          <a:lstStyle/>
          <a:p>
            <a:r>
              <a:rPr lang="en-US" dirty="0">
                <a:solidFill>
                  <a:srgbClr val="FFFFFF"/>
                </a:solidFill>
              </a:rPr>
              <a:t>1</a:t>
            </a:r>
          </a:p>
        </p:txBody>
      </p:sp>
      <p:sp>
        <p:nvSpPr>
          <p:cNvPr id="8" name="Rectangle 7"/>
          <p:cNvSpPr/>
          <p:nvPr/>
        </p:nvSpPr>
        <p:spPr bwMode="auto">
          <a:xfrm>
            <a:off x="2133600" y="1752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9" name="TextBox 8"/>
          <p:cNvSpPr txBox="1"/>
          <p:nvPr/>
        </p:nvSpPr>
        <p:spPr>
          <a:xfrm>
            <a:off x="2349450" y="1752600"/>
            <a:ext cx="469950" cy="707886"/>
          </a:xfrm>
          <a:prstGeom prst="rect">
            <a:avLst/>
          </a:prstGeom>
          <a:noFill/>
        </p:spPr>
        <p:txBody>
          <a:bodyPr wrap="none" rtlCol="0">
            <a:spAutoFit/>
          </a:bodyPr>
          <a:lstStyle/>
          <a:p>
            <a:r>
              <a:rPr lang="en-US" dirty="0">
                <a:solidFill>
                  <a:srgbClr val="FFFFFF"/>
                </a:solidFill>
              </a:rPr>
              <a:t>2</a:t>
            </a:r>
          </a:p>
        </p:txBody>
      </p:sp>
      <p:sp>
        <p:nvSpPr>
          <p:cNvPr id="10" name="Rectangle 9"/>
          <p:cNvSpPr/>
          <p:nvPr/>
        </p:nvSpPr>
        <p:spPr bwMode="auto">
          <a:xfrm>
            <a:off x="2971800" y="1752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1" name="TextBox 10"/>
          <p:cNvSpPr txBox="1"/>
          <p:nvPr/>
        </p:nvSpPr>
        <p:spPr>
          <a:xfrm>
            <a:off x="3187650" y="1752600"/>
            <a:ext cx="469950" cy="707886"/>
          </a:xfrm>
          <a:prstGeom prst="rect">
            <a:avLst/>
          </a:prstGeom>
          <a:noFill/>
        </p:spPr>
        <p:txBody>
          <a:bodyPr wrap="none" rtlCol="0">
            <a:spAutoFit/>
          </a:bodyPr>
          <a:lstStyle/>
          <a:p>
            <a:r>
              <a:rPr lang="en-US" dirty="0">
                <a:solidFill>
                  <a:srgbClr val="FFFFFF"/>
                </a:solidFill>
              </a:rPr>
              <a:t>3</a:t>
            </a:r>
          </a:p>
        </p:txBody>
      </p:sp>
      <p:sp>
        <p:nvSpPr>
          <p:cNvPr id="12" name="Rectangle 11"/>
          <p:cNvSpPr/>
          <p:nvPr/>
        </p:nvSpPr>
        <p:spPr bwMode="auto">
          <a:xfrm>
            <a:off x="1295400" y="2514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3" name="TextBox 12"/>
          <p:cNvSpPr txBox="1"/>
          <p:nvPr/>
        </p:nvSpPr>
        <p:spPr>
          <a:xfrm>
            <a:off x="1511250" y="2514600"/>
            <a:ext cx="469950" cy="707886"/>
          </a:xfrm>
          <a:prstGeom prst="rect">
            <a:avLst/>
          </a:prstGeom>
          <a:noFill/>
        </p:spPr>
        <p:txBody>
          <a:bodyPr wrap="none" rtlCol="0">
            <a:spAutoFit/>
          </a:bodyPr>
          <a:lstStyle/>
          <a:p>
            <a:r>
              <a:rPr lang="en-US" dirty="0">
                <a:solidFill>
                  <a:srgbClr val="FFFFFF"/>
                </a:solidFill>
              </a:rPr>
              <a:t>4</a:t>
            </a:r>
          </a:p>
        </p:txBody>
      </p:sp>
      <p:sp>
        <p:nvSpPr>
          <p:cNvPr id="14" name="Rectangle 13"/>
          <p:cNvSpPr/>
          <p:nvPr/>
        </p:nvSpPr>
        <p:spPr bwMode="auto">
          <a:xfrm>
            <a:off x="2133600" y="2514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5" name="TextBox 14"/>
          <p:cNvSpPr txBox="1"/>
          <p:nvPr/>
        </p:nvSpPr>
        <p:spPr>
          <a:xfrm>
            <a:off x="2349450" y="2514600"/>
            <a:ext cx="469950" cy="707886"/>
          </a:xfrm>
          <a:prstGeom prst="rect">
            <a:avLst/>
          </a:prstGeom>
          <a:noFill/>
        </p:spPr>
        <p:txBody>
          <a:bodyPr wrap="none" rtlCol="0">
            <a:spAutoFit/>
          </a:bodyPr>
          <a:lstStyle/>
          <a:p>
            <a:r>
              <a:rPr lang="en-US" dirty="0">
                <a:solidFill>
                  <a:srgbClr val="FFFFFF"/>
                </a:solidFill>
              </a:rPr>
              <a:t>5</a:t>
            </a:r>
          </a:p>
        </p:txBody>
      </p:sp>
      <p:sp>
        <p:nvSpPr>
          <p:cNvPr id="16" name="Rectangle 15"/>
          <p:cNvSpPr/>
          <p:nvPr/>
        </p:nvSpPr>
        <p:spPr bwMode="auto">
          <a:xfrm>
            <a:off x="2971800" y="2514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7" name="TextBox 16"/>
          <p:cNvSpPr txBox="1"/>
          <p:nvPr/>
        </p:nvSpPr>
        <p:spPr>
          <a:xfrm>
            <a:off x="3187650" y="2514600"/>
            <a:ext cx="469950" cy="707886"/>
          </a:xfrm>
          <a:prstGeom prst="rect">
            <a:avLst/>
          </a:prstGeom>
          <a:noFill/>
        </p:spPr>
        <p:txBody>
          <a:bodyPr wrap="none" rtlCol="0">
            <a:spAutoFit/>
          </a:bodyPr>
          <a:lstStyle/>
          <a:p>
            <a:r>
              <a:rPr lang="en-US" dirty="0">
                <a:solidFill>
                  <a:srgbClr val="FFFFFF"/>
                </a:solidFill>
              </a:rPr>
              <a:t>6</a:t>
            </a:r>
          </a:p>
        </p:txBody>
      </p:sp>
      <p:sp>
        <p:nvSpPr>
          <p:cNvPr id="18" name="Rectangle 17"/>
          <p:cNvSpPr/>
          <p:nvPr/>
        </p:nvSpPr>
        <p:spPr bwMode="auto">
          <a:xfrm>
            <a:off x="1295400" y="3276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9" name="TextBox 18"/>
          <p:cNvSpPr txBox="1"/>
          <p:nvPr/>
        </p:nvSpPr>
        <p:spPr>
          <a:xfrm>
            <a:off x="1511250" y="3276600"/>
            <a:ext cx="469950" cy="707886"/>
          </a:xfrm>
          <a:prstGeom prst="rect">
            <a:avLst/>
          </a:prstGeom>
          <a:noFill/>
        </p:spPr>
        <p:txBody>
          <a:bodyPr wrap="none" rtlCol="0">
            <a:spAutoFit/>
          </a:bodyPr>
          <a:lstStyle/>
          <a:p>
            <a:r>
              <a:rPr lang="en-US" dirty="0">
                <a:solidFill>
                  <a:srgbClr val="FFFFFF"/>
                </a:solidFill>
              </a:rPr>
              <a:t>7</a:t>
            </a:r>
          </a:p>
        </p:txBody>
      </p:sp>
      <p:sp>
        <p:nvSpPr>
          <p:cNvPr id="20" name="Rectangle 19"/>
          <p:cNvSpPr/>
          <p:nvPr/>
        </p:nvSpPr>
        <p:spPr bwMode="auto">
          <a:xfrm>
            <a:off x="2133600" y="3276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21" name="TextBox 20"/>
          <p:cNvSpPr txBox="1"/>
          <p:nvPr/>
        </p:nvSpPr>
        <p:spPr>
          <a:xfrm>
            <a:off x="2349450" y="3276600"/>
            <a:ext cx="469950" cy="707886"/>
          </a:xfrm>
          <a:prstGeom prst="rect">
            <a:avLst/>
          </a:prstGeom>
          <a:noFill/>
        </p:spPr>
        <p:txBody>
          <a:bodyPr wrap="none" rtlCol="0">
            <a:spAutoFit/>
          </a:bodyPr>
          <a:lstStyle/>
          <a:p>
            <a:r>
              <a:rPr lang="en-US" dirty="0">
                <a:solidFill>
                  <a:srgbClr val="FFFFFF"/>
                </a:solidFill>
              </a:rPr>
              <a:t>8</a:t>
            </a:r>
          </a:p>
        </p:txBody>
      </p:sp>
      <p:sp>
        <p:nvSpPr>
          <p:cNvPr id="22" name="Rectangle 21"/>
          <p:cNvSpPr/>
          <p:nvPr/>
        </p:nvSpPr>
        <p:spPr bwMode="auto">
          <a:xfrm>
            <a:off x="2971800" y="3276600"/>
            <a:ext cx="838200" cy="762000"/>
          </a:xfrm>
          <a:prstGeom prst="rect">
            <a:avLst/>
          </a:prstGeom>
          <a:noFill/>
          <a:ln w="12700"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23" name="TextBox 22"/>
          <p:cNvSpPr txBox="1"/>
          <p:nvPr/>
        </p:nvSpPr>
        <p:spPr>
          <a:xfrm>
            <a:off x="3187650" y="3276600"/>
            <a:ext cx="469950" cy="707886"/>
          </a:xfrm>
          <a:prstGeom prst="rect">
            <a:avLst/>
          </a:prstGeom>
          <a:noFill/>
        </p:spPr>
        <p:txBody>
          <a:bodyPr wrap="none" rtlCol="0">
            <a:spAutoFit/>
          </a:bodyPr>
          <a:lstStyle/>
          <a:p>
            <a:r>
              <a:rPr lang="en-US" dirty="0">
                <a:solidFill>
                  <a:srgbClr val="FFFFFF"/>
                </a:solidFill>
              </a:rPr>
              <a:t>9</a:t>
            </a:r>
          </a:p>
        </p:txBody>
      </p:sp>
    </p:spTree>
    <p:extLst>
      <p:ext uri="{BB962C8B-B14F-4D97-AF65-F5344CB8AC3E}">
        <p14:creationId xmlns:p14="http://schemas.microsoft.com/office/powerpoint/2010/main" val="277176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Grids</a:t>
            </a:r>
          </a:p>
        </p:txBody>
      </p:sp>
      <p:sp>
        <p:nvSpPr>
          <p:cNvPr id="3" name="Content Placeholder 2"/>
          <p:cNvSpPr>
            <a:spLocks noGrp="1"/>
          </p:cNvSpPr>
          <p:nvPr>
            <p:ph idx="1"/>
          </p:nvPr>
        </p:nvSpPr>
        <p:spPr/>
        <p:txBody>
          <a:bodyPr/>
          <a:lstStyle/>
          <a:p>
            <a:r>
              <a:rPr lang="en-US" sz="2400" dirty="0"/>
              <a:t>Definitions</a:t>
            </a:r>
          </a:p>
          <a:p>
            <a:pPr lvl="1"/>
            <a:r>
              <a:rPr lang="en-US" sz="2000" dirty="0"/>
              <a:t>1.  Cell can be connected to any number of surrounding cells</a:t>
            </a:r>
          </a:p>
          <a:p>
            <a:pPr lvl="1"/>
            <a:r>
              <a:rPr lang="en-US" sz="2000" dirty="0"/>
              <a:t>2.  Not a regular MODFLOW grid</a:t>
            </a:r>
          </a:p>
          <a:p>
            <a:r>
              <a:rPr lang="en-US" sz="2400" dirty="0"/>
              <a:t>Why use them?</a:t>
            </a:r>
          </a:p>
          <a:p>
            <a:pPr lvl="1"/>
            <a:r>
              <a:rPr lang="en-US" sz="2000" dirty="0"/>
              <a:t>Grid can conform to irregular model domain boundaries</a:t>
            </a:r>
          </a:p>
          <a:p>
            <a:pPr lvl="1"/>
            <a:r>
              <a:rPr lang="en-US" sz="2000" dirty="0"/>
              <a:t>Resolution can be added in areas of interest</a:t>
            </a:r>
          </a:p>
          <a:p>
            <a:r>
              <a:rPr lang="en-US" sz="2400" dirty="0"/>
              <a:t>Why not use them?</a:t>
            </a:r>
          </a:p>
          <a:p>
            <a:pPr lvl="1"/>
            <a:r>
              <a:rPr lang="en-US" sz="2000" dirty="0"/>
              <a:t>More complicated to work with</a:t>
            </a:r>
          </a:p>
          <a:p>
            <a:pPr lvl="1"/>
            <a:r>
              <a:rPr lang="en-US" sz="2000" dirty="0"/>
              <a:t>Poor grid design can lead to errors in the flow solution that are difficult to find and quantify</a:t>
            </a:r>
          </a:p>
        </p:txBody>
      </p:sp>
    </p:spTree>
    <p:extLst>
      <p:ext uri="{BB962C8B-B14F-4D97-AF65-F5344CB8AC3E}">
        <p14:creationId xmlns:p14="http://schemas.microsoft.com/office/powerpoint/2010/main" val="329403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CVFD Requirements</a:t>
            </a:r>
          </a:p>
        </p:txBody>
      </p:sp>
      <p:pic>
        <p:nvPicPr>
          <p:cNvPr id="6" name="Picture 5"/>
          <p:cNvPicPr>
            <a:picLocks noChangeAspect="1"/>
          </p:cNvPicPr>
          <p:nvPr/>
        </p:nvPicPr>
        <p:blipFill>
          <a:blip r:embed="rId2"/>
          <a:stretch>
            <a:fillRect/>
          </a:stretch>
        </p:blipFill>
        <p:spPr>
          <a:xfrm>
            <a:off x="5105400" y="1143000"/>
            <a:ext cx="3471946" cy="5152516"/>
          </a:xfrm>
          <a:prstGeom prst="rect">
            <a:avLst/>
          </a:prstGeom>
        </p:spPr>
      </p:pic>
      <p:sp>
        <p:nvSpPr>
          <p:cNvPr id="7" name="TextBox 6"/>
          <p:cNvSpPr txBox="1"/>
          <p:nvPr/>
        </p:nvSpPr>
        <p:spPr>
          <a:xfrm>
            <a:off x="228600" y="2501205"/>
            <a:ext cx="3276600" cy="1384995"/>
          </a:xfrm>
          <a:prstGeom prst="rect">
            <a:avLst/>
          </a:prstGeom>
          <a:noFill/>
        </p:spPr>
        <p:txBody>
          <a:bodyPr wrap="square" rtlCol="0">
            <a:spAutoFit/>
          </a:bodyPr>
          <a:lstStyle/>
          <a:p>
            <a:r>
              <a:rPr lang="en-US" sz="2800" dirty="0">
                <a:solidFill>
                  <a:schemeClr val="bg1"/>
                </a:solidFill>
              </a:rPr>
              <a:t>Connecting line bisects shared cell face at right angle</a:t>
            </a:r>
          </a:p>
        </p:txBody>
      </p:sp>
      <p:sp>
        <p:nvSpPr>
          <p:cNvPr id="8" name="TextBox 7"/>
          <p:cNvSpPr txBox="1"/>
          <p:nvPr/>
        </p:nvSpPr>
        <p:spPr>
          <a:xfrm>
            <a:off x="2362200" y="4734580"/>
            <a:ext cx="3276600" cy="523220"/>
          </a:xfrm>
          <a:prstGeom prst="rect">
            <a:avLst/>
          </a:prstGeom>
          <a:noFill/>
        </p:spPr>
        <p:txBody>
          <a:bodyPr wrap="square" rtlCol="0">
            <a:spAutoFit/>
          </a:bodyPr>
          <a:lstStyle/>
          <a:p>
            <a:r>
              <a:rPr lang="en-US" sz="2800" dirty="0">
                <a:solidFill>
                  <a:schemeClr val="bg1"/>
                </a:solidFill>
              </a:rPr>
              <a:t>Possible issues</a:t>
            </a:r>
          </a:p>
        </p:txBody>
      </p:sp>
      <p:sp>
        <p:nvSpPr>
          <p:cNvPr id="9" name="TextBox 8"/>
          <p:cNvSpPr txBox="1"/>
          <p:nvPr/>
        </p:nvSpPr>
        <p:spPr>
          <a:xfrm>
            <a:off x="3962400" y="2209800"/>
            <a:ext cx="3276600" cy="523220"/>
          </a:xfrm>
          <a:prstGeom prst="rect">
            <a:avLst/>
          </a:prstGeom>
          <a:noFill/>
        </p:spPr>
        <p:txBody>
          <a:bodyPr wrap="square" rtlCol="0">
            <a:spAutoFit/>
          </a:bodyPr>
          <a:lstStyle/>
          <a:p>
            <a:r>
              <a:rPr lang="en-US" sz="2800" dirty="0">
                <a:solidFill>
                  <a:schemeClr val="bg1"/>
                </a:solidFill>
              </a:rPr>
              <a:t>Good</a:t>
            </a:r>
          </a:p>
        </p:txBody>
      </p:sp>
    </p:spTree>
    <p:extLst>
      <p:ext uri="{BB962C8B-B14F-4D97-AF65-F5344CB8AC3E}">
        <p14:creationId xmlns:p14="http://schemas.microsoft.com/office/powerpoint/2010/main" val="373480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Unstructured Grids</a:t>
            </a:r>
          </a:p>
        </p:txBody>
      </p:sp>
      <p:sp>
        <p:nvSpPr>
          <p:cNvPr id="3" name="Content Placeholder 2"/>
          <p:cNvSpPr>
            <a:spLocks noGrp="1"/>
          </p:cNvSpPr>
          <p:nvPr>
            <p:ph idx="1"/>
          </p:nvPr>
        </p:nvSpPr>
        <p:spPr/>
        <p:txBody>
          <a:bodyPr/>
          <a:lstStyle/>
          <a:p>
            <a:r>
              <a:rPr lang="en-US" dirty="0"/>
              <a:t>Rectangular based</a:t>
            </a:r>
          </a:p>
          <a:p>
            <a:pPr lvl="1"/>
            <a:r>
              <a:rPr lang="en-US" dirty="0" err="1"/>
              <a:t>Quadpatch</a:t>
            </a:r>
            <a:endParaRPr lang="en-US" dirty="0"/>
          </a:p>
          <a:p>
            <a:pPr lvl="1"/>
            <a:r>
              <a:rPr lang="en-US" dirty="0" err="1"/>
              <a:t>Quadtree</a:t>
            </a:r>
            <a:r>
              <a:rPr lang="en-US" dirty="0"/>
              <a:t> / </a:t>
            </a:r>
            <a:r>
              <a:rPr lang="en-US" dirty="0" err="1"/>
              <a:t>Octree</a:t>
            </a:r>
            <a:endParaRPr lang="en-US" dirty="0"/>
          </a:p>
          <a:p>
            <a:r>
              <a:rPr lang="en-US" dirty="0"/>
              <a:t>Triangular</a:t>
            </a:r>
          </a:p>
          <a:p>
            <a:r>
              <a:rPr lang="en-US" dirty="0" err="1"/>
              <a:t>Voronoi</a:t>
            </a:r>
            <a:endParaRPr lang="en-US" dirty="0"/>
          </a:p>
          <a:p>
            <a:r>
              <a:rPr lang="en-US" dirty="0"/>
              <a:t>Others</a:t>
            </a:r>
          </a:p>
        </p:txBody>
      </p:sp>
      <p:pic>
        <p:nvPicPr>
          <p:cNvPr id="4" name="Picture 3"/>
          <p:cNvPicPr>
            <a:picLocks noChangeAspect="1"/>
          </p:cNvPicPr>
          <p:nvPr/>
        </p:nvPicPr>
        <p:blipFill>
          <a:blip r:embed="rId2"/>
          <a:stretch>
            <a:fillRect/>
          </a:stretch>
        </p:blipFill>
        <p:spPr>
          <a:xfrm>
            <a:off x="4598068" y="1447800"/>
            <a:ext cx="1955132" cy="1792205"/>
          </a:xfrm>
          <a:prstGeom prst="rect">
            <a:avLst/>
          </a:prstGeom>
        </p:spPr>
      </p:pic>
      <p:pic>
        <p:nvPicPr>
          <p:cNvPr id="5" name="Picture 4"/>
          <p:cNvPicPr>
            <a:picLocks noChangeAspect="1"/>
          </p:cNvPicPr>
          <p:nvPr/>
        </p:nvPicPr>
        <p:blipFill>
          <a:blip r:embed="rId3"/>
          <a:stretch>
            <a:fillRect/>
          </a:stretch>
        </p:blipFill>
        <p:spPr>
          <a:xfrm>
            <a:off x="6858000" y="3962400"/>
            <a:ext cx="2157814" cy="1964256"/>
          </a:xfrm>
          <a:prstGeom prst="rect">
            <a:avLst/>
          </a:prstGeom>
        </p:spPr>
      </p:pic>
      <p:pic>
        <p:nvPicPr>
          <p:cNvPr id="6" name="Picture 5"/>
          <p:cNvPicPr>
            <a:picLocks noChangeAspect="1"/>
          </p:cNvPicPr>
          <p:nvPr/>
        </p:nvPicPr>
        <p:blipFill>
          <a:blip r:embed="rId4"/>
          <a:stretch>
            <a:fillRect/>
          </a:stretch>
        </p:blipFill>
        <p:spPr>
          <a:xfrm>
            <a:off x="7149211" y="1038699"/>
            <a:ext cx="1805239" cy="1909513"/>
          </a:xfrm>
          <a:prstGeom prst="rect">
            <a:avLst/>
          </a:prstGeom>
        </p:spPr>
      </p:pic>
      <p:pic>
        <p:nvPicPr>
          <p:cNvPr id="7" name="Picture 6"/>
          <p:cNvPicPr>
            <a:picLocks noChangeAspect="1"/>
          </p:cNvPicPr>
          <p:nvPr/>
        </p:nvPicPr>
        <p:blipFill>
          <a:blip r:embed="rId5"/>
          <a:stretch>
            <a:fillRect/>
          </a:stretch>
        </p:blipFill>
        <p:spPr>
          <a:xfrm>
            <a:off x="457200" y="4826232"/>
            <a:ext cx="2799424" cy="1726968"/>
          </a:xfrm>
          <a:prstGeom prst="rect">
            <a:avLst/>
          </a:prstGeom>
        </p:spPr>
      </p:pic>
      <p:pic>
        <p:nvPicPr>
          <p:cNvPr id="8" name="Picture 7"/>
          <p:cNvPicPr>
            <a:picLocks noChangeAspect="1"/>
          </p:cNvPicPr>
          <p:nvPr/>
        </p:nvPicPr>
        <p:blipFill>
          <a:blip r:embed="rId6"/>
          <a:stretch>
            <a:fillRect/>
          </a:stretch>
        </p:blipFill>
        <p:spPr>
          <a:xfrm>
            <a:off x="3657600" y="3810000"/>
            <a:ext cx="2783652" cy="1695425"/>
          </a:xfrm>
          <a:prstGeom prst="rect">
            <a:avLst/>
          </a:prstGeom>
        </p:spPr>
      </p:pic>
    </p:spTree>
    <p:extLst>
      <p:ext uri="{BB962C8B-B14F-4D97-AF65-F5344CB8AC3E}">
        <p14:creationId xmlns:p14="http://schemas.microsoft.com/office/powerpoint/2010/main" val="246032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Ghost-Node Correction</a:t>
            </a:r>
          </a:p>
        </p:txBody>
      </p:sp>
      <p:sp>
        <p:nvSpPr>
          <p:cNvPr id="3" name="Content Placeholder 2"/>
          <p:cNvSpPr>
            <a:spLocks noGrp="1"/>
          </p:cNvSpPr>
          <p:nvPr>
            <p:ph idx="1"/>
          </p:nvPr>
        </p:nvSpPr>
        <p:spPr/>
        <p:txBody>
          <a:bodyPr/>
          <a:lstStyle/>
          <a:p>
            <a:r>
              <a:rPr lang="en-US" dirty="0"/>
              <a:t>Can be used to correct the flow calculation when the CVFD requirement is violated</a:t>
            </a:r>
          </a:p>
        </p:txBody>
      </p:sp>
      <p:pic>
        <p:nvPicPr>
          <p:cNvPr id="5" name="Picture 4"/>
          <p:cNvPicPr>
            <a:picLocks noChangeAspect="1"/>
          </p:cNvPicPr>
          <p:nvPr/>
        </p:nvPicPr>
        <p:blipFill>
          <a:blip r:embed="rId2"/>
          <a:stretch>
            <a:fillRect/>
          </a:stretch>
        </p:blipFill>
        <p:spPr>
          <a:xfrm>
            <a:off x="3410725" y="2371123"/>
            <a:ext cx="5352275" cy="4258277"/>
          </a:xfrm>
          <a:prstGeom prst="rect">
            <a:avLst/>
          </a:prstGeom>
        </p:spPr>
      </p:pic>
      <p:pic>
        <p:nvPicPr>
          <p:cNvPr id="6" name="Picture 5"/>
          <p:cNvPicPr>
            <a:picLocks noChangeAspect="1"/>
          </p:cNvPicPr>
          <p:nvPr/>
        </p:nvPicPr>
        <p:blipFill>
          <a:blip r:embed="rId3"/>
          <a:stretch>
            <a:fillRect/>
          </a:stretch>
        </p:blipFill>
        <p:spPr>
          <a:xfrm>
            <a:off x="405972" y="4572000"/>
            <a:ext cx="3708828" cy="1072360"/>
          </a:xfrm>
          <a:prstGeom prst="rect">
            <a:avLst/>
          </a:prstGeom>
        </p:spPr>
      </p:pic>
    </p:spTree>
    <p:extLst>
      <p:ext uri="{BB962C8B-B14F-4D97-AF65-F5344CB8AC3E}">
        <p14:creationId xmlns:p14="http://schemas.microsoft.com/office/powerpoint/2010/main" val="69527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XT3D</a:t>
            </a:r>
          </a:p>
        </p:txBody>
      </p:sp>
      <p:sp>
        <p:nvSpPr>
          <p:cNvPr id="3" name="Content Placeholder 2"/>
          <p:cNvSpPr>
            <a:spLocks noGrp="1"/>
          </p:cNvSpPr>
          <p:nvPr>
            <p:ph idx="1"/>
          </p:nvPr>
        </p:nvSpPr>
        <p:spPr/>
        <p:txBody>
          <a:bodyPr/>
          <a:lstStyle/>
          <a:p>
            <a:r>
              <a:rPr lang="en-US" dirty="0"/>
              <a:t>Sophisticated flow formulation designed to handle full 3D anisotropy</a:t>
            </a:r>
          </a:p>
          <a:p>
            <a:r>
              <a:rPr lang="en-US" dirty="0"/>
              <a:t>XT3D also improves flow solution for grids that do not honor the CVFD requirements</a:t>
            </a:r>
          </a:p>
        </p:txBody>
      </p:sp>
      <p:pic>
        <p:nvPicPr>
          <p:cNvPr id="4" name="Picture 3"/>
          <p:cNvPicPr>
            <a:picLocks noChangeAspect="1"/>
          </p:cNvPicPr>
          <p:nvPr/>
        </p:nvPicPr>
        <p:blipFill>
          <a:blip r:embed="rId2"/>
          <a:stretch>
            <a:fillRect/>
          </a:stretch>
        </p:blipFill>
        <p:spPr>
          <a:xfrm>
            <a:off x="1066800" y="3352800"/>
            <a:ext cx="3532273" cy="2606843"/>
          </a:xfrm>
          <a:prstGeom prst="rect">
            <a:avLst/>
          </a:prstGeom>
        </p:spPr>
      </p:pic>
      <p:pic>
        <p:nvPicPr>
          <p:cNvPr id="5" name="Picture 4"/>
          <p:cNvPicPr>
            <a:picLocks noChangeAspect="1"/>
          </p:cNvPicPr>
          <p:nvPr/>
        </p:nvPicPr>
        <p:blipFill>
          <a:blip r:embed="rId3"/>
          <a:stretch>
            <a:fillRect/>
          </a:stretch>
        </p:blipFill>
        <p:spPr>
          <a:xfrm>
            <a:off x="4946988" y="3376015"/>
            <a:ext cx="3435012" cy="2567585"/>
          </a:xfrm>
          <a:prstGeom prst="rect">
            <a:avLst/>
          </a:prstGeom>
        </p:spPr>
      </p:pic>
    </p:spTree>
    <p:extLst>
      <p:ext uri="{BB962C8B-B14F-4D97-AF65-F5344CB8AC3E}">
        <p14:creationId xmlns:p14="http://schemas.microsoft.com/office/powerpoint/2010/main" val="265230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XT3D Solution</a:t>
            </a:r>
          </a:p>
        </p:txBody>
      </p:sp>
      <p:pic>
        <p:nvPicPr>
          <p:cNvPr id="5" name="Picture 4"/>
          <p:cNvPicPr>
            <a:picLocks noChangeAspect="1"/>
          </p:cNvPicPr>
          <p:nvPr/>
        </p:nvPicPr>
        <p:blipFill>
          <a:blip r:embed="rId2"/>
          <a:stretch>
            <a:fillRect/>
          </a:stretch>
        </p:blipFill>
        <p:spPr>
          <a:xfrm>
            <a:off x="762000" y="1669382"/>
            <a:ext cx="3661099" cy="3519237"/>
          </a:xfrm>
          <a:prstGeom prst="rect">
            <a:avLst/>
          </a:prstGeom>
        </p:spPr>
      </p:pic>
      <p:pic>
        <p:nvPicPr>
          <p:cNvPr id="6" name="Picture 5"/>
          <p:cNvPicPr>
            <a:picLocks noChangeAspect="1"/>
          </p:cNvPicPr>
          <p:nvPr/>
        </p:nvPicPr>
        <p:blipFill>
          <a:blip r:embed="rId3"/>
          <a:stretch>
            <a:fillRect/>
          </a:stretch>
        </p:blipFill>
        <p:spPr>
          <a:xfrm>
            <a:off x="4885457" y="595116"/>
            <a:ext cx="3801343" cy="5667768"/>
          </a:xfrm>
          <a:prstGeom prst="rect">
            <a:avLst/>
          </a:prstGeom>
        </p:spPr>
      </p:pic>
    </p:spTree>
    <p:extLst>
      <p:ext uri="{BB962C8B-B14F-4D97-AF65-F5344CB8AC3E}">
        <p14:creationId xmlns:p14="http://schemas.microsoft.com/office/powerpoint/2010/main" val="1985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Grids in MODFLOW 6</a:t>
            </a:r>
          </a:p>
        </p:txBody>
      </p:sp>
      <p:sp>
        <p:nvSpPr>
          <p:cNvPr id="3" name="Content Placeholder 2"/>
          <p:cNvSpPr>
            <a:spLocks noGrp="1"/>
          </p:cNvSpPr>
          <p:nvPr>
            <p:ph idx="1"/>
          </p:nvPr>
        </p:nvSpPr>
        <p:spPr/>
        <p:txBody>
          <a:bodyPr/>
          <a:lstStyle/>
          <a:p>
            <a:r>
              <a:rPr lang="en-US" dirty="0"/>
              <a:t>Discretization by Vertices (DISV) Package</a:t>
            </a:r>
          </a:p>
          <a:p>
            <a:pPr lvl="1"/>
            <a:r>
              <a:rPr lang="en-US" dirty="0"/>
              <a:t>New in MODFLOW 6</a:t>
            </a:r>
          </a:p>
          <a:p>
            <a:r>
              <a:rPr lang="en-US" dirty="0"/>
              <a:t>Unstructured Discretization (DISU) Package</a:t>
            </a:r>
          </a:p>
          <a:p>
            <a:pPr lvl="1"/>
            <a:r>
              <a:rPr lang="en-US" dirty="0"/>
              <a:t>Patterned after approach in MODFLOW-USG</a:t>
            </a:r>
          </a:p>
          <a:p>
            <a:r>
              <a:rPr lang="en-US" dirty="0"/>
              <a:t>Multiple models</a:t>
            </a:r>
          </a:p>
        </p:txBody>
      </p:sp>
    </p:spTree>
    <p:extLst>
      <p:ext uri="{BB962C8B-B14F-4D97-AF65-F5344CB8AC3E}">
        <p14:creationId xmlns:p14="http://schemas.microsoft.com/office/powerpoint/2010/main" val="394305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“CELLID”</a:t>
            </a:r>
          </a:p>
        </p:txBody>
      </p:sp>
      <p:sp>
        <p:nvSpPr>
          <p:cNvPr id="3" name="Content Placeholder 2"/>
          <p:cNvSpPr>
            <a:spLocks noGrp="1"/>
          </p:cNvSpPr>
          <p:nvPr>
            <p:ph idx="1"/>
          </p:nvPr>
        </p:nvSpPr>
        <p:spPr/>
        <p:txBody>
          <a:bodyPr/>
          <a:lstStyle/>
          <a:p>
            <a:r>
              <a:rPr lang="en-US" dirty="0"/>
              <a:t>Regular MODFLOW grid (DIS)</a:t>
            </a:r>
          </a:p>
          <a:p>
            <a:pPr marL="457200" lvl="1" indent="0">
              <a:buNone/>
            </a:pPr>
            <a:r>
              <a:rPr lang="en-US" dirty="0"/>
              <a:t>(LAYER, ROW, COLUMN)</a:t>
            </a:r>
          </a:p>
          <a:p>
            <a:endParaRPr lang="en-US" dirty="0"/>
          </a:p>
          <a:p>
            <a:r>
              <a:rPr lang="en-US" dirty="0"/>
              <a:t>Discretization by Vertices (DISV)</a:t>
            </a:r>
          </a:p>
          <a:p>
            <a:pPr marL="457200" lvl="1" indent="0">
              <a:buNone/>
            </a:pPr>
            <a:r>
              <a:rPr lang="en-US" dirty="0"/>
              <a:t>(LAYER, CELL NUMBER)</a:t>
            </a:r>
          </a:p>
          <a:p>
            <a:endParaRPr lang="en-US" dirty="0"/>
          </a:p>
          <a:p>
            <a:r>
              <a:rPr lang="en-US" dirty="0"/>
              <a:t>Unstructured Discretization (DISU)</a:t>
            </a:r>
          </a:p>
          <a:p>
            <a:pPr marL="457200" lvl="1" indent="0">
              <a:buNone/>
            </a:pPr>
            <a:r>
              <a:rPr lang="en-US" dirty="0"/>
              <a:t>(CELL NUMBER)</a:t>
            </a:r>
          </a:p>
        </p:txBody>
      </p:sp>
    </p:spTree>
    <p:extLst>
      <p:ext uri="{BB962C8B-B14F-4D97-AF65-F5344CB8AC3E}">
        <p14:creationId xmlns:p14="http://schemas.microsoft.com/office/powerpoint/2010/main" val="2080357305"/>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8547</TotalTime>
  <Pages>4</Pages>
  <Words>262</Words>
  <Application>Microsoft Macintosh PowerPoint</Application>
  <PresentationFormat>On-screen Show (4:3)</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Times New Roman</vt:lpstr>
      <vt:lpstr>Wingdings</vt:lpstr>
      <vt:lpstr>dark-blue-template</vt:lpstr>
      <vt:lpstr>MODFLOW 6 Unstructured Grids</vt:lpstr>
      <vt:lpstr>Unstructured Grids</vt:lpstr>
      <vt:lpstr>CVFD Requirements</vt:lpstr>
      <vt:lpstr>Types of Unstructured Grids</vt:lpstr>
      <vt:lpstr>Ghost-Node Correction</vt:lpstr>
      <vt:lpstr>XT3D</vt:lpstr>
      <vt:lpstr>XT3D Solution</vt:lpstr>
      <vt:lpstr>Unstructured Grids in MODFLOW 6</vt:lpstr>
      <vt:lpstr>“CELLID”</vt:lpstr>
      <vt:lpstr>DISV package</vt:lpstr>
      <vt:lpstr>Vertices and Cells</vt:lpstr>
      <vt:lpstr>DISU Package</vt:lpstr>
      <vt:lpstr>DISU Connections</vt:lpstr>
      <vt:lpstr>DISU Vertically Staggered Connections</vt:lpstr>
      <vt:lpstr>Connection Properties</vt:lpstr>
    </vt:vector>
  </TitlesOfParts>
  <Company>U.S. Geological Survey</Company>
  <LinksUpToDate>false</LinksUpToDate>
  <SharedDoc>false</SharedDoc>
  <HyperlinkBase>http://www.usgs.gov/visual-id/specs/slides/slide.html</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332</cp:revision>
  <cp:lastPrinted>2014-05-20T14:47:17Z</cp:lastPrinted>
  <dcterms:created xsi:type="dcterms:W3CDTF">2009-08-04T14:01:06Z</dcterms:created>
  <dcterms:modified xsi:type="dcterms:W3CDTF">2018-10-24T11:09:08Z</dcterms:modified>
</cp:coreProperties>
</file>