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2" r:id="rId2"/>
    <p:sldId id="360" r:id="rId3"/>
    <p:sldId id="399" r:id="rId4"/>
    <p:sldId id="410" r:id="rId5"/>
    <p:sldId id="411" r:id="rId6"/>
    <p:sldId id="413" r:id="rId7"/>
    <p:sldId id="414" r:id="rId8"/>
    <p:sldId id="415" r:id="rId9"/>
    <p:sldId id="416" r:id="rId10"/>
    <p:sldId id="412" r:id="rId11"/>
    <p:sldId id="417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86" y="102"/>
      </p:cViewPr>
      <p:guideLst>
        <p:guide orient="horz" pos="1620"/>
        <p:guide pos="29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85647" y="4191931"/>
            <a:ext cx="2499851" cy="487439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7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7350" y="1805378"/>
            <a:ext cx="5829300" cy="15327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状态管理</a:t>
            </a: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状态后端（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State Backends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1322766"/>
            <a:ext cx="5562618" cy="35172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每传入一条数据，有状态的算子任务都会读取和更新状态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由于有效的状态访问对于处理数据的低延迟至关重要，因此每个并行任务都会在本地维护其状态，以确保快速的状态访问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存储、访问以及维护</a:t>
            </a: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由一个可插入的组件决定，这个组件就叫做</a:t>
            </a:r>
            <a:r>
              <a:rPr lang="zh-CN" altLang="zh-CN" sz="1350" b="1">
                <a:latin typeface="微软雅黑 Light" pitchFamily="34" charset="-122"/>
                <a:ea typeface="微软雅黑 Light" pitchFamily="34" charset="-122"/>
              </a:rPr>
              <a:t>状态后端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state backend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状态后端主要负责两件事：本地的状态管理，以及将检查点（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）状态写入远程存储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607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选择一个状态后端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1167594"/>
            <a:ext cx="5562618" cy="35172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350" dirty="0" err="1">
                <a:latin typeface="微软雅黑 Light" pitchFamily="34" charset="-122"/>
                <a:ea typeface="微软雅黑 Light" pitchFamily="34" charset="-122"/>
              </a:rPr>
              <a:t>MemoryStateBackend</a:t>
            </a:r>
            <a:endParaRPr lang="zh-CN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内存级的状态后端，会将键控状态作为内存中的对象进行管理，将它们存储在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200" dirty="0" err="1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JVM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堆上，而将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存储在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2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的内存中</a:t>
            </a:r>
          </a:p>
          <a:p>
            <a:pPr marL="214313" indent="-214313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特点：快速、低延迟，但不稳定</a:t>
            </a: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350" dirty="0" err="1">
                <a:latin typeface="微软雅黑 Light" pitchFamily="34" charset="-122"/>
                <a:ea typeface="微软雅黑 Light" pitchFamily="34" charset="-122"/>
              </a:rPr>
              <a:t>FsStateBackend</a:t>
            </a:r>
            <a:endParaRPr lang="zh-CN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存到远程的持久化文件系统（</a:t>
            </a:r>
            <a:r>
              <a:rPr lang="en-US" altLang="zh-CN" sz="1200" dirty="0" err="1">
                <a:latin typeface="微软雅黑 Light" pitchFamily="34" charset="-122"/>
                <a:ea typeface="微软雅黑 Light" pitchFamily="34" charset="-122"/>
              </a:rPr>
              <a:t>FileSystem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）上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而对于本地状态，跟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200" dirty="0" err="1">
                <a:latin typeface="微软雅黑 Light" pitchFamily="34" charset="-122"/>
                <a:ea typeface="微软雅黑 Light" pitchFamily="34" charset="-122"/>
              </a:rPr>
              <a:t>MemoryStateBackend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一样，也会存在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200">
                <a:latin typeface="微软雅黑 Light" pitchFamily="34" charset="-122"/>
                <a:ea typeface="微软雅黑 Light" pitchFamily="34" charset="-122"/>
              </a:rPr>
              <a:t>TaskManager</a:t>
            </a: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JVM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堆上</a:t>
            </a:r>
          </a:p>
          <a:p>
            <a:pPr marL="214313" indent="-214313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同时拥有内存级的本地访问速度，和更好的容错保证</a:t>
            </a:r>
            <a:endParaRPr lang="zh-CN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350" dirty="0" err="1">
                <a:latin typeface="微软雅黑 Light" pitchFamily="34" charset="-122"/>
                <a:ea typeface="微软雅黑 Light" pitchFamily="34" charset="-122"/>
              </a:rPr>
              <a:t>RocksDBStateBackend</a:t>
            </a:r>
            <a:endParaRPr lang="zh-CN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将所有状态序列化后，存入本地的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200" dirty="0" err="1">
                <a:latin typeface="微软雅黑 Light" pitchFamily="34" charset="-122"/>
                <a:ea typeface="微软雅黑 Light" pitchFamily="34" charset="-122"/>
              </a:rPr>
              <a:t>RocksDB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中存储。</a:t>
            </a: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95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1383618"/>
            <a:ext cx="5562618" cy="291632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中的状态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算子状态（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Operation State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键控状态（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Keyed State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状态后端（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State Backends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中的状态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3003798"/>
            <a:ext cx="5562618" cy="172819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由一个任务维护，并且用来计算某个结果的所有数据，都属于这个任务的状态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可以认为状态就是一个本地变量，可以被任务的业务逻辑访问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进行状态管理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，包括状态一致性、故障处理以及高效存储和访问，以便开发人员可以专注于应用程序的逻辑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681790" y="1275606"/>
            <a:ext cx="3726414" cy="152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中的状态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1322766"/>
            <a:ext cx="5562618" cy="35172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中，状态始终与特定算子相关联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为了使运行时的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了解算子的状态，算子需要预先注册其状态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spcBef>
                <a:spcPts val="1350"/>
              </a:spcBef>
              <a:buFont typeface="Wingdings" pitchFamily="2" charset="2"/>
              <a:buChar char="Ø"/>
            </a:pP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总的说来，有两种类型的状态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算子状态（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Operator State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600075" lvl="1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算子状态的作用范围限定为算子任务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键控状态（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Keyed State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600075" lvl="1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根据输入数据流中定义的键（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key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）来维护和访问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72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算子状态（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Operator State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3435847"/>
            <a:ext cx="5562618" cy="125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算子状态的作用范围限定为算子任务</a:t>
            </a:r>
            <a:r>
              <a:rPr lang="zh-CN" altLang="en-US" sz="12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由同一并行任务所处理的所有数据都可以访问到相同的状态</a:t>
            </a:r>
            <a:endParaRPr lang="en-US" altLang="zh-CN" sz="120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状态对于同一</a:t>
            </a:r>
            <a:r>
              <a:rPr lang="zh-CN" altLang="en-US" sz="1200">
                <a:latin typeface="微软雅黑 Light" pitchFamily="34" charset="-122"/>
                <a:ea typeface="微软雅黑 Light" pitchFamily="34" charset="-122"/>
              </a:rPr>
              <a:t>子</a:t>
            </a: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任务而言是共享的</a:t>
            </a:r>
            <a:endParaRPr lang="en-US" altLang="zh-CN" sz="120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算子状态不能由相同或不同算子的另一个</a:t>
            </a:r>
            <a:r>
              <a:rPr lang="zh-CN" altLang="en-US" sz="1200">
                <a:latin typeface="微软雅黑 Light" pitchFamily="34" charset="-122"/>
                <a:ea typeface="微软雅黑 Light" pitchFamily="34" charset="-122"/>
              </a:rPr>
              <a:t>子</a:t>
            </a: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任务访问</a:t>
            </a:r>
            <a:endParaRPr lang="en-US" altLang="zh-CN" sz="12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3059832" y="1167594"/>
            <a:ext cx="2834164" cy="225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6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算子状态数据结构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1275606"/>
            <a:ext cx="5562618" cy="340237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列表状态（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List state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600075" lvl="1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将状态表示为一组数据的列表</a:t>
            </a: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联合列表状态（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Union list state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600075" lvl="1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也将状态表示为数据的列表。它与常规列表状态的区别在于，在发生故障时，或者从保存点（</a:t>
            </a:r>
            <a:r>
              <a:rPr lang="en-US" altLang="zh-CN" sz="1200">
                <a:latin typeface="微软雅黑 Light" pitchFamily="34" charset="-122"/>
                <a:ea typeface="微软雅黑 Light" pitchFamily="34" charset="-122"/>
              </a:rPr>
              <a:t>savepoint</a:t>
            </a: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）启动应用程序时如何恢复</a:t>
            </a:r>
            <a:endParaRPr lang="en-US" altLang="zh-CN" sz="120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广播状态（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Broadcast state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600075" lvl="1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如果一个算子有多项任务，而它的每项任务状态又都相同，那么这种特殊情况最适合应用广播状态。</a:t>
            </a: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44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键控状态（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Keyed State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3327835"/>
            <a:ext cx="5562618" cy="125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键控状态是根据输入数据流中定义的键（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key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）来维护和访问的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为每个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key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维护一个状态实例，并将具有相同键的所有数据，都分区到同一个算子任务中，这个任务会维护和处理这个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key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对应的状态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当任务处理一条数据时，它会自动将状态的访问范围限定为当前数据的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key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59832" y="1221600"/>
            <a:ext cx="2754306" cy="21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键控状态数据结构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1275606"/>
            <a:ext cx="5562618" cy="340237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值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状态（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Value state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600075" lvl="1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将状态表示为</a:t>
            </a:r>
            <a:r>
              <a:rPr lang="zh-CN" altLang="en-US" sz="1200">
                <a:latin typeface="微软雅黑 Light" pitchFamily="34" charset="-122"/>
                <a:ea typeface="微软雅黑 Light" pitchFamily="34" charset="-122"/>
              </a:rPr>
              <a:t>单个的值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列表状态（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List state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600075" lvl="1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将状态表示为一组数据的列表</a:t>
            </a: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映射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状态（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Map state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600075" lvl="1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将状态</a:t>
            </a:r>
            <a:r>
              <a:rPr lang="zh-CN" altLang="en-US" sz="1200">
                <a:latin typeface="微软雅黑 Light" pitchFamily="34" charset="-122"/>
                <a:ea typeface="微软雅黑 Light" pitchFamily="34" charset="-122"/>
              </a:rPr>
              <a:t>表示为一组 </a:t>
            </a:r>
            <a:r>
              <a:rPr lang="en-US" altLang="zh-CN" sz="1200">
                <a:latin typeface="微软雅黑 Light" pitchFamily="34" charset="-122"/>
                <a:ea typeface="微软雅黑 Light" pitchFamily="34" charset="-122"/>
              </a:rPr>
              <a:t>Key-Value </a:t>
            </a:r>
            <a:r>
              <a:rPr lang="zh-CN" altLang="en-US" sz="1200">
                <a:latin typeface="微软雅黑 Light" pitchFamily="34" charset="-122"/>
                <a:ea typeface="微软雅黑 Light" pitchFamily="34" charset="-122"/>
              </a:rPr>
              <a:t>对</a:t>
            </a:r>
            <a:endParaRPr lang="en-US" altLang="zh-CN" sz="120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聚合状态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350">
                <a:latin typeface="微软雅黑 Light" pitchFamily="34" charset="-122"/>
                <a:ea typeface="微软雅黑 Light" pitchFamily="34" charset="-122"/>
              </a:rPr>
              <a:t>Reducing state &amp; Aggregating State</a:t>
            </a:r>
            <a:r>
              <a:rPr lang="zh-CN" altLang="zh-CN" sz="1350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600075" lvl="1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200">
                <a:latin typeface="微软雅黑 Light" pitchFamily="34" charset="-122"/>
                <a:ea typeface="微软雅黑 Light" pitchFamily="34" charset="-122"/>
              </a:rPr>
              <a:t>将状态表示为一个用于聚合操作的列表</a:t>
            </a:r>
            <a:endParaRPr lang="en-US" altLang="zh-CN" sz="12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65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键控状态的使用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1275606"/>
            <a:ext cx="5562618" cy="5400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声明一个键控状态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2841780"/>
            <a:ext cx="5562618" cy="5400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读取状态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3651870"/>
            <a:ext cx="5562618" cy="5400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350">
                <a:latin typeface="微软雅黑 Light" pitchFamily="34" charset="-122"/>
                <a:ea typeface="微软雅黑 Light" pitchFamily="34" charset="-122"/>
              </a:rPr>
              <a:t>对状态赋值</a:t>
            </a:r>
            <a:endParaRPr lang="en-US" altLang="zh-CN" sz="135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476" y="1816759"/>
            <a:ext cx="35147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535" y="3408982"/>
            <a:ext cx="3121819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51" y="4238689"/>
            <a:ext cx="2393156" cy="22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74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718</Words>
  <Application>Microsoft Office PowerPoint</Application>
  <PresentationFormat>全屏显示(16:9)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微软雅黑 Light</vt:lpstr>
      <vt:lpstr>Arial</vt:lpstr>
      <vt:lpstr>Calibri</vt:lpstr>
      <vt:lpstr>Wingdings</vt:lpstr>
      <vt:lpstr>Office 主题</vt:lpstr>
      <vt:lpstr>Flink 状态管理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张 君毅</cp:lastModifiedBy>
  <cp:revision>136</cp:revision>
  <dcterms:created xsi:type="dcterms:W3CDTF">2013-03-04T07:19:00Z</dcterms:created>
  <dcterms:modified xsi:type="dcterms:W3CDTF">2021-07-22T05:55:05Z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