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2" r:id="rId2"/>
    <p:sldId id="360" r:id="rId3"/>
    <p:sldId id="418" r:id="rId4"/>
    <p:sldId id="399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666" y="78"/>
      </p:cViewPr>
      <p:guideLst>
        <p:guide orient="horz" pos="1620"/>
        <p:guide pos="29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85647" y="4191931"/>
            <a:ext cx="2499851" cy="487439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7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7350" y="1805378"/>
            <a:ext cx="5829300" cy="15327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的容错机制</a:t>
            </a: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1817694" y="3759882"/>
            <a:ext cx="5724636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现在是一个有两个输入流的应用程序，用并行的两个 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Source 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任务来读取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397018" y="1406608"/>
            <a:ext cx="4551246" cy="21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8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1817694" y="3759882"/>
            <a:ext cx="5724636" cy="91810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2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会向每个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source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任务发送一条带有新检查点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ID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的消息，通过这种方式来启动检查点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195736" y="1482570"/>
            <a:ext cx="4860540" cy="200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2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1817694" y="3759882"/>
            <a:ext cx="5724636" cy="102611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数据源将它们的状态写入检查点，并发出一个检查点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barrier</a:t>
            </a:r>
          </a:p>
          <a:p>
            <a:pPr marL="214313" indent="-214313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状态后端在状态存入检查点之后，会返回通知给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source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任务，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source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任务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就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会向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200" dirty="0" err="1">
                <a:latin typeface="微软雅黑 Light" pitchFamily="34" charset="-122"/>
                <a:ea typeface="微软雅黑 Light" pitchFamily="34" charset="-122"/>
              </a:rPr>
              <a:t>JobManager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确认检查点完成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411760" y="1296259"/>
            <a:ext cx="4320480" cy="23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0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465766" y="1322767"/>
            <a:ext cx="4210162" cy="227458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17694" y="3705876"/>
            <a:ext cx="5724636" cy="113412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分界线对齐：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barrier 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向下游传递，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sum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任务会等待所有输入分区的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到达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对于</a:t>
            </a:r>
            <a:r>
              <a:rPr lang="en-US" altLang="zh-CN" sz="12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zh-CN" sz="12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已经到达的分区，继续到达的数据会被缓存</a:t>
            </a:r>
            <a:endParaRPr lang="en-US" altLang="zh-CN" sz="1200" dirty="0">
              <a:solidFill>
                <a:srgbClr val="FF0000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而</a:t>
            </a:r>
            <a:r>
              <a:rPr lang="en-US" altLang="zh-CN" sz="12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zh-CN" sz="12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尚未到达的分区，数据会被正常处理</a:t>
            </a:r>
          </a:p>
        </p:txBody>
      </p:sp>
    </p:spTree>
    <p:extLst>
      <p:ext uri="{BB962C8B-B14F-4D97-AF65-F5344CB8AC3E}">
        <p14:creationId xmlns:p14="http://schemas.microsoft.com/office/powerpoint/2010/main" val="3489366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303748" y="1364617"/>
            <a:ext cx="4518433" cy="207122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17694" y="3759882"/>
            <a:ext cx="5724636" cy="75608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当收到所有输入分区的</a:t>
            </a:r>
            <a:r>
              <a:rPr lang="en-US" altLang="zh-CN" sz="120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时，任务</a:t>
            </a:r>
            <a:r>
              <a:rPr lang="zh-CN" altLang="en-US" sz="1200">
                <a:latin typeface="微软雅黑 Light" pitchFamily="34" charset="-122"/>
                <a:ea typeface="微软雅黑 Light" pitchFamily="34" charset="-122"/>
              </a:rPr>
              <a:t>就</a:t>
            </a: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将其状态保存到</a:t>
            </a:r>
            <a:r>
              <a:rPr lang="zh-CN" altLang="en-US" sz="1200">
                <a:latin typeface="微软雅黑 Light" pitchFamily="34" charset="-122"/>
                <a:ea typeface="微软雅黑 Light" pitchFamily="34" charset="-122"/>
              </a:rPr>
              <a:t>状态后端的</a:t>
            </a: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检查点中，然后将</a:t>
            </a:r>
            <a:r>
              <a:rPr lang="en-US" altLang="zh-CN" sz="120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继续向下游转发</a:t>
            </a:r>
          </a:p>
        </p:txBody>
      </p:sp>
    </p:spTree>
    <p:extLst>
      <p:ext uri="{BB962C8B-B14F-4D97-AF65-F5344CB8AC3E}">
        <p14:creationId xmlns:p14="http://schemas.microsoft.com/office/powerpoint/2010/main" val="1237496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49742" y="1491631"/>
            <a:ext cx="4590775" cy="187498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17694" y="3759882"/>
            <a:ext cx="5724636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向下游转发检查点</a:t>
            </a:r>
            <a:r>
              <a:rPr lang="en-US" altLang="zh-CN" sz="1200">
                <a:latin typeface="微软雅黑 Light" pitchFamily="34" charset="-122"/>
                <a:ea typeface="微软雅黑 Light" pitchFamily="34" charset="-122"/>
              </a:rPr>
              <a:t> barrier </a:t>
            </a: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后，任务继续正常的</a:t>
            </a:r>
            <a:r>
              <a:rPr lang="zh-CN" altLang="en-US" sz="1200"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处理</a:t>
            </a:r>
            <a:endParaRPr lang="en-US" altLang="zh-CN" sz="12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185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326105" y="1373140"/>
            <a:ext cx="4352129" cy="211671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17694" y="3759882"/>
            <a:ext cx="5724636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sz="1200">
                <a:latin typeface="微软雅黑 Light" pitchFamily="34" charset="-122"/>
                <a:ea typeface="微软雅黑 Light" pitchFamily="34" charset="-122"/>
              </a:rPr>
              <a:t>Sink </a:t>
            </a: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任务向</a:t>
            </a:r>
            <a:r>
              <a:rPr lang="en-US" altLang="zh-CN" sz="1200">
                <a:latin typeface="微软雅黑 Light" pitchFamily="34" charset="-122"/>
                <a:ea typeface="微软雅黑 Light" pitchFamily="34" charset="-122"/>
              </a:rPr>
              <a:t> JobManager </a:t>
            </a: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确认</a:t>
            </a:r>
            <a:r>
              <a:rPr lang="zh-CN" altLang="en-US" sz="1200">
                <a:latin typeface="微软雅黑 Light" pitchFamily="34" charset="-122"/>
                <a:ea typeface="微软雅黑 Light" pitchFamily="34" charset="-122"/>
              </a:rPr>
              <a:t>状态保存到 </a:t>
            </a:r>
            <a:r>
              <a:rPr lang="en-US" altLang="zh-CN" sz="1200">
                <a:latin typeface="微软雅黑 Light" pitchFamily="34" charset="-122"/>
                <a:ea typeface="微软雅黑 Light" pitchFamily="34" charset="-122"/>
              </a:rPr>
              <a:t>checkpoint </a:t>
            </a:r>
            <a:r>
              <a:rPr lang="zh-CN" altLang="en-US" sz="1200">
                <a:latin typeface="微软雅黑 Light" pitchFamily="34" charset="-122"/>
                <a:ea typeface="微软雅黑 Light" pitchFamily="34" charset="-122"/>
              </a:rPr>
              <a:t>完毕</a:t>
            </a:r>
            <a:endParaRPr lang="en-US" altLang="zh-CN" sz="120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>
                <a:latin typeface="微软雅黑 Light" pitchFamily="34" charset="-122"/>
                <a:ea typeface="微软雅黑 Light" pitchFamily="34" charset="-122"/>
              </a:rPr>
              <a:t>当所有任务都确认已成功将状态保存到检查点时，检查点就真正完成了</a:t>
            </a:r>
          </a:p>
        </p:txBody>
      </p:sp>
    </p:spTree>
    <p:extLst>
      <p:ext uri="{BB962C8B-B14F-4D97-AF65-F5344CB8AC3E}">
        <p14:creationId xmlns:p14="http://schemas.microsoft.com/office/powerpoint/2010/main" val="2565954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274340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保存点（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Savepoints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1259632" y="987574"/>
            <a:ext cx="5724636" cy="29703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还提供了可以自定义的镜像保存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功能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，就是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保存点（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savepoints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）</a:t>
            </a: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原则上，创建保存点使用的算法与检查点完全相同，因此保存点可以认为就是具有一些额外元数据的检查点</a:t>
            </a: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不会自动创建保存点，因此用户（或者外部调度程序）必须明确地触发创建操作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 </a:t>
            </a:r>
            <a:endParaRPr lang="zh-CN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保存点是一个强大的功能。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除了故障恢复外，保存点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可以用于：有计划的手动备份，更新应用程序，版本迁移，暂停和重启应用，等等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而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则是用于某个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Task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挂掉自动重启从检查点恢复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200" dirty="0" err="1">
                <a:latin typeface="微软雅黑 Light" pitchFamily="34" charset="-122"/>
                <a:ea typeface="微软雅黑 Light" pitchFamily="34" charset="-122"/>
              </a:rPr>
              <a:t>Savepoint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的区别是</a:t>
            </a:r>
            <a:r>
              <a:rPr lang="en-US" altLang="zh-CN" sz="1200" dirty="0" err="1">
                <a:latin typeface="微软雅黑 Light" pitchFamily="34" charset="-122"/>
                <a:ea typeface="微软雅黑 Light" pitchFamily="34" charset="-122"/>
              </a:rPr>
              <a:t>Savepoint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是手动触发的，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是自动触发的可以设置触发时间，每隔多久做一次。</a:t>
            </a:r>
            <a:r>
              <a:rPr lang="en-US" altLang="zh-CN" sz="1200" dirty="0" err="1">
                <a:latin typeface="微软雅黑 Light" pitchFamily="34" charset="-122"/>
                <a:ea typeface="微软雅黑 Light" pitchFamily="34" charset="-122"/>
              </a:rPr>
              <a:t>Savepoint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是允许改变代码逻辑的</a:t>
            </a:r>
            <a:endParaRPr lang="zh-CN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zh-CN" altLang="zh-CN" sz="12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87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1763688" y="1383618"/>
            <a:ext cx="5562618" cy="291632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一致性检查点（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checkpoint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从检查点恢复状态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检查点算法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保存点（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save points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一致性检查点（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Checkpoints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763688" y="3435846"/>
            <a:ext cx="5562618" cy="145816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故障恢复机制的核心，就是应用状态的一致性检查点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有状态流应用的一致检查点，其实就是所有任务的状态，在某个时间点的一份拷贝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（一份快照）；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这个时间点，应该是所有任务都恰好处理完一个相同的输入数据的时候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628939" y="1167594"/>
            <a:ext cx="3671253" cy="22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2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从检查点恢复状态</a:t>
            </a:r>
          </a:p>
        </p:txBody>
      </p:sp>
      <p:sp>
        <p:nvSpPr>
          <p:cNvPr id="2" name="矩形 1"/>
          <p:cNvSpPr/>
          <p:nvPr/>
        </p:nvSpPr>
        <p:spPr>
          <a:xfrm>
            <a:off x="1763688" y="3273828"/>
            <a:ext cx="5562618" cy="14041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在执行流应用程序期间，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会定期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保存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状态的一致检查点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如果发生故障，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将会使用最近的检查点来一致恢复应用程序的状态，并重新启动处理流程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1" y="1545636"/>
            <a:ext cx="4136231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从检查点恢复状态</a:t>
            </a:r>
          </a:p>
        </p:txBody>
      </p:sp>
      <p:sp>
        <p:nvSpPr>
          <p:cNvPr id="2" name="矩形 1"/>
          <p:cNvSpPr/>
          <p:nvPr/>
        </p:nvSpPr>
        <p:spPr>
          <a:xfrm>
            <a:off x="1871700" y="3273828"/>
            <a:ext cx="5562618" cy="70207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遇到故障之后，第一步就是重启应用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245" y="1625220"/>
            <a:ext cx="4214813" cy="127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40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从检查点恢复状态</a:t>
            </a:r>
          </a:p>
        </p:txBody>
      </p:sp>
      <p:sp>
        <p:nvSpPr>
          <p:cNvPr id="2" name="矩形 1"/>
          <p:cNvSpPr/>
          <p:nvPr/>
        </p:nvSpPr>
        <p:spPr>
          <a:xfrm>
            <a:off x="1871700" y="3921900"/>
            <a:ext cx="5562618" cy="70207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第二步是从 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checkpoint 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中读取状态，将状态重置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从检查点重新启动应用程序后，其内部状态与检查点完成时的状态完全相同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594" y="1375173"/>
            <a:ext cx="4214813" cy="239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58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从检查点恢复状态</a:t>
            </a:r>
          </a:p>
        </p:txBody>
      </p:sp>
      <p:sp>
        <p:nvSpPr>
          <p:cNvPr id="2" name="矩形 1"/>
          <p:cNvSpPr/>
          <p:nvPr/>
        </p:nvSpPr>
        <p:spPr>
          <a:xfrm>
            <a:off x="1979712" y="3381840"/>
            <a:ext cx="5562618" cy="70207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第三步：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开始消费并处理检查点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到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发生故障之间的所有数据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这种检查点的保存和恢复机制可以为应用程序状态提供“精确一次”（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）的一致性，因为所有算子都会保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存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检查点并恢复其所有状态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，并且保存的是</a:t>
            </a:r>
            <a:r>
              <a:rPr lang="zh-CN" altLang="en-US" sz="1200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所有的并行度处理完同一条数据的状态</a:t>
            </a:r>
            <a:r>
              <a:rPr lang="zh-CN" altLang="zh-CN" sz="1200" dirty="0">
                <a:latin typeface="微软雅黑 Light" pitchFamily="34" charset="-122"/>
                <a:ea typeface="微软雅黑 Light" pitchFamily="34" charset="-122"/>
              </a:rPr>
              <a:t>，这样一来所有的输入流就都会被重置到检查点完成时的位置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568" y="1647342"/>
            <a:ext cx="3807619" cy="1464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7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检查点的实现算法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1817694" y="1383618"/>
            <a:ext cx="5724636" cy="25922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一种简单的想法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50000"/>
              </a:lnSpc>
            </a:pP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——  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暂停应用，保存状态到检查点，再重新恢复应用，但是要暂停应用效率就降低了，因为下面有了改进方式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214313" lvl="1" indent="-214313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的改进实现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0" lvl="1">
              <a:lnSpc>
                <a:spcPct val="250000"/>
              </a:lnSpc>
            </a:pP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       —— 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基于 </a:t>
            </a: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Chandy-Lamport 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算法的分布式快照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  <a:p>
            <a:pPr marL="0" lvl="1">
              <a:lnSpc>
                <a:spcPct val="250000"/>
              </a:lnSpc>
            </a:pPr>
            <a:r>
              <a:rPr lang="en-US" altLang="zh-CN" sz="1200" dirty="0">
                <a:latin typeface="微软雅黑 Light" pitchFamily="34" charset="-122"/>
                <a:ea typeface="微软雅黑 Light" pitchFamily="34" charset="-122"/>
              </a:rPr>
              <a:t>        —— </a:t>
            </a:r>
            <a:r>
              <a:rPr lang="zh-CN" altLang="en-US" sz="1200" dirty="0">
                <a:latin typeface="微软雅黑 Light" pitchFamily="34" charset="-122"/>
                <a:ea typeface="微软雅黑 Light" pitchFamily="34" charset="-122"/>
              </a:rPr>
              <a:t>将检查点的保存和数据处理分离开，不暂停整个应用</a:t>
            </a:r>
            <a:endParaRPr lang="en-US" altLang="zh-CN" sz="12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44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85900" y="46551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70000"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检查点算法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1817694" y="1221600"/>
            <a:ext cx="5724636" cy="31863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14313" indent="-214313">
              <a:lnSpc>
                <a:spcPct val="250000"/>
              </a:lnSpc>
              <a:buFont typeface="Wingdings" pitchFamily="2" charset="2"/>
              <a:buChar char="Ø"/>
            </a:pPr>
            <a:r>
              <a:rPr lang="zh-CN" altLang="en-US" sz="1500" dirty="0">
                <a:latin typeface="微软雅黑 Light" pitchFamily="34" charset="-122"/>
                <a:ea typeface="微软雅黑 Light" pitchFamily="34" charset="-122"/>
              </a:rPr>
              <a:t> 检查点分界线（</a:t>
            </a:r>
            <a:r>
              <a:rPr lang="en-US" altLang="zh-CN" sz="1500" dirty="0">
                <a:latin typeface="微软雅黑 Light" pitchFamily="34" charset="-122"/>
                <a:ea typeface="微软雅黑 Light" pitchFamily="34" charset="-122"/>
              </a:rPr>
              <a:t>Checkpoint Barrier</a:t>
            </a:r>
            <a:r>
              <a:rPr lang="zh-CN" altLang="en-US" sz="1500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50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的检查点算法用到了一种称为分界线（</a:t>
            </a:r>
            <a:r>
              <a:rPr lang="en-US" altLang="zh-CN" sz="1350" dirty="0">
                <a:latin typeface="微软雅黑 Light" pitchFamily="34" charset="-122"/>
                <a:ea typeface="微软雅黑 Light" pitchFamily="34" charset="-122"/>
              </a:rPr>
              <a:t>barrier</a:t>
            </a:r>
            <a:r>
              <a:rPr lang="zh-CN" altLang="en-US" sz="1350" dirty="0">
                <a:latin typeface="微软雅黑 Light" pitchFamily="34" charset="-122"/>
                <a:ea typeface="微软雅黑 Light" pitchFamily="34" charset="-122"/>
              </a:rPr>
              <a:t>）的特殊数据形式，用来把一条流上数据按照不同的检查点分开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  <a:p>
            <a:pPr marL="214313" indent="-214313">
              <a:lnSpc>
                <a:spcPct val="250000"/>
              </a:lnSpc>
              <a:buFont typeface="Arial" pitchFamily="34" charset="0"/>
              <a:buChar char="•"/>
            </a:pPr>
            <a:r>
              <a:rPr lang="zh-CN" altLang="zh-CN" sz="1350" dirty="0">
                <a:latin typeface="微软雅黑 Light" pitchFamily="34" charset="-122"/>
                <a:ea typeface="微软雅黑 Light" pitchFamily="34" charset="-122"/>
              </a:rPr>
              <a:t>分界线之前到来的数据导致的状态更改，都会被包含在当前分界线所属的检查点中；而基于分界线之后的数据导致的所有更改，就会被包含在之后的检查点中</a:t>
            </a:r>
            <a:endParaRPr lang="en-US" altLang="zh-CN" sz="135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07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791</Words>
  <Application>Microsoft Office PowerPoint</Application>
  <PresentationFormat>全屏显示(16:9)</PresentationFormat>
  <Paragraphs>72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微软雅黑</vt:lpstr>
      <vt:lpstr>微软雅黑 Light</vt:lpstr>
      <vt:lpstr>Arial</vt:lpstr>
      <vt:lpstr>Calibri</vt:lpstr>
      <vt:lpstr>Wingdings</vt:lpstr>
      <vt:lpstr>Office 主题</vt:lpstr>
      <vt:lpstr>Flink 的容错机制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张 君毅</cp:lastModifiedBy>
  <cp:revision>146</cp:revision>
  <dcterms:created xsi:type="dcterms:W3CDTF">2013-03-04T07:19:00Z</dcterms:created>
  <dcterms:modified xsi:type="dcterms:W3CDTF">2021-06-11T08:50:40Z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