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56" r:id="rId13"/>
    <p:sldId id="376" r:id="rId14"/>
    <p:sldId id="381" r:id="rId15"/>
    <p:sldId id="372" r:id="rId16"/>
    <p:sldId id="374" r:id="rId17"/>
    <p:sldId id="375" r:id="rId18"/>
    <p:sldId id="357" r:id="rId19"/>
    <p:sldId id="382" r:id="rId20"/>
    <p:sldId id="369" r:id="rId21"/>
    <p:sldId id="377" r:id="rId22"/>
    <p:sldId id="358" r:id="rId23"/>
    <p:sldId id="359" r:id="rId24"/>
    <p:sldId id="360" r:id="rId25"/>
    <p:sldId id="383" r:id="rId26"/>
    <p:sldId id="384" r:id="rId27"/>
    <p:sldId id="385" r:id="rId28"/>
    <p:sldId id="386" r:id="rId29"/>
    <p:sldId id="387" r:id="rId30"/>
    <p:sldId id="361" r:id="rId31"/>
    <p:sldId id="399" r:id="rId32"/>
    <p:sldId id="400" r:id="rId33"/>
    <p:sldId id="401" r:id="rId34"/>
    <p:sldId id="402" r:id="rId35"/>
    <p:sldId id="403" r:id="rId36"/>
    <p:sldId id="405" r:id="rId37"/>
    <p:sldId id="404" r:id="rId38"/>
    <p:sldId id="362" r:id="rId39"/>
    <p:sldId id="388" r:id="rId40"/>
    <p:sldId id="390" r:id="rId41"/>
    <p:sldId id="392" r:id="rId42"/>
    <p:sldId id="393" r:id="rId43"/>
    <p:sldId id="397" r:id="rId44"/>
    <p:sldId id="389" r:id="rId45"/>
    <p:sldId id="394" r:id="rId46"/>
    <p:sldId id="395" r:id="rId47"/>
    <p:sldId id="398" r:id="rId48"/>
    <p:sldId id="363" r:id="rId49"/>
    <p:sldId id="412" r:id="rId50"/>
    <p:sldId id="396" r:id="rId51"/>
    <p:sldId id="406" r:id="rId52"/>
    <p:sldId id="407" r:id="rId53"/>
    <p:sldId id="408" r:id="rId54"/>
    <p:sldId id="410" r:id="rId55"/>
    <p:sldId id="409" r:id="rId56"/>
    <p:sldId id="411" r:id="rId5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3" clrIdx="0">
    <p:extLst>
      <p:ext uri="{19B8F6BF-5375-455C-9EA6-DF929625EA0E}">
        <p15:presenceInfo xmlns:p15="http://schemas.microsoft.com/office/powerpoint/2012/main" userId="Sco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74" y="120"/>
      </p:cViewPr>
      <p:guideLst>
        <p:guide orient="horz" pos="162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10:44.338" idx="1">
    <p:pos x="5342" y="2261"/>
    <p:text>别名</p:text>
    <p:extLst>
      <p:ext uri="{C676402C-5697-4E1C-873F-D02D1690AC5C}">
        <p15:threadingInfo xmlns:p15="http://schemas.microsoft.com/office/powerpoint/2012/main" timeZoneBias="-480"/>
      </p:ext>
    </p:extLst>
  </p:cm>
  <p:cm authorId="1" dt="2020-10-28T09:12:16.787" idx="2">
    <p:pos x="4972" y="2261"/>
    <p:text>要是统计所有数据，可省略；现阶段不支持做following聚合数据，以后的数据不确定能不能完全拿到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33:56.997" idx="3">
    <p:pos x="3114" y="2576"/>
    <p:text>true is false() = false
false is false() = true;
类似isExist()，xxx是false吗？
not 取非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01/24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85647" y="4191931"/>
            <a:ext cx="2499851" cy="48743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7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350" y="1805378"/>
            <a:ext cx="5829300" cy="15327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29163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是集成在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语言内的查询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类，并提供一整套操作处理的方法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这些方法会返回一个新的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对象，表示对输入表应用转换操作的结果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5736" y="2963854"/>
            <a:ext cx="4858695" cy="14039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en-US" altLang="zh-CN" sz="1125" b="1">
              <a:solidFill>
                <a:srgbClr val="000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sensorTable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35015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集成，基于实现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中，用常规字符串来定义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16372" y="2753272"/>
            <a:ext cx="6204001" cy="711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 = tableEnv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334218" cy="221424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3718" y="3004052"/>
            <a:ext cx="5616624" cy="14039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...)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7724" y="1174127"/>
            <a:ext cx="5238582" cy="3453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en-US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    </a:t>
            </a:r>
            <a:r>
              <a:rPr lang="en-US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125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726415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对于流式查询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需要声明如何在表和外部连接器之间执行转换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与外部系统交换的消息类型，由更新模式（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 Mode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）指定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只做插入操作，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和外部连接器只交换插入（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400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3605" y="1616226"/>
            <a:ext cx="4222951" cy="3169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defTabSz="6858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125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400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35796" y="1599618"/>
            <a:ext cx="3516027" cy="3104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400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03748" y="1777261"/>
            <a:ext cx="5086970" cy="27240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sinkDDL=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jdbcOutputTable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 with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'connector.type' = 'jdbc',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'connector.url' = 'jdbc:mysql://localhost:3306/test',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4023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表可以转换为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这样自定义流处理或批处理程序就可以继续在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查询的结果上运行了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将表转换为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时，需要指定生成的数据类型，即要将表的每一行转换成的数据类型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表作为流式查询的结果，是动态更新的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转换有两种转换模式：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0801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追加模式（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）操作更改的场景</a:t>
            </a:r>
            <a:endParaRPr lang="en-US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lvl="1" indent="-257175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2409732"/>
            <a:ext cx="5994666" cy="1494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撤回模式（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557213" lvl="1" indent="-214313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4441" y="2001469"/>
            <a:ext cx="6343724" cy="300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resultStream = tableEnv.toAppendStream(resultTable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Row.</a:t>
            </a:r>
            <a:r>
              <a:rPr lang="en-US" altLang="zh-CN" sz="1125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12171" y="3990237"/>
            <a:ext cx="4772781" cy="559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DataStream&lt;Tuple2&lt;Boolean, Row&gt;&gt;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aggResultStream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tableEnv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, Row.</a:t>
            </a:r>
            <a:r>
              <a:rPr lang="en-US" altLang="zh-CN" sz="1125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class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003799"/>
            <a:ext cx="4644516" cy="154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963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是一套内嵌在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语言中的查询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允许以非常直观的方式组合来自一些关系运算符的查询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支持基于实现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2961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79712" y="2100027"/>
            <a:ext cx="4537139" cy="559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32148" y="2787774"/>
            <a:ext cx="6172200" cy="9721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713" y="3735994"/>
            <a:ext cx="4458593" cy="819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SensorReading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timestamp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as ts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创建临时视图（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940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78880" y="1748115"/>
            <a:ext cx="4537139" cy="10793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 as ts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32148" y="3139467"/>
            <a:ext cx="6172200" cy="59406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9742" y="3895551"/>
            <a:ext cx="4968552" cy="242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28083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TableEnvironment.explain(table)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TableEnvironment.explain()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方法完成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返回一个字符串，描述三个计划</a:t>
            </a:r>
          </a:p>
          <a:p>
            <a:pPr lvl="1">
              <a:lnSpc>
                <a:spcPct val="200000"/>
              </a:lnSpc>
              <a:spcBef>
                <a:spcPts val="900"/>
              </a:spcBef>
              <a:buFont typeface="Wingdings" pitchFamily="2" charset="2"/>
              <a:buChar char="Ø"/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优化的逻辑查询计划</a:t>
            </a:r>
          </a:p>
          <a:p>
            <a:pPr lvl="1">
              <a:lnSpc>
                <a:spcPct val="200000"/>
              </a:lnSpc>
              <a:spcBef>
                <a:spcPts val="900"/>
              </a:spcBef>
              <a:buFont typeface="Wingdings" pitchFamily="2" charset="2"/>
              <a:buChar char="Ø"/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900"/>
              </a:spcBef>
              <a:buFont typeface="Wingdings" pitchFamily="2" charset="2"/>
              <a:buChar char="Ø"/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1730" y="3867886"/>
            <a:ext cx="4222951" cy="711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explaination = tableEnv.explain(resultTable)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System.</a:t>
            </a:r>
            <a:r>
              <a:rPr lang="en-US" altLang="zh-CN" sz="1125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out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println(explaination)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485900" y="1200150"/>
          <a:ext cx="6172200" cy="315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8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50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150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15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50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20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20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4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61840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动态表是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对流数据的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支持的核心概念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连续查询永远不会终止，并会生成另一个动态表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查询会不断更新其动态结果表，以反映其动态输入表上的更改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17694" y="2625756"/>
            <a:ext cx="4984068" cy="189021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流被转换为动态表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对动态表计算连续查询，生成新的动态表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生成的动态表被转换回流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37625"/>
            <a:ext cx="6198028" cy="9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17694" y="1275606"/>
            <a:ext cx="5562618" cy="14041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为了处理带有关系查询的流，必须先将其转换为表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从概念上讲，流的每个数据记录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都被解释为对结果表的插入（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）修改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79762"/>
            <a:ext cx="5047207" cy="18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17694" y="1275606"/>
            <a:ext cx="5562618" cy="5400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1730" y="1855045"/>
            <a:ext cx="4806534" cy="24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817694" y="1113588"/>
            <a:ext cx="5832648" cy="372641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与常规的数据库表一样，动态表可以通过插入（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）更改，进行持续的修改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将动态表转换为流或将其写入外部系统时，需要对这些更改进行编码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350"/>
              </a:spcBef>
              <a:buFont typeface="Wingdings" pitchFamily="2" charset="2"/>
              <a:buChar char="Ø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仅追加（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仅通过插入（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）更改来修改的动态表，可以直接转换为仅追加流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流是包含两类消息的流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包含两种类型的消息：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17694" y="1221601"/>
            <a:ext cx="3837976" cy="160838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817695" y="2949793"/>
            <a:ext cx="3837975" cy="1583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76157" y="1678793"/>
            <a:ext cx="12925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 sz="13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428878" y="2070632"/>
            <a:ext cx="21779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5976157" y="2402763"/>
            <a:ext cx="12925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 sz="135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6157" y="3458485"/>
            <a:ext cx="12925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C00000"/>
                </a:solidFill>
              </a:rPr>
              <a:t>Dynamic Table</a:t>
            </a:r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6428878" y="3850323"/>
            <a:ext cx="217799" cy="2160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976157" y="4182454"/>
            <a:ext cx="12925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C00000"/>
                </a:solidFill>
              </a:rPr>
              <a:t>Upsert Stream</a:t>
            </a:r>
            <a:endParaRPr lang="zh-CN" altLang="en-US" sz="13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400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2099" y="1599634"/>
            <a:ext cx="5715347" cy="3169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tableEnv = ...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result = tableEnv.from(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sqlResult  = tableEnv.sqlQuery(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13234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基于时间的操作（比如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中窗口操作），需要定义相关的时间语义和时间数据来源的信息</a:t>
            </a: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可以提供一个逻辑上的时间字段，用于在表处理程序中，指示时间和访问相应的时间戳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的一部分。一旦定义了时间属性，它就可以作为一个字段引用，并且可以在基于时间的操作中使用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28137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处理时间语义下，允许表处理程序根据机器的本地时间生成结果。它是时间的最简单概念。它既不需要提取时间戳，也不需要生成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在定义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定义处理时间字段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定义的末尾定义它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71700" y="3887669"/>
            <a:ext cx="5008422" cy="559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pt.proctime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167594"/>
            <a:ext cx="6172200" cy="5940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33677" y="1875459"/>
            <a:ext cx="3516027" cy="2442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940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71700" y="1824680"/>
            <a:ext cx="4104456" cy="2749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sinkDDL =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id varchar(20) not null,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ts bigint,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temperature double,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pt AS PROCTIME()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 with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'connector.type' = 'filesystem',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'connector.path' = '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sensor.txt',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'format.type' = 'csv')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6724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事件时间语义，允许表处理程序根据每个记录中包含的时间生成结果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这样即使在有乱序事件或者延迟事件时，也可以获得正确的结果。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为了处理无序事件，并区分流中的准时和迟到事件；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需要从事件数据中，提取时间戳，并用来推进事件时间的进展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113588"/>
            <a:ext cx="6172200" cy="11341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88778" y="2196369"/>
            <a:ext cx="4929876" cy="21601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sensorTable = tableEnv.fromDataStream(dataStream,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id, timestamp.rowtime, temperature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或者，直接追加时间字段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id, temperature, timestamp, rt.rowtime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167594"/>
            <a:ext cx="6172200" cy="5940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3" y="1761636"/>
            <a:ext cx="5050100" cy="26374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59406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75559" y="1761240"/>
            <a:ext cx="4144404" cy="2754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sinkDDL=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"create table dataTable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id varchar(20) not null,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ts bigint,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temperature double,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rt AS TO_TIMESTAMP( FROM_UNIXTIME(ts) ),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watermark for rt as rt - interval '1' second"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 with 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'connector.type' = 'filesystem',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'connector.path' = '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sensor.txt', 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latin typeface="Consolas" pitchFamily="49" charset="0"/>
                <a:ea typeface="宋体" pitchFamily="2" charset="-122"/>
                <a:cs typeface="宋体" pitchFamily="2" charset="-122"/>
              </a:rPr>
              <a:t>+</a:t>
            </a:r>
            <a:b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 'format.type' = 'csv')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en-US" altLang="zh-CN" sz="1125" b="1">
              <a:solidFill>
                <a:srgbClr val="658ABA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4023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中，主要有两种窗口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（分组窗口）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根据时间或行计数间隔，将行聚合到有限的组（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）中，并对每个组的数据执行一次聚合函数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9639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为了按窗口对表进行分组，窗口的别名必须在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子句中，像常规的分组字段一样引用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0060" y="2829069"/>
            <a:ext cx="4434547" cy="10776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sum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3867895"/>
            <a:ext cx="6102678" cy="862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提供了一组具有特定语义的预定义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类，这些类会被转换为底层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的窗口操作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4860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1701" y="1707655"/>
            <a:ext cx="5562618" cy="242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 tableEnv = StreamTableEnvironment.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32148" y="2167357"/>
            <a:ext cx="6172200" cy="22946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滚动窗口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7020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7724" y="1759192"/>
            <a:ext cx="5130570" cy="21516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125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125">
                <a:latin typeface="Consolas" pitchFamily="49" charset="0"/>
              </a:rPr>
              <a:t>Tumble.</a:t>
            </a:r>
            <a:r>
              <a:rPr lang="en-US" altLang="zh-CN" sz="1125" i="1">
                <a:latin typeface="Consolas" pitchFamily="49" charset="0"/>
              </a:rPr>
              <a:t>over</a:t>
            </a:r>
            <a:r>
              <a:rPr lang="en-US" altLang="zh-CN" sz="1125">
                <a:latin typeface="Consolas" pitchFamily="49" charset="0"/>
              </a:rPr>
              <a:t>(</a:t>
            </a:r>
            <a:r>
              <a:rPr lang="en-US" altLang="zh-CN" sz="1125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125" b="1">
                <a:latin typeface="Consolas" pitchFamily="49" charset="0"/>
              </a:rPr>
              <a:t>"</a:t>
            </a:r>
            <a:r>
              <a:rPr lang="en-US" altLang="zh-CN" sz="1125">
                <a:latin typeface="Consolas" pitchFamily="49" charset="0"/>
              </a:rPr>
              <a:t>).on(</a:t>
            </a:r>
            <a:r>
              <a:rPr lang="en-US" altLang="zh-CN" sz="1125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125" b="1">
                <a:latin typeface="Consolas" pitchFamily="49" charset="0"/>
              </a:rPr>
              <a:t>"</a:t>
            </a:r>
            <a:r>
              <a:rPr lang="en-US" altLang="zh-CN" sz="1125">
                <a:latin typeface="Consolas" pitchFamily="49" charset="0"/>
              </a:rPr>
              <a:t>).as(</a:t>
            </a:r>
            <a:r>
              <a:rPr lang="en-US" altLang="zh-CN" sz="1125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>
                <a:latin typeface="Consolas" pitchFamily="49" charset="0"/>
              </a:rPr>
              <a:t>))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lang="en-US" altLang="zh-CN" sz="1125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050">
                <a:latin typeface="Consolas" pitchFamily="49" charset="0"/>
              </a:rPr>
              <a:t>Tumble.</a:t>
            </a:r>
            <a:r>
              <a:rPr lang="en-US" altLang="zh-CN" sz="1050" i="1">
                <a:latin typeface="Consolas" pitchFamily="49" charset="0"/>
              </a:rPr>
              <a:t>over</a:t>
            </a:r>
            <a:r>
              <a:rPr lang="en-US" altLang="zh-CN" sz="1050">
                <a:latin typeface="Consolas" pitchFamily="49" charset="0"/>
              </a:rPr>
              <a:t>(</a:t>
            </a:r>
            <a:r>
              <a:rPr lang="en-US" altLang="zh-CN" sz="1050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10.minutes</a:t>
            </a:r>
            <a:r>
              <a:rPr lang="en-US" altLang="zh-CN" sz="1050" b="1">
                <a:latin typeface="Consolas" pitchFamily="49" charset="0"/>
              </a:rPr>
              <a:t>"</a:t>
            </a:r>
            <a:r>
              <a:rPr lang="en-US" altLang="zh-CN" sz="1050">
                <a:latin typeface="Consolas" pitchFamily="49" charset="0"/>
              </a:rPr>
              <a:t>).on(</a:t>
            </a:r>
            <a:r>
              <a:rPr lang="en-US" altLang="zh-CN" sz="1050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050" b="1">
                <a:latin typeface="Consolas" pitchFamily="49" charset="0"/>
              </a:rPr>
              <a:t>"</a:t>
            </a:r>
            <a:r>
              <a:rPr lang="en-US" altLang="zh-CN" sz="1050">
                <a:latin typeface="Consolas" pitchFamily="49" charset="0"/>
              </a:rPr>
              <a:t>).as(</a:t>
            </a:r>
            <a:r>
              <a:rPr lang="en-US" altLang="zh-CN" sz="1050" b="1">
                <a:latin typeface="Consolas" pitchFamily="49" charset="0"/>
              </a:rPr>
              <a:t>"</a:t>
            </a:r>
            <a:r>
              <a:rPr lang="en-US" altLang="zh-CN" sz="105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05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050">
                <a:latin typeface="Consolas" pitchFamily="49" charset="0"/>
              </a:rPr>
              <a:t>))</a:t>
            </a: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lang="en-US" altLang="zh-CN" sz="1125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</a:t>
            </a:r>
            <a:r>
              <a:rPr lang="en-US" altLang="zh-CN" sz="1200">
                <a:latin typeface="Consolas" pitchFamily="49" charset="0"/>
              </a:rPr>
              <a:t>Tumble.</a:t>
            </a:r>
            <a:r>
              <a:rPr lang="en-US" altLang="zh-CN" sz="1200" i="1">
                <a:latin typeface="Consolas" pitchFamily="49" charset="0"/>
              </a:rPr>
              <a:t>over</a:t>
            </a:r>
            <a:r>
              <a:rPr lang="en-US" altLang="zh-CN" sz="1200">
                <a:latin typeface="Consolas" pitchFamily="49" charset="0"/>
              </a:rPr>
              <a:t>(</a:t>
            </a:r>
            <a:r>
              <a:rPr lang="en-US" altLang="zh-CN" sz="1200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10.rows</a:t>
            </a:r>
            <a:r>
              <a:rPr lang="en-US" altLang="zh-CN" sz="1200" b="1">
                <a:latin typeface="Consolas" pitchFamily="49" charset="0"/>
              </a:rPr>
              <a:t>"</a:t>
            </a:r>
            <a:r>
              <a:rPr lang="en-US" altLang="zh-CN" sz="1200">
                <a:latin typeface="Consolas" pitchFamily="49" charset="0"/>
              </a:rPr>
              <a:t>).on(</a:t>
            </a:r>
            <a:r>
              <a:rPr lang="en-US" altLang="zh-CN" sz="1200" b="1">
                <a:latin typeface="Consolas" pitchFamily="49" charset="0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proctime</a:t>
            </a:r>
            <a:r>
              <a:rPr lang="en-US" altLang="zh-CN" sz="1200" b="1">
                <a:latin typeface="Consolas" pitchFamily="49" charset="0"/>
              </a:rPr>
              <a:t>"</a:t>
            </a:r>
            <a:r>
              <a:rPr lang="en-US" altLang="zh-CN" sz="1200">
                <a:latin typeface="Consolas" pitchFamily="49" charset="0"/>
              </a:rPr>
              <a:t>).as(</a:t>
            </a:r>
            <a:r>
              <a:rPr lang="en-US" altLang="zh-CN" sz="1200" b="1">
                <a:latin typeface="Consolas" pitchFamily="49" charset="0"/>
              </a:rPr>
              <a:t>"</a:t>
            </a:r>
            <a:r>
              <a:rPr lang="en-US" altLang="zh-CN" sz="12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2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200">
                <a:latin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7560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60114" y="1695383"/>
            <a:ext cx="6029536" cy="2118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.window(Slide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.window(Slide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("proc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.window(Slide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every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329612"/>
            <a:ext cx="6172200" cy="7020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类来定义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7694" y="2154033"/>
            <a:ext cx="5184576" cy="1339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lang="en-US" altLang="zh-CN" sz="1125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withGap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.("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on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(“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65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51039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TUMBLE(time_attr, interval)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定义一个滑动窗口，第一个参数是时间字段，第二个参数是窗口滑动步长，第三个是窗口长度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定义一个会话窗口，第一个参数是时间字段，第二个参数是窗口间隔</a:t>
            </a: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21602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聚合，会针对每个输入行，计算相邻行范围内的聚合</a:t>
            </a: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1760" y="3359491"/>
            <a:ext cx="3516027" cy="819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a, b.sum over w, c.min over w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1670" y="4191930"/>
            <a:ext cx="5886654" cy="44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86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05576"/>
            <a:ext cx="6172200" cy="140415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是使用常量指定的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0435" y="2358550"/>
            <a:ext cx="6534726" cy="2357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lang="en-US" altLang="zh-CN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lang="en-US" altLang="zh-CN" sz="1050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lang="en-US" altLang="zh-CN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lang="en-US" altLang="zh-CN" sz="1050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UNBOUNDED_RANGE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lang="en-US" altLang="zh-CN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lang="en-US" altLang="zh-CN" sz="1050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lang="en-US" altLang="zh-CN" sz="1050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050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lang="en-US" altLang="zh-CN" sz="1050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UNBOUNDED_R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OW).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050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05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endParaRPr lang="zh-CN" altLang="zh-CN" sz="105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7020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是用间隔的大小指定的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70496" y="1618851"/>
            <a:ext cx="6426714" cy="2897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lang="en-US" altLang="zh-CN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lang="en-US" altLang="zh-CN" sz="1125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lang="en-US" altLang="zh-CN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lang="en-US" altLang="zh-CN" sz="1125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.minutes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lang="en-US" altLang="zh-CN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lang="en-US" altLang="zh-CN" sz="1125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rowtime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b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lang="en-US" altLang="zh-CN" sz="1125" i="1" dirty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 i="1" dirty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lang="en-US" altLang="zh-CN" sz="1125" i="1" dirty="0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.window(Over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partitionBy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orderBy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en-US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proc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ime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preceding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lang="en-US" altLang="zh-CN" sz="1125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row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").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as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("</a:t>
            </a:r>
            <a:r>
              <a:rPr lang="zh-CN" altLang="zh-CN" sz="1125" b="1" dirty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")</a:t>
            </a:r>
            <a:r>
              <a:rPr lang="zh-CN" altLang="zh-CN" sz="1125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35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7821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所有聚合必须在同一窗口上定义，也就是说必须是相同的分区、排序和范围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目前仅支持在当前行范围之前的窗口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必须在单一的时间属性上指定</a:t>
            </a:r>
          </a:p>
        </p:txBody>
      </p:sp>
      <p:sp>
        <p:nvSpPr>
          <p:cNvPr id="2" name="矩形 1"/>
          <p:cNvSpPr/>
          <p:nvPr/>
        </p:nvSpPr>
        <p:spPr>
          <a:xfrm>
            <a:off x="2357754" y="2942604"/>
            <a:ext cx="4428492" cy="161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350" b="1">
                <a:latin typeface="Consolas" pitchFamily="49" charset="0"/>
              </a:rPr>
              <a:t>SELECT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COUNT</a:t>
            </a:r>
            <a:r>
              <a:rPr lang="en-US" altLang="zh-CN" sz="1350">
                <a:latin typeface="Consolas" pitchFamily="49" charset="0"/>
              </a:rPr>
              <a:t>(amount) OVER (</a:t>
            </a:r>
            <a:endParaRPr lang="zh-CN" altLang="zh-CN" sz="135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350">
                <a:latin typeface="Consolas" pitchFamily="49" charset="0"/>
              </a:rPr>
              <a:t>    PARTITION </a:t>
            </a:r>
            <a:r>
              <a:rPr lang="en-US" altLang="zh-CN" sz="1350" b="1">
                <a:latin typeface="Consolas" pitchFamily="49" charset="0"/>
              </a:rPr>
              <a:t>BY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user</a:t>
            </a:r>
            <a:endParaRPr lang="zh-CN" altLang="zh-CN" sz="135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350">
                <a:latin typeface="Consolas" pitchFamily="49" charset="0"/>
              </a:rPr>
              <a:t>    </a:t>
            </a:r>
            <a:r>
              <a:rPr lang="en-US" altLang="zh-CN" sz="1350" b="1">
                <a:latin typeface="Consolas" pitchFamily="49" charset="0"/>
              </a:rPr>
              <a:t>ORDER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BY</a:t>
            </a:r>
            <a:r>
              <a:rPr lang="en-US" altLang="zh-CN" sz="1350">
                <a:latin typeface="Consolas" pitchFamily="49" charset="0"/>
              </a:rPr>
              <a:t> proctime</a:t>
            </a:r>
            <a:endParaRPr lang="zh-CN" altLang="zh-CN" sz="135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350">
                <a:latin typeface="Consolas" pitchFamily="49" charset="0"/>
              </a:rPr>
              <a:t>    </a:t>
            </a:r>
            <a:r>
              <a:rPr lang="en-US" altLang="zh-CN" sz="1350" b="1">
                <a:latin typeface="Consolas" pitchFamily="49" charset="0"/>
              </a:rPr>
              <a:t>ROWS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BETWEEN</a:t>
            </a:r>
            <a:r>
              <a:rPr lang="en-US" altLang="zh-CN" sz="1350">
                <a:latin typeface="Consolas" pitchFamily="49" charset="0"/>
              </a:rPr>
              <a:t> 2 PRECEDING </a:t>
            </a:r>
            <a:r>
              <a:rPr lang="en-US" altLang="zh-CN" sz="1350" b="1">
                <a:latin typeface="Consolas" pitchFamily="49" charset="0"/>
              </a:rPr>
              <a:t>AND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CURRENT</a:t>
            </a:r>
            <a:r>
              <a:rPr lang="en-US" altLang="zh-CN" sz="1350">
                <a:latin typeface="Consolas" pitchFamily="49" charset="0"/>
              </a:rPr>
              <a:t> </a:t>
            </a:r>
            <a:r>
              <a:rPr lang="en-US" altLang="zh-CN" sz="1350" b="1">
                <a:latin typeface="Consolas" pitchFamily="49" charset="0"/>
              </a:rPr>
              <a:t>ROW</a:t>
            </a:r>
            <a:r>
              <a:rPr lang="en-US" altLang="zh-CN" sz="1350">
                <a:latin typeface="Consolas" pitchFamily="49" charset="0"/>
              </a:rPr>
              <a:t>)</a:t>
            </a:r>
            <a:endParaRPr lang="zh-CN" altLang="zh-CN" sz="1350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350" b="1">
                <a:latin typeface="Consolas" pitchFamily="49" charset="0"/>
              </a:rPr>
              <a:t>FROM</a:t>
            </a:r>
            <a:r>
              <a:rPr lang="en-US" altLang="zh-CN" sz="1350">
                <a:latin typeface="Consolas" pitchFamily="49" charset="0"/>
              </a:rPr>
              <a:t> Orders</a:t>
            </a:r>
            <a:endParaRPr lang="zh-CN" altLang="zh-CN" sz="135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02611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Table API 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为用户提供了一组用于数据转换的内置函数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中支持的很多函数，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都已经做了实现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1670" y="2001555"/>
            <a:ext cx="183620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&gt; value2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=== ANY2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ANY1 &gt; ANY2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3868" y="2001555"/>
            <a:ext cx="2106234" cy="2834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OR boolean2 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IS FALSE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NOT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BOOLEAN1 || BOOLEAN2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BOOLEAN.isFalse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82090" y="1988076"/>
            <a:ext cx="2376264" cy="2285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POWER(numeric1, numeric2)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+ NUMERIC2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NUMERIC1.power(NUMERIC2)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1670" y="1019055"/>
            <a:ext cx="1836204" cy="335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|| string2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</a:t>
            </a: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+ STRING2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STRING.upperCase()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STRING.charLength()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892" y="1019056"/>
            <a:ext cx="2106234" cy="393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DATE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string range</a:t>
            </a: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currentTime()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1005576"/>
            <a:ext cx="1944216" cy="311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RANK()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ROW_NUMBER()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257175" indent="-257175">
              <a:lnSpc>
                <a:spcPct val="150000"/>
              </a:lnSpc>
              <a:spcBef>
                <a:spcPts val="1350"/>
              </a:spcBef>
              <a:buFont typeface="Arial" pitchFamily="34" charset="0"/>
              <a:buChar char="•"/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FIELD.count</a:t>
            </a:r>
            <a:endParaRPr lang="zh-CN" altLang="zh-CN" sz="10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4860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33718" y="1520604"/>
            <a:ext cx="5454606" cy="15987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b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32148" y="3273828"/>
            <a:ext cx="6172200" cy="48605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43363" y="3956030"/>
            <a:ext cx="6186630" cy="559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ExecutionEnvironment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r>
              <a:rPr lang="en-US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BatchTableEnvironment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297033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用户定义函数（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在大多数情况下，用户定义的函数必须先注册，然后才能在查询中使用</a:t>
            </a: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函数通过调用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（）方法在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中注册。当用户定义的函数被注册时，它被插入到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的函数目录中，这样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解析器就可以识别并正确地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8362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用户定义的标量函数，可以将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或多个标量值，映射到新的标量值</a:t>
            </a: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为了定义标量函数，必须在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org.apache.flink.table.functions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中扩展基类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，并实现（一个或多个）求值（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）方法</a:t>
            </a:r>
          </a:p>
          <a:p>
            <a:pPr>
              <a:lnSpc>
                <a:spcPct val="200000"/>
              </a:lnSpc>
            </a:pPr>
            <a:r>
              <a:rPr lang="zh-CN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标量函数的行为由求值方法决定，求值方法必须公开声明并命名为</a:t>
            </a:r>
            <a:r>
              <a:rPr lang="en-US" altLang="zh-CN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88263" y="2860377"/>
            <a:ext cx="4301499" cy="19232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HashCode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private int 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zh-CN" altLang="zh-CN" sz="1125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13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HashCode(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int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factor)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factor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factor;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int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eval(String s)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s.hashCode() * 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factor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05576"/>
            <a:ext cx="6172200" cy="22142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用户定义的表函数，</a:t>
            </a:r>
            <a:r>
              <a:rPr lang="zh-CN" altLang="en-US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可以将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</a:t>
            </a:r>
            <a:r>
              <a:rPr lang="zh-CN" altLang="zh-CN" sz="1275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它可以返回任意数量的行作为输出，而不是单个值</a:t>
            </a:r>
          </a:p>
          <a:p>
            <a:pPr>
              <a:lnSpc>
                <a:spcPct val="150000"/>
              </a:lnSpc>
            </a:pP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为了定义一个表函数，必须扩展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7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org.apache.flink.table.functions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中的基类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27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TableFunction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并实现（一个或多个）求值方法</a:t>
            </a:r>
          </a:p>
          <a:p>
            <a:pPr>
              <a:lnSpc>
                <a:spcPct val="150000"/>
              </a:lnSpc>
            </a:pP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表函数的行为由其求值方法决定，求值方法必须是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的，并命名为</a:t>
            </a:r>
            <a:r>
              <a:rPr lang="en-US" altLang="zh-CN" sz="12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275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02062" y="2646514"/>
            <a:ext cx="5950988" cy="215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static class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Split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TableFunction&lt;Tuple2&lt;String, Integer&gt;&gt;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private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","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Split(String separator)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this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separator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= separator;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public void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eval(String str)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(String s : str.split(</a:t>
            </a:r>
            <a:r>
              <a:rPr lang="zh-CN" altLang="zh-CN" sz="1125" b="1">
                <a:solidFill>
                  <a:srgbClr val="1948A6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separator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)) {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collect(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Tuple2&lt;String, Integer&gt;(s, s.length()));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}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}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4581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用户自定义聚合函数（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）可以把一个表中的数据，聚合成一个标量值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用户定义的聚合函数，是通过继承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抽象类实现的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49742" y="2395797"/>
            <a:ext cx="4536504" cy="23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6724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getValue()</a:t>
            </a: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首先，它需要一个累加器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，用来保存聚合中间结果的数据结构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可以通过调用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方法创建空累加器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</a:t>
            </a: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</a:t>
            </a: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用户定义的表聚合函数（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用户定义表聚合函数，是通过继承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2409732"/>
            <a:ext cx="4536504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6724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emitValue() </a:t>
            </a:r>
            <a:endParaRPr lang="zh-CN" altLang="zh-CN" sz="12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的工作原理如下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emitValue() </a:t>
            </a:r>
            <a:r>
              <a:rPr lang="zh-CN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4860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532148" y="2986266"/>
            <a:ext cx="6172200" cy="48605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0183" y="1451955"/>
            <a:ext cx="5322611" cy="15987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StreamTableEnvironment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20183" y="3432645"/>
            <a:ext cx="5322611" cy="13390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EnvironmentSettings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TableEnvironment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endParaRPr lang="zh-CN" altLang="zh-CN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34023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可以注册目录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，并可以基于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是由一个“标识符”（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）来指定的，由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）名和对象名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的数据，也可以直接从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可以从现有的表中创建，通常是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查询的一个结果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172200" cy="11341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97199" y="2139711"/>
            <a:ext cx="4463401" cy="1748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定义表的数据来源，和外部系统建立连接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MyTable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lang="zh-CN" altLang="en-US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270000" algn="l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32148" y="1059582"/>
            <a:ext cx="6280212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35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71700" y="1614806"/>
            <a:ext cx="5508612" cy="2895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lang="en-US" altLang="zh-CN" sz="1125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定义以</a:t>
            </a:r>
            <a:r>
              <a:rPr lang="en-US" altLang="zh-CN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lang="zh-CN" altLang="zh-CN" sz="1125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lang="zh-CN" altLang="zh-CN" sz="1125" i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)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zh-CN" altLang="zh-CN" sz="1125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lang="en-US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lang="zh-CN" altLang="zh-CN" sz="1125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zh-CN" altLang="zh-CN" sz="1125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125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lang="zh-CN" altLang="en-US" sz="135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5477</Words>
  <Application>Microsoft Office PowerPoint</Application>
  <PresentationFormat>全屏显示(16:9)</PresentationFormat>
  <Paragraphs>376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黑体</vt:lpstr>
      <vt:lpstr>宋体</vt:lpstr>
      <vt:lpstr>微软雅黑</vt:lpstr>
      <vt:lpstr>微软雅黑 Light</vt:lpstr>
      <vt:lpstr>Arial</vt:lpstr>
      <vt:lpstr>Calibri</vt:lpstr>
      <vt:lpstr>Consolas</vt:lpstr>
      <vt:lpstr>Wingdings</vt:lpstr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将 DataStream 转换成表</vt:lpstr>
      <vt:lpstr>创建临时视图（Temporary View）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SQL 中的 Group Windows</vt:lpstr>
      <vt:lpstr>Over Windows</vt:lpstr>
      <vt:lpstr>无界 Over Windows</vt:lpstr>
      <vt:lpstr>有界 Over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MSoffice</cp:lastModifiedBy>
  <cp:revision>134</cp:revision>
  <dcterms:created xsi:type="dcterms:W3CDTF">2013-03-04T07:19:00Z</dcterms:created>
  <dcterms:modified xsi:type="dcterms:W3CDTF">2021-01-24T06:28:29Z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