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97" r:id="rId2"/>
    <p:sldId id="401" r:id="rId3"/>
    <p:sldId id="336" r:id="rId4"/>
    <p:sldId id="393" r:id="rId5"/>
    <p:sldId id="394" r:id="rId6"/>
    <p:sldId id="396" r:id="rId7"/>
    <p:sldId id="400" r:id="rId8"/>
    <p:sldId id="405" r:id="rId9"/>
    <p:sldId id="395" r:id="rId10"/>
    <p:sldId id="40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65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57694-BCDA-154E-96A5-7ABBF2FA62C2}" type="datetimeFigureOut">
              <a:t>2021/12/25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C0B33-2DD1-FD4E-ADD6-FD805C99502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16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4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3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2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4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6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7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3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4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6280-FC38-FA49-898D-C849434A1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67696F-2C4A-8245-9D78-28B5C882E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812C4-BF32-5F43-AAAB-1C4498D3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61B30-1767-6846-A3D1-761C78A6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BF175-C692-1D43-A4B7-2B77E357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81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E01BF-74F1-1443-A1E4-2437704D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C4A74-5771-F543-BF41-DC48B6950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2D0CB-FC7C-BA41-AD36-3771C98D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04C31-732E-EB45-B1C4-4E8349CB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E7B54-CFE5-0946-83B7-4EBB97F4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10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8A46BA-38C3-9848-AD11-4B4D56BAD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8742C-BA3C-FE4C-B58D-19AF2997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6C146-77ED-2E4C-96B1-5FE13175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CAD96-374B-7744-B418-F6257A2E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C7E69-6F70-8942-B3D8-0140396D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31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047A-59F2-D041-AAA2-875B5821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7F11E-2285-8A42-A313-75E0FDEB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F74EB-4384-3848-A98B-5B370559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A4DE0-EDE2-1841-AE29-A4D65A88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5F526-FDDF-1B44-BD17-E0CC361C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0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3AAB4-10CF-BF4E-A161-6087A994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B12B4-7C7C-184D-8824-4CC7A4A0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BF23D-BF03-0F4A-8C64-612C27F0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4B4E9-43FC-594F-AB65-FE032D77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8C58E-F19B-DE4C-BC92-BD75CA4D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8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39037-7918-194B-9B4B-5E4C685A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111CF-3384-4343-B528-34DCE82BD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7E575-9D3C-6541-9C3C-2D1C485CF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8D146-690F-BB48-8B4C-508646C3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FBA32-4370-7045-8D09-2E4852C6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55E8D-C6BF-6B40-A1E5-5B1B7653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24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10960-F904-1A4B-B9E6-D77B67CF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A53AE-BA47-6C45-91B6-76814F69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D0258-411E-C04E-9C30-9C80B783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A68F57-DB31-BA4C-9CAD-1EC359F6B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5BF18E-468C-CA43-B1EC-A05D7B3AB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53E3D8-9068-994D-B137-3D7E7240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5921E8-2879-D647-8607-380D8B31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9BD23-E68E-0643-96DF-F02B3B5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89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96461-20E3-F143-8E94-1A761B4C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E111C7-3711-6744-808C-1A080AF0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155D6-5DED-724D-B662-B3A2E18A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849165-B3A3-8040-AED2-31F26C6B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1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FA3811-96A1-0940-B0C8-3444416C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A545C2-7C0B-CE4A-944C-E7113F77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DC4F9-92F2-6D4B-A52A-15FB73B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51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88EB-C63D-114E-AB23-B0E8C785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CCDC-2AD9-5D44-A0DB-FC2ABDEA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53B100-42E4-0240-8688-C148A8D67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BD62C-C039-4C47-AD6C-B71AEC52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D5C1E-FD83-F943-8E11-6346272F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3FBC5-5604-F247-BF37-DB741965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54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50007-F123-7B4D-8870-C62C0093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04333C-F65C-FF4F-AD33-6F1159104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558D1-0B84-DC45-8FF4-73F18640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B9E5B-FB8F-9546-9173-6DF1CDFF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CAD0C-2127-BE46-9AA2-0AAF4E7E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20439-3723-1449-B0F1-21020D6B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9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7084FD-C1DF-9B4C-8043-95EACF7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AB9DC-204D-C44A-8308-4348F098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79E42-01A7-7B41-AB51-4D3324F18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1433-1238-6C4B-A70F-B920FBE460BD}" type="datetimeFigureOut"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09DBD-EF66-734C-ADA4-5D32A400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8020D-9B2C-F144-8247-97F7EBBA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0083-8055-7342-8954-E4CDBBAD50F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41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5" Type="http://schemas.openxmlformats.org/officeDocument/2006/relationships/image" Target="../media/image2.jpeg"/><Relationship Id="rId10" Type="http://schemas.openxmlformats.org/officeDocument/2006/relationships/image" Target="../media/image6.png"/><Relationship Id="rId4" Type="http://schemas.openxmlformats.org/officeDocument/2006/relationships/image" Target="../media/image1.jpeg"/><Relationship Id="rId9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20292"/>
            <a:ext cx="12192000" cy="3377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991936" y="224959"/>
            <a:ext cx="42235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团队介绍</a:t>
            </a:r>
          </a:p>
        </p:txBody>
      </p:sp>
      <p:sp>
        <p:nvSpPr>
          <p:cNvPr id="28" name="矩形 27"/>
          <p:cNvSpPr/>
          <p:nvPr/>
        </p:nvSpPr>
        <p:spPr>
          <a:xfrm>
            <a:off x="720859" y="337708"/>
            <a:ext cx="271078" cy="271078"/>
          </a:xfrm>
          <a:prstGeom prst="rect">
            <a:avLst/>
          </a:prstGeom>
          <a:solidFill>
            <a:srgbClr val="7030A0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B48D62-8F1A-3448-8A9C-177048CC43EB}"/>
              </a:ext>
            </a:extLst>
          </p:cNvPr>
          <p:cNvSpPr/>
          <p:nvPr/>
        </p:nvSpPr>
        <p:spPr>
          <a:xfrm>
            <a:off x="720859" y="1066378"/>
            <a:ext cx="9574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2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队伍名称：</a:t>
            </a:r>
            <a:r>
              <a:rPr lang="zh-CN" altLang="en-US" sz="2200" b="1" dirty="0">
                <a:latin typeface="STKaiti" charset="-122"/>
                <a:ea typeface="STKaiti" charset="-122"/>
                <a:cs typeface="STKaiti" charset="-122"/>
              </a:rPr>
              <a:t>就不提交，就是玩儿</a:t>
            </a:r>
            <a:r>
              <a:rPr lang="en-US" altLang="zh-CN" sz="2200" b="1" dirty="0">
                <a:latin typeface="STKaiti" charset="-122"/>
                <a:ea typeface="STKaiti" charset="-122"/>
                <a:cs typeface="STKaiti" charset="-122"/>
              </a:rPr>
              <a:t>~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7FA461-76E8-4492-840D-B85183C8899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4282" y="4008071"/>
            <a:ext cx="1033705" cy="1447186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8E01312-E60E-459A-8918-371D8E657ED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4282" y="1628567"/>
            <a:ext cx="1015310" cy="14501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E588CE-7F5E-4AFF-9C21-3B1584D9D58F}"/>
              </a:ext>
            </a:extLst>
          </p:cNvPr>
          <p:cNvSpPr txBox="1"/>
          <p:nvPr/>
        </p:nvSpPr>
        <p:spPr>
          <a:xfrm>
            <a:off x="934294" y="3078747"/>
            <a:ext cx="2724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付浪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，队员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南方科技大学计算机系研二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研究方向：模型压缩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07C82C-7FEC-4579-BC6B-65D96244EB5D}"/>
              </a:ext>
            </a:extLst>
          </p:cNvPr>
          <p:cNvSpPr txBox="1"/>
          <p:nvPr/>
        </p:nvSpPr>
        <p:spPr>
          <a:xfrm>
            <a:off x="991936" y="5455257"/>
            <a:ext cx="2724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张烙铭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，队员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南方科技大学计算机系研二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研究方向：强化学习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A0FF7B-61B0-438E-AF0B-4B1E3CE6CD1E}"/>
              </a:ext>
            </a:extLst>
          </p:cNvPr>
          <p:cNvSpPr txBox="1"/>
          <p:nvPr/>
        </p:nvSpPr>
        <p:spPr>
          <a:xfrm>
            <a:off x="4398558" y="3078747"/>
            <a:ext cx="2724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陈志文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，队长，</a:t>
            </a:r>
            <a:endParaRPr lang="en-US" altLang="zh-CN" sz="1600" dirty="0">
              <a:latin typeface="STKaiti" charset="-122"/>
              <a:ea typeface="STKaiti" charset="-122"/>
              <a:cs typeface="STKaiti" charset="-122"/>
            </a:endParaRPr>
          </a:p>
          <a:p>
            <a:pPr lvl="1" algn="ctr"/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中科院计算所研二</a:t>
            </a:r>
            <a:endParaRPr lang="en-US" altLang="zh-CN" sz="1600" dirty="0">
              <a:latin typeface="STKaiti" charset="-122"/>
              <a:ea typeface="STKaiti" charset="-122"/>
              <a:cs typeface="STKaiti" charset="-122"/>
            </a:endParaRPr>
          </a:p>
          <a:p>
            <a:pPr lvl="1" algn="ctr"/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研究方向：知识图谱</a:t>
            </a:r>
            <a:endParaRPr lang="en-US" altLang="zh-CN" sz="16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F8679B1-8C5D-42B3-97F3-D897F92E7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919" y="4101681"/>
            <a:ext cx="997900" cy="12986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BD51D7B-FBC8-4D93-A448-10C89D5B18FC}"/>
              </a:ext>
            </a:extLst>
          </p:cNvPr>
          <p:cNvSpPr txBox="1"/>
          <p:nvPr/>
        </p:nvSpPr>
        <p:spPr>
          <a:xfrm>
            <a:off x="4586731" y="5455257"/>
            <a:ext cx="2724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张俊山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，队员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中科院计算所研二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研究方向：图计算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4502DD-D916-1541-AA0F-035CA82C2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88" b="99219" l="3750" r="97292">
                        <a14:foregroundMark x1="17292" y1="87500" x2="17292" y2="87500"/>
                        <a14:foregroundMark x1="6875" y1="79844" x2="48958" y2="90469"/>
                        <a14:foregroundMark x1="48958" y1="90469" x2="76250" y2="82813"/>
                        <a14:foregroundMark x1="83542" y1="89063" x2="37917" y2="96875"/>
                        <a14:foregroundMark x1="37917" y1="96875" x2="3750" y2="92188"/>
                        <a14:foregroundMark x1="70208" y1="89063" x2="85625" y2="85156"/>
                        <a14:foregroundMark x1="4792" y1="81406" x2="32708" y2="71250"/>
                        <a14:foregroundMark x1="35833" y1="81406" x2="80000" y2="88438"/>
                        <a14:foregroundMark x1="80000" y1="88438" x2="39375" y2="75938"/>
                        <a14:foregroundMark x1="39375" y1="75938" x2="31667" y2="79063"/>
                        <a14:foregroundMark x1="62917" y1="76719" x2="70208" y2="73594"/>
                        <a14:foregroundMark x1="42083" y1="85938" x2="37917" y2="83594"/>
                        <a14:foregroundMark x1="77500" y1="75000" x2="79375" y2="73438"/>
                        <a14:foregroundMark x1="61458" y1="80938" x2="62500" y2="75781"/>
                        <a14:foregroundMark x1="58958" y1="85156" x2="65417" y2="78438"/>
                        <a14:foregroundMark x1="56458" y1="98438" x2="98750" y2="89844"/>
                        <a14:foregroundMark x1="98750" y1="89844" x2="56042" y2="97969"/>
                        <a14:foregroundMark x1="56042" y1="97969" x2="55625" y2="99219"/>
                        <a14:foregroundMark x1="78542" y1="75000" x2="93958" y2="92969"/>
                        <a14:foregroundMark x1="33125" y1="10469" x2="55000" y2="10469"/>
                        <a14:foregroundMark x1="51667" y1="9688" x2="39583" y2="9688"/>
                        <a14:foregroundMark x1="51667" y1="10156" x2="48542" y2="10469"/>
                        <a14:foregroundMark x1="52500" y1="10156" x2="52500" y2="10156"/>
                        <a14:foregroundMark x1="92917" y1="80156" x2="97292" y2="967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5052" y="1666347"/>
            <a:ext cx="1087635" cy="14501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C78A768-1319-7E43-90E7-C65F837E81A8}"/>
              </a:ext>
            </a:extLst>
          </p:cNvPr>
          <p:cNvSpPr txBox="1"/>
          <p:nvPr/>
        </p:nvSpPr>
        <p:spPr>
          <a:xfrm>
            <a:off x="8181526" y="5376123"/>
            <a:ext cx="2724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詹员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，队员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中科院自动化所研二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研究方向：强化学习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E1F520-77D1-BF41-9D9D-C512B9009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114" y="4233123"/>
            <a:ext cx="927100" cy="1143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CE4B13A-5047-AD42-B18E-E9C7D671460E}"/>
              </a:ext>
            </a:extLst>
          </p:cNvPr>
          <p:cNvSpPr txBox="1"/>
          <p:nvPr/>
        </p:nvSpPr>
        <p:spPr>
          <a:xfrm>
            <a:off x="7963124" y="3078730"/>
            <a:ext cx="2724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程星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，队员，</a:t>
            </a:r>
            <a:endParaRPr lang="en-US" altLang="zh-CN" sz="1600" dirty="0">
              <a:latin typeface="STKaiti" charset="-122"/>
              <a:ea typeface="STKaiti" charset="-122"/>
              <a:cs typeface="STKaiti" charset="-122"/>
            </a:endParaRPr>
          </a:p>
          <a:p>
            <a:pPr lvl="1" algn="ctr"/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中科院计算所研二</a:t>
            </a:r>
            <a:endParaRPr lang="en-US" altLang="zh-CN" sz="1600" dirty="0">
              <a:latin typeface="STKaiti" charset="-122"/>
              <a:ea typeface="STKaiti" charset="-122"/>
              <a:cs typeface="STKaiti" charset="-122"/>
            </a:endParaRPr>
          </a:p>
          <a:p>
            <a:pPr lvl="1" algn="ctr"/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研究方向：多模态检索</a:t>
            </a:r>
            <a:endParaRPr lang="en-US" altLang="zh-CN" sz="16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AACA4E-B65E-0A46-8B28-3B36481EE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78" b="97720" l="9863" r="89985">
                        <a14:foregroundMark x1="30197" y1="92705" x2="66464" y2="97720"/>
                        <a14:foregroundMark x1="66464" y1="97720" x2="59181" y2="92097"/>
                        <a14:foregroundMark x1="44917" y1="10030" x2="44917" y2="10030"/>
                        <a14:foregroundMark x1="48407" y1="10486" x2="48407" y2="104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2214" y="1661044"/>
            <a:ext cx="1322899" cy="1385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902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20292"/>
            <a:ext cx="12192000" cy="3377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991936" y="224959"/>
            <a:ext cx="42235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其他尝试</a:t>
            </a:r>
          </a:p>
        </p:txBody>
      </p:sp>
      <p:sp>
        <p:nvSpPr>
          <p:cNvPr id="28" name="矩形 27"/>
          <p:cNvSpPr/>
          <p:nvPr/>
        </p:nvSpPr>
        <p:spPr>
          <a:xfrm>
            <a:off x="720859" y="337708"/>
            <a:ext cx="271078" cy="271078"/>
          </a:xfrm>
          <a:prstGeom prst="rect">
            <a:avLst/>
          </a:prstGeom>
          <a:solidFill>
            <a:srgbClr val="7030A0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EA4731-4D87-274F-A10F-A219767BF2C0}"/>
              </a:ext>
            </a:extLst>
          </p:cNvPr>
          <p:cNvSpPr/>
          <p:nvPr/>
        </p:nvSpPr>
        <p:spPr>
          <a:xfrm>
            <a:off x="1127331" y="4520869"/>
            <a:ext cx="95749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2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对比学习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基于</a:t>
            </a:r>
            <a:r>
              <a:rPr lang="en-US" altLang="zh-CN" dirty="0" err="1">
                <a:latin typeface="STKaiti" charset="-122"/>
                <a:ea typeface="STKaiti" charset="-122"/>
                <a:cs typeface="STKaiti" charset="-122"/>
              </a:rPr>
              <a:t>simCLR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用图数据增强的形式产生双塔模型来对比学习（没效果）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基于图邻居对比学习的形式构造正负样本比来对比学习（训练集很快过拟合）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91227D-4D65-0F40-9C7B-F7D461DB9F65}"/>
              </a:ext>
            </a:extLst>
          </p:cNvPr>
          <p:cNvSpPr/>
          <p:nvPr/>
        </p:nvSpPr>
        <p:spPr>
          <a:xfrm>
            <a:off x="1127331" y="1352247"/>
            <a:ext cx="95749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200" b="1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模型自蒸馏</a:t>
            </a:r>
            <a:endParaRPr lang="en-US" altLang="zh-CN" sz="2200" b="1">
              <a:solidFill>
                <a:srgbClr val="5C307D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将预训练好的教师模型的知识通过蒸馏的方式迁移到学生模型</a:t>
            </a:r>
            <a:endParaRPr lang="en-US" altLang="zh-CN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模型无明显性能提升</a:t>
            </a:r>
            <a:endParaRPr lang="en-US" altLang="zh-CN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B0E180-985F-A747-BDCD-D0A3C879F501}"/>
              </a:ext>
            </a:extLst>
          </p:cNvPr>
          <p:cNvSpPr/>
          <p:nvPr/>
        </p:nvSpPr>
        <p:spPr>
          <a:xfrm>
            <a:off x="1127331" y="2798058"/>
            <a:ext cx="957492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2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伪标签增强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选择验证集预测精确率较高类别，在此类别基础上选择测试集上预测置信度较高的节点，作为伪标签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模型预测准确率较低，伪标签效果不佳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0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20292"/>
            <a:ext cx="12192000" cy="3377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991936" y="224959"/>
            <a:ext cx="42235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任务描述</a:t>
            </a:r>
          </a:p>
        </p:txBody>
      </p:sp>
      <p:sp>
        <p:nvSpPr>
          <p:cNvPr id="28" name="矩形 27"/>
          <p:cNvSpPr/>
          <p:nvPr/>
        </p:nvSpPr>
        <p:spPr>
          <a:xfrm>
            <a:off x="720859" y="337708"/>
            <a:ext cx="271078" cy="271078"/>
          </a:xfrm>
          <a:prstGeom prst="rect">
            <a:avLst/>
          </a:prstGeom>
          <a:solidFill>
            <a:srgbClr val="7030A0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7C229C-5EE8-3E45-8160-10263BF69360}"/>
              </a:ext>
            </a:extLst>
          </p:cNvPr>
          <p:cNvSpPr/>
          <p:nvPr/>
        </p:nvSpPr>
        <p:spPr>
          <a:xfrm>
            <a:off x="908949" y="977491"/>
            <a:ext cx="957492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任务定义</a:t>
            </a:r>
            <a:endParaRPr lang="en-US" altLang="zh-CN" sz="2000" b="1" dirty="0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给出图的顶点、顶点特征、连接边，完成未知节点的</a:t>
            </a:r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单类别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预测（本质：多分单类）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18704C-7515-4D4F-BC58-623ED2931025}"/>
              </a:ext>
            </a:extLst>
          </p:cNvPr>
          <p:cNvSpPr/>
          <p:nvPr/>
        </p:nvSpPr>
        <p:spPr>
          <a:xfrm>
            <a:off x="908949" y="1888696"/>
            <a:ext cx="95749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数据特征描述</a:t>
            </a:r>
            <a:endParaRPr lang="en-US" altLang="zh-CN" sz="2000" b="1" dirty="0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节点特征 ：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300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维向量，来自论文标题和摘要等内容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边信息 ：边代表论文间的引用关系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CB8E00-E214-504A-B40D-B14CF05E7252}"/>
              </a:ext>
            </a:extLst>
          </p:cNvPr>
          <p:cNvSpPr/>
          <p:nvPr/>
        </p:nvSpPr>
        <p:spPr>
          <a:xfrm>
            <a:off x="908949" y="3076900"/>
            <a:ext cx="957492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数据集部分统计信息</a:t>
            </a:r>
            <a:endParaRPr lang="en-US" altLang="zh-CN" sz="2000" b="1" dirty="0">
              <a:solidFill>
                <a:srgbClr val="5C307D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nodes numbers (labeled) : node numbers(unlabeled) ≈  1: 2</a:t>
            </a:r>
          </a:p>
          <a:p>
            <a:pPr marL="742950" lvl="1" indent="-285750">
              <a:buFont typeface="Arial" charset="0"/>
              <a:buChar char="•"/>
            </a:pP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train nodes blocks</a:t>
            </a:r>
            <a:r>
              <a:rPr lang="zh-CN" altLang="en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层） 采样（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labeled</a:t>
            </a:r>
            <a:r>
              <a:rPr lang="zh-CN" altLang="en" dirty="0">
                <a:latin typeface="STKaiti" charset="-122"/>
                <a:ea typeface="STKaiti" charset="-122"/>
                <a:cs typeface="STKaiti" charset="-122"/>
              </a:rPr>
              <a:t>）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: train nodes blocks 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采样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all) ≈ 0.4</a:t>
            </a:r>
          </a:p>
          <a:p>
            <a:pPr marL="742950" lvl="1" indent="-285750">
              <a:buFont typeface="Arial" charset="0"/>
              <a:buChar char="•"/>
            </a:pP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val (a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榜数据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) 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nodes blocks</a:t>
            </a:r>
            <a:r>
              <a:rPr lang="zh-CN" altLang="en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层）采样（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labeled</a:t>
            </a:r>
            <a:r>
              <a:rPr lang="zh-CN" altLang="en" dirty="0">
                <a:latin typeface="STKaiti" charset="-122"/>
                <a:ea typeface="STKaiti" charset="-122"/>
                <a:cs typeface="STKaiti" charset="-122"/>
              </a:rPr>
              <a:t>）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: val nodes blocks 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采样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all) ≈ 0.3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E61360-A5E5-4743-956A-09586BA19FB8}"/>
              </a:ext>
            </a:extLst>
          </p:cNvPr>
          <p:cNvSpPr/>
          <p:nvPr/>
        </p:nvSpPr>
        <p:spPr>
          <a:xfrm>
            <a:off x="908949" y="4542103"/>
            <a:ext cx="957492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实验难点</a:t>
            </a:r>
            <a:endParaRPr lang="en-US" altLang="zh-CN" sz="2000" b="1" dirty="0">
              <a:solidFill>
                <a:srgbClr val="5C307D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train node (labeled) 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的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labels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只包含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23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种标签，验证集（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榜）和 测试集很可能有从未出现过的标签，无法预测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 验证集（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榜数据）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阶子图周围有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label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的比例和训练集不一致，在标签传播中会有巨大影响（线上线下差异较大）</a:t>
            </a:r>
            <a:endParaRPr lang="en" altLang="zh-CN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25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20292"/>
            <a:ext cx="12192000" cy="3377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991936" y="224959"/>
            <a:ext cx="42235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特征提取</a:t>
            </a:r>
          </a:p>
        </p:txBody>
      </p:sp>
      <p:sp>
        <p:nvSpPr>
          <p:cNvPr id="28" name="矩形 27"/>
          <p:cNvSpPr/>
          <p:nvPr/>
        </p:nvSpPr>
        <p:spPr>
          <a:xfrm>
            <a:off x="720859" y="337708"/>
            <a:ext cx="271078" cy="271078"/>
          </a:xfrm>
          <a:prstGeom prst="rect">
            <a:avLst/>
          </a:prstGeom>
          <a:solidFill>
            <a:srgbClr val="7030A0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90B07FA-CC92-8648-855E-ACE257E1EFB9}"/>
              </a:ext>
            </a:extLst>
          </p:cNvPr>
          <p:cNvGrpSpPr/>
          <p:nvPr/>
        </p:nvGrpSpPr>
        <p:grpSpPr>
          <a:xfrm>
            <a:off x="1310532" y="2312107"/>
            <a:ext cx="9913300" cy="2091048"/>
            <a:chOff x="1474043" y="1178704"/>
            <a:chExt cx="9913300" cy="2091048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EA73A488-E6E4-5E46-94AB-AAE3F0681595}"/>
                </a:ext>
              </a:extLst>
            </p:cNvPr>
            <p:cNvSpPr/>
            <p:nvPr/>
          </p:nvSpPr>
          <p:spPr>
            <a:xfrm>
              <a:off x="1474043" y="1338066"/>
              <a:ext cx="1511760" cy="150546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网络嵌入特征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079B2E-A390-0341-80B3-2048A56FA33E}"/>
                </a:ext>
              </a:extLst>
            </p:cNvPr>
            <p:cNvSpPr/>
            <p:nvPr/>
          </p:nvSpPr>
          <p:spPr>
            <a:xfrm>
              <a:off x="3219722" y="1178704"/>
              <a:ext cx="816762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CN" altLang="en" sz="2000" b="1" dirty="0">
                  <a:solidFill>
                    <a:srgbClr val="7030A0"/>
                  </a:solidFill>
                  <a:latin typeface="STKaiti" charset="-122"/>
                  <a:ea typeface="STKaiti" charset="-122"/>
                  <a:cs typeface="STKaiti" charset="-122"/>
                </a:rPr>
                <a:t>使用</a:t>
              </a:r>
              <a:r>
                <a:rPr lang="zh-CN" altLang="en-US" sz="2000" b="1" dirty="0">
                  <a:solidFill>
                    <a:srgbClr val="7030A0"/>
                  </a:solidFill>
                  <a:latin typeface="STKaiti" charset="-122"/>
                  <a:ea typeface="STKaiti" charset="-122"/>
                  <a:cs typeface="STKaiti" charset="-122"/>
                </a:rPr>
                <a:t>低维向量表示，使得原网络结构类似的两个点表示成的向量相似</a:t>
              </a:r>
              <a:endParaRPr lang="en" altLang="zh-CN" sz="2000" b="1" dirty="0">
                <a:solidFill>
                  <a:srgbClr val="7030A0"/>
                </a:solidFill>
                <a:latin typeface="STKaiti" charset="-122"/>
                <a:ea typeface="STKaiti" charset="-122"/>
                <a:cs typeface="STKaiti" charset="-122"/>
              </a:endParaRPr>
            </a:p>
            <a:p>
              <a:pPr marL="742950" lvl="1" indent="-285750">
                <a:buFont typeface="Arial" charset="0"/>
                <a:buChar char="•"/>
              </a:pPr>
              <a:r>
                <a:rPr lang="en" altLang="zh-CN" sz="2000" dirty="0">
                  <a:latin typeface="STKaiti" charset="-122"/>
                  <a:ea typeface="STKaiti" charset="-122"/>
                  <a:cs typeface="STKaiti" charset="-122"/>
                </a:rPr>
                <a:t>Deep</a:t>
              </a:r>
              <a:r>
                <a:rPr lang="zh-CN" altLang="en-US" sz="2000" dirty="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lang="en" altLang="zh-CN" sz="2000" dirty="0">
                  <a:latin typeface="STKaiti" charset="-122"/>
                  <a:ea typeface="STKaiti" charset="-122"/>
                  <a:cs typeface="STKaiti" charset="-122"/>
                </a:rPr>
                <a:t>Walk</a:t>
              </a:r>
              <a:r>
                <a:rPr lang="zh-CN" altLang="en-US" sz="2000" dirty="0">
                  <a:latin typeface="STKaiti" charset="-122"/>
                  <a:ea typeface="STKaiti" charset="-122"/>
                  <a:cs typeface="STKaiti" charset="-122"/>
                </a:rPr>
                <a:t>通过截断随机游走，学习出一个网络的社会表示</a:t>
              </a:r>
              <a:endParaRPr lang="en-US" altLang="zh-CN" sz="20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180FDC3-F64B-D846-820D-05EB2EDC8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47" y="1999752"/>
              <a:ext cx="2108200" cy="1270000"/>
            </a:xfrm>
            <a:prstGeom prst="rect">
              <a:avLst/>
            </a:prstGeom>
          </p:spPr>
        </p:pic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FBE4FE4B-A163-4046-8755-81B387796D28}"/>
                </a:ext>
              </a:extLst>
            </p:cNvPr>
            <p:cNvSpPr/>
            <p:nvPr/>
          </p:nvSpPr>
          <p:spPr>
            <a:xfrm>
              <a:off x="6308353" y="2325586"/>
              <a:ext cx="1614434" cy="618333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Deep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Walk</a:t>
              </a:r>
              <a:endParaRPr kumimoji="1" lang="zh-CN" altLang="en-US" sz="2000" b="1" dirty="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</a:endParaRP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584FBABA-B315-B042-BB17-15DF3AB57765}"/>
                </a:ext>
              </a:extLst>
            </p:cNvPr>
            <p:cNvSpPr/>
            <p:nvPr/>
          </p:nvSpPr>
          <p:spPr>
            <a:xfrm>
              <a:off x="8741509" y="2321266"/>
              <a:ext cx="1824890" cy="6183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Graph</a:t>
              </a:r>
              <a:r>
                <a:rPr kumimoji="1" lang="zh-CN" altLang="en-US" sz="2000" b="1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 </a:t>
              </a:r>
              <a:r>
                <a:rPr kumimoji="1" lang="en-US" altLang="zh-CN" sz="2000" b="1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Embedding</a:t>
              </a:r>
              <a:endParaRPr kumimoji="1" lang="zh-CN" altLang="en-US" sz="2000" b="1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AEAB05B9-D20E-044A-B082-685541E90DCB}"/>
                </a:ext>
              </a:extLst>
            </p:cNvPr>
            <p:cNvCxnSpPr>
              <a:stCxn id="7" idx="3"/>
              <a:endCxn id="21" idx="1"/>
            </p:cNvCxnSpPr>
            <p:nvPr/>
          </p:nvCxnSpPr>
          <p:spPr>
            <a:xfrm>
              <a:off x="5707347" y="2634752"/>
              <a:ext cx="601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E487635A-FF19-BF4D-A5DD-9D8A9630CE09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7922787" y="2630433"/>
              <a:ext cx="818722" cy="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C8D0238-5D87-3940-8DCD-635058E427F7}"/>
              </a:ext>
            </a:extLst>
          </p:cNvPr>
          <p:cNvGrpSpPr/>
          <p:nvPr/>
        </p:nvGrpSpPr>
        <p:grpSpPr>
          <a:xfrm>
            <a:off x="1272016" y="4443431"/>
            <a:ext cx="9080491" cy="2018162"/>
            <a:chOff x="1289965" y="4106192"/>
            <a:chExt cx="9080491" cy="201816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431D997-83C7-FB4F-83F0-8E04E41130D0}"/>
                </a:ext>
              </a:extLst>
            </p:cNvPr>
            <p:cNvSpPr/>
            <p:nvPr/>
          </p:nvSpPr>
          <p:spPr>
            <a:xfrm>
              <a:off x="3181192" y="4106192"/>
              <a:ext cx="665118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CN" altLang="en-US" sz="2000" b="1">
                  <a:solidFill>
                    <a:srgbClr val="7030A0"/>
                  </a:solidFill>
                  <a:latin typeface="STKaiti" charset="-122"/>
                  <a:ea typeface="STKaiti" charset="-122"/>
                  <a:cs typeface="STKaiti" charset="-122"/>
                </a:rPr>
                <a:t>统计网络图中每个节点的出入度及其一阶二阶邻域信息</a:t>
              </a:r>
              <a:endParaRPr lang="en-US" altLang="zh-CN" sz="2000" b="1">
                <a:solidFill>
                  <a:srgbClr val="7030A0"/>
                </a:solidFill>
                <a:latin typeface="STKaiti" charset="-122"/>
                <a:ea typeface="STKaiti" charset="-122"/>
                <a:cs typeface="STKaiti" charset="-122"/>
              </a:endParaRPr>
            </a:p>
            <a:p>
              <a:pPr marL="742950" lvl="1" indent="-285750">
                <a:buFont typeface="Arial" charset="0"/>
                <a:buChar char="•"/>
              </a:pPr>
              <a:r>
                <a:rPr lang="zh-CN" altLang="en-US" sz="2000">
                  <a:latin typeface="STKaiti" charset="-122"/>
                  <a:ea typeface="STKaiti" charset="-122"/>
                  <a:cs typeface="STKaiti" charset="-122"/>
                </a:rPr>
                <a:t>出入度对数后归一化到</a:t>
              </a:r>
              <a:r>
                <a:rPr lang="en-US" altLang="zh-CN" sz="2000">
                  <a:latin typeface="STKaiti" charset="-122"/>
                  <a:ea typeface="STKaiti" charset="-122"/>
                  <a:cs typeface="STKaiti" charset="-122"/>
                </a:rPr>
                <a:t>[0,</a:t>
              </a:r>
              <a:r>
                <a:rPr lang="zh-CN" altLang="en-US" sz="200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lang="en-US" altLang="zh-CN" sz="2000">
                  <a:latin typeface="STKaiti" charset="-122"/>
                  <a:ea typeface="STKaiti" charset="-122"/>
                  <a:cs typeface="STKaiti" charset="-122"/>
                </a:rPr>
                <a:t>1]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65411351-9426-C547-931F-FC8C7E51DEBF}"/>
                </a:ext>
              </a:extLst>
            </p:cNvPr>
            <p:cNvSpPr/>
            <p:nvPr/>
          </p:nvSpPr>
          <p:spPr>
            <a:xfrm>
              <a:off x="1289965" y="4258270"/>
              <a:ext cx="1511760" cy="150546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统计学</a:t>
              </a:r>
              <a:endParaRPr kumimoji="1" lang="en-US" altLang="zh-CN" sz="2000" b="1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</a:endParaRPr>
            </a:p>
            <a:p>
              <a:pPr algn="ctr"/>
              <a:r>
                <a:rPr kumimoji="1" lang="zh-CN" altLang="en-US" sz="2000" b="1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特征</a:t>
              </a: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D30AF49-2689-4A42-9BA0-A3154A8FC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3204" y="4854354"/>
              <a:ext cx="2108200" cy="1270000"/>
            </a:xfrm>
            <a:prstGeom prst="rect">
              <a:avLst/>
            </a:prstGeom>
          </p:spPr>
        </p:pic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D33AAAE5-D2D7-A640-BC75-01064E232110}"/>
                </a:ext>
              </a:extLst>
            </p:cNvPr>
            <p:cNvSpPr/>
            <p:nvPr/>
          </p:nvSpPr>
          <p:spPr>
            <a:xfrm>
              <a:off x="6112410" y="5180188"/>
              <a:ext cx="1614434" cy="618333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统计信息</a:t>
              </a: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585C2AD5-6350-5548-BDF9-F80CAC9C8507}"/>
                </a:ext>
              </a:extLst>
            </p:cNvPr>
            <p:cNvSpPr/>
            <p:nvPr/>
          </p:nvSpPr>
          <p:spPr>
            <a:xfrm>
              <a:off x="8545566" y="5175868"/>
              <a:ext cx="1824890" cy="6183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>
                  <a:solidFill>
                    <a:schemeClr val="tx1"/>
                  </a:solidFill>
                  <a:latin typeface="STKaiti" panose="02010600040101010101" pitchFamily="2" charset="-122"/>
                  <a:ea typeface="STKaiti" panose="02010600040101010101" pitchFamily="2" charset="-122"/>
                </a:rPr>
                <a:t>Statistical Feature</a:t>
              </a:r>
              <a:endParaRPr kumimoji="1" lang="zh-CN" altLang="en-US" sz="2000" b="1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</a:endParaRPr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F3A9E02B-796A-844C-9ED2-4B43D8EF75C7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5511404" y="5489354"/>
              <a:ext cx="601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367F8147-3BC9-6749-81D8-B692E4354A0F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 flipV="1">
              <a:off x="7726844" y="5485035"/>
              <a:ext cx="818722" cy="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A7DF624F-5151-C542-ABF2-0A4846054DE5}"/>
              </a:ext>
            </a:extLst>
          </p:cNvPr>
          <p:cNvSpPr/>
          <p:nvPr/>
        </p:nvSpPr>
        <p:spPr>
          <a:xfrm>
            <a:off x="991936" y="601190"/>
            <a:ext cx="957492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2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出发点</a:t>
            </a:r>
            <a:endParaRPr lang="en-US" altLang="zh-CN" sz="2200" b="1" dirty="0">
              <a:solidFill>
                <a:srgbClr val="5C307D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图网络本质是聚合节点邻居的信息及其自身的信息，进行消息传递，以获取到节点的高阶特征，生成节点的表示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图网络难以聚合全部邻居信息，一般通过采样方式近似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采样使得图网络难以完整捕获图的全局信息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6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20292"/>
            <a:ext cx="12192000" cy="3377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991936" y="224959"/>
            <a:ext cx="42235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模型框架</a:t>
            </a:r>
          </a:p>
        </p:txBody>
      </p:sp>
      <p:sp>
        <p:nvSpPr>
          <p:cNvPr id="28" name="矩形 27"/>
          <p:cNvSpPr/>
          <p:nvPr/>
        </p:nvSpPr>
        <p:spPr>
          <a:xfrm>
            <a:off x="720859" y="337708"/>
            <a:ext cx="271078" cy="271078"/>
          </a:xfrm>
          <a:prstGeom prst="rect">
            <a:avLst/>
          </a:prstGeom>
          <a:solidFill>
            <a:srgbClr val="7030A0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52EB374-E1B7-C944-A6C7-2534274D7D35}"/>
              </a:ext>
            </a:extLst>
          </p:cNvPr>
          <p:cNvSpPr/>
          <p:nvPr/>
        </p:nvSpPr>
        <p:spPr>
          <a:xfrm>
            <a:off x="720859" y="4304680"/>
            <a:ext cx="1081097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en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Labels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通过标签嵌入与其他特征通过</a:t>
            </a:r>
            <a:r>
              <a:rPr kumimoji="1" lang="en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MLP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层融合在一起</a:t>
            </a:r>
            <a:endParaRPr kumimoji="1"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我们模型用到的图网络结构主要包含</a:t>
            </a:r>
            <a:r>
              <a:rPr kumimoji="1" lang="en-US" altLang="zh-CN" sz="2000" dirty="0" err="1">
                <a:latin typeface="STKaiti" panose="02010600040101010101" pitchFamily="2" charset="-122"/>
                <a:ea typeface="STKaiti" panose="02010600040101010101" pitchFamily="2" charset="-122"/>
              </a:rPr>
              <a:t>SAGEConv</a:t>
            </a:r>
            <a:r>
              <a:rPr kumimoji="1"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、</a:t>
            </a:r>
            <a:r>
              <a:rPr kumimoji="1" lang="en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GATConv 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、</a:t>
            </a:r>
            <a:r>
              <a:rPr kumimoji="1" lang="en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GATv2Conv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这三</a:t>
            </a:r>
            <a:r>
              <a:rPr kumimoji="1" lang="zh-CN" altLang="en" sz="2000" dirty="0">
                <a:latin typeface="STKaiti" panose="02010600040101010101" pitchFamily="2" charset="-122"/>
                <a:ea typeface="STKaiti" panose="02010600040101010101" pitchFamily="2" charset="-122"/>
              </a:rPr>
              <a:t>种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基础网络</a:t>
            </a:r>
            <a:endParaRPr kumimoji="1"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每层的</a:t>
            </a:r>
            <a:r>
              <a:rPr kumimoji="1"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Blocks 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输出通过</a:t>
            </a:r>
            <a:r>
              <a:rPr kumimoji="1"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Fusion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融合，</a:t>
            </a:r>
            <a:r>
              <a:rPr kumimoji="1"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Fusion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包含多头注意力机制以及</a:t>
            </a:r>
            <a:r>
              <a:rPr kumimoji="1"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se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融合这两种不同的结构</a:t>
            </a:r>
            <a:endParaRPr kumimoji="1"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Blocks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每层通过</a:t>
            </a:r>
            <a:r>
              <a:rPr kumimoji="1" lang="en-US" altLang="zh-CN" sz="2000" dirty="0" err="1">
                <a:latin typeface="STKaiti" panose="02010600040101010101" pitchFamily="2" charset="-122"/>
                <a:ea typeface="STKaiti" panose="02010600040101010101" pitchFamily="2" charset="-122"/>
              </a:rPr>
              <a:t>desnet</a:t>
            </a:r>
            <a:r>
              <a:rPr kumimoji="1"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结构连接</a:t>
            </a:r>
            <a:endParaRPr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92DE9F-09A1-4196-AAA8-A0CF5060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73" y="323461"/>
            <a:ext cx="8023525" cy="44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998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20292"/>
            <a:ext cx="12192000" cy="3377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991936" y="224959"/>
            <a:ext cx="42235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训练细节</a:t>
            </a:r>
          </a:p>
        </p:txBody>
      </p:sp>
      <p:sp>
        <p:nvSpPr>
          <p:cNvPr id="28" name="矩形 27"/>
          <p:cNvSpPr/>
          <p:nvPr/>
        </p:nvSpPr>
        <p:spPr>
          <a:xfrm>
            <a:off x="720859" y="337708"/>
            <a:ext cx="271078" cy="271078"/>
          </a:xfrm>
          <a:prstGeom prst="rect">
            <a:avLst/>
          </a:prstGeom>
          <a:solidFill>
            <a:srgbClr val="7030A0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EA4731-4D87-274F-A10F-A219767BF2C0}"/>
              </a:ext>
            </a:extLst>
          </p:cNvPr>
          <p:cNvSpPr/>
          <p:nvPr/>
        </p:nvSpPr>
        <p:spPr>
          <a:xfrm>
            <a:off x="856398" y="1168475"/>
            <a:ext cx="95749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200" b="1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Drop</a:t>
            </a:r>
            <a:r>
              <a:rPr lang="zh-CN" altLang="en-US" sz="2200" b="1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200" b="1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Edge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在每次训练时，随机删除掉原始图中固定比例的边</a:t>
            </a:r>
            <a:endParaRPr lang="en-US" altLang="zh-CN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降低过平滑的收敛速度，减少由过平滑引起的信息损失</a:t>
            </a:r>
            <a:endParaRPr lang="en-US" altLang="zh-CN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C6DF66-578C-2C45-B9C8-7483E2EF4B08}"/>
              </a:ext>
            </a:extLst>
          </p:cNvPr>
          <p:cNvSpPr/>
          <p:nvPr/>
        </p:nvSpPr>
        <p:spPr>
          <a:xfrm>
            <a:off x="868370" y="2864794"/>
            <a:ext cx="95749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200" b="1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Masked Label Prediction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在</a:t>
            </a:r>
            <a:r>
              <a:rPr lang="en" altLang="zh-CN">
                <a:latin typeface="STKaiti" charset="-122"/>
                <a:ea typeface="STKaiti" charset="-122"/>
                <a:cs typeface="STKaiti" charset="-122"/>
              </a:rPr>
              <a:t>label propagation</a:t>
            </a:r>
            <a:r>
              <a:rPr lang="zh-CN" altLang="en">
                <a:latin typeface="STKaiti" charset="-122"/>
                <a:ea typeface="STKaiti" charset="-122"/>
                <a:cs typeface="STKaiti" charset="-122"/>
              </a:rPr>
              <a:t>过程中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，以一定概率替换或者掩码标签</a:t>
            </a:r>
            <a:endParaRPr lang="en-US" altLang="zh-CN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在同一个</a:t>
            </a:r>
            <a:r>
              <a:rPr lang="en-US" altLang="zh-CN">
                <a:latin typeface="STKaiti" charset="-122"/>
                <a:ea typeface="STKaiti" charset="-122"/>
                <a:cs typeface="STKaiti" charset="-122"/>
              </a:rPr>
              <a:t>batch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中，掩码输入节点标签，防止标签泄漏</a:t>
            </a:r>
            <a:endParaRPr lang="en" altLang="zh-CN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E90723-8AA1-3B4C-8B70-E9EED997F393}"/>
              </a:ext>
            </a:extLst>
          </p:cNvPr>
          <p:cNvSpPr/>
          <p:nvPr/>
        </p:nvSpPr>
        <p:spPr>
          <a:xfrm>
            <a:off x="868370" y="4561113"/>
            <a:ext cx="95749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200" b="1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K</a:t>
            </a:r>
            <a:r>
              <a:rPr lang="zh-CN" altLang="en-US" sz="2200" b="1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折交叉验证</a:t>
            </a:r>
            <a:endParaRPr lang="en-US" altLang="zh-CN" sz="2200" b="1">
              <a:solidFill>
                <a:srgbClr val="5C307D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将样本集分割成</a:t>
            </a:r>
            <a:r>
              <a:rPr lang="en" altLang="zh-CN">
                <a:latin typeface="STKaiti" charset="-122"/>
                <a:ea typeface="STKaiti" charset="-122"/>
                <a:cs typeface="STKaiti" charset="-122"/>
              </a:rPr>
              <a:t>K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份，一份被保留作为验证模型的数据</a:t>
            </a:r>
            <a:r>
              <a:rPr lang="zh-CN" altLang="en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其他</a:t>
            </a:r>
            <a:r>
              <a:rPr lang="en" altLang="zh-CN">
                <a:latin typeface="STKaiti" charset="-122"/>
                <a:ea typeface="STKaiti" charset="-122"/>
                <a:cs typeface="STKaiti" charset="-122"/>
              </a:rPr>
              <a:t>K-1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份用来训练</a:t>
            </a:r>
            <a:endParaRPr lang="en-US" altLang="zh-CN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划分数据集时，采用分层抽样的方法</a:t>
            </a:r>
            <a:endParaRPr lang="en" altLang="zh-CN">
              <a:latin typeface="STKaiti" charset="-122"/>
              <a:ea typeface="STKaiti" charset="-122"/>
              <a:cs typeface="STKait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59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20292"/>
            <a:ext cx="12192000" cy="3377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991936" y="224959"/>
            <a:ext cx="42235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实验设置</a:t>
            </a:r>
          </a:p>
        </p:txBody>
      </p:sp>
      <p:sp>
        <p:nvSpPr>
          <p:cNvPr id="28" name="矩形 27"/>
          <p:cNvSpPr/>
          <p:nvPr/>
        </p:nvSpPr>
        <p:spPr>
          <a:xfrm>
            <a:off x="720859" y="337708"/>
            <a:ext cx="271078" cy="271078"/>
          </a:xfrm>
          <a:prstGeom prst="rect">
            <a:avLst/>
          </a:prstGeom>
          <a:solidFill>
            <a:srgbClr val="7030A0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EA4731-4D87-274F-A10F-A219767BF2C0}"/>
              </a:ext>
            </a:extLst>
          </p:cNvPr>
          <p:cNvSpPr/>
          <p:nvPr/>
        </p:nvSpPr>
        <p:spPr>
          <a:xfrm>
            <a:off x="856396" y="1048354"/>
            <a:ext cx="353839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2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实验配置</a:t>
            </a:r>
            <a:endParaRPr lang="en-US" altLang="zh-CN" sz="2200" b="1" dirty="0">
              <a:solidFill>
                <a:srgbClr val="5C307D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Ubuntu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18.04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Tesla V100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Python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3.7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torch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1.7.1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lang="en-US" altLang="zh-CN" dirty="0" err="1">
                <a:latin typeface="STKaiti" charset="-122"/>
                <a:ea typeface="STKaiti" charset="-122"/>
                <a:cs typeface="STKaiti" charset="-122"/>
              </a:rPr>
              <a:t>cuda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10.2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err="1">
                <a:latin typeface="STKaiti" charset="-122"/>
                <a:ea typeface="STKaiti" charset="-122"/>
                <a:cs typeface="STKaiti" charset="-122"/>
              </a:rPr>
              <a:t>dgl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 0.8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12121B-A49F-F04B-91DE-FEFCC9B1E7E4}"/>
              </a:ext>
            </a:extLst>
          </p:cNvPr>
          <p:cNvSpPr/>
          <p:nvPr/>
        </p:nvSpPr>
        <p:spPr>
          <a:xfrm>
            <a:off x="856396" y="2857472"/>
            <a:ext cx="893107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2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模型配置</a:t>
            </a:r>
            <a:endParaRPr lang="en-US" altLang="zh-CN" sz="2200" b="1" dirty="0">
              <a:solidFill>
                <a:srgbClr val="5C307D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模型层数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层，隐藏层层数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512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节点领域采样数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[30,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30]</a:t>
            </a:r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增大采样层数宽度以及深度，一定程度上能提升分类准确率，但运行时间花销较大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图网络组合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1200150" lvl="2" indent="-285750">
              <a:buFont typeface="Arial" charset="0"/>
              <a:buChar char="•"/>
            </a:pPr>
            <a:r>
              <a:rPr kumimoji="1" lang="en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GATConv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zh-CN" dirty="0" err="1">
                <a:latin typeface="STKaiti" panose="02010600040101010101" pitchFamily="2" charset="-122"/>
                <a:ea typeface="STKaiti" panose="02010600040101010101" pitchFamily="2" charset="-122"/>
              </a:rPr>
              <a:t>SAGEConv</a:t>
            </a:r>
            <a:r>
              <a:rPr kumimoji="1"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dirty="0" err="1">
                <a:latin typeface="STKaiti" panose="02010600040101010101" pitchFamily="2" charset="-122"/>
                <a:ea typeface="STKaiti" panose="02010600040101010101" pitchFamily="2" charset="-122"/>
              </a:rPr>
              <a:t>lstm</a:t>
            </a:r>
            <a:r>
              <a:rPr kumimoji="1"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和</a:t>
            </a:r>
            <a:r>
              <a:rPr kumimoji="1" lang="en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GATConv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zh-CN" dirty="0" err="1">
                <a:latin typeface="STKaiti" panose="02010600040101010101" pitchFamily="2" charset="-122"/>
                <a:ea typeface="STKaiti" panose="02010600040101010101" pitchFamily="2" charset="-122"/>
              </a:rPr>
              <a:t>SAGEConv</a:t>
            </a:r>
            <a:r>
              <a:rPr kumimoji="1"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dirty="0" err="1">
                <a:latin typeface="STKaiti" panose="02010600040101010101" pitchFamily="2" charset="-122"/>
                <a:ea typeface="STKaiti" panose="02010600040101010101" pitchFamily="2" charset="-122"/>
              </a:rPr>
              <a:t>lstm</a:t>
            </a:r>
            <a:r>
              <a:rPr kumimoji="1"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和</a:t>
            </a:r>
            <a:r>
              <a:rPr kumimoji="1" lang="en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GATv2Con</a:t>
            </a:r>
            <a:r>
              <a:rPr kumimoji="1"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v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优化器选用</a:t>
            </a:r>
            <a:r>
              <a:rPr lang="en" altLang="zh-CN" dirty="0">
                <a:latin typeface="STKaiti" charset="-122"/>
                <a:ea typeface="STKaiti" charset="-122"/>
                <a:cs typeface="STKaiti" charset="-122"/>
              </a:rPr>
              <a:t>OptimAdam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，初始学习率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5e-4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训练步数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50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步，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30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步时提前终止，单折模型训练时长大致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5-6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小时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46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20292"/>
            <a:ext cx="12192000" cy="3377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991936" y="224959"/>
            <a:ext cx="42235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实验结果</a:t>
            </a:r>
          </a:p>
        </p:txBody>
      </p:sp>
      <p:sp>
        <p:nvSpPr>
          <p:cNvPr id="28" name="矩形 27"/>
          <p:cNvSpPr/>
          <p:nvPr/>
        </p:nvSpPr>
        <p:spPr>
          <a:xfrm>
            <a:off x="720859" y="337708"/>
            <a:ext cx="271078" cy="271078"/>
          </a:xfrm>
          <a:prstGeom prst="rect">
            <a:avLst/>
          </a:prstGeom>
          <a:solidFill>
            <a:srgbClr val="7030A0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FDBE5163-D0EB-E047-A0AE-026C1B2D7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13547"/>
              </p:ext>
            </p:extLst>
          </p:nvPr>
        </p:nvGraphicFramePr>
        <p:xfrm>
          <a:off x="1201153" y="996196"/>
          <a:ext cx="10055852" cy="4396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6660">
                  <a:extLst>
                    <a:ext uri="{9D8B030D-6E8A-4147-A177-3AD203B41FA5}">
                      <a16:colId xmlns:a16="http://schemas.microsoft.com/office/drawing/2014/main" val="2742548582"/>
                    </a:ext>
                  </a:extLst>
                </a:gridCol>
                <a:gridCol w="2047387">
                  <a:extLst>
                    <a:ext uri="{9D8B030D-6E8A-4147-A177-3AD203B41FA5}">
                      <a16:colId xmlns:a16="http://schemas.microsoft.com/office/drawing/2014/main" val="4094083342"/>
                    </a:ext>
                  </a:extLst>
                </a:gridCol>
                <a:gridCol w="1964724">
                  <a:extLst>
                    <a:ext uri="{9D8B030D-6E8A-4147-A177-3AD203B41FA5}">
                      <a16:colId xmlns:a16="http://schemas.microsoft.com/office/drawing/2014/main" val="3819254514"/>
                    </a:ext>
                  </a:extLst>
                </a:gridCol>
                <a:gridCol w="1977081">
                  <a:extLst>
                    <a:ext uri="{9D8B030D-6E8A-4147-A177-3AD203B41FA5}">
                      <a16:colId xmlns:a16="http://schemas.microsoft.com/office/drawing/2014/main" val="2855528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输入特征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模型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连接方式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初赛单五折测试集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ACC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27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Node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Embedding</a:t>
                      </a:r>
                      <a:endParaRPr kumimoji="1" lang="zh-CN" altLang="en-US" sz="120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GATConv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-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54.17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03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Node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Embedding</a:t>
                      </a:r>
                      <a:endParaRPr kumimoji="1"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GATConv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ResNet+Multi-head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Fusion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54.95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465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Node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Embedding</a:t>
                      </a:r>
                      <a:endParaRPr kumimoji="1" lang="zh-CN" altLang="en-US" sz="120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GATConv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DesNet+Multi-head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Fusion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55.47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993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Node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Embedding</a:t>
                      </a:r>
                      <a:endParaRPr kumimoji="1" lang="zh-CN" altLang="en-US" sz="120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SAGEConv+</a:t>
                      </a:r>
                      <a:r>
                        <a:rPr kumimoji="1" lang="en" altLang="zh-CN" sz="120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GATConv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DesNet+Multi-head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Fusion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55.99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481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Node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Embedding+Deep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Walk</a:t>
                      </a:r>
                      <a:endParaRPr kumimoji="1" lang="zh-CN" altLang="en-US" sz="120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SAGEConv+</a:t>
                      </a:r>
                      <a:r>
                        <a:rPr kumimoji="1" lang="en" altLang="zh-CN" sz="120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GATConv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DesNet+Multi-head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Fusion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56.68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694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Node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Embedding+Deep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Walk+Statistical Feature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SAGEConv</a:t>
                      </a:r>
                      <a:r>
                        <a:rPr kumimoji="1" lang="zh-CN" altLang="en-US" sz="120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+</a:t>
                      </a:r>
                      <a:r>
                        <a:rPr kumimoji="1" lang="en" altLang="zh-CN" sz="120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GATConv</a:t>
                      </a:r>
                    </a:p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DesNet+Multi-head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Fusion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56.95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4631098"/>
                  </a:ext>
                </a:extLst>
              </a:tr>
              <a:tr h="43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Node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Embedding+Deep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Walk+Statistical</a:t>
                      </a: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Feature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err="1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SAGEConv</a:t>
                      </a:r>
                      <a:r>
                        <a:rPr kumimoji="1" lang="zh-CN" altLang="en-US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+</a:t>
                      </a:r>
                      <a:r>
                        <a:rPr kumimoji="1" lang="en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GAT</a:t>
                      </a:r>
                      <a:r>
                        <a:rPr kumimoji="1" lang="en-US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v2</a:t>
                      </a:r>
                      <a:r>
                        <a:rPr kumimoji="1" lang="en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Conv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DesNet+Multi-head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Fusion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57.12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951072"/>
                  </a:ext>
                </a:extLst>
              </a:tr>
              <a:tr h="43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Node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Embedding+Deep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Walk+Statistical</a:t>
                      </a: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Feature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err="1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SAGEConv</a:t>
                      </a:r>
                      <a:r>
                        <a:rPr kumimoji="1" lang="zh-CN" altLang="en-US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+</a:t>
                      </a:r>
                      <a:r>
                        <a:rPr kumimoji="1" lang="en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GAT</a:t>
                      </a:r>
                      <a:r>
                        <a:rPr kumimoji="1" lang="en-US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v2</a:t>
                      </a:r>
                      <a:r>
                        <a:rPr kumimoji="1" lang="en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Conv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zh-CN" sz="12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DesNet+SE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weighted Fusion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57.25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2895246"/>
                  </a:ext>
                </a:extLst>
              </a:tr>
              <a:tr h="43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Node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Embedding+Deep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Walk+Statistical</a:t>
                      </a: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Feature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err="1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SAGEConv</a:t>
                      </a:r>
                      <a:r>
                        <a:rPr kumimoji="1" lang="zh-CN" altLang="en-US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</a:t>
                      </a:r>
                      <a:r>
                        <a:rPr kumimoji="1" lang="en-US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+</a:t>
                      </a:r>
                      <a:r>
                        <a:rPr kumimoji="1" lang="en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GAT</a:t>
                      </a:r>
                      <a:r>
                        <a:rPr kumimoji="1" lang="en-US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v2</a:t>
                      </a:r>
                      <a:r>
                        <a:rPr kumimoji="1" lang="en" altLang="zh-CN" sz="12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Conv+GATConv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zh-CN" sz="12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DesNet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 Fusions(All)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57.49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（所有模型融合）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1405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9C6023F-9EB3-4B8D-B396-D53753A7CE03}"/>
              </a:ext>
            </a:extLst>
          </p:cNvPr>
          <p:cNvSpPr/>
          <p:nvPr/>
        </p:nvSpPr>
        <p:spPr>
          <a:xfrm>
            <a:off x="1415922" y="5358939"/>
            <a:ext cx="9574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单模单折的最好结果为：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56.447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（初赛）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51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20292"/>
            <a:ext cx="12192000" cy="3377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991936" y="224959"/>
            <a:ext cx="42235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最终排名</a:t>
            </a:r>
          </a:p>
        </p:txBody>
      </p:sp>
      <p:sp>
        <p:nvSpPr>
          <p:cNvPr id="28" name="矩形 27"/>
          <p:cNvSpPr/>
          <p:nvPr/>
        </p:nvSpPr>
        <p:spPr>
          <a:xfrm>
            <a:off x="720859" y="337708"/>
            <a:ext cx="271078" cy="271078"/>
          </a:xfrm>
          <a:prstGeom prst="rect">
            <a:avLst/>
          </a:prstGeom>
          <a:solidFill>
            <a:srgbClr val="7030A0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6023F-9EB3-4B8D-B396-D53753A7CE03}"/>
              </a:ext>
            </a:extLst>
          </p:cNvPr>
          <p:cNvSpPr/>
          <p:nvPr/>
        </p:nvSpPr>
        <p:spPr>
          <a:xfrm>
            <a:off x="7797850" y="1240797"/>
            <a:ext cx="2648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初赛：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Rank2</a:t>
            </a:r>
          </a:p>
          <a:p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复赛：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Rank2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D85DD9-8856-4020-828D-25E6684D8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00" y="3576363"/>
            <a:ext cx="5014347" cy="22655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D270FE-3FAB-42F0-90C9-1F134D3B9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397" y="977491"/>
            <a:ext cx="4928850" cy="2251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491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20292"/>
            <a:ext cx="12192000" cy="3377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991936" y="224959"/>
            <a:ext cx="42235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其他尝试</a:t>
            </a:r>
          </a:p>
        </p:txBody>
      </p:sp>
      <p:sp>
        <p:nvSpPr>
          <p:cNvPr id="28" name="矩形 27"/>
          <p:cNvSpPr/>
          <p:nvPr/>
        </p:nvSpPr>
        <p:spPr>
          <a:xfrm>
            <a:off x="720859" y="337708"/>
            <a:ext cx="271078" cy="271078"/>
          </a:xfrm>
          <a:prstGeom prst="rect">
            <a:avLst/>
          </a:prstGeom>
          <a:solidFill>
            <a:srgbClr val="7030A0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EA4731-4D87-274F-A10F-A219767BF2C0}"/>
              </a:ext>
            </a:extLst>
          </p:cNvPr>
          <p:cNvSpPr/>
          <p:nvPr/>
        </p:nvSpPr>
        <p:spPr>
          <a:xfrm>
            <a:off x="991936" y="3669000"/>
            <a:ext cx="95749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200" b="1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损失函数</a:t>
            </a:r>
            <a:endParaRPr lang="en-US" altLang="zh-CN" sz="2200" b="1">
              <a:solidFill>
                <a:srgbClr val="5C307D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">
                <a:latin typeface="STKaiti" charset="-122"/>
                <a:ea typeface="STKaiti" charset="-122"/>
                <a:cs typeface="STKaiti" charset="-122"/>
              </a:rPr>
              <a:t>尝试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多分类问题中的</a:t>
            </a:r>
            <a:r>
              <a:rPr lang="en" altLang="zh-CN">
                <a:latin typeface="STKaiti" charset="-122"/>
                <a:ea typeface="STKaiti" charset="-122"/>
                <a:cs typeface="STKaiti" charset="-122"/>
              </a:rPr>
              <a:t>Label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" altLang="zh-CN">
                <a:latin typeface="STKaiti" charset="-122"/>
                <a:ea typeface="STKaiti" charset="-122"/>
                <a:cs typeface="STKaiti" charset="-122"/>
              </a:rPr>
              <a:t>Smoothing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" altLang="zh-CN">
                <a:latin typeface="STKaiti" charset="-122"/>
                <a:ea typeface="STKaiti" charset="-122"/>
                <a:cs typeface="STKaiti" charset="-122"/>
              </a:rPr>
              <a:t>Asymmetric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" altLang="zh-CN">
                <a:latin typeface="STKaiti" charset="-122"/>
                <a:ea typeface="STKaiti" charset="-122"/>
                <a:cs typeface="STKaiti" charset="-122"/>
              </a:rPr>
              <a:t>Loss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单分类问题不适用，模型无明显性能提升</a:t>
            </a:r>
            <a:endParaRPr lang="en-US" altLang="zh-CN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C6DF66-578C-2C45-B9C8-7483E2EF4B08}"/>
              </a:ext>
            </a:extLst>
          </p:cNvPr>
          <p:cNvSpPr/>
          <p:nvPr/>
        </p:nvSpPr>
        <p:spPr>
          <a:xfrm>
            <a:off x="991936" y="5071129"/>
            <a:ext cx="95749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200" b="1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异构图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构建包含“引用”、“被引用”、“引用或被引用”这三种关系的异构图</a:t>
            </a:r>
            <a:endParaRPr lang="en-US" altLang="zh-CN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异构图聚合特征时过拟合严重，验证集</a:t>
            </a:r>
            <a:r>
              <a:rPr lang="en-US" altLang="zh-CN">
                <a:latin typeface="STKaiti" charset="-122"/>
                <a:ea typeface="STKaiti" charset="-122"/>
                <a:cs typeface="STKaiti" charset="-122"/>
              </a:rPr>
              <a:t>ACC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上升，测试集</a:t>
            </a:r>
            <a:r>
              <a:rPr lang="en-US" altLang="zh-CN">
                <a:latin typeface="STKaiti" charset="-122"/>
                <a:ea typeface="STKaiti" charset="-122"/>
                <a:cs typeface="STKaiti" charset="-122"/>
              </a:rPr>
              <a:t>ACC</a:t>
            </a:r>
            <a:r>
              <a:rPr lang="zh-CN" altLang="en-US">
                <a:latin typeface="STKaiti" charset="-122"/>
                <a:ea typeface="STKaiti" charset="-122"/>
                <a:cs typeface="STKaiti" charset="-122"/>
              </a:rPr>
              <a:t>下降</a:t>
            </a:r>
            <a:endParaRPr lang="en-US" altLang="zh-CN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AF4D42-33F2-4B7B-9D0A-B0FBCBA877F0}"/>
              </a:ext>
            </a:extLst>
          </p:cNvPr>
          <p:cNvSpPr/>
          <p:nvPr/>
        </p:nvSpPr>
        <p:spPr>
          <a:xfrm>
            <a:off x="991936" y="2266871"/>
            <a:ext cx="95749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2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LAGNN</a:t>
            </a:r>
            <a:endParaRPr lang="zh-CN" altLang="en-US" sz="2200" b="1" dirty="0">
              <a:solidFill>
                <a:srgbClr val="5C307D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使用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CVAE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模型，利用一阶邻居学习节点特征的分布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模型效果下降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1C5E60-566F-B64D-8418-6ACB9EFC5C72}"/>
              </a:ext>
            </a:extLst>
          </p:cNvPr>
          <p:cNvSpPr/>
          <p:nvPr/>
        </p:nvSpPr>
        <p:spPr>
          <a:xfrm>
            <a:off x="991936" y="864742"/>
            <a:ext cx="95749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200" b="1" dirty="0">
                <a:solidFill>
                  <a:srgbClr val="5C307D"/>
                </a:solidFill>
                <a:latin typeface="STKaiti" charset="-122"/>
                <a:ea typeface="STKaiti" charset="-122"/>
                <a:cs typeface="STKaiti" charset="-122"/>
              </a:rPr>
              <a:t>ACM/ACMII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考虑改善类与类连接处边缘节点的预测准确率，引入高通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/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低通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/I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三个通道并融合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模型无明显性能提升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368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1109</Words>
  <Application>Microsoft Macintosh PowerPoint</Application>
  <PresentationFormat>宽屏</PresentationFormat>
  <Paragraphs>161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STKaiti</vt:lpstr>
      <vt:lpstr>STKaiti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40</cp:revision>
  <dcterms:created xsi:type="dcterms:W3CDTF">2021-12-23T06:07:42Z</dcterms:created>
  <dcterms:modified xsi:type="dcterms:W3CDTF">2021-12-25T07:59:50Z</dcterms:modified>
</cp:coreProperties>
</file>