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83" r:id="rId5"/>
    <p:sldId id="284" r:id="rId6"/>
    <p:sldId id="285" r:id="rId7"/>
    <p:sldId id="288" r:id="rId8"/>
    <p:sldId id="289" r:id="rId9"/>
    <p:sldId id="286" r:id="rId10"/>
    <p:sldId id="290" r:id="rId11"/>
    <p:sldId id="291" r:id="rId12"/>
    <p:sldId id="292" r:id="rId13"/>
    <p:sldId id="293" r:id="rId14"/>
    <p:sldId id="294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01"/>
    <a:srgbClr val="000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 autoAdjust="0"/>
    <p:restoredTop sz="83538"/>
  </p:normalViewPr>
  <p:slideViewPr>
    <p:cSldViewPr>
      <p:cViewPr varScale="1">
        <p:scale>
          <a:sx n="93" d="100"/>
          <a:sy n="93" d="100"/>
        </p:scale>
        <p:origin x="1384" y="200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F1AA-3496-DA43-8137-AC31CE496E2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42274-1309-5A4E-B61A-59F6C50BD7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2022/3/23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2022/3/23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8762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6173470"/>
            <a:ext cx="12192000" cy="6877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CM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26915" y="6329045"/>
            <a:ext cx="1106170" cy="462280"/>
          </a:xfrm>
          <a:prstGeom prst="rect">
            <a:avLst/>
          </a:prstGeom>
        </p:spPr>
      </p:pic>
      <p:pic>
        <p:nvPicPr>
          <p:cNvPr id="13" name="图片 12" descr="中国信通院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5815" y="6299835"/>
            <a:ext cx="1343660" cy="561975"/>
          </a:xfrm>
          <a:prstGeom prst="rect">
            <a:avLst/>
          </a:prstGeom>
        </p:spPr>
      </p:pic>
      <p:pic>
        <p:nvPicPr>
          <p:cNvPr id="14" name="图片 13" descr="云计算产业联盟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791460" y="6299835"/>
            <a:ext cx="1438275" cy="601345"/>
          </a:xfrm>
          <a:prstGeom prst="rect">
            <a:avLst/>
          </a:prstGeom>
        </p:spPr>
      </p:pic>
      <p:pic>
        <p:nvPicPr>
          <p:cNvPr id="15" name="图片 14" descr="biendata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157335" y="6312535"/>
            <a:ext cx="926465" cy="387350"/>
          </a:xfrm>
          <a:prstGeom prst="rect">
            <a:avLst/>
          </a:prstGeom>
        </p:spPr>
      </p:pic>
      <p:pic>
        <p:nvPicPr>
          <p:cNvPr id="16" name="图片 15" descr="和桥文化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447655" y="6403975"/>
            <a:ext cx="926465" cy="387350"/>
          </a:xfrm>
          <a:prstGeom prst="rect">
            <a:avLst/>
          </a:prstGeom>
        </p:spPr>
      </p:pic>
      <p:pic>
        <p:nvPicPr>
          <p:cNvPr id="17" name="图片 16" descr="腾讯云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626985" y="6425565"/>
            <a:ext cx="826770" cy="346075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808990" y="6133465"/>
            <a:ext cx="19335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指导单位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588260" y="6160770"/>
            <a:ext cx="37636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1200">
                <a:solidFill>
                  <a:schemeClr val="bg1"/>
                </a:solidFill>
                <a:sym typeface="+mn-ea"/>
              </a:rPr>
              <a:t>联合主办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6578600" y="6146800"/>
            <a:ext cx="139890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1200">
                <a:solidFill>
                  <a:schemeClr val="bg1"/>
                </a:solidFill>
                <a:sym typeface="+mn-ea"/>
              </a:rPr>
              <a:t>支持单位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9495155" y="6146800"/>
            <a:ext cx="139890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1200">
                <a:solidFill>
                  <a:schemeClr val="bg1"/>
                </a:solidFill>
                <a:sym typeface="+mn-ea"/>
              </a:rPr>
              <a:t>协办单位</a:t>
            </a:r>
          </a:p>
        </p:txBody>
      </p:sp>
      <p:pic>
        <p:nvPicPr>
          <p:cNvPr id="22" name="图片 21" descr="AWS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6273165" y="6441440"/>
            <a:ext cx="835660" cy="34925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662920" y="109855"/>
            <a:ext cx="1397000" cy="543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59C10-8282-409D-AD36-ADE72E5D004A}"/>
              </a:ext>
            </a:extLst>
          </p:cNvPr>
          <p:cNvSpPr txBox="1"/>
          <p:nvPr/>
        </p:nvSpPr>
        <p:spPr>
          <a:xfrm>
            <a:off x="572992" y="279913"/>
            <a:ext cx="10515600" cy="598702"/>
          </a:xfrm>
          <a:prstGeom prst="rect">
            <a:avLst/>
          </a:prstGeom>
        </p:spPr>
        <p:txBody>
          <a:bodyPr/>
          <a:lstStyle>
            <a:lvl1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 hangingPunct="1"/>
            <a:r>
              <a:rPr lang="zh-CN" altLang="en-US" sz="3600" dirty="0">
                <a:solidFill>
                  <a:srgbClr val="FFFFFF"/>
                </a:solidFill>
                <a:latin typeface="+mj-ea"/>
                <a:ea typeface="+mj-ea"/>
              </a:rPr>
              <a:t>其他尝试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29E6BC-AC17-3548-BE3A-B594831B2E8F}"/>
              </a:ext>
            </a:extLst>
          </p:cNvPr>
          <p:cNvSpPr/>
          <p:nvPr/>
        </p:nvSpPr>
        <p:spPr>
          <a:xfrm>
            <a:off x="1062414" y="1149204"/>
            <a:ext cx="10067172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ACM/ACMII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考虑改善类与类连接处边缘节点的预测准确率，引入高通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低通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/I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三个通道并融合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模型无明显性能提升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561C71-3479-9449-BAC8-53060A8AFC6F}"/>
              </a:ext>
            </a:extLst>
          </p:cNvPr>
          <p:cNvSpPr/>
          <p:nvPr/>
        </p:nvSpPr>
        <p:spPr>
          <a:xfrm>
            <a:off x="1106760" y="2269670"/>
            <a:ext cx="10067172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LAGNN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CVAE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模型，利用一阶邻居学习节点特征的分布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模型效果下降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10AB8E-F271-9E4A-BFA8-08853DDC508A}"/>
              </a:ext>
            </a:extLst>
          </p:cNvPr>
          <p:cNvSpPr/>
          <p:nvPr/>
        </p:nvSpPr>
        <p:spPr>
          <a:xfrm>
            <a:off x="1106760" y="3481046"/>
            <a:ext cx="10067172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损失函数改进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尝试多分类问题中的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Label Smoothing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Asymmetric Loss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单分类问题不适用，模型无明显性能提升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2C1C42-104C-D741-BCCB-7C6FC5AF1BED}"/>
              </a:ext>
            </a:extLst>
          </p:cNvPr>
          <p:cNvSpPr/>
          <p:nvPr/>
        </p:nvSpPr>
        <p:spPr>
          <a:xfrm>
            <a:off x="1111808" y="4742853"/>
            <a:ext cx="10067172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异构图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构建包含“引用”、“被引用”、“引用或被引用”这三种关系的异构图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异构图聚合特征时过拟合严重，验证集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ACC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上升，测试集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ACC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提升不明显，收益较低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8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59C10-8282-409D-AD36-ADE72E5D004A}"/>
              </a:ext>
            </a:extLst>
          </p:cNvPr>
          <p:cNvSpPr txBox="1"/>
          <p:nvPr/>
        </p:nvSpPr>
        <p:spPr>
          <a:xfrm>
            <a:off x="572992" y="279913"/>
            <a:ext cx="10515600" cy="598702"/>
          </a:xfrm>
          <a:prstGeom prst="rect">
            <a:avLst/>
          </a:prstGeom>
        </p:spPr>
        <p:txBody>
          <a:bodyPr/>
          <a:lstStyle>
            <a:lvl1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 hangingPunct="1"/>
            <a:r>
              <a:rPr lang="zh-CN" altLang="en-US" sz="3600" dirty="0">
                <a:solidFill>
                  <a:srgbClr val="FFFFFF"/>
                </a:solidFill>
                <a:latin typeface="+mj-ea"/>
                <a:ea typeface="+mj-ea"/>
              </a:rPr>
              <a:t>其他尝试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29E6BC-AC17-3548-BE3A-B594831B2E8F}"/>
              </a:ext>
            </a:extLst>
          </p:cNvPr>
          <p:cNvSpPr/>
          <p:nvPr/>
        </p:nvSpPr>
        <p:spPr>
          <a:xfrm>
            <a:off x="1062414" y="1149204"/>
            <a:ext cx="10067172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模型自蒸馏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将预训练好的教师模型的知识通过蒸馏的方式迁移到学生模型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模型无明显性能提升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561C71-3479-9449-BAC8-53060A8AFC6F}"/>
              </a:ext>
            </a:extLst>
          </p:cNvPr>
          <p:cNvSpPr/>
          <p:nvPr/>
        </p:nvSpPr>
        <p:spPr>
          <a:xfrm>
            <a:off x="1021420" y="2723557"/>
            <a:ext cx="10067172" cy="1402610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伪标签增强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选择验证集预测精确率较高类别，在此类别基础上选择测试集上预测置信度较高的节点，作为伪标签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模型预测准确率较低，伪标签效果不佳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10AB8E-F271-9E4A-BFA8-08853DDC508A}"/>
              </a:ext>
            </a:extLst>
          </p:cNvPr>
          <p:cNvSpPr/>
          <p:nvPr/>
        </p:nvSpPr>
        <p:spPr>
          <a:xfrm>
            <a:off x="1106760" y="4618512"/>
            <a:ext cx="10067172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对比学习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基于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simCLR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用图数据增强的形式产生双塔模型来对比学习（没效果）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基于图邻居对比学习的形式构造正负样本比来对比学习（训练集很快过拟合）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59C10-8282-409D-AD36-ADE72E5D004A}"/>
              </a:ext>
            </a:extLst>
          </p:cNvPr>
          <p:cNvSpPr txBox="1"/>
          <p:nvPr/>
        </p:nvSpPr>
        <p:spPr>
          <a:xfrm>
            <a:off x="572992" y="279913"/>
            <a:ext cx="10515600" cy="598702"/>
          </a:xfrm>
          <a:prstGeom prst="rect">
            <a:avLst/>
          </a:prstGeom>
        </p:spPr>
        <p:txBody>
          <a:bodyPr/>
          <a:lstStyle>
            <a:lvl1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 hangingPunct="1"/>
            <a:r>
              <a:rPr lang="zh-CN" altLang="en-US" sz="3600" dirty="0">
                <a:solidFill>
                  <a:srgbClr val="FFFFFF"/>
                </a:solidFill>
                <a:latin typeface="+mj-ea"/>
                <a:ea typeface="+mj-ea"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29E6BC-AC17-3548-BE3A-B594831B2E8F}"/>
              </a:ext>
            </a:extLst>
          </p:cNvPr>
          <p:cNvSpPr/>
          <p:nvPr/>
        </p:nvSpPr>
        <p:spPr>
          <a:xfrm>
            <a:off x="1309592" y="5421905"/>
            <a:ext cx="10067172" cy="440808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单模单折的最好结果为：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56.447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（初赛）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D9EF81-E57A-A841-BFC2-B8C45BB5C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92" y="1150010"/>
            <a:ext cx="9042400" cy="4000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08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59C10-8282-409D-AD36-ADE72E5D004A}"/>
              </a:ext>
            </a:extLst>
          </p:cNvPr>
          <p:cNvSpPr txBox="1"/>
          <p:nvPr/>
        </p:nvSpPr>
        <p:spPr>
          <a:xfrm>
            <a:off x="572992" y="279913"/>
            <a:ext cx="10515600" cy="598702"/>
          </a:xfrm>
          <a:prstGeom prst="rect">
            <a:avLst/>
          </a:prstGeom>
        </p:spPr>
        <p:txBody>
          <a:bodyPr/>
          <a:lstStyle>
            <a:lvl1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 hangingPunct="1"/>
            <a:r>
              <a:rPr lang="zh-CN" altLang="en-US" sz="3600" dirty="0">
                <a:solidFill>
                  <a:srgbClr val="FFFFFF"/>
                </a:solidFill>
                <a:latin typeface="+mj-ea"/>
                <a:ea typeface="+mj-ea"/>
              </a:rPr>
              <a:t>实验总结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210726-BA34-EB48-8FB0-6BA5DAC9577F}"/>
              </a:ext>
            </a:extLst>
          </p:cNvPr>
          <p:cNvSpPr/>
          <p:nvPr/>
        </p:nvSpPr>
        <p:spPr>
          <a:xfrm>
            <a:off x="989723" y="894318"/>
            <a:ext cx="10067172" cy="1402610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数据处理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提取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deep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walk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特征以及统计学特征，完善特征信息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标签特征嵌入到图特征中一起进行信息传播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异构图：引入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种异质边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815336-EADC-F340-A6BA-B9E03239A32D}"/>
              </a:ext>
            </a:extLst>
          </p:cNvPr>
          <p:cNvSpPr/>
          <p:nvPr/>
        </p:nvSpPr>
        <p:spPr>
          <a:xfrm>
            <a:off x="986827" y="2533676"/>
            <a:ext cx="10067172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数据增强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Drop Edge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增强每步训练时的鲁棒性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Masked Label Prediction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掩码标签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53B3CA-DEE6-0045-AE92-26B768EE664F}"/>
              </a:ext>
            </a:extLst>
          </p:cNvPr>
          <p:cNvSpPr/>
          <p:nvPr/>
        </p:nvSpPr>
        <p:spPr>
          <a:xfrm>
            <a:off x="956124" y="3852433"/>
            <a:ext cx="10067172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网络结构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多种基础图网络结构融合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desnet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结构防止过平滑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96DFE5-073D-1446-8DEC-6616CDFEF175}"/>
              </a:ext>
            </a:extLst>
          </p:cNvPr>
          <p:cNvSpPr/>
          <p:nvPr/>
        </p:nvSpPr>
        <p:spPr>
          <a:xfrm>
            <a:off x="986827" y="5202273"/>
            <a:ext cx="10067172" cy="7614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训练策略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折训练有效使用数据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2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3585" y="2063750"/>
            <a:ext cx="11054715" cy="2430145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《2021MAXP全球高性能云计算创新大赛》</a:t>
            </a:r>
          </a:p>
          <a:p>
            <a:pPr lvl="0" algn="ctr"/>
            <a:endParaRPr lang="en-US" altLang="zh-CN" sz="3600" b="1">
              <a:solidFill>
                <a:schemeClr val="bg1"/>
              </a:solidFill>
              <a:latin typeface="黑体" charset="0"/>
              <a:ea typeface="黑体" charset="0"/>
              <a:cs typeface="黑体" charset="0"/>
              <a:sym typeface="+mn-ea"/>
            </a:endParaRPr>
          </a:p>
          <a:p>
            <a:pPr lvl="0" algn="ctr"/>
            <a:r>
              <a:rPr lang="en-US" altLang="zh-CN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基于DGL的图机器学习任务</a:t>
            </a:r>
          </a:p>
          <a:p>
            <a:endParaRPr lang="en-US" altLang="zh-CN" sz="4000" b="1">
              <a:solidFill>
                <a:schemeClr val="accent4">
                  <a:lumMod val="40000"/>
                  <a:lumOff val="60000"/>
                </a:schemeClr>
              </a:solidFill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59C10-8282-409D-AD36-ADE72E5D004A}"/>
              </a:ext>
            </a:extLst>
          </p:cNvPr>
          <p:cNvSpPr txBox="1"/>
          <p:nvPr/>
        </p:nvSpPr>
        <p:spPr>
          <a:xfrm>
            <a:off x="572992" y="279913"/>
            <a:ext cx="10515600" cy="598702"/>
          </a:xfrm>
          <a:prstGeom prst="rect">
            <a:avLst/>
          </a:prstGeom>
        </p:spPr>
        <p:txBody>
          <a:bodyPr/>
          <a:lstStyle>
            <a:lvl1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 hangingPunct="1"/>
            <a:r>
              <a:rPr lang="zh-CN" altLang="en-US" sz="3600" dirty="0">
                <a:solidFill>
                  <a:srgbClr val="FFFFFF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6A7F2252-C6B2-DB40-A62F-8A76D414D4D2}"/>
              </a:ext>
            </a:extLst>
          </p:cNvPr>
          <p:cNvSpPr>
            <a:spLocks noGrp="1"/>
          </p:cNvSpPr>
          <p:nvPr/>
        </p:nvSpPr>
        <p:spPr>
          <a:xfrm>
            <a:off x="7522052" y="1466198"/>
            <a:ext cx="1587128" cy="15722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 sz="16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09600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2pPr>
            <a:lvl3pPr marL="1219200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3pPr>
            <a:lvl4pPr marL="1829435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4pPr>
            <a:lvl5pPr marL="2439035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1.1 </a:t>
            </a:r>
            <a:r>
              <a:rPr lang="zh-CN" altLang="en-US" sz="1800" kern="0" dirty="0">
                <a:solidFill>
                  <a:srgbClr val="FFFFFF"/>
                </a:solidFill>
              </a:rPr>
              <a:t>团队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介绍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1.2 赛题理解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F2145EF-835E-1648-9B3F-70D320394080}"/>
              </a:ext>
            </a:extLst>
          </p:cNvPr>
          <p:cNvSpPr txBox="1">
            <a:spLocks/>
          </p:cNvSpPr>
          <p:nvPr/>
        </p:nvSpPr>
        <p:spPr>
          <a:xfrm>
            <a:off x="5083185" y="1841159"/>
            <a:ext cx="2803997" cy="732000"/>
          </a:xfrm>
          <a:prstGeom prst="rect">
            <a:avLst/>
          </a:prstGeom>
        </p:spPr>
        <p:txBody>
          <a:bodyPr/>
          <a:lstStyle>
            <a:lvl1pPr marL="0" indent="0" algn="l" defTabSz="1496695" rtl="0" eaLnBrk="1" latinLnBrk="0" hangingPunct="1">
              <a:lnSpc>
                <a:spcPct val="100000"/>
              </a:lnSpc>
              <a:spcBef>
                <a:spcPct val="328000"/>
              </a:spcBef>
              <a:buFontTx/>
              <a:buNone/>
              <a:defRPr sz="3530" b="1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393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370965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3275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7400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2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0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2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15435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3465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12130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60160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496695" rtl="0" eaLnBrk="1" fontAlgn="auto" latinLnBrk="0" hangingPunct="1">
              <a:lnSpc>
                <a:spcPct val="100000"/>
              </a:lnSpc>
              <a:spcBef>
                <a:spcPct val="328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赛题介绍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98B70928-84EF-834C-9DCC-F21FFF46D2E0}"/>
              </a:ext>
            </a:extLst>
          </p:cNvPr>
          <p:cNvSpPr>
            <a:spLocks noGrp="1"/>
          </p:cNvSpPr>
          <p:nvPr/>
        </p:nvSpPr>
        <p:spPr>
          <a:xfrm>
            <a:off x="7522052" y="2526202"/>
            <a:ext cx="1947128" cy="2304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 sz="16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09600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2pPr>
            <a:lvl3pPr marL="1219200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3pPr>
            <a:lvl4pPr marL="1829435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4pPr>
            <a:lvl5pPr marL="2439035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2.1 </a:t>
            </a:r>
            <a:r>
              <a:rPr lang="zh-CN" altLang="en-US" sz="1800" kern="0" dirty="0">
                <a:solidFill>
                  <a:srgbClr val="FFFFFF"/>
                </a:solidFill>
              </a:rPr>
              <a:t>特征构造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FFFFFF"/>
                </a:solidFill>
              </a:rPr>
              <a:t>2.2</a:t>
            </a:r>
            <a:r>
              <a:rPr lang="zh-CN" altLang="en-US" sz="1800" kern="0" dirty="0">
                <a:solidFill>
                  <a:srgbClr val="FFFFFF"/>
                </a:solidFill>
              </a:rPr>
              <a:t> 模型设计</a:t>
            </a:r>
            <a:endParaRPr lang="en-US" altLang="zh-CN" sz="1800" kern="0" dirty="0">
              <a:solidFill>
                <a:srgbClr val="FFFFFF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训练细节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2.4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其他尝试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4">
            <a:extLst>
              <a:ext uri="{FF2B5EF4-FFF2-40B4-BE49-F238E27FC236}">
                <a16:creationId xmlns:a16="http://schemas.microsoft.com/office/drawing/2014/main" id="{693F54C1-6A83-BB42-906D-86DF2F5ABF4E}"/>
              </a:ext>
            </a:extLst>
          </p:cNvPr>
          <p:cNvSpPr txBox="1">
            <a:spLocks/>
          </p:cNvSpPr>
          <p:nvPr/>
        </p:nvSpPr>
        <p:spPr>
          <a:xfrm>
            <a:off x="5110023" y="3396326"/>
            <a:ext cx="2803997" cy="732000"/>
          </a:xfrm>
          <a:prstGeom prst="rect">
            <a:avLst/>
          </a:prstGeom>
        </p:spPr>
        <p:txBody>
          <a:bodyPr/>
          <a:lstStyle>
            <a:lvl1pPr marL="0" indent="0" algn="l" defTabSz="1496695" rtl="0" eaLnBrk="1" latinLnBrk="0" hangingPunct="1">
              <a:lnSpc>
                <a:spcPct val="100000"/>
              </a:lnSpc>
              <a:spcBef>
                <a:spcPct val="328000"/>
              </a:spcBef>
              <a:buFontTx/>
              <a:buNone/>
              <a:defRPr sz="3530" b="1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393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370965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3275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7400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2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0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2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15435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3465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12130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60160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496695" rtl="0" eaLnBrk="1" fontAlgn="auto" latinLnBrk="0" hangingPunct="1">
              <a:lnSpc>
                <a:spcPct val="100000"/>
              </a:lnSpc>
              <a:spcBef>
                <a:spcPct val="328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方案设计</a:t>
            </a:r>
          </a:p>
        </p:txBody>
      </p:sp>
      <p:sp>
        <p:nvSpPr>
          <p:cNvPr id="27" name="文本占位符 4">
            <a:extLst>
              <a:ext uri="{FF2B5EF4-FFF2-40B4-BE49-F238E27FC236}">
                <a16:creationId xmlns:a16="http://schemas.microsoft.com/office/drawing/2014/main" id="{D9DCD328-90EA-B544-950B-9BB7DADA55EC}"/>
              </a:ext>
            </a:extLst>
          </p:cNvPr>
          <p:cNvSpPr txBox="1">
            <a:spLocks/>
          </p:cNvSpPr>
          <p:nvPr/>
        </p:nvSpPr>
        <p:spPr>
          <a:xfrm>
            <a:off x="5099539" y="4759763"/>
            <a:ext cx="2803997" cy="732000"/>
          </a:xfrm>
          <a:prstGeom prst="rect">
            <a:avLst/>
          </a:prstGeom>
        </p:spPr>
        <p:txBody>
          <a:bodyPr/>
          <a:lstStyle>
            <a:lvl1pPr marL="0" indent="0" algn="l" defTabSz="1496695" rtl="0" eaLnBrk="1" latinLnBrk="0" hangingPunct="1">
              <a:lnSpc>
                <a:spcPct val="100000"/>
              </a:lnSpc>
              <a:spcBef>
                <a:spcPct val="328000"/>
              </a:spcBef>
              <a:buFontTx/>
              <a:buNone/>
              <a:defRPr sz="3530" b="1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393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370965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3275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7400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2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0" indent="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Tx/>
              <a:buNone/>
              <a:defRPr sz="2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15435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3465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12130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60160" indent="-374650" algn="l" defTabSz="1496695" rtl="0" eaLnBrk="1" latinLnBrk="0" hangingPunct="1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defRPr sz="2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496695" rtl="0" eaLnBrk="1" fontAlgn="auto" latinLnBrk="0" hangingPunct="1">
              <a:lnSpc>
                <a:spcPct val="100000"/>
              </a:lnSpc>
              <a:spcBef>
                <a:spcPct val="328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赛题总结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BEA2D256-AC1B-C246-B7DB-D9739C8F45C7}"/>
              </a:ext>
            </a:extLst>
          </p:cNvPr>
          <p:cNvSpPr>
            <a:spLocks noGrp="1"/>
          </p:cNvSpPr>
          <p:nvPr/>
        </p:nvSpPr>
        <p:spPr>
          <a:xfrm>
            <a:off x="7522052" y="4598206"/>
            <a:ext cx="1947128" cy="16796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 sz="16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09600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2pPr>
            <a:lvl3pPr marL="1219200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3pPr>
            <a:lvl4pPr marL="1829435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4pPr>
            <a:lvl5pPr marL="2439035" indent="0">
              <a:buFontTx/>
              <a:buNone/>
              <a:defRPr>
                <a:solidFill>
                  <a:schemeClr val="bg1"/>
                </a:solidFill>
                <a:latin typeface="Akkurat Pro" panose="020B0504020101020102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FFFFFF"/>
                </a:solidFill>
              </a:rPr>
              <a:t>3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 </a:t>
            </a:r>
            <a:r>
              <a:rPr lang="zh-CN" altLang="en-US" sz="1800" kern="0" dirty="0">
                <a:solidFill>
                  <a:srgbClr val="FFFFFF"/>
                </a:solidFill>
              </a:rPr>
              <a:t>实验结果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FFFFFF"/>
                </a:solidFill>
              </a:rPr>
              <a:t>3.2</a:t>
            </a:r>
            <a:r>
              <a:rPr lang="zh-CN" altLang="en-US" sz="1800" kern="0" dirty="0">
                <a:solidFill>
                  <a:srgbClr val="FFFFFF"/>
                </a:solidFill>
              </a:rPr>
              <a:t> 实验总结</a:t>
            </a:r>
            <a:endParaRPr lang="en-US" altLang="zh-CN" sz="1800" kern="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6AC2B2-423F-B846-A11C-4A561CE9E994}"/>
              </a:ext>
            </a:extLst>
          </p:cNvPr>
          <p:cNvSpPr txBox="1"/>
          <p:nvPr/>
        </p:nvSpPr>
        <p:spPr>
          <a:xfrm>
            <a:off x="572992" y="82723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7" name="直接连接符 7">
            <a:extLst>
              <a:ext uri="{FF2B5EF4-FFF2-40B4-BE49-F238E27FC236}">
                <a16:creationId xmlns:a16="http://schemas.microsoft.com/office/drawing/2014/main" id="{FF016A03-0F09-E741-8ACA-BFF485215285}"/>
              </a:ext>
            </a:extLst>
          </p:cNvPr>
          <p:cNvCxnSpPr>
            <a:cxnSpLocks/>
          </p:cNvCxnSpPr>
          <p:nvPr/>
        </p:nvCxnSpPr>
        <p:spPr>
          <a:xfrm>
            <a:off x="4440000" y="1553482"/>
            <a:ext cx="0" cy="403200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C6B71ED-E289-0649-83EB-EA59C86619D8}"/>
              </a:ext>
            </a:extLst>
          </p:cNvPr>
          <p:cNvSpPr/>
          <p:nvPr/>
        </p:nvSpPr>
        <p:spPr>
          <a:xfrm flipH="1">
            <a:off x="3215829" y="1957164"/>
            <a:ext cx="7649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>
                <a:solidFill>
                  <a:schemeClr val="accent4">
                    <a:lumMod val="40000"/>
                    <a:lumOff val="6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基于DGL的图</a:t>
            </a:r>
            <a:r>
              <a:rPr lang="zh-CN" altLang="en-US" sz="2400" b="1">
                <a:solidFill>
                  <a:schemeClr val="accent4">
                    <a:lumMod val="40000"/>
                    <a:lumOff val="6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节点分类</a:t>
            </a:r>
            <a:endParaRPr lang="en-US" altLang="zh-CN" sz="2400" b="1">
              <a:solidFill>
                <a:schemeClr val="accent4">
                  <a:lumMod val="40000"/>
                  <a:lumOff val="60000"/>
                </a:schemeClr>
              </a:solidFill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6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59C10-8282-409D-AD36-ADE72E5D004A}"/>
              </a:ext>
            </a:extLst>
          </p:cNvPr>
          <p:cNvSpPr txBox="1"/>
          <p:nvPr/>
        </p:nvSpPr>
        <p:spPr>
          <a:xfrm>
            <a:off x="572992" y="279913"/>
            <a:ext cx="10515600" cy="598702"/>
          </a:xfrm>
          <a:prstGeom prst="rect">
            <a:avLst/>
          </a:prstGeom>
        </p:spPr>
        <p:txBody>
          <a:bodyPr/>
          <a:lstStyle>
            <a:lvl1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 hangingPunct="1"/>
            <a:r>
              <a:rPr lang="zh-CN" altLang="en-US" sz="3600" dirty="0">
                <a:solidFill>
                  <a:srgbClr val="FFFFFF"/>
                </a:solidFill>
                <a:latin typeface="+mj-ea"/>
                <a:ea typeface="+mj-ea"/>
              </a:rPr>
              <a:t>赛题理解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51B797-C991-2C4B-A89E-78CF3B837EC9}"/>
              </a:ext>
            </a:extLst>
          </p:cNvPr>
          <p:cNvSpPr/>
          <p:nvPr/>
        </p:nvSpPr>
        <p:spPr>
          <a:xfrm>
            <a:off x="1022251" y="788233"/>
            <a:ext cx="9574925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任务定义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给出图的顶点、顶点特征、连接边，完成未知节点的单类别预测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本质：图节点性质预测，多分单类任务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A5400E-D36A-3A4A-B684-976675C9DBCB}"/>
              </a:ext>
            </a:extLst>
          </p:cNvPr>
          <p:cNvSpPr/>
          <p:nvPr/>
        </p:nvSpPr>
        <p:spPr>
          <a:xfrm>
            <a:off x="1048982" y="1870242"/>
            <a:ext cx="9574925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数据特征描述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节点特征 ：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300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维向量，来自论文标题和摘要等内容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边信息 ：边代表论文间的引用关系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FADD8D-C350-9D46-9B68-5A6C78C6B697}"/>
              </a:ext>
            </a:extLst>
          </p:cNvPr>
          <p:cNvSpPr/>
          <p:nvPr/>
        </p:nvSpPr>
        <p:spPr>
          <a:xfrm>
            <a:off x="1048982" y="2952251"/>
            <a:ext cx="11748672" cy="1402610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数据集部分统计信息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nodes numbers (labeled) : node numbers(unlabeled) ≈  1: 2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train nodes blocks</a:t>
            </a:r>
            <a:r>
              <a:rPr lang="zh-CN" altLang="en" dirty="0">
                <a:solidFill>
                  <a:schemeClr val="bg1"/>
                </a:solidFill>
                <a:latin typeface="+mn-ea"/>
                <a:cs typeface="STKaiti" charset="-122"/>
              </a:rPr>
              <a:t>（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层） 采样（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labeled</a:t>
            </a:r>
            <a:r>
              <a:rPr lang="zh-CN" altLang="en" dirty="0">
                <a:solidFill>
                  <a:schemeClr val="bg1"/>
                </a:solidFill>
                <a:latin typeface="+mn-ea"/>
                <a:cs typeface="STKaiti" charset="-122"/>
              </a:rPr>
              <a:t>）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: train nodes blocks 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采样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(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all) ≈ 0.4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val (a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榜数据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) 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nodes blocks</a:t>
            </a:r>
            <a:r>
              <a:rPr lang="zh-CN" altLang="en" dirty="0">
                <a:solidFill>
                  <a:schemeClr val="bg1"/>
                </a:solidFill>
                <a:latin typeface="+mn-ea"/>
                <a:cs typeface="STKaiti" charset="-122"/>
              </a:rPr>
              <a:t>（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层）采样（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labeled</a:t>
            </a:r>
            <a:r>
              <a:rPr lang="zh-CN" altLang="en" dirty="0">
                <a:solidFill>
                  <a:schemeClr val="bg1"/>
                </a:solidFill>
                <a:latin typeface="+mn-ea"/>
                <a:cs typeface="STKaiti" charset="-122"/>
              </a:rPr>
              <a:t>）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: val nodes blocks 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采样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(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all) ≈ 0.3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5B7D3E-1029-324A-98F3-A872F232848B}"/>
              </a:ext>
            </a:extLst>
          </p:cNvPr>
          <p:cNvSpPr/>
          <p:nvPr/>
        </p:nvSpPr>
        <p:spPr>
          <a:xfrm>
            <a:off x="1048982" y="4354861"/>
            <a:ext cx="10126420" cy="1723210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实验难点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train node (labeled) 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的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labels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只包含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种标签，验证集（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榜）和 测试集很可能有从未出现过的标签，无法预测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 验证集（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榜数据）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阶子图周围有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label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的比例和训练集不一致，在标签传播中会有巨大影响（线上线下差异较大）</a:t>
            </a:r>
            <a:endParaRPr lang="en" altLang="zh-CN" dirty="0">
              <a:solidFill>
                <a:schemeClr val="bg1"/>
              </a:solidFill>
              <a:latin typeface="+mn-ea"/>
              <a:cs typeface="STKait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8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59C10-8282-409D-AD36-ADE72E5D004A}"/>
              </a:ext>
            </a:extLst>
          </p:cNvPr>
          <p:cNvSpPr txBox="1"/>
          <p:nvPr/>
        </p:nvSpPr>
        <p:spPr>
          <a:xfrm>
            <a:off x="572992" y="279913"/>
            <a:ext cx="10515600" cy="598702"/>
          </a:xfrm>
          <a:prstGeom prst="rect">
            <a:avLst/>
          </a:prstGeom>
        </p:spPr>
        <p:txBody>
          <a:bodyPr/>
          <a:lstStyle>
            <a:lvl1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 hangingPunct="1"/>
            <a:r>
              <a:rPr lang="zh-CN" altLang="en-US" sz="3600" dirty="0">
                <a:solidFill>
                  <a:srgbClr val="FFFFFF"/>
                </a:solidFill>
                <a:latin typeface="+mj-ea"/>
                <a:ea typeface="+mj-ea"/>
              </a:rPr>
              <a:t>特征构造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51B797-C991-2C4B-A89E-78CF3B837EC9}"/>
              </a:ext>
            </a:extLst>
          </p:cNvPr>
          <p:cNvSpPr/>
          <p:nvPr/>
        </p:nvSpPr>
        <p:spPr>
          <a:xfrm>
            <a:off x="1308537" y="893822"/>
            <a:ext cx="9574925" cy="1723210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出发点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图网络本质是聚合节点邻居的信息及其自身的信息，进行消息传递，以获取到节点的高阶特征，生成节点的表示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图网络难以聚合全部邻居信息，一般通过采样方式近似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采样使得图网络难以完整捕获图的全局信息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E9FB1129-94AB-B946-BEA7-8757EBC31E12}"/>
              </a:ext>
            </a:extLst>
          </p:cNvPr>
          <p:cNvSpPr/>
          <p:nvPr/>
        </p:nvSpPr>
        <p:spPr>
          <a:xfrm>
            <a:off x="2178352" y="2830827"/>
            <a:ext cx="908077" cy="12923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  <a:latin typeface="+mn-ea"/>
              </a:rPr>
              <a:t>网络嵌入特征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7EF05F-136B-2A41-9650-7411D392A3A5}"/>
              </a:ext>
            </a:extLst>
          </p:cNvPr>
          <p:cNvSpPr/>
          <p:nvPr/>
        </p:nvSpPr>
        <p:spPr>
          <a:xfrm>
            <a:off x="3409208" y="2644347"/>
            <a:ext cx="6628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" sz="1600" dirty="0">
                <a:solidFill>
                  <a:schemeClr val="bg1"/>
                </a:solidFill>
                <a:latin typeface="+mn-ea"/>
                <a:cs typeface="STKaiti" charset="-122"/>
              </a:rPr>
              <a:t>使用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cs typeface="STKaiti" charset="-122"/>
              </a:rPr>
              <a:t>低维向量表示，使得原网络结构类似的两个点表示成的向量相似</a:t>
            </a:r>
            <a:endParaRPr lang="en" altLang="zh-CN" sz="1600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" altLang="zh-CN" sz="1600" dirty="0">
                <a:solidFill>
                  <a:schemeClr val="bg1"/>
                </a:solidFill>
                <a:latin typeface="+mn-ea"/>
                <a:cs typeface="STKaiti" charset="-122"/>
              </a:rPr>
              <a:t>Deep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cs typeface="STKaiti" charset="-122"/>
              </a:rPr>
              <a:t> </a:t>
            </a:r>
            <a:r>
              <a:rPr lang="en" altLang="zh-CN" sz="1600" dirty="0">
                <a:solidFill>
                  <a:schemeClr val="bg1"/>
                </a:solidFill>
                <a:latin typeface="+mn-ea"/>
                <a:cs typeface="STKaiti" charset="-122"/>
              </a:rPr>
              <a:t>Walk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cs typeface="STKaiti" charset="-122"/>
              </a:rPr>
              <a:t>通过截断随机游走，学习出一个网络的社会表示</a:t>
            </a:r>
            <a:endParaRPr lang="en-US" altLang="zh-CN" sz="1600" dirty="0">
              <a:solidFill>
                <a:schemeClr val="bg1"/>
              </a:solidFill>
              <a:latin typeface="+mn-ea"/>
              <a:cs typeface="STKaiti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77EDBEA-CED6-5E4B-9405-F5F4A1FCA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95" y="3223549"/>
            <a:ext cx="1553636" cy="935925"/>
          </a:xfrm>
          <a:prstGeom prst="rect">
            <a:avLst/>
          </a:prstGeom>
        </p:spPr>
      </p:pic>
      <p:sp>
        <p:nvSpPr>
          <p:cNvPr id="31" name="圆角矩形 30">
            <a:extLst>
              <a:ext uri="{FF2B5EF4-FFF2-40B4-BE49-F238E27FC236}">
                <a16:creationId xmlns:a16="http://schemas.microsoft.com/office/drawing/2014/main" id="{98E32B43-0BDA-EC48-8911-AEDDCD55EE94}"/>
              </a:ext>
            </a:extLst>
          </p:cNvPr>
          <p:cNvSpPr/>
          <p:nvPr/>
        </p:nvSpPr>
        <p:spPr>
          <a:xfrm>
            <a:off x="5878265" y="3381638"/>
            <a:ext cx="1614434" cy="618333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/>
                </a:solidFill>
                <a:latin typeface="+mn-ea"/>
              </a:rPr>
              <a:t>Deep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+mn-ea"/>
              </a:rPr>
              <a:t>Walk</a:t>
            </a:r>
            <a:endParaRPr kumimoji="1"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E6ECA4AC-1A7B-4D40-A413-FC0625E1DD9B}"/>
              </a:ext>
            </a:extLst>
          </p:cNvPr>
          <p:cNvSpPr/>
          <p:nvPr/>
        </p:nvSpPr>
        <p:spPr>
          <a:xfrm>
            <a:off x="8213056" y="3381637"/>
            <a:ext cx="1824890" cy="61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+mn-ea"/>
              </a:rPr>
              <a:t>Graph</a:t>
            </a:r>
            <a:r>
              <a:rPr kumimoji="1" lang="zh-CN" altLang="en-US" sz="200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  <a:latin typeface="+mn-ea"/>
              </a:rPr>
              <a:t>Embedding</a:t>
            </a:r>
            <a:endParaRPr kumimoji="1" lang="zh-CN" altLang="en-US" sz="200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A3C45C6-1222-AA45-BF71-55706C3A859F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5334731" y="3690805"/>
            <a:ext cx="543534" cy="7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1464196-173C-CC48-867C-19F04EFB3FD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492699" y="3690804"/>
            <a:ext cx="72035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369BC40E-A2F4-3846-945B-CFD34B5A2933}"/>
              </a:ext>
            </a:extLst>
          </p:cNvPr>
          <p:cNvSpPr/>
          <p:nvPr/>
        </p:nvSpPr>
        <p:spPr>
          <a:xfrm>
            <a:off x="2192019" y="4518929"/>
            <a:ext cx="908077" cy="12923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  <a:latin typeface="+mn-ea"/>
              </a:rPr>
              <a:t>统计学特征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9D7A22-3672-AC42-B934-BF77430FD90C}"/>
              </a:ext>
            </a:extLst>
          </p:cNvPr>
          <p:cNvSpPr/>
          <p:nvPr/>
        </p:nvSpPr>
        <p:spPr>
          <a:xfrm>
            <a:off x="3409208" y="4336989"/>
            <a:ext cx="5957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cs typeface="STKaiti" charset="-122"/>
              </a:rPr>
              <a:t>统计网络图中每个节点的出入度及其一阶二阶邻域信息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cs typeface="STKaiti" charset="-122"/>
              </a:rPr>
              <a:t>出入度数量级相差较大：出入度取对数后归一化到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cs typeface="STKaiti" charset="-122"/>
              </a:rPr>
              <a:t>[0, 1]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0116B36-BD88-6A4E-BF69-299E30289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95" y="4916191"/>
            <a:ext cx="1553636" cy="935925"/>
          </a:xfrm>
          <a:prstGeom prst="rect">
            <a:avLst/>
          </a:prstGeom>
        </p:spPr>
      </p:pic>
      <p:sp>
        <p:nvSpPr>
          <p:cNvPr id="48" name="圆角矩形 47">
            <a:extLst>
              <a:ext uri="{FF2B5EF4-FFF2-40B4-BE49-F238E27FC236}">
                <a16:creationId xmlns:a16="http://schemas.microsoft.com/office/drawing/2014/main" id="{1E47A673-5ED7-C84A-8872-8013EF13EDB7}"/>
              </a:ext>
            </a:extLst>
          </p:cNvPr>
          <p:cNvSpPr/>
          <p:nvPr/>
        </p:nvSpPr>
        <p:spPr>
          <a:xfrm>
            <a:off x="5878265" y="5074281"/>
            <a:ext cx="1614434" cy="618333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+mn-ea"/>
              </a:rPr>
              <a:t>统计信息</a:t>
            </a: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EC60FB4D-67CE-F341-96A6-4D47634DF4BA}"/>
              </a:ext>
            </a:extLst>
          </p:cNvPr>
          <p:cNvSpPr/>
          <p:nvPr/>
        </p:nvSpPr>
        <p:spPr>
          <a:xfrm>
            <a:off x="8213056" y="5074280"/>
            <a:ext cx="1824890" cy="61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+mn-ea"/>
              </a:rPr>
              <a:t>Statistical Feature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1C94966-F8E2-0A49-B82F-7E97334E0A8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5334731" y="5383448"/>
            <a:ext cx="543534" cy="7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87E08C82-F5AC-0A4E-A2C2-951759B3AA3F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7492699" y="5383447"/>
            <a:ext cx="72035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7385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59C10-8282-409D-AD36-ADE72E5D004A}"/>
              </a:ext>
            </a:extLst>
          </p:cNvPr>
          <p:cNvSpPr txBox="1"/>
          <p:nvPr/>
        </p:nvSpPr>
        <p:spPr>
          <a:xfrm>
            <a:off x="572992" y="279913"/>
            <a:ext cx="10515600" cy="598702"/>
          </a:xfrm>
          <a:prstGeom prst="rect">
            <a:avLst/>
          </a:prstGeom>
        </p:spPr>
        <p:txBody>
          <a:bodyPr/>
          <a:lstStyle>
            <a:lvl1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 hangingPunct="1"/>
            <a:r>
              <a:rPr lang="zh-CN" altLang="en-US" sz="3600" dirty="0">
                <a:solidFill>
                  <a:srgbClr val="FFFFFF"/>
                </a:solidFill>
                <a:latin typeface="+mj-ea"/>
                <a:ea typeface="+mj-ea"/>
              </a:rPr>
              <a:t>模型设计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2953F4-9428-9A45-9140-31AFC76DCD3C}"/>
              </a:ext>
            </a:extLst>
          </p:cNvPr>
          <p:cNvSpPr/>
          <p:nvPr/>
        </p:nvSpPr>
        <p:spPr>
          <a:xfrm>
            <a:off x="601950" y="2047719"/>
            <a:ext cx="7089796" cy="2043811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DGL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图网络基础结构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GraphConv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：基础的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GCN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网络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SAGEConv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lstm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方式聚合特征效果较好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GATConv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attention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机制适合聚合标签特征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GATv2Conv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：调整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GAT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内部操作顺序，具有更严格的表达注意力机制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E00DDF-1975-3847-946E-69EBDAC6E6CB}"/>
              </a:ext>
            </a:extLst>
          </p:cNvPr>
          <p:cNvSpPr/>
          <p:nvPr/>
        </p:nvSpPr>
        <p:spPr>
          <a:xfrm>
            <a:off x="575992" y="4715377"/>
            <a:ext cx="9574925" cy="440808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逐层融合不同基础图网络的特征，获取更好的表示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D6B20C-5461-4A42-913E-BE3F7B3FC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00" y="2459281"/>
            <a:ext cx="3441700" cy="2476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3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59C10-8282-409D-AD36-ADE72E5D004A}"/>
              </a:ext>
            </a:extLst>
          </p:cNvPr>
          <p:cNvSpPr txBox="1"/>
          <p:nvPr/>
        </p:nvSpPr>
        <p:spPr>
          <a:xfrm>
            <a:off x="572992" y="279913"/>
            <a:ext cx="10515600" cy="598702"/>
          </a:xfrm>
          <a:prstGeom prst="rect">
            <a:avLst/>
          </a:prstGeom>
        </p:spPr>
        <p:txBody>
          <a:bodyPr/>
          <a:lstStyle>
            <a:lvl1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 hangingPunct="1"/>
            <a:r>
              <a:rPr lang="zh-CN" altLang="en-US" sz="3600" dirty="0">
                <a:solidFill>
                  <a:srgbClr val="FFFFFF"/>
                </a:solidFill>
                <a:latin typeface="+mj-ea"/>
                <a:ea typeface="+mj-ea"/>
              </a:rPr>
              <a:t>模型设计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2953F4-9428-9A45-9140-31AFC76DCD3C}"/>
              </a:ext>
            </a:extLst>
          </p:cNvPr>
          <p:cNvSpPr/>
          <p:nvPr/>
        </p:nvSpPr>
        <p:spPr>
          <a:xfrm>
            <a:off x="2285894" y="4378637"/>
            <a:ext cx="7089796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特征融合层设计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基于多头注意力机制融合：自注意力机制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基于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SENet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融合：软注意力机制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8B3126-6136-2D42-9A43-2415DAAFB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00" y="1314001"/>
            <a:ext cx="6299678" cy="25469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44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59C10-8282-409D-AD36-ADE72E5D004A}"/>
              </a:ext>
            </a:extLst>
          </p:cNvPr>
          <p:cNvSpPr txBox="1"/>
          <p:nvPr/>
        </p:nvSpPr>
        <p:spPr>
          <a:xfrm>
            <a:off x="572992" y="279913"/>
            <a:ext cx="10515600" cy="598702"/>
          </a:xfrm>
          <a:prstGeom prst="rect">
            <a:avLst/>
          </a:prstGeom>
        </p:spPr>
        <p:txBody>
          <a:bodyPr/>
          <a:lstStyle>
            <a:lvl1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 hangingPunct="1"/>
            <a:r>
              <a:rPr lang="zh-CN" altLang="en-US" sz="3600" dirty="0">
                <a:solidFill>
                  <a:srgbClr val="FFFFFF"/>
                </a:solidFill>
                <a:latin typeface="+mj-ea"/>
                <a:ea typeface="+mj-ea"/>
              </a:rPr>
              <a:t>模型设计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70E986-C370-5D48-BBE6-8F1B167D4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269000"/>
            <a:ext cx="7574639" cy="410075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1016898-2687-A443-8FA2-A2C9CA10066D}"/>
              </a:ext>
            </a:extLst>
          </p:cNvPr>
          <p:cNvSpPr/>
          <p:nvPr/>
        </p:nvSpPr>
        <p:spPr>
          <a:xfrm>
            <a:off x="480000" y="1926193"/>
            <a:ext cx="3600000" cy="3005613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总体架构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Labels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通过标签嵌入与其他特征通过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MLP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层融合在一起，在图上进行传播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Blocks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每层之间通过</a:t>
            </a:r>
            <a:r>
              <a:rPr lang="en" altLang="zh-CN" dirty="0">
                <a:solidFill>
                  <a:schemeClr val="bg1"/>
                </a:solidFill>
                <a:latin typeface="+mn-ea"/>
                <a:cs typeface="STKaiti" charset="-122"/>
              </a:rPr>
              <a:t>desnet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结构连接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考虑到性能，选用基础图网络结构有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SAGE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GAT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（包含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GATv2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6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59C10-8282-409D-AD36-ADE72E5D004A}"/>
              </a:ext>
            </a:extLst>
          </p:cNvPr>
          <p:cNvSpPr txBox="1"/>
          <p:nvPr/>
        </p:nvSpPr>
        <p:spPr>
          <a:xfrm>
            <a:off x="572992" y="279913"/>
            <a:ext cx="10515600" cy="598702"/>
          </a:xfrm>
          <a:prstGeom prst="rect">
            <a:avLst/>
          </a:prstGeom>
        </p:spPr>
        <p:txBody>
          <a:bodyPr/>
          <a:lstStyle>
            <a:lvl1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ctr" defTabSz="48196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 hangingPunct="1"/>
            <a:r>
              <a:rPr lang="zh-CN" altLang="en-US" sz="3600" dirty="0">
                <a:solidFill>
                  <a:srgbClr val="FFFFFF"/>
                </a:solidFill>
                <a:latin typeface="+mj-ea"/>
                <a:ea typeface="+mj-ea"/>
              </a:rPr>
              <a:t>训练细节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29E6BC-AC17-3548-BE3A-B594831B2E8F}"/>
              </a:ext>
            </a:extLst>
          </p:cNvPr>
          <p:cNvSpPr/>
          <p:nvPr/>
        </p:nvSpPr>
        <p:spPr>
          <a:xfrm>
            <a:off x="1098330" y="1342300"/>
            <a:ext cx="7089796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Drop Edge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在每步训练时，随机删除掉原始图中固定比例的边</a:t>
            </a:r>
            <a:endParaRPr lang="en-US" altLang="zh-CN" dirty="0">
              <a:solidFill>
                <a:schemeClr val="bg1"/>
              </a:solidFill>
              <a:latin typeface="+mn-ea"/>
              <a:cs typeface="STKaiti" charset="-122"/>
            </a:endParaRP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降低过平滑的收敛速度，减少由过平滑引起的信息损失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107BEE-C3D2-114E-BCEE-216F16F5F0C7}"/>
              </a:ext>
            </a:extLst>
          </p:cNvPr>
          <p:cNvSpPr/>
          <p:nvPr/>
        </p:nvSpPr>
        <p:spPr>
          <a:xfrm>
            <a:off x="1089558" y="2887995"/>
            <a:ext cx="7089796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Masked Label Prediction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label propagation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过程中，以一定概率替换或者掩码标签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在同一个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batch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中，掩码输入节点标签，防止标签泄漏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ECDA82-9766-E549-9832-6D0122FCCDB1}"/>
              </a:ext>
            </a:extLst>
          </p:cNvPr>
          <p:cNvSpPr/>
          <p:nvPr/>
        </p:nvSpPr>
        <p:spPr>
          <a:xfrm>
            <a:off x="1062413" y="4433689"/>
            <a:ext cx="10067173" cy="1082009"/>
          </a:xfrm>
          <a:prstGeom prst="rect">
            <a:avLst/>
          </a:prstGeom>
        </p:spPr>
        <p:txBody>
          <a:bodyPr wrap="square" tIns="72000" rIns="90000" bIns="72000">
            <a:spAutoFit/>
          </a:bodyPr>
          <a:lstStyle/>
          <a:p>
            <a:pPr marL="285750" indent="-285750">
              <a:lnSpc>
                <a:spcPts val="25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折交叉验证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将样本集分割成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份，一份被保留作为验证模型的数据，其他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STKaiti" charset="-122"/>
              </a:rPr>
              <a:t>K-1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份用来训练</a:t>
            </a:r>
          </a:p>
          <a:p>
            <a:pPr marL="742950" lvl="1" indent="-285750">
              <a:lnSpc>
                <a:spcPts val="25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STKaiti" charset="-122"/>
              </a:rPr>
              <a:t>划分数据集时，采用分层抽样的方法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5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4|0.5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2|0.2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y23kl5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954</Words>
  <Application>Microsoft Macintosh PowerPoint</Application>
  <PresentationFormat>宽屏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黑体</vt:lpstr>
      <vt:lpstr>华文楷体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AI人工智能</dc:title>
  <dc:creator>第一PPT</dc:creator>
  <cp:keywords>www.1ppt.com</cp:keywords>
  <dc:description>www.1ppt.com</dc:description>
  <cp:lastModifiedBy>Microsoft Office User</cp:lastModifiedBy>
  <cp:revision>114</cp:revision>
  <dcterms:created xsi:type="dcterms:W3CDTF">2021-12-30T08:45:06Z</dcterms:created>
  <dcterms:modified xsi:type="dcterms:W3CDTF">2022-03-23T08:56:09Z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