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48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91" r:id="rId1"/>
  </p:sldMasterIdLst>
  <p:notesMasterIdLst>
    <p:notesMasterId r:id="rId53"/>
  </p:notesMasterIdLst>
  <p:sldIdLst>
    <p:sldId id="325" r:id="rId2"/>
    <p:sldId id="375" r:id="rId3"/>
    <p:sldId id="327" r:id="rId4"/>
    <p:sldId id="330" r:id="rId5"/>
    <p:sldId id="331" r:id="rId6"/>
    <p:sldId id="332" r:id="rId7"/>
    <p:sldId id="338" r:id="rId8"/>
    <p:sldId id="376" r:id="rId9"/>
    <p:sldId id="377" r:id="rId10"/>
    <p:sldId id="383" r:id="rId11"/>
    <p:sldId id="384" r:id="rId12"/>
    <p:sldId id="382" r:id="rId13"/>
    <p:sldId id="380" r:id="rId14"/>
    <p:sldId id="381" r:id="rId15"/>
    <p:sldId id="339" r:id="rId16"/>
    <p:sldId id="341" r:id="rId17"/>
    <p:sldId id="379" r:id="rId18"/>
    <p:sldId id="378" r:id="rId19"/>
    <p:sldId id="344" r:id="rId20"/>
    <p:sldId id="385" r:id="rId21"/>
    <p:sldId id="386" r:id="rId22"/>
    <p:sldId id="387" r:id="rId23"/>
    <p:sldId id="351" r:id="rId24"/>
    <p:sldId id="352" r:id="rId25"/>
    <p:sldId id="284" r:id="rId26"/>
    <p:sldId id="353" r:id="rId27"/>
    <p:sldId id="354" r:id="rId28"/>
    <p:sldId id="355" r:id="rId29"/>
    <p:sldId id="356" r:id="rId30"/>
    <p:sldId id="289" r:id="rId31"/>
    <p:sldId id="357" r:id="rId32"/>
    <p:sldId id="358" r:id="rId33"/>
    <p:sldId id="359" r:id="rId34"/>
    <p:sldId id="293" r:id="rId35"/>
    <p:sldId id="360" r:id="rId36"/>
    <p:sldId id="361" r:id="rId37"/>
    <p:sldId id="362" r:id="rId38"/>
    <p:sldId id="363" r:id="rId39"/>
    <p:sldId id="364" r:id="rId40"/>
    <p:sldId id="365" r:id="rId41"/>
    <p:sldId id="301" r:id="rId42"/>
    <p:sldId id="366" r:id="rId43"/>
    <p:sldId id="367" r:id="rId44"/>
    <p:sldId id="323" r:id="rId45"/>
    <p:sldId id="368" r:id="rId46"/>
    <p:sldId id="369" r:id="rId47"/>
    <p:sldId id="370" r:id="rId48"/>
    <p:sldId id="371" r:id="rId49"/>
    <p:sldId id="372" r:id="rId50"/>
    <p:sldId id="373" r:id="rId51"/>
    <p:sldId id="374" r:id="rId5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67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059" autoAdjust="0"/>
    <p:restoredTop sz="91426"/>
  </p:normalViewPr>
  <p:slideViewPr>
    <p:cSldViewPr snapToGrid="0" snapToObjects="1">
      <p:cViewPr varScale="1">
        <p:scale>
          <a:sx n="109" d="100"/>
          <a:sy n="109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44</a:t>
            </a:fld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385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7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038" y="3962400"/>
            <a:ext cx="3535362" cy="454025"/>
          </a:xfrm>
          <a:prstGeom prst="rect">
            <a:avLst/>
          </a:prstGeom>
        </p:spPr>
        <p:txBody>
          <a:bodyPr lIns="68580" tIns="34290" rIns="68580" bIns="3429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lowchart: Process 16"/>
          <p:cNvSpPr/>
          <p:nvPr/>
        </p:nvSpPr>
        <p:spPr>
          <a:xfrm>
            <a:off x="427038" y="3736975"/>
            <a:ext cx="6335712" cy="3492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5575" y="3851275"/>
            <a:ext cx="6457950" cy="549275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5"/>
          <p:cNvSpPr/>
          <p:nvPr/>
        </p:nvSpPr>
        <p:spPr>
          <a:xfrm>
            <a:off x="0" y="6418263"/>
            <a:ext cx="9155113" cy="45878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/>
            <a:endParaRPr lang="en-US" altLang="en-US" sz="130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4050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938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a="http://schemas.openxmlformats.org/drawingml/2006/main" xmlns:r="http://schemas.openxmlformats.org/officeDocument/2006/relationships" xmlns:p="http://schemas.openxmlformats.org/presentationml/2006/main"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548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713" r:id="rId5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u.bootcampcontent.com/NU-Coding-Bootcamp/NUEVA201809FSF4/blob/master/homework%20assignments/01-week/recommended-homework-assignment.md" TargetMode="External"/><Relationship Id="rId3" Type="http://schemas.openxmlformats.org/officeDocument/2006/relationships/hyperlink" Target="https://www.bootcampspot.com/videos/watch/n167oyB7mFo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u.bootcampcontent.com/NU-Coding-Bootcamp/NUEVA201809FSF4/tree/master/activities/02-week" TargetMode="External"/><Relationship Id="rId3" Type="http://schemas.openxmlformats.org/officeDocument/2006/relationships/hyperlink" Target="https://www.bootcampspot.com/session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2573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CSS Example</a:t>
            </a:r>
          </a:p>
        </p:txBody>
      </p:sp>
      <p:sp>
        <p:nvSpPr>
          <p:cNvPr id="615" name="Shape 615"/>
          <p:cNvSpPr/>
          <p:nvPr/>
        </p:nvSpPr>
        <p:spPr>
          <a:xfrm>
            <a:off x="457200" y="862014"/>
            <a:ext cx="8153400" cy="425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In the below example the “Header” would be turned blue and MUCH larger because of the CSS.</a:t>
            </a:r>
            <a:endParaRPr sz="13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13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We can incorporate an element’s class or ID to apply a CSS style to a particular part of the document. </a:t>
            </a:r>
            <a:endParaRPr sz="1300" dirty="0"/>
          </a:p>
          <a:p>
            <a:pPr marL="479203" lvl="1" indent="-184309" defTabSz="589787">
              <a:lnSpc>
                <a:spcPct val="80000"/>
              </a:lnSpc>
              <a:spcBef>
                <a:spcPts val="200"/>
              </a:spcBef>
              <a:buSzPct val="1000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Just remember to include the necessary symbol before the CSS: “.” for class, “#” for ID.</a:t>
            </a:r>
          </a:p>
          <a:p>
            <a:pPr defTabSz="589787">
              <a:lnSpc>
                <a:spcPct val="80000"/>
              </a:lnSpc>
              <a:spcBef>
                <a:spcPts val="3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Example (HTML): </a:t>
            </a:r>
            <a:endParaRPr sz="1300"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 dirty="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&lt;p </a:t>
            </a:r>
            <a:r>
              <a:rPr dirty="0">
                <a:solidFill>
                  <a:srgbClr val="00B0F0"/>
                </a:solidFill>
              </a:rPr>
              <a:t>class=“bigBlue”</a:t>
            </a:r>
            <a:r>
              <a:rPr dirty="0"/>
              <a:t>&gt;Header&lt;/p&gt;</a:t>
            </a:r>
            <a:endParaRPr sz="12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200"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2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Example (CSS):</a:t>
            </a:r>
            <a:endParaRPr sz="1300"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300" dirty="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.bigBlue </a:t>
            </a:r>
            <a:endParaRPr sz="1200" dirty="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{</a:t>
            </a:r>
            <a:endParaRPr sz="1200" dirty="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font-size: 100px;</a:t>
            </a:r>
            <a:endParaRPr sz="1200" dirty="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color: blue;</a:t>
            </a:r>
            <a:endParaRPr sz="1200" dirty="0"/>
          </a:p>
          <a:p>
            <a:pPr lvl="1" indent="344043"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}</a:t>
            </a:r>
            <a:endParaRPr sz="1200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/>
          </p:cNvSpPr>
          <p:nvPr>
            <p:ph type="title"/>
          </p:nvPr>
        </p:nvSpPr>
        <p:spPr>
          <a:xfrm>
            <a:off x="304798" y="-2"/>
            <a:ext cx="5470530" cy="653858"/>
          </a:xfrm>
          <a:prstGeom prst="rect">
            <a:avLst/>
          </a:prstGeom>
        </p:spPr>
        <p:txBody>
          <a:bodyPr/>
          <a:lstStyle/>
          <a:p>
            <a:r>
              <a:t>Key CSS Attributes</a:t>
            </a:r>
          </a:p>
        </p:txBody>
      </p:sp>
      <p:sp>
        <p:nvSpPr>
          <p:cNvPr id="618" name="Shape 618"/>
          <p:cNvSpPr/>
          <p:nvPr/>
        </p:nvSpPr>
        <p:spPr>
          <a:xfrm>
            <a:off x="457200" y="783751"/>
            <a:ext cx="8153400" cy="450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Font / Color: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color</a:t>
            </a:r>
            <a:r>
              <a:rPr b="0" dirty="0"/>
              <a:t>: Sets color of text.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font-size</a:t>
            </a:r>
            <a:r>
              <a:rPr b="0" dirty="0"/>
              <a:t>: Sets size of the font.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font-style</a:t>
            </a:r>
            <a:r>
              <a:rPr b="0" dirty="0"/>
              <a:t>: Sets italics.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font-weight</a:t>
            </a:r>
            <a:r>
              <a:rPr b="0" dirty="0"/>
              <a:t>: Sets bold.</a:t>
            </a:r>
            <a:endParaRPr sz="1700" dirty="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Alignment / Spacing: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padding (top/right/bottom/left): </a:t>
            </a:r>
            <a:r>
              <a:rPr b="0" dirty="0"/>
              <a:t>Adds space between element and its own border.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margin (top/right/bottom/left): </a:t>
            </a:r>
            <a:r>
              <a:rPr b="0" dirty="0"/>
              <a:t>Adds space between element and surrounding elements</a:t>
            </a:r>
            <a:r>
              <a:rPr b="0" dirty="0" smtClean="0"/>
              <a:t>.</a:t>
            </a:r>
            <a:endParaRPr lang="en-US" b="0" dirty="0" smtClean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defRPr sz="1500" b="1">
                <a:latin typeface="Arial"/>
                <a:ea typeface="Arial"/>
                <a:cs typeface="Arial"/>
                <a:sym typeface="Arial"/>
              </a:defRPr>
            </a:pPr>
            <a:endParaRPr lang="en-US" b="0" dirty="0" smtClean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1500" dirty="0" err="1" smtClean="0"/>
              <a:t>B</a:t>
            </a:r>
            <a:r>
              <a:rPr lang="en-US" sz="1500" dirty="0" err="1" smtClean="0"/>
              <a:t>order(thickness</a:t>
            </a:r>
            <a:r>
              <a:rPr lang="en-US" sz="1500" dirty="0" smtClean="0"/>
              <a:t>/type/color</a:t>
            </a:r>
            <a:r>
              <a:rPr lang="en-US" sz="1500" dirty="0" smtClean="0"/>
              <a:t>)</a:t>
            </a:r>
            <a:endParaRPr sz="1500" dirty="0" smtClean="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float: </a:t>
            </a:r>
            <a:r>
              <a:rPr b="0" dirty="0"/>
              <a:t>Forces elements to the sides, centers, or tops.</a:t>
            </a:r>
            <a:endParaRPr sz="1700" dirty="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  <a:p>
            <a:pPr defTabSz="589787">
              <a:lnSpc>
                <a:spcPct val="80000"/>
              </a:lnSpc>
              <a:spcBef>
                <a:spcPts val="300"/>
              </a:spcBef>
              <a:defRPr sz="1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Background: 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background-color: </a:t>
            </a:r>
            <a:r>
              <a:rPr b="0" dirty="0"/>
              <a:t>sets background color.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300"/>
              </a:spcBef>
              <a:buSzPct val="100000"/>
              <a:buFont typeface="Arial"/>
              <a:buChar char="•"/>
              <a:defRPr sz="15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background-image: </a:t>
            </a:r>
            <a:r>
              <a:rPr b="0" dirty="0"/>
              <a:t>sets background image.</a:t>
            </a:r>
            <a:endParaRPr sz="1700" dirty="0"/>
          </a:p>
          <a:p>
            <a:pPr marL="221170" indent="-221170" defTabSz="589787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  <a:p>
            <a:pPr defTabSz="589787">
              <a:lnSpc>
                <a:spcPct val="80000"/>
              </a:lnSpc>
              <a:spcBef>
                <a:spcPts val="400"/>
              </a:spcBef>
              <a:defRPr b="1" u="sng">
                <a:latin typeface="Arial"/>
                <a:ea typeface="Arial"/>
                <a:cs typeface="Arial"/>
                <a:sym typeface="Arial"/>
              </a:defRPr>
            </a:pPr>
            <a:endParaRPr sz="1700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2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 Box Model wraps every CSS element in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 dirty="0"/>
          </a:p>
        </p:txBody>
      </p:sp>
      <p:pic>
        <p:nvPicPr>
          <p:cNvPr id="13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908181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2"/>
          <p:cNvSpPr/>
          <p:nvPr/>
        </p:nvSpPr>
        <p:spPr>
          <a:xfrm>
            <a:off x="-1" y="685800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9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sp>
        <p:nvSpPr>
          <p:cNvPr id="360" name="Rectangle 6"/>
          <p:cNvSpPr txBox="1"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  <p:pic>
        <p:nvPicPr>
          <p:cNvPr id="361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990600"/>
            <a:ext cx="8229601" cy="4266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 2"/>
          <p:cNvSpPr/>
          <p:nvPr/>
        </p:nvSpPr>
        <p:spPr>
          <a:xfrm>
            <a:off x="-1" y="679938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4" name="Rectangle 4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&gt; YOUR TURN!!</a:t>
            </a:r>
          </a:p>
        </p:txBody>
      </p:sp>
      <p:pic>
        <p:nvPicPr>
          <p:cNvPr id="36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5469" t="6301" r="4291" b="2470"/>
          <a:stretch>
            <a:fillRect/>
          </a:stretch>
        </p:blipFill>
        <p:spPr>
          <a:xfrm>
            <a:off x="1828800" y="787983"/>
            <a:ext cx="5562601" cy="4382655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Rectangle 7"/>
          <p:cNvSpPr txBox="1"/>
          <p:nvPr/>
        </p:nvSpPr>
        <p:spPr>
          <a:xfrm>
            <a:off x="76200" y="5170637"/>
            <a:ext cx="9067800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 b="1" u="sng">
                <a:latin typeface="Arial"/>
                <a:ea typeface="Arial"/>
                <a:cs typeface="Arial"/>
                <a:sym typeface="Arial"/>
              </a:defRPr>
            </a:pPr>
            <a:r>
              <a:t>Answer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Width: </a:t>
            </a:r>
            <a:r>
              <a:rPr b="0"/>
              <a:t>474 px (no margin), 554 px (with margin)</a:t>
            </a:r>
          </a:p>
          <a:p>
            <a:pPr algn="ctr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Height: </a:t>
            </a:r>
            <a:r>
              <a:rPr b="0"/>
              <a:t>539 px (no margin), 569 px (with margin)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8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9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In HTML/CSS, (by default) every element displayed is governed by a concept called “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This means that HTML elements force their adjacent elements to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them. 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81490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8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We can orient our HTML elements in relation to space with CSS positioning 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  <p:pic>
        <p:nvPicPr>
          <p:cNvPr id="9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9230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Absolutely No Absolute Paths</a:t>
            </a:r>
          </a:p>
        </p:txBody>
      </p:sp>
      <p:pic>
        <p:nvPicPr>
          <p:cNvPr id="33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30" y="1447800"/>
            <a:ext cx="9123745" cy="1048707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ontent Placeholder 2"/>
          <p:cNvSpPr txBox="1"/>
          <p:nvPr/>
        </p:nvSpPr>
        <p:spPr>
          <a:xfrm>
            <a:off x="29900" y="2805111"/>
            <a:ext cx="4748516" cy="336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ALWAYS USE RELATIVE FILE PATHS.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If you deploy your sites without them, </a:t>
            </a:r>
            <a:r>
              <a:rPr b="1"/>
              <a:t>all of your links will fail</a:t>
            </a:r>
            <a:r>
              <a:t>.</a:t>
            </a:r>
            <a:endParaRPr sz="2400"/>
          </a:p>
          <a:p>
            <a:pPr marL="557212" lvl="1" indent="-214313" defTabSz="685800">
              <a:spcBef>
                <a:spcPts val="400"/>
              </a:spcBef>
              <a:buSzPct val="100000"/>
              <a:buFont typeface="Arial"/>
              <a:buChar char="–"/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The same will happen if you move your project from one folder to another. </a:t>
            </a:r>
            <a:endParaRPr sz="2100"/>
          </a:p>
          <a:p>
            <a:pPr marL="557212" lvl="1" indent="-214313" defTabSz="685800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2100"/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Remember, there is no such thing as a “C:” drive on the internet. </a:t>
            </a:r>
          </a:p>
        </p:txBody>
      </p:sp>
      <p:pic>
        <p:nvPicPr>
          <p:cNvPr id="3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0814" y="2667000"/>
            <a:ext cx="3945456" cy="339309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Content Placeholder 2"/>
          <p:cNvSpPr txBox="1"/>
          <p:nvPr/>
        </p:nvSpPr>
        <p:spPr>
          <a:xfrm>
            <a:off x="29900" y="816767"/>
            <a:ext cx="4748516" cy="631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lIns="45719" rIns="45719">
            <a:normAutofit/>
          </a:bodyPr>
          <a:lstStyle/>
          <a:p>
            <a:pPr defTabSz="685800">
              <a:lnSpc>
                <a:spcPct val="90000"/>
              </a:lnSpc>
              <a:spcBef>
                <a:spcPts val="800"/>
              </a:spcBef>
              <a:defRPr sz="37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VERY </a:t>
            </a:r>
            <a:r>
              <a:rPr u="sng"/>
              <a:t>VERY</a:t>
            </a:r>
            <a:r>
              <a:t> BAD</a:t>
            </a:r>
          </a:p>
        </p:txBody>
      </p:sp>
      <p:sp>
        <p:nvSpPr>
          <p:cNvPr id="335" name="Straight Arrow Connector 10"/>
          <p:cNvSpPr/>
          <p:nvPr/>
        </p:nvSpPr>
        <p:spPr>
          <a:xfrm>
            <a:off x="3962399" y="1132283"/>
            <a:ext cx="1600201" cy="620318"/>
          </a:xfrm>
          <a:prstGeom prst="line">
            <a:avLst/>
          </a:prstGeom>
          <a:ln w="73025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Relative File Paths</a:t>
            </a:r>
          </a:p>
        </p:txBody>
      </p:sp>
      <p:pic>
        <p:nvPicPr>
          <p:cNvPr id="32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" y="838200"/>
            <a:ext cx="9128760" cy="4483595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Content Placeholder 2"/>
          <p:cNvSpPr txBox="1"/>
          <p:nvPr/>
        </p:nvSpPr>
        <p:spPr>
          <a:xfrm>
            <a:off x="457200" y="5522538"/>
            <a:ext cx="8153400" cy="72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lIns="45719" rIns="45719">
            <a:norm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Relative file paths </a:t>
            </a:r>
            <a:r>
              <a:rPr b="0"/>
              <a:t>connect us with other files in our working directory. In this case, style.css is in the same folder as our html document.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Double Take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117614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E5D1BC3A-FE9C-4FE9-B370-10D03197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F0EB9FCA-CAB5-43A7-A584-61A061680494}"/>
              </a:ext>
            </a:extLst>
          </p:cNvPr>
          <p:cNvSpPr txBox="1"/>
          <p:nvPr/>
        </p:nvSpPr>
        <p:spPr>
          <a:xfrm>
            <a:off x="791183" y="1942634"/>
            <a:ext cx="8274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Recap the basic topics covered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a conceptual introduction to CSS reset and downloadable style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with Google Developer tools for site inspection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Github</a:t>
            </a:r>
            <a:r>
              <a:rPr lang="en-US" dirty="0"/>
              <a:t> Pages for website deployment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="http://schemas.openxmlformats.org/drawingml/2006/main" xmlns:r="http://schemas.openxmlformats.org/officeDocument/2006/relationships" xmlns:p="http://schemas.openxmlformats.org/presentationml/2006/main" xmlns:a16="http://schemas.microsoft.com/office/drawing/2014/main" xmlns:mv="urn:schemas-microsoft-com:mac:vml" xmlns:mc="http://schemas.openxmlformats.org/markup-compatibility/2006" id="{30CF796F-66AE-46D2-B8CC-64B516F9DF30}"/>
              </a:ext>
            </a:extLst>
          </p:cNvPr>
          <p:cNvSpPr txBox="1"/>
          <p:nvPr/>
        </p:nvSpPr>
        <p:spPr>
          <a:xfrm>
            <a:off x="612843" y="1060315"/>
            <a:ext cx="479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todays class we will…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9980188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HTML5 introduced the concept of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meaning “</a:t>
            </a:r>
            <a:r>
              <a:rPr lang="en-US" sz="2000" strike="noStrike" dirty="0" err="1">
                <a:solidFill>
                  <a:srgbClr val="000000"/>
                </a:solidFill>
                <a:latin typeface="Arial"/>
              </a:rPr>
              <a:t>divs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 could be given more meaningful names.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In theory, this helps with organization and search engine optimization. 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456602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That said… many (if not most) websites, seem to still be using basic </a:t>
            </a:r>
            <a:r>
              <a:rPr lang="en-US" sz="2000" b="1" strike="noStrike" dirty="0" err="1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There are reasons for this that we’ll showcase in later sections.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Additionally, it’s possible to include “semantics” by using id names and classes. </a:t>
            </a:r>
            <a:endParaRPr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950974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6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Bottom line: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
 Follow your homework’s instructions. But when you get out in the “real world,” follow the convention of where you work!</a:t>
            </a:r>
            <a:endParaRPr dirty="0"/>
          </a:p>
        </p:txBody>
      </p:sp>
      <p:sp>
        <p:nvSpPr>
          <p:cNvPr id="7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13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621566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Chrome Developer Tools (Inspector)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This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is one of the most frequent tools you will use in web development.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 It allows you to truly debug your web designs.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 dirty="0">
                <a:solidFill>
                  <a:srgbClr val="000000"/>
                </a:solidFill>
                <a:latin typeface="Arial"/>
              </a:rPr>
              <a:t>Start using it!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2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0930574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Plus, you’ll see your results instantly. </a:t>
            </a:r>
            <a:endParaRPr dirty="0"/>
          </a:p>
        </p:txBody>
      </p:sp>
      <p:sp>
        <p:nvSpPr>
          <p:cNvPr id="8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87540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Roboto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1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1516559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1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59628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CSS Resets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334418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85716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Loading Multiple CSS </a:t>
            </a: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Files ***(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Very Important!!!)***</a:t>
            </a:r>
            <a:endParaRPr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/>
              </a:rPr>
              <a:t>the loading order matters!!!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317986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A Few Admin Things…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999217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(1-3_CSSFiles.html | 3-MultipleCSS)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9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12859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7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38259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8" name="Picture 4"/>
          <p:cNvPicPr/>
          <p:nvPr/>
        </p:nvPicPr>
        <p:blipFill>
          <a:blip r:embed="rId2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However, you will have to re-style everything yourself.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7841366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>
                <a:solidFill>
                  <a:srgbClr val="000000"/>
                </a:solidFill>
                <a:latin typeface="Arial"/>
                <a:ea typeface="Roboto"/>
              </a:rPr>
              <a:t>Example.html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 | 4-ResetCSS)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0" y="1307880"/>
            <a:ext cx="904500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88156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/>
                <a:ea typeface="Roboto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72704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To the Web with GitHub!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541545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10" name="Picture 2"/>
          <p:cNvPicPr/>
          <p:nvPr/>
        </p:nvPicPr>
        <p:blipFill>
          <a:blip r:embed="rId2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437505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8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255971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Remember, Homework #1 is due 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on Saturday, October 6 at 12:59pm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 Homework Link:</a:t>
            </a:r>
            <a:r>
              <a:rPr lang="en-US" sz="2200" b="1" u="sng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Arial"/>
                <a:hlinkClick r:id="rId2"/>
              </a:rPr>
              <a:t>https://nu.bootcampcontent.com/NU-Coding-Bootcamp/NUEVA201809FSF4/blob/master/homework%20assignments/01-week/recommended-homework-assignment.md</a:t>
            </a:r>
            <a:endParaRPr lang="en-US" sz="22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Remember to submit Homework via GitHub (</a:t>
            </a:r>
            <a:r>
              <a:rPr lang="en-US" sz="2200" b="1" dirty="0">
                <a:solidFill>
                  <a:srgbClr val="000000"/>
                </a:solidFill>
                <a:latin typeface="Arial"/>
              </a:rPr>
              <a:t>&amp; GitHub Pages</a:t>
            </a: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  <a:endParaRPr lang="en-US" sz="2200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200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solidFill>
                  <a:srgbClr val="000000"/>
                </a:solidFill>
                <a:latin typeface="Arial"/>
                <a:hlinkClick r:id="rId3"/>
              </a:rPr>
              <a:t>https://www.bootcampspot.com/videos/watch/n167oyB7mFo</a:t>
            </a:r>
            <a:endParaRPr lang="en-US" sz="2200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622080" y="49066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 dirty="0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!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b="1" strike="noStrike" dirty="0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4510091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GitHub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890629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Personal 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5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252964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9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0935659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/>
                <a:ea typeface="Roboto"/>
              </a:rPr>
              <a:t>(GitHub Pages Deployment - Project) 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 GitHub Pages</a:t>
            </a:r>
            <a:endParaRPr dirty="0"/>
          </a:p>
        </p:txBody>
      </p:sp>
      <p:sp>
        <p:nvSpPr>
          <p:cNvPr id="11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7614014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565612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996051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12040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Homework 1 - Help?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426993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 dirty="0">
                <a:solidFill>
                  <a:srgbClr val="000000"/>
                </a:solidFill>
                <a:latin typeface="Arial"/>
              </a:rPr>
              <a:t>Also, remember….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In Class Office Hours: </a:t>
            </a:r>
            <a:r>
              <a:rPr lang="en-US" sz="2200" strike="noStrike" dirty="0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Review In Class Material (Exercises and Slides)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  <a:r>
              <a:rPr lang="en-US" sz="2200" b="1" dirty="0" smtClean="0">
                <a:solidFill>
                  <a:srgbClr val="000000"/>
                </a:solidFill>
                <a:latin typeface="Arial"/>
                <a:hlinkClick r:id="rId2"/>
              </a:rPr>
              <a:t>https://nu.bootcampcontent.com/NU-Coding-Bootcamp/NUEVA201809FSF4/tree/master/activities/02-week</a:t>
            </a:r>
            <a:endParaRPr lang="en-US" sz="2200" b="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 dirty="0">
                <a:solidFill>
                  <a:srgbClr val="000000"/>
                </a:solidFill>
                <a:latin typeface="Arial"/>
              </a:rPr>
              <a:t> Re-Watch Class Videos:</a:t>
            </a:r>
            <a:r>
              <a:rPr lang="en-US" sz="22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3"/>
              </a:rPr>
              <a:t>https://www.bootcampspot.com/sessions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23743354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</a:rPr>
              <a:t>EXTRA MATERIAL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0751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And Back to </a:t>
            </a:r>
            <a:r>
              <a:rPr lang="en-US" sz="4100" b="1" i="1" strike="noStrike" dirty="0" err="1">
                <a:solidFill>
                  <a:srgbClr val="FFFFFF"/>
                </a:solidFill>
                <a:latin typeface="Arial"/>
              </a:rPr>
              <a:t>Git</a:t>
            </a: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…</a:t>
            </a:r>
            <a:endParaRPr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495971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Arial"/>
              </a:rPr>
              <a:t>Recapping CSS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68666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CSS works by hooking onto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”.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Once hooked, we apply </a:t>
            </a: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to those HTML elements using CSS.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13306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el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Selectors</a:t>
            </a:r>
          </a:p>
        </p:txBody>
      </p:sp>
      <p:sp>
        <p:nvSpPr>
          <p:cNvPr id="305" name="Applies to all &lt;p&gt; elements…"/>
          <p:cNvSpPr txBox="1"/>
          <p:nvPr/>
        </p:nvSpPr>
        <p:spPr>
          <a:xfrm>
            <a:off x="3648169" y="690339"/>
            <a:ext cx="486935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r>
              <a:t>Applies to all &lt;p&gt; elements</a:t>
            </a:r>
          </a:p>
          <a:p>
            <a:endParaRPr/>
          </a:p>
          <a:p>
            <a:pPr>
              <a:defRPr i="1">
                <a:solidFill>
                  <a:srgbClr val="5E5E5E"/>
                </a:solidFill>
              </a:defRPr>
            </a:pPr>
            <a:r>
              <a:t>p {</a:t>
            </a:r>
          </a:p>
          <a:p>
            <a:pPr>
              <a:defRPr i="1">
                <a:solidFill>
                  <a:srgbClr val="5E5E5E"/>
                </a:solidFill>
              </a:defRPr>
            </a:pPr>
            <a:r>
              <a:t>    background-color: blue;</a:t>
            </a:r>
          </a:p>
          <a:p>
            <a:pPr>
              <a:defRPr i="1">
                <a:solidFill>
                  <a:srgbClr val="5E5E5E"/>
                </a:solidFill>
              </a:defRPr>
            </a:pPr>
            <a:r>
              <a:t>}</a:t>
            </a:r>
          </a:p>
          <a:p>
            <a:endParaRPr/>
          </a:p>
          <a:p>
            <a:r>
              <a:t>Applies to all elements with class=“classItem"</a:t>
            </a:r>
          </a:p>
          <a:p>
            <a:endParaRPr/>
          </a:p>
          <a:p>
            <a:pPr>
              <a:defRPr i="1">
                <a:solidFill>
                  <a:srgbClr val="424242"/>
                </a:solidFill>
              </a:defRPr>
            </a:pPr>
            <a:r>
              <a:t>.classItem {</a:t>
            </a:r>
          </a:p>
          <a:p>
            <a:pPr>
              <a:defRPr i="1">
                <a:solidFill>
                  <a:srgbClr val="424242"/>
                </a:solidFill>
              </a:defRPr>
            </a:pPr>
            <a:r>
              <a:t>    background-color: orange;</a:t>
            </a:r>
          </a:p>
          <a:p>
            <a:pPr>
              <a:defRPr i="1">
                <a:solidFill>
                  <a:srgbClr val="424242"/>
                </a:solidFill>
              </a:defRPr>
            </a:pPr>
            <a:r>
              <a:t>}</a:t>
            </a:r>
          </a:p>
          <a:p>
            <a:endParaRPr/>
          </a:p>
          <a:p>
            <a:r>
              <a:t>Applies to all elements with id=“idItem"</a:t>
            </a:r>
          </a:p>
          <a:p>
            <a:endParaRPr/>
          </a:p>
          <a:p>
            <a:pPr>
              <a:defRPr>
                <a:solidFill>
                  <a:srgbClr val="424242"/>
                </a:solidFill>
              </a:defRPr>
            </a:pPr>
            <a:r>
              <a:t>#idItem {</a:t>
            </a:r>
          </a:p>
          <a:p>
            <a:pPr>
              <a:defRPr>
                <a:solidFill>
                  <a:srgbClr val="424242"/>
                </a:solidFill>
              </a:defRPr>
            </a:pPr>
            <a:r>
              <a:t>    background-color: green;</a:t>
            </a:r>
          </a:p>
          <a:p>
            <a:pPr>
              <a:defRPr>
                <a:solidFill>
                  <a:srgbClr val="424242"/>
                </a:solidFill>
              </a:defRPr>
            </a:pPr>
            <a:r>
              <a:t>}</a:t>
            </a:r>
          </a:p>
        </p:txBody>
      </p:sp>
      <p:sp>
        <p:nvSpPr>
          <p:cNvPr id="306" name="Element name…"/>
          <p:cNvSpPr txBox="1"/>
          <p:nvPr/>
        </p:nvSpPr>
        <p:spPr>
          <a:xfrm>
            <a:off x="311253" y="1225524"/>
            <a:ext cx="2207405" cy="631191"/>
          </a:xfrm>
          <a:prstGeom prst="rect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Element name</a:t>
            </a:r>
          </a:p>
          <a:p>
            <a:pPr>
              <a:defRPr i="1">
                <a:solidFill>
                  <a:srgbClr val="FFFFFF"/>
                </a:solidFill>
              </a:defRPr>
            </a:pPr>
            <a:r>
              <a:t>(p, a, div, span, etc)</a:t>
            </a:r>
          </a:p>
        </p:txBody>
      </p:sp>
      <p:sp>
        <p:nvSpPr>
          <p:cNvPr id="307" name="Period (.) + variable name…"/>
          <p:cNvSpPr txBox="1"/>
          <p:nvPr/>
        </p:nvSpPr>
        <p:spPr>
          <a:xfrm>
            <a:off x="144431" y="2779488"/>
            <a:ext cx="3166218" cy="637541"/>
          </a:xfrm>
          <a:prstGeom prst="rect">
            <a:avLst/>
          </a:prstGeom>
          <a:solidFill>
            <a:schemeClr val="accent2"/>
          </a:solidFill>
          <a:ln w="12700">
            <a:solidFill>
              <a:srgbClr val="AD5B24"/>
            </a:solidFill>
            <a:miter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Period (.) + variable name</a:t>
            </a:r>
          </a:p>
          <a:p>
            <a:pPr>
              <a:defRPr i="1">
                <a:solidFill>
                  <a:srgbClr val="FFFFFF"/>
                </a:solidFill>
              </a:defRPr>
            </a:pPr>
            <a:r>
              <a:t>(.myDiv, .phoneNumber, etc.)</a:t>
            </a:r>
          </a:p>
        </p:txBody>
      </p:sp>
      <p:sp>
        <p:nvSpPr>
          <p:cNvPr id="308" name="Hash (#) + variable name…"/>
          <p:cNvSpPr txBox="1"/>
          <p:nvPr/>
        </p:nvSpPr>
        <p:spPr>
          <a:xfrm>
            <a:off x="162682" y="4269953"/>
            <a:ext cx="2734703" cy="6311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Hash (#) + variable name</a:t>
            </a:r>
          </a:p>
          <a:p>
            <a:pPr>
              <a:defRPr i="1">
                <a:solidFill>
                  <a:srgbClr val="FFFFFF"/>
                </a:solidFill>
              </a:defRPr>
            </a:pPr>
            <a:r>
              <a:t>(#myDiv, #phoneNumber)</a:t>
            </a:r>
          </a:p>
        </p:txBody>
      </p:sp>
      <p:sp>
        <p:nvSpPr>
          <p:cNvPr id="309" name="Line"/>
          <p:cNvSpPr/>
          <p:nvPr/>
        </p:nvSpPr>
        <p:spPr>
          <a:xfrm>
            <a:off x="3000861" y="4603671"/>
            <a:ext cx="547007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>
            <a:off x="3294507" y="3041579"/>
            <a:ext cx="36309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Element selector"/>
          <p:cNvSpPr txBox="1"/>
          <p:nvPr/>
        </p:nvSpPr>
        <p:spPr>
          <a:xfrm>
            <a:off x="264282" y="769350"/>
            <a:ext cx="18421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r>
              <a:t>Element selector</a:t>
            </a:r>
          </a:p>
        </p:txBody>
      </p:sp>
      <p:sp>
        <p:nvSpPr>
          <p:cNvPr id="312" name="Class Selector"/>
          <p:cNvSpPr txBox="1"/>
          <p:nvPr/>
        </p:nvSpPr>
        <p:spPr>
          <a:xfrm>
            <a:off x="302382" y="2325696"/>
            <a:ext cx="15244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 Selector</a:t>
            </a:r>
          </a:p>
        </p:txBody>
      </p:sp>
      <p:sp>
        <p:nvSpPr>
          <p:cNvPr id="313" name="ID Selector"/>
          <p:cNvSpPr txBox="1"/>
          <p:nvPr/>
        </p:nvSpPr>
        <p:spPr>
          <a:xfrm>
            <a:off x="315082" y="3821430"/>
            <a:ext cx="121890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r>
              <a:t>ID Selector</a:t>
            </a:r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SS Sel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Selectors</a:t>
            </a:r>
          </a:p>
        </p:txBody>
      </p:sp>
      <p:sp>
        <p:nvSpPr>
          <p:cNvPr id="316" name="p {…"/>
          <p:cNvSpPr txBox="1"/>
          <p:nvPr/>
        </p:nvSpPr>
        <p:spPr>
          <a:xfrm>
            <a:off x="638269" y="1046480"/>
            <a:ext cx="2480393" cy="232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p {</a:t>
            </a:r>
          </a:p>
          <a:p>
            <a:pPr>
              <a:defRPr sz="1400"/>
            </a:pPr>
            <a:r>
              <a:t>    background-color: blue;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.classItem {</a:t>
            </a:r>
          </a:p>
          <a:p>
            <a:pPr>
              <a:defRPr sz="1400"/>
            </a:pPr>
            <a:r>
              <a:t>    background-color: orange;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#idItem {</a:t>
            </a:r>
          </a:p>
          <a:p>
            <a:pPr>
              <a:defRPr sz="1400"/>
            </a:pPr>
            <a:r>
              <a:t>    background-color: green;</a:t>
            </a:r>
          </a:p>
          <a:p>
            <a:pPr>
              <a:defRPr sz="1400"/>
            </a:pPr>
            <a:r>
              <a:t>}</a:t>
            </a:r>
          </a:p>
        </p:txBody>
      </p:sp>
      <p:sp>
        <p:nvSpPr>
          <p:cNvPr id="317" name="&lt;p&gt;…"/>
          <p:cNvSpPr txBox="1"/>
          <p:nvPr/>
        </p:nvSpPr>
        <p:spPr>
          <a:xfrm>
            <a:off x="4405617" y="932180"/>
            <a:ext cx="4488953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/>
          <a:p>
            <a:r>
              <a:t>    &lt;p&gt;</a:t>
            </a:r>
          </a:p>
          <a:p>
            <a:r>
              <a:t>        A paragraph with a blue background.</a:t>
            </a:r>
          </a:p>
          <a:p>
            <a:r>
              <a:t>    &lt;/p&gt;</a:t>
            </a:r>
          </a:p>
          <a:p>
            <a:r>
              <a:t>    &lt;div class=“classItem"&gt;</a:t>
            </a:r>
          </a:p>
          <a:p>
            <a:r>
              <a:t>        A div with an orange background.</a:t>
            </a:r>
          </a:p>
          <a:p>
            <a:r>
              <a:t>    &lt;/div&gt;</a:t>
            </a:r>
          </a:p>
          <a:p>
            <a:r>
              <a:t>    &lt;div id=“idItem"&gt;</a:t>
            </a:r>
          </a:p>
          <a:p>
            <a:r>
              <a:t>        A div with a green background.</a:t>
            </a:r>
          </a:p>
          <a:p>
            <a:r>
              <a:t>    &lt;/div&gt;</a:t>
            </a:r>
          </a:p>
        </p:txBody>
      </p:sp>
      <p:sp>
        <p:nvSpPr>
          <p:cNvPr id="318" name="+"/>
          <p:cNvSpPr txBox="1"/>
          <p:nvPr/>
        </p:nvSpPr>
        <p:spPr>
          <a:xfrm>
            <a:off x="3604382" y="1732279"/>
            <a:ext cx="583666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="" xmlns:mv="urn:schemas-microsoft-com:mac:vml" xmlns:mc="http://schemas.openxmlformats.org/markup-compatibility/2006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/>
            </a:lvl1pPr>
          </a:lstStyle>
          <a:p>
            <a:r>
              <a:t>+</a:t>
            </a:r>
          </a:p>
        </p:txBody>
      </p:sp>
      <p:pic>
        <p:nvPicPr>
          <p:cNvPr id="319" name="cssSelector.png" descr="cssSele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464" y="3948308"/>
            <a:ext cx="7315201" cy="198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Zen_of_Coding" id="{87602CDD-0462-F346-8F62-CCB9F24D482F}" vid="{D140266A-C4E2-8544-B29C-B3C9A1ADC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1947</Words>
  <Application>Microsoft Macintosh PowerPoint</Application>
  <PresentationFormat>On-screen Show (4:3)</PresentationFormat>
  <Paragraphs>302</Paragraphs>
  <Slides>51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1_Unbranded</vt:lpstr>
      <vt:lpstr>Going Live</vt:lpstr>
      <vt:lpstr>Objectives </vt:lpstr>
      <vt:lpstr>A Few Admin Things…</vt:lpstr>
      <vt:lpstr>Slide 4</vt:lpstr>
      <vt:lpstr>Slide 5</vt:lpstr>
      <vt:lpstr>Recapping CSS</vt:lpstr>
      <vt:lpstr>Slide 7</vt:lpstr>
      <vt:lpstr>Selectors</vt:lpstr>
      <vt:lpstr>CSS Selectors</vt:lpstr>
      <vt:lpstr>CSS Example</vt:lpstr>
      <vt:lpstr>Key CSS Attributes</vt:lpstr>
      <vt:lpstr>Slide 12</vt:lpstr>
      <vt:lpstr>Slide 13</vt:lpstr>
      <vt:lpstr>Slide 14</vt:lpstr>
      <vt:lpstr>Slide 15</vt:lpstr>
      <vt:lpstr>Slide 16</vt:lpstr>
      <vt:lpstr>Absolutely No Absolute Paths</vt:lpstr>
      <vt:lpstr>Relative File Paths</vt:lpstr>
      <vt:lpstr>Double Take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CSS Resets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To the Web with GitHub!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Questions?</vt:lpstr>
      <vt:lpstr>Homework 1 - Help?</vt:lpstr>
      <vt:lpstr>EXTRA MATERIAL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PhillipLoy</cp:lastModifiedBy>
  <cp:revision>1498</cp:revision>
  <cp:lastPrinted>2016-01-30T16:23:56Z</cp:lastPrinted>
  <dcterms:created xsi:type="dcterms:W3CDTF">2018-10-02T03:19:42Z</dcterms:created>
  <dcterms:modified xsi:type="dcterms:W3CDTF">2018-10-02T03:28:53Z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