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3" r:id="rId19"/>
    <p:sldId id="284" r:id="rId20"/>
    <p:sldId id="280" r:id="rId21"/>
    <p:sldId id="281" r:id="rId22"/>
    <p:sldId id="26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backgroun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81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4038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3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3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126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15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92929"/>
          </a:solidFill>
          <a:latin typeface="微软雅黑" pitchFamily="34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p"/>
        <a:defRPr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n"/>
        <a:defRPr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ü"/>
        <a:defRPr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Program%20Files%20(x86)\&#25163;&#20876;&#38598;&#20013;&#33829;\CSS&#30005;&#23376;&#20070;\CSS&#20840;&#29256;&#26412;&#25163;&#20876;.chm::/properties/text/text-stroke-color.htm" TargetMode="External"/><Relationship Id="rId2" Type="http://schemas.openxmlformats.org/officeDocument/2006/relationships/hyperlink" Target="mk:@MSITStore:D:\Program%20Files%20(x86)\&#25163;&#20876;&#38598;&#20013;&#33829;\CSS&#30005;&#23376;&#20070;\CSS&#20840;&#29256;&#26412;&#25163;&#20876;.chm::/properties/text/text-stroke-width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609600" y="1772816"/>
            <a:ext cx="7772400" cy="13620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r>
              <a:rPr lang="zh-CN" altLang="en-US" dirty="0" smtClean="0">
                <a:solidFill>
                  <a:schemeClr val="bg1"/>
                </a:solidFill>
              </a:rPr>
              <a:t>的新增文本属性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5013325"/>
            <a:ext cx="449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p"/>
              <a:defRPr sz="32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n"/>
              <a:defRPr sz="2800">
                <a:solidFill>
                  <a:srgbClr val="292929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ü"/>
              <a:defRPr sz="2400">
                <a:solidFill>
                  <a:srgbClr val="292929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292929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292929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主讲：丛浩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@LAMP</a:t>
            </a:r>
            <a:r>
              <a:rPr lang="zh-CN" altLang="en-US" sz="2400" smtClean="0">
                <a:solidFill>
                  <a:schemeClr val="bg1"/>
                </a:solidFill>
                <a:latin typeface="Times New Roman" pitchFamily="18" charset="0"/>
              </a:rPr>
              <a:t>兄弟连丛浩</a:t>
            </a:r>
            <a:endParaRPr lang="en-US" altLang="zh-CN" sz="240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Times New Roman" pitchFamily="18" charset="0"/>
              </a:rPr>
              <a:t>conghao@lampbrother.net</a:t>
            </a:r>
            <a:endParaRPr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text-decoration-line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8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作用：设定文本修饰线的位置。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zh-CN" altLang="en-US" sz="2000" b="1" dirty="0"/>
              <a:t>：</a:t>
            </a:r>
          </a:p>
          <a:p>
            <a:pPr marL="0" indent="0">
              <a:buNone/>
            </a:pPr>
            <a:r>
              <a:rPr lang="en-US" altLang="zh-CN" sz="2000" b="1" dirty="0"/>
              <a:t>none</a:t>
            </a:r>
            <a:r>
              <a:rPr lang="zh-CN" altLang="en-US" sz="2000" b="1" dirty="0" smtClean="0"/>
              <a:t>：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默认值 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文字无装饰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underline</a:t>
            </a:r>
            <a:r>
              <a:rPr lang="zh-CN" altLang="en-US" sz="2000" b="1" dirty="0"/>
              <a:t>：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文字的装饰是下划线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err="1" smtClean="0"/>
              <a:t>overline</a:t>
            </a:r>
            <a:r>
              <a:rPr lang="zh-CN" altLang="en-US" sz="2000" b="1" dirty="0"/>
              <a:t>：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文字的装饰是上划线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line-through</a:t>
            </a:r>
            <a:r>
              <a:rPr lang="zh-CN" altLang="en-US" sz="2000" dirty="0"/>
              <a:t>：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文字的装饰是贯穿</a:t>
            </a:r>
            <a:r>
              <a:rPr lang="zh-CN" altLang="en-US" sz="2000" dirty="0" smtClean="0"/>
              <a:t>线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备注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目前大部分浏览器未实现该属性</a:t>
            </a:r>
            <a:r>
              <a:rPr lang="zh-CN" altLang="en-US" sz="2000" dirty="0" smtClean="0"/>
              <a:t>。 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109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text-decoration-color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作用：设定文本修饰线的颜色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zh-CN" altLang="en-US" sz="2000" b="1" dirty="0"/>
              <a:t>：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指定颜色。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备注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目前大部分浏览器未实现该属性</a:t>
            </a:r>
            <a:r>
              <a:rPr lang="zh-CN" altLang="en-US" sz="2000" dirty="0" smtClean="0"/>
              <a:t>。 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41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text-decoration-style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作用：设定文本修饰线的样式。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zh-CN" altLang="en-US" sz="2000" b="1" dirty="0"/>
              <a:t>：</a:t>
            </a:r>
          </a:p>
          <a:p>
            <a:pPr marL="0" indent="0">
              <a:buNone/>
            </a:pPr>
            <a:r>
              <a:rPr lang="en-US" altLang="zh-CN" sz="2000" b="1" dirty="0"/>
              <a:t>solid</a:t>
            </a:r>
            <a:r>
              <a:rPr lang="zh-CN" altLang="en-US" sz="2000" b="1" dirty="0" smtClean="0"/>
              <a:t>：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默认值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实线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double</a:t>
            </a:r>
            <a:r>
              <a:rPr lang="zh-CN" altLang="en-US" sz="2000" b="1" dirty="0"/>
              <a:t>： 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双</a:t>
            </a:r>
            <a:r>
              <a:rPr lang="zh-CN" altLang="en-US" sz="2000" dirty="0"/>
              <a:t>线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dotted</a:t>
            </a:r>
            <a:r>
              <a:rPr lang="zh-CN" altLang="en-US" sz="2000" b="1" dirty="0"/>
              <a:t>： 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点</a:t>
            </a:r>
            <a:r>
              <a:rPr lang="zh-CN" altLang="en-US" sz="2000" dirty="0"/>
              <a:t>状线条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dashed</a:t>
            </a:r>
            <a:r>
              <a:rPr lang="zh-CN" altLang="en-US" sz="2000" dirty="0"/>
              <a:t>：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虚线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C000"/>
                </a:solidFill>
              </a:rPr>
              <a:t>wavy</a:t>
            </a:r>
            <a:r>
              <a:rPr lang="zh-CN" altLang="en-US" sz="2000" b="1" dirty="0">
                <a:solidFill>
                  <a:srgbClr val="FFC000"/>
                </a:solidFill>
              </a:rPr>
              <a:t>： 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C000"/>
                </a:solidFill>
              </a:rPr>
              <a:t>	</a:t>
            </a:r>
            <a:r>
              <a:rPr lang="zh-CN" altLang="en-US" sz="2000" dirty="0" smtClean="0">
                <a:solidFill>
                  <a:srgbClr val="FFC000"/>
                </a:solidFill>
              </a:rPr>
              <a:t>波浪线</a:t>
            </a:r>
            <a:endParaRPr lang="en-US" altLang="zh-CN" sz="20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备注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目前大部分浏览器未实现该属性</a:t>
            </a:r>
            <a:r>
              <a:rPr lang="zh-CN" altLang="en-US" sz="2000" dirty="0" smtClean="0"/>
              <a:t>。 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5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b="1" dirty="0"/>
              <a:t>text-shadow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设定文本的阴影效果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zh-CN" altLang="en-US" sz="2000" b="1" dirty="0"/>
              <a:t>：</a:t>
            </a:r>
          </a:p>
          <a:p>
            <a:pPr marL="0" indent="0">
              <a:buNone/>
            </a:pPr>
            <a:r>
              <a:rPr lang="en-US" altLang="zh-CN" sz="2000" b="1" dirty="0"/>
              <a:t>none</a:t>
            </a:r>
            <a:r>
              <a:rPr lang="zh-CN" altLang="en-US" sz="2000" b="1" dirty="0" smtClean="0"/>
              <a:t>：</a:t>
            </a:r>
            <a:r>
              <a:rPr lang="zh-CN" altLang="en-US" sz="2000" b="1" dirty="0">
                <a:solidFill>
                  <a:srgbClr val="7030A0"/>
                </a:solidFill>
              </a:rPr>
              <a:t>默认值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无</a:t>
            </a:r>
            <a:r>
              <a:rPr lang="zh-CN" altLang="en-US" sz="2000" dirty="0"/>
              <a:t>阴影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&lt;</a:t>
            </a:r>
            <a:r>
              <a:rPr lang="en-US" altLang="zh-CN" sz="2000" b="1" dirty="0"/>
              <a:t>length</a:t>
            </a:r>
            <a:r>
              <a:rPr lang="en-US" altLang="zh-CN" sz="2000" b="1" dirty="0" smtClean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①</a:t>
            </a:r>
            <a:r>
              <a:rPr lang="zh-CN" altLang="en-US" sz="2000" dirty="0"/>
              <a:t>： 第</a:t>
            </a:r>
            <a:r>
              <a:rPr lang="en-US" altLang="zh-CN" sz="2000" dirty="0"/>
              <a:t>1</a:t>
            </a:r>
            <a:r>
              <a:rPr lang="zh-CN" altLang="en-US" sz="2000" dirty="0"/>
              <a:t>个长度值用来设置对象的阴影水平偏移值。可以为负值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&lt;</a:t>
            </a:r>
            <a:r>
              <a:rPr lang="en-US" altLang="zh-CN" sz="2000" b="1" dirty="0"/>
              <a:t>length</a:t>
            </a:r>
            <a:r>
              <a:rPr lang="en-US" altLang="zh-CN" sz="2000" b="1" dirty="0" smtClean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②</a:t>
            </a:r>
            <a:r>
              <a:rPr lang="zh-CN" altLang="en-US" sz="2000" dirty="0"/>
              <a:t>： 第</a:t>
            </a:r>
            <a:r>
              <a:rPr lang="en-US" altLang="zh-CN" sz="2000" dirty="0"/>
              <a:t>2</a:t>
            </a:r>
            <a:r>
              <a:rPr lang="zh-CN" altLang="en-US" sz="2000" dirty="0"/>
              <a:t>个长度值用来设置对象的阴影垂直偏移值。可以为负值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&lt;</a:t>
            </a:r>
            <a:r>
              <a:rPr lang="en-US" altLang="zh-CN" sz="2000" b="1" dirty="0"/>
              <a:t>length</a:t>
            </a:r>
            <a:r>
              <a:rPr lang="en-US" altLang="zh-CN" sz="2000" b="1" dirty="0" smtClean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③</a:t>
            </a:r>
            <a:r>
              <a:rPr lang="zh-CN" altLang="en-US" sz="2000" dirty="0"/>
              <a:t>： 如果提供了第</a:t>
            </a:r>
            <a:r>
              <a:rPr lang="en-US" altLang="zh-CN" sz="2000" dirty="0"/>
              <a:t>3</a:t>
            </a:r>
            <a:r>
              <a:rPr lang="zh-CN" altLang="en-US" sz="2000" dirty="0"/>
              <a:t>个长度值则用来设置对象的阴影模糊值。不允许负值 </a:t>
            </a:r>
            <a:r>
              <a:rPr lang="en-US" altLang="zh-CN" sz="2000" i="1" dirty="0" smtClean="0"/>
              <a:t>0:</a:t>
            </a:r>
            <a:r>
              <a:rPr lang="zh-CN" altLang="en-US" sz="2000" i="1" dirty="0" smtClean="0"/>
              <a:t>不模糊，</a:t>
            </a:r>
            <a:r>
              <a:rPr lang="en-US" altLang="zh-CN" sz="2000" i="1" dirty="0" smtClean="0"/>
              <a:t>10px</a:t>
            </a:r>
            <a:r>
              <a:rPr lang="zh-CN" altLang="en-US" sz="2000" i="1" dirty="0" smtClean="0"/>
              <a:t>：模糊程度</a:t>
            </a:r>
            <a:r>
              <a:rPr lang="en-US" altLang="zh-CN" sz="2000" i="1" dirty="0" smtClean="0"/>
              <a:t>10</a:t>
            </a:r>
            <a:r>
              <a:rPr lang="zh-CN" altLang="en-US" sz="2000" i="1" dirty="0" smtClean="0"/>
              <a:t>像素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sz="2000" b="1" dirty="0" smtClean="0"/>
              <a:t>&lt;</a:t>
            </a:r>
            <a:r>
              <a:rPr lang="en-US" altLang="zh-CN" sz="2000" b="1" dirty="0"/>
              <a:t>color</a:t>
            </a:r>
            <a:r>
              <a:rPr lang="en-US" altLang="zh-CN" sz="2000" b="1" dirty="0" smtClean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设置</a:t>
            </a:r>
            <a:r>
              <a:rPr lang="zh-CN" altLang="en-US" sz="2000" dirty="0"/>
              <a:t>对象的阴影的颜色</a:t>
            </a:r>
            <a:r>
              <a:rPr lang="zh-CN" altLang="en-US" sz="2000" dirty="0" smtClean="0"/>
              <a:t>。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995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text-fill-color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文本填充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颜色，指定文字填充部分的颜色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ym typeface="Wingdings" pitchFamily="2" charset="2"/>
              </a:rPr>
              <a:t>:</a:t>
            </a:r>
            <a:r>
              <a:rPr lang="zh-CN" altLang="en-US" sz="2000" dirty="0">
                <a:sym typeface="Wingdings" pitchFamily="2" charset="2"/>
              </a:rPr>
              <a:t> 颜色</a:t>
            </a:r>
            <a:endParaRPr lang="en-US" altLang="zh-CN" sz="2000" b="1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805264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备注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使用该属性需要使用浏览器似有前缀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5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b="1" dirty="0"/>
              <a:t>text-stroke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文本边框颜色，指定文字描边部分的颜色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/>
              <a:t>[ </a:t>
            </a:r>
            <a:r>
              <a:rPr lang="en-US" altLang="zh-CN" sz="2000" dirty="0">
                <a:hlinkClick r:id="rId2" action="ppaction://hlinkfile"/>
              </a:rPr>
              <a:t>text-stroke-width</a:t>
            </a:r>
            <a:r>
              <a:rPr lang="en-US" altLang="zh-CN" sz="2000" dirty="0"/>
              <a:t> ]</a:t>
            </a:r>
            <a:r>
              <a:rPr lang="zh-CN" altLang="en-US" sz="2000" dirty="0"/>
              <a:t>：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设置</a:t>
            </a:r>
            <a:r>
              <a:rPr lang="zh-CN" altLang="en-US" sz="2000" dirty="0"/>
              <a:t>或检索对象中的文字的描边厚度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[ </a:t>
            </a:r>
            <a:r>
              <a:rPr lang="en-US" altLang="zh-CN" sz="2000" dirty="0">
                <a:hlinkClick r:id="rId3" action="ppaction://hlinkfile"/>
              </a:rPr>
              <a:t>text-stroke-color</a:t>
            </a:r>
            <a:r>
              <a:rPr lang="en-US" altLang="zh-CN" sz="2000" dirty="0"/>
              <a:t> ]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设置或检索对象中的文字的描边颜色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4317" y="5810229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备注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使用该属性需要使用浏览器似有前缀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88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text-stroke-width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指定文字描边部分的宽度，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text-stroke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的派生属性</a:t>
            </a:r>
            <a:endParaRPr lang="en-US" altLang="zh-CN" sz="2000" b="1" dirty="0">
              <a:solidFill>
                <a:schemeClr val="accent5">
                  <a:lumMod val="50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取值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r>
              <a:rPr lang="zh-CN" altLang="en-US" sz="2000" dirty="0" smtClean="0"/>
              <a:t>长度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805264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备注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使用该属性需要使用浏览器似有前缀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4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text-stroke-color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指定文字描边部分的颜色，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text-stroke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的派生属性</a:t>
            </a:r>
            <a:endParaRPr lang="en-US" altLang="zh-CN" sz="2000" b="1" dirty="0">
              <a:solidFill>
                <a:schemeClr val="accent5">
                  <a:lumMod val="50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取值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r>
              <a:rPr lang="zh-CN" altLang="en-US" sz="2000" dirty="0" smtClean="0"/>
              <a:t>颜色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805264"/>
            <a:ext cx="439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备注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使用该属性需要使用浏览器似有前缀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r>
              <a:rPr lang="zh-CN" altLang="en-US" dirty="0"/>
              <a:t>描</a:t>
            </a:r>
            <a:r>
              <a:rPr lang="zh-CN" altLang="en-US" dirty="0" smtClean="0"/>
              <a:t>边字效果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0968"/>
            <a:ext cx="698983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5738" y="2350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描</a:t>
            </a:r>
            <a:r>
              <a:rPr lang="zh-CN" altLang="en-US" dirty="0" smtClean="0"/>
              <a:t>边字效果：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35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</a:t>
            </a:r>
            <a:r>
              <a:rPr lang="zh-CN" altLang="en-US" dirty="0"/>
              <a:t>镂空</a:t>
            </a:r>
            <a:r>
              <a:rPr lang="zh-CN" altLang="en-US" dirty="0" smtClean="0"/>
              <a:t>字效果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5738" y="2350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镂空</a:t>
            </a:r>
            <a:r>
              <a:rPr lang="zh-CN" altLang="en-US" dirty="0" smtClean="0"/>
              <a:t>字效果：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924944"/>
            <a:ext cx="670945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408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CSS1&amp;2</a:t>
            </a:r>
            <a:r>
              <a:rPr lang="zh-CN" altLang="en-US" dirty="0" smtClean="0"/>
              <a:t>中的文本属性</a:t>
            </a:r>
            <a:r>
              <a:rPr lang="en-US" altLang="zh-CN" dirty="0" smtClean="0"/>
              <a:t>(W3C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CSS3 </a:t>
            </a:r>
            <a:r>
              <a:rPr lang="zh-CN" altLang="en-US" dirty="0" smtClean="0"/>
              <a:t>新增的文本属性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CSS3</a:t>
            </a:r>
            <a:r>
              <a:rPr lang="zh-CN" altLang="en-US" smtClean="0"/>
              <a:t>文本属性实例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8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b="1" dirty="0"/>
              <a:t>tab-size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设定一个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tab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缩进键，在页面中的显示长度。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取值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lang="zh-CN" altLang="en-US" sz="2000" b="1" dirty="0" smtClean="0">
                <a:solidFill>
                  <a:schemeClr val="tx1"/>
                </a:solidFill>
                <a:sym typeface="Wingdings" pitchFamily="2" charset="2"/>
              </a:rPr>
              <a:t>　</a:t>
            </a:r>
            <a:r>
              <a:rPr lang="zh-CN" altLang="en-US" sz="2000" b="1" dirty="0" smtClean="0">
                <a:solidFill>
                  <a:srgbClr val="7030A0"/>
                </a:solidFill>
                <a:sym typeface="Wingdings" pitchFamily="2" charset="2"/>
              </a:rPr>
              <a:t>默认值：８</a:t>
            </a:r>
            <a:endParaRPr lang="en-US" altLang="zh-CN" sz="2000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000" dirty="0" smtClean="0"/>
              <a:t>长度或者整数值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整数值 </a:t>
            </a:r>
            <a:r>
              <a:rPr lang="en-US" altLang="zh-CN" sz="2000" dirty="0" smtClean="0"/>
              <a:t>: z-index:1  </a:t>
            </a:r>
            <a:r>
              <a:rPr lang="zh-CN" altLang="en-US" sz="2000" dirty="0" smtClean="0"/>
              <a:t>此处的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就是整数值，不需要单位，类似倍数。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长度</a:t>
            </a:r>
            <a:r>
              <a:rPr lang="en-US" altLang="zh-CN" sz="2000" dirty="0" smtClean="0"/>
              <a:t>: margin:10px </a:t>
            </a:r>
            <a:r>
              <a:rPr lang="zh-CN" altLang="en-US" sz="2000" dirty="0" smtClean="0"/>
              <a:t>此处的</a:t>
            </a:r>
            <a:r>
              <a:rPr lang="en-US" altLang="zh-CN" sz="2000" dirty="0" smtClean="0"/>
              <a:t>10px</a:t>
            </a:r>
            <a:r>
              <a:rPr lang="zh-CN" altLang="en-US" sz="2000" dirty="0" smtClean="0"/>
              <a:t>是长度值。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>
                <a:solidFill>
                  <a:srgbClr val="FF0000"/>
                </a:solidFill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</a:rPr>
              <a:t>:</a:t>
            </a:r>
            <a:r>
              <a:rPr lang="zh-CN" altLang="en-US" sz="2000" dirty="0">
                <a:solidFill>
                  <a:srgbClr val="FF0000"/>
                </a:solidFill>
              </a:rPr>
              <a:t>该属性只在</a:t>
            </a:r>
            <a:r>
              <a:rPr lang="en-US" altLang="zh-CN" sz="2000" dirty="0">
                <a:solidFill>
                  <a:srgbClr val="FF0000"/>
                </a:solidFill>
              </a:rPr>
              <a:t>&lt;pre&gt;</a:t>
            </a:r>
            <a:r>
              <a:rPr lang="zh-CN" altLang="en-US" sz="2000" dirty="0">
                <a:solidFill>
                  <a:srgbClr val="FF0000"/>
                </a:solidFill>
              </a:rPr>
              <a:t>标签之内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预格式化状态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显示才会有效。因为浏览器会自动忽略空白字符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opera</a:t>
            </a:r>
            <a:r>
              <a:rPr lang="zh-CN" altLang="en-US" sz="2000" dirty="0" smtClean="0">
                <a:solidFill>
                  <a:srgbClr val="FF0000"/>
                </a:solidFill>
              </a:rPr>
              <a:t>和火狐浏览器需要使用浏览器私有前缀。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91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word-wrap</a:t>
            </a:r>
            <a:r>
              <a:rPr lang="zh-CN" altLang="en-US" b="1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溢出文本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特指类英文文字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的处理方式。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取值</a:t>
            </a:r>
            <a:r>
              <a:rPr lang="en-US" altLang="zh-CN" sz="2000" b="1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endParaRPr lang="en-US" altLang="zh-CN" sz="20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sz="2000" b="1" dirty="0"/>
              <a:t>normal</a:t>
            </a:r>
            <a:r>
              <a:rPr lang="zh-CN" altLang="en-US" sz="2000" b="1" dirty="0"/>
              <a:t>：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默认值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允许</a:t>
            </a:r>
            <a:r>
              <a:rPr lang="zh-CN" altLang="en-US" sz="2000" dirty="0"/>
              <a:t>内容顶开或溢出指定的容器边界。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break-word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内容将在边界内换行。如果需要，单词内部允许断行。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9368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6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en-US" altLang="zh-CN" dirty="0"/>
              <a:t>CSS1&amp;2</a:t>
            </a:r>
            <a:r>
              <a:rPr lang="zh-CN" altLang="en-US" dirty="0"/>
              <a:t>中的文本属性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911851"/>
              </p:ext>
            </p:extLst>
          </p:nvPr>
        </p:nvGraphicFramePr>
        <p:xfrm>
          <a:off x="457200" y="1844824"/>
          <a:ext cx="8291264" cy="41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4176464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text-indent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检索或设置对象中的文本的缩进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letter-spacing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检索或设置对象中的文字之间的间隔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word-spacing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检索或设置对象中的单词之间插入的空格数。</a:t>
                      </a:r>
                    </a:p>
                  </a:txBody>
                  <a:tcPr anchor="ctr"/>
                </a:tc>
              </a:tr>
              <a:tr h="412720">
                <a:tc>
                  <a:txBody>
                    <a:bodyPr/>
                    <a:lstStyle/>
                    <a:p>
                      <a:r>
                        <a:rPr lang="en-US" dirty="0"/>
                        <a:t>vertical-align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CSS1/CSS2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设置或检索对象内容的垂直对其方式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white-space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设置或检索对象内空格的处理方式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检索或设置文本流的方向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unicode-bidi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用于同一个页面里存在从不同方向读进的文本显示。与</a:t>
                      </a:r>
                      <a:r>
                        <a:rPr lang="en-US" altLang="zh-CN"/>
                        <a:t>direction</a:t>
                      </a:r>
                      <a:r>
                        <a:rPr lang="zh-CN" altLang="en-US"/>
                        <a:t>属性一起使用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line-height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检索或设置对象的行高。即字体最底端与字体内部顶端之间的距离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CN" dirty="0"/>
              <a:t>CSS3 </a:t>
            </a:r>
            <a:r>
              <a:rPr lang="zh-CN" altLang="en-US" dirty="0"/>
              <a:t>新增的文本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913098"/>
              </p:ext>
            </p:extLst>
          </p:nvPr>
        </p:nvGraphicFramePr>
        <p:xfrm>
          <a:off x="323528" y="1700808"/>
          <a:ext cx="8568952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1512168"/>
                <a:gridCol w="4454152"/>
              </a:tblGrid>
              <a:tr h="3121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text-overflow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设置或检索是否使用一个省略标记（</a:t>
                      </a:r>
                      <a:r>
                        <a:rPr lang="en-US" altLang="zh-CN" dirty="0"/>
                        <a:t>...</a:t>
                      </a:r>
                      <a:r>
                        <a:rPr lang="zh-CN" altLang="en-US" dirty="0"/>
                        <a:t>）标示对象内文本的溢出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text-align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CSS1/CSS3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设置或检索对象中文本的对齐方式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text-transform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CSS1/CSS3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检索或设置对象中的文本的大小写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text-decoration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CSS1/CSS3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复合属性。检索或设置对象中的文本的装饰，如下划线、闪烁等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text-decoration-line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检索或设置对象中的文本装饰线条的位置。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text-decoration-color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检索或设置对象中的文本装饰线条的颜色。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text-decoration-style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检索或设置对象中的文本装饰线条的形状。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text-shadow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设置或检索对象中文本的文字是否有阴影及模糊效果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text-fill-color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设置或检索对象中的文字填充颜色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953819"/>
              </p:ext>
            </p:extLst>
          </p:nvPr>
        </p:nvGraphicFramePr>
        <p:xfrm>
          <a:off x="395536" y="1988840"/>
          <a:ext cx="835317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36"/>
                <a:gridCol w="1007864"/>
                <a:gridCol w="47527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text-stroke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复合属性。设置或检索对象中的文字的描边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text-stroke-width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设置或检索对象中的文字的描边厚度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text-stroke-color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设置或检索对象中的文字的描边颜色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tab-size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检索或设置对象中的制表符的长度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word-wrap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CSS3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设置或检索当当前行超过指定容器的边界时是否断开转行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1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text-overflow</a:t>
            </a:r>
            <a:r>
              <a:rPr lang="zh-CN" altLang="en-US" b="1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作用：设定内容溢出状态下的文本处理方式。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zh-CN" altLang="en-US" sz="2000" b="1" dirty="0"/>
              <a:t>：</a:t>
            </a:r>
          </a:p>
          <a:p>
            <a:pPr marL="0" indent="0">
              <a:buNone/>
            </a:pPr>
            <a:r>
              <a:rPr lang="en-US" altLang="zh-CN" sz="2000" b="1" dirty="0"/>
              <a:t>clip</a:t>
            </a:r>
            <a:r>
              <a:rPr lang="zh-CN" altLang="en-US" sz="2000" b="1" dirty="0">
                <a:solidFill>
                  <a:srgbClr val="7030A0"/>
                </a:solidFill>
              </a:rPr>
              <a:t>：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默认值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	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对象内文本溢出时不显示省略标记（</a:t>
            </a:r>
            <a:r>
              <a:rPr lang="en-US" altLang="zh-CN" sz="2000" dirty="0"/>
              <a:t>...</a:t>
            </a:r>
            <a:r>
              <a:rPr lang="zh-CN" altLang="en-US" sz="2000" dirty="0"/>
              <a:t>），而是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溢出</a:t>
            </a:r>
            <a:r>
              <a:rPr lang="zh-CN" altLang="en-US" sz="2000" dirty="0"/>
              <a:t>的部分裁切掉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 smtClean="0"/>
              <a:t> </a:t>
            </a:r>
            <a:r>
              <a:rPr lang="en-US" altLang="zh-CN" sz="2000" b="1" dirty="0"/>
              <a:t>ellipsis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当对象内文本溢出时显示省略标记（</a:t>
            </a:r>
            <a:r>
              <a:rPr lang="en-US" altLang="zh-CN" sz="2000" dirty="0"/>
              <a:t>...</a:t>
            </a:r>
            <a:r>
              <a:rPr lang="zh-CN" altLang="en-US" sz="2000" dirty="0"/>
              <a:t>）。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注意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该属性需要和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over-flow:hidden</a:t>
            </a:r>
            <a:r>
              <a:rPr lang="zh-CN" altLang="en-US" sz="2000" dirty="0" smtClean="0">
                <a:solidFill>
                  <a:srgbClr val="FF0000"/>
                </a:solidFill>
              </a:rPr>
              <a:t>属性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超出处理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还有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white-space:nowrap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禁止换行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配合使用，否则无法看到效果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altLang="zh-CN" b="1" dirty="0"/>
              <a:t>text-align</a:t>
            </a:r>
            <a:r>
              <a:rPr lang="zh-CN" altLang="en-US" b="1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16832"/>
            <a:ext cx="7632848" cy="41774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设定文本对齐方式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zh-CN" altLang="en-US" sz="2000" b="1" dirty="0"/>
              <a:t>：</a:t>
            </a:r>
          </a:p>
          <a:p>
            <a:pPr marL="0" indent="0">
              <a:buNone/>
            </a:pPr>
            <a:r>
              <a:rPr lang="en-US" altLang="zh-CN" sz="2000" b="1" dirty="0" smtClean="0"/>
              <a:t>left</a:t>
            </a:r>
            <a:r>
              <a:rPr lang="zh-CN" altLang="en-US" sz="2000" dirty="0"/>
              <a:t> ：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默认值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内容左对齐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center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内容</a:t>
            </a:r>
            <a:r>
              <a:rPr lang="zh-CN" altLang="en-US" sz="2000" dirty="0"/>
              <a:t>居中对齐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right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内容右对齐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justify</a:t>
            </a:r>
            <a:r>
              <a:rPr lang="zh-CN" altLang="en-US" sz="2000" b="1" dirty="0"/>
              <a:t>： </a:t>
            </a:r>
            <a:r>
              <a:rPr lang="zh-CN" altLang="en-US" sz="2000" dirty="0" smtClean="0"/>
              <a:t>内容</a:t>
            </a:r>
            <a:r>
              <a:rPr lang="zh-CN" altLang="en-US" sz="2000" dirty="0"/>
              <a:t>两端对齐。</a:t>
            </a:r>
            <a:r>
              <a:rPr lang="zh-CN" altLang="en-US" sz="2000" i="1" dirty="0"/>
              <a:t>写本文档时仅</a:t>
            </a:r>
            <a:r>
              <a:rPr lang="en-US" altLang="zh-CN" sz="2000" i="1" dirty="0"/>
              <a:t>Firefox</a:t>
            </a:r>
            <a:r>
              <a:rPr lang="zh-CN" altLang="en-US" sz="2000" i="1" dirty="0"/>
              <a:t>能看到正确</a:t>
            </a:r>
            <a:r>
              <a:rPr lang="zh-CN" altLang="en-US" sz="2000" i="1" dirty="0" smtClean="0"/>
              <a:t>效果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C000"/>
                </a:solidFill>
              </a:rPr>
              <a:t>start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：</a:t>
            </a:r>
            <a:r>
              <a:rPr lang="zh-CN" altLang="en-US" sz="2000" dirty="0" smtClean="0">
                <a:solidFill>
                  <a:srgbClr val="FFC000"/>
                </a:solidFill>
              </a:rPr>
              <a:t> </a:t>
            </a:r>
            <a:r>
              <a:rPr lang="zh-CN" altLang="en-US" sz="2000" dirty="0">
                <a:solidFill>
                  <a:srgbClr val="FFC000"/>
                </a:solidFill>
              </a:rPr>
              <a:t>内容对齐开始边界。（</a:t>
            </a:r>
            <a:r>
              <a:rPr lang="en-US" altLang="zh-CN" sz="2000" dirty="0">
                <a:solidFill>
                  <a:srgbClr val="FFC000"/>
                </a:solidFill>
              </a:rPr>
              <a:t>CSS3</a:t>
            </a:r>
            <a:r>
              <a:rPr lang="zh-CN" altLang="en-US" sz="2000" dirty="0">
                <a:solidFill>
                  <a:srgbClr val="FFC000"/>
                </a:solidFill>
              </a:rPr>
              <a:t>） 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FFC000"/>
                </a:solidFill>
              </a:rPr>
              <a:t>end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：</a:t>
            </a:r>
            <a:r>
              <a:rPr lang="zh-CN" altLang="en-US" sz="2000" dirty="0" smtClean="0">
                <a:solidFill>
                  <a:srgbClr val="FFC000"/>
                </a:solidFill>
              </a:rPr>
              <a:t> </a:t>
            </a:r>
            <a:r>
              <a:rPr lang="zh-CN" altLang="en-US" sz="2000" dirty="0">
                <a:solidFill>
                  <a:srgbClr val="FFC000"/>
                </a:solidFill>
              </a:rPr>
              <a:t>内容对齐结束边界。（</a:t>
            </a:r>
            <a:r>
              <a:rPr lang="en-US" altLang="zh-CN" sz="2000" dirty="0">
                <a:solidFill>
                  <a:srgbClr val="FFC000"/>
                </a:solidFill>
              </a:rPr>
              <a:t>CSS3</a:t>
            </a:r>
            <a:r>
              <a:rPr lang="zh-CN" altLang="en-US" sz="2000" dirty="0">
                <a:solidFill>
                  <a:srgbClr val="FFC000"/>
                </a:solidFill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7888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332656"/>
            <a:ext cx="8229600" cy="1143000"/>
          </a:xfrm>
        </p:spPr>
        <p:txBody>
          <a:bodyPr/>
          <a:lstStyle/>
          <a:p>
            <a:r>
              <a:rPr lang="en-US" altLang="zh-CN" b="1" dirty="0"/>
              <a:t>text-transform</a:t>
            </a:r>
            <a:r>
              <a:rPr lang="zh-CN" altLang="en-US" b="1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作用：设定文本的大小写等形式的转换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取值：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none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		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默认值 </a:t>
            </a:r>
            <a:r>
              <a:rPr lang="zh-CN" altLang="en-US" sz="2000" dirty="0" smtClean="0"/>
              <a:t>无</a:t>
            </a:r>
            <a:r>
              <a:rPr lang="zh-CN" altLang="en-US" sz="2000" dirty="0"/>
              <a:t>转换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capitalize</a:t>
            </a:r>
            <a:r>
              <a:rPr lang="zh-CN" altLang="en-US" sz="2000" b="1" dirty="0"/>
              <a:t>： </a:t>
            </a:r>
            <a:r>
              <a:rPr lang="en-US" altLang="zh-CN" sz="2000" b="1" dirty="0"/>
              <a:t>	</a:t>
            </a:r>
            <a:r>
              <a:rPr lang="zh-CN" altLang="en-US" sz="2000" dirty="0" smtClean="0"/>
              <a:t>将</a:t>
            </a:r>
            <a:r>
              <a:rPr lang="zh-CN" altLang="en-US" sz="2000" dirty="0"/>
              <a:t>每个单词的第一个字母转换成大写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uppercase</a:t>
            </a:r>
            <a:r>
              <a:rPr lang="zh-CN" altLang="en-US" sz="2000" b="1" dirty="0" smtClean="0"/>
              <a:t>：</a:t>
            </a:r>
            <a:r>
              <a:rPr lang="en-US" altLang="zh-CN" sz="2000" b="1" dirty="0"/>
              <a:t>	</a:t>
            </a:r>
            <a:r>
              <a:rPr lang="zh-CN" altLang="en-US" sz="2000" dirty="0" smtClean="0"/>
              <a:t>转换</a:t>
            </a:r>
            <a:r>
              <a:rPr lang="zh-CN" altLang="en-US" sz="2000" dirty="0"/>
              <a:t>成大写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lowercase</a:t>
            </a:r>
            <a:r>
              <a:rPr lang="zh-CN" altLang="en-US" sz="2000" b="1" dirty="0" smtClean="0"/>
              <a:t>：</a:t>
            </a:r>
            <a:r>
              <a:rPr lang="en-US" altLang="zh-CN" sz="2000" b="1" dirty="0"/>
              <a:t>	</a:t>
            </a:r>
            <a:r>
              <a:rPr lang="zh-CN" altLang="en-US" sz="2000" dirty="0" smtClean="0"/>
              <a:t>转换</a:t>
            </a:r>
            <a:r>
              <a:rPr lang="zh-CN" altLang="en-US" sz="2000" dirty="0"/>
              <a:t>成</a:t>
            </a:r>
            <a:r>
              <a:rPr lang="zh-CN" altLang="en-US" sz="2000" dirty="0" smtClean="0"/>
              <a:t>小写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C000"/>
                </a:solidFill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</a:rPr>
              <a:t>full-width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：</a:t>
            </a:r>
            <a:r>
              <a:rPr lang="en-US" altLang="zh-CN" sz="2000" b="1" dirty="0">
                <a:solidFill>
                  <a:srgbClr val="FFC000"/>
                </a:solidFill>
              </a:rPr>
              <a:t>	</a:t>
            </a:r>
            <a:r>
              <a:rPr lang="zh-CN" altLang="en-US" sz="2000" dirty="0" smtClean="0">
                <a:solidFill>
                  <a:srgbClr val="FFC000"/>
                </a:solidFill>
              </a:rPr>
              <a:t>将</a:t>
            </a:r>
            <a:r>
              <a:rPr lang="zh-CN" altLang="en-US" sz="2000" dirty="0">
                <a:solidFill>
                  <a:srgbClr val="FFC000"/>
                </a:solidFill>
              </a:rPr>
              <a:t>左右字符设为全角形式</a:t>
            </a:r>
            <a:r>
              <a:rPr lang="zh-CN" altLang="en-US" sz="2000" dirty="0" smtClean="0">
                <a:solidFill>
                  <a:srgbClr val="FFC000"/>
                </a:solidFill>
              </a:rPr>
              <a:t>（</a:t>
            </a:r>
            <a:r>
              <a:rPr lang="en-US" altLang="zh-CN" sz="2000" dirty="0">
                <a:solidFill>
                  <a:srgbClr val="FFC000"/>
                </a:solidFill>
              </a:rPr>
              <a:t>CSS3</a:t>
            </a:r>
            <a:r>
              <a:rPr lang="zh-CN" altLang="en-US" sz="2000" dirty="0" smtClean="0">
                <a:solidFill>
                  <a:srgbClr val="FFC000"/>
                </a:solidFill>
              </a:rPr>
              <a:t>）不支持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</a:rPr>
              <a:t>full-size-kana</a:t>
            </a:r>
            <a:r>
              <a:rPr lang="zh-CN" altLang="en-US" sz="2000" b="1" dirty="0" smtClean="0">
                <a:solidFill>
                  <a:srgbClr val="FFC000"/>
                </a:solidFill>
              </a:rPr>
              <a:t>：</a:t>
            </a:r>
            <a:r>
              <a:rPr lang="zh-CN" altLang="en-US" sz="2000" dirty="0" smtClean="0">
                <a:solidFill>
                  <a:srgbClr val="FFC000"/>
                </a:solidFill>
              </a:rPr>
              <a:t>将</a:t>
            </a:r>
            <a:r>
              <a:rPr lang="zh-CN" altLang="en-US" sz="2000" dirty="0">
                <a:solidFill>
                  <a:srgbClr val="FFC000"/>
                </a:solidFill>
              </a:rPr>
              <a:t>所有小假名字符转换为普通假名</a:t>
            </a:r>
            <a:r>
              <a:rPr lang="zh-CN" altLang="en-US" sz="2000" dirty="0" smtClean="0">
                <a:solidFill>
                  <a:srgbClr val="FFC000"/>
                </a:solidFill>
              </a:rPr>
              <a:t>（</a:t>
            </a:r>
            <a:r>
              <a:rPr lang="en-US" altLang="zh-CN" sz="2000" dirty="0">
                <a:solidFill>
                  <a:srgbClr val="FFC000"/>
                </a:solidFill>
              </a:rPr>
              <a:t>CSS3</a:t>
            </a:r>
            <a:r>
              <a:rPr lang="zh-CN" altLang="en-US" sz="2000" dirty="0" smtClean="0">
                <a:solidFill>
                  <a:srgbClr val="FFC000"/>
                </a:solidFill>
              </a:rPr>
              <a:t>）</a:t>
            </a:r>
            <a:r>
              <a:rPr lang="zh-CN" altLang="en-US" sz="2000" dirty="0">
                <a:solidFill>
                  <a:srgbClr val="FFC000"/>
                </a:solidFill>
              </a:rPr>
              <a:t>不</a:t>
            </a:r>
            <a:r>
              <a:rPr lang="zh-CN" altLang="en-US" sz="2000" dirty="0" smtClean="0">
                <a:solidFill>
                  <a:srgbClr val="FFC000"/>
                </a:solidFill>
              </a:rPr>
              <a:t>支持</a:t>
            </a:r>
            <a:endParaRPr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FFC000"/>
                </a:solidFill>
              </a:rPr>
              <a:t>    </a:t>
            </a:r>
            <a:r>
              <a:rPr lang="zh-CN" altLang="en-US" sz="2000" dirty="0" smtClean="0">
                <a:solidFill>
                  <a:srgbClr val="FFC000"/>
                </a:solidFill>
              </a:rPr>
              <a:t>例如：土耳其语</a:t>
            </a:r>
            <a:r>
              <a:rPr lang="zh-CN" altLang="en-US" sz="2000" dirty="0" smtClean="0">
                <a:solidFill>
                  <a:srgbClr val="FFC000"/>
                </a:solidFill>
              </a:rPr>
              <a:t>。</a:t>
            </a:r>
            <a:endParaRPr lang="en-US" altLang="zh-CN" sz="20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1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altLang="zh-CN" b="1" dirty="0"/>
              <a:t>text-decoration</a:t>
            </a:r>
            <a:r>
              <a:rPr lang="zh-CN" altLang="en-US" b="1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</a:rPr>
              <a:t>作用：设定文本修饰线。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/>
              <a:t>取值</a:t>
            </a:r>
            <a:r>
              <a:rPr lang="zh-CN" altLang="en-US" sz="2000" b="1" dirty="0"/>
              <a:t>：</a:t>
            </a:r>
          </a:p>
          <a:p>
            <a:pPr marL="0" indent="0">
              <a:buNone/>
            </a:pPr>
            <a:r>
              <a:rPr lang="en-US" altLang="zh-CN" sz="2000" dirty="0"/>
              <a:t>[ text-decoration-line ]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FF0000"/>
                </a:solidFill>
              </a:rPr>
              <a:t>不支持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文本装饰的种类。</a:t>
            </a:r>
            <a:r>
              <a:rPr lang="zh-CN" altLang="en-US" sz="2000" i="1" dirty="0"/>
              <a:t>相当于</a:t>
            </a:r>
            <a:r>
              <a:rPr lang="en-US" altLang="zh-CN" sz="2000" i="1" dirty="0"/>
              <a:t>CSS1</a:t>
            </a:r>
            <a:r>
              <a:rPr lang="zh-CN" altLang="en-US" sz="2000" i="1" dirty="0"/>
              <a:t>时的</a:t>
            </a:r>
            <a:r>
              <a:rPr lang="en-US" altLang="zh-CN" sz="2000" i="1" dirty="0"/>
              <a:t>text-decoration</a:t>
            </a:r>
            <a:r>
              <a:rPr lang="zh-CN" altLang="en-US" sz="2000" i="1" dirty="0" smtClean="0"/>
              <a:t>属性</a:t>
            </a:r>
            <a:endParaRPr lang="en-US" altLang="zh-CN" sz="2000" i="1" dirty="0" smtClean="0"/>
          </a:p>
          <a:p>
            <a:pPr marL="0" indent="0">
              <a:buNone/>
            </a:pPr>
            <a:r>
              <a:rPr lang="en-US" altLang="zh-CN" sz="2000" dirty="0" smtClean="0"/>
              <a:t>[ text-decoration-style ]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支持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文本装饰的样式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[ text-decoration-color]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</a:rPr>
              <a:t>支持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指定</a:t>
            </a:r>
            <a:r>
              <a:rPr lang="zh-CN" altLang="en-US" sz="2000" dirty="0"/>
              <a:t>文本装饰的颜色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/>
              <a:t>blink</a:t>
            </a:r>
            <a:r>
              <a:rPr lang="zh-CN" altLang="en-US" sz="2000" dirty="0"/>
              <a:t>： 指定文字的装饰是闪烁</a:t>
            </a:r>
            <a:r>
              <a:rPr lang="zh-CN" altLang="en-US" sz="2000" dirty="0" smtClean="0"/>
              <a:t>。  仅</a:t>
            </a:r>
            <a:r>
              <a:rPr lang="en-US" altLang="zh-CN" sz="2000" dirty="0" smtClean="0"/>
              <a:t>opera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firefox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例如</a:t>
            </a:r>
            <a:r>
              <a:rPr lang="en-US" altLang="zh-CN" sz="2000" dirty="0" smtClean="0"/>
              <a:t>:text-decoration : </a:t>
            </a:r>
            <a:r>
              <a:rPr lang="en-US" altLang="zh-CN" sz="2000" dirty="0" err="1" smtClean="0"/>
              <a:t>overline</a:t>
            </a:r>
            <a:r>
              <a:rPr lang="en-US" altLang="zh-CN" sz="2000" dirty="0" smtClean="0"/>
              <a:t>   CSS1</a:t>
            </a:r>
            <a:r>
              <a:rPr lang="zh-CN" altLang="en-US" sz="2000" dirty="0" smtClean="0"/>
              <a:t>实例</a:t>
            </a:r>
            <a:endParaRPr lang="en-US" altLang="zh-CN" sz="20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text-decoration : #F00 double </a:t>
            </a:r>
            <a:r>
              <a:rPr lang="en-US" altLang="zh-CN" sz="2000" dirty="0" err="1" smtClean="0"/>
              <a:t>overline</a:t>
            </a:r>
            <a:r>
              <a:rPr lang="en-US" altLang="zh-CN" sz="2000" dirty="0" smtClean="0"/>
              <a:t>   CSS3</a:t>
            </a:r>
            <a:r>
              <a:rPr lang="zh-CN" altLang="en-US" sz="2000" dirty="0" smtClean="0"/>
              <a:t>实例</a:t>
            </a:r>
            <a:endParaRPr lang="en-US" altLang="zh-CN" sz="2000" dirty="0"/>
          </a:p>
          <a:p>
            <a:pPr marL="0" lvl="2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备注：目前主要浏览器都没有实现上述属性，但是依然可以使用</a:t>
            </a:r>
            <a:r>
              <a:rPr lang="en-US" altLang="zh-CN" sz="2000" dirty="0">
                <a:solidFill>
                  <a:srgbClr val="FF0000"/>
                </a:solidFill>
              </a:rPr>
              <a:t>CSS1</a:t>
            </a:r>
            <a:r>
              <a:rPr lang="zh-CN" altLang="en-US" sz="2000" dirty="0">
                <a:solidFill>
                  <a:srgbClr val="FF0000"/>
                </a:solidFill>
              </a:rPr>
              <a:t>的实例方式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lvl="2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92333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主题1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微软雅黑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1_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739</Words>
  <Application>Microsoft Office PowerPoint</Application>
  <PresentationFormat>全屏显示(4:3)</PresentationFormat>
  <Paragraphs>225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CSS3的新增文本属性</vt:lpstr>
      <vt:lpstr>本章内容</vt:lpstr>
      <vt:lpstr>CSS1&amp;2中的文本属性</vt:lpstr>
      <vt:lpstr>CSS3 新增的文本属性</vt:lpstr>
      <vt:lpstr>PowerPoint 演示文稿</vt:lpstr>
      <vt:lpstr>text-overflow属性</vt:lpstr>
      <vt:lpstr>text-align属性</vt:lpstr>
      <vt:lpstr>text-transform属性</vt:lpstr>
      <vt:lpstr>text-decoration属性</vt:lpstr>
      <vt:lpstr>text-decoration-line属性</vt:lpstr>
      <vt:lpstr>text-decoration-color属性</vt:lpstr>
      <vt:lpstr>text-decoration-style属性</vt:lpstr>
      <vt:lpstr>text-shadow属性</vt:lpstr>
      <vt:lpstr>text-fill-color属性</vt:lpstr>
      <vt:lpstr>text-stroke属性</vt:lpstr>
      <vt:lpstr>text-stroke-width属性</vt:lpstr>
      <vt:lpstr>text-stroke-color属性</vt:lpstr>
      <vt:lpstr>实例：描边字效果</vt:lpstr>
      <vt:lpstr>实例：镂空字效果</vt:lpstr>
      <vt:lpstr>tab-size属性</vt:lpstr>
      <vt:lpstr>word-wrap属性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激动人心的CSS3</dc:title>
  <dc:creator>smileeye</dc:creator>
  <cp:lastModifiedBy>admin</cp:lastModifiedBy>
  <cp:revision>206</cp:revision>
  <dcterms:created xsi:type="dcterms:W3CDTF">2012-12-23T09:43:07Z</dcterms:created>
  <dcterms:modified xsi:type="dcterms:W3CDTF">2013-01-06T06:36:02Z</dcterms:modified>
</cp:coreProperties>
</file>