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77" r:id="rId4"/>
    <p:sldId id="268" r:id="rId5"/>
    <p:sldId id="271" r:id="rId6"/>
    <p:sldId id="270" r:id="rId7"/>
    <p:sldId id="272" r:id="rId8"/>
    <p:sldId id="273" r:id="rId9"/>
    <p:sldId id="274" r:id="rId10"/>
    <p:sldId id="278" r:id="rId11"/>
    <p:sldId id="276" r:id="rId12"/>
    <p:sldId id="284" r:id="rId13"/>
    <p:sldId id="266" r:id="rId14"/>
    <p:sldId id="281" r:id="rId15"/>
    <p:sldId id="267" r:id="rId16"/>
    <p:sldId id="285" r:id="rId17"/>
    <p:sldId id="265" r:id="rId18"/>
    <p:sldId id="279" r:id="rId19"/>
    <p:sldId id="275" r:id="rId20"/>
    <p:sldId id="286" r:id="rId21"/>
    <p:sldId id="28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background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1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58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8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93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126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15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p"/>
        <a:defRPr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n"/>
        <a:defRPr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ü"/>
        <a:defRPr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D:\Program%20Files%20(x86)\&#25163;&#20876;&#38598;&#20013;&#33829;\CSS&#30005;&#23376;&#20070;\CSS&#20840;&#29256;&#26412;&#25163;&#20876;.chm::/selectors/relationship/ef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09600" y="1772816"/>
            <a:ext cx="7772400" cy="136207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CSS3</a:t>
            </a:r>
            <a:r>
              <a:rPr lang="zh-CN" altLang="en-US" dirty="0">
                <a:solidFill>
                  <a:schemeClr val="bg1"/>
                </a:solidFill>
              </a:rPr>
              <a:t>的新增选择器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013325"/>
            <a:ext cx="449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p"/>
              <a:defRPr sz="32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n"/>
              <a:defRPr sz="2800">
                <a:solidFill>
                  <a:srgbClr val="292929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ü"/>
              <a:defRPr sz="2400">
                <a:solidFill>
                  <a:srgbClr val="292929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92929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主讲：丛浩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@LAMP</a:t>
            </a: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兄弟连丛浩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conghao@lampbrother.net</a:t>
            </a:r>
            <a:endParaRPr lang="en-US" altLang="zh-CN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新增选择器类型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关系选择器</a:t>
            </a:r>
            <a:endParaRPr lang="en-US" altLang="zh-CN" dirty="0" smtClean="0"/>
          </a:p>
          <a:p>
            <a:r>
              <a:rPr lang="zh-CN" altLang="en-US" dirty="0"/>
              <a:t>伪类选择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 action="ppaction://hlinksldjump"/>
              </a:rPr>
              <a:t>结构性伪类选择器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 action="ppaction://hlinksldjump"/>
              </a:rPr>
              <a:t>UI</a:t>
            </a:r>
            <a:r>
              <a:rPr lang="zh-CN" altLang="en-US" dirty="0" smtClean="0">
                <a:hlinkClick r:id="rId4" action="ppaction://hlinksldjump"/>
              </a:rPr>
              <a:t>元素状态伪类选择器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属性选择器</a:t>
            </a:r>
            <a:endParaRPr lang="en-US" altLang="zh-CN" dirty="0" smtClean="0"/>
          </a:p>
          <a:p>
            <a:r>
              <a:rPr lang="zh-CN" altLang="en-US" dirty="0">
                <a:hlinkClick r:id="rId6" action="ppaction://hlinksldjump"/>
              </a:rPr>
              <a:t>伪</a:t>
            </a:r>
            <a:r>
              <a:rPr lang="zh-CN" altLang="en-US" dirty="0" smtClean="0">
                <a:hlinkClick r:id="rId6" action="ppaction://hlinksldjump"/>
              </a:rPr>
              <a:t>对象选择器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00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关系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473645"/>
              </p:ext>
            </p:extLst>
          </p:nvPr>
        </p:nvGraphicFramePr>
        <p:xfrm>
          <a:off x="457200" y="2276873"/>
          <a:ext cx="8229600" cy="205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1656184"/>
                <a:gridCol w="1008112"/>
                <a:gridCol w="4402832"/>
              </a:tblGrid>
              <a:tr h="5760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</a:t>
                      </a:r>
                      <a:r>
                        <a:rPr lang="zh-CN" altLang="en-US" dirty="0"/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file"/>
                        </a:rPr>
                        <a:t>E </a:t>
                      </a:r>
                      <a:r>
                        <a:rPr lang="en-US" dirty="0" smtClean="0">
                          <a:hlinkClick r:id="rId2" action="ppaction://hlinkfile"/>
                        </a:rPr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包含选择</a:t>
                      </a:r>
                      <a:r>
                        <a:rPr lang="zh-CN" altLang="en-US" dirty="0" smtClean="0"/>
                        <a:t>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选择所有被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元素包含的</a:t>
                      </a:r>
                      <a:r>
                        <a:rPr lang="en-US" altLang="zh-CN"/>
                        <a:t>F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E&gt;F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子选择</a:t>
                      </a:r>
                      <a:r>
                        <a:rPr lang="zh-CN" altLang="en-US" dirty="0" smtClean="0"/>
                        <a:t>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选择所有作为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元素的子元素</a:t>
                      </a:r>
                      <a:r>
                        <a:rPr lang="en-US" altLang="zh-CN"/>
                        <a:t>F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E+F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相邻</a:t>
                      </a:r>
                      <a:r>
                        <a:rPr lang="zh-CN" altLang="en-US" dirty="0" smtClean="0"/>
                        <a:t>选择符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选择紧贴在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元素之后</a:t>
                      </a:r>
                      <a:r>
                        <a:rPr lang="en-US" altLang="zh-CN"/>
                        <a:t>F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E~F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兄弟选择</a:t>
                      </a:r>
                      <a:r>
                        <a:rPr lang="zh-CN" altLang="en-US" dirty="0" smtClean="0"/>
                        <a:t>符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元素所有兄弟元素</a:t>
                      </a:r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941168"/>
            <a:ext cx="7616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备注：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绿色行为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CSS3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新增选择器，为了便于组合记忆，幻灯片中也列举了同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类型的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CSS1&amp;2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类选择器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620713"/>
            <a:ext cx="82296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实战操作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95288" y="1844675"/>
            <a:ext cx="8229600" cy="4098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dirty="0"/>
              <a:t>兄弟选择器实例：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547074"/>
            <a:ext cx="22574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0" y="1556792"/>
            <a:ext cx="5511732" cy="471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2240" y="56612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32240" y="5661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显示效果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6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结构</a:t>
            </a:r>
            <a:r>
              <a:rPr lang="zh-CN" altLang="en-US" dirty="0">
                <a:solidFill>
                  <a:srgbClr val="00B050"/>
                </a:solidFill>
              </a:rPr>
              <a:t>伪类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39551"/>
              </p:ext>
            </p:extLst>
          </p:nvPr>
        </p:nvGraphicFramePr>
        <p:xfrm>
          <a:off x="395536" y="1124744"/>
          <a:ext cx="828092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1213792"/>
                <a:gridCol w="48965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</a:t>
                      </a:r>
                      <a:r>
                        <a:rPr lang="zh-CN" altLang="en-US" dirty="0"/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版本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简介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E:root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元素在文档的根元素。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E:first-child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匹配父元素的第一个子元素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E:last-child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匹配父元素的最后一个子元素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E:only-child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匹配父元素仅有的一个子元素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E:nth-child(n)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匹配父元素的第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个子元素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E:nth-last-child(n)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匹配父元素的倒数第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个子元素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E:first-of-type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匹配同类型中的第一个同级兄弟元素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E:last-of-type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匹配同类型中的最后一个同级兄弟元素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E:only-of-type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匹配同类型中的唯一的一个同级兄弟元素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E:nth-of-type(n)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匹配同类型中的第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个同级兄弟元素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E:nth-last-of-type(n)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匹配同类型中的倒数第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个同级兄弟元素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E:empty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匹配没有任何子元素（包括</a:t>
                      </a:r>
                      <a:r>
                        <a:rPr lang="en-US" altLang="zh-CN" dirty="0"/>
                        <a:t>text</a:t>
                      </a:r>
                      <a:r>
                        <a:rPr lang="zh-CN" altLang="en-US" dirty="0"/>
                        <a:t>节点）的元素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4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实战操作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098032"/>
          </a:xfrm>
        </p:spPr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行变色表格：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41682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5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UI</a:t>
            </a:r>
            <a:r>
              <a:rPr lang="zh-CN" altLang="en-US" dirty="0">
                <a:solidFill>
                  <a:srgbClr val="00B050"/>
                </a:solidFill>
              </a:rPr>
              <a:t>元素状态伪类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353258"/>
              </p:ext>
            </p:extLst>
          </p:nvPr>
        </p:nvGraphicFramePr>
        <p:xfrm>
          <a:off x="395536" y="2204864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1296144"/>
                <a:gridCol w="54109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</a:t>
                      </a:r>
                      <a:r>
                        <a:rPr lang="zh-CN" altLang="en-US" dirty="0"/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E:checked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匹配用户界面上处于选中状态的元素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。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用于</a:t>
                      </a:r>
                      <a:r>
                        <a:rPr lang="en-US" altLang="zh-CN"/>
                        <a:t>input type</a:t>
                      </a:r>
                      <a:r>
                        <a:rPr lang="zh-CN" altLang="en-US"/>
                        <a:t>为</a:t>
                      </a:r>
                      <a:r>
                        <a:rPr lang="en-US" altLang="zh-CN"/>
                        <a:t>radio</a:t>
                      </a:r>
                      <a:r>
                        <a:rPr lang="zh-CN" altLang="en-US"/>
                        <a:t>与</a:t>
                      </a:r>
                      <a:r>
                        <a:rPr lang="en-US" altLang="zh-CN"/>
                        <a:t>checkbox</a:t>
                      </a:r>
                      <a:r>
                        <a:rPr lang="zh-CN" altLang="en-US"/>
                        <a:t>时</a:t>
                      </a:r>
                      <a:r>
                        <a:rPr lang="en-US" altLang="zh-CN"/>
                        <a:t>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E:enabled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匹配用户界面上处于可用状态的元素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E:disabled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匹配用户界面上处于禁用状态的元素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9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620713"/>
            <a:ext cx="82296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实战操作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95288" y="1844675"/>
            <a:ext cx="8229600" cy="4098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表单效果演示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476500"/>
            <a:ext cx="68865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5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属性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559727"/>
              </p:ext>
            </p:extLst>
          </p:nvPr>
        </p:nvGraphicFramePr>
        <p:xfrm>
          <a:off x="446856" y="1628800"/>
          <a:ext cx="82296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1872208"/>
                <a:gridCol w="46188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</a:t>
                      </a:r>
                      <a:r>
                        <a:rPr lang="zh-CN" altLang="en-US" dirty="0"/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E[</a:t>
                      </a:r>
                      <a:r>
                        <a:rPr lang="en-US" dirty="0" err="1"/>
                        <a:t>att</a:t>
                      </a:r>
                      <a:r>
                        <a:rPr lang="en-US" dirty="0"/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选择具有</a:t>
                      </a:r>
                      <a:r>
                        <a:rPr lang="en-US" altLang="zh-CN" dirty="0" err="1"/>
                        <a:t>att</a:t>
                      </a:r>
                      <a:r>
                        <a:rPr lang="zh-CN" altLang="en-US" dirty="0"/>
                        <a:t>属性的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E[</a:t>
                      </a:r>
                      <a:r>
                        <a:rPr lang="en-US" dirty="0" err="1"/>
                        <a:t>att</a:t>
                      </a:r>
                      <a:r>
                        <a:rPr lang="en-US" dirty="0"/>
                        <a:t>="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选择具有</a:t>
                      </a:r>
                      <a:r>
                        <a:rPr lang="en-US" altLang="zh-CN"/>
                        <a:t>att</a:t>
                      </a:r>
                      <a:r>
                        <a:rPr lang="zh-CN" altLang="en-US"/>
                        <a:t>属性且属性值等于</a:t>
                      </a:r>
                      <a:r>
                        <a:rPr lang="en-US" altLang="zh-CN"/>
                        <a:t>val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E[</a:t>
                      </a:r>
                      <a:r>
                        <a:rPr lang="en-US" dirty="0" err="1"/>
                        <a:t>att</a:t>
                      </a:r>
                      <a:r>
                        <a:rPr lang="en-US" dirty="0"/>
                        <a:t>~="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选择具有</a:t>
                      </a:r>
                      <a:r>
                        <a:rPr lang="en-US" altLang="zh-CN"/>
                        <a:t>att</a:t>
                      </a:r>
                      <a:r>
                        <a:rPr lang="zh-CN" altLang="en-US"/>
                        <a:t>属性且属性值为一用空格分隔的字词列表，其中一个等于</a:t>
                      </a:r>
                      <a:r>
                        <a:rPr lang="en-US" altLang="zh-CN"/>
                        <a:t>val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E[</a:t>
                      </a:r>
                      <a:r>
                        <a:rPr lang="en-US" dirty="0" err="1"/>
                        <a:t>att</a:t>
                      </a:r>
                      <a:r>
                        <a:rPr lang="en-US" dirty="0"/>
                        <a:t>^="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"]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选择具有</a:t>
                      </a:r>
                      <a:r>
                        <a:rPr lang="en-US" altLang="zh-CN"/>
                        <a:t>att</a:t>
                      </a:r>
                      <a:r>
                        <a:rPr lang="zh-CN" altLang="en-US"/>
                        <a:t>属性且属性值为以</a:t>
                      </a:r>
                      <a:r>
                        <a:rPr lang="en-US" altLang="zh-CN"/>
                        <a:t>val</a:t>
                      </a:r>
                      <a:r>
                        <a:rPr lang="zh-CN" altLang="en-US"/>
                        <a:t>开头的字符串的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E[</a:t>
                      </a:r>
                      <a:r>
                        <a:rPr lang="en-US" dirty="0" err="1"/>
                        <a:t>att</a:t>
                      </a:r>
                      <a:r>
                        <a:rPr lang="en-US" dirty="0"/>
                        <a:t>$="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"]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选择具有</a:t>
                      </a:r>
                      <a:r>
                        <a:rPr lang="en-US" altLang="zh-CN"/>
                        <a:t>att</a:t>
                      </a:r>
                      <a:r>
                        <a:rPr lang="zh-CN" altLang="en-US"/>
                        <a:t>属性且属性值为以</a:t>
                      </a:r>
                      <a:r>
                        <a:rPr lang="en-US" altLang="zh-CN"/>
                        <a:t>val</a:t>
                      </a:r>
                      <a:r>
                        <a:rPr lang="zh-CN" altLang="en-US"/>
                        <a:t>结尾的字符串的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E[</a:t>
                      </a:r>
                      <a:r>
                        <a:rPr lang="en-US" dirty="0" err="1"/>
                        <a:t>att</a:t>
                      </a:r>
                      <a:r>
                        <a:rPr lang="en-US" dirty="0"/>
                        <a:t>*="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"]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选择具有</a:t>
                      </a:r>
                      <a:r>
                        <a:rPr lang="en-US" altLang="zh-CN" dirty="0" err="1"/>
                        <a:t>att</a:t>
                      </a:r>
                      <a:r>
                        <a:rPr lang="zh-CN" altLang="en-US" dirty="0"/>
                        <a:t>属性且属性值为包含</a:t>
                      </a:r>
                      <a:r>
                        <a:rPr lang="en-US" altLang="zh-CN" dirty="0" err="1"/>
                        <a:t>val</a:t>
                      </a:r>
                      <a:r>
                        <a:rPr lang="zh-CN" altLang="en-US" dirty="0"/>
                        <a:t>的字符串的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E[</a:t>
                      </a:r>
                      <a:r>
                        <a:rPr lang="en-US" dirty="0" err="1"/>
                        <a:t>att</a:t>
                      </a:r>
                      <a:r>
                        <a:rPr lang="en-US" dirty="0"/>
                        <a:t>|="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选择具有</a:t>
                      </a:r>
                      <a:r>
                        <a:rPr lang="en-US" altLang="zh-CN" dirty="0" err="1"/>
                        <a:t>att</a:t>
                      </a:r>
                      <a:r>
                        <a:rPr lang="zh-CN" altLang="en-US" dirty="0"/>
                        <a:t>属性且属性值为以</a:t>
                      </a:r>
                      <a:r>
                        <a:rPr lang="en-US" altLang="zh-CN" dirty="0" err="1"/>
                        <a:t>val</a:t>
                      </a:r>
                      <a:r>
                        <a:rPr lang="zh-CN" altLang="en-US" dirty="0"/>
                        <a:t>开头并用连接符</a:t>
                      </a:r>
                      <a:r>
                        <a:rPr lang="en-US" altLang="zh-CN" dirty="0"/>
                        <a:t>"-"</a:t>
                      </a:r>
                      <a:r>
                        <a:rPr lang="zh-CN" altLang="en-US" dirty="0"/>
                        <a:t>分隔的字符串的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9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实战操作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098032"/>
          </a:xfrm>
        </p:spPr>
        <p:txBody>
          <a:bodyPr/>
          <a:lstStyle/>
          <a:p>
            <a:r>
              <a:rPr lang="zh-CN" altLang="en-US" dirty="0" smtClean="0"/>
              <a:t>百度文库文件下载类型选择：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5040560" cy="321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伪对象</a:t>
            </a:r>
            <a:r>
              <a:rPr lang="zh-CN" altLang="en-US" dirty="0"/>
              <a:t>选择器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779186"/>
              </p:ext>
            </p:extLst>
          </p:nvPr>
        </p:nvGraphicFramePr>
        <p:xfrm>
          <a:off x="457200" y="2362200"/>
          <a:ext cx="82296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/>
                <a:gridCol w="864096"/>
                <a:gridCol w="44028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</a:t>
                      </a:r>
                      <a:r>
                        <a:rPr lang="zh-CN" altLang="en-US" dirty="0"/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E:first-letter/E::first-letter 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CSS3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设置对象内的第一个字符的样式。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E:first-line/E::first-line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CSS3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设置对象内的第一行的样式。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E:before/E::before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CSS3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设置在对象前（依据对象树的逻辑结构）发生的内容。用来和</a:t>
                      </a:r>
                      <a:r>
                        <a:rPr lang="en-US" altLang="zh-CN"/>
                        <a:t>content</a:t>
                      </a:r>
                      <a:r>
                        <a:rPr lang="zh-CN" altLang="en-US"/>
                        <a:t>属性一起使用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E:after/E::after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CSS3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设置在对象后（依据对象树的逻辑结构）发生的内容。用来和</a:t>
                      </a:r>
                      <a:r>
                        <a:rPr lang="en-US" altLang="zh-CN" dirty="0"/>
                        <a:t>content</a:t>
                      </a:r>
                      <a:r>
                        <a:rPr lang="zh-CN" altLang="en-US" dirty="0"/>
                        <a:t>属性一起使用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E::selection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设置对象被选择时的颜色。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2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CSS1&amp;2</a:t>
            </a:r>
            <a:r>
              <a:rPr lang="zh-CN" altLang="en-US" dirty="0" smtClean="0"/>
              <a:t>中的选择器介绍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CSS3</a:t>
            </a:r>
            <a:r>
              <a:rPr lang="zh-CN" altLang="en-US" dirty="0" smtClean="0"/>
              <a:t>新增选择器介绍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CSS3 </a:t>
            </a:r>
            <a:r>
              <a:rPr lang="zh-CN" altLang="en-US" dirty="0" smtClean="0">
                <a:solidFill>
                  <a:srgbClr val="C00000"/>
                </a:solidFill>
              </a:rPr>
              <a:t>属性选择器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CSS3 </a:t>
            </a:r>
            <a:r>
              <a:rPr lang="zh-CN" altLang="en-US" dirty="0" smtClean="0">
                <a:solidFill>
                  <a:srgbClr val="C00000"/>
                </a:solidFill>
              </a:rPr>
              <a:t>结构伪类选择器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CSS3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UI</a:t>
            </a:r>
            <a:r>
              <a:rPr lang="zh-CN" altLang="en-US" dirty="0" smtClean="0">
                <a:solidFill>
                  <a:srgbClr val="C00000"/>
                </a:solidFill>
              </a:rPr>
              <a:t>元素状态伪类选择器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CSS3 </a:t>
            </a:r>
            <a:r>
              <a:rPr lang="zh-CN" altLang="en-US" dirty="0" smtClean="0">
                <a:solidFill>
                  <a:srgbClr val="C00000"/>
                </a:solidFill>
              </a:rPr>
              <a:t>其他新增选择器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620713"/>
            <a:ext cx="82296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实战操作</a:t>
            </a: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95288" y="1844675"/>
            <a:ext cx="8229600" cy="4098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伪对象选择器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2416175"/>
            <a:ext cx="22383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428875"/>
            <a:ext cx="51435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0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502" y="36560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结束</a:t>
            </a:r>
          </a:p>
        </p:txBody>
      </p:sp>
      <p:pic>
        <p:nvPicPr>
          <p:cNvPr id="1026" name="Picture 2" descr="C:\Users\Administrator\Desktop\1-1212011400451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543340" cy="48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CSS1&amp;2</a:t>
            </a:r>
            <a:r>
              <a:rPr lang="zh-CN" altLang="en-US" dirty="0" smtClean="0"/>
              <a:t>选择器类型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元素选择器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关系选择器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sldjump"/>
              </a:rPr>
              <a:t>伪类选择</a:t>
            </a:r>
            <a:r>
              <a:rPr lang="zh-CN" altLang="en-US" dirty="0" smtClean="0">
                <a:hlinkClick r:id="rId4" action="ppaction://hlinksldjump"/>
              </a:rPr>
              <a:t>器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属性选择器</a:t>
            </a:r>
            <a:endParaRPr lang="en-US" altLang="zh-CN" dirty="0" smtClean="0"/>
          </a:p>
          <a:p>
            <a:r>
              <a:rPr lang="zh-CN" altLang="en-US" dirty="0">
                <a:hlinkClick r:id="rId6" action="ppaction://hlinksldjump"/>
              </a:rPr>
              <a:t>伪</a:t>
            </a:r>
            <a:r>
              <a:rPr lang="zh-CN" altLang="en-US" dirty="0" smtClean="0">
                <a:hlinkClick r:id="rId6" action="ppaction://hlinksldjump"/>
              </a:rPr>
              <a:t>对象选择器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4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018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CSS1&amp;2</a:t>
            </a:r>
            <a:r>
              <a:rPr lang="zh-CN" altLang="en-US" dirty="0" smtClean="0">
                <a:solidFill>
                  <a:srgbClr val="FF0000"/>
                </a:solidFill>
              </a:rPr>
              <a:t>元素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295"/>
              </p:ext>
            </p:extLst>
          </p:nvPr>
        </p:nvGraphicFramePr>
        <p:xfrm>
          <a:off x="467544" y="2204864"/>
          <a:ext cx="821925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2293912"/>
                <a:gridCol w="936104"/>
                <a:gridCol w="368275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</a:t>
                      </a:r>
                      <a:r>
                        <a:rPr lang="zh-CN" altLang="en-US" dirty="0"/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通配选择</a:t>
                      </a:r>
                      <a:r>
                        <a:rPr lang="zh-CN" altLang="en-US" dirty="0" smtClean="0"/>
                        <a:t>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所有元素对象。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r>
                        <a:rPr lang="en-US" altLang="zh-CN" dirty="0" smtClean="0"/>
                        <a:t>(HTML)</a:t>
                      </a:r>
                      <a:r>
                        <a:rPr lang="zh-CN" altLang="en-US" dirty="0" smtClean="0"/>
                        <a:t>选择符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以文档语言对象类型作为选择符。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E#myid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r>
                        <a:rPr lang="zh-CN" altLang="en-US" dirty="0"/>
                        <a:t>选择</a:t>
                      </a:r>
                      <a:r>
                        <a:rPr lang="zh-CN" altLang="en-US" dirty="0" smtClean="0"/>
                        <a:t>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以唯一标识符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属性等于</a:t>
                      </a:r>
                      <a:r>
                        <a:rPr lang="en-US" altLang="zh-CN"/>
                        <a:t>myid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对象作为选择符。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E.myclass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zh-CN" altLang="en-US" dirty="0"/>
                        <a:t>选择</a:t>
                      </a:r>
                      <a:r>
                        <a:rPr lang="zh-CN" altLang="en-US" dirty="0" smtClean="0"/>
                        <a:t>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</a:t>
                      </a: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属性包含</a:t>
                      </a:r>
                      <a:r>
                        <a:rPr lang="en-US" altLang="zh-CN" dirty="0" err="1"/>
                        <a:t>myclass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对象作为选择符。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4725144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备注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:E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Element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的缩写，表示元素的意思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4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018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CSS1&amp;2</a:t>
            </a:r>
            <a:r>
              <a:rPr lang="zh-CN" altLang="en-US" dirty="0" smtClean="0">
                <a:solidFill>
                  <a:srgbClr val="FF0000"/>
                </a:solidFill>
              </a:rPr>
              <a:t>关系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683060"/>
              </p:ext>
            </p:extLst>
          </p:nvPr>
        </p:nvGraphicFramePr>
        <p:xfrm>
          <a:off x="467544" y="2204864"/>
          <a:ext cx="82192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2293912"/>
                <a:gridCol w="936104"/>
                <a:gridCol w="368275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</a:t>
                      </a:r>
                      <a:r>
                        <a:rPr lang="zh-CN" altLang="en-US" dirty="0"/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</a:t>
                      </a:r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包含选择</a:t>
                      </a:r>
                      <a:r>
                        <a:rPr lang="zh-CN" altLang="en-US" dirty="0" smtClean="0"/>
                        <a:t>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选择所有被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元素包含的</a:t>
                      </a:r>
                      <a:r>
                        <a:rPr lang="en-US" altLang="zh-CN"/>
                        <a:t>F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E&gt;F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子选择</a:t>
                      </a:r>
                      <a:r>
                        <a:rPr lang="zh-CN" altLang="en-US" dirty="0" smtClean="0"/>
                        <a:t>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选择所有作为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元素的子元素</a:t>
                      </a:r>
                      <a:r>
                        <a:rPr lang="en-US" altLang="zh-CN"/>
                        <a:t>F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E+F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相邻</a:t>
                      </a:r>
                      <a:r>
                        <a:rPr lang="zh-CN" altLang="en-US" dirty="0" smtClean="0"/>
                        <a:t>选择符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选择紧贴在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元素之后</a:t>
                      </a:r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18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CSS1&amp;2</a:t>
            </a:r>
            <a:r>
              <a:rPr lang="zh-CN" altLang="en-US" dirty="0" smtClean="0">
                <a:solidFill>
                  <a:srgbClr val="FF0000"/>
                </a:solidFill>
              </a:rPr>
              <a:t>伪类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9310"/>
              </p:ext>
            </p:extLst>
          </p:nvPr>
        </p:nvGraphicFramePr>
        <p:xfrm>
          <a:off x="467544" y="1916832"/>
          <a:ext cx="8219256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237626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</a:t>
                      </a:r>
                      <a:r>
                        <a:rPr lang="zh-CN" altLang="en-US" dirty="0"/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E:link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链接伪类选择器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设置超链接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在未被访问前的样式。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链接伪类选择器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设置超链接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在其链接地址已被访问过时的样式。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E:hover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用户操作伪类选择器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设置元素在其鼠标悬停时的样式。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用户操作伪类选择器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设置元素在被用户激活（在鼠标点击与释放之间发生的事件）时的样式。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用户操作伪类选择器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设置元素在成为输入焦点（该元素的</a:t>
                      </a:r>
                      <a:r>
                        <a:rPr lang="en-US" altLang="zh-CN" dirty="0" err="1"/>
                        <a:t>onfocus</a:t>
                      </a:r>
                      <a:r>
                        <a:rPr lang="zh-CN" altLang="en-US" dirty="0"/>
                        <a:t>事件发生）时的样式。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E:lang()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r>
                        <a:rPr lang="en-US" altLang="zh-CN" dirty="0" err="1" smtClean="0"/>
                        <a:t>lang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zh-CN" altLang="en-US" dirty="0" smtClean="0"/>
                        <a:t>伪类选择器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匹配使用特殊语言的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9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CSS1&amp;2</a:t>
            </a:r>
            <a:r>
              <a:rPr lang="zh-CN" altLang="en-US" dirty="0" smtClean="0">
                <a:solidFill>
                  <a:srgbClr val="FF0000"/>
                </a:solidFill>
              </a:rPr>
              <a:t>属性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697908"/>
              </p:ext>
            </p:extLst>
          </p:nvPr>
        </p:nvGraphicFramePr>
        <p:xfrm>
          <a:off x="467544" y="1916832"/>
          <a:ext cx="821925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080120"/>
                <a:gridCol w="54109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</a:t>
                      </a:r>
                      <a:r>
                        <a:rPr lang="zh-CN" altLang="en-US" dirty="0"/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E[</a:t>
                      </a:r>
                      <a:r>
                        <a:rPr lang="en-US" dirty="0" err="1"/>
                        <a:t>att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选择具有</a:t>
                      </a:r>
                      <a:r>
                        <a:rPr lang="en-US" altLang="zh-CN"/>
                        <a:t>att</a:t>
                      </a:r>
                      <a:r>
                        <a:rPr lang="zh-CN" altLang="en-US"/>
                        <a:t>属性的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E[</a:t>
                      </a:r>
                      <a:r>
                        <a:rPr lang="en-US" dirty="0" err="1"/>
                        <a:t>att</a:t>
                      </a:r>
                      <a:r>
                        <a:rPr lang="en-US" dirty="0"/>
                        <a:t>="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选择具有</a:t>
                      </a:r>
                      <a:r>
                        <a:rPr lang="en-US" altLang="zh-CN"/>
                        <a:t>att</a:t>
                      </a:r>
                      <a:r>
                        <a:rPr lang="zh-CN" altLang="en-US"/>
                        <a:t>属性且属性值等于</a:t>
                      </a:r>
                      <a:r>
                        <a:rPr lang="en-US" altLang="zh-CN"/>
                        <a:t>val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E[</a:t>
                      </a:r>
                      <a:r>
                        <a:rPr lang="en-US" dirty="0" err="1"/>
                        <a:t>att</a:t>
                      </a:r>
                      <a:r>
                        <a:rPr lang="en-US" dirty="0"/>
                        <a:t>~="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选择具有</a:t>
                      </a:r>
                      <a:r>
                        <a:rPr lang="en-US" altLang="zh-CN" dirty="0" err="1"/>
                        <a:t>att</a:t>
                      </a:r>
                      <a:r>
                        <a:rPr lang="zh-CN" altLang="en-US" dirty="0"/>
                        <a:t>属性且属性值为一用空格分隔的字词列表，其中一个等于</a:t>
                      </a:r>
                      <a:r>
                        <a:rPr lang="en-US" altLang="zh-CN" dirty="0" err="1"/>
                        <a:t>val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E[</a:t>
                      </a:r>
                      <a:r>
                        <a:rPr lang="en-US" dirty="0" err="1"/>
                        <a:t>att</a:t>
                      </a:r>
                      <a:r>
                        <a:rPr lang="en-US" dirty="0"/>
                        <a:t>|="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选择具有</a:t>
                      </a:r>
                      <a:r>
                        <a:rPr lang="en-US" altLang="zh-CN" dirty="0" err="1"/>
                        <a:t>att</a:t>
                      </a:r>
                      <a:r>
                        <a:rPr lang="zh-CN" altLang="en-US" dirty="0"/>
                        <a:t>属性且属性值为以</a:t>
                      </a:r>
                      <a:r>
                        <a:rPr lang="en-US" altLang="zh-CN" dirty="0" err="1"/>
                        <a:t>val</a:t>
                      </a:r>
                      <a:r>
                        <a:rPr lang="zh-CN" altLang="en-US" dirty="0"/>
                        <a:t>开头并用连接符</a:t>
                      </a:r>
                      <a:r>
                        <a:rPr lang="en-US" altLang="zh-CN" dirty="0"/>
                        <a:t>"-"</a:t>
                      </a:r>
                      <a:r>
                        <a:rPr lang="zh-CN" altLang="en-US" dirty="0"/>
                        <a:t>分隔的字符串的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8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CSS1&amp;2</a:t>
            </a:r>
            <a:r>
              <a:rPr lang="zh-CN" altLang="en-US" dirty="0">
                <a:solidFill>
                  <a:srgbClr val="FF0000"/>
                </a:solidFill>
              </a:rPr>
              <a:t>伪对象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932240"/>
              </p:ext>
            </p:extLst>
          </p:nvPr>
        </p:nvGraphicFramePr>
        <p:xfrm>
          <a:off x="467544" y="1916832"/>
          <a:ext cx="821925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152128"/>
                <a:gridCol w="53389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</a:t>
                      </a:r>
                      <a:r>
                        <a:rPr lang="zh-CN" altLang="en-US" dirty="0"/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E:first-letter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设置对象内的第一个字符的样式。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E:first-line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设置对象内的第一行的样式。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E:before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设置在对象前（依据对象树的逻辑结构）发生的内容。用来和</a:t>
                      </a:r>
                      <a:r>
                        <a:rPr lang="en-US" altLang="zh-CN"/>
                        <a:t>content</a:t>
                      </a:r>
                      <a:r>
                        <a:rPr lang="zh-CN" altLang="en-US"/>
                        <a:t>属性一起使用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E:after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设置在对象后（依据对象树的逻辑结构）发生的内容。用来和</a:t>
                      </a:r>
                      <a:r>
                        <a:rPr lang="en-US" altLang="zh-CN" dirty="0"/>
                        <a:t>content</a:t>
                      </a:r>
                      <a:r>
                        <a:rPr lang="zh-CN" altLang="en-US" dirty="0"/>
                        <a:t>属性一起使用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95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CSS1&amp;2</a:t>
            </a:r>
            <a:r>
              <a:rPr lang="zh-CN" altLang="en-US" dirty="0" smtClean="0"/>
              <a:t>选择器结束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34925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微软雅黑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507</TotalTime>
  <Words>1704</Words>
  <Application>Microsoft Office PowerPoint</Application>
  <PresentationFormat>全屏显示(4:3)</PresentationFormat>
  <Paragraphs>251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主题1</vt:lpstr>
      <vt:lpstr>CSS3的新增选择器</vt:lpstr>
      <vt:lpstr>本章内容</vt:lpstr>
      <vt:lpstr>CSS1&amp;2选择器类型</vt:lpstr>
      <vt:lpstr>CSS1&amp;2元素选择器</vt:lpstr>
      <vt:lpstr>CSS1&amp;2关系选择器</vt:lpstr>
      <vt:lpstr>CSS1&amp;2伪类选择器</vt:lpstr>
      <vt:lpstr>CSS1&amp;2属性选择器</vt:lpstr>
      <vt:lpstr>CSS1&amp;2伪对象选择器</vt:lpstr>
      <vt:lpstr>CSS1&amp;2选择器结束</vt:lpstr>
      <vt:lpstr>CSS3新增选择器类型</vt:lpstr>
      <vt:lpstr>关系选择器</vt:lpstr>
      <vt:lpstr>实战操作</vt:lpstr>
      <vt:lpstr>结构伪类选择器</vt:lpstr>
      <vt:lpstr>实战操作</vt:lpstr>
      <vt:lpstr>UI元素状态伪类选择器</vt:lpstr>
      <vt:lpstr>实战操作</vt:lpstr>
      <vt:lpstr>属性选择器</vt:lpstr>
      <vt:lpstr>实战操作</vt:lpstr>
      <vt:lpstr>伪对象选择器</vt:lpstr>
      <vt:lpstr>实战操作</vt:lpstr>
      <vt:lpstr>课程结束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激动人心的CSS3</dc:title>
  <dc:creator>smileeye</dc:creator>
  <cp:lastModifiedBy>smile</cp:lastModifiedBy>
  <cp:revision>33</cp:revision>
  <dcterms:created xsi:type="dcterms:W3CDTF">2012-12-23T09:43:07Z</dcterms:created>
  <dcterms:modified xsi:type="dcterms:W3CDTF">2013-01-03T09:11:27Z</dcterms:modified>
</cp:coreProperties>
</file>