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376" r:id="rId3"/>
    <p:sldId id="347" r:id="rId4"/>
    <p:sldId id="375" r:id="rId5"/>
    <p:sldId id="377" r:id="rId6"/>
    <p:sldId id="378" r:id="rId7"/>
    <p:sldId id="350" r:id="rId8"/>
    <p:sldId id="351" r:id="rId9"/>
    <p:sldId id="352" r:id="rId10"/>
    <p:sldId id="353" r:id="rId11"/>
    <p:sldId id="355" r:id="rId12"/>
    <p:sldId id="354" r:id="rId13"/>
    <p:sldId id="371" r:id="rId14"/>
    <p:sldId id="372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6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3F7"/>
    <a:srgbClr val="E6AF00"/>
    <a:srgbClr val="4F6228"/>
    <a:srgbClr val="FBFBFB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0210-A8B7-4701-A402-65675A803801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84D7-3CAF-4B21-A80A-F90DDC70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1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-108520" y="4886561"/>
            <a:ext cx="9361040" cy="990712"/>
          </a:xfrm>
          <a:prstGeom prst="parallelogram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69804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70212" y="4841284"/>
            <a:ext cx="7490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C++</a:t>
            </a:r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编程入门</a:t>
            </a:r>
          </a:p>
        </p:txBody>
      </p:sp>
    </p:spTree>
    <p:extLst>
      <p:ext uri="{BB962C8B-B14F-4D97-AF65-F5344CB8AC3E}">
        <p14:creationId xmlns:p14="http://schemas.microsoft.com/office/powerpoint/2010/main" val="12742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的次方 </a:t>
            </a:r>
            <a:r>
              <a:rPr lang="en-US" altLang="zh-CN" dirty="0"/>
              <a:t>- </a:t>
            </a:r>
            <a:r>
              <a:rPr lang="zh-CN" altLang="en-US" dirty="0"/>
              <a:t>错误代码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832647" cy="496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箭头连接符 27"/>
          <p:cNvCxnSpPr/>
          <p:nvPr/>
        </p:nvCxnSpPr>
        <p:spPr>
          <a:xfrm flipH="1">
            <a:off x="3635896" y="3573016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46959" y="2972851"/>
            <a:ext cx="223966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类型选择错误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2800657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的次方 </a:t>
            </a:r>
            <a:r>
              <a:rPr lang="en-US" altLang="zh-CN" dirty="0"/>
              <a:t>- </a:t>
            </a:r>
            <a:r>
              <a:rPr lang="zh-CN" altLang="en-US" dirty="0"/>
              <a:t>正确代码</a:t>
            </a:r>
            <a:endParaRPr lang="en-US" altLang="zh-CN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6048672" cy="47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0284" y="3657010"/>
            <a:ext cx="3493716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/>
              <a:t>for</a:t>
            </a:r>
            <a:r>
              <a:rPr lang="zh-CN" altLang="en-US" sz="2200" dirty="0"/>
              <a:t>循环</a:t>
            </a:r>
            <a:r>
              <a:rPr lang="en-US" altLang="zh-CN" sz="2200" dirty="0"/>
              <a:t>:</a:t>
            </a:r>
            <a:r>
              <a:rPr lang="zh-CN" altLang="en-US" sz="2200" dirty="0"/>
              <a:t>计数器</a:t>
            </a:r>
            <a:r>
              <a:rPr lang="en-US" altLang="zh-CN" sz="2200" dirty="0"/>
              <a:t>i</a:t>
            </a:r>
            <a:r>
              <a:rPr lang="zh-CN" altLang="en-US" sz="2200" dirty="0"/>
              <a:t>从</a:t>
            </a:r>
            <a:r>
              <a:rPr lang="en-US" altLang="zh-CN" sz="2200" dirty="0"/>
              <a:t>1</a:t>
            </a:r>
            <a:r>
              <a:rPr lang="zh-CN" altLang="en-US" sz="2200" dirty="0"/>
              <a:t>自增到</a:t>
            </a:r>
            <a:r>
              <a:rPr lang="en-US" altLang="zh-CN" sz="2200" dirty="0"/>
              <a:t>p</a:t>
            </a:r>
          </a:p>
          <a:p>
            <a:pPr algn="ctr"/>
            <a:r>
              <a:rPr lang="zh-CN" altLang="en-US" sz="2200" dirty="0"/>
              <a:t>共循环</a:t>
            </a:r>
            <a:r>
              <a:rPr lang="en-US" altLang="zh-CN" sz="2200" dirty="0"/>
              <a:t>p</a:t>
            </a:r>
            <a:r>
              <a:rPr lang="zh-CN" altLang="en-US" sz="2200"/>
              <a:t>次</a:t>
            </a:r>
            <a:endParaRPr lang="en-US" altLang="zh-CN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617605" y="2782089"/>
            <a:ext cx="3493716" cy="4308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定义非负长整数变量</a:t>
            </a:r>
            <a:r>
              <a:rPr lang="en-US" altLang="zh-CN" sz="2200" dirty="0" err="1"/>
              <a:t>ans</a:t>
            </a:r>
            <a:endParaRPr lang="en-US" altLang="zh-C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8" name="矩形 7"/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课间任务</a:t>
            </a:r>
            <a:endParaRPr lang="en-US" altLang="zh-CN" sz="1400" dirty="0"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284" y="1628800"/>
            <a:ext cx="3493717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请在电脑上翻译</a:t>
            </a:r>
            <a:endParaRPr lang="en-US" altLang="zh-CN" sz="2400" dirty="0"/>
          </a:p>
          <a:p>
            <a:pPr algn="ctr"/>
            <a:r>
              <a:rPr lang="zh-CN" altLang="en-US" sz="2400" dirty="0"/>
              <a:t>每一行写注释</a:t>
            </a:r>
          </a:p>
        </p:txBody>
      </p:sp>
    </p:spTree>
    <p:extLst>
      <p:ext uri="{BB962C8B-B14F-4D97-AF65-F5344CB8AC3E}">
        <p14:creationId xmlns:p14="http://schemas.microsoft.com/office/powerpoint/2010/main" val="9262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整数</a:t>
            </a:r>
            <a:r>
              <a:rPr lang="en-US" altLang="zh-CN" dirty="0"/>
              <a:t>"</a:t>
            </a:r>
            <a:r>
              <a:rPr lang="zh-CN" altLang="en-US" dirty="0"/>
              <a:t>类型的选择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40926" y="5243716"/>
            <a:ext cx="2808312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类型选择错误是高频易错点</a:t>
            </a:r>
          </a:p>
        </p:txBody>
      </p:sp>
      <p:sp>
        <p:nvSpPr>
          <p:cNvPr id="5" name="矩形 4"/>
          <p:cNvSpPr/>
          <p:nvPr/>
        </p:nvSpPr>
        <p:spPr>
          <a:xfrm>
            <a:off x="4499992" y="5243716"/>
            <a:ext cx="42484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避免方法：</a:t>
            </a:r>
            <a:endParaRPr lang="en-US" altLang="zh-CN" sz="3200" dirty="0"/>
          </a:p>
          <a:p>
            <a:pPr algn="ctr"/>
            <a:r>
              <a:rPr lang="en-US" altLang="zh-CN" sz="3200" dirty="0"/>
              <a:t>1.</a:t>
            </a:r>
            <a:r>
              <a:rPr lang="zh-CN" altLang="en-US" sz="3200" dirty="0"/>
              <a:t>读题目数据范围</a:t>
            </a:r>
            <a:endParaRPr lang="en-US" altLang="zh-CN" sz="3200" dirty="0"/>
          </a:p>
          <a:p>
            <a:pPr algn="ctr"/>
            <a:r>
              <a:rPr lang="en-US" altLang="zh-CN" sz="3200" dirty="0"/>
              <a:t>2.</a:t>
            </a:r>
            <a:r>
              <a:rPr lang="zh-CN" altLang="en-US" sz="3200" dirty="0"/>
              <a:t>测试极端大数据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052736"/>
            <a:ext cx="33209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int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9552" y="4005064"/>
            <a:ext cx="33209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unsigned long </a:t>
            </a:r>
            <a:r>
              <a:rPr lang="en-US" altLang="zh-CN" sz="2800" dirty="0" err="1"/>
              <a:t>long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860508" y="1052736"/>
            <a:ext cx="20189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整数</a:t>
            </a:r>
          </a:p>
        </p:txBody>
      </p:sp>
      <p:sp>
        <p:nvSpPr>
          <p:cNvPr id="9" name="矩形 8"/>
          <p:cNvSpPr/>
          <p:nvPr/>
        </p:nvSpPr>
        <p:spPr>
          <a:xfrm>
            <a:off x="3849238" y="4005064"/>
            <a:ext cx="20189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非负长整数</a:t>
            </a:r>
          </a:p>
        </p:txBody>
      </p:sp>
      <p:sp>
        <p:nvSpPr>
          <p:cNvPr id="10" name="矩形 9"/>
          <p:cNvSpPr/>
          <p:nvPr/>
        </p:nvSpPr>
        <p:spPr>
          <a:xfrm>
            <a:off x="5868144" y="4005064"/>
            <a:ext cx="327585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64</a:t>
            </a:r>
            <a:r>
              <a:rPr lang="en-US" altLang="zh-CN" sz="2800" dirty="0"/>
              <a:t>-1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539553" y="4528284"/>
            <a:ext cx="860444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18446744073709551615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39553" y="3022506"/>
            <a:ext cx="33209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long </a:t>
            </a:r>
            <a:r>
              <a:rPr lang="en-US" altLang="zh-CN" sz="2800" dirty="0" err="1"/>
              <a:t>long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3849239" y="3022506"/>
            <a:ext cx="20189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长整数</a:t>
            </a:r>
          </a:p>
        </p:txBody>
      </p:sp>
      <p:sp>
        <p:nvSpPr>
          <p:cNvPr id="14" name="矩形 13"/>
          <p:cNvSpPr/>
          <p:nvPr/>
        </p:nvSpPr>
        <p:spPr>
          <a:xfrm>
            <a:off x="5868145" y="3022506"/>
            <a:ext cx="327585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-2</a:t>
            </a:r>
            <a:r>
              <a:rPr lang="en-US" altLang="zh-CN" sz="2800" baseline="30000" dirty="0"/>
              <a:t>63</a:t>
            </a:r>
            <a:r>
              <a:rPr lang="zh-CN" altLang="en-US" sz="2800" dirty="0"/>
              <a:t>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63</a:t>
            </a:r>
            <a:r>
              <a:rPr lang="en-US" altLang="zh-CN" sz="2800" dirty="0"/>
              <a:t>-1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39553" y="3545726"/>
            <a:ext cx="860444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-9223372036854775808</a:t>
            </a:r>
            <a:r>
              <a:rPr lang="zh-CN" altLang="en-US" sz="2400" dirty="0"/>
              <a:t>到</a:t>
            </a:r>
            <a:r>
              <a:rPr lang="en-US" altLang="zh-CN" sz="2400" dirty="0"/>
              <a:t>9223372036854775807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5879415" y="1052736"/>
            <a:ext cx="326458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-2</a:t>
            </a:r>
            <a:r>
              <a:rPr lang="en-US" altLang="zh-CN" sz="2800" baseline="30000" dirty="0"/>
              <a:t>31</a:t>
            </a:r>
            <a:r>
              <a:rPr lang="zh-CN" altLang="en-US" sz="2800" dirty="0"/>
              <a:t>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31</a:t>
            </a:r>
            <a:r>
              <a:rPr lang="en-US" altLang="zh-CN" sz="2800" dirty="0"/>
              <a:t>-1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39552" y="1575956"/>
            <a:ext cx="860444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-2147483648</a:t>
            </a:r>
            <a:r>
              <a:rPr lang="zh-CN" altLang="en-US" sz="2400" dirty="0"/>
              <a:t>到</a:t>
            </a:r>
            <a:r>
              <a:rPr lang="en-US" altLang="zh-CN" sz="2400" dirty="0"/>
              <a:t>2147483647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39553" y="2037621"/>
            <a:ext cx="33209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unsigned </a:t>
            </a:r>
            <a:r>
              <a:rPr lang="en-US" altLang="zh-CN" sz="2800" dirty="0" err="1"/>
              <a:t>int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849239" y="2037621"/>
            <a:ext cx="20189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非负整数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145" y="2037621"/>
            <a:ext cx="327585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32</a:t>
            </a:r>
            <a:r>
              <a:rPr lang="en-US" altLang="zh-CN" sz="2800" dirty="0"/>
              <a:t>-1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539553" y="2560841"/>
            <a:ext cx="860444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/>
              <a:t>0</a:t>
            </a:r>
            <a:r>
              <a:rPr lang="zh-CN" altLang="en-US" sz="2400"/>
              <a:t>到</a:t>
            </a:r>
            <a:r>
              <a:rPr lang="en-US" altLang="zh-CN" sz="2400" dirty="0"/>
              <a:t>4294967295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0" y="1806788"/>
            <a:ext cx="755576" cy="30469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大约几位数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8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668141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僵尸危机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僵尸危机爆发了，第一天有</a:t>
            </a:r>
            <a:r>
              <a:rPr lang="en-US" altLang="zh-CN" sz="2400" dirty="0"/>
              <a:t>10</a:t>
            </a:r>
            <a:r>
              <a:rPr lang="zh-CN" altLang="en-US" sz="2400" dirty="0"/>
              <a:t>头僵尸，后一天僵尸数量会增加前一天数量的一半。也就是说第一天</a:t>
            </a:r>
            <a:r>
              <a:rPr lang="en-US" altLang="zh-CN" sz="2400" dirty="0"/>
              <a:t>10</a:t>
            </a:r>
            <a:r>
              <a:rPr lang="zh-CN" altLang="en-US" sz="2400" dirty="0"/>
              <a:t>头，第二天</a:t>
            </a:r>
            <a:r>
              <a:rPr lang="en-US" altLang="zh-CN" sz="2400" dirty="0"/>
              <a:t>10+10/2=15</a:t>
            </a:r>
            <a:r>
              <a:rPr lang="zh-CN" altLang="en-US" sz="2400" dirty="0"/>
              <a:t>头，第三天</a:t>
            </a:r>
            <a:r>
              <a:rPr lang="en-US" altLang="zh-CN" sz="2400" dirty="0"/>
              <a:t>15+15/2=22</a:t>
            </a:r>
            <a:r>
              <a:rPr lang="zh-CN" altLang="en-US" sz="2400" dirty="0"/>
              <a:t>头，以此类推，第</a:t>
            </a:r>
            <a:r>
              <a:rPr lang="en-US" altLang="zh-CN" sz="2400" dirty="0"/>
              <a:t>n</a:t>
            </a:r>
            <a:r>
              <a:rPr lang="zh-CN" altLang="en-US" sz="2400" dirty="0"/>
              <a:t>天时有几头僵尸？</a:t>
            </a:r>
            <a:r>
              <a:rPr lang="en-US" altLang="zh-CN" sz="2400" dirty="0"/>
              <a:t>(n&lt;=30)</a:t>
            </a:r>
            <a:endParaRPr lang="zh-CN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225635" y="259599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25634" y="325791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22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339753" y="259599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339752" y="325791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33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427984" y="259599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427983" y="325791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49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6444208" y="259599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6444207" y="325791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73</a:t>
            </a:r>
            <a:endParaRPr lang="zh-CN" altLang="en-US" sz="2000" dirty="0"/>
          </a:p>
        </p:txBody>
      </p:sp>
      <p:pic>
        <p:nvPicPr>
          <p:cNvPr id="2051" name="Picture 3" descr="C:\360安全浏览器下载\timg (22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82" y="5301208"/>
            <a:ext cx="1636450" cy="141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360安全浏览器下载\timg (23)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5" y="5726958"/>
            <a:ext cx="1216048" cy="8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360安全浏览器下载\timg (24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40081"/>
            <a:ext cx="1273295" cy="12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360安全浏览器下载\timg (25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" y="4182458"/>
            <a:ext cx="1468450" cy="13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360安全浏览器下载\IMG7427eacf8b1144491535136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50" y="3453533"/>
            <a:ext cx="3502349" cy="21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27647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56841 0.00463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20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54843 0.00162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僵尸危机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轮流作答</a:t>
            </a:r>
            <a:endParaRPr lang="en-US" altLang="zh-CN" sz="1400" dirty="0"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611374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6516216" y="1654602"/>
            <a:ext cx="223224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请轮流口述翻译每一行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92318981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 err="1"/>
              <a:t>FizzBuzz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FizzBuzz</a:t>
            </a:r>
            <a:r>
              <a:rPr lang="zh-CN" altLang="en-US" sz="2400" dirty="0"/>
              <a:t>游戏需要玩家报数时替换特定数字。请写一个程序，输入是一个正整数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n&lt;=100. </a:t>
            </a:r>
            <a:r>
              <a:rPr lang="zh-CN" altLang="en-US" sz="2400" dirty="0"/>
              <a:t>依次对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n</a:t>
            </a:r>
            <a:r>
              <a:rPr lang="zh-CN" altLang="en-US" sz="2400" dirty="0"/>
              <a:t>的整数打印，如该数能被</a:t>
            </a:r>
            <a:r>
              <a:rPr lang="en-US" altLang="zh-CN" sz="2400" dirty="0"/>
              <a:t>3</a:t>
            </a:r>
            <a:r>
              <a:rPr lang="zh-CN" altLang="en-US" sz="2400" dirty="0"/>
              <a:t>整除的时候打印</a:t>
            </a:r>
            <a:r>
              <a:rPr lang="en-US" altLang="zh-CN" sz="2400" dirty="0"/>
              <a:t>Fizz</a:t>
            </a:r>
            <a:r>
              <a:rPr lang="zh-CN" altLang="en-US" sz="2400" dirty="0"/>
              <a:t>；能被</a:t>
            </a:r>
            <a:r>
              <a:rPr lang="en-US" altLang="zh-CN" sz="2400" dirty="0"/>
              <a:t>5</a:t>
            </a:r>
            <a:r>
              <a:rPr lang="zh-CN" altLang="en-US" sz="2400" dirty="0"/>
              <a:t>整除的时候打印</a:t>
            </a:r>
            <a:r>
              <a:rPr lang="en-US" altLang="zh-CN" sz="2400" dirty="0"/>
              <a:t>Buzz</a:t>
            </a:r>
            <a:r>
              <a:rPr lang="zh-CN" altLang="en-US" sz="2400" dirty="0"/>
              <a:t>；如果既能被</a:t>
            </a:r>
            <a:r>
              <a:rPr lang="en-US" altLang="zh-CN" sz="2400" dirty="0"/>
              <a:t>3</a:t>
            </a:r>
            <a:r>
              <a:rPr lang="zh-CN" altLang="en-US" sz="2400" dirty="0"/>
              <a:t>又能被</a:t>
            </a:r>
            <a:r>
              <a:rPr lang="en-US" altLang="zh-CN" sz="2400" dirty="0"/>
              <a:t>5</a:t>
            </a:r>
            <a:r>
              <a:rPr lang="zh-CN" altLang="en-US" sz="2400" dirty="0"/>
              <a:t>整除的时候打印</a:t>
            </a:r>
            <a:r>
              <a:rPr lang="en-US" altLang="zh-CN" sz="2400" dirty="0" err="1"/>
              <a:t>FizzBuzz</a:t>
            </a:r>
            <a:r>
              <a:rPr lang="zh-CN" altLang="en-US" sz="2400" dirty="0"/>
              <a:t>；否则打印该数字。两次打印间有空格分开。</a:t>
            </a:r>
            <a:endParaRPr lang="zh-CN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225635" y="342575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25634" y="4087674"/>
            <a:ext cx="643459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1 2 Fizz 4 Buzz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225634" y="5103535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16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25633" y="5765453"/>
            <a:ext cx="643459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1 2 Fizz 4 Buzz Fizz 7 8 Fizz Buzz 11 Fizz 13 14 </a:t>
            </a:r>
            <a:r>
              <a:rPr lang="en-US" altLang="zh-CN" dirty="0" err="1"/>
              <a:t>FizzBuzz</a:t>
            </a:r>
            <a:r>
              <a:rPr lang="en-US" altLang="zh-CN" dirty="0"/>
              <a:t> 16</a:t>
            </a:r>
            <a:endParaRPr lang="zh-CN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953403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 err="1"/>
              <a:t>FizzBuzz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75644" y="830289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75643" y="1492207"/>
            <a:ext cx="643459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1 2 Fizz 4 Buzz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175643" y="250806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16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5642" y="3169986"/>
            <a:ext cx="643459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1 2 Fizz 4 Buzz Fizz 7 8 Fizz Buzz 11 Fizz 13 14 </a:t>
            </a:r>
            <a:r>
              <a:rPr lang="en-US" altLang="zh-CN" dirty="0" err="1"/>
              <a:t>FizzBuzz</a:t>
            </a:r>
            <a:r>
              <a:rPr lang="en-US" altLang="zh-CN" dirty="0"/>
              <a:t> 16</a:t>
            </a:r>
            <a:endParaRPr lang="zh-CN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E80EE0-95C5-40C6-A991-AAE7307D0072}"/>
              </a:ext>
            </a:extLst>
          </p:cNvPr>
          <p:cNvSpPr/>
          <p:nvPr/>
        </p:nvSpPr>
        <p:spPr>
          <a:xfrm>
            <a:off x="998219" y="4171039"/>
            <a:ext cx="65513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请同学们观察，输出共有多少种不同的类型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173D5D-342C-4001-A4B9-1DA7FE2C3113}"/>
              </a:ext>
            </a:extLst>
          </p:cNvPr>
          <p:cNvSpPr/>
          <p:nvPr/>
        </p:nvSpPr>
        <p:spPr>
          <a:xfrm>
            <a:off x="994090" y="4844858"/>
            <a:ext cx="655137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4</a:t>
            </a:r>
            <a:r>
              <a:rPr lang="zh-CN" altLang="en-US" sz="2400" dirty="0"/>
              <a:t>种：数字，</a:t>
            </a:r>
            <a:r>
              <a:rPr lang="en-US" altLang="zh-CN" sz="2400" dirty="0"/>
              <a:t>Fizz</a:t>
            </a:r>
            <a:r>
              <a:rPr lang="zh-CN" altLang="en-US" sz="2400" dirty="0"/>
              <a:t>，</a:t>
            </a:r>
            <a:r>
              <a:rPr lang="en-US" altLang="zh-CN" sz="2400" dirty="0"/>
              <a:t>Buzz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FizzBuzz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FB6200-1940-4695-AB3C-947036BD66A3}"/>
              </a:ext>
            </a:extLst>
          </p:cNvPr>
          <p:cNvSpPr/>
          <p:nvPr/>
        </p:nvSpPr>
        <p:spPr>
          <a:xfrm>
            <a:off x="994090" y="5459585"/>
            <a:ext cx="655137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4</a:t>
            </a:r>
            <a:r>
              <a:rPr lang="zh-CN" altLang="en-US" sz="2400" dirty="0"/>
              <a:t>种情况的判断条件是什么？</a:t>
            </a:r>
          </a:p>
        </p:txBody>
      </p:sp>
    </p:spTree>
    <p:extLst>
      <p:ext uri="{BB962C8B-B14F-4D97-AF65-F5344CB8AC3E}">
        <p14:creationId xmlns:p14="http://schemas.microsoft.com/office/powerpoint/2010/main" val="180627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 err="1"/>
              <a:t>FizzBuzz</a:t>
            </a:r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E80EE0-95C5-40C6-A991-AAE7307D0072}"/>
              </a:ext>
            </a:extLst>
          </p:cNvPr>
          <p:cNvSpPr/>
          <p:nvPr/>
        </p:nvSpPr>
        <p:spPr>
          <a:xfrm>
            <a:off x="1187624" y="3511822"/>
            <a:ext cx="65513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情况</a:t>
            </a:r>
            <a:r>
              <a:rPr lang="en-US" altLang="zh-CN" sz="2400" dirty="0"/>
              <a:t>4</a:t>
            </a:r>
            <a:r>
              <a:rPr lang="zh-CN" altLang="en-US" sz="2400" dirty="0"/>
              <a:t>：不是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的倍数，输出数字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FB6200-1940-4695-AB3C-947036BD66A3}"/>
              </a:ext>
            </a:extLst>
          </p:cNvPr>
          <p:cNvSpPr/>
          <p:nvPr/>
        </p:nvSpPr>
        <p:spPr>
          <a:xfrm>
            <a:off x="1187624" y="1159086"/>
            <a:ext cx="655137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4</a:t>
            </a:r>
            <a:r>
              <a:rPr lang="zh-CN" altLang="en-US" sz="2400" dirty="0"/>
              <a:t>种情况的判断条件是什么？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E0A949-FC4F-4459-BADA-06EBFAEC6466}"/>
              </a:ext>
            </a:extLst>
          </p:cNvPr>
          <p:cNvSpPr/>
          <p:nvPr/>
        </p:nvSpPr>
        <p:spPr>
          <a:xfrm>
            <a:off x="1187624" y="1764964"/>
            <a:ext cx="65513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情况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15</a:t>
            </a:r>
            <a:r>
              <a:rPr lang="zh-CN" altLang="en-US" sz="2400" dirty="0"/>
              <a:t>的倍数，输出</a:t>
            </a:r>
            <a:r>
              <a:rPr lang="en-US" altLang="zh-CN" sz="2400" dirty="0" err="1"/>
              <a:t>FizzBuzz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634F28-6AF0-4A16-83FF-5A6C1A51D21D}"/>
              </a:ext>
            </a:extLst>
          </p:cNvPr>
          <p:cNvSpPr/>
          <p:nvPr/>
        </p:nvSpPr>
        <p:spPr>
          <a:xfrm>
            <a:off x="1187624" y="2347250"/>
            <a:ext cx="65513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情况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的倍数，输出</a:t>
            </a:r>
            <a:r>
              <a:rPr lang="en-US" altLang="zh-CN" sz="2400" dirty="0"/>
              <a:t>Fizz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96F81-1932-4B40-AE40-BC1EABB0F6BC}"/>
              </a:ext>
            </a:extLst>
          </p:cNvPr>
          <p:cNvSpPr/>
          <p:nvPr/>
        </p:nvSpPr>
        <p:spPr>
          <a:xfrm>
            <a:off x="1187624" y="2929536"/>
            <a:ext cx="65513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情况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的倍数，输出</a:t>
            </a:r>
            <a:r>
              <a:rPr lang="en-US" altLang="zh-CN" sz="2400" dirty="0"/>
              <a:t>Buzz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68583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 err="1"/>
              <a:t>FizzBuzz</a:t>
            </a:r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现场挑战</a:t>
            </a:r>
            <a:endParaRPr lang="en-US" altLang="zh-CN" sz="1400" dirty="0"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F83A7-1944-4D73-AA51-06BEAFCF7167}"/>
              </a:ext>
            </a:extLst>
          </p:cNvPr>
          <p:cNvSpPr/>
          <p:nvPr/>
        </p:nvSpPr>
        <p:spPr>
          <a:xfrm>
            <a:off x="6732240" y="429399"/>
            <a:ext cx="14440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完善程序</a:t>
            </a:r>
            <a:endParaRPr lang="zh-CN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BE65F0-261F-4EA9-A458-9B90E185FDDA}"/>
              </a:ext>
            </a:extLst>
          </p:cNvPr>
          <p:cNvSpPr/>
          <p:nvPr/>
        </p:nvSpPr>
        <p:spPr>
          <a:xfrm>
            <a:off x="323528" y="900084"/>
            <a:ext cx="44644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情况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15</a:t>
            </a:r>
            <a:r>
              <a:rPr lang="zh-CN" altLang="en-US" sz="2000" dirty="0"/>
              <a:t>的倍数，输出</a:t>
            </a:r>
            <a:r>
              <a:rPr lang="en-US" altLang="zh-CN" sz="2000" dirty="0" err="1"/>
              <a:t>FizzBuzz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C50D13-0C9D-4E29-8210-D95A2312463F}"/>
              </a:ext>
            </a:extLst>
          </p:cNvPr>
          <p:cNvSpPr/>
          <p:nvPr/>
        </p:nvSpPr>
        <p:spPr>
          <a:xfrm>
            <a:off x="4211960" y="908106"/>
            <a:ext cx="44644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情况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/>
              <a:t>3</a:t>
            </a:r>
            <a:r>
              <a:rPr lang="zh-CN" altLang="en-US" sz="2000" dirty="0"/>
              <a:t>的倍数，输出</a:t>
            </a:r>
            <a:r>
              <a:rPr lang="en-US" altLang="zh-CN" sz="2000" dirty="0"/>
              <a:t>Fizz</a:t>
            </a:r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3BA631-C2B1-4728-BA0F-5EEE4D7D0267}"/>
              </a:ext>
            </a:extLst>
          </p:cNvPr>
          <p:cNvSpPr/>
          <p:nvPr/>
        </p:nvSpPr>
        <p:spPr>
          <a:xfrm>
            <a:off x="323528" y="1306641"/>
            <a:ext cx="44644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情况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en-US" altLang="zh-CN" sz="2000" dirty="0"/>
              <a:t>5</a:t>
            </a:r>
            <a:r>
              <a:rPr lang="zh-CN" altLang="en-US" sz="2000" dirty="0"/>
              <a:t>的倍数，输出</a:t>
            </a:r>
            <a:r>
              <a:rPr lang="en-US" altLang="zh-CN" sz="2000" dirty="0"/>
              <a:t>Buzz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9B20B-863F-4C45-84A6-55A51661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93988"/>
            <a:ext cx="4906532" cy="47033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134C5A-FD24-4960-A25A-EF399D44135A}"/>
              </a:ext>
            </a:extLst>
          </p:cNvPr>
          <p:cNvSpPr/>
          <p:nvPr/>
        </p:nvSpPr>
        <p:spPr>
          <a:xfrm>
            <a:off x="4211680" y="1322570"/>
            <a:ext cx="44644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情况</a:t>
            </a:r>
            <a:r>
              <a:rPr lang="en-US" altLang="zh-CN" sz="2000" dirty="0"/>
              <a:t>4</a:t>
            </a:r>
            <a:r>
              <a:rPr lang="zh-CN" altLang="en-US" sz="2000" dirty="0"/>
              <a:t>：不是</a:t>
            </a:r>
            <a:r>
              <a:rPr lang="en-US" altLang="zh-CN" sz="2000" dirty="0"/>
              <a:t>3</a:t>
            </a:r>
            <a:r>
              <a:rPr lang="zh-CN" altLang="en-US" sz="2000" dirty="0"/>
              <a:t>或</a:t>
            </a:r>
            <a:r>
              <a:rPr lang="en-US" altLang="zh-CN" sz="2000" dirty="0"/>
              <a:t>5</a:t>
            </a:r>
            <a:r>
              <a:rPr lang="zh-CN" altLang="en-US" sz="2000" dirty="0"/>
              <a:t>的倍数，输出数字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5B6-F77B-41B4-B380-E1C661152CD7}"/>
              </a:ext>
            </a:extLst>
          </p:cNvPr>
          <p:cNvSpPr/>
          <p:nvPr/>
        </p:nvSpPr>
        <p:spPr>
          <a:xfrm>
            <a:off x="3594064" y="278092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D7D2FA-040F-4F1B-9871-98C9A095FFB8}"/>
              </a:ext>
            </a:extLst>
          </p:cNvPr>
          <p:cNvSpPr/>
          <p:nvPr/>
        </p:nvSpPr>
        <p:spPr>
          <a:xfrm>
            <a:off x="4631282" y="3068960"/>
            <a:ext cx="166891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85EDDA-44DA-4342-B7B1-48929AC25379}"/>
              </a:ext>
            </a:extLst>
          </p:cNvPr>
          <p:cNvSpPr/>
          <p:nvPr/>
        </p:nvSpPr>
        <p:spPr>
          <a:xfrm>
            <a:off x="4319122" y="3628863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3FB755-17E1-44CC-BCD1-A81D6BA645F6}"/>
              </a:ext>
            </a:extLst>
          </p:cNvPr>
          <p:cNvSpPr/>
          <p:nvPr/>
        </p:nvSpPr>
        <p:spPr>
          <a:xfrm>
            <a:off x="4319122" y="4523867"/>
            <a:ext cx="86409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148670-AF4F-473E-B650-47A5B2C25E13}"/>
              </a:ext>
            </a:extLst>
          </p:cNvPr>
          <p:cNvSpPr/>
          <p:nvPr/>
        </p:nvSpPr>
        <p:spPr>
          <a:xfrm>
            <a:off x="4631282" y="3963964"/>
            <a:ext cx="166891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0777BD-A719-43D9-9225-4F91AE3E4023}"/>
              </a:ext>
            </a:extLst>
          </p:cNvPr>
          <p:cNvSpPr/>
          <p:nvPr/>
        </p:nvSpPr>
        <p:spPr>
          <a:xfrm>
            <a:off x="4620667" y="4855120"/>
            <a:ext cx="166891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CC4A09-EEAC-4A15-8B5F-DDD92EF7EE96}"/>
              </a:ext>
            </a:extLst>
          </p:cNvPr>
          <p:cNvSpPr/>
          <p:nvPr/>
        </p:nvSpPr>
        <p:spPr>
          <a:xfrm>
            <a:off x="3767720" y="5746276"/>
            <a:ext cx="1884399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392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小野猫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如果你家小区这个月有</a:t>
            </a:r>
            <a:r>
              <a:rPr lang="en-US" altLang="zh-CN" sz="2400" dirty="0"/>
              <a:t>x</a:t>
            </a:r>
            <a:r>
              <a:rPr lang="zh-CN" altLang="en-US" sz="2400" dirty="0"/>
              <a:t>只野猫，一个月后，就会出现额外</a:t>
            </a:r>
            <a:r>
              <a:rPr lang="en-US" altLang="zh-CN" sz="2400" dirty="0"/>
              <a:t>x/3</a:t>
            </a:r>
            <a:r>
              <a:rPr lang="zh-CN" altLang="en-US" sz="2400" dirty="0"/>
              <a:t>只野猫；下个月又会发生类似的情况。假设一开始有</a:t>
            </a:r>
            <a:r>
              <a:rPr lang="en-US" altLang="zh-CN" sz="2400" dirty="0"/>
              <a:t>10</a:t>
            </a:r>
            <a:r>
              <a:rPr lang="zh-CN" altLang="en-US" sz="2400" dirty="0"/>
              <a:t>只猫。一个月后有</a:t>
            </a:r>
            <a:r>
              <a:rPr lang="en-US" altLang="zh-CN" sz="2400" dirty="0"/>
              <a:t>13</a:t>
            </a:r>
            <a:r>
              <a:rPr lang="zh-CN" altLang="en-US" sz="2400" dirty="0"/>
              <a:t>只，两个月后有</a:t>
            </a:r>
            <a:r>
              <a:rPr lang="en-US" altLang="zh-CN" sz="2400" dirty="0"/>
              <a:t>17</a:t>
            </a:r>
            <a:r>
              <a:rPr lang="zh-CN" altLang="en-US" sz="2400" dirty="0"/>
              <a:t>只，三个月后有</a:t>
            </a:r>
            <a:r>
              <a:rPr lang="en-US" altLang="zh-CN" sz="2400" dirty="0"/>
              <a:t>22</a:t>
            </a:r>
            <a:r>
              <a:rPr lang="zh-CN" altLang="en-US" sz="2400" dirty="0"/>
              <a:t>只，</a:t>
            </a:r>
            <a:r>
              <a:rPr lang="en-US" altLang="zh-CN" sz="2400" dirty="0"/>
              <a:t>… </a:t>
            </a:r>
            <a:r>
              <a:rPr lang="zh-CN" altLang="en-US" sz="2400" dirty="0"/>
              <a:t>输入一个正整数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n&lt;=60,</a:t>
            </a:r>
            <a:r>
              <a:rPr lang="zh-CN" altLang="en-US" sz="2400" dirty="0"/>
              <a:t>请问</a:t>
            </a:r>
            <a:r>
              <a:rPr lang="en-US" altLang="zh-CN" sz="2400" dirty="0"/>
              <a:t>n</a:t>
            </a:r>
            <a:r>
              <a:rPr lang="zh-CN" altLang="en-US" sz="2400" dirty="0"/>
              <a:t>个月后你们小区共有几只野猫？ 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:x</a:t>
            </a:r>
            <a:r>
              <a:rPr lang="zh-CN" altLang="en-US" sz="2400" dirty="0"/>
              <a:t>除以</a:t>
            </a:r>
            <a:r>
              <a:rPr lang="en-US" altLang="zh-CN" sz="2400" dirty="0"/>
              <a:t>3</a:t>
            </a:r>
            <a:r>
              <a:rPr lang="zh-CN" altLang="en-US" sz="2400" dirty="0"/>
              <a:t>不是整数时只取整数部分。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5635" y="342575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25634" y="4087674"/>
            <a:ext cx="1826085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13</a:t>
            </a:r>
            <a:endParaRPr lang="zh-CN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2EA6C4-F70F-4450-9C7F-EDDB0C1211C4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老师演示</a:t>
            </a:r>
            <a:endParaRPr lang="en-US" altLang="zh-CN" sz="1400" dirty="0"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A2379F-E675-42D9-A1B9-9580C6B3B7C5}"/>
              </a:ext>
            </a:extLst>
          </p:cNvPr>
          <p:cNvSpPr/>
          <p:nvPr/>
        </p:nvSpPr>
        <p:spPr>
          <a:xfrm>
            <a:off x="3275856" y="342575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6718EC-46EE-4161-BF54-EAC9D181FCC6}"/>
              </a:ext>
            </a:extLst>
          </p:cNvPr>
          <p:cNvSpPr/>
          <p:nvPr/>
        </p:nvSpPr>
        <p:spPr>
          <a:xfrm>
            <a:off x="3275855" y="4087674"/>
            <a:ext cx="1826085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dirty="0"/>
              <a:t>29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604162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4" name="矩形 3"/>
          <p:cNvSpPr/>
          <p:nvPr/>
        </p:nvSpPr>
        <p:spPr>
          <a:xfrm>
            <a:off x="723362" y="1412776"/>
            <a:ext cx="802510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0.</a:t>
            </a:r>
            <a:r>
              <a:rPr lang="zh-CN" altLang="en-US" sz="2400" dirty="0"/>
              <a:t>翻译每一行写注释</a:t>
            </a:r>
            <a:endParaRPr lang="zh-CN" altLang="zh-CN" sz="2400" dirty="0"/>
          </a:p>
          <a:p>
            <a:r>
              <a:rPr lang="en-US" altLang="zh-CN" sz="2400" dirty="0"/>
              <a:t>1.</a:t>
            </a:r>
            <a:r>
              <a:rPr lang="zh-CN" altLang="zh-CN" sz="2400" dirty="0"/>
              <a:t>每次出现错误都必须在微信班级群发错误笔记，含姓名</a:t>
            </a:r>
            <a:r>
              <a:rPr lang="en-US" altLang="zh-CN" sz="2400" dirty="0"/>
              <a:t>,</a:t>
            </a:r>
            <a:r>
              <a:rPr lang="zh-CN" altLang="zh-CN" sz="2400" dirty="0"/>
              <a:t>题号</a:t>
            </a:r>
            <a:r>
              <a:rPr lang="en-US" altLang="zh-CN" sz="2400" dirty="0"/>
              <a:t>,</a:t>
            </a:r>
            <a:r>
              <a:rPr lang="zh-CN" altLang="zh-CN" sz="2400" dirty="0"/>
              <a:t>标题</a:t>
            </a:r>
            <a:r>
              <a:rPr lang="en-US" altLang="zh-CN" sz="2400" dirty="0"/>
              <a:t>,</a:t>
            </a:r>
            <a:r>
              <a:rPr lang="zh-CN" altLang="zh-CN" sz="2400" dirty="0"/>
              <a:t>错误原因</a:t>
            </a:r>
            <a:r>
              <a:rPr lang="en-US" altLang="zh-CN" sz="2400" dirty="0"/>
              <a:t>,</a:t>
            </a:r>
            <a:r>
              <a:rPr lang="zh-CN" altLang="zh-CN" sz="2400" dirty="0"/>
              <a:t>如何避免</a:t>
            </a:r>
          </a:p>
          <a:p>
            <a:r>
              <a:rPr lang="en-US" altLang="zh-CN" sz="2400" dirty="0"/>
              <a:t>2.</a:t>
            </a:r>
            <a:r>
              <a:rPr lang="zh-CN" altLang="zh-CN" sz="2400" dirty="0"/>
              <a:t>将该笔记记录在自己电脑的文档里，作为经验累积</a:t>
            </a:r>
          </a:p>
        </p:txBody>
      </p:sp>
      <p:sp>
        <p:nvSpPr>
          <p:cNvPr id="9" name="矩形 8"/>
          <p:cNvSpPr/>
          <p:nvPr/>
        </p:nvSpPr>
        <p:spPr>
          <a:xfrm>
            <a:off x="723362" y="3271624"/>
            <a:ext cx="802510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/>
              <a:t>举例：</a:t>
            </a:r>
          </a:p>
          <a:p>
            <a:r>
              <a:rPr lang="zh-CN" altLang="zh-CN" sz="2400" dirty="0"/>
              <a:t>姓名：黄晓明</a:t>
            </a:r>
          </a:p>
          <a:p>
            <a:r>
              <a:rPr lang="zh-CN" altLang="zh-CN" sz="2400" dirty="0"/>
              <a:t>题号：</a:t>
            </a:r>
            <a:r>
              <a:rPr lang="en-US" altLang="zh-CN" sz="2400" dirty="0"/>
              <a:t>12</a:t>
            </a:r>
            <a:endParaRPr lang="zh-CN" altLang="zh-CN" sz="2400" dirty="0"/>
          </a:p>
          <a:p>
            <a:r>
              <a:rPr lang="zh-CN" altLang="zh-CN" sz="2400" dirty="0"/>
              <a:t>标题：长方形体积</a:t>
            </a:r>
          </a:p>
          <a:p>
            <a:r>
              <a:rPr lang="zh-CN" altLang="zh-CN" sz="2400" dirty="0"/>
              <a:t>错误原因：类型选择错误，应该用</a:t>
            </a:r>
            <a:r>
              <a:rPr lang="en-US" altLang="zh-CN" sz="2400" dirty="0"/>
              <a:t>double</a:t>
            </a:r>
            <a:r>
              <a:rPr lang="zh-CN" altLang="zh-CN" sz="2400" dirty="0"/>
              <a:t>浮点数</a:t>
            </a:r>
          </a:p>
          <a:p>
            <a:r>
              <a:rPr lang="zh-CN" altLang="zh-CN" sz="2400" dirty="0"/>
              <a:t>避免方法：每次定义时思考数据类型，提交前测试多组自编输入数据检验</a:t>
            </a:r>
          </a:p>
        </p:txBody>
      </p:sp>
      <p:sp>
        <p:nvSpPr>
          <p:cNvPr id="6" name="矩形 5"/>
          <p:cNvSpPr/>
          <p:nvPr/>
        </p:nvSpPr>
        <p:spPr>
          <a:xfrm>
            <a:off x="-1620688" y="-20695"/>
            <a:ext cx="152806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耗时约</a:t>
            </a:r>
            <a:endParaRPr lang="en-US" altLang="zh-CN" sz="2400" dirty="0"/>
          </a:p>
          <a:p>
            <a:pPr algn="ctr"/>
            <a:r>
              <a:rPr lang="en-US" altLang="zh-CN" sz="2400" dirty="0"/>
              <a:t>2</a:t>
            </a:r>
            <a:r>
              <a:rPr lang="zh-CN" altLang="en-US" sz="2400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82921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小野猫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如果你家小区这个月有</a:t>
            </a:r>
            <a:r>
              <a:rPr lang="en-US" altLang="zh-CN" sz="2400" dirty="0"/>
              <a:t>x</a:t>
            </a:r>
            <a:r>
              <a:rPr lang="zh-CN" altLang="en-US" sz="2400" dirty="0"/>
              <a:t>只野猫，一个月后，就会出现额外</a:t>
            </a:r>
            <a:r>
              <a:rPr lang="en-US" altLang="zh-CN" sz="2400" dirty="0"/>
              <a:t>x/3</a:t>
            </a:r>
            <a:r>
              <a:rPr lang="zh-CN" altLang="en-US" sz="2400" dirty="0"/>
              <a:t>只野猫；下个月又会发生类似的情况。假设一开始有</a:t>
            </a:r>
            <a:r>
              <a:rPr lang="en-US" altLang="zh-CN" sz="2400" dirty="0"/>
              <a:t>10</a:t>
            </a:r>
            <a:r>
              <a:rPr lang="zh-CN" altLang="en-US" sz="2400" dirty="0"/>
              <a:t>只猫。一个月后有</a:t>
            </a:r>
            <a:r>
              <a:rPr lang="en-US" altLang="zh-CN" sz="2400" dirty="0"/>
              <a:t>13</a:t>
            </a:r>
            <a:r>
              <a:rPr lang="zh-CN" altLang="en-US" sz="2400" dirty="0"/>
              <a:t>只，两个月后有</a:t>
            </a:r>
            <a:r>
              <a:rPr lang="en-US" altLang="zh-CN" sz="2400" dirty="0"/>
              <a:t>17</a:t>
            </a:r>
            <a:r>
              <a:rPr lang="zh-CN" altLang="en-US" sz="2400" dirty="0"/>
              <a:t>只，三个月后有</a:t>
            </a:r>
            <a:r>
              <a:rPr lang="en-US" altLang="zh-CN" sz="2400" dirty="0"/>
              <a:t>22</a:t>
            </a:r>
            <a:r>
              <a:rPr lang="zh-CN" altLang="en-US" sz="2400" dirty="0"/>
              <a:t>只，</a:t>
            </a:r>
            <a:r>
              <a:rPr lang="en-US" altLang="zh-CN" sz="2400" dirty="0"/>
              <a:t>… </a:t>
            </a:r>
            <a:r>
              <a:rPr lang="zh-CN" altLang="en-US" sz="2400" dirty="0"/>
              <a:t>输入一个正整数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n&lt;=60,</a:t>
            </a:r>
            <a:r>
              <a:rPr lang="zh-CN" altLang="en-US" sz="2400" dirty="0"/>
              <a:t>请问</a:t>
            </a:r>
            <a:r>
              <a:rPr lang="en-US" altLang="zh-CN" sz="2400" dirty="0"/>
              <a:t>n</a:t>
            </a:r>
            <a:r>
              <a:rPr lang="zh-CN" altLang="en-US" sz="2400" dirty="0"/>
              <a:t>个月后你们小区共有几只野猫？ 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:x</a:t>
            </a:r>
            <a:r>
              <a:rPr lang="zh-CN" altLang="en-US" sz="2400" dirty="0"/>
              <a:t>除以</a:t>
            </a:r>
            <a:r>
              <a:rPr lang="en-US" altLang="zh-CN" sz="2400" dirty="0"/>
              <a:t>3</a:t>
            </a:r>
            <a:r>
              <a:rPr lang="zh-CN" altLang="en-US" sz="2400" dirty="0"/>
              <a:t>不是整数时只取整数部分。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A2379F-E675-42D9-A1B9-9580C6B3B7C5}"/>
              </a:ext>
            </a:extLst>
          </p:cNvPr>
          <p:cNvSpPr/>
          <p:nvPr/>
        </p:nvSpPr>
        <p:spPr>
          <a:xfrm>
            <a:off x="755576" y="3779699"/>
            <a:ext cx="108012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月份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6718EC-46EE-4161-BF54-EAC9D181FCC6}"/>
              </a:ext>
            </a:extLst>
          </p:cNvPr>
          <p:cNvSpPr/>
          <p:nvPr/>
        </p:nvSpPr>
        <p:spPr>
          <a:xfrm>
            <a:off x="1979711" y="3785519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猫数</a:t>
            </a:r>
            <a:endParaRPr lang="zh-CN" altLang="zh-CN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292580-1D3E-4EE5-9B38-3F49202400D6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现场挑战</a:t>
            </a:r>
            <a:endParaRPr lang="en-US" altLang="zh-CN" sz="1400" dirty="0"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9FC788-7D94-4CAF-82D1-72A45CDA7434}"/>
              </a:ext>
            </a:extLst>
          </p:cNvPr>
          <p:cNvSpPr/>
          <p:nvPr/>
        </p:nvSpPr>
        <p:spPr>
          <a:xfrm>
            <a:off x="755576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  <a:endParaRPr lang="zh-CN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FF80A0-87EF-4CBE-8277-C1FB0CB3AB2F}"/>
              </a:ext>
            </a:extLst>
          </p:cNvPr>
          <p:cNvSpPr/>
          <p:nvPr/>
        </p:nvSpPr>
        <p:spPr>
          <a:xfrm>
            <a:off x="1979711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10</a:t>
            </a:r>
            <a:endParaRPr lang="zh-CN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28ED22-67B0-48D7-9396-50DFD42B9631}"/>
              </a:ext>
            </a:extLst>
          </p:cNvPr>
          <p:cNvSpPr/>
          <p:nvPr/>
        </p:nvSpPr>
        <p:spPr>
          <a:xfrm>
            <a:off x="755576" y="4837015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endParaRPr lang="zh-CN" altLang="zh-CN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67E64A-6F87-44CC-BB3F-0276F2594B88}"/>
              </a:ext>
            </a:extLst>
          </p:cNvPr>
          <p:cNvSpPr/>
          <p:nvPr/>
        </p:nvSpPr>
        <p:spPr>
          <a:xfrm>
            <a:off x="755576" y="537750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endParaRPr lang="zh-CN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10CEF0-9033-4EFF-A6D5-90824671AD88}"/>
              </a:ext>
            </a:extLst>
          </p:cNvPr>
          <p:cNvSpPr/>
          <p:nvPr/>
        </p:nvSpPr>
        <p:spPr>
          <a:xfrm>
            <a:off x="1979711" y="4838572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13</a:t>
            </a:r>
            <a:endParaRPr lang="zh-CN" altLang="zh-CN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EC07AD-6C7B-466E-8FE8-ED35A67A5047}"/>
              </a:ext>
            </a:extLst>
          </p:cNvPr>
          <p:cNvSpPr/>
          <p:nvPr/>
        </p:nvSpPr>
        <p:spPr>
          <a:xfrm>
            <a:off x="1979711" y="537523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17</a:t>
            </a:r>
            <a:endParaRPr lang="zh-CN" altLang="zh-CN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B59334-B24A-471E-85F0-BE9B1A95D148}"/>
              </a:ext>
            </a:extLst>
          </p:cNvPr>
          <p:cNvSpPr/>
          <p:nvPr/>
        </p:nvSpPr>
        <p:spPr>
          <a:xfrm>
            <a:off x="755576" y="591189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endParaRPr lang="zh-CN" altLang="zh-CN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2ADD07-870B-4095-B50A-0DE186EA8BA5}"/>
              </a:ext>
            </a:extLst>
          </p:cNvPr>
          <p:cNvSpPr/>
          <p:nvPr/>
        </p:nvSpPr>
        <p:spPr>
          <a:xfrm>
            <a:off x="1979711" y="590962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22</a:t>
            </a:r>
            <a:endParaRPr lang="zh-CN" altLang="zh-CN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1EA26D-340B-40D4-AFF8-BB97A7A89F0C}"/>
              </a:ext>
            </a:extLst>
          </p:cNvPr>
          <p:cNvSpPr/>
          <p:nvPr/>
        </p:nvSpPr>
        <p:spPr>
          <a:xfrm>
            <a:off x="3275856" y="3779699"/>
            <a:ext cx="108012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月份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C3590D-B81F-4087-8CAA-6CDFA5A2B3EC}"/>
              </a:ext>
            </a:extLst>
          </p:cNvPr>
          <p:cNvSpPr/>
          <p:nvPr/>
        </p:nvSpPr>
        <p:spPr>
          <a:xfrm>
            <a:off x="4499991" y="3785519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猫数</a:t>
            </a:r>
            <a:endParaRPr lang="zh-CN" altLang="zh-CN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77983C-BD25-483D-99E2-B237C59E002F}"/>
              </a:ext>
            </a:extLst>
          </p:cNvPr>
          <p:cNvSpPr/>
          <p:nvPr/>
        </p:nvSpPr>
        <p:spPr>
          <a:xfrm>
            <a:off x="3275856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endParaRPr lang="zh-CN" altLang="zh-CN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94DACC-38E9-4F4D-A1F9-8639A0FC81A1}"/>
              </a:ext>
            </a:extLst>
          </p:cNvPr>
          <p:cNvSpPr/>
          <p:nvPr/>
        </p:nvSpPr>
        <p:spPr>
          <a:xfrm>
            <a:off x="4499991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29</a:t>
            </a:r>
            <a:endParaRPr lang="zh-CN" altLang="zh-CN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4472ED-4C54-4960-9197-189C0BEEBB64}"/>
              </a:ext>
            </a:extLst>
          </p:cNvPr>
          <p:cNvSpPr/>
          <p:nvPr/>
        </p:nvSpPr>
        <p:spPr>
          <a:xfrm>
            <a:off x="3275856" y="4837015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5</a:t>
            </a:r>
            <a:endParaRPr lang="zh-CN" altLang="zh-CN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C41774-CBD1-418E-AC76-9D473A822D74}"/>
              </a:ext>
            </a:extLst>
          </p:cNvPr>
          <p:cNvSpPr/>
          <p:nvPr/>
        </p:nvSpPr>
        <p:spPr>
          <a:xfrm>
            <a:off x="3275856" y="537750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6</a:t>
            </a:r>
            <a:endParaRPr lang="zh-CN" altLang="zh-CN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906FA3-9C1A-4105-8488-C72B2787F983}"/>
              </a:ext>
            </a:extLst>
          </p:cNvPr>
          <p:cNvSpPr/>
          <p:nvPr/>
        </p:nvSpPr>
        <p:spPr>
          <a:xfrm>
            <a:off x="4499991" y="4838572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38</a:t>
            </a:r>
            <a:endParaRPr lang="zh-CN" altLang="zh-CN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9B42D1-3115-4561-8128-2B39E2AAFD51}"/>
              </a:ext>
            </a:extLst>
          </p:cNvPr>
          <p:cNvSpPr/>
          <p:nvPr/>
        </p:nvSpPr>
        <p:spPr>
          <a:xfrm>
            <a:off x="4499991" y="537523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50</a:t>
            </a:r>
            <a:endParaRPr lang="zh-CN" altLang="zh-CN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71BAB49-A262-44E9-A894-7ACC9FF412D4}"/>
              </a:ext>
            </a:extLst>
          </p:cNvPr>
          <p:cNvSpPr/>
          <p:nvPr/>
        </p:nvSpPr>
        <p:spPr>
          <a:xfrm>
            <a:off x="3275856" y="591189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7</a:t>
            </a:r>
            <a:endParaRPr lang="zh-CN" altLang="zh-CN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2EAD617-6F85-420E-A106-F169F3DD706B}"/>
              </a:ext>
            </a:extLst>
          </p:cNvPr>
          <p:cNvSpPr/>
          <p:nvPr/>
        </p:nvSpPr>
        <p:spPr>
          <a:xfrm>
            <a:off x="4499991" y="590962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66</a:t>
            </a:r>
            <a:endParaRPr lang="zh-CN" altLang="zh-CN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138BDC1-834D-445B-9793-15100D10F697}"/>
              </a:ext>
            </a:extLst>
          </p:cNvPr>
          <p:cNvSpPr/>
          <p:nvPr/>
        </p:nvSpPr>
        <p:spPr>
          <a:xfrm>
            <a:off x="5796136" y="3779699"/>
            <a:ext cx="108012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月份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1ECC58-3BA6-4742-AC04-4B86D1516B2D}"/>
              </a:ext>
            </a:extLst>
          </p:cNvPr>
          <p:cNvSpPr/>
          <p:nvPr/>
        </p:nvSpPr>
        <p:spPr>
          <a:xfrm>
            <a:off x="7020271" y="3785519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猫数</a:t>
            </a:r>
            <a:endParaRPr lang="zh-CN" altLang="zh-CN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F08C2EA-99E2-4BB8-A02E-7441666AB6F6}"/>
              </a:ext>
            </a:extLst>
          </p:cNvPr>
          <p:cNvSpPr/>
          <p:nvPr/>
        </p:nvSpPr>
        <p:spPr>
          <a:xfrm>
            <a:off x="5796136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8</a:t>
            </a:r>
            <a:endParaRPr lang="zh-CN" altLang="zh-CN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948E21-DECC-4F40-BE0E-2EDE44ABA799}"/>
              </a:ext>
            </a:extLst>
          </p:cNvPr>
          <p:cNvSpPr/>
          <p:nvPr/>
        </p:nvSpPr>
        <p:spPr>
          <a:xfrm>
            <a:off x="7020271" y="4301911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88</a:t>
            </a:r>
            <a:endParaRPr lang="zh-CN" altLang="zh-CN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BB895E-7E7B-4FDD-A49C-CEA845160083}"/>
              </a:ext>
            </a:extLst>
          </p:cNvPr>
          <p:cNvSpPr/>
          <p:nvPr/>
        </p:nvSpPr>
        <p:spPr>
          <a:xfrm>
            <a:off x="5796136" y="4837015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9</a:t>
            </a:r>
            <a:endParaRPr lang="zh-CN" altLang="zh-CN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C552C6-06A6-4B75-A941-2D981358D5D5}"/>
              </a:ext>
            </a:extLst>
          </p:cNvPr>
          <p:cNvSpPr/>
          <p:nvPr/>
        </p:nvSpPr>
        <p:spPr>
          <a:xfrm>
            <a:off x="5796136" y="537750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10</a:t>
            </a:r>
            <a:endParaRPr lang="zh-CN" altLang="zh-CN" sz="2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E77103-B388-40BF-9F8C-3645BE1DD889}"/>
              </a:ext>
            </a:extLst>
          </p:cNvPr>
          <p:cNvSpPr/>
          <p:nvPr/>
        </p:nvSpPr>
        <p:spPr>
          <a:xfrm>
            <a:off x="7020271" y="4838572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117</a:t>
            </a:r>
            <a:endParaRPr lang="zh-CN" altLang="zh-CN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A9C111-09E6-4016-94C6-699F28229E39}"/>
              </a:ext>
            </a:extLst>
          </p:cNvPr>
          <p:cNvSpPr/>
          <p:nvPr/>
        </p:nvSpPr>
        <p:spPr>
          <a:xfrm>
            <a:off x="7020271" y="537523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156</a:t>
            </a:r>
            <a:endParaRPr lang="zh-CN" altLang="zh-CN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539813-C39C-43A1-B5EE-46B40937A8BB}"/>
              </a:ext>
            </a:extLst>
          </p:cNvPr>
          <p:cNvSpPr/>
          <p:nvPr/>
        </p:nvSpPr>
        <p:spPr>
          <a:xfrm>
            <a:off x="5796136" y="5911894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11</a:t>
            </a:r>
            <a:endParaRPr lang="zh-CN" altLang="zh-CN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C23431-5B8F-4561-A27D-3A66C405E043}"/>
              </a:ext>
            </a:extLst>
          </p:cNvPr>
          <p:cNvSpPr/>
          <p:nvPr/>
        </p:nvSpPr>
        <p:spPr>
          <a:xfrm>
            <a:off x="7020271" y="5909623"/>
            <a:ext cx="10801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208</a:t>
            </a:r>
            <a:endParaRPr lang="zh-CN" altLang="zh-CN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4E7E49-8553-4FD6-9C8A-7E32CEBF572F}"/>
              </a:ext>
            </a:extLst>
          </p:cNvPr>
          <p:cNvSpPr/>
          <p:nvPr/>
        </p:nvSpPr>
        <p:spPr>
          <a:xfrm>
            <a:off x="2651157" y="3195258"/>
            <a:ext cx="34096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手算填表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E60FF0-4CE9-41F1-BE5C-0C8BE59CC1BD}"/>
              </a:ext>
            </a:extLst>
          </p:cNvPr>
          <p:cNvSpPr/>
          <p:nvPr/>
        </p:nvSpPr>
        <p:spPr>
          <a:xfrm>
            <a:off x="1979711" y="4863041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C5BEE35-C02A-45FA-A63D-C03A4F4B243B}"/>
              </a:ext>
            </a:extLst>
          </p:cNvPr>
          <p:cNvSpPr/>
          <p:nvPr/>
        </p:nvSpPr>
        <p:spPr>
          <a:xfrm>
            <a:off x="1983206" y="5371405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DEB4CD-5B39-4389-88CD-7F32B0A67814}"/>
              </a:ext>
            </a:extLst>
          </p:cNvPr>
          <p:cNvSpPr/>
          <p:nvPr/>
        </p:nvSpPr>
        <p:spPr>
          <a:xfrm>
            <a:off x="1979711" y="5889480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EDD1C9E-6ECE-400E-8D47-0AAED5C7FA06}"/>
              </a:ext>
            </a:extLst>
          </p:cNvPr>
          <p:cNvSpPr/>
          <p:nvPr/>
        </p:nvSpPr>
        <p:spPr>
          <a:xfrm>
            <a:off x="4518480" y="4296344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38CA62-5668-41E7-B0F2-C5C1D742FF31}"/>
              </a:ext>
            </a:extLst>
          </p:cNvPr>
          <p:cNvSpPr/>
          <p:nvPr/>
        </p:nvSpPr>
        <p:spPr>
          <a:xfrm>
            <a:off x="4499991" y="4804708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8D3866-C64A-4D28-BBC9-E805FCF0B74D}"/>
              </a:ext>
            </a:extLst>
          </p:cNvPr>
          <p:cNvSpPr/>
          <p:nvPr/>
        </p:nvSpPr>
        <p:spPr>
          <a:xfrm>
            <a:off x="4499991" y="5369755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165EA2B-F37F-4786-9BAE-957B1CD133EA}"/>
              </a:ext>
            </a:extLst>
          </p:cNvPr>
          <p:cNvSpPr/>
          <p:nvPr/>
        </p:nvSpPr>
        <p:spPr>
          <a:xfrm>
            <a:off x="4499991" y="5895696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17B997E-823D-440D-90A6-B32586374539}"/>
              </a:ext>
            </a:extLst>
          </p:cNvPr>
          <p:cNvSpPr/>
          <p:nvPr/>
        </p:nvSpPr>
        <p:spPr>
          <a:xfrm>
            <a:off x="7038760" y="4307762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067914-AD04-49DF-98D0-C63F7235119F}"/>
              </a:ext>
            </a:extLst>
          </p:cNvPr>
          <p:cNvSpPr/>
          <p:nvPr/>
        </p:nvSpPr>
        <p:spPr>
          <a:xfrm>
            <a:off x="7020271" y="4825090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BC1C23-3B0B-4511-A687-5AB9D108BE91}"/>
              </a:ext>
            </a:extLst>
          </p:cNvPr>
          <p:cNvSpPr/>
          <p:nvPr/>
        </p:nvSpPr>
        <p:spPr>
          <a:xfrm>
            <a:off x="7020271" y="5333454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3FC5E6-BDA5-4CF8-80E0-0B6D9D00E9D3}"/>
              </a:ext>
            </a:extLst>
          </p:cNvPr>
          <p:cNvSpPr/>
          <p:nvPr/>
        </p:nvSpPr>
        <p:spPr>
          <a:xfrm>
            <a:off x="7020271" y="5884015"/>
            <a:ext cx="1080120" cy="435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49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小野猫</a:t>
            </a:r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292580-1D3E-4EE5-9B38-3F49202400D6}"/>
              </a:ext>
            </a:extLst>
          </p:cNvPr>
          <p:cNvSpPr/>
          <p:nvPr/>
        </p:nvSpPr>
        <p:spPr>
          <a:xfrm>
            <a:off x="0" y="-1488"/>
            <a:ext cx="9716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现场挑战</a:t>
            </a:r>
            <a:endParaRPr lang="en-US" altLang="zh-CN" sz="1400" dirty="0"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2ECB52-614A-4559-9A5F-5EB9105E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56792"/>
            <a:ext cx="6220474" cy="4291129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4E86B2C3-320C-4B82-B6F7-9996732929C0}"/>
              </a:ext>
            </a:extLst>
          </p:cNvPr>
          <p:cNvSpPr/>
          <p:nvPr/>
        </p:nvSpPr>
        <p:spPr>
          <a:xfrm>
            <a:off x="3707904" y="3399314"/>
            <a:ext cx="54519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A4A8A-3D38-4BAA-80D4-DF7316C54E5B}"/>
              </a:ext>
            </a:extLst>
          </p:cNvPr>
          <p:cNvSpPr/>
          <p:nvPr/>
        </p:nvSpPr>
        <p:spPr>
          <a:xfrm>
            <a:off x="3491880" y="3727102"/>
            <a:ext cx="266429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D8949E-C696-4290-8D3A-EA469D3B6CD9}"/>
              </a:ext>
            </a:extLst>
          </p:cNvPr>
          <p:cNvSpPr/>
          <p:nvPr/>
        </p:nvSpPr>
        <p:spPr>
          <a:xfrm>
            <a:off x="4351071" y="4054890"/>
            <a:ext cx="2093137" cy="3740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76FA23-D3F3-4CF4-8748-9B41259DE1B1}"/>
              </a:ext>
            </a:extLst>
          </p:cNvPr>
          <p:cNvSpPr/>
          <p:nvPr/>
        </p:nvSpPr>
        <p:spPr>
          <a:xfrm>
            <a:off x="6660232" y="2584948"/>
            <a:ext cx="217361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翻译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cats</a:t>
            </a:r>
            <a:endParaRPr lang="zh-CN" altLang="en-US" sz="2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D52BEC4-14AA-4877-B460-F326E97CE82A}"/>
              </a:ext>
            </a:extLst>
          </p:cNvPr>
          <p:cNvSpPr/>
          <p:nvPr/>
        </p:nvSpPr>
        <p:spPr>
          <a:xfrm>
            <a:off x="6681330" y="3593225"/>
            <a:ext cx="217361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循环多少次？</a:t>
            </a:r>
          </a:p>
        </p:txBody>
      </p:sp>
    </p:spTree>
    <p:extLst>
      <p:ext uri="{BB962C8B-B14F-4D97-AF65-F5344CB8AC3E}">
        <p14:creationId xmlns:p14="http://schemas.microsoft.com/office/powerpoint/2010/main" val="182576442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918973" y="1393612"/>
            <a:ext cx="530337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890 a</a:t>
            </a:r>
            <a:r>
              <a:rPr lang="zh-CN" altLang="en-US" sz="2800" dirty="0"/>
              <a:t>的</a:t>
            </a:r>
            <a:r>
              <a:rPr lang="en-US" altLang="zh-CN" sz="2800" dirty="0"/>
              <a:t>b</a:t>
            </a:r>
            <a:r>
              <a:rPr lang="zh-CN" altLang="en-US" sz="2800" dirty="0"/>
              <a:t>的次方</a:t>
            </a:r>
          </a:p>
        </p:txBody>
      </p:sp>
      <p:sp>
        <p:nvSpPr>
          <p:cNvPr id="13" name="矩形 12"/>
          <p:cNvSpPr/>
          <p:nvPr/>
        </p:nvSpPr>
        <p:spPr>
          <a:xfrm>
            <a:off x="1907704" y="4005064"/>
            <a:ext cx="530337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219 </a:t>
            </a:r>
            <a:r>
              <a:rPr lang="zh-CN" altLang="en-US" sz="2800" dirty="0"/>
              <a:t>小野猫</a:t>
            </a:r>
          </a:p>
        </p:txBody>
      </p:sp>
      <p:sp>
        <p:nvSpPr>
          <p:cNvPr id="19" name="矩形 18"/>
          <p:cNvSpPr/>
          <p:nvPr/>
        </p:nvSpPr>
        <p:spPr>
          <a:xfrm>
            <a:off x="1907704" y="2670592"/>
            <a:ext cx="530337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21 </a:t>
            </a:r>
            <a:r>
              <a:rPr lang="en-US" altLang="zh-CN" sz="2800" dirty="0" err="1"/>
              <a:t>FizzBuzz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1918973" y="1916832"/>
            <a:ext cx="53033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参考</a:t>
            </a:r>
            <a:r>
              <a:rPr lang="en-US" altLang="zh-CN" sz="2800" dirty="0"/>
              <a:t>"2</a:t>
            </a:r>
            <a:r>
              <a:rPr lang="zh-CN" altLang="en-US" sz="2800" dirty="0"/>
              <a:t>的次方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1907704" y="4528284"/>
            <a:ext cx="53033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参考</a:t>
            </a:r>
            <a:r>
              <a:rPr lang="en-US" altLang="zh-CN" sz="2800" dirty="0"/>
              <a:t>"</a:t>
            </a:r>
            <a:r>
              <a:rPr lang="zh-CN" altLang="en-US" sz="2800" dirty="0"/>
              <a:t>僵尸危机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1907704" y="3193812"/>
            <a:ext cx="53033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参考</a:t>
            </a:r>
            <a:r>
              <a:rPr lang="en-US" altLang="zh-CN" sz="2800" dirty="0"/>
              <a:t>"</a:t>
            </a:r>
            <a:r>
              <a:rPr lang="zh-CN" altLang="en-US" sz="2800" dirty="0"/>
              <a:t>游戏日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947373" y="1393612"/>
            <a:ext cx="971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ea typeface="+mj-ea"/>
              </a:rPr>
              <a:t>现场挑战</a:t>
            </a:r>
            <a:endParaRPr lang="en-US" altLang="zh-CN" sz="2800" dirty="0"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6104" y="2670277"/>
            <a:ext cx="971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ea typeface="+mj-ea"/>
              </a:rPr>
              <a:t>现场挑战</a:t>
            </a:r>
            <a:endParaRPr lang="en-US" altLang="zh-CN" sz="2800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</p:txBody>
      </p:sp>
      <p:sp>
        <p:nvSpPr>
          <p:cNvPr id="12" name="矩形 11"/>
          <p:cNvSpPr/>
          <p:nvPr/>
        </p:nvSpPr>
        <p:spPr>
          <a:xfrm>
            <a:off x="725046" y="5733256"/>
            <a:ext cx="766337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作业每一行都需要写翻译注释</a:t>
            </a:r>
          </a:p>
        </p:txBody>
      </p:sp>
      <p:sp>
        <p:nvSpPr>
          <p:cNvPr id="15" name="矩形 14"/>
          <p:cNvSpPr/>
          <p:nvPr/>
        </p:nvSpPr>
        <p:spPr>
          <a:xfrm>
            <a:off x="921477" y="4005064"/>
            <a:ext cx="971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ea typeface="+mj-ea"/>
              </a:rPr>
              <a:t>现场挑战</a:t>
            </a:r>
            <a:endParaRPr lang="en-US" altLang="zh-CN" sz="28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26649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 </a:t>
            </a:r>
            <a:r>
              <a:rPr lang="en-US" altLang="zh-CN" dirty="0"/>
              <a:t>- </a:t>
            </a:r>
            <a:r>
              <a:rPr lang="zh-CN" altLang="en-US" dirty="0"/>
              <a:t>三要素写在一行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1268760"/>
            <a:ext cx="410445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int</a:t>
            </a:r>
            <a:r>
              <a:rPr lang="en-US" altLang="zh-CN" sz="3600" b="1" dirty="0"/>
              <a:t> 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=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CN" sz="3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b="1" dirty="0"/>
              <a:t>while 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&lt;=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altLang="zh-CN" sz="3600" b="1" dirty="0">
                <a:solidFill>
                  <a:srgbClr val="FF0000"/>
                </a:solidFill>
              </a:rPr>
              <a:t>){</a:t>
            </a:r>
          </a:p>
          <a:p>
            <a:r>
              <a:rPr lang="en-US" altLang="zh-CN" sz="3600" b="1" dirty="0"/>
              <a:t>	</a:t>
            </a:r>
            <a:r>
              <a:rPr lang="en-US" altLang="zh-CN" sz="3600" dirty="0" err="1"/>
              <a:t>cout</a:t>
            </a:r>
            <a:r>
              <a:rPr lang="en-US" altLang="zh-CN" sz="3600" b="1" dirty="0">
                <a:solidFill>
                  <a:srgbClr val="FF0000"/>
                </a:solidFill>
              </a:rPr>
              <a:t>&lt;&lt;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&lt;&lt;</a:t>
            </a:r>
            <a:r>
              <a:rPr lang="en-US" altLang="zh-CN" sz="3600" dirty="0" err="1"/>
              <a:t>endl</a:t>
            </a:r>
            <a:r>
              <a:rPr lang="en-US" altLang="zh-CN" sz="3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b="1" dirty="0"/>
              <a:t>	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++;</a:t>
            </a:r>
          </a:p>
          <a:p>
            <a:r>
              <a:rPr lang="en-US" altLang="zh-CN" sz="3600" b="1" dirty="0">
                <a:solidFill>
                  <a:srgbClr val="FF0000"/>
                </a:solidFill>
              </a:rPr>
              <a:t>}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4088" y="1412776"/>
            <a:ext cx="244827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循环初始化</a:t>
            </a:r>
          </a:p>
        </p:txBody>
      </p:sp>
      <p:sp>
        <p:nvSpPr>
          <p:cNvPr id="17" name="矩形 16"/>
          <p:cNvSpPr/>
          <p:nvPr/>
        </p:nvSpPr>
        <p:spPr>
          <a:xfrm>
            <a:off x="5364088" y="3039343"/>
            <a:ext cx="24482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循环每次变化</a:t>
            </a:r>
          </a:p>
        </p:txBody>
      </p:sp>
      <p:sp>
        <p:nvSpPr>
          <p:cNvPr id="20" name="矩形 19"/>
          <p:cNvSpPr/>
          <p:nvPr/>
        </p:nvSpPr>
        <p:spPr>
          <a:xfrm>
            <a:off x="5364088" y="1959223"/>
            <a:ext cx="244827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循环条件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915034"/>
            <a:ext cx="65527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for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en-US" altLang="zh-CN" sz="3600" b="1" dirty="0" err="1"/>
              <a:t>int</a:t>
            </a:r>
            <a:r>
              <a:rPr lang="en-US" altLang="zh-CN" sz="3600" b="1" dirty="0"/>
              <a:t> 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=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CN" sz="3600" b="1" dirty="0">
                <a:solidFill>
                  <a:srgbClr val="FF0000"/>
                </a:solidFill>
              </a:rPr>
              <a:t>; 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&lt;=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altLang="zh-CN" sz="3600" b="1" dirty="0">
                <a:solidFill>
                  <a:srgbClr val="FF0000"/>
                </a:solidFill>
              </a:rPr>
              <a:t>; 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++){</a:t>
            </a:r>
          </a:p>
          <a:p>
            <a:r>
              <a:rPr lang="en-US" altLang="zh-CN" sz="3600" b="1" dirty="0"/>
              <a:t>	</a:t>
            </a:r>
            <a:r>
              <a:rPr lang="en-US" altLang="zh-CN" sz="3600" dirty="0" err="1"/>
              <a:t>cout</a:t>
            </a:r>
            <a:r>
              <a:rPr lang="en-US" altLang="zh-CN" sz="3600" b="1" dirty="0">
                <a:solidFill>
                  <a:srgbClr val="FF0000"/>
                </a:solidFill>
              </a:rPr>
              <a:t>&lt;&lt;</a:t>
            </a:r>
            <a:r>
              <a:rPr lang="en-US" altLang="zh-CN" sz="36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&lt;&lt;</a:t>
            </a:r>
            <a:r>
              <a:rPr lang="en-US" altLang="zh-CN" sz="3600" dirty="0" err="1"/>
              <a:t>endl</a:t>
            </a:r>
            <a:r>
              <a:rPr lang="en-US" altLang="zh-CN" sz="3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3600" b="1" dirty="0">
                <a:solidFill>
                  <a:srgbClr val="FF0000"/>
                </a:solidFill>
              </a:rPr>
              <a:t>}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4221088"/>
            <a:ext cx="113425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循环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4644008" y="4226892"/>
            <a:ext cx="864096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每次变化</a:t>
            </a:r>
          </a:p>
        </p:txBody>
      </p:sp>
      <p:sp>
        <p:nvSpPr>
          <p:cNvPr id="10" name="矩形 9"/>
          <p:cNvSpPr/>
          <p:nvPr/>
        </p:nvSpPr>
        <p:spPr>
          <a:xfrm>
            <a:off x="3491880" y="4221087"/>
            <a:ext cx="1008112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循环条件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396552" y="4131082"/>
            <a:ext cx="986509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4581128"/>
            <a:ext cx="3096344" cy="13849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圆括号里两个分号  </a:t>
            </a:r>
            <a:endParaRPr lang="en-US" altLang="zh-CN" sz="2800" dirty="0"/>
          </a:p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 i=1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i&lt;=10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i++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dirty="0"/>
          </a:p>
          <a:p>
            <a:pPr algn="ctr"/>
            <a:r>
              <a:rPr lang="zh-CN" altLang="en-US" sz="2800" dirty="0"/>
              <a:t>隔开三要素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5633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阅读程序猜结果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轮流作答</a:t>
            </a:r>
            <a:endParaRPr lang="en-US" altLang="zh-CN" sz="1400" dirty="0"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3"/>
          <a:stretch/>
        </p:blipFill>
        <p:spPr bwMode="auto">
          <a:xfrm>
            <a:off x="1331640" y="1719680"/>
            <a:ext cx="50117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H="1">
            <a:off x="-252536" y="3429000"/>
            <a:ext cx="986509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BDB306-0E10-4F74-99A5-E2D39CEA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13706"/>
            <a:ext cx="5293089" cy="10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240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阅读程序猜结果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F7DA0A7-15F1-4246-BA68-2390308E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3000"/>
            <a:ext cx="4104456" cy="157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5C8968-6FF2-4861-802B-D37BB2D94B53}"/>
              </a:ext>
            </a:extLst>
          </p:cNvPr>
          <p:cNvCxnSpPr/>
          <p:nvPr/>
        </p:nvCxnSpPr>
        <p:spPr>
          <a:xfrm flipH="1">
            <a:off x="3266916" y="1272500"/>
            <a:ext cx="216024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7CFD36-724B-4B30-BEA1-B3CA78FD4704}"/>
              </a:ext>
            </a:extLst>
          </p:cNvPr>
          <p:cNvCxnSpPr/>
          <p:nvPr/>
        </p:nvCxnSpPr>
        <p:spPr>
          <a:xfrm flipH="1">
            <a:off x="3554948" y="2136596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5">
            <a:extLst>
              <a:ext uri="{FF2B5EF4-FFF2-40B4-BE49-F238E27FC236}">
                <a16:creationId xmlns:a16="http://schemas.microsoft.com/office/drawing/2014/main" id="{DA37835C-9003-47C9-8672-564F7151FFE7}"/>
              </a:ext>
            </a:extLst>
          </p:cNvPr>
          <p:cNvSpPr txBox="1"/>
          <p:nvPr/>
        </p:nvSpPr>
        <p:spPr>
          <a:xfrm>
            <a:off x="4851092" y="1143000"/>
            <a:ext cx="325823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sum</a:t>
            </a:r>
            <a:r>
              <a:rPr lang="zh-CN" altLang="en-US" sz="2400" dirty="0"/>
              <a:t>翻译为</a:t>
            </a:r>
            <a:r>
              <a:rPr lang="zh-CN" altLang="en-US" sz="2400" b="1" dirty="0">
                <a:solidFill>
                  <a:srgbClr val="C00000"/>
                </a:solidFill>
              </a:rPr>
              <a:t>总和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400" dirty="0"/>
              <a:t>请思考</a:t>
            </a:r>
            <a:r>
              <a:rPr lang="en-US" altLang="zh-CN" sz="2400" dirty="0"/>
              <a:t>sum</a:t>
            </a:r>
            <a:r>
              <a:rPr lang="zh-CN" altLang="en-US" sz="2400" dirty="0"/>
              <a:t>里</a:t>
            </a:r>
            <a:endParaRPr lang="en-US" altLang="zh-CN" sz="2400" dirty="0"/>
          </a:p>
          <a:p>
            <a:pPr algn="ctr"/>
            <a:r>
              <a:rPr lang="zh-CN" altLang="en-US" sz="2400" dirty="0"/>
              <a:t>累加的是哪些数的总和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6B4B9C1D-D83D-4E1F-AB2C-E64818E16D94}"/>
              </a:ext>
            </a:extLst>
          </p:cNvPr>
          <p:cNvSpPr txBox="1"/>
          <p:nvPr/>
        </p:nvSpPr>
        <p:spPr>
          <a:xfrm>
            <a:off x="2267742" y="3397232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A80C461-836B-475C-AC4F-A78D290F8658}"/>
              </a:ext>
            </a:extLst>
          </p:cNvPr>
          <p:cNvSpPr txBox="1"/>
          <p:nvPr/>
        </p:nvSpPr>
        <p:spPr>
          <a:xfrm>
            <a:off x="4283968" y="3397232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sum</a:t>
            </a:r>
            <a:endParaRPr lang="zh-CN" altLang="en-US" sz="2400" dirty="0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F78F4EC1-3D3F-4FEC-BED1-06384040CC59}"/>
              </a:ext>
            </a:extLst>
          </p:cNvPr>
          <p:cNvSpPr txBox="1"/>
          <p:nvPr/>
        </p:nvSpPr>
        <p:spPr>
          <a:xfrm>
            <a:off x="4283968" y="3967939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D4A516CF-04A2-4EA1-86D3-CED66E619C7D}"/>
              </a:ext>
            </a:extLst>
          </p:cNvPr>
          <p:cNvSpPr txBox="1"/>
          <p:nvPr/>
        </p:nvSpPr>
        <p:spPr>
          <a:xfrm>
            <a:off x="2267742" y="4538646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83CF225D-AE38-4332-A73B-0E71AAAB85F5}"/>
              </a:ext>
            </a:extLst>
          </p:cNvPr>
          <p:cNvSpPr txBox="1"/>
          <p:nvPr/>
        </p:nvSpPr>
        <p:spPr>
          <a:xfrm>
            <a:off x="4283968" y="4538646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7932AFA6-4A96-4B3E-AE00-4F42042EA007}"/>
              </a:ext>
            </a:extLst>
          </p:cNvPr>
          <p:cNvSpPr txBox="1"/>
          <p:nvPr/>
        </p:nvSpPr>
        <p:spPr>
          <a:xfrm>
            <a:off x="2267742" y="5103674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B9019ACC-D633-4C80-8D0A-38F8C8B76595}"/>
              </a:ext>
            </a:extLst>
          </p:cNvPr>
          <p:cNvSpPr txBox="1"/>
          <p:nvPr/>
        </p:nvSpPr>
        <p:spPr>
          <a:xfrm>
            <a:off x="4283968" y="5103674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FECF223-EF5F-4AA6-A89C-4176B1077BE1}"/>
              </a:ext>
            </a:extLst>
          </p:cNvPr>
          <p:cNvSpPr txBox="1"/>
          <p:nvPr/>
        </p:nvSpPr>
        <p:spPr>
          <a:xfrm>
            <a:off x="2267742" y="5672556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8F8C0DD9-9637-40E3-AE2F-4B2A08A5A99F}"/>
              </a:ext>
            </a:extLst>
          </p:cNvPr>
          <p:cNvSpPr txBox="1"/>
          <p:nvPr/>
        </p:nvSpPr>
        <p:spPr>
          <a:xfrm>
            <a:off x="4283968" y="5672556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CE31C216-D24D-45FE-9762-C2D5410C9CB6}"/>
              </a:ext>
            </a:extLst>
          </p:cNvPr>
          <p:cNvSpPr txBox="1"/>
          <p:nvPr/>
        </p:nvSpPr>
        <p:spPr>
          <a:xfrm>
            <a:off x="2267742" y="6241147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054D76EA-F42D-427E-8910-9BDA03348F51}"/>
              </a:ext>
            </a:extLst>
          </p:cNvPr>
          <p:cNvSpPr txBox="1"/>
          <p:nvPr/>
        </p:nvSpPr>
        <p:spPr>
          <a:xfrm>
            <a:off x="2259426" y="2924801"/>
            <a:ext cx="37527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跟踪变量数值变化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744EB8-6EA2-4EB8-A262-B4BCB1369685}"/>
              </a:ext>
            </a:extLst>
          </p:cNvPr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轮流作答</a:t>
            </a:r>
            <a:endParaRPr lang="en-US" altLang="zh-CN" sz="1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13040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阅读程序猜结果</a:t>
            </a:r>
            <a:endParaRPr lang="en-US" altLang="zh-CN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/>
          <a:stretch/>
        </p:blipFill>
        <p:spPr bwMode="auto">
          <a:xfrm>
            <a:off x="827584" y="1271637"/>
            <a:ext cx="543086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4298876" y="1474803"/>
            <a:ext cx="18722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9003" y="1127621"/>
            <a:ext cx="263425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cnt</a:t>
            </a:r>
            <a:r>
              <a:rPr lang="zh-CN" altLang="en-US" sz="2400" dirty="0"/>
              <a:t>是</a:t>
            </a:r>
            <a:r>
              <a:rPr lang="en-US" altLang="zh-CN" sz="2400" dirty="0"/>
              <a:t>count</a:t>
            </a:r>
            <a:r>
              <a:rPr lang="zh-CN" altLang="en-US" sz="2400" dirty="0"/>
              <a:t>的缩写是个</a:t>
            </a:r>
            <a:r>
              <a:rPr lang="zh-CN" altLang="en-US" sz="2400" b="1" dirty="0">
                <a:solidFill>
                  <a:srgbClr val="C00000"/>
                </a:solidFill>
              </a:rPr>
              <a:t>计数器</a:t>
            </a:r>
            <a:r>
              <a:rPr lang="zh-CN" altLang="en-US" sz="2400" dirty="0"/>
              <a:t>变量</a:t>
            </a:r>
            <a:endParaRPr lang="en-US" altLang="zh-CN" sz="2400" dirty="0"/>
          </a:p>
          <a:p>
            <a:pPr algn="ctr"/>
            <a:r>
              <a:rPr lang="zh-CN" altLang="en-US" sz="2400" dirty="0"/>
              <a:t>请思考</a:t>
            </a:r>
            <a:r>
              <a:rPr lang="en-US" altLang="zh-CN" sz="2400" dirty="0" err="1"/>
              <a:t>cnt</a:t>
            </a:r>
            <a:r>
              <a:rPr lang="zh-CN" altLang="en-US" sz="2400" dirty="0"/>
              <a:t>里</a:t>
            </a:r>
            <a:endParaRPr lang="en-US" altLang="zh-CN" sz="2400" dirty="0"/>
          </a:p>
          <a:p>
            <a:pPr algn="ctr"/>
            <a:r>
              <a:rPr lang="zh-CN" altLang="en-US" sz="2400" dirty="0"/>
              <a:t>统计的是什么数量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80644" y="2554923"/>
            <a:ext cx="149044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FBD6F691-F779-4FEC-A950-59CB4348C5AB}"/>
              </a:ext>
            </a:extLst>
          </p:cNvPr>
          <p:cNvSpPr txBox="1"/>
          <p:nvPr/>
        </p:nvSpPr>
        <p:spPr>
          <a:xfrm>
            <a:off x="531685" y="3815805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2EAEB19-0889-4653-B135-6CE9547CF4AC}"/>
              </a:ext>
            </a:extLst>
          </p:cNvPr>
          <p:cNvSpPr txBox="1"/>
          <p:nvPr/>
        </p:nvSpPr>
        <p:spPr>
          <a:xfrm>
            <a:off x="2547911" y="3815805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cnt</a:t>
            </a:r>
            <a:endParaRPr lang="zh-CN" altLang="en-US" sz="2400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629E86FA-348A-430A-BEB7-B0B6279ACD06}"/>
              </a:ext>
            </a:extLst>
          </p:cNvPr>
          <p:cNvSpPr txBox="1"/>
          <p:nvPr/>
        </p:nvSpPr>
        <p:spPr>
          <a:xfrm>
            <a:off x="2547911" y="4386512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B4407C5B-8FF8-4DB7-A3BC-C4E9E692DB19}"/>
              </a:ext>
            </a:extLst>
          </p:cNvPr>
          <p:cNvSpPr txBox="1"/>
          <p:nvPr/>
        </p:nvSpPr>
        <p:spPr>
          <a:xfrm>
            <a:off x="531685" y="4957219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C33605AB-A00B-42FE-B923-33F2AE4DA240}"/>
              </a:ext>
            </a:extLst>
          </p:cNvPr>
          <p:cNvSpPr txBox="1"/>
          <p:nvPr/>
        </p:nvSpPr>
        <p:spPr>
          <a:xfrm>
            <a:off x="2547911" y="4957219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DF71C4B3-C299-4A26-B039-4B76FF10F7E2}"/>
              </a:ext>
            </a:extLst>
          </p:cNvPr>
          <p:cNvSpPr txBox="1"/>
          <p:nvPr/>
        </p:nvSpPr>
        <p:spPr>
          <a:xfrm>
            <a:off x="531685" y="5522247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147E802B-D478-43D7-89F5-EFC28D96E37E}"/>
              </a:ext>
            </a:extLst>
          </p:cNvPr>
          <p:cNvSpPr txBox="1"/>
          <p:nvPr/>
        </p:nvSpPr>
        <p:spPr>
          <a:xfrm>
            <a:off x="2547911" y="5522247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A5FA2EB0-2772-441F-815E-7847BCED74A5}"/>
              </a:ext>
            </a:extLst>
          </p:cNvPr>
          <p:cNvSpPr txBox="1"/>
          <p:nvPr/>
        </p:nvSpPr>
        <p:spPr>
          <a:xfrm>
            <a:off x="531685" y="6091129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DF35E9C6-A138-42B3-9FE8-341F2D46EAA8}"/>
              </a:ext>
            </a:extLst>
          </p:cNvPr>
          <p:cNvSpPr txBox="1"/>
          <p:nvPr/>
        </p:nvSpPr>
        <p:spPr>
          <a:xfrm>
            <a:off x="2547911" y="6091129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2DFF8383-BCF7-4B45-93C5-9F0365420D3A}"/>
              </a:ext>
            </a:extLst>
          </p:cNvPr>
          <p:cNvSpPr txBox="1"/>
          <p:nvPr/>
        </p:nvSpPr>
        <p:spPr>
          <a:xfrm>
            <a:off x="523369" y="3343374"/>
            <a:ext cx="37527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跟踪变量数值变化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8014FE5C-2546-4997-8CBF-2518BEEF8E88}"/>
              </a:ext>
            </a:extLst>
          </p:cNvPr>
          <p:cNvSpPr txBox="1"/>
          <p:nvPr/>
        </p:nvSpPr>
        <p:spPr>
          <a:xfrm>
            <a:off x="4867897" y="3815805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16</a:t>
            </a:r>
            <a:endParaRPr lang="zh-CN" altLang="en-US" sz="2400" dirty="0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62A64879-390F-4EDD-9072-15FA98B3674F}"/>
              </a:ext>
            </a:extLst>
          </p:cNvPr>
          <p:cNvSpPr txBox="1"/>
          <p:nvPr/>
        </p:nvSpPr>
        <p:spPr>
          <a:xfrm>
            <a:off x="6884123" y="3815805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DB965707-5084-4FF1-BE3E-C282B8EE7C52}"/>
              </a:ext>
            </a:extLst>
          </p:cNvPr>
          <p:cNvSpPr txBox="1"/>
          <p:nvPr/>
        </p:nvSpPr>
        <p:spPr>
          <a:xfrm>
            <a:off x="4867897" y="4386512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24</a:t>
            </a:r>
            <a:endParaRPr lang="zh-CN" altLang="en-US" sz="2400" dirty="0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4DFE6C7F-0C94-4993-A34A-8D13990CB618}"/>
              </a:ext>
            </a:extLst>
          </p:cNvPr>
          <p:cNvSpPr txBox="1"/>
          <p:nvPr/>
        </p:nvSpPr>
        <p:spPr>
          <a:xfrm>
            <a:off x="6884123" y="4386512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B7FDBCC4-4335-4725-AFB6-FDD4400A95AF}"/>
              </a:ext>
            </a:extLst>
          </p:cNvPr>
          <p:cNvSpPr txBox="1"/>
          <p:nvPr/>
        </p:nvSpPr>
        <p:spPr>
          <a:xfrm>
            <a:off x="4867897" y="4951540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8FA31206-1604-402B-866A-B3518528BB33}"/>
              </a:ext>
            </a:extLst>
          </p:cNvPr>
          <p:cNvSpPr txBox="1"/>
          <p:nvPr/>
        </p:nvSpPr>
        <p:spPr>
          <a:xfrm>
            <a:off x="6884123" y="4951540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B679D4C5-8293-46FF-A2C8-2073F82A0419}"/>
              </a:ext>
            </a:extLst>
          </p:cNvPr>
          <p:cNvSpPr txBox="1"/>
          <p:nvPr/>
        </p:nvSpPr>
        <p:spPr>
          <a:xfrm>
            <a:off x="4867897" y="5520422"/>
            <a:ext cx="172819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96</a:t>
            </a:r>
            <a:endParaRPr lang="zh-CN" altLang="en-US" sz="2400" dirty="0"/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4DB9B04B-BBA1-4A22-8B69-912F766EA157}"/>
              </a:ext>
            </a:extLst>
          </p:cNvPr>
          <p:cNvSpPr txBox="1"/>
          <p:nvPr/>
        </p:nvSpPr>
        <p:spPr>
          <a:xfrm>
            <a:off x="6884123" y="5520422"/>
            <a:ext cx="17281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12</a:t>
            </a:r>
            <a:endParaRPr lang="zh-CN" altLang="en-US" sz="2400" dirty="0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4090537C-4596-45A7-AA57-1D6CA43FB1E5}"/>
              </a:ext>
            </a:extLst>
          </p:cNvPr>
          <p:cNvSpPr txBox="1"/>
          <p:nvPr/>
        </p:nvSpPr>
        <p:spPr>
          <a:xfrm>
            <a:off x="4859581" y="3343374"/>
            <a:ext cx="37527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跟踪变量数值变化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226BD7-8378-46F7-8306-0026A8395252}"/>
              </a:ext>
            </a:extLst>
          </p:cNvPr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轮流作答</a:t>
            </a:r>
            <a:endParaRPr lang="en-US" altLang="zh-CN" sz="1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3240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游戏日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周一到周五要上学，周六和周日打游戏。若第</a:t>
            </a:r>
            <a:r>
              <a:rPr lang="en-US" altLang="zh-CN" sz="2400" dirty="0"/>
              <a:t>1</a:t>
            </a:r>
            <a:r>
              <a:rPr lang="zh-CN" altLang="en-US" sz="2400" dirty="0"/>
              <a:t>天是星期一，输入正整数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，依次输出每</a:t>
            </a:r>
            <a:r>
              <a:rPr lang="en-US" altLang="zh-CN" sz="2400" dirty="0"/>
              <a:t>1</a:t>
            </a:r>
            <a:r>
              <a:rPr lang="zh-CN" altLang="en-US" sz="2400" dirty="0"/>
              <a:t>天到第</a:t>
            </a:r>
            <a:r>
              <a:rPr lang="en-US" altLang="zh-CN" sz="2400" dirty="0"/>
              <a:t>n</a:t>
            </a:r>
            <a:r>
              <a:rPr lang="zh-CN" altLang="en-US" sz="2400" dirty="0"/>
              <a:t>天每天的活动：</a:t>
            </a:r>
            <a:r>
              <a:rPr lang="en-US" altLang="zh-CN" sz="2400" dirty="0"/>
              <a:t>school</a:t>
            </a:r>
            <a:r>
              <a:rPr lang="zh-CN" altLang="en-US" sz="2400" dirty="0"/>
              <a:t>或</a:t>
            </a:r>
            <a:r>
              <a:rPr lang="en-US" altLang="zh-CN" sz="2400" dirty="0"/>
              <a:t>game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学生体验</a:t>
            </a:r>
            <a:endParaRPr lang="en-US" altLang="zh-CN" sz="1400" dirty="0"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6816" y="2276872"/>
            <a:ext cx="3519535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打开</a:t>
            </a:r>
            <a:r>
              <a:rPr lang="en-US" altLang="zh-CN" sz="2400" dirty="0"/>
              <a:t>"</a:t>
            </a:r>
            <a:r>
              <a:rPr lang="zh-CN" altLang="en-US" sz="2400" dirty="0"/>
              <a:t>游戏日</a:t>
            </a:r>
            <a:r>
              <a:rPr lang="en-US" altLang="zh-CN" sz="2400" dirty="0"/>
              <a:t>"</a:t>
            </a:r>
            <a:r>
              <a:rPr lang="zh-CN" altLang="en-US" sz="2400" dirty="0"/>
              <a:t>程序</a:t>
            </a:r>
          </a:p>
        </p:txBody>
      </p:sp>
      <p:sp>
        <p:nvSpPr>
          <p:cNvPr id="34" name="矩形 33"/>
          <p:cNvSpPr/>
          <p:nvPr/>
        </p:nvSpPr>
        <p:spPr>
          <a:xfrm>
            <a:off x="5436816" y="2740594"/>
            <a:ext cx="35195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运行并观察结果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5436096" y="3202259"/>
            <a:ext cx="3519535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翻译每一行</a:t>
            </a:r>
          </a:p>
        </p:txBody>
      </p:sp>
      <p:sp>
        <p:nvSpPr>
          <p:cNvPr id="12" name="矩形 11"/>
          <p:cNvSpPr/>
          <p:nvPr/>
        </p:nvSpPr>
        <p:spPr>
          <a:xfrm>
            <a:off x="225635" y="230796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25634" y="2969884"/>
            <a:ext cx="182608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day 1: school</a:t>
            </a:r>
          </a:p>
          <a:p>
            <a:r>
              <a:rPr lang="en-US" altLang="zh-CN" sz="2000" dirty="0"/>
              <a:t>day 2: school</a:t>
            </a:r>
            <a:endParaRPr lang="zh-CN" altLang="en-US" sz="2000" dirty="0"/>
          </a:p>
          <a:p>
            <a:r>
              <a:rPr lang="en-US" altLang="zh-CN" sz="2000" dirty="0"/>
              <a:t>day 3: school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601899" y="230796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601898" y="2969884"/>
            <a:ext cx="1826085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day 1: school</a:t>
            </a:r>
          </a:p>
          <a:p>
            <a:r>
              <a:rPr lang="en-US" altLang="zh-CN" sz="2000" dirty="0"/>
              <a:t>day 2: school</a:t>
            </a:r>
            <a:endParaRPr lang="zh-CN" altLang="en-US" sz="2000" dirty="0"/>
          </a:p>
          <a:p>
            <a:r>
              <a:rPr lang="en-US" altLang="zh-CN" sz="2000" dirty="0"/>
              <a:t>day 3: school</a:t>
            </a:r>
            <a:endParaRPr lang="zh-CN" altLang="en-US" sz="2000" dirty="0"/>
          </a:p>
          <a:p>
            <a:r>
              <a:rPr lang="en-US" altLang="zh-CN" sz="2000" dirty="0"/>
              <a:t>day 4: school</a:t>
            </a:r>
            <a:endParaRPr lang="zh-CN" altLang="en-US" sz="2000" dirty="0"/>
          </a:p>
          <a:p>
            <a:r>
              <a:rPr lang="en-US" altLang="zh-CN" sz="2000" dirty="0"/>
              <a:t>day 5: school</a:t>
            </a:r>
            <a:endParaRPr lang="zh-CN" altLang="en-US" sz="2000" dirty="0"/>
          </a:p>
          <a:p>
            <a:r>
              <a:rPr lang="en-US" altLang="zh-CN" sz="2000" dirty="0"/>
              <a:t>day 6: game</a:t>
            </a:r>
            <a:endParaRPr lang="zh-CN" altLang="en-US" sz="2000" dirty="0"/>
          </a:p>
          <a:p>
            <a:r>
              <a:rPr lang="en-US" altLang="zh-CN" sz="2000" dirty="0"/>
              <a:t>day 7: game</a:t>
            </a:r>
            <a:endParaRPr lang="zh-CN" altLang="en-US" sz="2000" dirty="0"/>
          </a:p>
          <a:p>
            <a:r>
              <a:rPr lang="en-US" altLang="zh-CN" sz="2000" dirty="0"/>
              <a:t>day 8: school</a:t>
            </a:r>
            <a:endParaRPr lang="zh-CN" altLang="en-US" sz="2000" dirty="0"/>
          </a:p>
          <a:p>
            <a:r>
              <a:rPr lang="en-US" altLang="zh-CN" sz="2000" dirty="0"/>
              <a:t>day 9: school</a:t>
            </a:r>
          </a:p>
          <a:p>
            <a:r>
              <a:rPr lang="en-US" altLang="zh-CN" sz="2000" dirty="0"/>
              <a:t>day 10: school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6" y="3965170"/>
            <a:ext cx="3519535" cy="250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29757205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zh-CN" altLang="en-US" dirty="0"/>
              <a:t>游戏日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87759"/>
            <a:ext cx="6159971" cy="54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50284" y="2492896"/>
            <a:ext cx="3493716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/>
              <a:t>for</a:t>
            </a:r>
            <a:r>
              <a:rPr lang="zh-CN" altLang="en-US" sz="2200" dirty="0"/>
              <a:t>循环</a:t>
            </a:r>
            <a:r>
              <a:rPr lang="en-US" altLang="zh-CN" sz="2200" dirty="0"/>
              <a:t>:</a:t>
            </a:r>
            <a:r>
              <a:rPr lang="zh-CN" altLang="en-US" sz="2200" dirty="0"/>
              <a:t>计数器</a:t>
            </a:r>
            <a:r>
              <a:rPr lang="en-US" altLang="zh-CN" sz="2200" dirty="0"/>
              <a:t>i</a:t>
            </a:r>
            <a:r>
              <a:rPr lang="zh-CN" altLang="en-US" sz="2200" dirty="0"/>
              <a:t>从</a:t>
            </a:r>
            <a:r>
              <a:rPr lang="en-US" altLang="zh-CN" sz="2200" dirty="0"/>
              <a:t>1</a:t>
            </a:r>
            <a:r>
              <a:rPr lang="zh-CN" altLang="en-US" sz="2200" dirty="0"/>
              <a:t>自增到</a:t>
            </a:r>
            <a:r>
              <a:rPr lang="en-US" altLang="zh-CN" sz="2200" dirty="0"/>
              <a:t>n</a:t>
            </a:r>
          </a:p>
          <a:p>
            <a:pPr algn="ctr"/>
            <a:r>
              <a:rPr lang="zh-CN" altLang="en-US" sz="2200" dirty="0"/>
              <a:t>共循环</a:t>
            </a:r>
            <a:r>
              <a:rPr lang="en-US" altLang="zh-CN" sz="2200" dirty="0"/>
              <a:t>n</a:t>
            </a:r>
            <a:r>
              <a:rPr lang="zh-CN" altLang="en-US" sz="2200" dirty="0"/>
              <a:t>次</a:t>
            </a:r>
            <a:endParaRPr lang="en-US" altLang="zh-CN" sz="2200" dirty="0"/>
          </a:p>
        </p:txBody>
      </p:sp>
      <p:sp>
        <p:nvSpPr>
          <p:cNvPr id="18" name="矩形 17"/>
          <p:cNvSpPr/>
          <p:nvPr/>
        </p:nvSpPr>
        <p:spPr>
          <a:xfrm>
            <a:off x="5650284" y="1628800"/>
            <a:ext cx="3493717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请在电脑上翻译</a:t>
            </a:r>
            <a:endParaRPr lang="en-US" altLang="zh-CN" sz="2400" dirty="0"/>
          </a:p>
          <a:p>
            <a:pPr algn="ctr"/>
            <a:r>
              <a:rPr lang="zh-CN" altLang="en-US" sz="2400" dirty="0"/>
              <a:t>每一行写注释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716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现场挑战</a:t>
            </a:r>
            <a:endParaRPr lang="en-US" altLang="zh-CN" sz="1400" dirty="0"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9536665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 rot="20677220">
            <a:off x="3128445" y="754859"/>
            <a:ext cx="7956274" cy="7294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GungsuhChe" pitchFamily="49" charset="-127"/>
                <a:ea typeface="GungsuhChe" pitchFamily="49" charset="-127"/>
              </a:rPr>
              <a:t>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2</a:t>
            </a:r>
            <a:endParaRPr lang="zh-CN" alt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56" y="0"/>
            <a:ext cx="8938243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的次方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635" y="1139310"/>
            <a:ext cx="873071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输入非负整数</a:t>
            </a:r>
            <a:r>
              <a:rPr lang="en-US" altLang="zh-CN" sz="2400" dirty="0"/>
              <a:t>p, </a:t>
            </a:r>
            <a:r>
              <a:rPr lang="zh-CN" altLang="en-US" sz="2400" dirty="0"/>
              <a:t>输出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p</a:t>
            </a:r>
            <a:endParaRPr lang="en-US" altLang="zh-CN" sz="2400" dirty="0"/>
          </a:p>
          <a:p>
            <a:pPr algn="ctr"/>
            <a:r>
              <a:rPr lang="zh-CN" altLang="en-US" sz="2400" dirty="0"/>
              <a:t>数据范围：</a:t>
            </a:r>
            <a:r>
              <a:rPr lang="en-US" altLang="zh-CN" sz="2400" dirty="0"/>
              <a:t>0&lt;=p&lt;=63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-36512" y="-1488"/>
            <a:ext cx="97160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ea typeface="+mj-ea"/>
              </a:rPr>
              <a:t>学生体验</a:t>
            </a:r>
            <a:endParaRPr lang="en-US" altLang="zh-CN" sz="1400" dirty="0"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6816" y="3842148"/>
            <a:ext cx="351953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打开</a:t>
            </a:r>
            <a:r>
              <a:rPr lang="en-US" altLang="zh-CN" sz="2400" dirty="0"/>
              <a:t>"2</a:t>
            </a:r>
            <a:r>
              <a:rPr lang="zh-CN" altLang="en-US" sz="2400" dirty="0"/>
              <a:t>的次方</a:t>
            </a:r>
            <a:r>
              <a:rPr lang="en-US" altLang="zh-CN" sz="2400" dirty="0"/>
              <a:t>"</a:t>
            </a:r>
            <a:r>
              <a:rPr lang="zh-CN" altLang="en-US" sz="2400" dirty="0"/>
              <a:t>程序</a:t>
            </a:r>
          </a:p>
        </p:txBody>
      </p:sp>
      <p:sp>
        <p:nvSpPr>
          <p:cNvPr id="34" name="矩形 33"/>
          <p:cNvSpPr/>
          <p:nvPr/>
        </p:nvSpPr>
        <p:spPr>
          <a:xfrm>
            <a:off x="5436816" y="4305870"/>
            <a:ext cx="35195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运行并观察结果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5436096" y="4767535"/>
            <a:ext cx="351953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翻译每一行</a:t>
            </a:r>
          </a:p>
        </p:txBody>
      </p:sp>
      <p:sp>
        <p:nvSpPr>
          <p:cNvPr id="12" name="矩形 11"/>
          <p:cNvSpPr/>
          <p:nvPr/>
        </p:nvSpPr>
        <p:spPr>
          <a:xfrm>
            <a:off x="225635" y="230796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25634" y="2969884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2601899" y="2307966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2601898" y="2969884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25636" y="386104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5635" y="452296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1024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601900" y="3861048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20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601899" y="4522966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1048576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25637" y="5456375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31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25636" y="6118293"/>
            <a:ext cx="1826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2147483648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2601901" y="5456375"/>
            <a:ext cx="1826085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输入样例：</a:t>
            </a:r>
            <a:endParaRPr lang="en-US" altLang="zh-CN" sz="2000" dirty="0"/>
          </a:p>
          <a:p>
            <a:r>
              <a:rPr lang="en-US" altLang="zh-CN" sz="2000" dirty="0"/>
              <a:t>63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2601900" y="6118293"/>
            <a:ext cx="28341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输出样例：</a:t>
            </a:r>
            <a:endParaRPr lang="en-US" altLang="zh-CN" sz="2000" dirty="0"/>
          </a:p>
          <a:p>
            <a:r>
              <a:rPr lang="en-US" altLang="zh-CN" sz="2000" dirty="0"/>
              <a:t>9223372036854775808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796136" y="1881592"/>
            <a:ext cx="0" cy="5351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304504" y="-1488"/>
            <a:ext cx="11959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ctr"/>
            <a:r>
              <a:rPr lang="zh-CN" altLang="en-US" dirty="0"/>
              <a:t>耗时约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820309999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1438</Words>
  <Application>Microsoft Office PowerPoint</Application>
  <PresentationFormat>全屏显示(4:3)</PresentationFormat>
  <Paragraphs>332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GungsuhChe</vt:lpstr>
      <vt:lpstr>微软雅黑</vt:lpstr>
      <vt:lpstr>Arial</vt:lpstr>
      <vt:lpstr>Calibri</vt:lpstr>
      <vt:lpstr>Office 主题</vt:lpstr>
      <vt:lpstr>PowerPoint 演示文稿</vt:lpstr>
      <vt:lpstr>作业要求</vt:lpstr>
      <vt:lpstr>for循环 - 三要素写在一行</vt:lpstr>
      <vt:lpstr>阅读程序猜结果</vt:lpstr>
      <vt:lpstr>阅读程序猜结果</vt:lpstr>
      <vt:lpstr>阅读程序猜结果</vt:lpstr>
      <vt:lpstr>游戏日</vt:lpstr>
      <vt:lpstr>游戏日</vt:lpstr>
      <vt:lpstr>2的次方</vt:lpstr>
      <vt:lpstr>2的次方 - 错误代码</vt:lpstr>
      <vt:lpstr>2的次方 - 正确代码</vt:lpstr>
      <vt:lpstr>"整数"类型的选择</vt:lpstr>
      <vt:lpstr>僵尸危机</vt:lpstr>
      <vt:lpstr>僵尸危机</vt:lpstr>
      <vt:lpstr>FizzBuzz</vt:lpstr>
      <vt:lpstr>FizzBuzz</vt:lpstr>
      <vt:lpstr>FizzBuzz</vt:lpstr>
      <vt:lpstr>FizzBuzz</vt:lpstr>
      <vt:lpstr>小野猫</vt:lpstr>
      <vt:lpstr>小野猫</vt:lpstr>
      <vt:lpstr>小野猫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lenovon</dc:creator>
  <cp:lastModifiedBy>Zhenyu Yu</cp:lastModifiedBy>
  <cp:revision>275</cp:revision>
  <dcterms:created xsi:type="dcterms:W3CDTF">2018-11-26T13:21:16Z</dcterms:created>
  <dcterms:modified xsi:type="dcterms:W3CDTF">2020-05-30T02:08:22Z</dcterms:modified>
</cp:coreProperties>
</file>