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54" y="377697"/>
            <a:ext cx="351409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Droid Sans Fallback"/>
                <a:cs typeface="Droid Sans Fallb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1511" y="2795016"/>
            <a:ext cx="4897120" cy="156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0350" cy="6864350"/>
            <a:chOff x="-6350" y="0"/>
            <a:chExt cx="9150350" cy="6864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86705"/>
              <a:ext cx="9144000" cy="99060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0" y="0"/>
                  </a:moveTo>
                  <a:lnTo>
                    <a:pt x="0" y="990600"/>
                  </a:lnTo>
                  <a:lnTo>
                    <a:pt x="9143999" y="990600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77180"/>
              <a:ext cx="9144000" cy="1009650"/>
            </a:xfrm>
            <a:custGeom>
              <a:avLst/>
              <a:gdLst/>
              <a:ahLst/>
              <a:cxnLst/>
              <a:rect l="l" t="t" r="r" b="b"/>
              <a:pathLst>
                <a:path w="9144000" h="1009650">
                  <a:moveTo>
                    <a:pt x="9143987" y="990600"/>
                  </a:moveTo>
                  <a:lnTo>
                    <a:pt x="0" y="990600"/>
                  </a:lnTo>
                  <a:lnTo>
                    <a:pt x="0" y="1009650"/>
                  </a:lnTo>
                  <a:lnTo>
                    <a:pt x="9143987" y="1009650"/>
                  </a:lnTo>
                  <a:lnTo>
                    <a:pt x="9143987" y="990600"/>
                  </a:lnTo>
                  <a:close/>
                </a:path>
                <a:path w="9144000" h="1009650">
                  <a:moveTo>
                    <a:pt x="9143987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143987" y="19050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2279" y="4927091"/>
              <a:ext cx="3422904" cy="9159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1970" y="4987035"/>
              <a:ext cx="3308858" cy="800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230120" cy="1287780"/>
            </a:xfrm>
            <a:custGeom>
              <a:avLst/>
              <a:gdLst/>
              <a:ahLst/>
              <a:cxnLst/>
              <a:rect l="l" t="t" r="r" b="b"/>
              <a:pathLst>
                <a:path w="2230120" h="1287780">
                  <a:moveTo>
                    <a:pt x="2229712" y="0"/>
                  </a:moveTo>
                  <a:lnTo>
                    <a:pt x="936920" y="0"/>
                  </a:lnTo>
                  <a:lnTo>
                    <a:pt x="0" y="540952"/>
                  </a:lnTo>
                  <a:lnTo>
                    <a:pt x="0" y="1287241"/>
                  </a:lnTo>
                  <a:lnTo>
                    <a:pt x="2229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230120" cy="1287780"/>
            </a:xfrm>
            <a:custGeom>
              <a:avLst/>
              <a:gdLst/>
              <a:ahLst/>
              <a:cxnLst/>
              <a:rect l="l" t="t" r="r" b="b"/>
              <a:pathLst>
                <a:path w="2230120" h="1287780">
                  <a:moveTo>
                    <a:pt x="0" y="540952"/>
                  </a:moveTo>
                  <a:lnTo>
                    <a:pt x="936920" y="0"/>
                  </a:lnTo>
                </a:path>
                <a:path w="2230120" h="1287780">
                  <a:moveTo>
                    <a:pt x="2229712" y="0"/>
                  </a:moveTo>
                  <a:lnTo>
                    <a:pt x="0" y="1287241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344" y="107695"/>
              <a:ext cx="1117892" cy="8619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083" y="1557527"/>
            <a:ext cx="4897120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70"/>
              </a:spcBef>
            </a:pPr>
            <a:r>
              <a:rPr sz="3200" spc="-20" dirty="0">
                <a:latin typeface="Arial"/>
                <a:cs typeface="Arial"/>
              </a:rPr>
              <a:t>2161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/>
              <a:t>解法思路的形成 如何启发思路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2095" y="2545079"/>
            <a:ext cx="4897120" cy="52451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暴力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7711" y="4005071"/>
            <a:ext cx="489712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简化为链</a:t>
            </a:r>
            <a:r>
              <a:rPr sz="2800" spc="755" dirty="0">
                <a:latin typeface="Arial"/>
                <a:cs typeface="Arial"/>
              </a:rPr>
              <a:t>/</a:t>
            </a:r>
            <a:r>
              <a:rPr sz="2800" spc="-5" dirty="0">
                <a:latin typeface="Droid Sans Fallback"/>
                <a:cs typeface="Droid Sans Fallback"/>
              </a:rPr>
              <a:t>序列化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308" y="2483358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670" y="3942969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6083" y="649223"/>
            <a:ext cx="489712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229"/>
              </a:spcBef>
            </a:pPr>
            <a:r>
              <a:rPr sz="3200" dirty="0"/>
              <a:t>暴力如何求解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069" y="2438209"/>
          <a:ext cx="6914514" cy="522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7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9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731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spc="-335" dirty="0">
                          <a:latin typeface="Arial"/>
                          <a:cs typeface="Arial"/>
                        </a:rPr>
                        <a:t>LOSE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582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直接修改</a:t>
                      </a:r>
                      <a:endParaRPr sz="28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1750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295" dirty="0">
                          <a:latin typeface="Arial"/>
                          <a:cs typeface="Arial"/>
                        </a:rPr>
                        <a:t>x[u]-=p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6083" y="3429000"/>
            <a:ext cx="4897120" cy="52324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54"/>
              </a:spcBef>
            </a:pPr>
            <a:r>
              <a:rPr sz="2800" spc="-5" dirty="0">
                <a:latin typeface="Droid Sans Fallback"/>
                <a:cs typeface="Droid Sans Fallback"/>
              </a:rPr>
              <a:t>暴力访问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5" dirty="0">
                <a:latin typeface="Droid Sans Fallback"/>
                <a:cs typeface="Droid Sans Fallback"/>
              </a:rPr>
              <a:t>子树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307" y="3429000"/>
            <a:ext cx="201803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204"/>
              </a:spcBef>
              <a:tabLst>
                <a:tab pos="1495425" algn="l"/>
              </a:tabLst>
            </a:pPr>
            <a:r>
              <a:rPr sz="2800" spc="-430" dirty="0">
                <a:latin typeface="Arial"/>
                <a:cs typeface="Arial"/>
              </a:rPr>
              <a:t>CHECK	</a:t>
            </a:r>
            <a:r>
              <a:rPr sz="2800" spc="-20" dirty="0">
                <a:latin typeface="Arial"/>
                <a:cs typeface="Arial"/>
              </a:rPr>
              <a:t>u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91321" y="4648009"/>
          <a:ext cx="4896485" cy="2093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96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复杂度是多少</a:t>
                      </a:r>
                      <a:r>
                        <a:rPr sz="2800" spc="-20" dirty="0">
                          <a:latin typeface="Arial"/>
                          <a:cs typeface="Arial"/>
                        </a:rPr>
                        <a:t>?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最差情</a:t>
                      </a:r>
                      <a:r>
                        <a:rPr sz="2800" spc="-10" dirty="0">
                          <a:latin typeface="Droid Sans Fallback"/>
                          <a:cs typeface="Droid Sans Fallback"/>
                        </a:rPr>
                        <a:t>况</a:t>
                      </a:r>
                      <a:r>
                        <a:rPr sz="2800" spc="100" dirty="0">
                          <a:latin typeface="Arial"/>
                          <a:cs typeface="Arial"/>
                        </a:rPr>
                        <a:t>O(nq)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73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随机数</a:t>
                      </a:r>
                      <a:r>
                        <a:rPr sz="2800" dirty="0">
                          <a:latin typeface="Droid Sans Fallback"/>
                          <a:cs typeface="Droid Sans Fallback"/>
                        </a:rPr>
                        <a:t>据</a:t>
                      </a: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的平均</a:t>
                      </a:r>
                      <a:r>
                        <a:rPr sz="2800" dirty="0">
                          <a:latin typeface="Droid Sans Fallback"/>
                          <a:cs typeface="Droid Sans Fallback"/>
                        </a:rPr>
                        <a:t>情</a:t>
                      </a:r>
                      <a:r>
                        <a:rPr sz="2800" spc="5" dirty="0">
                          <a:latin typeface="Droid Sans Fallback"/>
                          <a:cs typeface="Droid Sans Fallback"/>
                        </a:rPr>
                        <a:t>况</a:t>
                      </a:r>
                      <a:r>
                        <a:rPr sz="2800" spc="170" dirty="0">
                          <a:latin typeface="Arial"/>
                          <a:cs typeface="Arial"/>
                        </a:rPr>
                        <a:t>O(qlogn)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" dirty="0">
                          <a:latin typeface="Droid Sans Fallback"/>
                          <a:cs typeface="Droid Sans Fallback"/>
                        </a:rPr>
                        <a:t>随机树的高度</a:t>
                      </a:r>
                      <a:r>
                        <a:rPr sz="2800" spc="195" dirty="0">
                          <a:latin typeface="Arial"/>
                          <a:cs typeface="Arial"/>
                        </a:rPr>
                        <a:t>O(logn)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9525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831" y="693419"/>
            <a:ext cx="8274186" cy="188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9831" y="3851147"/>
            <a:ext cx="8907145" cy="3007360"/>
            <a:chOff x="179831" y="3851147"/>
            <a:chExt cx="8907145" cy="3007360"/>
          </a:xfrm>
        </p:grpSpPr>
        <p:sp>
          <p:nvSpPr>
            <p:cNvPr id="5" name="object 5"/>
            <p:cNvSpPr/>
            <p:nvPr/>
          </p:nvSpPr>
          <p:spPr>
            <a:xfrm>
              <a:off x="179831" y="3851147"/>
              <a:ext cx="8631774" cy="1882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3311" y="5304245"/>
              <a:ext cx="2153160" cy="155375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75232" y="2709672"/>
            <a:ext cx="3816350" cy="46037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2400" spc="-10" dirty="0">
                <a:latin typeface="Carlito"/>
                <a:cs typeface="Carlito"/>
              </a:rPr>
              <a:t>prnt[u]</a:t>
            </a:r>
            <a:r>
              <a:rPr sz="2400" dirty="0"/>
              <a:t>表示</a:t>
            </a:r>
            <a:r>
              <a:rPr sz="2400" dirty="0">
                <a:latin typeface="Carlito"/>
                <a:cs typeface="Carlito"/>
              </a:rPr>
              <a:t>u</a:t>
            </a:r>
            <a:r>
              <a:rPr sz="2400" dirty="0"/>
              <a:t>的父节点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marR="5080" indent="-228600">
              <a:lnSpc>
                <a:spcPct val="100000"/>
              </a:lnSpc>
              <a:spcBef>
                <a:spcPts val="100"/>
              </a:spcBef>
            </a:pPr>
            <a:r>
              <a:rPr dirty="0"/>
              <a:t>解法思路的形成 如何启发思路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2095" y="2545079"/>
            <a:ext cx="4897120" cy="52451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暴力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7711" y="4005071"/>
            <a:ext cx="4897120" cy="52324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4"/>
              </a:spcBef>
            </a:pPr>
            <a:r>
              <a:rPr sz="2800" spc="-10" dirty="0">
                <a:latin typeface="Droid Sans Fallback"/>
                <a:cs typeface="Droid Sans Fallback"/>
              </a:rPr>
              <a:t>简化为链</a:t>
            </a:r>
            <a:r>
              <a:rPr sz="2800" spc="755" dirty="0">
                <a:latin typeface="Arial"/>
                <a:cs typeface="Arial"/>
              </a:rPr>
              <a:t>/</a:t>
            </a:r>
            <a:r>
              <a:rPr sz="2800" spc="-5" dirty="0">
                <a:latin typeface="Droid Sans Fallback"/>
                <a:cs typeface="Droid Sans Fallback"/>
              </a:rPr>
              <a:t>序列化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308" y="2483358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670" y="3942969"/>
            <a:ext cx="276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latin typeface="Arial"/>
                <a:cs typeface="Arial"/>
              </a:rPr>
              <a:t>B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083" y="649223"/>
            <a:ext cx="4897120" cy="585470"/>
          </a:xfrm>
          <a:prstGeom prst="rect">
            <a:avLst/>
          </a:prstGeom>
          <a:solidFill>
            <a:srgbClr val="DAFF8F"/>
          </a:solidFill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9"/>
              </a:spcBef>
            </a:pPr>
            <a:r>
              <a:rPr sz="3200" dirty="0"/>
              <a:t>树简化为链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9186" y="469645"/>
            <a:ext cx="458470" cy="458470"/>
            <a:chOff x="599186" y="469645"/>
            <a:chExt cx="458470" cy="458470"/>
          </a:xfrm>
        </p:grpSpPr>
        <p:sp>
          <p:nvSpPr>
            <p:cNvPr id="5" name="object 5"/>
            <p:cNvSpPr/>
            <p:nvPr/>
          </p:nvSpPr>
          <p:spPr>
            <a:xfrm>
              <a:off x="611886" y="482345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7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5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7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886" y="482345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7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7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5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7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7295" y="451815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9186" y="6009385"/>
            <a:ext cx="458470" cy="457200"/>
            <a:chOff x="599186" y="6009385"/>
            <a:chExt cx="458470" cy="457200"/>
          </a:xfrm>
        </p:grpSpPr>
        <p:sp>
          <p:nvSpPr>
            <p:cNvPr id="9" name="object 9"/>
            <p:cNvSpPr/>
            <p:nvPr/>
          </p:nvSpPr>
          <p:spPr>
            <a:xfrm>
              <a:off x="611886" y="602208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87" y="5695"/>
                  </a:lnTo>
                  <a:lnTo>
                    <a:pt x="121236" y="21918"/>
                  </a:lnTo>
                  <a:lnTo>
                    <a:pt x="81055" y="47374"/>
                  </a:lnTo>
                  <a:lnTo>
                    <a:pt x="47542" y="80769"/>
                  </a:lnTo>
                  <a:lnTo>
                    <a:pt x="21995" y="120809"/>
                  </a:lnTo>
                  <a:lnTo>
                    <a:pt x="5715" y="166199"/>
                  </a:lnTo>
                  <a:lnTo>
                    <a:pt x="0" y="215645"/>
                  </a:lnTo>
                  <a:lnTo>
                    <a:pt x="5715" y="265092"/>
                  </a:lnTo>
                  <a:lnTo>
                    <a:pt x="21995" y="310482"/>
                  </a:lnTo>
                  <a:lnTo>
                    <a:pt x="47542" y="350522"/>
                  </a:lnTo>
                  <a:lnTo>
                    <a:pt x="81055" y="383917"/>
                  </a:lnTo>
                  <a:lnTo>
                    <a:pt x="121236" y="409373"/>
                  </a:lnTo>
                  <a:lnTo>
                    <a:pt x="166787" y="425596"/>
                  </a:lnTo>
                  <a:lnTo>
                    <a:pt x="216408" y="431291"/>
                  </a:lnTo>
                  <a:lnTo>
                    <a:pt x="266028" y="425596"/>
                  </a:lnTo>
                  <a:lnTo>
                    <a:pt x="311579" y="409373"/>
                  </a:lnTo>
                  <a:lnTo>
                    <a:pt x="351760" y="383917"/>
                  </a:lnTo>
                  <a:lnTo>
                    <a:pt x="385273" y="350522"/>
                  </a:lnTo>
                  <a:lnTo>
                    <a:pt x="410820" y="310482"/>
                  </a:lnTo>
                  <a:lnTo>
                    <a:pt x="427100" y="265092"/>
                  </a:lnTo>
                  <a:lnTo>
                    <a:pt x="432816" y="215645"/>
                  </a:lnTo>
                  <a:lnTo>
                    <a:pt x="427100" y="166199"/>
                  </a:lnTo>
                  <a:lnTo>
                    <a:pt x="410820" y="120809"/>
                  </a:lnTo>
                  <a:lnTo>
                    <a:pt x="385273" y="80769"/>
                  </a:lnTo>
                  <a:lnTo>
                    <a:pt x="351760" y="47374"/>
                  </a:lnTo>
                  <a:lnTo>
                    <a:pt x="311579" y="21918"/>
                  </a:lnTo>
                  <a:lnTo>
                    <a:pt x="266028" y="5695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886" y="602208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5" y="166199"/>
                  </a:lnTo>
                  <a:lnTo>
                    <a:pt x="21995" y="120809"/>
                  </a:lnTo>
                  <a:lnTo>
                    <a:pt x="47542" y="80769"/>
                  </a:lnTo>
                  <a:lnTo>
                    <a:pt x="81055" y="47374"/>
                  </a:lnTo>
                  <a:lnTo>
                    <a:pt x="121236" y="21918"/>
                  </a:lnTo>
                  <a:lnTo>
                    <a:pt x="166787" y="5695"/>
                  </a:lnTo>
                  <a:lnTo>
                    <a:pt x="216408" y="0"/>
                  </a:lnTo>
                  <a:lnTo>
                    <a:pt x="266028" y="5695"/>
                  </a:lnTo>
                  <a:lnTo>
                    <a:pt x="311579" y="21918"/>
                  </a:lnTo>
                  <a:lnTo>
                    <a:pt x="351760" y="47374"/>
                  </a:lnTo>
                  <a:lnTo>
                    <a:pt x="385273" y="80769"/>
                  </a:lnTo>
                  <a:lnTo>
                    <a:pt x="410820" y="120809"/>
                  </a:lnTo>
                  <a:lnTo>
                    <a:pt x="427100" y="166199"/>
                  </a:lnTo>
                  <a:lnTo>
                    <a:pt x="432816" y="215645"/>
                  </a:lnTo>
                  <a:lnTo>
                    <a:pt x="427100" y="265092"/>
                  </a:lnTo>
                  <a:lnTo>
                    <a:pt x="410820" y="310482"/>
                  </a:lnTo>
                  <a:lnTo>
                    <a:pt x="385273" y="350522"/>
                  </a:lnTo>
                  <a:lnTo>
                    <a:pt x="351760" y="383917"/>
                  </a:lnTo>
                  <a:lnTo>
                    <a:pt x="311579" y="409373"/>
                  </a:lnTo>
                  <a:lnTo>
                    <a:pt x="266028" y="425596"/>
                  </a:lnTo>
                  <a:lnTo>
                    <a:pt x="216408" y="431291"/>
                  </a:lnTo>
                  <a:lnTo>
                    <a:pt x="166787" y="425596"/>
                  </a:lnTo>
                  <a:lnTo>
                    <a:pt x="121236" y="409373"/>
                  </a:lnTo>
                  <a:lnTo>
                    <a:pt x="81055" y="383917"/>
                  </a:lnTo>
                  <a:lnTo>
                    <a:pt x="47542" y="350522"/>
                  </a:lnTo>
                  <a:lnTo>
                    <a:pt x="21995" y="310482"/>
                  </a:lnTo>
                  <a:lnTo>
                    <a:pt x="5715" y="265092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7295" y="599246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186" y="3193033"/>
            <a:ext cx="458470" cy="457200"/>
            <a:chOff x="599186" y="3193033"/>
            <a:chExt cx="458470" cy="457200"/>
          </a:xfrm>
        </p:grpSpPr>
        <p:sp>
          <p:nvSpPr>
            <p:cNvPr id="13" name="object 13"/>
            <p:cNvSpPr/>
            <p:nvPr/>
          </p:nvSpPr>
          <p:spPr>
            <a:xfrm>
              <a:off x="611886" y="32057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87" y="5693"/>
                  </a:lnTo>
                  <a:lnTo>
                    <a:pt x="121236" y="21913"/>
                  </a:lnTo>
                  <a:lnTo>
                    <a:pt x="81055" y="47366"/>
                  </a:lnTo>
                  <a:lnTo>
                    <a:pt x="47542" y="80758"/>
                  </a:lnTo>
                  <a:lnTo>
                    <a:pt x="21995" y="120798"/>
                  </a:lnTo>
                  <a:lnTo>
                    <a:pt x="5715" y="166191"/>
                  </a:lnTo>
                  <a:lnTo>
                    <a:pt x="0" y="215645"/>
                  </a:lnTo>
                  <a:lnTo>
                    <a:pt x="5715" y="265100"/>
                  </a:lnTo>
                  <a:lnTo>
                    <a:pt x="21995" y="310493"/>
                  </a:lnTo>
                  <a:lnTo>
                    <a:pt x="47542" y="350533"/>
                  </a:lnTo>
                  <a:lnTo>
                    <a:pt x="81055" y="383925"/>
                  </a:lnTo>
                  <a:lnTo>
                    <a:pt x="121236" y="409378"/>
                  </a:lnTo>
                  <a:lnTo>
                    <a:pt x="166787" y="425598"/>
                  </a:lnTo>
                  <a:lnTo>
                    <a:pt x="216408" y="431291"/>
                  </a:lnTo>
                  <a:lnTo>
                    <a:pt x="266028" y="425598"/>
                  </a:lnTo>
                  <a:lnTo>
                    <a:pt x="311579" y="409378"/>
                  </a:lnTo>
                  <a:lnTo>
                    <a:pt x="351760" y="383925"/>
                  </a:lnTo>
                  <a:lnTo>
                    <a:pt x="385273" y="350533"/>
                  </a:lnTo>
                  <a:lnTo>
                    <a:pt x="410820" y="310493"/>
                  </a:lnTo>
                  <a:lnTo>
                    <a:pt x="427100" y="265100"/>
                  </a:lnTo>
                  <a:lnTo>
                    <a:pt x="432816" y="215645"/>
                  </a:lnTo>
                  <a:lnTo>
                    <a:pt x="427100" y="166191"/>
                  </a:lnTo>
                  <a:lnTo>
                    <a:pt x="410820" y="120798"/>
                  </a:lnTo>
                  <a:lnTo>
                    <a:pt x="385273" y="80758"/>
                  </a:lnTo>
                  <a:lnTo>
                    <a:pt x="351760" y="47366"/>
                  </a:lnTo>
                  <a:lnTo>
                    <a:pt x="311579" y="21913"/>
                  </a:lnTo>
                  <a:lnTo>
                    <a:pt x="266028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886" y="32057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5" y="166191"/>
                  </a:lnTo>
                  <a:lnTo>
                    <a:pt x="21995" y="120798"/>
                  </a:lnTo>
                  <a:lnTo>
                    <a:pt x="47542" y="80758"/>
                  </a:lnTo>
                  <a:lnTo>
                    <a:pt x="81055" y="47366"/>
                  </a:lnTo>
                  <a:lnTo>
                    <a:pt x="121236" y="21913"/>
                  </a:lnTo>
                  <a:lnTo>
                    <a:pt x="166787" y="5693"/>
                  </a:lnTo>
                  <a:lnTo>
                    <a:pt x="216408" y="0"/>
                  </a:lnTo>
                  <a:lnTo>
                    <a:pt x="266028" y="5693"/>
                  </a:lnTo>
                  <a:lnTo>
                    <a:pt x="311579" y="21913"/>
                  </a:lnTo>
                  <a:lnTo>
                    <a:pt x="351760" y="47366"/>
                  </a:lnTo>
                  <a:lnTo>
                    <a:pt x="385273" y="80758"/>
                  </a:lnTo>
                  <a:lnTo>
                    <a:pt x="410820" y="120798"/>
                  </a:lnTo>
                  <a:lnTo>
                    <a:pt x="427100" y="166191"/>
                  </a:lnTo>
                  <a:lnTo>
                    <a:pt x="432816" y="215645"/>
                  </a:lnTo>
                  <a:lnTo>
                    <a:pt x="427100" y="265100"/>
                  </a:lnTo>
                  <a:lnTo>
                    <a:pt x="410820" y="310493"/>
                  </a:lnTo>
                  <a:lnTo>
                    <a:pt x="385273" y="350533"/>
                  </a:lnTo>
                  <a:lnTo>
                    <a:pt x="351760" y="383925"/>
                  </a:lnTo>
                  <a:lnTo>
                    <a:pt x="311579" y="409378"/>
                  </a:lnTo>
                  <a:lnTo>
                    <a:pt x="266028" y="425598"/>
                  </a:lnTo>
                  <a:lnTo>
                    <a:pt x="216408" y="431291"/>
                  </a:lnTo>
                  <a:lnTo>
                    <a:pt x="166787" y="425598"/>
                  </a:lnTo>
                  <a:lnTo>
                    <a:pt x="121236" y="409378"/>
                  </a:lnTo>
                  <a:lnTo>
                    <a:pt x="81055" y="383925"/>
                  </a:lnTo>
                  <a:lnTo>
                    <a:pt x="47542" y="350533"/>
                  </a:lnTo>
                  <a:lnTo>
                    <a:pt x="21995" y="310493"/>
                  </a:lnTo>
                  <a:lnTo>
                    <a:pt x="5715" y="265100"/>
                  </a:lnTo>
                  <a:lnTo>
                    <a:pt x="0" y="215645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7295" y="3175761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9186" y="2264917"/>
            <a:ext cx="458470" cy="458470"/>
            <a:chOff x="599186" y="2264917"/>
            <a:chExt cx="458470" cy="458470"/>
          </a:xfrm>
        </p:grpSpPr>
        <p:sp>
          <p:nvSpPr>
            <p:cNvPr id="17" name="object 17"/>
            <p:cNvSpPr/>
            <p:nvPr/>
          </p:nvSpPr>
          <p:spPr>
            <a:xfrm>
              <a:off x="611886" y="2277617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886" y="2277617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7295" y="2247645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9186" y="4128770"/>
            <a:ext cx="458470" cy="458470"/>
            <a:chOff x="599186" y="4128770"/>
            <a:chExt cx="458470" cy="458470"/>
          </a:xfrm>
        </p:grpSpPr>
        <p:sp>
          <p:nvSpPr>
            <p:cNvPr id="21" name="object 21"/>
            <p:cNvSpPr/>
            <p:nvPr/>
          </p:nvSpPr>
          <p:spPr>
            <a:xfrm>
              <a:off x="611886" y="414147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7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5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7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886" y="4141470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7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7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5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7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7295" y="4112133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9186" y="5064505"/>
            <a:ext cx="458470" cy="458470"/>
            <a:chOff x="599186" y="5064505"/>
            <a:chExt cx="458470" cy="458470"/>
          </a:xfrm>
        </p:grpSpPr>
        <p:sp>
          <p:nvSpPr>
            <p:cNvPr id="25" name="object 25"/>
            <p:cNvSpPr/>
            <p:nvPr/>
          </p:nvSpPr>
          <p:spPr>
            <a:xfrm>
              <a:off x="611886" y="5077205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1886" y="5077205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7295" y="5048503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9186" y="896111"/>
            <a:ext cx="458470" cy="5145405"/>
            <a:chOff x="599186" y="896111"/>
            <a:chExt cx="458470" cy="5145405"/>
          </a:xfrm>
        </p:grpSpPr>
        <p:sp>
          <p:nvSpPr>
            <p:cNvPr id="29" name="object 29"/>
            <p:cNvSpPr/>
            <p:nvPr/>
          </p:nvSpPr>
          <p:spPr>
            <a:xfrm>
              <a:off x="828294" y="915161"/>
              <a:ext cx="0" cy="427355"/>
            </a:xfrm>
            <a:custGeom>
              <a:avLst/>
              <a:gdLst/>
              <a:ahLst/>
              <a:cxnLst/>
              <a:rect l="l" t="t" r="r" b="b"/>
              <a:pathLst>
                <a:path h="427355">
                  <a:moveTo>
                    <a:pt x="0" y="42684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886" y="1341881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87" y="5693"/>
                  </a:lnTo>
                  <a:lnTo>
                    <a:pt x="121236" y="21913"/>
                  </a:lnTo>
                  <a:lnTo>
                    <a:pt x="81055" y="47366"/>
                  </a:lnTo>
                  <a:lnTo>
                    <a:pt x="47542" y="80758"/>
                  </a:lnTo>
                  <a:lnTo>
                    <a:pt x="21995" y="120798"/>
                  </a:lnTo>
                  <a:lnTo>
                    <a:pt x="5715" y="166191"/>
                  </a:lnTo>
                  <a:lnTo>
                    <a:pt x="0" y="215645"/>
                  </a:lnTo>
                  <a:lnTo>
                    <a:pt x="5715" y="265100"/>
                  </a:lnTo>
                  <a:lnTo>
                    <a:pt x="21995" y="310493"/>
                  </a:lnTo>
                  <a:lnTo>
                    <a:pt x="47542" y="350533"/>
                  </a:lnTo>
                  <a:lnTo>
                    <a:pt x="81055" y="383925"/>
                  </a:lnTo>
                  <a:lnTo>
                    <a:pt x="121236" y="409378"/>
                  </a:lnTo>
                  <a:lnTo>
                    <a:pt x="166787" y="425598"/>
                  </a:lnTo>
                  <a:lnTo>
                    <a:pt x="216408" y="431291"/>
                  </a:lnTo>
                  <a:lnTo>
                    <a:pt x="266028" y="425598"/>
                  </a:lnTo>
                  <a:lnTo>
                    <a:pt x="311579" y="409378"/>
                  </a:lnTo>
                  <a:lnTo>
                    <a:pt x="351760" y="383925"/>
                  </a:lnTo>
                  <a:lnTo>
                    <a:pt x="385273" y="350533"/>
                  </a:lnTo>
                  <a:lnTo>
                    <a:pt x="410820" y="310493"/>
                  </a:lnTo>
                  <a:lnTo>
                    <a:pt x="427100" y="265100"/>
                  </a:lnTo>
                  <a:lnTo>
                    <a:pt x="432816" y="215645"/>
                  </a:lnTo>
                  <a:lnTo>
                    <a:pt x="427100" y="166191"/>
                  </a:lnTo>
                  <a:lnTo>
                    <a:pt x="410820" y="120798"/>
                  </a:lnTo>
                  <a:lnTo>
                    <a:pt x="385273" y="80758"/>
                  </a:lnTo>
                  <a:lnTo>
                    <a:pt x="351760" y="47366"/>
                  </a:lnTo>
                  <a:lnTo>
                    <a:pt x="311579" y="21913"/>
                  </a:lnTo>
                  <a:lnTo>
                    <a:pt x="266028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1886" y="1341881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5" y="166191"/>
                  </a:lnTo>
                  <a:lnTo>
                    <a:pt x="21995" y="120798"/>
                  </a:lnTo>
                  <a:lnTo>
                    <a:pt x="47542" y="80758"/>
                  </a:lnTo>
                  <a:lnTo>
                    <a:pt x="81055" y="47366"/>
                  </a:lnTo>
                  <a:lnTo>
                    <a:pt x="121236" y="21913"/>
                  </a:lnTo>
                  <a:lnTo>
                    <a:pt x="166787" y="5693"/>
                  </a:lnTo>
                  <a:lnTo>
                    <a:pt x="216408" y="0"/>
                  </a:lnTo>
                  <a:lnTo>
                    <a:pt x="266028" y="5693"/>
                  </a:lnTo>
                  <a:lnTo>
                    <a:pt x="311579" y="21913"/>
                  </a:lnTo>
                  <a:lnTo>
                    <a:pt x="351760" y="47366"/>
                  </a:lnTo>
                  <a:lnTo>
                    <a:pt x="385273" y="80758"/>
                  </a:lnTo>
                  <a:lnTo>
                    <a:pt x="410820" y="120798"/>
                  </a:lnTo>
                  <a:lnTo>
                    <a:pt x="427100" y="166191"/>
                  </a:lnTo>
                  <a:lnTo>
                    <a:pt x="432816" y="215645"/>
                  </a:lnTo>
                  <a:lnTo>
                    <a:pt x="427100" y="265100"/>
                  </a:lnTo>
                  <a:lnTo>
                    <a:pt x="410820" y="310493"/>
                  </a:lnTo>
                  <a:lnTo>
                    <a:pt x="385273" y="350533"/>
                  </a:lnTo>
                  <a:lnTo>
                    <a:pt x="351760" y="383925"/>
                  </a:lnTo>
                  <a:lnTo>
                    <a:pt x="311579" y="409378"/>
                  </a:lnTo>
                  <a:lnTo>
                    <a:pt x="266028" y="425598"/>
                  </a:lnTo>
                  <a:lnTo>
                    <a:pt x="216408" y="431291"/>
                  </a:lnTo>
                  <a:lnTo>
                    <a:pt x="166787" y="425598"/>
                  </a:lnTo>
                  <a:lnTo>
                    <a:pt x="121236" y="409378"/>
                  </a:lnTo>
                  <a:lnTo>
                    <a:pt x="81055" y="383925"/>
                  </a:lnTo>
                  <a:lnTo>
                    <a:pt x="47542" y="350533"/>
                  </a:lnTo>
                  <a:lnTo>
                    <a:pt x="21995" y="310493"/>
                  </a:lnTo>
                  <a:lnTo>
                    <a:pt x="5715" y="265100"/>
                  </a:lnTo>
                  <a:lnTo>
                    <a:pt x="0" y="215645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8294" y="2710433"/>
              <a:ext cx="0" cy="3312160"/>
            </a:xfrm>
            <a:custGeom>
              <a:avLst/>
              <a:gdLst/>
              <a:ahLst/>
              <a:cxnLst/>
              <a:rect l="l" t="t" r="r" b="b"/>
              <a:pathLst>
                <a:path h="3312160">
                  <a:moveTo>
                    <a:pt x="0" y="3311740"/>
                  </a:moveTo>
                  <a:lnTo>
                    <a:pt x="0" y="2799588"/>
                  </a:lnTo>
                </a:path>
                <a:path h="3312160">
                  <a:moveTo>
                    <a:pt x="0" y="0"/>
                  </a:moveTo>
                  <a:lnTo>
                    <a:pt x="0" y="495935"/>
                  </a:lnTo>
                </a:path>
                <a:path h="3312160">
                  <a:moveTo>
                    <a:pt x="0" y="926591"/>
                  </a:moveTo>
                  <a:lnTo>
                    <a:pt x="0" y="1430654"/>
                  </a:lnTo>
                </a:path>
                <a:path h="3312160">
                  <a:moveTo>
                    <a:pt x="0" y="1863852"/>
                  </a:moveTo>
                  <a:lnTo>
                    <a:pt x="0" y="236791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7295" y="131140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8294" y="1773173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504063"/>
                </a:moveTo>
                <a:lnTo>
                  <a:pt x="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196083" y="2700527"/>
            <a:ext cx="489712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34"/>
              </a:spcBef>
            </a:pPr>
            <a:r>
              <a:rPr sz="3200" dirty="0">
                <a:latin typeface="Droid Sans Fallback"/>
                <a:cs typeface="Droid Sans Fallback"/>
              </a:rPr>
              <a:t>点修改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96083" y="4491228"/>
            <a:ext cx="4897120" cy="585470"/>
          </a:xfrm>
          <a:custGeom>
            <a:avLst/>
            <a:gdLst/>
            <a:ahLst/>
            <a:cxnLst/>
            <a:rect l="l" t="t" r="r" b="b"/>
            <a:pathLst>
              <a:path w="4897120" h="585470">
                <a:moveTo>
                  <a:pt x="4896612" y="0"/>
                </a:moveTo>
                <a:lnTo>
                  <a:pt x="0" y="0"/>
                </a:lnTo>
                <a:lnTo>
                  <a:pt x="0" y="585216"/>
                </a:lnTo>
                <a:lnTo>
                  <a:pt x="4896612" y="585216"/>
                </a:lnTo>
                <a:lnTo>
                  <a:pt x="48966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96083" y="4491228"/>
            <a:ext cx="489712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4"/>
              </a:spcBef>
            </a:pPr>
            <a:r>
              <a:rPr sz="3200" spc="5" dirty="0">
                <a:latin typeface="Droid Sans Fallback"/>
                <a:cs typeface="Droid Sans Fallback"/>
              </a:rPr>
              <a:t>动</a:t>
            </a:r>
            <a:r>
              <a:rPr sz="3200" dirty="0">
                <a:latin typeface="Droid Sans Fallback"/>
                <a:cs typeface="Droid Sans Fallback"/>
              </a:rPr>
              <a:t>态</a:t>
            </a:r>
            <a:r>
              <a:rPr sz="3200" spc="280" dirty="0">
                <a:latin typeface="Arial"/>
                <a:cs typeface="Arial"/>
              </a:rPr>
              <a:t>rsq</a:t>
            </a:r>
            <a:r>
              <a:rPr sz="3200" dirty="0">
                <a:latin typeface="Droid Sans Fallback"/>
                <a:cs typeface="Droid Sans Fallback"/>
              </a:rPr>
              <a:t>问题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96083" y="5076444"/>
            <a:ext cx="4897120" cy="585470"/>
          </a:xfrm>
          <a:custGeom>
            <a:avLst/>
            <a:gdLst/>
            <a:ahLst/>
            <a:cxnLst/>
            <a:rect l="l" t="t" r="r" b="b"/>
            <a:pathLst>
              <a:path w="4897120" h="585470">
                <a:moveTo>
                  <a:pt x="0" y="585215"/>
                </a:moveTo>
                <a:lnTo>
                  <a:pt x="4896612" y="585215"/>
                </a:lnTo>
                <a:lnTo>
                  <a:pt x="4896612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84778" y="5093665"/>
            <a:ext cx="1918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Droid Sans Fallback"/>
                <a:cs typeface="Droid Sans Fallback"/>
              </a:rPr>
              <a:t>用</a:t>
            </a:r>
            <a:r>
              <a:rPr sz="3200" spc="635" dirty="0">
                <a:latin typeface="Arial"/>
                <a:cs typeface="Arial"/>
              </a:rPr>
              <a:t>bit</a:t>
            </a:r>
            <a:r>
              <a:rPr sz="3200" dirty="0">
                <a:latin typeface="Droid Sans Fallback"/>
                <a:cs typeface="Droid Sans Fallback"/>
              </a:rPr>
              <a:t>维护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96083" y="3285744"/>
            <a:ext cx="4897120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后缀和问询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96083" y="1234439"/>
            <a:ext cx="4897120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1275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请在链状情况重述原题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6083" y="649223"/>
            <a:ext cx="489712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树的序列化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6083" y="1671827"/>
            <a:ext cx="4897120" cy="107759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3200" dirty="0">
                <a:latin typeface="Droid Sans Fallback"/>
                <a:cs typeface="Droid Sans Fallback"/>
              </a:rPr>
              <a:t>将树结构</a:t>
            </a:r>
            <a:endParaRPr sz="3200">
              <a:latin typeface="Droid Sans Fallback"/>
              <a:cs typeface="Droid Sans Fallback"/>
            </a:endParaRPr>
          </a:p>
          <a:p>
            <a:pPr marL="2540" algn="ctr">
              <a:lnSpc>
                <a:spcPct val="100000"/>
              </a:lnSpc>
            </a:pPr>
            <a:r>
              <a:rPr sz="3200" dirty="0">
                <a:latin typeface="Droid Sans Fallback"/>
                <a:cs typeface="Droid Sans Fallback"/>
              </a:rPr>
              <a:t>转换为一维序列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6083" y="2749295"/>
            <a:ext cx="4897120" cy="107759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633855" marR="1014094" indent="-610235">
              <a:lnSpc>
                <a:spcPct val="100000"/>
              </a:lnSpc>
              <a:spcBef>
                <a:spcPts val="235"/>
              </a:spcBef>
            </a:pPr>
            <a:r>
              <a:rPr sz="3200" spc="5" dirty="0">
                <a:latin typeface="Droid Sans Fallback"/>
                <a:cs typeface="Droid Sans Fallback"/>
              </a:rPr>
              <a:t>使用序列问题的 经典工具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6083" y="4443984"/>
            <a:ext cx="4897120" cy="585470"/>
          </a:xfrm>
          <a:custGeom>
            <a:avLst/>
            <a:gdLst/>
            <a:ahLst/>
            <a:cxnLst/>
            <a:rect l="l" t="t" r="r" b="b"/>
            <a:pathLst>
              <a:path w="4897120" h="585470">
                <a:moveTo>
                  <a:pt x="4896612" y="0"/>
                </a:moveTo>
                <a:lnTo>
                  <a:pt x="0" y="0"/>
                </a:lnTo>
                <a:lnTo>
                  <a:pt x="0" y="585215"/>
                </a:lnTo>
                <a:lnTo>
                  <a:pt x="4896612" y="585215"/>
                </a:lnTo>
                <a:lnTo>
                  <a:pt x="48966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6083" y="4443984"/>
            <a:ext cx="489712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245"/>
              </a:spcBef>
            </a:pPr>
            <a:r>
              <a:rPr sz="3200" dirty="0">
                <a:latin typeface="Droid Sans Fallback"/>
                <a:cs typeface="Droid Sans Fallback"/>
              </a:rPr>
              <a:t>先求出</a:t>
            </a:r>
            <a:r>
              <a:rPr sz="3200" spc="335" dirty="0">
                <a:latin typeface="Arial"/>
                <a:cs typeface="Arial"/>
              </a:rPr>
              <a:t>dfs</a:t>
            </a:r>
            <a:r>
              <a:rPr sz="3200" dirty="0">
                <a:latin typeface="Droid Sans Fallback"/>
                <a:cs typeface="Droid Sans Fallback"/>
              </a:rPr>
              <a:t>序列相关信息</a:t>
            </a:r>
            <a:endParaRPr sz="3200">
              <a:latin typeface="Droid Sans Fallback"/>
              <a:cs typeface="Droid Sans Fallback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91321" y="5440489"/>
            <a:ext cx="4906645" cy="594995"/>
            <a:chOff x="2191321" y="5440489"/>
            <a:chExt cx="4906645" cy="594995"/>
          </a:xfrm>
        </p:grpSpPr>
        <p:sp>
          <p:nvSpPr>
            <p:cNvPr id="9" name="object 9"/>
            <p:cNvSpPr/>
            <p:nvPr/>
          </p:nvSpPr>
          <p:spPr>
            <a:xfrm>
              <a:off x="2196083" y="5445252"/>
              <a:ext cx="4897120" cy="585470"/>
            </a:xfrm>
            <a:custGeom>
              <a:avLst/>
              <a:gdLst/>
              <a:ahLst/>
              <a:cxnLst/>
              <a:rect l="l" t="t" r="r" b="b"/>
              <a:pathLst>
                <a:path w="4897120" h="585470">
                  <a:moveTo>
                    <a:pt x="4896612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4896612" y="585216"/>
                  </a:lnTo>
                  <a:lnTo>
                    <a:pt x="48966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6083" y="5445252"/>
              <a:ext cx="4897120" cy="585470"/>
            </a:xfrm>
            <a:custGeom>
              <a:avLst/>
              <a:gdLst/>
              <a:ahLst/>
              <a:cxnLst/>
              <a:rect l="l" t="t" r="r" b="b"/>
              <a:pathLst>
                <a:path w="4897120" h="585470">
                  <a:moveTo>
                    <a:pt x="0" y="585216"/>
                  </a:moveTo>
                  <a:lnTo>
                    <a:pt x="4896612" y="585216"/>
                  </a:lnTo>
                  <a:lnTo>
                    <a:pt x="4896612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00846" y="5462422"/>
            <a:ext cx="4892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spc="335" dirty="0">
                <a:latin typeface="Arial"/>
                <a:cs typeface="Arial"/>
              </a:rPr>
              <a:t>dfs</a:t>
            </a:r>
            <a:r>
              <a:rPr sz="3200" dirty="0">
                <a:latin typeface="Droid Sans Fallback"/>
                <a:cs typeface="Droid Sans Fallback"/>
              </a:rPr>
              <a:t>序</a:t>
            </a:r>
            <a:r>
              <a:rPr sz="3200" spc="450" dirty="0">
                <a:latin typeface="Arial"/>
                <a:cs typeface="Arial"/>
              </a:rPr>
              <a:t>+bit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3" name="object 3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177" y="3077667"/>
            <a:ext cx="602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8300" algn="l"/>
              </a:tabLst>
            </a:pP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2775" y="3156661"/>
            <a:ext cx="1498600" cy="53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255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330835">
              <a:lnSpc>
                <a:spcPts val="1775"/>
              </a:lnSpc>
              <a:tabLst>
                <a:tab pos="1279525" algn="l"/>
              </a:tabLst>
            </a:pPr>
            <a:r>
              <a:rPr sz="3600" spc="-30" baseline="-26620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34"/>
              </a:spcBef>
              <a:tabLst>
                <a:tab pos="994410" algn="l"/>
                <a:tab pos="1330960" algn="l"/>
              </a:tabLst>
            </a:pPr>
            <a:r>
              <a:rPr sz="2400" spc="-280" dirty="0">
                <a:latin typeface="Arial"/>
                <a:cs typeface="Arial"/>
              </a:rPr>
              <a:t>LOSE	</a:t>
            </a:r>
            <a:r>
              <a:rPr sz="2400" spc="-20" dirty="0">
                <a:latin typeface="Arial"/>
                <a:cs typeface="Arial"/>
              </a:rPr>
              <a:t>4	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2775" y="3156661"/>
            <a:ext cx="1498600" cy="53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255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330835">
              <a:lnSpc>
                <a:spcPts val="1775"/>
              </a:lnSpc>
              <a:tabLst>
                <a:tab pos="1279525" algn="l"/>
              </a:tabLst>
            </a:pPr>
            <a:r>
              <a:rPr sz="3600" spc="-30" baseline="-26620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34"/>
              </a:spcBef>
              <a:tabLst>
                <a:tab pos="994410" algn="l"/>
                <a:tab pos="1330960" algn="l"/>
              </a:tabLst>
            </a:pPr>
            <a:r>
              <a:rPr sz="2400" spc="-280" dirty="0">
                <a:latin typeface="Arial"/>
                <a:cs typeface="Arial"/>
              </a:rPr>
              <a:t>LOSE	</a:t>
            </a:r>
            <a:r>
              <a:rPr sz="2400" spc="-20" dirty="0">
                <a:latin typeface="Arial"/>
                <a:cs typeface="Arial"/>
              </a:rPr>
              <a:t>4	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1876" y="5129784"/>
            <a:ext cx="3313429" cy="830580"/>
          </a:xfrm>
          <a:prstGeom prst="rect">
            <a:avLst/>
          </a:prstGeom>
          <a:solidFill>
            <a:srgbClr val="CCFFFF"/>
          </a:solidFill>
          <a:ln w="9525">
            <a:solidFill>
              <a:srgbClr val="49452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899160" marR="892175" indent="200660">
              <a:lnSpc>
                <a:spcPts val="2840"/>
              </a:lnSpc>
              <a:spcBef>
                <a:spcPts val="395"/>
              </a:spcBef>
            </a:pPr>
            <a:r>
              <a:rPr sz="2400" spc="470" dirty="0">
                <a:latin typeface="Arial"/>
                <a:cs typeface="Arial"/>
              </a:rPr>
              <a:t>bit</a:t>
            </a:r>
            <a:r>
              <a:rPr sz="2400" dirty="0">
                <a:latin typeface="Droid Sans Fallback"/>
                <a:cs typeface="Droid Sans Fallback"/>
              </a:rPr>
              <a:t>操作 </a:t>
            </a:r>
            <a:r>
              <a:rPr sz="2400" spc="-15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440" dirty="0">
                <a:latin typeface="Arial"/>
                <a:cs typeface="Arial"/>
              </a:rPr>
              <a:t>(3</a:t>
            </a:r>
            <a:r>
              <a:rPr sz="2400" spc="285" dirty="0">
                <a:latin typeface="Arial"/>
                <a:cs typeface="Arial"/>
              </a:rPr>
              <a:t>,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260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7047" y="6361176"/>
            <a:ext cx="132334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35"/>
              </a:spcBef>
            </a:pPr>
            <a:r>
              <a:rPr sz="2400" spc="315" dirty="0">
                <a:latin typeface="Arial"/>
                <a:cs typeface="Arial"/>
              </a:rPr>
              <a:t>dfn[4]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13647" y="5961036"/>
            <a:ext cx="171450" cy="400685"/>
          </a:xfrm>
          <a:custGeom>
            <a:avLst/>
            <a:gdLst/>
            <a:ahLst/>
            <a:cxnLst/>
            <a:rect l="l" t="t" r="r" b="b"/>
            <a:pathLst>
              <a:path w="171450" h="400685">
                <a:moveTo>
                  <a:pt x="85578" y="75711"/>
                </a:moveTo>
                <a:lnTo>
                  <a:pt x="66528" y="108369"/>
                </a:lnTo>
                <a:lnTo>
                  <a:pt x="66528" y="400621"/>
                </a:lnTo>
                <a:lnTo>
                  <a:pt x="104628" y="400621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400685">
                <a:moveTo>
                  <a:pt x="85578" y="0"/>
                </a:moveTo>
                <a:lnTo>
                  <a:pt x="2393" y="142506"/>
                </a:lnTo>
                <a:lnTo>
                  <a:pt x="0" y="149668"/>
                </a:lnTo>
                <a:lnTo>
                  <a:pt x="488" y="156956"/>
                </a:lnTo>
                <a:lnTo>
                  <a:pt x="3643" y="163534"/>
                </a:lnTo>
                <a:lnTo>
                  <a:pt x="9251" y="168567"/>
                </a:lnTo>
                <a:lnTo>
                  <a:pt x="16446" y="171006"/>
                </a:lnTo>
                <a:lnTo>
                  <a:pt x="23760" y="170529"/>
                </a:lnTo>
                <a:lnTo>
                  <a:pt x="30360" y="167356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7" y="37807"/>
                </a:lnTo>
                <a:lnTo>
                  <a:pt x="85578" y="0"/>
                </a:lnTo>
                <a:close/>
              </a:path>
              <a:path w="171450" h="400685">
                <a:moveTo>
                  <a:pt x="107647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56"/>
                </a:lnTo>
                <a:lnTo>
                  <a:pt x="147395" y="170529"/>
                </a:lnTo>
                <a:lnTo>
                  <a:pt x="154709" y="171006"/>
                </a:lnTo>
                <a:lnTo>
                  <a:pt x="161905" y="168567"/>
                </a:lnTo>
                <a:lnTo>
                  <a:pt x="167512" y="163534"/>
                </a:lnTo>
                <a:lnTo>
                  <a:pt x="170668" y="156956"/>
                </a:lnTo>
                <a:lnTo>
                  <a:pt x="171156" y="149668"/>
                </a:lnTo>
                <a:lnTo>
                  <a:pt x="168763" y="142506"/>
                </a:lnTo>
                <a:lnTo>
                  <a:pt x="107647" y="37807"/>
                </a:lnTo>
                <a:close/>
              </a:path>
              <a:path w="171450" h="400685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400685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400685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3" name="object 3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2775" y="3156661"/>
            <a:ext cx="1498600" cy="53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255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330835">
              <a:lnSpc>
                <a:spcPts val="1775"/>
              </a:lnSpc>
              <a:tabLst>
                <a:tab pos="1279525" algn="l"/>
              </a:tabLst>
            </a:pPr>
            <a:r>
              <a:rPr sz="3600" spc="-30" baseline="-26620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34"/>
              </a:spcBef>
              <a:tabLst>
                <a:tab pos="994410" algn="l"/>
                <a:tab pos="1330960" algn="l"/>
              </a:tabLst>
            </a:pPr>
            <a:r>
              <a:rPr sz="2400" spc="-280" dirty="0">
                <a:latin typeface="Arial"/>
                <a:cs typeface="Arial"/>
              </a:rPr>
              <a:t>LOSE	</a:t>
            </a:r>
            <a:r>
              <a:rPr sz="2400" spc="-20" dirty="0">
                <a:latin typeface="Arial"/>
                <a:cs typeface="Arial"/>
              </a:rPr>
              <a:t>5	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88945" y="1661414"/>
            <a:ext cx="458470" cy="458470"/>
            <a:chOff x="2488945" y="1661414"/>
            <a:chExt cx="458470" cy="458470"/>
          </a:xfrm>
        </p:grpSpPr>
        <p:sp>
          <p:nvSpPr>
            <p:cNvPr id="4" name="object 4"/>
            <p:cNvSpPr/>
            <p:nvPr/>
          </p:nvSpPr>
          <p:spPr>
            <a:xfrm>
              <a:off x="2501645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01645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07055" y="1644523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36317" y="2379217"/>
            <a:ext cx="457200" cy="457200"/>
            <a:chOff x="2036317" y="2379217"/>
            <a:chExt cx="457200" cy="457200"/>
          </a:xfrm>
        </p:grpSpPr>
        <p:sp>
          <p:nvSpPr>
            <p:cNvPr id="8" name="object 8"/>
            <p:cNvSpPr/>
            <p:nvPr/>
          </p:nvSpPr>
          <p:spPr>
            <a:xfrm>
              <a:off x="2049017" y="2391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6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5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6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9017" y="2391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6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6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53792" y="236169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85213" y="3174745"/>
            <a:ext cx="1275080" cy="457200"/>
            <a:chOff x="1585213" y="3174745"/>
            <a:chExt cx="1275080" cy="457200"/>
          </a:xfrm>
        </p:grpSpPr>
        <p:sp>
          <p:nvSpPr>
            <p:cNvPr id="12" name="object 12"/>
            <p:cNvSpPr/>
            <p:nvPr/>
          </p:nvSpPr>
          <p:spPr>
            <a:xfrm>
              <a:off x="1597913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97913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4777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14777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03323" y="3156661"/>
            <a:ext cx="103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</a:tabLst>
            </a:pPr>
            <a:r>
              <a:rPr sz="2800" spc="-20" dirty="0">
                <a:latin typeface="Arial"/>
                <a:cs typeface="Arial"/>
              </a:rPr>
              <a:t>4	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85185" y="2382266"/>
            <a:ext cx="458470" cy="457200"/>
            <a:chOff x="2885185" y="2382266"/>
            <a:chExt cx="458470" cy="457200"/>
          </a:xfrm>
        </p:grpSpPr>
        <p:sp>
          <p:nvSpPr>
            <p:cNvPr id="18" name="object 18"/>
            <p:cNvSpPr/>
            <p:nvPr/>
          </p:nvSpPr>
          <p:spPr>
            <a:xfrm>
              <a:off x="2897885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7885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03295" y="236473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99714" y="3174745"/>
            <a:ext cx="458470" cy="457200"/>
            <a:chOff x="3299714" y="3174745"/>
            <a:chExt cx="458470" cy="457200"/>
          </a:xfrm>
        </p:grpSpPr>
        <p:sp>
          <p:nvSpPr>
            <p:cNvPr id="22" name="object 22"/>
            <p:cNvSpPr/>
            <p:nvPr/>
          </p:nvSpPr>
          <p:spPr>
            <a:xfrm>
              <a:off x="3312414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12414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18078" y="3156661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6405" y="2023872"/>
            <a:ext cx="2331720" cy="2336165"/>
            <a:chOff x="1216405" y="2023872"/>
            <a:chExt cx="2331720" cy="2336165"/>
          </a:xfrm>
        </p:grpSpPr>
        <p:sp>
          <p:nvSpPr>
            <p:cNvPr id="26" name="object 26"/>
            <p:cNvSpPr/>
            <p:nvPr/>
          </p:nvSpPr>
          <p:spPr>
            <a:xfrm>
              <a:off x="1814322" y="2042922"/>
              <a:ext cx="1714500" cy="1144270"/>
            </a:xfrm>
            <a:custGeom>
              <a:avLst/>
              <a:gdLst/>
              <a:ahLst/>
              <a:cxnLst/>
              <a:rect l="l" t="t" r="r" b="b"/>
              <a:pathLst>
                <a:path w="1714500" h="1144270">
                  <a:moveTo>
                    <a:pt x="751458" y="0"/>
                  </a:moveTo>
                  <a:lnTo>
                    <a:pt x="451103" y="348233"/>
                  </a:lnTo>
                </a:path>
                <a:path w="1714500" h="1144270">
                  <a:moveTo>
                    <a:pt x="297688" y="717803"/>
                  </a:moveTo>
                  <a:lnTo>
                    <a:pt x="0" y="1144142"/>
                  </a:lnTo>
                </a:path>
                <a:path w="1714500" h="1144270">
                  <a:moveTo>
                    <a:pt x="1056132" y="0"/>
                  </a:moveTo>
                  <a:lnTo>
                    <a:pt x="1299590" y="351281"/>
                  </a:lnTo>
                </a:path>
                <a:path w="1714500" h="1144270">
                  <a:moveTo>
                    <a:pt x="1452372" y="720851"/>
                  </a:moveTo>
                  <a:lnTo>
                    <a:pt x="1714245" y="1144142"/>
                  </a:lnTo>
                </a:path>
                <a:path w="1714500" h="1144270">
                  <a:moveTo>
                    <a:pt x="603503" y="717803"/>
                  </a:moveTo>
                  <a:lnTo>
                    <a:pt x="816990" y="1144142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29105" y="3915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29105" y="3915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34516" y="388594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45513" y="3556253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5" h="360045">
                <a:moveTo>
                  <a:pt x="216027" y="0"/>
                </a:moveTo>
                <a:lnTo>
                  <a:pt x="0" y="360045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024628" y="1737360"/>
            <a:ext cx="343535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Droid Sans Fallback"/>
                <a:cs typeface="Droid Sans Fallback"/>
              </a:rPr>
              <a:t>请写</a:t>
            </a:r>
            <a:r>
              <a:rPr sz="2400" spc="-5" dirty="0">
                <a:latin typeface="Droid Sans Fallback"/>
                <a:cs typeface="Droid Sans Fallback"/>
              </a:rPr>
              <a:t>出</a:t>
            </a: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访问序列</a:t>
            </a:r>
            <a:endParaRPr sz="2400">
              <a:latin typeface="Droid Sans Fallback"/>
              <a:cs typeface="Droid Sans Fallback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019865" y="2369629"/>
          <a:ext cx="3435350" cy="1847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marL="1128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1247536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1128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1254736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1128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1362475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pPr marL="1128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1362547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5024628" y="5012435"/>
            <a:ext cx="343535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275"/>
              </a:spcBef>
            </a:pPr>
            <a:r>
              <a:rPr sz="2400" spc="245" dirty="0">
                <a:latin typeface="Arial"/>
                <a:cs typeface="Arial"/>
              </a:rPr>
              <a:t>dfs</a:t>
            </a:r>
            <a:r>
              <a:rPr sz="2400" spc="-5" dirty="0">
                <a:latin typeface="Droid Sans Fallback"/>
                <a:cs typeface="Droid Sans Fallback"/>
              </a:rPr>
              <a:t>序列并不唯一</a:t>
            </a:r>
            <a:endParaRPr sz="2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34"/>
              </a:spcBef>
              <a:tabLst>
                <a:tab pos="994410" algn="l"/>
                <a:tab pos="1330960" algn="l"/>
              </a:tabLst>
            </a:pPr>
            <a:r>
              <a:rPr sz="2400" spc="-280" dirty="0">
                <a:latin typeface="Arial"/>
                <a:cs typeface="Arial"/>
              </a:rPr>
              <a:t>LOSE	</a:t>
            </a:r>
            <a:r>
              <a:rPr sz="2400" spc="-20" dirty="0">
                <a:latin typeface="Arial"/>
                <a:cs typeface="Arial"/>
              </a:rPr>
              <a:t>5	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1876" y="5129784"/>
            <a:ext cx="3313429" cy="830580"/>
          </a:xfrm>
          <a:prstGeom prst="rect">
            <a:avLst/>
          </a:prstGeom>
          <a:solidFill>
            <a:srgbClr val="CCFFFF"/>
          </a:solidFill>
          <a:ln w="9525">
            <a:solidFill>
              <a:srgbClr val="49452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899160" marR="892175" indent="200660">
              <a:lnSpc>
                <a:spcPts val="2840"/>
              </a:lnSpc>
              <a:spcBef>
                <a:spcPts val="395"/>
              </a:spcBef>
            </a:pPr>
            <a:r>
              <a:rPr sz="2400" spc="470" dirty="0">
                <a:latin typeface="Arial"/>
                <a:cs typeface="Arial"/>
              </a:rPr>
              <a:t>bit</a:t>
            </a:r>
            <a:r>
              <a:rPr sz="2400" dirty="0">
                <a:latin typeface="Droid Sans Fallback"/>
                <a:cs typeface="Droid Sans Fallback"/>
              </a:rPr>
              <a:t>操作 </a:t>
            </a:r>
            <a:r>
              <a:rPr sz="2400" spc="-15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440" dirty="0">
                <a:latin typeface="Arial"/>
                <a:cs typeface="Arial"/>
              </a:rPr>
              <a:t>(5</a:t>
            </a:r>
            <a:r>
              <a:rPr sz="2400" spc="285" dirty="0">
                <a:latin typeface="Arial"/>
                <a:cs typeface="Arial"/>
              </a:rPr>
              <a:t>,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260" dirty="0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3" name="object 3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34"/>
              </a:spcBef>
              <a:tabLst>
                <a:tab pos="1247140" algn="l"/>
              </a:tabLst>
            </a:pPr>
            <a:r>
              <a:rPr sz="2400" spc="-360" dirty="0">
                <a:latin typeface="Arial"/>
                <a:cs typeface="Arial"/>
              </a:rPr>
              <a:t>CHECK	</a:t>
            </a:r>
            <a:r>
              <a:rPr sz="2400" spc="-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34"/>
              </a:spcBef>
              <a:tabLst>
                <a:tab pos="1247140" algn="l"/>
              </a:tabLst>
            </a:pPr>
            <a:r>
              <a:rPr sz="2400" spc="-360" dirty="0">
                <a:latin typeface="Arial"/>
                <a:cs typeface="Arial"/>
              </a:rPr>
              <a:t>CHECK	</a:t>
            </a:r>
            <a:r>
              <a:rPr sz="2400" spc="-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41876" y="5129784"/>
            <a:ext cx="4117975" cy="830580"/>
          </a:xfrm>
          <a:custGeom>
            <a:avLst/>
            <a:gdLst/>
            <a:ahLst/>
            <a:cxnLst/>
            <a:rect l="l" t="t" r="r" b="b"/>
            <a:pathLst>
              <a:path w="4117975" h="830579">
                <a:moveTo>
                  <a:pt x="4117848" y="0"/>
                </a:moveTo>
                <a:lnTo>
                  <a:pt x="0" y="0"/>
                </a:lnTo>
                <a:lnTo>
                  <a:pt x="0" y="830580"/>
                </a:lnTo>
                <a:lnTo>
                  <a:pt x="4117848" y="830580"/>
                </a:lnTo>
                <a:lnTo>
                  <a:pt x="4117848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41876" y="5129784"/>
            <a:ext cx="411797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798195" marR="789305" indent="705485">
              <a:lnSpc>
                <a:spcPts val="2840"/>
              </a:lnSpc>
              <a:spcBef>
                <a:spcPts val="395"/>
              </a:spcBef>
            </a:pPr>
            <a:r>
              <a:rPr sz="2400" spc="470" dirty="0">
                <a:latin typeface="Arial"/>
                <a:cs typeface="Arial"/>
              </a:rPr>
              <a:t>bit</a:t>
            </a:r>
            <a:r>
              <a:rPr sz="2400" dirty="0">
                <a:latin typeface="Droid Sans Fallback"/>
                <a:cs typeface="Droid Sans Fallback"/>
              </a:rPr>
              <a:t>操作 </a:t>
            </a:r>
            <a:r>
              <a:rPr sz="2400" spc="25" dirty="0">
                <a:latin typeface="Arial"/>
                <a:cs typeface="Arial"/>
              </a:rPr>
              <a:t>ps</a:t>
            </a:r>
            <a:r>
              <a:rPr sz="2400" spc="40" dirty="0">
                <a:latin typeface="Arial"/>
                <a:cs typeface="Arial"/>
              </a:rPr>
              <a:t>q</a:t>
            </a:r>
            <a:r>
              <a:rPr sz="2400" spc="365" dirty="0">
                <a:latin typeface="Arial"/>
                <a:cs typeface="Arial"/>
              </a:rPr>
              <a:t>(5</a:t>
            </a:r>
            <a:r>
              <a:rPr sz="2400" spc="290" dirty="0">
                <a:latin typeface="Arial"/>
                <a:cs typeface="Arial"/>
              </a:rPr>
              <a:t>)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40" dirty="0">
                <a:latin typeface="Arial"/>
                <a:cs typeface="Arial"/>
              </a:rPr>
              <a:t>ps</a:t>
            </a:r>
            <a:r>
              <a:rPr sz="2400" spc="30" dirty="0">
                <a:latin typeface="Arial"/>
                <a:cs typeface="Arial"/>
              </a:rPr>
              <a:t>q</a:t>
            </a:r>
            <a:r>
              <a:rPr sz="2400" spc="185" dirty="0">
                <a:latin typeface="Arial"/>
                <a:cs typeface="Arial"/>
              </a:rPr>
              <a:t>(</a:t>
            </a:r>
            <a:r>
              <a:rPr sz="2400" spc="325" dirty="0">
                <a:latin typeface="Arial"/>
                <a:cs typeface="Arial"/>
              </a:rPr>
              <a:t>2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245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41876" y="4668011"/>
            <a:ext cx="4117975" cy="462280"/>
          </a:xfrm>
          <a:custGeom>
            <a:avLst/>
            <a:gdLst/>
            <a:ahLst/>
            <a:cxnLst/>
            <a:rect l="l" t="t" r="r" b="b"/>
            <a:pathLst>
              <a:path w="4117975" h="462279">
                <a:moveTo>
                  <a:pt x="4117848" y="0"/>
                </a:moveTo>
                <a:lnTo>
                  <a:pt x="0" y="0"/>
                </a:lnTo>
                <a:lnTo>
                  <a:pt x="0" y="461771"/>
                </a:lnTo>
                <a:lnTo>
                  <a:pt x="4117848" y="461771"/>
                </a:lnTo>
                <a:lnTo>
                  <a:pt x="411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41876" y="4668011"/>
            <a:ext cx="411797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子树对应</a:t>
            </a:r>
            <a:r>
              <a:rPr sz="2400" spc="204" dirty="0">
                <a:latin typeface="Arial"/>
                <a:cs typeface="Arial"/>
              </a:rPr>
              <a:t>dfn</a:t>
            </a:r>
            <a:r>
              <a:rPr sz="2400" dirty="0">
                <a:latin typeface="Droid Sans Fallback"/>
                <a:cs typeface="Droid Sans Fallback"/>
              </a:rPr>
              <a:t>区</a:t>
            </a:r>
            <a:r>
              <a:rPr sz="2400" spc="-5" dirty="0">
                <a:latin typeface="Droid Sans Fallback"/>
                <a:cs typeface="Droid Sans Fallback"/>
              </a:rPr>
              <a:t>间</a:t>
            </a:r>
            <a:r>
              <a:rPr sz="2400" spc="385" dirty="0">
                <a:latin typeface="Arial"/>
                <a:cs typeface="Arial"/>
              </a:rPr>
              <a:t>[2,5]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76828" y="6361176"/>
            <a:ext cx="257873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35"/>
              </a:spcBef>
            </a:pPr>
            <a:r>
              <a:rPr sz="2400" spc="275" dirty="0">
                <a:latin typeface="Arial"/>
                <a:cs typeface="Arial"/>
              </a:rPr>
              <a:t>dfn[2]+sz[2]-1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68868" y="5961036"/>
            <a:ext cx="2691130" cy="862330"/>
            <a:chOff x="5768868" y="5961036"/>
            <a:chExt cx="2691130" cy="862330"/>
          </a:xfrm>
        </p:grpSpPr>
        <p:sp>
          <p:nvSpPr>
            <p:cNvPr id="40" name="object 40"/>
            <p:cNvSpPr/>
            <p:nvPr/>
          </p:nvSpPr>
          <p:spPr>
            <a:xfrm>
              <a:off x="5768868" y="5961036"/>
              <a:ext cx="171450" cy="400685"/>
            </a:xfrm>
            <a:custGeom>
              <a:avLst/>
              <a:gdLst/>
              <a:ahLst/>
              <a:cxnLst/>
              <a:rect l="l" t="t" r="r" b="b"/>
              <a:pathLst>
                <a:path w="171450" h="400685">
                  <a:moveTo>
                    <a:pt x="85578" y="75711"/>
                  </a:moveTo>
                  <a:lnTo>
                    <a:pt x="66528" y="108369"/>
                  </a:lnTo>
                  <a:lnTo>
                    <a:pt x="66528" y="400621"/>
                  </a:lnTo>
                  <a:lnTo>
                    <a:pt x="104628" y="400621"/>
                  </a:lnTo>
                  <a:lnTo>
                    <a:pt x="104628" y="108369"/>
                  </a:lnTo>
                  <a:lnTo>
                    <a:pt x="85578" y="75711"/>
                  </a:lnTo>
                  <a:close/>
                </a:path>
                <a:path w="171450" h="400685">
                  <a:moveTo>
                    <a:pt x="85578" y="0"/>
                  </a:moveTo>
                  <a:lnTo>
                    <a:pt x="2393" y="142506"/>
                  </a:lnTo>
                  <a:lnTo>
                    <a:pt x="0" y="149668"/>
                  </a:lnTo>
                  <a:lnTo>
                    <a:pt x="488" y="156956"/>
                  </a:lnTo>
                  <a:lnTo>
                    <a:pt x="3643" y="163534"/>
                  </a:lnTo>
                  <a:lnTo>
                    <a:pt x="9251" y="168567"/>
                  </a:lnTo>
                  <a:lnTo>
                    <a:pt x="16446" y="171006"/>
                  </a:lnTo>
                  <a:lnTo>
                    <a:pt x="23760" y="170529"/>
                  </a:lnTo>
                  <a:lnTo>
                    <a:pt x="30360" y="167356"/>
                  </a:lnTo>
                  <a:lnTo>
                    <a:pt x="35413" y="161709"/>
                  </a:lnTo>
                  <a:lnTo>
                    <a:pt x="66528" y="108369"/>
                  </a:lnTo>
                  <a:lnTo>
                    <a:pt x="66528" y="37807"/>
                  </a:lnTo>
                  <a:lnTo>
                    <a:pt x="107647" y="37807"/>
                  </a:lnTo>
                  <a:lnTo>
                    <a:pt x="85578" y="0"/>
                  </a:lnTo>
                  <a:close/>
                </a:path>
                <a:path w="171450" h="400685">
                  <a:moveTo>
                    <a:pt x="107647" y="37807"/>
                  </a:moveTo>
                  <a:lnTo>
                    <a:pt x="104628" y="37807"/>
                  </a:lnTo>
                  <a:lnTo>
                    <a:pt x="104628" y="108369"/>
                  </a:lnTo>
                  <a:lnTo>
                    <a:pt x="135743" y="161709"/>
                  </a:lnTo>
                  <a:lnTo>
                    <a:pt x="140795" y="167356"/>
                  </a:lnTo>
                  <a:lnTo>
                    <a:pt x="147395" y="170529"/>
                  </a:lnTo>
                  <a:lnTo>
                    <a:pt x="154709" y="171006"/>
                  </a:lnTo>
                  <a:lnTo>
                    <a:pt x="161905" y="168567"/>
                  </a:lnTo>
                  <a:lnTo>
                    <a:pt x="167512" y="163534"/>
                  </a:lnTo>
                  <a:lnTo>
                    <a:pt x="170668" y="156956"/>
                  </a:lnTo>
                  <a:lnTo>
                    <a:pt x="171156" y="149668"/>
                  </a:lnTo>
                  <a:lnTo>
                    <a:pt x="168763" y="142506"/>
                  </a:lnTo>
                  <a:lnTo>
                    <a:pt x="107647" y="37807"/>
                  </a:lnTo>
                  <a:close/>
                </a:path>
                <a:path w="171450" h="400685">
                  <a:moveTo>
                    <a:pt x="104628" y="37807"/>
                  </a:moveTo>
                  <a:lnTo>
                    <a:pt x="66528" y="37807"/>
                  </a:lnTo>
                  <a:lnTo>
                    <a:pt x="66528" y="108369"/>
                  </a:lnTo>
                  <a:lnTo>
                    <a:pt x="85578" y="75711"/>
                  </a:lnTo>
                  <a:lnTo>
                    <a:pt x="69068" y="47409"/>
                  </a:lnTo>
                  <a:lnTo>
                    <a:pt x="104628" y="47409"/>
                  </a:lnTo>
                  <a:lnTo>
                    <a:pt x="104628" y="37807"/>
                  </a:lnTo>
                  <a:close/>
                </a:path>
                <a:path w="171450" h="400685">
                  <a:moveTo>
                    <a:pt x="104628" y="47409"/>
                  </a:moveTo>
                  <a:lnTo>
                    <a:pt x="102088" y="47409"/>
                  </a:lnTo>
                  <a:lnTo>
                    <a:pt x="85578" y="75711"/>
                  </a:lnTo>
                  <a:lnTo>
                    <a:pt x="104628" y="108369"/>
                  </a:lnTo>
                  <a:lnTo>
                    <a:pt x="104628" y="47409"/>
                  </a:lnTo>
                  <a:close/>
                </a:path>
                <a:path w="171450" h="400685">
                  <a:moveTo>
                    <a:pt x="102088" y="47409"/>
                  </a:moveTo>
                  <a:lnTo>
                    <a:pt x="69068" y="47409"/>
                  </a:lnTo>
                  <a:lnTo>
                    <a:pt x="85578" y="75711"/>
                  </a:lnTo>
                  <a:lnTo>
                    <a:pt x="102088" y="4740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00800" y="6361175"/>
              <a:ext cx="2059305" cy="462280"/>
            </a:xfrm>
            <a:custGeom>
              <a:avLst/>
              <a:gdLst/>
              <a:ahLst/>
              <a:cxnLst/>
              <a:rect l="l" t="t" r="r" b="b"/>
              <a:pathLst>
                <a:path w="2059304" h="462279">
                  <a:moveTo>
                    <a:pt x="205892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2058924" y="461772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00800" y="6361176"/>
            <a:ext cx="205930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400" spc="300" dirty="0">
                <a:latin typeface="Arial"/>
                <a:cs typeface="Arial"/>
              </a:rPr>
              <a:t>dfn[2]-1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51135" y="5957989"/>
            <a:ext cx="171450" cy="400685"/>
          </a:xfrm>
          <a:custGeom>
            <a:avLst/>
            <a:gdLst/>
            <a:ahLst/>
            <a:cxnLst/>
            <a:rect l="l" t="t" r="r" b="b"/>
            <a:pathLst>
              <a:path w="171450" h="400685">
                <a:moveTo>
                  <a:pt x="85578" y="75711"/>
                </a:moveTo>
                <a:lnTo>
                  <a:pt x="66528" y="108369"/>
                </a:lnTo>
                <a:lnTo>
                  <a:pt x="66528" y="400621"/>
                </a:lnTo>
                <a:lnTo>
                  <a:pt x="104628" y="400621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400685">
                <a:moveTo>
                  <a:pt x="85578" y="0"/>
                </a:moveTo>
                <a:lnTo>
                  <a:pt x="2393" y="142506"/>
                </a:lnTo>
                <a:lnTo>
                  <a:pt x="0" y="149668"/>
                </a:lnTo>
                <a:lnTo>
                  <a:pt x="488" y="156956"/>
                </a:lnTo>
                <a:lnTo>
                  <a:pt x="3643" y="163534"/>
                </a:lnTo>
                <a:lnTo>
                  <a:pt x="9251" y="168567"/>
                </a:lnTo>
                <a:lnTo>
                  <a:pt x="16446" y="171006"/>
                </a:lnTo>
                <a:lnTo>
                  <a:pt x="23760" y="170529"/>
                </a:lnTo>
                <a:lnTo>
                  <a:pt x="30360" y="167356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7" y="37807"/>
                </a:lnTo>
                <a:lnTo>
                  <a:pt x="85578" y="0"/>
                </a:lnTo>
                <a:close/>
              </a:path>
              <a:path w="171450" h="400685">
                <a:moveTo>
                  <a:pt x="107647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56"/>
                </a:lnTo>
                <a:lnTo>
                  <a:pt x="147395" y="170529"/>
                </a:lnTo>
                <a:lnTo>
                  <a:pt x="154709" y="171006"/>
                </a:lnTo>
                <a:lnTo>
                  <a:pt x="161905" y="168567"/>
                </a:lnTo>
                <a:lnTo>
                  <a:pt x="167512" y="163534"/>
                </a:lnTo>
                <a:lnTo>
                  <a:pt x="170668" y="156956"/>
                </a:lnTo>
                <a:lnTo>
                  <a:pt x="171156" y="149668"/>
                </a:lnTo>
                <a:lnTo>
                  <a:pt x="168763" y="142506"/>
                </a:lnTo>
                <a:lnTo>
                  <a:pt x="107647" y="37807"/>
                </a:lnTo>
                <a:close/>
              </a:path>
              <a:path w="171450" h="400685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400685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400685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3" name="object 3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882" y="2171826"/>
            <a:ext cx="529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30" baseline="-29761" dirty="0">
                <a:latin typeface="Arial"/>
                <a:cs typeface="Arial"/>
              </a:rPr>
              <a:t>3</a:t>
            </a:r>
            <a:r>
              <a:rPr sz="4200" spc="-209" baseline="-29761" dirty="0"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34"/>
              </a:spcBef>
              <a:tabLst>
                <a:tab pos="994410" algn="l"/>
                <a:tab pos="1330960" algn="l"/>
              </a:tabLst>
            </a:pPr>
            <a:r>
              <a:rPr sz="2400" spc="-280" dirty="0">
                <a:latin typeface="Arial"/>
                <a:cs typeface="Arial"/>
              </a:rPr>
              <a:t>LOSE	</a:t>
            </a:r>
            <a:r>
              <a:rPr sz="2400" spc="-20" dirty="0">
                <a:latin typeface="Arial"/>
                <a:cs typeface="Arial"/>
              </a:rPr>
              <a:t>3	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5882" y="2171826"/>
            <a:ext cx="61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262" baseline="-29761" dirty="0">
                <a:latin typeface="Arial"/>
                <a:cs typeface="Arial"/>
              </a:rPr>
              <a:t>3</a:t>
            </a:r>
            <a:r>
              <a:rPr sz="2400" spc="17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234"/>
              </a:spcBef>
              <a:tabLst>
                <a:tab pos="994410" algn="l"/>
                <a:tab pos="1330960" algn="l"/>
              </a:tabLst>
            </a:pPr>
            <a:r>
              <a:rPr sz="2400" spc="-280" dirty="0">
                <a:latin typeface="Arial"/>
                <a:cs typeface="Arial"/>
              </a:rPr>
              <a:t>LOSE	</a:t>
            </a:r>
            <a:r>
              <a:rPr sz="2400" spc="-20" dirty="0">
                <a:latin typeface="Arial"/>
                <a:cs typeface="Arial"/>
              </a:rPr>
              <a:t>3	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1876" y="5129784"/>
            <a:ext cx="3313429" cy="830580"/>
          </a:xfrm>
          <a:prstGeom prst="rect">
            <a:avLst/>
          </a:prstGeom>
          <a:solidFill>
            <a:srgbClr val="CCFFFF"/>
          </a:solidFill>
          <a:ln w="9525">
            <a:solidFill>
              <a:srgbClr val="49452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899160" marR="892175" indent="200660">
              <a:lnSpc>
                <a:spcPts val="2840"/>
              </a:lnSpc>
              <a:spcBef>
                <a:spcPts val="395"/>
              </a:spcBef>
            </a:pPr>
            <a:r>
              <a:rPr sz="2400" spc="470" dirty="0">
                <a:latin typeface="Arial"/>
                <a:cs typeface="Arial"/>
              </a:rPr>
              <a:t>bit</a:t>
            </a:r>
            <a:r>
              <a:rPr sz="2400" dirty="0">
                <a:latin typeface="Droid Sans Fallback"/>
                <a:cs typeface="Droid Sans Fallback"/>
              </a:rPr>
              <a:t>操作 </a:t>
            </a:r>
            <a:r>
              <a:rPr sz="2400" spc="-15" dirty="0">
                <a:latin typeface="Arial"/>
                <a:cs typeface="Arial"/>
              </a:rPr>
              <a:t>ad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440" dirty="0">
                <a:latin typeface="Arial"/>
                <a:cs typeface="Arial"/>
              </a:rPr>
              <a:t>(6</a:t>
            </a:r>
            <a:r>
              <a:rPr sz="2400" spc="285" dirty="0">
                <a:latin typeface="Arial"/>
                <a:cs typeface="Arial"/>
              </a:rPr>
              <a:t>,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260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37047" y="6361176"/>
            <a:ext cx="132334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35"/>
              </a:spcBef>
            </a:pPr>
            <a:r>
              <a:rPr sz="2400" spc="315" dirty="0">
                <a:latin typeface="Arial"/>
                <a:cs typeface="Arial"/>
              </a:rPr>
              <a:t>dfn[3]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13647" y="5961036"/>
            <a:ext cx="171450" cy="400685"/>
          </a:xfrm>
          <a:custGeom>
            <a:avLst/>
            <a:gdLst/>
            <a:ahLst/>
            <a:cxnLst/>
            <a:rect l="l" t="t" r="r" b="b"/>
            <a:pathLst>
              <a:path w="171450" h="400685">
                <a:moveTo>
                  <a:pt x="85578" y="75711"/>
                </a:moveTo>
                <a:lnTo>
                  <a:pt x="66528" y="108369"/>
                </a:lnTo>
                <a:lnTo>
                  <a:pt x="66528" y="400621"/>
                </a:lnTo>
                <a:lnTo>
                  <a:pt x="104628" y="400621"/>
                </a:lnTo>
                <a:lnTo>
                  <a:pt x="104628" y="108369"/>
                </a:lnTo>
                <a:lnTo>
                  <a:pt x="85578" y="75711"/>
                </a:lnTo>
                <a:close/>
              </a:path>
              <a:path w="171450" h="400685">
                <a:moveTo>
                  <a:pt x="85578" y="0"/>
                </a:moveTo>
                <a:lnTo>
                  <a:pt x="2393" y="142506"/>
                </a:lnTo>
                <a:lnTo>
                  <a:pt x="0" y="149668"/>
                </a:lnTo>
                <a:lnTo>
                  <a:pt x="488" y="156956"/>
                </a:lnTo>
                <a:lnTo>
                  <a:pt x="3643" y="163534"/>
                </a:lnTo>
                <a:lnTo>
                  <a:pt x="9251" y="168567"/>
                </a:lnTo>
                <a:lnTo>
                  <a:pt x="16446" y="171006"/>
                </a:lnTo>
                <a:lnTo>
                  <a:pt x="23760" y="170529"/>
                </a:lnTo>
                <a:lnTo>
                  <a:pt x="30360" y="167356"/>
                </a:lnTo>
                <a:lnTo>
                  <a:pt x="35413" y="161709"/>
                </a:lnTo>
                <a:lnTo>
                  <a:pt x="66528" y="108369"/>
                </a:lnTo>
                <a:lnTo>
                  <a:pt x="66528" y="37807"/>
                </a:lnTo>
                <a:lnTo>
                  <a:pt x="107647" y="37807"/>
                </a:lnTo>
                <a:lnTo>
                  <a:pt x="85578" y="0"/>
                </a:lnTo>
                <a:close/>
              </a:path>
              <a:path w="171450" h="400685">
                <a:moveTo>
                  <a:pt x="107647" y="37807"/>
                </a:moveTo>
                <a:lnTo>
                  <a:pt x="104628" y="37807"/>
                </a:lnTo>
                <a:lnTo>
                  <a:pt x="104628" y="108369"/>
                </a:lnTo>
                <a:lnTo>
                  <a:pt x="135743" y="161709"/>
                </a:lnTo>
                <a:lnTo>
                  <a:pt x="140795" y="167356"/>
                </a:lnTo>
                <a:lnTo>
                  <a:pt x="147395" y="170529"/>
                </a:lnTo>
                <a:lnTo>
                  <a:pt x="154709" y="171006"/>
                </a:lnTo>
                <a:lnTo>
                  <a:pt x="161905" y="168567"/>
                </a:lnTo>
                <a:lnTo>
                  <a:pt x="167512" y="163534"/>
                </a:lnTo>
                <a:lnTo>
                  <a:pt x="170668" y="156956"/>
                </a:lnTo>
                <a:lnTo>
                  <a:pt x="171156" y="149668"/>
                </a:lnTo>
                <a:lnTo>
                  <a:pt x="168763" y="142506"/>
                </a:lnTo>
                <a:lnTo>
                  <a:pt x="107647" y="37807"/>
                </a:lnTo>
                <a:close/>
              </a:path>
              <a:path w="171450" h="400685">
                <a:moveTo>
                  <a:pt x="104628" y="37807"/>
                </a:moveTo>
                <a:lnTo>
                  <a:pt x="66528" y="37807"/>
                </a:lnTo>
                <a:lnTo>
                  <a:pt x="66528" y="108369"/>
                </a:lnTo>
                <a:lnTo>
                  <a:pt x="85578" y="75711"/>
                </a:lnTo>
                <a:lnTo>
                  <a:pt x="69068" y="47409"/>
                </a:lnTo>
                <a:lnTo>
                  <a:pt x="104628" y="47409"/>
                </a:lnTo>
                <a:lnTo>
                  <a:pt x="104628" y="37807"/>
                </a:lnTo>
                <a:close/>
              </a:path>
              <a:path w="171450" h="400685">
                <a:moveTo>
                  <a:pt x="104628" y="47409"/>
                </a:moveTo>
                <a:lnTo>
                  <a:pt x="102088" y="47409"/>
                </a:lnTo>
                <a:lnTo>
                  <a:pt x="85578" y="75711"/>
                </a:lnTo>
                <a:lnTo>
                  <a:pt x="104628" y="108369"/>
                </a:lnTo>
                <a:lnTo>
                  <a:pt x="104628" y="47409"/>
                </a:lnTo>
                <a:close/>
              </a:path>
              <a:path w="171450" h="400685">
                <a:moveTo>
                  <a:pt x="102088" y="47409"/>
                </a:moveTo>
                <a:lnTo>
                  <a:pt x="69068" y="47409"/>
                </a:lnTo>
                <a:lnTo>
                  <a:pt x="85578" y="75711"/>
                </a:lnTo>
                <a:lnTo>
                  <a:pt x="102088" y="474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3" name="object 3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5882" y="2171826"/>
            <a:ext cx="61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262" baseline="-29761" dirty="0">
                <a:latin typeface="Arial"/>
                <a:cs typeface="Arial"/>
              </a:rPr>
              <a:t>3</a:t>
            </a:r>
            <a:r>
              <a:rPr sz="2400" spc="17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34"/>
              </a:spcBef>
              <a:tabLst>
                <a:tab pos="1247140" algn="l"/>
              </a:tabLst>
            </a:pPr>
            <a:r>
              <a:rPr sz="2400" spc="-360" dirty="0">
                <a:latin typeface="Arial"/>
                <a:cs typeface="Arial"/>
              </a:rPr>
              <a:t>CHECK	</a:t>
            </a:r>
            <a:r>
              <a:rPr sz="2400" spc="-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5281" y="1661414"/>
            <a:ext cx="2540000" cy="2698750"/>
            <a:chOff x="605281" y="1661414"/>
            <a:chExt cx="2540000" cy="269875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6370" y="2391918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2778" y="2042922"/>
              <a:ext cx="300355" cy="348615"/>
            </a:xfrm>
            <a:custGeom>
              <a:avLst/>
              <a:gdLst/>
              <a:ahLst/>
              <a:cxnLst/>
              <a:rect l="l" t="t" r="r" b="b"/>
              <a:pathLst>
                <a:path w="300355" h="348614">
                  <a:moveTo>
                    <a:pt x="300355" y="0"/>
                  </a:moveTo>
                  <a:lnTo>
                    <a:pt x="0" y="348233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6790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1673" y="2760726"/>
              <a:ext cx="297815" cy="426720"/>
            </a:xfrm>
            <a:custGeom>
              <a:avLst/>
              <a:gdLst/>
              <a:ahLst/>
              <a:cxnLst/>
              <a:rect l="l" t="t" r="r" b="b"/>
              <a:pathLst>
                <a:path w="297815" h="426719">
                  <a:moveTo>
                    <a:pt x="297688" y="0"/>
                  </a:moveTo>
                  <a:lnTo>
                    <a:pt x="0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5237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7805" y="2042922"/>
              <a:ext cx="243840" cy="351790"/>
            </a:xfrm>
            <a:custGeom>
              <a:avLst/>
              <a:gdLst/>
              <a:ahLst/>
              <a:cxnLst/>
              <a:rect l="l" t="t" r="r" b="b"/>
              <a:pathLst>
                <a:path w="243839" h="351789">
                  <a:moveTo>
                    <a:pt x="0" y="0"/>
                  </a:moveTo>
                  <a:lnTo>
                    <a:pt x="243458" y="351281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1289" y="3187446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4046" y="2763774"/>
              <a:ext cx="262255" cy="423545"/>
            </a:xfrm>
            <a:custGeom>
              <a:avLst/>
              <a:gdLst/>
              <a:ahLst/>
              <a:cxnLst/>
              <a:rect l="l" t="t" r="r" b="b"/>
              <a:pathLst>
                <a:path w="262255" h="423544">
                  <a:moveTo>
                    <a:pt x="0" y="0"/>
                  </a:moveTo>
                  <a:lnTo>
                    <a:pt x="261874" y="42329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2129" y="318744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5178" y="2760726"/>
              <a:ext cx="213995" cy="426720"/>
            </a:xfrm>
            <a:custGeom>
              <a:avLst/>
              <a:gdLst/>
              <a:ahLst/>
              <a:cxnLst/>
              <a:rect l="l" t="t" r="r" b="b"/>
              <a:pathLst>
                <a:path w="213994" h="426719">
                  <a:moveTo>
                    <a:pt x="0" y="0"/>
                  </a:moveTo>
                  <a:lnTo>
                    <a:pt x="213487" y="426338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981" y="3915918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2865" y="3556254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027" y="0"/>
                  </a:moveTo>
                  <a:lnTo>
                    <a:pt x="0" y="360045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95042" y="1220939"/>
            <a:ext cx="244475" cy="8756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39266" y="2213863"/>
            <a:ext cx="548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0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22817" dirty="0">
                <a:latin typeface="Arial"/>
                <a:cs typeface="Arial"/>
              </a:rPr>
              <a:t>2</a:t>
            </a:r>
            <a:endParaRPr sz="4200" baseline="-22817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1357" y="3077667"/>
            <a:ext cx="68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200" spc="-30" baseline="-11904" dirty="0">
                <a:latin typeface="Arial"/>
                <a:cs typeface="Arial"/>
              </a:rPr>
              <a:t>4</a:t>
            </a:r>
            <a:endParaRPr sz="4200" baseline="-1190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705" y="3885946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47345" algn="l"/>
              </a:tabLst>
            </a:pPr>
            <a:r>
              <a:rPr sz="3600" spc="-30" baseline="-10416" dirty="0">
                <a:solidFill>
                  <a:srgbClr val="FF0000"/>
                </a:solidFill>
                <a:latin typeface="Arial"/>
                <a:cs typeface="Arial"/>
              </a:rPr>
              <a:t>0	</a:t>
            </a: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82775" y="3156661"/>
            <a:ext cx="14986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20"/>
              </a:lnSpc>
              <a:spcBef>
                <a:spcPts val="95"/>
              </a:spcBef>
              <a:tabLst>
                <a:tab pos="935355" algn="l"/>
              </a:tabLst>
            </a:pPr>
            <a:r>
              <a:rPr sz="2800" spc="-20" dirty="0">
                <a:latin typeface="Arial"/>
                <a:cs typeface="Arial"/>
              </a:rPr>
              <a:t>5	6</a:t>
            </a:r>
            <a:endParaRPr sz="2800">
              <a:latin typeface="Arial"/>
              <a:cs typeface="Arial"/>
            </a:endParaRPr>
          </a:p>
          <a:p>
            <a:pPr marL="247015">
              <a:lnSpc>
                <a:spcPts val="2340"/>
              </a:lnSpc>
              <a:tabLst>
                <a:tab pos="1279525" algn="l"/>
              </a:tabLst>
            </a:pPr>
            <a:r>
              <a:rPr sz="2400" spc="250" dirty="0">
                <a:solidFill>
                  <a:srgbClr val="FF0000"/>
                </a:solidFill>
                <a:latin typeface="Arial"/>
                <a:cs typeface="Arial"/>
              </a:rPr>
              <a:t>-2	</a:t>
            </a:r>
            <a:r>
              <a:rPr sz="3600" spc="-30" baseline="266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3600" baseline="2662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5882" y="2171826"/>
            <a:ext cx="61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262" baseline="-29761" dirty="0">
                <a:latin typeface="Arial"/>
                <a:cs typeface="Arial"/>
              </a:rPr>
              <a:t>3</a:t>
            </a:r>
            <a:r>
              <a:rPr sz="2400" spc="175" dirty="0">
                <a:solidFill>
                  <a:srgbClr val="FF0000"/>
                </a:solidFill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893690" y="974344"/>
          <a:ext cx="399160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2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3440938" y="923289"/>
            <a:ext cx="1412240" cy="136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r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Droid Sans Fallback"/>
                <a:cs typeface="Droid Sans Fallback"/>
              </a:rPr>
              <a:t>节点编号</a:t>
            </a:r>
            <a:r>
              <a:rPr sz="2400" spc="-15" dirty="0">
                <a:latin typeface="Arial"/>
                <a:cs typeface="Arial"/>
              </a:rPr>
              <a:t>u  </a:t>
            </a:r>
            <a:r>
              <a:rPr sz="2400" spc="185" dirty="0">
                <a:latin typeface="Arial"/>
                <a:cs typeface="Arial"/>
              </a:rPr>
              <a:t>df</a:t>
            </a:r>
            <a:r>
              <a:rPr sz="2400" spc="254" dirty="0">
                <a:latin typeface="Arial"/>
                <a:cs typeface="Arial"/>
              </a:rPr>
              <a:t>n</a:t>
            </a:r>
            <a:r>
              <a:rPr sz="2400" spc="430" dirty="0">
                <a:latin typeface="Arial"/>
                <a:cs typeface="Arial"/>
              </a:rPr>
              <a:t>[u]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spcBef>
                <a:spcPts val="425"/>
              </a:spcBef>
            </a:pPr>
            <a:r>
              <a:rPr sz="2400" spc="220" dirty="0">
                <a:latin typeface="Arial"/>
                <a:cs typeface="Arial"/>
              </a:rPr>
              <a:t>x[</a:t>
            </a:r>
            <a:r>
              <a:rPr sz="2400" spc="325" dirty="0">
                <a:latin typeface="Arial"/>
                <a:cs typeface="Arial"/>
              </a:rPr>
              <a:t>u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3396" y="5129784"/>
            <a:ext cx="165671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234"/>
              </a:spcBef>
              <a:tabLst>
                <a:tab pos="1247140" algn="l"/>
              </a:tabLst>
            </a:pPr>
            <a:r>
              <a:rPr sz="2400" spc="-360" dirty="0">
                <a:latin typeface="Arial"/>
                <a:cs typeface="Arial"/>
              </a:rPr>
              <a:t>CHECK	</a:t>
            </a:r>
            <a:r>
              <a:rPr sz="2400" spc="-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341876" y="5129784"/>
            <a:ext cx="4117975" cy="830580"/>
          </a:xfrm>
          <a:custGeom>
            <a:avLst/>
            <a:gdLst/>
            <a:ahLst/>
            <a:cxnLst/>
            <a:rect l="l" t="t" r="r" b="b"/>
            <a:pathLst>
              <a:path w="4117975" h="830579">
                <a:moveTo>
                  <a:pt x="4117848" y="0"/>
                </a:moveTo>
                <a:lnTo>
                  <a:pt x="0" y="0"/>
                </a:lnTo>
                <a:lnTo>
                  <a:pt x="0" y="830580"/>
                </a:lnTo>
                <a:lnTo>
                  <a:pt x="4117848" y="830580"/>
                </a:lnTo>
                <a:lnTo>
                  <a:pt x="4117848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41876" y="5129784"/>
            <a:ext cx="4117975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798195" marR="789305" indent="705485">
              <a:lnSpc>
                <a:spcPts val="2840"/>
              </a:lnSpc>
              <a:spcBef>
                <a:spcPts val="395"/>
              </a:spcBef>
            </a:pPr>
            <a:r>
              <a:rPr sz="2400" spc="470" dirty="0">
                <a:latin typeface="Arial"/>
                <a:cs typeface="Arial"/>
              </a:rPr>
              <a:t>bit</a:t>
            </a:r>
            <a:r>
              <a:rPr sz="2400" dirty="0">
                <a:latin typeface="Droid Sans Fallback"/>
                <a:cs typeface="Droid Sans Fallback"/>
              </a:rPr>
              <a:t>操作 </a:t>
            </a:r>
            <a:r>
              <a:rPr sz="2400" spc="25" dirty="0">
                <a:latin typeface="Arial"/>
                <a:cs typeface="Arial"/>
              </a:rPr>
              <a:t>ps</a:t>
            </a:r>
            <a:r>
              <a:rPr sz="2400" spc="40" dirty="0">
                <a:latin typeface="Arial"/>
                <a:cs typeface="Arial"/>
              </a:rPr>
              <a:t>q</a:t>
            </a:r>
            <a:r>
              <a:rPr sz="2400" spc="365" dirty="0">
                <a:latin typeface="Arial"/>
                <a:cs typeface="Arial"/>
              </a:rPr>
              <a:t>(7</a:t>
            </a:r>
            <a:r>
              <a:rPr sz="2400" spc="290" dirty="0">
                <a:latin typeface="Arial"/>
                <a:cs typeface="Arial"/>
              </a:rPr>
              <a:t>)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40" dirty="0">
                <a:latin typeface="Arial"/>
                <a:cs typeface="Arial"/>
              </a:rPr>
              <a:t>ps</a:t>
            </a:r>
            <a:r>
              <a:rPr sz="2400" spc="30" dirty="0">
                <a:latin typeface="Arial"/>
                <a:cs typeface="Arial"/>
              </a:rPr>
              <a:t>q</a:t>
            </a:r>
            <a:r>
              <a:rPr sz="2400" spc="185" dirty="0">
                <a:latin typeface="Arial"/>
                <a:cs typeface="Arial"/>
              </a:rPr>
              <a:t>(</a:t>
            </a:r>
            <a:r>
              <a:rPr sz="2400" spc="325" dirty="0">
                <a:latin typeface="Arial"/>
                <a:cs typeface="Arial"/>
              </a:rPr>
              <a:t>1</a:t>
            </a:r>
            <a:r>
              <a:rPr sz="2400" spc="515" dirty="0">
                <a:latin typeface="Arial"/>
                <a:cs typeface="Arial"/>
              </a:rPr>
              <a:t>-</a:t>
            </a:r>
            <a:r>
              <a:rPr sz="2400" spc="245" dirty="0">
                <a:latin typeface="Arial"/>
                <a:cs typeface="Arial"/>
              </a:rPr>
              <a:t>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41876" y="4668011"/>
            <a:ext cx="4117975" cy="462280"/>
          </a:xfrm>
          <a:custGeom>
            <a:avLst/>
            <a:gdLst/>
            <a:ahLst/>
            <a:cxnLst/>
            <a:rect l="l" t="t" r="r" b="b"/>
            <a:pathLst>
              <a:path w="4117975" h="462279">
                <a:moveTo>
                  <a:pt x="4117848" y="0"/>
                </a:moveTo>
                <a:lnTo>
                  <a:pt x="0" y="0"/>
                </a:lnTo>
                <a:lnTo>
                  <a:pt x="0" y="461771"/>
                </a:lnTo>
                <a:lnTo>
                  <a:pt x="4117848" y="461771"/>
                </a:lnTo>
                <a:lnTo>
                  <a:pt x="41178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341876" y="4668011"/>
            <a:ext cx="411797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子树对应</a:t>
            </a:r>
            <a:r>
              <a:rPr sz="2400" spc="204" dirty="0">
                <a:latin typeface="Arial"/>
                <a:cs typeface="Arial"/>
              </a:rPr>
              <a:t>dfn</a:t>
            </a:r>
            <a:r>
              <a:rPr sz="2400" dirty="0">
                <a:latin typeface="Droid Sans Fallback"/>
                <a:cs typeface="Droid Sans Fallback"/>
              </a:rPr>
              <a:t>区</a:t>
            </a:r>
            <a:r>
              <a:rPr sz="2400" spc="-5" dirty="0">
                <a:latin typeface="Droid Sans Fallback"/>
                <a:cs typeface="Droid Sans Fallback"/>
              </a:rPr>
              <a:t>间</a:t>
            </a:r>
            <a:r>
              <a:rPr sz="2400" spc="385" dirty="0">
                <a:latin typeface="Arial"/>
                <a:cs typeface="Arial"/>
              </a:rPr>
              <a:t>[1,7]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2254" y="659638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小结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1511" y="2795016"/>
            <a:ext cx="4897120" cy="156972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" algn="ctr">
              <a:lnSpc>
                <a:spcPts val="3810"/>
              </a:lnSpc>
              <a:spcBef>
                <a:spcPts val="240"/>
              </a:spcBef>
            </a:pPr>
            <a:r>
              <a:rPr sz="3200" dirty="0">
                <a:latin typeface="Droid Sans Fallback"/>
                <a:cs typeface="Droid Sans Fallback"/>
              </a:rPr>
              <a:t>树的序列化</a:t>
            </a:r>
            <a:endParaRPr sz="3200">
              <a:latin typeface="Droid Sans Fallback"/>
              <a:cs typeface="Droid Sans Fallback"/>
            </a:endParaRPr>
          </a:p>
          <a:p>
            <a:pPr marL="2540" algn="ctr">
              <a:lnSpc>
                <a:spcPts val="3810"/>
              </a:lnSpc>
            </a:pPr>
            <a:r>
              <a:rPr sz="3200" spc="-110" dirty="0">
                <a:latin typeface="Arial"/>
                <a:cs typeface="Arial"/>
              </a:rPr>
              <a:t>+</a:t>
            </a:r>
            <a:endParaRPr sz="3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65"/>
              </a:spcBef>
            </a:pPr>
            <a:r>
              <a:rPr sz="3200" dirty="0">
                <a:latin typeface="Droid Sans Fallback"/>
                <a:cs typeface="Droid Sans Fallback"/>
              </a:rPr>
              <a:t>数据结构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1511" y="2211323"/>
            <a:ext cx="4897120" cy="58420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树形问题常规解题思路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511" y="376427"/>
            <a:ext cx="4897120" cy="707390"/>
          </a:xfrm>
          <a:prstGeom prst="rect">
            <a:avLst/>
          </a:prstGeom>
          <a:solidFill>
            <a:srgbClr val="F1F1F1"/>
          </a:solidFill>
          <a:ln w="9525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181100">
              <a:lnSpc>
                <a:spcPct val="100000"/>
              </a:lnSpc>
              <a:spcBef>
                <a:spcPts val="200"/>
              </a:spcBef>
            </a:pPr>
            <a:r>
              <a:rPr sz="4000" spc="-5" dirty="0"/>
              <a:t>树的序列化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91511" y="2340864"/>
            <a:ext cx="4897120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29"/>
              </a:spcBef>
            </a:pPr>
            <a:r>
              <a:rPr sz="3200" spc="335" dirty="0">
                <a:latin typeface="Arial"/>
                <a:cs typeface="Arial"/>
              </a:rPr>
              <a:t>dfs</a:t>
            </a:r>
            <a:r>
              <a:rPr sz="3200" dirty="0">
                <a:latin typeface="Droid Sans Fallback"/>
                <a:cs typeface="Droid Sans Fallback"/>
              </a:rPr>
              <a:t>序列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6083" y="3334511"/>
            <a:ext cx="4897120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Droid Sans Fallback"/>
                <a:cs typeface="Droid Sans Fallback"/>
              </a:rPr>
              <a:t>第</a:t>
            </a:r>
            <a:r>
              <a:rPr sz="3200" spc="-20" dirty="0">
                <a:latin typeface="Arial"/>
                <a:cs typeface="Arial"/>
              </a:rPr>
              <a:t>1</a:t>
            </a:r>
            <a:r>
              <a:rPr sz="3200" dirty="0">
                <a:latin typeface="Droid Sans Fallback"/>
                <a:cs typeface="Droid Sans Fallback"/>
              </a:rPr>
              <a:t>类欧拉序列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1511" y="4341876"/>
            <a:ext cx="489712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"/>
              </a:spcBef>
            </a:pPr>
            <a:r>
              <a:rPr sz="3200" dirty="0">
                <a:latin typeface="Droid Sans Fallback"/>
                <a:cs typeface="Droid Sans Fallback"/>
              </a:rPr>
              <a:t>第</a:t>
            </a:r>
            <a:r>
              <a:rPr sz="3200" spc="-20" dirty="0">
                <a:latin typeface="Arial"/>
                <a:cs typeface="Arial"/>
              </a:rPr>
              <a:t>2</a:t>
            </a:r>
            <a:r>
              <a:rPr sz="3200" dirty="0">
                <a:latin typeface="Droid Sans Fallback"/>
                <a:cs typeface="Droid Sans Fallback"/>
              </a:rPr>
              <a:t>类欧拉序列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1317" y="235407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3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317" y="3347415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30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1317" y="4387088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84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1511" y="5364479"/>
            <a:ext cx="4897120" cy="585470"/>
          </a:xfrm>
          <a:custGeom>
            <a:avLst/>
            <a:gdLst/>
            <a:ahLst/>
            <a:cxnLst/>
            <a:rect l="l" t="t" r="r" b="b"/>
            <a:pathLst>
              <a:path w="4897120" h="585470">
                <a:moveTo>
                  <a:pt x="0" y="585216"/>
                </a:moveTo>
                <a:lnTo>
                  <a:pt x="4896612" y="585216"/>
                </a:lnTo>
                <a:lnTo>
                  <a:pt x="4896612" y="0"/>
                </a:lnTo>
                <a:lnTo>
                  <a:pt x="0" y="0"/>
                </a:lnTo>
                <a:lnTo>
                  <a:pt x="0" y="585216"/>
                </a:lnTo>
                <a:close/>
              </a:path>
            </a:pathLst>
          </a:custGeom>
          <a:ln w="952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85691" y="5381650"/>
            <a:ext cx="1511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latin typeface="Arial"/>
                <a:cs typeface="Arial"/>
              </a:rPr>
              <a:t>bfs</a:t>
            </a:r>
            <a:r>
              <a:rPr sz="3200" dirty="0">
                <a:latin typeface="Droid Sans Fallback"/>
                <a:cs typeface="Droid Sans Fallback"/>
              </a:rPr>
              <a:t>序列</a:t>
            </a:r>
            <a:endParaRPr sz="3200">
              <a:latin typeface="Droid Sans Fallback"/>
              <a:cs typeface="Droid Sans Fallb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1317" y="5409387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84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1511" y="1083563"/>
            <a:ext cx="4897120" cy="52451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210"/>
              </a:spcBef>
            </a:pPr>
            <a:r>
              <a:rPr sz="2800" spc="395" dirty="0">
                <a:latin typeface="Arial"/>
                <a:cs typeface="Arial"/>
              </a:rPr>
              <a:t>serialization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233" y="1707133"/>
            <a:ext cx="458470" cy="457200"/>
            <a:chOff x="1745233" y="1707133"/>
            <a:chExt cx="458470" cy="457200"/>
          </a:xfrm>
        </p:grpSpPr>
        <p:sp>
          <p:nvSpPr>
            <p:cNvPr id="3" name="object 3"/>
            <p:cNvSpPr/>
            <p:nvPr/>
          </p:nvSpPr>
          <p:spPr>
            <a:xfrm>
              <a:off x="1757933" y="17198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7933" y="17198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63344" y="168904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2605" y="2423414"/>
            <a:ext cx="457200" cy="458470"/>
            <a:chOff x="1292605" y="2423414"/>
            <a:chExt cx="457200" cy="458470"/>
          </a:xfrm>
        </p:grpSpPr>
        <p:sp>
          <p:nvSpPr>
            <p:cNvPr id="7" name="object 7"/>
            <p:cNvSpPr/>
            <p:nvPr/>
          </p:nvSpPr>
          <p:spPr>
            <a:xfrm>
              <a:off x="1305305" y="2436114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5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5305" y="2436114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5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0080" y="2406218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41473" y="2426461"/>
            <a:ext cx="458470" cy="458470"/>
            <a:chOff x="2141473" y="2426461"/>
            <a:chExt cx="458470" cy="458470"/>
          </a:xfrm>
        </p:grpSpPr>
        <p:sp>
          <p:nvSpPr>
            <p:cNvPr id="11" name="object 11"/>
            <p:cNvSpPr/>
            <p:nvPr/>
          </p:nvSpPr>
          <p:spPr>
            <a:xfrm>
              <a:off x="2154173" y="243916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4173" y="243916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59583" y="240926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1713" y="2088642"/>
            <a:ext cx="848994" cy="351790"/>
          </a:xfrm>
          <a:custGeom>
            <a:avLst/>
            <a:gdLst/>
            <a:ahLst/>
            <a:cxnLst/>
            <a:rect l="l" t="t" r="r" b="b"/>
            <a:pathLst>
              <a:path w="848994" h="351789">
                <a:moveTo>
                  <a:pt x="300355" y="0"/>
                </a:moveTo>
                <a:lnTo>
                  <a:pt x="0" y="348234"/>
                </a:lnTo>
              </a:path>
              <a:path w="848994" h="351789">
                <a:moveTo>
                  <a:pt x="605028" y="0"/>
                </a:moveTo>
                <a:lnTo>
                  <a:pt x="848487" y="351282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67555" y="1716023"/>
            <a:ext cx="4154804" cy="83248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ts val="286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第</a:t>
            </a:r>
            <a:r>
              <a:rPr sz="2400" spc="-20" dirty="0">
                <a:latin typeface="Arial"/>
                <a:cs typeface="Arial"/>
              </a:rPr>
              <a:t>1</a:t>
            </a:r>
            <a:r>
              <a:rPr sz="2400" dirty="0">
                <a:latin typeface="Droid Sans Fallback"/>
                <a:cs typeface="Droid Sans Fallback"/>
              </a:rPr>
              <a:t>类欧拉序列</a:t>
            </a:r>
            <a:endParaRPr sz="2400">
              <a:latin typeface="Droid Sans Fallback"/>
              <a:cs typeface="Droid Sans Fallback"/>
            </a:endParaRPr>
          </a:p>
          <a:p>
            <a:pPr algn="ctr">
              <a:lnSpc>
                <a:spcPts val="2860"/>
              </a:lnSpc>
            </a:pPr>
            <a:r>
              <a:rPr sz="2400" spc="-15" dirty="0">
                <a:latin typeface="Arial"/>
                <a:cs typeface="Arial"/>
              </a:rPr>
              <a:t>122331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7555" y="3201923"/>
            <a:ext cx="4154804" cy="83248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ts val="286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第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dirty="0">
                <a:latin typeface="Droid Sans Fallback"/>
                <a:cs typeface="Droid Sans Fallback"/>
              </a:rPr>
              <a:t>类欧拉序列</a:t>
            </a:r>
            <a:endParaRPr sz="2400">
              <a:latin typeface="Droid Sans Fallback"/>
              <a:cs typeface="Droid Sans Fallback"/>
            </a:endParaRPr>
          </a:p>
          <a:p>
            <a:pPr algn="ctr">
              <a:lnSpc>
                <a:spcPts val="2860"/>
              </a:lnSpc>
            </a:pPr>
            <a:r>
              <a:rPr sz="2400" spc="-15" dirty="0">
                <a:latin typeface="Arial"/>
                <a:cs typeface="Arial"/>
              </a:rPr>
              <a:t>12131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444" y="4760976"/>
            <a:ext cx="2699385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欧拉序列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444" y="5222747"/>
            <a:ext cx="269938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275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访问</a:t>
            </a:r>
            <a:r>
              <a:rPr sz="2400" spc="-85" dirty="0">
                <a:latin typeface="Arial"/>
                <a:cs typeface="Arial"/>
              </a:rPr>
              <a:t>+</a:t>
            </a:r>
            <a:r>
              <a:rPr sz="2400" dirty="0">
                <a:latin typeface="Droid Sans Fallback"/>
                <a:cs typeface="Droid Sans Fallback"/>
              </a:rPr>
              <a:t>回溯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88089" y="1622933"/>
            <a:ext cx="1584960" cy="1417955"/>
          </a:xfrm>
          <a:custGeom>
            <a:avLst/>
            <a:gdLst/>
            <a:ahLst/>
            <a:cxnLst/>
            <a:rect l="l" t="t" r="r" b="b"/>
            <a:pathLst>
              <a:path w="1584960" h="1417955">
                <a:moveTo>
                  <a:pt x="609468" y="67944"/>
                </a:moveTo>
                <a:lnTo>
                  <a:pt x="573139" y="113062"/>
                </a:lnTo>
                <a:lnTo>
                  <a:pt x="536925" y="158107"/>
                </a:lnTo>
                <a:lnTo>
                  <a:pt x="500942" y="203002"/>
                </a:lnTo>
                <a:lnTo>
                  <a:pt x="465307" y="247673"/>
                </a:lnTo>
                <a:lnTo>
                  <a:pt x="430137" y="292044"/>
                </a:lnTo>
                <a:lnTo>
                  <a:pt x="395548" y="336040"/>
                </a:lnTo>
                <a:lnTo>
                  <a:pt x="361657" y="379585"/>
                </a:lnTo>
                <a:lnTo>
                  <a:pt x="328580" y="422604"/>
                </a:lnTo>
                <a:lnTo>
                  <a:pt x="296435" y="465021"/>
                </a:lnTo>
                <a:lnTo>
                  <a:pt x="265337" y="506761"/>
                </a:lnTo>
                <a:lnTo>
                  <a:pt x="235404" y="547749"/>
                </a:lnTo>
                <a:lnTo>
                  <a:pt x="206752" y="587909"/>
                </a:lnTo>
                <a:lnTo>
                  <a:pt x="179498" y="627165"/>
                </a:lnTo>
                <a:lnTo>
                  <a:pt x="153758" y="665443"/>
                </a:lnTo>
                <a:lnTo>
                  <a:pt x="129649" y="702667"/>
                </a:lnTo>
                <a:lnTo>
                  <a:pt x="107287" y="738761"/>
                </a:lnTo>
                <a:lnTo>
                  <a:pt x="86790" y="773649"/>
                </a:lnTo>
                <a:lnTo>
                  <a:pt x="68274" y="807257"/>
                </a:lnTo>
                <a:lnTo>
                  <a:pt x="37650" y="870330"/>
                </a:lnTo>
                <a:lnTo>
                  <a:pt x="14670" y="934107"/>
                </a:lnTo>
                <a:lnTo>
                  <a:pt x="2671" y="991979"/>
                </a:lnTo>
                <a:lnTo>
                  <a:pt x="0" y="1044419"/>
                </a:lnTo>
                <a:lnTo>
                  <a:pt x="4999" y="1091902"/>
                </a:lnTo>
                <a:lnTo>
                  <a:pt x="16014" y="1134901"/>
                </a:lnTo>
                <a:lnTo>
                  <a:pt x="31389" y="1173889"/>
                </a:lnTo>
                <a:lnTo>
                  <a:pt x="49468" y="1209339"/>
                </a:lnTo>
                <a:lnTo>
                  <a:pt x="87117" y="1271524"/>
                </a:lnTo>
                <a:lnTo>
                  <a:pt x="151369" y="1325715"/>
                </a:lnTo>
                <a:lnTo>
                  <a:pt x="241088" y="1361106"/>
                </a:lnTo>
                <a:lnTo>
                  <a:pt x="320878" y="1380376"/>
                </a:lnTo>
                <a:lnTo>
                  <a:pt x="355341" y="1386204"/>
                </a:lnTo>
              </a:path>
              <a:path w="1584960" h="1417955">
                <a:moveTo>
                  <a:pt x="289428" y="1366774"/>
                </a:moveTo>
                <a:lnTo>
                  <a:pt x="320500" y="1381194"/>
                </a:lnTo>
                <a:lnTo>
                  <a:pt x="352500" y="1391421"/>
                </a:lnTo>
                <a:lnTo>
                  <a:pt x="386376" y="1393237"/>
                </a:lnTo>
                <a:lnTo>
                  <a:pt x="423079" y="1382427"/>
                </a:lnTo>
                <a:lnTo>
                  <a:pt x="463556" y="1354776"/>
                </a:lnTo>
                <a:lnTo>
                  <a:pt x="508757" y="1306067"/>
                </a:lnTo>
                <a:lnTo>
                  <a:pt x="551812" y="1242562"/>
                </a:lnTo>
                <a:lnTo>
                  <a:pt x="576289" y="1201199"/>
                </a:lnTo>
                <a:lnTo>
                  <a:pt x="602189" y="1154913"/>
                </a:lnTo>
                <a:lnTo>
                  <a:pt x="629101" y="1104820"/>
                </a:lnTo>
                <a:lnTo>
                  <a:pt x="656617" y="1052031"/>
                </a:lnTo>
                <a:lnTo>
                  <a:pt x="684329" y="997661"/>
                </a:lnTo>
                <a:lnTo>
                  <a:pt x="711826" y="942825"/>
                </a:lnTo>
                <a:lnTo>
                  <a:pt x="738701" y="888635"/>
                </a:lnTo>
                <a:lnTo>
                  <a:pt x="764544" y="836205"/>
                </a:lnTo>
                <a:lnTo>
                  <a:pt x="788947" y="786650"/>
                </a:lnTo>
                <a:lnTo>
                  <a:pt x="811500" y="741082"/>
                </a:lnTo>
                <a:lnTo>
                  <a:pt x="831796" y="700616"/>
                </a:lnTo>
                <a:lnTo>
                  <a:pt x="849424" y="666366"/>
                </a:lnTo>
                <a:lnTo>
                  <a:pt x="863976" y="639444"/>
                </a:lnTo>
              </a:path>
              <a:path w="1584960" h="1417955">
                <a:moveTo>
                  <a:pt x="847212" y="640968"/>
                </a:moveTo>
                <a:lnTo>
                  <a:pt x="851530" y="700851"/>
                </a:lnTo>
                <a:lnTo>
                  <a:pt x="856040" y="760355"/>
                </a:lnTo>
                <a:lnTo>
                  <a:pt x="860934" y="819096"/>
                </a:lnTo>
                <a:lnTo>
                  <a:pt x="866403" y="876690"/>
                </a:lnTo>
                <a:lnTo>
                  <a:pt x="872639" y="932753"/>
                </a:lnTo>
                <a:lnTo>
                  <a:pt x="879835" y="986901"/>
                </a:lnTo>
                <a:lnTo>
                  <a:pt x="888181" y="1038749"/>
                </a:lnTo>
                <a:lnTo>
                  <a:pt x="897871" y="1087914"/>
                </a:lnTo>
                <a:lnTo>
                  <a:pt x="909095" y="1134012"/>
                </a:lnTo>
                <a:lnTo>
                  <a:pt x="922045" y="1176659"/>
                </a:lnTo>
                <a:lnTo>
                  <a:pt x="936913" y="1215469"/>
                </a:lnTo>
                <a:lnTo>
                  <a:pt x="953892" y="1250061"/>
                </a:lnTo>
                <a:lnTo>
                  <a:pt x="985317" y="1293997"/>
                </a:lnTo>
                <a:lnTo>
                  <a:pt x="1023841" y="1329402"/>
                </a:lnTo>
                <a:lnTo>
                  <a:pt x="1067277" y="1357255"/>
                </a:lnTo>
                <a:lnTo>
                  <a:pt x="1113436" y="1378537"/>
                </a:lnTo>
                <a:lnTo>
                  <a:pt x="1160130" y="1394229"/>
                </a:lnTo>
                <a:lnTo>
                  <a:pt x="1205173" y="1405312"/>
                </a:lnTo>
                <a:lnTo>
                  <a:pt x="1246376" y="1412767"/>
                </a:lnTo>
                <a:lnTo>
                  <a:pt x="1281552" y="1417574"/>
                </a:lnTo>
                <a:lnTo>
                  <a:pt x="1344298" y="1405211"/>
                </a:lnTo>
                <a:lnTo>
                  <a:pt x="1400614" y="1368107"/>
                </a:lnTo>
                <a:lnTo>
                  <a:pt x="1441215" y="1329098"/>
                </a:lnTo>
                <a:lnTo>
                  <a:pt x="1456812" y="1311020"/>
                </a:lnTo>
              </a:path>
              <a:path w="1584960" h="1417955">
                <a:moveTo>
                  <a:pt x="1458590" y="1310004"/>
                </a:moveTo>
                <a:lnTo>
                  <a:pt x="1520413" y="1272889"/>
                </a:lnTo>
                <a:lnTo>
                  <a:pt x="1567413" y="1221676"/>
                </a:lnTo>
                <a:lnTo>
                  <a:pt x="1584766" y="1142269"/>
                </a:lnTo>
                <a:lnTo>
                  <a:pt x="1577693" y="1087588"/>
                </a:lnTo>
                <a:lnTo>
                  <a:pt x="1557650" y="1020571"/>
                </a:lnTo>
                <a:lnTo>
                  <a:pt x="1530500" y="956041"/>
                </a:lnTo>
                <a:lnTo>
                  <a:pt x="1512500" y="918196"/>
                </a:lnTo>
                <a:lnTo>
                  <a:pt x="1491930" y="877220"/>
                </a:lnTo>
                <a:lnTo>
                  <a:pt x="1469073" y="833554"/>
                </a:lnTo>
                <a:lnTo>
                  <a:pt x="1444213" y="787640"/>
                </a:lnTo>
                <a:lnTo>
                  <a:pt x="1417635" y="739920"/>
                </a:lnTo>
                <a:lnTo>
                  <a:pt x="1389621" y="690836"/>
                </a:lnTo>
                <a:lnTo>
                  <a:pt x="1360457" y="640829"/>
                </a:lnTo>
                <a:lnTo>
                  <a:pt x="1330427" y="590341"/>
                </a:lnTo>
                <a:lnTo>
                  <a:pt x="1299813" y="539813"/>
                </a:lnTo>
                <a:lnTo>
                  <a:pt x="1268901" y="489688"/>
                </a:lnTo>
                <a:lnTo>
                  <a:pt x="1237975" y="440406"/>
                </a:lnTo>
                <a:lnTo>
                  <a:pt x="1207318" y="392411"/>
                </a:lnTo>
                <a:lnTo>
                  <a:pt x="1177214" y="346142"/>
                </a:lnTo>
                <a:lnTo>
                  <a:pt x="1147948" y="302043"/>
                </a:lnTo>
                <a:lnTo>
                  <a:pt x="1119804" y="260554"/>
                </a:lnTo>
                <a:lnTo>
                  <a:pt x="1093065" y="222118"/>
                </a:lnTo>
                <a:lnTo>
                  <a:pt x="1068016" y="187175"/>
                </a:lnTo>
                <a:lnTo>
                  <a:pt x="1044941" y="156169"/>
                </a:lnTo>
                <a:lnTo>
                  <a:pt x="975160" y="75478"/>
                </a:lnTo>
                <a:lnTo>
                  <a:pt x="930817" y="38754"/>
                </a:lnTo>
                <a:lnTo>
                  <a:pt x="890606" y="16110"/>
                </a:lnTo>
                <a:lnTo>
                  <a:pt x="854038" y="4286"/>
                </a:lnTo>
                <a:lnTo>
                  <a:pt x="820625" y="22"/>
                </a:lnTo>
                <a:lnTo>
                  <a:pt x="789879" y="59"/>
                </a:lnTo>
                <a:lnTo>
                  <a:pt x="761312" y="1138"/>
                </a:lnTo>
                <a:lnTo>
                  <a:pt x="734436" y="0"/>
                </a:lnTo>
                <a:lnTo>
                  <a:pt x="684727" y="8155"/>
                </a:lnTo>
                <a:lnTo>
                  <a:pt x="643472" y="34766"/>
                </a:lnTo>
                <a:lnTo>
                  <a:pt x="615314" y="63043"/>
                </a:lnTo>
                <a:lnTo>
                  <a:pt x="604896" y="76200"/>
                </a:lnTo>
              </a:path>
            </a:pathLst>
          </a:custGeom>
          <a:ln w="28575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39" y="1557527"/>
            <a:ext cx="7200900" cy="58420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29"/>
              </a:spcBef>
            </a:pPr>
            <a:r>
              <a:rPr sz="3200" dirty="0"/>
              <a:t>节点的</a:t>
            </a:r>
            <a:r>
              <a:rPr sz="3200" spc="340" dirty="0">
                <a:latin typeface="Arial"/>
                <a:cs typeface="Arial"/>
              </a:rPr>
              <a:t>dfs</a:t>
            </a:r>
            <a:r>
              <a:rPr sz="3200" dirty="0"/>
              <a:t>序号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939" y="3171444"/>
            <a:ext cx="7200900" cy="95440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5"/>
              </a:spcBef>
            </a:pPr>
            <a:r>
              <a:rPr sz="2800" spc="365" dirty="0">
                <a:latin typeface="Arial"/>
                <a:cs typeface="Arial"/>
              </a:rPr>
              <a:t>dfn[u]</a:t>
            </a:r>
            <a:r>
              <a:rPr sz="2800" spc="-10" dirty="0">
                <a:latin typeface="Droid Sans Fallback"/>
                <a:cs typeface="Droid Sans Fallback"/>
              </a:rPr>
              <a:t>表示</a:t>
            </a:r>
            <a:r>
              <a:rPr sz="2800" spc="-5" dirty="0">
                <a:latin typeface="Droid Sans Fallback"/>
                <a:cs typeface="Droid Sans Fallback"/>
              </a:rPr>
              <a:t>原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10" dirty="0">
                <a:latin typeface="Droid Sans Fallback"/>
                <a:cs typeface="Droid Sans Fallback"/>
              </a:rPr>
              <a:t>号节点</a:t>
            </a:r>
            <a:endParaRPr sz="280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Droid Sans Fallback"/>
                <a:cs typeface="Droid Sans Fallback"/>
              </a:rPr>
              <a:t>在</a:t>
            </a:r>
            <a:r>
              <a:rPr sz="2800" spc="290" dirty="0">
                <a:latin typeface="Arial"/>
                <a:cs typeface="Arial"/>
              </a:rPr>
              <a:t>dfs</a:t>
            </a:r>
            <a:r>
              <a:rPr sz="2800" spc="-5" dirty="0">
                <a:latin typeface="Droid Sans Fallback"/>
                <a:cs typeface="Droid Sans Fallback"/>
              </a:rPr>
              <a:t>访问时第几个被访问到</a:t>
            </a:r>
            <a:endParaRPr sz="2800">
              <a:latin typeface="Droid Sans Fallback"/>
              <a:cs typeface="Droid Sans Fallb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939" y="2141220"/>
            <a:ext cx="7200900" cy="58547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  <a:tabLst>
                <a:tab pos="896619" algn="l"/>
                <a:tab pos="1344295" algn="l"/>
                <a:tab pos="4029075" algn="l"/>
              </a:tabLst>
            </a:pPr>
            <a:r>
              <a:rPr sz="3200" spc="275" dirty="0">
                <a:latin typeface="Arial"/>
                <a:cs typeface="Arial"/>
              </a:rPr>
              <a:t>dfn	</a:t>
            </a:r>
            <a:r>
              <a:rPr sz="3200" spc="869" dirty="0">
                <a:latin typeface="Arial"/>
                <a:cs typeface="Arial"/>
              </a:rPr>
              <a:t>:	</a:t>
            </a:r>
            <a:r>
              <a:rPr sz="3200" spc="465" dirty="0">
                <a:latin typeface="Arial"/>
                <a:cs typeface="Arial"/>
              </a:rPr>
              <a:t>depth-first	</a:t>
            </a:r>
            <a:r>
              <a:rPr sz="3200" spc="-50" dirty="0">
                <a:latin typeface="Arial"/>
                <a:cs typeface="Arial"/>
              </a:rPr>
              <a:t>number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233" y="1707133"/>
            <a:ext cx="458470" cy="457200"/>
            <a:chOff x="1745233" y="1707133"/>
            <a:chExt cx="458470" cy="457200"/>
          </a:xfrm>
        </p:grpSpPr>
        <p:sp>
          <p:nvSpPr>
            <p:cNvPr id="3" name="object 3"/>
            <p:cNvSpPr/>
            <p:nvPr/>
          </p:nvSpPr>
          <p:spPr>
            <a:xfrm>
              <a:off x="1757933" y="17198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7933" y="17198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63344" y="168904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2605" y="2423414"/>
            <a:ext cx="457200" cy="458470"/>
            <a:chOff x="1292605" y="2423414"/>
            <a:chExt cx="457200" cy="458470"/>
          </a:xfrm>
        </p:grpSpPr>
        <p:sp>
          <p:nvSpPr>
            <p:cNvPr id="7" name="object 7"/>
            <p:cNvSpPr/>
            <p:nvPr/>
          </p:nvSpPr>
          <p:spPr>
            <a:xfrm>
              <a:off x="1305305" y="2436114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5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5305" y="2436114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5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0080" y="2406218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1502" y="3218942"/>
            <a:ext cx="1275080" cy="458470"/>
            <a:chOff x="841502" y="3218942"/>
            <a:chExt cx="1275080" cy="458470"/>
          </a:xfrm>
        </p:grpSpPr>
        <p:sp>
          <p:nvSpPr>
            <p:cNvPr id="11" name="object 11"/>
            <p:cNvSpPr/>
            <p:nvPr/>
          </p:nvSpPr>
          <p:spPr>
            <a:xfrm>
              <a:off x="854202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7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7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202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7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7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1066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1066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59611" y="3202050"/>
            <a:ext cx="103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</a:tabLst>
            </a:pPr>
            <a:r>
              <a:rPr sz="2800" spc="-20" dirty="0">
                <a:latin typeface="Arial"/>
                <a:cs typeface="Arial"/>
              </a:rPr>
              <a:t>4	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1473" y="2426461"/>
            <a:ext cx="458470" cy="458470"/>
            <a:chOff x="2141473" y="2426461"/>
            <a:chExt cx="458470" cy="458470"/>
          </a:xfrm>
        </p:grpSpPr>
        <p:sp>
          <p:nvSpPr>
            <p:cNvPr id="17" name="object 17"/>
            <p:cNvSpPr/>
            <p:nvPr/>
          </p:nvSpPr>
          <p:spPr>
            <a:xfrm>
              <a:off x="2154173" y="243916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4173" y="243916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59583" y="240926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56001" y="3218942"/>
            <a:ext cx="458470" cy="458470"/>
            <a:chOff x="2556001" y="3218942"/>
            <a:chExt cx="458470" cy="458470"/>
          </a:xfrm>
        </p:grpSpPr>
        <p:sp>
          <p:nvSpPr>
            <p:cNvPr id="21" name="object 21"/>
            <p:cNvSpPr/>
            <p:nvPr/>
          </p:nvSpPr>
          <p:spPr>
            <a:xfrm>
              <a:off x="2568701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8701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74366" y="3202050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2694" y="2069592"/>
            <a:ext cx="2331720" cy="2336165"/>
            <a:chOff x="472694" y="2069592"/>
            <a:chExt cx="2331720" cy="2336165"/>
          </a:xfrm>
        </p:grpSpPr>
        <p:sp>
          <p:nvSpPr>
            <p:cNvPr id="25" name="object 25"/>
            <p:cNvSpPr/>
            <p:nvPr/>
          </p:nvSpPr>
          <p:spPr>
            <a:xfrm>
              <a:off x="1070610" y="2088642"/>
              <a:ext cx="1714500" cy="1143000"/>
            </a:xfrm>
            <a:custGeom>
              <a:avLst/>
              <a:gdLst/>
              <a:ahLst/>
              <a:cxnLst/>
              <a:rect l="l" t="t" r="r" b="b"/>
              <a:pathLst>
                <a:path w="1714500" h="1143000">
                  <a:moveTo>
                    <a:pt x="751459" y="0"/>
                  </a:moveTo>
                  <a:lnTo>
                    <a:pt x="451103" y="348234"/>
                  </a:lnTo>
                </a:path>
                <a:path w="1714500" h="1143000">
                  <a:moveTo>
                    <a:pt x="297688" y="716280"/>
                  </a:moveTo>
                  <a:lnTo>
                    <a:pt x="0" y="1142619"/>
                  </a:lnTo>
                </a:path>
                <a:path w="1714500" h="1143000">
                  <a:moveTo>
                    <a:pt x="1056132" y="0"/>
                  </a:moveTo>
                  <a:lnTo>
                    <a:pt x="1299591" y="351282"/>
                  </a:lnTo>
                </a:path>
                <a:path w="1714500" h="1143000">
                  <a:moveTo>
                    <a:pt x="1452372" y="719328"/>
                  </a:moveTo>
                  <a:lnTo>
                    <a:pt x="1714246" y="1142619"/>
                  </a:lnTo>
                </a:path>
                <a:path w="1714500" h="1143000">
                  <a:moveTo>
                    <a:pt x="603504" y="716280"/>
                  </a:moveTo>
                  <a:lnTo>
                    <a:pt x="816991" y="1142619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5394" y="3960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394" y="3960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0804" y="393047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801" y="3600450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4" h="360045">
                <a:moveTo>
                  <a:pt x="216026" y="0"/>
                </a:moveTo>
                <a:lnTo>
                  <a:pt x="0" y="360044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67555" y="1716023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7886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第</a:t>
            </a:r>
            <a:r>
              <a:rPr sz="2400" spc="-20" dirty="0">
                <a:latin typeface="Arial"/>
                <a:cs typeface="Arial"/>
              </a:rPr>
              <a:t>1</a:t>
            </a:r>
            <a:r>
              <a:rPr sz="2400" dirty="0">
                <a:latin typeface="Droid Sans Fallback"/>
                <a:cs typeface="Droid Sans Fallback"/>
              </a:rPr>
              <a:t>类欧拉序列</a:t>
            </a:r>
            <a:endParaRPr sz="2400">
              <a:latin typeface="Droid Sans Fallback"/>
              <a:cs typeface="Droid Sans Fallback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062793" y="3197161"/>
          <a:ext cx="4154170" cy="1385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Droid Sans Fallback"/>
                          <a:cs typeface="Droid Sans Fallback"/>
                        </a:rPr>
                        <a:t>第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类欧拉序列</a:t>
                      </a:r>
                      <a:endParaRPr sz="24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474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363</a:t>
                      </a:r>
                      <a:r>
                        <a:rPr sz="2400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Droid Sans Fallback"/>
                          <a:cs typeface="Droid Sans Fallback"/>
                        </a:rPr>
                        <a:t>根节点作隔板分割子树</a:t>
                      </a:r>
                      <a:endParaRPr sz="2400">
                        <a:latin typeface="Droid Sans Fallback"/>
                        <a:cs typeface="Droid Sans Fallback"/>
                      </a:endParaRPr>
                    </a:p>
                  </a:txBody>
                  <a:tcPr marL="0" marR="0" marT="3492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4067555" y="2177795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99160">
              <a:lnSpc>
                <a:spcPct val="100000"/>
              </a:lnSpc>
              <a:spcBef>
                <a:spcPts val="234"/>
              </a:spcBef>
            </a:pPr>
            <a:r>
              <a:rPr sz="2400" spc="-15" dirty="0">
                <a:latin typeface="Arial"/>
                <a:cs typeface="Arial"/>
              </a:rPr>
              <a:t>12477455236631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227" y="5937503"/>
            <a:ext cx="3436620" cy="462280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请同学发现规律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5233" y="1707133"/>
            <a:ext cx="458470" cy="457200"/>
            <a:chOff x="1745233" y="1707133"/>
            <a:chExt cx="458470" cy="457200"/>
          </a:xfrm>
        </p:grpSpPr>
        <p:sp>
          <p:nvSpPr>
            <p:cNvPr id="3" name="object 3"/>
            <p:cNvSpPr/>
            <p:nvPr/>
          </p:nvSpPr>
          <p:spPr>
            <a:xfrm>
              <a:off x="1757933" y="17198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7933" y="1719833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63344" y="168904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92605" y="2423414"/>
            <a:ext cx="457200" cy="458470"/>
            <a:chOff x="1292605" y="2423414"/>
            <a:chExt cx="457200" cy="458470"/>
          </a:xfrm>
        </p:grpSpPr>
        <p:sp>
          <p:nvSpPr>
            <p:cNvPr id="7" name="object 7"/>
            <p:cNvSpPr/>
            <p:nvPr/>
          </p:nvSpPr>
          <p:spPr>
            <a:xfrm>
              <a:off x="1305305" y="2436114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8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5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2" y="216408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5305" y="2436114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69">
                  <a:moveTo>
                    <a:pt x="0" y="216408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2" y="216408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5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0080" y="2406218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1502" y="3218942"/>
            <a:ext cx="1275080" cy="458470"/>
            <a:chOff x="841502" y="3218942"/>
            <a:chExt cx="1275080" cy="458470"/>
          </a:xfrm>
        </p:grpSpPr>
        <p:sp>
          <p:nvSpPr>
            <p:cNvPr id="11" name="object 11"/>
            <p:cNvSpPr/>
            <p:nvPr/>
          </p:nvSpPr>
          <p:spPr>
            <a:xfrm>
              <a:off x="854202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7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7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4202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7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7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1066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1066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59611" y="3202050"/>
            <a:ext cx="103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</a:tabLst>
            </a:pPr>
            <a:r>
              <a:rPr sz="2800" spc="-20" dirty="0">
                <a:latin typeface="Arial"/>
                <a:cs typeface="Arial"/>
              </a:rPr>
              <a:t>4	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41473" y="2426461"/>
            <a:ext cx="458470" cy="458470"/>
            <a:chOff x="2141473" y="2426461"/>
            <a:chExt cx="458470" cy="458470"/>
          </a:xfrm>
        </p:grpSpPr>
        <p:sp>
          <p:nvSpPr>
            <p:cNvPr id="17" name="object 17"/>
            <p:cNvSpPr/>
            <p:nvPr/>
          </p:nvSpPr>
          <p:spPr>
            <a:xfrm>
              <a:off x="2154173" y="243916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54173" y="2439161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59583" y="240926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56001" y="3218942"/>
            <a:ext cx="458470" cy="458470"/>
            <a:chOff x="2556001" y="3218942"/>
            <a:chExt cx="458470" cy="458470"/>
          </a:xfrm>
        </p:grpSpPr>
        <p:sp>
          <p:nvSpPr>
            <p:cNvPr id="21" name="object 21"/>
            <p:cNvSpPr/>
            <p:nvPr/>
          </p:nvSpPr>
          <p:spPr>
            <a:xfrm>
              <a:off x="2568701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8701" y="3231642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74366" y="3202050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2694" y="2069592"/>
            <a:ext cx="2331720" cy="2336165"/>
            <a:chOff x="472694" y="2069592"/>
            <a:chExt cx="2331720" cy="2336165"/>
          </a:xfrm>
        </p:grpSpPr>
        <p:sp>
          <p:nvSpPr>
            <p:cNvPr id="25" name="object 25"/>
            <p:cNvSpPr/>
            <p:nvPr/>
          </p:nvSpPr>
          <p:spPr>
            <a:xfrm>
              <a:off x="1070610" y="2088642"/>
              <a:ext cx="1714500" cy="1143000"/>
            </a:xfrm>
            <a:custGeom>
              <a:avLst/>
              <a:gdLst/>
              <a:ahLst/>
              <a:cxnLst/>
              <a:rect l="l" t="t" r="r" b="b"/>
              <a:pathLst>
                <a:path w="1714500" h="1143000">
                  <a:moveTo>
                    <a:pt x="751459" y="0"/>
                  </a:moveTo>
                  <a:lnTo>
                    <a:pt x="451103" y="348234"/>
                  </a:lnTo>
                </a:path>
                <a:path w="1714500" h="1143000">
                  <a:moveTo>
                    <a:pt x="297688" y="716280"/>
                  </a:moveTo>
                  <a:lnTo>
                    <a:pt x="0" y="1142619"/>
                  </a:lnTo>
                </a:path>
                <a:path w="1714500" h="1143000">
                  <a:moveTo>
                    <a:pt x="1056132" y="0"/>
                  </a:moveTo>
                  <a:lnTo>
                    <a:pt x="1299591" y="351282"/>
                  </a:lnTo>
                </a:path>
                <a:path w="1714500" h="1143000">
                  <a:moveTo>
                    <a:pt x="1452372" y="719328"/>
                  </a:moveTo>
                  <a:lnTo>
                    <a:pt x="1714246" y="1142619"/>
                  </a:lnTo>
                </a:path>
                <a:path w="1714500" h="1143000">
                  <a:moveTo>
                    <a:pt x="603504" y="716280"/>
                  </a:moveTo>
                  <a:lnTo>
                    <a:pt x="816991" y="1142619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5394" y="3960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216408" y="0"/>
                  </a:move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8"/>
                  </a:lnTo>
                  <a:lnTo>
                    <a:pt x="5715" y="266024"/>
                  </a:lnTo>
                  <a:lnTo>
                    <a:pt x="21995" y="311573"/>
                  </a:lnTo>
                  <a:lnTo>
                    <a:pt x="47542" y="351755"/>
                  </a:lnTo>
                  <a:lnTo>
                    <a:pt x="81055" y="385269"/>
                  </a:lnTo>
                  <a:lnTo>
                    <a:pt x="121236" y="410817"/>
                  </a:lnTo>
                  <a:lnTo>
                    <a:pt x="166787" y="427099"/>
                  </a:lnTo>
                  <a:lnTo>
                    <a:pt x="216408" y="432816"/>
                  </a:lnTo>
                  <a:lnTo>
                    <a:pt x="266028" y="427099"/>
                  </a:lnTo>
                  <a:lnTo>
                    <a:pt x="311579" y="410817"/>
                  </a:lnTo>
                  <a:lnTo>
                    <a:pt x="351760" y="385269"/>
                  </a:lnTo>
                  <a:lnTo>
                    <a:pt x="385273" y="351755"/>
                  </a:lnTo>
                  <a:lnTo>
                    <a:pt x="410820" y="311573"/>
                  </a:lnTo>
                  <a:lnTo>
                    <a:pt x="427100" y="266024"/>
                  </a:lnTo>
                  <a:lnTo>
                    <a:pt x="432816" y="216408"/>
                  </a:lnTo>
                  <a:lnTo>
                    <a:pt x="427100" y="166791"/>
                  </a:lnTo>
                  <a:lnTo>
                    <a:pt x="410820" y="121242"/>
                  </a:lnTo>
                  <a:lnTo>
                    <a:pt x="385273" y="81060"/>
                  </a:lnTo>
                  <a:lnTo>
                    <a:pt x="351760" y="47546"/>
                  </a:lnTo>
                  <a:lnTo>
                    <a:pt x="311579" y="21998"/>
                  </a:lnTo>
                  <a:lnTo>
                    <a:pt x="266028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394" y="3960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70">
                  <a:moveTo>
                    <a:pt x="0" y="216408"/>
                  </a:moveTo>
                  <a:lnTo>
                    <a:pt x="5715" y="166791"/>
                  </a:lnTo>
                  <a:lnTo>
                    <a:pt x="21995" y="121242"/>
                  </a:lnTo>
                  <a:lnTo>
                    <a:pt x="47542" y="81060"/>
                  </a:lnTo>
                  <a:lnTo>
                    <a:pt x="81055" y="47546"/>
                  </a:lnTo>
                  <a:lnTo>
                    <a:pt x="121236" y="21998"/>
                  </a:lnTo>
                  <a:lnTo>
                    <a:pt x="166787" y="5716"/>
                  </a:lnTo>
                  <a:lnTo>
                    <a:pt x="216408" y="0"/>
                  </a:lnTo>
                  <a:lnTo>
                    <a:pt x="266028" y="5716"/>
                  </a:lnTo>
                  <a:lnTo>
                    <a:pt x="311579" y="21998"/>
                  </a:lnTo>
                  <a:lnTo>
                    <a:pt x="351760" y="47546"/>
                  </a:lnTo>
                  <a:lnTo>
                    <a:pt x="385273" y="81060"/>
                  </a:lnTo>
                  <a:lnTo>
                    <a:pt x="410820" y="121242"/>
                  </a:lnTo>
                  <a:lnTo>
                    <a:pt x="427100" y="166791"/>
                  </a:lnTo>
                  <a:lnTo>
                    <a:pt x="432816" y="216408"/>
                  </a:lnTo>
                  <a:lnTo>
                    <a:pt x="427100" y="266024"/>
                  </a:lnTo>
                  <a:lnTo>
                    <a:pt x="410820" y="311573"/>
                  </a:lnTo>
                  <a:lnTo>
                    <a:pt x="385273" y="351755"/>
                  </a:lnTo>
                  <a:lnTo>
                    <a:pt x="351760" y="385269"/>
                  </a:lnTo>
                  <a:lnTo>
                    <a:pt x="311579" y="410817"/>
                  </a:lnTo>
                  <a:lnTo>
                    <a:pt x="266028" y="427099"/>
                  </a:lnTo>
                  <a:lnTo>
                    <a:pt x="216408" y="432816"/>
                  </a:lnTo>
                  <a:lnTo>
                    <a:pt x="166787" y="427099"/>
                  </a:lnTo>
                  <a:lnTo>
                    <a:pt x="121236" y="410817"/>
                  </a:lnTo>
                  <a:lnTo>
                    <a:pt x="81055" y="385269"/>
                  </a:lnTo>
                  <a:lnTo>
                    <a:pt x="47542" y="351755"/>
                  </a:lnTo>
                  <a:lnTo>
                    <a:pt x="21995" y="311573"/>
                  </a:lnTo>
                  <a:lnTo>
                    <a:pt x="5715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0804" y="393047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1801" y="3600450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4" h="360045">
                <a:moveTo>
                  <a:pt x="216026" y="0"/>
                </a:moveTo>
                <a:lnTo>
                  <a:pt x="0" y="360044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67555" y="1716023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第</a:t>
            </a:r>
            <a:r>
              <a:rPr sz="2400" spc="-20" dirty="0">
                <a:latin typeface="Arial"/>
                <a:cs typeface="Arial"/>
              </a:rPr>
              <a:t>1</a:t>
            </a:r>
            <a:r>
              <a:rPr sz="2400" dirty="0">
                <a:latin typeface="Droid Sans Fallback"/>
                <a:cs typeface="Droid Sans Fallback"/>
              </a:rPr>
              <a:t>类欧拉序列多长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7555" y="3201923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第</a:t>
            </a:r>
            <a:r>
              <a:rPr sz="2400" spc="-20" dirty="0">
                <a:latin typeface="Arial"/>
                <a:cs typeface="Arial"/>
              </a:rPr>
              <a:t>2</a:t>
            </a:r>
            <a:r>
              <a:rPr sz="2400" dirty="0">
                <a:latin typeface="Droid Sans Fallback"/>
                <a:cs typeface="Droid Sans Fallback"/>
              </a:rPr>
              <a:t>类欧拉序列多长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67555" y="2177795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4"/>
              </a:spcBef>
            </a:pPr>
            <a:r>
              <a:rPr sz="2400" spc="114" dirty="0">
                <a:latin typeface="Arial"/>
                <a:cs typeface="Arial"/>
              </a:rPr>
              <a:t>n*2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67555" y="3663696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2400" spc="175" dirty="0">
                <a:latin typeface="Arial"/>
                <a:cs typeface="Arial"/>
              </a:rPr>
              <a:t>n*2-1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4444" y="4760976"/>
            <a:ext cx="2699385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欧拉序列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4444" y="5222747"/>
            <a:ext cx="2699385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275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访问</a:t>
            </a:r>
            <a:r>
              <a:rPr sz="2400" spc="-85" dirty="0">
                <a:latin typeface="Arial"/>
                <a:cs typeface="Arial"/>
              </a:rPr>
              <a:t>+</a:t>
            </a:r>
            <a:r>
              <a:rPr sz="2400" dirty="0">
                <a:latin typeface="Droid Sans Fallback"/>
                <a:cs typeface="Droid Sans Fallback"/>
              </a:rPr>
              <a:t>回溯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67555" y="908303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265">
              <a:lnSpc>
                <a:spcPct val="100000"/>
              </a:lnSpc>
              <a:spcBef>
                <a:spcPts val="265"/>
              </a:spcBef>
            </a:pPr>
            <a:r>
              <a:rPr sz="2400" spc="-5" dirty="0">
                <a:latin typeface="Droid Sans Fallback"/>
                <a:cs typeface="Droid Sans Fallback"/>
              </a:rPr>
              <a:t>共</a:t>
            </a:r>
            <a:r>
              <a:rPr sz="2400" spc="-20" dirty="0">
                <a:latin typeface="Arial"/>
                <a:cs typeface="Arial"/>
              </a:rPr>
              <a:t>n</a:t>
            </a:r>
            <a:r>
              <a:rPr sz="2400" spc="-5" dirty="0">
                <a:latin typeface="Droid Sans Fallback"/>
                <a:cs typeface="Droid Sans Fallback"/>
              </a:rPr>
              <a:t>个节点时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64479" y="4760976"/>
            <a:ext cx="285750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数组大小设置太小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7555" y="4760976"/>
            <a:ext cx="1297305" cy="462280"/>
          </a:xfrm>
          <a:prstGeom prst="rect">
            <a:avLst/>
          </a:prstGeom>
          <a:solidFill>
            <a:srgbClr val="FCEADA"/>
          </a:solidFill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易错点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3939" y="2490216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Droid Sans Fallback"/>
                <a:cs typeface="Droid Sans Fallback"/>
              </a:rPr>
              <a:t>欧拉序列能否复原出树结</a:t>
            </a:r>
            <a:r>
              <a:rPr sz="2400" spc="-25" dirty="0">
                <a:latin typeface="Droid Sans Fallback"/>
                <a:cs typeface="Droid Sans Fallback"/>
              </a:rPr>
              <a:t>构</a:t>
            </a:r>
            <a:r>
              <a:rPr sz="2400" spc="-2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939" y="3514344"/>
            <a:ext cx="4154804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27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序列能否复原出树结构</a:t>
            </a:r>
            <a:r>
              <a:rPr sz="2400" spc="-2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7735" y="2490216"/>
            <a:ext cx="216154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Droid Sans Fallback"/>
                <a:cs typeface="Droid Sans Fallback"/>
              </a:rPr>
              <a:t>能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7735" y="3514344"/>
            <a:ext cx="216154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不能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11804" y="5457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信息的保留</a:t>
            </a:r>
            <a:r>
              <a:rPr dirty="0">
                <a:latin typeface="Carlito"/>
                <a:cs typeface="Carlito"/>
              </a:rPr>
              <a:t>/</a:t>
            </a:r>
            <a:r>
              <a:rPr dirty="0"/>
              <a:t>丢失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43939" y="3976115"/>
            <a:ext cx="4154804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序列</a:t>
            </a:r>
            <a:r>
              <a:rPr sz="2400" spc="290" dirty="0">
                <a:latin typeface="Arial"/>
                <a:cs typeface="Arial"/>
              </a:rPr>
              <a:t>+sz[]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Droid Sans Fallback"/>
                <a:cs typeface="Droid Sans Fallback"/>
              </a:rPr>
              <a:t>可以复原出树结构</a:t>
            </a:r>
            <a:r>
              <a:rPr sz="2400" spc="65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475614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太戈编程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2242820" cy="1300480"/>
            <a:chOff x="-6350" y="0"/>
            <a:chExt cx="2242820" cy="13004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230120" cy="1287780"/>
            </a:xfrm>
            <a:custGeom>
              <a:avLst/>
              <a:gdLst/>
              <a:ahLst/>
              <a:cxnLst/>
              <a:rect l="l" t="t" r="r" b="b"/>
              <a:pathLst>
                <a:path w="2230120" h="1287780">
                  <a:moveTo>
                    <a:pt x="0" y="540952"/>
                  </a:moveTo>
                  <a:lnTo>
                    <a:pt x="936920" y="0"/>
                  </a:lnTo>
                </a:path>
                <a:path w="2230120" h="1287780">
                  <a:moveTo>
                    <a:pt x="2229712" y="0"/>
                  </a:moveTo>
                  <a:lnTo>
                    <a:pt x="0" y="1287241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344" y="107695"/>
              <a:ext cx="1117892" cy="8619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876836" y="24811"/>
            <a:ext cx="262989" cy="58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17283" y="4889398"/>
            <a:ext cx="2153162" cy="1749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5748" y="3572255"/>
            <a:ext cx="410464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rlito"/>
                <a:cs typeface="Carlito"/>
              </a:rPr>
              <a:t>2162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748" y="2607564"/>
            <a:ext cx="410464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rlito"/>
                <a:cs typeface="Carlito"/>
              </a:rPr>
              <a:t>2161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5748" y="1700783"/>
            <a:ext cx="4104640" cy="462280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rlito"/>
                <a:cs typeface="Carlito"/>
              </a:rPr>
              <a:t>1011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6988" y="649223"/>
            <a:ext cx="7199630" cy="95440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"/>
              </a:spcBef>
            </a:pPr>
            <a:r>
              <a:rPr sz="2800" spc="365" dirty="0">
                <a:latin typeface="Arial"/>
                <a:cs typeface="Arial"/>
              </a:rPr>
              <a:t>dfn[u]</a:t>
            </a:r>
            <a:r>
              <a:rPr sz="2800" spc="-5" dirty="0">
                <a:latin typeface="Droid Sans Fallback"/>
                <a:cs typeface="Droid Sans Fallback"/>
              </a:rPr>
              <a:t>表示原</a:t>
            </a:r>
            <a:r>
              <a:rPr sz="2800" spc="-25" dirty="0">
                <a:latin typeface="Arial"/>
                <a:cs typeface="Arial"/>
              </a:rPr>
              <a:t>u</a:t>
            </a:r>
            <a:r>
              <a:rPr sz="2800" spc="-5" dirty="0">
                <a:latin typeface="Droid Sans Fallback"/>
                <a:cs typeface="Droid Sans Fallback"/>
              </a:rPr>
              <a:t>号节点</a:t>
            </a:r>
            <a:endParaRPr sz="2800">
              <a:latin typeface="Droid Sans Fallback"/>
              <a:cs typeface="Droid Sans Fallback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Droid Sans Fallback"/>
                <a:cs typeface="Droid Sans Fallback"/>
              </a:rPr>
              <a:t>在</a:t>
            </a:r>
            <a:r>
              <a:rPr sz="2800" spc="285" dirty="0">
                <a:latin typeface="Arial"/>
                <a:cs typeface="Arial"/>
              </a:rPr>
              <a:t>dfs</a:t>
            </a:r>
            <a:r>
              <a:rPr sz="2800" spc="-5" dirty="0">
                <a:latin typeface="Droid Sans Fallback"/>
                <a:cs typeface="Droid Sans Fallback"/>
              </a:rPr>
              <a:t>访问时第几个被访问到</a:t>
            </a:r>
            <a:endParaRPr sz="2800">
              <a:latin typeface="Droid Sans Fallback"/>
              <a:cs typeface="Droid Sans Fallb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703"/>
              </p:ext>
            </p:extLst>
          </p:nvPr>
        </p:nvGraphicFramePr>
        <p:xfrm>
          <a:off x="1042225" y="2374392"/>
          <a:ext cx="7200264" cy="3244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Droid Sans Fallback"/>
                          <a:cs typeface="Droid Sans Fallback"/>
                        </a:rPr>
                        <a:t>已知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访问序列</a:t>
                      </a:r>
                    </a:p>
                  </a:txBody>
                  <a:tcPr marL="0" marR="0" marT="3365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dirty="0">
                          <a:latin typeface="Droid Sans Fallback"/>
                          <a:cs typeface="Droid Sans Fallback"/>
                        </a:rPr>
                        <a:t>请写出每个点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的</a:t>
                      </a:r>
                      <a:r>
                        <a:rPr sz="2400" spc="380" dirty="0">
                          <a:latin typeface="Arial"/>
                          <a:cs typeface="Arial"/>
                        </a:rPr>
                        <a:t>dfn[]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1423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1342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DAF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1247536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1263574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DAF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52413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42531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  <a:solidFill>
                      <a:srgbClr val="DAF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76298" y="1661414"/>
            <a:ext cx="458470" cy="458470"/>
            <a:chOff x="1876298" y="1661414"/>
            <a:chExt cx="458470" cy="45847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95042" y="1644523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3669" y="2379217"/>
            <a:ext cx="458470" cy="457200"/>
            <a:chOff x="1423669" y="2379217"/>
            <a:chExt cx="458470" cy="457200"/>
          </a:xfrm>
        </p:grpSpPr>
        <p:sp>
          <p:nvSpPr>
            <p:cNvPr id="8" name="object 8"/>
            <p:cNvSpPr/>
            <p:nvPr/>
          </p:nvSpPr>
          <p:spPr>
            <a:xfrm>
              <a:off x="1436369" y="2391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6369" y="2391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1780" y="236169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4089" y="3174745"/>
            <a:ext cx="1273810" cy="457200"/>
            <a:chOff x="974089" y="3174745"/>
            <a:chExt cx="1273810" cy="457200"/>
          </a:xfrm>
        </p:grpSpPr>
        <p:sp>
          <p:nvSpPr>
            <p:cNvPr id="12" name="object 12"/>
            <p:cNvSpPr/>
            <p:nvPr/>
          </p:nvSpPr>
          <p:spPr>
            <a:xfrm>
              <a:off x="9867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67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129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129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1285" y="3156661"/>
            <a:ext cx="103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</a:tabLst>
            </a:pPr>
            <a:r>
              <a:rPr sz="2800" spc="-20" dirty="0">
                <a:latin typeface="Arial"/>
                <a:cs typeface="Arial"/>
              </a:rPr>
              <a:t>4	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2538" y="2382266"/>
            <a:ext cx="458470" cy="457200"/>
            <a:chOff x="2272538" y="2382266"/>
            <a:chExt cx="458470" cy="457200"/>
          </a:xfrm>
        </p:grpSpPr>
        <p:sp>
          <p:nvSpPr>
            <p:cNvPr id="18" name="object 18"/>
            <p:cNvSpPr/>
            <p:nvPr/>
          </p:nvSpPr>
          <p:spPr>
            <a:xfrm>
              <a:off x="2285238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5238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91282" y="236473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88589" y="3174745"/>
            <a:ext cx="457200" cy="457200"/>
            <a:chOff x="2688589" y="3174745"/>
            <a:chExt cx="457200" cy="457200"/>
          </a:xfrm>
        </p:grpSpPr>
        <p:sp>
          <p:nvSpPr>
            <p:cNvPr id="22" name="object 22"/>
            <p:cNvSpPr/>
            <p:nvPr/>
          </p:nvSpPr>
          <p:spPr>
            <a:xfrm>
              <a:off x="27012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12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06064" y="3156661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5281" y="2023872"/>
            <a:ext cx="2329815" cy="2336165"/>
            <a:chOff x="605281" y="2023872"/>
            <a:chExt cx="2329815" cy="2336165"/>
          </a:xfrm>
        </p:grpSpPr>
        <p:sp>
          <p:nvSpPr>
            <p:cNvPr id="26" name="object 26"/>
            <p:cNvSpPr/>
            <p:nvPr/>
          </p:nvSpPr>
          <p:spPr>
            <a:xfrm>
              <a:off x="1201673" y="2042922"/>
              <a:ext cx="1714500" cy="1144270"/>
            </a:xfrm>
            <a:custGeom>
              <a:avLst/>
              <a:gdLst/>
              <a:ahLst/>
              <a:cxnLst/>
              <a:rect l="l" t="t" r="r" b="b"/>
              <a:pathLst>
                <a:path w="1714500" h="1144270">
                  <a:moveTo>
                    <a:pt x="751458" y="0"/>
                  </a:moveTo>
                  <a:lnTo>
                    <a:pt x="451103" y="348233"/>
                  </a:lnTo>
                </a:path>
                <a:path w="1714500" h="1144270">
                  <a:moveTo>
                    <a:pt x="297688" y="717803"/>
                  </a:moveTo>
                  <a:lnTo>
                    <a:pt x="0" y="1144142"/>
                  </a:lnTo>
                </a:path>
                <a:path w="1714500" h="1144270">
                  <a:moveTo>
                    <a:pt x="1056132" y="0"/>
                  </a:moveTo>
                  <a:lnTo>
                    <a:pt x="1299590" y="351281"/>
                  </a:lnTo>
                </a:path>
                <a:path w="1714500" h="1144270">
                  <a:moveTo>
                    <a:pt x="1452371" y="720851"/>
                  </a:moveTo>
                  <a:lnTo>
                    <a:pt x="1714245" y="1144142"/>
                  </a:lnTo>
                </a:path>
                <a:path w="1714500" h="1144270">
                  <a:moveTo>
                    <a:pt x="603503" y="717803"/>
                  </a:moveTo>
                  <a:lnTo>
                    <a:pt x="816990" y="1144142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981" y="3915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7981" y="3915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2477" y="388594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2866" y="3556253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4" h="360045">
                <a:moveTo>
                  <a:pt x="216027" y="0"/>
                </a:moveTo>
                <a:lnTo>
                  <a:pt x="0" y="360045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24300" y="1053083"/>
            <a:ext cx="4968240" cy="462280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60"/>
              </a:spcBef>
              <a:tabLst>
                <a:tab pos="1452245" algn="l"/>
              </a:tabLst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序列</a:t>
            </a:r>
            <a:r>
              <a:rPr sz="2400" spc="650" dirty="0">
                <a:latin typeface="Arial"/>
                <a:cs typeface="Arial"/>
              </a:rPr>
              <a:t>:	</a:t>
            </a:r>
            <a:r>
              <a:rPr sz="2400" spc="-20" dirty="0">
                <a:latin typeface="Arial"/>
                <a:cs typeface="Arial"/>
              </a:rPr>
              <a:t>1247536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24300" y="1889760"/>
            <a:ext cx="4968240" cy="462280"/>
          </a:xfrm>
          <a:prstGeom prst="rect">
            <a:avLst/>
          </a:prstGeom>
          <a:solidFill>
            <a:srgbClr val="DAFF8F"/>
          </a:solidFill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65"/>
              </a:spcBef>
              <a:tabLst>
                <a:tab pos="2092960" algn="l"/>
              </a:tabLst>
            </a:pPr>
            <a:r>
              <a:rPr sz="2400" spc="-5" dirty="0">
                <a:latin typeface="Droid Sans Fallback"/>
                <a:cs typeface="Droid Sans Fallback"/>
              </a:rPr>
              <a:t>节点的</a:t>
            </a:r>
            <a:r>
              <a:rPr sz="2400" spc="425" dirty="0">
                <a:latin typeface="Arial"/>
                <a:cs typeface="Arial"/>
              </a:rPr>
              <a:t>dfn[]:	</a:t>
            </a:r>
            <a:r>
              <a:rPr sz="2400" spc="-20" dirty="0">
                <a:latin typeface="Arial"/>
                <a:cs typeface="Arial"/>
              </a:rPr>
              <a:t>1263574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0227" y="5937503"/>
            <a:ext cx="3436620" cy="462280"/>
          </a:xfrm>
          <a:prstGeom prst="rect">
            <a:avLst/>
          </a:prstGeom>
          <a:solidFill>
            <a:srgbClr val="FFFF99"/>
          </a:solidFill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65087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请同学发现规律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24300" y="3575303"/>
            <a:ext cx="4968240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序列里</a:t>
            </a:r>
            <a:r>
              <a:rPr sz="2400" spc="650" dirty="0">
                <a:latin typeface="Arial"/>
                <a:cs typeface="Arial"/>
              </a:rPr>
              <a:t>,</a:t>
            </a:r>
            <a:r>
              <a:rPr sz="2400" dirty="0">
                <a:latin typeface="Droid Sans Fallback"/>
                <a:cs typeface="Droid Sans Fallback"/>
              </a:rPr>
              <a:t>祖先总在子孙前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24300" y="4700015"/>
            <a:ext cx="4968240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275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序列里</a:t>
            </a:r>
            <a:r>
              <a:rPr sz="2400" spc="650" dirty="0">
                <a:latin typeface="Arial"/>
                <a:cs typeface="Arial"/>
              </a:rPr>
              <a:t>,</a:t>
            </a:r>
            <a:r>
              <a:rPr sz="2400" dirty="0">
                <a:latin typeface="Droid Sans Fallback"/>
                <a:cs typeface="Droid Sans Fallback"/>
              </a:rPr>
              <a:t>子树节点总是连续段</a:t>
            </a:r>
            <a:endParaRPr sz="2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76298" y="1661414"/>
            <a:ext cx="458470" cy="458470"/>
            <a:chOff x="1876298" y="1661414"/>
            <a:chExt cx="458470" cy="45847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95042" y="1644523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3669" y="2379217"/>
            <a:ext cx="458470" cy="457200"/>
            <a:chOff x="1423669" y="2379217"/>
            <a:chExt cx="458470" cy="457200"/>
          </a:xfrm>
        </p:grpSpPr>
        <p:sp>
          <p:nvSpPr>
            <p:cNvPr id="8" name="object 8"/>
            <p:cNvSpPr/>
            <p:nvPr/>
          </p:nvSpPr>
          <p:spPr>
            <a:xfrm>
              <a:off x="1436369" y="2391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6369" y="2391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1780" y="236169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4089" y="3174745"/>
            <a:ext cx="1273810" cy="457200"/>
            <a:chOff x="974089" y="3174745"/>
            <a:chExt cx="1273810" cy="457200"/>
          </a:xfrm>
        </p:grpSpPr>
        <p:sp>
          <p:nvSpPr>
            <p:cNvPr id="12" name="object 12"/>
            <p:cNvSpPr/>
            <p:nvPr/>
          </p:nvSpPr>
          <p:spPr>
            <a:xfrm>
              <a:off x="9867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67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129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129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1285" y="3156661"/>
            <a:ext cx="103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</a:tabLst>
            </a:pPr>
            <a:r>
              <a:rPr sz="2800" spc="-20" dirty="0">
                <a:latin typeface="Arial"/>
                <a:cs typeface="Arial"/>
              </a:rPr>
              <a:t>4	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2538" y="2382266"/>
            <a:ext cx="458470" cy="457200"/>
            <a:chOff x="2272538" y="2382266"/>
            <a:chExt cx="458470" cy="457200"/>
          </a:xfrm>
        </p:grpSpPr>
        <p:sp>
          <p:nvSpPr>
            <p:cNvPr id="18" name="object 18"/>
            <p:cNvSpPr/>
            <p:nvPr/>
          </p:nvSpPr>
          <p:spPr>
            <a:xfrm>
              <a:off x="2285238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5238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91282" y="236473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88589" y="3174745"/>
            <a:ext cx="457200" cy="457200"/>
            <a:chOff x="2688589" y="3174745"/>
            <a:chExt cx="457200" cy="457200"/>
          </a:xfrm>
        </p:grpSpPr>
        <p:sp>
          <p:nvSpPr>
            <p:cNvPr id="22" name="object 22"/>
            <p:cNvSpPr/>
            <p:nvPr/>
          </p:nvSpPr>
          <p:spPr>
            <a:xfrm>
              <a:off x="27012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12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06064" y="3156661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5281" y="2023872"/>
            <a:ext cx="2329815" cy="2336165"/>
            <a:chOff x="605281" y="2023872"/>
            <a:chExt cx="2329815" cy="2336165"/>
          </a:xfrm>
        </p:grpSpPr>
        <p:sp>
          <p:nvSpPr>
            <p:cNvPr id="26" name="object 26"/>
            <p:cNvSpPr/>
            <p:nvPr/>
          </p:nvSpPr>
          <p:spPr>
            <a:xfrm>
              <a:off x="1201673" y="2042922"/>
              <a:ext cx="1714500" cy="1144270"/>
            </a:xfrm>
            <a:custGeom>
              <a:avLst/>
              <a:gdLst/>
              <a:ahLst/>
              <a:cxnLst/>
              <a:rect l="l" t="t" r="r" b="b"/>
              <a:pathLst>
                <a:path w="1714500" h="1144270">
                  <a:moveTo>
                    <a:pt x="751458" y="0"/>
                  </a:moveTo>
                  <a:lnTo>
                    <a:pt x="451103" y="348233"/>
                  </a:lnTo>
                </a:path>
                <a:path w="1714500" h="1144270">
                  <a:moveTo>
                    <a:pt x="297688" y="717803"/>
                  </a:moveTo>
                  <a:lnTo>
                    <a:pt x="0" y="1144142"/>
                  </a:lnTo>
                </a:path>
                <a:path w="1714500" h="1144270">
                  <a:moveTo>
                    <a:pt x="1056132" y="0"/>
                  </a:moveTo>
                  <a:lnTo>
                    <a:pt x="1299590" y="351281"/>
                  </a:lnTo>
                </a:path>
                <a:path w="1714500" h="1144270">
                  <a:moveTo>
                    <a:pt x="1452371" y="720851"/>
                  </a:moveTo>
                  <a:lnTo>
                    <a:pt x="1714245" y="1144142"/>
                  </a:lnTo>
                </a:path>
                <a:path w="1714500" h="1144270">
                  <a:moveTo>
                    <a:pt x="603503" y="717803"/>
                  </a:moveTo>
                  <a:lnTo>
                    <a:pt x="816990" y="1144142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981" y="3915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A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7981" y="3915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2477" y="388594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2866" y="3556253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4" h="360045">
                <a:moveTo>
                  <a:pt x="216027" y="0"/>
                </a:moveTo>
                <a:lnTo>
                  <a:pt x="0" y="360045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135945" y="3570541"/>
          <a:ext cx="4968240" cy="3230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[1,7]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[2,5]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[6,7]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[3,4]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12700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[5,5]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12700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[7,7]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号为根的子树对</a:t>
                      </a:r>
                      <a:r>
                        <a:rPr sz="2400" spc="-15" dirty="0">
                          <a:latin typeface="Droid Sans Fallback"/>
                          <a:cs typeface="Droid Sans Fallback"/>
                        </a:rPr>
                        <a:t>应</a:t>
                      </a:r>
                      <a:r>
                        <a:rPr sz="2400" spc="250" dirty="0">
                          <a:latin typeface="Arial"/>
                          <a:cs typeface="Arial"/>
                        </a:rPr>
                        <a:t>dfs</a:t>
                      </a:r>
                      <a:r>
                        <a:rPr sz="2400" dirty="0">
                          <a:latin typeface="Droid Sans Fallback"/>
                          <a:cs typeface="Droid Sans Fallback"/>
                        </a:rPr>
                        <a:t>序号</a:t>
                      </a:r>
                      <a:r>
                        <a:rPr sz="2400" spc="385" dirty="0">
                          <a:latin typeface="Arial"/>
                          <a:cs typeface="Arial"/>
                        </a:rPr>
                        <a:t>[4,4]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452A"/>
                      </a:solidFill>
                      <a:prstDash val="solid"/>
                    </a:lnL>
                    <a:lnR w="9525">
                      <a:solidFill>
                        <a:srgbClr val="49452A"/>
                      </a:solidFill>
                      <a:prstDash val="solid"/>
                    </a:lnR>
                    <a:lnT w="9525">
                      <a:solidFill>
                        <a:srgbClr val="49452A"/>
                      </a:solidFill>
                      <a:prstDash val="solid"/>
                    </a:lnT>
                    <a:lnB w="9525">
                      <a:solidFill>
                        <a:srgbClr val="49452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4140708" y="2610611"/>
            <a:ext cx="4968240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265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spc="-5" dirty="0">
                <a:latin typeface="Droid Sans Fallback"/>
                <a:cs typeface="Droid Sans Fallback"/>
              </a:rPr>
              <a:t>序列里</a:t>
            </a:r>
            <a:r>
              <a:rPr sz="2400" spc="645" dirty="0">
                <a:latin typeface="Arial"/>
                <a:cs typeface="Arial"/>
              </a:rPr>
              <a:t>,</a:t>
            </a:r>
            <a:r>
              <a:rPr sz="2400" spc="-5" dirty="0">
                <a:latin typeface="Droid Sans Fallback"/>
                <a:cs typeface="Droid Sans Fallback"/>
              </a:rPr>
              <a:t>子树节点总是连续段</a:t>
            </a:r>
            <a:endParaRPr sz="2400">
              <a:latin typeface="Droid Sans Fallback"/>
              <a:cs typeface="Droid Sans Fallback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109717" y="974344"/>
          <a:ext cx="399160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FF8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101723" y="1014729"/>
            <a:ext cx="2969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spc="250" dirty="0">
                <a:latin typeface="Droid Sans Fallback"/>
                <a:cs typeface="Droid Sans Fallback"/>
              </a:rPr>
              <a:t>序列中原节点编号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7666" y="1476502"/>
            <a:ext cx="2664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spc="250" dirty="0">
                <a:latin typeface="Droid Sans Fallback"/>
                <a:cs typeface="Droid Sans Fallback"/>
              </a:rPr>
              <a:t>序列中位置编号</a:t>
            </a:r>
            <a:endParaRPr sz="2400">
              <a:latin typeface="Droid Sans Fallback"/>
              <a:cs typeface="Droid Sans Fallb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76298" y="1661414"/>
            <a:ext cx="458470" cy="458470"/>
            <a:chOff x="1876298" y="1661414"/>
            <a:chExt cx="458470" cy="458470"/>
          </a:xfrm>
        </p:grpSpPr>
        <p:sp>
          <p:nvSpPr>
            <p:cNvPr id="4" name="object 4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216407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7" y="432815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5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8998" y="1674114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69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7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5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7" y="432815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95042" y="1644523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3669" y="2379217"/>
            <a:ext cx="458470" cy="457200"/>
            <a:chOff x="1423669" y="2379217"/>
            <a:chExt cx="458470" cy="457200"/>
          </a:xfrm>
        </p:grpSpPr>
        <p:sp>
          <p:nvSpPr>
            <p:cNvPr id="8" name="object 8"/>
            <p:cNvSpPr/>
            <p:nvPr/>
          </p:nvSpPr>
          <p:spPr>
            <a:xfrm>
              <a:off x="1436369" y="2391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6369" y="2391917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1780" y="2361692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74089" y="3174745"/>
            <a:ext cx="1273810" cy="457200"/>
            <a:chOff x="974089" y="3174745"/>
            <a:chExt cx="1273810" cy="457200"/>
          </a:xfrm>
        </p:grpSpPr>
        <p:sp>
          <p:nvSpPr>
            <p:cNvPr id="12" name="object 12"/>
            <p:cNvSpPr/>
            <p:nvPr/>
          </p:nvSpPr>
          <p:spPr>
            <a:xfrm>
              <a:off x="9867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67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2129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2129" y="31874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1285" y="3156661"/>
            <a:ext cx="1038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9310" algn="l"/>
              </a:tabLst>
            </a:pPr>
            <a:r>
              <a:rPr sz="2800" spc="-20" dirty="0">
                <a:latin typeface="Arial"/>
                <a:cs typeface="Arial"/>
              </a:rPr>
              <a:t>4	5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272538" y="2382266"/>
            <a:ext cx="458470" cy="457200"/>
            <a:chOff x="2272538" y="2382266"/>
            <a:chExt cx="458470" cy="457200"/>
          </a:xfrm>
        </p:grpSpPr>
        <p:sp>
          <p:nvSpPr>
            <p:cNvPr id="18" name="object 18"/>
            <p:cNvSpPr/>
            <p:nvPr/>
          </p:nvSpPr>
          <p:spPr>
            <a:xfrm>
              <a:off x="2285238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6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2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6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85238" y="2394966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69" h="431800">
                  <a:moveTo>
                    <a:pt x="0" y="215646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6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2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6"/>
                  </a:lnTo>
                  <a:close/>
                </a:path>
              </a:pathLst>
            </a:custGeom>
            <a:ln w="253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91282" y="2364739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88589" y="3174745"/>
            <a:ext cx="457200" cy="457200"/>
            <a:chOff x="2688589" y="3174745"/>
            <a:chExt cx="457200" cy="457200"/>
          </a:xfrm>
        </p:grpSpPr>
        <p:sp>
          <p:nvSpPr>
            <p:cNvPr id="22" name="object 22"/>
            <p:cNvSpPr/>
            <p:nvPr/>
          </p:nvSpPr>
          <p:spPr>
            <a:xfrm>
              <a:off x="27012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01289" y="3187445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06064" y="3156661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5281" y="2023872"/>
            <a:ext cx="2329815" cy="2336165"/>
            <a:chOff x="605281" y="2023872"/>
            <a:chExt cx="2329815" cy="2336165"/>
          </a:xfrm>
        </p:grpSpPr>
        <p:sp>
          <p:nvSpPr>
            <p:cNvPr id="26" name="object 26"/>
            <p:cNvSpPr/>
            <p:nvPr/>
          </p:nvSpPr>
          <p:spPr>
            <a:xfrm>
              <a:off x="1201673" y="2042922"/>
              <a:ext cx="1714500" cy="1144270"/>
            </a:xfrm>
            <a:custGeom>
              <a:avLst/>
              <a:gdLst/>
              <a:ahLst/>
              <a:cxnLst/>
              <a:rect l="l" t="t" r="r" b="b"/>
              <a:pathLst>
                <a:path w="1714500" h="1144270">
                  <a:moveTo>
                    <a:pt x="751458" y="0"/>
                  </a:moveTo>
                  <a:lnTo>
                    <a:pt x="451103" y="348233"/>
                  </a:lnTo>
                </a:path>
                <a:path w="1714500" h="1144270">
                  <a:moveTo>
                    <a:pt x="297688" y="717803"/>
                  </a:moveTo>
                  <a:lnTo>
                    <a:pt x="0" y="1144142"/>
                  </a:lnTo>
                </a:path>
                <a:path w="1714500" h="1144270">
                  <a:moveTo>
                    <a:pt x="1056132" y="0"/>
                  </a:moveTo>
                  <a:lnTo>
                    <a:pt x="1299590" y="351281"/>
                  </a:lnTo>
                </a:path>
                <a:path w="1714500" h="1144270">
                  <a:moveTo>
                    <a:pt x="1452371" y="720851"/>
                  </a:moveTo>
                  <a:lnTo>
                    <a:pt x="1714245" y="1144142"/>
                  </a:lnTo>
                </a:path>
                <a:path w="1714500" h="1144270">
                  <a:moveTo>
                    <a:pt x="603503" y="717803"/>
                  </a:moveTo>
                  <a:lnTo>
                    <a:pt x="816990" y="1144142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981" y="3915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9" y="5693"/>
                  </a:lnTo>
                  <a:lnTo>
                    <a:pt x="120809" y="21913"/>
                  </a:lnTo>
                  <a:lnTo>
                    <a:pt x="80769" y="47366"/>
                  </a:lnTo>
                  <a:lnTo>
                    <a:pt x="47374" y="80758"/>
                  </a:lnTo>
                  <a:lnTo>
                    <a:pt x="21918" y="120798"/>
                  </a:lnTo>
                  <a:lnTo>
                    <a:pt x="5695" y="166191"/>
                  </a:lnTo>
                  <a:lnTo>
                    <a:pt x="0" y="215645"/>
                  </a:lnTo>
                  <a:lnTo>
                    <a:pt x="5695" y="265100"/>
                  </a:lnTo>
                  <a:lnTo>
                    <a:pt x="21918" y="310493"/>
                  </a:lnTo>
                  <a:lnTo>
                    <a:pt x="47374" y="350533"/>
                  </a:lnTo>
                  <a:lnTo>
                    <a:pt x="80769" y="383925"/>
                  </a:lnTo>
                  <a:lnTo>
                    <a:pt x="120809" y="409378"/>
                  </a:lnTo>
                  <a:lnTo>
                    <a:pt x="166199" y="425598"/>
                  </a:lnTo>
                  <a:lnTo>
                    <a:pt x="215646" y="431291"/>
                  </a:lnTo>
                  <a:lnTo>
                    <a:pt x="265092" y="425598"/>
                  </a:lnTo>
                  <a:lnTo>
                    <a:pt x="310482" y="409378"/>
                  </a:lnTo>
                  <a:lnTo>
                    <a:pt x="350522" y="383925"/>
                  </a:lnTo>
                  <a:lnTo>
                    <a:pt x="383917" y="350533"/>
                  </a:lnTo>
                  <a:lnTo>
                    <a:pt x="409373" y="310493"/>
                  </a:lnTo>
                  <a:lnTo>
                    <a:pt x="425596" y="265100"/>
                  </a:lnTo>
                  <a:lnTo>
                    <a:pt x="431292" y="215645"/>
                  </a:lnTo>
                  <a:lnTo>
                    <a:pt x="425596" y="166191"/>
                  </a:lnTo>
                  <a:lnTo>
                    <a:pt x="409373" y="120798"/>
                  </a:lnTo>
                  <a:lnTo>
                    <a:pt x="383917" y="80758"/>
                  </a:lnTo>
                  <a:lnTo>
                    <a:pt x="350522" y="47366"/>
                  </a:lnTo>
                  <a:lnTo>
                    <a:pt x="310482" y="21913"/>
                  </a:lnTo>
                  <a:lnTo>
                    <a:pt x="265092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7981" y="3915917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5" y="166191"/>
                  </a:lnTo>
                  <a:lnTo>
                    <a:pt x="21918" y="120798"/>
                  </a:lnTo>
                  <a:lnTo>
                    <a:pt x="47374" y="80758"/>
                  </a:lnTo>
                  <a:lnTo>
                    <a:pt x="80769" y="47366"/>
                  </a:lnTo>
                  <a:lnTo>
                    <a:pt x="120809" y="21913"/>
                  </a:lnTo>
                  <a:lnTo>
                    <a:pt x="166199" y="5693"/>
                  </a:lnTo>
                  <a:lnTo>
                    <a:pt x="215646" y="0"/>
                  </a:lnTo>
                  <a:lnTo>
                    <a:pt x="265092" y="5693"/>
                  </a:lnTo>
                  <a:lnTo>
                    <a:pt x="310482" y="21913"/>
                  </a:lnTo>
                  <a:lnTo>
                    <a:pt x="350522" y="47366"/>
                  </a:lnTo>
                  <a:lnTo>
                    <a:pt x="383917" y="80758"/>
                  </a:lnTo>
                  <a:lnTo>
                    <a:pt x="409373" y="120798"/>
                  </a:lnTo>
                  <a:lnTo>
                    <a:pt x="425596" y="166191"/>
                  </a:lnTo>
                  <a:lnTo>
                    <a:pt x="431292" y="215645"/>
                  </a:lnTo>
                  <a:lnTo>
                    <a:pt x="425596" y="265100"/>
                  </a:lnTo>
                  <a:lnTo>
                    <a:pt x="409373" y="310493"/>
                  </a:lnTo>
                  <a:lnTo>
                    <a:pt x="383917" y="350533"/>
                  </a:lnTo>
                  <a:lnTo>
                    <a:pt x="350522" y="383925"/>
                  </a:lnTo>
                  <a:lnTo>
                    <a:pt x="310482" y="409378"/>
                  </a:lnTo>
                  <a:lnTo>
                    <a:pt x="265092" y="425598"/>
                  </a:lnTo>
                  <a:lnTo>
                    <a:pt x="215646" y="431291"/>
                  </a:lnTo>
                  <a:lnTo>
                    <a:pt x="166199" y="425598"/>
                  </a:lnTo>
                  <a:lnTo>
                    <a:pt x="120809" y="409378"/>
                  </a:lnTo>
                  <a:lnTo>
                    <a:pt x="80769" y="383925"/>
                  </a:lnTo>
                  <a:lnTo>
                    <a:pt x="47374" y="350533"/>
                  </a:lnTo>
                  <a:lnTo>
                    <a:pt x="21918" y="310493"/>
                  </a:lnTo>
                  <a:lnTo>
                    <a:pt x="5695" y="265100"/>
                  </a:lnTo>
                  <a:lnTo>
                    <a:pt x="0" y="215645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2477" y="3885946"/>
            <a:ext cx="220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2866" y="3556253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4" h="360045">
                <a:moveTo>
                  <a:pt x="216027" y="0"/>
                </a:moveTo>
                <a:lnTo>
                  <a:pt x="0" y="360045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24300" y="2610611"/>
            <a:ext cx="4968240" cy="462280"/>
          </a:xfrm>
          <a:prstGeom prst="rect">
            <a:avLst/>
          </a:prstGeom>
          <a:solidFill>
            <a:srgbClr val="F1F1F1"/>
          </a:solidFill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265"/>
              </a:spcBef>
            </a:pPr>
            <a:r>
              <a:rPr sz="2400" spc="245" dirty="0">
                <a:latin typeface="Arial"/>
                <a:cs typeface="Arial"/>
              </a:rPr>
              <a:t>dfs</a:t>
            </a:r>
            <a:r>
              <a:rPr sz="2400" spc="-5" dirty="0">
                <a:latin typeface="Droid Sans Fallback"/>
                <a:cs typeface="Droid Sans Fallback"/>
              </a:rPr>
              <a:t>序列里</a:t>
            </a:r>
            <a:r>
              <a:rPr sz="2400" spc="645" dirty="0">
                <a:latin typeface="Arial"/>
                <a:cs typeface="Arial"/>
              </a:rPr>
              <a:t>,</a:t>
            </a:r>
            <a:r>
              <a:rPr sz="2400" dirty="0">
                <a:latin typeface="Droid Sans Fallback"/>
                <a:cs typeface="Droid Sans Fallback"/>
              </a:rPr>
              <a:t>子树节点总是连续段</a:t>
            </a:r>
            <a:endParaRPr sz="2400">
              <a:latin typeface="Droid Sans Fallback"/>
              <a:cs typeface="Droid Sans Fallback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893690" y="974344"/>
          <a:ext cx="399160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1885569" y="1014729"/>
            <a:ext cx="2967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spc="250" dirty="0">
                <a:latin typeface="Droid Sans Fallback"/>
                <a:cs typeface="Droid Sans Fallback"/>
              </a:rPr>
              <a:t>序列中原节点编号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15258" y="1476502"/>
            <a:ext cx="113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>
                <a:latin typeface="Arial"/>
                <a:cs typeface="Arial"/>
              </a:rPr>
              <a:t>dfs</a:t>
            </a:r>
            <a:r>
              <a:rPr sz="2400" spc="250" dirty="0">
                <a:latin typeface="Droid Sans Fallback"/>
                <a:cs typeface="Droid Sans Fallback"/>
              </a:rPr>
              <a:t>序号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24300" y="3735323"/>
            <a:ext cx="496824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265"/>
              </a:spcBef>
            </a:pPr>
            <a:r>
              <a:rPr sz="2400" spc="-20" dirty="0">
                <a:latin typeface="Arial"/>
                <a:cs typeface="Arial"/>
              </a:rPr>
              <a:t>u</a:t>
            </a:r>
            <a:r>
              <a:rPr sz="2400" dirty="0">
                <a:latin typeface="Droid Sans Fallback"/>
                <a:cs typeface="Droid Sans Fallback"/>
              </a:rPr>
              <a:t>为根的子树对应</a:t>
            </a: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序号是个区间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24300" y="4869179"/>
            <a:ext cx="4968240" cy="4622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235"/>
              </a:spcBef>
              <a:tabLst>
                <a:tab pos="463550" algn="l"/>
                <a:tab pos="2037714" algn="l"/>
                <a:tab pos="4673600" algn="l"/>
              </a:tabLst>
            </a:pPr>
            <a:r>
              <a:rPr sz="2400" spc="650" dirty="0">
                <a:latin typeface="Arial"/>
                <a:cs typeface="Arial"/>
              </a:rPr>
              <a:t>[	</a:t>
            </a:r>
            <a:r>
              <a:rPr sz="2400" b="1" spc="254" dirty="0">
                <a:solidFill>
                  <a:srgbClr val="6F2F9F"/>
                </a:solidFill>
                <a:latin typeface="Arial"/>
                <a:cs typeface="Arial"/>
              </a:rPr>
              <a:t>dfn[u],	</a:t>
            </a:r>
            <a:r>
              <a:rPr sz="2400" b="1" spc="185" dirty="0">
                <a:solidFill>
                  <a:srgbClr val="6F2F9F"/>
                </a:solidFill>
                <a:latin typeface="Arial"/>
                <a:cs typeface="Arial"/>
              </a:rPr>
              <a:t>dfn[u]+sz[u]-1	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23" y="2709672"/>
            <a:ext cx="7600572" cy="2580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404" y="393191"/>
            <a:ext cx="6249457" cy="438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03291" y="1053083"/>
            <a:ext cx="3572510" cy="1199515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20395" marR="610235" indent="320040">
              <a:lnSpc>
                <a:spcPct val="100000"/>
              </a:lnSpc>
              <a:spcBef>
                <a:spcPts val="260"/>
              </a:spcBef>
            </a:pPr>
            <a:r>
              <a:rPr sz="2400" spc="-20" dirty="0">
                <a:latin typeface="Arial"/>
                <a:cs typeface="Arial"/>
              </a:rPr>
              <a:t>u</a:t>
            </a:r>
            <a:r>
              <a:rPr sz="2400" dirty="0">
                <a:latin typeface="Droid Sans Fallback"/>
                <a:cs typeface="Droid Sans Fallback"/>
              </a:rPr>
              <a:t>为根的子树 对应</a:t>
            </a:r>
            <a:r>
              <a:rPr sz="2400" spc="250" dirty="0">
                <a:latin typeface="Arial"/>
                <a:cs typeface="Arial"/>
              </a:rPr>
              <a:t>dfs</a:t>
            </a:r>
            <a:r>
              <a:rPr sz="2400" dirty="0">
                <a:latin typeface="Droid Sans Fallback"/>
                <a:cs typeface="Droid Sans Fallback"/>
              </a:rPr>
              <a:t>序号区间</a:t>
            </a:r>
            <a:endParaRPr sz="2400">
              <a:latin typeface="Droid Sans Fallback"/>
              <a:cs typeface="Droid Sans Fallback"/>
            </a:endParaRPr>
          </a:p>
          <a:p>
            <a:pPr marL="356870">
              <a:lnSpc>
                <a:spcPts val="2845"/>
              </a:lnSpc>
              <a:tabLst>
                <a:tab pos="692785" algn="l"/>
                <a:tab pos="3046095" algn="l"/>
              </a:tabLst>
            </a:pPr>
            <a:r>
              <a:rPr sz="2400" spc="650" dirty="0">
                <a:latin typeface="Arial"/>
                <a:cs typeface="Arial"/>
              </a:rPr>
              <a:t>[	</a:t>
            </a:r>
            <a:r>
              <a:rPr sz="2400" spc="295" dirty="0">
                <a:latin typeface="Arial"/>
                <a:cs typeface="Arial"/>
              </a:rPr>
              <a:t>T[u].L,T[u].R	</a:t>
            </a:r>
            <a:r>
              <a:rPr sz="2400" spc="650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16" y="3069335"/>
            <a:ext cx="7600950" cy="1800860"/>
            <a:chOff x="509016" y="3069335"/>
            <a:chExt cx="7600950" cy="1800860"/>
          </a:xfrm>
        </p:grpSpPr>
        <p:sp>
          <p:nvSpPr>
            <p:cNvPr id="3" name="object 3"/>
            <p:cNvSpPr/>
            <p:nvPr/>
          </p:nvSpPr>
          <p:spPr>
            <a:xfrm>
              <a:off x="509016" y="3069335"/>
              <a:ext cx="7600572" cy="1114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55891" y="3879214"/>
              <a:ext cx="171450" cy="991235"/>
            </a:xfrm>
            <a:custGeom>
              <a:avLst/>
              <a:gdLst/>
              <a:ahLst/>
              <a:cxnLst/>
              <a:rect l="l" t="t" r="r" b="b"/>
              <a:pathLst>
                <a:path w="171450" h="991235">
                  <a:moveTo>
                    <a:pt x="85578" y="75800"/>
                  </a:moveTo>
                  <a:lnTo>
                    <a:pt x="66528" y="108458"/>
                  </a:lnTo>
                  <a:lnTo>
                    <a:pt x="66528" y="990854"/>
                  </a:lnTo>
                  <a:lnTo>
                    <a:pt x="104628" y="990854"/>
                  </a:lnTo>
                  <a:lnTo>
                    <a:pt x="104628" y="108458"/>
                  </a:lnTo>
                  <a:lnTo>
                    <a:pt x="85578" y="75800"/>
                  </a:lnTo>
                  <a:close/>
                </a:path>
                <a:path w="171450" h="991235">
                  <a:moveTo>
                    <a:pt x="85578" y="0"/>
                  </a:moveTo>
                  <a:lnTo>
                    <a:pt x="2393" y="142494"/>
                  </a:lnTo>
                  <a:lnTo>
                    <a:pt x="0" y="149689"/>
                  </a:lnTo>
                  <a:lnTo>
                    <a:pt x="488" y="157003"/>
                  </a:lnTo>
                  <a:lnTo>
                    <a:pt x="3643" y="163603"/>
                  </a:lnTo>
                  <a:lnTo>
                    <a:pt x="9251" y="168656"/>
                  </a:lnTo>
                  <a:lnTo>
                    <a:pt x="16446" y="171049"/>
                  </a:lnTo>
                  <a:lnTo>
                    <a:pt x="23760" y="170561"/>
                  </a:lnTo>
                  <a:lnTo>
                    <a:pt x="30360" y="167405"/>
                  </a:lnTo>
                  <a:lnTo>
                    <a:pt x="35413" y="161798"/>
                  </a:lnTo>
                  <a:lnTo>
                    <a:pt x="66528" y="108458"/>
                  </a:lnTo>
                  <a:lnTo>
                    <a:pt x="66528" y="37846"/>
                  </a:lnTo>
                  <a:lnTo>
                    <a:pt x="107671" y="37846"/>
                  </a:lnTo>
                  <a:lnTo>
                    <a:pt x="85578" y="0"/>
                  </a:lnTo>
                  <a:close/>
                </a:path>
                <a:path w="171450" h="991235">
                  <a:moveTo>
                    <a:pt x="107671" y="37846"/>
                  </a:moveTo>
                  <a:lnTo>
                    <a:pt x="104628" y="37846"/>
                  </a:lnTo>
                  <a:lnTo>
                    <a:pt x="104628" y="108458"/>
                  </a:lnTo>
                  <a:lnTo>
                    <a:pt x="135743" y="161798"/>
                  </a:lnTo>
                  <a:lnTo>
                    <a:pt x="140795" y="167405"/>
                  </a:lnTo>
                  <a:lnTo>
                    <a:pt x="147395" y="170561"/>
                  </a:lnTo>
                  <a:lnTo>
                    <a:pt x="154709" y="171049"/>
                  </a:lnTo>
                  <a:lnTo>
                    <a:pt x="161905" y="168656"/>
                  </a:lnTo>
                  <a:lnTo>
                    <a:pt x="167512" y="163603"/>
                  </a:lnTo>
                  <a:lnTo>
                    <a:pt x="170668" y="157003"/>
                  </a:lnTo>
                  <a:lnTo>
                    <a:pt x="171156" y="149689"/>
                  </a:lnTo>
                  <a:lnTo>
                    <a:pt x="168763" y="142494"/>
                  </a:lnTo>
                  <a:lnTo>
                    <a:pt x="107671" y="37846"/>
                  </a:lnTo>
                  <a:close/>
                </a:path>
                <a:path w="171450" h="991235">
                  <a:moveTo>
                    <a:pt x="104628" y="37846"/>
                  </a:moveTo>
                  <a:lnTo>
                    <a:pt x="66528" y="37846"/>
                  </a:lnTo>
                  <a:lnTo>
                    <a:pt x="66528" y="108458"/>
                  </a:lnTo>
                  <a:lnTo>
                    <a:pt x="85578" y="75800"/>
                  </a:lnTo>
                  <a:lnTo>
                    <a:pt x="69068" y="47498"/>
                  </a:lnTo>
                  <a:lnTo>
                    <a:pt x="104628" y="47498"/>
                  </a:lnTo>
                  <a:lnTo>
                    <a:pt x="104628" y="37846"/>
                  </a:lnTo>
                  <a:close/>
                </a:path>
                <a:path w="171450" h="991235">
                  <a:moveTo>
                    <a:pt x="104628" y="47498"/>
                  </a:moveTo>
                  <a:lnTo>
                    <a:pt x="102088" y="47498"/>
                  </a:lnTo>
                  <a:lnTo>
                    <a:pt x="85578" y="75800"/>
                  </a:lnTo>
                  <a:lnTo>
                    <a:pt x="104628" y="108458"/>
                  </a:lnTo>
                  <a:lnTo>
                    <a:pt x="104628" y="47498"/>
                  </a:lnTo>
                  <a:close/>
                </a:path>
                <a:path w="171450" h="991235">
                  <a:moveTo>
                    <a:pt x="102088" y="47498"/>
                  </a:moveTo>
                  <a:lnTo>
                    <a:pt x="69068" y="47498"/>
                  </a:lnTo>
                  <a:lnTo>
                    <a:pt x="85578" y="75800"/>
                  </a:lnTo>
                  <a:lnTo>
                    <a:pt x="102088" y="47498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05968" y="477012"/>
            <a:ext cx="7018020" cy="462280"/>
          </a:xfrm>
          <a:prstGeom prst="rect">
            <a:avLst/>
          </a:prstGeom>
          <a:solidFill>
            <a:srgbClr val="FCEADA"/>
          </a:solidFill>
          <a:ln w="9525">
            <a:solidFill>
              <a:srgbClr val="49452A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latin typeface="Droid Sans Fallback"/>
                <a:cs typeface="Droid Sans Fallback"/>
              </a:rPr>
              <a:t>判断</a:t>
            </a:r>
            <a:r>
              <a:rPr sz="2400" spc="-20" dirty="0">
                <a:latin typeface="Arial"/>
                <a:cs typeface="Arial"/>
              </a:rPr>
              <a:t>u</a:t>
            </a:r>
            <a:r>
              <a:rPr sz="2400" dirty="0">
                <a:latin typeface="Droid Sans Fallback"/>
                <a:cs typeface="Droid Sans Fallback"/>
              </a:rPr>
              <a:t>是不是</a:t>
            </a:r>
            <a:r>
              <a:rPr sz="2400" spc="114" dirty="0">
                <a:latin typeface="Arial"/>
                <a:cs typeface="Arial"/>
              </a:rPr>
              <a:t>v</a:t>
            </a:r>
            <a:r>
              <a:rPr sz="2400" dirty="0">
                <a:latin typeface="Droid Sans Fallback"/>
                <a:cs typeface="Droid Sans Fallback"/>
              </a:rPr>
              <a:t>的严格直系祖先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968" y="1341119"/>
            <a:ext cx="1042669" cy="830580"/>
          </a:xfrm>
          <a:prstGeom prst="rect">
            <a:avLst/>
          </a:prstGeom>
          <a:solidFill>
            <a:srgbClr val="FFFFCC"/>
          </a:solidFill>
          <a:ln w="9525">
            <a:solidFill>
              <a:srgbClr val="49452A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15265" marR="208915">
              <a:lnSpc>
                <a:spcPts val="2710"/>
              </a:lnSpc>
              <a:spcBef>
                <a:spcPts val="665"/>
              </a:spcBef>
            </a:pPr>
            <a:r>
              <a:rPr sz="2400" dirty="0">
                <a:latin typeface="Droid Sans Fallback"/>
                <a:cs typeface="Droid Sans Fallback"/>
              </a:rPr>
              <a:t>区间 </a:t>
            </a:r>
            <a:r>
              <a:rPr sz="2400" spc="-5" dirty="0">
                <a:latin typeface="Droid Sans Fallback"/>
                <a:cs typeface="Droid Sans Fallback"/>
              </a:rPr>
              <a:t>包含</a:t>
            </a:r>
            <a:endParaRPr sz="2400">
              <a:latin typeface="Droid Sans Fallback"/>
              <a:cs typeface="Droid Sans Fallb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1576" y="1341119"/>
            <a:ext cx="5582920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60"/>
              </a:spcBef>
              <a:tabLst>
                <a:tab pos="778510" algn="l"/>
              </a:tabLst>
            </a:pPr>
            <a:r>
              <a:rPr sz="2400" dirty="0">
                <a:latin typeface="Droid Sans Fallback"/>
                <a:cs typeface="Droid Sans Fallback"/>
              </a:rPr>
              <a:t>判断	区</a:t>
            </a:r>
            <a:r>
              <a:rPr sz="2400" spc="-5" dirty="0">
                <a:latin typeface="Droid Sans Fallback"/>
                <a:cs typeface="Droid Sans Fallback"/>
              </a:rPr>
              <a:t>间</a:t>
            </a:r>
            <a:r>
              <a:rPr sz="2400" spc="34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400" spc="340" dirty="0">
                <a:latin typeface="Arial"/>
                <a:cs typeface="Arial"/>
              </a:rPr>
              <a:t>T[u].L</a:t>
            </a:r>
            <a:r>
              <a:rPr sz="2400" spc="34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340" dirty="0">
                <a:latin typeface="Arial"/>
                <a:cs typeface="Arial"/>
              </a:rPr>
              <a:t>T[u].R</a:t>
            </a:r>
            <a:r>
              <a:rPr sz="2400" spc="34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  <a:tabLst>
                <a:tab pos="1388110" algn="l"/>
              </a:tabLst>
            </a:pPr>
            <a:r>
              <a:rPr sz="2400" spc="-5" dirty="0">
                <a:latin typeface="Droid Sans Fallback"/>
                <a:cs typeface="Droid Sans Fallback"/>
              </a:rPr>
              <a:t>是否包</a:t>
            </a:r>
            <a:r>
              <a:rPr sz="2400" dirty="0">
                <a:latin typeface="Droid Sans Fallback"/>
                <a:cs typeface="Droid Sans Fallback"/>
              </a:rPr>
              <a:t>含	</a:t>
            </a:r>
            <a:r>
              <a:rPr sz="2400" spc="-5" dirty="0">
                <a:latin typeface="Droid Sans Fallback"/>
                <a:cs typeface="Droid Sans Fallback"/>
              </a:rPr>
              <a:t>区间</a:t>
            </a:r>
            <a:r>
              <a:rPr sz="2400" spc="35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400" spc="355" dirty="0">
                <a:latin typeface="Arial"/>
                <a:cs typeface="Arial"/>
              </a:rPr>
              <a:t>T[v].L</a:t>
            </a:r>
            <a:r>
              <a:rPr sz="2400" spc="35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400" spc="355" dirty="0">
                <a:latin typeface="Arial"/>
                <a:cs typeface="Arial"/>
              </a:rPr>
              <a:t>T[v].R</a:t>
            </a:r>
            <a:r>
              <a:rPr sz="2400" spc="355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159" y="4869179"/>
            <a:ext cx="1656714" cy="830580"/>
          </a:xfrm>
          <a:prstGeom prst="rect">
            <a:avLst/>
          </a:prstGeom>
          <a:ln w="9525">
            <a:solidFill>
              <a:srgbClr val="49452A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438784" marR="333375" indent="-9906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Droid Sans Fallback"/>
                <a:cs typeface="Droid Sans Fallback"/>
              </a:rPr>
              <a:t>若</a:t>
            </a:r>
            <a:r>
              <a:rPr sz="2400" spc="-15" dirty="0">
                <a:latin typeface="Arial"/>
                <a:cs typeface="Arial"/>
              </a:rPr>
              <a:t>u==v </a:t>
            </a:r>
            <a:r>
              <a:rPr sz="2400" spc="-15" dirty="0">
                <a:latin typeface="Droid Sans Fallback"/>
                <a:cs typeface="Droid Sans Fallback"/>
              </a:rPr>
              <a:t>返</a:t>
            </a:r>
            <a:r>
              <a:rPr sz="2400" spc="-5" dirty="0">
                <a:latin typeface="Droid Sans Fallback"/>
                <a:cs typeface="Droid Sans Fallback"/>
              </a:rPr>
              <a:t>回</a:t>
            </a:r>
            <a:r>
              <a:rPr sz="2400" spc="-2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88150" y="4985067"/>
            <a:ext cx="2153328" cy="1748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1107</Words>
  <Application>Microsoft Office PowerPoint</Application>
  <PresentationFormat>全屏显示(4:3)</PresentationFormat>
  <Paragraphs>535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Carlito</vt:lpstr>
      <vt:lpstr>Droid Sans Fallback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节点的dfs序号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2161</vt:lpstr>
      <vt:lpstr>解法思路的形成 如何启发思路</vt:lpstr>
      <vt:lpstr>暴力如何求解</vt:lpstr>
      <vt:lpstr>prnt[u]表示u的父节点</vt:lpstr>
      <vt:lpstr>解法思路的形成 如何启发思路</vt:lpstr>
      <vt:lpstr>树简化为链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树的序列化</vt:lpstr>
      <vt:lpstr>PowerPoint 演示文稿</vt:lpstr>
      <vt:lpstr>PowerPoint 演示文稿</vt:lpstr>
      <vt:lpstr>PowerPoint 演示文稿</vt:lpstr>
      <vt:lpstr>信息的保留/丢失</vt:lpstr>
      <vt:lpstr>太戈编程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lenovon</dc:creator>
  <cp:lastModifiedBy>Chen Langning</cp:lastModifiedBy>
  <cp:revision>1</cp:revision>
  <dcterms:created xsi:type="dcterms:W3CDTF">2022-03-09T12:18:21Z</dcterms:created>
  <dcterms:modified xsi:type="dcterms:W3CDTF">2022-03-09T12:52:42Z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2022-03-09T00:00:00Z</vt:filetime>
  </property>
</Properties>
</file>