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9045" y="287528"/>
            <a:ext cx="66459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528" y="197865"/>
            <a:ext cx="399694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8120" y="2804922"/>
            <a:ext cx="5434330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0350" cy="6864350"/>
            <a:chOff x="-6350" y="0"/>
            <a:chExt cx="9150350" cy="6864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86705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0"/>
                  </a:moveTo>
                  <a:lnTo>
                    <a:pt x="0" y="990600"/>
                  </a:lnTo>
                  <a:lnTo>
                    <a:pt x="9143999" y="990600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77180"/>
              <a:ext cx="9144000" cy="1009650"/>
            </a:xfrm>
            <a:custGeom>
              <a:avLst/>
              <a:gdLst/>
              <a:ahLst/>
              <a:cxnLst/>
              <a:rect l="l" t="t" r="r" b="b"/>
              <a:pathLst>
                <a:path w="9144000" h="1009650">
                  <a:moveTo>
                    <a:pt x="9143987" y="990600"/>
                  </a:moveTo>
                  <a:lnTo>
                    <a:pt x="0" y="990600"/>
                  </a:lnTo>
                  <a:lnTo>
                    <a:pt x="0" y="1009650"/>
                  </a:lnTo>
                  <a:lnTo>
                    <a:pt x="9143987" y="1009650"/>
                  </a:lnTo>
                  <a:lnTo>
                    <a:pt x="9143987" y="990600"/>
                  </a:lnTo>
                  <a:close/>
                </a:path>
                <a:path w="9144000" h="1009650">
                  <a:moveTo>
                    <a:pt x="914398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143987" y="19050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2279" y="4927091"/>
              <a:ext cx="3422904" cy="915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1970" y="4987035"/>
              <a:ext cx="3308858" cy="800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2229712" y="0"/>
                  </a:moveTo>
                  <a:lnTo>
                    <a:pt x="936920" y="0"/>
                  </a:lnTo>
                  <a:lnTo>
                    <a:pt x="0" y="540952"/>
                  </a:lnTo>
                  <a:lnTo>
                    <a:pt x="0" y="1287241"/>
                  </a:lnTo>
                  <a:lnTo>
                    <a:pt x="2229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0" y="540952"/>
                  </a:moveTo>
                  <a:lnTo>
                    <a:pt x="936920" y="0"/>
                  </a:lnTo>
                </a:path>
                <a:path w="2230120" h="1287780">
                  <a:moveTo>
                    <a:pt x="2229712" y="0"/>
                  </a:moveTo>
                  <a:lnTo>
                    <a:pt x="0" y="1287241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44" y="107695"/>
              <a:ext cx="1117892" cy="861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226" y="197865"/>
            <a:ext cx="3940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小结：过关概率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697" y="1984057"/>
            <a:ext cx="4761865" cy="1180465"/>
            <a:chOff x="246697" y="1984057"/>
            <a:chExt cx="4761865" cy="1180465"/>
          </a:xfrm>
        </p:grpSpPr>
        <p:sp>
          <p:nvSpPr>
            <p:cNvPr id="4" name="object 4"/>
            <p:cNvSpPr/>
            <p:nvPr/>
          </p:nvSpPr>
          <p:spPr>
            <a:xfrm>
              <a:off x="251459" y="1988820"/>
              <a:ext cx="4752340" cy="1170940"/>
            </a:xfrm>
            <a:custGeom>
              <a:avLst/>
              <a:gdLst/>
              <a:ahLst/>
              <a:cxnLst/>
              <a:rect l="l" t="t" r="r" b="b"/>
              <a:pathLst>
                <a:path w="4752340" h="1170939">
                  <a:moveTo>
                    <a:pt x="0" y="1170431"/>
                  </a:moveTo>
                  <a:lnTo>
                    <a:pt x="4751832" y="1170431"/>
                  </a:lnTo>
                  <a:lnTo>
                    <a:pt x="4751832" y="0"/>
                  </a:lnTo>
                  <a:lnTo>
                    <a:pt x="0" y="0"/>
                  </a:lnTo>
                  <a:lnTo>
                    <a:pt x="0" y="1170431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4847" y="2348229"/>
              <a:ext cx="408305" cy="331470"/>
            </a:xfrm>
            <a:custGeom>
              <a:avLst/>
              <a:gdLst/>
              <a:ahLst/>
              <a:cxnLst/>
              <a:rect l="l" t="t" r="r" b="b"/>
              <a:pathLst>
                <a:path w="408305" h="331469">
                  <a:moveTo>
                    <a:pt x="7733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317500"/>
                  </a:lnTo>
                  <a:lnTo>
                    <a:pt x="0" y="331470"/>
                  </a:lnTo>
                  <a:lnTo>
                    <a:pt x="77330" y="331470"/>
                  </a:lnTo>
                  <a:lnTo>
                    <a:pt x="77330" y="317500"/>
                  </a:lnTo>
                  <a:lnTo>
                    <a:pt x="28790" y="317500"/>
                  </a:lnTo>
                  <a:lnTo>
                    <a:pt x="28790" y="13970"/>
                  </a:lnTo>
                  <a:lnTo>
                    <a:pt x="77330" y="13970"/>
                  </a:lnTo>
                  <a:lnTo>
                    <a:pt x="77330" y="0"/>
                  </a:lnTo>
                  <a:close/>
                </a:path>
                <a:path w="408305" h="331469">
                  <a:moveTo>
                    <a:pt x="407974" y="0"/>
                  </a:moveTo>
                  <a:lnTo>
                    <a:pt x="330644" y="0"/>
                  </a:lnTo>
                  <a:lnTo>
                    <a:pt x="330644" y="13970"/>
                  </a:lnTo>
                  <a:lnTo>
                    <a:pt x="379183" y="13970"/>
                  </a:lnTo>
                  <a:lnTo>
                    <a:pt x="379183" y="317500"/>
                  </a:lnTo>
                  <a:lnTo>
                    <a:pt x="330644" y="317500"/>
                  </a:lnTo>
                  <a:lnTo>
                    <a:pt x="330644" y="331470"/>
                  </a:lnTo>
                  <a:lnTo>
                    <a:pt x="407974" y="331470"/>
                  </a:lnTo>
                  <a:lnTo>
                    <a:pt x="407974" y="317500"/>
                  </a:lnTo>
                  <a:lnTo>
                    <a:pt x="407974" y="13970"/>
                  </a:lnTo>
                  <a:lnTo>
                    <a:pt x="407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9333" y="2248026"/>
            <a:ext cx="60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0680" algn="l"/>
              </a:tabLst>
            </a:pPr>
            <a:r>
              <a:rPr sz="2800" spc="4180" dirty="0">
                <a:latin typeface="FreeSerif"/>
                <a:cs typeface="FreeSerif"/>
              </a:rPr>
              <a:t>𝐸	</a:t>
            </a:r>
            <a:r>
              <a:rPr sz="2800" spc="4410" dirty="0">
                <a:latin typeface="FreeSerif"/>
                <a:cs typeface="FreeSerif"/>
              </a:rPr>
              <a:t>𝑋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794" y="2080704"/>
            <a:ext cx="1270635" cy="10528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10"/>
              </a:spcBef>
              <a:tabLst>
                <a:tab pos="574040" algn="l"/>
              </a:tabLst>
            </a:pPr>
            <a:r>
              <a:rPr sz="2800" spc="505" dirty="0">
                <a:latin typeface="FreeSerif"/>
                <a:cs typeface="FreeSerif"/>
              </a:rPr>
              <a:t>=	</a:t>
            </a:r>
            <a:r>
              <a:rPr sz="2800" spc="2625" dirty="0">
                <a:latin typeface="FreeSerif"/>
                <a:cs typeface="FreeSerif"/>
              </a:rPr>
              <a:t>෍</a:t>
            </a:r>
            <a:endParaRPr sz="2800">
              <a:latin typeface="FreeSerif"/>
              <a:cs typeface="FreeSerif"/>
            </a:endParaRPr>
          </a:p>
          <a:p>
            <a:pPr marL="363855">
              <a:lnSpc>
                <a:spcPct val="100000"/>
              </a:lnSpc>
              <a:spcBef>
                <a:spcPts val="955"/>
              </a:spcBef>
            </a:pPr>
            <a:r>
              <a:rPr sz="2050" spc="869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=</a:t>
            </a:r>
            <a:r>
              <a:rPr sz="2050" spc="160" dirty="0">
                <a:latin typeface="FreeSerif"/>
                <a:cs typeface="FreeSerif"/>
              </a:rPr>
              <a:t>1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160" dirty="0">
                <a:latin typeface="FreeSerif"/>
                <a:cs typeface="FreeSerif"/>
              </a:rPr>
              <a:t>2</a:t>
            </a:r>
            <a:r>
              <a:rPr sz="2050" spc="-80" dirty="0">
                <a:latin typeface="FreeSerif"/>
                <a:cs typeface="FreeSerif"/>
              </a:rPr>
              <a:t>,</a:t>
            </a:r>
            <a:r>
              <a:rPr sz="2050" spc="-515" dirty="0">
                <a:latin typeface="FreeSerif"/>
                <a:cs typeface="FreeSerif"/>
              </a:rPr>
              <a:t>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785" y="2248026"/>
            <a:ext cx="201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85" dirty="0">
                <a:latin typeface="FreeSerif"/>
                <a:cs typeface="FreeSerif"/>
              </a:rPr>
              <a:t>𝑖</a:t>
            </a:r>
            <a:r>
              <a:rPr sz="2800" spc="-10" dirty="0">
                <a:latin typeface="FreeSerif"/>
                <a:cs typeface="FreeSerif"/>
              </a:rPr>
              <a:t> </a:t>
            </a:r>
            <a:r>
              <a:rPr sz="2800" spc="415" dirty="0">
                <a:latin typeface="FreeSerif"/>
                <a:cs typeface="FreeSerif"/>
              </a:rPr>
              <a:t>×</a:t>
            </a:r>
            <a:r>
              <a:rPr sz="2800" spc="-95" dirty="0">
                <a:latin typeface="FreeSerif"/>
                <a:cs typeface="FreeSerif"/>
              </a:rPr>
              <a:t> </a:t>
            </a:r>
            <a:r>
              <a:rPr sz="2800" spc="370" dirty="0">
                <a:latin typeface="FreeSerif"/>
                <a:cs typeface="FreeSerif"/>
              </a:rPr>
              <a:t>Pr(𝑋</a:t>
            </a:r>
            <a:r>
              <a:rPr sz="2800" spc="125" dirty="0">
                <a:latin typeface="FreeSerif"/>
                <a:cs typeface="FreeSerif"/>
              </a:rPr>
              <a:t> </a:t>
            </a:r>
            <a:r>
              <a:rPr sz="2800" spc="505" dirty="0">
                <a:latin typeface="FreeSerif"/>
                <a:cs typeface="FreeSerif"/>
              </a:rPr>
              <a:t>=</a:t>
            </a:r>
            <a:r>
              <a:rPr sz="2800" spc="65" dirty="0">
                <a:latin typeface="FreeSerif"/>
                <a:cs typeface="FreeSerif"/>
              </a:rPr>
              <a:t> </a:t>
            </a:r>
            <a:r>
              <a:rPr sz="2800" spc="245" dirty="0">
                <a:latin typeface="FreeSerif"/>
                <a:cs typeface="FreeSerif"/>
              </a:rPr>
              <a:t>𝑖)</a:t>
            </a:r>
            <a:endParaRPr sz="2800">
              <a:latin typeface="FreeSerif"/>
              <a:cs typeface="Free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6697" y="3765613"/>
            <a:ext cx="4761865" cy="1181735"/>
            <a:chOff x="246697" y="3765613"/>
            <a:chExt cx="4761865" cy="1181735"/>
          </a:xfrm>
        </p:grpSpPr>
        <p:sp>
          <p:nvSpPr>
            <p:cNvPr id="10" name="object 10"/>
            <p:cNvSpPr/>
            <p:nvPr/>
          </p:nvSpPr>
          <p:spPr>
            <a:xfrm>
              <a:off x="251459" y="3770376"/>
              <a:ext cx="4752340" cy="1172210"/>
            </a:xfrm>
            <a:custGeom>
              <a:avLst/>
              <a:gdLst/>
              <a:ahLst/>
              <a:cxnLst/>
              <a:rect l="l" t="t" r="r" b="b"/>
              <a:pathLst>
                <a:path w="4752340" h="1172210">
                  <a:moveTo>
                    <a:pt x="0" y="1171956"/>
                  </a:moveTo>
                  <a:lnTo>
                    <a:pt x="4751832" y="1171956"/>
                  </a:lnTo>
                  <a:lnTo>
                    <a:pt x="4751832" y="0"/>
                  </a:lnTo>
                  <a:lnTo>
                    <a:pt x="0" y="0"/>
                  </a:lnTo>
                  <a:lnTo>
                    <a:pt x="0" y="1171956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1547" y="4131309"/>
              <a:ext cx="408305" cy="330200"/>
            </a:xfrm>
            <a:custGeom>
              <a:avLst/>
              <a:gdLst/>
              <a:ahLst/>
              <a:cxnLst/>
              <a:rect l="l" t="t" r="r" b="b"/>
              <a:pathLst>
                <a:path w="408305" h="330200">
                  <a:moveTo>
                    <a:pt x="7733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17500"/>
                  </a:lnTo>
                  <a:lnTo>
                    <a:pt x="0" y="330200"/>
                  </a:lnTo>
                  <a:lnTo>
                    <a:pt x="77330" y="330200"/>
                  </a:lnTo>
                  <a:lnTo>
                    <a:pt x="77330" y="317500"/>
                  </a:lnTo>
                  <a:lnTo>
                    <a:pt x="28790" y="317500"/>
                  </a:lnTo>
                  <a:lnTo>
                    <a:pt x="28790" y="12700"/>
                  </a:lnTo>
                  <a:lnTo>
                    <a:pt x="77330" y="12700"/>
                  </a:lnTo>
                  <a:lnTo>
                    <a:pt x="77330" y="0"/>
                  </a:lnTo>
                  <a:close/>
                </a:path>
                <a:path w="408305" h="330200">
                  <a:moveTo>
                    <a:pt x="408025" y="0"/>
                  </a:moveTo>
                  <a:lnTo>
                    <a:pt x="330682" y="0"/>
                  </a:lnTo>
                  <a:lnTo>
                    <a:pt x="330682" y="12700"/>
                  </a:lnTo>
                  <a:lnTo>
                    <a:pt x="379196" y="12700"/>
                  </a:lnTo>
                  <a:lnTo>
                    <a:pt x="379196" y="317500"/>
                  </a:lnTo>
                  <a:lnTo>
                    <a:pt x="330682" y="317500"/>
                  </a:lnTo>
                  <a:lnTo>
                    <a:pt x="330682" y="330200"/>
                  </a:lnTo>
                  <a:lnTo>
                    <a:pt x="408025" y="330200"/>
                  </a:lnTo>
                  <a:lnTo>
                    <a:pt x="408025" y="317500"/>
                  </a:lnTo>
                  <a:lnTo>
                    <a:pt x="408025" y="12700"/>
                  </a:lnTo>
                  <a:lnTo>
                    <a:pt x="408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6033" y="4030167"/>
            <a:ext cx="60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0680" algn="l"/>
              </a:tabLst>
            </a:pPr>
            <a:r>
              <a:rPr sz="2800" spc="4190" dirty="0">
                <a:latin typeface="FreeSerif"/>
                <a:cs typeface="FreeSerif"/>
              </a:rPr>
              <a:t>𝐸	</a:t>
            </a:r>
            <a:r>
              <a:rPr sz="2800" spc="4420" dirty="0">
                <a:latin typeface="FreeSerif"/>
                <a:cs typeface="FreeSerif"/>
              </a:rPr>
              <a:t>𝑋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7494" y="3861820"/>
            <a:ext cx="1270000" cy="10541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20"/>
              </a:spcBef>
              <a:tabLst>
                <a:tab pos="574040" algn="l"/>
              </a:tabLst>
            </a:pPr>
            <a:r>
              <a:rPr sz="2800" spc="509" dirty="0">
                <a:latin typeface="FreeSerif"/>
                <a:cs typeface="FreeSerif"/>
              </a:rPr>
              <a:t>=	</a:t>
            </a:r>
            <a:r>
              <a:rPr sz="2800" spc="2625" dirty="0">
                <a:latin typeface="FreeSerif"/>
                <a:cs typeface="FreeSerif"/>
              </a:rPr>
              <a:t>෍</a:t>
            </a:r>
            <a:endParaRPr sz="2800">
              <a:latin typeface="FreeSerif"/>
              <a:cs typeface="FreeSerif"/>
            </a:endParaRPr>
          </a:p>
          <a:p>
            <a:pPr marL="363855">
              <a:lnSpc>
                <a:spcPct val="100000"/>
              </a:lnSpc>
              <a:spcBef>
                <a:spcPts val="960"/>
              </a:spcBef>
            </a:pPr>
            <a:r>
              <a:rPr sz="2050" spc="869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=</a:t>
            </a:r>
            <a:r>
              <a:rPr sz="2050" spc="160" dirty="0">
                <a:latin typeface="FreeSerif"/>
                <a:cs typeface="FreeSerif"/>
              </a:rPr>
              <a:t>1</a:t>
            </a:r>
            <a:r>
              <a:rPr sz="2050" spc="-85" dirty="0">
                <a:latin typeface="FreeSerif"/>
                <a:cs typeface="FreeSerif"/>
              </a:rPr>
              <a:t>,</a:t>
            </a:r>
            <a:r>
              <a:rPr sz="2050" spc="160" dirty="0">
                <a:latin typeface="FreeSerif"/>
                <a:cs typeface="FreeSerif"/>
              </a:rPr>
              <a:t>2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-520" dirty="0">
                <a:latin typeface="FreeSerif"/>
                <a:cs typeface="FreeSerif"/>
              </a:rPr>
              <a:t>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4485" y="4030167"/>
            <a:ext cx="148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370" dirty="0">
                <a:latin typeface="FreeSerif"/>
                <a:cs typeface="FreeSerif"/>
              </a:rPr>
              <a:t>Pr(𝑋 </a:t>
            </a:r>
            <a:r>
              <a:rPr sz="2800" spc="315" dirty="0">
                <a:latin typeface="FreeSerif"/>
                <a:cs typeface="FreeSerif"/>
              </a:rPr>
              <a:t>≥</a:t>
            </a:r>
            <a:r>
              <a:rPr sz="2800" spc="-235" dirty="0">
                <a:latin typeface="FreeSerif"/>
                <a:cs typeface="FreeSerif"/>
              </a:rPr>
              <a:t> </a:t>
            </a:r>
            <a:r>
              <a:rPr sz="2800" spc="254" dirty="0">
                <a:latin typeface="FreeSerif"/>
                <a:cs typeface="FreeSerif"/>
              </a:rPr>
              <a:t>𝑖)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4479" y="2313432"/>
            <a:ext cx="359981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245"/>
              </a:spcBef>
            </a:pPr>
            <a:r>
              <a:rPr sz="2800" spc="-5" dirty="0">
                <a:latin typeface="Droid Sans Fallback"/>
                <a:cs typeface="Droid Sans Fallback"/>
              </a:rPr>
              <a:t>期望定义公式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4479" y="3770376"/>
            <a:ext cx="3599815" cy="83248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2540" algn="ctr">
              <a:lnSpc>
                <a:spcPts val="3360"/>
              </a:lnSpc>
              <a:spcBef>
                <a:spcPts val="259"/>
              </a:spcBef>
            </a:pPr>
            <a:r>
              <a:rPr sz="2800" spc="-10" dirty="0">
                <a:latin typeface="Droid Sans Fallback"/>
                <a:cs typeface="Droid Sans Fallback"/>
              </a:rPr>
              <a:t>尾部概率求和公式</a:t>
            </a:r>
            <a:endParaRPr sz="2800">
              <a:latin typeface="Droid Sans Fallback"/>
              <a:cs typeface="Droid Sans Fallback"/>
            </a:endParaRPr>
          </a:p>
          <a:p>
            <a:pPr marL="2540" algn="ctr">
              <a:lnSpc>
                <a:spcPct val="100000"/>
              </a:lnSpc>
              <a:tabLst>
                <a:tab pos="702310" algn="l"/>
                <a:tab pos="2378710" algn="l"/>
              </a:tabLst>
            </a:pPr>
            <a:r>
              <a:rPr sz="2000" spc="459" dirty="0">
                <a:latin typeface="Arial"/>
                <a:cs typeface="Arial"/>
              </a:rPr>
              <a:t>tail	</a:t>
            </a:r>
            <a:r>
              <a:rPr sz="2000" spc="245" dirty="0">
                <a:latin typeface="Arial"/>
                <a:cs typeface="Arial"/>
              </a:rPr>
              <a:t>integration	</a:t>
            </a:r>
            <a:r>
              <a:rPr sz="2000" spc="140" dirty="0">
                <a:latin typeface="Arial"/>
                <a:cs typeface="Arial"/>
              </a:rPr>
              <a:t>formula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4479" y="4602479"/>
            <a:ext cx="3599815" cy="399415"/>
          </a:xfrm>
          <a:prstGeom prst="rect">
            <a:avLst/>
          </a:prstGeom>
          <a:solidFill>
            <a:srgbClr val="FFCCFF"/>
          </a:solidFill>
          <a:ln w="9525">
            <a:solidFill>
              <a:srgbClr val="49452A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4"/>
              </a:spcBef>
            </a:pPr>
            <a:r>
              <a:rPr sz="2000" dirty="0">
                <a:latin typeface="Droid Sans Fallback"/>
                <a:cs typeface="Droid Sans Fallback"/>
              </a:rPr>
              <a:t>易于计算</a:t>
            </a:r>
            <a:endParaRPr sz="2000">
              <a:latin typeface="Droid Sans Fallback"/>
              <a:cs typeface="Droid Sans Fallb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1023" y="287528"/>
            <a:ext cx="129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Droid Sans Fallback"/>
                <a:cs typeface="Droid Sans Fallback"/>
              </a:rPr>
              <a:t>盲盒</a:t>
            </a:r>
            <a:r>
              <a:rPr sz="4000" spc="-5" dirty="0">
                <a:latin typeface="Carlito"/>
                <a:cs typeface="Carlito"/>
              </a:rPr>
              <a:t>2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0371" y="1484375"/>
            <a:ext cx="4320540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39165" marR="727075" indent="-203200">
              <a:lnSpc>
                <a:spcPct val="100000"/>
              </a:lnSpc>
              <a:spcBef>
                <a:spcPts val="225"/>
              </a:spcBef>
            </a:pPr>
            <a:r>
              <a:rPr sz="3200" dirty="0"/>
              <a:t>请同学简述题意 突出核心要点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604892" y="3132637"/>
            <a:ext cx="4112895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algn="ctr">
              <a:lnSpc>
                <a:spcPts val="2545"/>
              </a:lnSpc>
            </a:pPr>
            <a:r>
              <a:rPr sz="2400" spc="-5" dirty="0">
                <a:latin typeface="Droid Sans Fallback"/>
                <a:cs typeface="Droid Sans Fallback"/>
              </a:rPr>
              <a:t>抽奖共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spc="-5" dirty="0">
                <a:latin typeface="Droid Sans Fallback"/>
                <a:cs typeface="Droid Sans Fallback"/>
              </a:rPr>
              <a:t>种</a:t>
            </a:r>
            <a:r>
              <a:rPr sz="2400" dirty="0">
                <a:latin typeface="Droid Sans Fallback"/>
                <a:cs typeface="Droid Sans Fallback"/>
              </a:rPr>
              <a:t>结</a:t>
            </a:r>
            <a:r>
              <a:rPr sz="2400" spc="-5" dirty="0">
                <a:latin typeface="Droid Sans Fallback"/>
                <a:cs typeface="Droid Sans Fallback"/>
              </a:rPr>
              <a:t>果，每种结果概</a:t>
            </a:r>
            <a:endParaRPr sz="24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Droid Sans Fallback"/>
                <a:cs typeface="Droid Sans Fallback"/>
              </a:rPr>
              <a:t>率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10" dirty="0">
                <a:latin typeface="Carlito"/>
                <a:cs typeface="Carlito"/>
              </a:rPr>
              <a:t>/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dirty="0">
                <a:latin typeface="Droid Sans Fallback"/>
                <a:cs typeface="Droid Sans Fallback"/>
              </a:rPr>
              <a:t>。你要收集齐所</a:t>
            </a:r>
            <a:r>
              <a:rPr sz="2400" spc="-10" dirty="0">
                <a:latin typeface="Droid Sans Fallback"/>
                <a:cs typeface="Droid Sans Fallback"/>
              </a:rPr>
              <a:t>有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dirty="0">
                <a:latin typeface="Droid Sans Fallback"/>
                <a:cs typeface="Droid Sans Fallback"/>
              </a:rPr>
              <a:t>种， 平均要买抽几次？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</a:pP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Droid Sans Fallback"/>
              <a:cs typeface="Droid Sans Fallback"/>
            </a:endParaRPr>
          </a:p>
          <a:p>
            <a:pPr algn="ctr">
              <a:lnSpc>
                <a:spcPts val="2740"/>
              </a:lnSpc>
            </a:pPr>
            <a:r>
              <a:rPr sz="2400" dirty="0">
                <a:latin typeface="Droid Sans Fallback"/>
                <a:cs typeface="Droid Sans Fallback"/>
              </a:rPr>
              <a:t>请同学包装成其他场景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0371" y="3057144"/>
            <a:ext cx="4320540" cy="2849880"/>
          </a:xfrm>
          <a:custGeom>
            <a:avLst/>
            <a:gdLst/>
            <a:ahLst/>
            <a:cxnLst/>
            <a:rect l="l" t="t" r="r" b="b"/>
            <a:pathLst>
              <a:path w="4320540" h="2849879">
                <a:moveTo>
                  <a:pt x="0" y="1200911"/>
                </a:moveTo>
                <a:lnTo>
                  <a:pt x="4320539" y="1200911"/>
                </a:lnTo>
                <a:lnTo>
                  <a:pt x="4320539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  <a:path w="4320540" h="2849879">
                <a:moveTo>
                  <a:pt x="0" y="2849879"/>
                </a:moveTo>
                <a:lnTo>
                  <a:pt x="4320539" y="2849879"/>
                </a:lnTo>
                <a:lnTo>
                  <a:pt x="4320539" y="2388107"/>
                </a:lnTo>
                <a:lnTo>
                  <a:pt x="0" y="2388107"/>
                </a:lnTo>
                <a:lnTo>
                  <a:pt x="0" y="2849879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4547" y="2852927"/>
            <a:ext cx="4761230" cy="3601720"/>
          </a:xfrm>
          <a:custGeom>
            <a:avLst/>
            <a:gdLst/>
            <a:ahLst/>
            <a:cxnLst/>
            <a:rect l="l" t="t" r="r" b="b"/>
            <a:pathLst>
              <a:path w="4761230" h="3601720">
                <a:moveTo>
                  <a:pt x="4760976" y="0"/>
                </a:moveTo>
                <a:lnTo>
                  <a:pt x="0" y="0"/>
                </a:lnTo>
                <a:lnTo>
                  <a:pt x="0" y="3601212"/>
                </a:lnTo>
                <a:lnTo>
                  <a:pt x="4760976" y="3601212"/>
                </a:lnTo>
                <a:lnTo>
                  <a:pt x="4760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32053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336" y="2133600"/>
            <a:ext cx="6483350" cy="113855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74345">
              <a:lnSpc>
                <a:spcPts val="4300"/>
              </a:lnSpc>
              <a:spcBef>
                <a:spcPts val="215"/>
              </a:spcBef>
            </a:pPr>
            <a:r>
              <a:rPr sz="3600" dirty="0">
                <a:latin typeface="Droid Sans Fallback"/>
                <a:cs typeface="Droid Sans Fallback"/>
              </a:rPr>
              <a:t>这是经典</a:t>
            </a:r>
            <a:r>
              <a:rPr sz="3600" spc="-5" dirty="0">
                <a:latin typeface="Droid Sans Fallback"/>
                <a:cs typeface="Droid Sans Fallback"/>
              </a:rPr>
              <a:t>的</a:t>
            </a:r>
            <a:r>
              <a:rPr sz="3600" spc="700" dirty="0">
                <a:latin typeface="Arial"/>
                <a:cs typeface="Arial"/>
              </a:rPr>
              <a:t>"</a:t>
            </a:r>
            <a:r>
              <a:rPr sz="3600" dirty="0">
                <a:latin typeface="Droid Sans Fallback"/>
                <a:cs typeface="Droid Sans Fallback"/>
              </a:rPr>
              <a:t>卡牌收集</a:t>
            </a:r>
            <a:r>
              <a:rPr sz="3600" spc="700" dirty="0">
                <a:latin typeface="Arial"/>
                <a:cs typeface="Arial"/>
              </a:rPr>
              <a:t>"</a:t>
            </a:r>
            <a:r>
              <a:rPr sz="3600" dirty="0">
                <a:latin typeface="Droid Sans Fallback"/>
                <a:cs typeface="Droid Sans Fallback"/>
              </a:rPr>
              <a:t>问题</a:t>
            </a:r>
            <a:endParaRPr sz="3600">
              <a:latin typeface="Droid Sans Fallback"/>
              <a:cs typeface="Droid Sans Fallback"/>
            </a:endParaRPr>
          </a:p>
          <a:p>
            <a:pPr marL="331470">
              <a:lnSpc>
                <a:spcPts val="3820"/>
              </a:lnSpc>
              <a:tabLst>
                <a:tab pos="1899285" algn="l"/>
                <a:tab pos="4587240" algn="l"/>
              </a:tabLst>
            </a:pPr>
            <a:r>
              <a:rPr sz="3200" spc="10" dirty="0">
                <a:latin typeface="Arial"/>
                <a:cs typeface="Arial"/>
              </a:rPr>
              <a:t>coupon	</a:t>
            </a:r>
            <a:r>
              <a:rPr sz="3200" spc="475" dirty="0">
                <a:latin typeface="Arial"/>
                <a:cs typeface="Arial"/>
              </a:rPr>
              <a:t>collector's	</a:t>
            </a:r>
            <a:r>
              <a:rPr sz="3200" spc="110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680" y="197865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思维框架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939" y="1557527"/>
            <a:ext cx="4055745" cy="58420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3200" spc="-40" dirty="0">
                <a:latin typeface="Arial"/>
                <a:cs typeface="Arial"/>
              </a:rPr>
              <a:t>m=2,</a:t>
            </a:r>
            <a:r>
              <a:rPr sz="3200" dirty="0">
                <a:latin typeface="Droid Sans Fallback"/>
                <a:cs typeface="Droid Sans Fallback"/>
              </a:rPr>
              <a:t>两种可能</a:t>
            </a:r>
            <a:r>
              <a:rPr sz="3200" spc="-375" dirty="0">
                <a:latin typeface="Arial"/>
                <a:cs typeface="Arial"/>
              </a:rPr>
              <a:t>AB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939" y="2564892"/>
            <a:ext cx="4055745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3200" dirty="0">
                <a:latin typeface="Droid Sans Fallback"/>
                <a:cs typeface="Droid Sans Fallback"/>
              </a:rPr>
              <a:t>先抽一次</a:t>
            </a:r>
            <a:endParaRPr sz="32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Droid Sans Fallback"/>
                <a:cs typeface="Droid Sans Fallback"/>
              </a:rPr>
              <a:t>必然收集到一种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939" y="4040123"/>
            <a:ext cx="4055745" cy="58420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235"/>
              </a:spcBef>
            </a:pPr>
            <a:r>
              <a:rPr sz="3200" dirty="0">
                <a:latin typeface="Droid Sans Fallback"/>
                <a:cs typeface="Droid Sans Fallback"/>
              </a:rPr>
              <a:t>目标改为收集另一种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4144" y="1557527"/>
            <a:ext cx="2880360" cy="584200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215"/>
              </a:spcBef>
            </a:pPr>
            <a:r>
              <a:rPr sz="3200" dirty="0">
                <a:latin typeface="Droid Sans Fallback"/>
                <a:cs typeface="Droid Sans Fallback"/>
              </a:rPr>
              <a:t>简化问题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240" y="2564892"/>
            <a:ext cx="2880360" cy="585470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225"/>
              </a:spcBef>
            </a:pPr>
            <a:r>
              <a:rPr sz="3200" dirty="0">
                <a:latin typeface="Droid Sans Fallback"/>
                <a:cs typeface="Droid Sans Fallback"/>
              </a:rPr>
              <a:t>走一步看看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144" y="4040123"/>
            <a:ext cx="2880360" cy="584200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225"/>
              </a:spcBef>
            </a:pPr>
            <a:r>
              <a:rPr sz="3200" dirty="0">
                <a:latin typeface="Droid Sans Fallback"/>
                <a:cs typeface="Droid Sans Fallback"/>
              </a:rPr>
              <a:t>转化经典问题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0240" y="3150107"/>
            <a:ext cx="288036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one-step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3939" y="5228844"/>
            <a:ext cx="4055745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180"/>
              </a:spcBef>
            </a:pPr>
            <a:r>
              <a:rPr sz="3200" spc="380" dirty="0">
                <a:latin typeface="Arial"/>
                <a:cs typeface="Arial"/>
              </a:rPr>
              <a:t>m=3,4,5,...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144" y="5228844"/>
            <a:ext cx="2880360" cy="585470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推广结论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1952244"/>
            <a:ext cx="8501380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收集齐</a:t>
            </a:r>
            <a:r>
              <a:rPr sz="3200" spc="-905" dirty="0">
                <a:latin typeface="Arial"/>
                <a:cs typeface="Arial"/>
              </a:rPr>
              <a:t>m</a:t>
            </a:r>
            <a:r>
              <a:rPr sz="3200" dirty="0">
                <a:latin typeface="Droid Sans Fallback"/>
                <a:cs typeface="Droid Sans Fallback"/>
              </a:rPr>
              <a:t>种卡牌，分为</a:t>
            </a:r>
            <a:r>
              <a:rPr sz="3200" spc="-905" dirty="0">
                <a:latin typeface="Arial"/>
                <a:cs typeface="Arial"/>
              </a:rPr>
              <a:t>m</a:t>
            </a:r>
            <a:r>
              <a:rPr sz="3200" dirty="0">
                <a:latin typeface="Droid Sans Fallback"/>
                <a:cs typeface="Droid Sans Fallback"/>
              </a:rPr>
              <a:t>步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737713"/>
            <a:ext cx="2694940" cy="39077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3175" algn="just">
              <a:lnSpc>
                <a:spcPct val="133200"/>
              </a:lnSpc>
              <a:spcBef>
                <a:spcPts val="145"/>
              </a:spcBef>
            </a:pPr>
            <a:r>
              <a:rPr sz="3200" dirty="0">
                <a:latin typeface="Droid Sans Fallback"/>
                <a:cs typeface="Droid Sans Fallback"/>
              </a:rPr>
              <a:t>收到第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dirty="0">
                <a:latin typeface="Droid Sans Fallback"/>
                <a:cs typeface="Droid Sans Fallback"/>
              </a:rPr>
              <a:t>种新卡 收到第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dirty="0">
                <a:latin typeface="Droid Sans Fallback"/>
                <a:cs typeface="Droid Sans Fallback"/>
              </a:rPr>
              <a:t>种新卡 收到第</a:t>
            </a:r>
            <a:r>
              <a:rPr sz="3200" spc="-20" dirty="0">
                <a:latin typeface="Arial"/>
                <a:cs typeface="Arial"/>
              </a:rPr>
              <a:t>3</a:t>
            </a:r>
            <a:r>
              <a:rPr sz="3200" dirty="0">
                <a:latin typeface="Droid Sans Fallback"/>
                <a:cs typeface="Droid Sans Fallback"/>
              </a:rPr>
              <a:t>种新卡 收到第</a:t>
            </a:r>
            <a:r>
              <a:rPr sz="3200" spc="-20" dirty="0">
                <a:latin typeface="Arial"/>
                <a:cs typeface="Arial"/>
              </a:rPr>
              <a:t>4</a:t>
            </a:r>
            <a:r>
              <a:rPr sz="3200" dirty="0">
                <a:latin typeface="Droid Sans Fallback"/>
                <a:cs typeface="Droid Sans Fallback"/>
              </a:rPr>
              <a:t>种新卡</a:t>
            </a:r>
            <a:endParaRPr sz="32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200" spc="869" dirty="0">
                <a:latin typeface="Arial"/>
                <a:cs typeface="Arial"/>
              </a:rPr>
              <a:t>......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200" dirty="0">
                <a:latin typeface="Droid Sans Fallback"/>
                <a:cs typeface="Droid Sans Fallback"/>
              </a:rPr>
              <a:t>收到</a:t>
            </a:r>
            <a:r>
              <a:rPr sz="3200" spc="5" dirty="0">
                <a:latin typeface="Droid Sans Fallback"/>
                <a:cs typeface="Droid Sans Fallback"/>
              </a:rPr>
              <a:t>第</a:t>
            </a:r>
            <a:r>
              <a:rPr sz="3200" spc="-905" dirty="0">
                <a:latin typeface="Arial"/>
                <a:cs typeface="Arial"/>
              </a:rPr>
              <a:t>m</a:t>
            </a:r>
            <a:r>
              <a:rPr sz="3200" dirty="0">
                <a:latin typeface="Droid Sans Fallback"/>
                <a:cs typeface="Droid Sans Fallback"/>
              </a:rPr>
              <a:t>种新卡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8985" y="2737713"/>
            <a:ext cx="4039235" cy="3907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20"/>
              </a:spcBef>
            </a:pPr>
            <a:r>
              <a:rPr sz="3200" dirty="0">
                <a:latin typeface="Droid Sans Fallback"/>
                <a:cs typeface="Droid Sans Fallback"/>
              </a:rPr>
              <a:t>每次成功概</a:t>
            </a:r>
            <a:r>
              <a:rPr sz="3200" spc="-10" dirty="0">
                <a:latin typeface="Droid Sans Fallback"/>
                <a:cs typeface="Droid Sans Fallback"/>
              </a:rPr>
              <a:t>率</a:t>
            </a:r>
            <a:r>
              <a:rPr sz="3200" spc="-2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 marR="5080" indent="3175" algn="just">
              <a:lnSpc>
                <a:spcPct val="132600"/>
              </a:lnSpc>
              <a:spcBef>
                <a:spcPts val="70"/>
              </a:spcBef>
            </a:pPr>
            <a:r>
              <a:rPr sz="3200" dirty="0">
                <a:latin typeface="Droid Sans Fallback"/>
                <a:cs typeface="Droid Sans Fallback"/>
              </a:rPr>
              <a:t>每次成功概</a:t>
            </a:r>
            <a:r>
              <a:rPr sz="3200" spc="-10" dirty="0">
                <a:latin typeface="Droid Sans Fallback"/>
                <a:cs typeface="Droid Sans Fallback"/>
              </a:rPr>
              <a:t>率</a:t>
            </a:r>
            <a:r>
              <a:rPr sz="3200" spc="-105" dirty="0">
                <a:latin typeface="Arial"/>
                <a:cs typeface="Arial"/>
              </a:rPr>
              <a:t>(m</a:t>
            </a:r>
            <a:r>
              <a:rPr sz="3200" spc="695" dirty="0">
                <a:latin typeface="Arial"/>
                <a:cs typeface="Arial"/>
              </a:rPr>
              <a:t>-</a:t>
            </a:r>
            <a:r>
              <a:rPr sz="3200" spc="145" dirty="0">
                <a:latin typeface="Arial"/>
                <a:cs typeface="Arial"/>
              </a:rPr>
              <a:t>1)/m </a:t>
            </a:r>
            <a:r>
              <a:rPr sz="3200" dirty="0">
                <a:latin typeface="Droid Sans Fallback"/>
                <a:cs typeface="Droid Sans Fallback"/>
              </a:rPr>
              <a:t>每次成功概率</a:t>
            </a:r>
            <a:r>
              <a:rPr sz="3200" spc="-105" dirty="0">
                <a:latin typeface="Arial"/>
                <a:cs typeface="Arial"/>
              </a:rPr>
              <a:t>(m</a:t>
            </a:r>
            <a:r>
              <a:rPr sz="3200" spc="695" dirty="0">
                <a:latin typeface="Arial"/>
                <a:cs typeface="Arial"/>
              </a:rPr>
              <a:t>-</a:t>
            </a:r>
            <a:r>
              <a:rPr sz="3200" spc="145" dirty="0">
                <a:latin typeface="Arial"/>
                <a:cs typeface="Arial"/>
              </a:rPr>
              <a:t>2)/m </a:t>
            </a:r>
            <a:r>
              <a:rPr sz="3200" dirty="0">
                <a:latin typeface="Droid Sans Fallback"/>
                <a:cs typeface="Droid Sans Fallback"/>
              </a:rPr>
              <a:t>每次成功概率</a:t>
            </a:r>
            <a:r>
              <a:rPr sz="3200" spc="-105" dirty="0">
                <a:latin typeface="Arial"/>
                <a:cs typeface="Arial"/>
              </a:rPr>
              <a:t>(m</a:t>
            </a:r>
            <a:r>
              <a:rPr sz="3200" spc="695" dirty="0">
                <a:latin typeface="Arial"/>
                <a:cs typeface="Arial"/>
              </a:rPr>
              <a:t>-</a:t>
            </a:r>
            <a:r>
              <a:rPr sz="3200" spc="160" dirty="0">
                <a:latin typeface="Arial"/>
                <a:cs typeface="Arial"/>
              </a:rPr>
              <a:t>3)/m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200" spc="869" dirty="0">
                <a:latin typeface="Arial"/>
                <a:cs typeface="Arial"/>
              </a:rPr>
              <a:t>......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200" dirty="0">
                <a:latin typeface="Droid Sans Fallback"/>
                <a:cs typeface="Droid Sans Fallback"/>
              </a:rPr>
              <a:t>每次成功概</a:t>
            </a:r>
            <a:r>
              <a:rPr sz="3200" spc="5" dirty="0">
                <a:latin typeface="Droid Sans Fallback"/>
                <a:cs typeface="Droid Sans Fallback"/>
              </a:rPr>
              <a:t>率</a:t>
            </a:r>
            <a:r>
              <a:rPr sz="3200" spc="-20" dirty="0">
                <a:latin typeface="Arial"/>
                <a:cs typeface="Arial"/>
              </a:rPr>
              <a:t>1/m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7920" y="332231"/>
            <a:ext cx="4540250" cy="1324610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00760" marR="991869">
              <a:lnSpc>
                <a:spcPct val="100000"/>
              </a:lnSpc>
              <a:spcBef>
                <a:spcPts val="204"/>
              </a:spcBef>
            </a:pPr>
            <a:r>
              <a:rPr sz="4000" spc="-5" dirty="0"/>
              <a:t>路径分步走 一步一期望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1952244"/>
            <a:ext cx="8501380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229"/>
              </a:spcBef>
            </a:pPr>
            <a:r>
              <a:rPr sz="3200" spc="780" dirty="0">
                <a:latin typeface="FreeSerif"/>
                <a:cs typeface="FreeSerif"/>
              </a:rPr>
              <a:t>𝑋</a:t>
            </a:r>
            <a:r>
              <a:rPr sz="3525" spc="1170" baseline="-15366" dirty="0">
                <a:latin typeface="FreeSerif"/>
                <a:cs typeface="FreeSerif"/>
              </a:rPr>
              <a:t>𝑖</a:t>
            </a:r>
            <a:r>
              <a:rPr sz="3200" dirty="0">
                <a:latin typeface="Droid Sans Fallback"/>
                <a:cs typeface="Droid Sans Fallback"/>
              </a:rPr>
              <a:t>代表从拿</a:t>
            </a:r>
            <a:r>
              <a:rPr sz="3200" spc="-10" dirty="0">
                <a:latin typeface="Droid Sans Fallback"/>
                <a:cs typeface="Droid Sans Fallback"/>
              </a:rPr>
              <a:t>到</a:t>
            </a:r>
            <a:r>
              <a:rPr sz="3200" spc="620" dirty="0">
                <a:latin typeface="Arial"/>
                <a:cs typeface="Arial"/>
              </a:rPr>
              <a:t>(i-1)</a:t>
            </a:r>
            <a:r>
              <a:rPr sz="3200" dirty="0">
                <a:latin typeface="Droid Sans Fallback"/>
                <a:cs typeface="Droid Sans Fallback"/>
              </a:rPr>
              <a:t>种卡到</a:t>
            </a:r>
            <a:r>
              <a:rPr sz="3200" spc="-15" dirty="0">
                <a:latin typeface="Droid Sans Fallback"/>
                <a:cs typeface="Droid Sans Fallback"/>
              </a:rPr>
              <a:t>拿</a:t>
            </a:r>
            <a:r>
              <a:rPr sz="3200" dirty="0">
                <a:latin typeface="Droid Sans Fallback"/>
                <a:cs typeface="Droid Sans Fallback"/>
              </a:rPr>
              <a:t>到</a:t>
            </a:r>
            <a:r>
              <a:rPr sz="3200" spc="1050" dirty="0">
                <a:latin typeface="Arial"/>
                <a:cs typeface="Arial"/>
              </a:rPr>
              <a:t>i</a:t>
            </a:r>
            <a:r>
              <a:rPr sz="3200" dirty="0">
                <a:latin typeface="Droid Sans Fallback"/>
                <a:cs typeface="Droid Sans Fallback"/>
              </a:rPr>
              <a:t>种</a:t>
            </a:r>
            <a:r>
              <a:rPr sz="3200" spc="-15" dirty="0">
                <a:latin typeface="Droid Sans Fallback"/>
                <a:cs typeface="Droid Sans Fallback"/>
              </a:rPr>
              <a:t>卡</a:t>
            </a:r>
            <a:r>
              <a:rPr sz="3200" dirty="0">
                <a:latin typeface="Droid Sans Fallback"/>
                <a:cs typeface="Droid Sans Fallback"/>
              </a:rPr>
              <a:t>的次数</a:t>
            </a:r>
            <a:endParaRPr sz="3200">
              <a:latin typeface="Droid Sans Fallback"/>
              <a:cs typeface="Droid Sans Fallb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1957" y="327469"/>
            <a:ext cx="8510905" cy="1379855"/>
            <a:chOff x="421957" y="327469"/>
            <a:chExt cx="8510905" cy="1379855"/>
          </a:xfrm>
        </p:grpSpPr>
        <p:sp>
          <p:nvSpPr>
            <p:cNvPr id="4" name="object 4"/>
            <p:cNvSpPr/>
            <p:nvPr/>
          </p:nvSpPr>
          <p:spPr>
            <a:xfrm>
              <a:off x="426719" y="332231"/>
              <a:ext cx="8501380" cy="1370330"/>
            </a:xfrm>
            <a:custGeom>
              <a:avLst/>
              <a:gdLst/>
              <a:ahLst/>
              <a:cxnLst/>
              <a:rect l="l" t="t" r="r" b="b"/>
              <a:pathLst>
                <a:path w="8501380" h="1370330">
                  <a:moveTo>
                    <a:pt x="0" y="1370075"/>
                  </a:moveTo>
                  <a:lnTo>
                    <a:pt x="8500872" y="1370075"/>
                  </a:lnTo>
                  <a:lnTo>
                    <a:pt x="8500872" y="0"/>
                  </a:lnTo>
                  <a:lnTo>
                    <a:pt x="0" y="0"/>
                  </a:lnTo>
                  <a:lnTo>
                    <a:pt x="0" y="1370075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5524" y="754379"/>
              <a:ext cx="466725" cy="379730"/>
            </a:xfrm>
            <a:custGeom>
              <a:avLst/>
              <a:gdLst/>
              <a:ahLst/>
              <a:cxnLst/>
              <a:rect l="l" t="t" r="r" b="b"/>
              <a:pathLst>
                <a:path w="466725" h="379730">
                  <a:moveTo>
                    <a:pt x="88646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64490"/>
                  </a:lnTo>
                  <a:lnTo>
                    <a:pt x="0" y="379730"/>
                  </a:lnTo>
                  <a:lnTo>
                    <a:pt x="88646" y="379730"/>
                  </a:lnTo>
                  <a:lnTo>
                    <a:pt x="88646" y="364490"/>
                  </a:lnTo>
                  <a:lnTo>
                    <a:pt x="33020" y="364490"/>
                  </a:lnTo>
                  <a:lnTo>
                    <a:pt x="33020" y="16510"/>
                  </a:lnTo>
                  <a:lnTo>
                    <a:pt x="88646" y="16510"/>
                  </a:lnTo>
                  <a:lnTo>
                    <a:pt x="88646" y="0"/>
                  </a:lnTo>
                  <a:close/>
                </a:path>
                <a:path w="466725" h="379730">
                  <a:moveTo>
                    <a:pt x="466471" y="0"/>
                  </a:moveTo>
                  <a:lnTo>
                    <a:pt x="377825" y="0"/>
                  </a:lnTo>
                  <a:lnTo>
                    <a:pt x="377825" y="16510"/>
                  </a:lnTo>
                  <a:lnTo>
                    <a:pt x="433451" y="16510"/>
                  </a:lnTo>
                  <a:lnTo>
                    <a:pt x="433451" y="364490"/>
                  </a:lnTo>
                  <a:lnTo>
                    <a:pt x="377825" y="364490"/>
                  </a:lnTo>
                  <a:lnTo>
                    <a:pt x="377825" y="379730"/>
                  </a:lnTo>
                  <a:lnTo>
                    <a:pt x="466471" y="379730"/>
                  </a:lnTo>
                  <a:lnTo>
                    <a:pt x="466471" y="364490"/>
                  </a:lnTo>
                  <a:lnTo>
                    <a:pt x="466471" y="16510"/>
                  </a:lnTo>
                  <a:lnTo>
                    <a:pt x="4664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0665" y="639902"/>
            <a:ext cx="68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10845" algn="l"/>
              </a:tabLst>
            </a:pPr>
            <a:r>
              <a:rPr sz="3200" spc="4805" dirty="0">
                <a:latin typeface="FreeSerif"/>
                <a:cs typeface="FreeSerif"/>
              </a:rPr>
              <a:t>𝐸	</a:t>
            </a:r>
            <a:r>
              <a:rPr sz="3200" spc="5070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7416" y="435609"/>
            <a:ext cx="2039620" cy="1207770"/>
          </a:xfrm>
          <a:custGeom>
            <a:avLst/>
            <a:gdLst/>
            <a:ahLst/>
            <a:cxnLst/>
            <a:rect l="l" t="t" r="r" b="b"/>
            <a:pathLst>
              <a:path w="2039620" h="1207770">
                <a:moveTo>
                  <a:pt x="108077" y="0"/>
                </a:moveTo>
                <a:lnTo>
                  <a:pt x="0" y="0"/>
                </a:lnTo>
                <a:lnTo>
                  <a:pt x="0" y="20320"/>
                </a:lnTo>
                <a:lnTo>
                  <a:pt x="0" y="1187450"/>
                </a:lnTo>
                <a:lnTo>
                  <a:pt x="0" y="1207770"/>
                </a:lnTo>
                <a:lnTo>
                  <a:pt x="108077" y="1207770"/>
                </a:lnTo>
                <a:lnTo>
                  <a:pt x="108077" y="1187450"/>
                </a:lnTo>
                <a:lnTo>
                  <a:pt x="41021" y="1187450"/>
                </a:lnTo>
                <a:lnTo>
                  <a:pt x="41021" y="20320"/>
                </a:lnTo>
                <a:lnTo>
                  <a:pt x="108077" y="20320"/>
                </a:lnTo>
                <a:lnTo>
                  <a:pt x="108077" y="0"/>
                </a:lnTo>
                <a:close/>
              </a:path>
              <a:path w="2039620" h="1207770">
                <a:moveTo>
                  <a:pt x="2039239" y="0"/>
                </a:moveTo>
                <a:lnTo>
                  <a:pt x="1931162" y="0"/>
                </a:lnTo>
                <a:lnTo>
                  <a:pt x="1931162" y="20320"/>
                </a:lnTo>
                <a:lnTo>
                  <a:pt x="1998345" y="20320"/>
                </a:lnTo>
                <a:lnTo>
                  <a:pt x="1998345" y="1187450"/>
                </a:lnTo>
                <a:lnTo>
                  <a:pt x="2039239" y="1187450"/>
                </a:lnTo>
                <a:lnTo>
                  <a:pt x="2039239" y="20320"/>
                </a:lnTo>
                <a:lnTo>
                  <a:pt x="2039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4329" y="446263"/>
            <a:ext cx="2984500" cy="12058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30"/>
              </a:spcBef>
              <a:tabLst>
                <a:tab pos="1350645" algn="l"/>
                <a:tab pos="2371090" algn="l"/>
              </a:tabLst>
            </a:pP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80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675" dirty="0">
                <a:latin typeface="FreeSerif"/>
                <a:cs typeface="FreeSerif"/>
              </a:rPr>
              <a:t>𝑋</a:t>
            </a:r>
            <a:r>
              <a:rPr sz="3525" spc="1012" baseline="-15366" dirty="0">
                <a:latin typeface="FreeSerif"/>
                <a:cs typeface="FreeSerif"/>
              </a:rPr>
              <a:t>𝑖</a:t>
            </a:r>
            <a:endParaRPr sz="3525" baseline="-15366">
              <a:latin typeface="FreeSerif"/>
              <a:cs typeface="FreeSerif"/>
            </a:endParaRPr>
          </a:p>
          <a:p>
            <a:pPr marL="941069">
              <a:lnSpc>
                <a:spcPct val="100000"/>
              </a:lnSpc>
              <a:spcBef>
                <a:spcPts val="1105"/>
              </a:spcBef>
              <a:tabLst>
                <a:tab pos="2753995" algn="l"/>
              </a:tabLst>
            </a:pPr>
            <a:r>
              <a:rPr sz="2350" spc="185" dirty="0">
                <a:latin typeface="FreeSerif"/>
                <a:cs typeface="FreeSerif"/>
              </a:rPr>
              <a:t>𝑖=1,2,…,𝑚	</a:t>
            </a:r>
            <a:r>
              <a:rPr sz="2350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u="heavy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294" y="446263"/>
            <a:ext cx="1786255" cy="12058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30"/>
              </a:spcBef>
              <a:tabLst>
                <a:tab pos="826135" algn="l"/>
              </a:tabLst>
            </a:pP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3879" dirty="0">
                <a:latin typeface="FreeSerif"/>
                <a:cs typeface="FreeSerif"/>
              </a:rPr>
              <a:t>෍</a:t>
            </a:r>
            <a:endParaRPr sz="3200">
              <a:latin typeface="FreeSerif"/>
              <a:cs typeface="FreeSerif"/>
            </a:endParaRPr>
          </a:p>
          <a:p>
            <a:pPr marL="415925">
              <a:lnSpc>
                <a:spcPct val="100000"/>
              </a:lnSpc>
              <a:spcBef>
                <a:spcPts val="1105"/>
              </a:spcBef>
            </a:pPr>
            <a:r>
              <a:rPr sz="2350" spc="1010" dirty="0">
                <a:latin typeface="FreeSerif"/>
                <a:cs typeface="FreeSerif"/>
              </a:rPr>
              <a:t>𝑖</a:t>
            </a:r>
            <a:r>
              <a:rPr sz="2350" spc="375" dirty="0">
                <a:latin typeface="FreeSerif"/>
                <a:cs typeface="FreeSerif"/>
              </a:rPr>
              <a:t>=</a:t>
            </a:r>
            <a:r>
              <a:rPr sz="2350" spc="175" dirty="0">
                <a:latin typeface="FreeSerif"/>
                <a:cs typeface="FreeSerif"/>
              </a:rPr>
              <a:t>1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165" dirty="0">
                <a:latin typeface="FreeSerif"/>
                <a:cs typeface="FreeSerif"/>
              </a:rPr>
              <a:t>2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-595" dirty="0">
                <a:latin typeface="FreeSerif"/>
                <a:cs typeface="FreeSerif"/>
              </a:rPr>
              <a:t>…</a:t>
            </a:r>
            <a:r>
              <a:rPr sz="2350" spc="-125" dirty="0">
                <a:latin typeface="FreeSerif"/>
                <a:cs typeface="FreeSerif"/>
              </a:rPr>
              <a:t>,</a:t>
            </a:r>
            <a:r>
              <a:rPr sz="2350" spc="6400" dirty="0">
                <a:latin typeface="FreeSerif"/>
                <a:cs typeface="FreeSerif"/>
              </a:rPr>
              <a:t>𝑚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6711" y="639902"/>
            <a:ext cx="994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spc="595" dirty="0">
                <a:latin typeface="FreeSerif"/>
                <a:cs typeface="FreeSerif"/>
              </a:rPr>
              <a:t>𝐸[𝑋</a:t>
            </a:r>
            <a:r>
              <a:rPr sz="3525" spc="892" baseline="-15366" dirty="0">
                <a:latin typeface="FreeSerif"/>
                <a:cs typeface="FreeSerif"/>
              </a:rPr>
              <a:t>𝑖</a:t>
            </a:r>
            <a:r>
              <a:rPr sz="3200" spc="595" dirty="0">
                <a:latin typeface="FreeSerif"/>
                <a:cs typeface="FreeSerif"/>
              </a:rPr>
              <a:t>]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719" y="2924555"/>
            <a:ext cx="8501380" cy="1861185"/>
          </a:xfrm>
          <a:custGeom>
            <a:avLst/>
            <a:gdLst/>
            <a:ahLst/>
            <a:cxnLst/>
            <a:rect l="l" t="t" r="r" b="b"/>
            <a:pathLst>
              <a:path w="8501380" h="1861185">
                <a:moveTo>
                  <a:pt x="0" y="1860804"/>
                </a:moveTo>
                <a:lnTo>
                  <a:pt x="8500872" y="1860804"/>
                </a:lnTo>
                <a:lnTo>
                  <a:pt x="8500872" y="0"/>
                </a:lnTo>
                <a:lnTo>
                  <a:pt x="0" y="0"/>
                </a:lnTo>
                <a:lnTo>
                  <a:pt x="0" y="1860804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22069" y="3112770"/>
            <a:ext cx="316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585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7740" y="3403472"/>
            <a:ext cx="5073650" cy="26034"/>
          </a:xfrm>
          <a:custGeom>
            <a:avLst/>
            <a:gdLst/>
            <a:ahLst/>
            <a:cxnLst/>
            <a:rect l="l" t="t" r="r" b="b"/>
            <a:pathLst>
              <a:path w="5073650" h="26035">
                <a:moveTo>
                  <a:pt x="348983" y="0"/>
                </a:moveTo>
                <a:lnTo>
                  <a:pt x="0" y="0"/>
                </a:lnTo>
                <a:lnTo>
                  <a:pt x="0" y="25908"/>
                </a:lnTo>
                <a:lnTo>
                  <a:pt x="348983" y="25908"/>
                </a:lnTo>
                <a:lnTo>
                  <a:pt x="348983" y="0"/>
                </a:lnTo>
                <a:close/>
              </a:path>
              <a:path w="5073650" h="26035">
                <a:moveTo>
                  <a:pt x="1889760" y="0"/>
                </a:moveTo>
                <a:lnTo>
                  <a:pt x="832104" y="0"/>
                </a:lnTo>
                <a:lnTo>
                  <a:pt x="832104" y="25908"/>
                </a:lnTo>
                <a:lnTo>
                  <a:pt x="1889760" y="25908"/>
                </a:lnTo>
                <a:lnTo>
                  <a:pt x="1889760" y="0"/>
                </a:lnTo>
                <a:close/>
              </a:path>
              <a:path w="5073650" h="26035">
                <a:moveTo>
                  <a:pt x="3432048" y="0"/>
                </a:moveTo>
                <a:lnTo>
                  <a:pt x="2374392" y="0"/>
                </a:lnTo>
                <a:lnTo>
                  <a:pt x="2374392" y="25908"/>
                </a:lnTo>
                <a:lnTo>
                  <a:pt x="3432048" y="25908"/>
                </a:lnTo>
                <a:lnTo>
                  <a:pt x="3432048" y="0"/>
                </a:lnTo>
                <a:close/>
              </a:path>
              <a:path w="5073650" h="26035">
                <a:moveTo>
                  <a:pt x="5073396" y="0"/>
                </a:moveTo>
                <a:lnTo>
                  <a:pt x="4724400" y="0"/>
                </a:lnTo>
                <a:lnTo>
                  <a:pt x="4724400" y="25908"/>
                </a:lnTo>
                <a:lnTo>
                  <a:pt x="5073396" y="25908"/>
                </a:lnTo>
                <a:lnTo>
                  <a:pt x="5073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77032" y="3112770"/>
            <a:ext cx="316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585" dirty="0">
                <a:latin typeface="FreeSerif"/>
                <a:cs typeface="FreeSerif"/>
              </a:rPr>
              <a:t>+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8178" y="3112770"/>
            <a:ext cx="316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585" dirty="0">
                <a:latin typeface="FreeSerif"/>
                <a:cs typeface="FreeSerif"/>
              </a:rPr>
              <a:t>+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178" y="4028947"/>
            <a:ext cx="1417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45" dirty="0">
                <a:latin typeface="FreeSerif"/>
                <a:cs typeface="FreeSerif"/>
              </a:rPr>
              <a:t> </a:t>
            </a:r>
            <a:r>
              <a:rPr sz="3200" spc="1885" dirty="0">
                <a:latin typeface="FreeSerif"/>
                <a:cs typeface="FreeSerif"/>
              </a:rPr>
              <a:t>𝑚</a:t>
            </a:r>
            <a:r>
              <a:rPr sz="3200" spc="-55" dirty="0">
                <a:latin typeface="FreeSerif"/>
                <a:cs typeface="FreeSerif"/>
              </a:rPr>
              <a:t> </a:t>
            </a:r>
            <a:r>
              <a:rPr sz="3200" spc="480" dirty="0">
                <a:latin typeface="FreeSerif"/>
                <a:cs typeface="FreeSerif"/>
              </a:rPr>
              <a:t>×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260" dirty="0">
                <a:latin typeface="FreeSerif"/>
                <a:cs typeface="FreeSerif"/>
              </a:rPr>
              <a:t>(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0180" y="4319396"/>
            <a:ext cx="3430904" cy="26034"/>
          </a:xfrm>
          <a:custGeom>
            <a:avLst/>
            <a:gdLst/>
            <a:ahLst/>
            <a:cxnLst/>
            <a:rect l="l" t="t" r="r" b="b"/>
            <a:pathLst>
              <a:path w="3430904" h="26035">
                <a:moveTo>
                  <a:pt x="348996" y="0"/>
                </a:moveTo>
                <a:lnTo>
                  <a:pt x="0" y="0"/>
                </a:lnTo>
                <a:lnTo>
                  <a:pt x="0" y="25908"/>
                </a:lnTo>
                <a:lnTo>
                  <a:pt x="348996" y="25908"/>
                </a:lnTo>
                <a:lnTo>
                  <a:pt x="348996" y="0"/>
                </a:lnTo>
                <a:close/>
              </a:path>
              <a:path w="3430904" h="26035">
                <a:moveTo>
                  <a:pt x="1888236" y="0"/>
                </a:moveTo>
                <a:lnTo>
                  <a:pt x="830580" y="0"/>
                </a:lnTo>
                <a:lnTo>
                  <a:pt x="830580" y="25908"/>
                </a:lnTo>
                <a:lnTo>
                  <a:pt x="1888236" y="25908"/>
                </a:lnTo>
                <a:lnTo>
                  <a:pt x="1888236" y="0"/>
                </a:lnTo>
                <a:close/>
              </a:path>
              <a:path w="3430904" h="26035">
                <a:moveTo>
                  <a:pt x="3430524" y="0"/>
                </a:moveTo>
                <a:lnTo>
                  <a:pt x="2372868" y="0"/>
                </a:lnTo>
                <a:lnTo>
                  <a:pt x="2372868" y="25908"/>
                </a:lnTo>
                <a:lnTo>
                  <a:pt x="3430524" y="25908"/>
                </a:lnTo>
                <a:lnTo>
                  <a:pt x="3430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7948" y="4028947"/>
            <a:ext cx="316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585" dirty="0">
                <a:latin typeface="FreeSerif"/>
                <a:cs typeface="FreeSerif"/>
              </a:rPr>
              <a:t>+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0560" y="3627924"/>
            <a:ext cx="3444240" cy="1188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835"/>
              </a:spcBef>
            </a:pPr>
            <a:r>
              <a:rPr sz="3200" spc="175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tabLst>
                <a:tab pos="829944" algn="l"/>
                <a:tab pos="2372995" algn="l"/>
              </a:tabLst>
            </a:pPr>
            <a:r>
              <a:rPr sz="3200" spc="1885" dirty="0">
                <a:latin typeface="FreeSerif"/>
                <a:cs typeface="FreeSerif"/>
              </a:rPr>
              <a:t>𝑚	𝑚</a:t>
            </a:r>
            <a:r>
              <a:rPr sz="3200" spc="-3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−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1	</a:t>
            </a:r>
            <a:r>
              <a:rPr sz="3200" spc="1885" dirty="0">
                <a:latin typeface="FreeSerif"/>
                <a:cs typeface="FreeSerif"/>
              </a:rPr>
              <a:t>𝑚</a:t>
            </a:r>
            <a:r>
              <a:rPr sz="3200" spc="-85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−</a:t>
            </a:r>
            <a:r>
              <a:rPr sz="3200" spc="-130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2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3056" y="4319396"/>
            <a:ext cx="226060" cy="26034"/>
          </a:xfrm>
          <a:custGeom>
            <a:avLst/>
            <a:gdLst/>
            <a:ahLst/>
            <a:cxnLst/>
            <a:rect l="l" t="t" r="r" b="b"/>
            <a:pathLst>
              <a:path w="226059" h="26035">
                <a:moveTo>
                  <a:pt x="225551" y="0"/>
                </a:moveTo>
                <a:lnTo>
                  <a:pt x="0" y="0"/>
                </a:lnTo>
                <a:lnTo>
                  <a:pt x="0" y="25907"/>
                </a:lnTo>
                <a:lnTo>
                  <a:pt x="225551" y="25907"/>
                </a:lnTo>
                <a:lnTo>
                  <a:pt x="225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130"/>
              </a:lnSpc>
              <a:spcBef>
                <a:spcPts val="105"/>
              </a:spcBef>
              <a:tabLst>
                <a:tab pos="1185545" algn="l"/>
                <a:tab pos="2727960" algn="l"/>
                <a:tab pos="4724400" algn="l"/>
              </a:tabLst>
            </a:pPr>
            <a:r>
              <a:rPr spc="1885" dirty="0"/>
              <a:t>𝑚	𝑚	𝑚	𝑚</a:t>
            </a:r>
          </a:p>
          <a:p>
            <a:pPr marL="3522345">
              <a:lnSpc>
                <a:spcPts val="2285"/>
              </a:lnSpc>
            </a:pPr>
            <a:r>
              <a:rPr spc="585" dirty="0"/>
              <a:t>+</a:t>
            </a:r>
            <a:r>
              <a:rPr spc="-280" dirty="0"/>
              <a:t> </a:t>
            </a:r>
            <a:r>
              <a:rPr spc="-459" dirty="0"/>
              <a:t>⋯ </a:t>
            </a:r>
            <a:r>
              <a:rPr spc="585" dirty="0"/>
              <a:t>+</a:t>
            </a:r>
          </a:p>
          <a:p>
            <a:pPr>
              <a:lnSpc>
                <a:spcPts val="2395"/>
              </a:lnSpc>
              <a:tabLst>
                <a:tab pos="831850" algn="l"/>
                <a:tab pos="2374265" algn="l"/>
                <a:tab pos="4785360" algn="l"/>
              </a:tabLst>
            </a:pPr>
            <a:r>
              <a:rPr spc="1885" dirty="0"/>
              <a:t>𝑚	𝑚</a:t>
            </a:r>
            <a:r>
              <a:rPr spc="-35" dirty="0"/>
              <a:t> </a:t>
            </a:r>
            <a:r>
              <a:rPr spc="585" dirty="0"/>
              <a:t>−</a:t>
            </a:r>
            <a:r>
              <a:rPr spc="-95" dirty="0"/>
              <a:t> </a:t>
            </a:r>
            <a:r>
              <a:rPr spc="170" dirty="0"/>
              <a:t>1	</a:t>
            </a:r>
            <a:r>
              <a:rPr spc="1885" dirty="0"/>
              <a:t>𝑚</a:t>
            </a:r>
            <a:r>
              <a:rPr spc="-40" dirty="0"/>
              <a:t> </a:t>
            </a:r>
            <a:r>
              <a:rPr spc="585" dirty="0"/>
              <a:t>−</a:t>
            </a:r>
            <a:r>
              <a:rPr spc="-100" dirty="0"/>
              <a:t> </a:t>
            </a:r>
            <a:r>
              <a:rPr spc="170" dirty="0"/>
              <a:t>2	1</a:t>
            </a:r>
          </a:p>
          <a:p>
            <a:pPr marL="1718945">
              <a:lnSpc>
                <a:spcPts val="3240"/>
              </a:lnSpc>
              <a:tabLst>
                <a:tab pos="3261360" algn="l"/>
                <a:tab pos="5195570" algn="l"/>
              </a:tabLst>
            </a:pPr>
            <a:r>
              <a:rPr spc="175" dirty="0"/>
              <a:t>1	1	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434071" y="4301744"/>
            <a:ext cx="238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9094" y="4028947"/>
            <a:ext cx="3152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42415" algn="l"/>
                <a:tab pos="2970530" algn="l"/>
              </a:tabLst>
            </a:pPr>
            <a:r>
              <a:rPr sz="3200" spc="585" dirty="0">
                <a:latin typeface="FreeSerif"/>
                <a:cs typeface="FreeSerif"/>
              </a:rPr>
              <a:t>+	+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-459" dirty="0">
                <a:latin typeface="FreeSerif"/>
                <a:cs typeface="FreeSerif"/>
              </a:rPr>
              <a:t>⋯</a:t>
            </a:r>
            <a:r>
              <a:rPr sz="3200" spc="-27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260" dirty="0">
                <a:latin typeface="FreeSerif"/>
                <a:cs typeface="FreeSerif"/>
              </a:rPr>
              <a:t>)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1957" y="5123421"/>
            <a:ext cx="8703945" cy="1734820"/>
            <a:chOff x="421957" y="5123421"/>
            <a:chExt cx="8703945" cy="1734820"/>
          </a:xfrm>
        </p:grpSpPr>
        <p:sp>
          <p:nvSpPr>
            <p:cNvPr id="25" name="object 25"/>
            <p:cNvSpPr/>
            <p:nvPr/>
          </p:nvSpPr>
          <p:spPr>
            <a:xfrm>
              <a:off x="6972680" y="5123421"/>
              <a:ext cx="2153160" cy="1734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719" y="5160264"/>
              <a:ext cx="8501380" cy="1077595"/>
            </a:xfrm>
            <a:custGeom>
              <a:avLst/>
              <a:gdLst/>
              <a:ahLst/>
              <a:cxnLst/>
              <a:rect l="l" t="t" r="r" b="b"/>
              <a:pathLst>
                <a:path w="8501380" h="1077595">
                  <a:moveTo>
                    <a:pt x="0" y="1077468"/>
                  </a:moveTo>
                  <a:lnTo>
                    <a:pt x="8500872" y="1077468"/>
                  </a:lnTo>
                  <a:lnTo>
                    <a:pt x="8500872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61894" y="5778500"/>
              <a:ext cx="466725" cy="379730"/>
            </a:xfrm>
            <a:custGeom>
              <a:avLst/>
              <a:gdLst/>
              <a:ahLst/>
              <a:cxnLst/>
              <a:rect l="l" t="t" r="r" b="b"/>
              <a:pathLst>
                <a:path w="466725" h="379729">
                  <a:moveTo>
                    <a:pt x="8851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64490"/>
                  </a:lnTo>
                  <a:lnTo>
                    <a:pt x="0" y="379730"/>
                  </a:lnTo>
                  <a:lnTo>
                    <a:pt x="88519" y="379730"/>
                  </a:lnTo>
                  <a:lnTo>
                    <a:pt x="88519" y="364490"/>
                  </a:lnTo>
                  <a:lnTo>
                    <a:pt x="32893" y="364490"/>
                  </a:lnTo>
                  <a:lnTo>
                    <a:pt x="32893" y="15240"/>
                  </a:lnTo>
                  <a:lnTo>
                    <a:pt x="88519" y="15240"/>
                  </a:lnTo>
                  <a:lnTo>
                    <a:pt x="88519" y="0"/>
                  </a:lnTo>
                  <a:close/>
                </a:path>
                <a:path w="466725" h="379729">
                  <a:moveTo>
                    <a:pt x="466344" y="0"/>
                  </a:moveTo>
                  <a:lnTo>
                    <a:pt x="377698" y="0"/>
                  </a:lnTo>
                  <a:lnTo>
                    <a:pt x="377698" y="15240"/>
                  </a:lnTo>
                  <a:lnTo>
                    <a:pt x="433324" y="15240"/>
                  </a:lnTo>
                  <a:lnTo>
                    <a:pt x="433324" y="364490"/>
                  </a:lnTo>
                  <a:lnTo>
                    <a:pt x="377698" y="364490"/>
                  </a:lnTo>
                  <a:lnTo>
                    <a:pt x="377698" y="379730"/>
                  </a:lnTo>
                  <a:lnTo>
                    <a:pt x="466344" y="379730"/>
                  </a:lnTo>
                  <a:lnTo>
                    <a:pt x="466344" y="364490"/>
                  </a:lnTo>
                  <a:lnTo>
                    <a:pt x="466344" y="15240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47188" y="5665419"/>
            <a:ext cx="687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z="3200" spc="4800" dirty="0">
                <a:latin typeface="FreeSerif"/>
                <a:cs typeface="FreeSerif"/>
              </a:rPr>
              <a:t>𝐸	</a:t>
            </a:r>
            <a:r>
              <a:rPr sz="3200" spc="5065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7478" y="5176215"/>
            <a:ext cx="302450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roid Sans Fallback"/>
                <a:cs typeface="Droid Sans Fallback"/>
              </a:rPr>
              <a:t>当</a:t>
            </a:r>
            <a:r>
              <a:rPr sz="3200" spc="-905" dirty="0">
                <a:latin typeface="Arial"/>
                <a:cs typeface="Arial"/>
              </a:rPr>
              <a:t>m</a:t>
            </a:r>
            <a:r>
              <a:rPr sz="3200" dirty="0">
                <a:latin typeface="Droid Sans Fallback"/>
                <a:cs typeface="Droid Sans Fallback"/>
              </a:rPr>
              <a:t>很大时</a:t>
            </a:r>
            <a:endParaRPr sz="32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1442720" algn="l"/>
              </a:tabLst>
            </a:pPr>
            <a:r>
              <a:rPr sz="3200" dirty="0">
                <a:latin typeface="Droid Sans Fallback"/>
                <a:cs typeface="Droid Sans Fallback"/>
              </a:rPr>
              <a:t>趋向于	</a:t>
            </a:r>
            <a:r>
              <a:rPr sz="3200" spc="80" dirty="0">
                <a:latin typeface="Arial"/>
                <a:cs typeface="Arial"/>
              </a:rPr>
              <a:t>mlog(m)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119" y="197865"/>
            <a:ext cx="33832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小结：分步走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8228" y="1327403"/>
            <a:ext cx="2880360" cy="585470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25"/>
              </a:spcBef>
            </a:pPr>
            <a:r>
              <a:rPr sz="3200" spc="5" dirty="0">
                <a:latin typeface="Droid Sans Fallback"/>
                <a:cs typeface="Droid Sans Fallback"/>
              </a:rPr>
              <a:t>走一步看看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228" y="1912620"/>
            <a:ext cx="288036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one-step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8228" y="2705100"/>
            <a:ext cx="2880360" cy="1076325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22275" marR="41402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路径分步走 一步一期望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0881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724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5049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892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0261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7864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8048" y="4155947"/>
            <a:ext cx="5760720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R="368935" algn="ctr">
              <a:lnSpc>
                <a:spcPct val="100000"/>
              </a:lnSpc>
              <a:spcBef>
                <a:spcPts val="195"/>
              </a:spcBef>
              <a:tabLst>
                <a:tab pos="410845" algn="l"/>
                <a:tab pos="1689735" algn="l"/>
                <a:tab pos="2517775" algn="l"/>
                <a:tab pos="3013075" algn="l"/>
                <a:tab pos="3817620" algn="l"/>
              </a:tabLst>
            </a:pP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25" dirty="0">
                <a:latin typeface="FreeSerif"/>
                <a:cs typeface="FreeSerif"/>
              </a:rPr>
              <a:t>𝐴</a:t>
            </a:r>
            <a:r>
              <a:rPr sz="3200" spc="-6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90" dirty="0">
                <a:latin typeface="FreeSerif"/>
                <a:cs typeface="FreeSerif"/>
              </a:rPr>
              <a:t> </a:t>
            </a:r>
            <a:r>
              <a:rPr sz="3200" spc="1300" dirty="0">
                <a:latin typeface="FreeSerif"/>
                <a:cs typeface="FreeSerif"/>
              </a:rPr>
              <a:t>𝐵	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85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25" dirty="0">
                <a:latin typeface="FreeSerif"/>
                <a:cs typeface="FreeSerif"/>
              </a:rPr>
              <a:t>𝐴	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300" dirty="0">
                <a:latin typeface="FreeSerif"/>
                <a:cs typeface="FreeSerif"/>
              </a:rPr>
              <a:t>𝐵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048" y="5015484"/>
            <a:ext cx="5760720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43000" marR="571500" indent="-565785">
              <a:lnSpc>
                <a:spcPct val="100000"/>
              </a:lnSpc>
              <a:spcBef>
                <a:spcPts val="245"/>
              </a:spcBef>
            </a:pPr>
            <a:r>
              <a:rPr sz="3200" spc="4910" dirty="0">
                <a:latin typeface="FreeSerif"/>
                <a:cs typeface="FreeSerif"/>
              </a:rPr>
              <a:t>𝐴</a:t>
            </a:r>
            <a:r>
              <a:rPr sz="3200" dirty="0">
                <a:latin typeface="Droid Sans Fallback"/>
                <a:cs typeface="Droid Sans Fallback"/>
              </a:rPr>
              <a:t>和</a:t>
            </a:r>
            <a:r>
              <a:rPr sz="3200" spc="5290" dirty="0">
                <a:latin typeface="FreeSerif"/>
                <a:cs typeface="FreeSerif"/>
              </a:rPr>
              <a:t>𝐵</a:t>
            </a:r>
            <a:r>
              <a:rPr sz="3200" dirty="0">
                <a:latin typeface="Droid Sans Fallback"/>
                <a:cs typeface="Droid Sans Fallback"/>
              </a:rPr>
              <a:t>是任意两个随机变量 甚至</a:t>
            </a:r>
            <a:r>
              <a:rPr sz="3200" spc="1225" dirty="0">
                <a:latin typeface="FreeSerif"/>
                <a:cs typeface="FreeSerif"/>
              </a:rPr>
              <a:t>𝐴</a:t>
            </a:r>
            <a:r>
              <a:rPr sz="3200" dirty="0">
                <a:latin typeface="Droid Sans Fallback"/>
                <a:cs typeface="Droid Sans Fallback"/>
              </a:rPr>
              <a:t>和</a:t>
            </a:r>
            <a:r>
              <a:rPr sz="3200" spc="1300" dirty="0">
                <a:latin typeface="FreeSerif"/>
                <a:cs typeface="FreeSerif"/>
              </a:rPr>
              <a:t>𝐵</a:t>
            </a:r>
            <a:r>
              <a:rPr sz="3200" spc="-40" dirty="0">
                <a:latin typeface="FreeSerif"/>
                <a:cs typeface="FreeSerif"/>
              </a:rPr>
              <a:t> </a:t>
            </a:r>
            <a:r>
              <a:rPr sz="3200" dirty="0">
                <a:latin typeface="Droid Sans Fallback"/>
                <a:cs typeface="Droid Sans Fallback"/>
              </a:rPr>
              <a:t>可以相关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680" y="197865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加法分拆</a:t>
            </a:r>
          </a:p>
        </p:txBody>
      </p:sp>
      <p:sp>
        <p:nvSpPr>
          <p:cNvPr id="3" name="object 3"/>
          <p:cNvSpPr/>
          <p:nvPr/>
        </p:nvSpPr>
        <p:spPr>
          <a:xfrm>
            <a:off x="4000881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1724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5049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7892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0261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4490"/>
                </a:lnTo>
                <a:lnTo>
                  <a:pt x="0" y="364490"/>
                </a:lnTo>
                <a:lnTo>
                  <a:pt x="0" y="379730"/>
                </a:lnTo>
                <a:lnTo>
                  <a:pt x="88519" y="379730"/>
                </a:lnTo>
                <a:lnTo>
                  <a:pt x="88519" y="36449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7864" y="4281169"/>
            <a:ext cx="88900" cy="379730"/>
          </a:xfrm>
          <a:custGeom>
            <a:avLst/>
            <a:gdLst/>
            <a:ahLst/>
            <a:cxnLst/>
            <a:rect l="l" t="t" r="r" b="b"/>
            <a:pathLst>
              <a:path w="88900" h="379729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4490"/>
                </a:lnTo>
                <a:lnTo>
                  <a:pt x="0" y="379730"/>
                </a:lnTo>
                <a:lnTo>
                  <a:pt x="88646" y="379730"/>
                </a:lnTo>
                <a:lnTo>
                  <a:pt x="88646" y="364490"/>
                </a:lnTo>
                <a:lnTo>
                  <a:pt x="33020" y="36449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8048" y="4155947"/>
            <a:ext cx="5760720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R="368935" algn="ctr">
              <a:lnSpc>
                <a:spcPct val="100000"/>
              </a:lnSpc>
              <a:spcBef>
                <a:spcPts val="195"/>
              </a:spcBef>
              <a:tabLst>
                <a:tab pos="410845" algn="l"/>
                <a:tab pos="1689735" algn="l"/>
                <a:tab pos="2517775" algn="l"/>
                <a:tab pos="3013075" algn="l"/>
                <a:tab pos="3817620" algn="l"/>
              </a:tabLst>
            </a:pP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25" dirty="0">
                <a:latin typeface="FreeSerif"/>
                <a:cs typeface="FreeSerif"/>
              </a:rPr>
              <a:t>𝐴</a:t>
            </a:r>
            <a:r>
              <a:rPr sz="3200" spc="-6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90" dirty="0">
                <a:latin typeface="FreeSerif"/>
                <a:cs typeface="FreeSerif"/>
              </a:rPr>
              <a:t> </a:t>
            </a:r>
            <a:r>
              <a:rPr sz="3200" spc="1300" dirty="0">
                <a:latin typeface="FreeSerif"/>
                <a:cs typeface="FreeSerif"/>
              </a:rPr>
              <a:t>𝐵	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85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25" dirty="0">
                <a:latin typeface="FreeSerif"/>
                <a:cs typeface="FreeSerif"/>
              </a:rPr>
              <a:t>𝐴	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300" dirty="0">
                <a:latin typeface="FreeSerif"/>
                <a:cs typeface="FreeSerif"/>
              </a:rPr>
              <a:t>𝐵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048" y="5015484"/>
            <a:ext cx="5760720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43000" marR="571500" indent="-565785">
              <a:lnSpc>
                <a:spcPct val="100000"/>
              </a:lnSpc>
              <a:spcBef>
                <a:spcPts val="245"/>
              </a:spcBef>
            </a:pPr>
            <a:r>
              <a:rPr sz="3200" spc="4910" dirty="0">
                <a:latin typeface="FreeSerif"/>
                <a:cs typeface="FreeSerif"/>
              </a:rPr>
              <a:t>𝐴</a:t>
            </a:r>
            <a:r>
              <a:rPr sz="3200" dirty="0">
                <a:latin typeface="Droid Sans Fallback"/>
                <a:cs typeface="Droid Sans Fallback"/>
              </a:rPr>
              <a:t>和</a:t>
            </a:r>
            <a:r>
              <a:rPr sz="3200" spc="5290" dirty="0">
                <a:latin typeface="FreeSerif"/>
                <a:cs typeface="FreeSerif"/>
              </a:rPr>
              <a:t>𝐵</a:t>
            </a:r>
            <a:r>
              <a:rPr sz="3200" dirty="0">
                <a:latin typeface="Droid Sans Fallback"/>
                <a:cs typeface="Droid Sans Fallback"/>
              </a:rPr>
              <a:t>是任意两个随机变量 甚至</a:t>
            </a:r>
            <a:r>
              <a:rPr sz="3200" spc="1225" dirty="0">
                <a:latin typeface="FreeSerif"/>
                <a:cs typeface="FreeSerif"/>
              </a:rPr>
              <a:t>𝐴</a:t>
            </a:r>
            <a:r>
              <a:rPr sz="3200" dirty="0">
                <a:latin typeface="Droid Sans Fallback"/>
                <a:cs typeface="Droid Sans Fallback"/>
              </a:rPr>
              <a:t>和</a:t>
            </a:r>
            <a:r>
              <a:rPr sz="3200" spc="1300" dirty="0">
                <a:latin typeface="FreeSerif"/>
                <a:cs typeface="FreeSerif"/>
              </a:rPr>
              <a:t>𝐵</a:t>
            </a:r>
            <a:r>
              <a:rPr sz="3200" spc="-40" dirty="0">
                <a:latin typeface="FreeSerif"/>
                <a:cs typeface="FreeSerif"/>
              </a:rPr>
              <a:t> </a:t>
            </a:r>
            <a:r>
              <a:rPr sz="3200" dirty="0">
                <a:latin typeface="Droid Sans Fallback"/>
                <a:cs typeface="Droid Sans Fallback"/>
              </a:rPr>
              <a:t>可以相关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532" y="2205227"/>
            <a:ext cx="3528060" cy="1224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845"/>
              </a:spcBef>
            </a:pPr>
            <a:r>
              <a:rPr sz="2400" spc="-285" dirty="0">
                <a:latin typeface="Arial"/>
                <a:cs typeface="Arial"/>
              </a:rPr>
              <a:t>50%</a:t>
            </a:r>
            <a:r>
              <a:rPr sz="2400" spc="-285" dirty="0">
                <a:latin typeface="Droid Sans Fallback"/>
                <a:cs typeface="Droid Sans Fallback"/>
              </a:rPr>
              <a:t>概率：</a:t>
            </a:r>
            <a:r>
              <a:rPr sz="2400" spc="-130" dirty="0">
                <a:latin typeface="Arial"/>
                <a:cs typeface="Arial"/>
              </a:rPr>
              <a:t>A=1</a:t>
            </a:r>
            <a:r>
              <a:rPr sz="2400" spc="-130" dirty="0">
                <a:latin typeface="Droid Sans Fallback"/>
                <a:cs typeface="Droid Sans Fallback"/>
              </a:rPr>
              <a:t>且</a:t>
            </a:r>
            <a:r>
              <a:rPr sz="2400" spc="-100" dirty="0">
                <a:latin typeface="Arial"/>
                <a:cs typeface="Arial"/>
              </a:rPr>
              <a:t>B=10</a:t>
            </a:r>
            <a:endParaRPr sz="24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</a:pPr>
            <a:r>
              <a:rPr sz="2400" spc="-285" dirty="0">
                <a:latin typeface="Arial"/>
                <a:cs typeface="Arial"/>
              </a:rPr>
              <a:t>50%</a:t>
            </a:r>
            <a:r>
              <a:rPr sz="2400" spc="-285" dirty="0">
                <a:latin typeface="Droid Sans Fallback"/>
                <a:cs typeface="Droid Sans Fallback"/>
              </a:rPr>
              <a:t>概率：</a:t>
            </a:r>
            <a:r>
              <a:rPr sz="2400" spc="-130" dirty="0">
                <a:latin typeface="Arial"/>
                <a:cs typeface="Arial"/>
              </a:rPr>
              <a:t>A=2</a:t>
            </a:r>
            <a:r>
              <a:rPr sz="2400" spc="-130" dirty="0">
                <a:latin typeface="Droid Sans Fallback"/>
                <a:cs typeface="Droid Sans Fallback"/>
              </a:rPr>
              <a:t>且</a:t>
            </a:r>
            <a:r>
              <a:rPr sz="2400" spc="-100" dirty="0">
                <a:latin typeface="Arial"/>
                <a:cs typeface="Arial"/>
              </a:rPr>
              <a:t>B=20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9700" y="2205227"/>
            <a:ext cx="3528060" cy="1224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845"/>
              </a:spcBef>
            </a:pPr>
            <a:r>
              <a:rPr sz="2400" spc="-285" dirty="0">
                <a:latin typeface="Arial"/>
                <a:cs typeface="Arial"/>
              </a:rPr>
              <a:t>50%</a:t>
            </a:r>
            <a:r>
              <a:rPr sz="2400" spc="-285" dirty="0">
                <a:latin typeface="Droid Sans Fallback"/>
                <a:cs typeface="Droid Sans Fallback"/>
              </a:rPr>
              <a:t>概率：</a:t>
            </a:r>
            <a:r>
              <a:rPr sz="2400" spc="-130" dirty="0">
                <a:latin typeface="Arial"/>
                <a:cs typeface="Arial"/>
              </a:rPr>
              <a:t>A=1</a:t>
            </a:r>
            <a:r>
              <a:rPr sz="2400" spc="-130" dirty="0">
                <a:latin typeface="Droid Sans Fallback"/>
                <a:cs typeface="Droid Sans Fallback"/>
              </a:rPr>
              <a:t>且</a:t>
            </a:r>
            <a:r>
              <a:rPr sz="2400" spc="-100" dirty="0">
                <a:latin typeface="Arial"/>
                <a:cs typeface="Arial"/>
              </a:rPr>
              <a:t>B=20</a:t>
            </a:r>
            <a:endParaRPr sz="24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</a:pPr>
            <a:r>
              <a:rPr sz="2400" spc="-285" dirty="0">
                <a:latin typeface="Arial"/>
                <a:cs typeface="Arial"/>
              </a:rPr>
              <a:t>50%</a:t>
            </a:r>
            <a:r>
              <a:rPr sz="2400" spc="-285" dirty="0">
                <a:latin typeface="Droid Sans Fallback"/>
                <a:cs typeface="Droid Sans Fallback"/>
              </a:rPr>
              <a:t>概率：</a:t>
            </a:r>
            <a:r>
              <a:rPr sz="2400" spc="-130" dirty="0">
                <a:latin typeface="Arial"/>
                <a:cs typeface="Arial"/>
              </a:rPr>
              <a:t>A=2</a:t>
            </a:r>
            <a:r>
              <a:rPr sz="2400" spc="-130" dirty="0">
                <a:latin typeface="Droid Sans Fallback"/>
                <a:cs typeface="Droid Sans Fallback"/>
              </a:rPr>
              <a:t>且</a:t>
            </a:r>
            <a:r>
              <a:rPr sz="2400" spc="-100" dirty="0">
                <a:latin typeface="Arial"/>
                <a:cs typeface="Arial"/>
              </a:rPr>
              <a:t>B=10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8334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519" y="378460"/>
                </a:lnTo>
                <a:lnTo>
                  <a:pt x="88519" y="36322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8381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33020" y="36322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4026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519" y="378460"/>
                </a:lnTo>
                <a:lnTo>
                  <a:pt x="88519" y="36322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6869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33020" y="36322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4606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519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519" y="378460"/>
                </a:lnTo>
                <a:lnTo>
                  <a:pt x="88519" y="363220"/>
                </a:lnTo>
                <a:lnTo>
                  <a:pt x="88519" y="15240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2209" y="132841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33020" y="36322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7532" y="1196339"/>
            <a:ext cx="7920355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35"/>
              </a:spcBef>
              <a:tabLst>
                <a:tab pos="1047115" algn="l"/>
                <a:tab pos="1838325" algn="l"/>
                <a:tab pos="2665730" algn="l"/>
                <a:tab pos="3481070" algn="l"/>
                <a:tab pos="3902075" algn="l"/>
              </a:tabLst>
            </a:pPr>
            <a:r>
              <a:rPr sz="3200" dirty="0">
                <a:latin typeface="Droid Sans Fallback"/>
                <a:cs typeface="Droid Sans Fallback"/>
              </a:rPr>
              <a:t>但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60" dirty="0">
                <a:latin typeface="FreeSerif"/>
                <a:cs typeface="FreeSerif"/>
              </a:rPr>
              <a:t>𝐴𝐵	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80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225" dirty="0">
                <a:latin typeface="FreeSerif"/>
                <a:cs typeface="FreeSerif"/>
              </a:rPr>
              <a:t>𝐴</a:t>
            </a:r>
            <a:r>
              <a:rPr sz="3200" spc="350" dirty="0">
                <a:latin typeface="FreeSerif"/>
                <a:cs typeface="FreeSerif"/>
              </a:rPr>
              <a:t> </a:t>
            </a:r>
            <a:r>
              <a:rPr sz="3200" spc="1200" dirty="0">
                <a:latin typeface="FreeSerif"/>
                <a:cs typeface="FreeSerif"/>
              </a:rPr>
              <a:t>𝐸	</a:t>
            </a:r>
            <a:r>
              <a:rPr sz="3200" spc="1300" dirty="0">
                <a:latin typeface="FreeSerif"/>
                <a:cs typeface="FreeSerif"/>
              </a:rPr>
              <a:t>𝐵	</a:t>
            </a:r>
            <a:r>
              <a:rPr sz="3200" dirty="0">
                <a:latin typeface="Droid Sans Fallback"/>
                <a:cs typeface="Droid Sans Fallback"/>
              </a:rPr>
              <a:t>的成立需要</a:t>
            </a:r>
            <a:r>
              <a:rPr sz="3200" spc="1300" dirty="0">
                <a:latin typeface="FreeSerif"/>
                <a:cs typeface="FreeSerif"/>
              </a:rPr>
              <a:t>𝐴𝐵</a:t>
            </a:r>
            <a:r>
              <a:rPr sz="3200" dirty="0">
                <a:latin typeface="Droid Sans Fallback"/>
                <a:cs typeface="Droid Sans Fallback"/>
              </a:rPr>
              <a:t>不相关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61" y="287528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融会贯通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247646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1953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6534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08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08" y="284480"/>
                </a:lnTo>
                <a:lnTo>
                  <a:pt x="66408" y="273050"/>
                </a:lnTo>
                <a:lnTo>
                  <a:pt x="66408" y="11430"/>
                </a:lnTo>
                <a:lnTo>
                  <a:pt x="66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0817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2562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6177" y="184149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547" y="1371600"/>
            <a:ext cx="359981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2790">
              <a:lnSpc>
                <a:spcPts val="2860"/>
              </a:lnSpc>
              <a:spcBef>
                <a:spcPts val="254"/>
              </a:spcBef>
            </a:pPr>
            <a:r>
              <a:rPr sz="2400" dirty="0">
                <a:latin typeface="Droid Sans Fallback"/>
                <a:cs typeface="Droid Sans Fallback"/>
              </a:rPr>
              <a:t>期望的加法分拆</a:t>
            </a:r>
            <a:endParaRPr sz="2400">
              <a:latin typeface="Droid Sans Fallback"/>
              <a:cs typeface="Droid Sans Fallback"/>
            </a:endParaRPr>
          </a:p>
          <a:p>
            <a:pPr marL="209550">
              <a:lnSpc>
                <a:spcPts val="2860"/>
              </a:lnSpc>
              <a:tabLst>
                <a:tab pos="1477645" algn="l"/>
                <a:tab pos="2470150" algn="l"/>
              </a:tabLst>
            </a:pPr>
            <a:r>
              <a:rPr sz="2400" spc="900" dirty="0">
                <a:latin typeface="FreeSerif"/>
                <a:cs typeface="FreeSerif"/>
              </a:rPr>
              <a:t>𝐸</a:t>
            </a:r>
            <a:r>
              <a:rPr sz="2400" spc="335" dirty="0">
                <a:latin typeface="FreeSerif"/>
                <a:cs typeface="FreeSerif"/>
              </a:rPr>
              <a:t> </a:t>
            </a:r>
            <a:r>
              <a:rPr sz="2400" spc="919" dirty="0">
                <a:latin typeface="FreeSerif"/>
                <a:cs typeface="FreeSerif"/>
              </a:rPr>
              <a:t>𝐴</a:t>
            </a:r>
            <a:r>
              <a:rPr sz="2400" spc="-50" dirty="0">
                <a:latin typeface="FreeSerif"/>
                <a:cs typeface="FreeSerif"/>
              </a:rPr>
              <a:t> </a:t>
            </a:r>
            <a:r>
              <a:rPr sz="2400" spc="440" dirty="0">
                <a:latin typeface="FreeSerif"/>
                <a:cs typeface="FreeSerif"/>
              </a:rPr>
              <a:t>+</a:t>
            </a:r>
            <a:r>
              <a:rPr sz="2400" spc="-70" dirty="0">
                <a:latin typeface="FreeSerif"/>
                <a:cs typeface="FreeSerif"/>
              </a:rPr>
              <a:t> </a:t>
            </a:r>
            <a:r>
              <a:rPr sz="2400" spc="975" dirty="0">
                <a:latin typeface="FreeSerif"/>
                <a:cs typeface="FreeSerif"/>
              </a:rPr>
              <a:t>𝐵	</a:t>
            </a:r>
            <a:r>
              <a:rPr sz="2400" spc="440" dirty="0">
                <a:latin typeface="FreeSerif"/>
                <a:cs typeface="FreeSerif"/>
              </a:rPr>
              <a:t>=</a:t>
            </a:r>
            <a:r>
              <a:rPr sz="2400" spc="50" dirty="0">
                <a:latin typeface="FreeSerif"/>
                <a:cs typeface="FreeSerif"/>
              </a:rPr>
              <a:t> </a:t>
            </a:r>
            <a:r>
              <a:rPr sz="2400" spc="900" dirty="0">
                <a:latin typeface="FreeSerif"/>
                <a:cs typeface="FreeSerif"/>
              </a:rPr>
              <a:t>𝐸</a:t>
            </a:r>
            <a:r>
              <a:rPr sz="2400" spc="335" dirty="0">
                <a:latin typeface="FreeSerif"/>
                <a:cs typeface="FreeSerif"/>
              </a:rPr>
              <a:t> </a:t>
            </a:r>
            <a:r>
              <a:rPr sz="2400" spc="919" dirty="0">
                <a:latin typeface="FreeSerif"/>
                <a:cs typeface="FreeSerif"/>
              </a:rPr>
              <a:t>𝐴	</a:t>
            </a:r>
            <a:r>
              <a:rPr sz="2400" spc="440" dirty="0">
                <a:latin typeface="FreeSerif"/>
                <a:cs typeface="FreeSerif"/>
              </a:rPr>
              <a:t>+ </a:t>
            </a:r>
            <a:r>
              <a:rPr sz="2400" spc="900" dirty="0">
                <a:latin typeface="FreeSerif"/>
                <a:cs typeface="FreeSerif"/>
              </a:rPr>
              <a:t>𝐸</a:t>
            </a:r>
            <a:r>
              <a:rPr sz="2400" spc="-220" dirty="0">
                <a:latin typeface="FreeSerif"/>
                <a:cs typeface="FreeSerif"/>
              </a:rPr>
              <a:t> </a:t>
            </a:r>
            <a:r>
              <a:rPr sz="2400" spc="975" dirty="0">
                <a:latin typeface="FreeSerif"/>
                <a:cs typeface="FreeSerif"/>
              </a:rPr>
              <a:t>𝐵</a:t>
            </a:r>
            <a:endParaRPr sz="2400">
              <a:latin typeface="FreeSerif"/>
              <a:cs typeface="Free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0785" y="3064573"/>
            <a:ext cx="7658734" cy="563245"/>
            <a:chOff x="950785" y="3064573"/>
            <a:chExt cx="7658734" cy="563245"/>
          </a:xfrm>
        </p:grpSpPr>
        <p:sp>
          <p:nvSpPr>
            <p:cNvPr id="11" name="object 11"/>
            <p:cNvSpPr/>
            <p:nvPr/>
          </p:nvSpPr>
          <p:spPr>
            <a:xfrm>
              <a:off x="955547" y="3069335"/>
              <a:ext cx="7649209" cy="553720"/>
            </a:xfrm>
            <a:custGeom>
              <a:avLst/>
              <a:gdLst/>
              <a:ahLst/>
              <a:cxnLst/>
              <a:rect l="l" t="t" r="r" b="b"/>
              <a:pathLst>
                <a:path w="7649209" h="553720">
                  <a:moveTo>
                    <a:pt x="0" y="553212"/>
                  </a:moveTo>
                  <a:lnTo>
                    <a:pt x="7648956" y="553212"/>
                  </a:lnTo>
                  <a:lnTo>
                    <a:pt x="7648956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952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8777" y="3332733"/>
              <a:ext cx="665480" cy="240029"/>
            </a:xfrm>
            <a:custGeom>
              <a:avLst/>
              <a:gdLst/>
              <a:ahLst/>
              <a:cxnLst/>
              <a:rect l="l" t="t" r="r" b="b"/>
              <a:pathLst>
                <a:path w="665479" h="240029">
                  <a:moveTo>
                    <a:pt x="588899" y="0"/>
                  </a:moveTo>
                  <a:lnTo>
                    <a:pt x="585597" y="9651"/>
                  </a:lnTo>
                  <a:lnTo>
                    <a:pt x="599479" y="15730"/>
                  </a:lnTo>
                  <a:lnTo>
                    <a:pt x="611409" y="24082"/>
                  </a:lnTo>
                  <a:lnTo>
                    <a:pt x="635652" y="62773"/>
                  </a:lnTo>
                  <a:lnTo>
                    <a:pt x="643636" y="118744"/>
                  </a:lnTo>
                  <a:lnTo>
                    <a:pt x="642735" y="139888"/>
                  </a:lnTo>
                  <a:lnTo>
                    <a:pt x="629412" y="191769"/>
                  </a:lnTo>
                  <a:lnTo>
                    <a:pt x="599622" y="224149"/>
                  </a:lnTo>
                  <a:lnTo>
                    <a:pt x="585977" y="230250"/>
                  </a:lnTo>
                  <a:lnTo>
                    <a:pt x="588899" y="239902"/>
                  </a:lnTo>
                  <a:lnTo>
                    <a:pt x="634815" y="212685"/>
                  </a:lnTo>
                  <a:lnTo>
                    <a:pt x="660542" y="162385"/>
                  </a:lnTo>
                  <a:lnTo>
                    <a:pt x="665480" y="120014"/>
                  </a:lnTo>
                  <a:lnTo>
                    <a:pt x="664241" y="98008"/>
                  </a:lnTo>
                  <a:lnTo>
                    <a:pt x="654335" y="59043"/>
                  </a:lnTo>
                  <a:lnTo>
                    <a:pt x="621569" y="15351"/>
                  </a:lnTo>
                  <a:lnTo>
                    <a:pt x="606305" y="6264"/>
                  </a:lnTo>
                  <a:lnTo>
                    <a:pt x="588899" y="0"/>
                  </a:lnTo>
                  <a:close/>
                </a:path>
                <a:path w="665479" h="240029">
                  <a:moveTo>
                    <a:pt x="76581" y="0"/>
                  </a:moveTo>
                  <a:lnTo>
                    <a:pt x="30789" y="27271"/>
                  </a:lnTo>
                  <a:lnTo>
                    <a:pt x="4952" y="77692"/>
                  </a:lnTo>
                  <a:lnTo>
                    <a:pt x="0" y="120014"/>
                  </a:lnTo>
                  <a:lnTo>
                    <a:pt x="1236" y="142039"/>
                  </a:lnTo>
                  <a:lnTo>
                    <a:pt x="11090" y="181040"/>
                  </a:lnTo>
                  <a:lnTo>
                    <a:pt x="43799" y="224567"/>
                  </a:lnTo>
                  <a:lnTo>
                    <a:pt x="76581" y="239902"/>
                  </a:lnTo>
                  <a:lnTo>
                    <a:pt x="79629" y="230250"/>
                  </a:lnTo>
                  <a:lnTo>
                    <a:pt x="65911" y="224149"/>
                  </a:lnTo>
                  <a:lnTo>
                    <a:pt x="54086" y="215725"/>
                  </a:lnTo>
                  <a:lnTo>
                    <a:pt x="29880" y="176412"/>
                  </a:lnTo>
                  <a:lnTo>
                    <a:pt x="21843" y="118744"/>
                  </a:lnTo>
                  <a:lnTo>
                    <a:pt x="22744" y="98294"/>
                  </a:lnTo>
                  <a:lnTo>
                    <a:pt x="36068" y="47751"/>
                  </a:lnTo>
                  <a:lnTo>
                    <a:pt x="66125" y="15730"/>
                  </a:lnTo>
                  <a:lnTo>
                    <a:pt x="80010" y="9651"/>
                  </a:lnTo>
                  <a:lnTo>
                    <a:pt x="76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87397" y="3087065"/>
            <a:ext cx="150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1105" dirty="0">
                <a:latin typeface="FreeSerif"/>
                <a:cs typeface="FreeSerif"/>
              </a:rPr>
              <a:t>𝑋</a:t>
            </a:r>
            <a:r>
              <a:rPr sz="2800" spc="105" dirty="0">
                <a:latin typeface="FreeSerif"/>
                <a:cs typeface="FreeSerif"/>
              </a:rPr>
              <a:t> </a:t>
            </a:r>
            <a:r>
              <a:rPr sz="2800" spc="509" dirty="0">
                <a:latin typeface="FreeSerif"/>
                <a:cs typeface="FreeSerif"/>
              </a:rPr>
              <a:t>=</a:t>
            </a:r>
            <a:r>
              <a:rPr sz="2800" spc="50" dirty="0">
                <a:latin typeface="FreeSerif"/>
                <a:cs typeface="FreeSerif"/>
              </a:rPr>
              <a:t> </a:t>
            </a:r>
            <a:r>
              <a:rPr sz="2800" spc="360" dirty="0">
                <a:latin typeface="FreeSerif"/>
                <a:cs typeface="FreeSerif"/>
              </a:rPr>
              <a:t>𝐼</a:t>
            </a:r>
            <a:r>
              <a:rPr sz="2800" spc="120" dirty="0">
                <a:latin typeface="FreeSerif"/>
                <a:cs typeface="FreeSerif"/>
              </a:rPr>
              <a:t> </a:t>
            </a:r>
            <a:r>
              <a:rPr sz="3075" spc="525" baseline="-16260" dirty="0">
                <a:latin typeface="FreeSerif"/>
                <a:cs typeface="FreeSerif"/>
              </a:rPr>
              <a:t>𝑋≥1</a:t>
            </a:r>
            <a:endParaRPr sz="3075" baseline="-16260">
              <a:latin typeface="FreeSerif"/>
              <a:cs typeface="Free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53509" y="3332734"/>
            <a:ext cx="665480" cy="240029"/>
          </a:xfrm>
          <a:custGeom>
            <a:avLst/>
            <a:gdLst/>
            <a:ahLst/>
            <a:cxnLst/>
            <a:rect l="l" t="t" r="r" b="b"/>
            <a:pathLst>
              <a:path w="665479" h="240029">
                <a:moveTo>
                  <a:pt x="588899" y="0"/>
                </a:moveTo>
                <a:lnTo>
                  <a:pt x="585596" y="9651"/>
                </a:lnTo>
                <a:lnTo>
                  <a:pt x="599479" y="15730"/>
                </a:lnTo>
                <a:lnTo>
                  <a:pt x="611409" y="24082"/>
                </a:lnTo>
                <a:lnTo>
                  <a:pt x="635652" y="62773"/>
                </a:lnTo>
                <a:lnTo>
                  <a:pt x="643636" y="118744"/>
                </a:lnTo>
                <a:lnTo>
                  <a:pt x="642735" y="139888"/>
                </a:lnTo>
                <a:lnTo>
                  <a:pt x="629412" y="191769"/>
                </a:lnTo>
                <a:lnTo>
                  <a:pt x="599622" y="224149"/>
                </a:lnTo>
                <a:lnTo>
                  <a:pt x="585977" y="230250"/>
                </a:lnTo>
                <a:lnTo>
                  <a:pt x="588899" y="239902"/>
                </a:lnTo>
                <a:lnTo>
                  <a:pt x="634815" y="212685"/>
                </a:lnTo>
                <a:lnTo>
                  <a:pt x="660542" y="162385"/>
                </a:lnTo>
                <a:lnTo>
                  <a:pt x="665479" y="120014"/>
                </a:lnTo>
                <a:lnTo>
                  <a:pt x="664241" y="98008"/>
                </a:lnTo>
                <a:lnTo>
                  <a:pt x="654335" y="59043"/>
                </a:lnTo>
                <a:lnTo>
                  <a:pt x="621569" y="15351"/>
                </a:lnTo>
                <a:lnTo>
                  <a:pt x="606305" y="6264"/>
                </a:lnTo>
                <a:lnTo>
                  <a:pt x="588899" y="0"/>
                </a:lnTo>
                <a:close/>
              </a:path>
              <a:path w="665479" h="240029">
                <a:moveTo>
                  <a:pt x="76580" y="0"/>
                </a:moveTo>
                <a:lnTo>
                  <a:pt x="30789" y="27271"/>
                </a:lnTo>
                <a:lnTo>
                  <a:pt x="4953" y="77692"/>
                </a:lnTo>
                <a:lnTo>
                  <a:pt x="0" y="120014"/>
                </a:lnTo>
                <a:lnTo>
                  <a:pt x="1236" y="142039"/>
                </a:lnTo>
                <a:lnTo>
                  <a:pt x="11090" y="181040"/>
                </a:lnTo>
                <a:lnTo>
                  <a:pt x="43799" y="224567"/>
                </a:lnTo>
                <a:lnTo>
                  <a:pt x="76580" y="239902"/>
                </a:lnTo>
                <a:lnTo>
                  <a:pt x="79628" y="230250"/>
                </a:lnTo>
                <a:lnTo>
                  <a:pt x="65911" y="224149"/>
                </a:lnTo>
                <a:lnTo>
                  <a:pt x="54086" y="215725"/>
                </a:lnTo>
                <a:lnTo>
                  <a:pt x="29880" y="176412"/>
                </a:lnTo>
                <a:lnTo>
                  <a:pt x="21843" y="118744"/>
                </a:lnTo>
                <a:lnTo>
                  <a:pt x="22744" y="98294"/>
                </a:lnTo>
                <a:lnTo>
                  <a:pt x="36067" y="47751"/>
                </a:lnTo>
                <a:lnTo>
                  <a:pt x="66125" y="15730"/>
                </a:lnTo>
                <a:lnTo>
                  <a:pt x="80010" y="9651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7602" y="3160217"/>
            <a:ext cx="114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spc="765" baseline="11904" dirty="0">
                <a:latin typeface="FreeSerif"/>
                <a:cs typeface="FreeSerif"/>
              </a:rPr>
              <a:t>+</a:t>
            </a:r>
            <a:r>
              <a:rPr sz="4200" spc="-562" baseline="11904" dirty="0">
                <a:latin typeface="FreeSerif"/>
                <a:cs typeface="FreeSerif"/>
              </a:rPr>
              <a:t> </a:t>
            </a:r>
            <a:r>
              <a:rPr sz="4200" spc="540" baseline="11904" dirty="0">
                <a:latin typeface="FreeSerif"/>
                <a:cs typeface="FreeSerif"/>
              </a:rPr>
              <a:t>𝐼 </a:t>
            </a:r>
            <a:r>
              <a:rPr sz="2050" spc="350" dirty="0">
                <a:latin typeface="FreeSerif"/>
                <a:cs typeface="FreeSerif"/>
              </a:rPr>
              <a:t>𝑋≥2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38240" y="3332734"/>
            <a:ext cx="665480" cy="240029"/>
          </a:xfrm>
          <a:custGeom>
            <a:avLst/>
            <a:gdLst/>
            <a:ahLst/>
            <a:cxnLst/>
            <a:rect l="l" t="t" r="r" b="b"/>
            <a:pathLst>
              <a:path w="665479" h="240029">
                <a:moveTo>
                  <a:pt x="588899" y="0"/>
                </a:moveTo>
                <a:lnTo>
                  <a:pt x="585597" y="9651"/>
                </a:lnTo>
                <a:lnTo>
                  <a:pt x="599479" y="15730"/>
                </a:lnTo>
                <a:lnTo>
                  <a:pt x="611409" y="24082"/>
                </a:lnTo>
                <a:lnTo>
                  <a:pt x="635652" y="62773"/>
                </a:lnTo>
                <a:lnTo>
                  <a:pt x="643636" y="118744"/>
                </a:lnTo>
                <a:lnTo>
                  <a:pt x="642735" y="139888"/>
                </a:lnTo>
                <a:lnTo>
                  <a:pt x="629412" y="191769"/>
                </a:lnTo>
                <a:lnTo>
                  <a:pt x="599622" y="224149"/>
                </a:lnTo>
                <a:lnTo>
                  <a:pt x="585978" y="230250"/>
                </a:lnTo>
                <a:lnTo>
                  <a:pt x="588899" y="239902"/>
                </a:lnTo>
                <a:lnTo>
                  <a:pt x="634815" y="212685"/>
                </a:lnTo>
                <a:lnTo>
                  <a:pt x="660542" y="162385"/>
                </a:lnTo>
                <a:lnTo>
                  <a:pt x="665480" y="120014"/>
                </a:lnTo>
                <a:lnTo>
                  <a:pt x="664241" y="98008"/>
                </a:lnTo>
                <a:lnTo>
                  <a:pt x="654335" y="59043"/>
                </a:lnTo>
                <a:lnTo>
                  <a:pt x="621569" y="15351"/>
                </a:lnTo>
                <a:lnTo>
                  <a:pt x="606305" y="6264"/>
                </a:lnTo>
                <a:lnTo>
                  <a:pt x="588899" y="0"/>
                </a:lnTo>
                <a:close/>
              </a:path>
              <a:path w="665479" h="240029">
                <a:moveTo>
                  <a:pt x="76581" y="0"/>
                </a:moveTo>
                <a:lnTo>
                  <a:pt x="30789" y="27271"/>
                </a:lnTo>
                <a:lnTo>
                  <a:pt x="4953" y="77692"/>
                </a:lnTo>
                <a:lnTo>
                  <a:pt x="0" y="120014"/>
                </a:lnTo>
                <a:lnTo>
                  <a:pt x="1236" y="142039"/>
                </a:lnTo>
                <a:lnTo>
                  <a:pt x="11090" y="181040"/>
                </a:lnTo>
                <a:lnTo>
                  <a:pt x="43799" y="224567"/>
                </a:lnTo>
                <a:lnTo>
                  <a:pt x="76581" y="239902"/>
                </a:lnTo>
                <a:lnTo>
                  <a:pt x="79629" y="230250"/>
                </a:lnTo>
                <a:lnTo>
                  <a:pt x="65911" y="224149"/>
                </a:lnTo>
                <a:lnTo>
                  <a:pt x="54086" y="215725"/>
                </a:lnTo>
                <a:lnTo>
                  <a:pt x="29880" y="176412"/>
                </a:lnTo>
                <a:lnTo>
                  <a:pt x="21844" y="118744"/>
                </a:lnTo>
                <a:lnTo>
                  <a:pt x="22744" y="98294"/>
                </a:lnTo>
                <a:lnTo>
                  <a:pt x="36068" y="47751"/>
                </a:lnTo>
                <a:lnTo>
                  <a:pt x="66125" y="15730"/>
                </a:lnTo>
                <a:lnTo>
                  <a:pt x="80010" y="9651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12334" y="3160217"/>
            <a:ext cx="114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spc="765" baseline="11904" dirty="0">
                <a:latin typeface="FreeSerif"/>
                <a:cs typeface="FreeSerif"/>
              </a:rPr>
              <a:t>+</a:t>
            </a:r>
            <a:r>
              <a:rPr sz="4200" spc="-562" baseline="11904" dirty="0">
                <a:latin typeface="FreeSerif"/>
                <a:cs typeface="FreeSerif"/>
              </a:rPr>
              <a:t> </a:t>
            </a:r>
            <a:r>
              <a:rPr sz="4200" spc="540" baseline="11904" dirty="0">
                <a:latin typeface="FreeSerif"/>
                <a:cs typeface="FreeSerif"/>
              </a:rPr>
              <a:t>𝐼 </a:t>
            </a:r>
            <a:r>
              <a:rPr sz="2050" spc="350" dirty="0">
                <a:latin typeface="FreeSerif"/>
                <a:cs typeface="FreeSerif"/>
              </a:rPr>
              <a:t>𝑋≥3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2719" y="3087065"/>
            <a:ext cx="66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509" dirty="0">
                <a:latin typeface="FreeSerif"/>
                <a:cs typeface="FreeSerif"/>
              </a:rPr>
              <a:t>+</a:t>
            </a:r>
            <a:r>
              <a:rPr sz="2800" spc="-180" dirty="0">
                <a:latin typeface="FreeSerif"/>
                <a:cs typeface="FreeSerif"/>
              </a:rPr>
              <a:t> </a:t>
            </a:r>
            <a:r>
              <a:rPr sz="2800" spc="-405" dirty="0">
                <a:latin typeface="FreeSerif"/>
                <a:cs typeface="FreeSerif"/>
              </a:rPr>
              <a:t>⋯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3291" y="1371600"/>
            <a:ext cx="3601720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80" algn="ctr">
              <a:lnSpc>
                <a:spcPts val="3360"/>
              </a:lnSpc>
              <a:spcBef>
                <a:spcPts val="250"/>
              </a:spcBef>
            </a:pPr>
            <a:r>
              <a:rPr sz="2800" spc="-5" dirty="0">
                <a:latin typeface="Droid Sans Fallback"/>
                <a:cs typeface="Droid Sans Fallback"/>
              </a:rPr>
              <a:t>尾部概率求和公式</a:t>
            </a:r>
            <a:endParaRPr sz="2800">
              <a:latin typeface="Droid Sans Fallback"/>
              <a:cs typeface="Droid Sans Fallback"/>
            </a:endParaRPr>
          </a:p>
          <a:p>
            <a:pPr marL="2540" algn="ctr">
              <a:lnSpc>
                <a:spcPts val="2400"/>
              </a:lnSpc>
              <a:tabLst>
                <a:tab pos="701675" algn="l"/>
                <a:tab pos="2378710" algn="l"/>
              </a:tabLst>
            </a:pPr>
            <a:r>
              <a:rPr sz="2000" spc="459" dirty="0">
                <a:latin typeface="Arial"/>
                <a:cs typeface="Arial"/>
              </a:rPr>
              <a:t>tail	</a:t>
            </a:r>
            <a:r>
              <a:rPr sz="2000" spc="250" dirty="0">
                <a:latin typeface="Arial"/>
                <a:cs typeface="Arial"/>
              </a:rPr>
              <a:t>integration	</a:t>
            </a:r>
            <a:r>
              <a:rPr sz="2000" spc="145" dirty="0">
                <a:latin typeface="Arial"/>
                <a:cs typeface="Arial"/>
              </a:rPr>
              <a:t>formula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0785" y="4042981"/>
            <a:ext cx="7658734" cy="1219835"/>
            <a:chOff x="950785" y="4042981"/>
            <a:chExt cx="7658734" cy="1219835"/>
          </a:xfrm>
        </p:grpSpPr>
        <p:sp>
          <p:nvSpPr>
            <p:cNvPr id="21" name="object 21"/>
            <p:cNvSpPr/>
            <p:nvPr/>
          </p:nvSpPr>
          <p:spPr>
            <a:xfrm>
              <a:off x="955547" y="4047744"/>
              <a:ext cx="7649209" cy="1210310"/>
            </a:xfrm>
            <a:custGeom>
              <a:avLst/>
              <a:gdLst/>
              <a:ahLst/>
              <a:cxnLst/>
              <a:rect l="l" t="t" r="r" b="b"/>
              <a:pathLst>
                <a:path w="7649209" h="1210310">
                  <a:moveTo>
                    <a:pt x="0" y="1210055"/>
                  </a:moveTo>
                  <a:lnTo>
                    <a:pt x="7648956" y="1210055"/>
                  </a:lnTo>
                  <a:lnTo>
                    <a:pt x="7648956" y="0"/>
                  </a:lnTo>
                  <a:lnTo>
                    <a:pt x="0" y="0"/>
                  </a:lnTo>
                  <a:lnTo>
                    <a:pt x="0" y="1210055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092" y="4423409"/>
              <a:ext cx="408305" cy="330200"/>
            </a:xfrm>
            <a:custGeom>
              <a:avLst/>
              <a:gdLst/>
              <a:ahLst/>
              <a:cxnLst/>
              <a:rect l="l" t="t" r="r" b="b"/>
              <a:pathLst>
                <a:path w="408305" h="330200">
                  <a:moveTo>
                    <a:pt x="7734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17500"/>
                  </a:lnTo>
                  <a:lnTo>
                    <a:pt x="0" y="330200"/>
                  </a:lnTo>
                  <a:lnTo>
                    <a:pt x="77343" y="330200"/>
                  </a:lnTo>
                  <a:lnTo>
                    <a:pt x="77343" y="317500"/>
                  </a:lnTo>
                  <a:lnTo>
                    <a:pt x="28829" y="317500"/>
                  </a:lnTo>
                  <a:lnTo>
                    <a:pt x="28829" y="12700"/>
                  </a:lnTo>
                  <a:lnTo>
                    <a:pt x="77343" y="12700"/>
                  </a:lnTo>
                  <a:lnTo>
                    <a:pt x="77343" y="0"/>
                  </a:lnTo>
                  <a:close/>
                </a:path>
                <a:path w="408305" h="330200">
                  <a:moveTo>
                    <a:pt x="408051" y="0"/>
                  </a:moveTo>
                  <a:lnTo>
                    <a:pt x="330708" y="0"/>
                  </a:lnTo>
                  <a:lnTo>
                    <a:pt x="330708" y="12700"/>
                  </a:lnTo>
                  <a:lnTo>
                    <a:pt x="379222" y="12700"/>
                  </a:lnTo>
                  <a:lnTo>
                    <a:pt x="379222" y="317500"/>
                  </a:lnTo>
                  <a:lnTo>
                    <a:pt x="330708" y="317500"/>
                  </a:lnTo>
                  <a:lnTo>
                    <a:pt x="330708" y="330200"/>
                  </a:lnTo>
                  <a:lnTo>
                    <a:pt x="408051" y="330200"/>
                  </a:lnTo>
                  <a:lnTo>
                    <a:pt x="408051" y="317500"/>
                  </a:lnTo>
                  <a:lnTo>
                    <a:pt x="408051" y="12700"/>
                  </a:lnTo>
                  <a:lnTo>
                    <a:pt x="408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64055" y="4323079"/>
            <a:ext cx="615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2800" spc="4180" dirty="0">
                <a:latin typeface="FreeSerif"/>
                <a:cs typeface="FreeSerif"/>
              </a:rPr>
              <a:t>𝐸	</a:t>
            </a:r>
            <a:r>
              <a:rPr sz="2800" spc="4410" dirty="0">
                <a:latin typeface="FreeSerif"/>
                <a:cs typeface="FreeSerif"/>
              </a:rPr>
              <a:t>𝑋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5676" y="4147819"/>
            <a:ext cx="1969135" cy="1052830"/>
          </a:xfrm>
          <a:custGeom>
            <a:avLst/>
            <a:gdLst/>
            <a:ahLst/>
            <a:cxnLst/>
            <a:rect l="l" t="t" r="r" b="b"/>
            <a:pathLst>
              <a:path w="1969135" h="1052829">
                <a:moveTo>
                  <a:pt x="94361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35050"/>
                </a:lnTo>
                <a:lnTo>
                  <a:pt x="0" y="1052830"/>
                </a:lnTo>
                <a:lnTo>
                  <a:pt x="94361" y="1052830"/>
                </a:lnTo>
                <a:lnTo>
                  <a:pt x="94361" y="1035050"/>
                </a:lnTo>
                <a:lnTo>
                  <a:pt x="35814" y="1035050"/>
                </a:lnTo>
                <a:lnTo>
                  <a:pt x="35814" y="16510"/>
                </a:lnTo>
                <a:lnTo>
                  <a:pt x="94361" y="16510"/>
                </a:lnTo>
                <a:lnTo>
                  <a:pt x="94361" y="0"/>
                </a:lnTo>
                <a:close/>
              </a:path>
              <a:path w="1969135" h="1052829">
                <a:moveTo>
                  <a:pt x="1969135" y="0"/>
                </a:moveTo>
                <a:lnTo>
                  <a:pt x="1874901" y="0"/>
                </a:lnTo>
                <a:lnTo>
                  <a:pt x="1874901" y="16510"/>
                </a:lnTo>
                <a:lnTo>
                  <a:pt x="1933448" y="16510"/>
                </a:lnTo>
                <a:lnTo>
                  <a:pt x="1933448" y="1035050"/>
                </a:lnTo>
                <a:lnTo>
                  <a:pt x="1874901" y="1035050"/>
                </a:lnTo>
                <a:lnTo>
                  <a:pt x="1874901" y="1052830"/>
                </a:lnTo>
                <a:lnTo>
                  <a:pt x="1969135" y="1052830"/>
                </a:lnTo>
                <a:lnTo>
                  <a:pt x="1969135" y="1035050"/>
                </a:lnTo>
                <a:lnTo>
                  <a:pt x="1969135" y="16510"/>
                </a:lnTo>
                <a:lnTo>
                  <a:pt x="1969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85492" y="4155756"/>
            <a:ext cx="1718945" cy="10528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1024255" algn="l"/>
              </a:tabLst>
            </a:pPr>
            <a:r>
              <a:rPr sz="2800" spc="505" dirty="0">
                <a:latin typeface="FreeSerif"/>
                <a:cs typeface="FreeSerif"/>
              </a:rPr>
              <a:t>=</a:t>
            </a:r>
            <a:r>
              <a:rPr sz="2800" spc="75" dirty="0">
                <a:latin typeface="FreeSerif"/>
                <a:cs typeface="FreeSerif"/>
              </a:rPr>
              <a:t> </a:t>
            </a:r>
            <a:r>
              <a:rPr sz="2800" spc="4180" dirty="0">
                <a:latin typeface="FreeSerif"/>
                <a:cs typeface="FreeSerif"/>
              </a:rPr>
              <a:t>𝐸</a:t>
            </a:r>
            <a:r>
              <a:rPr sz="2800" dirty="0">
                <a:latin typeface="FreeSerif"/>
                <a:cs typeface="FreeSerif"/>
              </a:rPr>
              <a:t>	</a:t>
            </a:r>
            <a:r>
              <a:rPr sz="2800" spc="2615" dirty="0">
                <a:latin typeface="FreeSerif"/>
                <a:cs typeface="FreeSerif"/>
              </a:rPr>
              <a:t>෍</a:t>
            </a:r>
            <a:endParaRPr sz="2800">
              <a:latin typeface="FreeSerif"/>
              <a:cs typeface="FreeSerif"/>
            </a:endParaRPr>
          </a:p>
          <a:p>
            <a:pPr marL="814069">
              <a:lnSpc>
                <a:spcPct val="100000"/>
              </a:lnSpc>
              <a:spcBef>
                <a:spcPts val="955"/>
              </a:spcBef>
            </a:pPr>
            <a:r>
              <a:rPr sz="2050" spc="869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=</a:t>
            </a:r>
            <a:r>
              <a:rPr sz="2050" spc="160" dirty="0">
                <a:latin typeface="FreeSerif"/>
                <a:cs typeface="FreeSerif"/>
              </a:rPr>
              <a:t>1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160" dirty="0">
                <a:latin typeface="FreeSerif"/>
                <a:cs typeface="FreeSerif"/>
              </a:rPr>
              <a:t>2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-515" dirty="0">
                <a:latin typeface="FreeSerif"/>
                <a:cs typeface="FreeSerif"/>
              </a:rPr>
              <a:t>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8779" y="4567935"/>
            <a:ext cx="615315" cy="240029"/>
          </a:xfrm>
          <a:custGeom>
            <a:avLst/>
            <a:gdLst/>
            <a:ahLst/>
            <a:cxnLst/>
            <a:rect l="l" t="t" r="r" b="b"/>
            <a:pathLst>
              <a:path w="615314" h="240029">
                <a:moveTo>
                  <a:pt x="538734" y="0"/>
                </a:moveTo>
                <a:lnTo>
                  <a:pt x="535305" y="9778"/>
                </a:lnTo>
                <a:lnTo>
                  <a:pt x="549189" y="15801"/>
                </a:lnTo>
                <a:lnTo>
                  <a:pt x="561133" y="24145"/>
                </a:lnTo>
                <a:lnTo>
                  <a:pt x="585414" y="62829"/>
                </a:lnTo>
                <a:lnTo>
                  <a:pt x="593344" y="118871"/>
                </a:lnTo>
                <a:lnTo>
                  <a:pt x="592460" y="140013"/>
                </a:lnTo>
                <a:lnTo>
                  <a:pt x="579120" y="191769"/>
                </a:lnTo>
                <a:lnTo>
                  <a:pt x="549330" y="224202"/>
                </a:lnTo>
                <a:lnTo>
                  <a:pt x="535686" y="230250"/>
                </a:lnTo>
                <a:lnTo>
                  <a:pt x="538734" y="240030"/>
                </a:lnTo>
                <a:lnTo>
                  <a:pt x="584596" y="212812"/>
                </a:lnTo>
                <a:lnTo>
                  <a:pt x="610362" y="162496"/>
                </a:lnTo>
                <a:lnTo>
                  <a:pt x="615315" y="120014"/>
                </a:lnTo>
                <a:lnTo>
                  <a:pt x="614076" y="98061"/>
                </a:lnTo>
                <a:lnTo>
                  <a:pt x="604170" y="59060"/>
                </a:lnTo>
                <a:lnTo>
                  <a:pt x="571404" y="15398"/>
                </a:lnTo>
                <a:lnTo>
                  <a:pt x="556140" y="6282"/>
                </a:lnTo>
                <a:lnTo>
                  <a:pt x="538734" y="0"/>
                </a:lnTo>
                <a:close/>
              </a:path>
              <a:path w="615314" h="240029">
                <a:moveTo>
                  <a:pt x="76581" y="0"/>
                </a:moveTo>
                <a:lnTo>
                  <a:pt x="30789" y="27324"/>
                </a:lnTo>
                <a:lnTo>
                  <a:pt x="4953" y="77739"/>
                </a:lnTo>
                <a:lnTo>
                  <a:pt x="0" y="120014"/>
                </a:lnTo>
                <a:lnTo>
                  <a:pt x="1238" y="142112"/>
                </a:lnTo>
                <a:lnTo>
                  <a:pt x="11144" y="181165"/>
                </a:lnTo>
                <a:lnTo>
                  <a:pt x="43862" y="224694"/>
                </a:lnTo>
                <a:lnTo>
                  <a:pt x="76581" y="240030"/>
                </a:lnTo>
                <a:lnTo>
                  <a:pt x="79629" y="230250"/>
                </a:lnTo>
                <a:lnTo>
                  <a:pt x="65984" y="224202"/>
                </a:lnTo>
                <a:lnTo>
                  <a:pt x="54197" y="215772"/>
                </a:lnTo>
                <a:lnTo>
                  <a:pt x="29954" y="176486"/>
                </a:lnTo>
                <a:lnTo>
                  <a:pt x="21971" y="118871"/>
                </a:lnTo>
                <a:lnTo>
                  <a:pt x="22854" y="98365"/>
                </a:lnTo>
                <a:lnTo>
                  <a:pt x="36195" y="47751"/>
                </a:lnTo>
                <a:lnTo>
                  <a:pt x="66198" y="15801"/>
                </a:lnTo>
                <a:lnTo>
                  <a:pt x="80010" y="9778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12946" y="4396232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532" baseline="11904" dirty="0">
                <a:latin typeface="FreeSerif"/>
                <a:cs typeface="FreeSerif"/>
              </a:rPr>
              <a:t>𝐼</a:t>
            </a:r>
            <a:r>
              <a:rPr sz="4200" spc="142" baseline="11904" dirty="0">
                <a:latin typeface="FreeSerif"/>
                <a:cs typeface="FreeSerif"/>
              </a:rPr>
              <a:t> </a:t>
            </a:r>
            <a:r>
              <a:rPr sz="2050" spc="360" dirty="0">
                <a:latin typeface="FreeSerif"/>
                <a:cs typeface="FreeSerif"/>
              </a:rPr>
              <a:t>𝑋≥𝑖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0286" y="4155756"/>
            <a:ext cx="1281430" cy="10528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586740" algn="l"/>
              </a:tabLst>
            </a:pPr>
            <a:r>
              <a:rPr sz="2800" spc="505" dirty="0">
                <a:latin typeface="FreeSerif"/>
                <a:cs typeface="FreeSerif"/>
              </a:rPr>
              <a:t>=	</a:t>
            </a:r>
            <a:r>
              <a:rPr sz="2800" spc="2615" dirty="0">
                <a:latin typeface="FreeSerif"/>
                <a:cs typeface="FreeSerif"/>
              </a:rPr>
              <a:t>෍</a:t>
            </a:r>
            <a:endParaRPr sz="2800">
              <a:latin typeface="FreeSerif"/>
              <a:cs typeface="FreeSerif"/>
            </a:endParaRPr>
          </a:p>
          <a:p>
            <a:pPr marL="376555">
              <a:lnSpc>
                <a:spcPct val="100000"/>
              </a:lnSpc>
              <a:spcBef>
                <a:spcPts val="955"/>
              </a:spcBef>
            </a:pPr>
            <a:r>
              <a:rPr sz="2050" spc="869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=</a:t>
            </a:r>
            <a:r>
              <a:rPr sz="2050" spc="160" dirty="0">
                <a:latin typeface="FreeSerif"/>
                <a:cs typeface="FreeSerif"/>
              </a:rPr>
              <a:t>1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160" dirty="0">
                <a:latin typeface="FreeSerif"/>
                <a:cs typeface="FreeSerif"/>
              </a:rPr>
              <a:t>2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-515" dirty="0">
                <a:latin typeface="FreeSerif"/>
                <a:cs typeface="FreeSerif"/>
              </a:rPr>
              <a:t>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05498" y="4323079"/>
            <a:ext cx="149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75" dirty="0">
                <a:latin typeface="FreeSerif"/>
                <a:cs typeface="FreeSerif"/>
              </a:rPr>
              <a:t>Pr(𝑋 </a:t>
            </a:r>
            <a:r>
              <a:rPr sz="2800" spc="310" dirty="0">
                <a:latin typeface="FreeSerif"/>
                <a:cs typeface="FreeSerif"/>
              </a:rPr>
              <a:t>≥</a:t>
            </a:r>
            <a:r>
              <a:rPr sz="2800" spc="-229" dirty="0">
                <a:latin typeface="FreeSerif"/>
                <a:cs typeface="FreeSerif"/>
              </a:rPr>
              <a:t> </a:t>
            </a:r>
            <a:r>
              <a:rPr sz="2800" spc="245" dirty="0">
                <a:latin typeface="FreeSerif"/>
                <a:cs typeface="FreeSerif"/>
              </a:rPr>
              <a:t>𝑖)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810" y="197865"/>
            <a:ext cx="4500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思考题：连中问题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939" y="1930907"/>
            <a:ext cx="7164705" cy="156972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5735" marR="154940" algn="ctr">
              <a:lnSpc>
                <a:spcPct val="100000"/>
              </a:lnSpc>
              <a:spcBef>
                <a:spcPts val="225"/>
              </a:spcBef>
            </a:pPr>
            <a:r>
              <a:rPr sz="3200" dirty="0">
                <a:latin typeface="Droid Sans Fallback"/>
                <a:cs typeface="Droid Sans Fallback"/>
              </a:rPr>
              <a:t>卡牌收集问题里，</a:t>
            </a:r>
            <a:r>
              <a:rPr sz="3200" spc="5" dirty="0">
                <a:latin typeface="Droid Sans Fallback"/>
                <a:cs typeface="Droid Sans Fallback"/>
              </a:rPr>
              <a:t>共</a:t>
            </a:r>
            <a:r>
              <a:rPr sz="3200" spc="-5" dirty="0">
                <a:latin typeface="Carlito"/>
                <a:cs typeface="Carlito"/>
              </a:rPr>
              <a:t>m</a:t>
            </a:r>
            <a:r>
              <a:rPr sz="3200" spc="5" dirty="0">
                <a:latin typeface="Droid Sans Fallback"/>
                <a:cs typeface="Droid Sans Fallback"/>
              </a:rPr>
              <a:t>种卡牌</a:t>
            </a:r>
            <a:r>
              <a:rPr sz="3200" spc="-20" dirty="0">
                <a:latin typeface="Droid Sans Fallback"/>
                <a:cs typeface="Droid Sans Fallback"/>
              </a:rPr>
              <a:t>，</a:t>
            </a:r>
            <a:r>
              <a:rPr sz="3200" spc="5" dirty="0">
                <a:latin typeface="Droid Sans Fallback"/>
                <a:cs typeface="Droid Sans Fallback"/>
              </a:rPr>
              <a:t>目标： </a:t>
            </a:r>
            <a:r>
              <a:rPr sz="3200" dirty="0">
                <a:latin typeface="Droid Sans Fallback"/>
                <a:cs typeface="Droid Sans Fallback"/>
              </a:rPr>
              <a:t>连续</a:t>
            </a:r>
            <a:r>
              <a:rPr sz="3200" spc="-5" dirty="0">
                <a:latin typeface="Carlito"/>
                <a:cs typeface="Carlito"/>
              </a:rPr>
              <a:t>k</a:t>
            </a:r>
            <a:r>
              <a:rPr sz="3200" dirty="0">
                <a:latin typeface="Droid Sans Fallback"/>
                <a:cs typeface="Droid Sans Fallback"/>
              </a:rPr>
              <a:t>次抽卡结果都一样</a:t>
            </a:r>
            <a:endParaRPr sz="32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Droid Sans Fallback"/>
                <a:cs typeface="Droid Sans Fallback"/>
              </a:rPr>
              <a:t>求抽卡次数期望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1988820"/>
            <a:ext cx="5041900" cy="1201420"/>
          </a:xfrm>
          <a:prstGeom prst="rect">
            <a:avLst/>
          </a:prstGeom>
          <a:solidFill>
            <a:srgbClr val="F1F1F1"/>
          </a:solidFill>
          <a:ln w="9525">
            <a:solidFill>
              <a:srgbClr val="403052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5"/>
              </a:spcBef>
            </a:pPr>
            <a:r>
              <a:rPr sz="4800" b="0" spc="10" dirty="0">
                <a:latin typeface="Noto Sans CJK JP Medium"/>
                <a:cs typeface="Noto Sans CJK JP Medium"/>
              </a:rPr>
              <a:t>概率问题</a:t>
            </a:r>
            <a:endParaRPr sz="4800">
              <a:latin typeface="Noto Sans CJK JP Medium"/>
              <a:cs typeface="Noto Sans CJK JP Medium"/>
            </a:endParaRPr>
          </a:p>
          <a:p>
            <a:pPr marL="1905" algn="ctr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latin typeface="Carlito"/>
                <a:cs typeface="Carlito"/>
              </a:rPr>
              <a:t>probability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87528"/>
            <a:ext cx="357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随机搜索二叉树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5904" y="1341119"/>
            <a:ext cx="7848600" cy="156972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109855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Droid Sans Fallback"/>
                <a:cs typeface="Droid Sans Fallback"/>
              </a:rPr>
              <a:t>有一颗二叉树</a:t>
            </a:r>
            <a:r>
              <a:rPr sz="2400" spc="-10" dirty="0">
                <a:latin typeface="Droid Sans Fallback"/>
                <a:cs typeface="Droid Sans Fallback"/>
              </a:rPr>
              <a:t>共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个节点，编号</a:t>
            </a:r>
            <a:r>
              <a:rPr sz="2400" spc="-5" dirty="0">
                <a:latin typeface="Carlito"/>
                <a:cs typeface="Carlito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到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，每条边长度为</a:t>
            </a:r>
            <a:r>
              <a:rPr sz="2400" spc="-5" dirty="0">
                <a:latin typeface="Carlito"/>
                <a:cs typeface="Carlito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。根 节点</a:t>
            </a:r>
            <a:r>
              <a:rPr sz="2400" spc="-5" dirty="0">
                <a:latin typeface="Droid Sans Fallback"/>
                <a:cs typeface="Droid Sans Fallback"/>
              </a:rPr>
              <a:t>是</a:t>
            </a: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5" dirty="0">
                <a:latin typeface="Droid Sans Fallback"/>
                <a:cs typeface="Droid Sans Fallback"/>
              </a:rPr>
              <a:t>号，目标是某个叶节点标记</a:t>
            </a:r>
            <a:r>
              <a:rPr sz="2400" dirty="0">
                <a:latin typeface="Droid Sans Fallback"/>
                <a:cs typeface="Droid Sans Fallback"/>
              </a:rPr>
              <a:t>为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5" dirty="0">
                <a:latin typeface="Droid Sans Fallback"/>
                <a:cs typeface="Droid Sans Fallback"/>
              </a:rPr>
              <a:t>号。从</a:t>
            </a: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5" dirty="0">
                <a:latin typeface="Droid Sans Fallback"/>
                <a:cs typeface="Droid Sans Fallback"/>
              </a:rPr>
              <a:t>号节点开 </a:t>
            </a:r>
            <a:r>
              <a:rPr sz="2400" dirty="0">
                <a:latin typeface="Droid Sans Fallback"/>
                <a:cs typeface="Droid Sans Fallback"/>
              </a:rPr>
              <a:t>始</a:t>
            </a:r>
            <a:r>
              <a:rPr sz="2400" spc="-15" dirty="0">
                <a:latin typeface="Carlito"/>
                <a:cs typeface="Carlito"/>
              </a:rPr>
              <a:t>DFS,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Droid Sans Fallback"/>
                <a:cs typeface="Droid Sans Fallback"/>
              </a:rPr>
              <a:t>到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号节点停止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Droid Sans Fallback"/>
                <a:cs typeface="Droid Sans Fallback"/>
              </a:rPr>
              <a:t>求</a:t>
            </a:r>
            <a:r>
              <a:rPr sz="2400" spc="-15" dirty="0">
                <a:latin typeface="Carlito"/>
                <a:cs typeface="Carlito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算法经过路径长度的期望。 注意：回溯步骤也算路径长度。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904" y="4668011"/>
            <a:ext cx="1800225" cy="156972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2855"/>
              </a:lnSpc>
              <a:spcBef>
                <a:spcPts val="254"/>
              </a:spcBef>
            </a:pPr>
            <a:r>
              <a:rPr sz="2400" dirty="0">
                <a:latin typeface="Droid Sans Fallback"/>
                <a:cs typeface="Droid Sans Fallback"/>
              </a:rPr>
              <a:t>输入样例：</a:t>
            </a:r>
            <a:endParaRPr sz="2400">
              <a:latin typeface="Droid Sans Fallback"/>
              <a:cs typeface="Droid Sans Fallback"/>
            </a:endParaRPr>
          </a:p>
          <a:p>
            <a:pPr marL="90805">
              <a:lnSpc>
                <a:spcPts val="2855"/>
              </a:lnSpc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1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4" y="3083051"/>
            <a:ext cx="7848600" cy="83248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 marR="306705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latin typeface="Droid Sans Fallback"/>
                <a:cs typeface="Droid Sans Fallback"/>
              </a:rPr>
              <a:t>输入第一行为正整</a:t>
            </a:r>
            <a:r>
              <a:rPr sz="2400" spc="-15" dirty="0">
                <a:latin typeface="Droid Sans Fallback"/>
                <a:cs typeface="Droid Sans Fallback"/>
              </a:rPr>
              <a:t>数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，</a:t>
            </a:r>
            <a:r>
              <a:rPr sz="2400" spc="-5" dirty="0">
                <a:latin typeface="Carlito"/>
                <a:cs typeface="Carlito"/>
              </a:rPr>
              <a:t>n&lt;</a:t>
            </a:r>
            <a:r>
              <a:rPr sz="2400" spc="5" dirty="0">
                <a:latin typeface="Carlito"/>
                <a:cs typeface="Carlito"/>
              </a:rPr>
              <a:t>=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0</a:t>
            </a:r>
            <a:r>
              <a:rPr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0</a:t>
            </a:r>
            <a:r>
              <a:rPr sz="2400" spc="-5" dirty="0">
                <a:latin typeface="Carlito"/>
                <a:cs typeface="Carlito"/>
              </a:rPr>
              <a:t>0</a:t>
            </a:r>
            <a:r>
              <a:rPr sz="2400" dirty="0">
                <a:latin typeface="Droid Sans Fallback"/>
                <a:cs typeface="Droid Sans Fallback"/>
              </a:rPr>
              <a:t>。接下去</a:t>
            </a:r>
            <a:r>
              <a:rPr sz="2400" dirty="0">
                <a:latin typeface="Carlito"/>
                <a:cs typeface="Carlito"/>
              </a:rPr>
              <a:t>n</a:t>
            </a:r>
            <a:r>
              <a:rPr sz="2400" spc="-5" dirty="0">
                <a:latin typeface="Carlito"/>
                <a:cs typeface="Carlito"/>
              </a:rPr>
              <a:t>-1</a:t>
            </a:r>
            <a:r>
              <a:rPr sz="2400" dirty="0">
                <a:latin typeface="Droid Sans Fallback"/>
                <a:cs typeface="Droid Sans Fallback"/>
              </a:rPr>
              <a:t>行，每行 两个正整数代表树上某条边的两个端点。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2823" y="4668011"/>
            <a:ext cx="180022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ts val="2855"/>
              </a:lnSpc>
              <a:spcBef>
                <a:spcPts val="254"/>
              </a:spcBef>
            </a:pPr>
            <a:r>
              <a:rPr sz="2400" dirty="0">
                <a:latin typeface="Droid Sans Fallback"/>
                <a:cs typeface="Droid Sans Fallback"/>
              </a:rPr>
              <a:t>输出样例：</a:t>
            </a:r>
            <a:endParaRPr sz="2400">
              <a:latin typeface="Droid Sans Fallback"/>
              <a:cs typeface="Droid Sans Fallback"/>
            </a:endParaRPr>
          </a:p>
          <a:p>
            <a:pPr marL="91440">
              <a:lnSpc>
                <a:spcPts val="2855"/>
              </a:lnSpc>
            </a:pPr>
            <a:r>
              <a:rPr sz="2400" spc="-5" dirty="0">
                <a:latin typeface="Carlito"/>
                <a:cs typeface="Carlito"/>
              </a:rPr>
              <a:t>2.00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04" y="4020311"/>
            <a:ext cx="7848600" cy="46037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Droid Sans Fallback"/>
                <a:cs typeface="Droid Sans Fallback"/>
              </a:rPr>
              <a:t>输出一个浮点数，保</a:t>
            </a:r>
            <a:r>
              <a:rPr sz="2400" spc="-20" dirty="0">
                <a:latin typeface="Droid Sans Fallback"/>
                <a:cs typeface="Droid Sans Fallback"/>
              </a:rPr>
              <a:t>留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dirty="0">
                <a:latin typeface="Droid Sans Fallback"/>
                <a:cs typeface="Droid Sans Fallback"/>
              </a:rPr>
              <a:t>位小数。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99897" y="4708969"/>
            <a:ext cx="2325944" cy="214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0643" y="4757166"/>
            <a:ext cx="1549400" cy="7346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65100" marR="5080" indent="-15240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Droid Sans Fallback"/>
                <a:cs typeface="Droid Sans Fallback"/>
              </a:rPr>
              <a:t>请用纸和笔 </a:t>
            </a:r>
            <a:r>
              <a:rPr sz="2400" spc="-5" dirty="0">
                <a:latin typeface="Droid Sans Fallback"/>
                <a:cs typeface="Droid Sans Fallback"/>
              </a:rPr>
              <a:t>写出算法</a:t>
            </a:r>
            <a:endParaRPr sz="2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87528"/>
            <a:ext cx="357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随机搜索二叉树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417317" y="1861057"/>
            <a:ext cx="313690" cy="313690"/>
            <a:chOff x="2417317" y="1861057"/>
            <a:chExt cx="313690" cy="313690"/>
          </a:xfrm>
        </p:grpSpPr>
        <p:sp>
          <p:nvSpPr>
            <p:cNvPr id="4" name="object 4"/>
            <p:cNvSpPr/>
            <p:nvPr/>
          </p:nvSpPr>
          <p:spPr>
            <a:xfrm>
              <a:off x="2430017" y="187375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0017" y="187375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97327" y="1835276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4482" y="2716022"/>
            <a:ext cx="2621280" cy="2166620"/>
            <a:chOff x="1824482" y="2716022"/>
            <a:chExt cx="2621280" cy="2166620"/>
          </a:xfrm>
        </p:grpSpPr>
        <p:sp>
          <p:nvSpPr>
            <p:cNvPr id="8" name="object 8"/>
            <p:cNvSpPr/>
            <p:nvPr/>
          </p:nvSpPr>
          <p:spPr>
            <a:xfrm>
              <a:off x="1837182" y="272872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7182" y="272872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8846" y="272872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8846" y="272872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7402" y="36461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7402" y="36461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4517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4517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07890" y="4544314"/>
            <a:ext cx="162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24482" y="2104834"/>
            <a:ext cx="2478405" cy="2778125"/>
            <a:chOff x="1824482" y="2104834"/>
            <a:chExt cx="2478405" cy="2778125"/>
          </a:xfrm>
        </p:grpSpPr>
        <p:sp>
          <p:nvSpPr>
            <p:cNvPr id="18" name="object 18"/>
            <p:cNvSpPr/>
            <p:nvPr/>
          </p:nvSpPr>
          <p:spPr>
            <a:xfrm>
              <a:off x="1980438" y="2119122"/>
              <a:ext cx="1123950" cy="610235"/>
            </a:xfrm>
            <a:custGeom>
              <a:avLst/>
              <a:gdLst/>
              <a:ahLst/>
              <a:cxnLst/>
              <a:rect l="l" t="t" r="r" b="b"/>
              <a:pathLst>
                <a:path w="1123950" h="610235">
                  <a:moveTo>
                    <a:pt x="492379" y="0"/>
                  </a:moveTo>
                  <a:lnTo>
                    <a:pt x="0" y="609853"/>
                  </a:lnTo>
                </a:path>
                <a:path w="1123950" h="610235">
                  <a:moveTo>
                    <a:pt x="696468" y="0"/>
                  </a:moveTo>
                  <a:lnTo>
                    <a:pt x="1123569" y="609853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972" y="2974847"/>
              <a:ext cx="536575" cy="671195"/>
            </a:xfrm>
            <a:custGeom>
              <a:avLst/>
              <a:gdLst/>
              <a:ahLst/>
              <a:cxnLst/>
              <a:rect l="l" t="t" r="r" b="b"/>
              <a:pathLst>
                <a:path w="536575" h="671195">
                  <a:moveTo>
                    <a:pt x="0" y="0"/>
                  </a:moveTo>
                  <a:lnTo>
                    <a:pt x="536066" y="670813"/>
                  </a:lnTo>
                </a:path>
              </a:pathLst>
            </a:custGeom>
            <a:ln w="5715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2766" y="3891533"/>
              <a:ext cx="445770" cy="690880"/>
            </a:xfrm>
            <a:custGeom>
              <a:avLst/>
              <a:gdLst/>
              <a:ahLst/>
              <a:cxnLst/>
              <a:rect l="l" t="t" r="r" b="b"/>
              <a:pathLst>
                <a:path w="445770" h="690879">
                  <a:moveTo>
                    <a:pt x="0" y="0"/>
                  </a:moveTo>
                  <a:lnTo>
                    <a:pt x="445643" y="690372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0018" y="36934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0018" y="36934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1874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01874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6906" y="3938777"/>
              <a:ext cx="269875" cy="643255"/>
            </a:xfrm>
            <a:custGeom>
              <a:avLst/>
              <a:gdLst/>
              <a:ahLst/>
              <a:cxnLst/>
              <a:rect l="l" t="t" r="r" b="b"/>
              <a:pathLst>
                <a:path w="269875" h="643254">
                  <a:moveTo>
                    <a:pt x="0" y="0"/>
                  </a:moveTo>
                  <a:lnTo>
                    <a:pt x="269748" y="643128"/>
                  </a:lnTo>
                </a:path>
              </a:pathLst>
            </a:custGeom>
            <a:ln w="2857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4036" y="2974847"/>
              <a:ext cx="427355" cy="718185"/>
            </a:xfrm>
            <a:custGeom>
              <a:avLst/>
              <a:gdLst/>
              <a:ahLst/>
              <a:cxnLst/>
              <a:rect l="l" t="t" r="r" b="b"/>
              <a:pathLst>
                <a:path w="427355" h="718185">
                  <a:moveTo>
                    <a:pt x="427100" y="0"/>
                  </a:moveTo>
                  <a:lnTo>
                    <a:pt x="0" y="718057"/>
                  </a:lnTo>
                </a:path>
              </a:pathLst>
            </a:custGeom>
            <a:ln w="57150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37182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7182" y="4581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0438" y="3938777"/>
              <a:ext cx="492759" cy="643255"/>
            </a:xfrm>
            <a:custGeom>
              <a:avLst/>
              <a:gdLst/>
              <a:ahLst/>
              <a:cxnLst/>
              <a:rect l="l" t="t" r="r" b="b"/>
              <a:pathLst>
                <a:path w="492760" h="643254">
                  <a:moveTo>
                    <a:pt x="492379" y="0"/>
                  </a:moveTo>
                  <a:lnTo>
                    <a:pt x="0" y="643128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07735" y="1894332"/>
            <a:ext cx="3168650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22960" marR="274955" indent="-539750">
              <a:lnSpc>
                <a:spcPct val="100000"/>
              </a:lnSpc>
              <a:spcBef>
                <a:spcPts val="254"/>
              </a:spcBef>
            </a:pPr>
            <a:r>
              <a:rPr sz="2400" b="0" spc="10" dirty="0">
                <a:solidFill>
                  <a:srgbClr val="77923B"/>
                </a:solidFill>
                <a:latin typeface="Noto Sans CJK JP Medium"/>
                <a:cs typeface="Noto Sans CJK JP Medium"/>
              </a:rPr>
              <a:t>绿色边</a:t>
            </a:r>
            <a:r>
              <a:rPr sz="2400" dirty="0">
                <a:latin typeface="Droid Sans Fallback"/>
                <a:cs typeface="Droid Sans Fallback"/>
              </a:rPr>
              <a:t>在每</a:t>
            </a:r>
            <a:r>
              <a:rPr sz="2400" spc="-5" dirty="0">
                <a:latin typeface="Droid Sans Fallback"/>
                <a:cs typeface="Droid Sans Fallback"/>
              </a:rPr>
              <a:t>次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35" dirty="0">
                <a:latin typeface="Carlito"/>
                <a:cs typeface="Carlito"/>
              </a:rPr>
              <a:t>F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dirty="0">
                <a:latin typeface="Droid Sans Fallback"/>
                <a:cs typeface="Droid Sans Fallback"/>
              </a:rPr>
              <a:t>中 恰访问一次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7735" y="3564635"/>
            <a:ext cx="3168650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609600" marR="274955" indent="-326390">
              <a:lnSpc>
                <a:spcPct val="100000"/>
              </a:lnSpc>
              <a:spcBef>
                <a:spcPts val="259"/>
              </a:spcBef>
            </a:pPr>
            <a:r>
              <a:rPr sz="2400" b="0" spc="10" dirty="0">
                <a:solidFill>
                  <a:srgbClr val="E36C09"/>
                </a:solidFill>
                <a:latin typeface="Noto Sans CJK JP Medium"/>
                <a:cs typeface="Noto Sans CJK JP Medium"/>
              </a:rPr>
              <a:t>橙色边</a:t>
            </a:r>
            <a:r>
              <a:rPr sz="2400" dirty="0">
                <a:latin typeface="Droid Sans Fallback"/>
                <a:cs typeface="Droid Sans Fallback"/>
              </a:rPr>
              <a:t>在所</a:t>
            </a:r>
            <a:r>
              <a:rPr sz="2400" spc="-5" dirty="0">
                <a:latin typeface="Droid Sans Fallback"/>
                <a:cs typeface="Droid Sans Fallback"/>
              </a:rPr>
              <a:t>有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35" dirty="0">
                <a:latin typeface="Carlito"/>
                <a:cs typeface="Carlito"/>
              </a:rPr>
              <a:t>F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dirty="0">
                <a:latin typeface="Droid Sans Fallback"/>
                <a:cs typeface="Droid Sans Fallback"/>
              </a:rPr>
              <a:t>中 </a:t>
            </a:r>
            <a:r>
              <a:rPr sz="2400" spc="-5" dirty="0">
                <a:latin typeface="Droid Sans Fallback"/>
                <a:cs typeface="Droid Sans Fallback"/>
              </a:rPr>
              <a:t>访问概率</a:t>
            </a:r>
            <a:r>
              <a:rPr sz="2400" dirty="0">
                <a:latin typeface="Droid Sans Fallback"/>
                <a:cs typeface="Droid Sans Fallback"/>
              </a:rPr>
              <a:t>为</a:t>
            </a:r>
            <a:r>
              <a:rPr sz="2400" spc="-5" dirty="0">
                <a:latin typeface="Carlito"/>
                <a:cs typeface="Carlito"/>
              </a:rPr>
              <a:t>1/2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7735" y="4395215"/>
            <a:ext cx="3168650" cy="83248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40055" marR="431800" indent="7429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Droid Sans Fallback"/>
                <a:cs typeface="Droid Sans Fallback"/>
              </a:rPr>
              <a:t>若访问了</a:t>
            </a:r>
            <a:r>
              <a:rPr sz="2400" b="0" spc="10" dirty="0">
                <a:solidFill>
                  <a:srgbClr val="E36C09"/>
                </a:solidFill>
                <a:latin typeface="Noto Sans CJK JP Medium"/>
                <a:cs typeface="Noto Sans CJK JP Medium"/>
              </a:rPr>
              <a:t>橙色边 </a:t>
            </a:r>
            <a:r>
              <a:rPr sz="2400" spc="-5" dirty="0">
                <a:latin typeface="Droid Sans Fallback"/>
                <a:cs typeface="Droid Sans Fallback"/>
              </a:rPr>
              <a:t>一定来回访</a:t>
            </a:r>
            <a:r>
              <a:rPr sz="2400" dirty="0">
                <a:latin typeface="Droid Sans Fallback"/>
                <a:cs typeface="Droid Sans Fallback"/>
              </a:rPr>
              <a:t>问</a:t>
            </a:r>
            <a:r>
              <a:rPr sz="2400" spc="-10" dirty="0">
                <a:latin typeface="Carlito"/>
                <a:cs typeface="Carlito"/>
              </a:rPr>
              <a:t>2</a:t>
            </a:r>
            <a:r>
              <a:rPr sz="2400" dirty="0">
                <a:latin typeface="Droid Sans Fallback"/>
                <a:cs typeface="Droid Sans Fallback"/>
              </a:rPr>
              <a:t>次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28752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逆序对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5547" y="1371600"/>
            <a:ext cx="7649209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25209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Carlito"/>
                <a:cs typeface="Carlito"/>
              </a:rPr>
              <a:t>{1,</a:t>
            </a:r>
            <a:r>
              <a:rPr sz="2400" spc="-10" dirty="0">
                <a:latin typeface="Carlito"/>
                <a:cs typeface="Carlito"/>
              </a:rPr>
              <a:t>2</a:t>
            </a:r>
            <a:r>
              <a:rPr sz="2400" dirty="0">
                <a:latin typeface="Carlito"/>
                <a:cs typeface="Carlito"/>
              </a:rPr>
              <a:t>,3,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.</a:t>
            </a:r>
            <a:r>
              <a:rPr sz="2400" spc="-15" dirty="0">
                <a:latin typeface="Carlito"/>
                <a:cs typeface="Carlito"/>
              </a:rPr>
              <a:t>.</a:t>
            </a:r>
            <a:r>
              <a:rPr sz="2400" dirty="0">
                <a:latin typeface="Carlito"/>
                <a:cs typeface="Carlito"/>
              </a:rPr>
              <a:t>,n}</a:t>
            </a:r>
            <a:r>
              <a:rPr sz="2400" dirty="0">
                <a:latin typeface="Droid Sans Fallback"/>
                <a:cs typeface="Droid Sans Fallback"/>
              </a:rPr>
              <a:t>这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个数做随机排列，在一个排列中，逆序对 </a:t>
            </a:r>
            <a:r>
              <a:rPr sz="2400" spc="-5" dirty="0">
                <a:latin typeface="Droid Sans Fallback"/>
                <a:cs typeface="Droid Sans Fallback"/>
              </a:rPr>
              <a:t>个数的期望是多</a:t>
            </a:r>
            <a:r>
              <a:rPr sz="2400" dirty="0">
                <a:latin typeface="Droid Sans Fallback"/>
                <a:cs typeface="Droid Sans Fallback"/>
              </a:rPr>
              <a:t>少</a:t>
            </a:r>
            <a:r>
              <a:rPr sz="2400" dirty="0"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1800" y="2653283"/>
            <a:ext cx="180149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91465" marR="130810" indent="-152400">
              <a:lnSpc>
                <a:spcPts val="2700"/>
              </a:lnSpc>
              <a:spcBef>
                <a:spcPts val="675"/>
              </a:spcBef>
            </a:pPr>
            <a:r>
              <a:rPr sz="2400" dirty="0">
                <a:latin typeface="Droid Sans Fallback"/>
                <a:cs typeface="Droid Sans Fallback"/>
              </a:rPr>
              <a:t>请用纸和笔 写出算法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547" y="3872484"/>
            <a:ext cx="7649209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spc="-5" dirty="0">
                <a:latin typeface="Droid Sans Fallback"/>
                <a:cs typeface="Droid Sans Fallback"/>
              </a:rPr>
              <a:t>每对数字，</a:t>
            </a:r>
            <a:r>
              <a:rPr sz="2800" spc="-20" dirty="0">
                <a:latin typeface="Droid Sans Fallback"/>
                <a:cs typeface="Droid Sans Fallback"/>
              </a:rPr>
              <a:t>有</a:t>
            </a:r>
            <a:r>
              <a:rPr sz="2800" spc="-5" dirty="0">
                <a:latin typeface="Carlito"/>
                <a:cs typeface="Carlito"/>
              </a:rPr>
              <a:t>1/2</a:t>
            </a:r>
            <a:r>
              <a:rPr sz="2800" spc="-5" dirty="0">
                <a:latin typeface="Droid Sans Fallback"/>
                <a:cs typeface="Droid Sans Fallback"/>
              </a:rPr>
              <a:t>概率形成逆序对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989" y="197865"/>
            <a:ext cx="1144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532" y="3140964"/>
            <a:ext cx="3528060" cy="1224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949960" marR="739140" indent="-203200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latin typeface="Droid Sans Fallback"/>
                <a:cs typeface="Droid Sans Fallback"/>
              </a:rPr>
              <a:t>每一个排列 </a:t>
            </a:r>
            <a:r>
              <a:rPr sz="3200" spc="5" dirty="0">
                <a:latin typeface="Droid Sans Fallback"/>
                <a:cs typeface="Droid Sans Fallback"/>
              </a:rPr>
              <a:t>内部统计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700" y="3140964"/>
            <a:ext cx="3528060" cy="1224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40995" marR="328295" indent="407034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latin typeface="Droid Sans Fallback"/>
                <a:cs typeface="Droid Sans Fallback"/>
              </a:rPr>
              <a:t>每一个对象 </a:t>
            </a:r>
            <a:r>
              <a:rPr sz="3200" spc="5" dirty="0">
                <a:latin typeface="Droid Sans Fallback"/>
                <a:cs typeface="Droid Sans Fallback"/>
              </a:rPr>
              <a:t>跨排列整体统计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32" y="1917192"/>
            <a:ext cx="7920355" cy="58420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两种统计角度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61" y="287528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均匀撒点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5547" y="1196339"/>
            <a:ext cx="7649209" cy="120142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latin typeface="Carlito"/>
                <a:cs typeface="Carlito"/>
              </a:rPr>
              <a:t>{1,2,3,...,n}</a:t>
            </a:r>
            <a:r>
              <a:rPr sz="2400" dirty="0">
                <a:latin typeface="Droid Sans Fallback"/>
                <a:cs typeface="Droid Sans Fallback"/>
              </a:rPr>
              <a:t>这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个数字里等概率随机取一</a:t>
            </a:r>
            <a:r>
              <a:rPr sz="2400" spc="5" dirty="0">
                <a:latin typeface="Droid Sans Fallback"/>
                <a:cs typeface="Droid Sans Fallback"/>
              </a:rPr>
              <a:t>个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dirty="0">
                <a:latin typeface="Droid Sans Fallback"/>
                <a:cs typeface="Droid Sans Fallback"/>
              </a:rPr>
              <a:t>，</a:t>
            </a:r>
            <a:endParaRPr sz="2400">
              <a:latin typeface="Droid Sans Fallback"/>
              <a:cs typeface="Droid Sans Fallback"/>
            </a:endParaRPr>
          </a:p>
          <a:p>
            <a:pPr marL="3145790" marR="847090" indent="-229235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{1,</a:t>
            </a:r>
            <a:r>
              <a:rPr sz="2400" spc="-10" dirty="0">
                <a:latin typeface="Carlito"/>
                <a:cs typeface="Carlito"/>
              </a:rPr>
              <a:t>2</a:t>
            </a:r>
            <a:r>
              <a:rPr sz="2400" dirty="0">
                <a:latin typeface="Carlito"/>
                <a:cs typeface="Carlito"/>
              </a:rPr>
              <a:t>,3,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.</a:t>
            </a:r>
            <a:r>
              <a:rPr sz="2400" spc="-15" dirty="0">
                <a:latin typeface="Carlito"/>
                <a:cs typeface="Carlito"/>
              </a:rPr>
              <a:t>.</a:t>
            </a:r>
            <a:r>
              <a:rPr sz="2400" dirty="0">
                <a:latin typeface="Carlito"/>
                <a:cs typeface="Carlito"/>
              </a:rPr>
              <a:t>,n}</a:t>
            </a:r>
            <a:r>
              <a:rPr sz="2400" dirty="0">
                <a:latin typeface="Droid Sans Fallback"/>
                <a:cs typeface="Droid Sans Fallback"/>
              </a:rPr>
              <a:t>这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个数字里等概率随机取一</a:t>
            </a:r>
            <a:r>
              <a:rPr sz="2400" spc="5" dirty="0">
                <a:latin typeface="Droid Sans Fallback"/>
                <a:cs typeface="Droid Sans Fallback"/>
              </a:rPr>
              <a:t>个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dirty="0">
                <a:latin typeface="Droid Sans Fallback"/>
                <a:cs typeface="Droid Sans Fallback"/>
              </a:rPr>
              <a:t>， 求</a:t>
            </a:r>
            <a:r>
              <a:rPr sz="2400" spc="-5" dirty="0">
                <a:latin typeface="Carlito"/>
                <a:cs typeface="Carlito"/>
              </a:rPr>
              <a:t>E[|A-B|]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4659" y="2683764"/>
            <a:ext cx="180022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ts val="2790"/>
              </a:lnSpc>
              <a:spcBef>
                <a:spcPts val="434"/>
              </a:spcBef>
            </a:pPr>
            <a:r>
              <a:rPr sz="2400" dirty="0">
                <a:latin typeface="Droid Sans Fallback"/>
                <a:cs typeface="Droid Sans Fallback"/>
              </a:rPr>
              <a:t>请用纸和笔</a:t>
            </a:r>
            <a:endParaRPr sz="2400">
              <a:latin typeface="Droid Sans Fallback"/>
              <a:cs typeface="Droid Sans Fallback"/>
            </a:endParaRPr>
          </a:p>
          <a:p>
            <a:pPr marL="1905" algn="ctr">
              <a:lnSpc>
                <a:spcPts val="2790"/>
              </a:lnSpc>
            </a:pPr>
            <a:r>
              <a:rPr sz="2400" dirty="0">
                <a:latin typeface="Droid Sans Fallback"/>
                <a:cs typeface="Droid Sans Fallback"/>
              </a:rPr>
              <a:t>写出算法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547" y="2683764"/>
            <a:ext cx="567118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rlito"/>
                <a:cs typeface="Carlito"/>
              </a:rPr>
              <a:t>E[|A-B|]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E[ max(A,B) </a:t>
            </a:r>
            <a:r>
              <a:rPr sz="2400" dirty="0">
                <a:latin typeface="Carlito"/>
                <a:cs typeface="Carlito"/>
              </a:rPr>
              <a:t>- min(A,B)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]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= E[ </a:t>
            </a:r>
            <a:r>
              <a:rPr sz="2400" spc="-5" dirty="0">
                <a:latin typeface="Carlito"/>
                <a:cs typeface="Carlito"/>
              </a:rPr>
              <a:t>max(A,B) </a:t>
            </a:r>
            <a:r>
              <a:rPr sz="2400" dirty="0">
                <a:latin typeface="Carlito"/>
                <a:cs typeface="Carlito"/>
              </a:rPr>
              <a:t>] - </a:t>
            </a:r>
            <a:r>
              <a:rPr sz="2400" spc="-5" dirty="0">
                <a:latin typeface="Carlito"/>
                <a:cs typeface="Carlito"/>
              </a:rPr>
              <a:t>E[ </a:t>
            </a:r>
            <a:r>
              <a:rPr sz="2400" dirty="0">
                <a:latin typeface="Carlito"/>
                <a:cs typeface="Carlito"/>
              </a:rPr>
              <a:t>min(A,B)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8196" y="4603750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178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859" y="4603750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0785" y="4283773"/>
          <a:ext cx="8202930" cy="102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7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71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85"/>
                        </a:spcBef>
                        <a:tabLst>
                          <a:tab pos="798195" algn="l"/>
                        </a:tabLst>
                      </a:pPr>
                      <a:r>
                        <a:rPr sz="2400" spc="894" dirty="0">
                          <a:latin typeface="FreeSerif"/>
                          <a:cs typeface="FreeSerif"/>
                        </a:rPr>
                        <a:t>𝐸</a:t>
                      </a:r>
                      <a:r>
                        <a:rPr sz="2400" spc="33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944" dirty="0">
                          <a:latin typeface="FreeSerif"/>
                          <a:cs typeface="FreeSerif"/>
                        </a:rPr>
                        <a:t>𝑋	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L w="9525">
                      <a:solidFill>
                        <a:srgbClr val="49452A"/>
                      </a:solidFill>
                      <a:prstDash val="solid"/>
                    </a:lnL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spc="160" dirty="0">
                          <a:latin typeface="FreeSerif"/>
                          <a:cs typeface="FreeSerif"/>
                        </a:rPr>
                        <a:t>𝑖</a:t>
                      </a:r>
                      <a:r>
                        <a:rPr sz="240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360" dirty="0">
                          <a:latin typeface="FreeSerif"/>
                          <a:cs typeface="FreeSerif"/>
                        </a:rPr>
                        <a:t>×</a:t>
                      </a:r>
                      <a:r>
                        <a:rPr sz="2400" spc="-8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320" dirty="0">
                          <a:latin typeface="FreeSerif"/>
                          <a:cs typeface="FreeSerif"/>
                        </a:rPr>
                        <a:t>Pr(𝑋</a:t>
                      </a:r>
                      <a:r>
                        <a:rPr sz="2400" spc="11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2400" spc="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215" dirty="0">
                          <a:latin typeface="FreeSerif"/>
                          <a:cs typeface="FreeSerif"/>
                        </a:rPr>
                        <a:t>𝑖)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L w="9525">
                      <a:solidFill>
                        <a:srgbClr val="49452A"/>
                      </a:solidFill>
                      <a:prstDash val="solid"/>
                    </a:lnL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spc="160" dirty="0">
                          <a:latin typeface="FreeSerif"/>
                          <a:cs typeface="FreeSerif"/>
                        </a:rPr>
                        <a:t>𝑖</a:t>
                      </a:r>
                      <a:r>
                        <a:rPr sz="2400" spc="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360" dirty="0">
                          <a:latin typeface="FreeSerif"/>
                          <a:cs typeface="FreeSerif"/>
                        </a:rPr>
                        <a:t>×</a:t>
                      </a:r>
                      <a:r>
                        <a:rPr sz="2400" spc="-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10" dirty="0">
                          <a:latin typeface="FreeSerif"/>
                          <a:cs typeface="FreeSerif"/>
                        </a:rPr>
                        <a:t>Pr(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最小值</a:t>
                      </a:r>
                      <a:r>
                        <a:rPr sz="2400" spc="20" dirty="0"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2400" spc="4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215" dirty="0">
                          <a:latin typeface="FreeSerif"/>
                          <a:cs typeface="FreeSerif"/>
                        </a:rPr>
                        <a:t>𝑖)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50" spc="25" dirty="0">
                          <a:latin typeface="FreeSerif"/>
                          <a:cs typeface="FreeSerif"/>
                        </a:rPr>
                        <a:t>𝑖=1,2,…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4765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452A"/>
                      </a:solidFill>
                      <a:prstDash val="solid"/>
                    </a:lnR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50" spc="90" dirty="0">
                          <a:latin typeface="FreeSerif"/>
                          <a:cs typeface="FreeSerif"/>
                        </a:rPr>
                        <a:t>𝑖=1,2,…,𝑛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4765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96796" y="587755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459" y="587755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50785" y="5557837"/>
          <a:ext cx="8202930" cy="102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778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1885"/>
                        </a:spcBef>
                        <a:tabLst>
                          <a:tab pos="1026794" algn="l"/>
                        </a:tabLst>
                      </a:pPr>
                      <a:r>
                        <a:rPr sz="2400" spc="900" dirty="0">
                          <a:latin typeface="FreeSerif"/>
                          <a:cs typeface="FreeSerif"/>
                        </a:rPr>
                        <a:t>𝐸</a:t>
                      </a:r>
                      <a:r>
                        <a:rPr sz="2400" spc="32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944" dirty="0">
                          <a:latin typeface="FreeSerif"/>
                          <a:cs typeface="FreeSerif"/>
                        </a:rPr>
                        <a:t>𝑋	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L w="9525">
                      <a:solidFill>
                        <a:srgbClr val="49452A"/>
                      </a:solidFill>
                      <a:prstDash val="solid"/>
                    </a:lnL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spc="320" dirty="0">
                          <a:latin typeface="FreeSerif"/>
                          <a:cs typeface="FreeSerif"/>
                        </a:rPr>
                        <a:t>Pr(𝑋 </a:t>
                      </a:r>
                      <a:r>
                        <a:rPr sz="2400" spc="270" dirty="0">
                          <a:latin typeface="FreeSerif"/>
                          <a:cs typeface="FreeSerif"/>
                        </a:rPr>
                        <a:t>≥</a:t>
                      </a:r>
                      <a:r>
                        <a:rPr sz="2400" spc="-16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215" dirty="0">
                          <a:latin typeface="FreeSerif"/>
                          <a:cs typeface="FreeSerif"/>
                        </a:rPr>
                        <a:t>𝑖)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L w="9525">
                      <a:solidFill>
                        <a:srgbClr val="49452A"/>
                      </a:solidFill>
                      <a:prstDash val="solid"/>
                    </a:lnL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spc="110" dirty="0">
                          <a:latin typeface="FreeSerif"/>
                          <a:cs typeface="FreeSerif"/>
                        </a:rPr>
                        <a:t>Pr(</a:t>
                      </a:r>
                      <a:r>
                        <a:rPr sz="2400" spc="-5" dirty="0">
                          <a:latin typeface="Droid Sans Fallback"/>
                          <a:cs typeface="Droid Sans Fallback"/>
                        </a:rPr>
                        <a:t>最小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值</a:t>
                      </a:r>
                      <a:r>
                        <a:rPr sz="2400" spc="5" dirty="0"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2400" spc="270" dirty="0">
                          <a:latin typeface="FreeSerif"/>
                          <a:cs typeface="FreeSerif"/>
                        </a:rPr>
                        <a:t>≥</a:t>
                      </a:r>
                      <a:r>
                        <a:rPr sz="2400" spc="6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215" dirty="0">
                          <a:latin typeface="FreeSerif"/>
                          <a:cs typeface="FreeSerif"/>
                        </a:rPr>
                        <a:t>𝑖)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9395" marB="0"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50" spc="25" dirty="0">
                          <a:latin typeface="FreeSerif"/>
                          <a:cs typeface="FreeSerif"/>
                        </a:rPr>
                        <a:t>𝑖=1,2,…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4765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452A"/>
                      </a:solidFill>
                      <a:prstDash val="solid"/>
                    </a:lnR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50" spc="90" dirty="0">
                          <a:latin typeface="FreeSerif"/>
                          <a:cs typeface="FreeSerif"/>
                        </a:rPr>
                        <a:t>𝑖=1,2,…,𝑛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4765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8204" y="4288535"/>
            <a:ext cx="614680" cy="230886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77470" marR="71120" algn="just">
              <a:lnSpc>
                <a:spcPct val="98000"/>
              </a:lnSpc>
              <a:spcBef>
                <a:spcPts val="565"/>
              </a:spcBef>
            </a:pPr>
            <a:r>
              <a:rPr sz="3600" dirty="0">
                <a:latin typeface="Droid Sans Fallback"/>
                <a:cs typeface="Droid Sans Fallback"/>
              </a:rPr>
              <a:t>两 种 方 法</a:t>
            </a:r>
            <a:endParaRPr sz="3600">
              <a:latin typeface="Droid Sans Fallback"/>
              <a:cs typeface="Droid Sans Fallb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547" y="3688079"/>
            <a:ext cx="4697095" cy="46037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Droid Sans Fallback"/>
                <a:cs typeface="Droid Sans Fallback"/>
              </a:rPr>
              <a:t>让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dirty="0">
                <a:latin typeface="Droid Sans Fallback"/>
                <a:cs typeface="Droid Sans Fallback"/>
              </a:rPr>
              <a:t>代表</a:t>
            </a:r>
            <a:r>
              <a:rPr sz="2400" dirty="0">
                <a:latin typeface="Carlito"/>
                <a:cs typeface="Carlito"/>
              </a:rPr>
              <a:t>min(A,B)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649" y="2316289"/>
            <a:ext cx="4042410" cy="824865"/>
            <a:chOff x="2910649" y="2316289"/>
            <a:chExt cx="4042410" cy="824865"/>
          </a:xfrm>
        </p:grpSpPr>
        <p:sp>
          <p:nvSpPr>
            <p:cNvPr id="3" name="object 3"/>
            <p:cNvSpPr/>
            <p:nvPr/>
          </p:nvSpPr>
          <p:spPr>
            <a:xfrm>
              <a:off x="2915411" y="2321051"/>
              <a:ext cx="4032885" cy="815340"/>
            </a:xfrm>
            <a:custGeom>
              <a:avLst/>
              <a:gdLst/>
              <a:ahLst/>
              <a:cxnLst/>
              <a:rect l="l" t="t" r="r" b="b"/>
              <a:pathLst>
                <a:path w="4032884" h="815339">
                  <a:moveTo>
                    <a:pt x="0" y="815339"/>
                  </a:moveTo>
                  <a:lnTo>
                    <a:pt x="4032503" y="815339"/>
                  </a:lnTo>
                  <a:lnTo>
                    <a:pt x="4032503" y="0"/>
                  </a:lnTo>
                  <a:lnTo>
                    <a:pt x="0" y="0"/>
                  </a:lnTo>
                  <a:lnTo>
                    <a:pt x="0" y="815339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8756" y="2752216"/>
              <a:ext cx="1256030" cy="20320"/>
            </a:xfrm>
            <a:custGeom>
              <a:avLst/>
              <a:gdLst/>
              <a:ahLst/>
              <a:cxnLst/>
              <a:rect l="l" t="t" r="r" b="b"/>
              <a:pathLst>
                <a:path w="1256029" h="20319">
                  <a:moveTo>
                    <a:pt x="17983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79832" y="19812"/>
                  </a:lnTo>
                  <a:lnTo>
                    <a:pt x="179832" y="0"/>
                  </a:lnTo>
                  <a:close/>
                </a:path>
                <a:path w="1256029" h="20319">
                  <a:moveTo>
                    <a:pt x="713232" y="0"/>
                  </a:moveTo>
                  <a:lnTo>
                    <a:pt x="533400" y="0"/>
                  </a:lnTo>
                  <a:lnTo>
                    <a:pt x="533400" y="19812"/>
                  </a:lnTo>
                  <a:lnTo>
                    <a:pt x="713232" y="19812"/>
                  </a:lnTo>
                  <a:lnTo>
                    <a:pt x="713232" y="0"/>
                  </a:lnTo>
                  <a:close/>
                </a:path>
                <a:path w="1256029" h="20319">
                  <a:moveTo>
                    <a:pt x="1255776" y="0"/>
                  </a:moveTo>
                  <a:lnTo>
                    <a:pt x="1075944" y="0"/>
                  </a:lnTo>
                  <a:lnTo>
                    <a:pt x="1075944" y="19812"/>
                  </a:lnTo>
                  <a:lnTo>
                    <a:pt x="1255776" y="19812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57929" y="2531490"/>
            <a:ext cx="130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073785" algn="l"/>
              </a:tabLst>
            </a:pPr>
            <a:r>
              <a:rPr sz="2400" spc="360" dirty="0">
                <a:latin typeface="FreeSerif"/>
                <a:cs typeface="FreeSerif"/>
              </a:rPr>
              <a:t>×	</a:t>
            </a:r>
            <a:r>
              <a:rPr sz="2400" spc="434" dirty="0">
                <a:latin typeface="FreeSerif"/>
                <a:cs typeface="FreeSerif"/>
              </a:rPr>
              <a:t>+	</a:t>
            </a:r>
            <a:r>
              <a:rPr sz="2400" spc="360" dirty="0">
                <a:latin typeface="FreeSerif"/>
                <a:cs typeface="FreeSerif"/>
              </a:rPr>
              <a:t>×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6576" y="2752217"/>
            <a:ext cx="649605" cy="20320"/>
          </a:xfrm>
          <a:custGeom>
            <a:avLst/>
            <a:gdLst/>
            <a:ahLst/>
            <a:cxnLst/>
            <a:rect l="l" t="t" r="r" b="b"/>
            <a:pathLst>
              <a:path w="649604" h="20319">
                <a:moveTo>
                  <a:pt x="649224" y="0"/>
                </a:moveTo>
                <a:lnTo>
                  <a:pt x="0" y="0"/>
                </a:lnTo>
                <a:lnTo>
                  <a:pt x="0" y="19812"/>
                </a:lnTo>
                <a:lnTo>
                  <a:pt x="649224" y="19812"/>
                </a:lnTo>
                <a:lnTo>
                  <a:pt x="649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9517" y="2301366"/>
            <a:ext cx="27927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>
              <a:lnSpc>
                <a:spcPts val="2345"/>
              </a:lnSpc>
              <a:spcBef>
                <a:spcPts val="100"/>
              </a:spcBef>
              <a:tabLst>
                <a:tab pos="539115" algn="l"/>
                <a:tab pos="1081405" algn="l"/>
                <a:tab pos="1607185" algn="l"/>
              </a:tabLst>
            </a:pPr>
            <a:r>
              <a:rPr sz="2400" spc="125" dirty="0">
                <a:latin typeface="FreeSerif"/>
                <a:cs typeface="FreeSerif"/>
              </a:rPr>
              <a:t>1	1	1	</a:t>
            </a:r>
            <a:r>
              <a:rPr sz="2400" spc="775" dirty="0">
                <a:latin typeface="FreeSerif"/>
                <a:cs typeface="FreeSerif"/>
              </a:rPr>
              <a:t>𝑛</a:t>
            </a:r>
            <a:r>
              <a:rPr sz="2400" spc="-30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−</a:t>
            </a:r>
            <a:r>
              <a:rPr sz="2400" spc="-90" dirty="0">
                <a:latin typeface="FreeSerif"/>
                <a:cs typeface="FreeSerif"/>
              </a:rPr>
              <a:t> </a:t>
            </a:r>
            <a:r>
              <a:rPr sz="2400" spc="160" dirty="0">
                <a:latin typeface="FreeSerif"/>
                <a:cs typeface="FreeSerif"/>
              </a:rPr>
              <a:t>𝑖</a:t>
            </a:r>
            <a:endParaRPr sz="2400">
              <a:latin typeface="FreeSerif"/>
              <a:cs typeface="FreeSerif"/>
            </a:endParaRPr>
          </a:p>
          <a:p>
            <a:pPr marL="2324100">
              <a:lnSpc>
                <a:spcPts val="1710"/>
              </a:lnSpc>
            </a:pPr>
            <a:r>
              <a:rPr sz="2400" spc="360" dirty="0">
                <a:latin typeface="FreeSerif"/>
                <a:cs typeface="FreeSerif"/>
              </a:rPr>
              <a:t>×</a:t>
            </a:r>
            <a:r>
              <a:rPr sz="2400" spc="-140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2</a:t>
            </a:r>
            <a:endParaRPr sz="2400">
              <a:latin typeface="FreeSerif"/>
              <a:cs typeface="FreeSerif"/>
            </a:endParaRPr>
          </a:p>
          <a:p>
            <a:pPr>
              <a:lnSpc>
                <a:spcPts val="2245"/>
              </a:lnSpc>
              <a:tabLst>
                <a:tab pos="532765" algn="l"/>
                <a:tab pos="1075690" algn="l"/>
                <a:tab pos="1842135" algn="l"/>
              </a:tabLst>
            </a:pPr>
            <a:r>
              <a:rPr sz="2400" spc="775" dirty="0">
                <a:latin typeface="FreeSerif"/>
                <a:cs typeface="FreeSerif"/>
              </a:rPr>
              <a:t>𝑛	𝑛	𝑛	𝑛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44061" y="287528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均匀撒点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96240" y="1310639"/>
            <a:ext cx="230441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20"/>
              </a:spcBef>
            </a:pPr>
            <a:r>
              <a:rPr sz="2400" spc="110" dirty="0">
                <a:latin typeface="FreeSerif"/>
                <a:cs typeface="FreeSerif"/>
              </a:rPr>
              <a:t>Pr(</a:t>
            </a:r>
            <a:r>
              <a:rPr sz="2400" dirty="0">
                <a:latin typeface="Droid Sans Fallback"/>
                <a:cs typeface="Droid Sans Fallback"/>
              </a:rPr>
              <a:t>最小值</a:t>
            </a:r>
            <a:r>
              <a:rPr sz="2400" spc="5" dirty="0">
                <a:latin typeface="Droid Sans Fallback"/>
                <a:cs typeface="Droid Sans Fallback"/>
              </a:rPr>
              <a:t> </a:t>
            </a:r>
            <a:r>
              <a:rPr sz="2400" spc="434" dirty="0">
                <a:latin typeface="FreeSerif"/>
                <a:cs typeface="FreeSerif"/>
              </a:rPr>
              <a:t>=</a:t>
            </a:r>
            <a:r>
              <a:rPr sz="2400" spc="45" dirty="0">
                <a:latin typeface="FreeSerif"/>
                <a:cs typeface="FreeSerif"/>
              </a:rPr>
              <a:t> </a:t>
            </a:r>
            <a:r>
              <a:rPr sz="2400" spc="215" dirty="0">
                <a:latin typeface="FreeSerif"/>
                <a:cs typeface="FreeSerif"/>
              </a:rPr>
              <a:t>𝑖)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40" y="3357371"/>
            <a:ext cx="230441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20"/>
              </a:spcBef>
            </a:pPr>
            <a:r>
              <a:rPr sz="2400" spc="110" dirty="0">
                <a:latin typeface="FreeSerif"/>
                <a:cs typeface="FreeSerif"/>
              </a:rPr>
              <a:t>Pr(</a:t>
            </a:r>
            <a:r>
              <a:rPr sz="2400" dirty="0">
                <a:latin typeface="Droid Sans Fallback"/>
                <a:cs typeface="Droid Sans Fallback"/>
              </a:rPr>
              <a:t>最小值</a:t>
            </a:r>
            <a:r>
              <a:rPr sz="2400" spc="10" dirty="0">
                <a:latin typeface="Droid Sans Fallback"/>
                <a:cs typeface="Droid Sans Fallback"/>
              </a:rPr>
              <a:t> </a:t>
            </a:r>
            <a:r>
              <a:rPr sz="2400" spc="270" dirty="0">
                <a:latin typeface="FreeSerif"/>
                <a:cs typeface="FreeSerif"/>
              </a:rPr>
              <a:t>≥</a:t>
            </a:r>
            <a:r>
              <a:rPr sz="2400" spc="40" dirty="0">
                <a:latin typeface="FreeSerif"/>
                <a:cs typeface="FreeSerif"/>
              </a:rPr>
              <a:t> </a:t>
            </a:r>
            <a:r>
              <a:rPr sz="2400" spc="215" dirty="0">
                <a:latin typeface="FreeSerif"/>
                <a:cs typeface="FreeSerif"/>
              </a:rPr>
              <a:t>𝑖)</a:t>
            </a:r>
            <a:endParaRPr sz="2400">
              <a:latin typeface="FreeSerif"/>
              <a:cs typeface="Free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0649" y="1305877"/>
            <a:ext cx="4042410" cy="826769"/>
            <a:chOff x="2910649" y="1305877"/>
            <a:chExt cx="4042410" cy="826769"/>
          </a:xfrm>
        </p:grpSpPr>
        <p:sp>
          <p:nvSpPr>
            <p:cNvPr id="12" name="object 12"/>
            <p:cNvSpPr/>
            <p:nvPr/>
          </p:nvSpPr>
          <p:spPr>
            <a:xfrm>
              <a:off x="2915411" y="1310639"/>
              <a:ext cx="4032885" cy="817244"/>
            </a:xfrm>
            <a:custGeom>
              <a:avLst/>
              <a:gdLst/>
              <a:ahLst/>
              <a:cxnLst/>
              <a:rect l="l" t="t" r="r" b="b"/>
              <a:pathLst>
                <a:path w="4032884" h="817244">
                  <a:moveTo>
                    <a:pt x="0" y="816863"/>
                  </a:moveTo>
                  <a:lnTo>
                    <a:pt x="4032503" y="816863"/>
                  </a:lnTo>
                  <a:lnTo>
                    <a:pt x="4032503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1552" y="1742439"/>
              <a:ext cx="1711960" cy="20320"/>
            </a:xfrm>
            <a:custGeom>
              <a:avLst/>
              <a:gdLst/>
              <a:ahLst/>
              <a:cxnLst/>
              <a:rect l="l" t="t" r="r" b="b"/>
              <a:pathLst>
                <a:path w="1711960" h="20319">
                  <a:moveTo>
                    <a:pt x="17983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79832" y="19812"/>
                  </a:lnTo>
                  <a:lnTo>
                    <a:pt x="179832" y="0"/>
                  </a:lnTo>
                  <a:close/>
                </a:path>
                <a:path w="1711960" h="20319">
                  <a:moveTo>
                    <a:pt x="1711452" y="0"/>
                  </a:moveTo>
                  <a:lnTo>
                    <a:pt x="531876" y="0"/>
                  </a:lnTo>
                  <a:lnTo>
                    <a:pt x="531876" y="19812"/>
                  </a:lnTo>
                  <a:lnTo>
                    <a:pt x="1711452" y="19812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82314" y="1291209"/>
            <a:ext cx="17259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>
              <a:lnSpc>
                <a:spcPts val="2345"/>
              </a:lnSpc>
              <a:spcBef>
                <a:spcPts val="100"/>
              </a:spcBef>
              <a:tabLst>
                <a:tab pos="531495" algn="l"/>
              </a:tabLst>
            </a:pPr>
            <a:r>
              <a:rPr sz="2400" spc="125" dirty="0">
                <a:latin typeface="FreeSerif"/>
                <a:cs typeface="FreeSerif"/>
              </a:rPr>
              <a:t>1	</a:t>
            </a:r>
            <a:r>
              <a:rPr sz="2400" spc="775" dirty="0">
                <a:latin typeface="FreeSerif"/>
                <a:cs typeface="FreeSerif"/>
              </a:rPr>
              <a:t>𝑛</a:t>
            </a:r>
            <a:r>
              <a:rPr sz="2400" spc="-50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−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160" dirty="0">
                <a:latin typeface="FreeSerif"/>
                <a:cs typeface="FreeSerif"/>
              </a:rPr>
              <a:t>𝑖</a:t>
            </a:r>
            <a:r>
              <a:rPr sz="2400" spc="-20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85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1</a:t>
            </a:r>
            <a:endParaRPr sz="2400">
              <a:latin typeface="FreeSerif"/>
              <a:cs typeface="FreeSerif"/>
            </a:endParaRPr>
          </a:p>
          <a:p>
            <a:pPr marL="246379">
              <a:lnSpc>
                <a:spcPts val="1710"/>
              </a:lnSpc>
            </a:pPr>
            <a:r>
              <a:rPr sz="2400" spc="360" dirty="0">
                <a:latin typeface="FreeSerif"/>
                <a:cs typeface="FreeSerif"/>
              </a:rPr>
              <a:t>×</a:t>
            </a:r>
            <a:endParaRPr sz="2400">
              <a:latin typeface="FreeSerif"/>
              <a:cs typeface="FreeSerif"/>
            </a:endParaRPr>
          </a:p>
          <a:p>
            <a:pPr>
              <a:lnSpc>
                <a:spcPts val="2245"/>
              </a:lnSpc>
              <a:tabLst>
                <a:tab pos="1031240" algn="l"/>
              </a:tabLst>
            </a:pPr>
            <a:r>
              <a:rPr sz="2400" spc="775" dirty="0">
                <a:latin typeface="FreeSerif"/>
                <a:cs typeface="FreeSerif"/>
              </a:rPr>
              <a:t>𝑛	𝑛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1521333"/>
            <a:ext cx="46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360" dirty="0">
                <a:latin typeface="FreeSerif"/>
                <a:cs typeface="FreeSerif"/>
              </a:rPr>
              <a:t>×</a:t>
            </a:r>
            <a:r>
              <a:rPr sz="2400" spc="-155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2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65923" y="2213294"/>
            <a:ext cx="1011505" cy="920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4209" y="1233392"/>
            <a:ext cx="858359" cy="80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7528" y="3519804"/>
            <a:ext cx="1481455" cy="777240"/>
          </a:xfrm>
          <a:custGeom>
            <a:avLst/>
            <a:gdLst/>
            <a:ahLst/>
            <a:cxnLst/>
            <a:rect l="l" t="t" r="r" b="b"/>
            <a:pathLst>
              <a:path w="1481454" h="777239">
                <a:moveTo>
                  <a:pt x="140081" y="11049"/>
                </a:moveTo>
                <a:lnTo>
                  <a:pt x="104038" y="29413"/>
                </a:lnTo>
                <a:lnTo>
                  <a:pt x="78181" y="65252"/>
                </a:lnTo>
                <a:lnTo>
                  <a:pt x="55486" y="107518"/>
                </a:lnTo>
                <a:lnTo>
                  <a:pt x="35941" y="156210"/>
                </a:lnTo>
                <a:lnTo>
                  <a:pt x="22974" y="198716"/>
                </a:lnTo>
                <a:lnTo>
                  <a:pt x="12915" y="243166"/>
                </a:lnTo>
                <a:lnTo>
                  <a:pt x="5727" y="289560"/>
                </a:lnTo>
                <a:lnTo>
                  <a:pt x="1422" y="337870"/>
                </a:lnTo>
                <a:lnTo>
                  <a:pt x="0" y="388239"/>
                </a:lnTo>
                <a:lnTo>
                  <a:pt x="1422" y="437680"/>
                </a:lnTo>
                <a:lnTo>
                  <a:pt x="5727" y="485609"/>
                </a:lnTo>
                <a:lnTo>
                  <a:pt x="12915" y="531926"/>
                </a:lnTo>
                <a:lnTo>
                  <a:pt x="22974" y="576605"/>
                </a:lnTo>
                <a:lnTo>
                  <a:pt x="35941" y="619633"/>
                </a:lnTo>
                <a:lnTo>
                  <a:pt x="55486" y="668997"/>
                </a:lnTo>
                <a:lnTo>
                  <a:pt x="78181" y="711708"/>
                </a:lnTo>
                <a:lnTo>
                  <a:pt x="104038" y="747763"/>
                </a:lnTo>
                <a:lnTo>
                  <a:pt x="133096" y="777113"/>
                </a:lnTo>
                <a:lnTo>
                  <a:pt x="140081" y="766064"/>
                </a:lnTo>
                <a:lnTo>
                  <a:pt x="115138" y="736206"/>
                </a:lnTo>
                <a:lnTo>
                  <a:pt x="93281" y="700354"/>
                </a:lnTo>
                <a:lnTo>
                  <a:pt x="74460" y="658482"/>
                </a:lnTo>
                <a:lnTo>
                  <a:pt x="58674" y="610616"/>
                </a:lnTo>
                <a:lnTo>
                  <a:pt x="46164" y="558520"/>
                </a:lnTo>
                <a:lnTo>
                  <a:pt x="37236" y="504101"/>
                </a:lnTo>
                <a:lnTo>
                  <a:pt x="31877" y="447357"/>
                </a:lnTo>
                <a:lnTo>
                  <a:pt x="30099" y="388112"/>
                </a:lnTo>
                <a:lnTo>
                  <a:pt x="31877" y="328002"/>
                </a:lnTo>
                <a:lnTo>
                  <a:pt x="37236" y="270687"/>
                </a:lnTo>
                <a:lnTo>
                  <a:pt x="46164" y="216319"/>
                </a:lnTo>
                <a:lnTo>
                  <a:pt x="58674" y="164846"/>
                </a:lnTo>
                <a:lnTo>
                  <a:pt x="74536" y="117729"/>
                </a:lnTo>
                <a:lnTo>
                  <a:pt x="93370" y="76377"/>
                </a:lnTo>
                <a:lnTo>
                  <a:pt x="115214" y="40817"/>
                </a:lnTo>
                <a:lnTo>
                  <a:pt x="140081" y="11049"/>
                </a:lnTo>
                <a:close/>
              </a:path>
              <a:path w="1481454" h="777239">
                <a:moveTo>
                  <a:pt x="1329817" y="379730"/>
                </a:moveTo>
                <a:lnTo>
                  <a:pt x="150241" y="379730"/>
                </a:lnTo>
                <a:lnTo>
                  <a:pt x="150241" y="399542"/>
                </a:lnTo>
                <a:lnTo>
                  <a:pt x="1329817" y="399542"/>
                </a:lnTo>
                <a:lnTo>
                  <a:pt x="1329817" y="379730"/>
                </a:lnTo>
                <a:close/>
              </a:path>
              <a:path w="1481454" h="777239">
                <a:moveTo>
                  <a:pt x="1481201" y="388112"/>
                </a:moveTo>
                <a:lnTo>
                  <a:pt x="1479765" y="337870"/>
                </a:lnTo>
                <a:lnTo>
                  <a:pt x="1475460" y="289560"/>
                </a:lnTo>
                <a:lnTo>
                  <a:pt x="1468272" y="243166"/>
                </a:lnTo>
                <a:lnTo>
                  <a:pt x="1458214" y="198716"/>
                </a:lnTo>
                <a:lnTo>
                  <a:pt x="1445260" y="156210"/>
                </a:lnTo>
                <a:lnTo>
                  <a:pt x="1425702" y="107518"/>
                </a:lnTo>
                <a:lnTo>
                  <a:pt x="1403007" y="65252"/>
                </a:lnTo>
                <a:lnTo>
                  <a:pt x="1377149" y="29413"/>
                </a:lnTo>
                <a:lnTo>
                  <a:pt x="1348105" y="0"/>
                </a:lnTo>
                <a:lnTo>
                  <a:pt x="1341120" y="11049"/>
                </a:lnTo>
                <a:lnTo>
                  <a:pt x="1365910" y="40817"/>
                </a:lnTo>
                <a:lnTo>
                  <a:pt x="1387703" y="76377"/>
                </a:lnTo>
                <a:lnTo>
                  <a:pt x="1406537" y="117729"/>
                </a:lnTo>
                <a:lnTo>
                  <a:pt x="1422400" y="164846"/>
                </a:lnTo>
                <a:lnTo>
                  <a:pt x="1434973" y="216319"/>
                </a:lnTo>
                <a:lnTo>
                  <a:pt x="1443939" y="270687"/>
                </a:lnTo>
                <a:lnTo>
                  <a:pt x="1449311" y="328002"/>
                </a:lnTo>
                <a:lnTo>
                  <a:pt x="1451102" y="388239"/>
                </a:lnTo>
                <a:lnTo>
                  <a:pt x="1449311" y="447357"/>
                </a:lnTo>
                <a:lnTo>
                  <a:pt x="1443951" y="504101"/>
                </a:lnTo>
                <a:lnTo>
                  <a:pt x="1435023" y="558520"/>
                </a:lnTo>
                <a:lnTo>
                  <a:pt x="1422527" y="610616"/>
                </a:lnTo>
                <a:lnTo>
                  <a:pt x="1406728" y="658482"/>
                </a:lnTo>
                <a:lnTo>
                  <a:pt x="1387919" y="700354"/>
                </a:lnTo>
                <a:lnTo>
                  <a:pt x="1366050" y="736206"/>
                </a:lnTo>
                <a:lnTo>
                  <a:pt x="1341120" y="766064"/>
                </a:lnTo>
                <a:lnTo>
                  <a:pt x="1348105" y="777113"/>
                </a:lnTo>
                <a:lnTo>
                  <a:pt x="1377149" y="747763"/>
                </a:lnTo>
                <a:lnTo>
                  <a:pt x="1403007" y="711708"/>
                </a:lnTo>
                <a:lnTo>
                  <a:pt x="1425702" y="668997"/>
                </a:lnTo>
                <a:lnTo>
                  <a:pt x="1445260" y="619633"/>
                </a:lnTo>
                <a:lnTo>
                  <a:pt x="1458214" y="576605"/>
                </a:lnTo>
                <a:lnTo>
                  <a:pt x="1468272" y="531926"/>
                </a:lnTo>
                <a:lnTo>
                  <a:pt x="1475460" y="485609"/>
                </a:lnTo>
                <a:lnTo>
                  <a:pt x="1479765" y="437680"/>
                </a:lnTo>
                <a:lnTo>
                  <a:pt x="1481201" y="38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26079" y="3357371"/>
            <a:ext cx="4032885" cy="9956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819"/>
              </a:spcBef>
              <a:tabLst>
                <a:tab pos="1454150" algn="l"/>
              </a:tabLst>
            </a:pPr>
            <a:r>
              <a:rPr sz="2400" spc="775" dirty="0">
                <a:latin typeface="FreeSerif"/>
                <a:cs typeface="FreeSerif"/>
              </a:rPr>
              <a:t>𝑛</a:t>
            </a:r>
            <a:r>
              <a:rPr sz="2400" spc="-2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−</a:t>
            </a:r>
            <a:r>
              <a:rPr sz="2400" spc="-80" dirty="0">
                <a:latin typeface="FreeSerif"/>
                <a:cs typeface="FreeSerif"/>
              </a:rPr>
              <a:t> </a:t>
            </a:r>
            <a:r>
              <a:rPr sz="2400" spc="160" dirty="0">
                <a:latin typeface="FreeSerif"/>
                <a:cs typeface="FreeSerif"/>
              </a:rPr>
              <a:t>𝑖</a:t>
            </a:r>
            <a:r>
              <a:rPr sz="2400" spc="10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65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1	</a:t>
            </a:r>
            <a:r>
              <a:rPr sz="2625" spc="209" baseline="44444" dirty="0">
                <a:latin typeface="FreeSerif"/>
                <a:cs typeface="FreeSerif"/>
              </a:rPr>
              <a:t>2</a:t>
            </a:r>
            <a:endParaRPr sz="2625" baseline="44444">
              <a:latin typeface="FreeSerif"/>
              <a:cs typeface="FreeSerif"/>
            </a:endParaRPr>
          </a:p>
          <a:p>
            <a:pPr marR="205104" algn="ctr">
              <a:lnSpc>
                <a:spcPct val="100000"/>
              </a:lnSpc>
              <a:spcBef>
                <a:spcPts val="540"/>
              </a:spcBef>
            </a:pPr>
            <a:r>
              <a:rPr sz="2400" spc="775" dirty="0">
                <a:latin typeface="FreeSerif"/>
                <a:cs typeface="FreeSerif"/>
              </a:rPr>
              <a:t>𝑛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32178" y="5104129"/>
            <a:ext cx="60960" cy="259079"/>
          </a:xfrm>
          <a:custGeom>
            <a:avLst/>
            <a:gdLst/>
            <a:ahLst/>
            <a:cxnLst/>
            <a:rect l="l" t="t" r="r" b="b"/>
            <a:pathLst>
              <a:path w="60960" h="259079">
                <a:moveTo>
                  <a:pt x="60706" y="0"/>
                </a:moveTo>
                <a:lnTo>
                  <a:pt x="0" y="0"/>
                </a:lnTo>
                <a:lnTo>
                  <a:pt x="0" y="10160"/>
                </a:lnTo>
                <a:lnTo>
                  <a:pt x="38100" y="10160"/>
                </a:lnTo>
                <a:lnTo>
                  <a:pt x="38100" y="248920"/>
                </a:lnTo>
                <a:lnTo>
                  <a:pt x="0" y="248920"/>
                </a:lnTo>
                <a:lnTo>
                  <a:pt x="0" y="259080"/>
                </a:lnTo>
                <a:lnTo>
                  <a:pt x="60706" y="259080"/>
                </a:lnTo>
                <a:lnTo>
                  <a:pt x="60706" y="248920"/>
                </a:lnTo>
                <a:lnTo>
                  <a:pt x="60706" y="10160"/>
                </a:lnTo>
                <a:lnTo>
                  <a:pt x="60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2336" y="5104129"/>
            <a:ext cx="60960" cy="259079"/>
          </a:xfrm>
          <a:custGeom>
            <a:avLst/>
            <a:gdLst/>
            <a:ahLst/>
            <a:cxnLst/>
            <a:rect l="l" t="t" r="r" b="b"/>
            <a:pathLst>
              <a:path w="60960" h="259079">
                <a:moveTo>
                  <a:pt x="60706" y="0"/>
                </a:moveTo>
                <a:lnTo>
                  <a:pt x="0" y="0"/>
                </a:lnTo>
                <a:lnTo>
                  <a:pt x="0" y="10160"/>
                </a:lnTo>
                <a:lnTo>
                  <a:pt x="0" y="248920"/>
                </a:lnTo>
                <a:lnTo>
                  <a:pt x="0" y="259080"/>
                </a:lnTo>
                <a:lnTo>
                  <a:pt x="60706" y="259080"/>
                </a:lnTo>
                <a:lnTo>
                  <a:pt x="60706" y="248920"/>
                </a:lnTo>
                <a:lnTo>
                  <a:pt x="22606" y="248920"/>
                </a:lnTo>
                <a:lnTo>
                  <a:pt x="22606" y="10160"/>
                </a:lnTo>
                <a:lnTo>
                  <a:pt x="60706" y="10160"/>
                </a:lnTo>
                <a:lnTo>
                  <a:pt x="60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1388" y="4879594"/>
            <a:ext cx="1356360" cy="711200"/>
          </a:xfrm>
          <a:custGeom>
            <a:avLst/>
            <a:gdLst/>
            <a:ahLst/>
            <a:cxnLst/>
            <a:rect l="l" t="t" r="r" b="b"/>
            <a:pathLst>
              <a:path w="1356359" h="711200">
                <a:moveTo>
                  <a:pt x="128143" y="10160"/>
                </a:moveTo>
                <a:lnTo>
                  <a:pt x="71513" y="59690"/>
                </a:lnTo>
                <a:lnTo>
                  <a:pt x="50736" y="98412"/>
                </a:lnTo>
                <a:lnTo>
                  <a:pt x="32893" y="143002"/>
                </a:lnTo>
                <a:lnTo>
                  <a:pt x="18478" y="191922"/>
                </a:lnTo>
                <a:lnTo>
                  <a:pt x="8204" y="243573"/>
                </a:lnTo>
                <a:lnTo>
                  <a:pt x="2044" y="297980"/>
                </a:lnTo>
                <a:lnTo>
                  <a:pt x="0" y="355219"/>
                </a:lnTo>
                <a:lnTo>
                  <a:pt x="2044" y="411632"/>
                </a:lnTo>
                <a:lnTo>
                  <a:pt x="8204" y="465772"/>
                </a:lnTo>
                <a:lnTo>
                  <a:pt x="18478" y="517550"/>
                </a:lnTo>
                <a:lnTo>
                  <a:pt x="32893" y="566928"/>
                </a:lnTo>
                <a:lnTo>
                  <a:pt x="50736" y="612152"/>
                </a:lnTo>
                <a:lnTo>
                  <a:pt x="71513" y="651243"/>
                </a:lnTo>
                <a:lnTo>
                  <a:pt x="95161" y="684225"/>
                </a:lnTo>
                <a:lnTo>
                  <a:pt x="121666" y="711098"/>
                </a:lnTo>
                <a:lnTo>
                  <a:pt x="128143" y="701040"/>
                </a:lnTo>
                <a:lnTo>
                  <a:pt x="105346" y="673709"/>
                </a:lnTo>
                <a:lnTo>
                  <a:pt x="85331" y="640867"/>
                </a:lnTo>
                <a:lnTo>
                  <a:pt x="68097" y="602513"/>
                </a:lnTo>
                <a:lnTo>
                  <a:pt x="53594" y="558673"/>
                </a:lnTo>
                <a:lnTo>
                  <a:pt x="42164" y="511035"/>
                </a:lnTo>
                <a:lnTo>
                  <a:pt x="33985" y="461238"/>
                </a:lnTo>
                <a:lnTo>
                  <a:pt x="29070" y="409308"/>
                </a:lnTo>
                <a:lnTo>
                  <a:pt x="27432" y="355092"/>
                </a:lnTo>
                <a:lnTo>
                  <a:pt x="29070" y="300151"/>
                </a:lnTo>
                <a:lnTo>
                  <a:pt x="33997" y="247726"/>
                </a:lnTo>
                <a:lnTo>
                  <a:pt x="42214" y="197954"/>
                </a:lnTo>
                <a:lnTo>
                  <a:pt x="53721" y="150876"/>
                </a:lnTo>
                <a:lnTo>
                  <a:pt x="68224" y="107784"/>
                </a:lnTo>
                <a:lnTo>
                  <a:pt x="85445" y="69951"/>
                </a:lnTo>
                <a:lnTo>
                  <a:pt x="105422" y="37401"/>
                </a:lnTo>
                <a:lnTo>
                  <a:pt x="128143" y="10160"/>
                </a:lnTo>
                <a:close/>
              </a:path>
              <a:path w="1356359" h="711200">
                <a:moveTo>
                  <a:pt x="1219200" y="345440"/>
                </a:moveTo>
                <a:lnTo>
                  <a:pt x="138684" y="345440"/>
                </a:lnTo>
                <a:lnTo>
                  <a:pt x="138684" y="363728"/>
                </a:lnTo>
                <a:lnTo>
                  <a:pt x="1219200" y="363728"/>
                </a:lnTo>
                <a:lnTo>
                  <a:pt x="1219200" y="345440"/>
                </a:lnTo>
                <a:close/>
              </a:path>
              <a:path w="1356359" h="711200">
                <a:moveTo>
                  <a:pt x="1356360" y="355092"/>
                </a:moveTo>
                <a:lnTo>
                  <a:pt x="1354289" y="297980"/>
                </a:lnTo>
                <a:lnTo>
                  <a:pt x="1348105" y="243573"/>
                </a:lnTo>
                <a:lnTo>
                  <a:pt x="1337818" y="191922"/>
                </a:lnTo>
                <a:lnTo>
                  <a:pt x="1323467" y="143002"/>
                </a:lnTo>
                <a:lnTo>
                  <a:pt x="1305547" y="98412"/>
                </a:lnTo>
                <a:lnTo>
                  <a:pt x="1284770" y="59690"/>
                </a:lnTo>
                <a:lnTo>
                  <a:pt x="1261110" y="26885"/>
                </a:lnTo>
                <a:lnTo>
                  <a:pt x="1234567" y="0"/>
                </a:lnTo>
                <a:lnTo>
                  <a:pt x="1228217" y="10160"/>
                </a:lnTo>
                <a:lnTo>
                  <a:pt x="1250861" y="37401"/>
                </a:lnTo>
                <a:lnTo>
                  <a:pt x="1270787" y="69951"/>
                </a:lnTo>
                <a:lnTo>
                  <a:pt x="1288008" y="107784"/>
                </a:lnTo>
                <a:lnTo>
                  <a:pt x="1302512" y="150876"/>
                </a:lnTo>
                <a:lnTo>
                  <a:pt x="1314005" y="197954"/>
                </a:lnTo>
                <a:lnTo>
                  <a:pt x="1322222" y="247726"/>
                </a:lnTo>
                <a:lnTo>
                  <a:pt x="1327150" y="300151"/>
                </a:lnTo>
                <a:lnTo>
                  <a:pt x="1328801" y="355219"/>
                </a:lnTo>
                <a:lnTo>
                  <a:pt x="1327150" y="409308"/>
                </a:lnTo>
                <a:lnTo>
                  <a:pt x="1322235" y="461238"/>
                </a:lnTo>
                <a:lnTo>
                  <a:pt x="1314056" y="511035"/>
                </a:lnTo>
                <a:lnTo>
                  <a:pt x="1302639" y="558673"/>
                </a:lnTo>
                <a:lnTo>
                  <a:pt x="1288186" y="602513"/>
                </a:lnTo>
                <a:lnTo>
                  <a:pt x="1270952" y="640867"/>
                </a:lnTo>
                <a:lnTo>
                  <a:pt x="1250950" y="673709"/>
                </a:lnTo>
                <a:lnTo>
                  <a:pt x="1228217" y="701040"/>
                </a:lnTo>
                <a:lnTo>
                  <a:pt x="1234567" y="711098"/>
                </a:lnTo>
                <a:lnTo>
                  <a:pt x="1284770" y="651243"/>
                </a:lnTo>
                <a:lnTo>
                  <a:pt x="1305547" y="612152"/>
                </a:lnTo>
                <a:lnTo>
                  <a:pt x="1323467" y="566928"/>
                </a:lnTo>
                <a:lnTo>
                  <a:pt x="1337818" y="517550"/>
                </a:lnTo>
                <a:lnTo>
                  <a:pt x="1348105" y="465772"/>
                </a:lnTo>
                <a:lnTo>
                  <a:pt x="1354289" y="411632"/>
                </a:lnTo>
                <a:lnTo>
                  <a:pt x="1356360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5051" y="5733288"/>
            <a:ext cx="8929370" cy="1016635"/>
            <a:chOff x="35051" y="5733288"/>
            <a:chExt cx="8929370" cy="1016635"/>
          </a:xfrm>
        </p:grpSpPr>
        <p:sp>
          <p:nvSpPr>
            <p:cNvPr id="24" name="object 24"/>
            <p:cNvSpPr/>
            <p:nvPr/>
          </p:nvSpPr>
          <p:spPr>
            <a:xfrm>
              <a:off x="35051" y="5733288"/>
              <a:ext cx="8929370" cy="1016635"/>
            </a:xfrm>
            <a:custGeom>
              <a:avLst/>
              <a:gdLst/>
              <a:ahLst/>
              <a:cxnLst/>
              <a:rect l="l" t="t" r="r" b="b"/>
              <a:pathLst>
                <a:path w="8929370" h="1016634">
                  <a:moveTo>
                    <a:pt x="8929116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8929116" y="1016508"/>
                  </a:lnTo>
                  <a:lnTo>
                    <a:pt x="892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919" y="6048552"/>
              <a:ext cx="7999730" cy="282575"/>
            </a:xfrm>
            <a:custGeom>
              <a:avLst/>
              <a:gdLst/>
              <a:ahLst/>
              <a:cxnLst/>
              <a:rect l="l" t="t" r="r" b="b"/>
              <a:pathLst>
                <a:path w="7999730" h="282575">
                  <a:moveTo>
                    <a:pt x="321564" y="131229"/>
                  </a:moveTo>
                  <a:lnTo>
                    <a:pt x="0" y="131229"/>
                  </a:lnTo>
                  <a:lnTo>
                    <a:pt x="0" y="151041"/>
                  </a:lnTo>
                  <a:lnTo>
                    <a:pt x="321564" y="151041"/>
                  </a:lnTo>
                  <a:lnTo>
                    <a:pt x="321564" y="131229"/>
                  </a:lnTo>
                  <a:close/>
                </a:path>
                <a:path w="7999730" h="282575">
                  <a:moveTo>
                    <a:pt x="1449793" y="11455"/>
                  </a:moveTo>
                  <a:lnTo>
                    <a:pt x="1445729" y="0"/>
                  </a:lnTo>
                  <a:lnTo>
                    <a:pt x="1425270" y="7391"/>
                  </a:lnTo>
                  <a:lnTo>
                    <a:pt x="1407337" y="18097"/>
                  </a:lnTo>
                  <a:lnTo>
                    <a:pt x="1379054" y="49479"/>
                  </a:lnTo>
                  <a:lnTo>
                    <a:pt x="1361503" y="91440"/>
                  </a:lnTo>
                  <a:lnTo>
                    <a:pt x="1355686" y="141236"/>
                  </a:lnTo>
                  <a:lnTo>
                    <a:pt x="1357134" y="167182"/>
                  </a:lnTo>
                  <a:lnTo>
                    <a:pt x="1368755" y="213055"/>
                  </a:lnTo>
                  <a:lnTo>
                    <a:pt x="1391805" y="250291"/>
                  </a:lnTo>
                  <a:lnTo>
                    <a:pt x="1425194" y="274955"/>
                  </a:lnTo>
                  <a:lnTo>
                    <a:pt x="1445729" y="282321"/>
                  </a:lnTo>
                  <a:lnTo>
                    <a:pt x="1449285" y="270865"/>
                  </a:lnTo>
                  <a:lnTo>
                    <a:pt x="1433233" y="263740"/>
                  </a:lnTo>
                  <a:lnTo>
                    <a:pt x="1419377" y="253822"/>
                  </a:lnTo>
                  <a:lnTo>
                    <a:pt x="1390891" y="207594"/>
                  </a:lnTo>
                  <a:lnTo>
                    <a:pt x="1382509" y="164655"/>
                  </a:lnTo>
                  <a:lnTo>
                    <a:pt x="1381467" y="139750"/>
                  </a:lnTo>
                  <a:lnTo>
                    <a:pt x="1382509" y="115671"/>
                  </a:lnTo>
                  <a:lnTo>
                    <a:pt x="1390891" y="73888"/>
                  </a:lnTo>
                  <a:lnTo>
                    <a:pt x="1419479" y="28384"/>
                  </a:lnTo>
                  <a:lnTo>
                    <a:pt x="1433499" y="18554"/>
                  </a:lnTo>
                  <a:lnTo>
                    <a:pt x="1449793" y="11455"/>
                  </a:lnTo>
                  <a:close/>
                </a:path>
                <a:path w="7999730" h="282575">
                  <a:moveTo>
                    <a:pt x="2736177" y="141236"/>
                  </a:moveTo>
                  <a:lnTo>
                    <a:pt x="2730360" y="91440"/>
                  </a:lnTo>
                  <a:lnTo>
                    <a:pt x="2712923" y="49479"/>
                  </a:lnTo>
                  <a:lnTo>
                    <a:pt x="2684627" y="18097"/>
                  </a:lnTo>
                  <a:lnTo>
                    <a:pt x="2646134" y="0"/>
                  </a:lnTo>
                  <a:lnTo>
                    <a:pt x="2642197" y="11455"/>
                  </a:lnTo>
                  <a:lnTo>
                    <a:pt x="2658503" y="18554"/>
                  </a:lnTo>
                  <a:lnTo>
                    <a:pt x="2672550" y="28384"/>
                  </a:lnTo>
                  <a:lnTo>
                    <a:pt x="2701086" y="73888"/>
                  </a:lnTo>
                  <a:lnTo>
                    <a:pt x="2709468" y="115671"/>
                  </a:lnTo>
                  <a:lnTo>
                    <a:pt x="2710510" y="139750"/>
                  </a:lnTo>
                  <a:lnTo>
                    <a:pt x="2709468" y="164655"/>
                  </a:lnTo>
                  <a:lnTo>
                    <a:pt x="2701086" y="207594"/>
                  </a:lnTo>
                  <a:lnTo>
                    <a:pt x="2672588" y="253822"/>
                  </a:lnTo>
                  <a:lnTo>
                    <a:pt x="2642578" y="270865"/>
                  </a:lnTo>
                  <a:lnTo>
                    <a:pt x="2646134" y="282321"/>
                  </a:lnTo>
                  <a:lnTo>
                    <a:pt x="2684691" y="264274"/>
                  </a:lnTo>
                  <a:lnTo>
                    <a:pt x="2713063" y="232994"/>
                  </a:lnTo>
                  <a:lnTo>
                    <a:pt x="2730373" y="191122"/>
                  </a:lnTo>
                  <a:lnTo>
                    <a:pt x="2734716" y="167182"/>
                  </a:lnTo>
                  <a:lnTo>
                    <a:pt x="2736177" y="141236"/>
                  </a:lnTo>
                  <a:close/>
                </a:path>
                <a:path w="7999730" h="282575">
                  <a:moveTo>
                    <a:pt x="3620986" y="131229"/>
                  </a:moveTo>
                  <a:lnTo>
                    <a:pt x="3299422" y="131229"/>
                  </a:lnTo>
                  <a:lnTo>
                    <a:pt x="3299422" y="151041"/>
                  </a:lnTo>
                  <a:lnTo>
                    <a:pt x="3620986" y="151041"/>
                  </a:lnTo>
                  <a:lnTo>
                    <a:pt x="3620986" y="131229"/>
                  </a:lnTo>
                  <a:close/>
                </a:path>
                <a:path w="7999730" h="282575">
                  <a:moveTo>
                    <a:pt x="7426414" y="131229"/>
                  </a:moveTo>
                  <a:lnTo>
                    <a:pt x="5329390" y="131229"/>
                  </a:lnTo>
                  <a:lnTo>
                    <a:pt x="5329390" y="151041"/>
                  </a:lnTo>
                  <a:lnTo>
                    <a:pt x="7426414" y="151041"/>
                  </a:lnTo>
                  <a:lnTo>
                    <a:pt x="7426414" y="131229"/>
                  </a:lnTo>
                  <a:close/>
                </a:path>
                <a:path w="7999730" h="282575">
                  <a:moveTo>
                    <a:pt x="7999438" y="131229"/>
                  </a:moveTo>
                  <a:lnTo>
                    <a:pt x="7819606" y="131229"/>
                  </a:lnTo>
                  <a:lnTo>
                    <a:pt x="7819606" y="151041"/>
                  </a:lnTo>
                  <a:lnTo>
                    <a:pt x="7999438" y="151041"/>
                  </a:lnTo>
                  <a:lnTo>
                    <a:pt x="7999438" y="131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89" y="4719637"/>
          <a:ext cx="8943975" cy="203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08888">
                <a:tc gridSpan="10">
                  <a:txBody>
                    <a:bodyPr/>
                    <a:lstStyle/>
                    <a:p>
                      <a:pPr marL="5875655">
                        <a:lnSpc>
                          <a:spcPts val="2160"/>
                        </a:lnSpc>
                        <a:spcBef>
                          <a:spcPts val="775"/>
                        </a:spcBef>
                        <a:tabLst>
                          <a:tab pos="7116445" algn="l"/>
                        </a:tabLst>
                      </a:pPr>
                      <a:r>
                        <a:rPr sz="2200" spc="705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200" spc="-2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395" dirty="0">
                          <a:latin typeface="FreeSerif"/>
                          <a:cs typeface="FreeSerif"/>
                        </a:rPr>
                        <a:t>−</a:t>
                      </a:r>
                      <a:r>
                        <a:rPr sz="2200" spc="-7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145" dirty="0">
                          <a:latin typeface="FreeSerif"/>
                          <a:cs typeface="FreeSerif"/>
                        </a:rPr>
                        <a:t>𝑖</a:t>
                      </a:r>
                      <a:r>
                        <a:rPr sz="2200" spc="1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395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200" spc="-6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114" dirty="0">
                          <a:latin typeface="FreeSerif"/>
                          <a:cs typeface="FreeSerif"/>
                        </a:rPr>
                        <a:t>1	</a:t>
                      </a:r>
                      <a:r>
                        <a:rPr sz="2400" spc="195" baseline="43402" dirty="0">
                          <a:latin typeface="FreeSerif"/>
                          <a:cs typeface="FreeSerif"/>
                        </a:rPr>
                        <a:t>2</a:t>
                      </a:r>
                      <a:endParaRPr sz="2400" baseline="43402">
                        <a:latin typeface="FreeSerif"/>
                        <a:cs typeface="FreeSerif"/>
                      </a:endParaRPr>
                    </a:p>
                    <a:p>
                      <a:pPr marL="1420495">
                        <a:lnSpc>
                          <a:spcPts val="2160"/>
                        </a:lnSpc>
                        <a:tabLst>
                          <a:tab pos="2068195" algn="l"/>
                          <a:tab pos="2604135" algn="l"/>
                          <a:tab pos="3274060" algn="l"/>
                          <a:tab pos="5045075" algn="l"/>
                          <a:tab pos="6332855" algn="l"/>
                        </a:tabLst>
                      </a:pPr>
                      <a:r>
                        <a:rPr sz="2200" spc="819" dirty="0">
                          <a:latin typeface="FreeSerif"/>
                          <a:cs typeface="FreeSerif"/>
                        </a:rPr>
                        <a:t>𝐸</a:t>
                      </a:r>
                      <a:r>
                        <a:rPr sz="2200" spc="30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865" dirty="0">
                          <a:latin typeface="FreeSerif"/>
                          <a:cs typeface="FreeSerif"/>
                        </a:rPr>
                        <a:t>𝑋	</a:t>
                      </a:r>
                      <a:r>
                        <a:rPr sz="2200" spc="400" dirty="0">
                          <a:latin typeface="FreeSerif"/>
                          <a:cs typeface="FreeSerif"/>
                        </a:rPr>
                        <a:t>=	</a:t>
                      </a:r>
                      <a:r>
                        <a:rPr sz="2200" spc="2655" dirty="0">
                          <a:latin typeface="FreeSerif"/>
                          <a:cs typeface="FreeSerif"/>
                        </a:rPr>
                        <a:t>෍	</a:t>
                      </a:r>
                      <a:r>
                        <a:rPr sz="2200" spc="290" dirty="0">
                          <a:latin typeface="FreeSerif"/>
                          <a:cs typeface="FreeSerif"/>
                        </a:rPr>
                        <a:t>Pr(𝑋 </a:t>
                      </a:r>
                      <a:r>
                        <a:rPr sz="2200" spc="245" dirty="0">
                          <a:latin typeface="FreeSerif"/>
                          <a:cs typeface="FreeSerif"/>
                        </a:rPr>
                        <a:t>≥</a:t>
                      </a:r>
                      <a:r>
                        <a:rPr sz="2200" spc="-9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195" dirty="0">
                          <a:latin typeface="FreeSerif"/>
                          <a:cs typeface="FreeSerif"/>
                        </a:rPr>
                        <a:t>𝑖)</a:t>
                      </a:r>
                      <a:r>
                        <a:rPr sz="2200" spc="6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200" spc="400" dirty="0">
                          <a:latin typeface="FreeSerif"/>
                          <a:cs typeface="FreeSerif"/>
                        </a:rPr>
                        <a:t>=	</a:t>
                      </a:r>
                      <a:r>
                        <a:rPr sz="2200" spc="2655" dirty="0">
                          <a:latin typeface="FreeSerif"/>
                          <a:cs typeface="FreeSerif"/>
                        </a:rPr>
                        <a:t>෍	</a:t>
                      </a:r>
                      <a:r>
                        <a:rPr sz="3300" spc="1057" baseline="-36616" dirty="0">
                          <a:latin typeface="FreeSerif"/>
                          <a:cs typeface="FreeSerif"/>
                        </a:rPr>
                        <a:t>𝑛</a:t>
                      </a:r>
                      <a:endParaRPr sz="3300" baseline="-36616">
                        <a:latin typeface="FreeSerif"/>
                        <a:cs typeface="FreeSerif"/>
                      </a:endParaRPr>
                    </a:p>
                    <a:p>
                      <a:pPr marL="2353310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4792980" algn="l"/>
                        </a:tabLst>
                      </a:pPr>
                      <a:r>
                        <a:rPr sz="1600" spc="80" dirty="0">
                          <a:latin typeface="FreeSerif"/>
                          <a:cs typeface="FreeSerif"/>
                        </a:rPr>
                        <a:t>𝑖=1,2,…,𝑛	𝑖=1,2,…,𝑛</a:t>
                      </a:r>
                      <a:endParaRPr sz="1600">
                        <a:latin typeface="FreeSerif"/>
                        <a:cs typeface="FreeSerif"/>
                      </a:endParaRPr>
                    </a:p>
                  </a:txBody>
                  <a:tcPr marL="0" marR="0" marT="9842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508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L w="9525">
                      <a:solidFill>
                        <a:srgbClr val="49452A"/>
                      </a:solidFill>
                      <a:prstDash val="solid"/>
                    </a:lnL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79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1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41910">
                        <a:lnSpc>
                          <a:spcPts val="2790"/>
                        </a:lnSpc>
                      </a:pPr>
                      <a:r>
                        <a:rPr sz="3600" spc="712" baseline="-16203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1750" spc="475" dirty="0">
                          <a:latin typeface="FreeSerif"/>
                          <a:cs typeface="FreeSerif"/>
                        </a:rPr>
                        <a:t>2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889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50" spc="90" dirty="0">
                          <a:latin typeface="FreeSerif"/>
                          <a:cs typeface="FreeSerif"/>
                        </a:rPr>
                        <a:t>𝑖=1,2,…,𝑛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400" spc="-3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−</a:t>
                      </a:r>
                      <a:r>
                        <a:rPr sz="2400" spc="-8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60" dirty="0">
                          <a:latin typeface="FreeSerif"/>
                          <a:cs typeface="FreeSerif"/>
                        </a:rPr>
                        <a:t>𝑖</a:t>
                      </a:r>
                      <a:r>
                        <a:rPr sz="2400" spc="-1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7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25" dirty="0">
                          <a:latin typeface="FreeSerif"/>
                          <a:cs typeface="FreeSerif"/>
                        </a:rPr>
                        <a:t>1</a:t>
                      </a:r>
                      <a:r>
                        <a:rPr sz="2400" spc="3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625" spc="202" baseline="28571" dirty="0">
                          <a:latin typeface="FreeSerif"/>
                          <a:cs typeface="FreeSerif"/>
                        </a:rPr>
                        <a:t>2</a:t>
                      </a:r>
                      <a:r>
                        <a:rPr sz="2625" spc="450" baseline="28571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79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1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41910">
                        <a:lnSpc>
                          <a:spcPts val="2790"/>
                        </a:lnSpc>
                      </a:pPr>
                      <a:r>
                        <a:rPr sz="3600" spc="712" baseline="-16203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1750" spc="475" dirty="0">
                          <a:latin typeface="FreeSerif"/>
                          <a:cs typeface="FreeSerif"/>
                        </a:rPr>
                        <a:t>2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889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෍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50" spc="90" dirty="0">
                          <a:latin typeface="FreeSerif"/>
                          <a:cs typeface="FreeSerif"/>
                        </a:rPr>
                        <a:t>𝑖=1,2,…,𝑛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spc="204" dirty="0">
                          <a:latin typeface="FreeSerif"/>
                          <a:cs typeface="FreeSerif"/>
                        </a:rPr>
                        <a:t>𝑖</a:t>
                      </a:r>
                      <a:r>
                        <a:rPr sz="2625" spc="307" baseline="28571" dirty="0">
                          <a:latin typeface="FreeSerif"/>
                          <a:cs typeface="FreeSerif"/>
                        </a:rPr>
                        <a:t>2</a:t>
                      </a:r>
                      <a:r>
                        <a:rPr sz="2625" spc="397" baseline="28571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484" dirty="0">
                          <a:latin typeface="FreeSerif"/>
                          <a:cs typeface="FreeSerif"/>
                        </a:rPr>
                        <a:t>(𝑛</a:t>
                      </a:r>
                      <a:r>
                        <a:rPr sz="2400" spc="-4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9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280" dirty="0">
                          <a:latin typeface="FreeSerif"/>
                          <a:cs typeface="FreeSerif"/>
                        </a:rPr>
                        <a:t>1)(2𝑛</a:t>
                      </a:r>
                      <a:r>
                        <a:rPr sz="2400" spc="-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8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60" dirty="0">
                          <a:latin typeface="FreeSerif"/>
                          <a:cs typeface="FreeSerif"/>
                        </a:rPr>
                        <a:t>1)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400" spc="450" dirty="0">
                          <a:latin typeface="FreeSerif"/>
                          <a:cs typeface="FreeSerif"/>
                        </a:rPr>
                        <a:t>6𝑛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889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≈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3876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3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8890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4061" y="287528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均匀撒点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96240" y="1371600"/>
            <a:ext cx="856805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997710" marR="1360170" indent="-62992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Carlito"/>
                <a:cs typeface="Carlito"/>
              </a:rPr>
              <a:t>[</a:t>
            </a:r>
            <a:r>
              <a:rPr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,1</a:t>
            </a:r>
            <a:r>
              <a:rPr sz="2400" spc="-10" dirty="0">
                <a:latin typeface="Carlito"/>
                <a:cs typeface="Carlito"/>
              </a:rPr>
              <a:t>]</a:t>
            </a:r>
            <a:r>
              <a:rPr sz="2400" dirty="0">
                <a:latin typeface="Droid Sans Fallback"/>
                <a:cs typeface="Droid Sans Fallback"/>
              </a:rPr>
              <a:t>区间内</a:t>
            </a:r>
            <a:r>
              <a:rPr sz="2400" spc="-10" dirty="0">
                <a:latin typeface="Droid Sans Fallback"/>
                <a:cs typeface="Droid Sans Fallback"/>
              </a:rPr>
              <a:t>取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Droid Sans Fallback"/>
                <a:cs typeface="Droid Sans Fallback"/>
              </a:rPr>
              <a:t>个</a:t>
            </a:r>
            <a:r>
              <a:rPr sz="2400" dirty="0">
                <a:latin typeface="Carlito"/>
                <a:cs typeface="Carlito"/>
              </a:rPr>
              <a:t>i.i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sz="2400" dirty="0">
                <a:latin typeface="Droid Sans Fallback"/>
                <a:cs typeface="Droid Sans Fallback"/>
              </a:rPr>
              <a:t>均匀分布的随机变量， 求最大值的期望，最小值的期望。</a:t>
            </a:r>
            <a:endParaRPr sz="2400">
              <a:latin typeface="Droid Sans Fallback"/>
              <a:cs typeface="Droid Sans Fallb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04497" y="2560129"/>
            <a:ext cx="2188845" cy="471805"/>
            <a:chOff x="5504497" y="2560129"/>
            <a:chExt cx="2188845" cy="471805"/>
          </a:xfrm>
        </p:grpSpPr>
        <p:sp>
          <p:nvSpPr>
            <p:cNvPr id="6" name="object 6"/>
            <p:cNvSpPr/>
            <p:nvPr/>
          </p:nvSpPr>
          <p:spPr>
            <a:xfrm>
              <a:off x="5509259" y="2564892"/>
              <a:ext cx="2179320" cy="462280"/>
            </a:xfrm>
            <a:custGeom>
              <a:avLst/>
              <a:gdLst/>
              <a:ahLst/>
              <a:cxnLst/>
              <a:rect l="l" t="t" r="r" b="b"/>
              <a:pathLst>
                <a:path w="2179320" h="462280">
                  <a:moveTo>
                    <a:pt x="0" y="461772"/>
                  </a:moveTo>
                  <a:lnTo>
                    <a:pt x="2179319" y="461772"/>
                  </a:lnTo>
                  <a:lnTo>
                    <a:pt x="2179319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4150" y="2669921"/>
              <a:ext cx="900430" cy="282575"/>
            </a:xfrm>
            <a:custGeom>
              <a:avLst/>
              <a:gdLst/>
              <a:ahLst/>
              <a:cxnLst/>
              <a:rect l="l" t="t" r="r" b="b"/>
              <a:pathLst>
                <a:path w="900429" h="282575">
                  <a:moveTo>
                    <a:pt x="810387" y="0"/>
                  </a:moveTo>
                  <a:lnTo>
                    <a:pt x="806323" y="11429"/>
                  </a:lnTo>
                  <a:lnTo>
                    <a:pt x="822686" y="18522"/>
                  </a:lnTo>
                  <a:lnTo>
                    <a:pt x="836739" y="28352"/>
                  </a:lnTo>
                  <a:lnTo>
                    <a:pt x="865272" y="73852"/>
                  </a:lnTo>
                  <a:lnTo>
                    <a:pt x="873603" y="115623"/>
                  </a:lnTo>
                  <a:lnTo>
                    <a:pt x="874649" y="139700"/>
                  </a:lnTo>
                  <a:lnTo>
                    <a:pt x="873601" y="164633"/>
                  </a:lnTo>
                  <a:lnTo>
                    <a:pt x="865219" y="207547"/>
                  </a:lnTo>
                  <a:lnTo>
                    <a:pt x="836739" y="253793"/>
                  </a:lnTo>
                  <a:lnTo>
                    <a:pt x="806830" y="270890"/>
                  </a:lnTo>
                  <a:lnTo>
                    <a:pt x="810387" y="282320"/>
                  </a:lnTo>
                  <a:lnTo>
                    <a:pt x="848883" y="264239"/>
                  </a:lnTo>
                  <a:lnTo>
                    <a:pt x="877189" y="232917"/>
                  </a:lnTo>
                  <a:lnTo>
                    <a:pt x="894619" y="191071"/>
                  </a:lnTo>
                  <a:lnTo>
                    <a:pt x="900429" y="141224"/>
                  </a:lnTo>
                  <a:lnTo>
                    <a:pt x="898975" y="115339"/>
                  </a:lnTo>
                  <a:lnTo>
                    <a:pt x="887303" y="69429"/>
                  </a:lnTo>
                  <a:lnTo>
                    <a:pt x="864179" y="32093"/>
                  </a:lnTo>
                  <a:lnTo>
                    <a:pt x="830841" y="7379"/>
                  </a:lnTo>
                  <a:lnTo>
                    <a:pt x="810387" y="0"/>
                  </a:lnTo>
                  <a:close/>
                </a:path>
                <a:path w="900429" h="282575">
                  <a:moveTo>
                    <a:pt x="90043" y="0"/>
                  </a:moveTo>
                  <a:lnTo>
                    <a:pt x="51546" y="18081"/>
                  </a:lnTo>
                  <a:lnTo>
                    <a:pt x="23240" y="49402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32" y="167159"/>
                  </a:lnTo>
                  <a:lnTo>
                    <a:pt x="12965" y="212982"/>
                  </a:lnTo>
                  <a:lnTo>
                    <a:pt x="36018" y="250227"/>
                  </a:lnTo>
                  <a:lnTo>
                    <a:pt x="69494" y="274941"/>
                  </a:lnTo>
                  <a:lnTo>
                    <a:pt x="90043" y="282320"/>
                  </a:lnTo>
                  <a:lnTo>
                    <a:pt x="93599" y="270890"/>
                  </a:lnTo>
                  <a:lnTo>
                    <a:pt x="77475" y="263717"/>
                  </a:lnTo>
                  <a:lnTo>
                    <a:pt x="63579" y="253793"/>
                  </a:lnTo>
                  <a:lnTo>
                    <a:pt x="35083" y="207547"/>
                  </a:lnTo>
                  <a:lnTo>
                    <a:pt x="26701" y="164633"/>
                  </a:lnTo>
                  <a:lnTo>
                    <a:pt x="25653" y="139700"/>
                  </a:lnTo>
                  <a:lnTo>
                    <a:pt x="26701" y="115623"/>
                  </a:lnTo>
                  <a:lnTo>
                    <a:pt x="35083" y="73852"/>
                  </a:lnTo>
                  <a:lnTo>
                    <a:pt x="63674" y="28352"/>
                  </a:lnTo>
                  <a:lnTo>
                    <a:pt x="93979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240" y="2564892"/>
            <a:ext cx="644461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  <a:tabLst>
                <a:tab pos="5737860" algn="l"/>
              </a:tabLst>
            </a:pPr>
            <a:r>
              <a:rPr sz="2400" spc="110" dirty="0">
                <a:latin typeface="FreeSerif"/>
                <a:cs typeface="FreeSerif"/>
              </a:rPr>
              <a:t>Pr(</a:t>
            </a:r>
            <a:r>
              <a:rPr sz="2400" dirty="0">
                <a:latin typeface="Droid Sans Fallback"/>
                <a:cs typeface="Droid Sans Fallback"/>
              </a:rPr>
              <a:t>最小值</a:t>
            </a:r>
            <a:r>
              <a:rPr sz="2400" spc="30" dirty="0">
                <a:latin typeface="Droid Sans Fallback"/>
                <a:cs typeface="Droid Sans Fallback"/>
              </a:rPr>
              <a:t> </a:t>
            </a:r>
            <a:r>
              <a:rPr sz="2400" spc="270" dirty="0">
                <a:latin typeface="FreeSerif"/>
                <a:cs typeface="FreeSerif"/>
              </a:rPr>
              <a:t>≥</a:t>
            </a:r>
            <a:r>
              <a:rPr sz="2400" spc="65" dirty="0">
                <a:latin typeface="FreeSerif"/>
                <a:cs typeface="FreeSerif"/>
              </a:rPr>
              <a:t> </a:t>
            </a:r>
            <a:r>
              <a:rPr sz="2400" spc="465" dirty="0">
                <a:latin typeface="FreeSerif"/>
                <a:cs typeface="FreeSerif"/>
              </a:rPr>
              <a:t>𝑥)	</a:t>
            </a:r>
            <a:r>
              <a:rPr sz="2400" spc="125" dirty="0">
                <a:latin typeface="FreeSerif"/>
                <a:cs typeface="FreeSerif"/>
              </a:rPr>
              <a:t>1 </a:t>
            </a:r>
            <a:r>
              <a:rPr sz="2400" spc="434" dirty="0">
                <a:latin typeface="FreeSerif"/>
                <a:cs typeface="FreeSerif"/>
              </a:rPr>
              <a:t>−</a:t>
            </a:r>
            <a:r>
              <a:rPr sz="2400" spc="-355" dirty="0">
                <a:latin typeface="FreeSerif"/>
                <a:cs typeface="FreeSerif"/>
              </a:rPr>
              <a:t> </a:t>
            </a:r>
            <a:r>
              <a:rPr sz="2400" spc="675" dirty="0">
                <a:latin typeface="FreeSerif"/>
                <a:cs typeface="FreeSerif"/>
              </a:rPr>
              <a:t>𝑥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2520" y="2551302"/>
            <a:ext cx="157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2800" dirty="0">
                <a:latin typeface="FreeSerif"/>
                <a:cs typeface="FreeSerif"/>
              </a:rPr>
              <a:t>𝑛</a:t>
            </a:r>
            <a:endParaRPr sz="1750">
              <a:latin typeface="FreeSerif"/>
              <a:cs typeface="FreeSerif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1477" y="3226117"/>
          <a:ext cx="7306945" cy="47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110" dirty="0">
                          <a:latin typeface="FreeSerif"/>
                          <a:cs typeface="FreeSerif"/>
                        </a:rPr>
                        <a:t>Pr(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最大值</a:t>
                      </a:r>
                      <a:r>
                        <a:rPr sz="2400" spc="10" dirty="0"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2400" spc="270" dirty="0">
                          <a:latin typeface="FreeSerif"/>
                          <a:cs typeface="FreeSerif"/>
                        </a:rPr>
                        <a:t>≥</a:t>
                      </a:r>
                      <a:r>
                        <a:rPr sz="2400" spc="4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65" dirty="0">
                          <a:latin typeface="FreeSerif"/>
                          <a:cs typeface="FreeSerif"/>
                        </a:rPr>
                        <a:t>𝑥)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125" dirty="0">
                          <a:latin typeface="FreeSerif"/>
                          <a:cs typeface="FreeSerif"/>
                        </a:rPr>
                        <a:t>1</a:t>
                      </a:r>
                      <a:r>
                        <a:rPr sz="2400" spc="-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−</a:t>
                      </a:r>
                      <a:r>
                        <a:rPr sz="2400" spc="-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10" dirty="0">
                          <a:latin typeface="FreeSerif"/>
                          <a:cs typeface="FreeSerif"/>
                        </a:rPr>
                        <a:t>Pr(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最大值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&lt;</a:t>
                      </a:r>
                      <a:r>
                        <a:rPr sz="2400" spc="6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65" dirty="0">
                          <a:latin typeface="FreeSerif"/>
                          <a:cs typeface="FreeSerif"/>
                        </a:rPr>
                        <a:t>𝑥)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12700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125" dirty="0">
                          <a:latin typeface="FreeSerif"/>
                          <a:cs typeface="FreeSerif"/>
                        </a:rPr>
                        <a:t>1 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−</a:t>
                      </a:r>
                      <a:r>
                        <a:rPr sz="2400" spc="-29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750" dirty="0">
                          <a:latin typeface="FreeSerif"/>
                          <a:cs typeface="FreeSerif"/>
                        </a:rPr>
                        <a:t>𝑥</a:t>
                      </a:r>
                      <a:r>
                        <a:rPr sz="2625" spc="1125" baseline="28571" dirty="0">
                          <a:latin typeface="FreeSerif"/>
                          <a:cs typeface="FreeSerif"/>
                        </a:rPr>
                        <a:t>𝑛</a:t>
                      </a:r>
                      <a:endParaRPr sz="2625" baseline="28571">
                        <a:latin typeface="FreeSerif"/>
                        <a:cs typeface="FreeSerif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368042" y="43713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4521" y="43713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4711" y="5372480"/>
            <a:ext cx="710565" cy="20320"/>
          </a:xfrm>
          <a:custGeom>
            <a:avLst/>
            <a:gdLst/>
            <a:ahLst/>
            <a:cxnLst/>
            <a:rect l="l" t="t" r="r" b="b"/>
            <a:pathLst>
              <a:path w="710564" h="20320">
                <a:moveTo>
                  <a:pt x="710184" y="0"/>
                </a:moveTo>
                <a:lnTo>
                  <a:pt x="0" y="0"/>
                </a:lnTo>
                <a:lnTo>
                  <a:pt x="0" y="19812"/>
                </a:lnTo>
                <a:lnTo>
                  <a:pt x="710184" y="19812"/>
                </a:lnTo>
                <a:lnTo>
                  <a:pt x="710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8103" y="5372480"/>
            <a:ext cx="710565" cy="20320"/>
          </a:xfrm>
          <a:custGeom>
            <a:avLst/>
            <a:gdLst/>
            <a:ahLst/>
            <a:cxnLst/>
            <a:rect l="l" t="t" r="r" b="b"/>
            <a:pathLst>
              <a:path w="710564" h="20320">
                <a:moveTo>
                  <a:pt x="710184" y="0"/>
                </a:moveTo>
                <a:lnTo>
                  <a:pt x="0" y="0"/>
                </a:lnTo>
                <a:lnTo>
                  <a:pt x="0" y="19812"/>
                </a:lnTo>
                <a:lnTo>
                  <a:pt x="710184" y="19812"/>
                </a:lnTo>
                <a:lnTo>
                  <a:pt x="710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6798" y="60350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3277" y="60350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3240" y="6166268"/>
            <a:ext cx="710565" cy="20320"/>
          </a:xfrm>
          <a:custGeom>
            <a:avLst/>
            <a:gdLst/>
            <a:ahLst/>
            <a:cxnLst/>
            <a:rect l="l" t="t" r="r" b="b"/>
            <a:pathLst>
              <a:path w="710564" h="20320">
                <a:moveTo>
                  <a:pt x="710184" y="0"/>
                </a:moveTo>
                <a:lnTo>
                  <a:pt x="0" y="0"/>
                </a:lnTo>
                <a:lnTo>
                  <a:pt x="0" y="19811"/>
                </a:lnTo>
                <a:lnTo>
                  <a:pt x="710184" y="19811"/>
                </a:lnTo>
                <a:lnTo>
                  <a:pt x="710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1477" y="4018597"/>
          <a:ext cx="8582660" cy="251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9733">
                <a:tc>
                  <a:txBody>
                    <a:bodyPr/>
                    <a:lstStyle/>
                    <a:p>
                      <a:pPr marL="2713990">
                        <a:lnSpc>
                          <a:spcPts val="2085"/>
                        </a:lnSpc>
                        <a:spcBef>
                          <a:spcPts val="65"/>
                        </a:spcBef>
                        <a:tabLst>
                          <a:tab pos="6655434" algn="l"/>
                        </a:tabLst>
                      </a:pPr>
                      <a:r>
                        <a:rPr sz="1750" spc="135" dirty="0">
                          <a:latin typeface="FreeSerif"/>
                          <a:cs typeface="FreeSerif"/>
                        </a:rPr>
                        <a:t>1	1</a:t>
                      </a:r>
                      <a:endParaRPr sz="1750">
                        <a:latin typeface="FreeSerif"/>
                        <a:cs typeface="FreeSerif"/>
                      </a:endParaRPr>
                    </a:p>
                    <a:p>
                      <a:pPr marL="741680">
                        <a:lnSpc>
                          <a:spcPts val="2865"/>
                        </a:lnSpc>
                        <a:tabLst>
                          <a:tab pos="2157730" algn="l"/>
                          <a:tab pos="3030855" algn="l"/>
                          <a:tab pos="6971030" algn="l"/>
                        </a:tabLst>
                      </a:pPr>
                      <a:r>
                        <a:rPr sz="2400" spc="900" dirty="0">
                          <a:latin typeface="FreeSerif"/>
                          <a:cs typeface="FreeSerif"/>
                        </a:rPr>
                        <a:t>𝐸</a:t>
                      </a:r>
                      <a:r>
                        <a:rPr sz="2400" spc="-29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-5" dirty="0">
                          <a:latin typeface="Droid Sans Fallback"/>
                          <a:cs typeface="Droid Sans Fallback"/>
                        </a:rPr>
                        <a:t>最 大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值	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2400" spc="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-275" dirty="0">
                          <a:latin typeface="FreeSerif"/>
                          <a:cs typeface="FreeSerif"/>
                        </a:rPr>
                        <a:t>න	</a:t>
                      </a:r>
                      <a:r>
                        <a:rPr sz="2400" spc="110" dirty="0">
                          <a:latin typeface="FreeSerif"/>
                          <a:cs typeface="FreeSerif"/>
                        </a:rPr>
                        <a:t>Pr(</a:t>
                      </a:r>
                      <a:r>
                        <a:rPr sz="2400" spc="-5" dirty="0">
                          <a:latin typeface="Droid Sans Fallback"/>
                          <a:cs typeface="Droid Sans Fallback"/>
                        </a:rPr>
                        <a:t>最大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值</a:t>
                      </a:r>
                      <a:r>
                        <a:rPr sz="2400" spc="15" dirty="0">
                          <a:latin typeface="Droid Sans Fallback"/>
                          <a:cs typeface="Droid Sans Fallback"/>
                        </a:rPr>
                        <a:t> </a:t>
                      </a:r>
                      <a:r>
                        <a:rPr sz="2400" spc="270" dirty="0">
                          <a:latin typeface="FreeSerif"/>
                          <a:cs typeface="FreeSerif"/>
                        </a:rPr>
                        <a:t>≥</a:t>
                      </a:r>
                      <a:r>
                        <a:rPr sz="2400" spc="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70" dirty="0">
                          <a:latin typeface="FreeSerif"/>
                          <a:cs typeface="FreeSerif"/>
                        </a:rPr>
                        <a:t>𝑥)</a:t>
                      </a:r>
                      <a:r>
                        <a:rPr sz="2400" spc="-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730" dirty="0">
                          <a:latin typeface="FreeSerif"/>
                          <a:cs typeface="FreeSerif"/>
                        </a:rPr>
                        <a:t>𝑑𝑥</a:t>
                      </a:r>
                      <a:r>
                        <a:rPr sz="2400" spc="12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2400" spc="6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30" dirty="0">
                          <a:latin typeface="FreeSerif"/>
                          <a:cs typeface="FreeSerif"/>
                        </a:rPr>
                        <a:t>1</a:t>
                      </a:r>
                      <a:r>
                        <a:rPr sz="2400" spc="-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−</a:t>
                      </a:r>
                      <a:r>
                        <a:rPr sz="2400" spc="-6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-275" dirty="0">
                          <a:latin typeface="FreeSerif"/>
                          <a:cs typeface="FreeSerif"/>
                        </a:rPr>
                        <a:t>න	</a:t>
                      </a:r>
                      <a:r>
                        <a:rPr sz="2400" spc="770" dirty="0">
                          <a:latin typeface="FreeSerif"/>
                          <a:cs typeface="FreeSerif"/>
                        </a:rPr>
                        <a:t>𝑥</a:t>
                      </a:r>
                      <a:r>
                        <a:rPr sz="2625" spc="1155" baseline="28571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400" spc="770" dirty="0">
                          <a:latin typeface="FreeSerif"/>
                          <a:cs typeface="FreeSerif"/>
                        </a:rPr>
                        <a:t>𝑑𝑥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2600960">
                        <a:lnSpc>
                          <a:spcPts val="2070"/>
                        </a:lnSpc>
                        <a:spcBef>
                          <a:spcPts val="50"/>
                        </a:spcBef>
                        <a:tabLst>
                          <a:tab pos="6543040" algn="l"/>
                        </a:tabLst>
                      </a:pPr>
                      <a:r>
                        <a:rPr sz="1750" spc="355" dirty="0">
                          <a:latin typeface="FreeSerif"/>
                          <a:cs typeface="FreeSerif"/>
                        </a:rPr>
                        <a:t>𝑥=0	𝑥=0</a:t>
                      </a:r>
                      <a:endParaRPr sz="1750">
                        <a:latin typeface="FreeSerif"/>
                        <a:cs typeface="FreeSerif"/>
                      </a:endParaRPr>
                    </a:p>
                  </a:txBody>
                  <a:tcPr marL="0" marR="0" marT="825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905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18">
                <a:tc>
                  <a:txBody>
                    <a:bodyPr/>
                    <a:lstStyle/>
                    <a:p>
                      <a:pPr marL="674370" algn="ctr">
                        <a:lnSpc>
                          <a:spcPts val="2280"/>
                        </a:lnSpc>
                        <a:tabLst>
                          <a:tab pos="1892300" algn="l"/>
                          <a:tab pos="2661920" algn="l"/>
                        </a:tabLst>
                      </a:pPr>
                      <a:r>
                        <a:rPr sz="2400" spc="125" dirty="0">
                          <a:latin typeface="FreeSerif"/>
                          <a:cs typeface="FreeSerif"/>
                        </a:rPr>
                        <a:t>1	</a:t>
                      </a:r>
                      <a:r>
                        <a:rPr sz="1800" spc="89" baseline="-4629" dirty="0">
                          <a:latin typeface="FreeSerif"/>
                          <a:cs typeface="FreeSerif"/>
                        </a:rPr>
                        <a:t>1	</a:t>
                      </a: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R="952500" algn="ctr">
                        <a:lnSpc>
                          <a:spcPts val="1710"/>
                        </a:lnSpc>
                        <a:tabLst>
                          <a:tab pos="1603375" algn="l"/>
                          <a:tab pos="2523490" algn="l"/>
                        </a:tabLst>
                      </a:pPr>
                      <a:r>
                        <a:rPr sz="2400" spc="440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2400" spc="5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30" dirty="0">
                          <a:latin typeface="FreeSerif"/>
                          <a:cs typeface="FreeSerif"/>
                        </a:rPr>
                        <a:t>1</a:t>
                      </a:r>
                      <a:r>
                        <a:rPr sz="2400" spc="-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−	</a:t>
                      </a:r>
                      <a:r>
                        <a:rPr sz="2400" spc="465" dirty="0">
                          <a:latin typeface="FreeSerif"/>
                          <a:cs typeface="FreeSerif"/>
                        </a:rPr>
                        <a:t>𝑥</a:t>
                      </a:r>
                      <a:r>
                        <a:rPr sz="2625" spc="697" baseline="28571" dirty="0">
                          <a:latin typeface="FreeSerif"/>
                          <a:cs typeface="FreeSerif"/>
                        </a:rPr>
                        <a:t>𝑛+1</a:t>
                      </a:r>
                      <a:r>
                        <a:rPr sz="2400" spc="465" dirty="0">
                          <a:latin typeface="FreeSerif"/>
                          <a:cs typeface="FreeSerif"/>
                        </a:rPr>
                        <a:t>|	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675005" algn="ctr">
                        <a:lnSpc>
                          <a:spcPts val="2145"/>
                        </a:lnSpc>
                        <a:tabLst>
                          <a:tab pos="2164080" algn="l"/>
                          <a:tab pos="2668905" algn="l"/>
                        </a:tabLst>
                      </a:pP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400" spc="-2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30" dirty="0">
                          <a:latin typeface="FreeSerif"/>
                          <a:cs typeface="FreeSerif"/>
                        </a:rPr>
                        <a:t>1	</a:t>
                      </a:r>
                      <a:r>
                        <a:rPr sz="1800" spc="97" baseline="23148" dirty="0">
                          <a:latin typeface="FreeSerif"/>
                          <a:cs typeface="FreeSerif"/>
                        </a:rPr>
                        <a:t>0	</a:t>
                      </a: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400" spc="-3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30" dirty="0">
                          <a:latin typeface="FreeSerif"/>
                          <a:cs typeface="FreeSerif"/>
                        </a:rPr>
                        <a:t>1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905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558925" algn="ctr">
                        <a:lnSpc>
                          <a:spcPts val="2300"/>
                        </a:lnSpc>
                      </a:pPr>
                      <a:r>
                        <a:rPr sz="2400" dirty="0">
                          <a:latin typeface="FreeSerif"/>
                          <a:cs typeface="FreeSerif"/>
                        </a:rPr>
                        <a:t>1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R="954405" algn="ctr">
                        <a:lnSpc>
                          <a:spcPts val="1710"/>
                        </a:lnSpc>
                        <a:tabLst>
                          <a:tab pos="1415415" algn="l"/>
                        </a:tabLst>
                      </a:pPr>
                      <a:r>
                        <a:rPr sz="2400" spc="894" dirty="0">
                          <a:latin typeface="FreeSerif"/>
                          <a:cs typeface="FreeSerif"/>
                        </a:rPr>
                        <a:t>𝐸</a:t>
                      </a:r>
                      <a:r>
                        <a:rPr sz="2400" spc="-29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最 小值	</a:t>
                      </a:r>
                      <a:r>
                        <a:rPr sz="2400" spc="434" dirty="0">
                          <a:latin typeface="FreeSerif"/>
                          <a:cs typeface="FreeSerif"/>
                        </a:rPr>
                        <a:t>=</a:t>
                      </a:r>
                      <a:endParaRPr sz="2400">
                        <a:latin typeface="FreeSerif"/>
                        <a:cs typeface="FreeSerif"/>
                      </a:endParaRPr>
                    </a:p>
                    <a:p>
                      <a:pPr marL="1558925" algn="ctr">
                        <a:lnSpc>
                          <a:spcPts val="2130"/>
                        </a:lnSpc>
                      </a:pPr>
                      <a:r>
                        <a:rPr sz="2400" spc="775" dirty="0">
                          <a:latin typeface="FreeSerif"/>
                          <a:cs typeface="FreeSerif"/>
                        </a:rPr>
                        <a:t>𝑛</a:t>
                      </a:r>
                      <a:r>
                        <a:rPr sz="2400" spc="-3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440" dirty="0">
                          <a:latin typeface="FreeSerif"/>
                          <a:cs typeface="FreeSerif"/>
                        </a:rPr>
                        <a:t>+</a:t>
                      </a:r>
                      <a:r>
                        <a:rPr sz="2400" spc="-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2400" spc="130" dirty="0">
                          <a:latin typeface="FreeSerif"/>
                          <a:cs typeface="FreeSerif"/>
                        </a:rPr>
                        <a:t>1</a:t>
                      </a:r>
                      <a:endParaRPr sz="2400">
                        <a:latin typeface="FreeSerif"/>
                        <a:cs typeface="Free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1988820"/>
            <a:ext cx="5041900" cy="1201420"/>
          </a:xfrm>
          <a:prstGeom prst="rect">
            <a:avLst/>
          </a:prstGeom>
          <a:solidFill>
            <a:srgbClr val="F1F1F1"/>
          </a:solidFill>
          <a:ln w="9525">
            <a:solidFill>
              <a:srgbClr val="403052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5"/>
              </a:spcBef>
            </a:pPr>
            <a:r>
              <a:rPr sz="4800" b="0" spc="10" dirty="0">
                <a:latin typeface="Noto Sans CJK JP Medium"/>
                <a:cs typeface="Noto Sans CJK JP Medium"/>
              </a:rPr>
              <a:t>随机过程</a:t>
            </a:r>
            <a:endParaRPr sz="48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2400" b="1" spc="-10" dirty="0">
                <a:latin typeface="Carlito"/>
                <a:cs typeface="Carlito"/>
              </a:rPr>
              <a:t>stochastic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processes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53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皇家赌场</a:t>
            </a:r>
            <a:r>
              <a:rPr spc="-5" dirty="0">
                <a:latin typeface="Carlito"/>
                <a:cs typeface="Carlito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1664" y="1484375"/>
            <a:ext cx="3889375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23900" marR="511809" indent="-203200">
              <a:lnSpc>
                <a:spcPct val="100000"/>
              </a:lnSpc>
              <a:spcBef>
                <a:spcPts val="225"/>
              </a:spcBef>
            </a:pPr>
            <a:r>
              <a:rPr sz="3200" dirty="0">
                <a:latin typeface="Droid Sans Fallback"/>
                <a:cs typeface="Droid Sans Fallback"/>
              </a:rPr>
              <a:t>请同学简述题意 突出核心要点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1664" y="3069335"/>
            <a:ext cx="3889375" cy="2246630"/>
          </a:xfrm>
          <a:custGeom>
            <a:avLst/>
            <a:gdLst/>
            <a:ahLst/>
            <a:cxnLst/>
            <a:rect l="l" t="t" r="r" b="b"/>
            <a:pathLst>
              <a:path w="3889375" h="2246629">
                <a:moveTo>
                  <a:pt x="0" y="2246376"/>
                </a:moveTo>
                <a:lnTo>
                  <a:pt x="3889247" y="2246376"/>
                </a:lnTo>
                <a:lnTo>
                  <a:pt x="3889247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524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5451" y="3149742"/>
            <a:ext cx="3743325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Droid Sans Fallback"/>
                <a:cs typeface="Droid Sans Fallback"/>
              </a:rPr>
              <a:t>枚</a:t>
            </a:r>
            <a:r>
              <a:rPr sz="2800" spc="-5" dirty="0">
                <a:latin typeface="Droid Sans Fallback"/>
                <a:cs typeface="Droid Sans Fallback"/>
              </a:rPr>
              <a:t>硬</a:t>
            </a:r>
            <a:r>
              <a:rPr sz="2800" dirty="0">
                <a:latin typeface="Droid Sans Fallback"/>
                <a:cs typeface="Droid Sans Fallback"/>
              </a:rPr>
              <a:t>币</a:t>
            </a:r>
            <a:r>
              <a:rPr sz="2800" spc="-5" dirty="0">
                <a:latin typeface="Droid Sans Fallback"/>
                <a:cs typeface="Droid Sans Fallback"/>
              </a:rPr>
              <a:t>，开始</a:t>
            </a:r>
            <a:r>
              <a:rPr sz="2800" dirty="0">
                <a:latin typeface="Droid Sans Fallback"/>
                <a:cs typeface="Droid Sans Fallback"/>
              </a:rPr>
              <a:t>全</a:t>
            </a:r>
            <a:r>
              <a:rPr sz="2800" spc="-5" dirty="0">
                <a:latin typeface="Droid Sans Fallback"/>
                <a:cs typeface="Droid Sans Fallback"/>
              </a:rPr>
              <a:t>背面。</a:t>
            </a:r>
            <a:endParaRPr sz="2800">
              <a:latin typeface="Droid Sans Fallback"/>
              <a:cs typeface="Droid Sans Fallback"/>
            </a:endParaRPr>
          </a:p>
          <a:p>
            <a:pPr marL="16510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抛掷恰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Droid Sans Fallback"/>
                <a:cs typeface="Droid Sans Fallback"/>
              </a:rPr>
              <a:t>次：每次可任选</a:t>
            </a:r>
            <a:endParaRPr sz="2800">
              <a:latin typeface="Droid Sans Fallback"/>
              <a:cs typeface="Droid Sans Fallback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2800" spc="-5" dirty="0">
                <a:latin typeface="Droid Sans Fallback"/>
                <a:cs typeface="Droid Sans Fallback"/>
              </a:rPr>
              <a:t>一硬币。你希</a:t>
            </a:r>
            <a:r>
              <a:rPr sz="2800" dirty="0">
                <a:latin typeface="Droid Sans Fallback"/>
                <a:cs typeface="Droid Sans Fallback"/>
              </a:rPr>
              <a:t>望</a:t>
            </a:r>
            <a:r>
              <a:rPr sz="2800" spc="-5" dirty="0">
                <a:latin typeface="Droid Sans Fallback"/>
                <a:cs typeface="Droid Sans Fallback"/>
              </a:rPr>
              <a:t>正面越</a:t>
            </a:r>
            <a:endParaRPr sz="2800">
              <a:latin typeface="Droid Sans Fallback"/>
              <a:cs typeface="Droid Sans Fallback"/>
            </a:endParaRPr>
          </a:p>
          <a:p>
            <a:pPr marL="76200" marR="107314">
              <a:lnSpc>
                <a:spcPts val="3150"/>
              </a:lnSpc>
              <a:spcBef>
                <a:spcPts val="284"/>
              </a:spcBef>
            </a:pPr>
            <a:r>
              <a:rPr sz="2800" spc="-10" dirty="0">
                <a:latin typeface="Droid Sans Fallback"/>
                <a:cs typeface="Droid Sans Fallback"/>
              </a:rPr>
              <a:t>多越好，用最优策</a:t>
            </a:r>
            <a:r>
              <a:rPr sz="2800" spc="-5" dirty="0">
                <a:latin typeface="Droid Sans Fallback"/>
                <a:cs typeface="Droid Sans Fallback"/>
              </a:rPr>
              <a:t>略， 求最终正面期望几枚。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1164" y="2935223"/>
            <a:ext cx="4284345" cy="3601720"/>
          </a:xfrm>
          <a:custGeom>
            <a:avLst/>
            <a:gdLst/>
            <a:ahLst/>
            <a:cxnLst/>
            <a:rect l="l" t="t" r="r" b="b"/>
            <a:pathLst>
              <a:path w="4284345" h="3601720">
                <a:moveTo>
                  <a:pt x="4283964" y="0"/>
                </a:moveTo>
                <a:lnTo>
                  <a:pt x="0" y="0"/>
                </a:lnTo>
                <a:lnTo>
                  <a:pt x="0" y="3601212"/>
                </a:lnTo>
                <a:lnTo>
                  <a:pt x="4283964" y="3601212"/>
                </a:lnTo>
                <a:lnTo>
                  <a:pt x="428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28387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1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期望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639" y="1178052"/>
            <a:ext cx="633730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2800" spc="-5" dirty="0">
                <a:latin typeface="Droid Sans Fallback"/>
                <a:cs typeface="Droid Sans Fallback"/>
              </a:rPr>
              <a:t>自然定义法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也叫抄原题大法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59" y="963167"/>
            <a:ext cx="972819" cy="954405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0"/>
              </a:spcBef>
            </a:pPr>
            <a:r>
              <a:rPr sz="2800" spc="-5" dirty="0">
                <a:latin typeface="Droid Sans Fallback"/>
                <a:cs typeface="Droid Sans Fallback"/>
              </a:rPr>
              <a:t>定义 状态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639" y="2052827"/>
            <a:ext cx="6337300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题目问什</a:t>
            </a:r>
            <a:r>
              <a:rPr sz="2800" spc="-5" dirty="0">
                <a:latin typeface="Droid Sans Fallback"/>
                <a:cs typeface="Droid Sans Fallback"/>
              </a:rPr>
              <a:t>么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10" dirty="0">
                <a:latin typeface="Droid Sans Fallback"/>
                <a:cs typeface="Droid Sans Fallback"/>
              </a:rPr>
              <a:t>状态含义就是什么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639" y="2907792"/>
            <a:ext cx="633730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sz="2800" spc="640" dirty="0">
                <a:latin typeface="Arial"/>
                <a:cs typeface="Arial"/>
              </a:rPr>
              <a:t>f[t][0]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750" dirty="0">
                <a:latin typeface="Arial"/>
                <a:cs typeface="Arial"/>
              </a:rPr>
              <a:t>t</a:t>
            </a:r>
            <a:r>
              <a:rPr sz="2800" spc="-5" dirty="0">
                <a:latin typeface="Droid Sans Fallback"/>
                <a:cs typeface="Droid Sans Fallback"/>
              </a:rPr>
              <a:t>次要抛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当</a:t>
            </a:r>
            <a:r>
              <a:rPr sz="2800" spc="-10" dirty="0">
                <a:latin typeface="Droid Sans Fallback"/>
                <a:cs typeface="Droid Sans Fallback"/>
              </a:rPr>
              <a:t>前</a:t>
            </a:r>
            <a:r>
              <a:rPr sz="2800" spc="-25" dirty="0">
                <a:latin typeface="Arial"/>
                <a:cs typeface="Arial"/>
              </a:rPr>
              <a:t>0</a:t>
            </a:r>
            <a:r>
              <a:rPr sz="2800" spc="-5" dirty="0">
                <a:latin typeface="Droid Sans Fallback"/>
                <a:cs typeface="Droid Sans Fallback"/>
              </a:rPr>
              <a:t>个正面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Droid Sans Fallback"/>
                <a:cs typeface="Droid Sans Fallback"/>
              </a:rPr>
              <a:t>最优策略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最终正面的期望个数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59" y="2887979"/>
            <a:ext cx="972819" cy="954405"/>
          </a:xfrm>
          <a:prstGeom prst="rect">
            <a:avLst/>
          </a:prstGeom>
          <a:solidFill>
            <a:srgbClr val="FCEADA"/>
          </a:solidFill>
          <a:ln w="9525">
            <a:solidFill>
              <a:srgbClr val="49452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5"/>
              </a:spcBef>
            </a:pPr>
            <a:r>
              <a:rPr sz="2800" spc="-10" dirty="0">
                <a:latin typeface="Droid Sans Fallback"/>
                <a:cs typeface="Droid Sans Fallback"/>
              </a:rPr>
              <a:t>问题 </a:t>
            </a:r>
            <a:r>
              <a:rPr sz="2800" spc="-5" dirty="0">
                <a:latin typeface="Droid Sans Fallback"/>
                <a:cs typeface="Droid Sans Fallback"/>
              </a:rPr>
              <a:t>答案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2495" y="4293108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4"/>
              </a:spcBef>
            </a:pPr>
            <a:r>
              <a:rPr sz="2800" spc="800" dirty="0">
                <a:latin typeface="Arial"/>
                <a:cs typeface="Arial"/>
              </a:rPr>
              <a:t>f[i][j]</a:t>
            </a:r>
            <a:r>
              <a:rPr sz="2800" spc="-10" dirty="0">
                <a:latin typeface="Droid Sans Fallback"/>
                <a:cs typeface="Droid Sans Fallback"/>
              </a:rPr>
              <a:t>代表剩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10" dirty="0">
                <a:latin typeface="Droid Sans Fallback"/>
                <a:cs typeface="Droid Sans Fallback"/>
              </a:rPr>
              <a:t>次要抛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10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10" dirty="0">
                <a:latin typeface="Droid Sans Fallback"/>
                <a:cs typeface="Droid Sans Fallback"/>
              </a:rPr>
              <a:t>个正面</a:t>
            </a:r>
            <a:r>
              <a:rPr sz="2800" spc="76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最优策略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最终正面的期望个数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012" y="629412"/>
            <a:ext cx="8229600" cy="1143000"/>
          </a:xfrm>
          <a:prstGeom prst="rect">
            <a:avLst/>
          </a:prstGeom>
          <a:solidFill>
            <a:srgbClr val="E4F5FF"/>
          </a:solidFill>
          <a:ln w="9525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5"/>
              </a:spcBef>
            </a:pPr>
            <a:r>
              <a:rPr sz="3200" dirty="0">
                <a:latin typeface="Droid Sans Fallback"/>
                <a:cs typeface="Droid Sans Fallback"/>
              </a:rPr>
              <a:t>数学期望也称为均值</a:t>
            </a:r>
            <a:endParaRPr sz="3200">
              <a:latin typeface="Droid Sans Fallback"/>
              <a:cs typeface="Droid Sans Fallback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Droid Sans Fallback"/>
                <a:cs typeface="Droid Sans Fallback"/>
              </a:rPr>
              <a:t>英文常用</a:t>
            </a:r>
            <a:r>
              <a:rPr sz="3200" spc="-240" dirty="0">
                <a:latin typeface="Arial"/>
                <a:cs typeface="Arial"/>
              </a:rPr>
              <a:t>mean</a:t>
            </a:r>
            <a:r>
              <a:rPr sz="3200" dirty="0">
                <a:latin typeface="Droid Sans Fallback"/>
                <a:cs typeface="Droid Sans Fallback"/>
              </a:rPr>
              <a:t>或</a:t>
            </a:r>
            <a:r>
              <a:rPr sz="3200" spc="270" dirty="0">
                <a:latin typeface="Arial"/>
                <a:cs typeface="Arial"/>
              </a:rPr>
              <a:t>expectation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8134" y="2146173"/>
            <a:ext cx="2466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Droid Sans Fallback"/>
                <a:cs typeface="Droid Sans Fallback"/>
              </a:rPr>
              <a:t>概率加权求和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285744"/>
            <a:ext cx="3413760" cy="180022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latin typeface="Droid Sans Fallback"/>
                <a:cs typeface="Droid Sans Fallback"/>
              </a:rPr>
              <a:t>每次投掷硬币</a:t>
            </a:r>
            <a:endParaRPr sz="2400">
              <a:latin typeface="Droid Sans Fallback"/>
              <a:cs typeface="Droid Sans Fallback"/>
            </a:endParaRPr>
          </a:p>
          <a:p>
            <a:pPr marL="388620" marR="37973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Droid Sans Fallback"/>
                <a:cs typeface="Droid Sans Fallback"/>
              </a:rPr>
              <a:t>正反面概率均为</a:t>
            </a:r>
            <a:r>
              <a:rPr sz="2400" spc="185" dirty="0">
                <a:latin typeface="Arial"/>
                <a:cs typeface="Arial"/>
              </a:rPr>
              <a:t>1/2 </a:t>
            </a:r>
            <a:r>
              <a:rPr sz="2400" spc="185" dirty="0">
                <a:latin typeface="Droid Sans Fallback"/>
                <a:cs typeface="Droid Sans Fallback"/>
              </a:rPr>
              <a:t>正面赢</a:t>
            </a:r>
            <a:r>
              <a:rPr sz="2400" spc="-20" dirty="0">
                <a:latin typeface="Arial"/>
                <a:cs typeface="Arial"/>
              </a:rPr>
              <a:t>10</a:t>
            </a:r>
            <a:r>
              <a:rPr sz="2400" dirty="0">
                <a:latin typeface="Droid Sans Fallback"/>
                <a:cs typeface="Droid Sans Fallback"/>
              </a:rPr>
              <a:t>元</a:t>
            </a:r>
            <a:endParaRPr sz="2400">
              <a:latin typeface="Droid Sans Fallback"/>
              <a:cs typeface="Droid Sans Fallback"/>
            </a:endParaRPr>
          </a:p>
          <a:p>
            <a:pPr marL="1270" algn="ctr">
              <a:lnSpc>
                <a:spcPct val="100000"/>
              </a:lnSpc>
            </a:pPr>
            <a:r>
              <a:rPr sz="2400" dirty="0">
                <a:latin typeface="Droid Sans Fallback"/>
                <a:cs typeface="Droid Sans Fallback"/>
              </a:rPr>
              <a:t>反面输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dirty="0">
                <a:latin typeface="Droid Sans Fallback"/>
                <a:cs typeface="Droid Sans Fallback"/>
              </a:rPr>
              <a:t>元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12" y="5373623"/>
            <a:ext cx="3413760" cy="719455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Droid Sans Fallback"/>
                <a:cs typeface="Droid Sans Fallback"/>
              </a:rPr>
              <a:t>每次期望</a:t>
            </a:r>
            <a:r>
              <a:rPr sz="2400" spc="-10" dirty="0">
                <a:latin typeface="Droid Sans Fallback"/>
                <a:cs typeface="Droid Sans Fallback"/>
              </a:rPr>
              <a:t>赢</a:t>
            </a:r>
            <a:r>
              <a:rPr sz="2400" spc="200" dirty="0">
                <a:latin typeface="Arial"/>
                <a:cs typeface="Arial"/>
              </a:rPr>
              <a:t>2.5</a:t>
            </a:r>
            <a:r>
              <a:rPr sz="2400" dirty="0">
                <a:latin typeface="Droid Sans Fallback"/>
                <a:cs typeface="Droid Sans Fallback"/>
              </a:rPr>
              <a:t>元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1328" y="3285744"/>
            <a:ext cx="3415665" cy="180022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512445" marR="501650" indent="502920">
              <a:lnSpc>
                <a:spcPct val="100000"/>
              </a:lnSpc>
              <a:spcBef>
                <a:spcPts val="1230"/>
              </a:spcBef>
            </a:pPr>
            <a:r>
              <a:rPr sz="2400" spc="-5" dirty="0">
                <a:latin typeface="Droid Sans Fallback"/>
                <a:cs typeface="Droid Sans Fallback"/>
              </a:rPr>
              <a:t>随 机 变 量 </a:t>
            </a:r>
            <a:r>
              <a:rPr sz="2400" spc="-280" dirty="0">
                <a:latin typeface="Arial"/>
                <a:cs typeface="Arial"/>
              </a:rPr>
              <a:t>X  </a:t>
            </a:r>
            <a:r>
              <a:rPr sz="2400" spc="65" dirty="0">
                <a:latin typeface="Arial"/>
                <a:cs typeface="Arial"/>
              </a:rPr>
              <a:t>X=1,</a:t>
            </a:r>
            <a:r>
              <a:rPr sz="2400" dirty="0">
                <a:latin typeface="Droid Sans Fallback"/>
                <a:cs typeface="Droid Sans Fallback"/>
              </a:rPr>
              <a:t>概率均为</a:t>
            </a:r>
            <a:r>
              <a:rPr sz="2400" spc="-220" dirty="0">
                <a:latin typeface="Arial"/>
                <a:cs typeface="Arial"/>
              </a:rPr>
              <a:t>10%  </a:t>
            </a:r>
            <a:r>
              <a:rPr sz="2400" spc="65" dirty="0">
                <a:latin typeface="Arial"/>
                <a:cs typeface="Arial"/>
              </a:rPr>
              <a:t>X=2,</a:t>
            </a:r>
            <a:r>
              <a:rPr sz="2400" dirty="0">
                <a:latin typeface="Droid Sans Fallback"/>
                <a:cs typeface="Droid Sans Fallback"/>
              </a:rPr>
              <a:t>概率均为</a:t>
            </a:r>
            <a:r>
              <a:rPr sz="2400" spc="-220" dirty="0">
                <a:latin typeface="Arial"/>
                <a:cs typeface="Arial"/>
              </a:rPr>
              <a:t>40%  </a:t>
            </a:r>
            <a:r>
              <a:rPr sz="2400" spc="65" dirty="0">
                <a:latin typeface="Arial"/>
                <a:cs typeface="Arial"/>
              </a:rPr>
              <a:t>X=3,</a:t>
            </a:r>
            <a:r>
              <a:rPr sz="2400" dirty="0">
                <a:latin typeface="Droid Sans Fallback"/>
                <a:cs typeface="Droid Sans Fallback"/>
              </a:rPr>
              <a:t>概率均为</a:t>
            </a:r>
            <a:r>
              <a:rPr sz="2400" spc="-285" dirty="0"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1664" y="5373623"/>
            <a:ext cx="4135120" cy="129540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215900" marR="211454" indent="5080" algn="ctr">
              <a:lnSpc>
                <a:spcPts val="2840"/>
              </a:lnSpc>
              <a:spcBef>
                <a:spcPts val="819"/>
              </a:spcBef>
            </a:pPr>
            <a:r>
              <a:rPr sz="2400" spc="-285" dirty="0">
                <a:latin typeface="Arial"/>
                <a:cs typeface="Arial"/>
              </a:rPr>
              <a:t>X</a:t>
            </a:r>
            <a:r>
              <a:rPr sz="2400" dirty="0">
                <a:latin typeface="Droid Sans Fallback"/>
                <a:cs typeface="Droid Sans Fallback"/>
              </a:rPr>
              <a:t>的期望值 </a:t>
            </a:r>
            <a:r>
              <a:rPr sz="2400" spc="25" dirty="0">
                <a:latin typeface="Arial"/>
                <a:cs typeface="Arial"/>
              </a:rPr>
              <a:t>E[</a:t>
            </a:r>
            <a:r>
              <a:rPr sz="2400" spc="40" dirty="0">
                <a:latin typeface="Arial"/>
                <a:cs typeface="Arial"/>
              </a:rPr>
              <a:t>X</a:t>
            </a:r>
            <a:r>
              <a:rPr sz="2400" spc="170" dirty="0">
                <a:latin typeface="Arial"/>
                <a:cs typeface="Arial"/>
              </a:rPr>
              <a:t>]=</a:t>
            </a:r>
            <a:r>
              <a:rPr sz="2400" spc="225" dirty="0">
                <a:latin typeface="Arial"/>
                <a:cs typeface="Arial"/>
              </a:rPr>
              <a:t>1</a:t>
            </a:r>
            <a:r>
              <a:rPr sz="2400" spc="38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655" dirty="0">
                <a:latin typeface="Arial"/>
                <a:cs typeface="Arial"/>
              </a:rPr>
              <a:t>.</a:t>
            </a:r>
            <a:r>
              <a:rPr sz="2400" spc="-40" dirty="0">
                <a:latin typeface="Arial"/>
                <a:cs typeface="Arial"/>
              </a:rPr>
              <a:t>1+</a:t>
            </a:r>
            <a:r>
              <a:rPr sz="2400" spc="-35" dirty="0">
                <a:latin typeface="Arial"/>
                <a:cs typeface="Arial"/>
              </a:rPr>
              <a:t>2</a:t>
            </a:r>
            <a:r>
              <a:rPr sz="2400" spc="395" dirty="0">
                <a:latin typeface="Arial"/>
                <a:cs typeface="Arial"/>
              </a:rPr>
              <a:t>*0</a:t>
            </a:r>
            <a:r>
              <a:rPr sz="2400" spc="235" dirty="0">
                <a:latin typeface="Arial"/>
                <a:cs typeface="Arial"/>
              </a:rPr>
              <a:t>.</a:t>
            </a:r>
            <a:r>
              <a:rPr sz="2400" spc="-50" dirty="0">
                <a:latin typeface="Arial"/>
                <a:cs typeface="Arial"/>
              </a:rPr>
              <a:t>4</a:t>
            </a:r>
            <a:r>
              <a:rPr sz="2400" spc="-45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spc="395" dirty="0">
                <a:latin typeface="Arial"/>
                <a:cs typeface="Arial"/>
              </a:rPr>
              <a:t>*0</a:t>
            </a:r>
            <a:r>
              <a:rPr sz="2400" spc="235" dirty="0">
                <a:latin typeface="Arial"/>
                <a:cs typeface="Arial"/>
              </a:rPr>
              <a:t>.</a:t>
            </a:r>
            <a:r>
              <a:rPr sz="2400" spc="-1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00"/>
              </a:lnSpc>
            </a:pPr>
            <a:r>
              <a:rPr sz="2400" spc="135" dirty="0">
                <a:latin typeface="Arial"/>
                <a:cs typeface="Arial"/>
              </a:rPr>
              <a:t>=2.4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1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期望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6877" y="2621089"/>
          <a:ext cx="260604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31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输入</a:t>
                      </a:r>
                      <a:endParaRPr sz="2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2384" marB="0">
                    <a:lnL w="9525">
                      <a:solidFill>
                        <a:srgbClr val="49452A"/>
                      </a:solidFill>
                      <a:prstDash val="solid"/>
                    </a:lnL>
                    <a:lnR w="12700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708660" algn="l"/>
                        </a:tabLst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2	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gridSpan="2"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个硬币抛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次</a:t>
                      </a:r>
                      <a:endParaRPr sz="2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1459" y="2410967"/>
            <a:ext cx="972819" cy="954405"/>
          </a:xfrm>
          <a:prstGeom prst="rect">
            <a:avLst/>
          </a:prstGeom>
          <a:solidFill>
            <a:srgbClr val="FFC000"/>
          </a:solidFill>
          <a:ln w="9525">
            <a:solidFill>
              <a:srgbClr val="49452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5"/>
              </a:spcBef>
            </a:pPr>
            <a:r>
              <a:rPr sz="2800" spc="-5" dirty="0">
                <a:latin typeface="Droid Sans Fallback"/>
                <a:cs typeface="Droid Sans Fallback"/>
              </a:rPr>
              <a:t>手算 表格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9303" y="2625851"/>
            <a:ext cx="1367155" cy="523240"/>
          </a:xfrm>
          <a:custGeom>
            <a:avLst/>
            <a:gdLst/>
            <a:ahLst/>
            <a:cxnLst/>
            <a:rect l="l" t="t" r="r" b="b"/>
            <a:pathLst>
              <a:path w="1367154" h="523239">
                <a:moveTo>
                  <a:pt x="0" y="522732"/>
                </a:moveTo>
                <a:lnTo>
                  <a:pt x="1367027" y="522732"/>
                </a:lnTo>
                <a:lnTo>
                  <a:pt x="1367027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4066" y="2646044"/>
            <a:ext cx="135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Droid Sans Fallback"/>
                <a:cs typeface="Droid Sans Fallback"/>
              </a:rPr>
              <a:t>输出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379" y="2625851"/>
            <a:ext cx="1222375" cy="523240"/>
          </a:xfrm>
          <a:custGeom>
            <a:avLst/>
            <a:gdLst/>
            <a:ahLst/>
            <a:cxnLst/>
            <a:rect l="l" t="t" r="r" b="b"/>
            <a:pathLst>
              <a:path w="1222375" h="523239">
                <a:moveTo>
                  <a:pt x="0" y="522732"/>
                </a:moveTo>
                <a:lnTo>
                  <a:pt x="1222248" y="522732"/>
                </a:lnTo>
                <a:lnTo>
                  <a:pt x="1222248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74142" y="2639948"/>
            <a:ext cx="121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Arial"/>
                <a:cs typeface="Arial"/>
              </a:rPr>
              <a:t>1.25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5289" y="3998721"/>
            <a:ext cx="6012180" cy="1866900"/>
          </a:xfrm>
          <a:custGeom>
            <a:avLst/>
            <a:gdLst/>
            <a:ahLst/>
            <a:cxnLst/>
            <a:rect l="l" t="t" r="r" b="b"/>
            <a:pathLst>
              <a:path w="6012180" h="1866900">
                <a:moveTo>
                  <a:pt x="3005963" y="1806193"/>
                </a:moveTo>
                <a:lnTo>
                  <a:pt x="3005963" y="1866887"/>
                </a:lnTo>
              </a:path>
              <a:path w="6012180" h="1866900">
                <a:moveTo>
                  <a:pt x="3005963" y="1446530"/>
                </a:moveTo>
                <a:lnTo>
                  <a:pt x="3005963" y="1518158"/>
                </a:lnTo>
              </a:path>
              <a:path w="6012180" h="1866900">
                <a:moveTo>
                  <a:pt x="4505833" y="1446530"/>
                </a:moveTo>
                <a:lnTo>
                  <a:pt x="4505833" y="1518158"/>
                </a:lnTo>
              </a:path>
              <a:path w="6012180" h="1866900">
                <a:moveTo>
                  <a:pt x="0" y="1489709"/>
                </a:moveTo>
                <a:lnTo>
                  <a:pt x="6011926" y="1489709"/>
                </a:lnTo>
              </a:path>
              <a:path w="6012180" h="1866900">
                <a:moveTo>
                  <a:pt x="3005963" y="1086865"/>
                </a:moveTo>
                <a:lnTo>
                  <a:pt x="3005963" y="1158494"/>
                </a:lnTo>
              </a:path>
              <a:path w="6012180" h="1866900">
                <a:moveTo>
                  <a:pt x="4505833" y="1086865"/>
                </a:moveTo>
                <a:lnTo>
                  <a:pt x="4505833" y="1158494"/>
                </a:lnTo>
              </a:path>
              <a:path w="6012180" h="1866900">
                <a:moveTo>
                  <a:pt x="0" y="1118870"/>
                </a:moveTo>
                <a:lnTo>
                  <a:pt x="6011926" y="1118870"/>
                </a:lnTo>
              </a:path>
              <a:path w="6012180" h="1866900">
                <a:moveTo>
                  <a:pt x="3005963" y="725677"/>
                </a:moveTo>
                <a:lnTo>
                  <a:pt x="3005963" y="798829"/>
                </a:lnTo>
              </a:path>
              <a:path w="6012180" h="1866900">
                <a:moveTo>
                  <a:pt x="4505833" y="725677"/>
                </a:moveTo>
                <a:lnTo>
                  <a:pt x="4505833" y="798829"/>
                </a:lnTo>
              </a:path>
              <a:path w="6012180" h="1866900">
                <a:moveTo>
                  <a:pt x="0" y="748029"/>
                </a:moveTo>
                <a:lnTo>
                  <a:pt x="6011926" y="748029"/>
                </a:lnTo>
              </a:path>
              <a:path w="6012180" h="1866900">
                <a:moveTo>
                  <a:pt x="0" y="377189"/>
                </a:moveTo>
                <a:lnTo>
                  <a:pt x="6011926" y="377189"/>
                </a:lnTo>
              </a:path>
              <a:path w="6012180" h="1866900">
                <a:moveTo>
                  <a:pt x="6350" y="0"/>
                </a:moveTo>
                <a:lnTo>
                  <a:pt x="6350" y="1866887"/>
                </a:lnTo>
              </a:path>
              <a:path w="6012180" h="1866900">
                <a:moveTo>
                  <a:pt x="6005576" y="0"/>
                </a:moveTo>
                <a:lnTo>
                  <a:pt x="6005576" y="1866887"/>
                </a:lnTo>
              </a:path>
              <a:path w="6012180" h="1866900">
                <a:moveTo>
                  <a:pt x="0" y="6350"/>
                </a:moveTo>
                <a:lnTo>
                  <a:pt x="6011926" y="6350"/>
                </a:lnTo>
              </a:path>
              <a:path w="6012180" h="1866900">
                <a:moveTo>
                  <a:pt x="4505833" y="1806193"/>
                </a:moveTo>
                <a:lnTo>
                  <a:pt x="4505833" y="1866887"/>
                </a:lnTo>
              </a:path>
              <a:path w="6012180" h="1866900">
                <a:moveTo>
                  <a:pt x="0" y="1860537"/>
                </a:moveTo>
                <a:lnTo>
                  <a:pt x="6011926" y="18605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9850" y="4467756"/>
            <a:ext cx="3126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499870" algn="l"/>
                <a:tab pos="2999740" algn="l"/>
              </a:tabLst>
            </a:pPr>
            <a:r>
              <a:rPr sz="1800" spc="-15" dirty="0">
                <a:latin typeface="Arial"/>
                <a:cs typeface="Arial"/>
              </a:rPr>
              <a:t>0	1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3358" y="4838723"/>
            <a:ext cx="33750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499870" algn="l"/>
                <a:tab pos="2999740" algn="l"/>
              </a:tabLst>
            </a:pPr>
            <a:r>
              <a:rPr sz="1800" spc="130" dirty="0">
                <a:latin typeface="Arial"/>
                <a:cs typeface="Arial"/>
              </a:rPr>
              <a:t>0.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30" dirty="0">
                <a:latin typeface="Arial"/>
                <a:cs typeface="Arial"/>
              </a:rPr>
              <a:t>1.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45" dirty="0">
                <a:latin typeface="Arial"/>
                <a:cs typeface="Arial"/>
              </a:rPr>
              <a:t>1.5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9850" y="5209690"/>
            <a:ext cx="32486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373505" algn="l"/>
                <a:tab pos="2873375" algn="l"/>
              </a:tabLst>
            </a:pPr>
            <a:r>
              <a:rPr sz="1800" spc="-15" dirty="0">
                <a:latin typeface="Arial"/>
                <a:cs typeface="Arial"/>
              </a:rPr>
              <a:t>1	</a:t>
            </a:r>
            <a:r>
              <a:rPr sz="1800" spc="130" dirty="0">
                <a:latin typeface="Arial"/>
                <a:cs typeface="Arial"/>
              </a:rPr>
              <a:t>1.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45" dirty="0">
                <a:latin typeface="Arial"/>
                <a:cs typeface="Arial"/>
              </a:rPr>
              <a:t>1.5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76425" y="4005071"/>
          <a:ext cx="53790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758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09" dirty="0">
                          <a:latin typeface="Arial"/>
                          <a:cs typeface="Arial"/>
                        </a:rPr>
                        <a:t>f[i][j]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690873" y="5580581"/>
            <a:ext cx="34378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562100" algn="l"/>
                <a:tab pos="3061970" algn="l"/>
              </a:tabLst>
            </a:pPr>
            <a:r>
              <a:rPr sz="1800" spc="95" dirty="0">
                <a:latin typeface="Arial"/>
                <a:cs typeface="Arial"/>
              </a:rPr>
              <a:t>1.2</a:t>
            </a:r>
            <a:r>
              <a:rPr sz="1800" spc="130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30" dirty="0">
                <a:latin typeface="Arial"/>
                <a:cs typeface="Arial"/>
              </a:rPr>
              <a:t>1.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45" dirty="0">
                <a:latin typeface="Arial"/>
                <a:cs typeface="Arial"/>
              </a:rPr>
              <a:t>1.5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8383" y="981455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spc="795" dirty="0">
                <a:latin typeface="Arial"/>
                <a:cs typeface="Arial"/>
              </a:rPr>
              <a:t>f[i][j]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次要抛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5" dirty="0">
                <a:latin typeface="Droid Sans Fallback"/>
                <a:cs typeface="Droid Sans Fallback"/>
              </a:rPr>
              <a:t>个正面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最优策略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最终正面的期望个数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8228" y="4436363"/>
            <a:ext cx="4284345" cy="1369060"/>
          </a:xfrm>
          <a:custGeom>
            <a:avLst/>
            <a:gdLst/>
            <a:ahLst/>
            <a:cxnLst/>
            <a:rect l="l" t="t" r="r" b="b"/>
            <a:pathLst>
              <a:path w="4284345" h="1369060">
                <a:moveTo>
                  <a:pt x="4283964" y="1080516"/>
                </a:moveTo>
                <a:lnTo>
                  <a:pt x="0" y="1080516"/>
                </a:lnTo>
                <a:lnTo>
                  <a:pt x="0" y="1368552"/>
                </a:lnTo>
                <a:lnTo>
                  <a:pt x="4283964" y="1368552"/>
                </a:lnTo>
                <a:lnTo>
                  <a:pt x="4283964" y="1080516"/>
                </a:lnTo>
                <a:close/>
              </a:path>
              <a:path w="4284345" h="1369060">
                <a:moveTo>
                  <a:pt x="4283964" y="720852"/>
                </a:moveTo>
                <a:lnTo>
                  <a:pt x="0" y="720852"/>
                </a:lnTo>
                <a:lnTo>
                  <a:pt x="0" y="1008888"/>
                </a:lnTo>
                <a:lnTo>
                  <a:pt x="4283964" y="1008888"/>
                </a:lnTo>
                <a:lnTo>
                  <a:pt x="4283964" y="720852"/>
                </a:lnTo>
                <a:close/>
              </a:path>
              <a:path w="4284345" h="1369060">
                <a:moveTo>
                  <a:pt x="4283964" y="361188"/>
                </a:moveTo>
                <a:lnTo>
                  <a:pt x="0" y="361188"/>
                </a:lnTo>
                <a:lnTo>
                  <a:pt x="0" y="649224"/>
                </a:lnTo>
                <a:lnTo>
                  <a:pt x="4283964" y="649224"/>
                </a:lnTo>
                <a:lnTo>
                  <a:pt x="4283964" y="361188"/>
                </a:lnTo>
                <a:close/>
              </a:path>
              <a:path w="4284345" h="1369060">
                <a:moveTo>
                  <a:pt x="4283964" y="0"/>
                </a:moveTo>
                <a:lnTo>
                  <a:pt x="0" y="0"/>
                </a:lnTo>
                <a:lnTo>
                  <a:pt x="0" y="288036"/>
                </a:lnTo>
                <a:lnTo>
                  <a:pt x="4283964" y="288036"/>
                </a:lnTo>
                <a:lnTo>
                  <a:pt x="428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1639" y="6237730"/>
            <a:ext cx="350520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Droid Sans Fallback"/>
                <a:cs typeface="Droid Sans Fallback"/>
              </a:rPr>
              <a:t>请总结转移方程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5319" y="5187226"/>
            <a:ext cx="2138679" cy="167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3310" y="5093080"/>
            <a:ext cx="2153160" cy="174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1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期望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8383" y="981455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spc="795" dirty="0">
                <a:latin typeface="Arial"/>
                <a:cs typeface="Arial"/>
              </a:rPr>
              <a:t>f[i][j]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次要抛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5" dirty="0">
                <a:latin typeface="Droid Sans Fallback"/>
                <a:cs typeface="Droid Sans Fallback"/>
              </a:rPr>
              <a:t>个正面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最优策略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最终正面的期望个数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6420" y="2421635"/>
            <a:ext cx="712787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2800" spc="610" dirty="0">
                <a:latin typeface="Arial"/>
                <a:cs typeface="Arial"/>
              </a:rPr>
              <a:t>f[0][j]=j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420" y="3429000"/>
            <a:ext cx="712787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204"/>
              </a:spcBef>
            </a:pPr>
            <a:r>
              <a:rPr sz="2800" spc="515" dirty="0">
                <a:latin typeface="Arial"/>
                <a:cs typeface="Arial"/>
              </a:rPr>
              <a:t>f[i][n]=f[i-1][n]/2+f[i-1][n-1]/2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4895" y="5570220"/>
            <a:ext cx="712978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209"/>
              </a:spcBef>
            </a:pPr>
            <a:r>
              <a:rPr sz="2800" spc="580" dirty="0">
                <a:latin typeface="Arial"/>
                <a:cs typeface="Arial"/>
              </a:rPr>
              <a:t>f[i][j]=f[i-1][j]/2+f[i-1][j+1]/2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831" y="2414016"/>
            <a:ext cx="1369060" cy="523240"/>
          </a:xfrm>
          <a:prstGeom prst="rect">
            <a:avLst/>
          </a:prstGeom>
          <a:solidFill>
            <a:srgbClr val="D6E3BC"/>
          </a:solidFill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204"/>
              </a:spcBef>
            </a:pPr>
            <a:r>
              <a:rPr sz="2800" spc="260" dirty="0">
                <a:latin typeface="Arial"/>
                <a:cs typeface="Arial"/>
              </a:rPr>
              <a:t>i=0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831" y="3422903"/>
            <a:ext cx="1369060" cy="523240"/>
          </a:xfrm>
          <a:prstGeom prst="rect">
            <a:avLst/>
          </a:prstGeom>
          <a:solidFill>
            <a:srgbClr val="D6E3BC"/>
          </a:solidFill>
          <a:ln w="9525">
            <a:solidFill>
              <a:srgbClr val="49452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200"/>
              </a:spcBef>
            </a:pPr>
            <a:r>
              <a:rPr sz="2800" spc="260" dirty="0">
                <a:latin typeface="Arial"/>
                <a:cs typeface="Arial"/>
              </a:rPr>
              <a:t>j=n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307" y="4430267"/>
            <a:ext cx="2593975" cy="954405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800" spc="530" dirty="0">
                <a:latin typeface="Arial"/>
                <a:cs typeface="Arial"/>
              </a:rPr>
              <a:t>i=1,2,..,t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800" spc="425" dirty="0">
                <a:latin typeface="Arial"/>
                <a:cs typeface="Arial"/>
              </a:rPr>
              <a:t>j=0,1,..,n-1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257" y="197865"/>
            <a:ext cx="1428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Droid Sans Fallback"/>
                <a:cs typeface="Droid Sans Fallback"/>
              </a:rPr>
              <a:t>代码</a:t>
            </a:r>
            <a:r>
              <a:rPr sz="4400" dirty="0">
                <a:latin typeface="Carlito"/>
                <a:cs typeface="Carlito"/>
              </a:rPr>
              <a:t>1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89" y="1484375"/>
            <a:ext cx="8757851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2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概率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1639" y="1178052"/>
            <a:ext cx="633730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2800" spc="-5" dirty="0">
                <a:latin typeface="Droid Sans Fallback"/>
                <a:cs typeface="Droid Sans Fallback"/>
              </a:rPr>
              <a:t>具体化状态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比原问题更细致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59" y="963167"/>
            <a:ext cx="972819" cy="954405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0"/>
              </a:spcBef>
            </a:pPr>
            <a:r>
              <a:rPr sz="2800" spc="-5" dirty="0">
                <a:latin typeface="Droid Sans Fallback"/>
                <a:cs typeface="Droid Sans Fallback"/>
              </a:rPr>
              <a:t>定义 状态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639" y="2052827"/>
            <a:ext cx="6337300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原问题需要哪些要</a:t>
            </a:r>
            <a:r>
              <a:rPr sz="2800" spc="-5" dirty="0">
                <a:latin typeface="Droid Sans Fallback"/>
                <a:cs typeface="Droid Sans Fallback"/>
              </a:rPr>
              <a:t>素</a:t>
            </a:r>
            <a:r>
              <a:rPr sz="2800" spc="755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就补充计算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639" y="2907792"/>
            <a:ext cx="633730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2800" spc="685" dirty="0">
                <a:latin typeface="Arial"/>
                <a:cs typeface="Arial"/>
              </a:rPr>
              <a:t>p[i][j]</a:t>
            </a:r>
            <a:r>
              <a:rPr sz="2800" spc="-5" dirty="0">
                <a:latin typeface="Droid Sans Fallback"/>
                <a:cs typeface="Droid Sans Fallback"/>
              </a:rPr>
              <a:t>代表已经最优策略</a:t>
            </a:r>
            <a:r>
              <a:rPr sz="2800" dirty="0">
                <a:latin typeface="Droid Sans Fallback"/>
                <a:cs typeface="Droid Sans Fallback"/>
              </a:rPr>
              <a:t>抛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次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5" dirty="0">
                <a:latin typeface="Droid Sans Fallback"/>
                <a:cs typeface="Droid Sans Fallback"/>
              </a:rPr>
              <a:t>个正面的概率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59" y="4293108"/>
            <a:ext cx="972819" cy="954405"/>
          </a:xfrm>
          <a:prstGeom prst="rect">
            <a:avLst/>
          </a:prstGeom>
          <a:solidFill>
            <a:srgbClr val="FCEADA"/>
          </a:solidFill>
          <a:ln w="9525">
            <a:solidFill>
              <a:srgbClr val="49452A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30"/>
              </a:spcBef>
            </a:pPr>
            <a:r>
              <a:rPr sz="2800" spc="-10" dirty="0">
                <a:latin typeface="Droid Sans Fallback"/>
                <a:cs typeface="Droid Sans Fallback"/>
              </a:rPr>
              <a:t>问题 </a:t>
            </a:r>
            <a:r>
              <a:rPr sz="2800" spc="-5" dirty="0">
                <a:latin typeface="Droid Sans Fallback"/>
                <a:cs typeface="Droid Sans Fallback"/>
              </a:rPr>
              <a:t>答案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5843" y="46977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0126" y="46977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33020" y="363220"/>
                </a:lnTo>
                <a:lnTo>
                  <a:pt x="33020" y="1524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1639" y="4293108"/>
            <a:ext cx="6337300" cy="137033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marL="276860" algn="ctr">
              <a:lnSpc>
                <a:spcPct val="100000"/>
              </a:lnSpc>
              <a:spcBef>
                <a:spcPts val="2390"/>
              </a:spcBef>
              <a:tabLst>
                <a:tab pos="1386840" algn="l"/>
              </a:tabLst>
            </a:pPr>
            <a:r>
              <a:rPr sz="3200" spc="3875" dirty="0">
                <a:latin typeface="FreeSerif"/>
                <a:cs typeface="FreeSerif"/>
              </a:rPr>
              <a:t>෍	</a:t>
            </a:r>
            <a:r>
              <a:rPr sz="3200" spc="350" dirty="0">
                <a:latin typeface="FreeSerif"/>
                <a:cs typeface="FreeSerif"/>
              </a:rPr>
              <a:t>𝑗</a:t>
            </a:r>
            <a:r>
              <a:rPr sz="3200" spc="-40" dirty="0">
                <a:latin typeface="FreeSerif"/>
                <a:cs typeface="FreeSerif"/>
              </a:rPr>
              <a:t> </a:t>
            </a:r>
            <a:r>
              <a:rPr sz="3200" spc="480" dirty="0">
                <a:latin typeface="FreeSerif"/>
                <a:cs typeface="FreeSerif"/>
              </a:rPr>
              <a:t>×</a:t>
            </a:r>
            <a:r>
              <a:rPr sz="3200" spc="-95" dirty="0">
                <a:latin typeface="FreeSerif"/>
                <a:cs typeface="FreeSerif"/>
              </a:rPr>
              <a:t> </a:t>
            </a:r>
            <a:r>
              <a:rPr sz="3200" spc="985" dirty="0">
                <a:latin typeface="FreeSerif"/>
                <a:cs typeface="FreeSerif"/>
              </a:rPr>
              <a:t>𝑝</a:t>
            </a:r>
            <a:r>
              <a:rPr sz="3200" spc="345" dirty="0">
                <a:latin typeface="FreeSerif"/>
                <a:cs typeface="FreeSerif"/>
              </a:rPr>
              <a:t> </a:t>
            </a:r>
            <a:r>
              <a:rPr sz="3200" spc="459" dirty="0">
                <a:latin typeface="FreeSerif"/>
                <a:cs typeface="FreeSerif"/>
              </a:rPr>
              <a:t>𝑡</a:t>
            </a:r>
            <a:r>
              <a:rPr sz="3200" spc="390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[𝑗]</a:t>
            </a:r>
            <a:endParaRPr sz="3200">
              <a:latin typeface="FreeSerif"/>
              <a:cs typeface="FreeSerif"/>
            </a:endParaRPr>
          </a:p>
          <a:p>
            <a:pPr marL="1376045">
              <a:lnSpc>
                <a:spcPct val="100000"/>
              </a:lnSpc>
              <a:spcBef>
                <a:spcPts val="1100"/>
              </a:spcBef>
            </a:pPr>
            <a:r>
              <a:rPr sz="2350" spc="125" dirty="0">
                <a:latin typeface="FreeSerif"/>
                <a:cs typeface="FreeSerif"/>
              </a:rPr>
              <a:t>𝑗=0,1,2,…,𝑛</a:t>
            </a:r>
            <a:endParaRPr sz="235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8939" y="3992371"/>
            <a:ext cx="7407909" cy="2865755"/>
            <a:chOff x="1678939" y="3992371"/>
            <a:chExt cx="7407909" cy="2865755"/>
          </a:xfrm>
        </p:grpSpPr>
        <p:sp>
          <p:nvSpPr>
            <p:cNvPr id="3" name="object 3"/>
            <p:cNvSpPr/>
            <p:nvPr/>
          </p:nvSpPr>
          <p:spPr>
            <a:xfrm>
              <a:off x="6933311" y="5204053"/>
              <a:ext cx="2153160" cy="1653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5289" y="3998721"/>
              <a:ext cx="6012180" cy="1866900"/>
            </a:xfrm>
            <a:custGeom>
              <a:avLst/>
              <a:gdLst/>
              <a:ahLst/>
              <a:cxnLst/>
              <a:rect l="l" t="t" r="r" b="b"/>
              <a:pathLst>
                <a:path w="6012180" h="1866900">
                  <a:moveTo>
                    <a:pt x="3005963" y="1446530"/>
                  </a:moveTo>
                  <a:lnTo>
                    <a:pt x="3005963" y="1518158"/>
                  </a:lnTo>
                </a:path>
                <a:path w="6012180" h="1866900">
                  <a:moveTo>
                    <a:pt x="4505833" y="1446530"/>
                  </a:moveTo>
                  <a:lnTo>
                    <a:pt x="4505833" y="1518158"/>
                  </a:lnTo>
                </a:path>
                <a:path w="6012180" h="1866900">
                  <a:moveTo>
                    <a:pt x="0" y="1489709"/>
                  </a:moveTo>
                  <a:lnTo>
                    <a:pt x="6011926" y="1489709"/>
                  </a:lnTo>
                </a:path>
                <a:path w="6012180" h="1866900">
                  <a:moveTo>
                    <a:pt x="3005963" y="1086865"/>
                  </a:moveTo>
                  <a:lnTo>
                    <a:pt x="3005963" y="1158494"/>
                  </a:lnTo>
                </a:path>
                <a:path w="6012180" h="1866900">
                  <a:moveTo>
                    <a:pt x="4505833" y="1086865"/>
                  </a:moveTo>
                  <a:lnTo>
                    <a:pt x="4505833" y="1158494"/>
                  </a:lnTo>
                </a:path>
                <a:path w="6012180" h="1866900">
                  <a:moveTo>
                    <a:pt x="0" y="1118870"/>
                  </a:moveTo>
                  <a:lnTo>
                    <a:pt x="6011926" y="1118870"/>
                  </a:lnTo>
                </a:path>
                <a:path w="6012180" h="1866900">
                  <a:moveTo>
                    <a:pt x="3005963" y="725677"/>
                  </a:moveTo>
                  <a:lnTo>
                    <a:pt x="3005963" y="798829"/>
                  </a:lnTo>
                </a:path>
                <a:path w="6012180" h="1866900">
                  <a:moveTo>
                    <a:pt x="4505833" y="725677"/>
                  </a:moveTo>
                  <a:lnTo>
                    <a:pt x="4505833" y="798829"/>
                  </a:lnTo>
                </a:path>
                <a:path w="6012180" h="1866900">
                  <a:moveTo>
                    <a:pt x="0" y="748029"/>
                  </a:moveTo>
                  <a:lnTo>
                    <a:pt x="6011926" y="748029"/>
                  </a:lnTo>
                </a:path>
                <a:path w="6012180" h="1866900">
                  <a:moveTo>
                    <a:pt x="0" y="377189"/>
                  </a:moveTo>
                  <a:lnTo>
                    <a:pt x="6011926" y="377189"/>
                  </a:lnTo>
                </a:path>
                <a:path w="6012180" h="1866900">
                  <a:moveTo>
                    <a:pt x="6350" y="0"/>
                  </a:moveTo>
                  <a:lnTo>
                    <a:pt x="6350" y="1866887"/>
                  </a:lnTo>
                </a:path>
                <a:path w="6012180" h="1866900">
                  <a:moveTo>
                    <a:pt x="6005576" y="0"/>
                  </a:moveTo>
                  <a:lnTo>
                    <a:pt x="6005576" y="1866887"/>
                  </a:lnTo>
                </a:path>
                <a:path w="6012180" h="1866900">
                  <a:moveTo>
                    <a:pt x="0" y="6350"/>
                  </a:moveTo>
                  <a:lnTo>
                    <a:pt x="6011926" y="6350"/>
                  </a:lnTo>
                </a:path>
                <a:path w="6012180" h="1866900">
                  <a:moveTo>
                    <a:pt x="3005963" y="1806193"/>
                  </a:moveTo>
                  <a:lnTo>
                    <a:pt x="3005963" y="1866887"/>
                  </a:lnTo>
                </a:path>
                <a:path w="6012180" h="1866900">
                  <a:moveTo>
                    <a:pt x="4505833" y="1806193"/>
                  </a:moveTo>
                  <a:lnTo>
                    <a:pt x="4505833" y="1866887"/>
                  </a:lnTo>
                </a:path>
                <a:path w="6012180" h="1866900">
                  <a:moveTo>
                    <a:pt x="0" y="1860537"/>
                  </a:moveTo>
                  <a:lnTo>
                    <a:pt x="6011926" y="18605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2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概率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6877" y="2621089"/>
          <a:ext cx="260604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31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输入</a:t>
                      </a:r>
                      <a:endParaRPr sz="2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2384" marB="0">
                    <a:lnL w="9525">
                      <a:solidFill>
                        <a:srgbClr val="49452A"/>
                      </a:solidFill>
                      <a:prstDash val="solid"/>
                    </a:lnL>
                    <a:lnR w="12700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708660" algn="l"/>
                        </a:tabLst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2	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gridSpan="2"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个硬币抛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次</a:t>
                      </a:r>
                      <a:endParaRPr sz="2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1459" y="2410967"/>
            <a:ext cx="972819" cy="954405"/>
          </a:xfrm>
          <a:prstGeom prst="rect">
            <a:avLst/>
          </a:prstGeom>
          <a:solidFill>
            <a:srgbClr val="FFC000"/>
          </a:solidFill>
          <a:ln w="9525">
            <a:solidFill>
              <a:srgbClr val="49452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5"/>
              </a:spcBef>
            </a:pPr>
            <a:r>
              <a:rPr sz="2800" spc="-5" dirty="0">
                <a:latin typeface="Droid Sans Fallback"/>
                <a:cs typeface="Droid Sans Fallback"/>
              </a:rPr>
              <a:t>手算 表格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9303" y="2625851"/>
            <a:ext cx="1367155" cy="523240"/>
          </a:xfrm>
          <a:custGeom>
            <a:avLst/>
            <a:gdLst/>
            <a:ahLst/>
            <a:cxnLst/>
            <a:rect l="l" t="t" r="r" b="b"/>
            <a:pathLst>
              <a:path w="1367154" h="523239">
                <a:moveTo>
                  <a:pt x="0" y="522732"/>
                </a:moveTo>
                <a:lnTo>
                  <a:pt x="1367027" y="522732"/>
                </a:lnTo>
                <a:lnTo>
                  <a:pt x="1367027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04066" y="2646044"/>
            <a:ext cx="1357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Droid Sans Fallback"/>
                <a:cs typeface="Droid Sans Fallback"/>
              </a:rPr>
              <a:t>输出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9379" y="2625851"/>
            <a:ext cx="1222375" cy="523240"/>
          </a:xfrm>
          <a:custGeom>
            <a:avLst/>
            <a:gdLst/>
            <a:ahLst/>
            <a:cxnLst/>
            <a:rect l="l" t="t" r="r" b="b"/>
            <a:pathLst>
              <a:path w="1222375" h="523239">
                <a:moveTo>
                  <a:pt x="0" y="522732"/>
                </a:moveTo>
                <a:lnTo>
                  <a:pt x="1222248" y="522732"/>
                </a:lnTo>
                <a:lnTo>
                  <a:pt x="1222248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4142" y="2639948"/>
            <a:ext cx="121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Arial"/>
                <a:cs typeface="Arial"/>
              </a:rPr>
              <a:t>1.25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9850" y="4467756"/>
            <a:ext cx="3126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499870" algn="l"/>
                <a:tab pos="2999740" algn="l"/>
              </a:tabLst>
            </a:pPr>
            <a:r>
              <a:rPr sz="1800" spc="-15" dirty="0">
                <a:latin typeface="Arial"/>
                <a:cs typeface="Arial"/>
              </a:rPr>
              <a:t>1	0	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3358" y="4838723"/>
            <a:ext cx="325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499870" algn="l"/>
                <a:tab pos="3126105" algn="l"/>
              </a:tabLst>
            </a:pPr>
            <a:r>
              <a:rPr sz="1800" spc="130" dirty="0">
                <a:latin typeface="Arial"/>
                <a:cs typeface="Arial"/>
              </a:rPr>
              <a:t>0.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30" dirty="0">
                <a:latin typeface="Arial"/>
                <a:cs typeface="Arial"/>
              </a:rPr>
              <a:t>0.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0873" y="5209690"/>
            <a:ext cx="35001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562100" algn="l"/>
                <a:tab pos="2999740" algn="l"/>
              </a:tabLst>
            </a:pPr>
            <a:r>
              <a:rPr sz="1800" spc="95" dirty="0">
                <a:latin typeface="Arial"/>
                <a:cs typeface="Arial"/>
              </a:rPr>
              <a:t>0.2</a:t>
            </a:r>
            <a:r>
              <a:rPr sz="1800" spc="130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30" dirty="0">
                <a:latin typeface="Arial"/>
                <a:cs typeface="Arial"/>
              </a:rPr>
              <a:t>0.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0" dirty="0">
                <a:latin typeface="Arial"/>
                <a:cs typeface="Arial"/>
              </a:rPr>
              <a:t>0.25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76425" y="4005071"/>
          <a:ext cx="55041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758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440" dirty="0">
                          <a:latin typeface="Arial"/>
                          <a:cs typeface="Arial"/>
                        </a:rPr>
                        <a:t>p[i][j]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j=2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60" dirty="0">
                          <a:latin typeface="Arial"/>
                          <a:cs typeface="Arial"/>
                        </a:rPr>
                        <a:t>i=3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628390" y="5580581"/>
            <a:ext cx="36252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  <a:tabLst>
                <a:tab pos="1624965" algn="l"/>
                <a:tab pos="2999740" algn="l"/>
              </a:tabLst>
            </a:pPr>
            <a:r>
              <a:rPr sz="1800" spc="75" dirty="0">
                <a:latin typeface="Arial"/>
                <a:cs typeface="Arial"/>
              </a:rPr>
              <a:t>0.12</a:t>
            </a:r>
            <a:r>
              <a:rPr sz="1800" spc="9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30" dirty="0">
                <a:latin typeface="Arial"/>
                <a:cs typeface="Arial"/>
              </a:rPr>
              <a:t>0.</a:t>
            </a:r>
            <a:r>
              <a:rPr sz="1800" spc="18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75" dirty="0">
                <a:latin typeface="Arial"/>
                <a:cs typeface="Arial"/>
              </a:rPr>
              <a:t>0.375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8383" y="981455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5"/>
              </a:spcBef>
            </a:pPr>
            <a:r>
              <a:rPr sz="2800" spc="685" dirty="0">
                <a:latin typeface="Arial"/>
                <a:cs typeface="Arial"/>
              </a:rPr>
              <a:t>p[i][j]</a:t>
            </a:r>
            <a:r>
              <a:rPr sz="2800" spc="-5" dirty="0">
                <a:latin typeface="Droid Sans Fallback"/>
                <a:cs typeface="Droid Sans Fallback"/>
              </a:rPr>
              <a:t>代表已经最优策略</a:t>
            </a:r>
            <a:r>
              <a:rPr sz="2800" dirty="0">
                <a:latin typeface="Droid Sans Fallback"/>
                <a:cs typeface="Droid Sans Fallback"/>
              </a:rPr>
              <a:t>抛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次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5" dirty="0">
                <a:latin typeface="Droid Sans Fallback"/>
                <a:cs typeface="Droid Sans Fallback"/>
              </a:rPr>
              <a:t>个正面的概率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8228" y="4436363"/>
            <a:ext cx="4284345" cy="1369060"/>
          </a:xfrm>
          <a:custGeom>
            <a:avLst/>
            <a:gdLst/>
            <a:ahLst/>
            <a:cxnLst/>
            <a:rect l="l" t="t" r="r" b="b"/>
            <a:pathLst>
              <a:path w="4284345" h="1369060">
                <a:moveTo>
                  <a:pt x="4283964" y="1080516"/>
                </a:moveTo>
                <a:lnTo>
                  <a:pt x="0" y="1080516"/>
                </a:lnTo>
                <a:lnTo>
                  <a:pt x="0" y="1368552"/>
                </a:lnTo>
                <a:lnTo>
                  <a:pt x="4283964" y="1368552"/>
                </a:lnTo>
                <a:lnTo>
                  <a:pt x="4283964" y="1080516"/>
                </a:lnTo>
                <a:close/>
              </a:path>
              <a:path w="4284345" h="1369060">
                <a:moveTo>
                  <a:pt x="4283964" y="720852"/>
                </a:moveTo>
                <a:lnTo>
                  <a:pt x="0" y="720852"/>
                </a:lnTo>
                <a:lnTo>
                  <a:pt x="0" y="1008888"/>
                </a:lnTo>
                <a:lnTo>
                  <a:pt x="4283964" y="1008888"/>
                </a:lnTo>
                <a:lnTo>
                  <a:pt x="4283964" y="720852"/>
                </a:lnTo>
                <a:close/>
              </a:path>
              <a:path w="4284345" h="1369060">
                <a:moveTo>
                  <a:pt x="4283964" y="361188"/>
                </a:moveTo>
                <a:lnTo>
                  <a:pt x="0" y="361188"/>
                </a:lnTo>
                <a:lnTo>
                  <a:pt x="0" y="649224"/>
                </a:lnTo>
                <a:lnTo>
                  <a:pt x="4283964" y="649224"/>
                </a:lnTo>
                <a:lnTo>
                  <a:pt x="4283964" y="361188"/>
                </a:lnTo>
                <a:close/>
              </a:path>
              <a:path w="4284345" h="1369060">
                <a:moveTo>
                  <a:pt x="4283964" y="0"/>
                </a:moveTo>
                <a:lnTo>
                  <a:pt x="0" y="0"/>
                </a:lnTo>
                <a:lnTo>
                  <a:pt x="0" y="288036"/>
                </a:lnTo>
                <a:lnTo>
                  <a:pt x="4283964" y="288036"/>
                </a:lnTo>
                <a:lnTo>
                  <a:pt x="428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1639" y="6192011"/>
            <a:ext cx="350520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请总结转移方程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369" y="5100751"/>
            <a:ext cx="7331075" cy="1749425"/>
            <a:chOff x="1813369" y="5100751"/>
            <a:chExt cx="7331075" cy="1749425"/>
          </a:xfrm>
        </p:grpSpPr>
        <p:sp>
          <p:nvSpPr>
            <p:cNvPr id="3" name="object 3"/>
            <p:cNvSpPr/>
            <p:nvPr/>
          </p:nvSpPr>
          <p:spPr>
            <a:xfrm>
              <a:off x="7005320" y="5100751"/>
              <a:ext cx="2138679" cy="1749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8132" y="5445252"/>
              <a:ext cx="7127875" cy="523240"/>
            </a:xfrm>
            <a:custGeom>
              <a:avLst/>
              <a:gdLst/>
              <a:ahLst/>
              <a:cxnLst/>
              <a:rect l="l" t="t" r="r" b="b"/>
              <a:pathLst>
                <a:path w="7127875" h="523239">
                  <a:moveTo>
                    <a:pt x="0" y="522732"/>
                  </a:moveTo>
                  <a:lnTo>
                    <a:pt x="7127748" y="522732"/>
                  </a:lnTo>
                  <a:lnTo>
                    <a:pt x="7127748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4005071"/>
            <a:ext cx="1979930" cy="954405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204"/>
              </a:spcBef>
            </a:pPr>
            <a:r>
              <a:rPr sz="2800" spc="175" dirty="0">
                <a:latin typeface="Arial"/>
                <a:cs typeface="Arial"/>
              </a:rPr>
              <a:t>1&lt;=i&lt;=t</a:t>
            </a:r>
            <a:endParaRPr sz="280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800" spc="65" dirty="0">
                <a:latin typeface="Arial"/>
                <a:cs typeface="Arial"/>
              </a:rPr>
              <a:t>1&lt;=j&lt;=n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  <a:r>
              <a:rPr dirty="0">
                <a:latin typeface="Carlito"/>
                <a:cs typeface="Carlito"/>
              </a:rPr>
              <a:t>2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/>
              <a:t>概率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8383" y="981455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5"/>
              </a:spcBef>
            </a:pPr>
            <a:r>
              <a:rPr sz="2800" spc="685" dirty="0">
                <a:latin typeface="Arial"/>
                <a:cs typeface="Arial"/>
              </a:rPr>
              <a:t>p[i][j]</a:t>
            </a:r>
            <a:r>
              <a:rPr sz="2800" spc="-5" dirty="0">
                <a:latin typeface="Droid Sans Fallback"/>
                <a:cs typeface="Droid Sans Fallback"/>
              </a:rPr>
              <a:t>代表已经最优策略</a:t>
            </a:r>
            <a:r>
              <a:rPr sz="2800" dirty="0">
                <a:latin typeface="Droid Sans Fallback"/>
                <a:cs typeface="Droid Sans Fallback"/>
              </a:rPr>
              <a:t>抛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次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当前</a:t>
            </a:r>
            <a:r>
              <a:rPr sz="2800" spc="910" dirty="0">
                <a:latin typeface="Arial"/>
                <a:cs typeface="Arial"/>
              </a:rPr>
              <a:t>j</a:t>
            </a:r>
            <a:r>
              <a:rPr sz="2800" spc="-5" dirty="0">
                <a:latin typeface="Droid Sans Fallback"/>
                <a:cs typeface="Droid Sans Fallback"/>
              </a:rPr>
              <a:t>个正面的概率</a:t>
            </a:r>
            <a:endParaRPr sz="2800">
              <a:latin typeface="Droid Sans Fallback"/>
              <a:cs typeface="Droid Sans Fallbac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-4762" y="2419921"/>
          <a:ext cx="8870315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732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spc="330" dirty="0">
                          <a:latin typeface="Arial"/>
                          <a:cs typeface="Arial"/>
                        </a:rPr>
                        <a:t>i=0,j=0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315" dirty="0">
                          <a:latin typeface="Arial"/>
                          <a:cs typeface="Arial"/>
                        </a:rPr>
                        <a:t>p[0][0]=1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280" dirty="0">
                          <a:latin typeface="Arial"/>
                          <a:cs typeface="Arial"/>
                        </a:rPr>
                        <a:t>i=0,j&gt;=1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12700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spc="420" dirty="0">
                          <a:latin typeface="Arial"/>
                          <a:cs typeface="Arial"/>
                        </a:rPr>
                        <a:t>p[0][j]=0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79676" y="3291840"/>
            <a:ext cx="698500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204"/>
              </a:spcBef>
            </a:pPr>
            <a:r>
              <a:rPr sz="2800" spc="475" dirty="0">
                <a:latin typeface="Arial"/>
                <a:cs typeface="Arial"/>
              </a:rPr>
              <a:t>p[i][0]=p[i-1][0]/2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9676" y="4005071"/>
            <a:ext cx="698500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04"/>
              </a:spcBef>
            </a:pPr>
            <a:r>
              <a:rPr sz="2800" spc="530" dirty="0">
                <a:latin typeface="Arial"/>
                <a:cs typeface="Arial"/>
              </a:rPr>
              <a:t>p[i][j]=p[i-1][j]/2+p[i-1][j-1]/2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3291840"/>
            <a:ext cx="1979930" cy="523240"/>
          </a:xfrm>
          <a:prstGeom prst="rect">
            <a:avLst/>
          </a:prstGeom>
          <a:solidFill>
            <a:srgbClr val="D6E3BC"/>
          </a:solidFill>
          <a:ln w="9525">
            <a:solidFill>
              <a:srgbClr val="49452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50"/>
              </a:spcBef>
            </a:pPr>
            <a:r>
              <a:rPr sz="2800" spc="280" dirty="0">
                <a:latin typeface="Arial"/>
                <a:cs typeface="Arial"/>
              </a:rPr>
              <a:t>i&gt;=1,j=0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083" y="5445252"/>
            <a:ext cx="675005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R="368935" algn="ctr">
              <a:lnSpc>
                <a:spcPct val="100000"/>
              </a:lnSpc>
              <a:spcBef>
                <a:spcPts val="209"/>
              </a:spcBef>
            </a:pPr>
            <a:r>
              <a:rPr sz="2800" spc="440" dirty="0">
                <a:latin typeface="Arial"/>
                <a:cs typeface="Arial"/>
              </a:rPr>
              <a:t>p[i][n-1]</a:t>
            </a:r>
            <a:r>
              <a:rPr sz="2800" b="1" spc="440" dirty="0">
                <a:solidFill>
                  <a:srgbClr val="FF0000"/>
                </a:solidFill>
                <a:latin typeface="Noto Sans Khmer"/>
                <a:cs typeface="Noto Sans Khmer"/>
              </a:rPr>
              <a:t>+=</a:t>
            </a:r>
            <a:r>
              <a:rPr sz="2800" spc="440" dirty="0">
                <a:latin typeface="Arial"/>
                <a:cs typeface="Arial"/>
              </a:rPr>
              <a:t>p[i-1][n]/2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4762" y="5434393"/>
            <a:ext cx="2205990" cy="532765"/>
            <a:chOff x="-4762" y="5434393"/>
            <a:chExt cx="2205990" cy="532765"/>
          </a:xfrm>
        </p:grpSpPr>
        <p:sp>
          <p:nvSpPr>
            <p:cNvPr id="14" name="object 14"/>
            <p:cNvSpPr/>
            <p:nvPr/>
          </p:nvSpPr>
          <p:spPr>
            <a:xfrm>
              <a:off x="0" y="5439155"/>
              <a:ext cx="2196465" cy="523240"/>
            </a:xfrm>
            <a:custGeom>
              <a:avLst/>
              <a:gdLst/>
              <a:ahLst/>
              <a:cxnLst/>
              <a:rect l="l" t="t" r="r" b="b"/>
              <a:pathLst>
                <a:path w="2196465" h="523239">
                  <a:moveTo>
                    <a:pt x="2196084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2196084" y="522732"/>
                  </a:lnTo>
                  <a:lnTo>
                    <a:pt x="219608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5439155"/>
              <a:ext cx="2196465" cy="523240"/>
            </a:xfrm>
            <a:custGeom>
              <a:avLst/>
              <a:gdLst/>
              <a:ahLst/>
              <a:cxnLst/>
              <a:rect l="l" t="t" r="r" b="b"/>
              <a:pathLst>
                <a:path w="2196465" h="523239">
                  <a:moveTo>
                    <a:pt x="0" y="522732"/>
                  </a:moveTo>
                  <a:lnTo>
                    <a:pt x="2196084" y="522732"/>
                  </a:lnTo>
                  <a:lnTo>
                    <a:pt x="2196084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5453278"/>
            <a:ext cx="2191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800" spc="280" dirty="0">
                <a:latin typeface="Arial"/>
                <a:cs typeface="Arial"/>
              </a:rPr>
              <a:t>i&gt;=1,j=n-1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257" y="197865"/>
            <a:ext cx="1428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Droid Sans Fallback"/>
                <a:cs typeface="Droid Sans Fallback"/>
              </a:rPr>
              <a:t>代码</a:t>
            </a:r>
            <a:r>
              <a:rPr sz="4400" dirty="0">
                <a:latin typeface="Carlito"/>
                <a:cs typeface="Carlito"/>
              </a:rPr>
              <a:t>2</a:t>
            </a:r>
            <a:endParaRPr sz="4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24711"/>
            <a:ext cx="9130030" cy="5710555"/>
            <a:chOff x="0" y="1124711"/>
            <a:chExt cx="9130030" cy="5710555"/>
          </a:xfrm>
        </p:grpSpPr>
        <p:sp>
          <p:nvSpPr>
            <p:cNvPr id="4" name="object 4"/>
            <p:cNvSpPr/>
            <p:nvPr/>
          </p:nvSpPr>
          <p:spPr>
            <a:xfrm>
              <a:off x="0" y="1124711"/>
              <a:ext cx="9036176" cy="439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6739" y="5452681"/>
              <a:ext cx="1692803" cy="13823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996" y="197865"/>
            <a:ext cx="1778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DP</a:t>
            </a:r>
            <a:r>
              <a:rPr dirty="0"/>
              <a:t>小结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975" y="3200400"/>
            <a:ext cx="1224280" cy="1077595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04470" marR="198120">
              <a:lnSpc>
                <a:spcPts val="3620"/>
              </a:lnSpc>
              <a:spcBef>
                <a:spcPts val="765"/>
              </a:spcBef>
            </a:pPr>
            <a:r>
              <a:rPr sz="3200" spc="-5" dirty="0">
                <a:latin typeface="Droid Sans Fallback"/>
                <a:cs typeface="Droid Sans Fallback"/>
              </a:rPr>
              <a:t>转移 </a:t>
            </a:r>
            <a:r>
              <a:rPr sz="3200" dirty="0">
                <a:latin typeface="Droid Sans Fallback"/>
                <a:cs typeface="Droid Sans Fallback"/>
              </a:rPr>
              <a:t>方程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975" y="1341119"/>
            <a:ext cx="1224280" cy="1077595"/>
          </a:xfrm>
          <a:prstGeom prst="rect">
            <a:avLst/>
          </a:prstGeom>
          <a:solidFill>
            <a:srgbClr val="FFFF99"/>
          </a:solidFill>
          <a:ln w="9525">
            <a:solidFill>
              <a:srgbClr val="7E7E7E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04470" marR="198120">
              <a:lnSpc>
                <a:spcPts val="3600"/>
              </a:lnSpc>
              <a:spcBef>
                <a:spcPts val="780"/>
              </a:spcBef>
            </a:pPr>
            <a:r>
              <a:rPr sz="3200" spc="-5" dirty="0">
                <a:latin typeface="Droid Sans Fallback"/>
                <a:cs typeface="Droid Sans Fallback"/>
              </a:rPr>
              <a:t>状态 </a:t>
            </a:r>
            <a:r>
              <a:rPr sz="3200" dirty="0">
                <a:latin typeface="Droid Sans Fallback"/>
                <a:cs typeface="Droid Sans Fallback"/>
              </a:rPr>
              <a:t>定义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3279" y="1341119"/>
            <a:ext cx="3493135" cy="584200"/>
          </a:xfrm>
          <a:custGeom>
            <a:avLst/>
            <a:gdLst/>
            <a:ahLst/>
            <a:cxnLst/>
            <a:rect l="l" t="t" r="r" b="b"/>
            <a:pathLst>
              <a:path w="3493134" h="584200">
                <a:moveTo>
                  <a:pt x="0" y="583691"/>
                </a:moveTo>
                <a:lnTo>
                  <a:pt x="3493008" y="583691"/>
                </a:lnTo>
                <a:lnTo>
                  <a:pt x="349300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88042" y="1355547"/>
            <a:ext cx="3483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Droid Sans Fallback"/>
                <a:cs typeface="Droid Sans Fallback"/>
              </a:rPr>
              <a:t>基于期望</a:t>
            </a:r>
            <a:endParaRPr sz="3200">
              <a:latin typeface="Droid Sans Fallback"/>
              <a:cs typeface="Droid Sans Fallb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78517" y="1912429"/>
            <a:ext cx="3502660" cy="593725"/>
            <a:chOff x="3378517" y="1912429"/>
            <a:chExt cx="3502660" cy="593725"/>
          </a:xfrm>
        </p:grpSpPr>
        <p:sp>
          <p:nvSpPr>
            <p:cNvPr id="8" name="object 8"/>
            <p:cNvSpPr/>
            <p:nvPr/>
          </p:nvSpPr>
          <p:spPr>
            <a:xfrm>
              <a:off x="3383279" y="1917192"/>
              <a:ext cx="3493135" cy="584200"/>
            </a:xfrm>
            <a:custGeom>
              <a:avLst/>
              <a:gdLst/>
              <a:ahLst/>
              <a:cxnLst/>
              <a:rect l="l" t="t" r="r" b="b"/>
              <a:pathLst>
                <a:path w="3493134" h="584200">
                  <a:moveTo>
                    <a:pt x="3493008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3493008" y="583691"/>
                  </a:lnTo>
                  <a:lnTo>
                    <a:pt x="3493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3279" y="1917192"/>
              <a:ext cx="3493135" cy="584200"/>
            </a:xfrm>
            <a:custGeom>
              <a:avLst/>
              <a:gdLst/>
              <a:ahLst/>
              <a:cxnLst/>
              <a:rect l="l" t="t" r="r" b="b"/>
              <a:pathLst>
                <a:path w="3493134" h="584200">
                  <a:moveTo>
                    <a:pt x="0" y="583691"/>
                  </a:moveTo>
                  <a:lnTo>
                    <a:pt x="3493008" y="583691"/>
                  </a:lnTo>
                  <a:lnTo>
                    <a:pt x="3493008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88042" y="1932177"/>
            <a:ext cx="3483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Droid Sans Fallback"/>
                <a:cs typeface="Droid Sans Fallback"/>
              </a:rPr>
              <a:t>基于概率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3279" y="4245864"/>
            <a:ext cx="3493135" cy="1077595"/>
          </a:xfrm>
          <a:custGeom>
            <a:avLst/>
            <a:gdLst/>
            <a:ahLst/>
            <a:cxnLst/>
            <a:rect l="l" t="t" r="r" b="b"/>
            <a:pathLst>
              <a:path w="3493134" h="1077595">
                <a:moveTo>
                  <a:pt x="3493008" y="0"/>
                </a:moveTo>
                <a:lnTo>
                  <a:pt x="0" y="0"/>
                </a:lnTo>
                <a:lnTo>
                  <a:pt x="0" y="1077468"/>
                </a:lnTo>
                <a:lnTo>
                  <a:pt x="3493008" y="1077468"/>
                </a:lnTo>
                <a:lnTo>
                  <a:pt x="34930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78517" y="3195637"/>
          <a:ext cx="3507740" cy="213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691"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dirty="0">
                          <a:latin typeface="Droid Sans Fallback"/>
                          <a:cs typeface="Droid Sans Fallback"/>
                        </a:rPr>
                        <a:t>走一步看看</a:t>
                      </a:r>
                      <a:endParaRPr sz="32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794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one-step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analysis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468">
                <a:tc>
                  <a:txBody>
                    <a:bodyPr/>
                    <a:lstStyle/>
                    <a:p>
                      <a:pPr marL="118745" marR="110489" indent="4064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Droid Sans Fallback"/>
                          <a:cs typeface="Droid Sans Fallback"/>
                        </a:rPr>
                        <a:t>当前状态依赖 走一步之后的状态</a:t>
                      </a:r>
                      <a:endParaRPr sz="32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1988820"/>
            <a:ext cx="5041900" cy="830580"/>
          </a:xfrm>
          <a:prstGeom prst="rect">
            <a:avLst/>
          </a:prstGeom>
          <a:solidFill>
            <a:srgbClr val="F1F1F1"/>
          </a:solidFill>
          <a:ln w="9525">
            <a:solidFill>
              <a:srgbClr val="403052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45"/>
              </a:spcBef>
            </a:pPr>
            <a:r>
              <a:rPr sz="4800" dirty="0">
                <a:latin typeface="Droid Sans Fallback"/>
                <a:cs typeface="Droid Sans Fallback"/>
              </a:rPr>
              <a:t>期望</a:t>
            </a:r>
            <a:r>
              <a:rPr sz="4800" dirty="0">
                <a:latin typeface="Carlito"/>
                <a:cs typeface="Carlito"/>
              </a:rPr>
              <a:t>DP</a:t>
            </a:r>
            <a:r>
              <a:rPr sz="4800" dirty="0">
                <a:latin typeface="Droid Sans Fallback"/>
                <a:cs typeface="Droid Sans Fallback"/>
              </a:rPr>
              <a:t>解盲盒</a:t>
            </a:r>
            <a:r>
              <a:rPr sz="4800" dirty="0">
                <a:latin typeface="Carlito"/>
                <a:cs typeface="Carlito"/>
              </a:rPr>
              <a:t>2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455" y="3285744"/>
            <a:ext cx="5041900" cy="58420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请复述题意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3310" y="5036667"/>
            <a:ext cx="2153160" cy="1749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5996" y="197865"/>
            <a:ext cx="1778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期望</a:t>
            </a:r>
            <a:r>
              <a:rPr dirty="0">
                <a:latin typeface="Carlito"/>
                <a:cs typeface="Carlito"/>
              </a:rPr>
              <a:t>DP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1639" y="2023872"/>
            <a:ext cx="6337300" cy="52451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Droid Sans Fallback"/>
                <a:cs typeface="Droid Sans Fallback"/>
              </a:rPr>
              <a:t>自然定义法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也叫抄原题大法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59" y="1808988"/>
            <a:ext cx="972819" cy="954405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25"/>
              </a:spcBef>
            </a:pPr>
            <a:r>
              <a:rPr sz="2800" spc="-5" dirty="0">
                <a:latin typeface="Droid Sans Fallback"/>
                <a:cs typeface="Droid Sans Fallback"/>
              </a:rPr>
              <a:t>定义 </a:t>
            </a:r>
            <a:r>
              <a:rPr sz="2800" spc="-10" dirty="0">
                <a:latin typeface="Droid Sans Fallback"/>
                <a:cs typeface="Droid Sans Fallback"/>
              </a:rPr>
              <a:t>状态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639" y="2898648"/>
            <a:ext cx="6337300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9"/>
              </a:spcBef>
            </a:pPr>
            <a:r>
              <a:rPr sz="2800" spc="-5" dirty="0">
                <a:latin typeface="Droid Sans Fallback"/>
                <a:cs typeface="Droid Sans Fallback"/>
              </a:rPr>
              <a:t>题目问什么</a:t>
            </a:r>
            <a:r>
              <a:rPr sz="2800" spc="750" dirty="0">
                <a:latin typeface="Arial"/>
                <a:cs typeface="Arial"/>
              </a:rPr>
              <a:t>,</a:t>
            </a:r>
            <a:r>
              <a:rPr sz="2800" spc="-5" dirty="0">
                <a:latin typeface="Droid Sans Fallback"/>
                <a:cs typeface="Droid Sans Fallback"/>
              </a:rPr>
              <a:t>状态含义就是什么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639" y="3753611"/>
            <a:ext cx="633730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7600" marR="1074420" indent="-35560">
              <a:lnSpc>
                <a:spcPct val="100000"/>
              </a:lnSpc>
              <a:spcBef>
                <a:spcPts val="254"/>
              </a:spcBef>
            </a:pPr>
            <a:r>
              <a:rPr sz="2800" spc="365" dirty="0">
                <a:latin typeface="Arial"/>
                <a:cs typeface="Arial"/>
              </a:rPr>
              <a:t>f[m]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-805" dirty="0">
                <a:latin typeface="Arial"/>
                <a:cs typeface="Arial"/>
              </a:rPr>
              <a:t>m</a:t>
            </a:r>
            <a:r>
              <a:rPr sz="2800" spc="-5" dirty="0">
                <a:latin typeface="Droid Sans Fallback"/>
                <a:cs typeface="Droid Sans Fallback"/>
              </a:rPr>
              <a:t>种卡牌要收集 收集齐</a:t>
            </a:r>
            <a:r>
              <a:rPr sz="2800" spc="-800" dirty="0">
                <a:latin typeface="Arial"/>
                <a:cs typeface="Arial"/>
              </a:rPr>
              <a:t>m</a:t>
            </a:r>
            <a:r>
              <a:rPr sz="2800" spc="-5" dirty="0">
                <a:latin typeface="Droid Sans Fallback"/>
                <a:cs typeface="Droid Sans Fallback"/>
              </a:rPr>
              <a:t>种所需次数的期望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59" y="3733800"/>
            <a:ext cx="972819" cy="954405"/>
          </a:xfrm>
          <a:prstGeom prst="rect">
            <a:avLst/>
          </a:prstGeom>
          <a:solidFill>
            <a:srgbClr val="FCEADA"/>
          </a:solidFill>
          <a:ln w="9525">
            <a:solidFill>
              <a:srgbClr val="49452A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1445" marR="122555">
              <a:lnSpc>
                <a:spcPts val="3160"/>
              </a:lnSpc>
              <a:spcBef>
                <a:spcPts val="730"/>
              </a:spcBef>
            </a:pPr>
            <a:r>
              <a:rPr sz="2800" spc="-5" dirty="0">
                <a:latin typeface="Droid Sans Fallback"/>
                <a:cs typeface="Droid Sans Fallback"/>
              </a:rPr>
              <a:t>问题 答案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2495" y="5138928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22680" marR="1078865" indent="-35560">
              <a:lnSpc>
                <a:spcPct val="100000"/>
              </a:lnSpc>
              <a:spcBef>
                <a:spcPts val="259"/>
              </a:spcBef>
            </a:pPr>
            <a:r>
              <a:rPr sz="2800" spc="790" dirty="0">
                <a:latin typeface="Arial"/>
                <a:cs typeface="Arial"/>
              </a:rPr>
              <a:t>f[i]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种卡牌要收集 </a:t>
            </a:r>
            <a:r>
              <a:rPr sz="2800" spc="-10" dirty="0">
                <a:latin typeface="Droid Sans Fallback"/>
                <a:cs typeface="Droid Sans Fallback"/>
              </a:rPr>
              <a:t>收集齐</a:t>
            </a:r>
            <a:r>
              <a:rPr sz="2800" spc="-800" dirty="0">
                <a:latin typeface="Arial"/>
                <a:cs typeface="Arial"/>
              </a:rPr>
              <a:t>m</a:t>
            </a:r>
            <a:r>
              <a:rPr sz="2800" spc="-5" dirty="0">
                <a:latin typeface="Droid Sans Fallback"/>
                <a:cs typeface="Droid Sans Fallback"/>
              </a:rPr>
              <a:t>种所需次数的期望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1639" y="1124711"/>
            <a:ext cx="6337300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latin typeface="Droid Sans Fallback"/>
                <a:cs typeface="Droid Sans Fallback"/>
              </a:rPr>
              <a:t>如何用</a:t>
            </a:r>
            <a:r>
              <a:rPr sz="2800" spc="-415" dirty="0">
                <a:latin typeface="Arial"/>
                <a:cs typeface="Arial"/>
              </a:rPr>
              <a:t>DP</a:t>
            </a:r>
            <a:r>
              <a:rPr sz="2800" spc="-10" dirty="0">
                <a:latin typeface="Droid Sans Fallback"/>
                <a:cs typeface="Droid Sans Fallback"/>
              </a:rPr>
              <a:t>求解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628" y="1484375"/>
            <a:ext cx="4320540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39800" marR="724535" indent="-203200">
              <a:lnSpc>
                <a:spcPct val="100000"/>
              </a:lnSpc>
              <a:spcBef>
                <a:spcPts val="225"/>
              </a:spcBef>
            </a:pPr>
            <a:r>
              <a:rPr sz="3200" dirty="0"/>
              <a:t>请同学简述题意 突出核心要点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39640" y="3132637"/>
            <a:ext cx="4132579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 algn="ctr">
              <a:lnSpc>
                <a:spcPts val="2545"/>
              </a:lnSpc>
            </a:pPr>
            <a:r>
              <a:rPr sz="2400" spc="-5" dirty="0">
                <a:latin typeface="Droid Sans Fallback"/>
                <a:cs typeface="Droid Sans Fallback"/>
              </a:rPr>
              <a:t>抽奖共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spc="-5" dirty="0">
                <a:latin typeface="Droid Sans Fallback"/>
                <a:cs typeface="Droid Sans Fallback"/>
              </a:rPr>
              <a:t>种结果，</a:t>
            </a:r>
            <a:r>
              <a:rPr sz="2400" dirty="0">
                <a:latin typeface="Droid Sans Fallback"/>
                <a:cs typeface="Droid Sans Fallback"/>
              </a:rPr>
              <a:t>每种结果概</a:t>
            </a:r>
            <a:endParaRPr sz="2400">
              <a:latin typeface="Droid Sans Fallback"/>
              <a:cs typeface="Droid Sans Fallback"/>
            </a:endParaRPr>
          </a:p>
          <a:p>
            <a:pPr marL="130810" marR="125095" algn="ctr">
              <a:lnSpc>
                <a:spcPct val="100000"/>
              </a:lnSpc>
            </a:pPr>
            <a:r>
              <a:rPr sz="2400" dirty="0">
                <a:latin typeface="Droid Sans Fallback"/>
                <a:cs typeface="Droid Sans Fallback"/>
              </a:rPr>
              <a:t>率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10" dirty="0">
                <a:latin typeface="Carlito"/>
                <a:cs typeface="Carlito"/>
              </a:rPr>
              <a:t>/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dirty="0">
                <a:latin typeface="Droid Sans Fallback"/>
                <a:cs typeface="Droid Sans Fallback"/>
              </a:rPr>
              <a:t>。你要抽中其中特定一 种</a:t>
            </a:r>
            <a:r>
              <a:rPr sz="2400" spc="-5" dirty="0">
                <a:latin typeface="Droid Sans Fallback"/>
                <a:cs typeface="Droid Sans Fallback"/>
              </a:rPr>
              <a:t>，</a:t>
            </a:r>
            <a:r>
              <a:rPr sz="2400" dirty="0">
                <a:latin typeface="Droid Sans Fallback"/>
                <a:cs typeface="Droid Sans Fallback"/>
              </a:rPr>
              <a:t>平均要抽几次？</a:t>
            </a:r>
            <a:endParaRPr sz="2400">
              <a:latin typeface="Droid Sans Fallback"/>
              <a:cs typeface="Droid Sans Fallback"/>
            </a:endParaRPr>
          </a:p>
          <a:p>
            <a:pPr indent="-2540" algn="ctr">
              <a:lnSpc>
                <a:spcPct val="96900"/>
              </a:lnSpc>
              <a:spcBef>
                <a:spcPts val="980"/>
              </a:spcBef>
            </a:pPr>
            <a:r>
              <a:rPr sz="2400" spc="-5" dirty="0">
                <a:latin typeface="Droid Sans Fallback"/>
                <a:cs typeface="Droid Sans Fallback"/>
              </a:rPr>
              <a:t>尝试一件事情直到成功为止，  </a:t>
            </a:r>
            <a:r>
              <a:rPr sz="2400" dirty="0">
                <a:latin typeface="Droid Sans Fallback"/>
                <a:cs typeface="Droid Sans Fallback"/>
              </a:rPr>
              <a:t>每次尝试成功率是</a:t>
            </a:r>
            <a:r>
              <a:rPr sz="2400" spc="2955" dirty="0">
                <a:latin typeface="FreeSerif"/>
                <a:cs typeface="FreeSerif"/>
              </a:rPr>
              <a:t>𝑝</a:t>
            </a:r>
            <a:r>
              <a:rPr sz="2400" dirty="0">
                <a:latin typeface="Droid Sans Fallback"/>
                <a:cs typeface="Droid Sans Fallback"/>
              </a:rPr>
              <a:t>，期</a:t>
            </a:r>
            <a:r>
              <a:rPr sz="2400" spc="-15" dirty="0">
                <a:latin typeface="Droid Sans Fallback"/>
                <a:cs typeface="Droid Sans Fallback"/>
              </a:rPr>
              <a:t>望</a:t>
            </a:r>
            <a:r>
              <a:rPr sz="2400" dirty="0">
                <a:latin typeface="Droid Sans Fallback"/>
                <a:cs typeface="Droid Sans Fallback"/>
              </a:rPr>
              <a:t>要尝 试多少次才能成功？</a:t>
            </a:r>
            <a:endParaRPr sz="2400">
              <a:latin typeface="Droid Sans Fallback"/>
              <a:cs typeface="Droid Sans Fallback"/>
            </a:endParaRPr>
          </a:p>
          <a:p>
            <a:pPr marL="635" algn="ctr">
              <a:lnSpc>
                <a:spcPts val="2740"/>
              </a:lnSpc>
              <a:spcBef>
                <a:spcPts val="810"/>
              </a:spcBef>
            </a:pPr>
            <a:r>
              <a:rPr sz="2400" dirty="0">
                <a:latin typeface="Droid Sans Fallback"/>
                <a:cs typeface="Droid Sans Fallback"/>
              </a:rPr>
              <a:t>请同学包装成其他场景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628" y="3057144"/>
            <a:ext cx="4320540" cy="2849880"/>
          </a:xfrm>
          <a:custGeom>
            <a:avLst/>
            <a:gdLst/>
            <a:ahLst/>
            <a:cxnLst/>
            <a:rect l="l" t="t" r="r" b="b"/>
            <a:pathLst>
              <a:path w="4320540" h="2849879">
                <a:moveTo>
                  <a:pt x="0" y="1200911"/>
                </a:moveTo>
                <a:lnTo>
                  <a:pt x="4320539" y="1200911"/>
                </a:lnTo>
                <a:lnTo>
                  <a:pt x="4320539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  <a:path w="4320540" h="2849879">
                <a:moveTo>
                  <a:pt x="0" y="2388107"/>
                </a:moveTo>
                <a:lnTo>
                  <a:pt x="4320539" y="2388107"/>
                </a:lnTo>
                <a:lnTo>
                  <a:pt x="4320539" y="1187195"/>
                </a:lnTo>
                <a:lnTo>
                  <a:pt x="0" y="1187195"/>
                </a:lnTo>
                <a:lnTo>
                  <a:pt x="0" y="2388107"/>
                </a:lnTo>
                <a:close/>
              </a:path>
              <a:path w="4320540" h="2849879">
                <a:moveTo>
                  <a:pt x="0" y="2849879"/>
                </a:moveTo>
                <a:lnTo>
                  <a:pt x="4320539" y="2849879"/>
                </a:lnTo>
                <a:lnTo>
                  <a:pt x="4320539" y="2388107"/>
                </a:lnTo>
                <a:lnTo>
                  <a:pt x="0" y="2388107"/>
                </a:lnTo>
                <a:lnTo>
                  <a:pt x="0" y="2849879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8744" y="2852927"/>
            <a:ext cx="4715510" cy="3601720"/>
          </a:xfrm>
          <a:custGeom>
            <a:avLst/>
            <a:gdLst/>
            <a:ahLst/>
            <a:cxnLst/>
            <a:rect l="l" t="t" r="r" b="b"/>
            <a:pathLst>
              <a:path w="4715509" h="3601720">
                <a:moveTo>
                  <a:pt x="0" y="3601212"/>
                </a:moveTo>
                <a:lnTo>
                  <a:pt x="4715255" y="3601212"/>
                </a:lnTo>
                <a:lnTo>
                  <a:pt x="4715255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3540" y="287528"/>
            <a:ext cx="129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Droid Sans Fallback"/>
                <a:cs typeface="Droid Sans Fallback"/>
              </a:rPr>
              <a:t>盲盒</a:t>
            </a:r>
            <a:r>
              <a:rPr sz="4000" spc="-5" dirty="0"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32053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5996" y="197865"/>
            <a:ext cx="1778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期望</a:t>
            </a:r>
            <a:r>
              <a:rPr dirty="0">
                <a:latin typeface="Carlito"/>
                <a:cs typeface="Carlito"/>
              </a:rPr>
              <a:t>DP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232" y="1196339"/>
            <a:ext cx="6346190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22680" marR="1078865" indent="-35560">
              <a:lnSpc>
                <a:spcPct val="100000"/>
              </a:lnSpc>
              <a:spcBef>
                <a:spcPts val="254"/>
              </a:spcBef>
            </a:pPr>
            <a:r>
              <a:rPr sz="2800" spc="790" dirty="0">
                <a:latin typeface="Arial"/>
                <a:cs typeface="Arial"/>
              </a:rPr>
              <a:t>f[i]</a:t>
            </a:r>
            <a:r>
              <a:rPr sz="2800" spc="-5" dirty="0">
                <a:latin typeface="Droid Sans Fallback"/>
                <a:cs typeface="Droid Sans Fallback"/>
              </a:rPr>
              <a:t>代表剩</a:t>
            </a:r>
            <a:r>
              <a:rPr sz="2800" spc="910" dirty="0">
                <a:latin typeface="Arial"/>
                <a:cs typeface="Arial"/>
              </a:rPr>
              <a:t>i</a:t>
            </a:r>
            <a:r>
              <a:rPr sz="2800" spc="-5" dirty="0">
                <a:latin typeface="Droid Sans Fallback"/>
                <a:cs typeface="Droid Sans Fallback"/>
              </a:rPr>
              <a:t>种卡牌要收集 收集齐</a:t>
            </a:r>
            <a:r>
              <a:rPr sz="2800" spc="-805" dirty="0">
                <a:latin typeface="Arial"/>
                <a:cs typeface="Arial"/>
              </a:rPr>
              <a:t>m</a:t>
            </a:r>
            <a:r>
              <a:rPr sz="2800" spc="-5" dirty="0">
                <a:latin typeface="Droid Sans Fallback"/>
                <a:cs typeface="Droid Sans Fallback"/>
              </a:rPr>
              <a:t>种所需次数的期望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76" y="2424683"/>
            <a:ext cx="259270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175"/>
              </a:spcBef>
            </a:pPr>
            <a:r>
              <a:rPr sz="2800" spc="350" dirty="0">
                <a:latin typeface="Arial"/>
                <a:cs typeface="Arial"/>
              </a:rPr>
              <a:t>f[0]=0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424683"/>
            <a:ext cx="1979930" cy="523240"/>
          </a:xfrm>
          <a:prstGeom prst="rect">
            <a:avLst/>
          </a:prstGeom>
          <a:solidFill>
            <a:srgbClr val="D6E3BC"/>
          </a:solidFill>
          <a:ln w="9525">
            <a:solidFill>
              <a:srgbClr val="49452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2800" spc="260" dirty="0">
                <a:latin typeface="Arial"/>
                <a:cs typeface="Arial"/>
              </a:rPr>
              <a:t>i=0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3429000"/>
            <a:ext cx="1979930" cy="523240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204"/>
              </a:spcBef>
            </a:pPr>
            <a:r>
              <a:rPr sz="2800" spc="420" dirty="0">
                <a:latin typeface="Arial"/>
                <a:cs typeface="Arial"/>
              </a:rPr>
              <a:t>i=1,2,..n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9676" y="3429000"/>
            <a:ext cx="648017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204"/>
              </a:spcBef>
            </a:pPr>
            <a:r>
              <a:rPr sz="2800" spc="450" dirty="0">
                <a:latin typeface="Arial"/>
                <a:cs typeface="Arial"/>
              </a:rPr>
              <a:t>f[i]=i/m*f[i-1]+(m-i)/m*f[i]</a:t>
            </a:r>
            <a:r>
              <a:rPr sz="2800" b="1" spc="450" dirty="0">
                <a:solidFill>
                  <a:srgbClr val="FF0000"/>
                </a:solidFill>
                <a:latin typeface="Noto Sans Khmer"/>
                <a:cs typeface="Noto Sans Khmer"/>
              </a:rPr>
              <a:t>+1</a:t>
            </a:r>
            <a:endParaRPr sz="2800">
              <a:latin typeface="Noto Sans Khmer"/>
              <a:cs typeface="Noto Sans Khm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4293108"/>
            <a:ext cx="1979930" cy="523240"/>
          </a:xfrm>
          <a:prstGeom prst="rect">
            <a:avLst/>
          </a:prstGeom>
          <a:solidFill>
            <a:srgbClr val="FFC000"/>
          </a:solidFill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解方程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9676" y="4293108"/>
            <a:ext cx="648017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204"/>
              </a:spcBef>
            </a:pPr>
            <a:r>
              <a:rPr sz="2800" spc="440" dirty="0">
                <a:latin typeface="Arial"/>
                <a:cs typeface="Arial"/>
              </a:rPr>
              <a:t>m*f[i]=i*f[i-1]+(m-i)*f[i]+m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676" y="5210555"/>
            <a:ext cx="6480175" cy="52324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04"/>
              </a:spcBef>
            </a:pPr>
            <a:r>
              <a:rPr sz="2800" spc="509" dirty="0">
                <a:latin typeface="Arial"/>
                <a:cs typeface="Arial"/>
              </a:rPr>
              <a:t>f[i]=f[i-1]+m/i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475614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太戈编程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2242820" cy="1300480"/>
            <a:chOff x="-6350" y="0"/>
            <a:chExt cx="2242820" cy="13004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0" y="540952"/>
                  </a:moveTo>
                  <a:lnTo>
                    <a:pt x="936920" y="0"/>
                  </a:lnTo>
                </a:path>
                <a:path w="2230120" h="1287780">
                  <a:moveTo>
                    <a:pt x="2229712" y="0"/>
                  </a:moveTo>
                  <a:lnTo>
                    <a:pt x="0" y="1287241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344" y="107695"/>
              <a:ext cx="1117892" cy="861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748" y="3285744"/>
            <a:ext cx="4104640" cy="46037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2400" spc="-15" dirty="0">
                <a:latin typeface="Arial"/>
                <a:cs typeface="Arial"/>
              </a:rPr>
              <a:t>1529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748" y="2564892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400" spc="-15" dirty="0">
                <a:latin typeface="Arial"/>
                <a:cs typeface="Arial"/>
              </a:rPr>
              <a:t>1515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748" y="1815083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400" spc="-15" dirty="0">
                <a:latin typeface="Arial"/>
                <a:cs typeface="Arial"/>
              </a:rPr>
              <a:t>1514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748" y="4003547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400" spc="-15" dirty="0">
                <a:latin typeface="Arial"/>
                <a:cs typeface="Arial"/>
              </a:rPr>
              <a:t>1513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7739" y="4076700"/>
            <a:ext cx="8158480" cy="2781300"/>
            <a:chOff x="967739" y="4076700"/>
            <a:chExt cx="8158480" cy="2781300"/>
          </a:xfrm>
        </p:grpSpPr>
        <p:sp>
          <p:nvSpPr>
            <p:cNvPr id="3" name="object 3"/>
            <p:cNvSpPr/>
            <p:nvPr/>
          </p:nvSpPr>
          <p:spPr>
            <a:xfrm>
              <a:off x="6972680" y="5123421"/>
              <a:ext cx="2153160" cy="1734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7739" y="4076700"/>
              <a:ext cx="7492365" cy="1077595"/>
            </a:xfrm>
            <a:custGeom>
              <a:avLst/>
              <a:gdLst/>
              <a:ahLst/>
              <a:cxnLst/>
              <a:rect l="l" t="t" r="r" b="b"/>
              <a:pathLst>
                <a:path w="7492365" h="1077595">
                  <a:moveTo>
                    <a:pt x="7491983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7491983" y="1077468"/>
                  </a:lnTo>
                  <a:lnTo>
                    <a:pt x="7491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3680" y="197865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简化问题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7739" y="1260347"/>
            <a:ext cx="7492365" cy="58547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229"/>
              </a:spcBef>
            </a:pPr>
            <a:r>
              <a:rPr sz="3200" spc="-40" dirty="0">
                <a:latin typeface="Arial"/>
                <a:cs typeface="Arial"/>
              </a:rPr>
              <a:t>m=2,</a:t>
            </a:r>
            <a:r>
              <a:rPr sz="3200" dirty="0">
                <a:latin typeface="Droid Sans Fallback"/>
                <a:cs typeface="Droid Sans Fallback"/>
              </a:rPr>
              <a:t>只有两种可能</a:t>
            </a:r>
            <a:r>
              <a:rPr sz="3200" spc="5" dirty="0">
                <a:latin typeface="Droid Sans Fallback"/>
                <a:cs typeface="Droid Sans Fallback"/>
              </a:rPr>
              <a:t>性</a:t>
            </a:r>
            <a:r>
              <a:rPr sz="3200" spc="40" dirty="0">
                <a:latin typeface="Arial"/>
                <a:cs typeface="Arial"/>
              </a:rPr>
              <a:t>AB,</a:t>
            </a:r>
            <a:r>
              <a:rPr sz="3200" spc="-10" dirty="0">
                <a:latin typeface="Droid Sans Fallback"/>
                <a:cs typeface="Droid Sans Fallback"/>
              </a:rPr>
              <a:t>目</a:t>
            </a:r>
            <a:r>
              <a:rPr sz="3200" spc="5" dirty="0">
                <a:latin typeface="Droid Sans Fallback"/>
                <a:cs typeface="Droid Sans Fallback"/>
              </a:rPr>
              <a:t>标是</a:t>
            </a:r>
            <a:r>
              <a:rPr sz="3200" spc="-15" dirty="0">
                <a:latin typeface="Droid Sans Fallback"/>
                <a:cs typeface="Droid Sans Fallback"/>
              </a:rPr>
              <a:t>抽</a:t>
            </a:r>
            <a:r>
              <a:rPr sz="3200" dirty="0">
                <a:latin typeface="Droid Sans Fallback"/>
                <a:cs typeface="Droid Sans Fallback"/>
              </a:rPr>
              <a:t>中</a:t>
            </a:r>
            <a:r>
              <a:rPr sz="3200" spc="-375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6" y="1925450"/>
            <a:ext cx="697865" cy="1946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"/>
              </a:spcBef>
            </a:pPr>
            <a:r>
              <a:rPr sz="3200" spc="-375" dirty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3200" spc="-375" dirty="0">
                <a:latin typeface="Arial"/>
                <a:cs typeface="Arial"/>
              </a:rPr>
              <a:t>A</a:t>
            </a:r>
            <a:r>
              <a:rPr sz="3200" spc="-375" dirty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3200" spc="-375" dirty="0">
                <a:latin typeface="Arial"/>
                <a:cs typeface="Arial"/>
              </a:rPr>
              <a:t>AA</a:t>
            </a:r>
            <a:r>
              <a:rPr sz="3200" spc="-37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3765" y="1933070"/>
            <a:ext cx="1470660" cy="194691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200" spc="-20" dirty="0">
                <a:latin typeface="Arial"/>
                <a:cs typeface="Arial"/>
              </a:rPr>
              <a:t>1</a:t>
            </a:r>
            <a:r>
              <a:rPr sz="3200" dirty="0">
                <a:latin typeface="Droid Sans Fallback"/>
                <a:cs typeface="Droid Sans Fallback"/>
              </a:rPr>
              <a:t>次抽中</a:t>
            </a:r>
            <a:endParaRPr sz="32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spc="-20" dirty="0">
                <a:latin typeface="Arial"/>
                <a:cs typeface="Arial"/>
              </a:rPr>
              <a:t>2</a:t>
            </a:r>
            <a:r>
              <a:rPr sz="3200" dirty="0">
                <a:latin typeface="Droid Sans Fallback"/>
                <a:cs typeface="Droid Sans Fallback"/>
              </a:rPr>
              <a:t>次抽中</a:t>
            </a:r>
            <a:endParaRPr sz="32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3200" spc="-20" dirty="0">
                <a:latin typeface="Arial"/>
                <a:cs typeface="Arial"/>
              </a:rPr>
              <a:t>3</a:t>
            </a:r>
            <a:r>
              <a:rPr sz="3200" dirty="0">
                <a:latin typeface="Droid Sans Fallback"/>
                <a:cs typeface="Droid Sans Fallback"/>
              </a:rPr>
              <a:t>次抽中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3998" y="1933070"/>
            <a:ext cx="1511935" cy="1946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ct val="132100"/>
              </a:lnSpc>
              <a:spcBef>
                <a:spcPts val="10"/>
              </a:spcBef>
            </a:pPr>
            <a:r>
              <a:rPr sz="3200" dirty="0">
                <a:latin typeface="Droid Sans Fallback"/>
                <a:cs typeface="Droid Sans Fallback"/>
              </a:rPr>
              <a:t>概率</a:t>
            </a:r>
            <a:r>
              <a:rPr sz="3200" spc="250" dirty="0">
                <a:latin typeface="Arial"/>
                <a:cs typeface="Arial"/>
              </a:rPr>
              <a:t>1/2 </a:t>
            </a:r>
            <a:r>
              <a:rPr sz="3200" dirty="0">
                <a:latin typeface="Droid Sans Fallback"/>
                <a:cs typeface="Droid Sans Fallback"/>
              </a:rPr>
              <a:t>概率</a:t>
            </a:r>
            <a:r>
              <a:rPr sz="3200" spc="250" dirty="0">
                <a:latin typeface="Arial"/>
                <a:cs typeface="Arial"/>
              </a:rPr>
              <a:t>1/4 </a:t>
            </a:r>
            <a:r>
              <a:rPr sz="3200" dirty="0">
                <a:latin typeface="Droid Sans Fallback"/>
                <a:cs typeface="Droid Sans Fallback"/>
              </a:rPr>
              <a:t>概率</a:t>
            </a:r>
            <a:r>
              <a:rPr sz="3200" spc="275" dirty="0">
                <a:latin typeface="Arial"/>
                <a:cs typeface="Arial"/>
              </a:rPr>
              <a:t>1/8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739" y="4076700"/>
            <a:ext cx="7492365" cy="107759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4"/>
              </a:spcBef>
            </a:pPr>
            <a:r>
              <a:rPr sz="3200" dirty="0">
                <a:latin typeface="Droid Sans Fallback"/>
                <a:cs typeface="Droid Sans Fallback"/>
              </a:rPr>
              <a:t>抽中次</a:t>
            </a:r>
            <a:r>
              <a:rPr sz="3200" spc="-5" dirty="0">
                <a:latin typeface="Droid Sans Fallback"/>
                <a:cs typeface="Droid Sans Fallback"/>
              </a:rPr>
              <a:t>数</a:t>
            </a:r>
            <a:r>
              <a:rPr sz="3200" spc="-375" dirty="0">
                <a:latin typeface="Arial"/>
                <a:cs typeface="Arial"/>
              </a:rPr>
              <a:t>X</a:t>
            </a:r>
            <a:r>
              <a:rPr sz="3200" dirty="0">
                <a:latin typeface="Droid Sans Fallback"/>
                <a:cs typeface="Droid Sans Fallback"/>
              </a:rPr>
              <a:t>的平均值</a:t>
            </a:r>
            <a:endParaRPr sz="3200">
              <a:latin typeface="Droid Sans Fallback"/>
              <a:cs typeface="Droid Sans Fallback"/>
            </a:endParaRPr>
          </a:p>
          <a:p>
            <a:pPr marL="635" algn="ctr">
              <a:lnSpc>
                <a:spcPct val="100000"/>
              </a:lnSpc>
            </a:pPr>
            <a:r>
              <a:rPr sz="3200" dirty="0">
                <a:latin typeface="Droid Sans Fallback"/>
                <a:cs typeface="Droid Sans Fallback"/>
              </a:rPr>
              <a:t>也叫作期望</a:t>
            </a:r>
            <a:r>
              <a:rPr sz="3200" spc="285" dirty="0">
                <a:latin typeface="Arial"/>
                <a:cs typeface="Arial"/>
              </a:rPr>
              <a:t>(Expectation)</a:t>
            </a:r>
            <a:r>
              <a:rPr sz="3200" spc="285" dirty="0">
                <a:latin typeface="Droid Sans Fallback"/>
                <a:cs typeface="Droid Sans Fallback"/>
              </a:rPr>
              <a:t>，</a:t>
            </a:r>
            <a:r>
              <a:rPr sz="3200" dirty="0">
                <a:latin typeface="Droid Sans Fallback"/>
                <a:cs typeface="Droid Sans Fallback"/>
              </a:rPr>
              <a:t>简</a:t>
            </a:r>
            <a:r>
              <a:rPr sz="3200" spc="-10" dirty="0">
                <a:latin typeface="Droid Sans Fallback"/>
                <a:cs typeface="Droid Sans Fallback"/>
              </a:rPr>
              <a:t>写</a:t>
            </a:r>
            <a:r>
              <a:rPr sz="3200" spc="-375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373623"/>
            <a:ext cx="9144000" cy="1346200"/>
          </a:xfrm>
          <a:custGeom>
            <a:avLst/>
            <a:gdLst/>
            <a:ahLst/>
            <a:cxnLst/>
            <a:rect l="l" t="t" r="r" b="b"/>
            <a:pathLst>
              <a:path w="9144000" h="1346200">
                <a:moveTo>
                  <a:pt x="0" y="1345692"/>
                </a:moveTo>
                <a:lnTo>
                  <a:pt x="9144000" y="1345692"/>
                </a:lnTo>
                <a:lnTo>
                  <a:pt x="9144000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634" y="5777229"/>
            <a:ext cx="466725" cy="378460"/>
          </a:xfrm>
          <a:custGeom>
            <a:avLst/>
            <a:gdLst/>
            <a:ahLst/>
            <a:cxnLst/>
            <a:rect l="l" t="t" r="r" b="b"/>
            <a:pathLst>
              <a:path w="466725" h="378460">
                <a:moveTo>
                  <a:pt x="88620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20" y="378460"/>
                </a:lnTo>
                <a:lnTo>
                  <a:pt x="88620" y="363220"/>
                </a:lnTo>
                <a:lnTo>
                  <a:pt x="32981" y="363220"/>
                </a:lnTo>
                <a:lnTo>
                  <a:pt x="32981" y="15240"/>
                </a:lnTo>
                <a:lnTo>
                  <a:pt x="88620" y="15240"/>
                </a:lnTo>
                <a:lnTo>
                  <a:pt x="88620" y="0"/>
                </a:lnTo>
                <a:close/>
              </a:path>
              <a:path w="466725" h="378460">
                <a:moveTo>
                  <a:pt x="466420" y="0"/>
                </a:moveTo>
                <a:lnTo>
                  <a:pt x="377774" y="0"/>
                </a:lnTo>
                <a:lnTo>
                  <a:pt x="377774" y="15240"/>
                </a:lnTo>
                <a:lnTo>
                  <a:pt x="433400" y="15240"/>
                </a:lnTo>
                <a:lnTo>
                  <a:pt x="433400" y="363220"/>
                </a:lnTo>
                <a:lnTo>
                  <a:pt x="377774" y="363220"/>
                </a:lnTo>
                <a:lnTo>
                  <a:pt x="377774" y="378460"/>
                </a:lnTo>
                <a:lnTo>
                  <a:pt x="466420" y="378460"/>
                </a:lnTo>
                <a:lnTo>
                  <a:pt x="466420" y="363220"/>
                </a:lnTo>
                <a:lnTo>
                  <a:pt x="466420" y="15240"/>
                </a:lnTo>
                <a:lnTo>
                  <a:pt x="46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8923" y="5663285"/>
            <a:ext cx="1270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4180" algn="l"/>
                <a:tab pos="953135" algn="l"/>
              </a:tabLst>
            </a:pPr>
            <a:r>
              <a:rPr sz="3200" spc="4805" dirty="0">
                <a:latin typeface="FreeSerif"/>
                <a:cs typeface="FreeSerif"/>
              </a:rPr>
              <a:t>𝐸	</a:t>
            </a:r>
            <a:r>
              <a:rPr sz="3200" spc="5070" dirty="0">
                <a:latin typeface="FreeSerif"/>
                <a:cs typeface="FreeSerif"/>
              </a:rPr>
              <a:t>𝑋	</a:t>
            </a:r>
            <a:r>
              <a:rPr sz="3200" spc="590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5538" y="5469577"/>
            <a:ext cx="3818890" cy="12058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630"/>
              </a:spcBef>
              <a:tabLst>
                <a:tab pos="1097915" algn="l"/>
              </a:tabLst>
            </a:pP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</a:t>
            </a:r>
            <a:r>
              <a:rPr sz="3200" spc="-15" dirty="0">
                <a:latin typeface="FreeSerif"/>
                <a:cs typeface="FreeSerif"/>
              </a:rPr>
              <a:t> </a:t>
            </a:r>
            <a:r>
              <a:rPr sz="3200" spc="484" dirty="0">
                <a:latin typeface="FreeSerif"/>
                <a:cs typeface="FreeSerif"/>
              </a:rPr>
              <a:t>×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430" dirty="0">
                <a:latin typeface="FreeSerif"/>
                <a:cs typeface="FreeSerif"/>
              </a:rPr>
              <a:t>Pr(𝑋</a:t>
            </a:r>
            <a:r>
              <a:rPr sz="3200" spc="14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60" dirty="0">
                <a:latin typeface="FreeSerif"/>
                <a:cs typeface="FreeSerif"/>
              </a:rPr>
              <a:t> </a:t>
            </a:r>
            <a:r>
              <a:rPr sz="3200" spc="280" dirty="0">
                <a:latin typeface="FreeSerif"/>
                <a:cs typeface="FreeSerif"/>
              </a:rPr>
              <a:t>𝑖)</a:t>
            </a:r>
            <a:r>
              <a:rPr sz="3200" spc="7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207" y="5953861"/>
            <a:ext cx="356870" cy="26034"/>
          </a:xfrm>
          <a:custGeom>
            <a:avLst/>
            <a:gdLst/>
            <a:ahLst/>
            <a:cxnLst/>
            <a:rect l="l" t="t" r="r" b="b"/>
            <a:pathLst>
              <a:path w="356870" h="26035">
                <a:moveTo>
                  <a:pt x="356616" y="0"/>
                </a:moveTo>
                <a:lnTo>
                  <a:pt x="0" y="0"/>
                </a:lnTo>
                <a:lnTo>
                  <a:pt x="0" y="25908"/>
                </a:lnTo>
                <a:lnTo>
                  <a:pt x="356616" y="25908"/>
                </a:lnTo>
                <a:lnTo>
                  <a:pt x="356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25260" y="5355742"/>
            <a:ext cx="2104390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215" algn="r">
              <a:lnSpc>
                <a:spcPts val="3130"/>
              </a:lnSpc>
              <a:spcBef>
                <a:spcPts val="100"/>
              </a:spcBef>
            </a:pPr>
            <a:r>
              <a:rPr sz="3200" spc="170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L="1736089" marR="30480" indent="-1459230">
              <a:lnSpc>
                <a:spcPct val="31900"/>
              </a:lnSpc>
              <a:spcBef>
                <a:spcPts val="1910"/>
              </a:spcBef>
              <a:tabLst>
                <a:tab pos="1124585" algn="l"/>
              </a:tabLst>
            </a:pP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 </a:t>
            </a:r>
            <a:r>
              <a:rPr sz="3200" spc="484" dirty="0">
                <a:latin typeface="FreeSerif"/>
                <a:cs typeface="FreeSerif"/>
              </a:rPr>
              <a:t>×  </a:t>
            </a:r>
            <a:r>
              <a:rPr sz="4800" spc="262" baseline="-16493" dirty="0">
                <a:latin typeface="FreeSerif"/>
                <a:cs typeface="FreeSerif"/>
              </a:rPr>
              <a:t>2</a:t>
            </a:r>
            <a:r>
              <a:rPr sz="2350" spc="930" dirty="0">
                <a:latin typeface="FreeSerif"/>
                <a:cs typeface="FreeSerif"/>
              </a:rPr>
              <a:t>𝑖</a:t>
            </a:r>
            <a:endParaRPr sz="2350">
              <a:latin typeface="FreeSerif"/>
              <a:cs typeface="FreeSerif"/>
            </a:endParaRPr>
          </a:p>
          <a:p>
            <a:pPr marL="38100">
              <a:lnSpc>
                <a:spcPts val="2700"/>
              </a:lnSpc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2681" y="5123421"/>
            <a:ext cx="2153285" cy="1734820"/>
            <a:chOff x="6972681" y="5123421"/>
            <a:chExt cx="2153285" cy="1734820"/>
          </a:xfrm>
        </p:grpSpPr>
        <p:sp>
          <p:nvSpPr>
            <p:cNvPr id="3" name="object 3"/>
            <p:cNvSpPr/>
            <p:nvPr/>
          </p:nvSpPr>
          <p:spPr>
            <a:xfrm>
              <a:off x="6972681" y="5123421"/>
              <a:ext cx="2153160" cy="1734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0208" y="5953861"/>
              <a:ext cx="356870" cy="26034"/>
            </a:xfrm>
            <a:custGeom>
              <a:avLst/>
              <a:gdLst/>
              <a:ahLst/>
              <a:cxnLst/>
              <a:rect l="l" t="t" r="r" b="b"/>
              <a:pathLst>
                <a:path w="356870" h="26035">
                  <a:moveTo>
                    <a:pt x="35661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56616" y="25908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3680" y="197865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简化问题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373623"/>
            <a:ext cx="9144000" cy="1346200"/>
          </a:xfrm>
          <a:custGeom>
            <a:avLst/>
            <a:gdLst/>
            <a:ahLst/>
            <a:cxnLst/>
            <a:rect l="l" t="t" r="r" b="b"/>
            <a:pathLst>
              <a:path w="9144000" h="1346200">
                <a:moveTo>
                  <a:pt x="0" y="1345692"/>
                </a:moveTo>
                <a:lnTo>
                  <a:pt x="9144000" y="1345692"/>
                </a:lnTo>
                <a:lnTo>
                  <a:pt x="9144000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4409" y="57772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634" y="57772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20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20" y="378460"/>
                </a:lnTo>
                <a:lnTo>
                  <a:pt x="88620" y="363220"/>
                </a:lnTo>
                <a:lnTo>
                  <a:pt x="32981" y="363220"/>
                </a:lnTo>
                <a:lnTo>
                  <a:pt x="32981" y="15240"/>
                </a:lnTo>
                <a:lnTo>
                  <a:pt x="88620" y="15240"/>
                </a:lnTo>
                <a:lnTo>
                  <a:pt x="88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923" y="5663285"/>
            <a:ext cx="700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4180" algn="l"/>
              </a:tabLst>
            </a:pPr>
            <a:r>
              <a:rPr sz="3200" spc="4805" dirty="0">
                <a:latin typeface="FreeSerif"/>
                <a:cs typeface="FreeSerif"/>
              </a:rPr>
              <a:t>𝐸	</a:t>
            </a:r>
            <a:r>
              <a:rPr sz="3200" spc="5070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485" y="5469577"/>
            <a:ext cx="4234815" cy="12058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667385" algn="l"/>
                <a:tab pos="1513840" algn="l"/>
              </a:tabLst>
            </a:pP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</a:t>
            </a:r>
            <a:r>
              <a:rPr sz="3200" spc="-5" dirty="0">
                <a:latin typeface="FreeSerif"/>
                <a:cs typeface="FreeSerif"/>
              </a:rPr>
              <a:t> </a:t>
            </a:r>
            <a:r>
              <a:rPr sz="3200" spc="484" dirty="0">
                <a:latin typeface="FreeSerif"/>
                <a:cs typeface="FreeSerif"/>
              </a:rPr>
              <a:t>×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430" dirty="0">
                <a:latin typeface="FreeSerif"/>
                <a:cs typeface="FreeSerif"/>
              </a:rPr>
              <a:t>Pr(𝑋</a:t>
            </a:r>
            <a:r>
              <a:rPr sz="3200" spc="15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70" dirty="0">
                <a:latin typeface="FreeSerif"/>
                <a:cs typeface="FreeSerif"/>
              </a:rPr>
              <a:t> </a:t>
            </a:r>
            <a:r>
              <a:rPr sz="3200" spc="280" dirty="0">
                <a:latin typeface="FreeSerif"/>
                <a:cs typeface="FreeSerif"/>
              </a:rPr>
              <a:t>𝑖)</a:t>
            </a:r>
            <a:r>
              <a:rPr sz="3200" spc="8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428625">
              <a:lnSpc>
                <a:spcPct val="100000"/>
              </a:lnSpc>
              <a:spcBef>
                <a:spcPts val="1105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5260" y="5355742"/>
            <a:ext cx="2104390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215" algn="r">
              <a:lnSpc>
                <a:spcPts val="3130"/>
              </a:lnSpc>
              <a:spcBef>
                <a:spcPts val="100"/>
              </a:spcBef>
            </a:pPr>
            <a:r>
              <a:rPr sz="3200" spc="170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L="1736089" marR="30480" indent="-1459230">
              <a:lnSpc>
                <a:spcPct val="31900"/>
              </a:lnSpc>
              <a:spcBef>
                <a:spcPts val="1910"/>
              </a:spcBef>
              <a:tabLst>
                <a:tab pos="1124585" algn="l"/>
              </a:tabLst>
            </a:pP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 </a:t>
            </a:r>
            <a:r>
              <a:rPr sz="3200" spc="484" dirty="0">
                <a:latin typeface="FreeSerif"/>
                <a:cs typeface="FreeSerif"/>
              </a:rPr>
              <a:t>×  </a:t>
            </a:r>
            <a:r>
              <a:rPr sz="4800" spc="262" baseline="-16493" dirty="0">
                <a:latin typeface="FreeSerif"/>
                <a:cs typeface="FreeSerif"/>
              </a:rPr>
              <a:t>2</a:t>
            </a:r>
            <a:r>
              <a:rPr sz="2350" spc="930" dirty="0">
                <a:latin typeface="FreeSerif"/>
                <a:cs typeface="FreeSerif"/>
              </a:rPr>
              <a:t>𝑖</a:t>
            </a:r>
            <a:endParaRPr sz="2350">
              <a:latin typeface="FreeSerif"/>
              <a:cs typeface="FreeSerif"/>
            </a:endParaRPr>
          </a:p>
          <a:p>
            <a:pPr marL="38100">
              <a:lnSpc>
                <a:spcPts val="2700"/>
              </a:lnSpc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8186" y="1378603"/>
          <a:ext cx="7701915" cy="133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R="133985" algn="r">
                        <a:lnSpc>
                          <a:spcPts val="1760"/>
                        </a:lnSpc>
                        <a:tabLst>
                          <a:tab pos="1583690" algn="l"/>
                        </a:tabLst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</a:t>
                      </a:r>
                      <a:r>
                        <a:rPr sz="1800" spc="-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1)	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7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2)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2)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30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9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20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-4762" y="3783901"/>
            <a:ext cx="9153525" cy="1355725"/>
            <a:chOff x="-4762" y="3783901"/>
            <a:chExt cx="9153525" cy="1355725"/>
          </a:xfrm>
        </p:grpSpPr>
        <p:sp>
          <p:nvSpPr>
            <p:cNvPr id="14" name="object 14"/>
            <p:cNvSpPr/>
            <p:nvPr/>
          </p:nvSpPr>
          <p:spPr>
            <a:xfrm>
              <a:off x="0" y="3788664"/>
              <a:ext cx="9144000" cy="1346200"/>
            </a:xfrm>
            <a:custGeom>
              <a:avLst/>
              <a:gdLst/>
              <a:ahLst/>
              <a:cxnLst/>
              <a:rect l="l" t="t" r="r" b="b"/>
              <a:pathLst>
                <a:path w="9144000" h="1346200">
                  <a:moveTo>
                    <a:pt x="0" y="1345692"/>
                  </a:moveTo>
                  <a:lnTo>
                    <a:pt x="9144000" y="134569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45692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7782" y="4193539"/>
              <a:ext cx="466725" cy="378460"/>
            </a:xfrm>
            <a:custGeom>
              <a:avLst/>
              <a:gdLst/>
              <a:ahLst/>
              <a:cxnLst/>
              <a:rect l="l" t="t" r="r" b="b"/>
              <a:pathLst>
                <a:path w="466725" h="378460">
                  <a:moveTo>
                    <a:pt x="8862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63220"/>
                  </a:lnTo>
                  <a:lnTo>
                    <a:pt x="0" y="378460"/>
                  </a:lnTo>
                  <a:lnTo>
                    <a:pt x="88620" y="378460"/>
                  </a:lnTo>
                  <a:lnTo>
                    <a:pt x="88620" y="363220"/>
                  </a:lnTo>
                  <a:lnTo>
                    <a:pt x="32981" y="363220"/>
                  </a:lnTo>
                  <a:lnTo>
                    <a:pt x="32981" y="15240"/>
                  </a:lnTo>
                  <a:lnTo>
                    <a:pt x="88620" y="15240"/>
                  </a:lnTo>
                  <a:lnTo>
                    <a:pt x="88620" y="0"/>
                  </a:lnTo>
                  <a:close/>
                </a:path>
                <a:path w="466725" h="378460">
                  <a:moveTo>
                    <a:pt x="466420" y="0"/>
                  </a:moveTo>
                  <a:lnTo>
                    <a:pt x="377774" y="0"/>
                  </a:lnTo>
                  <a:lnTo>
                    <a:pt x="377774" y="15240"/>
                  </a:lnTo>
                  <a:lnTo>
                    <a:pt x="433400" y="15240"/>
                  </a:lnTo>
                  <a:lnTo>
                    <a:pt x="433400" y="363220"/>
                  </a:lnTo>
                  <a:lnTo>
                    <a:pt x="377774" y="363220"/>
                  </a:lnTo>
                  <a:lnTo>
                    <a:pt x="377774" y="378460"/>
                  </a:lnTo>
                  <a:lnTo>
                    <a:pt x="466420" y="378460"/>
                  </a:lnTo>
                  <a:lnTo>
                    <a:pt x="466420" y="363220"/>
                  </a:lnTo>
                  <a:lnTo>
                    <a:pt x="466420" y="15240"/>
                  </a:lnTo>
                  <a:lnTo>
                    <a:pt x="466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2772" y="4079240"/>
            <a:ext cx="687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sz="3200" spc="4800" dirty="0">
                <a:latin typeface="FreeSerif"/>
                <a:cs typeface="FreeSerif"/>
              </a:rPr>
              <a:t>𝐸	</a:t>
            </a:r>
            <a:r>
              <a:rPr sz="3200" spc="5065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1810" y="3886010"/>
            <a:ext cx="361251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5"/>
              </a:spcBef>
              <a:tabLst>
                <a:tab pos="654685" algn="l"/>
                <a:tab pos="1502410" algn="l"/>
              </a:tabLst>
            </a:pP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3875" dirty="0">
                <a:latin typeface="FreeSerif"/>
                <a:cs typeface="FreeSerif"/>
              </a:rPr>
              <a:t>෍	</a:t>
            </a:r>
            <a:r>
              <a:rPr sz="3200" spc="425" dirty="0">
                <a:latin typeface="FreeSerif"/>
                <a:cs typeface="FreeSerif"/>
              </a:rPr>
              <a:t>Pr(𝑋 </a:t>
            </a:r>
            <a:r>
              <a:rPr sz="3200" spc="360" dirty="0">
                <a:latin typeface="FreeSerif"/>
                <a:cs typeface="FreeSerif"/>
              </a:rPr>
              <a:t>≥ </a:t>
            </a:r>
            <a:r>
              <a:rPr sz="3200" spc="285" dirty="0">
                <a:latin typeface="FreeSerif"/>
                <a:cs typeface="FreeSerif"/>
              </a:rPr>
              <a:t>𝑖)</a:t>
            </a:r>
            <a:r>
              <a:rPr sz="3200" spc="-48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415925">
              <a:lnSpc>
                <a:spcPct val="100000"/>
              </a:lnSpc>
              <a:spcBef>
                <a:spcPts val="1100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3384" y="3886010"/>
            <a:ext cx="103187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625"/>
              </a:spcBef>
            </a:pPr>
            <a:r>
              <a:rPr sz="3200" spc="3875" dirty="0">
                <a:latin typeface="FreeSerif"/>
                <a:cs typeface="FreeSerif"/>
              </a:rPr>
              <a:t>෍</a:t>
            </a:r>
            <a:endParaRPr sz="3200">
              <a:latin typeface="FreeSerif"/>
              <a:cs typeface="FreeSerif"/>
            </a:endParaRPr>
          </a:p>
          <a:p>
            <a:pPr marR="5080" algn="ctr">
              <a:lnSpc>
                <a:spcPct val="100000"/>
              </a:lnSpc>
              <a:spcBef>
                <a:spcPts val="1100"/>
              </a:spcBef>
            </a:pPr>
            <a:r>
              <a:rPr sz="2350" spc="1005" dirty="0">
                <a:latin typeface="FreeSerif"/>
                <a:cs typeface="FreeSerif"/>
              </a:rPr>
              <a:t>𝑖</a:t>
            </a:r>
            <a:r>
              <a:rPr sz="2350" spc="375" dirty="0">
                <a:latin typeface="FreeSerif"/>
                <a:cs typeface="FreeSerif"/>
              </a:rPr>
              <a:t>=</a:t>
            </a:r>
            <a:r>
              <a:rPr sz="2350" spc="175" dirty="0">
                <a:latin typeface="FreeSerif"/>
                <a:cs typeface="FreeSerif"/>
              </a:rPr>
              <a:t>1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175" dirty="0">
                <a:latin typeface="FreeSerif"/>
                <a:cs typeface="FreeSerif"/>
              </a:rPr>
              <a:t>2</a:t>
            </a:r>
            <a:r>
              <a:rPr sz="2350" spc="-125" dirty="0">
                <a:latin typeface="FreeSerif"/>
                <a:cs typeface="FreeSerif"/>
              </a:rPr>
              <a:t>,</a:t>
            </a:r>
            <a:r>
              <a:rPr sz="2350" spc="-595" dirty="0">
                <a:latin typeface="FreeSerif"/>
                <a:cs typeface="FreeSerif"/>
              </a:rPr>
              <a:t>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77583" y="4369689"/>
            <a:ext cx="745490" cy="26034"/>
          </a:xfrm>
          <a:custGeom>
            <a:avLst/>
            <a:gdLst/>
            <a:ahLst/>
            <a:cxnLst/>
            <a:rect l="l" t="t" r="r" b="b"/>
            <a:pathLst>
              <a:path w="745490" h="26035">
                <a:moveTo>
                  <a:pt x="745235" y="0"/>
                </a:moveTo>
                <a:lnTo>
                  <a:pt x="0" y="0"/>
                </a:lnTo>
                <a:lnTo>
                  <a:pt x="0" y="25907"/>
                </a:lnTo>
                <a:lnTo>
                  <a:pt x="745235" y="25907"/>
                </a:lnTo>
                <a:lnTo>
                  <a:pt x="745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3072" y="3770833"/>
            <a:ext cx="1563370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>
              <a:lnSpc>
                <a:spcPts val="3745"/>
              </a:lnSpc>
              <a:spcBef>
                <a:spcPts val="105"/>
              </a:spcBef>
            </a:pPr>
            <a:r>
              <a:rPr sz="3200" spc="175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L="25400">
              <a:lnSpc>
                <a:spcPts val="3745"/>
              </a:lnSpc>
              <a:tabLst>
                <a:tab pos="883285" algn="l"/>
              </a:tabLst>
            </a:pPr>
            <a:r>
              <a:rPr sz="4800" spc="390" baseline="-16493" dirty="0">
                <a:latin typeface="FreeSerif"/>
                <a:cs typeface="FreeSerif"/>
              </a:rPr>
              <a:t>2</a:t>
            </a:r>
            <a:r>
              <a:rPr sz="2350" spc="260" dirty="0">
                <a:latin typeface="FreeSerif"/>
                <a:cs typeface="FreeSerif"/>
              </a:rPr>
              <a:t>𝑖−1	</a:t>
            </a:r>
            <a:r>
              <a:rPr sz="4800" spc="877" baseline="20833" dirty="0">
                <a:latin typeface="FreeSerif"/>
                <a:cs typeface="FreeSerif"/>
              </a:rPr>
              <a:t>=</a:t>
            </a:r>
            <a:r>
              <a:rPr sz="4800" spc="15" baseline="20833" dirty="0">
                <a:latin typeface="FreeSerif"/>
                <a:cs typeface="FreeSerif"/>
              </a:rPr>
              <a:t> </a:t>
            </a:r>
            <a:r>
              <a:rPr sz="4800" spc="254" baseline="20833" dirty="0">
                <a:latin typeface="FreeSerif"/>
                <a:cs typeface="FreeSerif"/>
              </a:rPr>
              <a:t>2</a:t>
            </a:r>
            <a:endParaRPr sz="4800" baseline="20833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94369" y="1214450"/>
            <a:ext cx="4432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919" y="2772155"/>
            <a:ext cx="1477010" cy="524510"/>
          </a:xfrm>
          <a:custGeom>
            <a:avLst/>
            <a:gdLst/>
            <a:ahLst/>
            <a:cxnLst/>
            <a:rect l="l" t="t" r="r" b="b"/>
            <a:pathLst>
              <a:path w="1477010" h="524510">
                <a:moveTo>
                  <a:pt x="0" y="524256"/>
                </a:moveTo>
                <a:lnTo>
                  <a:pt x="1476756" y="524256"/>
                </a:lnTo>
                <a:lnTo>
                  <a:pt x="147675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7682" y="2778442"/>
            <a:ext cx="1467485" cy="51498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95"/>
              </a:spcBef>
            </a:pPr>
            <a:r>
              <a:rPr sz="2800" spc="-5" dirty="0">
                <a:latin typeface="Droid Sans Fallback"/>
                <a:cs typeface="Droid Sans Fallback"/>
              </a:rPr>
              <a:t>算两次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9676" y="2773679"/>
            <a:ext cx="2304415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latin typeface="Droid Sans Fallback"/>
                <a:cs typeface="Droid Sans Fallback"/>
              </a:rPr>
              <a:t>横竖各一次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2681" y="5123421"/>
            <a:ext cx="2153285" cy="1734820"/>
            <a:chOff x="6972681" y="5123421"/>
            <a:chExt cx="2153285" cy="1734820"/>
          </a:xfrm>
        </p:grpSpPr>
        <p:sp>
          <p:nvSpPr>
            <p:cNvPr id="3" name="object 3"/>
            <p:cNvSpPr/>
            <p:nvPr/>
          </p:nvSpPr>
          <p:spPr>
            <a:xfrm>
              <a:off x="6972681" y="5123421"/>
              <a:ext cx="2153160" cy="1734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0208" y="5953861"/>
              <a:ext cx="356870" cy="26034"/>
            </a:xfrm>
            <a:custGeom>
              <a:avLst/>
              <a:gdLst/>
              <a:ahLst/>
              <a:cxnLst/>
              <a:rect l="l" t="t" r="r" b="b"/>
              <a:pathLst>
                <a:path w="356870" h="26035">
                  <a:moveTo>
                    <a:pt x="35661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56616" y="25908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3680" y="197865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简化问题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2492" y="1484375"/>
            <a:ext cx="4319270" cy="138557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0825" marR="243840" indent="1270" algn="ctr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Droid Sans Fallback"/>
                <a:cs typeface="Droid Sans Fallback"/>
              </a:rPr>
              <a:t>从简化问题</a:t>
            </a:r>
            <a:r>
              <a:rPr sz="2800" spc="595" dirty="0">
                <a:latin typeface="Arial"/>
                <a:cs typeface="Arial"/>
              </a:rPr>
              <a:t>(</a:t>
            </a:r>
            <a:r>
              <a:rPr sz="2800" spc="-5" dirty="0">
                <a:latin typeface="Droid Sans Fallback"/>
                <a:cs typeface="Droid Sans Fallback"/>
              </a:rPr>
              <a:t>概率</a:t>
            </a:r>
            <a:r>
              <a:rPr sz="2800" spc="325" dirty="0">
                <a:latin typeface="Arial"/>
                <a:cs typeface="Arial"/>
              </a:rPr>
              <a:t>1/2)  </a:t>
            </a:r>
            <a:r>
              <a:rPr sz="2800" spc="-5" dirty="0">
                <a:latin typeface="Droid Sans Fallback"/>
                <a:cs typeface="Droid Sans Fallback"/>
              </a:rPr>
              <a:t>拓展到原问题</a:t>
            </a:r>
            <a:r>
              <a:rPr sz="2800" spc="595" dirty="0">
                <a:latin typeface="Arial"/>
                <a:cs typeface="Arial"/>
              </a:rPr>
              <a:t>(</a:t>
            </a:r>
            <a:r>
              <a:rPr sz="2800" spc="-5" dirty="0">
                <a:latin typeface="Droid Sans Fallback"/>
                <a:cs typeface="Droid Sans Fallback"/>
              </a:rPr>
              <a:t>概率</a:t>
            </a:r>
            <a:r>
              <a:rPr sz="2800" spc="120" dirty="0">
                <a:latin typeface="Arial"/>
                <a:cs typeface="Arial"/>
              </a:rPr>
              <a:t>1/m) </a:t>
            </a:r>
            <a:r>
              <a:rPr sz="2800" spc="-10" dirty="0">
                <a:latin typeface="Droid Sans Fallback"/>
                <a:cs typeface="Droid Sans Fallback"/>
              </a:rPr>
              <a:t>是否把</a:t>
            </a:r>
            <a:r>
              <a:rPr sz="2800" spc="-25" dirty="0">
                <a:latin typeface="Arial"/>
                <a:cs typeface="Arial"/>
              </a:rPr>
              <a:t>2</a:t>
            </a:r>
            <a:r>
              <a:rPr sz="2800" spc="-10" dirty="0">
                <a:latin typeface="Droid Sans Fallback"/>
                <a:cs typeface="Droid Sans Fallback"/>
              </a:rPr>
              <a:t>均改成</a:t>
            </a:r>
            <a:r>
              <a:rPr sz="2800" spc="-795" dirty="0">
                <a:latin typeface="Arial"/>
                <a:cs typeface="Arial"/>
              </a:rPr>
              <a:t>m</a:t>
            </a:r>
            <a:r>
              <a:rPr sz="2800" spc="-10" dirty="0">
                <a:latin typeface="Droid Sans Fallback"/>
                <a:cs typeface="Droid Sans Fallback"/>
              </a:rPr>
              <a:t>即可</a:t>
            </a:r>
            <a:r>
              <a:rPr sz="2800" spc="-2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373623"/>
            <a:ext cx="9144000" cy="1346200"/>
          </a:xfrm>
          <a:custGeom>
            <a:avLst/>
            <a:gdLst/>
            <a:ahLst/>
            <a:cxnLst/>
            <a:rect l="l" t="t" r="r" b="b"/>
            <a:pathLst>
              <a:path w="9144000" h="1346200">
                <a:moveTo>
                  <a:pt x="0" y="1345692"/>
                </a:moveTo>
                <a:lnTo>
                  <a:pt x="9144000" y="1345692"/>
                </a:lnTo>
                <a:lnTo>
                  <a:pt x="9144000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4409" y="57772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46" y="0"/>
                </a:moveTo>
                <a:lnTo>
                  <a:pt x="0" y="0"/>
                </a:lnTo>
                <a:lnTo>
                  <a:pt x="0" y="15240"/>
                </a:lnTo>
                <a:lnTo>
                  <a:pt x="55626" y="15240"/>
                </a:lnTo>
                <a:lnTo>
                  <a:pt x="55626" y="363220"/>
                </a:lnTo>
                <a:lnTo>
                  <a:pt x="0" y="363220"/>
                </a:lnTo>
                <a:lnTo>
                  <a:pt x="0" y="378460"/>
                </a:lnTo>
                <a:lnTo>
                  <a:pt x="88646" y="378460"/>
                </a:lnTo>
                <a:lnTo>
                  <a:pt x="88646" y="363220"/>
                </a:lnTo>
                <a:lnTo>
                  <a:pt x="88646" y="15240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634" y="5777229"/>
            <a:ext cx="88900" cy="378460"/>
          </a:xfrm>
          <a:custGeom>
            <a:avLst/>
            <a:gdLst/>
            <a:ahLst/>
            <a:cxnLst/>
            <a:rect l="l" t="t" r="r" b="b"/>
            <a:pathLst>
              <a:path w="88900" h="378460">
                <a:moveTo>
                  <a:pt x="88620" y="0"/>
                </a:moveTo>
                <a:lnTo>
                  <a:pt x="0" y="0"/>
                </a:lnTo>
                <a:lnTo>
                  <a:pt x="0" y="15240"/>
                </a:lnTo>
                <a:lnTo>
                  <a:pt x="0" y="363220"/>
                </a:lnTo>
                <a:lnTo>
                  <a:pt x="0" y="378460"/>
                </a:lnTo>
                <a:lnTo>
                  <a:pt x="88620" y="378460"/>
                </a:lnTo>
                <a:lnTo>
                  <a:pt x="88620" y="363220"/>
                </a:lnTo>
                <a:lnTo>
                  <a:pt x="32981" y="363220"/>
                </a:lnTo>
                <a:lnTo>
                  <a:pt x="32981" y="15240"/>
                </a:lnTo>
                <a:lnTo>
                  <a:pt x="88620" y="15240"/>
                </a:lnTo>
                <a:lnTo>
                  <a:pt x="88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8923" y="5663285"/>
            <a:ext cx="700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4180" algn="l"/>
              </a:tabLst>
            </a:pPr>
            <a:r>
              <a:rPr sz="3200" spc="4805" dirty="0">
                <a:latin typeface="FreeSerif"/>
                <a:cs typeface="FreeSerif"/>
              </a:rPr>
              <a:t>𝐸	</a:t>
            </a:r>
            <a:r>
              <a:rPr sz="3200" spc="5070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485" y="5469577"/>
            <a:ext cx="4234815" cy="12058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667385" algn="l"/>
                <a:tab pos="1513840" algn="l"/>
              </a:tabLst>
            </a:pP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</a:t>
            </a:r>
            <a:r>
              <a:rPr sz="3200" spc="-5" dirty="0">
                <a:latin typeface="FreeSerif"/>
                <a:cs typeface="FreeSerif"/>
              </a:rPr>
              <a:t> </a:t>
            </a:r>
            <a:r>
              <a:rPr sz="3200" spc="484" dirty="0">
                <a:latin typeface="FreeSerif"/>
                <a:cs typeface="FreeSerif"/>
              </a:rPr>
              <a:t>×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430" dirty="0">
                <a:latin typeface="FreeSerif"/>
                <a:cs typeface="FreeSerif"/>
              </a:rPr>
              <a:t>Pr(𝑋</a:t>
            </a:r>
            <a:r>
              <a:rPr sz="3200" spc="15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70" dirty="0">
                <a:latin typeface="FreeSerif"/>
                <a:cs typeface="FreeSerif"/>
              </a:rPr>
              <a:t> </a:t>
            </a:r>
            <a:r>
              <a:rPr sz="3200" spc="280" dirty="0">
                <a:latin typeface="FreeSerif"/>
                <a:cs typeface="FreeSerif"/>
              </a:rPr>
              <a:t>𝑖)</a:t>
            </a:r>
            <a:r>
              <a:rPr sz="3200" spc="8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428625">
              <a:lnSpc>
                <a:spcPct val="100000"/>
              </a:lnSpc>
              <a:spcBef>
                <a:spcPts val="1105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5260" y="5355742"/>
            <a:ext cx="2104390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215" algn="r">
              <a:lnSpc>
                <a:spcPts val="3130"/>
              </a:lnSpc>
              <a:spcBef>
                <a:spcPts val="100"/>
              </a:spcBef>
            </a:pPr>
            <a:r>
              <a:rPr sz="3200" spc="170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L="1736089" marR="30480" indent="-1459230">
              <a:lnSpc>
                <a:spcPct val="31900"/>
              </a:lnSpc>
              <a:spcBef>
                <a:spcPts val="1910"/>
              </a:spcBef>
              <a:tabLst>
                <a:tab pos="1124585" algn="l"/>
              </a:tabLst>
            </a:pPr>
            <a:r>
              <a:rPr sz="3200" spc="3879" dirty="0">
                <a:latin typeface="FreeSerif"/>
                <a:cs typeface="FreeSerif"/>
              </a:rPr>
              <a:t>෍	</a:t>
            </a:r>
            <a:r>
              <a:rPr sz="3200" spc="215" dirty="0">
                <a:latin typeface="FreeSerif"/>
                <a:cs typeface="FreeSerif"/>
              </a:rPr>
              <a:t>𝑖 </a:t>
            </a:r>
            <a:r>
              <a:rPr sz="3200" spc="484" dirty="0">
                <a:latin typeface="FreeSerif"/>
                <a:cs typeface="FreeSerif"/>
              </a:rPr>
              <a:t>×  </a:t>
            </a:r>
            <a:r>
              <a:rPr sz="4800" spc="262" baseline="-16493" dirty="0">
                <a:latin typeface="FreeSerif"/>
                <a:cs typeface="FreeSerif"/>
              </a:rPr>
              <a:t>2</a:t>
            </a:r>
            <a:r>
              <a:rPr sz="2350" spc="930" dirty="0">
                <a:latin typeface="FreeSerif"/>
                <a:cs typeface="FreeSerif"/>
              </a:rPr>
              <a:t>𝑖</a:t>
            </a:r>
            <a:endParaRPr sz="2350">
              <a:latin typeface="FreeSerif"/>
              <a:cs typeface="FreeSerif"/>
            </a:endParaRPr>
          </a:p>
          <a:p>
            <a:pPr marL="38100">
              <a:lnSpc>
                <a:spcPts val="2700"/>
              </a:lnSpc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4762" y="3783901"/>
            <a:ext cx="9153525" cy="1355725"/>
            <a:chOff x="-4762" y="3783901"/>
            <a:chExt cx="9153525" cy="1355725"/>
          </a:xfrm>
        </p:grpSpPr>
        <p:sp>
          <p:nvSpPr>
            <p:cNvPr id="14" name="object 14"/>
            <p:cNvSpPr/>
            <p:nvPr/>
          </p:nvSpPr>
          <p:spPr>
            <a:xfrm>
              <a:off x="0" y="3788664"/>
              <a:ext cx="9144000" cy="1346200"/>
            </a:xfrm>
            <a:custGeom>
              <a:avLst/>
              <a:gdLst/>
              <a:ahLst/>
              <a:cxnLst/>
              <a:rect l="l" t="t" r="r" b="b"/>
              <a:pathLst>
                <a:path w="9144000" h="1346200">
                  <a:moveTo>
                    <a:pt x="0" y="1345692"/>
                  </a:moveTo>
                  <a:lnTo>
                    <a:pt x="9144000" y="134569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45692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7782" y="4193539"/>
              <a:ext cx="466725" cy="378460"/>
            </a:xfrm>
            <a:custGeom>
              <a:avLst/>
              <a:gdLst/>
              <a:ahLst/>
              <a:cxnLst/>
              <a:rect l="l" t="t" r="r" b="b"/>
              <a:pathLst>
                <a:path w="466725" h="378460">
                  <a:moveTo>
                    <a:pt x="8862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63220"/>
                  </a:lnTo>
                  <a:lnTo>
                    <a:pt x="0" y="378460"/>
                  </a:lnTo>
                  <a:lnTo>
                    <a:pt x="88620" y="378460"/>
                  </a:lnTo>
                  <a:lnTo>
                    <a:pt x="88620" y="363220"/>
                  </a:lnTo>
                  <a:lnTo>
                    <a:pt x="32981" y="363220"/>
                  </a:lnTo>
                  <a:lnTo>
                    <a:pt x="32981" y="15240"/>
                  </a:lnTo>
                  <a:lnTo>
                    <a:pt x="88620" y="15240"/>
                  </a:lnTo>
                  <a:lnTo>
                    <a:pt x="88620" y="0"/>
                  </a:lnTo>
                  <a:close/>
                </a:path>
                <a:path w="466725" h="378460">
                  <a:moveTo>
                    <a:pt x="466420" y="0"/>
                  </a:moveTo>
                  <a:lnTo>
                    <a:pt x="377774" y="0"/>
                  </a:lnTo>
                  <a:lnTo>
                    <a:pt x="377774" y="15240"/>
                  </a:lnTo>
                  <a:lnTo>
                    <a:pt x="433400" y="15240"/>
                  </a:lnTo>
                  <a:lnTo>
                    <a:pt x="433400" y="363220"/>
                  </a:lnTo>
                  <a:lnTo>
                    <a:pt x="377774" y="363220"/>
                  </a:lnTo>
                  <a:lnTo>
                    <a:pt x="377774" y="378460"/>
                  </a:lnTo>
                  <a:lnTo>
                    <a:pt x="466420" y="378460"/>
                  </a:lnTo>
                  <a:lnTo>
                    <a:pt x="466420" y="363220"/>
                  </a:lnTo>
                  <a:lnTo>
                    <a:pt x="466420" y="15240"/>
                  </a:lnTo>
                  <a:lnTo>
                    <a:pt x="466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2772" y="4079240"/>
            <a:ext cx="687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sz="3200" spc="4800" dirty="0">
                <a:latin typeface="FreeSerif"/>
                <a:cs typeface="FreeSerif"/>
              </a:rPr>
              <a:t>𝐸	</a:t>
            </a:r>
            <a:r>
              <a:rPr sz="3200" spc="5065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1810" y="3886010"/>
            <a:ext cx="361251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5"/>
              </a:spcBef>
              <a:tabLst>
                <a:tab pos="654685" algn="l"/>
                <a:tab pos="1502410" algn="l"/>
              </a:tabLst>
            </a:pP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3875" dirty="0">
                <a:latin typeface="FreeSerif"/>
                <a:cs typeface="FreeSerif"/>
              </a:rPr>
              <a:t>෍	</a:t>
            </a:r>
            <a:r>
              <a:rPr sz="3200" spc="425" dirty="0">
                <a:latin typeface="FreeSerif"/>
                <a:cs typeface="FreeSerif"/>
              </a:rPr>
              <a:t>Pr(𝑋 </a:t>
            </a:r>
            <a:r>
              <a:rPr sz="3200" spc="360" dirty="0">
                <a:latin typeface="FreeSerif"/>
                <a:cs typeface="FreeSerif"/>
              </a:rPr>
              <a:t>≥ </a:t>
            </a:r>
            <a:r>
              <a:rPr sz="3200" spc="285" dirty="0">
                <a:latin typeface="FreeSerif"/>
                <a:cs typeface="FreeSerif"/>
              </a:rPr>
              <a:t>𝑖)</a:t>
            </a:r>
            <a:r>
              <a:rPr sz="3200" spc="-48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415925">
              <a:lnSpc>
                <a:spcPct val="100000"/>
              </a:lnSpc>
              <a:spcBef>
                <a:spcPts val="1100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3384" y="3886010"/>
            <a:ext cx="103187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625"/>
              </a:spcBef>
            </a:pPr>
            <a:r>
              <a:rPr sz="3200" spc="3875" dirty="0">
                <a:latin typeface="FreeSerif"/>
                <a:cs typeface="FreeSerif"/>
              </a:rPr>
              <a:t>෍</a:t>
            </a:r>
            <a:endParaRPr sz="3200">
              <a:latin typeface="FreeSerif"/>
              <a:cs typeface="FreeSerif"/>
            </a:endParaRPr>
          </a:p>
          <a:p>
            <a:pPr marR="5080" algn="ctr">
              <a:lnSpc>
                <a:spcPct val="100000"/>
              </a:lnSpc>
              <a:spcBef>
                <a:spcPts val="1100"/>
              </a:spcBef>
            </a:pPr>
            <a:r>
              <a:rPr sz="2350" spc="1005" dirty="0">
                <a:latin typeface="FreeSerif"/>
                <a:cs typeface="FreeSerif"/>
              </a:rPr>
              <a:t>𝑖</a:t>
            </a:r>
            <a:r>
              <a:rPr sz="2350" spc="375" dirty="0">
                <a:latin typeface="FreeSerif"/>
                <a:cs typeface="FreeSerif"/>
              </a:rPr>
              <a:t>=</a:t>
            </a:r>
            <a:r>
              <a:rPr sz="2350" spc="175" dirty="0">
                <a:latin typeface="FreeSerif"/>
                <a:cs typeface="FreeSerif"/>
              </a:rPr>
              <a:t>1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175" dirty="0">
                <a:latin typeface="FreeSerif"/>
                <a:cs typeface="FreeSerif"/>
              </a:rPr>
              <a:t>2</a:t>
            </a:r>
            <a:r>
              <a:rPr sz="2350" spc="-125" dirty="0">
                <a:latin typeface="FreeSerif"/>
                <a:cs typeface="FreeSerif"/>
              </a:rPr>
              <a:t>,</a:t>
            </a:r>
            <a:r>
              <a:rPr sz="2350" spc="-595" dirty="0">
                <a:latin typeface="FreeSerif"/>
                <a:cs typeface="FreeSerif"/>
              </a:rPr>
              <a:t>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77583" y="4369689"/>
            <a:ext cx="745490" cy="26034"/>
          </a:xfrm>
          <a:custGeom>
            <a:avLst/>
            <a:gdLst/>
            <a:ahLst/>
            <a:cxnLst/>
            <a:rect l="l" t="t" r="r" b="b"/>
            <a:pathLst>
              <a:path w="745490" h="26035">
                <a:moveTo>
                  <a:pt x="745235" y="0"/>
                </a:moveTo>
                <a:lnTo>
                  <a:pt x="0" y="0"/>
                </a:lnTo>
                <a:lnTo>
                  <a:pt x="0" y="25907"/>
                </a:lnTo>
                <a:lnTo>
                  <a:pt x="745235" y="25907"/>
                </a:lnTo>
                <a:lnTo>
                  <a:pt x="745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3072" y="3770833"/>
            <a:ext cx="1563370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>
              <a:lnSpc>
                <a:spcPts val="3745"/>
              </a:lnSpc>
              <a:spcBef>
                <a:spcPts val="105"/>
              </a:spcBef>
            </a:pPr>
            <a:r>
              <a:rPr sz="3200" spc="175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L="25400">
              <a:lnSpc>
                <a:spcPts val="3745"/>
              </a:lnSpc>
              <a:tabLst>
                <a:tab pos="883285" algn="l"/>
              </a:tabLst>
            </a:pPr>
            <a:r>
              <a:rPr sz="4800" spc="390" baseline="-16493" dirty="0">
                <a:latin typeface="FreeSerif"/>
                <a:cs typeface="FreeSerif"/>
              </a:rPr>
              <a:t>2</a:t>
            </a:r>
            <a:r>
              <a:rPr sz="2350" spc="260" dirty="0">
                <a:latin typeface="FreeSerif"/>
                <a:cs typeface="FreeSerif"/>
              </a:rPr>
              <a:t>𝑖−1	</a:t>
            </a:r>
            <a:r>
              <a:rPr sz="4800" spc="877" baseline="20833" dirty="0">
                <a:latin typeface="FreeSerif"/>
                <a:cs typeface="FreeSerif"/>
              </a:rPr>
              <a:t>=</a:t>
            </a:r>
            <a:r>
              <a:rPr sz="4800" spc="15" baseline="20833" dirty="0">
                <a:latin typeface="FreeSerif"/>
                <a:cs typeface="FreeSerif"/>
              </a:rPr>
              <a:t> </a:t>
            </a:r>
            <a:r>
              <a:rPr sz="4800" spc="254" baseline="20833" dirty="0">
                <a:latin typeface="FreeSerif"/>
                <a:cs typeface="FreeSerif"/>
              </a:rPr>
              <a:t>2</a:t>
            </a:r>
            <a:endParaRPr sz="4800" baseline="20833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9458" y="5123421"/>
            <a:ext cx="2826385" cy="1734820"/>
            <a:chOff x="6299458" y="5123421"/>
            <a:chExt cx="2826385" cy="1734820"/>
          </a:xfrm>
        </p:grpSpPr>
        <p:sp>
          <p:nvSpPr>
            <p:cNvPr id="3" name="object 3"/>
            <p:cNvSpPr/>
            <p:nvPr/>
          </p:nvSpPr>
          <p:spPr>
            <a:xfrm>
              <a:off x="6972681" y="5123421"/>
              <a:ext cx="2153160" cy="1734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99454" y="5570220"/>
              <a:ext cx="1275080" cy="905510"/>
            </a:xfrm>
            <a:custGeom>
              <a:avLst/>
              <a:gdLst/>
              <a:ahLst/>
              <a:cxnLst/>
              <a:rect l="l" t="t" r="r" b="b"/>
              <a:pathLst>
                <a:path w="1275079" h="905510">
                  <a:moveTo>
                    <a:pt x="163068" y="13081"/>
                  </a:moveTo>
                  <a:lnTo>
                    <a:pt x="121145" y="34277"/>
                  </a:lnTo>
                  <a:lnTo>
                    <a:pt x="91020" y="76047"/>
                  </a:lnTo>
                  <a:lnTo>
                    <a:pt x="64566" y="125310"/>
                  </a:lnTo>
                  <a:lnTo>
                    <a:pt x="41783" y="182067"/>
                  </a:lnTo>
                  <a:lnTo>
                    <a:pt x="26746" y="231609"/>
                  </a:lnTo>
                  <a:lnTo>
                    <a:pt x="15049" y="283387"/>
                  </a:lnTo>
                  <a:lnTo>
                    <a:pt x="6692" y="337413"/>
                  </a:lnTo>
                  <a:lnTo>
                    <a:pt x="1663" y="393687"/>
                  </a:lnTo>
                  <a:lnTo>
                    <a:pt x="0" y="452374"/>
                  </a:lnTo>
                  <a:lnTo>
                    <a:pt x="1663" y="509993"/>
                  </a:lnTo>
                  <a:lnTo>
                    <a:pt x="6692" y="565861"/>
                  </a:lnTo>
                  <a:lnTo>
                    <a:pt x="15049" y="619798"/>
                  </a:lnTo>
                  <a:lnTo>
                    <a:pt x="26746" y="671817"/>
                  </a:lnTo>
                  <a:lnTo>
                    <a:pt x="41783" y="721906"/>
                  </a:lnTo>
                  <a:lnTo>
                    <a:pt x="64566" y="779449"/>
                  </a:lnTo>
                  <a:lnTo>
                    <a:pt x="91020" y="829208"/>
                  </a:lnTo>
                  <a:lnTo>
                    <a:pt x="121145" y="871207"/>
                  </a:lnTo>
                  <a:lnTo>
                    <a:pt x="154940" y="905433"/>
                  </a:lnTo>
                  <a:lnTo>
                    <a:pt x="163068" y="892606"/>
                  </a:lnTo>
                  <a:lnTo>
                    <a:pt x="134061" y="857808"/>
                  </a:lnTo>
                  <a:lnTo>
                    <a:pt x="108597" y="816013"/>
                  </a:lnTo>
                  <a:lnTo>
                    <a:pt x="86677" y="767219"/>
                  </a:lnTo>
                  <a:lnTo>
                    <a:pt x="68326" y="711415"/>
                  </a:lnTo>
                  <a:lnTo>
                    <a:pt x="56311" y="663105"/>
                  </a:lnTo>
                  <a:lnTo>
                    <a:pt x="46964" y="613054"/>
                  </a:lnTo>
                  <a:lnTo>
                    <a:pt x="40271" y="561238"/>
                  </a:lnTo>
                  <a:lnTo>
                    <a:pt x="36258" y="507682"/>
                  </a:lnTo>
                  <a:lnTo>
                    <a:pt x="34925" y="452208"/>
                  </a:lnTo>
                  <a:lnTo>
                    <a:pt x="36258" y="395973"/>
                  </a:lnTo>
                  <a:lnTo>
                    <a:pt x="40271" y="341744"/>
                  </a:lnTo>
                  <a:lnTo>
                    <a:pt x="46964" y="289699"/>
                  </a:lnTo>
                  <a:lnTo>
                    <a:pt x="56311" y="239826"/>
                  </a:lnTo>
                  <a:lnTo>
                    <a:pt x="68326" y="192125"/>
                  </a:lnTo>
                  <a:lnTo>
                    <a:pt x="86753" y="137248"/>
                  </a:lnTo>
                  <a:lnTo>
                    <a:pt x="108686" y="89103"/>
                  </a:lnTo>
                  <a:lnTo>
                    <a:pt x="134137" y="47713"/>
                  </a:lnTo>
                  <a:lnTo>
                    <a:pt x="163068" y="13081"/>
                  </a:lnTo>
                  <a:close/>
                </a:path>
                <a:path w="1275079" h="905510">
                  <a:moveTo>
                    <a:pt x="1100074" y="441566"/>
                  </a:moveTo>
                  <a:lnTo>
                    <a:pt x="175006" y="441566"/>
                  </a:lnTo>
                  <a:lnTo>
                    <a:pt x="175006" y="464426"/>
                  </a:lnTo>
                  <a:lnTo>
                    <a:pt x="1100074" y="464426"/>
                  </a:lnTo>
                  <a:lnTo>
                    <a:pt x="1100074" y="441566"/>
                  </a:lnTo>
                  <a:close/>
                </a:path>
                <a:path w="1275079" h="905510">
                  <a:moveTo>
                    <a:pt x="1274699" y="452208"/>
                  </a:moveTo>
                  <a:lnTo>
                    <a:pt x="1273009" y="393687"/>
                  </a:lnTo>
                  <a:lnTo>
                    <a:pt x="1267993" y="337413"/>
                  </a:lnTo>
                  <a:lnTo>
                    <a:pt x="1259611" y="283387"/>
                  </a:lnTo>
                  <a:lnTo>
                    <a:pt x="1247876" y="231609"/>
                  </a:lnTo>
                  <a:lnTo>
                    <a:pt x="1232789" y="182067"/>
                  </a:lnTo>
                  <a:lnTo>
                    <a:pt x="1210068" y="125310"/>
                  </a:lnTo>
                  <a:lnTo>
                    <a:pt x="1183652" y="76047"/>
                  </a:lnTo>
                  <a:lnTo>
                    <a:pt x="1153541" y="34277"/>
                  </a:lnTo>
                  <a:lnTo>
                    <a:pt x="1119759" y="0"/>
                  </a:lnTo>
                  <a:lnTo>
                    <a:pt x="1111504" y="13081"/>
                  </a:lnTo>
                  <a:lnTo>
                    <a:pt x="1140409" y="47713"/>
                  </a:lnTo>
                  <a:lnTo>
                    <a:pt x="1165821" y="89103"/>
                  </a:lnTo>
                  <a:lnTo>
                    <a:pt x="1187754" y="137248"/>
                  </a:lnTo>
                  <a:lnTo>
                    <a:pt x="1206246" y="192125"/>
                  </a:lnTo>
                  <a:lnTo>
                    <a:pt x="1218247" y="239826"/>
                  </a:lnTo>
                  <a:lnTo>
                    <a:pt x="1227594" y="289699"/>
                  </a:lnTo>
                  <a:lnTo>
                    <a:pt x="1234287" y="341744"/>
                  </a:lnTo>
                  <a:lnTo>
                    <a:pt x="1238300" y="395973"/>
                  </a:lnTo>
                  <a:lnTo>
                    <a:pt x="1239647" y="452374"/>
                  </a:lnTo>
                  <a:lnTo>
                    <a:pt x="1238313" y="507682"/>
                  </a:lnTo>
                  <a:lnTo>
                    <a:pt x="1234325" y="561238"/>
                  </a:lnTo>
                  <a:lnTo>
                    <a:pt x="1227683" y="613054"/>
                  </a:lnTo>
                  <a:lnTo>
                    <a:pt x="1218361" y="663105"/>
                  </a:lnTo>
                  <a:lnTo>
                    <a:pt x="1206373" y="711415"/>
                  </a:lnTo>
                  <a:lnTo>
                    <a:pt x="1187932" y="767219"/>
                  </a:lnTo>
                  <a:lnTo>
                    <a:pt x="1165987" y="816013"/>
                  </a:lnTo>
                  <a:lnTo>
                    <a:pt x="1140498" y="857808"/>
                  </a:lnTo>
                  <a:lnTo>
                    <a:pt x="1111504" y="892606"/>
                  </a:lnTo>
                  <a:lnTo>
                    <a:pt x="1119759" y="905433"/>
                  </a:lnTo>
                  <a:lnTo>
                    <a:pt x="1153541" y="871207"/>
                  </a:lnTo>
                  <a:lnTo>
                    <a:pt x="1183652" y="829208"/>
                  </a:lnTo>
                  <a:lnTo>
                    <a:pt x="1210068" y="779449"/>
                  </a:lnTo>
                  <a:lnTo>
                    <a:pt x="1232789" y="721906"/>
                  </a:lnTo>
                  <a:lnTo>
                    <a:pt x="1247876" y="671817"/>
                  </a:lnTo>
                  <a:lnTo>
                    <a:pt x="1259611" y="619798"/>
                  </a:lnTo>
                  <a:lnTo>
                    <a:pt x="1267993" y="565861"/>
                  </a:lnTo>
                  <a:lnTo>
                    <a:pt x="1273022" y="509993"/>
                  </a:lnTo>
                  <a:lnTo>
                    <a:pt x="1274699" y="452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4096" y="197865"/>
            <a:ext cx="1703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原问题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373623"/>
            <a:ext cx="9144000" cy="1298575"/>
          </a:xfrm>
          <a:custGeom>
            <a:avLst/>
            <a:gdLst/>
            <a:ahLst/>
            <a:cxnLst/>
            <a:rect l="l" t="t" r="r" b="b"/>
            <a:pathLst>
              <a:path w="9144000" h="1298575">
                <a:moveTo>
                  <a:pt x="0" y="1298448"/>
                </a:moveTo>
                <a:lnTo>
                  <a:pt x="9144000" y="1298448"/>
                </a:lnTo>
                <a:lnTo>
                  <a:pt x="9144000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193" y="585850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17" y="0"/>
                </a:moveTo>
                <a:lnTo>
                  <a:pt x="0" y="0"/>
                </a:lnTo>
                <a:lnTo>
                  <a:pt x="0" y="12700"/>
                </a:lnTo>
                <a:lnTo>
                  <a:pt x="48539" y="12700"/>
                </a:lnTo>
                <a:lnTo>
                  <a:pt x="48539" y="316230"/>
                </a:lnTo>
                <a:lnTo>
                  <a:pt x="0" y="316230"/>
                </a:lnTo>
                <a:lnTo>
                  <a:pt x="0" y="330200"/>
                </a:lnTo>
                <a:lnTo>
                  <a:pt x="77317" y="330200"/>
                </a:lnTo>
                <a:lnTo>
                  <a:pt x="77317" y="316230"/>
                </a:lnTo>
                <a:lnTo>
                  <a:pt x="77317" y="12700"/>
                </a:lnTo>
                <a:lnTo>
                  <a:pt x="7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548" y="585850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30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30" y="330200"/>
                </a:lnTo>
                <a:lnTo>
                  <a:pt x="77330" y="316230"/>
                </a:lnTo>
                <a:lnTo>
                  <a:pt x="28790" y="316230"/>
                </a:lnTo>
                <a:lnTo>
                  <a:pt x="28790" y="12700"/>
                </a:lnTo>
                <a:lnTo>
                  <a:pt x="77330" y="12700"/>
                </a:lnTo>
                <a:lnTo>
                  <a:pt x="7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169" y="5758078"/>
            <a:ext cx="615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2800" spc="4180" dirty="0">
                <a:latin typeface="FreeSerif"/>
                <a:cs typeface="FreeSerif"/>
              </a:rPr>
              <a:t>𝐸	</a:t>
            </a:r>
            <a:r>
              <a:rPr sz="2800" spc="4410" dirty="0">
                <a:latin typeface="FreeSerif"/>
                <a:cs typeface="FreeSerif"/>
              </a:rPr>
              <a:t>𝑋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605" y="5589723"/>
            <a:ext cx="1283335" cy="10541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587375" algn="l"/>
              </a:tabLst>
            </a:pPr>
            <a:r>
              <a:rPr sz="2800" spc="505" dirty="0">
                <a:latin typeface="FreeSerif"/>
                <a:cs typeface="FreeSerif"/>
              </a:rPr>
              <a:t>=	</a:t>
            </a:r>
            <a:r>
              <a:rPr sz="2800" spc="2620" dirty="0">
                <a:latin typeface="FreeSerif"/>
                <a:cs typeface="FreeSerif"/>
              </a:rPr>
              <a:t>෍</a:t>
            </a:r>
            <a:endParaRPr sz="2800">
              <a:latin typeface="FreeSerif"/>
              <a:cs typeface="FreeSerif"/>
            </a:endParaRPr>
          </a:p>
          <a:p>
            <a:pPr marL="377190">
              <a:lnSpc>
                <a:spcPct val="100000"/>
              </a:lnSpc>
              <a:spcBef>
                <a:spcPts val="955"/>
              </a:spcBef>
            </a:pPr>
            <a:r>
              <a:rPr sz="2050" spc="869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=</a:t>
            </a:r>
            <a:r>
              <a:rPr sz="2050" spc="160" dirty="0">
                <a:latin typeface="FreeSerif"/>
                <a:cs typeface="FreeSerif"/>
              </a:rPr>
              <a:t>1</a:t>
            </a:r>
            <a:r>
              <a:rPr sz="2050" spc="-85" dirty="0">
                <a:latin typeface="FreeSerif"/>
                <a:cs typeface="FreeSerif"/>
              </a:rPr>
              <a:t>,</a:t>
            </a:r>
            <a:r>
              <a:rPr sz="2050" spc="160" dirty="0">
                <a:latin typeface="FreeSerif"/>
                <a:cs typeface="FreeSerif"/>
              </a:rPr>
              <a:t>2</a:t>
            </a:r>
            <a:r>
              <a:rPr sz="2050" spc="-95" dirty="0">
                <a:latin typeface="FreeSerif"/>
                <a:cs typeface="FreeSerif"/>
              </a:rPr>
              <a:t>,</a:t>
            </a:r>
            <a:r>
              <a:rPr sz="2050" spc="-520" dirty="0">
                <a:latin typeface="FreeSerif"/>
                <a:cs typeface="FreeSerif"/>
              </a:rPr>
              <a:t>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1620" y="5589723"/>
            <a:ext cx="3902710" cy="10541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690495" algn="l"/>
                <a:tab pos="3432810" algn="l"/>
              </a:tabLst>
            </a:pPr>
            <a:r>
              <a:rPr sz="2800" spc="185" dirty="0">
                <a:latin typeface="FreeSerif"/>
                <a:cs typeface="FreeSerif"/>
              </a:rPr>
              <a:t>𝑖</a:t>
            </a:r>
            <a:r>
              <a:rPr sz="2800" spc="10" dirty="0">
                <a:latin typeface="FreeSerif"/>
                <a:cs typeface="FreeSerif"/>
              </a:rPr>
              <a:t> </a:t>
            </a:r>
            <a:r>
              <a:rPr sz="2800" spc="415" dirty="0">
                <a:latin typeface="FreeSerif"/>
                <a:cs typeface="FreeSerif"/>
              </a:rPr>
              <a:t>×</a:t>
            </a:r>
            <a:r>
              <a:rPr sz="2800" spc="-65" dirty="0">
                <a:latin typeface="FreeSerif"/>
                <a:cs typeface="FreeSerif"/>
              </a:rPr>
              <a:t> </a:t>
            </a:r>
            <a:r>
              <a:rPr sz="2800" spc="375" dirty="0">
                <a:latin typeface="FreeSerif"/>
                <a:cs typeface="FreeSerif"/>
              </a:rPr>
              <a:t>Pr(𝑋</a:t>
            </a:r>
            <a:r>
              <a:rPr sz="2800" spc="135" dirty="0">
                <a:latin typeface="FreeSerif"/>
                <a:cs typeface="FreeSerif"/>
              </a:rPr>
              <a:t> </a:t>
            </a:r>
            <a:r>
              <a:rPr sz="2800" spc="505" dirty="0">
                <a:latin typeface="FreeSerif"/>
                <a:cs typeface="FreeSerif"/>
              </a:rPr>
              <a:t>=</a:t>
            </a:r>
            <a:r>
              <a:rPr sz="2800" spc="80" dirty="0">
                <a:latin typeface="FreeSerif"/>
                <a:cs typeface="FreeSerif"/>
              </a:rPr>
              <a:t> </a:t>
            </a:r>
            <a:r>
              <a:rPr sz="2800" spc="245" dirty="0">
                <a:latin typeface="FreeSerif"/>
                <a:cs typeface="FreeSerif"/>
              </a:rPr>
              <a:t>𝑖)</a:t>
            </a:r>
            <a:r>
              <a:rPr sz="2800" spc="85" dirty="0">
                <a:latin typeface="FreeSerif"/>
                <a:cs typeface="FreeSerif"/>
              </a:rPr>
              <a:t> </a:t>
            </a:r>
            <a:r>
              <a:rPr sz="2800" spc="505" dirty="0">
                <a:latin typeface="FreeSerif"/>
                <a:cs typeface="FreeSerif"/>
              </a:rPr>
              <a:t>=	</a:t>
            </a:r>
            <a:r>
              <a:rPr sz="2800" spc="3375" dirty="0">
                <a:latin typeface="FreeSerif"/>
                <a:cs typeface="FreeSerif"/>
              </a:rPr>
              <a:t>෍	</a:t>
            </a:r>
            <a:r>
              <a:rPr sz="2800" spc="185" dirty="0">
                <a:latin typeface="FreeSerif"/>
                <a:cs typeface="FreeSerif"/>
              </a:rPr>
              <a:t>𝑖</a:t>
            </a:r>
            <a:r>
              <a:rPr sz="2800" dirty="0">
                <a:latin typeface="FreeSerif"/>
                <a:cs typeface="FreeSerif"/>
              </a:rPr>
              <a:t> </a:t>
            </a:r>
            <a:r>
              <a:rPr sz="2800" spc="415" dirty="0">
                <a:latin typeface="FreeSerif"/>
                <a:cs typeface="FreeSerif"/>
              </a:rPr>
              <a:t>×</a:t>
            </a:r>
            <a:endParaRPr sz="2800">
              <a:latin typeface="FreeSerif"/>
              <a:cs typeface="FreeSerif"/>
            </a:endParaRPr>
          </a:p>
          <a:p>
            <a:pPr marL="2480310">
              <a:lnSpc>
                <a:spcPct val="100000"/>
              </a:lnSpc>
              <a:spcBef>
                <a:spcPts val="955"/>
              </a:spcBef>
            </a:pPr>
            <a:r>
              <a:rPr sz="2050" spc="30" dirty="0">
                <a:latin typeface="FreeSerif"/>
                <a:cs typeface="FreeSerif"/>
              </a:rPr>
              <a:t>𝑖=1,2,…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2776" y="5489854"/>
            <a:ext cx="949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39" dirty="0">
                <a:latin typeface="FreeSerif"/>
                <a:cs typeface="FreeSerif"/>
              </a:rPr>
              <a:t>𝑚</a:t>
            </a:r>
            <a:r>
              <a:rPr sz="2800" spc="-80" dirty="0">
                <a:latin typeface="FreeSerif"/>
                <a:cs typeface="FreeSerif"/>
              </a:rPr>
              <a:t> </a:t>
            </a:r>
            <a:r>
              <a:rPr sz="2800" spc="505" dirty="0">
                <a:latin typeface="FreeSerif"/>
                <a:cs typeface="FreeSerif"/>
              </a:rPr>
              <a:t>−</a:t>
            </a:r>
            <a:r>
              <a:rPr sz="2800" spc="-114" dirty="0">
                <a:latin typeface="FreeSerif"/>
                <a:cs typeface="FreeSerif"/>
              </a:rPr>
              <a:t> </a:t>
            </a:r>
            <a:r>
              <a:rPr sz="2800" spc="145" dirty="0">
                <a:latin typeface="FreeSerif"/>
                <a:cs typeface="FreeSerif"/>
              </a:rPr>
              <a:t>1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2147" y="5995517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80" dirty="0">
                <a:latin typeface="FreeSerif"/>
                <a:cs typeface="FreeSerif"/>
              </a:rPr>
              <a:t>𝑚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92314" y="5378602"/>
            <a:ext cx="4622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860" dirty="0">
                <a:latin typeface="FreeSerif"/>
                <a:cs typeface="FreeSerif"/>
              </a:rPr>
              <a:t>𝑖</a:t>
            </a:r>
            <a:r>
              <a:rPr sz="2050" spc="325" dirty="0">
                <a:latin typeface="FreeSerif"/>
                <a:cs typeface="FreeSerif"/>
              </a:rPr>
              <a:t>−</a:t>
            </a:r>
            <a:r>
              <a:rPr sz="2050" spc="155" dirty="0">
                <a:latin typeface="FreeSerif"/>
                <a:cs typeface="FreeSerif"/>
              </a:rPr>
              <a:t>1</a:t>
            </a:r>
            <a:endParaRPr sz="205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2666" y="5758078"/>
            <a:ext cx="27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15" dirty="0">
                <a:latin typeface="FreeSerif"/>
                <a:cs typeface="FreeSerif"/>
              </a:rPr>
              <a:t>×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67852" y="6011773"/>
            <a:ext cx="304800" cy="22860"/>
          </a:xfrm>
          <a:custGeom>
            <a:avLst/>
            <a:gdLst/>
            <a:ahLst/>
            <a:cxnLst/>
            <a:rect l="l" t="t" r="r" b="b"/>
            <a:pathLst>
              <a:path w="304800" h="22860">
                <a:moveTo>
                  <a:pt x="304800" y="0"/>
                </a:moveTo>
                <a:lnTo>
                  <a:pt x="0" y="0"/>
                </a:lnTo>
                <a:lnTo>
                  <a:pt x="0" y="22860"/>
                </a:lnTo>
                <a:lnTo>
                  <a:pt x="304800" y="2286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09761" y="548985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latin typeface="FreeSerif"/>
                <a:cs typeface="FreeSerif"/>
              </a:rPr>
              <a:t>1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6421" y="5995517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80" dirty="0">
                <a:latin typeface="FreeSerif"/>
                <a:cs typeface="FreeSerif"/>
              </a:rPr>
              <a:t>𝑚</a:t>
            </a:r>
            <a:endParaRPr sz="2800">
              <a:latin typeface="FreeSerif"/>
              <a:cs typeface="Free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4762" y="3783901"/>
            <a:ext cx="9153525" cy="1480185"/>
            <a:chOff x="-4762" y="3783901"/>
            <a:chExt cx="9153525" cy="1480185"/>
          </a:xfrm>
        </p:grpSpPr>
        <p:sp>
          <p:nvSpPr>
            <p:cNvPr id="20" name="object 20"/>
            <p:cNvSpPr/>
            <p:nvPr/>
          </p:nvSpPr>
          <p:spPr>
            <a:xfrm>
              <a:off x="0" y="3788664"/>
              <a:ext cx="9144000" cy="1470660"/>
            </a:xfrm>
            <a:custGeom>
              <a:avLst/>
              <a:gdLst/>
              <a:ahLst/>
              <a:cxnLst/>
              <a:rect l="l" t="t" r="r" b="b"/>
              <a:pathLst>
                <a:path w="9144000" h="1470660">
                  <a:moveTo>
                    <a:pt x="0" y="1470660"/>
                  </a:moveTo>
                  <a:lnTo>
                    <a:pt x="9144000" y="14706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70660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636" y="4338319"/>
              <a:ext cx="466725" cy="378460"/>
            </a:xfrm>
            <a:custGeom>
              <a:avLst/>
              <a:gdLst/>
              <a:ahLst/>
              <a:cxnLst/>
              <a:rect l="l" t="t" r="r" b="b"/>
              <a:pathLst>
                <a:path w="466725" h="378460">
                  <a:moveTo>
                    <a:pt x="886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63220"/>
                  </a:lnTo>
                  <a:lnTo>
                    <a:pt x="0" y="378460"/>
                  </a:lnTo>
                  <a:lnTo>
                    <a:pt x="88607" y="378460"/>
                  </a:lnTo>
                  <a:lnTo>
                    <a:pt x="88607" y="363220"/>
                  </a:lnTo>
                  <a:lnTo>
                    <a:pt x="32981" y="363220"/>
                  </a:lnTo>
                  <a:lnTo>
                    <a:pt x="32981" y="15240"/>
                  </a:lnTo>
                  <a:lnTo>
                    <a:pt x="88607" y="15240"/>
                  </a:lnTo>
                  <a:lnTo>
                    <a:pt x="88607" y="0"/>
                  </a:lnTo>
                  <a:close/>
                </a:path>
                <a:path w="466725" h="378460">
                  <a:moveTo>
                    <a:pt x="466382" y="0"/>
                  </a:moveTo>
                  <a:lnTo>
                    <a:pt x="377761" y="0"/>
                  </a:lnTo>
                  <a:lnTo>
                    <a:pt x="377761" y="15240"/>
                  </a:lnTo>
                  <a:lnTo>
                    <a:pt x="433400" y="15240"/>
                  </a:lnTo>
                  <a:lnTo>
                    <a:pt x="433400" y="363220"/>
                  </a:lnTo>
                  <a:lnTo>
                    <a:pt x="377761" y="363220"/>
                  </a:lnTo>
                  <a:lnTo>
                    <a:pt x="377761" y="378460"/>
                  </a:lnTo>
                  <a:lnTo>
                    <a:pt x="466382" y="378460"/>
                  </a:lnTo>
                  <a:lnTo>
                    <a:pt x="466382" y="363220"/>
                  </a:lnTo>
                  <a:lnTo>
                    <a:pt x="466382" y="15240"/>
                  </a:lnTo>
                  <a:lnTo>
                    <a:pt x="466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587" y="4224020"/>
            <a:ext cx="687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z="3200" spc="4800" dirty="0">
                <a:latin typeface="FreeSerif"/>
                <a:cs typeface="FreeSerif"/>
              </a:rPr>
              <a:t>𝐸	</a:t>
            </a:r>
            <a:r>
              <a:rPr sz="3200" spc="5065" dirty="0">
                <a:latin typeface="FreeSerif"/>
                <a:cs typeface="FreeSerif"/>
              </a:rPr>
              <a:t>𝑋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1676" y="4030790"/>
            <a:ext cx="361251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5"/>
              </a:spcBef>
              <a:tabLst>
                <a:tab pos="654685" algn="l"/>
                <a:tab pos="1502410" algn="l"/>
              </a:tabLst>
            </a:pP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3875" dirty="0">
                <a:latin typeface="FreeSerif"/>
                <a:cs typeface="FreeSerif"/>
              </a:rPr>
              <a:t>෍	</a:t>
            </a:r>
            <a:r>
              <a:rPr sz="3200" spc="430" dirty="0">
                <a:latin typeface="FreeSerif"/>
                <a:cs typeface="FreeSerif"/>
              </a:rPr>
              <a:t>Pr(𝑋 </a:t>
            </a:r>
            <a:r>
              <a:rPr sz="3200" spc="360" dirty="0">
                <a:latin typeface="FreeSerif"/>
                <a:cs typeface="FreeSerif"/>
              </a:rPr>
              <a:t>≥ </a:t>
            </a:r>
            <a:r>
              <a:rPr sz="3200" spc="285" dirty="0">
                <a:latin typeface="FreeSerif"/>
                <a:cs typeface="FreeSerif"/>
              </a:rPr>
              <a:t>𝑖)</a:t>
            </a:r>
            <a:r>
              <a:rPr sz="3200" spc="-495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  <a:p>
            <a:pPr marL="415925">
              <a:lnSpc>
                <a:spcPct val="100000"/>
              </a:lnSpc>
              <a:spcBef>
                <a:spcPts val="1100"/>
              </a:spcBef>
            </a:pPr>
            <a:r>
              <a:rPr sz="2350" spc="30" dirty="0">
                <a:latin typeface="FreeSerif"/>
                <a:cs typeface="FreeSerif"/>
              </a:rPr>
              <a:t>𝑖=1,2,…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3201" y="4030790"/>
            <a:ext cx="103187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625"/>
              </a:spcBef>
            </a:pPr>
            <a:r>
              <a:rPr sz="3200" spc="3875" dirty="0">
                <a:latin typeface="FreeSerif"/>
                <a:cs typeface="FreeSerif"/>
              </a:rPr>
              <a:t>෍</a:t>
            </a:r>
            <a:endParaRPr sz="3200">
              <a:latin typeface="FreeSerif"/>
              <a:cs typeface="FreeSerif"/>
            </a:endParaRPr>
          </a:p>
          <a:p>
            <a:pPr marR="5080" algn="ctr">
              <a:lnSpc>
                <a:spcPct val="100000"/>
              </a:lnSpc>
              <a:spcBef>
                <a:spcPts val="1100"/>
              </a:spcBef>
            </a:pPr>
            <a:r>
              <a:rPr sz="2350" spc="1005" dirty="0">
                <a:latin typeface="FreeSerif"/>
                <a:cs typeface="FreeSerif"/>
              </a:rPr>
              <a:t>𝑖</a:t>
            </a:r>
            <a:r>
              <a:rPr sz="2350" spc="375" dirty="0">
                <a:latin typeface="FreeSerif"/>
                <a:cs typeface="FreeSerif"/>
              </a:rPr>
              <a:t>=</a:t>
            </a:r>
            <a:r>
              <a:rPr sz="2350" spc="175" dirty="0">
                <a:latin typeface="FreeSerif"/>
                <a:cs typeface="FreeSerif"/>
              </a:rPr>
              <a:t>1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165" dirty="0">
                <a:latin typeface="FreeSerif"/>
                <a:cs typeface="FreeSerif"/>
              </a:rPr>
              <a:t>2</a:t>
            </a:r>
            <a:r>
              <a:rPr sz="2350" spc="-110" dirty="0">
                <a:latin typeface="FreeSerif"/>
                <a:cs typeface="FreeSerif"/>
              </a:rPr>
              <a:t>,</a:t>
            </a:r>
            <a:r>
              <a:rPr sz="2350" spc="-595" dirty="0">
                <a:latin typeface="FreeSerif"/>
                <a:cs typeface="FreeSerif"/>
              </a:rPr>
              <a:t>…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00801" y="4008754"/>
            <a:ext cx="1457960" cy="1037590"/>
          </a:xfrm>
          <a:custGeom>
            <a:avLst/>
            <a:gdLst/>
            <a:ahLst/>
            <a:cxnLst/>
            <a:rect l="l" t="t" r="r" b="b"/>
            <a:pathLst>
              <a:path w="1457959" h="1037589">
                <a:moveTo>
                  <a:pt x="186944" y="14986"/>
                </a:moveTo>
                <a:lnTo>
                  <a:pt x="146265" y="30772"/>
                </a:lnTo>
                <a:lnTo>
                  <a:pt x="117678" y="67017"/>
                </a:lnTo>
                <a:lnTo>
                  <a:pt x="91770" y="108737"/>
                </a:lnTo>
                <a:lnTo>
                  <a:pt x="68541" y="155956"/>
                </a:lnTo>
                <a:lnTo>
                  <a:pt x="48006" y="208661"/>
                </a:lnTo>
                <a:lnTo>
                  <a:pt x="33337" y="255790"/>
                </a:lnTo>
                <a:lnTo>
                  <a:pt x="21336" y="304711"/>
                </a:lnTo>
                <a:lnTo>
                  <a:pt x="12001" y="355422"/>
                </a:lnTo>
                <a:lnTo>
                  <a:pt x="5334" y="407898"/>
                </a:lnTo>
                <a:lnTo>
                  <a:pt x="1333" y="462153"/>
                </a:lnTo>
                <a:lnTo>
                  <a:pt x="0" y="518414"/>
                </a:lnTo>
                <a:lnTo>
                  <a:pt x="1333" y="573532"/>
                </a:lnTo>
                <a:lnTo>
                  <a:pt x="5334" y="627354"/>
                </a:lnTo>
                <a:lnTo>
                  <a:pt x="12001" y="679627"/>
                </a:lnTo>
                <a:lnTo>
                  <a:pt x="21336" y="730377"/>
                </a:lnTo>
                <a:lnTo>
                  <a:pt x="33337" y="779589"/>
                </a:lnTo>
                <a:lnTo>
                  <a:pt x="48006" y="827278"/>
                </a:lnTo>
                <a:lnTo>
                  <a:pt x="68541" y="880745"/>
                </a:lnTo>
                <a:lnTo>
                  <a:pt x="91770" y="928509"/>
                </a:lnTo>
                <a:lnTo>
                  <a:pt x="117678" y="970572"/>
                </a:lnTo>
                <a:lnTo>
                  <a:pt x="146265" y="1006932"/>
                </a:lnTo>
                <a:lnTo>
                  <a:pt x="177546" y="1037590"/>
                </a:lnTo>
                <a:lnTo>
                  <a:pt x="186944" y="1022858"/>
                </a:lnTo>
                <a:lnTo>
                  <a:pt x="160020" y="991641"/>
                </a:lnTo>
                <a:lnTo>
                  <a:pt x="135686" y="955255"/>
                </a:lnTo>
                <a:lnTo>
                  <a:pt x="113931" y="913726"/>
                </a:lnTo>
                <a:lnTo>
                  <a:pt x="94780" y="867054"/>
                </a:lnTo>
                <a:lnTo>
                  <a:pt x="78232" y="815213"/>
                </a:lnTo>
                <a:lnTo>
                  <a:pt x="66586" y="769239"/>
                </a:lnTo>
                <a:lnTo>
                  <a:pt x="57061" y="721868"/>
                </a:lnTo>
                <a:lnTo>
                  <a:pt x="49657" y="673100"/>
                </a:lnTo>
                <a:lnTo>
                  <a:pt x="44361" y="622935"/>
                </a:lnTo>
                <a:lnTo>
                  <a:pt x="41186" y="571373"/>
                </a:lnTo>
                <a:lnTo>
                  <a:pt x="40132" y="518160"/>
                </a:lnTo>
                <a:lnTo>
                  <a:pt x="41186" y="464375"/>
                </a:lnTo>
                <a:lnTo>
                  <a:pt x="44361" y="412064"/>
                </a:lnTo>
                <a:lnTo>
                  <a:pt x="49669" y="361505"/>
                </a:lnTo>
                <a:lnTo>
                  <a:pt x="57099" y="312686"/>
                </a:lnTo>
                <a:lnTo>
                  <a:pt x="66662" y="265595"/>
                </a:lnTo>
                <a:lnTo>
                  <a:pt x="78359" y="220218"/>
                </a:lnTo>
                <a:lnTo>
                  <a:pt x="94945" y="169278"/>
                </a:lnTo>
                <a:lnTo>
                  <a:pt x="114109" y="123278"/>
                </a:lnTo>
                <a:lnTo>
                  <a:pt x="135826" y="82219"/>
                </a:lnTo>
                <a:lnTo>
                  <a:pt x="160096" y="46126"/>
                </a:lnTo>
                <a:lnTo>
                  <a:pt x="186944" y="14986"/>
                </a:lnTo>
                <a:close/>
              </a:path>
              <a:path w="1457959" h="1037589">
                <a:moveTo>
                  <a:pt x="1257427" y="505714"/>
                </a:moveTo>
                <a:lnTo>
                  <a:pt x="199771" y="505714"/>
                </a:lnTo>
                <a:lnTo>
                  <a:pt x="199771" y="531622"/>
                </a:lnTo>
                <a:lnTo>
                  <a:pt x="1257427" y="531622"/>
                </a:lnTo>
                <a:lnTo>
                  <a:pt x="1257427" y="505714"/>
                </a:lnTo>
                <a:close/>
              </a:path>
              <a:path w="1457959" h="1037589">
                <a:moveTo>
                  <a:pt x="1457452" y="518160"/>
                </a:moveTo>
                <a:lnTo>
                  <a:pt x="1456118" y="462153"/>
                </a:lnTo>
                <a:lnTo>
                  <a:pt x="1452118" y="407898"/>
                </a:lnTo>
                <a:lnTo>
                  <a:pt x="1445463" y="355409"/>
                </a:lnTo>
                <a:lnTo>
                  <a:pt x="1436141" y="304711"/>
                </a:lnTo>
                <a:lnTo>
                  <a:pt x="1424178" y="255790"/>
                </a:lnTo>
                <a:lnTo>
                  <a:pt x="1409573" y="208661"/>
                </a:lnTo>
                <a:lnTo>
                  <a:pt x="1389011" y="155956"/>
                </a:lnTo>
                <a:lnTo>
                  <a:pt x="1365758" y="108737"/>
                </a:lnTo>
                <a:lnTo>
                  <a:pt x="1339811" y="67017"/>
                </a:lnTo>
                <a:lnTo>
                  <a:pt x="1311186" y="30772"/>
                </a:lnTo>
                <a:lnTo>
                  <a:pt x="1279906" y="0"/>
                </a:lnTo>
                <a:lnTo>
                  <a:pt x="1270508" y="14986"/>
                </a:lnTo>
                <a:lnTo>
                  <a:pt x="1297279" y="46126"/>
                </a:lnTo>
                <a:lnTo>
                  <a:pt x="1321511" y="82219"/>
                </a:lnTo>
                <a:lnTo>
                  <a:pt x="1343215" y="123278"/>
                </a:lnTo>
                <a:lnTo>
                  <a:pt x="1362367" y="169278"/>
                </a:lnTo>
                <a:lnTo>
                  <a:pt x="1378966" y="220218"/>
                </a:lnTo>
                <a:lnTo>
                  <a:pt x="1390713" y="265595"/>
                </a:lnTo>
                <a:lnTo>
                  <a:pt x="1400302" y="312686"/>
                </a:lnTo>
                <a:lnTo>
                  <a:pt x="1407756" y="361505"/>
                </a:lnTo>
                <a:lnTo>
                  <a:pt x="1413065" y="412064"/>
                </a:lnTo>
                <a:lnTo>
                  <a:pt x="1416253" y="464375"/>
                </a:lnTo>
                <a:lnTo>
                  <a:pt x="1417320" y="518414"/>
                </a:lnTo>
                <a:lnTo>
                  <a:pt x="1416253" y="571385"/>
                </a:lnTo>
                <a:lnTo>
                  <a:pt x="1413078" y="622947"/>
                </a:lnTo>
                <a:lnTo>
                  <a:pt x="1407795" y="673100"/>
                </a:lnTo>
                <a:lnTo>
                  <a:pt x="1400378" y="721868"/>
                </a:lnTo>
                <a:lnTo>
                  <a:pt x="1390853" y="769239"/>
                </a:lnTo>
                <a:lnTo>
                  <a:pt x="1379220" y="815213"/>
                </a:lnTo>
                <a:lnTo>
                  <a:pt x="1362671" y="867054"/>
                </a:lnTo>
                <a:lnTo>
                  <a:pt x="1343545" y="913726"/>
                </a:lnTo>
                <a:lnTo>
                  <a:pt x="1321803" y="955255"/>
                </a:lnTo>
                <a:lnTo>
                  <a:pt x="1297457" y="991641"/>
                </a:lnTo>
                <a:lnTo>
                  <a:pt x="1270508" y="1022858"/>
                </a:lnTo>
                <a:lnTo>
                  <a:pt x="1279906" y="1037590"/>
                </a:lnTo>
                <a:lnTo>
                  <a:pt x="1311186" y="1006932"/>
                </a:lnTo>
                <a:lnTo>
                  <a:pt x="1339811" y="970572"/>
                </a:lnTo>
                <a:lnTo>
                  <a:pt x="1365758" y="928509"/>
                </a:lnTo>
                <a:lnTo>
                  <a:pt x="1389011" y="880745"/>
                </a:lnTo>
                <a:lnTo>
                  <a:pt x="1409573" y="827278"/>
                </a:lnTo>
                <a:lnTo>
                  <a:pt x="1424178" y="779589"/>
                </a:lnTo>
                <a:lnTo>
                  <a:pt x="1436141" y="730377"/>
                </a:lnTo>
                <a:lnTo>
                  <a:pt x="1445463" y="679627"/>
                </a:lnTo>
                <a:lnTo>
                  <a:pt x="1452118" y="627354"/>
                </a:lnTo>
                <a:lnTo>
                  <a:pt x="1456118" y="573532"/>
                </a:lnTo>
                <a:lnTo>
                  <a:pt x="1457452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1460" y="3822996"/>
            <a:ext cx="1071245" cy="1188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35"/>
              </a:spcBef>
            </a:pPr>
            <a:r>
              <a:rPr sz="3200" spc="1885" dirty="0">
                <a:latin typeface="FreeSerif"/>
                <a:cs typeface="FreeSerif"/>
              </a:rPr>
              <a:t>𝑚</a:t>
            </a:r>
            <a:r>
              <a:rPr sz="3200" spc="-8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−</a:t>
            </a:r>
            <a:r>
              <a:rPr sz="3200" spc="-150" dirty="0">
                <a:latin typeface="FreeSerif"/>
                <a:cs typeface="FreeSerif"/>
              </a:rPr>
              <a:t> </a:t>
            </a:r>
            <a:r>
              <a:rPr sz="3200" spc="175" dirty="0">
                <a:latin typeface="FreeSerif"/>
                <a:cs typeface="FreeSerif"/>
              </a:rPr>
              <a:t>1</a:t>
            </a:r>
            <a:endParaRPr sz="3200">
              <a:latin typeface="FreeSerif"/>
              <a:cs typeface="FreeSerif"/>
            </a:endParaRPr>
          </a:p>
          <a:p>
            <a:pPr marR="14604" algn="ctr">
              <a:lnSpc>
                <a:spcPct val="100000"/>
              </a:lnSpc>
              <a:spcBef>
                <a:spcPts val="735"/>
              </a:spcBef>
            </a:pPr>
            <a:r>
              <a:rPr sz="3200" spc="1885" dirty="0">
                <a:latin typeface="FreeSerif"/>
                <a:cs typeface="FreeSerif"/>
              </a:rPr>
              <a:t>𝑚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92669" y="3790644"/>
            <a:ext cx="51562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350" spc="1005" dirty="0">
                <a:latin typeface="FreeSerif"/>
                <a:cs typeface="FreeSerif"/>
              </a:rPr>
              <a:t>𝑖</a:t>
            </a:r>
            <a:r>
              <a:rPr sz="2350" spc="370" dirty="0">
                <a:latin typeface="FreeSerif"/>
                <a:cs typeface="FreeSerif"/>
              </a:rPr>
              <a:t>−</a:t>
            </a:r>
            <a:r>
              <a:rPr sz="2350" spc="180" dirty="0">
                <a:latin typeface="FreeSerif"/>
                <a:cs typeface="FreeSerif"/>
              </a:rPr>
              <a:t>1</a:t>
            </a:r>
            <a:endParaRPr sz="2350">
              <a:latin typeface="FreeSerif"/>
              <a:cs typeface="Free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5130" y="4224020"/>
            <a:ext cx="770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-5" dirty="0">
                <a:latin typeface="FreeSerif"/>
                <a:cs typeface="FreeSerif"/>
              </a:rPr>
              <a:t> </a:t>
            </a:r>
            <a:r>
              <a:rPr sz="3200" spc="1885" dirty="0">
                <a:latin typeface="FreeSerif"/>
                <a:cs typeface="FreeSerif"/>
              </a:rPr>
              <a:t>𝑚</a:t>
            </a:r>
            <a:endParaRPr sz="3200">
              <a:latin typeface="FreeSerif"/>
              <a:cs typeface="FreeSerif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8186" y="1378603"/>
          <a:ext cx="7701915" cy="133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R="133985" algn="r">
                        <a:lnSpc>
                          <a:spcPts val="1760"/>
                        </a:lnSpc>
                        <a:tabLst>
                          <a:tab pos="1583690" algn="l"/>
                        </a:tabLst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</a:t>
                      </a:r>
                      <a:r>
                        <a:rPr sz="1800" spc="-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5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1)	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7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2)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60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7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2)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3)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45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4)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25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8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14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800" spc="13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130" dirty="0">
                          <a:latin typeface="FreeSerif"/>
                          <a:cs typeface="FreeSerif"/>
                        </a:rPr>
                        <a:t>× </a:t>
                      </a:r>
                      <a:r>
                        <a:rPr sz="1800" spc="190" dirty="0">
                          <a:latin typeface="FreeSerif"/>
                          <a:cs typeface="FreeSerif"/>
                        </a:rPr>
                        <a:t>Pr(𝑥 </a:t>
                      </a:r>
                      <a:r>
                        <a:rPr sz="1800" spc="330" dirty="0">
                          <a:latin typeface="FreeSerif"/>
                          <a:cs typeface="FreeSerif"/>
                        </a:rPr>
                        <a:t>=</a:t>
                      </a:r>
                      <a:r>
                        <a:rPr sz="1800" spc="-290" dirty="0">
                          <a:latin typeface="FreeSerif"/>
                          <a:cs typeface="FreeSerif"/>
                        </a:rPr>
                        <a:t> </a:t>
                      </a:r>
                      <a:r>
                        <a:rPr sz="1800" spc="120" dirty="0">
                          <a:latin typeface="FreeSerif"/>
                          <a:cs typeface="FreeSerif"/>
                        </a:rPr>
                        <a:t>5)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8294369" y="1214450"/>
            <a:ext cx="4432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2919" y="2772155"/>
            <a:ext cx="1477010" cy="524510"/>
          </a:xfrm>
          <a:custGeom>
            <a:avLst/>
            <a:gdLst/>
            <a:ahLst/>
            <a:cxnLst/>
            <a:rect l="l" t="t" r="r" b="b"/>
            <a:pathLst>
              <a:path w="1477010" h="524510">
                <a:moveTo>
                  <a:pt x="0" y="524256"/>
                </a:moveTo>
                <a:lnTo>
                  <a:pt x="1476756" y="524256"/>
                </a:lnTo>
                <a:lnTo>
                  <a:pt x="147675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7682" y="2778442"/>
            <a:ext cx="1467485" cy="51498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95"/>
              </a:spcBef>
            </a:pPr>
            <a:r>
              <a:rPr sz="2800" spc="-5" dirty="0">
                <a:latin typeface="Droid Sans Fallback"/>
                <a:cs typeface="Droid Sans Fallback"/>
              </a:rPr>
              <a:t>算两次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9676" y="2773679"/>
            <a:ext cx="2304415" cy="52451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latin typeface="Droid Sans Fallback"/>
                <a:cs typeface="Droid Sans Fallback"/>
              </a:rPr>
              <a:t>横竖各一次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226" y="197865"/>
            <a:ext cx="3940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小结：几何分布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495" y="1484375"/>
            <a:ext cx="8065134" cy="1324610"/>
          </a:xfrm>
          <a:prstGeom prst="rect">
            <a:avLst/>
          </a:prstGeom>
          <a:solidFill>
            <a:srgbClr val="E4F5FF"/>
          </a:solidFill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181225" marR="2177415" indent="3175" algn="ctr">
              <a:lnSpc>
                <a:spcPct val="99700"/>
              </a:lnSpc>
              <a:spcBef>
                <a:spcPts val="265"/>
              </a:spcBef>
              <a:tabLst>
                <a:tab pos="3862070" algn="l"/>
              </a:tabLst>
            </a:pPr>
            <a:r>
              <a:rPr sz="2800" spc="-5" dirty="0">
                <a:latin typeface="Droid Sans Fallback"/>
                <a:cs typeface="Droid Sans Fallback"/>
              </a:rPr>
              <a:t>抽中次数</a:t>
            </a:r>
            <a:r>
              <a:rPr sz="2800" spc="-340" dirty="0">
                <a:latin typeface="Arial"/>
                <a:cs typeface="Arial"/>
              </a:rPr>
              <a:t>X</a:t>
            </a:r>
            <a:r>
              <a:rPr sz="2800" spc="-5" dirty="0">
                <a:latin typeface="Droid Sans Fallback"/>
                <a:cs typeface="Droid Sans Fallback"/>
              </a:rPr>
              <a:t>是随机变量 服从几何分布 </a:t>
            </a:r>
            <a:r>
              <a:rPr sz="2400" spc="-204" dirty="0">
                <a:latin typeface="Arial"/>
                <a:cs typeface="Arial"/>
              </a:rPr>
              <a:t>Ge</a:t>
            </a:r>
            <a:r>
              <a:rPr sz="2400" spc="-165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785" dirty="0">
                <a:latin typeface="Arial"/>
                <a:cs typeface="Arial"/>
              </a:rPr>
              <a:t>r</a:t>
            </a:r>
            <a:r>
              <a:rPr sz="2400" spc="525" dirty="0">
                <a:latin typeface="Arial"/>
                <a:cs typeface="Arial"/>
              </a:rPr>
              <a:t>i</a:t>
            </a:r>
            <a:r>
              <a:rPr sz="2400" spc="1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50" dirty="0">
                <a:latin typeface="Arial"/>
                <a:cs typeface="Arial"/>
              </a:rPr>
              <a:t>d</a:t>
            </a:r>
            <a:r>
              <a:rPr sz="2400" spc="225" dirty="0">
                <a:latin typeface="Arial"/>
                <a:cs typeface="Arial"/>
              </a:rPr>
              <a:t>i</a:t>
            </a:r>
            <a:r>
              <a:rPr sz="2400" spc="450" dirty="0">
                <a:latin typeface="Arial"/>
                <a:cs typeface="Arial"/>
              </a:rPr>
              <a:t>st</a:t>
            </a:r>
            <a:r>
              <a:rPr sz="2400" spc="390" dirty="0">
                <a:latin typeface="Arial"/>
                <a:cs typeface="Arial"/>
              </a:rPr>
              <a:t>r</a:t>
            </a:r>
            <a:r>
              <a:rPr sz="2400" spc="220" dirty="0">
                <a:latin typeface="Arial"/>
                <a:cs typeface="Arial"/>
              </a:rPr>
              <a:t>i</a:t>
            </a:r>
            <a:r>
              <a:rPr sz="2400" spc="55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335" dirty="0">
                <a:latin typeface="Arial"/>
                <a:cs typeface="Arial"/>
              </a:rPr>
              <a:t>ti</a:t>
            </a:r>
            <a:r>
              <a:rPr sz="2400" spc="75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4491228"/>
            <a:ext cx="8065134" cy="954405"/>
          </a:xfrm>
          <a:custGeom>
            <a:avLst/>
            <a:gdLst/>
            <a:ahLst/>
            <a:cxnLst/>
            <a:rect l="l" t="t" r="r" b="b"/>
            <a:pathLst>
              <a:path w="8065134" h="954404">
                <a:moveTo>
                  <a:pt x="0" y="954024"/>
                </a:moveTo>
                <a:lnTo>
                  <a:pt x="8065008" y="954024"/>
                </a:lnTo>
                <a:lnTo>
                  <a:pt x="8065008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4310" y="4511116"/>
            <a:ext cx="46780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2025" marR="5080" indent="-949960">
              <a:lnSpc>
                <a:spcPct val="100000"/>
              </a:lnSpc>
              <a:spcBef>
                <a:spcPts val="95"/>
              </a:spcBef>
              <a:tabLst>
                <a:tab pos="1511935" algn="l"/>
              </a:tabLst>
            </a:pPr>
            <a:r>
              <a:rPr sz="2800" spc="-10" dirty="0">
                <a:latin typeface="Droid Sans Fallback"/>
                <a:cs typeface="Droid Sans Fallback"/>
              </a:rPr>
              <a:t>已知单次试验成功</a:t>
            </a:r>
            <a:r>
              <a:rPr sz="2800" spc="-25" dirty="0">
                <a:latin typeface="Arial"/>
                <a:cs typeface="Arial"/>
              </a:rPr>
              <a:t>1</a:t>
            </a:r>
            <a:r>
              <a:rPr sz="2800" spc="-10" dirty="0">
                <a:latin typeface="Droid Sans Fallback"/>
                <a:cs typeface="Droid Sans Fallback"/>
              </a:rPr>
              <a:t>的概率</a:t>
            </a:r>
            <a:r>
              <a:rPr sz="2800" spc="-5" dirty="0">
                <a:latin typeface="Droid Sans Fallback"/>
                <a:cs typeface="Droid Sans Fallback"/>
              </a:rPr>
              <a:t>为</a:t>
            </a:r>
            <a:r>
              <a:rPr sz="2800" spc="-15" dirty="0">
                <a:latin typeface="Arial"/>
                <a:cs typeface="Arial"/>
              </a:rPr>
              <a:t>p </a:t>
            </a:r>
            <a:r>
              <a:rPr sz="2800" spc="-5" dirty="0">
                <a:latin typeface="Droid Sans Fallback"/>
                <a:cs typeface="Droid Sans Fallback"/>
              </a:rPr>
              <a:t>则	</a:t>
            </a:r>
            <a:r>
              <a:rPr sz="2800" spc="-335" dirty="0">
                <a:latin typeface="Arial"/>
                <a:cs typeface="Arial"/>
              </a:rPr>
              <a:t>X</a:t>
            </a:r>
            <a:r>
              <a:rPr sz="2800" spc="-5" dirty="0">
                <a:latin typeface="Droid Sans Fallback"/>
                <a:cs typeface="Droid Sans Fallback"/>
              </a:rPr>
              <a:t>的期望为</a:t>
            </a:r>
            <a:r>
              <a:rPr sz="2800" spc="229" dirty="0">
                <a:latin typeface="Arial"/>
                <a:cs typeface="Arial"/>
              </a:rPr>
              <a:t>1/p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3194304"/>
            <a:ext cx="8065134" cy="95440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9"/>
              </a:spcBef>
            </a:pPr>
            <a:r>
              <a:rPr sz="2800" spc="165" dirty="0">
                <a:latin typeface="Arial"/>
                <a:cs typeface="Arial"/>
              </a:rPr>
              <a:t>Pr(X=k)</a:t>
            </a:r>
            <a:r>
              <a:rPr sz="2800" spc="-5" dirty="0">
                <a:latin typeface="Droid Sans Fallback"/>
                <a:cs typeface="Droid Sans Fallback"/>
              </a:rPr>
              <a:t>定义为</a:t>
            </a:r>
            <a:r>
              <a:rPr sz="2800" spc="-15" dirty="0">
                <a:latin typeface="Droid Sans Fallback"/>
                <a:cs typeface="Droid Sans Fallback"/>
              </a:rPr>
              <a:t>在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5" dirty="0">
                <a:latin typeface="Droid Sans Fallback"/>
                <a:cs typeface="Droid Sans Fallback"/>
              </a:rPr>
              <a:t>次</a:t>
            </a:r>
            <a:r>
              <a:rPr sz="2800" spc="-25" dirty="0">
                <a:latin typeface="Arial"/>
                <a:cs typeface="Arial"/>
              </a:rPr>
              <a:t>01</a:t>
            </a:r>
            <a:r>
              <a:rPr sz="2800" spc="-5" dirty="0">
                <a:latin typeface="Droid Sans Fallback"/>
                <a:cs typeface="Droid Sans Fallback"/>
              </a:rPr>
              <a:t>试验中</a:t>
            </a:r>
            <a:endParaRPr sz="28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前</a:t>
            </a:r>
            <a:r>
              <a:rPr sz="2800" spc="235" dirty="0">
                <a:latin typeface="Arial"/>
                <a:cs typeface="Arial"/>
              </a:rPr>
              <a:t>k-1</a:t>
            </a:r>
            <a:r>
              <a:rPr sz="2800" spc="-5" dirty="0">
                <a:latin typeface="Droid Sans Fallback"/>
                <a:cs typeface="Droid Sans Fallback"/>
              </a:rPr>
              <a:t>次皆失败</a:t>
            </a:r>
            <a:r>
              <a:rPr sz="2800" spc="-15" dirty="0">
                <a:latin typeface="Arial"/>
                <a:cs typeface="Arial"/>
              </a:rPr>
              <a:t>0</a:t>
            </a:r>
            <a:r>
              <a:rPr sz="2800" spc="-15" dirty="0">
                <a:latin typeface="Droid Sans Fallback"/>
                <a:cs typeface="Droid Sans Fallback"/>
              </a:rPr>
              <a:t>，</a:t>
            </a:r>
            <a:r>
              <a:rPr sz="2800" spc="-5" dirty="0">
                <a:latin typeface="Droid Sans Fallback"/>
                <a:cs typeface="Droid Sans Fallback"/>
              </a:rPr>
              <a:t>第</a:t>
            </a:r>
            <a:r>
              <a:rPr sz="2800" spc="130" dirty="0">
                <a:latin typeface="Arial"/>
                <a:cs typeface="Arial"/>
              </a:rPr>
              <a:t>k</a:t>
            </a:r>
            <a:r>
              <a:rPr sz="2800" spc="-5" dirty="0">
                <a:latin typeface="Droid Sans Fallback"/>
                <a:cs typeface="Droid Sans Fallback"/>
              </a:rPr>
              <a:t>次成功</a:t>
            </a:r>
            <a:r>
              <a:rPr sz="2800" spc="-25" dirty="0">
                <a:latin typeface="Arial"/>
                <a:cs typeface="Arial"/>
              </a:rPr>
              <a:t>1</a:t>
            </a:r>
            <a:r>
              <a:rPr sz="2800" spc="-5" dirty="0">
                <a:latin typeface="Droid Sans Fallback"/>
                <a:cs typeface="Droid Sans Fallback"/>
              </a:rPr>
              <a:t>的概率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72681" y="5123421"/>
            <a:ext cx="2153160" cy="173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2218</Words>
  <Application>Microsoft Office PowerPoint</Application>
  <PresentationFormat>全屏显示(4:3)</PresentationFormat>
  <Paragraphs>458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Carlito</vt:lpstr>
      <vt:lpstr>Droid Sans Fallback</vt:lpstr>
      <vt:lpstr>FreeSerif</vt:lpstr>
      <vt:lpstr>Noto Sans CJK JP Medium</vt:lpstr>
      <vt:lpstr>Noto Sans Khmer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请同学简述题意 突出核心要点</vt:lpstr>
      <vt:lpstr>简化问题</vt:lpstr>
      <vt:lpstr>简化问题</vt:lpstr>
      <vt:lpstr>简化问题</vt:lpstr>
      <vt:lpstr>原问题</vt:lpstr>
      <vt:lpstr>小结：几何分布</vt:lpstr>
      <vt:lpstr>小结：过关概率</vt:lpstr>
      <vt:lpstr>请同学简述题意 突出核心要点</vt:lpstr>
      <vt:lpstr>PowerPoint 演示文稿</vt:lpstr>
      <vt:lpstr>思维框架</vt:lpstr>
      <vt:lpstr>路径分步走 一步一期望</vt:lpstr>
      <vt:lpstr>𝐸 𝑋</vt:lpstr>
      <vt:lpstr>小结：分步走</vt:lpstr>
      <vt:lpstr>加法分拆</vt:lpstr>
      <vt:lpstr>融会贯通</vt:lpstr>
      <vt:lpstr>思考题：连中问题</vt:lpstr>
      <vt:lpstr>随机搜索二叉树</vt:lpstr>
      <vt:lpstr>随机搜索二叉树</vt:lpstr>
      <vt:lpstr>逆序对</vt:lpstr>
      <vt:lpstr>小结</vt:lpstr>
      <vt:lpstr>均匀撒点</vt:lpstr>
      <vt:lpstr>均匀撒点</vt:lpstr>
      <vt:lpstr>均匀撒点</vt:lpstr>
      <vt:lpstr>PowerPoint 演示文稿</vt:lpstr>
      <vt:lpstr>皇家赌场1</vt:lpstr>
      <vt:lpstr>动态规划1 期望</vt:lpstr>
      <vt:lpstr>动态规划1 期望</vt:lpstr>
      <vt:lpstr>动态规划1 期望</vt:lpstr>
      <vt:lpstr>PowerPoint 演示文稿</vt:lpstr>
      <vt:lpstr>动态规划2 概率</vt:lpstr>
      <vt:lpstr>动态规划2 概率</vt:lpstr>
      <vt:lpstr>动态规划2 概率</vt:lpstr>
      <vt:lpstr>PowerPoint 演示文稿</vt:lpstr>
      <vt:lpstr>DP小结</vt:lpstr>
      <vt:lpstr>PowerPoint 演示文稿</vt:lpstr>
      <vt:lpstr>期望DP</vt:lpstr>
      <vt:lpstr>期望DP</vt:lpstr>
      <vt:lpstr>太戈编程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lenovon</dc:creator>
  <cp:lastModifiedBy>Chen Langning</cp:lastModifiedBy>
  <cp:revision>1</cp:revision>
  <dcterms:created xsi:type="dcterms:W3CDTF">2022-03-18T11:49:09Z</dcterms:created>
  <dcterms:modified xsi:type="dcterms:W3CDTF">2022-03-18T11:50:57Z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2022-03-18T00:00:00Z</vt:filetime>
  </property>
</Properties>
</file>